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9"/>
  </p:notesMasterIdLst>
  <p:handoutMasterIdLst>
    <p:handoutMasterId r:id="rId180"/>
  </p:handoutMasterIdLst>
  <p:sldIdLst>
    <p:sldId id="256" r:id="rId2"/>
    <p:sldId id="1249" r:id="rId3"/>
    <p:sldId id="926" r:id="rId4"/>
    <p:sldId id="1060" r:id="rId5"/>
    <p:sldId id="1281" r:id="rId6"/>
    <p:sldId id="1059" r:id="rId7"/>
    <p:sldId id="1054" r:id="rId8"/>
    <p:sldId id="1276" r:id="rId9"/>
    <p:sldId id="1030" r:id="rId10"/>
    <p:sldId id="1031" r:id="rId11"/>
    <p:sldId id="1032" r:id="rId12"/>
    <p:sldId id="1033" r:id="rId13"/>
    <p:sldId id="1034" r:id="rId14"/>
    <p:sldId id="1048" r:id="rId15"/>
    <p:sldId id="1250" r:id="rId16"/>
    <p:sldId id="1062" r:id="rId17"/>
    <p:sldId id="958" r:id="rId18"/>
    <p:sldId id="1055" r:id="rId19"/>
    <p:sldId id="1037" r:id="rId20"/>
    <p:sldId id="1038" r:id="rId21"/>
    <p:sldId id="1064" r:id="rId22"/>
    <p:sldId id="1039" r:id="rId23"/>
    <p:sldId id="1040" r:id="rId24"/>
    <p:sldId id="1063" r:id="rId25"/>
    <p:sldId id="1277" r:id="rId26"/>
    <p:sldId id="1041" r:id="rId27"/>
    <p:sldId id="1042" r:id="rId28"/>
    <p:sldId id="1043" r:id="rId29"/>
    <p:sldId id="1044" r:id="rId30"/>
    <p:sldId id="1045" r:id="rId31"/>
    <p:sldId id="1047" r:id="rId32"/>
    <p:sldId id="1056" r:id="rId33"/>
    <p:sldId id="1049" r:id="rId34"/>
    <p:sldId id="1046" r:id="rId35"/>
    <p:sldId id="1066" r:id="rId36"/>
    <p:sldId id="1050" r:id="rId37"/>
    <p:sldId id="1065" r:id="rId38"/>
    <p:sldId id="1053" r:id="rId39"/>
    <p:sldId id="1051" r:id="rId40"/>
    <p:sldId id="1086" r:id="rId41"/>
    <p:sldId id="1087" r:id="rId42"/>
    <p:sldId id="1093" r:id="rId43"/>
    <p:sldId id="1069" r:id="rId44"/>
    <p:sldId id="1084" r:id="rId45"/>
    <p:sldId id="1091" r:id="rId46"/>
    <p:sldId id="1085" r:id="rId47"/>
    <p:sldId id="1088" r:id="rId48"/>
    <p:sldId id="1089" r:id="rId49"/>
    <p:sldId id="1090" r:id="rId50"/>
    <p:sldId id="1092" r:id="rId51"/>
    <p:sldId id="1096" r:id="rId52"/>
    <p:sldId id="1251" r:id="rId53"/>
    <p:sldId id="1278" r:id="rId54"/>
    <p:sldId id="1239" r:id="rId55"/>
    <p:sldId id="1240" r:id="rId56"/>
    <p:sldId id="1267" r:id="rId57"/>
    <p:sldId id="1268" r:id="rId58"/>
    <p:sldId id="1241" r:id="rId59"/>
    <p:sldId id="1242" r:id="rId60"/>
    <p:sldId id="1279" r:id="rId61"/>
    <p:sldId id="1243" r:id="rId62"/>
    <p:sldId id="1095" r:id="rId63"/>
    <p:sldId id="1244" r:id="rId64"/>
    <p:sldId id="1259" r:id="rId65"/>
    <p:sldId id="964" r:id="rId66"/>
    <p:sldId id="1260" r:id="rId67"/>
    <p:sldId id="970" r:id="rId68"/>
    <p:sldId id="971" r:id="rId69"/>
    <p:sldId id="1224" r:id="rId70"/>
    <p:sldId id="1226" r:id="rId71"/>
    <p:sldId id="1228" r:id="rId72"/>
    <p:sldId id="1229" r:id="rId73"/>
    <p:sldId id="1227" r:id="rId74"/>
    <p:sldId id="1233" r:id="rId75"/>
    <p:sldId id="1231" r:id="rId76"/>
    <p:sldId id="1257" r:id="rId77"/>
    <p:sldId id="1252" r:id="rId78"/>
    <p:sldId id="1280" r:id="rId79"/>
    <p:sldId id="1322" r:id="rId80"/>
    <p:sldId id="1234" r:id="rId81"/>
    <p:sldId id="1232" r:id="rId82"/>
    <p:sldId id="1162" r:id="rId83"/>
    <p:sldId id="1323" r:id="rId84"/>
    <p:sldId id="1324" r:id="rId85"/>
    <p:sldId id="1203" r:id="rId86"/>
    <p:sldId id="1204" r:id="rId87"/>
    <p:sldId id="1194" r:id="rId88"/>
    <p:sldId id="1195" r:id="rId89"/>
    <p:sldId id="1196" r:id="rId90"/>
    <p:sldId id="1198" r:id="rId91"/>
    <p:sldId id="1337" r:id="rId92"/>
    <p:sldId id="1200" r:id="rId93"/>
    <p:sldId id="1201" r:id="rId94"/>
    <p:sldId id="1205" r:id="rId95"/>
    <p:sldId id="1206" r:id="rId96"/>
    <p:sldId id="1164" r:id="rId97"/>
    <p:sldId id="1165" r:id="rId98"/>
    <p:sldId id="1266" r:id="rId99"/>
    <p:sldId id="1169" r:id="rId100"/>
    <p:sldId id="1170" r:id="rId101"/>
    <p:sldId id="1180" r:id="rId102"/>
    <p:sldId id="1192" r:id="rId103"/>
    <p:sldId id="1171" r:id="rId104"/>
    <p:sldId id="1210" r:id="rId105"/>
    <p:sldId id="1211" r:id="rId106"/>
    <p:sldId id="1207" r:id="rId107"/>
    <p:sldId id="1208" r:id="rId108"/>
    <p:sldId id="1218" r:id="rId109"/>
    <p:sldId id="1221" r:id="rId110"/>
    <p:sldId id="1191" r:id="rId111"/>
    <p:sldId id="1283" r:id="rId112"/>
    <p:sldId id="1287" r:id="rId113"/>
    <p:sldId id="1286" r:id="rId114"/>
    <p:sldId id="1284" r:id="rId115"/>
    <p:sldId id="1253" r:id="rId116"/>
    <p:sldId id="974" r:id="rId117"/>
    <p:sldId id="973" r:id="rId118"/>
    <p:sldId id="975" r:id="rId119"/>
    <p:sldId id="976" r:id="rId120"/>
    <p:sldId id="977" r:id="rId121"/>
    <p:sldId id="978" r:id="rId122"/>
    <p:sldId id="979" r:id="rId123"/>
    <p:sldId id="980" r:id="rId124"/>
    <p:sldId id="1219" r:id="rId125"/>
    <p:sldId id="1220" r:id="rId126"/>
    <p:sldId id="981" r:id="rId127"/>
    <p:sldId id="1223" r:id="rId128"/>
    <p:sldId id="982" r:id="rId129"/>
    <p:sldId id="983" r:id="rId130"/>
    <p:sldId id="984" r:id="rId131"/>
    <p:sldId id="1269" r:id="rId132"/>
    <p:sldId id="1270" r:id="rId133"/>
    <p:sldId id="1271" r:id="rId134"/>
    <p:sldId id="1272" r:id="rId135"/>
    <p:sldId id="1273" r:id="rId136"/>
    <p:sldId id="1275" r:id="rId137"/>
    <p:sldId id="1254" r:id="rId138"/>
    <p:sldId id="986" r:id="rId139"/>
    <p:sldId id="987" r:id="rId140"/>
    <p:sldId id="989" r:id="rId141"/>
    <p:sldId id="1321" r:id="rId142"/>
    <p:sldId id="1325" r:id="rId143"/>
    <p:sldId id="1326" r:id="rId144"/>
    <p:sldId id="1327" r:id="rId145"/>
    <p:sldId id="1237" r:id="rId146"/>
    <p:sldId id="1328" r:id="rId147"/>
    <p:sldId id="1288" r:id="rId148"/>
    <p:sldId id="1289" r:id="rId149"/>
    <p:sldId id="1290" r:id="rId150"/>
    <p:sldId id="1291" r:id="rId151"/>
    <p:sldId id="1292" r:id="rId152"/>
    <p:sldId id="1329" r:id="rId153"/>
    <p:sldId id="1330" r:id="rId154"/>
    <p:sldId id="1295" r:id="rId155"/>
    <p:sldId id="1296" r:id="rId156"/>
    <p:sldId id="1297" r:id="rId157"/>
    <p:sldId id="1299" r:id="rId158"/>
    <p:sldId id="1300" r:id="rId159"/>
    <p:sldId id="1301" r:id="rId160"/>
    <p:sldId id="1302" r:id="rId161"/>
    <p:sldId id="1303" r:id="rId162"/>
    <p:sldId id="1304" r:id="rId163"/>
    <p:sldId id="1305" r:id="rId164"/>
    <p:sldId id="1306" r:id="rId165"/>
    <p:sldId id="1307" r:id="rId166"/>
    <p:sldId id="1308" r:id="rId167"/>
    <p:sldId id="1309" r:id="rId168"/>
    <p:sldId id="1332" r:id="rId169"/>
    <p:sldId id="1311" r:id="rId170"/>
    <p:sldId id="1333" r:id="rId171"/>
    <p:sldId id="1313" r:id="rId172"/>
    <p:sldId id="1334" r:id="rId173"/>
    <p:sldId id="1316" r:id="rId174"/>
    <p:sldId id="1335" r:id="rId175"/>
    <p:sldId id="1336" r:id="rId176"/>
    <p:sldId id="1319" r:id="rId177"/>
    <p:sldId id="1320" r:id="rId178"/>
  </p:sldIdLst>
  <p:sldSz cx="9144000" cy="6858000" type="screen4x3"/>
  <p:notesSz cx="6781800" cy="9880600"/>
  <p:defaultTextStyle>
    <a:defPPr>
      <a:defRPr lang="es-E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00"/>
    <a:srgbClr val="FFFF00"/>
    <a:srgbClr val="00CC00"/>
    <a:srgbClr val="3366FF"/>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13343" autoAdjust="0"/>
    <p:restoredTop sz="99027" autoAdjust="0"/>
  </p:normalViewPr>
  <p:slideViewPr>
    <p:cSldViewPr>
      <p:cViewPr varScale="1">
        <p:scale>
          <a:sx n="102" d="100"/>
          <a:sy n="102" d="100"/>
        </p:scale>
        <p:origin x="1363" y="7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2" d="100"/>
          <a:sy n="72" d="100"/>
        </p:scale>
        <p:origin x="3029" y="58"/>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_rels/viewProps.xml.rels><?xml version="1.0" encoding="UTF-8" standalone="yes"?>
<Relationships xmlns="http://schemas.openxmlformats.org/package/2006/relationships"><Relationship Id="rId1" Type="http://schemas.openxmlformats.org/officeDocument/2006/relationships/slide" Target="slides/slide1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40050" cy="493713"/>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lvl1pPr defTabSz="912813">
              <a:defRPr sz="1200" b="0" smtClean="0">
                <a:latin typeface="Times New Roman" pitchFamily="18" charset="0"/>
              </a:defRPr>
            </a:lvl1pPr>
          </a:lstStyle>
          <a:p>
            <a:pPr>
              <a:defRPr/>
            </a:pPr>
            <a:endParaRPr lang="es-ES"/>
          </a:p>
        </p:txBody>
      </p:sp>
      <p:sp>
        <p:nvSpPr>
          <p:cNvPr id="256003" name="Rectangle 3"/>
          <p:cNvSpPr>
            <a:spLocks noGrp="1" noChangeArrowheads="1"/>
          </p:cNvSpPr>
          <p:nvPr>
            <p:ph type="dt" sz="quarter" idx="1"/>
          </p:nvPr>
        </p:nvSpPr>
        <p:spPr bwMode="auto">
          <a:xfrm>
            <a:off x="3841750" y="0"/>
            <a:ext cx="2940050" cy="493713"/>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s-ES"/>
          </a:p>
        </p:txBody>
      </p:sp>
      <p:sp>
        <p:nvSpPr>
          <p:cNvPr id="256004" name="Rectangle 4"/>
          <p:cNvSpPr>
            <a:spLocks noGrp="1" noChangeArrowheads="1"/>
          </p:cNvSpPr>
          <p:nvPr>
            <p:ph type="ftr" sz="quarter" idx="2"/>
          </p:nvPr>
        </p:nvSpPr>
        <p:spPr bwMode="auto">
          <a:xfrm>
            <a:off x="0" y="9386888"/>
            <a:ext cx="2940050" cy="493712"/>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defTabSz="912813">
              <a:defRPr sz="1200" b="0" smtClean="0">
                <a:latin typeface="Times New Roman" pitchFamily="18" charset="0"/>
              </a:defRPr>
            </a:lvl1pPr>
          </a:lstStyle>
          <a:p>
            <a:pPr>
              <a:defRPr/>
            </a:pPr>
            <a:endParaRPr lang="es-ES"/>
          </a:p>
        </p:txBody>
      </p:sp>
      <p:sp>
        <p:nvSpPr>
          <p:cNvPr id="256005" name="Rectangle 5"/>
          <p:cNvSpPr>
            <a:spLocks noGrp="1" noChangeArrowheads="1"/>
          </p:cNvSpPr>
          <p:nvPr>
            <p:ph type="sldNum" sz="quarter" idx="3"/>
          </p:nvPr>
        </p:nvSpPr>
        <p:spPr bwMode="auto">
          <a:xfrm>
            <a:off x="3841750" y="9386888"/>
            <a:ext cx="2940050" cy="493712"/>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algn="r" defTabSz="912813">
              <a:defRPr sz="1200" b="0" smtClean="0">
                <a:latin typeface="Times New Roman" pitchFamily="18" charset="0"/>
              </a:defRPr>
            </a:lvl1pPr>
          </a:lstStyle>
          <a:p>
            <a:pPr>
              <a:defRPr/>
            </a:pPr>
            <a:fld id="{3985F9DA-EACA-4EA8-9AC8-CACAC251D5B4}" type="slidenum">
              <a:rPr lang="es-ES"/>
              <a:pPr>
                <a:defRPr/>
              </a:pPr>
              <a:t>‹Nº›</a:t>
            </a:fld>
            <a:endParaRPr lang="es-ES"/>
          </a:p>
        </p:txBody>
      </p:sp>
    </p:spTree>
    <p:extLst>
      <p:ext uri="{BB962C8B-B14F-4D97-AF65-F5344CB8AC3E}">
        <p14:creationId xmlns:p14="http://schemas.microsoft.com/office/powerpoint/2010/main" val="200912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3" name="Rectangle 3"/>
          <p:cNvSpPr>
            <a:spLocks noGrp="1" noChangeArrowheads="1"/>
          </p:cNvSpPr>
          <p:nvPr>
            <p:ph type="dt" idx="1"/>
          </p:nvPr>
        </p:nvSpPr>
        <p:spPr bwMode="auto">
          <a:xfrm>
            <a:off x="3841750" y="0"/>
            <a:ext cx="2940050" cy="493713"/>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s-ES"/>
          </a:p>
        </p:txBody>
      </p:sp>
      <p:sp>
        <p:nvSpPr>
          <p:cNvPr id="173060" name="Rectangle 4"/>
          <p:cNvSpPr>
            <a:spLocks noGrp="1" noRot="1" noChangeAspect="1" noChangeArrowheads="1" noTextEdit="1"/>
          </p:cNvSpPr>
          <p:nvPr>
            <p:ph type="sldImg" idx="2"/>
          </p:nvPr>
        </p:nvSpPr>
        <p:spPr bwMode="auto">
          <a:xfrm>
            <a:off x="566738" y="487363"/>
            <a:ext cx="5649912" cy="4237037"/>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504825" y="4953000"/>
            <a:ext cx="5792788" cy="4451350"/>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8246" name="Rectangle 6"/>
          <p:cNvSpPr>
            <a:spLocks noGrp="1" noChangeArrowheads="1"/>
          </p:cNvSpPr>
          <p:nvPr>
            <p:ph type="ftr" sz="quarter" idx="4"/>
          </p:nvPr>
        </p:nvSpPr>
        <p:spPr bwMode="auto">
          <a:xfrm>
            <a:off x="0" y="9386888"/>
            <a:ext cx="2940050" cy="493712"/>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defTabSz="912813">
              <a:defRPr sz="1200" b="0" smtClean="0">
                <a:latin typeface="Times New Roman" pitchFamily="18" charset="0"/>
              </a:defRPr>
            </a:lvl1pPr>
          </a:lstStyle>
          <a:p>
            <a:pPr>
              <a:defRPr/>
            </a:pPr>
            <a:r>
              <a:rPr lang="es-ES"/>
              <a:t>Ampliación Redes</a:t>
            </a:r>
          </a:p>
        </p:txBody>
      </p:sp>
      <p:sp>
        <p:nvSpPr>
          <p:cNvPr id="138247" name="Rectangle 7"/>
          <p:cNvSpPr>
            <a:spLocks noGrp="1" noChangeArrowheads="1"/>
          </p:cNvSpPr>
          <p:nvPr>
            <p:ph type="sldNum" sz="quarter" idx="5"/>
          </p:nvPr>
        </p:nvSpPr>
        <p:spPr bwMode="auto">
          <a:xfrm>
            <a:off x="3841750" y="9386888"/>
            <a:ext cx="2940050" cy="493712"/>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algn="r" defTabSz="912813">
              <a:defRPr sz="1200" b="0" smtClean="0">
                <a:latin typeface="Times New Roman" pitchFamily="18" charset="0"/>
              </a:defRPr>
            </a:lvl1pPr>
          </a:lstStyle>
          <a:p>
            <a:pPr>
              <a:defRPr/>
            </a:pPr>
            <a:r>
              <a:rPr lang="es-ES"/>
              <a:t>5-</a:t>
            </a:r>
            <a:fld id="{B255BB0F-789E-4A1F-9BB6-F69556186336}" type="slidenum">
              <a:rPr lang="es-ES"/>
              <a:pPr>
                <a:defRPr/>
              </a:pPr>
              <a:t>‹Nº›</a:t>
            </a:fld>
            <a:endParaRPr lang="es-ES"/>
          </a:p>
        </p:txBody>
      </p:sp>
      <p:sp>
        <p:nvSpPr>
          <p:cNvPr id="2" name="Marcador de encabezado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es-ES"/>
          </a:p>
        </p:txBody>
      </p:sp>
    </p:spTree>
    <p:extLst>
      <p:ext uri="{BB962C8B-B14F-4D97-AF65-F5344CB8AC3E}">
        <p14:creationId xmlns:p14="http://schemas.microsoft.com/office/powerpoint/2010/main" val="4145645210"/>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74083" name="Rectangle 6"/>
          <p:cNvSpPr>
            <a:spLocks noGrp="1" noChangeArrowheads="1"/>
          </p:cNvSpPr>
          <p:nvPr>
            <p:ph type="ftr" sz="quarter" idx="4"/>
          </p:nvPr>
        </p:nvSpPr>
        <p:spPr>
          <a:noFill/>
        </p:spPr>
        <p:txBody>
          <a:bodyPr/>
          <a:lstStyle/>
          <a:p>
            <a:r>
              <a:rPr lang="es-ES"/>
              <a:t>Ampliación Redes</a:t>
            </a:r>
          </a:p>
        </p:txBody>
      </p:sp>
      <p:sp>
        <p:nvSpPr>
          <p:cNvPr id="174084" name="Rectangle 7"/>
          <p:cNvSpPr>
            <a:spLocks noGrp="1" noChangeArrowheads="1"/>
          </p:cNvSpPr>
          <p:nvPr>
            <p:ph type="sldNum" sz="quarter" idx="5"/>
          </p:nvPr>
        </p:nvSpPr>
        <p:spPr>
          <a:noFill/>
        </p:spPr>
        <p:txBody>
          <a:bodyPr/>
          <a:lstStyle/>
          <a:p>
            <a:r>
              <a:rPr lang="es-ES"/>
              <a:t>5-</a:t>
            </a:r>
            <a:fld id="{10036FD8-6FD5-45F6-92F7-FAF46FEB5C3E}" type="slidenum">
              <a:rPr lang="es-ES"/>
              <a:pPr/>
              <a:t>1</a:t>
            </a:fld>
            <a:endParaRPr lang="es-ES"/>
          </a:p>
        </p:txBody>
      </p:sp>
      <p:sp>
        <p:nvSpPr>
          <p:cNvPr id="17408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3136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4323" name="Rectangle 6"/>
          <p:cNvSpPr>
            <a:spLocks noGrp="1" noChangeArrowheads="1"/>
          </p:cNvSpPr>
          <p:nvPr>
            <p:ph type="ftr" sz="quarter" idx="4"/>
          </p:nvPr>
        </p:nvSpPr>
        <p:spPr>
          <a:noFill/>
        </p:spPr>
        <p:txBody>
          <a:bodyPr/>
          <a:lstStyle/>
          <a:p>
            <a:r>
              <a:rPr lang="es-ES"/>
              <a:t>Ampliación Redes</a:t>
            </a:r>
          </a:p>
        </p:txBody>
      </p:sp>
      <p:sp>
        <p:nvSpPr>
          <p:cNvPr id="184324" name="Rectangle 7"/>
          <p:cNvSpPr>
            <a:spLocks noGrp="1" noChangeArrowheads="1"/>
          </p:cNvSpPr>
          <p:nvPr>
            <p:ph type="sldNum" sz="quarter" idx="5"/>
          </p:nvPr>
        </p:nvSpPr>
        <p:spPr>
          <a:noFill/>
        </p:spPr>
        <p:txBody>
          <a:bodyPr/>
          <a:lstStyle/>
          <a:p>
            <a:r>
              <a:rPr lang="es-ES"/>
              <a:t>5-</a:t>
            </a:r>
            <a:fld id="{33A61452-8B36-498C-844A-9AA0D02E95D8}" type="slidenum">
              <a:rPr lang="es-ES"/>
              <a:pPr/>
              <a:t>10</a:t>
            </a:fld>
            <a:endParaRPr lang="es-ES"/>
          </a:p>
        </p:txBody>
      </p:sp>
      <p:sp>
        <p:nvSpPr>
          <p:cNvPr id="184325" name="Rectangle 2"/>
          <p:cNvSpPr>
            <a:spLocks noGrp="1" noRot="1" noChangeAspect="1" noChangeArrowheads="1" noTextEdit="1"/>
          </p:cNvSpPr>
          <p:nvPr>
            <p:ph type="sldImg"/>
          </p:nvPr>
        </p:nvSpPr>
        <p:spPr>
          <a:ln/>
        </p:spPr>
      </p:sp>
      <p:sp>
        <p:nvSpPr>
          <p:cNvPr id="184326" name="Rectangle 3"/>
          <p:cNvSpPr>
            <a:spLocks noGrp="1" noChangeArrowheads="1"/>
          </p:cNvSpPr>
          <p:nvPr>
            <p:ph type="body" idx="1"/>
          </p:nvPr>
        </p:nvSpPr>
        <p:spPr>
          <a:noFill/>
          <a:ln/>
        </p:spPr>
        <p:txBody>
          <a:bodyPr/>
          <a:lstStyle/>
          <a:p>
            <a:pPr eaLnBrk="1" hangingPunct="1"/>
            <a:r>
              <a:rPr lang="es-ES" smtClean="0"/>
              <a:t>Hasta ahora en los ejemplos solo habíamos visto ordenadores con tarjetas LAN inalámbricas. Ahora incorporamos un nuevo elemento que denominamos Punto de Acceso o AP. Un AP es un dispositivo diseñado específicamente para constituir una LAN inalámbrica. Los puntos de acceso son a menudo los dispositivos que permiten integrar una LAN inalámbrica con una LAN convencional.</a:t>
            </a:r>
          </a:p>
        </p:txBody>
      </p:sp>
    </p:spTree>
    <p:extLst>
      <p:ext uri="{BB962C8B-B14F-4D97-AF65-F5344CB8AC3E}">
        <p14:creationId xmlns:p14="http://schemas.microsoft.com/office/powerpoint/2010/main" val="6542519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3411" name="Rectangle 6"/>
          <p:cNvSpPr>
            <a:spLocks noGrp="1" noChangeArrowheads="1"/>
          </p:cNvSpPr>
          <p:nvPr>
            <p:ph type="ftr" sz="quarter" idx="4"/>
          </p:nvPr>
        </p:nvSpPr>
        <p:spPr>
          <a:noFill/>
        </p:spPr>
        <p:txBody>
          <a:bodyPr/>
          <a:lstStyle/>
          <a:p>
            <a:r>
              <a:rPr lang="es-ES"/>
              <a:t>Ampliación Redes</a:t>
            </a:r>
          </a:p>
        </p:txBody>
      </p:sp>
      <p:sp>
        <p:nvSpPr>
          <p:cNvPr id="273412" name="Rectangle 7"/>
          <p:cNvSpPr>
            <a:spLocks noGrp="1" noChangeArrowheads="1"/>
          </p:cNvSpPr>
          <p:nvPr>
            <p:ph type="sldNum" sz="quarter" idx="5"/>
          </p:nvPr>
        </p:nvSpPr>
        <p:spPr>
          <a:noFill/>
        </p:spPr>
        <p:txBody>
          <a:bodyPr/>
          <a:lstStyle/>
          <a:p>
            <a:r>
              <a:rPr lang="es-ES"/>
              <a:t>5-</a:t>
            </a:r>
            <a:fld id="{2001037F-FA79-46EF-82CC-B05BB0765147}" type="slidenum">
              <a:rPr lang="es-ES"/>
              <a:pPr/>
              <a:t>100</a:t>
            </a:fld>
            <a:endParaRPr lang="es-ES"/>
          </a:p>
        </p:txBody>
      </p:sp>
      <p:sp>
        <p:nvSpPr>
          <p:cNvPr id="273413" name="Rectangle 2"/>
          <p:cNvSpPr>
            <a:spLocks noGrp="1" noRot="1" noChangeAspect="1" noChangeArrowheads="1" noTextEdit="1"/>
          </p:cNvSpPr>
          <p:nvPr>
            <p:ph type="sldImg"/>
          </p:nvPr>
        </p:nvSpPr>
        <p:spPr>
          <a:ln/>
        </p:spPr>
      </p:sp>
      <p:sp>
        <p:nvSpPr>
          <p:cNvPr id="2734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808408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4435" name="Rectangle 6"/>
          <p:cNvSpPr>
            <a:spLocks noGrp="1" noChangeArrowheads="1"/>
          </p:cNvSpPr>
          <p:nvPr>
            <p:ph type="ftr" sz="quarter" idx="4"/>
          </p:nvPr>
        </p:nvSpPr>
        <p:spPr>
          <a:noFill/>
        </p:spPr>
        <p:txBody>
          <a:bodyPr/>
          <a:lstStyle/>
          <a:p>
            <a:r>
              <a:rPr lang="es-ES"/>
              <a:t>Ampliación Redes</a:t>
            </a:r>
          </a:p>
        </p:txBody>
      </p:sp>
      <p:sp>
        <p:nvSpPr>
          <p:cNvPr id="274436" name="Rectangle 7"/>
          <p:cNvSpPr>
            <a:spLocks noGrp="1" noChangeArrowheads="1"/>
          </p:cNvSpPr>
          <p:nvPr>
            <p:ph type="sldNum" sz="quarter" idx="5"/>
          </p:nvPr>
        </p:nvSpPr>
        <p:spPr>
          <a:noFill/>
        </p:spPr>
        <p:txBody>
          <a:bodyPr/>
          <a:lstStyle/>
          <a:p>
            <a:r>
              <a:rPr lang="es-ES"/>
              <a:t>5-</a:t>
            </a:r>
            <a:fld id="{F69EB0FA-4D01-42D8-A164-61C133721B74}" type="slidenum">
              <a:rPr lang="es-ES"/>
              <a:pPr/>
              <a:t>101</a:t>
            </a:fld>
            <a:endParaRPr lang="es-ES"/>
          </a:p>
        </p:txBody>
      </p:sp>
      <p:sp>
        <p:nvSpPr>
          <p:cNvPr id="274437" name="Rectangle 2"/>
          <p:cNvSpPr>
            <a:spLocks noGrp="1" noRot="1" noChangeAspect="1" noChangeArrowheads="1" noTextEdit="1"/>
          </p:cNvSpPr>
          <p:nvPr>
            <p:ph type="sldImg"/>
          </p:nvPr>
        </p:nvSpPr>
        <p:spPr>
          <a:ln/>
        </p:spPr>
      </p:sp>
      <p:sp>
        <p:nvSpPr>
          <p:cNvPr id="2744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723098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5459" name="Rectangle 6"/>
          <p:cNvSpPr>
            <a:spLocks noGrp="1" noChangeArrowheads="1"/>
          </p:cNvSpPr>
          <p:nvPr>
            <p:ph type="ftr" sz="quarter" idx="4"/>
          </p:nvPr>
        </p:nvSpPr>
        <p:spPr>
          <a:noFill/>
        </p:spPr>
        <p:txBody>
          <a:bodyPr/>
          <a:lstStyle/>
          <a:p>
            <a:r>
              <a:rPr lang="es-ES"/>
              <a:t>Ampliación Redes</a:t>
            </a:r>
          </a:p>
        </p:txBody>
      </p:sp>
      <p:sp>
        <p:nvSpPr>
          <p:cNvPr id="275460" name="Rectangle 7"/>
          <p:cNvSpPr>
            <a:spLocks noGrp="1" noChangeArrowheads="1"/>
          </p:cNvSpPr>
          <p:nvPr>
            <p:ph type="sldNum" sz="quarter" idx="5"/>
          </p:nvPr>
        </p:nvSpPr>
        <p:spPr>
          <a:noFill/>
        </p:spPr>
        <p:txBody>
          <a:bodyPr/>
          <a:lstStyle/>
          <a:p>
            <a:r>
              <a:rPr lang="es-ES"/>
              <a:t>5-</a:t>
            </a:r>
            <a:fld id="{8B3C031F-FB18-49A2-A25E-83639D26FD74}" type="slidenum">
              <a:rPr lang="es-ES"/>
              <a:pPr/>
              <a:t>102</a:t>
            </a:fld>
            <a:endParaRPr lang="es-ES"/>
          </a:p>
        </p:txBody>
      </p:sp>
      <p:sp>
        <p:nvSpPr>
          <p:cNvPr id="275461" name="Rectangle 2"/>
          <p:cNvSpPr>
            <a:spLocks noGrp="1" noRot="1" noChangeAspect="1" noChangeArrowheads="1" noTextEdit="1"/>
          </p:cNvSpPr>
          <p:nvPr>
            <p:ph type="sldImg"/>
          </p:nvPr>
        </p:nvSpPr>
        <p:spPr>
          <a:ln/>
        </p:spPr>
      </p:sp>
      <p:sp>
        <p:nvSpPr>
          <p:cNvPr id="2754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580673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6483" name="Rectangle 6"/>
          <p:cNvSpPr>
            <a:spLocks noGrp="1" noChangeArrowheads="1"/>
          </p:cNvSpPr>
          <p:nvPr>
            <p:ph type="ftr" sz="quarter" idx="4"/>
          </p:nvPr>
        </p:nvSpPr>
        <p:spPr>
          <a:noFill/>
        </p:spPr>
        <p:txBody>
          <a:bodyPr/>
          <a:lstStyle/>
          <a:p>
            <a:r>
              <a:rPr lang="es-ES"/>
              <a:t>Ampliación Redes</a:t>
            </a:r>
          </a:p>
        </p:txBody>
      </p:sp>
      <p:sp>
        <p:nvSpPr>
          <p:cNvPr id="276484" name="Rectangle 7"/>
          <p:cNvSpPr>
            <a:spLocks noGrp="1" noChangeArrowheads="1"/>
          </p:cNvSpPr>
          <p:nvPr>
            <p:ph type="sldNum" sz="quarter" idx="5"/>
          </p:nvPr>
        </p:nvSpPr>
        <p:spPr>
          <a:noFill/>
        </p:spPr>
        <p:txBody>
          <a:bodyPr/>
          <a:lstStyle/>
          <a:p>
            <a:r>
              <a:rPr lang="es-ES"/>
              <a:t>5-</a:t>
            </a:r>
            <a:fld id="{71A65EB2-9966-43AA-9B28-9B784A45B90D}" type="slidenum">
              <a:rPr lang="es-ES"/>
              <a:pPr/>
              <a:t>103</a:t>
            </a:fld>
            <a:endParaRPr lang="es-ES"/>
          </a:p>
        </p:txBody>
      </p:sp>
      <p:sp>
        <p:nvSpPr>
          <p:cNvPr id="276485" name="Rectangle 2"/>
          <p:cNvSpPr>
            <a:spLocks noGrp="1" noRot="1" noChangeAspect="1" noChangeArrowheads="1" noTextEdit="1"/>
          </p:cNvSpPr>
          <p:nvPr>
            <p:ph type="sldImg"/>
          </p:nvPr>
        </p:nvSpPr>
        <p:spPr>
          <a:ln/>
        </p:spPr>
      </p:sp>
      <p:sp>
        <p:nvSpPr>
          <p:cNvPr id="2764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530170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7507" name="Rectangle 6"/>
          <p:cNvSpPr>
            <a:spLocks noGrp="1" noChangeArrowheads="1"/>
          </p:cNvSpPr>
          <p:nvPr>
            <p:ph type="ftr" sz="quarter" idx="4"/>
          </p:nvPr>
        </p:nvSpPr>
        <p:spPr>
          <a:noFill/>
        </p:spPr>
        <p:txBody>
          <a:bodyPr/>
          <a:lstStyle/>
          <a:p>
            <a:r>
              <a:rPr lang="es-ES"/>
              <a:t>Ampliación Redes</a:t>
            </a:r>
          </a:p>
        </p:txBody>
      </p:sp>
      <p:sp>
        <p:nvSpPr>
          <p:cNvPr id="277508" name="Rectangle 7"/>
          <p:cNvSpPr>
            <a:spLocks noGrp="1" noChangeArrowheads="1"/>
          </p:cNvSpPr>
          <p:nvPr>
            <p:ph type="sldNum" sz="quarter" idx="5"/>
          </p:nvPr>
        </p:nvSpPr>
        <p:spPr>
          <a:noFill/>
        </p:spPr>
        <p:txBody>
          <a:bodyPr/>
          <a:lstStyle/>
          <a:p>
            <a:r>
              <a:rPr lang="es-ES"/>
              <a:t>5-</a:t>
            </a:r>
            <a:fld id="{6AA9E32F-8601-4D0A-973B-27536C8E2DB2}" type="slidenum">
              <a:rPr lang="es-ES"/>
              <a:pPr/>
              <a:t>104</a:t>
            </a:fld>
            <a:endParaRPr lang="es-ES"/>
          </a:p>
        </p:txBody>
      </p:sp>
      <p:sp>
        <p:nvSpPr>
          <p:cNvPr id="277509" name="Rectangle 2"/>
          <p:cNvSpPr>
            <a:spLocks noGrp="1" noRot="1" noChangeAspect="1" noChangeArrowheads="1" noTextEdit="1"/>
          </p:cNvSpPr>
          <p:nvPr>
            <p:ph type="sldImg"/>
          </p:nvPr>
        </p:nvSpPr>
        <p:spPr>
          <a:ln/>
        </p:spPr>
      </p:sp>
      <p:sp>
        <p:nvSpPr>
          <p:cNvPr id="2775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896095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8531" name="Rectangle 6"/>
          <p:cNvSpPr>
            <a:spLocks noGrp="1" noChangeArrowheads="1"/>
          </p:cNvSpPr>
          <p:nvPr>
            <p:ph type="ftr" sz="quarter" idx="4"/>
          </p:nvPr>
        </p:nvSpPr>
        <p:spPr>
          <a:noFill/>
        </p:spPr>
        <p:txBody>
          <a:bodyPr/>
          <a:lstStyle/>
          <a:p>
            <a:r>
              <a:rPr lang="es-ES"/>
              <a:t>Ampliación Redes</a:t>
            </a:r>
          </a:p>
        </p:txBody>
      </p:sp>
      <p:sp>
        <p:nvSpPr>
          <p:cNvPr id="278532" name="Rectangle 7"/>
          <p:cNvSpPr>
            <a:spLocks noGrp="1" noChangeArrowheads="1"/>
          </p:cNvSpPr>
          <p:nvPr>
            <p:ph type="sldNum" sz="quarter" idx="5"/>
          </p:nvPr>
        </p:nvSpPr>
        <p:spPr>
          <a:noFill/>
        </p:spPr>
        <p:txBody>
          <a:bodyPr/>
          <a:lstStyle/>
          <a:p>
            <a:r>
              <a:rPr lang="es-ES"/>
              <a:t>5-</a:t>
            </a:r>
            <a:fld id="{CED057F7-BDFA-48BC-A122-57524C2B170F}" type="slidenum">
              <a:rPr lang="es-ES"/>
              <a:pPr/>
              <a:t>105</a:t>
            </a:fld>
            <a:endParaRPr lang="es-ES"/>
          </a:p>
        </p:txBody>
      </p:sp>
      <p:sp>
        <p:nvSpPr>
          <p:cNvPr id="278533" name="Rectangle 2"/>
          <p:cNvSpPr>
            <a:spLocks noGrp="1" noRot="1" noChangeAspect="1" noChangeArrowheads="1" noTextEdit="1"/>
          </p:cNvSpPr>
          <p:nvPr>
            <p:ph type="sldImg"/>
          </p:nvPr>
        </p:nvSpPr>
        <p:spPr>
          <a:ln/>
        </p:spPr>
      </p:sp>
      <p:sp>
        <p:nvSpPr>
          <p:cNvPr id="2785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321126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9555" name="Rectangle 6"/>
          <p:cNvSpPr>
            <a:spLocks noGrp="1" noChangeArrowheads="1"/>
          </p:cNvSpPr>
          <p:nvPr>
            <p:ph type="ftr" sz="quarter" idx="4"/>
          </p:nvPr>
        </p:nvSpPr>
        <p:spPr>
          <a:noFill/>
        </p:spPr>
        <p:txBody>
          <a:bodyPr/>
          <a:lstStyle/>
          <a:p>
            <a:r>
              <a:rPr lang="es-ES"/>
              <a:t>Ampliación Redes</a:t>
            </a:r>
          </a:p>
        </p:txBody>
      </p:sp>
      <p:sp>
        <p:nvSpPr>
          <p:cNvPr id="279556" name="Rectangle 7"/>
          <p:cNvSpPr>
            <a:spLocks noGrp="1" noChangeArrowheads="1"/>
          </p:cNvSpPr>
          <p:nvPr>
            <p:ph type="sldNum" sz="quarter" idx="5"/>
          </p:nvPr>
        </p:nvSpPr>
        <p:spPr>
          <a:noFill/>
        </p:spPr>
        <p:txBody>
          <a:bodyPr/>
          <a:lstStyle/>
          <a:p>
            <a:r>
              <a:rPr lang="es-ES"/>
              <a:t>5-</a:t>
            </a:r>
            <a:fld id="{8A861990-BB6C-4257-B8BE-284A2994F468}" type="slidenum">
              <a:rPr lang="es-ES"/>
              <a:pPr/>
              <a:t>106</a:t>
            </a:fld>
            <a:endParaRPr lang="es-ES"/>
          </a:p>
        </p:txBody>
      </p:sp>
      <p:sp>
        <p:nvSpPr>
          <p:cNvPr id="279557" name="Rectangle 2"/>
          <p:cNvSpPr>
            <a:spLocks noGrp="1" noRot="1" noChangeAspect="1" noChangeArrowheads="1" noTextEdit="1"/>
          </p:cNvSpPr>
          <p:nvPr>
            <p:ph type="sldImg"/>
          </p:nvPr>
        </p:nvSpPr>
        <p:spPr>
          <a:ln/>
        </p:spPr>
      </p:sp>
      <p:sp>
        <p:nvSpPr>
          <p:cNvPr id="2795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915147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0579" name="Rectangle 6"/>
          <p:cNvSpPr>
            <a:spLocks noGrp="1" noChangeArrowheads="1"/>
          </p:cNvSpPr>
          <p:nvPr>
            <p:ph type="ftr" sz="quarter" idx="4"/>
          </p:nvPr>
        </p:nvSpPr>
        <p:spPr>
          <a:noFill/>
        </p:spPr>
        <p:txBody>
          <a:bodyPr/>
          <a:lstStyle/>
          <a:p>
            <a:r>
              <a:rPr lang="es-ES"/>
              <a:t>Ampliación Redes</a:t>
            </a:r>
          </a:p>
        </p:txBody>
      </p:sp>
      <p:sp>
        <p:nvSpPr>
          <p:cNvPr id="280580" name="Rectangle 7"/>
          <p:cNvSpPr>
            <a:spLocks noGrp="1" noChangeArrowheads="1"/>
          </p:cNvSpPr>
          <p:nvPr>
            <p:ph type="sldNum" sz="quarter" idx="5"/>
          </p:nvPr>
        </p:nvSpPr>
        <p:spPr>
          <a:noFill/>
        </p:spPr>
        <p:txBody>
          <a:bodyPr/>
          <a:lstStyle/>
          <a:p>
            <a:r>
              <a:rPr lang="es-ES"/>
              <a:t>5-</a:t>
            </a:r>
            <a:fld id="{B892615A-4C0F-4F9A-8CD2-84016039E67B}" type="slidenum">
              <a:rPr lang="es-ES"/>
              <a:pPr/>
              <a:t>107</a:t>
            </a:fld>
            <a:endParaRPr lang="es-ES"/>
          </a:p>
        </p:txBody>
      </p:sp>
      <p:sp>
        <p:nvSpPr>
          <p:cNvPr id="280581" name="Rectangle 2"/>
          <p:cNvSpPr>
            <a:spLocks noGrp="1" noRot="1" noChangeAspect="1" noChangeArrowheads="1" noTextEdit="1"/>
          </p:cNvSpPr>
          <p:nvPr>
            <p:ph type="sldImg"/>
          </p:nvPr>
        </p:nvSpPr>
        <p:spPr>
          <a:ln/>
        </p:spPr>
      </p:sp>
      <p:sp>
        <p:nvSpPr>
          <p:cNvPr id="2805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88734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1603" name="Rectangle 6"/>
          <p:cNvSpPr>
            <a:spLocks noGrp="1" noChangeArrowheads="1"/>
          </p:cNvSpPr>
          <p:nvPr>
            <p:ph type="ftr" sz="quarter" idx="4"/>
          </p:nvPr>
        </p:nvSpPr>
        <p:spPr>
          <a:noFill/>
        </p:spPr>
        <p:txBody>
          <a:bodyPr/>
          <a:lstStyle/>
          <a:p>
            <a:r>
              <a:rPr lang="es-ES"/>
              <a:t>Ampliación Redes</a:t>
            </a:r>
          </a:p>
        </p:txBody>
      </p:sp>
      <p:sp>
        <p:nvSpPr>
          <p:cNvPr id="281604" name="Rectangle 7"/>
          <p:cNvSpPr>
            <a:spLocks noGrp="1" noChangeArrowheads="1"/>
          </p:cNvSpPr>
          <p:nvPr>
            <p:ph type="sldNum" sz="quarter" idx="5"/>
          </p:nvPr>
        </p:nvSpPr>
        <p:spPr>
          <a:noFill/>
        </p:spPr>
        <p:txBody>
          <a:bodyPr/>
          <a:lstStyle/>
          <a:p>
            <a:r>
              <a:rPr lang="es-ES"/>
              <a:t>5-</a:t>
            </a:r>
            <a:fld id="{F4234D4B-8084-487B-9AFB-C4FF59CF1240}" type="slidenum">
              <a:rPr lang="es-ES"/>
              <a:pPr/>
              <a:t>108</a:t>
            </a:fld>
            <a:endParaRPr lang="es-ES"/>
          </a:p>
        </p:txBody>
      </p:sp>
      <p:sp>
        <p:nvSpPr>
          <p:cNvPr id="281605" name="Rectangle 2"/>
          <p:cNvSpPr>
            <a:spLocks noGrp="1" noRot="1" noChangeAspect="1" noChangeArrowheads="1" noTextEdit="1"/>
          </p:cNvSpPr>
          <p:nvPr>
            <p:ph type="sldImg"/>
          </p:nvPr>
        </p:nvSpPr>
        <p:spPr>
          <a:ln/>
        </p:spPr>
      </p:sp>
      <p:sp>
        <p:nvSpPr>
          <p:cNvPr id="2816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728463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2627" name="Rectangle 6"/>
          <p:cNvSpPr>
            <a:spLocks noGrp="1" noChangeArrowheads="1"/>
          </p:cNvSpPr>
          <p:nvPr>
            <p:ph type="ftr" sz="quarter" idx="4"/>
          </p:nvPr>
        </p:nvSpPr>
        <p:spPr>
          <a:noFill/>
        </p:spPr>
        <p:txBody>
          <a:bodyPr/>
          <a:lstStyle/>
          <a:p>
            <a:r>
              <a:rPr lang="es-ES"/>
              <a:t>Ampliación Redes</a:t>
            </a:r>
          </a:p>
        </p:txBody>
      </p:sp>
      <p:sp>
        <p:nvSpPr>
          <p:cNvPr id="282628" name="Rectangle 7"/>
          <p:cNvSpPr>
            <a:spLocks noGrp="1" noChangeArrowheads="1"/>
          </p:cNvSpPr>
          <p:nvPr>
            <p:ph type="sldNum" sz="quarter" idx="5"/>
          </p:nvPr>
        </p:nvSpPr>
        <p:spPr>
          <a:noFill/>
        </p:spPr>
        <p:txBody>
          <a:bodyPr/>
          <a:lstStyle/>
          <a:p>
            <a:r>
              <a:rPr lang="es-ES"/>
              <a:t>5-</a:t>
            </a:r>
            <a:fld id="{B91C5BDE-DEED-4617-AEFE-1D6DC1D1A652}" type="slidenum">
              <a:rPr lang="es-ES"/>
              <a:pPr/>
              <a:t>109</a:t>
            </a:fld>
            <a:endParaRPr lang="es-ES"/>
          </a:p>
        </p:txBody>
      </p:sp>
      <p:sp>
        <p:nvSpPr>
          <p:cNvPr id="282629" name="Rectangle 2"/>
          <p:cNvSpPr>
            <a:spLocks noGrp="1" noRot="1" noChangeAspect="1" noChangeArrowheads="1" noTextEdit="1"/>
          </p:cNvSpPr>
          <p:nvPr>
            <p:ph type="sldImg"/>
          </p:nvPr>
        </p:nvSpPr>
        <p:spPr>
          <a:ln/>
        </p:spPr>
      </p:sp>
      <p:sp>
        <p:nvSpPr>
          <p:cNvPr id="2826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1602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5347" name="Rectangle 6"/>
          <p:cNvSpPr>
            <a:spLocks noGrp="1" noChangeArrowheads="1"/>
          </p:cNvSpPr>
          <p:nvPr>
            <p:ph type="ftr" sz="quarter" idx="4"/>
          </p:nvPr>
        </p:nvSpPr>
        <p:spPr>
          <a:noFill/>
        </p:spPr>
        <p:txBody>
          <a:bodyPr/>
          <a:lstStyle/>
          <a:p>
            <a:r>
              <a:rPr lang="es-ES"/>
              <a:t>Ampliación Redes</a:t>
            </a:r>
          </a:p>
        </p:txBody>
      </p:sp>
      <p:sp>
        <p:nvSpPr>
          <p:cNvPr id="185348" name="Rectangle 7"/>
          <p:cNvSpPr>
            <a:spLocks noGrp="1" noChangeArrowheads="1"/>
          </p:cNvSpPr>
          <p:nvPr>
            <p:ph type="sldNum" sz="quarter" idx="5"/>
          </p:nvPr>
        </p:nvSpPr>
        <p:spPr>
          <a:noFill/>
        </p:spPr>
        <p:txBody>
          <a:bodyPr/>
          <a:lstStyle/>
          <a:p>
            <a:r>
              <a:rPr lang="es-ES"/>
              <a:t>5-</a:t>
            </a:r>
            <a:fld id="{1327107C-BDF1-46FE-A120-DC84EE5CF7F2}" type="slidenum">
              <a:rPr lang="es-ES"/>
              <a:pPr/>
              <a:t>11</a:t>
            </a:fld>
            <a:endParaRPr lang="es-ES"/>
          </a:p>
        </p:txBody>
      </p:sp>
      <p:sp>
        <p:nvSpPr>
          <p:cNvPr id="185349" name="Rectangle 2"/>
          <p:cNvSpPr>
            <a:spLocks noGrp="1" noRot="1" noChangeAspect="1" noChangeArrowheads="1" noTextEdit="1"/>
          </p:cNvSpPr>
          <p:nvPr>
            <p:ph type="sldImg"/>
          </p:nvPr>
        </p:nvSpPr>
        <p:spPr>
          <a:ln/>
        </p:spPr>
      </p:sp>
      <p:sp>
        <p:nvSpPr>
          <p:cNvPr id="185350" name="Rectangle 3"/>
          <p:cNvSpPr>
            <a:spLocks noGrp="1" noChangeArrowheads="1"/>
          </p:cNvSpPr>
          <p:nvPr>
            <p:ph type="body" idx="1"/>
          </p:nvPr>
        </p:nvSpPr>
        <p:spPr>
          <a:noFill/>
          <a:ln/>
        </p:spPr>
        <p:txBody>
          <a:bodyPr/>
          <a:lstStyle/>
          <a:p>
            <a:pPr eaLnBrk="1" hangingPunct="1"/>
            <a:r>
              <a:rPr lang="es-ES" smtClean="0"/>
              <a:t>La topología de un ESS (Extended Service Set) consiste en tener dos o más APs interconectados (normalmente por una LAN convencional), de forma que cada AP abarca una zona o celda que corresponde a su radio de alcance. Los usuarios pueden moverse libremente de una celda a otra y su conexión se establecerá automáticamente con el AP que tengan más cerca, o mas exactamente con aquel del que reciban una señal más potente. </a:t>
            </a:r>
          </a:p>
        </p:txBody>
      </p:sp>
    </p:spTree>
    <p:extLst>
      <p:ext uri="{BB962C8B-B14F-4D97-AF65-F5344CB8AC3E}">
        <p14:creationId xmlns:p14="http://schemas.microsoft.com/office/powerpoint/2010/main" val="42939481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3651" name="Rectangle 6"/>
          <p:cNvSpPr>
            <a:spLocks noGrp="1" noChangeArrowheads="1"/>
          </p:cNvSpPr>
          <p:nvPr>
            <p:ph type="ftr" sz="quarter" idx="4"/>
          </p:nvPr>
        </p:nvSpPr>
        <p:spPr>
          <a:noFill/>
        </p:spPr>
        <p:txBody>
          <a:bodyPr/>
          <a:lstStyle/>
          <a:p>
            <a:r>
              <a:rPr lang="es-ES"/>
              <a:t>Ampliación Redes</a:t>
            </a:r>
          </a:p>
        </p:txBody>
      </p:sp>
      <p:sp>
        <p:nvSpPr>
          <p:cNvPr id="283652" name="Rectangle 7"/>
          <p:cNvSpPr>
            <a:spLocks noGrp="1" noChangeArrowheads="1"/>
          </p:cNvSpPr>
          <p:nvPr>
            <p:ph type="sldNum" sz="quarter" idx="5"/>
          </p:nvPr>
        </p:nvSpPr>
        <p:spPr>
          <a:noFill/>
        </p:spPr>
        <p:txBody>
          <a:bodyPr/>
          <a:lstStyle/>
          <a:p>
            <a:r>
              <a:rPr lang="es-ES"/>
              <a:t>5-</a:t>
            </a:r>
            <a:fld id="{3D2BC1CF-C60F-4890-8D8A-104AA1F2EF21}" type="slidenum">
              <a:rPr lang="es-ES"/>
              <a:pPr/>
              <a:t>110</a:t>
            </a:fld>
            <a:endParaRPr lang="es-ES"/>
          </a:p>
        </p:txBody>
      </p:sp>
      <p:sp>
        <p:nvSpPr>
          <p:cNvPr id="283653" name="Rectangle 2"/>
          <p:cNvSpPr>
            <a:spLocks noGrp="1" noRot="1" noChangeAspect="1" noChangeArrowheads="1" noTextEdit="1"/>
          </p:cNvSpPr>
          <p:nvPr>
            <p:ph type="sldImg"/>
          </p:nvPr>
        </p:nvSpPr>
        <p:spPr>
          <a:ln/>
        </p:spPr>
      </p:sp>
      <p:sp>
        <p:nvSpPr>
          <p:cNvPr id="2836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92196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0579" name="Rectangle 6"/>
          <p:cNvSpPr>
            <a:spLocks noGrp="1" noChangeArrowheads="1"/>
          </p:cNvSpPr>
          <p:nvPr>
            <p:ph type="ftr" sz="quarter" idx="4"/>
          </p:nvPr>
        </p:nvSpPr>
        <p:spPr>
          <a:noFill/>
        </p:spPr>
        <p:txBody>
          <a:bodyPr/>
          <a:lstStyle/>
          <a:p>
            <a:r>
              <a:rPr lang="es-ES"/>
              <a:t>Ampliación Redes</a:t>
            </a:r>
          </a:p>
        </p:txBody>
      </p:sp>
      <p:sp>
        <p:nvSpPr>
          <p:cNvPr id="280580" name="Rectangle 7"/>
          <p:cNvSpPr>
            <a:spLocks noGrp="1" noChangeArrowheads="1"/>
          </p:cNvSpPr>
          <p:nvPr>
            <p:ph type="sldNum" sz="quarter" idx="5"/>
          </p:nvPr>
        </p:nvSpPr>
        <p:spPr>
          <a:noFill/>
        </p:spPr>
        <p:txBody>
          <a:bodyPr/>
          <a:lstStyle/>
          <a:p>
            <a:r>
              <a:rPr lang="es-ES"/>
              <a:t>5-</a:t>
            </a:r>
            <a:fld id="{B892615A-4C0F-4F9A-8CD2-84016039E67B}" type="slidenum">
              <a:rPr lang="es-ES"/>
              <a:pPr/>
              <a:t>111</a:t>
            </a:fld>
            <a:endParaRPr lang="es-ES"/>
          </a:p>
        </p:txBody>
      </p:sp>
      <p:sp>
        <p:nvSpPr>
          <p:cNvPr id="280581" name="Rectangle 2"/>
          <p:cNvSpPr>
            <a:spLocks noGrp="1" noRot="1" noChangeAspect="1" noChangeArrowheads="1" noTextEdit="1"/>
          </p:cNvSpPr>
          <p:nvPr>
            <p:ph type="sldImg"/>
          </p:nvPr>
        </p:nvSpPr>
        <p:spPr>
          <a:ln/>
        </p:spPr>
      </p:sp>
      <p:sp>
        <p:nvSpPr>
          <p:cNvPr id="2805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763727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0579" name="Rectangle 6"/>
          <p:cNvSpPr>
            <a:spLocks noGrp="1" noChangeArrowheads="1"/>
          </p:cNvSpPr>
          <p:nvPr>
            <p:ph type="ftr" sz="quarter" idx="4"/>
          </p:nvPr>
        </p:nvSpPr>
        <p:spPr>
          <a:noFill/>
        </p:spPr>
        <p:txBody>
          <a:bodyPr/>
          <a:lstStyle/>
          <a:p>
            <a:r>
              <a:rPr lang="es-ES"/>
              <a:t>Ampliación Redes</a:t>
            </a:r>
          </a:p>
        </p:txBody>
      </p:sp>
      <p:sp>
        <p:nvSpPr>
          <p:cNvPr id="280580" name="Rectangle 7"/>
          <p:cNvSpPr>
            <a:spLocks noGrp="1" noChangeArrowheads="1"/>
          </p:cNvSpPr>
          <p:nvPr>
            <p:ph type="sldNum" sz="quarter" idx="5"/>
          </p:nvPr>
        </p:nvSpPr>
        <p:spPr>
          <a:noFill/>
        </p:spPr>
        <p:txBody>
          <a:bodyPr/>
          <a:lstStyle/>
          <a:p>
            <a:r>
              <a:rPr lang="es-ES"/>
              <a:t>5-</a:t>
            </a:r>
            <a:fld id="{B892615A-4C0F-4F9A-8CD2-84016039E67B}" type="slidenum">
              <a:rPr lang="es-ES"/>
              <a:pPr/>
              <a:t>112</a:t>
            </a:fld>
            <a:endParaRPr lang="es-ES"/>
          </a:p>
        </p:txBody>
      </p:sp>
      <p:sp>
        <p:nvSpPr>
          <p:cNvPr id="280581" name="Rectangle 2"/>
          <p:cNvSpPr>
            <a:spLocks noGrp="1" noRot="1" noChangeAspect="1" noChangeArrowheads="1" noTextEdit="1"/>
          </p:cNvSpPr>
          <p:nvPr>
            <p:ph type="sldImg"/>
          </p:nvPr>
        </p:nvSpPr>
        <p:spPr>
          <a:ln/>
        </p:spPr>
      </p:sp>
      <p:sp>
        <p:nvSpPr>
          <p:cNvPr id="2805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788483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3411" name="Rectangle 6"/>
          <p:cNvSpPr>
            <a:spLocks noGrp="1" noChangeArrowheads="1"/>
          </p:cNvSpPr>
          <p:nvPr>
            <p:ph type="ftr" sz="quarter" idx="4"/>
          </p:nvPr>
        </p:nvSpPr>
        <p:spPr>
          <a:noFill/>
        </p:spPr>
        <p:txBody>
          <a:bodyPr/>
          <a:lstStyle/>
          <a:p>
            <a:r>
              <a:rPr lang="es-ES"/>
              <a:t>Ampliación Redes</a:t>
            </a:r>
          </a:p>
        </p:txBody>
      </p:sp>
      <p:sp>
        <p:nvSpPr>
          <p:cNvPr id="273412" name="Rectangle 7"/>
          <p:cNvSpPr>
            <a:spLocks noGrp="1" noChangeArrowheads="1"/>
          </p:cNvSpPr>
          <p:nvPr>
            <p:ph type="sldNum" sz="quarter" idx="5"/>
          </p:nvPr>
        </p:nvSpPr>
        <p:spPr>
          <a:noFill/>
        </p:spPr>
        <p:txBody>
          <a:bodyPr/>
          <a:lstStyle/>
          <a:p>
            <a:r>
              <a:rPr lang="es-ES"/>
              <a:t>5-</a:t>
            </a:r>
            <a:fld id="{2001037F-FA79-46EF-82CC-B05BB0765147}" type="slidenum">
              <a:rPr lang="es-ES"/>
              <a:pPr/>
              <a:t>113</a:t>
            </a:fld>
            <a:endParaRPr lang="es-ES"/>
          </a:p>
        </p:txBody>
      </p:sp>
      <p:sp>
        <p:nvSpPr>
          <p:cNvPr id="273413" name="Rectangle 2"/>
          <p:cNvSpPr>
            <a:spLocks noGrp="1" noRot="1" noChangeAspect="1" noChangeArrowheads="1" noTextEdit="1"/>
          </p:cNvSpPr>
          <p:nvPr>
            <p:ph type="sldImg"/>
          </p:nvPr>
        </p:nvSpPr>
        <p:spPr>
          <a:ln/>
        </p:spPr>
      </p:sp>
      <p:sp>
        <p:nvSpPr>
          <p:cNvPr id="2734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660287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0515" name="Rectangle 6"/>
          <p:cNvSpPr>
            <a:spLocks noGrp="1" noChangeArrowheads="1"/>
          </p:cNvSpPr>
          <p:nvPr>
            <p:ph type="ftr" sz="quarter" idx="4"/>
          </p:nvPr>
        </p:nvSpPr>
        <p:spPr>
          <a:noFill/>
        </p:spPr>
        <p:txBody>
          <a:bodyPr/>
          <a:lstStyle/>
          <a:p>
            <a:r>
              <a:rPr lang="es-ES"/>
              <a:t>Ampliación Redes</a:t>
            </a:r>
          </a:p>
        </p:txBody>
      </p:sp>
      <p:sp>
        <p:nvSpPr>
          <p:cNvPr id="320516" name="Rectangle 7"/>
          <p:cNvSpPr>
            <a:spLocks noGrp="1" noChangeArrowheads="1"/>
          </p:cNvSpPr>
          <p:nvPr>
            <p:ph type="sldNum" sz="quarter" idx="5"/>
          </p:nvPr>
        </p:nvSpPr>
        <p:spPr>
          <a:noFill/>
        </p:spPr>
        <p:txBody>
          <a:bodyPr/>
          <a:lstStyle/>
          <a:p>
            <a:r>
              <a:rPr lang="es-ES"/>
              <a:t>5-</a:t>
            </a:r>
            <a:fld id="{5E2FAA79-644C-4886-A3DC-3FD809C2C356}" type="slidenum">
              <a:rPr lang="es-ES"/>
              <a:pPr/>
              <a:t>114</a:t>
            </a:fld>
            <a:endParaRPr lang="es-ES"/>
          </a:p>
        </p:txBody>
      </p:sp>
      <p:sp>
        <p:nvSpPr>
          <p:cNvPr id="320517" name="Rectangle 2"/>
          <p:cNvSpPr>
            <a:spLocks noGrp="1" noRot="1" noChangeAspect="1" noChangeArrowheads="1" noTextEdit="1"/>
          </p:cNvSpPr>
          <p:nvPr>
            <p:ph type="sldImg"/>
          </p:nvPr>
        </p:nvSpPr>
        <p:spPr>
          <a:ln/>
        </p:spPr>
      </p:sp>
      <p:sp>
        <p:nvSpPr>
          <p:cNvPr id="3205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6455217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4675" name="Rectangle 6"/>
          <p:cNvSpPr>
            <a:spLocks noGrp="1" noChangeArrowheads="1"/>
          </p:cNvSpPr>
          <p:nvPr>
            <p:ph type="ftr" sz="quarter" idx="4"/>
          </p:nvPr>
        </p:nvSpPr>
        <p:spPr>
          <a:noFill/>
        </p:spPr>
        <p:txBody>
          <a:bodyPr/>
          <a:lstStyle/>
          <a:p>
            <a:r>
              <a:rPr lang="es-ES"/>
              <a:t>Ampliación Redes</a:t>
            </a:r>
          </a:p>
        </p:txBody>
      </p:sp>
      <p:sp>
        <p:nvSpPr>
          <p:cNvPr id="284676" name="Rectangle 7"/>
          <p:cNvSpPr>
            <a:spLocks noGrp="1" noChangeArrowheads="1"/>
          </p:cNvSpPr>
          <p:nvPr>
            <p:ph type="sldNum" sz="quarter" idx="5"/>
          </p:nvPr>
        </p:nvSpPr>
        <p:spPr>
          <a:noFill/>
        </p:spPr>
        <p:txBody>
          <a:bodyPr/>
          <a:lstStyle/>
          <a:p>
            <a:r>
              <a:rPr lang="es-ES"/>
              <a:t>5-</a:t>
            </a:r>
            <a:fld id="{FB478341-0CEC-40B3-A809-4B346B81D34F}" type="slidenum">
              <a:rPr lang="es-ES"/>
              <a:pPr/>
              <a:t>115</a:t>
            </a:fld>
            <a:endParaRPr lang="es-ES"/>
          </a:p>
        </p:txBody>
      </p:sp>
      <p:sp>
        <p:nvSpPr>
          <p:cNvPr id="284677" name="Rectangle 2"/>
          <p:cNvSpPr>
            <a:spLocks noGrp="1" noRot="1" noChangeAspect="1" noChangeArrowheads="1" noTextEdit="1"/>
          </p:cNvSpPr>
          <p:nvPr>
            <p:ph type="sldImg"/>
          </p:nvPr>
        </p:nvSpPr>
        <p:spPr>
          <a:ln/>
        </p:spPr>
      </p:sp>
      <p:sp>
        <p:nvSpPr>
          <p:cNvPr id="2846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2554603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5699" name="Rectangle 6"/>
          <p:cNvSpPr>
            <a:spLocks noGrp="1" noChangeArrowheads="1"/>
          </p:cNvSpPr>
          <p:nvPr>
            <p:ph type="ftr" sz="quarter" idx="4"/>
          </p:nvPr>
        </p:nvSpPr>
        <p:spPr>
          <a:noFill/>
        </p:spPr>
        <p:txBody>
          <a:bodyPr/>
          <a:lstStyle/>
          <a:p>
            <a:r>
              <a:rPr lang="es-ES"/>
              <a:t>Ampliación Redes</a:t>
            </a:r>
          </a:p>
        </p:txBody>
      </p:sp>
      <p:sp>
        <p:nvSpPr>
          <p:cNvPr id="285700" name="Rectangle 7"/>
          <p:cNvSpPr>
            <a:spLocks noGrp="1" noChangeArrowheads="1"/>
          </p:cNvSpPr>
          <p:nvPr>
            <p:ph type="sldNum" sz="quarter" idx="5"/>
          </p:nvPr>
        </p:nvSpPr>
        <p:spPr>
          <a:noFill/>
        </p:spPr>
        <p:txBody>
          <a:bodyPr/>
          <a:lstStyle/>
          <a:p>
            <a:r>
              <a:rPr lang="es-ES"/>
              <a:t>5-</a:t>
            </a:r>
            <a:fld id="{4EF99B54-2653-486F-9431-43058F84FF37}" type="slidenum">
              <a:rPr lang="es-ES"/>
              <a:pPr/>
              <a:t>116</a:t>
            </a:fld>
            <a:endParaRPr lang="es-ES"/>
          </a:p>
        </p:txBody>
      </p:sp>
      <p:sp>
        <p:nvSpPr>
          <p:cNvPr id="285701" name="Rectangle 2"/>
          <p:cNvSpPr>
            <a:spLocks noGrp="1" noRot="1" noChangeAspect="1" noChangeArrowheads="1" noTextEdit="1"/>
          </p:cNvSpPr>
          <p:nvPr>
            <p:ph type="sldImg"/>
          </p:nvPr>
        </p:nvSpPr>
        <p:spPr>
          <a:ln/>
        </p:spPr>
      </p:sp>
      <p:sp>
        <p:nvSpPr>
          <p:cNvPr id="285702" name="Rectangle 3"/>
          <p:cNvSpPr>
            <a:spLocks noGrp="1" noChangeArrowheads="1"/>
          </p:cNvSpPr>
          <p:nvPr>
            <p:ph type="body" idx="1"/>
          </p:nvPr>
        </p:nvSpPr>
        <p:spPr>
          <a:noFill/>
          <a:ln/>
        </p:spPr>
        <p:txBody>
          <a:bodyPr/>
          <a:lstStyle/>
          <a:p>
            <a:pPr eaLnBrk="1" hangingPunct="1"/>
            <a:r>
              <a:rPr lang="es-ES" smtClean="0"/>
              <a:t>En esta figura se muestran algunas de las antenas utilizadas en los ejemplos anteriores. </a:t>
            </a:r>
          </a:p>
          <a:p>
            <a:pPr eaLnBrk="1" hangingPunct="1"/>
            <a:r>
              <a:rPr lang="es-ES" smtClean="0"/>
              <a:t>La ganancia de una antena se mide en una escala logarítmica llamada dBi que mide la ganancia relativa a una antena isotrópica, es decir una antena que radia exactamente con la misma potencia en todas las direcciones. Así una antena que tiene una ganancia de 6 dBi radia en el sentido de máxima intensidad con una potencia unas 4 veces mayor que una antena isotrópica (10</a:t>
            </a:r>
            <a:r>
              <a:rPr lang="es-ES" baseline="30000" smtClean="0"/>
              <a:t>0,6</a:t>
            </a:r>
            <a:r>
              <a:rPr lang="es-ES" smtClean="0"/>
              <a:t>=3,98), lo cual le da un alcance doble que dicha antena isotrópica.</a:t>
            </a:r>
          </a:p>
          <a:p>
            <a:pPr eaLnBrk="1" hangingPunct="1"/>
            <a:r>
              <a:rPr lang="es-ES" smtClean="0"/>
              <a:t>En la práctica las antenas isotrópicas no se utilizan por lo que todas las antenas presentan cierta ganancia. Incluso las antenas omnidireccionales son algo direccionales ya que su patrón de radiación solo es homogéneo en dirección horizontal, no en dirección vertical. La antena habitual de menor ganancia es la dipolo simple, que es la estándar en las tarjetas de red de los equipos; esta antena es omnidireccional y tiene una ganancia de 2,14 dBi.</a:t>
            </a:r>
          </a:p>
          <a:p>
            <a:pPr eaLnBrk="1" hangingPunct="1"/>
            <a:r>
              <a:rPr lang="es-ES" smtClean="0"/>
              <a:t>Otras antenas más direccionales tienen mayores ganancias. Por ejemplo la antena de parche que aparece en la figura tiene una ganancia de 8,5 dBi. </a:t>
            </a:r>
          </a:p>
          <a:p>
            <a:pPr eaLnBrk="1" hangingPunct="1"/>
            <a:r>
              <a:rPr lang="es-ES" smtClean="0"/>
              <a:t>  </a:t>
            </a:r>
          </a:p>
        </p:txBody>
      </p:sp>
    </p:spTree>
    <p:extLst>
      <p:ext uri="{BB962C8B-B14F-4D97-AF65-F5344CB8AC3E}">
        <p14:creationId xmlns:p14="http://schemas.microsoft.com/office/powerpoint/2010/main" val="14230871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6723" name="Rectangle 6"/>
          <p:cNvSpPr>
            <a:spLocks noGrp="1" noChangeArrowheads="1"/>
          </p:cNvSpPr>
          <p:nvPr>
            <p:ph type="ftr" sz="quarter" idx="4"/>
          </p:nvPr>
        </p:nvSpPr>
        <p:spPr>
          <a:noFill/>
        </p:spPr>
        <p:txBody>
          <a:bodyPr/>
          <a:lstStyle/>
          <a:p>
            <a:r>
              <a:rPr lang="es-ES"/>
              <a:t>Ampliación Redes</a:t>
            </a:r>
          </a:p>
        </p:txBody>
      </p:sp>
      <p:sp>
        <p:nvSpPr>
          <p:cNvPr id="286724" name="Rectangle 7"/>
          <p:cNvSpPr>
            <a:spLocks noGrp="1" noChangeArrowheads="1"/>
          </p:cNvSpPr>
          <p:nvPr>
            <p:ph type="sldNum" sz="quarter" idx="5"/>
          </p:nvPr>
        </p:nvSpPr>
        <p:spPr>
          <a:noFill/>
        </p:spPr>
        <p:txBody>
          <a:bodyPr/>
          <a:lstStyle/>
          <a:p>
            <a:r>
              <a:rPr lang="es-ES"/>
              <a:t>5-</a:t>
            </a:r>
            <a:fld id="{6E96A749-561B-47C4-A84C-898FE9849B7E}" type="slidenum">
              <a:rPr lang="es-ES"/>
              <a:pPr/>
              <a:t>117</a:t>
            </a:fld>
            <a:endParaRPr lang="es-ES"/>
          </a:p>
        </p:txBody>
      </p:sp>
      <p:sp>
        <p:nvSpPr>
          <p:cNvPr id="286725" name="Rectangle 2"/>
          <p:cNvSpPr>
            <a:spLocks noGrp="1" noRot="1" noChangeAspect="1" noChangeArrowheads="1" noTextEdit="1"/>
          </p:cNvSpPr>
          <p:nvPr>
            <p:ph type="sldImg"/>
          </p:nvPr>
        </p:nvSpPr>
        <p:spPr>
          <a:ln/>
        </p:spPr>
      </p:sp>
      <p:sp>
        <p:nvSpPr>
          <p:cNvPr id="2867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005664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7747" name="Rectangle 6"/>
          <p:cNvSpPr>
            <a:spLocks noGrp="1" noChangeArrowheads="1"/>
          </p:cNvSpPr>
          <p:nvPr>
            <p:ph type="ftr" sz="quarter" idx="4"/>
          </p:nvPr>
        </p:nvSpPr>
        <p:spPr>
          <a:noFill/>
        </p:spPr>
        <p:txBody>
          <a:bodyPr/>
          <a:lstStyle/>
          <a:p>
            <a:r>
              <a:rPr lang="es-ES"/>
              <a:t>Ampliación Redes</a:t>
            </a:r>
          </a:p>
        </p:txBody>
      </p:sp>
      <p:sp>
        <p:nvSpPr>
          <p:cNvPr id="287748" name="Rectangle 7"/>
          <p:cNvSpPr>
            <a:spLocks noGrp="1" noChangeArrowheads="1"/>
          </p:cNvSpPr>
          <p:nvPr>
            <p:ph type="sldNum" sz="quarter" idx="5"/>
          </p:nvPr>
        </p:nvSpPr>
        <p:spPr>
          <a:noFill/>
        </p:spPr>
        <p:txBody>
          <a:bodyPr/>
          <a:lstStyle/>
          <a:p>
            <a:r>
              <a:rPr lang="es-ES"/>
              <a:t>5-</a:t>
            </a:r>
            <a:fld id="{9317C84F-BD06-4E69-BF0B-9368650D9DED}" type="slidenum">
              <a:rPr lang="es-ES"/>
              <a:pPr/>
              <a:t>118</a:t>
            </a:fld>
            <a:endParaRPr lang="es-ES"/>
          </a:p>
        </p:txBody>
      </p:sp>
      <p:sp>
        <p:nvSpPr>
          <p:cNvPr id="287749" name="Rectangle 2"/>
          <p:cNvSpPr>
            <a:spLocks noGrp="1" noRot="1" noChangeAspect="1" noChangeArrowheads="1" noTextEdit="1"/>
          </p:cNvSpPr>
          <p:nvPr>
            <p:ph type="sldImg"/>
          </p:nvPr>
        </p:nvSpPr>
        <p:spPr>
          <a:ln/>
        </p:spPr>
      </p:sp>
      <p:sp>
        <p:nvSpPr>
          <p:cNvPr id="287750" name="Rectangle 3"/>
          <p:cNvSpPr>
            <a:spLocks noGrp="1" noChangeArrowheads="1"/>
          </p:cNvSpPr>
          <p:nvPr>
            <p:ph type="body" idx="1"/>
          </p:nvPr>
        </p:nvSpPr>
        <p:spPr>
          <a:noFill/>
          <a:ln/>
        </p:spPr>
        <p:txBody>
          <a:bodyPr/>
          <a:lstStyle/>
          <a:p>
            <a:pPr eaLnBrk="1" hangingPunct="1"/>
            <a:r>
              <a:rPr lang="es-ES" smtClean="0"/>
              <a:t>Estas son dos de las antenas típicas en aplicaciones de puentes inalámbricos cuando se quieren cubrir grandes distancias. Como puede verse por el patrón de radiación se trata de antenas muy direccionales.</a:t>
            </a:r>
          </a:p>
          <a:p>
            <a:pPr eaLnBrk="1" hangingPunct="1"/>
            <a:r>
              <a:rPr lang="es-ES" smtClean="0"/>
              <a:t>Como siempre es posible obtener un alcance mayor si se está dispuesto a sacrificar parte de la velocidad.</a:t>
            </a:r>
          </a:p>
        </p:txBody>
      </p:sp>
    </p:spTree>
    <p:extLst>
      <p:ext uri="{BB962C8B-B14F-4D97-AF65-F5344CB8AC3E}">
        <p14:creationId xmlns:p14="http://schemas.microsoft.com/office/powerpoint/2010/main" val="14657808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8771" name="Rectangle 6"/>
          <p:cNvSpPr>
            <a:spLocks noGrp="1" noChangeArrowheads="1"/>
          </p:cNvSpPr>
          <p:nvPr>
            <p:ph type="ftr" sz="quarter" idx="4"/>
          </p:nvPr>
        </p:nvSpPr>
        <p:spPr>
          <a:noFill/>
        </p:spPr>
        <p:txBody>
          <a:bodyPr/>
          <a:lstStyle/>
          <a:p>
            <a:r>
              <a:rPr lang="es-ES"/>
              <a:t>Ampliación Redes</a:t>
            </a:r>
          </a:p>
        </p:txBody>
      </p:sp>
      <p:sp>
        <p:nvSpPr>
          <p:cNvPr id="288772" name="Rectangle 7"/>
          <p:cNvSpPr>
            <a:spLocks noGrp="1" noChangeArrowheads="1"/>
          </p:cNvSpPr>
          <p:nvPr>
            <p:ph type="sldNum" sz="quarter" idx="5"/>
          </p:nvPr>
        </p:nvSpPr>
        <p:spPr>
          <a:noFill/>
        </p:spPr>
        <p:txBody>
          <a:bodyPr/>
          <a:lstStyle/>
          <a:p>
            <a:r>
              <a:rPr lang="es-ES"/>
              <a:t>5-</a:t>
            </a:r>
            <a:fld id="{A69FE804-AA65-44F1-BCF6-FCAE0D5B9521}" type="slidenum">
              <a:rPr lang="es-ES"/>
              <a:pPr/>
              <a:t>119</a:t>
            </a:fld>
            <a:endParaRPr lang="es-ES"/>
          </a:p>
        </p:txBody>
      </p:sp>
      <p:sp>
        <p:nvSpPr>
          <p:cNvPr id="288773" name="Rectangle 2"/>
          <p:cNvSpPr>
            <a:spLocks noGrp="1" noRot="1" noChangeAspect="1" noChangeArrowheads="1" noTextEdit="1"/>
          </p:cNvSpPr>
          <p:nvPr>
            <p:ph type="sldImg"/>
          </p:nvPr>
        </p:nvSpPr>
        <p:spPr>
          <a:ln/>
        </p:spPr>
      </p:sp>
      <p:sp>
        <p:nvSpPr>
          <p:cNvPr id="2887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3967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6371" name="Rectangle 6"/>
          <p:cNvSpPr>
            <a:spLocks noGrp="1" noChangeArrowheads="1"/>
          </p:cNvSpPr>
          <p:nvPr>
            <p:ph type="ftr" sz="quarter" idx="4"/>
          </p:nvPr>
        </p:nvSpPr>
        <p:spPr>
          <a:noFill/>
        </p:spPr>
        <p:txBody>
          <a:bodyPr/>
          <a:lstStyle/>
          <a:p>
            <a:r>
              <a:rPr lang="es-ES"/>
              <a:t>Ampliación Redes</a:t>
            </a:r>
          </a:p>
        </p:txBody>
      </p:sp>
      <p:sp>
        <p:nvSpPr>
          <p:cNvPr id="186372" name="Rectangle 7"/>
          <p:cNvSpPr>
            <a:spLocks noGrp="1" noChangeArrowheads="1"/>
          </p:cNvSpPr>
          <p:nvPr>
            <p:ph type="sldNum" sz="quarter" idx="5"/>
          </p:nvPr>
        </p:nvSpPr>
        <p:spPr>
          <a:noFill/>
        </p:spPr>
        <p:txBody>
          <a:bodyPr/>
          <a:lstStyle/>
          <a:p>
            <a:r>
              <a:rPr lang="es-ES"/>
              <a:t>5-</a:t>
            </a:r>
            <a:fld id="{E90C3D3C-4301-4710-B6CF-60D59543880B}" type="slidenum">
              <a:rPr lang="es-ES"/>
              <a:pPr/>
              <a:t>12</a:t>
            </a:fld>
            <a:endParaRPr lang="es-ES"/>
          </a:p>
        </p:txBody>
      </p:sp>
      <p:sp>
        <p:nvSpPr>
          <p:cNvPr id="186373" name="Rectangle 2"/>
          <p:cNvSpPr>
            <a:spLocks noGrp="1" noRot="1" noChangeAspect="1" noChangeArrowheads="1" noTextEdit="1"/>
          </p:cNvSpPr>
          <p:nvPr>
            <p:ph type="sldImg"/>
          </p:nvPr>
        </p:nvSpPr>
        <p:spPr>
          <a:ln/>
        </p:spPr>
      </p:sp>
      <p:sp>
        <p:nvSpPr>
          <p:cNvPr id="186374" name="Rectangle 3"/>
          <p:cNvSpPr>
            <a:spLocks noGrp="1" noChangeArrowheads="1"/>
          </p:cNvSpPr>
          <p:nvPr>
            <p:ph type="body" idx="1"/>
          </p:nvPr>
        </p:nvSpPr>
        <p:spPr>
          <a:noFill/>
          <a:ln/>
        </p:spPr>
        <p:txBody>
          <a:bodyPr/>
          <a:lstStyle/>
          <a:p>
            <a:pPr eaLnBrk="1" hangingPunct="1"/>
            <a:r>
              <a:rPr lang="es-ES" smtClean="0"/>
              <a:t>Aquí se muestra un ejemplo de un sistema de distribución sin cables</a:t>
            </a:r>
          </a:p>
          <a:p>
            <a:pPr eaLnBrk="1" hangingPunct="1"/>
            <a:r>
              <a:rPr lang="es-ES" smtClean="0"/>
              <a:t>En este caso se ha ampliado el tamaño de una celda colocando un segundo AP que se conecta con el primero por el mismo canal de radio que se utiliza para conectar las estaciones. Evidentemente en esta disposición existe un gran solapamiento de las dos celdas, ya que la distancia del segundo AP respecto del primero no puede ser superior a su radio de alcance.</a:t>
            </a:r>
          </a:p>
        </p:txBody>
      </p:sp>
    </p:spTree>
    <p:extLst>
      <p:ext uri="{BB962C8B-B14F-4D97-AF65-F5344CB8AC3E}">
        <p14:creationId xmlns:p14="http://schemas.microsoft.com/office/powerpoint/2010/main" val="24113218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89795" name="Rectangle 6"/>
          <p:cNvSpPr>
            <a:spLocks noGrp="1" noChangeArrowheads="1"/>
          </p:cNvSpPr>
          <p:nvPr>
            <p:ph type="ftr" sz="quarter" idx="4"/>
          </p:nvPr>
        </p:nvSpPr>
        <p:spPr>
          <a:noFill/>
        </p:spPr>
        <p:txBody>
          <a:bodyPr/>
          <a:lstStyle/>
          <a:p>
            <a:r>
              <a:rPr lang="es-ES"/>
              <a:t>Ampliación Redes</a:t>
            </a:r>
          </a:p>
        </p:txBody>
      </p:sp>
      <p:sp>
        <p:nvSpPr>
          <p:cNvPr id="289796" name="Rectangle 7"/>
          <p:cNvSpPr>
            <a:spLocks noGrp="1" noChangeArrowheads="1"/>
          </p:cNvSpPr>
          <p:nvPr>
            <p:ph type="sldNum" sz="quarter" idx="5"/>
          </p:nvPr>
        </p:nvSpPr>
        <p:spPr>
          <a:noFill/>
        </p:spPr>
        <p:txBody>
          <a:bodyPr/>
          <a:lstStyle/>
          <a:p>
            <a:r>
              <a:rPr lang="es-ES"/>
              <a:t>5-</a:t>
            </a:r>
            <a:fld id="{7E83B06E-6367-4E86-955C-35D78F06F899}" type="slidenum">
              <a:rPr lang="es-ES"/>
              <a:pPr/>
              <a:t>120</a:t>
            </a:fld>
            <a:endParaRPr lang="es-ES"/>
          </a:p>
        </p:txBody>
      </p:sp>
      <p:sp>
        <p:nvSpPr>
          <p:cNvPr id="289797" name="Rectangle 2"/>
          <p:cNvSpPr>
            <a:spLocks noGrp="1" noRot="1" noChangeAspect="1" noChangeArrowheads="1" noTextEdit="1"/>
          </p:cNvSpPr>
          <p:nvPr>
            <p:ph type="sldImg"/>
          </p:nvPr>
        </p:nvSpPr>
        <p:spPr>
          <a:ln/>
        </p:spPr>
      </p:sp>
      <p:sp>
        <p:nvSpPr>
          <p:cNvPr id="2897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157725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0819" name="Rectangle 6"/>
          <p:cNvSpPr>
            <a:spLocks noGrp="1" noChangeArrowheads="1"/>
          </p:cNvSpPr>
          <p:nvPr>
            <p:ph type="ftr" sz="quarter" idx="4"/>
          </p:nvPr>
        </p:nvSpPr>
        <p:spPr>
          <a:noFill/>
        </p:spPr>
        <p:txBody>
          <a:bodyPr/>
          <a:lstStyle/>
          <a:p>
            <a:r>
              <a:rPr lang="es-ES"/>
              <a:t>Ampliación Redes</a:t>
            </a:r>
          </a:p>
        </p:txBody>
      </p:sp>
      <p:sp>
        <p:nvSpPr>
          <p:cNvPr id="290820" name="Rectangle 7"/>
          <p:cNvSpPr>
            <a:spLocks noGrp="1" noChangeArrowheads="1"/>
          </p:cNvSpPr>
          <p:nvPr>
            <p:ph type="sldNum" sz="quarter" idx="5"/>
          </p:nvPr>
        </p:nvSpPr>
        <p:spPr>
          <a:noFill/>
        </p:spPr>
        <p:txBody>
          <a:bodyPr/>
          <a:lstStyle/>
          <a:p>
            <a:r>
              <a:rPr lang="es-ES"/>
              <a:t>5-</a:t>
            </a:r>
            <a:fld id="{78198D5E-DA22-4368-94D9-8725470DFF8F}" type="slidenum">
              <a:rPr lang="es-ES"/>
              <a:pPr/>
              <a:t>121</a:t>
            </a:fld>
            <a:endParaRPr lang="es-ES"/>
          </a:p>
        </p:txBody>
      </p:sp>
      <p:sp>
        <p:nvSpPr>
          <p:cNvPr id="290821" name="Rectangle 2"/>
          <p:cNvSpPr>
            <a:spLocks noGrp="1" noRot="1" noChangeAspect="1" noChangeArrowheads="1" noTextEdit="1"/>
          </p:cNvSpPr>
          <p:nvPr>
            <p:ph type="sldImg"/>
          </p:nvPr>
        </p:nvSpPr>
        <p:spPr>
          <a:ln/>
        </p:spPr>
      </p:sp>
      <p:sp>
        <p:nvSpPr>
          <p:cNvPr id="290822" name="Rectangle 3"/>
          <p:cNvSpPr>
            <a:spLocks noGrp="1" noChangeArrowheads="1"/>
          </p:cNvSpPr>
          <p:nvPr>
            <p:ph type="body" idx="1"/>
          </p:nvPr>
        </p:nvSpPr>
        <p:spPr>
          <a:noFill/>
          <a:ln/>
        </p:spPr>
        <p:txBody>
          <a:bodyPr/>
          <a:lstStyle/>
          <a:p>
            <a:pPr eaLnBrk="1" hangingPunct="1"/>
            <a:r>
              <a:rPr lang="es-ES" smtClean="0"/>
              <a:t>En este ejemplo se da cobertura de LAN inalámbrica a un almacén. El sistema de distribución está formado por una red Ethernet de 100 Mb/s y se supone que es posible disponer de tomas de red en cualquier punto del almacén, por lo que se ha previsto colocar seis APs repartidos de forma aproximadamente equidistante entre sí, para maximizar el área de cobertura. Para minimizar la interferencia entre celdas contiguas se utilizan diferentes canales. Para conseguir un mayor alcance se colocan antenas omnidireccionales de mástil de alta ganancia.</a:t>
            </a:r>
          </a:p>
        </p:txBody>
      </p:sp>
    </p:spTree>
    <p:extLst>
      <p:ext uri="{BB962C8B-B14F-4D97-AF65-F5344CB8AC3E}">
        <p14:creationId xmlns:p14="http://schemas.microsoft.com/office/powerpoint/2010/main" val="5690357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1843" name="Rectangle 6"/>
          <p:cNvSpPr>
            <a:spLocks noGrp="1" noChangeArrowheads="1"/>
          </p:cNvSpPr>
          <p:nvPr>
            <p:ph type="ftr" sz="quarter" idx="4"/>
          </p:nvPr>
        </p:nvSpPr>
        <p:spPr>
          <a:noFill/>
        </p:spPr>
        <p:txBody>
          <a:bodyPr/>
          <a:lstStyle/>
          <a:p>
            <a:r>
              <a:rPr lang="es-ES"/>
              <a:t>Ampliación Redes</a:t>
            </a:r>
          </a:p>
        </p:txBody>
      </p:sp>
      <p:sp>
        <p:nvSpPr>
          <p:cNvPr id="291844" name="Rectangle 7"/>
          <p:cNvSpPr>
            <a:spLocks noGrp="1" noChangeArrowheads="1"/>
          </p:cNvSpPr>
          <p:nvPr>
            <p:ph type="sldNum" sz="quarter" idx="5"/>
          </p:nvPr>
        </p:nvSpPr>
        <p:spPr>
          <a:noFill/>
        </p:spPr>
        <p:txBody>
          <a:bodyPr/>
          <a:lstStyle/>
          <a:p>
            <a:r>
              <a:rPr lang="es-ES"/>
              <a:t>5-</a:t>
            </a:r>
            <a:fld id="{C7B89934-CA84-4A26-83C2-94CD15123101}" type="slidenum">
              <a:rPr lang="es-ES"/>
              <a:pPr/>
              <a:t>122</a:t>
            </a:fld>
            <a:endParaRPr lang="es-ES"/>
          </a:p>
        </p:txBody>
      </p:sp>
      <p:sp>
        <p:nvSpPr>
          <p:cNvPr id="291845" name="Rectangle 2"/>
          <p:cNvSpPr>
            <a:spLocks noGrp="1" noRot="1" noChangeAspect="1" noChangeArrowheads="1" noTextEdit="1"/>
          </p:cNvSpPr>
          <p:nvPr>
            <p:ph type="sldImg"/>
          </p:nvPr>
        </p:nvSpPr>
        <p:spPr>
          <a:ln/>
        </p:spPr>
      </p:sp>
      <p:sp>
        <p:nvSpPr>
          <p:cNvPr id="291846" name="Rectangle 3"/>
          <p:cNvSpPr>
            <a:spLocks noGrp="1" noChangeArrowheads="1"/>
          </p:cNvSpPr>
          <p:nvPr>
            <p:ph type="body" idx="1"/>
          </p:nvPr>
        </p:nvSpPr>
        <p:spPr>
          <a:noFill/>
          <a:ln/>
        </p:spPr>
        <p:txBody>
          <a:bodyPr/>
          <a:lstStyle/>
          <a:p>
            <a:pPr eaLnBrk="1" hangingPunct="1"/>
            <a:r>
              <a:rPr lang="es-ES" smtClean="0"/>
              <a:t>En este caso se supone que por limitaciones del cableado el sistema de distribución (y por tanto los APs) solo está disponible en la pared este del almacén. Para poder cubrir la distancia hasta el otro extremo se utilizan antenas yagi muy direccionales, habiéndose estimado que con cuatro es suficiente para dar un nivel de cobertura aceptable hasta el otro extremo. Debido a la direccionalidad de las antenas yagi se producen zonas de sombra en las inmediaciones de la pared este, por lo que para resolverlo se instalan otros dos APs con antenas dipolo diversidad de ganancia normal.</a:t>
            </a:r>
          </a:p>
        </p:txBody>
      </p:sp>
    </p:spTree>
    <p:extLst>
      <p:ext uri="{BB962C8B-B14F-4D97-AF65-F5344CB8AC3E}">
        <p14:creationId xmlns:p14="http://schemas.microsoft.com/office/powerpoint/2010/main" val="31074340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2867" name="Rectangle 6"/>
          <p:cNvSpPr>
            <a:spLocks noGrp="1" noChangeArrowheads="1"/>
          </p:cNvSpPr>
          <p:nvPr>
            <p:ph type="ftr" sz="quarter" idx="4"/>
          </p:nvPr>
        </p:nvSpPr>
        <p:spPr>
          <a:noFill/>
        </p:spPr>
        <p:txBody>
          <a:bodyPr/>
          <a:lstStyle/>
          <a:p>
            <a:r>
              <a:rPr lang="es-ES"/>
              <a:t>Ampliación Redes</a:t>
            </a:r>
          </a:p>
        </p:txBody>
      </p:sp>
      <p:sp>
        <p:nvSpPr>
          <p:cNvPr id="292868" name="Rectangle 7"/>
          <p:cNvSpPr>
            <a:spLocks noGrp="1" noChangeArrowheads="1"/>
          </p:cNvSpPr>
          <p:nvPr>
            <p:ph type="sldNum" sz="quarter" idx="5"/>
          </p:nvPr>
        </p:nvSpPr>
        <p:spPr>
          <a:noFill/>
        </p:spPr>
        <p:txBody>
          <a:bodyPr/>
          <a:lstStyle/>
          <a:p>
            <a:r>
              <a:rPr lang="es-ES"/>
              <a:t>5-</a:t>
            </a:r>
            <a:fld id="{76503CC2-A2FE-4453-BC82-79DE802ADB62}" type="slidenum">
              <a:rPr lang="es-ES"/>
              <a:pPr/>
              <a:t>123</a:t>
            </a:fld>
            <a:endParaRPr lang="es-ES"/>
          </a:p>
        </p:txBody>
      </p:sp>
      <p:sp>
        <p:nvSpPr>
          <p:cNvPr id="292869" name="Rectangle 2"/>
          <p:cNvSpPr>
            <a:spLocks noGrp="1" noRot="1" noChangeAspect="1" noChangeArrowheads="1" noTextEdit="1"/>
          </p:cNvSpPr>
          <p:nvPr>
            <p:ph type="sldImg"/>
          </p:nvPr>
        </p:nvSpPr>
        <p:spPr>
          <a:ln/>
        </p:spPr>
      </p:sp>
      <p:sp>
        <p:nvSpPr>
          <p:cNvPr id="292870" name="Rectangle 3"/>
          <p:cNvSpPr>
            <a:spLocks noGrp="1" noChangeArrowheads="1"/>
          </p:cNvSpPr>
          <p:nvPr>
            <p:ph type="body" idx="1"/>
          </p:nvPr>
        </p:nvSpPr>
        <p:spPr>
          <a:noFill/>
          <a:ln/>
        </p:spPr>
        <p:txBody>
          <a:bodyPr/>
          <a:lstStyle/>
          <a:p>
            <a:pPr eaLnBrk="1" hangingPunct="1"/>
            <a:r>
              <a:rPr lang="es-ES" smtClean="0"/>
              <a:t>En este caso se trata de suministrar cobertura en un campus (posiblemente para que los estudiantes se puedan conectar a la red). Se disponen cuatro APs con antenas dipolo normales en las aulas para dar cobertura en el edificio, y para el patio se ha previsto instalar dos Aps con antenas de parche, que tienen un ángulo de cobertura próximo a los 90º.</a:t>
            </a:r>
          </a:p>
          <a:p>
            <a:pPr eaLnBrk="1" hangingPunct="1"/>
            <a:r>
              <a:rPr lang="es-ES" smtClean="0"/>
              <a:t>La utilización de redes inalámbricas en edificios de oficinas puede verse limitada por la presencia de paredes. El número de paredes que pueden atravesar las ondas de radio depende mucho del material de que esten hechas y de su grosor, pero normalmente es posible atravesar una o dos paredes interiores sin problemas.</a:t>
            </a:r>
          </a:p>
        </p:txBody>
      </p:sp>
    </p:spTree>
    <p:extLst>
      <p:ext uri="{BB962C8B-B14F-4D97-AF65-F5344CB8AC3E}">
        <p14:creationId xmlns:p14="http://schemas.microsoft.com/office/powerpoint/2010/main" val="25416360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3891" name="Rectangle 6"/>
          <p:cNvSpPr>
            <a:spLocks noGrp="1" noChangeArrowheads="1"/>
          </p:cNvSpPr>
          <p:nvPr>
            <p:ph type="ftr" sz="quarter" idx="4"/>
          </p:nvPr>
        </p:nvSpPr>
        <p:spPr>
          <a:noFill/>
        </p:spPr>
        <p:txBody>
          <a:bodyPr/>
          <a:lstStyle/>
          <a:p>
            <a:r>
              <a:rPr lang="es-ES"/>
              <a:t>Ampliación Redes</a:t>
            </a:r>
          </a:p>
        </p:txBody>
      </p:sp>
      <p:sp>
        <p:nvSpPr>
          <p:cNvPr id="293892" name="Rectangle 7"/>
          <p:cNvSpPr>
            <a:spLocks noGrp="1" noChangeArrowheads="1"/>
          </p:cNvSpPr>
          <p:nvPr>
            <p:ph type="sldNum" sz="quarter" idx="5"/>
          </p:nvPr>
        </p:nvSpPr>
        <p:spPr>
          <a:noFill/>
        </p:spPr>
        <p:txBody>
          <a:bodyPr/>
          <a:lstStyle/>
          <a:p>
            <a:r>
              <a:rPr lang="es-ES"/>
              <a:t>5-</a:t>
            </a:r>
            <a:fld id="{CAE4B93C-F29A-4820-A1DA-C8F46F8064E2}" type="slidenum">
              <a:rPr lang="es-ES"/>
              <a:pPr/>
              <a:t>124</a:t>
            </a:fld>
            <a:endParaRPr lang="es-ES"/>
          </a:p>
        </p:txBody>
      </p:sp>
      <p:sp>
        <p:nvSpPr>
          <p:cNvPr id="293893" name="Rectangle 2"/>
          <p:cNvSpPr>
            <a:spLocks noGrp="1" noRot="1" noChangeAspect="1" noChangeArrowheads="1" noTextEdit="1"/>
          </p:cNvSpPr>
          <p:nvPr>
            <p:ph type="sldImg"/>
          </p:nvPr>
        </p:nvSpPr>
        <p:spPr>
          <a:ln/>
        </p:spPr>
      </p:sp>
      <p:sp>
        <p:nvSpPr>
          <p:cNvPr id="2938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169786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5939" name="Rectangle 6"/>
          <p:cNvSpPr>
            <a:spLocks noGrp="1" noChangeArrowheads="1"/>
          </p:cNvSpPr>
          <p:nvPr>
            <p:ph type="ftr" sz="quarter" idx="4"/>
          </p:nvPr>
        </p:nvSpPr>
        <p:spPr>
          <a:noFill/>
        </p:spPr>
        <p:txBody>
          <a:bodyPr/>
          <a:lstStyle/>
          <a:p>
            <a:r>
              <a:rPr lang="es-ES"/>
              <a:t>Ampliación Redes</a:t>
            </a:r>
          </a:p>
        </p:txBody>
      </p:sp>
      <p:sp>
        <p:nvSpPr>
          <p:cNvPr id="295940" name="Rectangle 7"/>
          <p:cNvSpPr>
            <a:spLocks noGrp="1" noChangeArrowheads="1"/>
          </p:cNvSpPr>
          <p:nvPr>
            <p:ph type="sldNum" sz="quarter" idx="5"/>
          </p:nvPr>
        </p:nvSpPr>
        <p:spPr>
          <a:noFill/>
        </p:spPr>
        <p:txBody>
          <a:bodyPr/>
          <a:lstStyle/>
          <a:p>
            <a:r>
              <a:rPr lang="es-ES"/>
              <a:t>5-</a:t>
            </a:r>
            <a:fld id="{F9D3EE0E-6033-435D-80AA-E73D9B65E3CC}" type="slidenum">
              <a:rPr lang="es-ES"/>
              <a:pPr/>
              <a:t>125</a:t>
            </a:fld>
            <a:endParaRPr lang="es-ES"/>
          </a:p>
        </p:txBody>
      </p:sp>
      <p:sp>
        <p:nvSpPr>
          <p:cNvPr id="295941" name="Rectangle 2"/>
          <p:cNvSpPr>
            <a:spLocks noGrp="1" noRot="1" noChangeAspect="1" noChangeArrowheads="1" noTextEdit="1"/>
          </p:cNvSpPr>
          <p:nvPr>
            <p:ph type="sldImg"/>
          </p:nvPr>
        </p:nvSpPr>
        <p:spPr>
          <a:ln/>
        </p:spPr>
      </p:sp>
      <p:sp>
        <p:nvSpPr>
          <p:cNvPr id="2959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492658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6963" name="Rectangle 6"/>
          <p:cNvSpPr>
            <a:spLocks noGrp="1" noChangeArrowheads="1"/>
          </p:cNvSpPr>
          <p:nvPr>
            <p:ph type="ftr" sz="quarter" idx="4"/>
          </p:nvPr>
        </p:nvSpPr>
        <p:spPr>
          <a:noFill/>
        </p:spPr>
        <p:txBody>
          <a:bodyPr/>
          <a:lstStyle/>
          <a:p>
            <a:r>
              <a:rPr lang="es-ES"/>
              <a:t>Ampliación Redes</a:t>
            </a:r>
          </a:p>
        </p:txBody>
      </p:sp>
      <p:sp>
        <p:nvSpPr>
          <p:cNvPr id="296964" name="Rectangle 7"/>
          <p:cNvSpPr>
            <a:spLocks noGrp="1" noChangeArrowheads="1"/>
          </p:cNvSpPr>
          <p:nvPr>
            <p:ph type="sldNum" sz="quarter" idx="5"/>
          </p:nvPr>
        </p:nvSpPr>
        <p:spPr>
          <a:noFill/>
        </p:spPr>
        <p:txBody>
          <a:bodyPr/>
          <a:lstStyle/>
          <a:p>
            <a:r>
              <a:rPr lang="es-ES"/>
              <a:t>5-</a:t>
            </a:r>
            <a:fld id="{6B06C699-DB18-44C8-9CAE-8251E12FE080}" type="slidenum">
              <a:rPr lang="es-ES"/>
              <a:pPr/>
              <a:t>126</a:t>
            </a:fld>
            <a:endParaRPr lang="es-ES"/>
          </a:p>
        </p:txBody>
      </p:sp>
      <p:sp>
        <p:nvSpPr>
          <p:cNvPr id="296965" name="Rectangle 2"/>
          <p:cNvSpPr>
            <a:spLocks noGrp="1" noRot="1" noChangeAspect="1" noChangeArrowheads="1" noTextEdit="1"/>
          </p:cNvSpPr>
          <p:nvPr>
            <p:ph type="sldImg"/>
          </p:nvPr>
        </p:nvSpPr>
        <p:spPr>
          <a:ln/>
        </p:spPr>
      </p:sp>
      <p:sp>
        <p:nvSpPr>
          <p:cNvPr id="2969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2873468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7987" name="Rectangle 6"/>
          <p:cNvSpPr>
            <a:spLocks noGrp="1" noChangeArrowheads="1"/>
          </p:cNvSpPr>
          <p:nvPr>
            <p:ph type="ftr" sz="quarter" idx="4"/>
          </p:nvPr>
        </p:nvSpPr>
        <p:spPr>
          <a:noFill/>
        </p:spPr>
        <p:txBody>
          <a:bodyPr/>
          <a:lstStyle/>
          <a:p>
            <a:r>
              <a:rPr lang="es-ES"/>
              <a:t>Ampliación Redes</a:t>
            </a:r>
          </a:p>
        </p:txBody>
      </p:sp>
      <p:sp>
        <p:nvSpPr>
          <p:cNvPr id="297988" name="Rectangle 7"/>
          <p:cNvSpPr>
            <a:spLocks noGrp="1" noChangeArrowheads="1"/>
          </p:cNvSpPr>
          <p:nvPr>
            <p:ph type="sldNum" sz="quarter" idx="5"/>
          </p:nvPr>
        </p:nvSpPr>
        <p:spPr>
          <a:noFill/>
        </p:spPr>
        <p:txBody>
          <a:bodyPr/>
          <a:lstStyle/>
          <a:p>
            <a:r>
              <a:rPr lang="es-ES"/>
              <a:t>5-</a:t>
            </a:r>
            <a:fld id="{BB316D67-3199-42FD-93DE-203398D9272A}" type="slidenum">
              <a:rPr lang="es-ES"/>
              <a:pPr/>
              <a:t>127</a:t>
            </a:fld>
            <a:endParaRPr lang="es-ES"/>
          </a:p>
        </p:txBody>
      </p:sp>
      <p:sp>
        <p:nvSpPr>
          <p:cNvPr id="297989" name="Rectangle 2"/>
          <p:cNvSpPr>
            <a:spLocks noGrp="1" noRot="1" noChangeAspect="1" noChangeArrowheads="1" noTextEdit="1"/>
          </p:cNvSpPr>
          <p:nvPr>
            <p:ph type="sldImg"/>
          </p:nvPr>
        </p:nvSpPr>
        <p:spPr>
          <a:ln/>
        </p:spPr>
      </p:sp>
      <p:sp>
        <p:nvSpPr>
          <p:cNvPr id="2979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330128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9011" name="Rectangle 6"/>
          <p:cNvSpPr>
            <a:spLocks noGrp="1" noChangeArrowheads="1"/>
          </p:cNvSpPr>
          <p:nvPr>
            <p:ph type="ftr" sz="quarter" idx="4"/>
          </p:nvPr>
        </p:nvSpPr>
        <p:spPr>
          <a:noFill/>
        </p:spPr>
        <p:txBody>
          <a:bodyPr/>
          <a:lstStyle/>
          <a:p>
            <a:r>
              <a:rPr lang="es-ES"/>
              <a:t>Ampliación Redes</a:t>
            </a:r>
          </a:p>
        </p:txBody>
      </p:sp>
      <p:sp>
        <p:nvSpPr>
          <p:cNvPr id="299012" name="Rectangle 7"/>
          <p:cNvSpPr>
            <a:spLocks noGrp="1" noChangeArrowheads="1"/>
          </p:cNvSpPr>
          <p:nvPr>
            <p:ph type="sldNum" sz="quarter" idx="5"/>
          </p:nvPr>
        </p:nvSpPr>
        <p:spPr>
          <a:noFill/>
        </p:spPr>
        <p:txBody>
          <a:bodyPr/>
          <a:lstStyle/>
          <a:p>
            <a:r>
              <a:rPr lang="es-ES"/>
              <a:t>5-</a:t>
            </a:r>
            <a:fld id="{4D5F99BC-F6A5-440D-89FC-E9E2CE17E075}" type="slidenum">
              <a:rPr lang="es-ES"/>
              <a:pPr/>
              <a:t>128</a:t>
            </a:fld>
            <a:endParaRPr lang="es-ES"/>
          </a:p>
        </p:txBody>
      </p:sp>
      <p:sp>
        <p:nvSpPr>
          <p:cNvPr id="299013" name="Rectangle 2"/>
          <p:cNvSpPr>
            <a:spLocks noGrp="1" noRot="1" noChangeAspect="1" noChangeArrowheads="1" noTextEdit="1"/>
          </p:cNvSpPr>
          <p:nvPr>
            <p:ph type="sldImg"/>
          </p:nvPr>
        </p:nvSpPr>
        <p:spPr>
          <a:ln/>
        </p:spPr>
      </p:sp>
      <p:sp>
        <p:nvSpPr>
          <p:cNvPr id="2990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490942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0035" name="Rectangle 6"/>
          <p:cNvSpPr>
            <a:spLocks noGrp="1" noChangeArrowheads="1"/>
          </p:cNvSpPr>
          <p:nvPr>
            <p:ph type="ftr" sz="quarter" idx="4"/>
          </p:nvPr>
        </p:nvSpPr>
        <p:spPr>
          <a:noFill/>
        </p:spPr>
        <p:txBody>
          <a:bodyPr/>
          <a:lstStyle/>
          <a:p>
            <a:r>
              <a:rPr lang="es-ES"/>
              <a:t>Ampliación Redes</a:t>
            </a:r>
          </a:p>
        </p:txBody>
      </p:sp>
      <p:sp>
        <p:nvSpPr>
          <p:cNvPr id="300036" name="Rectangle 7"/>
          <p:cNvSpPr>
            <a:spLocks noGrp="1" noChangeArrowheads="1"/>
          </p:cNvSpPr>
          <p:nvPr>
            <p:ph type="sldNum" sz="quarter" idx="5"/>
          </p:nvPr>
        </p:nvSpPr>
        <p:spPr>
          <a:noFill/>
        </p:spPr>
        <p:txBody>
          <a:bodyPr/>
          <a:lstStyle/>
          <a:p>
            <a:r>
              <a:rPr lang="es-ES"/>
              <a:t>5-</a:t>
            </a:r>
            <a:fld id="{618D070F-C8E2-4BA3-9EBF-4E30593E998D}" type="slidenum">
              <a:rPr lang="es-ES"/>
              <a:pPr/>
              <a:t>129</a:t>
            </a:fld>
            <a:endParaRPr lang="es-ES"/>
          </a:p>
        </p:txBody>
      </p:sp>
      <p:sp>
        <p:nvSpPr>
          <p:cNvPr id="300037" name="Rectangle 2"/>
          <p:cNvSpPr>
            <a:spLocks noGrp="1" noRot="1" noChangeAspect="1" noChangeArrowheads="1" noTextEdit="1"/>
          </p:cNvSpPr>
          <p:nvPr>
            <p:ph type="sldImg"/>
          </p:nvPr>
        </p:nvSpPr>
        <p:spPr>
          <a:ln/>
        </p:spPr>
      </p:sp>
      <p:sp>
        <p:nvSpPr>
          <p:cNvPr id="3000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5124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7395" name="Rectangle 6"/>
          <p:cNvSpPr>
            <a:spLocks noGrp="1" noChangeArrowheads="1"/>
          </p:cNvSpPr>
          <p:nvPr>
            <p:ph type="ftr" sz="quarter" idx="4"/>
          </p:nvPr>
        </p:nvSpPr>
        <p:spPr>
          <a:noFill/>
        </p:spPr>
        <p:txBody>
          <a:bodyPr/>
          <a:lstStyle/>
          <a:p>
            <a:r>
              <a:rPr lang="es-ES"/>
              <a:t>Ampliación Redes</a:t>
            </a:r>
          </a:p>
        </p:txBody>
      </p:sp>
      <p:sp>
        <p:nvSpPr>
          <p:cNvPr id="187396" name="Rectangle 7"/>
          <p:cNvSpPr>
            <a:spLocks noGrp="1" noChangeArrowheads="1"/>
          </p:cNvSpPr>
          <p:nvPr>
            <p:ph type="sldNum" sz="quarter" idx="5"/>
          </p:nvPr>
        </p:nvSpPr>
        <p:spPr>
          <a:noFill/>
        </p:spPr>
        <p:txBody>
          <a:bodyPr/>
          <a:lstStyle/>
          <a:p>
            <a:r>
              <a:rPr lang="es-ES"/>
              <a:t>5-</a:t>
            </a:r>
            <a:fld id="{CF5C37B8-9CB0-405D-9F14-E3D19467FC70}" type="slidenum">
              <a:rPr lang="es-ES"/>
              <a:pPr/>
              <a:t>13</a:t>
            </a:fld>
            <a:endParaRPr lang="es-ES"/>
          </a:p>
        </p:txBody>
      </p:sp>
      <p:sp>
        <p:nvSpPr>
          <p:cNvPr id="187397" name="Rectangle 2"/>
          <p:cNvSpPr>
            <a:spLocks noGrp="1" noRot="1" noChangeAspect="1" noChangeArrowheads="1" noTextEdit="1"/>
          </p:cNvSpPr>
          <p:nvPr>
            <p:ph type="sldImg"/>
          </p:nvPr>
        </p:nvSpPr>
        <p:spPr>
          <a:ln/>
        </p:spPr>
      </p:sp>
      <p:sp>
        <p:nvSpPr>
          <p:cNvPr id="187398" name="Rectangle 3"/>
          <p:cNvSpPr>
            <a:spLocks noGrp="1" noChangeArrowheads="1"/>
          </p:cNvSpPr>
          <p:nvPr>
            <p:ph type="body" idx="1"/>
          </p:nvPr>
        </p:nvSpPr>
        <p:spPr>
          <a:noFill/>
          <a:ln/>
        </p:spPr>
        <p:txBody>
          <a:bodyPr/>
          <a:lstStyle/>
          <a:p>
            <a:pPr eaLnBrk="1" hangingPunct="1"/>
            <a:r>
              <a:rPr lang="es-ES" smtClean="0"/>
              <a:t>También es posible realizar la comunicación entre los APs por un canal diferente y utilizar antenas direccionales. Esto aumenta el alcance permitiendo separar más los APs. Además permite que las celdas se sintonicen en canales diferentes, minimizando de esta forma las interferencias en la zona de solapamiento. Pero para que eso sea posible los APs deben disponer de dos emisores de radio.</a:t>
            </a:r>
          </a:p>
        </p:txBody>
      </p:sp>
    </p:spTree>
    <p:extLst>
      <p:ext uri="{BB962C8B-B14F-4D97-AF65-F5344CB8AC3E}">
        <p14:creationId xmlns:p14="http://schemas.microsoft.com/office/powerpoint/2010/main" val="328313008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1059" name="Rectangle 6"/>
          <p:cNvSpPr>
            <a:spLocks noGrp="1" noChangeArrowheads="1"/>
          </p:cNvSpPr>
          <p:nvPr>
            <p:ph type="ftr" sz="quarter" idx="4"/>
          </p:nvPr>
        </p:nvSpPr>
        <p:spPr>
          <a:noFill/>
        </p:spPr>
        <p:txBody>
          <a:bodyPr/>
          <a:lstStyle/>
          <a:p>
            <a:r>
              <a:rPr lang="es-ES"/>
              <a:t>Ampliación Redes</a:t>
            </a:r>
          </a:p>
        </p:txBody>
      </p:sp>
      <p:sp>
        <p:nvSpPr>
          <p:cNvPr id="301060" name="Rectangle 7"/>
          <p:cNvSpPr>
            <a:spLocks noGrp="1" noChangeArrowheads="1"/>
          </p:cNvSpPr>
          <p:nvPr>
            <p:ph type="sldNum" sz="quarter" idx="5"/>
          </p:nvPr>
        </p:nvSpPr>
        <p:spPr>
          <a:noFill/>
        </p:spPr>
        <p:txBody>
          <a:bodyPr/>
          <a:lstStyle/>
          <a:p>
            <a:r>
              <a:rPr lang="es-ES"/>
              <a:t>5-</a:t>
            </a:r>
            <a:fld id="{DD7FDCD5-F4B5-4A8F-B4FC-27008B7D4036}" type="slidenum">
              <a:rPr lang="es-ES"/>
              <a:pPr/>
              <a:t>130</a:t>
            </a:fld>
            <a:endParaRPr lang="es-ES"/>
          </a:p>
        </p:txBody>
      </p:sp>
      <p:sp>
        <p:nvSpPr>
          <p:cNvPr id="301061" name="Rectangle 2"/>
          <p:cNvSpPr>
            <a:spLocks noGrp="1" noRot="1" noChangeAspect="1" noChangeArrowheads="1" noTextEdit="1"/>
          </p:cNvSpPr>
          <p:nvPr>
            <p:ph type="sldImg"/>
          </p:nvPr>
        </p:nvSpPr>
        <p:spPr>
          <a:ln/>
        </p:spPr>
      </p:sp>
      <p:sp>
        <p:nvSpPr>
          <p:cNvPr id="3010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83633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94915" name="Rectangle 6"/>
          <p:cNvSpPr>
            <a:spLocks noGrp="1" noChangeArrowheads="1"/>
          </p:cNvSpPr>
          <p:nvPr>
            <p:ph type="ftr" sz="quarter" idx="4"/>
          </p:nvPr>
        </p:nvSpPr>
        <p:spPr>
          <a:noFill/>
        </p:spPr>
        <p:txBody>
          <a:bodyPr/>
          <a:lstStyle/>
          <a:p>
            <a:r>
              <a:rPr lang="es-ES"/>
              <a:t>Ampliación Redes</a:t>
            </a:r>
          </a:p>
        </p:txBody>
      </p:sp>
      <p:sp>
        <p:nvSpPr>
          <p:cNvPr id="294916" name="Rectangle 7"/>
          <p:cNvSpPr>
            <a:spLocks noGrp="1" noChangeArrowheads="1"/>
          </p:cNvSpPr>
          <p:nvPr>
            <p:ph type="sldNum" sz="quarter" idx="5"/>
          </p:nvPr>
        </p:nvSpPr>
        <p:spPr>
          <a:noFill/>
        </p:spPr>
        <p:txBody>
          <a:bodyPr/>
          <a:lstStyle/>
          <a:p>
            <a:r>
              <a:rPr lang="es-ES"/>
              <a:t>5-</a:t>
            </a:r>
            <a:fld id="{3FFBABEC-2AD5-4CD4-B592-1C1BDC3AF7FF}" type="slidenum">
              <a:rPr lang="es-ES"/>
              <a:pPr/>
              <a:t>131</a:t>
            </a:fld>
            <a:endParaRPr lang="es-ES"/>
          </a:p>
        </p:txBody>
      </p:sp>
      <p:sp>
        <p:nvSpPr>
          <p:cNvPr id="294917" name="Rectangle 2"/>
          <p:cNvSpPr>
            <a:spLocks noGrp="1" noRot="1" noChangeAspect="1" noChangeArrowheads="1" noTextEdit="1"/>
          </p:cNvSpPr>
          <p:nvPr>
            <p:ph type="sldImg"/>
          </p:nvPr>
        </p:nvSpPr>
        <p:spPr>
          <a:ln/>
        </p:spPr>
      </p:sp>
      <p:sp>
        <p:nvSpPr>
          <p:cNvPr id="2949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730916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065742C-DD15-4AC2-9E57-6C268575C7A2}" type="slidenum">
              <a:rPr lang="es-ES"/>
              <a:pPr/>
              <a:t>132</a:t>
            </a:fld>
            <a:endParaRPr lang="es-ES"/>
          </a:p>
        </p:txBody>
      </p:sp>
      <p:sp>
        <p:nvSpPr>
          <p:cNvPr id="11267" name="Rectangle 2"/>
          <p:cNvSpPr>
            <a:spLocks noGrp="1" noRot="1" noChangeAspect="1" noChangeArrowheads="1" noTextEdit="1"/>
          </p:cNvSpPr>
          <p:nvPr>
            <p:ph type="sldImg"/>
          </p:nvPr>
        </p:nvSpPr>
        <p:spPr>
          <a:xfrm>
            <a:off x="566738" y="485775"/>
            <a:ext cx="5653087" cy="4238625"/>
          </a:xfrm>
          <a:ln/>
        </p:spPr>
      </p:sp>
      <p:sp>
        <p:nvSpPr>
          <p:cNvPr id="11268" name="Rectangle 3"/>
          <p:cNvSpPr>
            <a:spLocks noGrp="1" noChangeArrowheads="1"/>
          </p:cNvSpPr>
          <p:nvPr>
            <p:ph type="body" idx="1"/>
          </p:nvPr>
        </p:nvSpPr>
        <p:spPr>
          <a:xfrm>
            <a:off x="505466" y="4952936"/>
            <a:ext cx="5793052" cy="4450692"/>
          </a:xfrm>
          <a:noFill/>
          <a:ln/>
        </p:spPr>
        <p:txBody>
          <a:bodyPr/>
          <a:lstStyle/>
          <a:p>
            <a:pPr eaLnBrk="1" hangingPunct="1"/>
            <a:endParaRPr lang="es-ES" smtClean="0"/>
          </a:p>
        </p:txBody>
      </p:sp>
    </p:spTree>
    <p:extLst>
      <p:ext uri="{BB962C8B-B14F-4D97-AF65-F5344CB8AC3E}">
        <p14:creationId xmlns:p14="http://schemas.microsoft.com/office/powerpoint/2010/main" val="249636865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12A4E0D-76C8-4725-B030-930B9F9EA601}" type="slidenum">
              <a:rPr lang="es-ES"/>
              <a:pPr/>
              <a:t>133</a:t>
            </a:fld>
            <a:endParaRPr lang="es-ES"/>
          </a:p>
        </p:txBody>
      </p:sp>
      <p:sp>
        <p:nvSpPr>
          <p:cNvPr id="12291" name="Rectangle 2"/>
          <p:cNvSpPr>
            <a:spLocks noGrp="1" noRot="1" noChangeAspect="1" noChangeArrowheads="1" noTextEdit="1"/>
          </p:cNvSpPr>
          <p:nvPr>
            <p:ph type="sldImg"/>
          </p:nvPr>
        </p:nvSpPr>
        <p:spPr>
          <a:xfrm>
            <a:off x="566738" y="485775"/>
            <a:ext cx="5653087" cy="4238625"/>
          </a:xfrm>
          <a:ln/>
        </p:spPr>
      </p:sp>
      <p:sp>
        <p:nvSpPr>
          <p:cNvPr id="12292" name="Rectangle 3"/>
          <p:cNvSpPr>
            <a:spLocks noGrp="1" noChangeArrowheads="1"/>
          </p:cNvSpPr>
          <p:nvPr>
            <p:ph type="body" idx="1"/>
          </p:nvPr>
        </p:nvSpPr>
        <p:spPr>
          <a:xfrm>
            <a:off x="505466" y="4952936"/>
            <a:ext cx="5793052" cy="4450692"/>
          </a:xfrm>
          <a:noFill/>
          <a:ln/>
        </p:spPr>
        <p:txBody>
          <a:bodyPr/>
          <a:lstStyle/>
          <a:p>
            <a:pPr eaLnBrk="1" hangingPunct="1"/>
            <a:endParaRPr lang="es-ES" smtClean="0"/>
          </a:p>
        </p:txBody>
      </p:sp>
    </p:spTree>
    <p:extLst>
      <p:ext uri="{BB962C8B-B14F-4D97-AF65-F5344CB8AC3E}">
        <p14:creationId xmlns:p14="http://schemas.microsoft.com/office/powerpoint/2010/main" val="245686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3D2275D6-28B3-4BBD-9034-2A139049A363}" type="slidenum">
              <a:rPr lang="es-ES"/>
              <a:pPr/>
              <a:t>134</a:t>
            </a:fld>
            <a:endParaRPr lang="es-ES"/>
          </a:p>
        </p:txBody>
      </p:sp>
      <p:sp>
        <p:nvSpPr>
          <p:cNvPr id="13315" name="Rectangle 2"/>
          <p:cNvSpPr>
            <a:spLocks noGrp="1" noRot="1" noChangeAspect="1" noChangeArrowheads="1" noTextEdit="1"/>
          </p:cNvSpPr>
          <p:nvPr>
            <p:ph type="sldImg"/>
          </p:nvPr>
        </p:nvSpPr>
        <p:spPr>
          <a:xfrm>
            <a:off x="566738" y="485775"/>
            <a:ext cx="5653087" cy="4238625"/>
          </a:xfrm>
          <a:ln/>
        </p:spPr>
      </p:sp>
      <p:sp>
        <p:nvSpPr>
          <p:cNvPr id="13316" name="Rectangle 3"/>
          <p:cNvSpPr>
            <a:spLocks noGrp="1" noChangeArrowheads="1"/>
          </p:cNvSpPr>
          <p:nvPr>
            <p:ph type="body" idx="1"/>
          </p:nvPr>
        </p:nvSpPr>
        <p:spPr>
          <a:xfrm>
            <a:off x="505466" y="4952936"/>
            <a:ext cx="5793052" cy="4450692"/>
          </a:xfrm>
          <a:noFill/>
          <a:ln/>
        </p:spPr>
        <p:txBody>
          <a:bodyPr/>
          <a:lstStyle/>
          <a:p>
            <a:pPr eaLnBrk="1" hangingPunct="1"/>
            <a:endParaRPr lang="es-ES" smtClean="0"/>
          </a:p>
        </p:txBody>
      </p:sp>
    </p:spTree>
    <p:extLst>
      <p:ext uri="{BB962C8B-B14F-4D97-AF65-F5344CB8AC3E}">
        <p14:creationId xmlns:p14="http://schemas.microsoft.com/office/powerpoint/2010/main" val="36529914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920BA7E9-F094-4A87-8307-2CE62B039BE1}" type="slidenum">
              <a:rPr lang="es-ES"/>
              <a:pPr/>
              <a:t>135</a:t>
            </a:fld>
            <a:endParaRPr lang="es-ES"/>
          </a:p>
        </p:txBody>
      </p:sp>
      <p:sp>
        <p:nvSpPr>
          <p:cNvPr id="14339" name="Rectangle 2"/>
          <p:cNvSpPr>
            <a:spLocks noGrp="1" noRot="1" noChangeAspect="1" noChangeArrowheads="1" noTextEdit="1"/>
          </p:cNvSpPr>
          <p:nvPr>
            <p:ph type="sldImg"/>
          </p:nvPr>
        </p:nvSpPr>
        <p:spPr>
          <a:xfrm>
            <a:off x="566738" y="485775"/>
            <a:ext cx="5653087" cy="4238625"/>
          </a:xfrm>
          <a:ln/>
        </p:spPr>
      </p:sp>
      <p:sp>
        <p:nvSpPr>
          <p:cNvPr id="14340" name="Rectangle 3"/>
          <p:cNvSpPr>
            <a:spLocks noGrp="1" noChangeArrowheads="1"/>
          </p:cNvSpPr>
          <p:nvPr>
            <p:ph type="body" idx="1"/>
          </p:nvPr>
        </p:nvSpPr>
        <p:spPr>
          <a:xfrm>
            <a:off x="505466" y="4952936"/>
            <a:ext cx="5793052" cy="4450692"/>
          </a:xfrm>
          <a:noFill/>
          <a:ln/>
        </p:spPr>
        <p:txBody>
          <a:bodyPr/>
          <a:lstStyle/>
          <a:p>
            <a:pPr eaLnBrk="1" hangingPunct="1"/>
            <a:endParaRPr lang="es-ES" smtClean="0"/>
          </a:p>
        </p:txBody>
      </p:sp>
    </p:spTree>
    <p:extLst>
      <p:ext uri="{BB962C8B-B14F-4D97-AF65-F5344CB8AC3E}">
        <p14:creationId xmlns:p14="http://schemas.microsoft.com/office/powerpoint/2010/main" val="19231937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AB59CCA-6427-4F30-8339-B34645269AE2}" type="slidenum">
              <a:rPr lang="es-ES"/>
              <a:pPr/>
              <a:t>136</a:t>
            </a:fld>
            <a:endParaRPr lang="es-ES"/>
          </a:p>
        </p:txBody>
      </p:sp>
      <p:sp>
        <p:nvSpPr>
          <p:cNvPr id="16387" name="Rectangle 2"/>
          <p:cNvSpPr>
            <a:spLocks noGrp="1" noRot="1" noChangeAspect="1" noChangeArrowheads="1" noTextEdit="1"/>
          </p:cNvSpPr>
          <p:nvPr>
            <p:ph type="sldImg"/>
          </p:nvPr>
        </p:nvSpPr>
        <p:spPr>
          <a:xfrm>
            <a:off x="566738" y="485775"/>
            <a:ext cx="5653087" cy="4238625"/>
          </a:xfrm>
          <a:ln/>
        </p:spPr>
      </p:sp>
      <p:sp>
        <p:nvSpPr>
          <p:cNvPr id="16388" name="Rectangle 3"/>
          <p:cNvSpPr>
            <a:spLocks noGrp="1" noChangeArrowheads="1"/>
          </p:cNvSpPr>
          <p:nvPr>
            <p:ph type="body" idx="1"/>
          </p:nvPr>
        </p:nvSpPr>
        <p:spPr>
          <a:xfrm>
            <a:off x="505466" y="4952936"/>
            <a:ext cx="5793052" cy="4450692"/>
          </a:xfrm>
          <a:noFill/>
          <a:ln/>
        </p:spPr>
        <p:txBody>
          <a:bodyPr/>
          <a:lstStyle/>
          <a:p>
            <a:pPr eaLnBrk="1" hangingPunct="1"/>
            <a:endParaRPr lang="es-ES" smtClean="0"/>
          </a:p>
        </p:txBody>
      </p:sp>
    </p:spTree>
    <p:extLst>
      <p:ext uri="{BB962C8B-B14F-4D97-AF65-F5344CB8AC3E}">
        <p14:creationId xmlns:p14="http://schemas.microsoft.com/office/powerpoint/2010/main" val="21111987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2083" name="Rectangle 6"/>
          <p:cNvSpPr>
            <a:spLocks noGrp="1" noChangeArrowheads="1"/>
          </p:cNvSpPr>
          <p:nvPr>
            <p:ph type="ftr" sz="quarter" idx="4"/>
          </p:nvPr>
        </p:nvSpPr>
        <p:spPr>
          <a:noFill/>
        </p:spPr>
        <p:txBody>
          <a:bodyPr/>
          <a:lstStyle/>
          <a:p>
            <a:r>
              <a:rPr lang="es-ES"/>
              <a:t>Ampliación Redes</a:t>
            </a:r>
          </a:p>
        </p:txBody>
      </p:sp>
      <p:sp>
        <p:nvSpPr>
          <p:cNvPr id="302084" name="Rectangle 7"/>
          <p:cNvSpPr>
            <a:spLocks noGrp="1" noChangeArrowheads="1"/>
          </p:cNvSpPr>
          <p:nvPr>
            <p:ph type="sldNum" sz="quarter" idx="5"/>
          </p:nvPr>
        </p:nvSpPr>
        <p:spPr>
          <a:noFill/>
        </p:spPr>
        <p:txBody>
          <a:bodyPr/>
          <a:lstStyle/>
          <a:p>
            <a:r>
              <a:rPr lang="es-ES"/>
              <a:t>5-</a:t>
            </a:r>
            <a:fld id="{0A764749-A9B5-489F-A1FE-6D8B5D676725}" type="slidenum">
              <a:rPr lang="es-ES"/>
              <a:pPr/>
              <a:t>137</a:t>
            </a:fld>
            <a:endParaRPr lang="es-ES"/>
          </a:p>
        </p:txBody>
      </p:sp>
      <p:sp>
        <p:nvSpPr>
          <p:cNvPr id="302085" name="Rectangle 2"/>
          <p:cNvSpPr>
            <a:spLocks noGrp="1" noRot="1" noChangeAspect="1" noChangeArrowheads="1" noTextEdit="1"/>
          </p:cNvSpPr>
          <p:nvPr>
            <p:ph type="sldImg"/>
          </p:nvPr>
        </p:nvSpPr>
        <p:spPr>
          <a:ln/>
        </p:spPr>
      </p:sp>
      <p:sp>
        <p:nvSpPr>
          <p:cNvPr id="3020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7778834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3107" name="Rectangle 6"/>
          <p:cNvSpPr>
            <a:spLocks noGrp="1" noChangeArrowheads="1"/>
          </p:cNvSpPr>
          <p:nvPr>
            <p:ph type="ftr" sz="quarter" idx="4"/>
          </p:nvPr>
        </p:nvSpPr>
        <p:spPr>
          <a:noFill/>
        </p:spPr>
        <p:txBody>
          <a:bodyPr/>
          <a:lstStyle/>
          <a:p>
            <a:r>
              <a:rPr lang="es-ES"/>
              <a:t>Ampliación Redes</a:t>
            </a:r>
          </a:p>
        </p:txBody>
      </p:sp>
      <p:sp>
        <p:nvSpPr>
          <p:cNvPr id="303108" name="Rectangle 7"/>
          <p:cNvSpPr>
            <a:spLocks noGrp="1" noChangeArrowheads="1"/>
          </p:cNvSpPr>
          <p:nvPr>
            <p:ph type="sldNum" sz="quarter" idx="5"/>
          </p:nvPr>
        </p:nvSpPr>
        <p:spPr>
          <a:noFill/>
        </p:spPr>
        <p:txBody>
          <a:bodyPr/>
          <a:lstStyle/>
          <a:p>
            <a:r>
              <a:rPr lang="es-ES"/>
              <a:t>5-</a:t>
            </a:r>
            <a:fld id="{86C07F30-BC22-4753-91F1-1609B0D71EAB}" type="slidenum">
              <a:rPr lang="es-ES"/>
              <a:pPr/>
              <a:t>138</a:t>
            </a:fld>
            <a:endParaRPr lang="es-ES"/>
          </a:p>
        </p:txBody>
      </p:sp>
      <p:sp>
        <p:nvSpPr>
          <p:cNvPr id="303109" name="Rectangle 2"/>
          <p:cNvSpPr>
            <a:spLocks noGrp="1" noRot="1" noChangeAspect="1" noChangeArrowheads="1" noTextEdit="1"/>
          </p:cNvSpPr>
          <p:nvPr>
            <p:ph type="sldImg"/>
          </p:nvPr>
        </p:nvSpPr>
        <p:spPr>
          <a:ln/>
        </p:spPr>
      </p:sp>
      <p:sp>
        <p:nvSpPr>
          <p:cNvPr id="303110" name="Rectangle 3"/>
          <p:cNvSpPr>
            <a:spLocks noGrp="1" noChangeArrowheads="1"/>
          </p:cNvSpPr>
          <p:nvPr>
            <p:ph type="body" idx="1"/>
          </p:nvPr>
        </p:nvSpPr>
        <p:spPr>
          <a:noFill/>
          <a:ln/>
        </p:spPr>
        <p:txBody>
          <a:bodyPr/>
          <a:lstStyle/>
          <a:p>
            <a:pPr eaLnBrk="1" hangingPunct="1"/>
            <a:r>
              <a:rPr lang="es-ES" smtClean="0"/>
              <a:t>Los puentes inalámbricos permiten unir redes físicamente separadas entre sí sin necesidad de tender cables. En algunos casos, como cuando se ha de atravesar una vía pública, esto supone un ahorro considerable frente al alquiler de circuitos dedicados, quedando amortizado en poco tiempo el costo de la infraestructura. Además permite la conexión a una velocidad mayor de lo que normalmente es posible en enlaces telefónicos.</a:t>
            </a:r>
          </a:p>
          <a:p>
            <a:pPr eaLnBrk="1" hangingPunct="1"/>
            <a:r>
              <a:rPr lang="es-ES" smtClean="0"/>
              <a:t>A pesar de sus ventajas conviene saber cuales son las limitaciones de los enlaces entre puentes inalámbricos. Por un lado, aunque se realice un enlace punto a punto entre dos puentes la comunicación vía radio es half duplex, ya que ambos sentidos de la comunicación comparten un canal. Por otro lado tenemos el bajo rendimiento de las LANs inalámbricas, que significa que una velocidad de 11 Mb/s se queda en unos 6 Mb/s. Por comparación un enlace dedicado convencional de ‘tan solo’ 2 Mb/s es full duplex y tiene un rendimiento muy cercano al 100%, por lo que puede soportar un caudal total muy próximo a los 4 Mb/s.</a:t>
            </a:r>
          </a:p>
        </p:txBody>
      </p:sp>
    </p:spTree>
    <p:extLst>
      <p:ext uri="{BB962C8B-B14F-4D97-AF65-F5344CB8AC3E}">
        <p14:creationId xmlns:p14="http://schemas.microsoft.com/office/powerpoint/2010/main" val="295529894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4131" name="Rectangle 6"/>
          <p:cNvSpPr>
            <a:spLocks noGrp="1" noChangeArrowheads="1"/>
          </p:cNvSpPr>
          <p:nvPr>
            <p:ph type="ftr" sz="quarter" idx="4"/>
          </p:nvPr>
        </p:nvSpPr>
        <p:spPr>
          <a:noFill/>
        </p:spPr>
        <p:txBody>
          <a:bodyPr/>
          <a:lstStyle/>
          <a:p>
            <a:r>
              <a:rPr lang="es-ES"/>
              <a:t>Ampliación Redes</a:t>
            </a:r>
          </a:p>
        </p:txBody>
      </p:sp>
      <p:sp>
        <p:nvSpPr>
          <p:cNvPr id="304132" name="Rectangle 7"/>
          <p:cNvSpPr>
            <a:spLocks noGrp="1" noChangeArrowheads="1"/>
          </p:cNvSpPr>
          <p:nvPr>
            <p:ph type="sldNum" sz="quarter" idx="5"/>
          </p:nvPr>
        </p:nvSpPr>
        <p:spPr>
          <a:noFill/>
        </p:spPr>
        <p:txBody>
          <a:bodyPr/>
          <a:lstStyle/>
          <a:p>
            <a:r>
              <a:rPr lang="es-ES"/>
              <a:t>5-</a:t>
            </a:r>
            <a:fld id="{A0E1F6C9-CA20-40AC-86AA-9F2793B0ED6E}" type="slidenum">
              <a:rPr lang="es-ES"/>
              <a:pPr/>
              <a:t>139</a:t>
            </a:fld>
            <a:endParaRPr lang="es-ES"/>
          </a:p>
        </p:txBody>
      </p:sp>
      <p:sp>
        <p:nvSpPr>
          <p:cNvPr id="304133" name="Rectangle 2"/>
          <p:cNvSpPr>
            <a:spLocks noGrp="1" noRot="1" noChangeAspect="1" noChangeArrowheads="1" noTextEdit="1"/>
          </p:cNvSpPr>
          <p:nvPr>
            <p:ph type="sldImg"/>
          </p:nvPr>
        </p:nvSpPr>
        <p:spPr>
          <a:ln/>
        </p:spPr>
      </p:sp>
      <p:sp>
        <p:nvSpPr>
          <p:cNvPr id="304134" name="Rectangle 3"/>
          <p:cNvSpPr>
            <a:spLocks noGrp="1" noChangeArrowheads="1"/>
          </p:cNvSpPr>
          <p:nvPr>
            <p:ph type="body" idx="1"/>
          </p:nvPr>
        </p:nvSpPr>
        <p:spPr>
          <a:noFill/>
          <a:ln/>
        </p:spPr>
        <p:txBody>
          <a:bodyPr/>
          <a:lstStyle/>
          <a:p>
            <a:pPr eaLnBrk="1" hangingPunct="1"/>
            <a:r>
              <a:rPr lang="es-ES" smtClean="0"/>
              <a:t>Físicamente el puente inalámbrico es similar a un punto de acceso, con las adaptaciones necesarias para su nueva función. Dado que el puente es normalmente un dispositivo estático se pueden utilizar antenas muy direccionales para concentrar el haz radioeléctrico en la dirección de la otra antena con la que se desea contactar. Con las condiciones de emisión permitidas en Europa y antenas parabólicas, que son las que ofrecen mayor ganancia (20 dBi), es posible llegar hasta una distancia de 13 Km (a 1 Mb/s) siempre y cuando se disponga de visión directa entre las antenas.</a:t>
            </a:r>
          </a:p>
          <a:p>
            <a:pPr eaLnBrk="1" hangingPunct="1"/>
            <a:r>
              <a:rPr lang="es-ES" smtClean="0"/>
              <a:t>A menudo las antenas se colocan en el exterior del edificio, para minimizar el riesgo de que se presenten obstáculos en el camino. Esto conlleva que a menudo se requiera un cable de conexión de cierta longitud entre el puente y la antena. A estas frecuencias la atenuación de la señal producida por el cable es considerable, por lo que es importante minimizar el trayecto de este cable y utilizar en cualquier caso cable de baja atenuación, lo cual significa que se debe instalar el puente lo más cerca posible de la antena alargando el cable de la LAN en caso necesario.</a:t>
            </a:r>
          </a:p>
        </p:txBody>
      </p:sp>
    </p:spTree>
    <p:extLst>
      <p:ext uri="{BB962C8B-B14F-4D97-AF65-F5344CB8AC3E}">
        <p14:creationId xmlns:p14="http://schemas.microsoft.com/office/powerpoint/2010/main" val="375352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8419" name="Rectangle 6"/>
          <p:cNvSpPr>
            <a:spLocks noGrp="1" noChangeArrowheads="1"/>
          </p:cNvSpPr>
          <p:nvPr>
            <p:ph type="ftr" sz="quarter" idx="4"/>
          </p:nvPr>
        </p:nvSpPr>
        <p:spPr>
          <a:noFill/>
        </p:spPr>
        <p:txBody>
          <a:bodyPr/>
          <a:lstStyle/>
          <a:p>
            <a:r>
              <a:rPr lang="es-ES"/>
              <a:t>Ampliación Redes</a:t>
            </a:r>
          </a:p>
        </p:txBody>
      </p:sp>
      <p:sp>
        <p:nvSpPr>
          <p:cNvPr id="188420" name="Rectangle 7"/>
          <p:cNvSpPr>
            <a:spLocks noGrp="1" noChangeArrowheads="1"/>
          </p:cNvSpPr>
          <p:nvPr>
            <p:ph type="sldNum" sz="quarter" idx="5"/>
          </p:nvPr>
        </p:nvSpPr>
        <p:spPr>
          <a:noFill/>
        </p:spPr>
        <p:txBody>
          <a:bodyPr/>
          <a:lstStyle/>
          <a:p>
            <a:r>
              <a:rPr lang="es-ES"/>
              <a:t>5-</a:t>
            </a:r>
            <a:fld id="{C62B6773-5170-44E6-8031-3CA7D5F2D694}" type="slidenum">
              <a:rPr lang="es-ES"/>
              <a:pPr/>
              <a:t>14</a:t>
            </a:fld>
            <a:endParaRPr lang="es-ES"/>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4105711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06179" name="Rectangle 6"/>
          <p:cNvSpPr>
            <a:spLocks noGrp="1" noChangeArrowheads="1"/>
          </p:cNvSpPr>
          <p:nvPr>
            <p:ph type="ftr" sz="quarter" idx="4"/>
          </p:nvPr>
        </p:nvSpPr>
        <p:spPr>
          <a:noFill/>
        </p:spPr>
        <p:txBody>
          <a:bodyPr/>
          <a:lstStyle/>
          <a:p>
            <a:r>
              <a:rPr lang="es-ES"/>
              <a:t>Ampliación Redes</a:t>
            </a:r>
          </a:p>
        </p:txBody>
      </p:sp>
      <p:sp>
        <p:nvSpPr>
          <p:cNvPr id="306180" name="Rectangle 7"/>
          <p:cNvSpPr>
            <a:spLocks noGrp="1" noChangeArrowheads="1"/>
          </p:cNvSpPr>
          <p:nvPr>
            <p:ph type="sldNum" sz="quarter" idx="5"/>
          </p:nvPr>
        </p:nvSpPr>
        <p:spPr>
          <a:noFill/>
        </p:spPr>
        <p:txBody>
          <a:bodyPr/>
          <a:lstStyle/>
          <a:p>
            <a:r>
              <a:rPr lang="es-ES"/>
              <a:t>5-</a:t>
            </a:r>
            <a:fld id="{EC3A304A-DBE4-47AD-8A18-0FECB04D5D0D}" type="slidenum">
              <a:rPr lang="es-ES"/>
              <a:pPr/>
              <a:t>140</a:t>
            </a:fld>
            <a:endParaRPr lang="es-ES"/>
          </a:p>
        </p:txBody>
      </p:sp>
      <p:sp>
        <p:nvSpPr>
          <p:cNvPr id="306181" name="Rectangle 2"/>
          <p:cNvSpPr>
            <a:spLocks noGrp="1" noRot="1" noChangeAspect="1" noChangeArrowheads="1" noTextEdit="1"/>
          </p:cNvSpPr>
          <p:nvPr>
            <p:ph type="sldImg"/>
          </p:nvPr>
        </p:nvSpPr>
        <p:spPr>
          <a:ln/>
        </p:spPr>
      </p:sp>
      <p:sp>
        <p:nvSpPr>
          <p:cNvPr id="306182" name="Rectangle 3"/>
          <p:cNvSpPr>
            <a:spLocks noGrp="1" noChangeArrowheads="1"/>
          </p:cNvSpPr>
          <p:nvPr>
            <p:ph type="body" idx="1"/>
          </p:nvPr>
        </p:nvSpPr>
        <p:spPr>
          <a:noFill/>
          <a:ln/>
        </p:spPr>
        <p:txBody>
          <a:bodyPr/>
          <a:lstStyle/>
          <a:p>
            <a:pPr eaLnBrk="1" hangingPunct="1"/>
            <a:r>
              <a:rPr lang="es-ES" smtClean="0"/>
              <a:t>Para asegurar la visión directa en grandes distancias es preciso en ocasiones utilizar prismáticos y en algunos casos globos aerostáticos.</a:t>
            </a:r>
          </a:p>
          <a:p>
            <a:pPr eaLnBrk="1" hangingPunct="1"/>
            <a:r>
              <a:rPr lang="es-ES" smtClean="0"/>
              <a:t>La visión directa debe mantenerse durante todo el año. Con relativa frecuencia se realizan enlaces de radio que pasan cerca de árboles u otra vegetación y más tarde son obstruidos por crecimiento de la misma. </a:t>
            </a:r>
          </a:p>
          <a:p>
            <a:pPr eaLnBrk="1" hangingPunct="1"/>
            <a:r>
              <a:rPr lang="es-ES" smtClean="0"/>
              <a:t>En realidad no es suficiente disponer de visión directa entre antenas para asegurar un tránsito de la señal libre de obstáculos. Es preciso disponer de un margen de seguridad, una zona con forma elíptica a lo largo de la línea de visión directa. Dicha zona, denominada zona de Fresnel, tiene una anchura que depende de la longitud de onda de la señal (12,5 cm a 2,4 GHz) y de la distancia a cubrir. Si se quiere que llegue el máximo de señal al receptor es preciso disponer de una zona mayor, denominada segunda zona de Fresnel.</a:t>
            </a:r>
          </a:p>
          <a:p>
            <a:pPr eaLnBrk="1" hangingPunct="1"/>
            <a:r>
              <a:rPr lang="es-ES" smtClean="0"/>
              <a:t>En la tabla se indica a título orientativo la anchura (diámetro transversal) de la primera y segunda zona de Fresnel para el caso de 2,4 GHz a varias distancias.</a:t>
            </a:r>
          </a:p>
          <a:p>
            <a:pPr eaLnBrk="1" hangingPunct="1"/>
            <a:r>
              <a:rPr lang="es-ES" smtClean="0"/>
              <a:t>En distancias cortas (500 m o menos) la señal llega normalmente con potencia más que suficiente por lo que es menos importante asegurar la zona de Fresnel.    </a:t>
            </a:r>
          </a:p>
        </p:txBody>
      </p:sp>
    </p:spTree>
    <p:extLst>
      <p:ext uri="{BB962C8B-B14F-4D97-AF65-F5344CB8AC3E}">
        <p14:creationId xmlns:p14="http://schemas.microsoft.com/office/powerpoint/2010/main" val="22084877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a:xfrm>
            <a:off x="0" y="0"/>
            <a:ext cx="2940050" cy="493713"/>
          </a:xfrm>
          <a:prstGeom prst="rect">
            <a:avLst/>
          </a:prstGeom>
        </p:spPr>
        <p:txBody>
          <a:bodyPr/>
          <a:lstStyle/>
          <a:p>
            <a:pPr>
              <a:defRPr/>
            </a:pPr>
            <a:r>
              <a:rPr lang="es-ES" smtClean="0"/>
              <a:t>Redes Inalámbricas y Movilidad</a:t>
            </a:r>
            <a:endParaRPr lang="es-ES"/>
          </a:p>
        </p:txBody>
      </p:sp>
      <p:sp>
        <p:nvSpPr>
          <p:cNvPr id="5" name="4 Marcador de pie de página"/>
          <p:cNvSpPr>
            <a:spLocks noGrp="1"/>
          </p:cNvSpPr>
          <p:nvPr>
            <p:ph type="ftr" sz="quarter" idx="11"/>
          </p:nvPr>
        </p:nvSpPr>
        <p:spPr/>
        <p:txBody>
          <a:bodyPr/>
          <a:lstStyle/>
          <a:p>
            <a:pPr>
              <a:defRPr/>
            </a:pPr>
            <a:r>
              <a:rPr lang="es-ES" smtClean="0"/>
              <a:t>Ampliación 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B255BB0F-789E-4A1F-9BB6-F69556186336}" type="slidenum">
              <a:rPr lang="es-ES" smtClean="0"/>
              <a:pPr>
                <a:defRPr/>
              </a:pPr>
              <a:t>141</a:t>
            </a:fld>
            <a:endParaRPr lang="es-ES"/>
          </a:p>
        </p:txBody>
      </p:sp>
    </p:spTree>
    <p:extLst>
      <p:ext uri="{BB962C8B-B14F-4D97-AF65-F5344CB8AC3E}">
        <p14:creationId xmlns:p14="http://schemas.microsoft.com/office/powerpoint/2010/main" val="11302960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a:noFill/>
        </p:spPr>
        <p:txBody>
          <a:bodyPr/>
          <a:lstStyle/>
          <a:p>
            <a:r>
              <a:rPr lang="es-ES"/>
              <a:t>Redes Inalámbricas y Movilidad</a:t>
            </a:r>
          </a:p>
        </p:txBody>
      </p:sp>
      <p:sp>
        <p:nvSpPr>
          <p:cNvPr id="305155" name="Rectangle 6"/>
          <p:cNvSpPr>
            <a:spLocks noGrp="1" noChangeArrowheads="1"/>
          </p:cNvSpPr>
          <p:nvPr>
            <p:ph type="ftr" sz="quarter" idx="4"/>
          </p:nvPr>
        </p:nvSpPr>
        <p:spPr>
          <a:noFill/>
        </p:spPr>
        <p:txBody>
          <a:bodyPr/>
          <a:lstStyle/>
          <a:p>
            <a:r>
              <a:rPr lang="es-ES"/>
              <a:t>Ampliación Redes</a:t>
            </a:r>
          </a:p>
        </p:txBody>
      </p:sp>
      <p:sp>
        <p:nvSpPr>
          <p:cNvPr id="305156" name="Rectangle 7"/>
          <p:cNvSpPr>
            <a:spLocks noGrp="1" noChangeArrowheads="1"/>
          </p:cNvSpPr>
          <p:nvPr>
            <p:ph type="sldNum" sz="quarter" idx="5"/>
          </p:nvPr>
        </p:nvSpPr>
        <p:spPr>
          <a:noFill/>
        </p:spPr>
        <p:txBody>
          <a:bodyPr/>
          <a:lstStyle/>
          <a:p>
            <a:r>
              <a:rPr lang="es-ES"/>
              <a:t>5-</a:t>
            </a:r>
            <a:fld id="{299E9B24-81CC-45E2-84B3-441501A77C86}" type="slidenum">
              <a:rPr lang="es-ES"/>
              <a:pPr/>
              <a:t>142</a:t>
            </a:fld>
            <a:endParaRPr lang="es-ES"/>
          </a:p>
        </p:txBody>
      </p:sp>
      <p:sp>
        <p:nvSpPr>
          <p:cNvPr id="305157" name="Rectangle 2"/>
          <p:cNvSpPr>
            <a:spLocks noGrp="1" noRot="1" noChangeAspect="1" noChangeArrowheads="1" noTextEdit="1"/>
          </p:cNvSpPr>
          <p:nvPr>
            <p:ph type="sldImg"/>
          </p:nvPr>
        </p:nvSpPr>
        <p:spPr>
          <a:ln/>
        </p:spPr>
      </p:sp>
      <p:sp>
        <p:nvSpPr>
          <p:cNvPr id="305158" name="Rectangle 3"/>
          <p:cNvSpPr>
            <a:spLocks noGrp="1" noChangeArrowheads="1"/>
          </p:cNvSpPr>
          <p:nvPr>
            <p:ph type="body" idx="1"/>
          </p:nvPr>
        </p:nvSpPr>
        <p:spPr>
          <a:noFill/>
          <a:ln/>
        </p:spPr>
        <p:txBody>
          <a:bodyPr/>
          <a:lstStyle/>
          <a:p>
            <a:pPr eaLnBrk="1" hangingPunct="1"/>
            <a:r>
              <a:rPr lang="es-ES" smtClean="0"/>
              <a:t>También es posible interconectar entre sí varios edificios en una configuración multipunto, lo cual supone un ahorro en el número de equipos a instalar. Como es lógico en este caso la capacidad será compartida por todos ellos de acuerdo al protocolo CSMA/CA, y será conveniente utilizar mensajes RTS/CTS pues puede haber estaciones ocultas.</a:t>
            </a:r>
          </a:p>
          <a:p>
            <a:pPr eaLnBrk="1" hangingPunct="1"/>
            <a:r>
              <a:rPr lang="es-ES" smtClean="0"/>
              <a:t>El tipo y configuración de las antenas a ubicar en cada edificio dependerá de la distancia y la situación concreta de cada caso.</a:t>
            </a:r>
          </a:p>
        </p:txBody>
      </p:sp>
    </p:spTree>
    <p:extLst>
      <p:ext uri="{BB962C8B-B14F-4D97-AF65-F5344CB8AC3E}">
        <p14:creationId xmlns:p14="http://schemas.microsoft.com/office/powerpoint/2010/main" val="349288682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a:noFill/>
        </p:spPr>
        <p:txBody>
          <a:bodyPr/>
          <a:lstStyle/>
          <a:p>
            <a:r>
              <a:rPr lang="es-ES"/>
              <a:t>Redes Inalámbricas y Movilidad</a:t>
            </a:r>
          </a:p>
        </p:txBody>
      </p:sp>
      <p:sp>
        <p:nvSpPr>
          <p:cNvPr id="307203" name="Rectangle 6"/>
          <p:cNvSpPr>
            <a:spLocks noGrp="1" noChangeArrowheads="1"/>
          </p:cNvSpPr>
          <p:nvPr>
            <p:ph type="ftr" sz="quarter" idx="4"/>
          </p:nvPr>
        </p:nvSpPr>
        <p:spPr>
          <a:noFill/>
        </p:spPr>
        <p:txBody>
          <a:bodyPr/>
          <a:lstStyle/>
          <a:p>
            <a:r>
              <a:rPr lang="es-ES"/>
              <a:t>Ampliación Redes</a:t>
            </a:r>
          </a:p>
        </p:txBody>
      </p:sp>
      <p:sp>
        <p:nvSpPr>
          <p:cNvPr id="307204" name="Rectangle 7"/>
          <p:cNvSpPr>
            <a:spLocks noGrp="1" noChangeArrowheads="1"/>
          </p:cNvSpPr>
          <p:nvPr>
            <p:ph type="sldNum" sz="quarter" idx="5"/>
          </p:nvPr>
        </p:nvSpPr>
        <p:spPr>
          <a:noFill/>
        </p:spPr>
        <p:txBody>
          <a:bodyPr/>
          <a:lstStyle/>
          <a:p>
            <a:r>
              <a:rPr lang="es-ES"/>
              <a:t>5-</a:t>
            </a:r>
            <a:fld id="{69D7FC01-1039-4CD3-B021-84B9AA833AA7}" type="slidenum">
              <a:rPr lang="es-ES"/>
              <a:pPr/>
              <a:t>143</a:t>
            </a:fld>
            <a:endParaRPr lang="es-ES"/>
          </a:p>
        </p:txBody>
      </p:sp>
      <p:sp>
        <p:nvSpPr>
          <p:cNvPr id="307205" name="Rectangle 2"/>
          <p:cNvSpPr>
            <a:spLocks noGrp="1" noRot="1" noChangeAspect="1" noChangeArrowheads="1" noTextEdit="1"/>
          </p:cNvSpPr>
          <p:nvPr>
            <p:ph type="sldImg"/>
          </p:nvPr>
        </p:nvSpPr>
        <p:spPr>
          <a:ln/>
        </p:spPr>
      </p:sp>
      <p:sp>
        <p:nvSpPr>
          <p:cNvPr id="307206" name="Rectangle 3"/>
          <p:cNvSpPr>
            <a:spLocks noGrp="1" noChangeArrowheads="1"/>
          </p:cNvSpPr>
          <p:nvPr>
            <p:ph type="body" idx="1"/>
          </p:nvPr>
        </p:nvSpPr>
        <p:spPr>
          <a:noFill/>
          <a:ln/>
        </p:spPr>
        <p:txBody>
          <a:bodyPr/>
          <a:lstStyle/>
          <a:p>
            <a:pPr eaLnBrk="1" hangingPunct="1"/>
            <a:r>
              <a:rPr lang="es-ES" smtClean="0"/>
              <a:t>Si necesitamos cubrir una distancia mayor que el alcance de los equipos es posible instalar un repetidor intermedio, como se muestra en esta figura.</a:t>
            </a:r>
          </a:p>
          <a:p>
            <a:pPr eaLnBrk="1" hangingPunct="1"/>
            <a:r>
              <a:rPr lang="es-ES" smtClean="0"/>
              <a:t>En la primera configuración se trata de dos enlaces punto a punto independientes; cada uno tendrá la capacidad para el solo. Para minimizar la interferencia se ha utilizado un canal diferente en cada caso.</a:t>
            </a:r>
          </a:p>
          <a:p>
            <a:pPr eaLnBrk="1" hangingPunct="1"/>
            <a:r>
              <a:rPr lang="es-ES" smtClean="0"/>
              <a:t>E la segunda los dos enlaces comparten el mismo puente en el edificio B. Por tanto los tres equipos funcionan compartiendo el mismo canal y la capacidad disponible se reparte entre los dos enlaces. Es interesante el hecho de que en esta segunda configuración se puede presentar el problema de la estación oculta, ya que los puentes del edificio A y del C no se ven directamente. Por tanto en este caso deberemos habilitar la portadora virtual, o lo que es lo mismo el uso de mensajes RTS/CTS. </a:t>
            </a:r>
          </a:p>
        </p:txBody>
      </p:sp>
    </p:spTree>
    <p:extLst>
      <p:ext uri="{BB962C8B-B14F-4D97-AF65-F5344CB8AC3E}">
        <p14:creationId xmlns:p14="http://schemas.microsoft.com/office/powerpoint/2010/main" val="8184142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a:noFill/>
        </p:spPr>
        <p:txBody>
          <a:bodyPr/>
          <a:lstStyle/>
          <a:p>
            <a:r>
              <a:rPr lang="es-ES"/>
              <a:t>Redes Inalámbricas y Movilidad</a:t>
            </a:r>
          </a:p>
        </p:txBody>
      </p:sp>
      <p:sp>
        <p:nvSpPr>
          <p:cNvPr id="308227" name="Rectangle 6"/>
          <p:cNvSpPr>
            <a:spLocks noGrp="1" noChangeArrowheads="1"/>
          </p:cNvSpPr>
          <p:nvPr>
            <p:ph type="ftr" sz="quarter" idx="4"/>
          </p:nvPr>
        </p:nvSpPr>
        <p:spPr>
          <a:noFill/>
        </p:spPr>
        <p:txBody>
          <a:bodyPr/>
          <a:lstStyle/>
          <a:p>
            <a:r>
              <a:rPr lang="es-ES"/>
              <a:t>Ampliación Redes</a:t>
            </a:r>
          </a:p>
        </p:txBody>
      </p:sp>
      <p:sp>
        <p:nvSpPr>
          <p:cNvPr id="308228" name="Rectangle 7"/>
          <p:cNvSpPr>
            <a:spLocks noGrp="1" noChangeArrowheads="1"/>
          </p:cNvSpPr>
          <p:nvPr>
            <p:ph type="sldNum" sz="quarter" idx="5"/>
          </p:nvPr>
        </p:nvSpPr>
        <p:spPr>
          <a:noFill/>
        </p:spPr>
        <p:txBody>
          <a:bodyPr/>
          <a:lstStyle/>
          <a:p>
            <a:r>
              <a:rPr lang="es-ES"/>
              <a:t>5-</a:t>
            </a:r>
            <a:fld id="{75B14F0A-A2D1-412C-A98F-4D9EC627C41F}" type="slidenum">
              <a:rPr lang="es-ES"/>
              <a:pPr/>
              <a:t>144</a:t>
            </a:fld>
            <a:endParaRPr lang="es-ES"/>
          </a:p>
        </p:txBody>
      </p:sp>
      <p:sp>
        <p:nvSpPr>
          <p:cNvPr id="308229" name="Rectangle 2"/>
          <p:cNvSpPr>
            <a:spLocks noGrp="1" noRot="1" noChangeAspect="1" noChangeArrowheads="1" noTextEdit="1"/>
          </p:cNvSpPr>
          <p:nvPr>
            <p:ph type="sldImg"/>
          </p:nvPr>
        </p:nvSpPr>
        <p:spPr>
          <a:ln/>
        </p:spPr>
      </p:sp>
      <p:sp>
        <p:nvSpPr>
          <p:cNvPr id="308230" name="Rectangle 3"/>
          <p:cNvSpPr>
            <a:spLocks noGrp="1" noChangeArrowheads="1"/>
          </p:cNvSpPr>
          <p:nvPr>
            <p:ph type="body" idx="1"/>
          </p:nvPr>
        </p:nvSpPr>
        <p:spPr>
          <a:noFill/>
          <a:ln/>
        </p:spPr>
        <p:txBody>
          <a:bodyPr/>
          <a:lstStyle/>
          <a:p>
            <a:pPr eaLnBrk="1" hangingPunct="1"/>
            <a:r>
              <a:rPr lang="es-ES" smtClean="0"/>
              <a:t>Esta es otra configuración interesante en la que se conectan dos redes utilizando en paralelo tres enlaces inalámbricos. Aquí es imprescindible utilizar canales diferentes no solapados. Normalmente el router se encargaría de repartir el tráfico entre los tres enlaces de la forma mas equilibrada posible.</a:t>
            </a:r>
          </a:p>
        </p:txBody>
      </p:sp>
    </p:spTree>
    <p:extLst>
      <p:ext uri="{BB962C8B-B14F-4D97-AF65-F5344CB8AC3E}">
        <p14:creationId xmlns:p14="http://schemas.microsoft.com/office/powerpoint/2010/main" val="284771228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43043" name="Rectangle 6"/>
          <p:cNvSpPr>
            <a:spLocks noGrp="1" noChangeArrowheads="1"/>
          </p:cNvSpPr>
          <p:nvPr>
            <p:ph type="ftr" sz="quarter" idx="4"/>
          </p:nvPr>
        </p:nvSpPr>
        <p:spPr>
          <a:noFill/>
        </p:spPr>
        <p:txBody>
          <a:bodyPr/>
          <a:lstStyle/>
          <a:p>
            <a:r>
              <a:rPr lang="es-ES"/>
              <a:t>Ampliación Redes</a:t>
            </a:r>
          </a:p>
        </p:txBody>
      </p:sp>
      <p:sp>
        <p:nvSpPr>
          <p:cNvPr id="343044" name="Rectangle 7"/>
          <p:cNvSpPr>
            <a:spLocks noGrp="1" noChangeArrowheads="1"/>
          </p:cNvSpPr>
          <p:nvPr>
            <p:ph type="sldNum" sz="quarter" idx="5"/>
          </p:nvPr>
        </p:nvSpPr>
        <p:spPr>
          <a:noFill/>
        </p:spPr>
        <p:txBody>
          <a:bodyPr/>
          <a:lstStyle/>
          <a:p>
            <a:r>
              <a:rPr lang="es-ES"/>
              <a:t>5-</a:t>
            </a:r>
            <a:fld id="{1C039CF9-AD0A-40EB-9D35-36C2C850E849}" type="slidenum">
              <a:rPr lang="es-ES"/>
              <a:pPr/>
              <a:t>145</a:t>
            </a:fld>
            <a:endParaRPr lang="es-ES"/>
          </a:p>
        </p:txBody>
      </p:sp>
      <p:sp>
        <p:nvSpPr>
          <p:cNvPr id="343045" name="Rectangle 2"/>
          <p:cNvSpPr>
            <a:spLocks noGrp="1" noRot="1" noChangeAspect="1" noChangeArrowheads="1" noTextEdit="1"/>
          </p:cNvSpPr>
          <p:nvPr>
            <p:ph type="sldImg"/>
          </p:nvPr>
        </p:nvSpPr>
        <p:spPr>
          <a:ln/>
        </p:spPr>
      </p:sp>
      <p:sp>
        <p:nvSpPr>
          <p:cNvPr id="3430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67920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a:noFill/>
        </p:spPr>
        <p:txBody>
          <a:bodyPr/>
          <a:lstStyle/>
          <a:p>
            <a:r>
              <a:rPr lang="es-ES"/>
              <a:t>Redes Inalámbricas y Movilidad</a:t>
            </a:r>
          </a:p>
        </p:txBody>
      </p:sp>
      <p:sp>
        <p:nvSpPr>
          <p:cNvPr id="309251" name="Rectangle 6"/>
          <p:cNvSpPr>
            <a:spLocks noGrp="1" noChangeArrowheads="1"/>
          </p:cNvSpPr>
          <p:nvPr>
            <p:ph type="ftr" sz="quarter" idx="4"/>
          </p:nvPr>
        </p:nvSpPr>
        <p:spPr>
          <a:noFill/>
        </p:spPr>
        <p:txBody>
          <a:bodyPr/>
          <a:lstStyle/>
          <a:p>
            <a:r>
              <a:rPr lang="es-ES"/>
              <a:t>Ampliación Redes</a:t>
            </a:r>
          </a:p>
        </p:txBody>
      </p:sp>
      <p:sp>
        <p:nvSpPr>
          <p:cNvPr id="309252" name="Rectangle 7"/>
          <p:cNvSpPr>
            <a:spLocks noGrp="1" noChangeArrowheads="1"/>
          </p:cNvSpPr>
          <p:nvPr>
            <p:ph type="sldNum" sz="quarter" idx="5"/>
          </p:nvPr>
        </p:nvSpPr>
        <p:spPr>
          <a:noFill/>
        </p:spPr>
        <p:txBody>
          <a:bodyPr/>
          <a:lstStyle/>
          <a:p>
            <a:r>
              <a:rPr lang="es-ES"/>
              <a:t>5-</a:t>
            </a:r>
            <a:fld id="{8D3247A6-EA30-47FD-8A2C-2620C33636A1}" type="slidenum">
              <a:rPr lang="es-ES"/>
              <a:pPr/>
              <a:t>146</a:t>
            </a:fld>
            <a:endParaRPr lang="es-ES"/>
          </a:p>
        </p:txBody>
      </p:sp>
      <p:sp>
        <p:nvSpPr>
          <p:cNvPr id="309253" name="Rectangle 2"/>
          <p:cNvSpPr>
            <a:spLocks noGrp="1" noRot="1" noChangeAspect="1" noChangeArrowheads="1" noTextEdit="1"/>
          </p:cNvSpPr>
          <p:nvPr>
            <p:ph type="sldImg"/>
          </p:nvPr>
        </p:nvSpPr>
        <p:spPr>
          <a:ln/>
        </p:spPr>
      </p:sp>
      <p:sp>
        <p:nvSpPr>
          <p:cNvPr id="309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78535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0275" name="Rectangle 6"/>
          <p:cNvSpPr>
            <a:spLocks noGrp="1" noChangeArrowheads="1"/>
          </p:cNvSpPr>
          <p:nvPr>
            <p:ph type="ftr" sz="quarter" idx="4"/>
          </p:nvPr>
        </p:nvSpPr>
        <p:spPr>
          <a:noFill/>
        </p:spPr>
        <p:txBody>
          <a:bodyPr/>
          <a:lstStyle/>
          <a:p>
            <a:r>
              <a:rPr lang="es-ES"/>
              <a:t>Ampliación Redes</a:t>
            </a:r>
          </a:p>
        </p:txBody>
      </p:sp>
      <p:sp>
        <p:nvSpPr>
          <p:cNvPr id="310276" name="Rectangle 7"/>
          <p:cNvSpPr>
            <a:spLocks noGrp="1" noChangeArrowheads="1"/>
          </p:cNvSpPr>
          <p:nvPr>
            <p:ph type="sldNum" sz="quarter" idx="5"/>
          </p:nvPr>
        </p:nvSpPr>
        <p:spPr>
          <a:noFill/>
        </p:spPr>
        <p:txBody>
          <a:bodyPr/>
          <a:lstStyle/>
          <a:p>
            <a:r>
              <a:rPr lang="es-ES"/>
              <a:t>5-</a:t>
            </a:r>
            <a:fld id="{844A8A18-DF4C-43E3-9644-E5B01676EFB3}" type="slidenum">
              <a:rPr lang="es-ES"/>
              <a:pPr/>
              <a:t>147</a:t>
            </a:fld>
            <a:endParaRPr lang="es-ES"/>
          </a:p>
        </p:txBody>
      </p:sp>
      <p:sp>
        <p:nvSpPr>
          <p:cNvPr id="31027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5941157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1299" name="Rectangle 6"/>
          <p:cNvSpPr>
            <a:spLocks noGrp="1" noChangeArrowheads="1"/>
          </p:cNvSpPr>
          <p:nvPr>
            <p:ph type="ftr" sz="quarter" idx="4"/>
          </p:nvPr>
        </p:nvSpPr>
        <p:spPr>
          <a:noFill/>
        </p:spPr>
        <p:txBody>
          <a:bodyPr/>
          <a:lstStyle/>
          <a:p>
            <a:r>
              <a:rPr lang="es-ES"/>
              <a:t>Ampliación Redes</a:t>
            </a:r>
          </a:p>
        </p:txBody>
      </p:sp>
      <p:sp>
        <p:nvSpPr>
          <p:cNvPr id="311300" name="Rectangle 7"/>
          <p:cNvSpPr>
            <a:spLocks noGrp="1" noChangeArrowheads="1"/>
          </p:cNvSpPr>
          <p:nvPr>
            <p:ph type="sldNum" sz="quarter" idx="5"/>
          </p:nvPr>
        </p:nvSpPr>
        <p:spPr>
          <a:noFill/>
        </p:spPr>
        <p:txBody>
          <a:bodyPr/>
          <a:lstStyle/>
          <a:p>
            <a:r>
              <a:rPr lang="es-ES"/>
              <a:t>5-</a:t>
            </a:r>
            <a:fld id="{4BBC7D7F-20EB-4957-9835-547E1FD3A543}" type="slidenum">
              <a:rPr lang="es-ES"/>
              <a:pPr/>
              <a:t>148</a:t>
            </a:fld>
            <a:endParaRPr lang="es-ES"/>
          </a:p>
        </p:txBody>
      </p:sp>
      <p:sp>
        <p:nvSpPr>
          <p:cNvPr id="311301" name="Rectangle 2"/>
          <p:cNvSpPr>
            <a:spLocks noGrp="1" noRot="1" noChangeAspect="1" noChangeArrowheads="1" noTextEdit="1"/>
          </p:cNvSpPr>
          <p:nvPr>
            <p:ph type="sldImg"/>
          </p:nvPr>
        </p:nvSpPr>
        <p:spPr>
          <a:ln/>
        </p:spPr>
      </p:sp>
      <p:sp>
        <p:nvSpPr>
          <p:cNvPr id="3113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9366323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2323" name="Rectangle 6"/>
          <p:cNvSpPr>
            <a:spLocks noGrp="1" noChangeArrowheads="1"/>
          </p:cNvSpPr>
          <p:nvPr>
            <p:ph type="ftr" sz="quarter" idx="4"/>
          </p:nvPr>
        </p:nvSpPr>
        <p:spPr>
          <a:noFill/>
        </p:spPr>
        <p:txBody>
          <a:bodyPr/>
          <a:lstStyle/>
          <a:p>
            <a:r>
              <a:rPr lang="es-ES"/>
              <a:t>Ampliación Redes</a:t>
            </a:r>
          </a:p>
        </p:txBody>
      </p:sp>
      <p:sp>
        <p:nvSpPr>
          <p:cNvPr id="312324" name="Rectangle 7"/>
          <p:cNvSpPr>
            <a:spLocks noGrp="1" noChangeArrowheads="1"/>
          </p:cNvSpPr>
          <p:nvPr>
            <p:ph type="sldNum" sz="quarter" idx="5"/>
          </p:nvPr>
        </p:nvSpPr>
        <p:spPr>
          <a:noFill/>
        </p:spPr>
        <p:txBody>
          <a:bodyPr/>
          <a:lstStyle/>
          <a:p>
            <a:r>
              <a:rPr lang="es-ES"/>
              <a:t>5-</a:t>
            </a:r>
            <a:fld id="{2E08CD35-803A-4455-AF42-D7DAD12CCF9E}" type="slidenum">
              <a:rPr lang="es-ES"/>
              <a:pPr/>
              <a:t>149</a:t>
            </a:fld>
            <a:endParaRPr lang="es-ES"/>
          </a:p>
        </p:txBody>
      </p:sp>
      <p:sp>
        <p:nvSpPr>
          <p:cNvPr id="312325" name="Rectangle 2"/>
          <p:cNvSpPr>
            <a:spLocks noGrp="1" noRot="1" noChangeAspect="1" noChangeArrowheads="1" noTextEdit="1"/>
          </p:cNvSpPr>
          <p:nvPr>
            <p:ph type="sldImg"/>
          </p:nvPr>
        </p:nvSpPr>
        <p:spPr>
          <a:ln/>
        </p:spPr>
      </p:sp>
      <p:sp>
        <p:nvSpPr>
          <p:cNvPr id="3123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4067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9443" name="Rectangle 6"/>
          <p:cNvSpPr>
            <a:spLocks noGrp="1" noChangeArrowheads="1"/>
          </p:cNvSpPr>
          <p:nvPr>
            <p:ph type="ftr" sz="quarter" idx="4"/>
          </p:nvPr>
        </p:nvSpPr>
        <p:spPr>
          <a:noFill/>
        </p:spPr>
        <p:txBody>
          <a:bodyPr/>
          <a:lstStyle/>
          <a:p>
            <a:r>
              <a:rPr lang="es-ES"/>
              <a:t>Ampliación Redes</a:t>
            </a:r>
          </a:p>
        </p:txBody>
      </p:sp>
      <p:sp>
        <p:nvSpPr>
          <p:cNvPr id="189444" name="Rectangle 7"/>
          <p:cNvSpPr>
            <a:spLocks noGrp="1" noChangeArrowheads="1"/>
          </p:cNvSpPr>
          <p:nvPr>
            <p:ph type="sldNum" sz="quarter" idx="5"/>
          </p:nvPr>
        </p:nvSpPr>
        <p:spPr>
          <a:noFill/>
        </p:spPr>
        <p:txBody>
          <a:bodyPr/>
          <a:lstStyle/>
          <a:p>
            <a:r>
              <a:rPr lang="es-ES"/>
              <a:t>5-</a:t>
            </a:r>
            <a:fld id="{2C4FA09C-02A0-4E30-98AB-8933213B9A7D}" type="slidenum">
              <a:rPr lang="es-ES"/>
              <a:pPr/>
              <a:t>15</a:t>
            </a:fld>
            <a:endParaRPr lang="es-ES"/>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84419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3347" name="Rectangle 6"/>
          <p:cNvSpPr>
            <a:spLocks noGrp="1" noChangeArrowheads="1"/>
          </p:cNvSpPr>
          <p:nvPr>
            <p:ph type="ftr" sz="quarter" idx="4"/>
          </p:nvPr>
        </p:nvSpPr>
        <p:spPr>
          <a:noFill/>
        </p:spPr>
        <p:txBody>
          <a:bodyPr/>
          <a:lstStyle/>
          <a:p>
            <a:r>
              <a:rPr lang="es-ES"/>
              <a:t>Ampliación Redes</a:t>
            </a:r>
          </a:p>
        </p:txBody>
      </p:sp>
      <p:sp>
        <p:nvSpPr>
          <p:cNvPr id="313348" name="Rectangle 7"/>
          <p:cNvSpPr>
            <a:spLocks noGrp="1" noChangeArrowheads="1"/>
          </p:cNvSpPr>
          <p:nvPr>
            <p:ph type="sldNum" sz="quarter" idx="5"/>
          </p:nvPr>
        </p:nvSpPr>
        <p:spPr>
          <a:noFill/>
        </p:spPr>
        <p:txBody>
          <a:bodyPr/>
          <a:lstStyle/>
          <a:p>
            <a:r>
              <a:rPr lang="es-ES"/>
              <a:t>5-</a:t>
            </a:r>
            <a:fld id="{F9547DAE-7D34-4CE2-B1F7-3B3ECA71D2E0}" type="slidenum">
              <a:rPr lang="es-ES"/>
              <a:pPr/>
              <a:t>150</a:t>
            </a:fld>
            <a:endParaRPr lang="es-ES"/>
          </a:p>
        </p:txBody>
      </p:sp>
      <p:sp>
        <p:nvSpPr>
          <p:cNvPr id="313349" name="Rectangle 2"/>
          <p:cNvSpPr>
            <a:spLocks noGrp="1" noRot="1" noChangeAspect="1" noChangeArrowheads="1" noTextEdit="1"/>
          </p:cNvSpPr>
          <p:nvPr>
            <p:ph type="sldImg"/>
          </p:nvPr>
        </p:nvSpPr>
        <p:spPr>
          <a:ln/>
        </p:spPr>
      </p:sp>
      <p:sp>
        <p:nvSpPr>
          <p:cNvPr id="3133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5621109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4371" name="Rectangle 6"/>
          <p:cNvSpPr>
            <a:spLocks noGrp="1" noChangeArrowheads="1"/>
          </p:cNvSpPr>
          <p:nvPr>
            <p:ph type="ftr" sz="quarter" idx="4"/>
          </p:nvPr>
        </p:nvSpPr>
        <p:spPr>
          <a:noFill/>
        </p:spPr>
        <p:txBody>
          <a:bodyPr/>
          <a:lstStyle/>
          <a:p>
            <a:r>
              <a:rPr lang="es-ES"/>
              <a:t>Ampliación Redes</a:t>
            </a:r>
          </a:p>
        </p:txBody>
      </p:sp>
      <p:sp>
        <p:nvSpPr>
          <p:cNvPr id="314372" name="Rectangle 7"/>
          <p:cNvSpPr>
            <a:spLocks noGrp="1" noChangeArrowheads="1"/>
          </p:cNvSpPr>
          <p:nvPr>
            <p:ph type="sldNum" sz="quarter" idx="5"/>
          </p:nvPr>
        </p:nvSpPr>
        <p:spPr>
          <a:noFill/>
        </p:spPr>
        <p:txBody>
          <a:bodyPr/>
          <a:lstStyle/>
          <a:p>
            <a:r>
              <a:rPr lang="es-ES"/>
              <a:t>5-</a:t>
            </a:r>
            <a:fld id="{531F822E-BF05-41E8-9FFB-29F2F26EAF1F}" type="slidenum">
              <a:rPr lang="es-ES"/>
              <a:pPr/>
              <a:t>151</a:t>
            </a:fld>
            <a:endParaRPr lang="es-ES"/>
          </a:p>
        </p:txBody>
      </p:sp>
      <p:sp>
        <p:nvSpPr>
          <p:cNvPr id="314373" name="Rectangle 2"/>
          <p:cNvSpPr>
            <a:spLocks noGrp="1" noRot="1" noChangeAspect="1" noChangeArrowheads="1" noTextEdit="1"/>
          </p:cNvSpPr>
          <p:nvPr>
            <p:ph type="sldImg"/>
          </p:nvPr>
        </p:nvSpPr>
        <p:spPr>
          <a:ln/>
        </p:spPr>
      </p:sp>
      <p:sp>
        <p:nvSpPr>
          <p:cNvPr id="3143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753356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a:noFill/>
        </p:spPr>
        <p:txBody>
          <a:bodyPr/>
          <a:lstStyle/>
          <a:p>
            <a:r>
              <a:rPr lang="es-ES"/>
              <a:t>Redes Inalámbricas y Movilidad</a:t>
            </a:r>
          </a:p>
        </p:txBody>
      </p:sp>
      <p:sp>
        <p:nvSpPr>
          <p:cNvPr id="315395" name="Rectangle 6"/>
          <p:cNvSpPr>
            <a:spLocks noGrp="1" noChangeArrowheads="1"/>
          </p:cNvSpPr>
          <p:nvPr>
            <p:ph type="ftr" sz="quarter" idx="4"/>
          </p:nvPr>
        </p:nvSpPr>
        <p:spPr>
          <a:noFill/>
        </p:spPr>
        <p:txBody>
          <a:bodyPr/>
          <a:lstStyle/>
          <a:p>
            <a:r>
              <a:rPr lang="es-ES"/>
              <a:t>Ampliación Redes</a:t>
            </a:r>
          </a:p>
        </p:txBody>
      </p:sp>
      <p:sp>
        <p:nvSpPr>
          <p:cNvPr id="315396" name="Rectangle 7"/>
          <p:cNvSpPr>
            <a:spLocks noGrp="1" noChangeArrowheads="1"/>
          </p:cNvSpPr>
          <p:nvPr>
            <p:ph type="sldNum" sz="quarter" idx="5"/>
          </p:nvPr>
        </p:nvSpPr>
        <p:spPr>
          <a:noFill/>
        </p:spPr>
        <p:txBody>
          <a:bodyPr/>
          <a:lstStyle/>
          <a:p>
            <a:r>
              <a:rPr lang="es-ES"/>
              <a:t>5-</a:t>
            </a:r>
            <a:fld id="{B14F1D05-83AD-403D-BFF5-2DF585605BAF}" type="slidenum">
              <a:rPr lang="es-ES"/>
              <a:pPr/>
              <a:t>152</a:t>
            </a:fld>
            <a:endParaRPr lang="es-ES"/>
          </a:p>
        </p:txBody>
      </p:sp>
      <p:sp>
        <p:nvSpPr>
          <p:cNvPr id="315397" name="Rectangle 2"/>
          <p:cNvSpPr>
            <a:spLocks noGrp="1" noRot="1" noChangeAspect="1" noChangeArrowheads="1" noTextEdit="1"/>
          </p:cNvSpPr>
          <p:nvPr>
            <p:ph type="sldImg"/>
          </p:nvPr>
        </p:nvSpPr>
        <p:spPr>
          <a:ln/>
        </p:spPr>
      </p:sp>
      <p:sp>
        <p:nvSpPr>
          <p:cNvPr id="315398" name="Rectangle 3"/>
          <p:cNvSpPr>
            <a:spLocks noGrp="1" noChangeArrowheads="1"/>
          </p:cNvSpPr>
          <p:nvPr>
            <p:ph type="body" idx="1"/>
          </p:nvPr>
        </p:nvSpPr>
        <p:spPr>
          <a:noFill/>
          <a:ln/>
        </p:spPr>
        <p:txBody>
          <a:bodyPr/>
          <a:lstStyle/>
          <a:p>
            <a:pPr eaLnBrk="1" hangingPunct="1"/>
            <a:r>
              <a:rPr lang="es-ES" smtClean="0"/>
              <a:t>Como nos muestra esta figura el alcance de las señales de radio disminuye a medida que aumenta la frecuencia. </a:t>
            </a:r>
          </a:p>
          <a:p>
            <a:pPr eaLnBrk="1" hangingPunct="1"/>
            <a:r>
              <a:rPr lang="es-ES" smtClean="0"/>
              <a:t>Otro factor que influye en el alcance es el uso de antenas direccionales, que permite concentrar el haz de emisión electromagnética en una dirección concreta. </a:t>
            </a:r>
          </a:p>
        </p:txBody>
      </p:sp>
    </p:spTree>
    <p:extLst>
      <p:ext uri="{BB962C8B-B14F-4D97-AF65-F5344CB8AC3E}">
        <p14:creationId xmlns:p14="http://schemas.microsoft.com/office/powerpoint/2010/main" val="331776300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a:noFill/>
        </p:spPr>
        <p:txBody>
          <a:bodyPr/>
          <a:lstStyle/>
          <a:p>
            <a:r>
              <a:rPr lang="es-ES"/>
              <a:t>Redes Inalámbricas y Movilidad</a:t>
            </a:r>
          </a:p>
        </p:txBody>
      </p:sp>
      <p:sp>
        <p:nvSpPr>
          <p:cNvPr id="316419" name="Rectangle 6"/>
          <p:cNvSpPr>
            <a:spLocks noGrp="1" noChangeArrowheads="1"/>
          </p:cNvSpPr>
          <p:nvPr>
            <p:ph type="ftr" sz="quarter" idx="4"/>
          </p:nvPr>
        </p:nvSpPr>
        <p:spPr>
          <a:noFill/>
        </p:spPr>
        <p:txBody>
          <a:bodyPr/>
          <a:lstStyle/>
          <a:p>
            <a:r>
              <a:rPr lang="es-ES"/>
              <a:t>Ampliación Redes</a:t>
            </a:r>
          </a:p>
        </p:txBody>
      </p:sp>
      <p:sp>
        <p:nvSpPr>
          <p:cNvPr id="316420" name="Rectangle 7"/>
          <p:cNvSpPr>
            <a:spLocks noGrp="1" noChangeArrowheads="1"/>
          </p:cNvSpPr>
          <p:nvPr>
            <p:ph type="sldNum" sz="quarter" idx="5"/>
          </p:nvPr>
        </p:nvSpPr>
        <p:spPr>
          <a:noFill/>
        </p:spPr>
        <p:txBody>
          <a:bodyPr/>
          <a:lstStyle/>
          <a:p>
            <a:r>
              <a:rPr lang="es-ES"/>
              <a:t>5-</a:t>
            </a:r>
            <a:fld id="{D59DEC17-59E0-4896-BAA0-D7C988372117}" type="slidenum">
              <a:rPr lang="es-ES"/>
              <a:pPr/>
              <a:t>153</a:t>
            </a:fld>
            <a:endParaRPr lang="es-ES"/>
          </a:p>
        </p:txBody>
      </p:sp>
      <p:sp>
        <p:nvSpPr>
          <p:cNvPr id="316421" name="Rectangle 2"/>
          <p:cNvSpPr>
            <a:spLocks noGrp="1" noRot="1" noChangeAspect="1" noChangeArrowheads="1" noTextEdit="1"/>
          </p:cNvSpPr>
          <p:nvPr>
            <p:ph type="sldImg"/>
          </p:nvPr>
        </p:nvSpPr>
        <p:spPr>
          <a:ln/>
        </p:spPr>
      </p:sp>
      <p:sp>
        <p:nvSpPr>
          <p:cNvPr id="316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1932368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7443" name="Rectangle 6"/>
          <p:cNvSpPr>
            <a:spLocks noGrp="1" noChangeArrowheads="1"/>
          </p:cNvSpPr>
          <p:nvPr>
            <p:ph type="ftr" sz="quarter" idx="4"/>
          </p:nvPr>
        </p:nvSpPr>
        <p:spPr>
          <a:noFill/>
        </p:spPr>
        <p:txBody>
          <a:bodyPr/>
          <a:lstStyle/>
          <a:p>
            <a:r>
              <a:rPr lang="es-ES"/>
              <a:t>Ampliación Redes</a:t>
            </a:r>
          </a:p>
        </p:txBody>
      </p:sp>
      <p:sp>
        <p:nvSpPr>
          <p:cNvPr id="317444" name="Rectangle 7"/>
          <p:cNvSpPr>
            <a:spLocks noGrp="1" noChangeArrowheads="1"/>
          </p:cNvSpPr>
          <p:nvPr>
            <p:ph type="sldNum" sz="quarter" idx="5"/>
          </p:nvPr>
        </p:nvSpPr>
        <p:spPr>
          <a:noFill/>
        </p:spPr>
        <p:txBody>
          <a:bodyPr/>
          <a:lstStyle/>
          <a:p>
            <a:r>
              <a:rPr lang="es-ES"/>
              <a:t>5-</a:t>
            </a:r>
            <a:fld id="{970AAB5C-F97A-4A80-AFA6-BA6417CC1EC4}" type="slidenum">
              <a:rPr lang="es-ES"/>
              <a:pPr/>
              <a:t>154</a:t>
            </a:fld>
            <a:endParaRPr lang="es-ES"/>
          </a:p>
        </p:txBody>
      </p:sp>
      <p:sp>
        <p:nvSpPr>
          <p:cNvPr id="317445" name="Rectangle 2"/>
          <p:cNvSpPr>
            <a:spLocks noGrp="1" noRot="1" noChangeAspect="1" noChangeArrowheads="1" noTextEdit="1"/>
          </p:cNvSpPr>
          <p:nvPr>
            <p:ph type="sldImg"/>
          </p:nvPr>
        </p:nvSpPr>
        <p:spPr>
          <a:ln/>
        </p:spPr>
      </p:sp>
      <p:sp>
        <p:nvSpPr>
          <p:cNvPr id="3174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3789824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8467" name="Rectangle 6"/>
          <p:cNvSpPr>
            <a:spLocks noGrp="1" noChangeArrowheads="1"/>
          </p:cNvSpPr>
          <p:nvPr>
            <p:ph type="ftr" sz="quarter" idx="4"/>
          </p:nvPr>
        </p:nvSpPr>
        <p:spPr>
          <a:noFill/>
        </p:spPr>
        <p:txBody>
          <a:bodyPr/>
          <a:lstStyle/>
          <a:p>
            <a:r>
              <a:rPr lang="es-ES"/>
              <a:t>Ampliación Redes</a:t>
            </a:r>
          </a:p>
        </p:txBody>
      </p:sp>
      <p:sp>
        <p:nvSpPr>
          <p:cNvPr id="318468" name="Rectangle 7"/>
          <p:cNvSpPr>
            <a:spLocks noGrp="1" noChangeArrowheads="1"/>
          </p:cNvSpPr>
          <p:nvPr>
            <p:ph type="sldNum" sz="quarter" idx="5"/>
          </p:nvPr>
        </p:nvSpPr>
        <p:spPr>
          <a:noFill/>
        </p:spPr>
        <p:txBody>
          <a:bodyPr/>
          <a:lstStyle/>
          <a:p>
            <a:r>
              <a:rPr lang="es-ES"/>
              <a:t>5-</a:t>
            </a:r>
            <a:fld id="{E802B685-0496-471D-A191-C5B6CD78A146}" type="slidenum">
              <a:rPr lang="es-ES"/>
              <a:pPr/>
              <a:t>155</a:t>
            </a:fld>
            <a:endParaRPr lang="es-ES"/>
          </a:p>
        </p:txBody>
      </p:sp>
      <p:sp>
        <p:nvSpPr>
          <p:cNvPr id="318469" name="Rectangle 2"/>
          <p:cNvSpPr>
            <a:spLocks noGrp="1" noRot="1" noChangeAspect="1" noChangeArrowheads="1" noTextEdit="1"/>
          </p:cNvSpPr>
          <p:nvPr>
            <p:ph type="sldImg"/>
          </p:nvPr>
        </p:nvSpPr>
        <p:spPr>
          <a:ln/>
        </p:spPr>
      </p:sp>
      <p:sp>
        <p:nvSpPr>
          <p:cNvPr id="3184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984416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19491" name="Rectangle 6"/>
          <p:cNvSpPr>
            <a:spLocks noGrp="1" noChangeArrowheads="1"/>
          </p:cNvSpPr>
          <p:nvPr>
            <p:ph type="ftr" sz="quarter" idx="4"/>
          </p:nvPr>
        </p:nvSpPr>
        <p:spPr>
          <a:noFill/>
        </p:spPr>
        <p:txBody>
          <a:bodyPr/>
          <a:lstStyle/>
          <a:p>
            <a:r>
              <a:rPr lang="es-ES"/>
              <a:t>Ampliación Redes</a:t>
            </a:r>
          </a:p>
        </p:txBody>
      </p:sp>
      <p:sp>
        <p:nvSpPr>
          <p:cNvPr id="319492" name="Rectangle 7"/>
          <p:cNvSpPr>
            <a:spLocks noGrp="1" noChangeArrowheads="1"/>
          </p:cNvSpPr>
          <p:nvPr>
            <p:ph type="sldNum" sz="quarter" idx="5"/>
          </p:nvPr>
        </p:nvSpPr>
        <p:spPr>
          <a:noFill/>
        </p:spPr>
        <p:txBody>
          <a:bodyPr/>
          <a:lstStyle/>
          <a:p>
            <a:r>
              <a:rPr lang="es-ES"/>
              <a:t>5-</a:t>
            </a:r>
            <a:fld id="{D53D5442-012B-49FC-BDCC-BE58BB3AEDBB}" type="slidenum">
              <a:rPr lang="es-ES"/>
              <a:pPr/>
              <a:t>156</a:t>
            </a:fld>
            <a:endParaRPr lang="es-ES"/>
          </a:p>
        </p:txBody>
      </p:sp>
      <p:sp>
        <p:nvSpPr>
          <p:cNvPr id="319493" name="Rectangle 2"/>
          <p:cNvSpPr>
            <a:spLocks noGrp="1" noRot="1" noChangeAspect="1" noChangeArrowheads="1" noTextEdit="1"/>
          </p:cNvSpPr>
          <p:nvPr>
            <p:ph type="sldImg"/>
          </p:nvPr>
        </p:nvSpPr>
        <p:spPr>
          <a:ln/>
        </p:spPr>
      </p:sp>
      <p:sp>
        <p:nvSpPr>
          <p:cNvPr id="319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457547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1539" name="Rectangle 6"/>
          <p:cNvSpPr>
            <a:spLocks noGrp="1" noChangeArrowheads="1"/>
          </p:cNvSpPr>
          <p:nvPr>
            <p:ph type="ftr" sz="quarter" idx="4"/>
          </p:nvPr>
        </p:nvSpPr>
        <p:spPr>
          <a:noFill/>
        </p:spPr>
        <p:txBody>
          <a:bodyPr/>
          <a:lstStyle/>
          <a:p>
            <a:r>
              <a:rPr lang="es-ES"/>
              <a:t>Ampliación Redes</a:t>
            </a:r>
          </a:p>
        </p:txBody>
      </p:sp>
      <p:sp>
        <p:nvSpPr>
          <p:cNvPr id="321540" name="Rectangle 7"/>
          <p:cNvSpPr>
            <a:spLocks noGrp="1" noChangeArrowheads="1"/>
          </p:cNvSpPr>
          <p:nvPr>
            <p:ph type="sldNum" sz="quarter" idx="5"/>
          </p:nvPr>
        </p:nvSpPr>
        <p:spPr>
          <a:noFill/>
        </p:spPr>
        <p:txBody>
          <a:bodyPr/>
          <a:lstStyle/>
          <a:p>
            <a:r>
              <a:rPr lang="es-ES"/>
              <a:t>5-</a:t>
            </a:r>
            <a:fld id="{86E91204-0780-42B7-B71C-E4E7A24B9B0B}" type="slidenum">
              <a:rPr lang="es-ES"/>
              <a:pPr/>
              <a:t>157</a:t>
            </a:fld>
            <a:endParaRPr lang="es-ES"/>
          </a:p>
        </p:txBody>
      </p:sp>
      <p:sp>
        <p:nvSpPr>
          <p:cNvPr id="321541" name="Rectangle 2"/>
          <p:cNvSpPr>
            <a:spLocks noGrp="1" noRot="1" noChangeAspect="1" noChangeArrowheads="1" noTextEdit="1"/>
          </p:cNvSpPr>
          <p:nvPr>
            <p:ph type="sldImg"/>
          </p:nvPr>
        </p:nvSpPr>
        <p:spPr>
          <a:ln/>
        </p:spPr>
      </p:sp>
      <p:sp>
        <p:nvSpPr>
          <p:cNvPr id="3215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898776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2563" name="Rectangle 6"/>
          <p:cNvSpPr>
            <a:spLocks noGrp="1" noChangeArrowheads="1"/>
          </p:cNvSpPr>
          <p:nvPr>
            <p:ph type="ftr" sz="quarter" idx="4"/>
          </p:nvPr>
        </p:nvSpPr>
        <p:spPr>
          <a:noFill/>
        </p:spPr>
        <p:txBody>
          <a:bodyPr/>
          <a:lstStyle/>
          <a:p>
            <a:r>
              <a:rPr lang="es-ES"/>
              <a:t>Ampliación Redes</a:t>
            </a:r>
          </a:p>
        </p:txBody>
      </p:sp>
      <p:sp>
        <p:nvSpPr>
          <p:cNvPr id="322564" name="Rectangle 7"/>
          <p:cNvSpPr>
            <a:spLocks noGrp="1" noChangeArrowheads="1"/>
          </p:cNvSpPr>
          <p:nvPr>
            <p:ph type="sldNum" sz="quarter" idx="5"/>
          </p:nvPr>
        </p:nvSpPr>
        <p:spPr>
          <a:noFill/>
        </p:spPr>
        <p:txBody>
          <a:bodyPr/>
          <a:lstStyle/>
          <a:p>
            <a:r>
              <a:rPr lang="es-ES"/>
              <a:t>5-</a:t>
            </a:r>
            <a:fld id="{166C2841-7A99-4AB8-9022-BD1DBEC725E6}" type="slidenum">
              <a:rPr lang="es-ES"/>
              <a:pPr/>
              <a:t>158</a:t>
            </a:fld>
            <a:endParaRPr lang="es-ES"/>
          </a:p>
        </p:txBody>
      </p:sp>
      <p:sp>
        <p:nvSpPr>
          <p:cNvPr id="322565" name="Rectangle 2"/>
          <p:cNvSpPr>
            <a:spLocks noGrp="1" noRot="1" noChangeAspect="1" noChangeArrowheads="1" noTextEdit="1"/>
          </p:cNvSpPr>
          <p:nvPr>
            <p:ph type="sldImg"/>
          </p:nvPr>
        </p:nvSpPr>
        <p:spPr>
          <a:ln/>
        </p:spPr>
      </p:sp>
      <p:sp>
        <p:nvSpPr>
          <p:cNvPr id="3225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938869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3587" name="Rectangle 6"/>
          <p:cNvSpPr>
            <a:spLocks noGrp="1" noChangeArrowheads="1"/>
          </p:cNvSpPr>
          <p:nvPr>
            <p:ph type="ftr" sz="quarter" idx="4"/>
          </p:nvPr>
        </p:nvSpPr>
        <p:spPr>
          <a:noFill/>
        </p:spPr>
        <p:txBody>
          <a:bodyPr/>
          <a:lstStyle/>
          <a:p>
            <a:r>
              <a:rPr lang="es-ES"/>
              <a:t>Ampliación Redes</a:t>
            </a:r>
          </a:p>
        </p:txBody>
      </p:sp>
      <p:sp>
        <p:nvSpPr>
          <p:cNvPr id="323588" name="Rectangle 7"/>
          <p:cNvSpPr>
            <a:spLocks noGrp="1" noChangeArrowheads="1"/>
          </p:cNvSpPr>
          <p:nvPr>
            <p:ph type="sldNum" sz="quarter" idx="5"/>
          </p:nvPr>
        </p:nvSpPr>
        <p:spPr>
          <a:noFill/>
        </p:spPr>
        <p:txBody>
          <a:bodyPr/>
          <a:lstStyle/>
          <a:p>
            <a:r>
              <a:rPr lang="es-ES"/>
              <a:t>5-</a:t>
            </a:r>
            <a:fld id="{3320F315-1515-4615-BC0D-0541CA40C2BF}" type="slidenum">
              <a:rPr lang="es-ES"/>
              <a:pPr/>
              <a:t>159</a:t>
            </a:fld>
            <a:endParaRPr lang="es-ES"/>
          </a:p>
        </p:txBody>
      </p:sp>
      <p:sp>
        <p:nvSpPr>
          <p:cNvPr id="323589" name="Rectangle 2"/>
          <p:cNvSpPr>
            <a:spLocks noGrp="1" noRot="1" noChangeAspect="1" noChangeArrowheads="1" noTextEdit="1"/>
          </p:cNvSpPr>
          <p:nvPr>
            <p:ph type="sldImg"/>
          </p:nvPr>
        </p:nvSpPr>
        <p:spPr>
          <a:ln/>
        </p:spPr>
      </p:sp>
      <p:sp>
        <p:nvSpPr>
          <p:cNvPr id="3235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6847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0467" name="Rectangle 6"/>
          <p:cNvSpPr>
            <a:spLocks noGrp="1" noChangeArrowheads="1"/>
          </p:cNvSpPr>
          <p:nvPr>
            <p:ph type="ftr" sz="quarter" idx="4"/>
          </p:nvPr>
        </p:nvSpPr>
        <p:spPr>
          <a:noFill/>
        </p:spPr>
        <p:txBody>
          <a:bodyPr/>
          <a:lstStyle/>
          <a:p>
            <a:r>
              <a:rPr lang="es-ES"/>
              <a:t>Ampliación Redes</a:t>
            </a:r>
          </a:p>
        </p:txBody>
      </p:sp>
      <p:sp>
        <p:nvSpPr>
          <p:cNvPr id="190468" name="Rectangle 7"/>
          <p:cNvSpPr>
            <a:spLocks noGrp="1" noChangeArrowheads="1"/>
          </p:cNvSpPr>
          <p:nvPr>
            <p:ph type="sldNum" sz="quarter" idx="5"/>
          </p:nvPr>
        </p:nvSpPr>
        <p:spPr>
          <a:noFill/>
        </p:spPr>
        <p:txBody>
          <a:bodyPr/>
          <a:lstStyle/>
          <a:p>
            <a:r>
              <a:rPr lang="es-ES"/>
              <a:t>5-</a:t>
            </a:r>
            <a:fld id="{E08E4C32-582A-4742-97B1-7AC51771EE7D}" type="slidenum">
              <a:rPr lang="es-ES"/>
              <a:pPr/>
              <a:t>16</a:t>
            </a:fld>
            <a:endParaRPr lang="es-ES"/>
          </a:p>
        </p:txBody>
      </p:sp>
      <p:sp>
        <p:nvSpPr>
          <p:cNvPr id="190469" name="Rectangle 2"/>
          <p:cNvSpPr>
            <a:spLocks noGrp="1" noRot="1" noChangeAspect="1" noChangeArrowheads="1" noTextEdit="1"/>
          </p:cNvSpPr>
          <p:nvPr>
            <p:ph type="sldImg"/>
          </p:nvPr>
        </p:nvSpPr>
        <p:spPr>
          <a:ln/>
        </p:spPr>
      </p:sp>
      <p:sp>
        <p:nvSpPr>
          <p:cNvPr id="1904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515575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4611" name="Rectangle 6"/>
          <p:cNvSpPr>
            <a:spLocks noGrp="1" noChangeArrowheads="1"/>
          </p:cNvSpPr>
          <p:nvPr>
            <p:ph type="ftr" sz="quarter" idx="4"/>
          </p:nvPr>
        </p:nvSpPr>
        <p:spPr>
          <a:noFill/>
        </p:spPr>
        <p:txBody>
          <a:bodyPr/>
          <a:lstStyle/>
          <a:p>
            <a:r>
              <a:rPr lang="es-ES"/>
              <a:t>Ampliación Redes</a:t>
            </a:r>
          </a:p>
        </p:txBody>
      </p:sp>
      <p:sp>
        <p:nvSpPr>
          <p:cNvPr id="324612" name="Rectangle 7"/>
          <p:cNvSpPr>
            <a:spLocks noGrp="1" noChangeArrowheads="1"/>
          </p:cNvSpPr>
          <p:nvPr>
            <p:ph type="sldNum" sz="quarter" idx="5"/>
          </p:nvPr>
        </p:nvSpPr>
        <p:spPr>
          <a:noFill/>
        </p:spPr>
        <p:txBody>
          <a:bodyPr/>
          <a:lstStyle/>
          <a:p>
            <a:r>
              <a:rPr lang="es-ES"/>
              <a:t>5-</a:t>
            </a:r>
            <a:fld id="{F3720B88-9118-448A-BB34-76C6A8BD2364}" type="slidenum">
              <a:rPr lang="es-ES"/>
              <a:pPr/>
              <a:t>160</a:t>
            </a:fld>
            <a:endParaRPr lang="es-ES"/>
          </a:p>
        </p:txBody>
      </p:sp>
      <p:sp>
        <p:nvSpPr>
          <p:cNvPr id="324613" name="Rectangle 2"/>
          <p:cNvSpPr>
            <a:spLocks noGrp="1" noRot="1" noChangeAspect="1" noChangeArrowheads="1" noTextEdit="1"/>
          </p:cNvSpPr>
          <p:nvPr>
            <p:ph type="sldImg"/>
          </p:nvPr>
        </p:nvSpPr>
        <p:spPr>
          <a:ln/>
        </p:spPr>
      </p:sp>
      <p:sp>
        <p:nvSpPr>
          <p:cNvPr id="3246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9719648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5635" name="Rectangle 6"/>
          <p:cNvSpPr>
            <a:spLocks noGrp="1" noChangeArrowheads="1"/>
          </p:cNvSpPr>
          <p:nvPr>
            <p:ph type="ftr" sz="quarter" idx="4"/>
          </p:nvPr>
        </p:nvSpPr>
        <p:spPr>
          <a:noFill/>
        </p:spPr>
        <p:txBody>
          <a:bodyPr/>
          <a:lstStyle/>
          <a:p>
            <a:r>
              <a:rPr lang="es-ES"/>
              <a:t>Ampliación Redes</a:t>
            </a:r>
          </a:p>
        </p:txBody>
      </p:sp>
      <p:sp>
        <p:nvSpPr>
          <p:cNvPr id="325636" name="Rectangle 7"/>
          <p:cNvSpPr>
            <a:spLocks noGrp="1" noChangeArrowheads="1"/>
          </p:cNvSpPr>
          <p:nvPr>
            <p:ph type="sldNum" sz="quarter" idx="5"/>
          </p:nvPr>
        </p:nvSpPr>
        <p:spPr>
          <a:noFill/>
        </p:spPr>
        <p:txBody>
          <a:bodyPr/>
          <a:lstStyle/>
          <a:p>
            <a:r>
              <a:rPr lang="es-ES"/>
              <a:t>5-</a:t>
            </a:r>
            <a:fld id="{489B635C-CBCB-4B2E-A2D2-43AA60518912}" type="slidenum">
              <a:rPr lang="es-ES"/>
              <a:pPr/>
              <a:t>161</a:t>
            </a:fld>
            <a:endParaRPr lang="es-ES"/>
          </a:p>
        </p:txBody>
      </p:sp>
      <p:sp>
        <p:nvSpPr>
          <p:cNvPr id="325637" name="Rectangle 2"/>
          <p:cNvSpPr>
            <a:spLocks noGrp="1" noRot="1" noChangeAspect="1" noChangeArrowheads="1" noTextEdit="1"/>
          </p:cNvSpPr>
          <p:nvPr>
            <p:ph type="sldImg"/>
          </p:nvPr>
        </p:nvSpPr>
        <p:spPr>
          <a:ln/>
        </p:spPr>
      </p:sp>
      <p:sp>
        <p:nvSpPr>
          <p:cNvPr id="325638" name="Rectangle 3"/>
          <p:cNvSpPr>
            <a:spLocks noGrp="1" noChangeArrowheads="1"/>
          </p:cNvSpPr>
          <p:nvPr>
            <p:ph type="body" idx="1"/>
          </p:nvPr>
        </p:nvSpPr>
        <p:spPr>
          <a:noFill/>
          <a:ln/>
        </p:spPr>
        <p:txBody>
          <a:bodyPr/>
          <a:lstStyle/>
          <a:p>
            <a:pPr eaLnBrk="1" hangingPunct="1"/>
            <a:endParaRPr lang="es-ES_tradnl" smtClean="0"/>
          </a:p>
          <a:p>
            <a:pPr eaLnBrk="1" hangingPunct="1"/>
            <a:endParaRPr lang="es-ES" smtClean="0"/>
          </a:p>
          <a:p>
            <a:pPr eaLnBrk="1" hangingPunct="1"/>
            <a:endParaRPr lang="es-ES" smtClean="0"/>
          </a:p>
        </p:txBody>
      </p:sp>
    </p:spTree>
    <p:extLst>
      <p:ext uri="{BB962C8B-B14F-4D97-AF65-F5344CB8AC3E}">
        <p14:creationId xmlns:p14="http://schemas.microsoft.com/office/powerpoint/2010/main" val="114170070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6659" name="Rectangle 6"/>
          <p:cNvSpPr>
            <a:spLocks noGrp="1" noChangeArrowheads="1"/>
          </p:cNvSpPr>
          <p:nvPr>
            <p:ph type="ftr" sz="quarter" idx="4"/>
          </p:nvPr>
        </p:nvSpPr>
        <p:spPr>
          <a:noFill/>
        </p:spPr>
        <p:txBody>
          <a:bodyPr/>
          <a:lstStyle/>
          <a:p>
            <a:r>
              <a:rPr lang="es-ES"/>
              <a:t>Ampliación Redes</a:t>
            </a:r>
          </a:p>
        </p:txBody>
      </p:sp>
      <p:sp>
        <p:nvSpPr>
          <p:cNvPr id="326660" name="Rectangle 7"/>
          <p:cNvSpPr>
            <a:spLocks noGrp="1" noChangeArrowheads="1"/>
          </p:cNvSpPr>
          <p:nvPr>
            <p:ph type="sldNum" sz="quarter" idx="5"/>
          </p:nvPr>
        </p:nvSpPr>
        <p:spPr>
          <a:noFill/>
        </p:spPr>
        <p:txBody>
          <a:bodyPr/>
          <a:lstStyle/>
          <a:p>
            <a:r>
              <a:rPr lang="es-ES"/>
              <a:t>5-</a:t>
            </a:r>
            <a:fld id="{9E981219-58FB-45C1-9AC6-216AA9B257BF}" type="slidenum">
              <a:rPr lang="es-ES"/>
              <a:pPr/>
              <a:t>162</a:t>
            </a:fld>
            <a:endParaRPr lang="es-ES"/>
          </a:p>
        </p:txBody>
      </p:sp>
      <p:sp>
        <p:nvSpPr>
          <p:cNvPr id="326661" name="Rectangle 2"/>
          <p:cNvSpPr>
            <a:spLocks noGrp="1" noRot="1" noChangeAspect="1" noChangeArrowheads="1" noTextEdit="1"/>
          </p:cNvSpPr>
          <p:nvPr>
            <p:ph type="sldImg"/>
          </p:nvPr>
        </p:nvSpPr>
        <p:spPr>
          <a:ln/>
        </p:spPr>
      </p:sp>
      <p:sp>
        <p:nvSpPr>
          <p:cNvPr id="3266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1080915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7683" name="Rectangle 6"/>
          <p:cNvSpPr>
            <a:spLocks noGrp="1" noChangeArrowheads="1"/>
          </p:cNvSpPr>
          <p:nvPr>
            <p:ph type="ftr" sz="quarter" idx="4"/>
          </p:nvPr>
        </p:nvSpPr>
        <p:spPr>
          <a:noFill/>
        </p:spPr>
        <p:txBody>
          <a:bodyPr/>
          <a:lstStyle/>
          <a:p>
            <a:r>
              <a:rPr lang="es-ES"/>
              <a:t>Ampliación Redes</a:t>
            </a:r>
          </a:p>
        </p:txBody>
      </p:sp>
      <p:sp>
        <p:nvSpPr>
          <p:cNvPr id="327684" name="Rectangle 7"/>
          <p:cNvSpPr>
            <a:spLocks noGrp="1" noChangeArrowheads="1"/>
          </p:cNvSpPr>
          <p:nvPr>
            <p:ph type="sldNum" sz="quarter" idx="5"/>
          </p:nvPr>
        </p:nvSpPr>
        <p:spPr>
          <a:noFill/>
        </p:spPr>
        <p:txBody>
          <a:bodyPr/>
          <a:lstStyle/>
          <a:p>
            <a:r>
              <a:rPr lang="es-ES"/>
              <a:t>5-</a:t>
            </a:r>
            <a:fld id="{0BBDC9B3-B96C-4E5B-9665-4AC02EAD5059}" type="slidenum">
              <a:rPr lang="es-ES"/>
              <a:pPr/>
              <a:t>163</a:t>
            </a:fld>
            <a:endParaRPr lang="es-ES"/>
          </a:p>
        </p:txBody>
      </p:sp>
      <p:sp>
        <p:nvSpPr>
          <p:cNvPr id="327685" name="Rectangle 2"/>
          <p:cNvSpPr>
            <a:spLocks noGrp="1" noRot="1" noChangeAspect="1" noChangeArrowheads="1" noTextEdit="1"/>
          </p:cNvSpPr>
          <p:nvPr>
            <p:ph type="sldImg"/>
          </p:nvPr>
        </p:nvSpPr>
        <p:spPr>
          <a:ln/>
        </p:spPr>
      </p:sp>
      <p:sp>
        <p:nvSpPr>
          <p:cNvPr id="3276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394301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8707" name="Rectangle 6"/>
          <p:cNvSpPr>
            <a:spLocks noGrp="1" noChangeArrowheads="1"/>
          </p:cNvSpPr>
          <p:nvPr>
            <p:ph type="ftr" sz="quarter" idx="4"/>
          </p:nvPr>
        </p:nvSpPr>
        <p:spPr>
          <a:noFill/>
        </p:spPr>
        <p:txBody>
          <a:bodyPr/>
          <a:lstStyle/>
          <a:p>
            <a:r>
              <a:rPr lang="es-ES"/>
              <a:t>Ampliación Redes</a:t>
            </a:r>
          </a:p>
        </p:txBody>
      </p:sp>
      <p:sp>
        <p:nvSpPr>
          <p:cNvPr id="328708" name="Rectangle 7"/>
          <p:cNvSpPr>
            <a:spLocks noGrp="1" noChangeArrowheads="1"/>
          </p:cNvSpPr>
          <p:nvPr>
            <p:ph type="sldNum" sz="quarter" idx="5"/>
          </p:nvPr>
        </p:nvSpPr>
        <p:spPr>
          <a:noFill/>
        </p:spPr>
        <p:txBody>
          <a:bodyPr/>
          <a:lstStyle/>
          <a:p>
            <a:r>
              <a:rPr lang="es-ES"/>
              <a:t>5-</a:t>
            </a:r>
            <a:fld id="{4E5ED722-83E7-4831-A090-BDC892A77071}" type="slidenum">
              <a:rPr lang="es-ES"/>
              <a:pPr/>
              <a:t>164</a:t>
            </a:fld>
            <a:endParaRPr lang="es-ES"/>
          </a:p>
        </p:txBody>
      </p:sp>
      <p:sp>
        <p:nvSpPr>
          <p:cNvPr id="328709" name="Rectangle 2"/>
          <p:cNvSpPr>
            <a:spLocks noGrp="1" noRot="1" noChangeAspect="1" noChangeArrowheads="1" noTextEdit="1"/>
          </p:cNvSpPr>
          <p:nvPr>
            <p:ph type="sldImg"/>
          </p:nvPr>
        </p:nvSpPr>
        <p:spPr>
          <a:ln/>
        </p:spPr>
      </p:sp>
      <p:sp>
        <p:nvSpPr>
          <p:cNvPr id="3287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3582906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29731" name="Rectangle 6"/>
          <p:cNvSpPr>
            <a:spLocks noGrp="1" noChangeArrowheads="1"/>
          </p:cNvSpPr>
          <p:nvPr>
            <p:ph type="ftr" sz="quarter" idx="4"/>
          </p:nvPr>
        </p:nvSpPr>
        <p:spPr>
          <a:noFill/>
        </p:spPr>
        <p:txBody>
          <a:bodyPr/>
          <a:lstStyle/>
          <a:p>
            <a:r>
              <a:rPr lang="es-ES"/>
              <a:t>Ampliación Redes</a:t>
            </a:r>
          </a:p>
        </p:txBody>
      </p:sp>
      <p:sp>
        <p:nvSpPr>
          <p:cNvPr id="329732" name="Rectangle 7"/>
          <p:cNvSpPr>
            <a:spLocks noGrp="1" noChangeArrowheads="1"/>
          </p:cNvSpPr>
          <p:nvPr>
            <p:ph type="sldNum" sz="quarter" idx="5"/>
          </p:nvPr>
        </p:nvSpPr>
        <p:spPr>
          <a:noFill/>
        </p:spPr>
        <p:txBody>
          <a:bodyPr/>
          <a:lstStyle/>
          <a:p>
            <a:r>
              <a:rPr lang="es-ES"/>
              <a:t>5-</a:t>
            </a:r>
            <a:fld id="{997F51AA-C40A-490A-843A-D84A6267E382}" type="slidenum">
              <a:rPr lang="es-ES"/>
              <a:pPr/>
              <a:t>165</a:t>
            </a:fld>
            <a:endParaRPr lang="es-ES"/>
          </a:p>
        </p:txBody>
      </p:sp>
      <p:sp>
        <p:nvSpPr>
          <p:cNvPr id="329733" name="Rectangle 2"/>
          <p:cNvSpPr>
            <a:spLocks noGrp="1" noRot="1" noChangeAspect="1" noChangeArrowheads="1" noTextEdit="1"/>
          </p:cNvSpPr>
          <p:nvPr>
            <p:ph type="sldImg"/>
          </p:nvPr>
        </p:nvSpPr>
        <p:spPr>
          <a:ln/>
        </p:spPr>
      </p:sp>
      <p:sp>
        <p:nvSpPr>
          <p:cNvPr id="329734" name="Rectangle 3"/>
          <p:cNvSpPr>
            <a:spLocks noGrp="1" noChangeArrowheads="1"/>
          </p:cNvSpPr>
          <p:nvPr>
            <p:ph type="body" idx="1"/>
          </p:nvPr>
        </p:nvSpPr>
        <p:spPr>
          <a:noFill/>
          <a:ln/>
        </p:spPr>
        <p:txBody>
          <a:bodyPr/>
          <a:lstStyle/>
          <a:p>
            <a:pPr eaLnBrk="1" hangingPunct="1"/>
            <a:endParaRPr lang="es-ES" smtClean="0"/>
          </a:p>
          <a:p>
            <a:pPr eaLnBrk="1" hangingPunct="1"/>
            <a:endParaRPr lang="es-ES" smtClean="0"/>
          </a:p>
        </p:txBody>
      </p:sp>
    </p:spTree>
    <p:extLst>
      <p:ext uri="{BB962C8B-B14F-4D97-AF65-F5344CB8AC3E}">
        <p14:creationId xmlns:p14="http://schemas.microsoft.com/office/powerpoint/2010/main" val="424506520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30755" name="Rectangle 6"/>
          <p:cNvSpPr>
            <a:spLocks noGrp="1" noChangeArrowheads="1"/>
          </p:cNvSpPr>
          <p:nvPr>
            <p:ph type="ftr" sz="quarter" idx="4"/>
          </p:nvPr>
        </p:nvSpPr>
        <p:spPr>
          <a:noFill/>
        </p:spPr>
        <p:txBody>
          <a:bodyPr/>
          <a:lstStyle/>
          <a:p>
            <a:r>
              <a:rPr lang="es-ES"/>
              <a:t>Ampliación Redes</a:t>
            </a:r>
          </a:p>
        </p:txBody>
      </p:sp>
      <p:sp>
        <p:nvSpPr>
          <p:cNvPr id="330756" name="Rectangle 7"/>
          <p:cNvSpPr>
            <a:spLocks noGrp="1" noChangeArrowheads="1"/>
          </p:cNvSpPr>
          <p:nvPr>
            <p:ph type="sldNum" sz="quarter" idx="5"/>
          </p:nvPr>
        </p:nvSpPr>
        <p:spPr>
          <a:noFill/>
        </p:spPr>
        <p:txBody>
          <a:bodyPr/>
          <a:lstStyle/>
          <a:p>
            <a:r>
              <a:rPr lang="es-ES"/>
              <a:t>5-</a:t>
            </a:r>
            <a:fld id="{8B0D0D20-5BCB-4656-B491-069ED3FDAE9A}" type="slidenum">
              <a:rPr lang="es-ES"/>
              <a:pPr/>
              <a:t>166</a:t>
            </a:fld>
            <a:endParaRPr lang="es-ES"/>
          </a:p>
        </p:txBody>
      </p:sp>
      <p:sp>
        <p:nvSpPr>
          <p:cNvPr id="330757" name="Rectangle 2"/>
          <p:cNvSpPr>
            <a:spLocks noGrp="1" noRot="1" noChangeAspect="1" noChangeArrowheads="1" noTextEdit="1"/>
          </p:cNvSpPr>
          <p:nvPr>
            <p:ph type="sldImg"/>
          </p:nvPr>
        </p:nvSpPr>
        <p:spPr>
          <a:ln/>
        </p:spPr>
      </p:sp>
      <p:sp>
        <p:nvSpPr>
          <p:cNvPr id="3307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553844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31779" name="Rectangle 6"/>
          <p:cNvSpPr>
            <a:spLocks noGrp="1" noChangeArrowheads="1"/>
          </p:cNvSpPr>
          <p:nvPr>
            <p:ph type="ftr" sz="quarter" idx="4"/>
          </p:nvPr>
        </p:nvSpPr>
        <p:spPr>
          <a:noFill/>
        </p:spPr>
        <p:txBody>
          <a:bodyPr/>
          <a:lstStyle/>
          <a:p>
            <a:r>
              <a:rPr lang="es-ES"/>
              <a:t>Ampliación Redes</a:t>
            </a:r>
          </a:p>
        </p:txBody>
      </p:sp>
      <p:sp>
        <p:nvSpPr>
          <p:cNvPr id="331780" name="Rectangle 7"/>
          <p:cNvSpPr>
            <a:spLocks noGrp="1" noChangeArrowheads="1"/>
          </p:cNvSpPr>
          <p:nvPr>
            <p:ph type="sldNum" sz="quarter" idx="5"/>
          </p:nvPr>
        </p:nvSpPr>
        <p:spPr>
          <a:noFill/>
        </p:spPr>
        <p:txBody>
          <a:bodyPr/>
          <a:lstStyle/>
          <a:p>
            <a:r>
              <a:rPr lang="es-ES"/>
              <a:t>5-</a:t>
            </a:r>
            <a:fld id="{1CEF986E-52D2-4773-BE76-96DC941E1583}" type="slidenum">
              <a:rPr lang="es-ES"/>
              <a:pPr/>
              <a:t>167</a:t>
            </a:fld>
            <a:endParaRPr lang="es-ES"/>
          </a:p>
        </p:txBody>
      </p:sp>
      <p:sp>
        <p:nvSpPr>
          <p:cNvPr id="331781" name="Rectangle 2"/>
          <p:cNvSpPr>
            <a:spLocks noGrp="1" noRot="1" noChangeAspect="1" noChangeArrowheads="1" noTextEdit="1"/>
          </p:cNvSpPr>
          <p:nvPr>
            <p:ph type="sldImg"/>
          </p:nvPr>
        </p:nvSpPr>
        <p:spPr>
          <a:ln/>
        </p:spPr>
      </p:sp>
      <p:sp>
        <p:nvSpPr>
          <p:cNvPr id="3317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321911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a:noFill/>
        </p:spPr>
        <p:txBody>
          <a:bodyPr/>
          <a:lstStyle/>
          <a:p>
            <a:r>
              <a:rPr lang="es-ES"/>
              <a:t>Redes Inalámbricas y Movilidad</a:t>
            </a:r>
          </a:p>
        </p:txBody>
      </p:sp>
      <p:sp>
        <p:nvSpPr>
          <p:cNvPr id="332803" name="Rectangle 6"/>
          <p:cNvSpPr>
            <a:spLocks noGrp="1" noChangeArrowheads="1"/>
          </p:cNvSpPr>
          <p:nvPr>
            <p:ph type="ftr" sz="quarter" idx="4"/>
          </p:nvPr>
        </p:nvSpPr>
        <p:spPr>
          <a:noFill/>
        </p:spPr>
        <p:txBody>
          <a:bodyPr/>
          <a:lstStyle/>
          <a:p>
            <a:r>
              <a:rPr lang="es-ES"/>
              <a:t>Ampliación Redes</a:t>
            </a:r>
          </a:p>
        </p:txBody>
      </p:sp>
      <p:sp>
        <p:nvSpPr>
          <p:cNvPr id="332804" name="Rectangle 7"/>
          <p:cNvSpPr>
            <a:spLocks noGrp="1" noChangeArrowheads="1"/>
          </p:cNvSpPr>
          <p:nvPr>
            <p:ph type="sldNum" sz="quarter" idx="5"/>
          </p:nvPr>
        </p:nvSpPr>
        <p:spPr>
          <a:noFill/>
        </p:spPr>
        <p:txBody>
          <a:bodyPr/>
          <a:lstStyle/>
          <a:p>
            <a:r>
              <a:rPr lang="es-ES"/>
              <a:t>5-</a:t>
            </a:r>
            <a:fld id="{B80E3874-DCBA-4793-BE06-DC29DCD1E087}" type="slidenum">
              <a:rPr lang="es-ES"/>
              <a:pPr/>
              <a:t>168</a:t>
            </a:fld>
            <a:endParaRPr lang="es-ES"/>
          </a:p>
        </p:txBody>
      </p:sp>
      <p:sp>
        <p:nvSpPr>
          <p:cNvPr id="332805" name="Rectangle 2"/>
          <p:cNvSpPr>
            <a:spLocks noGrp="1" noRot="1" noChangeAspect="1" noChangeArrowheads="1" noTextEdit="1"/>
          </p:cNvSpPr>
          <p:nvPr>
            <p:ph type="sldImg"/>
          </p:nvPr>
        </p:nvSpPr>
        <p:spPr>
          <a:ln/>
        </p:spPr>
      </p:sp>
      <p:sp>
        <p:nvSpPr>
          <p:cNvPr id="3328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0284727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a:xfrm>
            <a:off x="0" y="0"/>
            <a:ext cx="2940050" cy="493713"/>
          </a:xfrm>
          <a:prstGeom prst="rect">
            <a:avLst/>
          </a:prstGeom>
          <a:noFill/>
        </p:spPr>
        <p:txBody>
          <a:bodyPr/>
          <a:lstStyle/>
          <a:p>
            <a:r>
              <a:rPr lang="es-ES" dirty="0"/>
              <a:t>Redes Inalámbricas y Movilidad</a:t>
            </a:r>
          </a:p>
        </p:txBody>
      </p:sp>
      <p:sp>
        <p:nvSpPr>
          <p:cNvPr id="333827" name="Rectangle 6"/>
          <p:cNvSpPr>
            <a:spLocks noGrp="1" noChangeArrowheads="1"/>
          </p:cNvSpPr>
          <p:nvPr>
            <p:ph type="ftr" sz="quarter" idx="4"/>
          </p:nvPr>
        </p:nvSpPr>
        <p:spPr>
          <a:noFill/>
        </p:spPr>
        <p:txBody>
          <a:bodyPr/>
          <a:lstStyle/>
          <a:p>
            <a:r>
              <a:rPr lang="es-ES"/>
              <a:t>Ampliación Redes</a:t>
            </a:r>
          </a:p>
        </p:txBody>
      </p:sp>
      <p:sp>
        <p:nvSpPr>
          <p:cNvPr id="333828" name="Rectangle 7"/>
          <p:cNvSpPr>
            <a:spLocks noGrp="1" noChangeArrowheads="1"/>
          </p:cNvSpPr>
          <p:nvPr>
            <p:ph type="sldNum" sz="quarter" idx="5"/>
          </p:nvPr>
        </p:nvSpPr>
        <p:spPr>
          <a:noFill/>
        </p:spPr>
        <p:txBody>
          <a:bodyPr/>
          <a:lstStyle/>
          <a:p>
            <a:r>
              <a:rPr lang="es-ES"/>
              <a:t>5-</a:t>
            </a:r>
            <a:fld id="{FF5245C4-25E7-4CD8-9339-2CA7DAD7EA66}" type="slidenum">
              <a:rPr lang="es-ES"/>
              <a:pPr/>
              <a:t>169</a:t>
            </a:fld>
            <a:endParaRPr lang="es-ES"/>
          </a:p>
        </p:txBody>
      </p:sp>
      <p:sp>
        <p:nvSpPr>
          <p:cNvPr id="333829" name="Rectangle 2"/>
          <p:cNvSpPr>
            <a:spLocks noGrp="1" noRot="1" noChangeAspect="1" noChangeArrowheads="1" noTextEdit="1"/>
          </p:cNvSpPr>
          <p:nvPr>
            <p:ph type="sldImg"/>
          </p:nvPr>
        </p:nvSpPr>
        <p:spPr>
          <a:ln/>
        </p:spPr>
      </p:sp>
      <p:sp>
        <p:nvSpPr>
          <p:cNvPr id="3338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3175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1491" name="Rectangle 6"/>
          <p:cNvSpPr>
            <a:spLocks noGrp="1" noChangeArrowheads="1"/>
          </p:cNvSpPr>
          <p:nvPr>
            <p:ph type="ftr" sz="quarter" idx="4"/>
          </p:nvPr>
        </p:nvSpPr>
        <p:spPr>
          <a:noFill/>
        </p:spPr>
        <p:txBody>
          <a:bodyPr/>
          <a:lstStyle/>
          <a:p>
            <a:r>
              <a:rPr lang="es-ES"/>
              <a:t>Ampliación Redes</a:t>
            </a:r>
          </a:p>
        </p:txBody>
      </p:sp>
      <p:sp>
        <p:nvSpPr>
          <p:cNvPr id="191492" name="Rectangle 7"/>
          <p:cNvSpPr>
            <a:spLocks noGrp="1" noChangeArrowheads="1"/>
          </p:cNvSpPr>
          <p:nvPr>
            <p:ph type="sldNum" sz="quarter" idx="5"/>
          </p:nvPr>
        </p:nvSpPr>
        <p:spPr>
          <a:noFill/>
        </p:spPr>
        <p:txBody>
          <a:bodyPr/>
          <a:lstStyle/>
          <a:p>
            <a:r>
              <a:rPr lang="es-ES"/>
              <a:t>5-</a:t>
            </a:r>
            <a:fld id="{BA4A0583-6F97-4447-9851-19073A2E0269}" type="slidenum">
              <a:rPr lang="es-ES"/>
              <a:pPr/>
              <a:t>17</a:t>
            </a:fld>
            <a:endParaRPr lang="es-ES"/>
          </a:p>
        </p:txBody>
      </p:sp>
      <p:sp>
        <p:nvSpPr>
          <p:cNvPr id="191493" name="Rectangle 2"/>
          <p:cNvSpPr>
            <a:spLocks noGrp="1" noRot="1" noChangeAspect="1" noChangeArrowheads="1" noTextEdit="1"/>
          </p:cNvSpPr>
          <p:nvPr>
            <p:ph type="sldImg"/>
          </p:nvPr>
        </p:nvSpPr>
        <p:spPr>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9242755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a:noFill/>
        </p:spPr>
        <p:txBody>
          <a:bodyPr/>
          <a:lstStyle/>
          <a:p>
            <a:r>
              <a:rPr lang="es-ES"/>
              <a:t>Redes Inalámbricas y Movilidad</a:t>
            </a:r>
          </a:p>
        </p:txBody>
      </p:sp>
      <p:sp>
        <p:nvSpPr>
          <p:cNvPr id="334851" name="Rectangle 6"/>
          <p:cNvSpPr>
            <a:spLocks noGrp="1" noChangeArrowheads="1"/>
          </p:cNvSpPr>
          <p:nvPr>
            <p:ph type="ftr" sz="quarter" idx="4"/>
          </p:nvPr>
        </p:nvSpPr>
        <p:spPr>
          <a:noFill/>
        </p:spPr>
        <p:txBody>
          <a:bodyPr/>
          <a:lstStyle/>
          <a:p>
            <a:r>
              <a:rPr lang="es-ES"/>
              <a:t>Ampliación Redes</a:t>
            </a:r>
          </a:p>
        </p:txBody>
      </p:sp>
      <p:sp>
        <p:nvSpPr>
          <p:cNvPr id="334852" name="Rectangle 7"/>
          <p:cNvSpPr>
            <a:spLocks noGrp="1" noChangeArrowheads="1"/>
          </p:cNvSpPr>
          <p:nvPr>
            <p:ph type="sldNum" sz="quarter" idx="5"/>
          </p:nvPr>
        </p:nvSpPr>
        <p:spPr>
          <a:noFill/>
        </p:spPr>
        <p:txBody>
          <a:bodyPr/>
          <a:lstStyle/>
          <a:p>
            <a:r>
              <a:rPr lang="es-ES"/>
              <a:t>5-</a:t>
            </a:r>
            <a:fld id="{A56345CE-FFA7-4077-A737-91377A9F5545}" type="slidenum">
              <a:rPr lang="es-ES"/>
              <a:pPr/>
              <a:t>170</a:t>
            </a:fld>
            <a:endParaRPr lang="es-ES"/>
          </a:p>
        </p:txBody>
      </p:sp>
      <p:sp>
        <p:nvSpPr>
          <p:cNvPr id="334853" name="Rectangle 2"/>
          <p:cNvSpPr>
            <a:spLocks noGrp="1" noRot="1" noChangeAspect="1" noChangeArrowheads="1" noTextEdit="1"/>
          </p:cNvSpPr>
          <p:nvPr>
            <p:ph type="sldImg"/>
          </p:nvPr>
        </p:nvSpPr>
        <p:spPr>
          <a:ln/>
        </p:spPr>
      </p:sp>
      <p:sp>
        <p:nvSpPr>
          <p:cNvPr id="3348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886817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35875" name="Rectangle 6"/>
          <p:cNvSpPr>
            <a:spLocks noGrp="1" noChangeArrowheads="1"/>
          </p:cNvSpPr>
          <p:nvPr>
            <p:ph type="ftr" sz="quarter" idx="4"/>
          </p:nvPr>
        </p:nvSpPr>
        <p:spPr>
          <a:noFill/>
        </p:spPr>
        <p:txBody>
          <a:bodyPr/>
          <a:lstStyle/>
          <a:p>
            <a:r>
              <a:rPr lang="es-ES"/>
              <a:t>Ampliación Redes</a:t>
            </a:r>
          </a:p>
        </p:txBody>
      </p:sp>
      <p:sp>
        <p:nvSpPr>
          <p:cNvPr id="335876" name="Rectangle 7"/>
          <p:cNvSpPr>
            <a:spLocks noGrp="1" noChangeArrowheads="1"/>
          </p:cNvSpPr>
          <p:nvPr>
            <p:ph type="sldNum" sz="quarter" idx="5"/>
          </p:nvPr>
        </p:nvSpPr>
        <p:spPr>
          <a:noFill/>
        </p:spPr>
        <p:txBody>
          <a:bodyPr/>
          <a:lstStyle/>
          <a:p>
            <a:r>
              <a:rPr lang="es-ES"/>
              <a:t>5-</a:t>
            </a:r>
            <a:fld id="{835F879C-A224-46BD-BE9F-D0A598AC543B}" type="slidenum">
              <a:rPr lang="es-ES"/>
              <a:pPr/>
              <a:t>171</a:t>
            </a:fld>
            <a:endParaRPr lang="es-ES"/>
          </a:p>
        </p:txBody>
      </p:sp>
      <p:sp>
        <p:nvSpPr>
          <p:cNvPr id="335877" name="Rectangle 2"/>
          <p:cNvSpPr>
            <a:spLocks noGrp="1" noRot="1" noChangeAspect="1" noChangeArrowheads="1" noTextEdit="1"/>
          </p:cNvSpPr>
          <p:nvPr>
            <p:ph type="sldImg"/>
          </p:nvPr>
        </p:nvSpPr>
        <p:spPr>
          <a:ln/>
        </p:spPr>
      </p:sp>
      <p:sp>
        <p:nvSpPr>
          <p:cNvPr id="3358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9888822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a:noFill/>
        </p:spPr>
        <p:txBody>
          <a:bodyPr/>
          <a:lstStyle/>
          <a:p>
            <a:r>
              <a:rPr lang="es-ES"/>
              <a:t>Redes Inalámbricas y Movilidad</a:t>
            </a:r>
          </a:p>
        </p:txBody>
      </p:sp>
      <p:sp>
        <p:nvSpPr>
          <p:cNvPr id="337923" name="Rectangle 6"/>
          <p:cNvSpPr>
            <a:spLocks noGrp="1" noChangeArrowheads="1"/>
          </p:cNvSpPr>
          <p:nvPr>
            <p:ph type="ftr" sz="quarter" idx="4"/>
          </p:nvPr>
        </p:nvSpPr>
        <p:spPr>
          <a:noFill/>
        </p:spPr>
        <p:txBody>
          <a:bodyPr/>
          <a:lstStyle/>
          <a:p>
            <a:r>
              <a:rPr lang="es-ES"/>
              <a:t>Ampliación Redes</a:t>
            </a:r>
          </a:p>
        </p:txBody>
      </p:sp>
      <p:sp>
        <p:nvSpPr>
          <p:cNvPr id="337924" name="Rectangle 7"/>
          <p:cNvSpPr>
            <a:spLocks noGrp="1" noChangeArrowheads="1"/>
          </p:cNvSpPr>
          <p:nvPr>
            <p:ph type="sldNum" sz="quarter" idx="5"/>
          </p:nvPr>
        </p:nvSpPr>
        <p:spPr>
          <a:noFill/>
        </p:spPr>
        <p:txBody>
          <a:bodyPr/>
          <a:lstStyle/>
          <a:p>
            <a:r>
              <a:rPr lang="es-ES"/>
              <a:t>5-</a:t>
            </a:r>
            <a:fld id="{4A96B4FC-D71D-43D4-84FE-5857CA381815}" type="slidenum">
              <a:rPr lang="es-ES"/>
              <a:pPr/>
              <a:t>172</a:t>
            </a:fld>
            <a:endParaRPr lang="es-ES"/>
          </a:p>
        </p:txBody>
      </p:sp>
      <p:sp>
        <p:nvSpPr>
          <p:cNvPr id="337925" name="Rectangle 2"/>
          <p:cNvSpPr>
            <a:spLocks noGrp="1" noRot="1" noChangeAspect="1" noChangeArrowheads="1" noTextEdit="1"/>
          </p:cNvSpPr>
          <p:nvPr>
            <p:ph type="sldImg"/>
          </p:nvPr>
        </p:nvSpPr>
        <p:spPr>
          <a:ln/>
        </p:spPr>
      </p:sp>
      <p:sp>
        <p:nvSpPr>
          <p:cNvPr id="3379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5593797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38947" name="Rectangle 6"/>
          <p:cNvSpPr>
            <a:spLocks noGrp="1" noChangeArrowheads="1"/>
          </p:cNvSpPr>
          <p:nvPr>
            <p:ph type="ftr" sz="quarter" idx="4"/>
          </p:nvPr>
        </p:nvSpPr>
        <p:spPr>
          <a:noFill/>
        </p:spPr>
        <p:txBody>
          <a:bodyPr/>
          <a:lstStyle/>
          <a:p>
            <a:r>
              <a:rPr lang="es-ES"/>
              <a:t>Ampliación Redes</a:t>
            </a:r>
          </a:p>
        </p:txBody>
      </p:sp>
      <p:sp>
        <p:nvSpPr>
          <p:cNvPr id="338948" name="Rectangle 7"/>
          <p:cNvSpPr>
            <a:spLocks noGrp="1" noChangeArrowheads="1"/>
          </p:cNvSpPr>
          <p:nvPr>
            <p:ph type="sldNum" sz="quarter" idx="5"/>
          </p:nvPr>
        </p:nvSpPr>
        <p:spPr>
          <a:noFill/>
        </p:spPr>
        <p:txBody>
          <a:bodyPr/>
          <a:lstStyle/>
          <a:p>
            <a:r>
              <a:rPr lang="es-ES"/>
              <a:t>5-</a:t>
            </a:r>
            <a:fld id="{5992C9C4-BC54-43A2-8B1C-F7165A615EEB}" type="slidenum">
              <a:rPr lang="es-ES"/>
              <a:pPr/>
              <a:t>173</a:t>
            </a:fld>
            <a:endParaRPr lang="es-ES"/>
          </a:p>
        </p:txBody>
      </p:sp>
      <p:sp>
        <p:nvSpPr>
          <p:cNvPr id="338949" name="Rectangle 2"/>
          <p:cNvSpPr>
            <a:spLocks noGrp="1" noRot="1" noChangeAspect="1" noChangeArrowheads="1" noTextEdit="1"/>
          </p:cNvSpPr>
          <p:nvPr>
            <p:ph type="sldImg"/>
          </p:nvPr>
        </p:nvSpPr>
        <p:spPr>
          <a:ln/>
        </p:spPr>
      </p:sp>
      <p:sp>
        <p:nvSpPr>
          <p:cNvPr id="3389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9472179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a:noFill/>
        </p:spPr>
        <p:txBody>
          <a:bodyPr/>
          <a:lstStyle/>
          <a:p>
            <a:r>
              <a:rPr lang="es-ES"/>
              <a:t>Redes Inalámbricas y Movilidad</a:t>
            </a:r>
          </a:p>
        </p:txBody>
      </p:sp>
      <p:sp>
        <p:nvSpPr>
          <p:cNvPr id="339971" name="Rectangle 6"/>
          <p:cNvSpPr>
            <a:spLocks noGrp="1" noChangeArrowheads="1"/>
          </p:cNvSpPr>
          <p:nvPr>
            <p:ph type="ftr" sz="quarter" idx="4"/>
          </p:nvPr>
        </p:nvSpPr>
        <p:spPr>
          <a:noFill/>
        </p:spPr>
        <p:txBody>
          <a:bodyPr/>
          <a:lstStyle/>
          <a:p>
            <a:r>
              <a:rPr lang="es-ES"/>
              <a:t>Ampliación Redes</a:t>
            </a:r>
          </a:p>
        </p:txBody>
      </p:sp>
      <p:sp>
        <p:nvSpPr>
          <p:cNvPr id="339972" name="Rectangle 7"/>
          <p:cNvSpPr>
            <a:spLocks noGrp="1" noChangeArrowheads="1"/>
          </p:cNvSpPr>
          <p:nvPr>
            <p:ph type="sldNum" sz="quarter" idx="5"/>
          </p:nvPr>
        </p:nvSpPr>
        <p:spPr>
          <a:noFill/>
        </p:spPr>
        <p:txBody>
          <a:bodyPr/>
          <a:lstStyle/>
          <a:p>
            <a:r>
              <a:rPr lang="es-ES"/>
              <a:t>5-</a:t>
            </a:r>
            <a:fld id="{EBC49220-88DA-4EBB-BCB9-ACF3E04A3A63}" type="slidenum">
              <a:rPr lang="es-ES"/>
              <a:pPr/>
              <a:t>174</a:t>
            </a:fld>
            <a:endParaRPr lang="es-ES"/>
          </a:p>
        </p:txBody>
      </p:sp>
      <p:sp>
        <p:nvSpPr>
          <p:cNvPr id="33997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4932080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a:noFill/>
        </p:spPr>
        <p:txBody>
          <a:bodyPr/>
          <a:lstStyle/>
          <a:p>
            <a:r>
              <a:rPr lang="es-ES"/>
              <a:t>Redes Inalámbricas y Movilidad</a:t>
            </a:r>
          </a:p>
        </p:txBody>
      </p:sp>
      <p:sp>
        <p:nvSpPr>
          <p:cNvPr id="340995" name="Rectangle 6"/>
          <p:cNvSpPr>
            <a:spLocks noGrp="1" noChangeArrowheads="1"/>
          </p:cNvSpPr>
          <p:nvPr>
            <p:ph type="ftr" sz="quarter" idx="4"/>
          </p:nvPr>
        </p:nvSpPr>
        <p:spPr>
          <a:noFill/>
        </p:spPr>
        <p:txBody>
          <a:bodyPr/>
          <a:lstStyle/>
          <a:p>
            <a:r>
              <a:rPr lang="es-ES"/>
              <a:t>Ampliación Redes</a:t>
            </a:r>
          </a:p>
        </p:txBody>
      </p:sp>
      <p:sp>
        <p:nvSpPr>
          <p:cNvPr id="340996" name="Rectangle 7"/>
          <p:cNvSpPr>
            <a:spLocks noGrp="1" noChangeArrowheads="1"/>
          </p:cNvSpPr>
          <p:nvPr>
            <p:ph type="sldNum" sz="quarter" idx="5"/>
          </p:nvPr>
        </p:nvSpPr>
        <p:spPr>
          <a:noFill/>
        </p:spPr>
        <p:txBody>
          <a:bodyPr/>
          <a:lstStyle/>
          <a:p>
            <a:r>
              <a:rPr lang="es-ES"/>
              <a:t>5-</a:t>
            </a:r>
            <a:fld id="{858CDB9E-2A87-4552-9E1B-16851AF9AE69}" type="slidenum">
              <a:rPr lang="es-ES"/>
              <a:pPr/>
              <a:t>175</a:t>
            </a:fld>
            <a:endParaRPr lang="es-ES"/>
          </a:p>
        </p:txBody>
      </p:sp>
      <p:sp>
        <p:nvSpPr>
          <p:cNvPr id="340997" name="Rectangle 2"/>
          <p:cNvSpPr>
            <a:spLocks noGrp="1" noRot="1" noChangeAspect="1" noChangeArrowheads="1" noTextEdit="1"/>
          </p:cNvSpPr>
          <p:nvPr>
            <p:ph type="sldImg"/>
          </p:nvPr>
        </p:nvSpPr>
        <p:spPr>
          <a:ln/>
        </p:spPr>
      </p:sp>
      <p:sp>
        <p:nvSpPr>
          <p:cNvPr id="3409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334119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342019" name="Rectangle 6"/>
          <p:cNvSpPr>
            <a:spLocks noGrp="1" noChangeArrowheads="1"/>
          </p:cNvSpPr>
          <p:nvPr>
            <p:ph type="ftr" sz="quarter" idx="4"/>
          </p:nvPr>
        </p:nvSpPr>
        <p:spPr>
          <a:noFill/>
        </p:spPr>
        <p:txBody>
          <a:bodyPr/>
          <a:lstStyle/>
          <a:p>
            <a:r>
              <a:rPr lang="es-ES"/>
              <a:t>Ampliación Redes</a:t>
            </a:r>
          </a:p>
        </p:txBody>
      </p:sp>
      <p:sp>
        <p:nvSpPr>
          <p:cNvPr id="342020" name="Rectangle 7"/>
          <p:cNvSpPr>
            <a:spLocks noGrp="1" noChangeArrowheads="1"/>
          </p:cNvSpPr>
          <p:nvPr>
            <p:ph type="sldNum" sz="quarter" idx="5"/>
          </p:nvPr>
        </p:nvSpPr>
        <p:spPr>
          <a:noFill/>
        </p:spPr>
        <p:txBody>
          <a:bodyPr/>
          <a:lstStyle/>
          <a:p>
            <a:r>
              <a:rPr lang="es-ES"/>
              <a:t>5-</a:t>
            </a:r>
            <a:fld id="{0E6FEBFA-DA67-43E9-A1E0-C156D9C3D18A}" type="slidenum">
              <a:rPr lang="es-ES"/>
              <a:pPr/>
              <a:t>176</a:t>
            </a:fld>
            <a:endParaRPr lang="es-ES"/>
          </a:p>
        </p:txBody>
      </p:sp>
      <p:sp>
        <p:nvSpPr>
          <p:cNvPr id="342021" name="Rectangle 2"/>
          <p:cNvSpPr>
            <a:spLocks noGrp="1" noRot="1" noChangeAspect="1" noChangeArrowheads="1" noTextEdit="1"/>
          </p:cNvSpPr>
          <p:nvPr>
            <p:ph type="sldImg"/>
          </p:nvPr>
        </p:nvSpPr>
        <p:spPr>
          <a:ln/>
        </p:spPr>
      </p:sp>
      <p:sp>
        <p:nvSpPr>
          <p:cNvPr id="3420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3285369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a:xfrm>
            <a:off x="0" y="0"/>
            <a:ext cx="2940050" cy="493713"/>
          </a:xfrm>
          <a:prstGeom prst="rect">
            <a:avLst/>
          </a:prstGeom>
          <a:noFill/>
        </p:spPr>
        <p:txBody>
          <a:bodyPr/>
          <a:lstStyle/>
          <a:p>
            <a:r>
              <a:rPr lang="es-ES" dirty="0"/>
              <a:t>Redes </a:t>
            </a:r>
            <a:r>
              <a:rPr lang="es-ES" dirty="0" smtClean="0"/>
              <a:t>Inalámbricas</a:t>
            </a:r>
            <a:endParaRPr lang="es-ES" dirty="0"/>
          </a:p>
        </p:txBody>
      </p:sp>
      <p:sp>
        <p:nvSpPr>
          <p:cNvPr id="343043" name="Rectangle 6"/>
          <p:cNvSpPr>
            <a:spLocks noGrp="1" noChangeArrowheads="1"/>
          </p:cNvSpPr>
          <p:nvPr>
            <p:ph type="ftr" sz="quarter" idx="4"/>
          </p:nvPr>
        </p:nvSpPr>
        <p:spPr>
          <a:noFill/>
        </p:spPr>
        <p:txBody>
          <a:bodyPr/>
          <a:lstStyle/>
          <a:p>
            <a:r>
              <a:rPr lang="es-ES"/>
              <a:t>Ampliación Redes</a:t>
            </a:r>
          </a:p>
        </p:txBody>
      </p:sp>
      <p:sp>
        <p:nvSpPr>
          <p:cNvPr id="343044" name="Rectangle 7"/>
          <p:cNvSpPr>
            <a:spLocks noGrp="1" noChangeArrowheads="1"/>
          </p:cNvSpPr>
          <p:nvPr>
            <p:ph type="sldNum" sz="quarter" idx="5"/>
          </p:nvPr>
        </p:nvSpPr>
        <p:spPr>
          <a:noFill/>
        </p:spPr>
        <p:txBody>
          <a:bodyPr/>
          <a:lstStyle/>
          <a:p>
            <a:r>
              <a:rPr lang="es-ES"/>
              <a:t>5-</a:t>
            </a:r>
            <a:fld id="{1C039CF9-AD0A-40EB-9D35-36C2C850E849}" type="slidenum">
              <a:rPr lang="es-ES"/>
              <a:pPr/>
              <a:t>177</a:t>
            </a:fld>
            <a:endParaRPr lang="es-ES"/>
          </a:p>
        </p:txBody>
      </p:sp>
      <p:sp>
        <p:nvSpPr>
          <p:cNvPr id="343045" name="Rectangle 2"/>
          <p:cNvSpPr>
            <a:spLocks noGrp="1" noRot="1" noChangeAspect="1" noChangeArrowheads="1" noTextEdit="1"/>
          </p:cNvSpPr>
          <p:nvPr>
            <p:ph type="sldImg"/>
          </p:nvPr>
        </p:nvSpPr>
        <p:spPr>
          <a:ln/>
        </p:spPr>
      </p:sp>
      <p:sp>
        <p:nvSpPr>
          <p:cNvPr id="3430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6678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2515" name="Rectangle 6"/>
          <p:cNvSpPr>
            <a:spLocks noGrp="1" noChangeArrowheads="1"/>
          </p:cNvSpPr>
          <p:nvPr>
            <p:ph type="ftr" sz="quarter" idx="4"/>
          </p:nvPr>
        </p:nvSpPr>
        <p:spPr>
          <a:noFill/>
        </p:spPr>
        <p:txBody>
          <a:bodyPr/>
          <a:lstStyle/>
          <a:p>
            <a:r>
              <a:rPr lang="es-ES"/>
              <a:t>Ampliación Redes</a:t>
            </a:r>
          </a:p>
        </p:txBody>
      </p:sp>
      <p:sp>
        <p:nvSpPr>
          <p:cNvPr id="192516" name="Rectangle 7"/>
          <p:cNvSpPr>
            <a:spLocks noGrp="1" noChangeArrowheads="1"/>
          </p:cNvSpPr>
          <p:nvPr>
            <p:ph type="sldNum" sz="quarter" idx="5"/>
          </p:nvPr>
        </p:nvSpPr>
        <p:spPr>
          <a:noFill/>
        </p:spPr>
        <p:txBody>
          <a:bodyPr/>
          <a:lstStyle/>
          <a:p>
            <a:r>
              <a:rPr lang="es-ES"/>
              <a:t>5-</a:t>
            </a:r>
            <a:fld id="{685AB4FF-E720-4E01-ADEC-0B0D05FCAF64}" type="slidenum">
              <a:rPr lang="es-ES"/>
              <a:pPr/>
              <a:t>18</a:t>
            </a:fld>
            <a:endParaRPr lang="es-ES"/>
          </a:p>
        </p:txBody>
      </p:sp>
      <p:sp>
        <p:nvSpPr>
          <p:cNvPr id="192517" name="Rectangle 2"/>
          <p:cNvSpPr>
            <a:spLocks noGrp="1" noRot="1" noChangeAspect="1" noChangeArrowheads="1" noTextEdit="1"/>
          </p:cNvSpPr>
          <p:nvPr>
            <p:ph type="sldImg"/>
          </p:nvPr>
        </p:nvSpPr>
        <p:spPr>
          <a:ln/>
        </p:spPr>
      </p:sp>
      <p:sp>
        <p:nvSpPr>
          <p:cNvPr id="1925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330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3539" name="Rectangle 6"/>
          <p:cNvSpPr>
            <a:spLocks noGrp="1" noChangeArrowheads="1"/>
          </p:cNvSpPr>
          <p:nvPr>
            <p:ph type="ftr" sz="quarter" idx="4"/>
          </p:nvPr>
        </p:nvSpPr>
        <p:spPr>
          <a:noFill/>
        </p:spPr>
        <p:txBody>
          <a:bodyPr/>
          <a:lstStyle/>
          <a:p>
            <a:r>
              <a:rPr lang="es-ES"/>
              <a:t>Ampliación Redes</a:t>
            </a:r>
          </a:p>
        </p:txBody>
      </p:sp>
      <p:sp>
        <p:nvSpPr>
          <p:cNvPr id="193540" name="Rectangle 7"/>
          <p:cNvSpPr>
            <a:spLocks noGrp="1" noChangeArrowheads="1"/>
          </p:cNvSpPr>
          <p:nvPr>
            <p:ph type="sldNum" sz="quarter" idx="5"/>
          </p:nvPr>
        </p:nvSpPr>
        <p:spPr>
          <a:noFill/>
        </p:spPr>
        <p:txBody>
          <a:bodyPr/>
          <a:lstStyle/>
          <a:p>
            <a:r>
              <a:rPr lang="es-ES"/>
              <a:t>5-</a:t>
            </a:r>
            <a:fld id="{BC889E94-04A9-4D24-8D3C-BEC0B22E1CA3}" type="slidenum">
              <a:rPr lang="es-ES"/>
              <a:pPr/>
              <a:t>19</a:t>
            </a:fld>
            <a:endParaRPr lang="es-ES"/>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9405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xfrm>
            <a:off x="0" y="0"/>
            <a:ext cx="2940050" cy="493713"/>
          </a:xfrm>
          <a:prstGeom prst="rect">
            <a:avLst/>
          </a:prstGeom>
          <a:noFill/>
        </p:spPr>
        <p:txBody>
          <a:bodyPr/>
          <a:lstStyle/>
          <a:p>
            <a:r>
              <a:rPr lang="es-ES" dirty="0"/>
              <a:t>Redes </a:t>
            </a:r>
            <a:r>
              <a:rPr lang="es-ES" dirty="0" smtClean="0"/>
              <a:t>Inalámbricas</a:t>
            </a:r>
            <a:endParaRPr lang="es-ES" dirty="0"/>
          </a:p>
        </p:txBody>
      </p:sp>
      <p:sp>
        <p:nvSpPr>
          <p:cNvPr id="181251" name="Rectangle 6"/>
          <p:cNvSpPr>
            <a:spLocks noGrp="1" noChangeArrowheads="1"/>
          </p:cNvSpPr>
          <p:nvPr>
            <p:ph type="ftr" sz="quarter" idx="4"/>
          </p:nvPr>
        </p:nvSpPr>
        <p:spPr>
          <a:noFill/>
        </p:spPr>
        <p:txBody>
          <a:bodyPr/>
          <a:lstStyle/>
          <a:p>
            <a:r>
              <a:rPr lang="es-ES"/>
              <a:t>Ampliación Redes</a:t>
            </a:r>
          </a:p>
        </p:txBody>
      </p:sp>
      <p:sp>
        <p:nvSpPr>
          <p:cNvPr id="181252" name="Rectangle 7"/>
          <p:cNvSpPr>
            <a:spLocks noGrp="1" noChangeArrowheads="1"/>
          </p:cNvSpPr>
          <p:nvPr>
            <p:ph type="sldNum" sz="quarter" idx="5"/>
          </p:nvPr>
        </p:nvSpPr>
        <p:spPr>
          <a:noFill/>
        </p:spPr>
        <p:txBody>
          <a:bodyPr/>
          <a:lstStyle/>
          <a:p>
            <a:r>
              <a:rPr lang="es-ES"/>
              <a:t>5-</a:t>
            </a:r>
            <a:fld id="{F319DE6E-5FAC-41F8-BBBD-F77EF50759E4}" type="slidenum">
              <a:rPr lang="es-ES"/>
              <a:pPr/>
              <a:t>2</a:t>
            </a:fld>
            <a:endParaRPr lang="es-ES"/>
          </a:p>
        </p:txBody>
      </p:sp>
      <p:sp>
        <p:nvSpPr>
          <p:cNvPr id="181253" name="Rectangle 2"/>
          <p:cNvSpPr>
            <a:spLocks noGrp="1" noRot="1" noChangeAspect="1" noChangeArrowheads="1" noTextEdit="1"/>
          </p:cNvSpPr>
          <p:nvPr>
            <p:ph type="sldImg"/>
          </p:nvPr>
        </p:nvSpPr>
        <p:spPr>
          <a:ln/>
        </p:spPr>
      </p:sp>
      <p:sp>
        <p:nvSpPr>
          <p:cNvPr id="181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9401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4563" name="Rectangle 6"/>
          <p:cNvSpPr>
            <a:spLocks noGrp="1" noChangeArrowheads="1"/>
          </p:cNvSpPr>
          <p:nvPr>
            <p:ph type="ftr" sz="quarter" idx="4"/>
          </p:nvPr>
        </p:nvSpPr>
        <p:spPr>
          <a:noFill/>
        </p:spPr>
        <p:txBody>
          <a:bodyPr/>
          <a:lstStyle/>
          <a:p>
            <a:r>
              <a:rPr lang="es-ES"/>
              <a:t>Ampliación Redes</a:t>
            </a:r>
          </a:p>
        </p:txBody>
      </p:sp>
      <p:sp>
        <p:nvSpPr>
          <p:cNvPr id="194564" name="Rectangle 7"/>
          <p:cNvSpPr>
            <a:spLocks noGrp="1" noChangeArrowheads="1"/>
          </p:cNvSpPr>
          <p:nvPr>
            <p:ph type="sldNum" sz="quarter" idx="5"/>
          </p:nvPr>
        </p:nvSpPr>
        <p:spPr>
          <a:noFill/>
        </p:spPr>
        <p:txBody>
          <a:bodyPr/>
          <a:lstStyle/>
          <a:p>
            <a:r>
              <a:rPr lang="es-ES"/>
              <a:t>5-</a:t>
            </a:r>
            <a:fld id="{80C2CB03-BF79-4F61-84D2-8EEACCBBE1E3}" type="slidenum">
              <a:rPr lang="es-ES"/>
              <a:pPr/>
              <a:t>20</a:t>
            </a:fld>
            <a:endParaRPr lang="es-ES"/>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p:spPr>
        <p:txBody>
          <a:bodyPr/>
          <a:lstStyle/>
          <a:p>
            <a:pPr eaLnBrk="1" hangingPunct="1"/>
            <a:r>
              <a:rPr lang="es-ES" smtClean="0"/>
              <a:t>El protocolo MAC de 802.11 está inspirado en el CSMA/CD de Ethernet. Esta es probablemente la razón por la que en ocasiones se hace referencia a las redes 802.11 como ‘Ethernets inalámbricas’.</a:t>
            </a:r>
          </a:p>
          <a:p>
            <a:pPr eaLnBrk="1" hangingPunct="1"/>
            <a:r>
              <a:rPr lang="es-ES" smtClean="0"/>
              <a:t>Sin embargo las redes inalámbricas no puede usar el protocolo CSMA/CD debido a que es muy difícil que un emisor de radio detecte otra emisión en curso en el mismo canal en el que está emitiendo. Por tanto el CD (Colision Detect) de Ethernet se ha cambiado por CA (Colision Avoidance).</a:t>
            </a:r>
          </a:p>
        </p:txBody>
      </p:sp>
    </p:spTree>
    <p:extLst>
      <p:ext uri="{BB962C8B-B14F-4D97-AF65-F5344CB8AC3E}">
        <p14:creationId xmlns:p14="http://schemas.microsoft.com/office/powerpoint/2010/main" val="180560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5587" name="Rectangle 6"/>
          <p:cNvSpPr>
            <a:spLocks noGrp="1" noChangeArrowheads="1"/>
          </p:cNvSpPr>
          <p:nvPr>
            <p:ph type="ftr" sz="quarter" idx="4"/>
          </p:nvPr>
        </p:nvSpPr>
        <p:spPr>
          <a:noFill/>
        </p:spPr>
        <p:txBody>
          <a:bodyPr/>
          <a:lstStyle/>
          <a:p>
            <a:r>
              <a:rPr lang="es-ES"/>
              <a:t>Ampliación Redes</a:t>
            </a:r>
          </a:p>
        </p:txBody>
      </p:sp>
      <p:sp>
        <p:nvSpPr>
          <p:cNvPr id="195588" name="Rectangle 7"/>
          <p:cNvSpPr>
            <a:spLocks noGrp="1" noChangeArrowheads="1"/>
          </p:cNvSpPr>
          <p:nvPr>
            <p:ph type="sldNum" sz="quarter" idx="5"/>
          </p:nvPr>
        </p:nvSpPr>
        <p:spPr>
          <a:noFill/>
        </p:spPr>
        <p:txBody>
          <a:bodyPr/>
          <a:lstStyle/>
          <a:p>
            <a:r>
              <a:rPr lang="es-ES"/>
              <a:t>5-</a:t>
            </a:r>
            <a:fld id="{D878C2FF-0190-499E-86D1-E593B33A8DB0}" type="slidenum">
              <a:rPr lang="es-ES"/>
              <a:pPr/>
              <a:t>21</a:t>
            </a:fld>
            <a:endParaRPr lang="es-ES"/>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3579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6611" name="Rectangle 6"/>
          <p:cNvSpPr>
            <a:spLocks noGrp="1" noChangeArrowheads="1"/>
          </p:cNvSpPr>
          <p:nvPr>
            <p:ph type="ftr" sz="quarter" idx="4"/>
          </p:nvPr>
        </p:nvSpPr>
        <p:spPr>
          <a:noFill/>
        </p:spPr>
        <p:txBody>
          <a:bodyPr/>
          <a:lstStyle/>
          <a:p>
            <a:r>
              <a:rPr lang="es-ES"/>
              <a:t>Ampliación Redes</a:t>
            </a:r>
          </a:p>
        </p:txBody>
      </p:sp>
      <p:sp>
        <p:nvSpPr>
          <p:cNvPr id="196612" name="Rectangle 7"/>
          <p:cNvSpPr>
            <a:spLocks noGrp="1" noChangeArrowheads="1"/>
          </p:cNvSpPr>
          <p:nvPr>
            <p:ph type="sldNum" sz="quarter" idx="5"/>
          </p:nvPr>
        </p:nvSpPr>
        <p:spPr>
          <a:noFill/>
        </p:spPr>
        <p:txBody>
          <a:bodyPr/>
          <a:lstStyle/>
          <a:p>
            <a:r>
              <a:rPr lang="es-ES"/>
              <a:t>5-</a:t>
            </a:r>
            <a:fld id="{D949799C-3D32-47AE-921B-8653138D869E}" type="slidenum">
              <a:rPr lang="es-ES"/>
              <a:pPr/>
              <a:t>22</a:t>
            </a:fld>
            <a:endParaRPr lang="es-ES"/>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9721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7635" name="Rectangle 6"/>
          <p:cNvSpPr>
            <a:spLocks noGrp="1" noChangeArrowheads="1"/>
          </p:cNvSpPr>
          <p:nvPr>
            <p:ph type="ftr" sz="quarter" idx="4"/>
          </p:nvPr>
        </p:nvSpPr>
        <p:spPr>
          <a:noFill/>
        </p:spPr>
        <p:txBody>
          <a:bodyPr/>
          <a:lstStyle/>
          <a:p>
            <a:r>
              <a:rPr lang="es-ES"/>
              <a:t>Ampliación Redes</a:t>
            </a:r>
          </a:p>
        </p:txBody>
      </p:sp>
      <p:sp>
        <p:nvSpPr>
          <p:cNvPr id="197636" name="Rectangle 7"/>
          <p:cNvSpPr>
            <a:spLocks noGrp="1" noChangeArrowheads="1"/>
          </p:cNvSpPr>
          <p:nvPr>
            <p:ph type="sldNum" sz="quarter" idx="5"/>
          </p:nvPr>
        </p:nvSpPr>
        <p:spPr>
          <a:noFill/>
        </p:spPr>
        <p:txBody>
          <a:bodyPr/>
          <a:lstStyle/>
          <a:p>
            <a:r>
              <a:rPr lang="es-ES"/>
              <a:t>5-</a:t>
            </a:r>
            <a:fld id="{DC2F77B4-A783-4BCA-A3EA-7556B120939E}" type="slidenum">
              <a:rPr lang="es-ES"/>
              <a:pPr/>
              <a:t>23</a:t>
            </a:fld>
            <a:endParaRPr lang="es-ES"/>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0162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8659" name="Rectangle 6"/>
          <p:cNvSpPr>
            <a:spLocks noGrp="1" noChangeArrowheads="1"/>
          </p:cNvSpPr>
          <p:nvPr>
            <p:ph type="ftr" sz="quarter" idx="4"/>
          </p:nvPr>
        </p:nvSpPr>
        <p:spPr>
          <a:noFill/>
        </p:spPr>
        <p:txBody>
          <a:bodyPr/>
          <a:lstStyle/>
          <a:p>
            <a:r>
              <a:rPr lang="es-ES"/>
              <a:t>Ampliación Redes</a:t>
            </a:r>
          </a:p>
        </p:txBody>
      </p:sp>
      <p:sp>
        <p:nvSpPr>
          <p:cNvPr id="198660" name="Rectangle 7"/>
          <p:cNvSpPr>
            <a:spLocks noGrp="1" noChangeArrowheads="1"/>
          </p:cNvSpPr>
          <p:nvPr>
            <p:ph type="sldNum" sz="quarter" idx="5"/>
          </p:nvPr>
        </p:nvSpPr>
        <p:spPr>
          <a:noFill/>
        </p:spPr>
        <p:txBody>
          <a:bodyPr/>
          <a:lstStyle/>
          <a:p>
            <a:r>
              <a:rPr lang="es-ES"/>
              <a:t>5-</a:t>
            </a:r>
            <a:fld id="{49092C80-68AD-4D77-B27A-23FF6D365F62}" type="slidenum">
              <a:rPr lang="es-ES"/>
              <a:pPr/>
              <a:t>24</a:t>
            </a:fld>
            <a:endParaRPr lang="es-ES"/>
          </a:p>
        </p:txBody>
      </p:sp>
      <p:sp>
        <p:nvSpPr>
          <p:cNvPr id="198661" name="Rectangle 2"/>
          <p:cNvSpPr>
            <a:spLocks noGrp="1" noRot="1" noChangeAspect="1" noChangeArrowheads="1" noTextEdit="1"/>
          </p:cNvSpPr>
          <p:nvPr>
            <p:ph type="sldImg"/>
          </p:nvPr>
        </p:nvSpPr>
        <p:spPr>
          <a:ln/>
        </p:spPr>
      </p:sp>
      <p:sp>
        <p:nvSpPr>
          <p:cNvPr id="1986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5594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5587" name="Rectangle 6"/>
          <p:cNvSpPr>
            <a:spLocks noGrp="1" noChangeArrowheads="1"/>
          </p:cNvSpPr>
          <p:nvPr>
            <p:ph type="ftr" sz="quarter" idx="4"/>
          </p:nvPr>
        </p:nvSpPr>
        <p:spPr>
          <a:noFill/>
        </p:spPr>
        <p:txBody>
          <a:bodyPr/>
          <a:lstStyle/>
          <a:p>
            <a:r>
              <a:rPr lang="es-ES"/>
              <a:t>Ampliación Redes</a:t>
            </a:r>
          </a:p>
        </p:txBody>
      </p:sp>
      <p:sp>
        <p:nvSpPr>
          <p:cNvPr id="195588" name="Rectangle 7"/>
          <p:cNvSpPr>
            <a:spLocks noGrp="1" noChangeArrowheads="1"/>
          </p:cNvSpPr>
          <p:nvPr>
            <p:ph type="sldNum" sz="quarter" idx="5"/>
          </p:nvPr>
        </p:nvSpPr>
        <p:spPr>
          <a:noFill/>
        </p:spPr>
        <p:txBody>
          <a:bodyPr/>
          <a:lstStyle/>
          <a:p>
            <a:r>
              <a:rPr lang="es-ES"/>
              <a:t>5-</a:t>
            </a:r>
            <a:fld id="{D878C2FF-0190-499E-86D1-E593B33A8DB0}" type="slidenum">
              <a:rPr lang="es-ES"/>
              <a:pPr/>
              <a:t>25</a:t>
            </a:fld>
            <a:endParaRPr lang="es-ES"/>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3746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99683" name="Rectangle 6"/>
          <p:cNvSpPr>
            <a:spLocks noGrp="1" noChangeArrowheads="1"/>
          </p:cNvSpPr>
          <p:nvPr>
            <p:ph type="ftr" sz="quarter" idx="4"/>
          </p:nvPr>
        </p:nvSpPr>
        <p:spPr>
          <a:noFill/>
        </p:spPr>
        <p:txBody>
          <a:bodyPr/>
          <a:lstStyle/>
          <a:p>
            <a:r>
              <a:rPr lang="es-ES"/>
              <a:t>Ampliación Redes</a:t>
            </a:r>
          </a:p>
        </p:txBody>
      </p:sp>
      <p:sp>
        <p:nvSpPr>
          <p:cNvPr id="199684" name="Rectangle 7"/>
          <p:cNvSpPr>
            <a:spLocks noGrp="1" noChangeArrowheads="1"/>
          </p:cNvSpPr>
          <p:nvPr>
            <p:ph type="sldNum" sz="quarter" idx="5"/>
          </p:nvPr>
        </p:nvSpPr>
        <p:spPr>
          <a:noFill/>
        </p:spPr>
        <p:txBody>
          <a:bodyPr/>
          <a:lstStyle/>
          <a:p>
            <a:r>
              <a:rPr lang="es-ES"/>
              <a:t>5-</a:t>
            </a:r>
            <a:fld id="{85A9B565-A6EE-47D3-8D22-AD8E52E32423}" type="slidenum">
              <a:rPr lang="es-ES"/>
              <a:pPr/>
              <a:t>26</a:t>
            </a:fld>
            <a:endParaRPr lang="es-ES"/>
          </a:p>
        </p:txBody>
      </p:sp>
      <p:sp>
        <p:nvSpPr>
          <p:cNvPr id="199685" name="Rectangle 2"/>
          <p:cNvSpPr>
            <a:spLocks noGrp="1" noRot="1" noChangeAspect="1" noChangeArrowheads="1" noTextEdit="1"/>
          </p:cNvSpPr>
          <p:nvPr>
            <p:ph type="sldImg"/>
          </p:nvPr>
        </p:nvSpPr>
        <p:spPr>
          <a:ln/>
        </p:spPr>
      </p:sp>
      <p:sp>
        <p:nvSpPr>
          <p:cNvPr id="199686" name="Rectangle 3"/>
          <p:cNvSpPr>
            <a:spLocks noGrp="1" noChangeArrowheads="1"/>
          </p:cNvSpPr>
          <p:nvPr>
            <p:ph type="body" idx="1"/>
          </p:nvPr>
        </p:nvSpPr>
        <p:spPr>
          <a:noFill/>
          <a:ln/>
        </p:spPr>
        <p:txBody>
          <a:bodyPr/>
          <a:lstStyle/>
          <a:p>
            <a:pPr eaLnBrk="1" hangingPunct="1"/>
            <a:r>
              <a:rPr lang="es-ES" smtClean="0"/>
              <a:t>El envío de mensajes de confirmación (ACK) para cada trama recibida es algo que incorpora el protocolo MAC de 802.11, ya que las redes de radio con equipos móviles son poco fiables, y era necesario implementar a bajo nivel un mecanismo que asegurara la recepción de la información.</a:t>
            </a:r>
          </a:p>
          <a:p>
            <a:pPr eaLnBrk="1" hangingPunct="1"/>
            <a:r>
              <a:rPr lang="es-ES" smtClean="0"/>
              <a:t>El envío de los ACK debe realizarse de forma rápida y ágil, ya que de lo contrario se puede incurrir en un retardo excesivo hasta que se produzca el reenvío de la trama.</a:t>
            </a:r>
          </a:p>
          <a:p>
            <a:pPr eaLnBrk="1" hangingPunct="1"/>
            <a:r>
              <a:rPr lang="es-ES" smtClean="0"/>
              <a:t>Para evitar que el receptor tenga que competir con cualquier otra estación en el envío de la confirmación el envío de la trama de ACK puede hacerse sin esperar el tiempo reglamentario de 50 ms después de haya terminado la emisión de la trama en curso. Los ACK pueden (y deben) ser enviados tan solo 10 ms después de haber recibido la trama de datos. </a:t>
            </a:r>
          </a:p>
        </p:txBody>
      </p:sp>
    </p:spTree>
    <p:extLst>
      <p:ext uri="{BB962C8B-B14F-4D97-AF65-F5344CB8AC3E}">
        <p14:creationId xmlns:p14="http://schemas.microsoft.com/office/powerpoint/2010/main" val="34946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0707" name="Rectangle 6"/>
          <p:cNvSpPr>
            <a:spLocks noGrp="1" noChangeArrowheads="1"/>
          </p:cNvSpPr>
          <p:nvPr>
            <p:ph type="ftr" sz="quarter" idx="4"/>
          </p:nvPr>
        </p:nvSpPr>
        <p:spPr>
          <a:noFill/>
        </p:spPr>
        <p:txBody>
          <a:bodyPr/>
          <a:lstStyle/>
          <a:p>
            <a:r>
              <a:rPr lang="es-ES"/>
              <a:t>Ampliación Redes</a:t>
            </a:r>
          </a:p>
        </p:txBody>
      </p:sp>
      <p:sp>
        <p:nvSpPr>
          <p:cNvPr id="200708" name="Rectangle 7"/>
          <p:cNvSpPr>
            <a:spLocks noGrp="1" noChangeArrowheads="1"/>
          </p:cNvSpPr>
          <p:nvPr>
            <p:ph type="sldNum" sz="quarter" idx="5"/>
          </p:nvPr>
        </p:nvSpPr>
        <p:spPr>
          <a:noFill/>
        </p:spPr>
        <p:txBody>
          <a:bodyPr/>
          <a:lstStyle/>
          <a:p>
            <a:r>
              <a:rPr lang="es-ES"/>
              <a:t>5-</a:t>
            </a:r>
            <a:fld id="{CFC3DE3B-3AC7-4FD6-B02D-77CA20565CE3}" type="slidenum">
              <a:rPr lang="es-ES"/>
              <a:pPr/>
              <a:t>27</a:t>
            </a:fld>
            <a:endParaRPr lang="es-ES"/>
          </a:p>
        </p:txBody>
      </p:sp>
      <p:sp>
        <p:nvSpPr>
          <p:cNvPr id="200709" name="Rectangle 2"/>
          <p:cNvSpPr>
            <a:spLocks noGrp="1" noRot="1" noChangeAspect="1" noChangeArrowheads="1" noTextEdit="1"/>
          </p:cNvSpPr>
          <p:nvPr>
            <p:ph type="sldImg"/>
          </p:nvPr>
        </p:nvSpPr>
        <p:spPr>
          <a:ln/>
        </p:spPr>
      </p:sp>
      <p:sp>
        <p:nvSpPr>
          <p:cNvPr id="200710" name="Rectangle 3"/>
          <p:cNvSpPr>
            <a:spLocks noGrp="1" noChangeArrowheads="1"/>
          </p:cNvSpPr>
          <p:nvPr>
            <p:ph type="body" idx="1"/>
          </p:nvPr>
        </p:nvSpPr>
        <p:spPr>
          <a:noFill/>
          <a:ln/>
        </p:spPr>
        <p:txBody>
          <a:bodyPr/>
          <a:lstStyle/>
          <a:p>
            <a:pPr eaLnBrk="1" hangingPunct="1">
              <a:lnSpc>
                <a:spcPct val="90000"/>
              </a:lnSpc>
            </a:pPr>
            <a:r>
              <a:rPr lang="es-ES" smtClean="0"/>
              <a:t>Esta figura muestra como funciona el protocolo CSMA/CA en 802.11. Supongamos que una estación (A) desea transmitir una trama hacia B y detecta que el canal está libre. A espera el tiempo DIFS (50 ms) y a continuación empieza a transmitir. De esta forma se asegura que cualquier trama emitida en la red irá separada de la anterior al menos por este espacio de tiempo.</a:t>
            </a:r>
          </a:p>
          <a:p>
            <a:pPr eaLnBrk="1" hangingPunct="1">
              <a:lnSpc>
                <a:spcPct val="90000"/>
              </a:lnSpc>
            </a:pPr>
            <a:r>
              <a:rPr lang="es-ES" smtClean="0"/>
              <a:t>Una vez ha terminado de emitir su trama A espera una confirmación (ACK) de B. Dicha confirmación es un mensaje de alta prioridad, por lo que no ha de esperar el tiempo habitual (DIFS) después de que termine la trama de A, sino que solo ha de esperar el tiempo SIFS (10 ms). Durante el tiempo SIFS B ha calculado y comprobado que el CRC de la trama que ha recibido de A es correcto.</a:t>
            </a:r>
          </a:p>
          <a:p>
            <a:pPr eaLnBrk="1" hangingPunct="1">
              <a:lnSpc>
                <a:spcPct val="90000"/>
              </a:lnSpc>
            </a:pPr>
            <a:r>
              <a:rPr lang="es-ES" smtClean="0"/>
              <a:t>En algún momento durante la emisión de la trama de A C desea enviar una trama a D (no mostrado en la figura). Como detecta que el canal está ocupado C espera, y cuando se produce el ACK de B C sigue esperando, ya que no se ha llegado a producir una pausa lo bastante grande (50 ms)  en ningún momento. Cuando por fin termina el ACK de B C empieza a contar el tiempo y cuando pasan 50 ms (DIFS) sabe que el canal está libre. Entonces no transmite de inmediato sino después del tiempo aleatorio que ha calculado. Esto reduce el riesgo de colisión con otras estaciones que pudieran también estar observando el proceso de A y B y esperando para transmitir a continuación. Si durante el tiempo aleatorio C detecta que alguna estación transmite congelará su contador de tiempo aleatorio para volver a activarlo 50 ms (DIFS) después de que haya cesado toda actividad.</a:t>
            </a:r>
          </a:p>
          <a:p>
            <a:pPr eaLnBrk="1" hangingPunct="1">
              <a:lnSpc>
                <a:spcPct val="90000"/>
              </a:lnSpc>
            </a:pPr>
            <a:r>
              <a:rPr lang="es-ES" smtClean="0"/>
              <a:t>Obsérvese el diferente comportamiento de A y C. Mientras que A transmite inmediatamente después de esperar el tiempo DIFS C tiene que esperar además un tiempo aleatorio. Esto se debe a que cuando A quiso transmitir el medio estaba libre, mientras que cuando lo hizo C no lo estaba.</a:t>
            </a:r>
          </a:p>
        </p:txBody>
      </p:sp>
    </p:spTree>
    <p:extLst>
      <p:ext uri="{BB962C8B-B14F-4D97-AF65-F5344CB8AC3E}">
        <p14:creationId xmlns:p14="http://schemas.microsoft.com/office/powerpoint/2010/main" val="137038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1731" name="Rectangle 6"/>
          <p:cNvSpPr>
            <a:spLocks noGrp="1" noChangeArrowheads="1"/>
          </p:cNvSpPr>
          <p:nvPr>
            <p:ph type="ftr" sz="quarter" idx="4"/>
          </p:nvPr>
        </p:nvSpPr>
        <p:spPr>
          <a:noFill/>
        </p:spPr>
        <p:txBody>
          <a:bodyPr/>
          <a:lstStyle/>
          <a:p>
            <a:r>
              <a:rPr lang="es-ES"/>
              <a:t>Ampliación Redes</a:t>
            </a:r>
          </a:p>
        </p:txBody>
      </p:sp>
      <p:sp>
        <p:nvSpPr>
          <p:cNvPr id="201732" name="Rectangle 7"/>
          <p:cNvSpPr>
            <a:spLocks noGrp="1" noChangeArrowheads="1"/>
          </p:cNvSpPr>
          <p:nvPr>
            <p:ph type="sldNum" sz="quarter" idx="5"/>
          </p:nvPr>
        </p:nvSpPr>
        <p:spPr>
          <a:noFill/>
        </p:spPr>
        <p:txBody>
          <a:bodyPr/>
          <a:lstStyle/>
          <a:p>
            <a:r>
              <a:rPr lang="es-ES"/>
              <a:t>5-</a:t>
            </a:r>
            <a:fld id="{C05A2955-F338-416A-B6AE-E5B9AEA88A65}" type="slidenum">
              <a:rPr lang="es-ES"/>
              <a:pPr/>
              <a:t>28</a:t>
            </a:fld>
            <a:endParaRPr lang="es-ES"/>
          </a:p>
        </p:txBody>
      </p:sp>
      <p:sp>
        <p:nvSpPr>
          <p:cNvPr id="201733" name="Rectangle 2"/>
          <p:cNvSpPr>
            <a:spLocks noGrp="1" noRot="1" noChangeAspect="1" noChangeArrowheads="1" noTextEdit="1"/>
          </p:cNvSpPr>
          <p:nvPr>
            <p:ph type="sldImg"/>
          </p:nvPr>
        </p:nvSpPr>
        <p:spPr>
          <a:ln/>
        </p:spPr>
      </p:sp>
      <p:sp>
        <p:nvSpPr>
          <p:cNvPr id="201734" name="Rectangle 3"/>
          <p:cNvSpPr>
            <a:spLocks noGrp="1" noChangeArrowheads="1"/>
          </p:cNvSpPr>
          <p:nvPr>
            <p:ph type="body" idx="1"/>
          </p:nvPr>
        </p:nvSpPr>
        <p:spPr>
          <a:noFill/>
          <a:ln/>
        </p:spPr>
        <p:txBody>
          <a:bodyPr/>
          <a:lstStyle/>
          <a:p>
            <a:pPr eaLnBrk="1" hangingPunct="1"/>
            <a:r>
              <a:rPr lang="es-ES" smtClean="0"/>
              <a:t>Cuando una estación ha emitido una trama y no ha recibido el correspondiente ACK deduce que se ha producido una colisión. En este caso la estación repite el proceso antes descrito, pero al tratarse de un segundo intento esta vez se amplía el rango de intervalos para la elección del tiempo aleatorio. De forma análoga a lo que ocurre en Ethernet el número de intervalos crece de forma exponencial hasta un valor máximo a partir del cual el contador se reinicia y el proceso se repite desde el principio.</a:t>
            </a:r>
          </a:p>
        </p:txBody>
      </p:sp>
    </p:spTree>
    <p:extLst>
      <p:ext uri="{BB962C8B-B14F-4D97-AF65-F5344CB8AC3E}">
        <p14:creationId xmlns:p14="http://schemas.microsoft.com/office/powerpoint/2010/main" val="228554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2755" name="Rectangle 6"/>
          <p:cNvSpPr>
            <a:spLocks noGrp="1" noChangeArrowheads="1"/>
          </p:cNvSpPr>
          <p:nvPr>
            <p:ph type="ftr" sz="quarter" idx="4"/>
          </p:nvPr>
        </p:nvSpPr>
        <p:spPr>
          <a:noFill/>
        </p:spPr>
        <p:txBody>
          <a:bodyPr/>
          <a:lstStyle/>
          <a:p>
            <a:r>
              <a:rPr lang="es-ES"/>
              <a:t>Ampliación Redes</a:t>
            </a:r>
          </a:p>
        </p:txBody>
      </p:sp>
      <p:sp>
        <p:nvSpPr>
          <p:cNvPr id="202756" name="Rectangle 7"/>
          <p:cNvSpPr>
            <a:spLocks noGrp="1" noChangeArrowheads="1"/>
          </p:cNvSpPr>
          <p:nvPr>
            <p:ph type="sldNum" sz="quarter" idx="5"/>
          </p:nvPr>
        </p:nvSpPr>
        <p:spPr>
          <a:noFill/>
        </p:spPr>
        <p:txBody>
          <a:bodyPr/>
          <a:lstStyle/>
          <a:p>
            <a:r>
              <a:rPr lang="es-ES"/>
              <a:t>5-</a:t>
            </a:r>
            <a:fld id="{972F6B98-F0D0-4C8D-B0BF-DA747F07D465}" type="slidenum">
              <a:rPr lang="es-ES"/>
              <a:pPr/>
              <a:t>29</a:t>
            </a:fld>
            <a:endParaRPr lang="es-ES"/>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p:spPr>
        <p:txBody>
          <a:bodyPr/>
          <a:lstStyle/>
          <a:p>
            <a:pPr eaLnBrk="1" hangingPunct="1"/>
            <a:r>
              <a:rPr lang="es-ES" smtClean="0"/>
              <a:t>El problema de la estación oculta es una consecuencia del hecho de que en una red inalámbrica no todas las estaciones tienen por que ver a todas las demás. Esto provoca situaciones problemáticas como la que aparece en la figura.</a:t>
            </a:r>
          </a:p>
          <a:p>
            <a:pPr eaLnBrk="1" hangingPunct="1"/>
            <a:r>
              <a:rPr lang="es-ES" smtClean="0"/>
              <a:t>Supongamos que A quiere enviar una trama a B. A detecta que el canal está libre y empieza a transmitir. Instantes más tarde, cuando A está aún transmitiendo, C quiere también enviar una trama a B; C detecta que el canal está libre, ya que el no está recibiendo la emisión de A pues se encuentra fuera de su radio de cobertura. Por tanto C empieza a transmitir y en B se produce una colisión. Como consecuencia B no recibe correctamente ni la trama de A ni la de C. </a:t>
            </a:r>
          </a:p>
        </p:txBody>
      </p:sp>
    </p:spTree>
    <p:extLst>
      <p:ext uri="{BB962C8B-B14F-4D97-AF65-F5344CB8AC3E}">
        <p14:creationId xmlns:p14="http://schemas.microsoft.com/office/powerpoint/2010/main" val="9780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76131" name="Rectangle 6"/>
          <p:cNvSpPr>
            <a:spLocks noGrp="1" noChangeArrowheads="1"/>
          </p:cNvSpPr>
          <p:nvPr>
            <p:ph type="ftr" sz="quarter" idx="4"/>
          </p:nvPr>
        </p:nvSpPr>
        <p:spPr>
          <a:noFill/>
        </p:spPr>
        <p:txBody>
          <a:bodyPr/>
          <a:lstStyle/>
          <a:p>
            <a:r>
              <a:rPr lang="es-ES"/>
              <a:t>Ampliación Redes</a:t>
            </a:r>
          </a:p>
        </p:txBody>
      </p:sp>
      <p:sp>
        <p:nvSpPr>
          <p:cNvPr id="176132" name="Rectangle 7"/>
          <p:cNvSpPr>
            <a:spLocks noGrp="1" noChangeArrowheads="1"/>
          </p:cNvSpPr>
          <p:nvPr>
            <p:ph type="sldNum" sz="quarter" idx="5"/>
          </p:nvPr>
        </p:nvSpPr>
        <p:spPr>
          <a:noFill/>
        </p:spPr>
        <p:txBody>
          <a:bodyPr/>
          <a:lstStyle/>
          <a:p>
            <a:r>
              <a:rPr lang="es-ES"/>
              <a:t>5-</a:t>
            </a:r>
            <a:fld id="{B62FE464-1BE7-4BBA-9943-F9BE9842850B}" type="slidenum">
              <a:rPr lang="es-ES"/>
              <a:pPr/>
              <a:t>3</a:t>
            </a:fld>
            <a:endParaRPr lang="es-ES"/>
          </a:p>
        </p:txBody>
      </p:sp>
      <p:sp>
        <p:nvSpPr>
          <p:cNvPr id="176133" name="Rectangle 2"/>
          <p:cNvSpPr>
            <a:spLocks noGrp="1" noRot="1" noChangeAspect="1" noChangeArrowheads="1" noTextEdit="1"/>
          </p:cNvSpPr>
          <p:nvPr>
            <p:ph type="sldImg"/>
          </p:nvPr>
        </p:nvSpPr>
        <p:spPr>
          <a:ln/>
        </p:spPr>
      </p:sp>
      <p:sp>
        <p:nvSpPr>
          <p:cNvPr id="176134" name="Rectangle 3"/>
          <p:cNvSpPr>
            <a:spLocks noGrp="1" noChangeArrowheads="1"/>
          </p:cNvSpPr>
          <p:nvPr>
            <p:ph type="body" idx="1"/>
          </p:nvPr>
        </p:nvSpPr>
        <p:spPr>
          <a:noFill/>
          <a:ln/>
        </p:spPr>
        <p:txBody>
          <a:bodyPr/>
          <a:lstStyle/>
          <a:p>
            <a:pPr eaLnBrk="1" hangingPunct="1"/>
            <a:r>
              <a:rPr lang="es-ES" smtClean="0"/>
              <a:t>En esta tabla se comparan las diversas tecnologías utilizadas para transmitir datos entre estaciones móviles. </a:t>
            </a:r>
          </a:p>
          <a:p>
            <a:pPr eaLnBrk="1" hangingPunct="1"/>
            <a:r>
              <a:rPr lang="es-ES" smtClean="0"/>
              <a:t>En primer lugar tenemos las WWAN (Wireless WAN) formadas por los sistemas de telefonía celular. GSM, el más antiguo, es una tecnología de conmutación de circuitos pensada fundamentalmente para voz, que permite velocidades de tan solo 9,6 Kb/s. Su sucesor es GPRS, que se está empezando a implementar en España. GPRS es un servicio pensado para datos que permite llegar a velocidades de hasta 170 Kb/s usando la misma infraestructura que GSM pero de una forma mucho más eficiente. La verdadera revolución en este campo será UMTS, que promete llegar a 2 Mb/s. El alcance máximo de estas tecnologías es de unos 35 Km en condiciones óptimas, aunque normalmente es mucho menor. 35 Km es la distancia máxima que se contempla en los retardos al diseñar una red GSM.</a:t>
            </a:r>
          </a:p>
          <a:p>
            <a:pPr eaLnBrk="1" hangingPunct="1"/>
            <a:r>
              <a:rPr lang="es-ES_tradnl" smtClean="0"/>
              <a:t>Las WMAN han sido las últimas en incorporarse a este grupo. Ofrecen un servicio que podemos considerar equivalente al de las conexiones ADSL o CATV.</a:t>
            </a:r>
            <a:endParaRPr lang="es-ES" smtClean="0"/>
          </a:p>
          <a:p>
            <a:pPr eaLnBrk="1" hangingPunct="1"/>
            <a:r>
              <a:rPr lang="es-ES" smtClean="0"/>
              <a:t>A continuación tenemos las WLAN (Wireless LAN) basadas en el estándar 802.11. Este estándar se ha ido mejorando por medio de sucesivas ampliaciones que han permitido incrementar su velocidad de los 1-2 Mb/s originales a los 11-54 Mb/s actuales. Según la velocidad de transmisión estas redes pueden tener un alcance de hasta unos 70 a 150 m. </a:t>
            </a:r>
          </a:p>
          <a:p>
            <a:pPr eaLnBrk="1" hangingPunct="1"/>
            <a:r>
              <a:rPr lang="es-ES" smtClean="0"/>
              <a:t>En el rango menor de todos se encuentran las denominadas WPAN (Wireless Personal Area Network) que son redes de muy corto alcance (10 m). Esta categoría viene representada fundamentalmente por los productos Bluetooth que siguen el estándar IEEE 802.15. Estas redes usan ondas de radio con el sistema denominado FHSS.</a:t>
            </a:r>
          </a:p>
          <a:p>
            <a:pPr eaLnBrk="1" hangingPunct="1"/>
            <a:endParaRPr lang="es-ES" smtClean="0"/>
          </a:p>
        </p:txBody>
      </p:sp>
    </p:spTree>
    <p:extLst>
      <p:ext uri="{BB962C8B-B14F-4D97-AF65-F5344CB8AC3E}">
        <p14:creationId xmlns:p14="http://schemas.microsoft.com/office/powerpoint/2010/main" val="348486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3779" name="Rectangle 6"/>
          <p:cNvSpPr>
            <a:spLocks noGrp="1" noChangeArrowheads="1"/>
          </p:cNvSpPr>
          <p:nvPr>
            <p:ph type="ftr" sz="quarter" idx="4"/>
          </p:nvPr>
        </p:nvSpPr>
        <p:spPr>
          <a:noFill/>
        </p:spPr>
        <p:txBody>
          <a:bodyPr/>
          <a:lstStyle/>
          <a:p>
            <a:r>
              <a:rPr lang="es-ES"/>
              <a:t>Ampliación Redes</a:t>
            </a:r>
          </a:p>
        </p:txBody>
      </p:sp>
      <p:sp>
        <p:nvSpPr>
          <p:cNvPr id="203780" name="Rectangle 7"/>
          <p:cNvSpPr>
            <a:spLocks noGrp="1" noChangeArrowheads="1"/>
          </p:cNvSpPr>
          <p:nvPr>
            <p:ph type="sldNum" sz="quarter" idx="5"/>
          </p:nvPr>
        </p:nvSpPr>
        <p:spPr>
          <a:noFill/>
        </p:spPr>
        <p:txBody>
          <a:bodyPr/>
          <a:lstStyle/>
          <a:p>
            <a:r>
              <a:rPr lang="es-ES"/>
              <a:t>5-</a:t>
            </a:r>
            <a:fld id="{B3BF7D78-1728-48C9-86E3-A83B53233432}" type="slidenum">
              <a:rPr lang="es-ES"/>
              <a:pPr/>
              <a:t>30</a:t>
            </a:fld>
            <a:endParaRPr lang="es-ES"/>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p:spPr>
        <p:txBody>
          <a:bodyPr/>
          <a:lstStyle/>
          <a:p>
            <a:pPr eaLnBrk="1" hangingPunct="1"/>
            <a:r>
              <a:rPr lang="es-ES" smtClean="0"/>
              <a:t>El emisor (A) envía un mensaje RTS (Request To Send) a B en el que le advierte de su deseo de enviarle una trama; además en dicho mensaje A le informa de la duración de la misma. Este mensaje no es recibido por C.</a:t>
            </a:r>
          </a:p>
          <a:p>
            <a:pPr eaLnBrk="1" hangingPunct="1"/>
            <a:r>
              <a:rPr lang="es-ES" smtClean="0"/>
              <a:t>Como respuesta al mensaje de A B envía un CTS (Clear To Send) en el que le confirma su disposición a recibir la trama que A le anuncia. Dicho mensaje CTS lleva también indicada la duración de la trama que B espera recibir de A. </a:t>
            </a:r>
          </a:p>
          <a:p>
            <a:pPr eaLnBrk="1" hangingPunct="1"/>
            <a:r>
              <a:rPr lang="es-ES" smtClean="0"/>
              <a:t>C no recibe el mensaje RTS enviado por A, pero sí recibe el CTS enviado por B. Del contenido del mensaje CTS C puede saber cuanto tiempo estará ocupado el canal , pues el mensaje indica la duración de la trama a transmitir.</a:t>
            </a:r>
          </a:p>
        </p:txBody>
      </p:sp>
    </p:spTree>
    <p:extLst>
      <p:ext uri="{BB962C8B-B14F-4D97-AF65-F5344CB8AC3E}">
        <p14:creationId xmlns:p14="http://schemas.microsoft.com/office/powerpoint/2010/main" val="2691670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4803" name="Rectangle 6"/>
          <p:cNvSpPr>
            <a:spLocks noGrp="1" noChangeArrowheads="1"/>
          </p:cNvSpPr>
          <p:nvPr>
            <p:ph type="ftr" sz="quarter" idx="4"/>
          </p:nvPr>
        </p:nvSpPr>
        <p:spPr>
          <a:noFill/>
        </p:spPr>
        <p:txBody>
          <a:bodyPr/>
          <a:lstStyle/>
          <a:p>
            <a:r>
              <a:rPr lang="es-ES"/>
              <a:t>Ampliación Redes</a:t>
            </a:r>
          </a:p>
        </p:txBody>
      </p:sp>
      <p:sp>
        <p:nvSpPr>
          <p:cNvPr id="204804" name="Rectangle 7"/>
          <p:cNvSpPr>
            <a:spLocks noGrp="1" noChangeArrowheads="1"/>
          </p:cNvSpPr>
          <p:nvPr>
            <p:ph type="sldNum" sz="quarter" idx="5"/>
          </p:nvPr>
        </p:nvSpPr>
        <p:spPr>
          <a:noFill/>
        </p:spPr>
        <p:txBody>
          <a:bodyPr/>
          <a:lstStyle/>
          <a:p>
            <a:r>
              <a:rPr lang="es-ES"/>
              <a:t>5-</a:t>
            </a:r>
            <a:fld id="{91EE003A-DF33-4933-ACC7-A335B3653A9C}" type="slidenum">
              <a:rPr lang="es-ES"/>
              <a:pPr/>
              <a:t>31</a:t>
            </a:fld>
            <a:endParaRPr lang="es-ES"/>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5283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5827" name="Rectangle 6"/>
          <p:cNvSpPr>
            <a:spLocks noGrp="1" noChangeArrowheads="1"/>
          </p:cNvSpPr>
          <p:nvPr>
            <p:ph type="ftr" sz="quarter" idx="4"/>
          </p:nvPr>
        </p:nvSpPr>
        <p:spPr>
          <a:noFill/>
        </p:spPr>
        <p:txBody>
          <a:bodyPr/>
          <a:lstStyle/>
          <a:p>
            <a:r>
              <a:rPr lang="es-ES"/>
              <a:t>Ampliación Redes</a:t>
            </a:r>
          </a:p>
        </p:txBody>
      </p:sp>
      <p:sp>
        <p:nvSpPr>
          <p:cNvPr id="205828" name="Rectangle 7"/>
          <p:cNvSpPr>
            <a:spLocks noGrp="1" noChangeArrowheads="1"/>
          </p:cNvSpPr>
          <p:nvPr>
            <p:ph type="sldNum" sz="quarter" idx="5"/>
          </p:nvPr>
        </p:nvSpPr>
        <p:spPr>
          <a:noFill/>
        </p:spPr>
        <p:txBody>
          <a:bodyPr/>
          <a:lstStyle/>
          <a:p>
            <a:r>
              <a:rPr lang="es-ES"/>
              <a:t>5-</a:t>
            </a:r>
            <a:fld id="{E6DDEB42-016E-4DD4-AE57-CB224EE82DA2}" type="slidenum">
              <a:rPr lang="es-ES"/>
              <a:pPr/>
              <a:t>32</a:t>
            </a:fld>
            <a:endParaRPr lang="es-ES"/>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2165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6851" name="Rectangle 6"/>
          <p:cNvSpPr>
            <a:spLocks noGrp="1" noChangeArrowheads="1"/>
          </p:cNvSpPr>
          <p:nvPr>
            <p:ph type="ftr" sz="quarter" idx="4"/>
          </p:nvPr>
        </p:nvSpPr>
        <p:spPr>
          <a:noFill/>
        </p:spPr>
        <p:txBody>
          <a:bodyPr/>
          <a:lstStyle/>
          <a:p>
            <a:r>
              <a:rPr lang="es-ES"/>
              <a:t>Ampliación Redes</a:t>
            </a:r>
          </a:p>
        </p:txBody>
      </p:sp>
      <p:sp>
        <p:nvSpPr>
          <p:cNvPr id="206852" name="Rectangle 7"/>
          <p:cNvSpPr>
            <a:spLocks noGrp="1" noChangeArrowheads="1"/>
          </p:cNvSpPr>
          <p:nvPr>
            <p:ph type="sldNum" sz="quarter" idx="5"/>
          </p:nvPr>
        </p:nvSpPr>
        <p:spPr>
          <a:noFill/>
        </p:spPr>
        <p:txBody>
          <a:bodyPr/>
          <a:lstStyle/>
          <a:p>
            <a:r>
              <a:rPr lang="es-ES"/>
              <a:t>5-</a:t>
            </a:r>
            <a:fld id="{7FB48EB8-6D86-435C-A392-C0129600A65A}" type="slidenum">
              <a:rPr lang="es-ES"/>
              <a:pPr/>
              <a:t>33</a:t>
            </a:fld>
            <a:endParaRPr lang="es-ES"/>
          </a:p>
        </p:txBody>
      </p:sp>
      <p:sp>
        <p:nvSpPr>
          <p:cNvPr id="206853" name="Rectangle 2"/>
          <p:cNvSpPr>
            <a:spLocks noGrp="1" noRot="1" noChangeAspect="1" noChangeArrowheads="1" noTextEdit="1"/>
          </p:cNvSpPr>
          <p:nvPr>
            <p:ph type="sldImg"/>
          </p:nvPr>
        </p:nvSpPr>
        <p:spPr>
          <a:ln/>
        </p:spPr>
      </p:sp>
      <p:sp>
        <p:nvSpPr>
          <p:cNvPr id="2068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30817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7875" name="Rectangle 6"/>
          <p:cNvSpPr>
            <a:spLocks noGrp="1" noChangeArrowheads="1"/>
          </p:cNvSpPr>
          <p:nvPr>
            <p:ph type="ftr" sz="quarter" idx="4"/>
          </p:nvPr>
        </p:nvSpPr>
        <p:spPr>
          <a:noFill/>
        </p:spPr>
        <p:txBody>
          <a:bodyPr/>
          <a:lstStyle/>
          <a:p>
            <a:r>
              <a:rPr lang="es-ES"/>
              <a:t>Ampliación Redes</a:t>
            </a:r>
          </a:p>
        </p:txBody>
      </p:sp>
      <p:sp>
        <p:nvSpPr>
          <p:cNvPr id="207876" name="Rectangle 7"/>
          <p:cNvSpPr>
            <a:spLocks noGrp="1" noChangeArrowheads="1"/>
          </p:cNvSpPr>
          <p:nvPr>
            <p:ph type="sldNum" sz="quarter" idx="5"/>
          </p:nvPr>
        </p:nvSpPr>
        <p:spPr>
          <a:noFill/>
        </p:spPr>
        <p:txBody>
          <a:bodyPr/>
          <a:lstStyle/>
          <a:p>
            <a:r>
              <a:rPr lang="es-ES"/>
              <a:t>5-</a:t>
            </a:r>
            <a:fld id="{2DC83B55-E3AC-43BB-A2EB-8C2F5AB89374}" type="slidenum">
              <a:rPr lang="es-ES"/>
              <a:pPr/>
              <a:t>34</a:t>
            </a:fld>
            <a:endParaRPr lang="es-ES"/>
          </a:p>
        </p:txBody>
      </p:sp>
      <p:sp>
        <p:nvSpPr>
          <p:cNvPr id="207877" name="Rectangle 2"/>
          <p:cNvSpPr>
            <a:spLocks noGrp="1" noRot="1" noChangeAspect="1" noChangeArrowheads="1" noTextEdit="1"/>
          </p:cNvSpPr>
          <p:nvPr>
            <p:ph type="sldImg"/>
          </p:nvPr>
        </p:nvSpPr>
        <p:spPr>
          <a:ln/>
        </p:spPr>
      </p:sp>
      <p:sp>
        <p:nvSpPr>
          <p:cNvPr id="2078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77132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8899" name="Rectangle 6"/>
          <p:cNvSpPr>
            <a:spLocks noGrp="1" noChangeArrowheads="1"/>
          </p:cNvSpPr>
          <p:nvPr>
            <p:ph type="ftr" sz="quarter" idx="4"/>
          </p:nvPr>
        </p:nvSpPr>
        <p:spPr>
          <a:noFill/>
        </p:spPr>
        <p:txBody>
          <a:bodyPr/>
          <a:lstStyle/>
          <a:p>
            <a:r>
              <a:rPr lang="es-ES"/>
              <a:t>Ampliación Redes</a:t>
            </a:r>
          </a:p>
        </p:txBody>
      </p:sp>
      <p:sp>
        <p:nvSpPr>
          <p:cNvPr id="208900" name="Rectangle 7"/>
          <p:cNvSpPr>
            <a:spLocks noGrp="1" noChangeArrowheads="1"/>
          </p:cNvSpPr>
          <p:nvPr>
            <p:ph type="sldNum" sz="quarter" idx="5"/>
          </p:nvPr>
        </p:nvSpPr>
        <p:spPr>
          <a:noFill/>
        </p:spPr>
        <p:txBody>
          <a:bodyPr/>
          <a:lstStyle/>
          <a:p>
            <a:r>
              <a:rPr lang="es-ES"/>
              <a:t>5-</a:t>
            </a:r>
            <a:fld id="{32E0281F-D021-4FC4-B3B0-0106776A6CCF}" type="slidenum">
              <a:rPr lang="es-ES"/>
              <a:pPr/>
              <a:t>35</a:t>
            </a:fld>
            <a:endParaRPr lang="es-ES"/>
          </a:p>
        </p:txBody>
      </p:sp>
      <p:sp>
        <p:nvSpPr>
          <p:cNvPr id="208901" name="Rectangle 2"/>
          <p:cNvSpPr>
            <a:spLocks noGrp="1" noRot="1" noChangeAspect="1" noChangeArrowheads="1" noTextEdit="1"/>
          </p:cNvSpPr>
          <p:nvPr>
            <p:ph type="sldImg"/>
          </p:nvPr>
        </p:nvSpPr>
        <p:spPr>
          <a:ln/>
        </p:spPr>
      </p:sp>
      <p:sp>
        <p:nvSpPr>
          <p:cNvPr id="2089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66943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09923" name="Rectangle 6"/>
          <p:cNvSpPr>
            <a:spLocks noGrp="1" noChangeArrowheads="1"/>
          </p:cNvSpPr>
          <p:nvPr>
            <p:ph type="ftr" sz="quarter" idx="4"/>
          </p:nvPr>
        </p:nvSpPr>
        <p:spPr>
          <a:noFill/>
        </p:spPr>
        <p:txBody>
          <a:bodyPr/>
          <a:lstStyle/>
          <a:p>
            <a:r>
              <a:rPr lang="es-ES"/>
              <a:t>Ampliación Redes</a:t>
            </a:r>
          </a:p>
        </p:txBody>
      </p:sp>
      <p:sp>
        <p:nvSpPr>
          <p:cNvPr id="209924" name="Rectangle 7"/>
          <p:cNvSpPr>
            <a:spLocks noGrp="1" noChangeArrowheads="1"/>
          </p:cNvSpPr>
          <p:nvPr>
            <p:ph type="sldNum" sz="quarter" idx="5"/>
          </p:nvPr>
        </p:nvSpPr>
        <p:spPr>
          <a:noFill/>
        </p:spPr>
        <p:txBody>
          <a:bodyPr/>
          <a:lstStyle/>
          <a:p>
            <a:r>
              <a:rPr lang="es-ES"/>
              <a:t>5-</a:t>
            </a:r>
            <a:fld id="{D12ACBA6-CA54-4C9E-ADC9-A8EC27CF29F6}" type="slidenum">
              <a:rPr lang="es-ES"/>
              <a:pPr/>
              <a:t>36</a:t>
            </a:fld>
            <a:endParaRPr lang="es-ES"/>
          </a:p>
        </p:txBody>
      </p:sp>
      <p:sp>
        <p:nvSpPr>
          <p:cNvPr id="209925" name="Rectangle 2"/>
          <p:cNvSpPr>
            <a:spLocks noGrp="1" noRot="1" noChangeAspect="1" noChangeArrowheads="1" noTextEdit="1"/>
          </p:cNvSpPr>
          <p:nvPr>
            <p:ph type="sldImg"/>
          </p:nvPr>
        </p:nvSpPr>
        <p:spPr>
          <a:ln/>
        </p:spPr>
      </p:sp>
      <p:sp>
        <p:nvSpPr>
          <p:cNvPr id="209926" name="Rectangle 3"/>
          <p:cNvSpPr>
            <a:spLocks noGrp="1" noChangeArrowheads="1"/>
          </p:cNvSpPr>
          <p:nvPr>
            <p:ph type="body" idx="1"/>
          </p:nvPr>
        </p:nvSpPr>
        <p:spPr>
          <a:noFill/>
          <a:ln/>
        </p:spPr>
        <p:txBody>
          <a:bodyPr/>
          <a:lstStyle/>
          <a:p>
            <a:pPr eaLnBrk="1" hangingPunct="1"/>
            <a:r>
              <a:rPr lang="es-ES" smtClean="0"/>
              <a:t>Muchas de las interferencias que se producen en las transmisiones por radio afectan la emisión en intervalos muy cortos de tiempo. En estos casos la transmisión de tramas grandes resulta especialmente comprometida, pues el riesgo de que una interferencia estropee toda la emisión es muy grande. En situaciones de elevada tasa de error del medio físico es preferible manejar tramas de pequeño tamaño. Sin embargo el nivel de red, que no tiene un conocimiento de la situación de la red inalámbrica,  suministra el paquete al nivel de enlace para que lo envíe en una única trama. Por este motivo el nivel MAC de 802.11 prevé un mecanismo por el cual el emisor puede, si lo considera conveniente, fragmentar la trama a enviar en otras más pequeñas. El receptor a su vez reensamblará la trama original para que sea entregada a los niveles superiores, con lo que la fragmentación actuará de forma transparente a ellos.</a:t>
            </a:r>
          </a:p>
          <a:p>
            <a:pPr eaLnBrk="1" hangingPunct="1"/>
            <a:r>
              <a:rPr lang="es-ES" smtClean="0"/>
              <a:t>En el caso de producirse fragmentación cada fragmento se enviará siguiendo el mecanismo de CSMA/CA antes descrito, y recibirá el correspondiente ACK del receptor.</a:t>
            </a:r>
          </a:p>
          <a:p>
            <a:pPr eaLnBrk="1" hangingPunct="1"/>
            <a:r>
              <a:rPr lang="es-ES" smtClean="0"/>
              <a:t>El overhead que puede introducir el uso de la fragmentación es considerable, pero puede ser rentable cuando la red tiene mucho ruido.</a:t>
            </a:r>
          </a:p>
        </p:txBody>
      </p:sp>
    </p:spTree>
    <p:extLst>
      <p:ext uri="{BB962C8B-B14F-4D97-AF65-F5344CB8AC3E}">
        <p14:creationId xmlns:p14="http://schemas.microsoft.com/office/powerpoint/2010/main" val="322932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0947" name="Rectangle 6"/>
          <p:cNvSpPr>
            <a:spLocks noGrp="1" noChangeArrowheads="1"/>
          </p:cNvSpPr>
          <p:nvPr>
            <p:ph type="ftr" sz="quarter" idx="4"/>
          </p:nvPr>
        </p:nvSpPr>
        <p:spPr>
          <a:noFill/>
        </p:spPr>
        <p:txBody>
          <a:bodyPr/>
          <a:lstStyle/>
          <a:p>
            <a:r>
              <a:rPr lang="es-ES"/>
              <a:t>Ampliación Redes</a:t>
            </a:r>
          </a:p>
        </p:txBody>
      </p:sp>
      <p:sp>
        <p:nvSpPr>
          <p:cNvPr id="210948" name="Rectangle 7"/>
          <p:cNvSpPr>
            <a:spLocks noGrp="1" noChangeArrowheads="1"/>
          </p:cNvSpPr>
          <p:nvPr>
            <p:ph type="sldNum" sz="quarter" idx="5"/>
          </p:nvPr>
        </p:nvSpPr>
        <p:spPr>
          <a:noFill/>
        </p:spPr>
        <p:txBody>
          <a:bodyPr/>
          <a:lstStyle/>
          <a:p>
            <a:r>
              <a:rPr lang="es-ES"/>
              <a:t>5-</a:t>
            </a:r>
            <a:fld id="{79715C73-BE73-4761-BBD1-7EB113FF8D70}" type="slidenum">
              <a:rPr lang="es-ES"/>
              <a:pPr/>
              <a:t>37</a:t>
            </a:fld>
            <a:endParaRPr lang="es-ES"/>
          </a:p>
        </p:txBody>
      </p:sp>
      <p:sp>
        <p:nvSpPr>
          <p:cNvPr id="210949" name="Rectangle 2"/>
          <p:cNvSpPr>
            <a:spLocks noGrp="1" noRot="1" noChangeAspect="1" noChangeArrowheads="1" noTextEdit="1"/>
          </p:cNvSpPr>
          <p:nvPr>
            <p:ph type="sldImg"/>
          </p:nvPr>
        </p:nvSpPr>
        <p:spPr>
          <a:ln/>
        </p:spPr>
      </p:sp>
      <p:sp>
        <p:nvSpPr>
          <p:cNvPr id="2109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06900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1971" name="Rectangle 6"/>
          <p:cNvSpPr>
            <a:spLocks noGrp="1" noChangeArrowheads="1"/>
          </p:cNvSpPr>
          <p:nvPr>
            <p:ph type="ftr" sz="quarter" idx="4"/>
          </p:nvPr>
        </p:nvSpPr>
        <p:spPr>
          <a:noFill/>
        </p:spPr>
        <p:txBody>
          <a:bodyPr/>
          <a:lstStyle/>
          <a:p>
            <a:r>
              <a:rPr lang="es-ES"/>
              <a:t>Ampliación Redes</a:t>
            </a:r>
          </a:p>
        </p:txBody>
      </p:sp>
      <p:sp>
        <p:nvSpPr>
          <p:cNvPr id="211972" name="Rectangle 7"/>
          <p:cNvSpPr>
            <a:spLocks noGrp="1" noChangeArrowheads="1"/>
          </p:cNvSpPr>
          <p:nvPr>
            <p:ph type="sldNum" sz="quarter" idx="5"/>
          </p:nvPr>
        </p:nvSpPr>
        <p:spPr>
          <a:noFill/>
        </p:spPr>
        <p:txBody>
          <a:bodyPr/>
          <a:lstStyle/>
          <a:p>
            <a:r>
              <a:rPr lang="es-ES"/>
              <a:t>5-</a:t>
            </a:r>
            <a:fld id="{8694CE0A-A798-4E9E-A59B-C07812DA2157}" type="slidenum">
              <a:rPr lang="es-ES"/>
              <a:pPr/>
              <a:t>38</a:t>
            </a:fld>
            <a:endParaRPr lang="es-ES"/>
          </a:p>
        </p:txBody>
      </p:sp>
      <p:sp>
        <p:nvSpPr>
          <p:cNvPr id="211973" name="Rectangle 2"/>
          <p:cNvSpPr>
            <a:spLocks noGrp="1" noRot="1" noChangeAspect="1" noChangeArrowheads="1" noTextEdit="1"/>
          </p:cNvSpPr>
          <p:nvPr>
            <p:ph type="sldImg"/>
          </p:nvPr>
        </p:nvSpPr>
        <p:spPr>
          <a:ln/>
        </p:spPr>
      </p:sp>
      <p:sp>
        <p:nvSpPr>
          <p:cNvPr id="2119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81249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2995" name="Rectangle 6"/>
          <p:cNvSpPr>
            <a:spLocks noGrp="1" noChangeArrowheads="1"/>
          </p:cNvSpPr>
          <p:nvPr>
            <p:ph type="ftr" sz="quarter" idx="4"/>
          </p:nvPr>
        </p:nvSpPr>
        <p:spPr>
          <a:noFill/>
        </p:spPr>
        <p:txBody>
          <a:bodyPr/>
          <a:lstStyle/>
          <a:p>
            <a:r>
              <a:rPr lang="es-ES"/>
              <a:t>Ampliación Redes</a:t>
            </a:r>
          </a:p>
        </p:txBody>
      </p:sp>
      <p:sp>
        <p:nvSpPr>
          <p:cNvPr id="212996" name="Rectangle 7"/>
          <p:cNvSpPr>
            <a:spLocks noGrp="1" noChangeArrowheads="1"/>
          </p:cNvSpPr>
          <p:nvPr>
            <p:ph type="sldNum" sz="quarter" idx="5"/>
          </p:nvPr>
        </p:nvSpPr>
        <p:spPr>
          <a:noFill/>
        </p:spPr>
        <p:txBody>
          <a:bodyPr/>
          <a:lstStyle/>
          <a:p>
            <a:r>
              <a:rPr lang="es-ES"/>
              <a:t>5-</a:t>
            </a:r>
            <a:fld id="{E44E4DD1-70F4-46F2-A664-A43C5894A00E}" type="slidenum">
              <a:rPr lang="es-ES"/>
              <a:pPr/>
              <a:t>39</a:t>
            </a:fld>
            <a:endParaRPr lang="es-ES"/>
          </a:p>
        </p:txBody>
      </p:sp>
      <p:sp>
        <p:nvSpPr>
          <p:cNvPr id="212997" name="Rectangle 2"/>
          <p:cNvSpPr>
            <a:spLocks noGrp="1" noRot="1" noChangeAspect="1" noChangeArrowheads="1" noTextEdit="1"/>
          </p:cNvSpPr>
          <p:nvPr>
            <p:ph type="sldImg"/>
          </p:nvPr>
        </p:nvSpPr>
        <p:spPr>
          <a:ln/>
        </p:spPr>
      </p:sp>
      <p:sp>
        <p:nvSpPr>
          <p:cNvPr id="2129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448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77155" name="Rectangle 6"/>
          <p:cNvSpPr>
            <a:spLocks noGrp="1" noChangeArrowheads="1"/>
          </p:cNvSpPr>
          <p:nvPr>
            <p:ph type="ftr" sz="quarter" idx="4"/>
          </p:nvPr>
        </p:nvSpPr>
        <p:spPr>
          <a:noFill/>
        </p:spPr>
        <p:txBody>
          <a:bodyPr/>
          <a:lstStyle/>
          <a:p>
            <a:r>
              <a:rPr lang="es-ES"/>
              <a:t>Ampliación Redes</a:t>
            </a:r>
          </a:p>
        </p:txBody>
      </p:sp>
      <p:sp>
        <p:nvSpPr>
          <p:cNvPr id="177156" name="Rectangle 7"/>
          <p:cNvSpPr>
            <a:spLocks noGrp="1" noChangeArrowheads="1"/>
          </p:cNvSpPr>
          <p:nvPr>
            <p:ph type="sldNum" sz="quarter" idx="5"/>
          </p:nvPr>
        </p:nvSpPr>
        <p:spPr>
          <a:noFill/>
        </p:spPr>
        <p:txBody>
          <a:bodyPr/>
          <a:lstStyle/>
          <a:p>
            <a:r>
              <a:rPr lang="es-ES"/>
              <a:t>5-</a:t>
            </a:r>
            <a:fld id="{A0FECFA4-1BA1-4DCB-9E5F-9827F94F5C89}" type="slidenum">
              <a:rPr lang="es-ES"/>
              <a:pPr/>
              <a:t>4</a:t>
            </a:fld>
            <a:endParaRPr lang="es-ES"/>
          </a:p>
        </p:txBody>
      </p:sp>
      <p:sp>
        <p:nvSpPr>
          <p:cNvPr id="177157" name="Rectangle 2"/>
          <p:cNvSpPr>
            <a:spLocks noGrp="1" noRot="1" noChangeAspect="1" noChangeArrowheads="1" noTextEdit="1"/>
          </p:cNvSpPr>
          <p:nvPr>
            <p:ph type="sldImg"/>
          </p:nvPr>
        </p:nvSpPr>
        <p:spPr>
          <a:ln/>
        </p:spPr>
      </p:sp>
      <p:sp>
        <p:nvSpPr>
          <p:cNvPr id="177158" name="Rectangle 3"/>
          <p:cNvSpPr>
            <a:spLocks noGrp="1" noChangeArrowheads="1"/>
          </p:cNvSpPr>
          <p:nvPr>
            <p:ph type="body" idx="1"/>
          </p:nvPr>
        </p:nvSpPr>
        <p:spPr>
          <a:xfrm>
            <a:off x="506413" y="4953000"/>
            <a:ext cx="5789612" cy="4451350"/>
          </a:xfrm>
          <a:noFill/>
          <a:ln/>
        </p:spPr>
        <p:txBody>
          <a:bodyPr/>
          <a:lstStyle/>
          <a:p>
            <a:pPr eaLnBrk="1" hangingPunct="1"/>
            <a:endParaRPr lang="es-ES" dirty="0" smtClean="0"/>
          </a:p>
        </p:txBody>
      </p:sp>
    </p:spTree>
    <p:extLst>
      <p:ext uri="{BB962C8B-B14F-4D97-AF65-F5344CB8AC3E}">
        <p14:creationId xmlns:p14="http://schemas.microsoft.com/office/powerpoint/2010/main" val="2949043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4019" name="Rectangle 6"/>
          <p:cNvSpPr>
            <a:spLocks noGrp="1" noChangeArrowheads="1"/>
          </p:cNvSpPr>
          <p:nvPr>
            <p:ph type="ftr" sz="quarter" idx="4"/>
          </p:nvPr>
        </p:nvSpPr>
        <p:spPr>
          <a:noFill/>
        </p:spPr>
        <p:txBody>
          <a:bodyPr/>
          <a:lstStyle/>
          <a:p>
            <a:r>
              <a:rPr lang="es-ES"/>
              <a:t>Ampliación Redes</a:t>
            </a:r>
          </a:p>
        </p:txBody>
      </p:sp>
      <p:sp>
        <p:nvSpPr>
          <p:cNvPr id="214020" name="Rectangle 7"/>
          <p:cNvSpPr>
            <a:spLocks noGrp="1" noChangeArrowheads="1"/>
          </p:cNvSpPr>
          <p:nvPr>
            <p:ph type="sldNum" sz="quarter" idx="5"/>
          </p:nvPr>
        </p:nvSpPr>
        <p:spPr>
          <a:noFill/>
        </p:spPr>
        <p:txBody>
          <a:bodyPr/>
          <a:lstStyle/>
          <a:p>
            <a:r>
              <a:rPr lang="es-ES"/>
              <a:t>5-</a:t>
            </a:r>
            <a:fld id="{CDDCF2B5-0F9A-4B57-B5DB-0AABCA0D9996}" type="slidenum">
              <a:rPr lang="es-ES"/>
              <a:pPr/>
              <a:t>40</a:t>
            </a:fld>
            <a:endParaRPr lang="es-ES"/>
          </a:p>
        </p:txBody>
      </p:sp>
      <p:sp>
        <p:nvSpPr>
          <p:cNvPr id="214021" name="Rectangle 2"/>
          <p:cNvSpPr>
            <a:spLocks noGrp="1" noRot="1" noChangeAspect="1" noChangeArrowheads="1" noTextEdit="1"/>
          </p:cNvSpPr>
          <p:nvPr>
            <p:ph type="sldImg"/>
          </p:nvPr>
        </p:nvSpPr>
        <p:spPr>
          <a:ln/>
        </p:spPr>
      </p:sp>
      <p:sp>
        <p:nvSpPr>
          <p:cNvPr id="2140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8657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5043" name="Rectangle 6"/>
          <p:cNvSpPr>
            <a:spLocks noGrp="1" noChangeArrowheads="1"/>
          </p:cNvSpPr>
          <p:nvPr>
            <p:ph type="ftr" sz="quarter" idx="4"/>
          </p:nvPr>
        </p:nvSpPr>
        <p:spPr>
          <a:noFill/>
        </p:spPr>
        <p:txBody>
          <a:bodyPr/>
          <a:lstStyle/>
          <a:p>
            <a:r>
              <a:rPr lang="es-ES"/>
              <a:t>Ampliación Redes</a:t>
            </a:r>
          </a:p>
        </p:txBody>
      </p:sp>
      <p:sp>
        <p:nvSpPr>
          <p:cNvPr id="215044" name="Rectangle 7"/>
          <p:cNvSpPr>
            <a:spLocks noGrp="1" noChangeArrowheads="1"/>
          </p:cNvSpPr>
          <p:nvPr>
            <p:ph type="sldNum" sz="quarter" idx="5"/>
          </p:nvPr>
        </p:nvSpPr>
        <p:spPr>
          <a:noFill/>
        </p:spPr>
        <p:txBody>
          <a:bodyPr/>
          <a:lstStyle/>
          <a:p>
            <a:r>
              <a:rPr lang="es-ES"/>
              <a:t>5-</a:t>
            </a:r>
            <a:fld id="{D5ECAAD8-71D9-4186-B16E-0DC7D182CDEC}" type="slidenum">
              <a:rPr lang="es-ES"/>
              <a:pPr/>
              <a:t>41</a:t>
            </a:fld>
            <a:endParaRPr lang="es-ES"/>
          </a:p>
        </p:txBody>
      </p:sp>
      <p:sp>
        <p:nvSpPr>
          <p:cNvPr id="215045" name="Rectangle 2"/>
          <p:cNvSpPr>
            <a:spLocks noGrp="1" noRot="1" noChangeAspect="1" noChangeArrowheads="1" noTextEdit="1"/>
          </p:cNvSpPr>
          <p:nvPr>
            <p:ph type="sldImg"/>
          </p:nvPr>
        </p:nvSpPr>
        <p:spPr>
          <a:ln/>
        </p:spPr>
      </p:sp>
      <p:sp>
        <p:nvSpPr>
          <p:cNvPr id="2150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40585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6067" name="Rectangle 6"/>
          <p:cNvSpPr>
            <a:spLocks noGrp="1" noChangeArrowheads="1"/>
          </p:cNvSpPr>
          <p:nvPr>
            <p:ph type="ftr" sz="quarter" idx="4"/>
          </p:nvPr>
        </p:nvSpPr>
        <p:spPr>
          <a:noFill/>
        </p:spPr>
        <p:txBody>
          <a:bodyPr/>
          <a:lstStyle/>
          <a:p>
            <a:r>
              <a:rPr lang="es-ES"/>
              <a:t>Ampliación Redes</a:t>
            </a:r>
          </a:p>
        </p:txBody>
      </p:sp>
      <p:sp>
        <p:nvSpPr>
          <p:cNvPr id="216068" name="Rectangle 7"/>
          <p:cNvSpPr>
            <a:spLocks noGrp="1" noChangeArrowheads="1"/>
          </p:cNvSpPr>
          <p:nvPr>
            <p:ph type="sldNum" sz="quarter" idx="5"/>
          </p:nvPr>
        </p:nvSpPr>
        <p:spPr>
          <a:noFill/>
        </p:spPr>
        <p:txBody>
          <a:bodyPr/>
          <a:lstStyle/>
          <a:p>
            <a:r>
              <a:rPr lang="es-ES"/>
              <a:t>5-</a:t>
            </a:r>
            <a:fld id="{4686E321-B664-485D-8A20-A3D45C95D1F2}" type="slidenum">
              <a:rPr lang="es-ES"/>
              <a:pPr/>
              <a:t>42</a:t>
            </a:fld>
            <a:endParaRPr lang="es-ES"/>
          </a:p>
        </p:txBody>
      </p:sp>
      <p:sp>
        <p:nvSpPr>
          <p:cNvPr id="216069" name="Rectangle 2"/>
          <p:cNvSpPr>
            <a:spLocks noGrp="1" noRot="1" noChangeAspect="1" noChangeArrowheads="1" noTextEdit="1"/>
          </p:cNvSpPr>
          <p:nvPr>
            <p:ph type="sldImg"/>
          </p:nvPr>
        </p:nvSpPr>
        <p:spPr>
          <a:ln/>
        </p:spPr>
      </p:sp>
      <p:sp>
        <p:nvSpPr>
          <p:cNvPr id="2160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57832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7091" name="Rectangle 6"/>
          <p:cNvSpPr>
            <a:spLocks noGrp="1" noChangeArrowheads="1"/>
          </p:cNvSpPr>
          <p:nvPr>
            <p:ph type="ftr" sz="quarter" idx="4"/>
          </p:nvPr>
        </p:nvSpPr>
        <p:spPr>
          <a:noFill/>
        </p:spPr>
        <p:txBody>
          <a:bodyPr/>
          <a:lstStyle/>
          <a:p>
            <a:r>
              <a:rPr lang="es-ES"/>
              <a:t>Ampliación Redes</a:t>
            </a:r>
          </a:p>
        </p:txBody>
      </p:sp>
      <p:sp>
        <p:nvSpPr>
          <p:cNvPr id="217092" name="Rectangle 7"/>
          <p:cNvSpPr>
            <a:spLocks noGrp="1" noChangeArrowheads="1"/>
          </p:cNvSpPr>
          <p:nvPr>
            <p:ph type="sldNum" sz="quarter" idx="5"/>
          </p:nvPr>
        </p:nvSpPr>
        <p:spPr>
          <a:noFill/>
        </p:spPr>
        <p:txBody>
          <a:bodyPr/>
          <a:lstStyle/>
          <a:p>
            <a:r>
              <a:rPr lang="es-ES"/>
              <a:t>5-</a:t>
            </a:r>
            <a:fld id="{7D5EB572-82A2-404C-8696-1C13000F26CF}" type="slidenum">
              <a:rPr lang="es-ES"/>
              <a:pPr/>
              <a:t>43</a:t>
            </a:fld>
            <a:endParaRPr lang="es-ES"/>
          </a:p>
        </p:txBody>
      </p:sp>
      <p:sp>
        <p:nvSpPr>
          <p:cNvPr id="217093" name="Rectangle 2"/>
          <p:cNvSpPr>
            <a:spLocks noGrp="1" noRot="1" noChangeAspect="1" noChangeArrowheads="1" noTextEdit="1"/>
          </p:cNvSpPr>
          <p:nvPr>
            <p:ph type="sldImg"/>
          </p:nvPr>
        </p:nvSpPr>
        <p:spPr>
          <a:ln/>
        </p:spPr>
      </p:sp>
      <p:sp>
        <p:nvSpPr>
          <p:cNvPr id="2170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61649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8115" name="Rectangle 6"/>
          <p:cNvSpPr>
            <a:spLocks noGrp="1" noChangeArrowheads="1"/>
          </p:cNvSpPr>
          <p:nvPr>
            <p:ph type="ftr" sz="quarter" idx="4"/>
          </p:nvPr>
        </p:nvSpPr>
        <p:spPr>
          <a:noFill/>
        </p:spPr>
        <p:txBody>
          <a:bodyPr/>
          <a:lstStyle/>
          <a:p>
            <a:r>
              <a:rPr lang="es-ES"/>
              <a:t>Ampliación Redes</a:t>
            </a:r>
          </a:p>
        </p:txBody>
      </p:sp>
      <p:sp>
        <p:nvSpPr>
          <p:cNvPr id="218116" name="Rectangle 7"/>
          <p:cNvSpPr>
            <a:spLocks noGrp="1" noChangeArrowheads="1"/>
          </p:cNvSpPr>
          <p:nvPr>
            <p:ph type="sldNum" sz="quarter" idx="5"/>
          </p:nvPr>
        </p:nvSpPr>
        <p:spPr>
          <a:noFill/>
        </p:spPr>
        <p:txBody>
          <a:bodyPr/>
          <a:lstStyle/>
          <a:p>
            <a:r>
              <a:rPr lang="es-ES"/>
              <a:t>5-</a:t>
            </a:r>
            <a:fld id="{597B3952-495A-49BD-8A6D-2360F628C7C3}" type="slidenum">
              <a:rPr lang="es-ES"/>
              <a:pPr/>
              <a:t>44</a:t>
            </a:fld>
            <a:endParaRPr lang="es-ES"/>
          </a:p>
        </p:txBody>
      </p:sp>
      <p:sp>
        <p:nvSpPr>
          <p:cNvPr id="218117" name="Rectangle 2"/>
          <p:cNvSpPr>
            <a:spLocks noGrp="1" noRot="1" noChangeAspect="1" noChangeArrowheads="1" noTextEdit="1"/>
          </p:cNvSpPr>
          <p:nvPr>
            <p:ph type="sldImg"/>
          </p:nvPr>
        </p:nvSpPr>
        <p:spPr>
          <a:ln/>
        </p:spPr>
      </p:sp>
      <p:sp>
        <p:nvSpPr>
          <p:cNvPr id="2181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27391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19139" name="Rectangle 6"/>
          <p:cNvSpPr>
            <a:spLocks noGrp="1" noChangeArrowheads="1"/>
          </p:cNvSpPr>
          <p:nvPr>
            <p:ph type="ftr" sz="quarter" idx="4"/>
          </p:nvPr>
        </p:nvSpPr>
        <p:spPr>
          <a:noFill/>
        </p:spPr>
        <p:txBody>
          <a:bodyPr/>
          <a:lstStyle/>
          <a:p>
            <a:r>
              <a:rPr lang="es-ES"/>
              <a:t>Ampliación Redes</a:t>
            </a:r>
          </a:p>
        </p:txBody>
      </p:sp>
      <p:sp>
        <p:nvSpPr>
          <p:cNvPr id="219140" name="Rectangle 7"/>
          <p:cNvSpPr>
            <a:spLocks noGrp="1" noChangeArrowheads="1"/>
          </p:cNvSpPr>
          <p:nvPr>
            <p:ph type="sldNum" sz="quarter" idx="5"/>
          </p:nvPr>
        </p:nvSpPr>
        <p:spPr>
          <a:noFill/>
        </p:spPr>
        <p:txBody>
          <a:bodyPr/>
          <a:lstStyle/>
          <a:p>
            <a:r>
              <a:rPr lang="es-ES"/>
              <a:t>5-</a:t>
            </a:r>
            <a:fld id="{2799F7A1-0C60-43C3-A766-D3909B095E0C}" type="slidenum">
              <a:rPr lang="es-ES"/>
              <a:pPr/>
              <a:t>45</a:t>
            </a:fld>
            <a:endParaRPr lang="es-ES"/>
          </a:p>
        </p:txBody>
      </p:sp>
      <p:sp>
        <p:nvSpPr>
          <p:cNvPr id="219141" name="Rectangle 2"/>
          <p:cNvSpPr>
            <a:spLocks noGrp="1" noRot="1" noChangeAspect="1" noChangeArrowheads="1" noTextEdit="1"/>
          </p:cNvSpPr>
          <p:nvPr>
            <p:ph type="sldImg"/>
          </p:nvPr>
        </p:nvSpPr>
        <p:spPr>
          <a:ln/>
        </p:spPr>
      </p:sp>
      <p:sp>
        <p:nvSpPr>
          <p:cNvPr id="2191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30973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0163" name="Rectangle 6"/>
          <p:cNvSpPr>
            <a:spLocks noGrp="1" noChangeArrowheads="1"/>
          </p:cNvSpPr>
          <p:nvPr>
            <p:ph type="ftr" sz="quarter" idx="4"/>
          </p:nvPr>
        </p:nvSpPr>
        <p:spPr>
          <a:noFill/>
        </p:spPr>
        <p:txBody>
          <a:bodyPr/>
          <a:lstStyle/>
          <a:p>
            <a:r>
              <a:rPr lang="es-ES"/>
              <a:t>Ampliación Redes</a:t>
            </a:r>
          </a:p>
        </p:txBody>
      </p:sp>
      <p:sp>
        <p:nvSpPr>
          <p:cNvPr id="220164" name="Rectangle 7"/>
          <p:cNvSpPr>
            <a:spLocks noGrp="1" noChangeArrowheads="1"/>
          </p:cNvSpPr>
          <p:nvPr>
            <p:ph type="sldNum" sz="quarter" idx="5"/>
          </p:nvPr>
        </p:nvSpPr>
        <p:spPr>
          <a:noFill/>
        </p:spPr>
        <p:txBody>
          <a:bodyPr/>
          <a:lstStyle/>
          <a:p>
            <a:r>
              <a:rPr lang="es-ES"/>
              <a:t>5-</a:t>
            </a:r>
            <a:fld id="{19FAD079-485C-4851-83F8-02332F3FAC81}" type="slidenum">
              <a:rPr lang="es-ES"/>
              <a:pPr/>
              <a:t>46</a:t>
            </a:fld>
            <a:endParaRPr lang="es-ES"/>
          </a:p>
        </p:txBody>
      </p:sp>
      <p:sp>
        <p:nvSpPr>
          <p:cNvPr id="220165" name="Rectangle 2"/>
          <p:cNvSpPr>
            <a:spLocks noGrp="1" noRot="1" noChangeAspect="1" noChangeArrowheads="1" noTextEdit="1"/>
          </p:cNvSpPr>
          <p:nvPr>
            <p:ph type="sldImg"/>
          </p:nvPr>
        </p:nvSpPr>
        <p:spPr>
          <a:ln/>
        </p:spPr>
      </p:sp>
      <p:sp>
        <p:nvSpPr>
          <p:cNvPr id="2201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13523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1187" name="Rectangle 6"/>
          <p:cNvSpPr>
            <a:spLocks noGrp="1" noChangeArrowheads="1"/>
          </p:cNvSpPr>
          <p:nvPr>
            <p:ph type="ftr" sz="quarter" idx="4"/>
          </p:nvPr>
        </p:nvSpPr>
        <p:spPr>
          <a:noFill/>
        </p:spPr>
        <p:txBody>
          <a:bodyPr/>
          <a:lstStyle/>
          <a:p>
            <a:r>
              <a:rPr lang="es-ES"/>
              <a:t>Ampliación Redes</a:t>
            </a:r>
          </a:p>
        </p:txBody>
      </p:sp>
      <p:sp>
        <p:nvSpPr>
          <p:cNvPr id="221188" name="Rectangle 7"/>
          <p:cNvSpPr>
            <a:spLocks noGrp="1" noChangeArrowheads="1"/>
          </p:cNvSpPr>
          <p:nvPr>
            <p:ph type="sldNum" sz="quarter" idx="5"/>
          </p:nvPr>
        </p:nvSpPr>
        <p:spPr>
          <a:noFill/>
        </p:spPr>
        <p:txBody>
          <a:bodyPr/>
          <a:lstStyle/>
          <a:p>
            <a:r>
              <a:rPr lang="es-ES"/>
              <a:t>5-</a:t>
            </a:r>
            <a:fld id="{5EF5F58F-3E6D-4362-A1C4-FEE96E9CF658}" type="slidenum">
              <a:rPr lang="es-ES"/>
              <a:pPr/>
              <a:t>47</a:t>
            </a:fld>
            <a:endParaRPr lang="es-ES"/>
          </a:p>
        </p:txBody>
      </p:sp>
      <p:sp>
        <p:nvSpPr>
          <p:cNvPr id="221189" name="Rectangle 2"/>
          <p:cNvSpPr>
            <a:spLocks noGrp="1" noRot="1" noChangeAspect="1" noChangeArrowheads="1" noTextEdit="1"/>
          </p:cNvSpPr>
          <p:nvPr>
            <p:ph type="sldImg"/>
          </p:nvPr>
        </p:nvSpPr>
        <p:spPr>
          <a:ln/>
        </p:spPr>
      </p:sp>
      <p:sp>
        <p:nvSpPr>
          <p:cNvPr id="2211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53983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2211" name="Rectangle 6"/>
          <p:cNvSpPr>
            <a:spLocks noGrp="1" noChangeArrowheads="1"/>
          </p:cNvSpPr>
          <p:nvPr>
            <p:ph type="ftr" sz="quarter" idx="4"/>
          </p:nvPr>
        </p:nvSpPr>
        <p:spPr>
          <a:noFill/>
        </p:spPr>
        <p:txBody>
          <a:bodyPr/>
          <a:lstStyle/>
          <a:p>
            <a:r>
              <a:rPr lang="es-ES"/>
              <a:t>Ampliación Redes</a:t>
            </a:r>
          </a:p>
        </p:txBody>
      </p:sp>
      <p:sp>
        <p:nvSpPr>
          <p:cNvPr id="222212" name="Rectangle 7"/>
          <p:cNvSpPr>
            <a:spLocks noGrp="1" noChangeArrowheads="1"/>
          </p:cNvSpPr>
          <p:nvPr>
            <p:ph type="sldNum" sz="quarter" idx="5"/>
          </p:nvPr>
        </p:nvSpPr>
        <p:spPr>
          <a:noFill/>
        </p:spPr>
        <p:txBody>
          <a:bodyPr/>
          <a:lstStyle/>
          <a:p>
            <a:r>
              <a:rPr lang="es-ES"/>
              <a:t>5-</a:t>
            </a:r>
            <a:fld id="{FFBD0DAA-D350-4E33-A45C-769405C2E97F}" type="slidenum">
              <a:rPr lang="es-ES"/>
              <a:pPr/>
              <a:t>48</a:t>
            </a:fld>
            <a:endParaRPr lang="es-ES"/>
          </a:p>
        </p:txBody>
      </p:sp>
      <p:sp>
        <p:nvSpPr>
          <p:cNvPr id="222213" name="Rectangle 2"/>
          <p:cNvSpPr>
            <a:spLocks noGrp="1" noRot="1" noChangeAspect="1" noChangeArrowheads="1" noTextEdit="1"/>
          </p:cNvSpPr>
          <p:nvPr>
            <p:ph type="sldImg"/>
          </p:nvPr>
        </p:nvSpPr>
        <p:spPr>
          <a:ln/>
        </p:spPr>
      </p:sp>
      <p:sp>
        <p:nvSpPr>
          <p:cNvPr id="2222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52647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3235" name="Rectangle 6"/>
          <p:cNvSpPr>
            <a:spLocks noGrp="1" noChangeArrowheads="1"/>
          </p:cNvSpPr>
          <p:nvPr>
            <p:ph type="ftr" sz="quarter" idx="4"/>
          </p:nvPr>
        </p:nvSpPr>
        <p:spPr>
          <a:noFill/>
        </p:spPr>
        <p:txBody>
          <a:bodyPr/>
          <a:lstStyle/>
          <a:p>
            <a:r>
              <a:rPr lang="es-ES"/>
              <a:t>Ampliación Redes</a:t>
            </a:r>
          </a:p>
        </p:txBody>
      </p:sp>
      <p:sp>
        <p:nvSpPr>
          <p:cNvPr id="223236" name="Rectangle 7"/>
          <p:cNvSpPr>
            <a:spLocks noGrp="1" noChangeArrowheads="1"/>
          </p:cNvSpPr>
          <p:nvPr>
            <p:ph type="sldNum" sz="quarter" idx="5"/>
          </p:nvPr>
        </p:nvSpPr>
        <p:spPr>
          <a:noFill/>
        </p:spPr>
        <p:txBody>
          <a:bodyPr/>
          <a:lstStyle/>
          <a:p>
            <a:r>
              <a:rPr lang="es-ES"/>
              <a:t>5-</a:t>
            </a:r>
            <a:fld id="{A1508A70-4062-4296-AA0F-E06ED7B39126}" type="slidenum">
              <a:rPr lang="es-ES"/>
              <a:pPr/>
              <a:t>49</a:t>
            </a:fld>
            <a:endParaRPr lang="es-ES"/>
          </a:p>
        </p:txBody>
      </p:sp>
      <p:sp>
        <p:nvSpPr>
          <p:cNvPr id="223237" name="Rectangle 2"/>
          <p:cNvSpPr>
            <a:spLocks noGrp="1" noRot="1" noChangeAspect="1" noChangeArrowheads="1" noTextEdit="1"/>
          </p:cNvSpPr>
          <p:nvPr>
            <p:ph type="sldImg"/>
          </p:nvPr>
        </p:nvSpPr>
        <p:spPr>
          <a:ln/>
        </p:spPr>
      </p:sp>
      <p:sp>
        <p:nvSpPr>
          <p:cNvPr id="2232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0546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s-ES" dirty="0"/>
              <a:t>La norma 802.11 sigue el mismo modelo o arquitectura de toda la familia 802, es decir especifica la capa física y la subcapa MAC de la capa de enlace.</a:t>
            </a:r>
          </a:p>
          <a:p>
            <a:pPr eaLnBrk="1" hangingPunct="1"/>
            <a:r>
              <a:rPr lang="es-ES" dirty="0"/>
              <a:t>En la capa física se distinguen dos subcapas. La inferior, llamada PMD (</a:t>
            </a:r>
            <a:r>
              <a:rPr lang="es-ES" dirty="0" err="1"/>
              <a:t>Physical</a:t>
            </a:r>
            <a:r>
              <a:rPr lang="es-ES" dirty="0"/>
              <a:t> Media </a:t>
            </a:r>
            <a:r>
              <a:rPr lang="es-ES" dirty="0" err="1"/>
              <a:t>Dependent</a:t>
            </a:r>
            <a:r>
              <a:rPr lang="es-ES" dirty="0"/>
              <a:t>), corresponde al conjunto de especificaciones de cada uno de los sistemas de transmisión a nivel físico. La subcapa superior, PLCP (</a:t>
            </a:r>
            <a:r>
              <a:rPr lang="es-ES" dirty="0" err="1"/>
              <a:t>Physical</a:t>
            </a:r>
            <a:r>
              <a:rPr lang="es-ES" dirty="0"/>
              <a:t> </a:t>
            </a:r>
            <a:r>
              <a:rPr lang="es-ES" dirty="0" err="1"/>
              <a:t>Layer</a:t>
            </a:r>
            <a:r>
              <a:rPr lang="es-ES" dirty="0"/>
              <a:t> </a:t>
            </a:r>
            <a:r>
              <a:rPr lang="es-ES" dirty="0" err="1"/>
              <a:t>Convergence</a:t>
            </a:r>
            <a:r>
              <a:rPr lang="es-ES" dirty="0"/>
              <a:t> </a:t>
            </a:r>
            <a:r>
              <a:rPr lang="es-ES" dirty="0" err="1"/>
              <a:t>Procedure</a:t>
            </a:r>
            <a:r>
              <a:rPr lang="es-ES" dirty="0"/>
              <a:t>) se encarga de homogeneizar de cara a la capa MAC las peculiaridades de las diversas especificaciones de la subcapa PMD.</a:t>
            </a:r>
          </a:p>
          <a:p>
            <a:pPr eaLnBrk="1" hangingPunct="1"/>
            <a:r>
              <a:rPr lang="es-ES" dirty="0"/>
              <a:t>En la subcapa MAC se especifica el protocolo de acceso al medio propiamente dicho, así como una serie de peculiaridades propias de redes inalámbricas como son el envío de acuses de recibo (ACK), la posibilidad de realizar fragmentación de las tramas y los mecanismos de encriptación para dar confidencialidad a los datos transmitidos.</a:t>
            </a:r>
          </a:p>
          <a:p>
            <a:endParaRPr lang="es-ES" dirty="0"/>
          </a:p>
        </p:txBody>
      </p:sp>
      <p:sp>
        <p:nvSpPr>
          <p:cNvPr id="4" name="3 Marcador de encabezado"/>
          <p:cNvSpPr>
            <a:spLocks noGrp="1"/>
          </p:cNvSpPr>
          <p:nvPr>
            <p:ph type="hdr" sz="quarter" idx="10"/>
          </p:nvPr>
        </p:nvSpPr>
        <p:spPr>
          <a:xfrm>
            <a:off x="0" y="0"/>
            <a:ext cx="2940050" cy="493713"/>
          </a:xfrm>
          <a:prstGeom prst="rect">
            <a:avLst/>
          </a:prstGeom>
        </p:spPr>
        <p:txBody>
          <a:bodyPr/>
          <a:lstStyle/>
          <a:p>
            <a:pPr>
              <a:defRPr/>
            </a:pPr>
            <a:r>
              <a:rPr lang="es-ES" smtClean="0"/>
              <a:t>Redes Inalámbricas y Movilidad</a:t>
            </a:r>
            <a:endParaRPr lang="es-ES"/>
          </a:p>
        </p:txBody>
      </p:sp>
      <p:sp>
        <p:nvSpPr>
          <p:cNvPr id="5" name="4 Marcador de pie de página"/>
          <p:cNvSpPr>
            <a:spLocks noGrp="1"/>
          </p:cNvSpPr>
          <p:nvPr>
            <p:ph type="ftr" sz="quarter" idx="11"/>
          </p:nvPr>
        </p:nvSpPr>
        <p:spPr/>
        <p:txBody>
          <a:bodyPr/>
          <a:lstStyle/>
          <a:p>
            <a:pPr>
              <a:defRPr/>
            </a:pPr>
            <a:r>
              <a:rPr lang="es-ES" smtClean="0"/>
              <a:t>Ampliación 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B255BB0F-789E-4A1F-9BB6-F69556186336}" type="slidenum">
              <a:rPr lang="es-ES" smtClean="0"/>
              <a:pPr>
                <a:defRPr/>
              </a:pPr>
              <a:t>5</a:t>
            </a:fld>
            <a:endParaRPr lang="es-ES"/>
          </a:p>
        </p:txBody>
      </p:sp>
    </p:spTree>
    <p:extLst>
      <p:ext uri="{BB962C8B-B14F-4D97-AF65-F5344CB8AC3E}">
        <p14:creationId xmlns:p14="http://schemas.microsoft.com/office/powerpoint/2010/main" val="785891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4259" name="Rectangle 6"/>
          <p:cNvSpPr>
            <a:spLocks noGrp="1" noChangeArrowheads="1"/>
          </p:cNvSpPr>
          <p:nvPr>
            <p:ph type="ftr" sz="quarter" idx="4"/>
          </p:nvPr>
        </p:nvSpPr>
        <p:spPr>
          <a:noFill/>
        </p:spPr>
        <p:txBody>
          <a:bodyPr/>
          <a:lstStyle/>
          <a:p>
            <a:r>
              <a:rPr lang="es-ES"/>
              <a:t>Ampliación Redes</a:t>
            </a:r>
          </a:p>
        </p:txBody>
      </p:sp>
      <p:sp>
        <p:nvSpPr>
          <p:cNvPr id="224260" name="Rectangle 7"/>
          <p:cNvSpPr>
            <a:spLocks noGrp="1" noChangeArrowheads="1"/>
          </p:cNvSpPr>
          <p:nvPr>
            <p:ph type="sldNum" sz="quarter" idx="5"/>
          </p:nvPr>
        </p:nvSpPr>
        <p:spPr>
          <a:noFill/>
        </p:spPr>
        <p:txBody>
          <a:bodyPr/>
          <a:lstStyle/>
          <a:p>
            <a:r>
              <a:rPr lang="es-ES"/>
              <a:t>5-</a:t>
            </a:r>
            <a:fld id="{DCE2B0FF-49A2-497B-B53D-D73905F52641}" type="slidenum">
              <a:rPr lang="es-ES"/>
              <a:pPr/>
              <a:t>50</a:t>
            </a:fld>
            <a:endParaRPr lang="es-ES"/>
          </a:p>
        </p:txBody>
      </p:sp>
      <p:sp>
        <p:nvSpPr>
          <p:cNvPr id="224261" name="Rectangle 2"/>
          <p:cNvSpPr>
            <a:spLocks noGrp="1" noRot="1" noChangeAspect="1" noChangeArrowheads="1" noTextEdit="1"/>
          </p:cNvSpPr>
          <p:nvPr>
            <p:ph type="sldImg"/>
          </p:nvPr>
        </p:nvSpPr>
        <p:spPr>
          <a:ln/>
        </p:spPr>
      </p:sp>
      <p:sp>
        <p:nvSpPr>
          <p:cNvPr id="2242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99280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5283" name="Rectangle 6"/>
          <p:cNvSpPr>
            <a:spLocks noGrp="1" noChangeArrowheads="1"/>
          </p:cNvSpPr>
          <p:nvPr>
            <p:ph type="ftr" sz="quarter" idx="4"/>
          </p:nvPr>
        </p:nvSpPr>
        <p:spPr>
          <a:noFill/>
        </p:spPr>
        <p:txBody>
          <a:bodyPr/>
          <a:lstStyle/>
          <a:p>
            <a:r>
              <a:rPr lang="es-ES"/>
              <a:t>Ampliación Redes</a:t>
            </a:r>
          </a:p>
        </p:txBody>
      </p:sp>
      <p:sp>
        <p:nvSpPr>
          <p:cNvPr id="225284" name="Rectangle 7"/>
          <p:cNvSpPr>
            <a:spLocks noGrp="1" noChangeArrowheads="1"/>
          </p:cNvSpPr>
          <p:nvPr>
            <p:ph type="sldNum" sz="quarter" idx="5"/>
          </p:nvPr>
        </p:nvSpPr>
        <p:spPr>
          <a:noFill/>
        </p:spPr>
        <p:txBody>
          <a:bodyPr/>
          <a:lstStyle/>
          <a:p>
            <a:r>
              <a:rPr lang="es-ES"/>
              <a:t>5-</a:t>
            </a:r>
            <a:fld id="{61DA0211-5C15-4229-9BE4-BBB2D557DDA1}" type="slidenum">
              <a:rPr lang="es-ES"/>
              <a:pPr/>
              <a:t>51</a:t>
            </a:fld>
            <a:endParaRPr lang="es-ES"/>
          </a:p>
        </p:txBody>
      </p:sp>
      <p:sp>
        <p:nvSpPr>
          <p:cNvPr id="225285" name="Rectangle 2"/>
          <p:cNvSpPr>
            <a:spLocks noGrp="1" noRot="1" noChangeAspect="1" noChangeArrowheads="1" noTextEdit="1"/>
          </p:cNvSpPr>
          <p:nvPr>
            <p:ph type="sldImg"/>
          </p:nvPr>
        </p:nvSpPr>
        <p:spPr>
          <a:ln/>
        </p:spPr>
      </p:sp>
      <p:sp>
        <p:nvSpPr>
          <p:cNvPr id="2252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9071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6307" name="Rectangle 6"/>
          <p:cNvSpPr>
            <a:spLocks noGrp="1" noChangeArrowheads="1"/>
          </p:cNvSpPr>
          <p:nvPr>
            <p:ph type="ftr" sz="quarter" idx="4"/>
          </p:nvPr>
        </p:nvSpPr>
        <p:spPr>
          <a:noFill/>
        </p:spPr>
        <p:txBody>
          <a:bodyPr/>
          <a:lstStyle/>
          <a:p>
            <a:r>
              <a:rPr lang="es-ES"/>
              <a:t>Ampliación Redes</a:t>
            </a:r>
          </a:p>
        </p:txBody>
      </p:sp>
      <p:sp>
        <p:nvSpPr>
          <p:cNvPr id="226308" name="Rectangle 7"/>
          <p:cNvSpPr>
            <a:spLocks noGrp="1" noChangeArrowheads="1"/>
          </p:cNvSpPr>
          <p:nvPr>
            <p:ph type="sldNum" sz="quarter" idx="5"/>
          </p:nvPr>
        </p:nvSpPr>
        <p:spPr>
          <a:noFill/>
        </p:spPr>
        <p:txBody>
          <a:bodyPr/>
          <a:lstStyle/>
          <a:p>
            <a:r>
              <a:rPr lang="es-ES"/>
              <a:t>5-</a:t>
            </a:r>
            <a:fld id="{1F1A5549-553D-4DC0-8F6E-6759E5E2935F}" type="slidenum">
              <a:rPr lang="es-ES"/>
              <a:pPr/>
              <a:t>52</a:t>
            </a:fld>
            <a:endParaRPr lang="es-ES"/>
          </a:p>
        </p:txBody>
      </p:sp>
      <p:sp>
        <p:nvSpPr>
          <p:cNvPr id="226309" name="Rectangle 2"/>
          <p:cNvSpPr>
            <a:spLocks noGrp="1" noRot="1" noChangeAspect="1" noChangeArrowheads="1" noTextEdit="1"/>
          </p:cNvSpPr>
          <p:nvPr>
            <p:ph type="sldImg"/>
          </p:nvPr>
        </p:nvSpPr>
        <p:spPr>
          <a:ln/>
        </p:spPr>
      </p:sp>
      <p:sp>
        <p:nvSpPr>
          <p:cNvPr id="2263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05007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7331" name="Rectangle 6"/>
          <p:cNvSpPr>
            <a:spLocks noGrp="1" noChangeArrowheads="1"/>
          </p:cNvSpPr>
          <p:nvPr>
            <p:ph type="ftr" sz="quarter" idx="4"/>
          </p:nvPr>
        </p:nvSpPr>
        <p:spPr>
          <a:noFill/>
        </p:spPr>
        <p:txBody>
          <a:bodyPr/>
          <a:lstStyle/>
          <a:p>
            <a:r>
              <a:rPr lang="es-ES"/>
              <a:t>Ampliación Redes</a:t>
            </a:r>
          </a:p>
        </p:txBody>
      </p:sp>
      <p:sp>
        <p:nvSpPr>
          <p:cNvPr id="227332" name="Rectangle 7"/>
          <p:cNvSpPr>
            <a:spLocks noGrp="1" noChangeArrowheads="1"/>
          </p:cNvSpPr>
          <p:nvPr>
            <p:ph type="sldNum" sz="quarter" idx="5"/>
          </p:nvPr>
        </p:nvSpPr>
        <p:spPr>
          <a:noFill/>
        </p:spPr>
        <p:txBody>
          <a:bodyPr/>
          <a:lstStyle/>
          <a:p>
            <a:r>
              <a:rPr lang="es-ES"/>
              <a:t>5-</a:t>
            </a:r>
            <a:fld id="{73B46B6D-C771-4AEC-B488-55E9282A2C75}" type="slidenum">
              <a:rPr lang="es-ES"/>
              <a:pPr/>
              <a:t>53</a:t>
            </a:fld>
            <a:endParaRPr lang="es-ES"/>
          </a:p>
        </p:txBody>
      </p:sp>
      <p:sp>
        <p:nvSpPr>
          <p:cNvPr id="227333" name="Rectangle 2"/>
          <p:cNvSpPr>
            <a:spLocks noGrp="1" noRot="1" noChangeAspect="1" noChangeArrowheads="1" noTextEdit="1"/>
          </p:cNvSpPr>
          <p:nvPr>
            <p:ph type="sldImg"/>
          </p:nvPr>
        </p:nvSpPr>
        <p:spPr>
          <a:ln/>
        </p:spPr>
      </p:sp>
      <p:sp>
        <p:nvSpPr>
          <p:cNvPr id="2273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1602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8355" name="Rectangle 6"/>
          <p:cNvSpPr>
            <a:spLocks noGrp="1" noChangeArrowheads="1"/>
          </p:cNvSpPr>
          <p:nvPr>
            <p:ph type="ftr" sz="quarter" idx="4"/>
          </p:nvPr>
        </p:nvSpPr>
        <p:spPr>
          <a:noFill/>
        </p:spPr>
        <p:txBody>
          <a:bodyPr/>
          <a:lstStyle/>
          <a:p>
            <a:r>
              <a:rPr lang="es-ES"/>
              <a:t>Ampliación Redes</a:t>
            </a:r>
          </a:p>
        </p:txBody>
      </p:sp>
      <p:sp>
        <p:nvSpPr>
          <p:cNvPr id="228356" name="Rectangle 7"/>
          <p:cNvSpPr>
            <a:spLocks noGrp="1" noChangeArrowheads="1"/>
          </p:cNvSpPr>
          <p:nvPr>
            <p:ph type="sldNum" sz="quarter" idx="5"/>
          </p:nvPr>
        </p:nvSpPr>
        <p:spPr>
          <a:noFill/>
        </p:spPr>
        <p:txBody>
          <a:bodyPr/>
          <a:lstStyle/>
          <a:p>
            <a:r>
              <a:rPr lang="es-ES"/>
              <a:t>5-</a:t>
            </a:r>
            <a:fld id="{492C5179-5BC1-4299-B2AD-7D96F8633E84}" type="slidenum">
              <a:rPr lang="es-ES"/>
              <a:pPr/>
              <a:t>54</a:t>
            </a:fld>
            <a:endParaRPr lang="es-ES"/>
          </a:p>
        </p:txBody>
      </p:sp>
      <p:sp>
        <p:nvSpPr>
          <p:cNvPr id="228357" name="Rectangle 2"/>
          <p:cNvSpPr>
            <a:spLocks noGrp="1" noRot="1" noChangeAspect="1" noChangeArrowheads="1" noTextEdit="1"/>
          </p:cNvSpPr>
          <p:nvPr>
            <p:ph type="sldImg"/>
          </p:nvPr>
        </p:nvSpPr>
        <p:spPr>
          <a:ln/>
        </p:spPr>
      </p:sp>
      <p:sp>
        <p:nvSpPr>
          <p:cNvPr id="2283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77550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29379" name="Rectangle 6"/>
          <p:cNvSpPr>
            <a:spLocks noGrp="1" noChangeArrowheads="1"/>
          </p:cNvSpPr>
          <p:nvPr>
            <p:ph type="ftr" sz="quarter" idx="4"/>
          </p:nvPr>
        </p:nvSpPr>
        <p:spPr>
          <a:noFill/>
        </p:spPr>
        <p:txBody>
          <a:bodyPr/>
          <a:lstStyle/>
          <a:p>
            <a:r>
              <a:rPr lang="es-ES"/>
              <a:t>Ampliación Redes</a:t>
            </a:r>
          </a:p>
        </p:txBody>
      </p:sp>
      <p:sp>
        <p:nvSpPr>
          <p:cNvPr id="229380" name="Rectangle 7"/>
          <p:cNvSpPr>
            <a:spLocks noGrp="1" noChangeArrowheads="1"/>
          </p:cNvSpPr>
          <p:nvPr>
            <p:ph type="sldNum" sz="quarter" idx="5"/>
          </p:nvPr>
        </p:nvSpPr>
        <p:spPr>
          <a:noFill/>
        </p:spPr>
        <p:txBody>
          <a:bodyPr/>
          <a:lstStyle/>
          <a:p>
            <a:r>
              <a:rPr lang="es-ES"/>
              <a:t>5-</a:t>
            </a:r>
            <a:fld id="{9573F36B-E27A-4DF0-9BFA-35A4F9CBFDD7}" type="slidenum">
              <a:rPr lang="es-ES"/>
              <a:pPr/>
              <a:t>55</a:t>
            </a:fld>
            <a:endParaRPr lang="es-ES"/>
          </a:p>
        </p:txBody>
      </p:sp>
      <p:sp>
        <p:nvSpPr>
          <p:cNvPr id="229381" name="Rectangle 2"/>
          <p:cNvSpPr>
            <a:spLocks noGrp="1" noRot="1" noChangeAspect="1" noChangeArrowheads="1" noTextEdit="1"/>
          </p:cNvSpPr>
          <p:nvPr>
            <p:ph type="sldImg"/>
          </p:nvPr>
        </p:nvSpPr>
        <p:spPr>
          <a:ln/>
        </p:spPr>
      </p:sp>
      <p:sp>
        <p:nvSpPr>
          <p:cNvPr id="229382" name="Rectangle 3"/>
          <p:cNvSpPr>
            <a:spLocks noGrp="1" noChangeArrowheads="1"/>
          </p:cNvSpPr>
          <p:nvPr>
            <p:ph type="body" idx="1"/>
          </p:nvPr>
        </p:nvSpPr>
        <p:spPr>
          <a:noFill/>
          <a:ln/>
        </p:spPr>
        <p:txBody>
          <a:bodyPr/>
          <a:lstStyle/>
          <a:p>
            <a:pPr eaLnBrk="1" hangingPunct="1"/>
            <a:r>
              <a:rPr lang="es-ES" dirty="0" err="1" smtClean="0"/>
              <a:t>NetStumbler</a:t>
            </a:r>
            <a:r>
              <a:rPr lang="es-ES" dirty="0" smtClean="0"/>
              <a:t> e </a:t>
            </a:r>
            <a:r>
              <a:rPr lang="es-ES" dirty="0" err="1" smtClean="0"/>
              <a:t>Inssider</a:t>
            </a:r>
            <a:r>
              <a:rPr lang="es-ES" dirty="0" smtClean="0"/>
              <a:t> son ejemplos de programas que efectúan escaneo activo. Con el fin de localizar todas las redes inalámbricas existentes estos programas están continuamente enviando mensajes </a:t>
            </a:r>
            <a:r>
              <a:rPr lang="es-ES" dirty="0" err="1" smtClean="0"/>
              <a:t>probe</a:t>
            </a:r>
            <a:r>
              <a:rPr lang="es-ES" dirty="0" smtClean="0"/>
              <a:t> </a:t>
            </a:r>
            <a:r>
              <a:rPr lang="es-ES" dirty="0" err="1" smtClean="0"/>
              <a:t>request</a:t>
            </a:r>
            <a:r>
              <a:rPr lang="es-ES" dirty="0" smtClean="0"/>
              <a:t>  en todos los canales de radio disponibles en la banda utilizada.</a:t>
            </a:r>
          </a:p>
        </p:txBody>
      </p:sp>
    </p:spTree>
    <p:extLst>
      <p:ext uri="{BB962C8B-B14F-4D97-AF65-F5344CB8AC3E}">
        <p14:creationId xmlns:p14="http://schemas.microsoft.com/office/powerpoint/2010/main" val="4090123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a:xfrm>
            <a:off x="0" y="0"/>
            <a:ext cx="2940050" cy="493713"/>
          </a:xfrm>
          <a:prstGeom prst="rect">
            <a:avLst/>
          </a:prstGeom>
        </p:spPr>
        <p:txBody>
          <a:bodyPr/>
          <a:lstStyle/>
          <a:p>
            <a:pPr>
              <a:defRPr/>
            </a:pPr>
            <a:r>
              <a:rPr lang="es-ES" smtClean="0"/>
              <a:t>Redes Inalámbricas y Movilidad</a:t>
            </a:r>
            <a:endParaRPr lang="es-ES"/>
          </a:p>
        </p:txBody>
      </p:sp>
      <p:sp>
        <p:nvSpPr>
          <p:cNvPr id="5" name="4 Marcador de pie de página"/>
          <p:cNvSpPr>
            <a:spLocks noGrp="1"/>
          </p:cNvSpPr>
          <p:nvPr>
            <p:ph type="ftr" sz="quarter" idx="11"/>
          </p:nvPr>
        </p:nvSpPr>
        <p:spPr/>
        <p:txBody>
          <a:bodyPr/>
          <a:lstStyle/>
          <a:p>
            <a:pPr>
              <a:defRPr/>
            </a:pPr>
            <a:r>
              <a:rPr lang="es-ES" smtClean="0"/>
              <a:t>Ampliación 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B255BB0F-789E-4A1F-9BB6-F69556186336}" type="slidenum">
              <a:rPr lang="es-ES" smtClean="0"/>
              <a:pPr>
                <a:defRPr/>
              </a:pPr>
              <a:t>56</a:t>
            </a:fld>
            <a:endParaRPr lang="es-ES"/>
          </a:p>
        </p:txBody>
      </p:sp>
    </p:spTree>
    <p:extLst>
      <p:ext uri="{BB962C8B-B14F-4D97-AF65-F5344CB8AC3E}">
        <p14:creationId xmlns:p14="http://schemas.microsoft.com/office/powerpoint/2010/main" val="3959657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Algunos programas, como el </a:t>
            </a:r>
            <a:r>
              <a:rPr lang="es-ES" dirty="0" err="1" smtClean="0"/>
              <a:t>Wi-Spy</a:t>
            </a:r>
            <a:r>
              <a:rPr lang="es-ES" dirty="0" smtClean="0"/>
              <a:t>, muestran las señales de radiofrecuencia recibidas no solo de redes 802.11 sino de cualquier otra fuente que emita en la misma zona del espectro que la red correspondiente. En este ejemplo se muestra la misma emisión que se recibía en la diapositiva anterior con el programa </a:t>
            </a:r>
            <a:r>
              <a:rPr lang="es-ES" dirty="0" err="1" smtClean="0"/>
              <a:t>Inssider</a:t>
            </a:r>
            <a:r>
              <a:rPr lang="es-ES" dirty="0" smtClean="0"/>
              <a:t>. En este caso la ventana superior muestra la denominada vista espectral, que representa la evolución de la intensidad de señal para cada frecuencia a lo largo del tiempo, marcando con el color rojo los puntos de mayor intensidad. La ventana central corresponde a la vista topográfica, que representa la intensidad de señal para cada frecuencia, medida desde que inició el programa utilizando diferentes colores para indicar la frecuencia con la que se ha medido cada punto, y la tercera es la vista plana, que simplemente muestra para cada frecuencia la intensidad  máxima, la promedio y la actual para cada frecuencia.</a:t>
            </a:r>
            <a:endParaRPr lang="es-ES" dirty="0"/>
          </a:p>
        </p:txBody>
      </p:sp>
      <p:sp>
        <p:nvSpPr>
          <p:cNvPr id="4" name="3 Marcador de encabezado"/>
          <p:cNvSpPr>
            <a:spLocks noGrp="1"/>
          </p:cNvSpPr>
          <p:nvPr>
            <p:ph type="hdr" sz="quarter" idx="10"/>
          </p:nvPr>
        </p:nvSpPr>
        <p:spPr>
          <a:xfrm>
            <a:off x="0" y="0"/>
            <a:ext cx="2940050" cy="493713"/>
          </a:xfrm>
          <a:prstGeom prst="rect">
            <a:avLst/>
          </a:prstGeom>
        </p:spPr>
        <p:txBody>
          <a:bodyPr/>
          <a:lstStyle/>
          <a:p>
            <a:pPr>
              <a:defRPr/>
            </a:pPr>
            <a:r>
              <a:rPr lang="es-ES" smtClean="0"/>
              <a:t>Redes Inalámbricas y Movilidad</a:t>
            </a:r>
            <a:endParaRPr lang="es-ES"/>
          </a:p>
        </p:txBody>
      </p:sp>
      <p:sp>
        <p:nvSpPr>
          <p:cNvPr id="5" name="4 Marcador de pie de página"/>
          <p:cNvSpPr>
            <a:spLocks noGrp="1"/>
          </p:cNvSpPr>
          <p:nvPr>
            <p:ph type="ftr" sz="quarter" idx="11"/>
          </p:nvPr>
        </p:nvSpPr>
        <p:spPr/>
        <p:txBody>
          <a:bodyPr/>
          <a:lstStyle/>
          <a:p>
            <a:pPr>
              <a:defRPr/>
            </a:pPr>
            <a:r>
              <a:rPr lang="es-ES" smtClean="0"/>
              <a:t>Ampliación 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B255BB0F-789E-4A1F-9BB6-F69556186336}" type="slidenum">
              <a:rPr lang="es-ES" smtClean="0"/>
              <a:pPr>
                <a:defRPr/>
              </a:pPr>
              <a:t>57</a:t>
            </a:fld>
            <a:endParaRPr lang="es-ES"/>
          </a:p>
        </p:txBody>
      </p:sp>
    </p:spTree>
    <p:extLst>
      <p:ext uri="{BB962C8B-B14F-4D97-AF65-F5344CB8AC3E}">
        <p14:creationId xmlns:p14="http://schemas.microsoft.com/office/powerpoint/2010/main" val="2020552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0403" name="Rectangle 6"/>
          <p:cNvSpPr>
            <a:spLocks noGrp="1" noChangeArrowheads="1"/>
          </p:cNvSpPr>
          <p:nvPr>
            <p:ph type="ftr" sz="quarter" idx="4"/>
          </p:nvPr>
        </p:nvSpPr>
        <p:spPr>
          <a:noFill/>
        </p:spPr>
        <p:txBody>
          <a:bodyPr/>
          <a:lstStyle/>
          <a:p>
            <a:r>
              <a:rPr lang="es-ES"/>
              <a:t>Ampliación Redes</a:t>
            </a:r>
          </a:p>
        </p:txBody>
      </p:sp>
      <p:sp>
        <p:nvSpPr>
          <p:cNvPr id="230404" name="Rectangle 7"/>
          <p:cNvSpPr>
            <a:spLocks noGrp="1" noChangeArrowheads="1"/>
          </p:cNvSpPr>
          <p:nvPr>
            <p:ph type="sldNum" sz="quarter" idx="5"/>
          </p:nvPr>
        </p:nvSpPr>
        <p:spPr>
          <a:noFill/>
        </p:spPr>
        <p:txBody>
          <a:bodyPr/>
          <a:lstStyle/>
          <a:p>
            <a:r>
              <a:rPr lang="es-ES"/>
              <a:t>5-</a:t>
            </a:r>
            <a:fld id="{74314EA4-D7FE-4658-88E6-5768053920DB}" type="slidenum">
              <a:rPr lang="es-ES"/>
              <a:pPr/>
              <a:t>58</a:t>
            </a:fld>
            <a:endParaRPr lang="es-ES"/>
          </a:p>
        </p:txBody>
      </p:sp>
      <p:sp>
        <p:nvSpPr>
          <p:cNvPr id="230405" name="Rectangle 2"/>
          <p:cNvSpPr>
            <a:spLocks noGrp="1" noRot="1" noChangeAspect="1" noChangeArrowheads="1" noTextEdit="1"/>
          </p:cNvSpPr>
          <p:nvPr>
            <p:ph type="sldImg"/>
          </p:nvPr>
        </p:nvSpPr>
        <p:spPr>
          <a:ln/>
        </p:spPr>
      </p:sp>
      <p:sp>
        <p:nvSpPr>
          <p:cNvPr id="2304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43072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1427" name="Rectangle 6"/>
          <p:cNvSpPr>
            <a:spLocks noGrp="1" noChangeArrowheads="1"/>
          </p:cNvSpPr>
          <p:nvPr>
            <p:ph type="ftr" sz="quarter" idx="4"/>
          </p:nvPr>
        </p:nvSpPr>
        <p:spPr>
          <a:noFill/>
        </p:spPr>
        <p:txBody>
          <a:bodyPr/>
          <a:lstStyle/>
          <a:p>
            <a:r>
              <a:rPr lang="es-ES"/>
              <a:t>Ampliación Redes</a:t>
            </a:r>
          </a:p>
        </p:txBody>
      </p:sp>
      <p:sp>
        <p:nvSpPr>
          <p:cNvPr id="231428" name="Rectangle 7"/>
          <p:cNvSpPr>
            <a:spLocks noGrp="1" noChangeArrowheads="1"/>
          </p:cNvSpPr>
          <p:nvPr>
            <p:ph type="sldNum" sz="quarter" idx="5"/>
          </p:nvPr>
        </p:nvSpPr>
        <p:spPr>
          <a:noFill/>
        </p:spPr>
        <p:txBody>
          <a:bodyPr/>
          <a:lstStyle/>
          <a:p>
            <a:r>
              <a:rPr lang="es-ES"/>
              <a:t>5-</a:t>
            </a:r>
            <a:fld id="{547D151B-B81F-441F-AA6C-368F3025A04C}" type="slidenum">
              <a:rPr lang="es-ES"/>
              <a:pPr/>
              <a:t>59</a:t>
            </a:fld>
            <a:endParaRPr lang="es-ES"/>
          </a:p>
        </p:txBody>
      </p:sp>
      <p:sp>
        <p:nvSpPr>
          <p:cNvPr id="231429" name="Rectangle 2"/>
          <p:cNvSpPr>
            <a:spLocks noGrp="1" noRot="1" noChangeAspect="1" noChangeArrowheads="1" noTextEdit="1"/>
          </p:cNvSpPr>
          <p:nvPr>
            <p:ph type="sldImg"/>
          </p:nvPr>
        </p:nvSpPr>
        <p:spPr>
          <a:ln/>
        </p:spPr>
      </p:sp>
      <p:sp>
        <p:nvSpPr>
          <p:cNvPr id="2314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0034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0227" name="Rectangle 6"/>
          <p:cNvSpPr>
            <a:spLocks noGrp="1" noChangeArrowheads="1"/>
          </p:cNvSpPr>
          <p:nvPr>
            <p:ph type="ftr" sz="quarter" idx="4"/>
          </p:nvPr>
        </p:nvSpPr>
        <p:spPr>
          <a:noFill/>
        </p:spPr>
        <p:txBody>
          <a:bodyPr/>
          <a:lstStyle/>
          <a:p>
            <a:r>
              <a:rPr lang="es-ES"/>
              <a:t>Ampliación Redes</a:t>
            </a:r>
          </a:p>
        </p:txBody>
      </p:sp>
      <p:sp>
        <p:nvSpPr>
          <p:cNvPr id="180228" name="Rectangle 7"/>
          <p:cNvSpPr>
            <a:spLocks noGrp="1" noChangeArrowheads="1"/>
          </p:cNvSpPr>
          <p:nvPr>
            <p:ph type="sldNum" sz="quarter" idx="5"/>
          </p:nvPr>
        </p:nvSpPr>
        <p:spPr>
          <a:noFill/>
        </p:spPr>
        <p:txBody>
          <a:bodyPr/>
          <a:lstStyle/>
          <a:p>
            <a:r>
              <a:rPr lang="es-ES"/>
              <a:t>5-</a:t>
            </a:r>
            <a:fld id="{A19E0EC7-411A-48E0-B0A5-73227D90805F}" type="slidenum">
              <a:rPr lang="es-ES"/>
              <a:pPr/>
              <a:t>6</a:t>
            </a:fld>
            <a:endParaRPr lang="es-ES"/>
          </a:p>
        </p:txBody>
      </p:sp>
      <p:sp>
        <p:nvSpPr>
          <p:cNvPr id="180229" name="Rectangle 2"/>
          <p:cNvSpPr>
            <a:spLocks noGrp="1" noRot="1" noChangeAspect="1" noChangeArrowheads="1" noTextEdit="1"/>
          </p:cNvSpPr>
          <p:nvPr>
            <p:ph type="sldImg"/>
          </p:nvPr>
        </p:nvSpPr>
        <p:spPr>
          <a:ln/>
        </p:spPr>
      </p:sp>
      <p:sp>
        <p:nvSpPr>
          <p:cNvPr id="1802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71306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1427" name="Rectangle 6"/>
          <p:cNvSpPr>
            <a:spLocks noGrp="1" noChangeArrowheads="1"/>
          </p:cNvSpPr>
          <p:nvPr>
            <p:ph type="ftr" sz="quarter" idx="4"/>
          </p:nvPr>
        </p:nvSpPr>
        <p:spPr>
          <a:noFill/>
        </p:spPr>
        <p:txBody>
          <a:bodyPr/>
          <a:lstStyle/>
          <a:p>
            <a:r>
              <a:rPr lang="es-ES"/>
              <a:t>Ampliación Redes</a:t>
            </a:r>
          </a:p>
        </p:txBody>
      </p:sp>
      <p:sp>
        <p:nvSpPr>
          <p:cNvPr id="231428" name="Rectangle 7"/>
          <p:cNvSpPr>
            <a:spLocks noGrp="1" noChangeArrowheads="1"/>
          </p:cNvSpPr>
          <p:nvPr>
            <p:ph type="sldNum" sz="quarter" idx="5"/>
          </p:nvPr>
        </p:nvSpPr>
        <p:spPr>
          <a:noFill/>
        </p:spPr>
        <p:txBody>
          <a:bodyPr/>
          <a:lstStyle/>
          <a:p>
            <a:r>
              <a:rPr lang="es-ES"/>
              <a:t>5-</a:t>
            </a:r>
            <a:fld id="{547D151B-B81F-441F-AA6C-368F3025A04C}" type="slidenum">
              <a:rPr lang="es-ES"/>
              <a:pPr/>
              <a:t>60</a:t>
            </a:fld>
            <a:endParaRPr lang="es-ES"/>
          </a:p>
        </p:txBody>
      </p:sp>
      <p:sp>
        <p:nvSpPr>
          <p:cNvPr id="231429" name="Rectangle 2"/>
          <p:cNvSpPr>
            <a:spLocks noGrp="1" noRot="1" noChangeAspect="1" noChangeArrowheads="1" noTextEdit="1"/>
          </p:cNvSpPr>
          <p:nvPr>
            <p:ph type="sldImg"/>
          </p:nvPr>
        </p:nvSpPr>
        <p:spPr>
          <a:ln/>
        </p:spPr>
      </p:sp>
      <p:sp>
        <p:nvSpPr>
          <p:cNvPr id="2314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20144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2451" name="Rectangle 6"/>
          <p:cNvSpPr>
            <a:spLocks noGrp="1" noChangeArrowheads="1"/>
          </p:cNvSpPr>
          <p:nvPr>
            <p:ph type="ftr" sz="quarter" idx="4"/>
          </p:nvPr>
        </p:nvSpPr>
        <p:spPr>
          <a:noFill/>
        </p:spPr>
        <p:txBody>
          <a:bodyPr/>
          <a:lstStyle/>
          <a:p>
            <a:r>
              <a:rPr lang="es-ES"/>
              <a:t>Ampliación Redes</a:t>
            </a:r>
          </a:p>
        </p:txBody>
      </p:sp>
      <p:sp>
        <p:nvSpPr>
          <p:cNvPr id="232452" name="Rectangle 7"/>
          <p:cNvSpPr>
            <a:spLocks noGrp="1" noChangeArrowheads="1"/>
          </p:cNvSpPr>
          <p:nvPr>
            <p:ph type="sldNum" sz="quarter" idx="5"/>
          </p:nvPr>
        </p:nvSpPr>
        <p:spPr>
          <a:noFill/>
        </p:spPr>
        <p:txBody>
          <a:bodyPr/>
          <a:lstStyle/>
          <a:p>
            <a:r>
              <a:rPr lang="es-ES"/>
              <a:t>5-</a:t>
            </a:r>
            <a:fld id="{894E5280-AB1C-4157-99E7-DEE2A59079F3}" type="slidenum">
              <a:rPr lang="es-ES"/>
              <a:pPr/>
              <a:t>61</a:t>
            </a:fld>
            <a:endParaRPr lang="es-ES"/>
          </a:p>
        </p:txBody>
      </p:sp>
      <p:sp>
        <p:nvSpPr>
          <p:cNvPr id="232453" name="Rectangle 2"/>
          <p:cNvSpPr>
            <a:spLocks noGrp="1" noRot="1" noChangeAspect="1" noChangeArrowheads="1" noTextEdit="1"/>
          </p:cNvSpPr>
          <p:nvPr>
            <p:ph type="sldImg"/>
          </p:nvPr>
        </p:nvSpPr>
        <p:spPr>
          <a:ln/>
        </p:spPr>
      </p:sp>
      <p:sp>
        <p:nvSpPr>
          <p:cNvPr id="2324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17166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3475" name="Rectangle 6"/>
          <p:cNvSpPr>
            <a:spLocks noGrp="1" noChangeArrowheads="1"/>
          </p:cNvSpPr>
          <p:nvPr>
            <p:ph type="ftr" sz="quarter" idx="4"/>
          </p:nvPr>
        </p:nvSpPr>
        <p:spPr>
          <a:noFill/>
        </p:spPr>
        <p:txBody>
          <a:bodyPr/>
          <a:lstStyle/>
          <a:p>
            <a:r>
              <a:rPr lang="es-ES"/>
              <a:t>Ampliación Redes</a:t>
            </a:r>
          </a:p>
        </p:txBody>
      </p:sp>
      <p:sp>
        <p:nvSpPr>
          <p:cNvPr id="233476" name="Rectangle 7"/>
          <p:cNvSpPr>
            <a:spLocks noGrp="1" noChangeArrowheads="1"/>
          </p:cNvSpPr>
          <p:nvPr>
            <p:ph type="sldNum" sz="quarter" idx="5"/>
          </p:nvPr>
        </p:nvSpPr>
        <p:spPr>
          <a:noFill/>
        </p:spPr>
        <p:txBody>
          <a:bodyPr/>
          <a:lstStyle/>
          <a:p>
            <a:r>
              <a:rPr lang="es-ES"/>
              <a:t>5-</a:t>
            </a:r>
            <a:fld id="{61C99988-8981-46D3-BAA9-B2E1ED681567}" type="slidenum">
              <a:rPr lang="es-ES"/>
              <a:pPr/>
              <a:t>62</a:t>
            </a:fld>
            <a:endParaRPr lang="es-ES"/>
          </a:p>
        </p:txBody>
      </p:sp>
      <p:sp>
        <p:nvSpPr>
          <p:cNvPr id="233477" name="Rectangle 2"/>
          <p:cNvSpPr>
            <a:spLocks noGrp="1" noRot="1" noChangeAspect="1" noChangeArrowheads="1" noTextEdit="1"/>
          </p:cNvSpPr>
          <p:nvPr>
            <p:ph type="sldImg"/>
          </p:nvPr>
        </p:nvSpPr>
        <p:spPr>
          <a:ln/>
        </p:spPr>
      </p:sp>
      <p:sp>
        <p:nvSpPr>
          <p:cNvPr id="2334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080413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4499" name="Rectangle 6"/>
          <p:cNvSpPr>
            <a:spLocks noGrp="1" noChangeArrowheads="1"/>
          </p:cNvSpPr>
          <p:nvPr>
            <p:ph type="ftr" sz="quarter" idx="4"/>
          </p:nvPr>
        </p:nvSpPr>
        <p:spPr>
          <a:noFill/>
        </p:spPr>
        <p:txBody>
          <a:bodyPr/>
          <a:lstStyle/>
          <a:p>
            <a:r>
              <a:rPr lang="es-ES"/>
              <a:t>Ampliación Redes</a:t>
            </a:r>
          </a:p>
        </p:txBody>
      </p:sp>
      <p:sp>
        <p:nvSpPr>
          <p:cNvPr id="234500" name="Rectangle 7"/>
          <p:cNvSpPr>
            <a:spLocks noGrp="1" noChangeArrowheads="1"/>
          </p:cNvSpPr>
          <p:nvPr>
            <p:ph type="sldNum" sz="quarter" idx="5"/>
          </p:nvPr>
        </p:nvSpPr>
        <p:spPr>
          <a:noFill/>
        </p:spPr>
        <p:txBody>
          <a:bodyPr/>
          <a:lstStyle/>
          <a:p>
            <a:r>
              <a:rPr lang="es-ES"/>
              <a:t>5-</a:t>
            </a:r>
            <a:fld id="{70AFE769-3FC0-4B81-BC3D-853DAA4D09E1}" type="slidenum">
              <a:rPr lang="es-ES"/>
              <a:pPr/>
              <a:t>63</a:t>
            </a:fld>
            <a:endParaRPr lang="es-ES"/>
          </a:p>
        </p:txBody>
      </p:sp>
      <p:sp>
        <p:nvSpPr>
          <p:cNvPr id="234501" name="Rectangle 2"/>
          <p:cNvSpPr>
            <a:spLocks noGrp="1" noRot="1" noChangeAspect="1" noChangeArrowheads="1" noTextEdit="1"/>
          </p:cNvSpPr>
          <p:nvPr>
            <p:ph type="sldImg"/>
          </p:nvPr>
        </p:nvSpPr>
        <p:spPr>
          <a:ln/>
        </p:spPr>
      </p:sp>
      <p:sp>
        <p:nvSpPr>
          <p:cNvPr id="2345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272942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5523" name="Rectangle 6"/>
          <p:cNvSpPr>
            <a:spLocks noGrp="1" noChangeArrowheads="1"/>
          </p:cNvSpPr>
          <p:nvPr>
            <p:ph type="ftr" sz="quarter" idx="4"/>
          </p:nvPr>
        </p:nvSpPr>
        <p:spPr>
          <a:noFill/>
        </p:spPr>
        <p:txBody>
          <a:bodyPr/>
          <a:lstStyle/>
          <a:p>
            <a:r>
              <a:rPr lang="es-ES"/>
              <a:t>Ampliación Redes</a:t>
            </a:r>
          </a:p>
        </p:txBody>
      </p:sp>
      <p:sp>
        <p:nvSpPr>
          <p:cNvPr id="235524" name="Rectangle 7"/>
          <p:cNvSpPr>
            <a:spLocks noGrp="1" noChangeArrowheads="1"/>
          </p:cNvSpPr>
          <p:nvPr>
            <p:ph type="sldNum" sz="quarter" idx="5"/>
          </p:nvPr>
        </p:nvSpPr>
        <p:spPr>
          <a:noFill/>
        </p:spPr>
        <p:txBody>
          <a:bodyPr/>
          <a:lstStyle/>
          <a:p>
            <a:r>
              <a:rPr lang="es-ES"/>
              <a:t>5-</a:t>
            </a:r>
            <a:fld id="{069E11D9-EEA3-4E39-8225-59409113B1C9}" type="slidenum">
              <a:rPr lang="es-ES"/>
              <a:pPr/>
              <a:t>64</a:t>
            </a:fld>
            <a:endParaRPr lang="es-ES"/>
          </a:p>
        </p:txBody>
      </p:sp>
      <p:sp>
        <p:nvSpPr>
          <p:cNvPr id="235525" name="Rectangle 2"/>
          <p:cNvSpPr>
            <a:spLocks noGrp="1" noRot="1" noChangeAspect="1" noChangeArrowheads="1" noTextEdit="1"/>
          </p:cNvSpPr>
          <p:nvPr>
            <p:ph type="sldImg"/>
          </p:nvPr>
        </p:nvSpPr>
        <p:spPr>
          <a:ln/>
        </p:spPr>
      </p:sp>
      <p:sp>
        <p:nvSpPr>
          <p:cNvPr id="2355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94584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6547" name="Rectangle 6"/>
          <p:cNvSpPr>
            <a:spLocks noGrp="1" noChangeArrowheads="1"/>
          </p:cNvSpPr>
          <p:nvPr>
            <p:ph type="ftr" sz="quarter" idx="4"/>
          </p:nvPr>
        </p:nvSpPr>
        <p:spPr>
          <a:noFill/>
        </p:spPr>
        <p:txBody>
          <a:bodyPr/>
          <a:lstStyle/>
          <a:p>
            <a:r>
              <a:rPr lang="es-ES"/>
              <a:t>Ampliación Redes</a:t>
            </a:r>
          </a:p>
        </p:txBody>
      </p:sp>
      <p:sp>
        <p:nvSpPr>
          <p:cNvPr id="236548" name="Rectangle 7"/>
          <p:cNvSpPr>
            <a:spLocks noGrp="1" noChangeArrowheads="1"/>
          </p:cNvSpPr>
          <p:nvPr>
            <p:ph type="sldNum" sz="quarter" idx="5"/>
          </p:nvPr>
        </p:nvSpPr>
        <p:spPr>
          <a:noFill/>
        </p:spPr>
        <p:txBody>
          <a:bodyPr/>
          <a:lstStyle/>
          <a:p>
            <a:r>
              <a:rPr lang="es-ES"/>
              <a:t>5-</a:t>
            </a:r>
            <a:fld id="{F5AA7889-8168-4353-9DF5-9911837DB78C}" type="slidenum">
              <a:rPr lang="es-ES"/>
              <a:pPr/>
              <a:t>65</a:t>
            </a:fld>
            <a:endParaRPr lang="es-ES"/>
          </a:p>
        </p:txBody>
      </p:sp>
      <p:sp>
        <p:nvSpPr>
          <p:cNvPr id="236549" name="Rectangle 2"/>
          <p:cNvSpPr>
            <a:spLocks noGrp="1" noRot="1" noChangeAspect="1" noChangeArrowheads="1" noTextEdit="1"/>
          </p:cNvSpPr>
          <p:nvPr>
            <p:ph type="sldImg"/>
          </p:nvPr>
        </p:nvSpPr>
        <p:spPr>
          <a:ln/>
        </p:spPr>
      </p:sp>
      <p:sp>
        <p:nvSpPr>
          <p:cNvPr id="2365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829985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7571" name="Rectangle 6"/>
          <p:cNvSpPr>
            <a:spLocks noGrp="1" noChangeArrowheads="1"/>
          </p:cNvSpPr>
          <p:nvPr>
            <p:ph type="ftr" sz="quarter" idx="4"/>
          </p:nvPr>
        </p:nvSpPr>
        <p:spPr>
          <a:noFill/>
        </p:spPr>
        <p:txBody>
          <a:bodyPr/>
          <a:lstStyle/>
          <a:p>
            <a:r>
              <a:rPr lang="es-ES"/>
              <a:t>Ampliación Redes</a:t>
            </a:r>
          </a:p>
        </p:txBody>
      </p:sp>
      <p:sp>
        <p:nvSpPr>
          <p:cNvPr id="237572" name="Rectangle 7"/>
          <p:cNvSpPr>
            <a:spLocks noGrp="1" noChangeArrowheads="1"/>
          </p:cNvSpPr>
          <p:nvPr>
            <p:ph type="sldNum" sz="quarter" idx="5"/>
          </p:nvPr>
        </p:nvSpPr>
        <p:spPr>
          <a:noFill/>
        </p:spPr>
        <p:txBody>
          <a:bodyPr/>
          <a:lstStyle/>
          <a:p>
            <a:r>
              <a:rPr lang="es-ES"/>
              <a:t>5-</a:t>
            </a:r>
            <a:fld id="{DDD44A31-7D78-45D5-B6AB-26BACDBE4B41}" type="slidenum">
              <a:rPr lang="es-ES"/>
              <a:pPr/>
              <a:t>66</a:t>
            </a:fld>
            <a:endParaRPr lang="es-ES"/>
          </a:p>
        </p:txBody>
      </p:sp>
      <p:sp>
        <p:nvSpPr>
          <p:cNvPr id="237573" name="Rectangle 2"/>
          <p:cNvSpPr>
            <a:spLocks noGrp="1" noRot="1" noChangeAspect="1" noChangeArrowheads="1" noTextEdit="1"/>
          </p:cNvSpPr>
          <p:nvPr>
            <p:ph type="sldImg"/>
          </p:nvPr>
        </p:nvSpPr>
        <p:spPr>
          <a:ln/>
        </p:spPr>
      </p:sp>
      <p:sp>
        <p:nvSpPr>
          <p:cNvPr id="2375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031681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8595" name="Rectangle 6"/>
          <p:cNvSpPr>
            <a:spLocks noGrp="1" noChangeArrowheads="1"/>
          </p:cNvSpPr>
          <p:nvPr>
            <p:ph type="ftr" sz="quarter" idx="4"/>
          </p:nvPr>
        </p:nvSpPr>
        <p:spPr>
          <a:noFill/>
        </p:spPr>
        <p:txBody>
          <a:bodyPr/>
          <a:lstStyle/>
          <a:p>
            <a:r>
              <a:rPr lang="es-ES"/>
              <a:t>Ampliación Redes</a:t>
            </a:r>
          </a:p>
        </p:txBody>
      </p:sp>
      <p:sp>
        <p:nvSpPr>
          <p:cNvPr id="238596" name="Rectangle 7"/>
          <p:cNvSpPr>
            <a:spLocks noGrp="1" noChangeArrowheads="1"/>
          </p:cNvSpPr>
          <p:nvPr>
            <p:ph type="sldNum" sz="quarter" idx="5"/>
          </p:nvPr>
        </p:nvSpPr>
        <p:spPr>
          <a:noFill/>
        </p:spPr>
        <p:txBody>
          <a:bodyPr/>
          <a:lstStyle/>
          <a:p>
            <a:r>
              <a:rPr lang="es-ES"/>
              <a:t>5-</a:t>
            </a:r>
            <a:fld id="{128789F2-BE2B-45E0-9449-8DC90C648B50}" type="slidenum">
              <a:rPr lang="es-ES"/>
              <a:pPr/>
              <a:t>67</a:t>
            </a:fld>
            <a:endParaRPr lang="es-ES"/>
          </a:p>
        </p:txBody>
      </p:sp>
      <p:sp>
        <p:nvSpPr>
          <p:cNvPr id="238597" name="Rectangle 2"/>
          <p:cNvSpPr>
            <a:spLocks noGrp="1" noRot="1" noChangeAspect="1" noChangeArrowheads="1" noTextEdit="1"/>
          </p:cNvSpPr>
          <p:nvPr>
            <p:ph type="sldImg"/>
          </p:nvPr>
        </p:nvSpPr>
        <p:spPr>
          <a:ln/>
        </p:spPr>
      </p:sp>
      <p:sp>
        <p:nvSpPr>
          <p:cNvPr id="2385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0406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39619" name="Rectangle 6"/>
          <p:cNvSpPr>
            <a:spLocks noGrp="1" noChangeArrowheads="1"/>
          </p:cNvSpPr>
          <p:nvPr>
            <p:ph type="ftr" sz="quarter" idx="4"/>
          </p:nvPr>
        </p:nvSpPr>
        <p:spPr>
          <a:noFill/>
        </p:spPr>
        <p:txBody>
          <a:bodyPr/>
          <a:lstStyle/>
          <a:p>
            <a:r>
              <a:rPr lang="es-ES"/>
              <a:t>Ampliación Redes</a:t>
            </a:r>
          </a:p>
        </p:txBody>
      </p:sp>
      <p:sp>
        <p:nvSpPr>
          <p:cNvPr id="239620" name="Rectangle 7"/>
          <p:cNvSpPr>
            <a:spLocks noGrp="1" noChangeArrowheads="1"/>
          </p:cNvSpPr>
          <p:nvPr>
            <p:ph type="sldNum" sz="quarter" idx="5"/>
          </p:nvPr>
        </p:nvSpPr>
        <p:spPr>
          <a:noFill/>
        </p:spPr>
        <p:txBody>
          <a:bodyPr/>
          <a:lstStyle/>
          <a:p>
            <a:r>
              <a:rPr lang="es-ES"/>
              <a:t>5-</a:t>
            </a:r>
            <a:fld id="{1C168CF3-FE7E-48D5-9348-127E35FFF2A7}" type="slidenum">
              <a:rPr lang="es-ES"/>
              <a:pPr/>
              <a:t>68</a:t>
            </a:fld>
            <a:endParaRPr lang="es-ES"/>
          </a:p>
        </p:txBody>
      </p:sp>
      <p:sp>
        <p:nvSpPr>
          <p:cNvPr id="239621" name="Rectangle 2"/>
          <p:cNvSpPr>
            <a:spLocks noGrp="1" noRot="1" noChangeAspect="1" noChangeArrowheads="1" noTextEdit="1"/>
          </p:cNvSpPr>
          <p:nvPr>
            <p:ph type="sldImg"/>
          </p:nvPr>
        </p:nvSpPr>
        <p:spPr>
          <a:ln/>
        </p:spPr>
      </p:sp>
      <p:sp>
        <p:nvSpPr>
          <p:cNvPr id="2396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259678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0643" name="Rectangle 6"/>
          <p:cNvSpPr>
            <a:spLocks noGrp="1" noChangeArrowheads="1"/>
          </p:cNvSpPr>
          <p:nvPr>
            <p:ph type="ftr" sz="quarter" idx="4"/>
          </p:nvPr>
        </p:nvSpPr>
        <p:spPr>
          <a:noFill/>
        </p:spPr>
        <p:txBody>
          <a:bodyPr/>
          <a:lstStyle/>
          <a:p>
            <a:r>
              <a:rPr lang="es-ES"/>
              <a:t>Ampliación Redes</a:t>
            </a:r>
          </a:p>
        </p:txBody>
      </p:sp>
      <p:sp>
        <p:nvSpPr>
          <p:cNvPr id="240644" name="Rectangle 7"/>
          <p:cNvSpPr>
            <a:spLocks noGrp="1" noChangeArrowheads="1"/>
          </p:cNvSpPr>
          <p:nvPr>
            <p:ph type="sldNum" sz="quarter" idx="5"/>
          </p:nvPr>
        </p:nvSpPr>
        <p:spPr>
          <a:noFill/>
        </p:spPr>
        <p:txBody>
          <a:bodyPr/>
          <a:lstStyle/>
          <a:p>
            <a:r>
              <a:rPr lang="es-ES"/>
              <a:t>5-</a:t>
            </a:r>
            <a:fld id="{2ED0595E-3F42-4403-900A-9FB89C611D62}" type="slidenum">
              <a:rPr lang="es-ES"/>
              <a:pPr/>
              <a:t>69</a:t>
            </a:fld>
            <a:endParaRPr lang="es-ES"/>
          </a:p>
        </p:txBody>
      </p:sp>
      <p:sp>
        <p:nvSpPr>
          <p:cNvPr id="240645" name="Rectangle 2"/>
          <p:cNvSpPr>
            <a:spLocks noGrp="1" noRot="1" noChangeAspect="1" noChangeArrowheads="1" noTextEdit="1"/>
          </p:cNvSpPr>
          <p:nvPr>
            <p:ph type="sldImg"/>
          </p:nvPr>
        </p:nvSpPr>
        <p:spPr>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8816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2275" name="Rectangle 6"/>
          <p:cNvSpPr>
            <a:spLocks noGrp="1" noChangeArrowheads="1"/>
          </p:cNvSpPr>
          <p:nvPr>
            <p:ph type="ftr" sz="quarter" idx="4"/>
          </p:nvPr>
        </p:nvSpPr>
        <p:spPr>
          <a:noFill/>
        </p:spPr>
        <p:txBody>
          <a:bodyPr/>
          <a:lstStyle/>
          <a:p>
            <a:r>
              <a:rPr lang="es-ES"/>
              <a:t>Ampliación Redes</a:t>
            </a:r>
          </a:p>
        </p:txBody>
      </p:sp>
      <p:sp>
        <p:nvSpPr>
          <p:cNvPr id="182276" name="Rectangle 7"/>
          <p:cNvSpPr>
            <a:spLocks noGrp="1" noChangeArrowheads="1"/>
          </p:cNvSpPr>
          <p:nvPr>
            <p:ph type="sldNum" sz="quarter" idx="5"/>
          </p:nvPr>
        </p:nvSpPr>
        <p:spPr>
          <a:noFill/>
        </p:spPr>
        <p:txBody>
          <a:bodyPr/>
          <a:lstStyle/>
          <a:p>
            <a:r>
              <a:rPr lang="es-ES"/>
              <a:t>5-</a:t>
            </a:r>
            <a:fld id="{A800B3CF-4FEF-474C-99A5-C6D5358A28DF}" type="slidenum">
              <a:rPr lang="es-ES"/>
              <a:pPr/>
              <a:t>7</a:t>
            </a:fld>
            <a:endParaRPr lang="es-ES"/>
          </a:p>
        </p:txBody>
      </p:sp>
      <p:sp>
        <p:nvSpPr>
          <p:cNvPr id="182277" name="Rectangle 2"/>
          <p:cNvSpPr>
            <a:spLocks noGrp="1" noRot="1" noChangeAspect="1" noChangeArrowheads="1" noTextEdit="1"/>
          </p:cNvSpPr>
          <p:nvPr>
            <p:ph type="sldImg"/>
          </p:nvPr>
        </p:nvSpPr>
        <p:spPr>
          <a:ln/>
        </p:spPr>
      </p:sp>
      <p:sp>
        <p:nvSpPr>
          <p:cNvPr id="1822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040125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1667" name="Rectangle 6"/>
          <p:cNvSpPr>
            <a:spLocks noGrp="1" noChangeArrowheads="1"/>
          </p:cNvSpPr>
          <p:nvPr>
            <p:ph type="ftr" sz="quarter" idx="4"/>
          </p:nvPr>
        </p:nvSpPr>
        <p:spPr>
          <a:noFill/>
        </p:spPr>
        <p:txBody>
          <a:bodyPr/>
          <a:lstStyle/>
          <a:p>
            <a:r>
              <a:rPr lang="es-ES"/>
              <a:t>Ampliación Redes</a:t>
            </a:r>
          </a:p>
        </p:txBody>
      </p:sp>
      <p:sp>
        <p:nvSpPr>
          <p:cNvPr id="241668" name="Rectangle 7"/>
          <p:cNvSpPr>
            <a:spLocks noGrp="1" noChangeArrowheads="1"/>
          </p:cNvSpPr>
          <p:nvPr>
            <p:ph type="sldNum" sz="quarter" idx="5"/>
          </p:nvPr>
        </p:nvSpPr>
        <p:spPr>
          <a:noFill/>
        </p:spPr>
        <p:txBody>
          <a:bodyPr/>
          <a:lstStyle/>
          <a:p>
            <a:r>
              <a:rPr lang="es-ES"/>
              <a:t>5-</a:t>
            </a:r>
            <a:fld id="{B396C4CE-ABCB-4799-B858-714E1CB9CFC0}" type="slidenum">
              <a:rPr lang="es-ES"/>
              <a:pPr/>
              <a:t>70</a:t>
            </a:fld>
            <a:endParaRPr lang="es-ES"/>
          </a:p>
        </p:txBody>
      </p:sp>
      <p:sp>
        <p:nvSpPr>
          <p:cNvPr id="241669" name="Rectangle 2"/>
          <p:cNvSpPr>
            <a:spLocks noGrp="1" noRot="1" noChangeAspect="1" noChangeArrowheads="1" noTextEdit="1"/>
          </p:cNvSpPr>
          <p:nvPr>
            <p:ph type="sldImg"/>
          </p:nvPr>
        </p:nvSpPr>
        <p:spPr>
          <a:xfrm>
            <a:off x="566738" y="487363"/>
            <a:ext cx="5648325" cy="4237037"/>
          </a:xfrm>
          <a:ln/>
        </p:spPr>
      </p:sp>
      <p:sp>
        <p:nvSpPr>
          <p:cNvPr id="241670" name="Rectangle 3"/>
          <p:cNvSpPr>
            <a:spLocks noGrp="1" noChangeArrowheads="1"/>
          </p:cNvSpPr>
          <p:nvPr>
            <p:ph type="body" idx="1"/>
          </p:nvPr>
        </p:nvSpPr>
        <p:spPr>
          <a:xfrm>
            <a:off x="506413" y="4953000"/>
            <a:ext cx="5789612" cy="4451350"/>
          </a:xfrm>
          <a:noFill/>
          <a:ln/>
        </p:spPr>
        <p:txBody>
          <a:bodyPr/>
          <a:lstStyle/>
          <a:p>
            <a:pPr eaLnBrk="1" hangingPunct="1"/>
            <a:endParaRPr lang="es-ES" smtClean="0"/>
          </a:p>
        </p:txBody>
      </p:sp>
    </p:spTree>
    <p:extLst>
      <p:ext uri="{BB962C8B-B14F-4D97-AF65-F5344CB8AC3E}">
        <p14:creationId xmlns:p14="http://schemas.microsoft.com/office/powerpoint/2010/main" val="821265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2691" name="Rectangle 6"/>
          <p:cNvSpPr>
            <a:spLocks noGrp="1" noChangeArrowheads="1"/>
          </p:cNvSpPr>
          <p:nvPr>
            <p:ph type="ftr" sz="quarter" idx="4"/>
          </p:nvPr>
        </p:nvSpPr>
        <p:spPr>
          <a:noFill/>
        </p:spPr>
        <p:txBody>
          <a:bodyPr/>
          <a:lstStyle/>
          <a:p>
            <a:r>
              <a:rPr lang="es-ES"/>
              <a:t>Ampliación Redes</a:t>
            </a:r>
          </a:p>
        </p:txBody>
      </p:sp>
      <p:sp>
        <p:nvSpPr>
          <p:cNvPr id="242692" name="Rectangle 7"/>
          <p:cNvSpPr>
            <a:spLocks noGrp="1" noChangeArrowheads="1"/>
          </p:cNvSpPr>
          <p:nvPr>
            <p:ph type="sldNum" sz="quarter" idx="5"/>
          </p:nvPr>
        </p:nvSpPr>
        <p:spPr>
          <a:noFill/>
        </p:spPr>
        <p:txBody>
          <a:bodyPr/>
          <a:lstStyle/>
          <a:p>
            <a:r>
              <a:rPr lang="es-ES"/>
              <a:t>5-</a:t>
            </a:r>
            <a:fld id="{3CA53D42-9554-4B1C-B758-BF432FCCEDE6}" type="slidenum">
              <a:rPr lang="es-ES"/>
              <a:pPr/>
              <a:t>71</a:t>
            </a:fld>
            <a:endParaRPr lang="es-ES"/>
          </a:p>
        </p:txBody>
      </p:sp>
      <p:sp>
        <p:nvSpPr>
          <p:cNvPr id="242693" name="Rectangle 2"/>
          <p:cNvSpPr>
            <a:spLocks noGrp="1" noRot="1" noChangeAspect="1" noChangeArrowheads="1" noTextEdit="1"/>
          </p:cNvSpPr>
          <p:nvPr>
            <p:ph type="sldImg"/>
          </p:nvPr>
        </p:nvSpPr>
        <p:spPr>
          <a:ln/>
        </p:spPr>
      </p:sp>
      <p:sp>
        <p:nvSpPr>
          <p:cNvPr id="2426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786029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3715" name="Rectangle 6"/>
          <p:cNvSpPr>
            <a:spLocks noGrp="1" noChangeArrowheads="1"/>
          </p:cNvSpPr>
          <p:nvPr>
            <p:ph type="ftr" sz="quarter" idx="4"/>
          </p:nvPr>
        </p:nvSpPr>
        <p:spPr>
          <a:noFill/>
        </p:spPr>
        <p:txBody>
          <a:bodyPr/>
          <a:lstStyle/>
          <a:p>
            <a:r>
              <a:rPr lang="es-ES"/>
              <a:t>Ampliación Redes</a:t>
            </a:r>
          </a:p>
        </p:txBody>
      </p:sp>
      <p:sp>
        <p:nvSpPr>
          <p:cNvPr id="243716" name="Rectangle 7"/>
          <p:cNvSpPr>
            <a:spLocks noGrp="1" noChangeArrowheads="1"/>
          </p:cNvSpPr>
          <p:nvPr>
            <p:ph type="sldNum" sz="quarter" idx="5"/>
          </p:nvPr>
        </p:nvSpPr>
        <p:spPr>
          <a:noFill/>
        </p:spPr>
        <p:txBody>
          <a:bodyPr/>
          <a:lstStyle/>
          <a:p>
            <a:r>
              <a:rPr lang="es-ES"/>
              <a:t>5-</a:t>
            </a:r>
            <a:fld id="{C30E601D-99F0-4FE1-A343-0C9256BE69D4}" type="slidenum">
              <a:rPr lang="es-ES"/>
              <a:pPr/>
              <a:t>72</a:t>
            </a:fld>
            <a:endParaRPr lang="es-ES"/>
          </a:p>
        </p:txBody>
      </p:sp>
      <p:sp>
        <p:nvSpPr>
          <p:cNvPr id="243717" name="Rectangle 2"/>
          <p:cNvSpPr>
            <a:spLocks noGrp="1" noRot="1" noChangeAspect="1" noChangeArrowheads="1" noTextEdit="1"/>
          </p:cNvSpPr>
          <p:nvPr>
            <p:ph type="sldImg"/>
          </p:nvPr>
        </p:nvSpPr>
        <p:spPr>
          <a:ln/>
        </p:spPr>
      </p:sp>
      <p:sp>
        <p:nvSpPr>
          <p:cNvPr id="2437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610694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4739" name="Rectangle 6"/>
          <p:cNvSpPr>
            <a:spLocks noGrp="1" noChangeArrowheads="1"/>
          </p:cNvSpPr>
          <p:nvPr>
            <p:ph type="ftr" sz="quarter" idx="4"/>
          </p:nvPr>
        </p:nvSpPr>
        <p:spPr>
          <a:noFill/>
        </p:spPr>
        <p:txBody>
          <a:bodyPr/>
          <a:lstStyle/>
          <a:p>
            <a:r>
              <a:rPr lang="es-ES"/>
              <a:t>Ampliación Redes</a:t>
            </a:r>
          </a:p>
        </p:txBody>
      </p:sp>
      <p:sp>
        <p:nvSpPr>
          <p:cNvPr id="244740" name="Rectangle 7"/>
          <p:cNvSpPr>
            <a:spLocks noGrp="1" noChangeArrowheads="1"/>
          </p:cNvSpPr>
          <p:nvPr>
            <p:ph type="sldNum" sz="quarter" idx="5"/>
          </p:nvPr>
        </p:nvSpPr>
        <p:spPr>
          <a:noFill/>
        </p:spPr>
        <p:txBody>
          <a:bodyPr/>
          <a:lstStyle/>
          <a:p>
            <a:r>
              <a:rPr lang="es-ES"/>
              <a:t>5-</a:t>
            </a:r>
            <a:fld id="{D9792502-35EB-4EBA-8E56-2B51E936A047}" type="slidenum">
              <a:rPr lang="es-ES"/>
              <a:pPr/>
              <a:t>73</a:t>
            </a:fld>
            <a:endParaRPr lang="es-ES"/>
          </a:p>
        </p:txBody>
      </p:sp>
      <p:sp>
        <p:nvSpPr>
          <p:cNvPr id="244741" name="Rectangle 2"/>
          <p:cNvSpPr>
            <a:spLocks noGrp="1" noRot="1" noChangeAspect="1" noChangeArrowheads="1" noTextEdit="1"/>
          </p:cNvSpPr>
          <p:nvPr>
            <p:ph type="sldImg"/>
          </p:nvPr>
        </p:nvSpPr>
        <p:spPr>
          <a:ln/>
        </p:spPr>
      </p:sp>
      <p:sp>
        <p:nvSpPr>
          <p:cNvPr id="2447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1658980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5763" name="Rectangle 6"/>
          <p:cNvSpPr>
            <a:spLocks noGrp="1" noChangeArrowheads="1"/>
          </p:cNvSpPr>
          <p:nvPr>
            <p:ph type="ftr" sz="quarter" idx="4"/>
          </p:nvPr>
        </p:nvSpPr>
        <p:spPr>
          <a:noFill/>
        </p:spPr>
        <p:txBody>
          <a:bodyPr/>
          <a:lstStyle/>
          <a:p>
            <a:r>
              <a:rPr lang="es-ES"/>
              <a:t>Ampliación Redes</a:t>
            </a:r>
          </a:p>
        </p:txBody>
      </p:sp>
      <p:sp>
        <p:nvSpPr>
          <p:cNvPr id="245764" name="Rectangle 7"/>
          <p:cNvSpPr>
            <a:spLocks noGrp="1" noChangeArrowheads="1"/>
          </p:cNvSpPr>
          <p:nvPr>
            <p:ph type="sldNum" sz="quarter" idx="5"/>
          </p:nvPr>
        </p:nvSpPr>
        <p:spPr>
          <a:noFill/>
        </p:spPr>
        <p:txBody>
          <a:bodyPr/>
          <a:lstStyle/>
          <a:p>
            <a:r>
              <a:rPr lang="es-ES"/>
              <a:t>5-</a:t>
            </a:r>
            <a:fld id="{A9D87725-FEEC-4933-95B7-A7FCBB99E53E}" type="slidenum">
              <a:rPr lang="es-ES"/>
              <a:pPr/>
              <a:t>74</a:t>
            </a:fld>
            <a:endParaRPr lang="es-ES"/>
          </a:p>
        </p:txBody>
      </p:sp>
      <p:sp>
        <p:nvSpPr>
          <p:cNvPr id="245765" name="Rectangle 2"/>
          <p:cNvSpPr>
            <a:spLocks noGrp="1" noRot="1" noChangeAspect="1" noChangeArrowheads="1" noTextEdit="1"/>
          </p:cNvSpPr>
          <p:nvPr>
            <p:ph type="sldImg"/>
          </p:nvPr>
        </p:nvSpPr>
        <p:spPr>
          <a:ln/>
        </p:spPr>
      </p:sp>
      <p:sp>
        <p:nvSpPr>
          <p:cNvPr id="2457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335168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6787" name="Rectangle 6"/>
          <p:cNvSpPr>
            <a:spLocks noGrp="1" noChangeArrowheads="1"/>
          </p:cNvSpPr>
          <p:nvPr>
            <p:ph type="ftr" sz="quarter" idx="4"/>
          </p:nvPr>
        </p:nvSpPr>
        <p:spPr>
          <a:noFill/>
        </p:spPr>
        <p:txBody>
          <a:bodyPr/>
          <a:lstStyle/>
          <a:p>
            <a:r>
              <a:rPr lang="es-ES"/>
              <a:t>Ampliación Redes</a:t>
            </a:r>
          </a:p>
        </p:txBody>
      </p:sp>
      <p:sp>
        <p:nvSpPr>
          <p:cNvPr id="246788" name="Rectangle 7"/>
          <p:cNvSpPr>
            <a:spLocks noGrp="1" noChangeArrowheads="1"/>
          </p:cNvSpPr>
          <p:nvPr>
            <p:ph type="sldNum" sz="quarter" idx="5"/>
          </p:nvPr>
        </p:nvSpPr>
        <p:spPr>
          <a:noFill/>
        </p:spPr>
        <p:txBody>
          <a:bodyPr/>
          <a:lstStyle/>
          <a:p>
            <a:r>
              <a:rPr lang="es-ES"/>
              <a:t>5-</a:t>
            </a:r>
            <a:fld id="{BC748746-3C10-4392-93F6-05685E30C2FF}" type="slidenum">
              <a:rPr lang="es-ES"/>
              <a:pPr/>
              <a:t>75</a:t>
            </a:fld>
            <a:endParaRPr lang="es-ES"/>
          </a:p>
        </p:txBody>
      </p:sp>
      <p:sp>
        <p:nvSpPr>
          <p:cNvPr id="246789" name="Rectangle 2"/>
          <p:cNvSpPr>
            <a:spLocks noGrp="1" noRot="1" noChangeAspect="1" noChangeArrowheads="1" noTextEdit="1"/>
          </p:cNvSpPr>
          <p:nvPr>
            <p:ph type="sldImg"/>
          </p:nvPr>
        </p:nvSpPr>
        <p:spPr>
          <a:ln/>
        </p:spPr>
      </p:sp>
      <p:sp>
        <p:nvSpPr>
          <p:cNvPr id="2467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44226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8835" name="Rectangle 6"/>
          <p:cNvSpPr>
            <a:spLocks noGrp="1" noChangeArrowheads="1"/>
          </p:cNvSpPr>
          <p:nvPr>
            <p:ph type="ftr" sz="quarter" idx="4"/>
          </p:nvPr>
        </p:nvSpPr>
        <p:spPr>
          <a:noFill/>
        </p:spPr>
        <p:txBody>
          <a:bodyPr/>
          <a:lstStyle/>
          <a:p>
            <a:r>
              <a:rPr lang="es-ES"/>
              <a:t>Ampliación Redes</a:t>
            </a:r>
          </a:p>
        </p:txBody>
      </p:sp>
      <p:sp>
        <p:nvSpPr>
          <p:cNvPr id="248836" name="Rectangle 7"/>
          <p:cNvSpPr>
            <a:spLocks noGrp="1" noChangeArrowheads="1"/>
          </p:cNvSpPr>
          <p:nvPr>
            <p:ph type="sldNum" sz="quarter" idx="5"/>
          </p:nvPr>
        </p:nvSpPr>
        <p:spPr>
          <a:noFill/>
        </p:spPr>
        <p:txBody>
          <a:bodyPr/>
          <a:lstStyle/>
          <a:p>
            <a:r>
              <a:rPr lang="es-ES"/>
              <a:t>5-</a:t>
            </a:r>
            <a:fld id="{2CDC3F8C-41D8-4A28-BA1F-2BC74DA25003}" type="slidenum">
              <a:rPr lang="es-ES"/>
              <a:pPr/>
              <a:t>76</a:t>
            </a:fld>
            <a:endParaRPr lang="es-ES"/>
          </a:p>
        </p:txBody>
      </p:sp>
      <p:sp>
        <p:nvSpPr>
          <p:cNvPr id="248837" name="Rectangle 2"/>
          <p:cNvSpPr>
            <a:spLocks noGrp="1" noRot="1" noChangeAspect="1" noChangeArrowheads="1" noTextEdit="1"/>
          </p:cNvSpPr>
          <p:nvPr>
            <p:ph type="sldImg"/>
          </p:nvPr>
        </p:nvSpPr>
        <p:spPr>
          <a:ln/>
        </p:spPr>
      </p:sp>
      <p:sp>
        <p:nvSpPr>
          <p:cNvPr id="2488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211052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49859" name="Rectangle 6"/>
          <p:cNvSpPr>
            <a:spLocks noGrp="1" noChangeArrowheads="1"/>
          </p:cNvSpPr>
          <p:nvPr>
            <p:ph type="ftr" sz="quarter" idx="4"/>
          </p:nvPr>
        </p:nvSpPr>
        <p:spPr>
          <a:noFill/>
        </p:spPr>
        <p:txBody>
          <a:bodyPr/>
          <a:lstStyle/>
          <a:p>
            <a:r>
              <a:rPr lang="es-ES"/>
              <a:t>Ampliación Redes</a:t>
            </a:r>
          </a:p>
        </p:txBody>
      </p:sp>
      <p:sp>
        <p:nvSpPr>
          <p:cNvPr id="249860" name="Rectangle 7"/>
          <p:cNvSpPr>
            <a:spLocks noGrp="1" noChangeArrowheads="1"/>
          </p:cNvSpPr>
          <p:nvPr>
            <p:ph type="sldNum" sz="quarter" idx="5"/>
          </p:nvPr>
        </p:nvSpPr>
        <p:spPr>
          <a:noFill/>
        </p:spPr>
        <p:txBody>
          <a:bodyPr/>
          <a:lstStyle/>
          <a:p>
            <a:r>
              <a:rPr lang="es-ES"/>
              <a:t>5-</a:t>
            </a:r>
            <a:fld id="{68152AA5-2AB2-45D8-AEEA-A7D43D56E2E2}" type="slidenum">
              <a:rPr lang="es-ES"/>
              <a:pPr/>
              <a:t>77</a:t>
            </a:fld>
            <a:endParaRPr lang="es-ES"/>
          </a:p>
        </p:txBody>
      </p:sp>
      <p:sp>
        <p:nvSpPr>
          <p:cNvPr id="249861" name="Rectangle 2"/>
          <p:cNvSpPr>
            <a:spLocks noGrp="1" noRot="1" noChangeAspect="1" noChangeArrowheads="1" noTextEdit="1"/>
          </p:cNvSpPr>
          <p:nvPr>
            <p:ph type="sldImg"/>
          </p:nvPr>
        </p:nvSpPr>
        <p:spPr>
          <a:ln/>
        </p:spPr>
      </p:sp>
      <p:sp>
        <p:nvSpPr>
          <p:cNvPr id="2498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232871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79203" name="Rectangle 6"/>
          <p:cNvSpPr>
            <a:spLocks noGrp="1" noChangeArrowheads="1"/>
          </p:cNvSpPr>
          <p:nvPr>
            <p:ph type="ftr" sz="quarter" idx="4"/>
          </p:nvPr>
        </p:nvSpPr>
        <p:spPr>
          <a:noFill/>
        </p:spPr>
        <p:txBody>
          <a:bodyPr/>
          <a:lstStyle/>
          <a:p>
            <a:r>
              <a:rPr lang="es-ES"/>
              <a:t>Ampliación Redes</a:t>
            </a:r>
          </a:p>
        </p:txBody>
      </p:sp>
      <p:sp>
        <p:nvSpPr>
          <p:cNvPr id="179204" name="Rectangle 7"/>
          <p:cNvSpPr>
            <a:spLocks noGrp="1" noChangeArrowheads="1"/>
          </p:cNvSpPr>
          <p:nvPr>
            <p:ph type="sldNum" sz="quarter" idx="5"/>
          </p:nvPr>
        </p:nvSpPr>
        <p:spPr>
          <a:noFill/>
        </p:spPr>
        <p:txBody>
          <a:bodyPr/>
          <a:lstStyle/>
          <a:p>
            <a:r>
              <a:rPr lang="es-ES"/>
              <a:t>5-</a:t>
            </a:r>
            <a:fld id="{DF633A9C-C4A1-4D4E-976E-5782C383C265}" type="slidenum">
              <a:rPr lang="es-ES"/>
              <a:pPr/>
              <a:t>78</a:t>
            </a:fld>
            <a:endParaRPr lang="es-ES"/>
          </a:p>
        </p:txBody>
      </p:sp>
      <p:sp>
        <p:nvSpPr>
          <p:cNvPr id="179205" name="Rectangle 2"/>
          <p:cNvSpPr>
            <a:spLocks noGrp="1" noRot="1" noChangeAspect="1" noChangeArrowheads="1" noTextEdit="1"/>
          </p:cNvSpPr>
          <p:nvPr>
            <p:ph type="sldImg"/>
          </p:nvPr>
        </p:nvSpPr>
        <p:spPr>
          <a:ln/>
        </p:spPr>
      </p:sp>
      <p:sp>
        <p:nvSpPr>
          <p:cNvPr id="179206" name="Rectangle 3"/>
          <p:cNvSpPr>
            <a:spLocks noGrp="1" noChangeArrowheads="1"/>
          </p:cNvSpPr>
          <p:nvPr>
            <p:ph type="body" idx="1"/>
          </p:nvPr>
        </p:nvSpPr>
        <p:spPr>
          <a:noFill/>
          <a:ln/>
        </p:spPr>
        <p:txBody>
          <a:bodyPr/>
          <a:lstStyle/>
          <a:p>
            <a:pPr eaLnBrk="1" hangingPunct="1"/>
            <a:endParaRPr lang="es-ES" dirty="0" smtClean="0"/>
          </a:p>
        </p:txBody>
      </p:sp>
    </p:spTree>
    <p:extLst>
      <p:ext uri="{BB962C8B-B14F-4D97-AF65-F5344CB8AC3E}">
        <p14:creationId xmlns:p14="http://schemas.microsoft.com/office/powerpoint/2010/main" val="38833183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a:noFill/>
        </p:spPr>
        <p:txBody>
          <a:bodyPr/>
          <a:lstStyle/>
          <a:p>
            <a:r>
              <a:rPr lang="es-ES"/>
              <a:t>Redes Inalámbricas y Movilidad</a:t>
            </a:r>
          </a:p>
        </p:txBody>
      </p:sp>
      <p:sp>
        <p:nvSpPr>
          <p:cNvPr id="251907" name="Rectangle 6"/>
          <p:cNvSpPr>
            <a:spLocks noGrp="1" noChangeArrowheads="1"/>
          </p:cNvSpPr>
          <p:nvPr>
            <p:ph type="ftr" sz="quarter" idx="4"/>
          </p:nvPr>
        </p:nvSpPr>
        <p:spPr>
          <a:noFill/>
        </p:spPr>
        <p:txBody>
          <a:bodyPr/>
          <a:lstStyle/>
          <a:p>
            <a:r>
              <a:rPr lang="es-ES"/>
              <a:t>Ampliación Redes</a:t>
            </a:r>
          </a:p>
        </p:txBody>
      </p:sp>
      <p:sp>
        <p:nvSpPr>
          <p:cNvPr id="251908" name="Rectangle 7"/>
          <p:cNvSpPr>
            <a:spLocks noGrp="1" noChangeArrowheads="1"/>
          </p:cNvSpPr>
          <p:nvPr>
            <p:ph type="sldNum" sz="quarter" idx="5"/>
          </p:nvPr>
        </p:nvSpPr>
        <p:spPr>
          <a:noFill/>
        </p:spPr>
        <p:txBody>
          <a:bodyPr/>
          <a:lstStyle/>
          <a:p>
            <a:r>
              <a:rPr lang="es-ES"/>
              <a:t>5-</a:t>
            </a:r>
            <a:fld id="{4B1B92AD-98AC-4DBA-97A4-93A1B0C1012E}" type="slidenum">
              <a:rPr lang="es-ES"/>
              <a:pPr/>
              <a:t>79</a:t>
            </a:fld>
            <a:endParaRPr lang="es-ES"/>
          </a:p>
        </p:txBody>
      </p:sp>
      <p:sp>
        <p:nvSpPr>
          <p:cNvPr id="251909" name="Rectangle 2"/>
          <p:cNvSpPr>
            <a:spLocks noGrp="1" noRot="1" noChangeAspect="1" noChangeArrowheads="1" noTextEdit="1"/>
          </p:cNvSpPr>
          <p:nvPr>
            <p:ph type="sldImg"/>
          </p:nvPr>
        </p:nvSpPr>
        <p:spPr>
          <a:ln/>
        </p:spPr>
      </p:sp>
      <p:sp>
        <p:nvSpPr>
          <p:cNvPr id="251910" name="Rectangle 3"/>
          <p:cNvSpPr>
            <a:spLocks noGrp="1" noChangeArrowheads="1"/>
          </p:cNvSpPr>
          <p:nvPr>
            <p:ph type="body" idx="1"/>
          </p:nvPr>
        </p:nvSpPr>
        <p:spPr>
          <a:noFill/>
          <a:ln/>
        </p:spPr>
        <p:txBody>
          <a:bodyPr/>
          <a:lstStyle/>
          <a:p>
            <a:pPr eaLnBrk="1" hangingPunct="1"/>
            <a:r>
              <a:rPr lang="es-ES" smtClean="0"/>
              <a:t>Los primeros sistemas LAN inalámbricos datan de 1986. Estos sistemas eran propietarios, toda la infraestructura de radio tenía que se suministrada por el mismo fabricante. El servicio que ofrecían era de baja velocidad.</a:t>
            </a:r>
          </a:p>
          <a:p>
            <a:pPr eaLnBrk="1" hangingPunct="1"/>
            <a:r>
              <a:rPr lang="es-ES" smtClean="0"/>
              <a:t>En 1993 aparecieron sistemas de mayor capacidad que funcionaban en la banda de 2,4 GHz.</a:t>
            </a:r>
          </a:p>
          <a:p>
            <a:pPr eaLnBrk="1" hangingPunct="1"/>
            <a:r>
              <a:rPr lang="es-ES" smtClean="0"/>
              <a:t>El IEEE aprobó la norma 802.11 en julio de 1997. En ella se especificaba el funcionamiento de LANs inalámbricas de 1 y 2 Mb/s en la banda de radio de 2,4 GHz y mediante infrarrojos.</a:t>
            </a:r>
          </a:p>
          <a:p>
            <a:pPr eaLnBrk="1" hangingPunct="1"/>
            <a:r>
              <a:rPr lang="es-ES" smtClean="0"/>
              <a:t>En 1998 aparecieron en el mercado los primeros sistemas que funcionaban a 11 Mb/s, siguiendo el borrador de la norma 802.11b, que fue finalmente aprobada en septiembre de 1999, junto con la 802.11a que especifica el funcionamiento en la banda de 5 GHz a velocidades de hasta 54 Mb/s. A diferencia de lo que ocurrió con 802.11b hasta diciembre de 2001 no aparecieron en el mercado productos conformes con la norma 802.11a.</a:t>
            </a:r>
          </a:p>
          <a:p>
            <a:pPr eaLnBrk="1" hangingPunct="1"/>
            <a:endParaRPr lang="es-ES" smtClean="0"/>
          </a:p>
        </p:txBody>
      </p:sp>
    </p:spTree>
    <p:extLst>
      <p:ext uri="{BB962C8B-B14F-4D97-AF65-F5344CB8AC3E}">
        <p14:creationId xmlns:p14="http://schemas.microsoft.com/office/powerpoint/2010/main" val="5607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2275" name="Rectangle 6"/>
          <p:cNvSpPr>
            <a:spLocks noGrp="1" noChangeArrowheads="1"/>
          </p:cNvSpPr>
          <p:nvPr>
            <p:ph type="ftr" sz="quarter" idx="4"/>
          </p:nvPr>
        </p:nvSpPr>
        <p:spPr>
          <a:noFill/>
        </p:spPr>
        <p:txBody>
          <a:bodyPr/>
          <a:lstStyle/>
          <a:p>
            <a:r>
              <a:rPr lang="es-ES"/>
              <a:t>Ampliación Redes</a:t>
            </a:r>
          </a:p>
        </p:txBody>
      </p:sp>
      <p:sp>
        <p:nvSpPr>
          <p:cNvPr id="182276" name="Rectangle 7"/>
          <p:cNvSpPr>
            <a:spLocks noGrp="1" noChangeArrowheads="1"/>
          </p:cNvSpPr>
          <p:nvPr>
            <p:ph type="sldNum" sz="quarter" idx="5"/>
          </p:nvPr>
        </p:nvSpPr>
        <p:spPr>
          <a:noFill/>
        </p:spPr>
        <p:txBody>
          <a:bodyPr/>
          <a:lstStyle/>
          <a:p>
            <a:r>
              <a:rPr lang="es-ES"/>
              <a:t>5-</a:t>
            </a:r>
            <a:fld id="{A800B3CF-4FEF-474C-99A5-C6D5358A28DF}" type="slidenum">
              <a:rPr lang="es-ES"/>
              <a:pPr/>
              <a:t>8</a:t>
            </a:fld>
            <a:endParaRPr lang="es-ES"/>
          </a:p>
        </p:txBody>
      </p:sp>
      <p:sp>
        <p:nvSpPr>
          <p:cNvPr id="182277" name="Rectangle 2"/>
          <p:cNvSpPr>
            <a:spLocks noGrp="1" noRot="1" noChangeAspect="1" noChangeArrowheads="1" noTextEdit="1"/>
          </p:cNvSpPr>
          <p:nvPr>
            <p:ph type="sldImg"/>
          </p:nvPr>
        </p:nvSpPr>
        <p:spPr>
          <a:ln/>
        </p:spPr>
      </p:sp>
      <p:sp>
        <p:nvSpPr>
          <p:cNvPr id="1822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252109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52931" name="Rectangle 6"/>
          <p:cNvSpPr>
            <a:spLocks noGrp="1" noChangeArrowheads="1"/>
          </p:cNvSpPr>
          <p:nvPr>
            <p:ph type="ftr" sz="quarter" idx="4"/>
          </p:nvPr>
        </p:nvSpPr>
        <p:spPr>
          <a:noFill/>
        </p:spPr>
        <p:txBody>
          <a:bodyPr/>
          <a:lstStyle/>
          <a:p>
            <a:r>
              <a:rPr lang="es-ES"/>
              <a:t>Ampliación Redes</a:t>
            </a:r>
          </a:p>
        </p:txBody>
      </p:sp>
      <p:sp>
        <p:nvSpPr>
          <p:cNvPr id="252932" name="Rectangle 7"/>
          <p:cNvSpPr>
            <a:spLocks noGrp="1" noChangeArrowheads="1"/>
          </p:cNvSpPr>
          <p:nvPr>
            <p:ph type="sldNum" sz="quarter" idx="5"/>
          </p:nvPr>
        </p:nvSpPr>
        <p:spPr>
          <a:noFill/>
        </p:spPr>
        <p:txBody>
          <a:bodyPr/>
          <a:lstStyle/>
          <a:p>
            <a:r>
              <a:rPr lang="es-ES"/>
              <a:t>5-</a:t>
            </a:r>
            <a:fld id="{867D6DDC-947D-470D-8D66-46FEC91B4F9C}" type="slidenum">
              <a:rPr lang="es-ES"/>
              <a:pPr/>
              <a:t>80</a:t>
            </a:fld>
            <a:endParaRPr lang="es-ES"/>
          </a:p>
        </p:txBody>
      </p:sp>
      <p:sp>
        <p:nvSpPr>
          <p:cNvPr id="252933" name="Rectangle 2"/>
          <p:cNvSpPr>
            <a:spLocks noGrp="1" noRot="1" noChangeAspect="1" noChangeArrowheads="1" noTextEdit="1"/>
          </p:cNvSpPr>
          <p:nvPr>
            <p:ph type="sldImg"/>
          </p:nvPr>
        </p:nvSpPr>
        <p:spPr>
          <a:ln/>
        </p:spPr>
      </p:sp>
      <p:sp>
        <p:nvSpPr>
          <p:cNvPr id="2529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217807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53955" name="Rectangle 6"/>
          <p:cNvSpPr>
            <a:spLocks noGrp="1" noChangeArrowheads="1"/>
          </p:cNvSpPr>
          <p:nvPr>
            <p:ph type="ftr" sz="quarter" idx="4"/>
          </p:nvPr>
        </p:nvSpPr>
        <p:spPr>
          <a:noFill/>
        </p:spPr>
        <p:txBody>
          <a:bodyPr/>
          <a:lstStyle/>
          <a:p>
            <a:r>
              <a:rPr lang="es-ES"/>
              <a:t>Ampliación Redes</a:t>
            </a:r>
          </a:p>
        </p:txBody>
      </p:sp>
      <p:sp>
        <p:nvSpPr>
          <p:cNvPr id="253956" name="Rectangle 7"/>
          <p:cNvSpPr>
            <a:spLocks noGrp="1" noChangeArrowheads="1"/>
          </p:cNvSpPr>
          <p:nvPr>
            <p:ph type="sldNum" sz="quarter" idx="5"/>
          </p:nvPr>
        </p:nvSpPr>
        <p:spPr>
          <a:noFill/>
        </p:spPr>
        <p:txBody>
          <a:bodyPr/>
          <a:lstStyle/>
          <a:p>
            <a:r>
              <a:rPr lang="es-ES"/>
              <a:t>5-</a:t>
            </a:r>
            <a:fld id="{AD00A50A-E27E-4507-8A90-74413D0B7962}" type="slidenum">
              <a:rPr lang="es-ES"/>
              <a:pPr/>
              <a:t>81</a:t>
            </a:fld>
            <a:endParaRPr lang="es-ES"/>
          </a:p>
        </p:txBody>
      </p:sp>
      <p:sp>
        <p:nvSpPr>
          <p:cNvPr id="253957" name="Rectangle 2"/>
          <p:cNvSpPr>
            <a:spLocks noGrp="1" noRot="1" noChangeAspect="1" noChangeArrowheads="1" noTextEdit="1"/>
          </p:cNvSpPr>
          <p:nvPr>
            <p:ph type="sldImg"/>
          </p:nvPr>
        </p:nvSpPr>
        <p:spPr>
          <a:ln/>
        </p:spPr>
      </p:sp>
      <p:sp>
        <p:nvSpPr>
          <p:cNvPr id="2539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179534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54979" name="Rectangle 6"/>
          <p:cNvSpPr>
            <a:spLocks noGrp="1" noChangeArrowheads="1"/>
          </p:cNvSpPr>
          <p:nvPr>
            <p:ph type="ftr" sz="quarter" idx="4"/>
          </p:nvPr>
        </p:nvSpPr>
        <p:spPr>
          <a:noFill/>
        </p:spPr>
        <p:txBody>
          <a:bodyPr/>
          <a:lstStyle/>
          <a:p>
            <a:r>
              <a:rPr lang="es-ES"/>
              <a:t>Ampliación Redes</a:t>
            </a:r>
          </a:p>
        </p:txBody>
      </p:sp>
      <p:sp>
        <p:nvSpPr>
          <p:cNvPr id="254980" name="Rectangle 7"/>
          <p:cNvSpPr>
            <a:spLocks noGrp="1" noChangeArrowheads="1"/>
          </p:cNvSpPr>
          <p:nvPr>
            <p:ph type="sldNum" sz="quarter" idx="5"/>
          </p:nvPr>
        </p:nvSpPr>
        <p:spPr>
          <a:noFill/>
        </p:spPr>
        <p:txBody>
          <a:bodyPr/>
          <a:lstStyle/>
          <a:p>
            <a:r>
              <a:rPr lang="es-ES"/>
              <a:t>5-</a:t>
            </a:r>
            <a:fld id="{5C6E67B4-BBC7-4BDC-A373-7E7E19783F18}" type="slidenum">
              <a:rPr lang="es-ES"/>
              <a:pPr/>
              <a:t>82</a:t>
            </a:fld>
            <a:endParaRPr lang="es-ES"/>
          </a:p>
        </p:txBody>
      </p:sp>
      <p:sp>
        <p:nvSpPr>
          <p:cNvPr id="254981" name="Rectangle 2"/>
          <p:cNvSpPr>
            <a:spLocks noGrp="1" noRot="1" noChangeAspect="1" noChangeArrowheads="1" noTextEdit="1"/>
          </p:cNvSpPr>
          <p:nvPr>
            <p:ph type="sldImg"/>
          </p:nvPr>
        </p:nvSpPr>
        <p:spPr>
          <a:ln/>
        </p:spPr>
      </p:sp>
      <p:sp>
        <p:nvSpPr>
          <p:cNvPr id="2549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450833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a:noFill/>
        </p:spPr>
        <p:txBody>
          <a:bodyPr/>
          <a:lstStyle/>
          <a:p>
            <a:r>
              <a:rPr lang="es-ES"/>
              <a:t>Redes Inalámbricas y Movilidad</a:t>
            </a:r>
          </a:p>
        </p:txBody>
      </p:sp>
      <p:sp>
        <p:nvSpPr>
          <p:cNvPr id="256003" name="Rectangle 6"/>
          <p:cNvSpPr>
            <a:spLocks noGrp="1" noChangeArrowheads="1"/>
          </p:cNvSpPr>
          <p:nvPr>
            <p:ph type="ftr" sz="quarter" idx="4"/>
          </p:nvPr>
        </p:nvSpPr>
        <p:spPr>
          <a:noFill/>
        </p:spPr>
        <p:txBody>
          <a:bodyPr/>
          <a:lstStyle/>
          <a:p>
            <a:r>
              <a:rPr lang="es-ES"/>
              <a:t>Ampliación Redes</a:t>
            </a:r>
          </a:p>
        </p:txBody>
      </p:sp>
      <p:sp>
        <p:nvSpPr>
          <p:cNvPr id="256004" name="Rectangle 7"/>
          <p:cNvSpPr>
            <a:spLocks noGrp="1" noChangeArrowheads="1"/>
          </p:cNvSpPr>
          <p:nvPr>
            <p:ph type="sldNum" sz="quarter" idx="5"/>
          </p:nvPr>
        </p:nvSpPr>
        <p:spPr>
          <a:noFill/>
        </p:spPr>
        <p:txBody>
          <a:bodyPr/>
          <a:lstStyle/>
          <a:p>
            <a:r>
              <a:rPr lang="es-ES"/>
              <a:t>5-</a:t>
            </a:r>
            <a:fld id="{DDDB9C5D-B764-4D5B-8F10-9E46DCB27E18}" type="slidenum">
              <a:rPr lang="es-ES"/>
              <a:pPr/>
              <a:t>83</a:t>
            </a:fld>
            <a:endParaRPr lang="es-ES"/>
          </a:p>
        </p:txBody>
      </p:sp>
      <p:sp>
        <p:nvSpPr>
          <p:cNvPr id="256005" name="Rectangle 2"/>
          <p:cNvSpPr>
            <a:spLocks noGrp="1" noRot="1" noChangeAspect="1" noChangeArrowheads="1" noTextEdit="1"/>
          </p:cNvSpPr>
          <p:nvPr>
            <p:ph type="sldImg"/>
          </p:nvPr>
        </p:nvSpPr>
        <p:spPr>
          <a:ln/>
        </p:spPr>
      </p:sp>
      <p:sp>
        <p:nvSpPr>
          <p:cNvPr id="2560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610950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a:noFill/>
        </p:spPr>
        <p:txBody>
          <a:bodyPr/>
          <a:lstStyle/>
          <a:p>
            <a:r>
              <a:rPr lang="es-ES"/>
              <a:t>Redes Inalámbricas y Movilidad</a:t>
            </a:r>
          </a:p>
        </p:txBody>
      </p:sp>
      <p:sp>
        <p:nvSpPr>
          <p:cNvPr id="257027" name="Rectangle 6"/>
          <p:cNvSpPr>
            <a:spLocks noGrp="1" noChangeArrowheads="1"/>
          </p:cNvSpPr>
          <p:nvPr>
            <p:ph type="ftr" sz="quarter" idx="4"/>
          </p:nvPr>
        </p:nvSpPr>
        <p:spPr>
          <a:noFill/>
        </p:spPr>
        <p:txBody>
          <a:bodyPr/>
          <a:lstStyle/>
          <a:p>
            <a:r>
              <a:rPr lang="es-ES"/>
              <a:t>Ampliación Redes</a:t>
            </a:r>
          </a:p>
        </p:txBody>
      </p:sp>
      <p:sp>
        <p:nvSpPr>
          <p:cNvPr id="257028" name="Rectangle 7"/>
          <p:cNvSpPr>
            <a:spLocks noGrp="1" noChangeArrowheads="1"/>
          </p:cNvSpPr>
          <p:nvPr>
            <p:ph type="sldNum" sz="quarter" idx="5"/>
          </p:nvPr>
        </p:nvSpPr>
        <p:spPr>
          <a:noFill/>
        </p:spPr>
        <p:txBody>
          <a:bodyPr/>
          <a:lstStyle/>
          <a:p>
            <a:r>
              <a:rPr lang="es-ES"/>
              <a:t>5-</a:t>
            </a:r>
            <a:fld id="{DE8BA8D2-E938-485D-B2D6-6F39D84226F8}" type="slidenum">
              <a:rPr lang="es-ES"/>
              <a:pPr/>
              <a:t>84</a:t>
            </a:fld>
            <a:endParaRPr lang="es-ES"/>
          </a:p>
        </p:txBody>
      </p:sp>
      <p:sp>
        <p:nvSpPr>
          <p:cNvPr id="257029" name="Rectangle 2"/>
          <p:cNvSpPr>
            <a:spLocks noGrp="1" noRot="1" noChangeAspect="1" noChangeArrowheads="1" noTextEdit="1"/>
          </p:cNvSpPr>
          <p:nvPr>
            <p:ph type="sldImg"/>
          </p:nvPr>
        </p:nvSpPr>
        <p:spPr>
          <a:ln/>
        </p:spPr>
      </p:sp>
      <p:sp>
        <p:nvSpPr>
          <p:cNvPr id="257030" name="Rectangle 3"/>
          <p:cNvSpPr>
            <a:spLocks noGrp="1" noChangeArrowheads="1"/>
          </p:cNvSpPr>
          <p:nvPr>
            <p:ph type="body" idx="1"/>
          </p:nvPr>
        </p:nvSpPr>
        <p:spPr>
          <a:noFill/>
          <a:ln/>
        </p:spPr>
        <p:txBody>
          <a:bodyPr/>
          <a:lstStyle/>
          <a:p>
            <a:pPr eaLnBrk="1" hangingPunct="1"/>
            <a:r>
              <a:rPr lang="es-ES" smtClean="0"/>
              <a:t>En esta tabla se muestran cuales son las bandas de frecuencias designadas por la ITU para aplicaciones industriales, científicas y médicas. Estas bandas son ‘no licenciadas’, es decir pueden utilizarse sin nencesidad de solicitar previa autorización (licencia) siempre y cuando no se superen las potencias establecidas.</a:t>
            </a:r>
          </a:p>
          <a:p>
            <a:pPr eaLnBrk="1" hangingPunct="1"/>
            <a:r>
              <a:rPr lang="es-ES" smtClean="0"/>
              <a:t>Las cinco primeras bandas que aparecen en la tabla no se utilizan en redes inalámbricas pues su reducida anchura no permite el envío de un caudal de datos aceptable.</a:t>
            </a:r>
          </a:p>
          <a:p>
            <a:pPr eaLnBrk="1" hangingPunct="1"/>
            <a:r>
              <a:rPr lang="es-ES" smtClean="0"/>
              <a:t>La banda de 900 MHz solo está autorizada como no licenciada en la región 2 de la ITU, que corresponde a Estados Unidos y Canadá. </a:t>
            </a:r>
          </a:p>
          <a:p>
            <a:pPr eaLnBrk="1" hangingPunct="1"/>
            <a:r>
              <a:rPr lang="es-ES" smtClean="0"/>
              <a:t>La banda de 2,4 GHz es la única que tiene aplicación en todo el mundo. Se utiliza en el estándar original 802.11 y en las extensiones 802.11b y 802.11g.</a:t>
            </a:r>
          </a:p>
          <a:p>
            <a:pPr eaLnBrk="1" hangingPunct="1"/>
            <a:r>
              <a:rPr lang="es-ES" smtClean="0"/>
              <a:t>La banda de 5 GHz se utiliza en el estándar 802.11a.</a:t>
            </a:r>
          </a:p>
          <a:p>
            <a:pPr eaLnBrk="1" hangingPunct="1"/>
            <a:r>
              <a:rPr lang="es-ES" smtClean="0"/>
              <a:t>La banda de mayor frecuencia son las que tienen una mayor anchura de banda. Sin embargo no se utilizan porque los equipos para estas frecuencias son más caros y tienen menor alcance que los de 2,4 ó 5 GHz</a:t>
            </a:r>
          </a:p>
        </p:txBody>
      </p:sp>
    </p:spTree>
    <p:extLst>
      <p:ext uri="{BB962C8B-B14F-4D97-AF65-F5344CB8AC3E}">
        <p14:creationId xmlns:p14="http://schemas.microsoft.com/office/powerpoint/2010/main" val="36653176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58051" name="Rectangle 6"/>
          <p:cNvSpPr>
            <a:spLocks noGrp="1" noChangeArrowheads="1"/>
          </p:cNvSpPr>
          <p:nvPr>
            <p:ph type="ftr" sz="quarter" idx="4"/>
          </p:nvPr>
        </p:nvSpPr>
        <p:spPr>
          <a:noFill/>
        </p:spPr>
        <p:txBody>
          <a:bodyPr/>
          <a:lstStyle/>
          <a:p>
            <a:r>
              <a:rPr lang="es-ES"/>
              <a:t>Ampliación Redes</a:t>
            </a:r>
          </a:p>
        </p:txBody>
      </p:sp>
      <p:sp>
        <p:nvSpPr>
          <p:cNvPr id="258052" name="Rectangle 7"/>
          <p:cNvSpPr>
            <a:spLocks noGrp="1" noChangeArrowheads="1"/>
          </p:cNvSpPr>
          <p:nvPr>
            <p:ph type="sldNum" sz="quarter" idx="5"/>
          </p:nvPr>
        </p:nvSpPr>
        <p:spPr>
          <a:noFill/>
        </p:spPr>
        <p:txBody>
          <a:bodyPr/>
          <a:lstStyle/>
          <a:p>
            <a:r>
              <a:rPr lang="es-ES"/>
              <a:t>5-</a:t>
            </a:r>
            <a:fld id="{A4A5ED2C-D003-4680-BB60-B9E00DCAA324}" type="slidenum">
              <a:rPr lang="es-ES"/>
              <a:pPr/>
              <a:t>85</a:t>
            </a:fld>
            <a:endParaRPr lang="es-ES"/>
          </a:p>
        </p:txBody>
      </p:sp>
      <p:sp>
        <p:nvSpPr>
          <p:cNvPr id="258053" name="Rectangle 2"/>
          <p:cNvSpPr>
            <a:spLocks noGrp="1" noRot="1" noChangeAspect="1" noChangeArrowheads="1" noTextEdit="1"/>
          </p:cNvSpPr>
          <p:nvPr>
            <p:ph type="sldImg"/>
          </p:nvPr>
        </p:nvSpPr>
        <p:spPr>
          <a:ln/>
        </p:spPr>
      </p:sp>
      <p:sp>
        <p:nvSpPr>
          <p:cNvPr id="2580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920096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59075" name="Rectangle 6"/>
          <p:cNvSpPr>
            <a:spLocks noGrp="1" noChangeArrowheads="1"/>
          </p:cNvSpPr>
          <p:nvPr>
            <p:ph type="ftr" sz="quarter" idx="4"/>
          </p:nvPr>
        </p:nvSpPr>
        <p:spPr>
          <a:noFill/>
        </p:spPr>
        <p:txBody>
          <a:bodyPr/>
          <a:lstStyle/>
          <a:p>
            <a:r>
              <a:rPr lang="es-ES"/>
              <a:t>Ampliación Redes</a:t>
            </a:r>
          </a:p>
        </p:txBody>
      </p:sp>
      <p:sp>
        <p:nvSpPr>
          <p:cNvPr id="259076" name="Rectangle 7"/>
          <p:cNvSpPr>
            <a:spLocks noGrp="1" noChangeArrowheads="1"/>
          </p:cNvSpPr>
          <p:nvPr>
            <p:ph type="sldNum" sz="quarter" idx="5"/>
          </p:nvPr>
        </p:nvSpPr>
        <p:spPr>
          <a:noFill/>
        </p:spPr>
        <p:txBody>
          <a:bodyPr/>
          <a:lstStyle/>
          <a:p>
            <a:r>
              <a:rPr lang="es-ES"/>
              <a:t>5-</a:t>
            </a:r>
            <a:fld id="{15135ED8-E9DA-468D-A570-69C0864B6B2A}" type="slidenum">
              <a:rPr lang="es-ES"/>
              <a:pPr/>
              <a:t>86</a:t>
            </a:fld>
            <a:endParaRPr lang="es-ES"/>
          </a:p>
        </p:txBody>
      </p:sp>
      <p:sp>
        <p:nvSpPr>
          <p:cNvPr id="259077" name="Rectangle 2"/>
          <p:cNvSpPr>
            <a:spLocks noGrp="1" noRot="1" noChangeAspect="1" noChangeArrowheads="1" noTextEdit="1"/>
          </p:cNvSpPr>
          <p:nvPr>
            <p:ph type="sldImg"/>
          </p:nvPr>
        </p:nvSpPr>
        <p:spPr>
          <a:ln/>
        </p:spPr>
      </p:sp>
      <p:sp>
        <p:nvSpPr>
          <p:cNvPr id="2590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564385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0099" name="Rectangle 6"/>
          <p:cNvSpPr>
            <a:spLocks noGrp="1" noChangeArrowheads="1"/>
          </p:cNvSpPr>
          <p:nvPr>
            <p:ph type="ftr" sz="quarter" idx="4"/>
          </p:nvPr>
        </p:nvSpPr>
        <p:spPr>
          <a:noFill/>
        </p:spPr>
        <p:txBody>
          <a:bodyPr/>
          <a:lstStyle/>
          <a:p>
            <a:r>
              <a:rPr lang="es-ES"/>
              <a:t>Ampliación Redes</a:t>
            </a:r>
          </a:p>
        </p:txBody>
      </p:sp>
      <p:sp>
        <p:nvSpPr>
          <p:cNvPr id="260100" name="Rectangle 7"/>
          <p:cNvSpPr>
            <a:spLocks noGrp="1" noChangeArrowheads="1"/>
          </p:cNvSpPr>
          <p:nvPr>
            <p:ph type="sldNum" sz="quarter" idx="5"/>
          </p:nvPr>
        </p:nvSpPr>
        <p:spPr>
          <a:noFill/>
        </p:spPr>
        <p:txBody>
          <a:bodyPr/>
          <a:lstStyle/>
          <a:p>
            <a:r>
              <a:rPr lang="es-ES"/>
              <a:t>5-</a:t>
            </a:r>
            <a:fld id="{32149C11-F9B5-42AD-B992-6B1FBFEF035C}" type="slidenum">
              <a:rPr lang="es-ES"/>
              <a:pPr/>
              <a:t>87</a:t>
            </a:fld>
            <a:endParaRPr lang="es-ES"/>
          </a:p>
        </p:txBody>
      </p:sp>
      <p:sp>
        <p:nvSpPr>
          <p:cNvPr id="260101" name="Rectangle 2"/>
          <p:cNvSpPr>
            <a:spLocks noGrp="1" noRot="1" noChangeAspect="1" noChangeArrowheads="1" noTextEdit="1"/>
          </p:cNvSpPr>
          <p:nvPr>
            <p:ph type="sldImg"/>
          </p:nvPr>
        </p:nvSpPr>
        <p:spPr>
          <a:ln/>
        </p:spPr>
      </p:sp>
      <p:sp>
        <p:nvSpPr>
          <p:cNvPr id="2601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43053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1123" name="Rectangle 6"/>
          <p:cNvSpPr>
            <a:spLocks noGrp="1" noChangeArrowheads="1"/>
          </p:cNvSpPr>
          <p:nvPr>
            <p:ph type="ftr" sz="quarter" idx="4"/>
          </p:nvPr>
        </p:nvSpPr>
        <p:spPr>
          <a:noFill/>
        </p:spPr>
        <p:txBody>
          <a:bodyPr/>
          <a:lstStyle/>
          <a:p>
            <a:r>
              <a:rPr lang="es-ES"/>
              <a:t>Ampliación Redes</a:t>
            </a:r>
          </a:p>
        </p:txBody>
      </p:sp>
      <p:sp>
        <p:nvSpPr>
          <p:cNvPr id="261124" name="Rectangle 7"/>
          <p:cNvSpPr>
            <a:spLocks noGrp="1" noChangeArrowheads="1"/>
          </p:cNvSpPr>
          <p:nvPr>
            <p:ph type="sldNum" sz="quarter" idx="5"/>
          </p:nvPr>
        </p:nvSpPr>
        <p:spPr>
          <a:noFill/>
        </p:spPr>
        <p:txBody>
          <a:bodyPr/>
          <a:lstStyle/>
          <a:p>
            <a:r>
              <a:rPr lang="es-ES"/>
              <a:t>5-</a:t>
            </a:r>
            <a:fld id="{D7178362-CC64-432F-A9CC-351321D52C88}" type="slidenum">
              <a:rPr lang="es-ES"/>
              <a:pPr/>
              <a:t>88</a:t>
            </a:fld>
            <a:endParaRPr lang="es-ES"/>
          </a:p>
        </p:txBody>
      </p:sp>
      <p:sp>
        <p:nvSpPr>
          <p:cNvPr id="261125" name="Rectangle 2"/>
          <p:cNvSpPr>
            <a:spLocks noGrp="1" noRot="1" noChangeAspect="1" noChangeArrowheads="1" noTextEdit="1"/>
          </p:cNvSpPr>
          <p:nvPr>
            <p:ph type="sldImg"/>
          </p:nvPr>
        </p:nvSpPr>
        <p:spPr>
          <a:ln/>
        </p:spPr>
      </p:sp>
      <p:sp>
        <p:nvSpPr>
          <p:cNvPr id="2611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2907583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2147" name="Rectangle 6"/>
          <p:cNvSpPr>
            <a:spLocks noGrp="1" noChangeArrowheads="1"/>
          </p:cNvSpPr>
          <p:nvPr>
            <p:ph type="ftr" sz="quarter" idx="4"/>
          </p:nvPr>
        </p:nvSpPr>
        <p:spPr>
          <a:noFill/>
        </p:spPr>
        <p:txBody>
          <a:bodyPr/>
          <a:lstStyle/>
          <a:p>
            <a:r>
              <a:rPr lang="es-ES"/>
              <a:t>Ampliación Redes</a:t>
            </a:r>
          </a:p>
        </p:txBody>
      </p:sp>
      <p:sp>
        <p:nvSpPr>
          <p:cNvPr id="262148" name="Rectangle 7"/>
          <p:cNvSpPr>
            <a:spLocks noGrp="1" noChangeArrowheads="1"/>
          </p:cNvSpPr>
          <p:nvPr>
            <p:ph type="sldNum" sz="quarter" idx="5"/>
          </p:nvPr>
        </p:nvSpPr>
        <p:spPr>
          <a:noFill/>
        </p:spPr>
        <p:txBody>
          <a:bodyPr/>
          <a:lstStyle/>
          <a:p>
            <a:r>
              <a:rPr lang="es-ES"/>
              <a:t>5-</a:t>
            </a:r>
            <a:fld id="{4A1ABD01-A383-4055-89D6-94CC6041E30D}" type="slidenum">
              <a:rPr lang="es-ES"/>
              <a:pPr/>
              <a:t>89</a:t>
            </a:fld>
            <a:endParaRPr lang="es-ES"/>
          </a:p>
        </p:txBody>
      </p:sp>
      <p:sp>
        <p:nvSpPr>
          <p:cNvPr id="262149" name="Rectangle 2"/>
          <p:cNvSpPr>
            <a:spLocks noGrp="1" noRot="1" noChangeAspect="1" noChangeArrowheads="1" noTextEdit="1"/>
          </p:cNvSpPr>
          <p:nvPr>
            <p:ph type="sldImg"/>
          </p:nvPr>
        </p:nvSpPr>
        <p:spPr>
          <a:ln/>
        </p:spPr>
      </p:sp>
      <p:sp>
        <p:nvSpPr>
          <p:cNvPr id="2621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5154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183299" name="Rectangle 6"/>
          <p:cNvSpPr>
            <a:spLocks noGrp="1" noChangeArrowheads="1"/>
          </p:cNvSpPr>
          <p:nvPr>
            <p:ph type="ftr" sz="quarter" idx="4"/>
          </p:nvPr>
        </p:nvSpPr>
        <p:spPr>
          <a:noFill/>
        </p:spPr>
        <p:txBody>
          <a:bodyPr/>
          <a:lstStyle/>
          <a:p>
            <a:r>
              <a:rPr lang="es-ES"/>
              <a:t>Ampliación Redes</a:t>
            </a:r>
          </a:p>
        </p:txBody>
      </p:sp>
      <p:sp>
        <p:nvSpPr>
          <p:cNvPr id="183300" name="Rectangle 7"/>
          <p:cNvSpPr>
            <a:spLocks noGrp="1" noChangeArrowheads="1"/>
          </p:cNvSpPr>
          <p:nvPr>
            <p:ph type="sldNum" sz="quarter" idx="5"/>
          </p:nvPr>
        </p:nvSpPr>
        <p:spPr>
          <a:noFill/>
        </p:spPr>
        <p:txBody>
          <a:bodyPr/>
          <a:lstStyle/>
          <a:p>
            <a:r>
              <a:rPr lang="es-ES"/>
              <a:t>5-</a:t>
            </a:r>
            <a:fld id="{30C2DCFD-6C2B-44D8-B5B3-7B5ADFEC64B2}" type="slidenum">
              <a:rPr lang="es-ES"/>
              <a:pPr/>
              <a:t>9</a:t>
            </a:fld>
            <a:endParaRPr lang="es-ES"/>
          </a:p>
        </p:txBody>
      </p:sp>
      <p:sp>
        <p:nvSpPr>
          <p:cNvPr id="183301" name="Rectangle 2"/>
          <p:cNvSpPr>
            <a:spLocks noGrp="1" noRot="1" noChangeAspect="1" noChangeArrowheads="1" noTextEdit="1"/>
          </p:cNvSpPr>
          <p:nvPr>
            <p:ph type="sldImg"/>
          </p:nvPr>
        </p:nvSpPr>
        <p:spPr>
          <a:ln/>
        </p:spPr>
      </p:sp>
      <p:sp>
        <p:nvSpPr>
          <p:cNvPr id="183302" name="Rectangle 3"/>
          <p:cNvSpPr>
            <a:spLocks noGrp="1" noChangeArrowheads="1"/>
          </p:cNvSpPr>
          <p:nvPr>
            <p:ph type="body" idx="1"/>
          </p:nvPr>
        </p:nvSpPr>
        <p:spPr>
          <a:noFill/>
          <a:ln/>
        </p:spPr>
        <p:txBody>
          <a:bodyPr/>
          <a:lstStyle/>
          <a:p>
            <a:pPr eaLnBrk="1" hangingPunct="1"/>
            <a:r>
              <a:rPr lang="es-ES" smtClean="0"/>
              <a:t>El caso más sencillo de red inalámbrica es el que se constituye cuando se colocan físicamente próximos varios ordenadores dotados de tarjeta de red inalámbrica. En este caso cada ordenador se comunica con los demás directamente. Al ser un medio broadcast cada trama es recibida por todos los ordenadores (por todos los que se encuentren dentro del rango de alcance del emisor).</a:t>
            </a:r>
          </a:p>
          <a:p>
            <a:pPr eaLnBrk="1" hangingPunct="1"/>
            <a:r>
              <a:rPr lang="es-ES" smtClean="0"/>
              <a:t>A nivel IP la numeración deberá corresponder a una red, es decir todos los ordenadores deberán configurarse con una dirección IP que tenga un prefijo común.</a:t>
            </a:r>
          </a:p>
          <a:p>
            <a:pPr eaLnBrk="1" hangingPunct="1"/>
            <a:r>
              <a:rPr lang="es-ES" smtClean="0"/>
              <a:t>Eventualmente uno de los ordenadores podría tener además una tarjeta de red Ethernet, por ejemplo, y actuar como router para el resto, de forma que pudieran salir a Internet a través de el. En ese caso habría que definirle como router por defecto para el resto.</a:t>
            </a:r>
          </a:p>
        </p:txBody>
      </p:sp>
    </p:spTree>
    <p:extLst>
      <p:ext uri="{BB962C8B-B14F-4D97-AF65-F5344CB8AC3E}">
        <p14:creationId xmlns:p14="http://schemas.microsoft.com/office/powerpoint/2010/main" val="33642294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3171" name="Rectangle 6"/>
          <p:cNvSpPr>
            <a:spLocks noGrp="1" noChangeArrowheads="1"/>
          </p:cNvSpPr>
          <p:nvPr>
            <p:ph type="ftr" sz="quarter" idx="4"/>
          </p:nvPr>
        </p:nvSpPr>
        <p:spPr>
          <a:noFill/>
        </p:spPr>
        <p:txBody>
          <a:bodyPr/>
          <a:lstStyle/>
          <a:p>
            <a:r>
              <a:rPr lang="es-ES"/>
              <a:t>Ampliación Redes</a:t>
            </a:r>
          </a:p>
        </p:txBody>
      </p:sp>
      <p:sp>
        <p:nvSpPr>
          <p:cNvPr id="263172" name="Rectangle 7"/>
          <p:cNvSpPr>
            <a:spLocks noGrp="1" noChangeArrowheads="1"/>
          </p:cNvSpPr>
          <p:nvPr>
            <p:ph type="sldNum" sz="quarter" idx="5"/>
          </p:nvPr>
        </p:nvSpPr>
        <p:spPr>
          <a:noFill/>
        </p:spPr>
        <p:txBody>
          <a:bodyPr/>
          <a:lstStyle/>
          <a:p>
            <a:r>
              <a:rPr lang="es-ES"/>
              <a:t>5-</a:t>
            </a:r>
            <a:fld id="{2CFAA7EA-AB25-47BF-A754-786F0C606FED}" type="slidenum">
              <a:rPr lang="es-ES"/>
              <a:pPr/>
              <a:t>90</a:t>
            </a:fld>
            <a:endParaRPr lang="es-ES"/>
          </a:p>
        </p:txBody>
      </p:sp>
      <p:sp>
        <p:nvSpPr>
          <p:cNvPr id="263173" name="Rectangle 2"/>
          <p:cNvSpPr>
            <a:spLocks noGrp="1" noRot="1" noChangeAspect="1" noChangeArrowheads="1" noTextEdit="1"/>
          </p:cNvSpPr>
          <p:nvPr>
            <p:ph type="sldImg"/>
          </p:nvPr>
        </p:nvSpPr>
        <p:spPr>
          <a:ln/>
        </p:spPr>
      </p:sp>
      <p:sp>
        <p:nvSpPr>
          <p:cNvPr id="263174" name="Rectangle 3"/>
          <p:cNvSpPr>
            <a:spLocks noGrp="1" noChangeArrowheads="1"/>
          </p:cNvSpPr>
          <p:nvPr>
            <p:ph type="body" idx="1"/>
          </p:nvPr>
        </p:nvSpPr>
        <p:spPr>
          <a:noFill/>
          <a:ln/>
        </p:spPr>
        <p:txBody>
          <a:bodyPr/>
          <a:lstStyle/>
          <a:p>
            <a:pPr eaLnBrk="1" hangingPunct="1"/>
            <a:r>
              <a:rPr lang="es-ES" smtClean="0"/>
              <a:t>En Frequency Hopping el emisor está cambiando de canal continuamente. Por ejemplo en el caso de 802.11 la banda de 2,4 GHz se divide en 79 canales contiguos no solapados de 1 MHz de anchura cada uno. El emisor cambia de canal siguiendo una secuencia pseudoaleatoria preestablecida, que utiliza por igual todos los canales. El receptor conoce la secuencia de canales que utiliza el emisor, y la sigue también. En caso de que un agente externo produzca una interferencia esta afectará a algún canal o canales en concreto; si alguna de las emisiones coincide con la interferencia el receptor no podrá separar la señal del ruido y la trama no será recibida. En ese caso el emisor retransmitirá la trama, confiando que en el siguiente intento no coincida la interferencia con ninguno de los canales utilizados.</a:t>
            </a:r>
          </a:p>
          <a:p>
            <a:pPr eaLnBrk="1" hangingPunct="1"/>
            <a:r>
              <a:rPr lang="es-ES" smtClean="0"/>
              <a:t>En Direct Sequence el emisor emplea un canal mucho más ancho de lo que en principio le haría falta para el caudal de datos que desea enviar. Los datos se transforman antes de enviarlos dando lugar a una secuencia de símbolos que contiene mucha redundancia; el número de bits enviados realmente es muy superior a la la tasa real de bits transmitidos. Esta redundancia se construye de tal manera que el receptor es capaz de regenerar los datos originales aun en el caso de que se presente una interferencia dentro del canal, siempre y cuando la interferencia sea de una anchura relativamente pequeña.</a:t>
            </a:r>
          </a:p>
        </p:txBody>
      </p:sp>
    </p:spTree>
    <p:extLst>
      <p:ext uri="{BB962C8B-B14F-4D97-AF65-F5344CB8AC3E}">
        <p14:creationId xmlns:p14="http://schemas.microsoft.com/office/powerpoint/2010/main" val="3090840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400" b="1">
                <a:solidFill>
                  <a:schemeClr val="tx1"/>
                </a:solidFill>
                <a:latin typeface="Arial" panose="020B0604020202020204" pitchFamily="34" charset="0"/>
              </a:defRPr>
            </a:lvl1pPr>
            <a:lvl2pPr marL="742950" indent="-285750" defTabSz="912813" eaLnBrk="0" hangingPunct="0">
              <a:defRPr sz="1400" b="1">
                <a:solidFill>
                  <a:schemeClr val="tx1"/>
                </a:solidFill>
                <a:latin typeface="Arial" panose="020B0604020202020204" pitchFamily="34" charset="0"/>
              </a:defRPr>
            </a:lvl2pPr>
            <a:lvl3pPr marL="1143000" indent="-228600" defTabSz="912813" eaLnBrk="0" hangingPunct="0">
              <a:defRPr sz="1400" b="1">
                <a:solidFill>
                  <a:schemeClr val="tx1"/>
                </a:solidFill>
                <a:latin typeface="Arial" panose="020B0604020202020204" pitchFamily="34" charset="0"/>
              </a:defRPr>
            </a:lvl3pPr>
            <a:lvl4pPr marL="1600200" indent="-228600" defTabSz="912813" eaLnBrk="0" hangingPunct="0">
              <a:defRPr sz="1400" b="1">
                <a:solidFill>
                  <a:schemeClr val="tx1"/>
                </a:solidFill>
                <a:latin typeface="Arial" panose="020B0604020202020204" pitchFamily="34" charset="0"/>
              </a:defRPr>
            </a:lvl4pPr>
            <a:lvl5pPr marL="2057400" indent="-228600" defTabSz="912813" eaLnBrk="0" hangingPunct="0">
              <a:defRPr sz="1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s-ES" altLang="es-ES" sz="1200" b="0">
                <a:latin typeface="Times New Roman" panose="02020603050405020304" pitchFamily="18" charset="0"/>
              </a:rPr>
              <a:t>Redes Inalámbricas y Movilidad</a:t>
            </a:r>
          </a:p>
        </p:txBody>
      </p:sp>
      <p:sp>
        <p:nvSpPr>
          <p:cNvPr id="2641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400" b="1">
                <a:solidFill>
                  <a:schemeClr val="tx1"/>
                </a:solidFill>
                <a:latin typeface="Arial" panose="020B0604020202020204" pitchFamily="34" charset="0"/>
              </a:defRPr>
            </a:lvl1pPr>
            <a:lvl2pPr marL="742950" indent="-285750" defTabSz="912813" eaLnBrk="0" hangingPunct="0">
              <a:defRPr sz="1400" b="1">
                <a:solidFill>
                  <a:schemeClr val="tx1"/>
                </a:solidFill>
                <a:latin typeface="Arial" panose="020B0604020202020204" pitchFamily="34" charset="0"/>
              </a:defRPr>
            </a:lvl2pPr>
            <a:lvl3pPr marL="1143000" indent="-228600" defTabSz="912813" eaLnBrk="0" hangingPunct="0">
              <a:defRPr sz="1400" b="1">
                <a:solidFill>
                  <a:schemeClr val="tx1"/>
                </a:solidFill>
                <a:latin typeface="Arial" panose="020B0604020202020204" pitchFamily="34" charset="0"/>
              </a:defRPr>
            </a:lvl3pPr>
            <a:lvl4pPr marL="1600200" indent="-228600" defTabSz="912813" eaLnBrk="0" hangingPunct="0">
              <a:defRPr sz="1400" b="1">
                <a:solidFill>
                  <a:schemeClr val="tx1"/>
                </a:solidFill>
                <a:latin typeface="Arial" panose="020B0604020202020204" pitchFamily="34" charset="0"/>
              </a:defRPr>
            </a:lvl4pPr>
            <a:lvl5pPr marL="2057400" indent="-228600" defTabSz="912813" eaLnBrk="0" hangingPunct="0">
              <a:defRPr sz="1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s-ES" altLang="es-ES" sz="1200" b="0">
                <a:latin typeface="Times New Roman" panose="02020603050405020304" pitchFamily="18" charset="0"/>
              </a:rPr>
              <a:t>Ampliación Redes</a:t>
            </a:r>
          </a:p>
        </p:txBody>
      </p:sp>
      <p:sp>
        <p:nvSpPr>
          <p:cNvPr id="2641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400" b="1">
                <a:solidFill>
                  <a:schemeClr val="tx1"/>
                </a:solidFill>
                <a:latin typeface="Arial" panose="020B0604020202020204" pitchFamily="34" charset="0"/>
              </a:defRPr>
            </a:lvl1pPr>
            <a:lvl2pPr marL="742950" indent="-285750" defTabSz="912813" eaLnBrk="0" hangingPunct="0">
              <a:defRPr sz="1400" b="1">
                <a:solidFill>
                  <a:schemeClr val="tx1"/>
                </a:solidFill>
                <a:latin typeface="Arial" panose="020B0604020202020204" pitchFamily="34" charset="0"/>
              </a:defRPr>
            </a:lvl2pPr>
            <a:lvl3pPr marL="1143000" indent="-228600" defTabSz="912813" eaLnBrk="0" hangingPunct="0">
              <a:defRPr sz="1400" b="1">
                <a:solidFill>
                  <a:schemeClr val="tx1"/>
                </a:solidFill>
                <a:latin typeface="Arial" panose="020B0604020202020204" pitchFamily="34" charset="0"/>
              </a:defRPr>
            </a:lvl3pPr>
            <a:lvl4pPr marL="1600200" indent="-228600" defTabSz="912813" eaLnBrk="0" hangingPunct="0">
              <a:defRPr sz="1400" b="1">
                <a:solidFill>
                  <a:schemeClr val="tx1"/>
                </a:solidFill>
                <a:latin typeface="Arial" panose="020B0604020202020204" pitchFamily="34" charset="0"/>
              </a:defRPr>
            </a:lvl4pPr>
            <a:lvl5pPr marL="2057400" indent="-228600" defTabSz="912813" eaLnBrk="0" hangingPunct="0">
              <a:defRPr sz="1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s-ES" altLang="es-ES" sz="1200" b="0">
                <a:latin typeface="Times New Roman" panose="02020603050405020304" pitchFamily="18" charset="0"/>
              </a:rPr>
              <a:t>5-</a:t>
            </a:r>
            <a:fld id="{55A43481-2263-4E58-8925-48E91B35AC26}" type="slidenum">
              <a:rPr lang="es-ES" altLang="es-ES" sz="1200" b="0">
                <a:latin typeface="Times New Roman" panose="02020603050405020304" pitchFamily="18" charset="0"/>
              </a:rPr>
              <a:pPr eaLnBrk="1" hangingPunct="1"/>
              <a:t>91</a:t>
            </a:fld>
            <a:endParaRPr lang="es-ES" altLang="es-ES" sz="1200" b="0">
              <a:latin typeface="Times New Roman" panose="02020603050405020304" pitchFamily="18" charset="0"/>
            </a:endParaRPr>
          </a:p>
        </p:txBody>
      </p:sp>
      <p:sp>
        <p:nvSpPr>
          <p:cNvPr id="264197" name="Rectangle 2"/>
          <p:cNvSpPr>
            <a:spLocks noGrp="1" noRot="1" noChangeAspect="1" noChangeArrowheads="1" noTextEdit="1"/>
          </p:cNvSpPr>
          <p:nvPr>
            <p:ph type="sldImg"/>
          </p:nvPr>
        </p:nvSpPr>
        <p:spPr>
          <a:ln/>
        </p:spPr>
      </p:sp>
      <p:sp>
        <p:nvSpPr>
          <p:cNvPr id="2641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extLst>
      <p:ext uri="{BB962C8B-B14F-4D97-AF65-F5344CB8AC3E}">
        <p14:creationId xmlns:p14="http://schemas.microsoft.com/office/powerpoint/2010/main" val="35333512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5219" name="Rectangle 6"/>
          <p:cNvSpPr>
            <a:spLocks noGrp="1" noChangeArrowheads="1"/>
          </p:cNvSpPr>
          <p:nvPr>
            <p:ph type="ftr" sz="quarter" idx="4"/>
          </p:nvPr>
        </p:nvSpPr>
        <p:spPr>
          <a:noFill/>
        </p:spPr>
        <p:txBody>
          <a:bodyPr/>
          <a:lstStyle/>
          <a:p>
            <a:r>
              <a:rPr lang="es-ES"/>
              <a:t>Ampliación Redes</a:t>
            </a:r>
          </a:p>
        </p:txBody>
      </p:sp>
      <p:sp>
        <p:nvSpPr>
          <p:cNvPr id="265220" name="Rectangle 7"/>
          <p:cNvSpPr>
            <a:spLocks noGrp="1" noChangeArrowheads="1"/>
          </p:cNvSpPr>
          <p:nvPr>
            <p:ph type="sldNum" sz="quarter" idx="5"/>
          </p:nvPr>
        </p:nvSpPr>
        <p:spPr>
          <a:noFill/>
        </p:spPr>
        <p:txBody>
          <a:bodyPr/>
          <a:lstStyle/>
          <a:p>
            <a:r>
              <a:rPr lang="es-ES"/>
              <a:t>5-</a:t>
            </a:r>
            <a:fld id="{6C6A47D9-B3A5-452F-AF42-819550895406}" type="slidenum">
              <a:rPr lang="es-ES"/>
              <a:pPr/>
              <a:t>92</a:t>
            </a:fld>
            <a:endParaRPr lang="es-ES"/>
          </a:p>
        </p:txBody>
      </p:sp>
      <p:sp>
        <p:nvSpPr>
          <p:cNvPr id="265221" name="Rectangle 2"/>
          <p:cNvSpPr>
            <a:spLocks noGrp="1" noRot="1" noChangeAspect="1" noChangeArrowheads="1" noTextEdit="1"/>
          </p:cNvSpPr>
          <p:nvPr>
            <p:ph type="sldImg"/>
          </p:nvPr>
        </p:nvSpPr>
        <p:spPr>
          <a:ln/>
        </p:spPr>
      </p:sp>
      <p:sp>
        <p:nvSpPr>
          <p:cNvPr id="265222" name="Rectangle 3"/>
          <p:cNvSpPr>
            <a:spLocks noGrp="1" noChangeArrowheads="1"/>
          </p:cNvSpPr>
          <p:nvPr>
            <p:ph type="body" idx="1"/>
          </p:nvPr>
        </p:nvSpPr>
        <p:spPr>
          <a:noFill/>
          <a:ln/>
        </p:spPr>
        <p:txBody>
          <a:bodyPr/>
          <a:lstStyle/>
          <a:p>
            <a:pPr eaLnBrk="1" hangingPunct="1"/>
            <a:r>
              <a:rPr lang="es-ES" smtClean="0"/>
              <a:t>Esta figura explicar de forma simplificada la diferencia entre Frequency Hopping y uno de Direct Sequence. En el caso de FH toda la potencia de emisión (100 mW) se concentra en una franja estrecha del espectro, mientras que en DS se reparte en un rango mucho mas amplio. Sin embargo la potencia emitida en ambos casos es similar (en el ejemplo los 100 mW máximos permitidos en Europa).</a:t>
            </a:r>
          </a:p>
          <a:p>
            <a:pPr eaLnBrk="1" hangingPunct="1"/>
            <a:r>
              <a:rPr lang="es-ES" smtClean="0"/>
              <a:t>En el caso de FH tenemos una señal de banda estrecha pero de gran intensidad, lo cual da una elevada relación señal/ruido. De acuerdo con el teorema de Nyquist un canal estrecho nos permite enviar pocos baudios, pero de acuerdo con la ley de Shannon la elevada relación señal/ruido permitirá enviar muchos bits por baudio.</a:t>
            </a:r>
          </a:p>
          <a:p>
            <a:pPr eaLnBrk="1" hangingPunct="1"/>
            <a:r>
              <a:rPr lang="es-ES" smtClean="0"/>
              <a:t>En el caso de DS tenemos una señal de banda ancha pero de baja intensidad, lo cual nos dará una relación señal/ruido pequeña. Según el teorema de Nyquist tenemos ahora posibilidad de enviar muchos baudios, pero la ley de Shannon nos dice que con una relación señal/ruido pequeña podremos enviar pocos bits por baudio. </a:t>
            </a:r>
          </a:p>
          <a:p>
            <a:pPr eaLnBrk="1" hangingPunct="1"/>
            <a:r>
              <a:rPr lang="es-ES" smtClean="0"/>
              <a:t>En principio podríamos pensar que ambas aproximaciones darían lugar a velocidades de transmisión similares. Aunque esto era así en la especificación inicial de 802.11 (tanto FHSS como DSSS llegaban a velocidades de 2 Mb/s) las técnicas de codificación más recientes, utilizadas en 802.11g, han situado en clara ventaja a los sistemas DSSS, que llegan a velocidades de hasta 54 Mb/s.</a:t>
            </a:r>
          </a:p>
        </p:txBody>
      </p:sp>
    </p:spTree>
    <p:extLst>
      <p:ext uri="{BB962C8B-B14F-4D97-AF65-F5344CB8AC3E}">
        <p14:creationId xmlns:p14="http://schemas.microsoft.com/office/powerpoint/2010/main" val="32338684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6243" name="Rectangle 6"/>
          <p:cNvSpPr>
            <a:spLocks noGrp="1" noChangeArrowheads="1"/>
          </p:cNvSpPr>
          <p:nvPr>
            <p:ph type="ftr" sz="quarter" idx="4"/>
          </p:nvPr>
        </p:nvSpPr>
        <p:spPr>
          <a:noFill/>
        </p:spPr>
        <p:txBody>
          <a:bodyPr/>
          <a:lstStyle/>
          <a:p>
            <a:r>
              <a:rPr lang="es-ES"/>
              <a:t>Ampliación Redes</a:t>
            </a:r>
          </a:p>
        </p:txBody>
      </p:sp>
      <p:sp>
        <p:nvSpPr>
          <p:cNvPr id="266244" name="Rectangle 7"/>
          <p:cNvSpPr>
            <a:spLocks noGrp="1" noChangeArrowheads="1"/>
          </p:cNvSpPr>
          <p:nvPr>
            <p:ph type="sldNum" sz="quarter" idx="5"/>
          </p:nvPr>
        </p:nvSpPr>
        <p:spPr>
          <a:noFill/>
        </p:spPr>
        <p:txBody>
          <a:bodyPr/>
          <a:lstStyle/>
          <a:p>
            <a:r>
              <a:rPr lang="es-ES"/>
              <a:t>5-</a:t>
            </a:r>
            <a:fld id="{C2280D95-23E4-4E1D-A993-9551D5E41AF4}" type="slidenum">
              <a:rPr lang="es-ES"/>
              <a:pPr/>
              <a:t>93</a:t>
            </a:fld>
            <a:endParaRPr lang="es-ES"/>
          </a:p>
        </p:txBody>
      </p:sp>
      <p:sp>
        <p:nvSpPr>
          <p:cNvPr id="266245" name="Rectangle 2"/>
          <p:cNvSpPr>
            <a:spLocks noGrp="1" noRot="1" noChangeAspect="1" noChangeArrowheads="1" noTextEdit="1"/>
          </p:cNvSpPr>
          <p:nvPr>
            <p:ph type="sldImg"/>
          </p:nvPr>
        </p:nvSpPr>
        <p:spPr>
          <a:ln/>
        </p:spPr>
      </p:sp>
      <p:sp>
        <p:nvSpPr>
          <p:cNvPr id="2662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091735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7267" name="Rectangle 6"/>
          <p:cNvSpPr>
            <a:spLocks noGrp="1" noChangeArrowheads="1"/>
          </p:cNvSpPr>
          <p:nvPr>
            <p:ph type="ftr" sz="quarter" idx="4"/>
          </p:nvPr>
        </p:nvSpPr>
        <p:spPr>
          <a:noFill/>
        </p:spPr>
        <p:txBody>
          <a:bodyPr/>
          <a:lstStyle/>
          <a:p>
            <a:r>
              <a:rPr lang="es-ES"/>
              <a:t>Ampliación Redes</a:t>
            </a:r>
          </a:p>
        </p:txBody>
      </p:sp>
      <p:sp>
        <p:nvSpPr>
          <p:cNvPr id="267268" name="Rectangle 7"/>
          <p:cNvSpPr>
            <a:spLocks noGrp="1" noChangeArrowheads="1"/>
          </p:cNvSpPr>
          <p:nvPr>
            <p:ph type="sldNum" sz="quarter" idx="5"/>
          </p:nvPr>
        </p:nvSpPr>
        <p:spPr>
          <a:noFill/>
        </p:spPr>
        <p:txBody>
          <a:bodyPr/>
          <a:lstStyle/>
          <a:p>
            <a:r>
              <a:rPr lang="es-ES"/>
              <a:t>5-</a:t>
            </a:r>
            <a:fld id="{FE34CA06-9800-4EC1-AE96-A98DEB681A2F}" type="slidenum">
              <a:rPr lang="es-ES"/>
              <a:pPr/>
              <a:t>94</a:t>
            </a:fld>
            <a:endParaRPr lang="es-ES"/>
          </a:p>
        </p:txBody>
      </p:sp>
      <p:sp>
        <p:nvSpPr>
          <p:cNvPr id="267269" name="Rectangle 2"/>
          <p:cNvSpPr>
            <a:spLocks noGrp="1" noRot="1" noChangeAspect="1" noChangeArrowheads="1" noTextEdit="1"/>
          </p:cNvSpPr>
          <p:nvPr>
            <p:ph type="sldImg"/>
          </p:nvPr>
        </p:nvSpPr>
        <p:spPr>
          <a:ln/>
        </p:spPr>
      </p:sp>
      <p:sp>
        <p:nvSpPr>
          <p:cNvPr id="267270" name="Rectangle 3"/>
          <p:cNvSpPr>
            <a:spLocks noGrp="1" noChangeArrowheads="1"/>
          </p:cNvSpPr>
          <p:nvPr>
            <p:ph type="body" idx="1"/>
          </p:nvPr>
        </p:nvSpPr>
        <p:spPr>
          <a:noFill/>
          <a:ln/>
        </p:spPr>
        <p:txBody>
          <a:bodyPr/>
          <a:lstStyle/>
          <a:p>
            <a:pPr eaLnBrk="1" hangingPunct="1"/>
            <a:r>
              <a:rPr lang="es-ES" smtClean="0"/>
              <a:t>La interferencia debida a la multitrayectoria afecta de forma importante a las emisiones de radio. El problema se debe a que la onda electromagnética no solo llega al receptor en línea recta, sino que también llega reflejada por objetos sólidos presentes entre el emisor y el receptor. Dependiendo de la ubicación concreta de uno y otro (mas concretamente de sus antenas) la onda reflejada puede o no llegar al receptor. Si llega el receptor tendrá problemas pues la onda reflejada, al hacer un camino más largo, llega más tarde por lo que no coincide con la onda original. Normalmente la onda recibida directamente es más intensa, pero a menudo la onda reflejada no tiene una intensidad despreciable por lo que es percibida como una molesta interferencia por el receptor. A menudo pequeñas variaciones en la ubicación de la antena del emisor o del receptor provocan cambios significativos, para bien o para mal, en la cantidad de interferencia recibida como consecuencia de la multitrayectoria. Este fenómeno se puede observar claramente a veces cuando oímos la radio de FM en un coche en la cola de un semáforo: en ocasiones observamos como pequeñas variaciones  de 2 ó 3 metros en la ubicación del coche tienen efectos dramáticos en la calidad de la señal de radio recibida de una emisora; sin embargo para otra emisora el comportamiento puede ser diferente.</a:t>
            </a:r>
          </a:p>
          <a:p>
            <a:pPr eaLnBrk="1" hangingPunct="1"/>
            <a:endParaRPr lang="es-ES" smtClean="0"/>
          </a:p>
        </p:txBody>
      </p:sp>
    </p:spTree>
    <p:extLst>
      <p:ext uri="{BB962C8B-B14F-4D97-AF65-F5344CB8AC3E}">
        <p14:creationId xmlns:p14="http://schemas.microsoft.com/office/powerpoint/2010/main" val="39160938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8291" name="Rectangle 6"/>
          <p:cNvSpPr>
            <a:spLocks noGrp="1" noChangeArrowheads="1"/>
          </p:cNvSpPr>
          <p:nvPr>
            <p:ph type="ftr" sz="quarter" idx="4"/>
          </p:nvPr>
        </p:nvSpPr>
        <p:spPr>
          <a:noFill/>
        </p:spPr>
        <p:txBody>
          <a:bodyPr/>
          <a:lstStyle/>
          <a:p>
            <a:r>
              <a:rPr lang="es-ES"/>
              <a:t>Ampliación Redes</a:t>
            </a:r>
          </a:p>
        </p:txBody>
      </p:sp>
      <p:sp>
        <p:nvSpPr>
          <p:cNvPr id="268292" name="Rectangle 7"/>
          <p:cNvSpPr>
            <a:spLocks noGrp="1" noChangeArrowheads="1"/>
          </p:cNvSpPr>
          <p:nvPr>
            <p:ph type="sldNum" sz="quarter" idx="5"/>
          </p:nvPr>
        </p:nvSpPr>
        <p:spPr>
          <a:noFill/>
        </p:spPr>
        <p:txBody>
          <a:bodyPr/>
          <a:lstStyle/>
          <a:p>
            <a:r>
              <a:rPr lang="es-ES"/>
              <a:t>5-</a:t>
            </a:r>
            <a:fld id="{78FCACB3-E6F4-40E6-BBA7-9318EC945C10}" type="slidenum">
              <a:rPr lang="es-ES"/>
              <a:pPr/>
              <a:t>95</a:t>
            </a:fld>
            <a:endParaRPr lang="es-ES"/>
          </a:p>
        </p:txBody>
      </p:sp>
      <p:sp>
        <p:nvSpPr>
          <p:cNvPr id="268293" name="Rectangle 2"/>
          <p:cNvSpPr>
            <a:spLocks noGrp="1" noRot="1" noChangeAspect="1" noChangeArrowheads="1" noTextEdit="1"/>
          </p:cNvSpPr>
          <p:nvPr>
            <p:ph type="sldImg"/>
          </p:nvPr>
        </p:nvSpPr>
        <p:spPr>
          <a:ln/>
        </p:spPr>
      </p:sp>
      <p:sp>
        <p:nvSpPr>
          <p:cNvPr id="268294" name="Rectangle 3"/>
          <p:cNvSpPr>
            <a:spLocks noGrp="1" noChangeArrowheads="1"/>
          </p:cNvSpPr>
          <p:nvPr>
            <p:ph type="body" idx="1"/>
          </p:nvPr>
        </p:nvSpPr>
        <p:spPr>
          <a:noFill/>
          <a:ln/>
        </p:spPr>
        <p:txBody>
          <a:bodyPr/>
          <a:lstStyle/>
          <a:p>
            <a:pPr eaLnBrk="1" hangingPunct="1"/>
            <a:r>
              <a:rPr lang="es-ES" smtClean="0"/>
              <a:t>Las antenas diversidad son una aportación reciente a las LANs inalámbricas para reducir los problemas producidos por la multitrayectoria. Normalmente se implementan en los puntos de acceso ya que estos dispositivos se encuentran en comunicación con todas las estaciones de la red.</a:t>
            </a:r>
          </a:p>
          <a:p>
            <a:pPr eaLnBrk="1" hangingPunct="1"/>
            <a:r>
              <a:rPr lang="es-ES" smtClean="0"/>
              <a:t>La antena diversidad consiste en dos antenas reales que se conectan por separado al receptor de radio. Cuando el equipo recibe una trama prueba a utilizar ambas antenas y elige la que considera más conveniente. El sondeo se realiza mientras recibe el preámbulo de la trama, que por ejemplo en el caso de DSSS tiene una longitud de 128 bits (que a 11 Mb/s equivale a 11,6 microsegundos).</a:t>
            </a:r>
          </a:p>
          <a:p>
            <a:pPr eaLnBrk="1" hangingPunct="1"/>
            <a:r>
              <a:rPr lang="es-ES" smtClean="0"/>
              <a:t>Cuando ha de emitir una trama a una estación el emisor no puede saber cual de las dos antenas es la más adecuada. En este caso se utiliza la antena que dió mejor calidad la última vez que se recibió una trama de dicha estación. Si la emisión falla se reintenta enviando la trama por la otra antena.</a:t>
            </a:r>
          </a:p>
          <a:p>
            <a:pPr eaLnBrk="1" hangingPunct="1"/>
            <a:r>
              <a:rPr lang="es-ES" smtClean="0"/>
              <a:t>Es importante observar que las dos antenas de una antena diversidad cubren la misma zona, no se pueden utilizar para cubrir zonas diferentes.</a:t>
            </a:r>
          </a:p>
          <a:p>
            <a:pPr eaLnBrk="1" hangingPunct="1"/>
            <a:r>
              <a:rPr lang="es-ES" smtClean="0"/>
              <a:t>Puede resultar sorprendente como una diferencia de unos centímetros puede suponer una diferencia significativa en el efecto multitrayectoria de la señal recibida o emitida por una antena diversidad, cuando en el caso de una emisión de FM hacía falta mover el coche algunos metros. Pero debemos tener en cuenta que la longitud de onda de una emisión de FM es de unos 3 m, mientras que la longitud de onda de las emisiones de 2,4 GHz es de 12,5 cm. El efecto de las antenas diversidad es perceptible con diferencias de ubicación de ¼ de la longitud de onda.</a:t>
            </a:r>
          </a:p>
        </p:txBody>
      </p:sp>
    </p:spTree>
    <p:extLst>
      <p:ext uri="{BB962C8B-B14F-4D97-AF65-F5344CB8AC3E}">
        <p14:creationId xmlns:p14="http://schemas.microsoft.com/office/powerpoint/2010/main" val="31754792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69315" name="Rectangle 6"/>
          <p:cNvSpPr>
            <a:spLocks noGrp="1" noChangeArrowheads="1"/>
          </p:cNvSpPr>
          <p:nvPr>
            <p:ph type="ftr" sz="quarter" idx="4"/>
          </p:nvPr>
        </p:nvSpPr>
        <p:spPr>
          <a:noFill/>
        </p:spPr>
        <p:txBody>
          <a:bodyPr/>
          <a:lstStyle/>
          <a:p>
            <a:r>
              <a:rPr lang="es-ES"/>
              <a:t>Ampliación Redes</a:t>
            </a:r>
          </a:p>
        </p:txBody>
      </p:sp>
      <p:sp>
        <p:nvSpPr>
          <p:cNvPr id="269316" name="Rectangle 7"/>
          <p:cNvSpPr>
            <a:spLocks noGrp="1" noChangeArrowheads="1"/>
          </p:cNvSpPr>
          <p:nvPr>
            <p:ph type="sldNum" sz="quarter" idx="5"/>
          </p:nvPr>
        </p:nvSpPr>
        <p:spPr>
          <a:noFill/>
        </p:spPr>
        <p:txBody>
          <a:bodyPr/>
          <a:lstStyle/>
          <a:p>
            <a:r>
              <a:rPr lang="es-ES"/>
              <a:t>5-</a:t>
            </a:r>
            <a:fld id="{174BC86C-DECB-4688-8052-7DA60332ED20}" type="slidenum">
              <a:rPr lang="es-ES"/>
              <a:pPr/>
              <a:t>96</a:t>
            </a:fld>
            <a:endParaRPr lang="es-ES"/>
          </a:p>
        </p:txBody>
      </p:sp>
      <p:sp>
        <p:nvSpPr>
          <p:cNvPr id="269317" name="Rectangle 2"/>
          <p:cNvSpPr>
            <a:spLocks noGrp="1" noRot="1" noChangeAspect="1" noChangeArrowheads="1" noTextEdit="1"/>
          </p:cNvSpPr>
          <p:nvPr>
            <p:ph type="sldImg"/>
          </p:nvPr>
        </p:nvSpPr>
        <p:spPr>
          <a:ln/>
        </p:spPr>
      </p:sp>
      <p:sp>
        <p:nvSpPr>
          <p:cNvPr id="269318" name="Rectangle 3"/>
          <p:cNvSpPr>
            <a:spLocks noGrp="1" noChangeArrowheads="1"/>
          </p:cNvSpPr>
          <p:nvPr>
            <p:ph type="body" idx="1"/>
          </p:nvPr>
        </p:nvSpPr>
        <p:spPr>
          <a:noFill/>
          <a:ln/>
        </p:spPr>
        <p:txBody>
          <a:bodyPr/>
          <a:lstStyle/>
          <a:p>
            <a:pPr eaLnBrk="1" hangingPunct="1"/>
            <a:r>
              <a:rPr lang="es-ES" smtClean="0"/>
              <a:t>Esta tabla muestra la relación de canales que se definen en la banda de 2,4 GHz para su uso en 802.11b/g.</a:t>
            </a:r>
          </a:p>
          <a:p>
            <a:pPr eaLnBrk="1" hangingPunct="1"/>
            <a:r>
              <a:rPr lang="es-ES" smtClean="0"/>
              <a:t>Hasta el año 2001 España y Francia tenían una normativa diferente y más restrictiva que el resto de Europa en lo que se refiere a los canales 802.11 b/g, de forma que sólo era posible utilizar dos canales (concretamente en el caso español los canales  10 y 11). Aunque los equipos que se comercializan actualmente en España ya permiten utilizar los 13 canales autorizados en Europa los equipos antiguos solo permiten utilizar los canales 10 y 11. En ocasiones el firmware puede actualizarse para que puedan trabajar en los canales europeos, pero no siempre. Esto puede dar lugar a problemas de compatibilidad cuando se mezclan equipos nuevos y antiguos en una misma red, ya que puede que los equipos nuevos elijan funcionar en un canal que no esté disponible para los equipos antiguos. Además los canales 10 y 11 se solapan mucho de forma que no es posible solapar zonas de cobertura sin que se produzcan interferencias entre ellas.</a:t>
            </a:r>
          </a:p>
        </p:txBody>
      </p:sp>
    </p:spTree>
    <p:extLst>
      <p:ext uri="{BB962C8B-B14F-4D97-AF65-F5344CB8AC3E}">
        <p14:creationId xmlns:p14="http://schemas.microsoft.com/office/powerpoint/2010/main" val="26412415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1363" name="Rectangle 6"/>
          <p:cNvSpPr>
            <a:spLocks noGrp="1" noChangeArrowheads="1"/>
          </p:cNvSpPr>
          <p:nvPr>
            <p:ph type="ftr" sz="quarter" idx="4"/>
          </p:nvPr>
        </p:nvSpPr>
        <p:spPr>
          <a:noFill/>
        </p:spPr>
        <p:txBody>
          <a:bodyPr/>
          <a:lstStyle/>
          <a:p>
            <a:r>
              <a:rPr lang="es-ES"/>
              <a:t>Ampliación Redes</a:t>
            </a:r>
          </a:p>
        </p:txBody>
      </p:sp>
      <p:sp>
        <p:nvSpPr>
          <p:cNvPr id="271364" name="Rectangle 7"/>
          <p:cNvSpPr>
            <a:spLocks noGrp="1" noChangeArrowheads="1"/>
          </p:cNvSpPr>
          <p:nvPr>
            <p:ph type="sldNum" sz="quarter" idx="5"/>
          </p:nvPr>
        </p:nvSpPr>
        <p:spPr>
          <a:noFill/>
        </p:spPr>
        <p:txBody>
          <a:bodyPr/>
          <a:lstStyle/>
          <a:p>
            <a:r>
              <a:rPr lang="es-ES"/>
              <a:t>5-</a:t>
            </a:r>
            <a:fld id="{66C5E942-581F-421D-B457-B23ACE47B48C}" type="slidenum">
              <a:rPr lang="es-ES"/>
              <a:pPr/>
              <a:t>97</a:t>
            </a:fld>
            <a:endParaRPr lang="es-ES"/>
          </a:p>
        </p:txBody>
      </p:sp>
      <p:sp>
        <p:nvSpPr>
          <p:cNvPr id="271365" name="Rectangle 2"/>
          <p:cNvSpPr>
            <a:spLocks noGrp="1" noRot="1" noChangeAspect="1" noChangeArrowheads="1" noTextEdit="1"/>
          </p:cNvSpPr>
          <p:nvPr>
            <p:ph type="sldImg"/>
          </p:nvPr>
        </p:nvSpPr>
        <p:spPr>
          <a:ln/>
        </p:spPr>
      </p:sp>
      <p:sp>
        <p:nvSpPr>
          <p:cNvPr id="271366" name="Rectangle 3"/>
          <p:cNvSpPr>
            <a:spLocks noGrp="1" noChangeArrowheads="1"/>
          </p:cNvSpPr>
          <p:nvPr>
            <p:ph type="body" idx="1"/>
          </p:nvPr>
        </p:nvSpPr>
        <p:spPr>
          <a:noFill/>
          <a:ln/>
        </p:spPr>
        <p:txBody>
          <a:bodyPr/>
          <a:lstStyle/>
          <a:p>
            <a:pPr eaLnBrk="1" hangingPunct="1"/>
            <a:r>
              <a:rPr lang="es-ES" smtClean="0"/>
              <a:t>Esta figura muestra la división en canales de la banda de 2,4 GHz. Cada canal está desplazado 5 MHz respecto al anterior (excepto el canal 14) y tiene una anchura de 22 MHz, por lo que los canales contiguos se solapan. </a:t>
            </a:r>
          </a:p>
          <a:p>
            <a:pPr eaLnBrk="1" hangingPunct="1"/>
            <a:r>
              <a:rPr lang="es-ES" smtClean="0"/>
              <a:t>Cuando se instala una red inalámbrica utilizando varios APs para cubrir una zona se eligen canales no solapados,,de forma que aunque la zona de cobertura de APs vecinos se solape no haya interferencia entre ellos al utilizar frecuencias diferentes. </a:t>
            </a:r>
          </a:p>
          <a:p>
            <a:pPr eaLnBrk="1" hangingPunct="1"/>
            <a:r>
              <a:rPr lang="es-ES" smtClean="0"/>
              <a:t>En América y China los canales habitualmente utilizados son el 1, el 6 y el 11. En Japón se puede disponer de cuatro canales no solapados, el 1, el 6, el 11 y el 14. En Israel se puede utilizar solo dos canales sin solapamiento entre ellos.</a:t>
            </a:r>
          </a:p>
          <a:p>
            <a:pPr eaLnBrk="1" hangingPunct="1"/>
            <a:r>
              <a:rPr lang="es-ES" smtClean="0"/>
              <a:t>En el caso de Europa en principio se podrían utilizar los canales 1, 5, 9 y 13. Pero en ese caso los canales están completamente contiguos, por lo que se produce cierta interferencia entre ellos. Por ese motivo normalmente se utilizan solo tres canales; en ese caso la máxima separación se consigue utilizando el 1, el 7 y el 13.</a:t>
            </a:r>
          </a:p>
          <a:p>
            <a:pPr eaLnBrk="1" hangingPunct="1"/>
            <a:r>
              <a:rPr lang="es-ES" smtClean="0"/>
              <a:t>La diversidad de canales entre regiones tiene importancia por cuestiones de compatibilidad, especialmente importantes en equipos móviles. Por ejemplo supongamos que un profesor de Estados Unidos va a Europa con su ordenador portátil e intenta trabajar en una red configurada para utilizar los canales 1, 7 y 13. Mientras se conecte a APs que utilicen los canales 1 ó 7 no tendrá ningún problema, pero si esta en el area de cobertura de un AP que usa el canal 13 no podrá conectar pues su interfaz inalámbrica no se lo permite. En este sentido los que menos problema tienen son los portátiles japoneses, que podrán trabajar en cualquier red.</a:t>
            </a:r>
          </a:p>
        </p:txBody>
      </p:sp>
    </p:spTree>
    <p:extLst>
      <p:ext uri="{BB962C8B-B14F-4D97-AF65-F5344CB8AC3E}">
        <p14:creationId xmlns:p14="http://schemas.microsoft.com/office/powerpoint/2010/main" val="30587067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a:xfrm>
            <a:off x="0" y="0"/>
            <a:ext cx="2940050" cy="493713"/>
          </a:xfrm>
          <a:prstGeom prst="rect">
            <a:avLst/>
          </a:prstGeom>
        </p:spPr>
        <p:txBody>
          <a:bodyPr/>
          <a:lstStyle/>
          <a:p>
            <a:pPr>
              <a:defRPr/>
            </a:pPr>
            <a:r>
              <a:rPr lang="es-ES" smtClean="0"/>
              <a:t>Redes Inalámbricas y Movilidad</a:t>
            </a:r>
            <a:endParaRPr lang="es-ES"/>
          </a:p>
        </p:txBody>
      </p:sp>
      <p:sp>
        <p:nvSpPr>
          <p:cNvPr id="5" name="4 Marcador de pie de página"/>
          <p:cNvSpPr>
            <a:spLocks noGrp="1"/>
          </p:cNvSpPr>
          <p:nvPr>
            <p:ph type="ftr" sz="quarter" idx="11"/>
          </p:nvPr>
        </p:nvSpPr>
        <p:spPr/>
        <p:txBody>
          <a:bodyPr/>
          <a:lstStyle/>
          <a:p>
            <a:pPr>
              <a:defRPr/>
            </a:pPr>
            <a:r>
              <a:rPr lang="es-ES" smtClean="0"/>
              <a:t>Ampliación Redes</a:t>
            </a:r>
            <a:endParaRPr lang="es-ES"/>
          </a:p>
        </p:txBody>
      </p:sp>
      <p:sp>
        <p:nvSpPr>
          <p:cNvPr id="6" name="5 Marcador de número de diapositiva"/>
          <p:cNvSpPr>
            <a:spLocks noGrp="1"/>
          </p:cNvSpPr>
          <p:nvPr>
            <p:ph type="sldNum" sz="quarter" idx="12"/>
          </p:nvPr>
        </p:nvSpPr>
        <p:spPr/>
        <p:txBody>
          <a:bodyPr/>
          <a:lstStyle/>
          <a:p>
            <a:pPr>
              <a:defRPr/>
            </a:pPr>
            <a:r>
              <a:rPr lang="es-ES" smtClean="0"/>
              <a:t>5-</a:t>
            </a:r>
            <a:fld id="{B255BB0F-789E-4A1F-9BB6-F69556186336}" type="slidenum">
              <a:rPr lang="es-ES" smtClean="0"/>
              <a:pPr>
                <a:defRPr/>
              </a:pPr>
              <a:t>98</a:t>
            </a:fld>
            <a:endParaRPr lang="es-ES"/>
          </a:p>
        </p:txBody>
      </p:sp>
    </p:spTree>
    <p:extLst>
      <p:ext uri="{BB962C8B-B14F-4D97-AF65-F5344CB8AC3E}">
        <p14:creationId xmlns:p14="http://schemas.microsoft.com/office/powerpoint/2010/main" val="38938226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a:xfrm>
            <a:off x="0" y="0"/>
            <a:ext cx="2940050" cy="493713"/>
          </a:xfrm>
          <a:prstGeom prst="rect">
            <a:avLst/>
          </a:prstGeom>
          <a:noFill/>
        </p:spPr>
        <p:txBody>
          <a:bodyPr/>
          <a:lstStyle/>
          <a:p>
            <a:r>
              <a:rPr lang="es-ES"/>
              <a:t>Redes Inalámbricas y Movilidad</a:t>
            </a:r>
          </a:p>
        </p:txBody>
      </p:sp>
      <p:sp>
        <p:nvSpPr>
          <p:cNvPr id="272387" name="Rectangle 6"/>
          <p:cNvSpPr>
            <a:spLocks noGrp="1" noChangeArrowheads="1"/>
          </p:cNvSpPr>
          <p:nvPr>
            <p:ph type="ftr" sz="quarter" idx="4"/>
          </p:nvPr>
        </p:nvSpPr>
        <p:spPr>
          <a:noFill/>
        </p:spPr>
        <p:txBody>
          <a:bodyPr/>
          <a:lstStyle/>
          <a:p>
            <a:r>
              <a:rPr lang="es-ES"/>
              <a:t>Ampliación Redes</a:t>
            </a:r>
          </a:p>
        </p:txBody>
      </p:sp>
      <p:sp>
        <p:nvSpPr>
          <p:cNvPr id="272388" name="Rectangle 7"/>
          <p:cNvSpPr>
            <a:spLocks noGrp="1" noChangeArrowheads="1"/>
          </p:cNvSpPr>
          <p:nvPr>
            <p:ph type="sldNum" sz="quarter" idx="5"/>
          </p:nvPr>
        </p:nvSpPr>
        <p:spPr>
          <a:noFill/>
        </p:spPr>
        <p:txBody>
          <a:bodyPr/>
          <a:lstStyle/>
          <a:p>
            <a:r>
              <a:rPr lang="es-ES"/>
              <a:t>5-</a:t>
            </a:r>
            <a:fld id="{EABA20F6-83EB-4895-89A0-E91598A60329}" type="slidenum">
              <a:rPr lang="es-ES"/>
              <a:pPr/>
              <a:t>99</a:t>
            </a:fld>
            <a:endParaRPr lang="es-ES"/>
          </a:p>
        </p:txBody>
      </p:sp>
      <p:sp>
        <p:nvSpPr>
          <p:cNvPr id="272389" name="Rectangle 2"/>
          <p:cNvSpPr>
            <a:spLocks noGrp="1" noRot="1" noChangeAspect="1" noChangeArrowheads="1" noTextEdit="1"/>
          </p:cNvSpPr>
          <p:nvPr>
            <p:ph type="sldImg"/>
          </p:nvPr>
        </p:nvSpPr>
        <p:spPr>
          <a:ln/>
        </p:spPr>
      </p:sp>
      <p:sp>
        <p:nvSpPr>
          <p:cNvPr id="272390" name="Rectangle 3"/>
          <p:cNvSpPr>
            <a:spLocks noGrp="1" noChangeArrowheads="1"/>
          </p:cNvSpPr>
          <p:nvPr>
            <p:ph type="body" idx="1"/>
          </p:nvPr>
        </p:nvSpPr>
        <p:spPr>
          <a:noFill/>
          <a:ln/>
        </p:spPr>
        <p:txBody>
          <a:bodyPr/>
          <a:lstStyle/>
          <a:p>
            <a:pPr eaLnBrk="1" hangingPunct="1"/>
            <a:r>
              <a:rPr lang="es-ES" smtClean="0"/>
              <a:t>Los equipos disponibles en el mercado actualmente para redes WLAN en la banda de 5 GHz corresponden al estándar 802.11a (802.11h en Europa) . Inicialmente se apr´bó únicamente el estándar 802.11a. Debido a la forma como se utiliza el espectro electromagnético y a las potencias de emisión utilizadas 802.11a es incompatible con el estándar HYPERLAN aprobado por el ETSI para Europa. Esto creó problemas regulatorios que retrasaron en Europa el desarrollo del equipos en la banda de 5 GHz, que finalmente se realizó con el estándar 802.11h.</a:t>
            </a:r>
          </a:p>
        </p:txBody>
      </p:sp>
    </p:spTree>
    <p:extLst>
      <p:ext uri="{BB962C8B-B14F-4D97-AF65-F5344CB8AC3E}">
        <p14:creationId xmlns:p14="http://schemas.microsoft.com/office/powerpoint/2010/main" val="4163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7BB46812-0057-4101-A73C-13EA95D67C9F}" type="slidenum">
              <a:rPr lang="es-ES"/>
              <a:pPr>
                <a:defRPr/>
              </a:pPr>
              <a:t>‹Nº›</a:t>
            </a:fld>
            <a:endParaRPr lang="es-ES"/>
          </a:p>
        </p:txBody>
      </p:sp>
    </p:spTree>
  </p:cSld>
  <p:clrMapOvr>
    <a:masterClrMapping/>
  </p:clrMapOvr>
  <p:transition spd="med">
    <p:cover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787C4F00-FDC9-47C1-B601-B8101B95F8B9}" type="slidenum">
              <a:rPr lang="es-ES"/>
              <a:pPr>
                <a:defRPr/>
              </a:pPr>
              <a:t>‹Nº›</a:t>
            </a:fld>
            <a:endParaRPr lang="es-ES"/>
          </a:p>
        </p:txBody>
      </p:sp>
    </p:spTree>
  </p:cSld>
  <p:clrMapOvr>
    <a:masterClrMapping/>
  </p:clrMapOvr>
  <p:transition spd="med">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4A84F11B-9973-4EEA-9F2A-49E0B905E0CB}" type="slidenum">
              <a:rPr lang="es-ES"/>
              <a:pPr>
                <a:defRPr/>
              </a:pPr>
              <a:t>‹Nº›</a:t>
            </a:fld>
            <a:endParaRPr lang="es-ES"/>
          </a:p>
        </p:txBody>
      </p:sp>
    </p:spTree>
  </p:cSld>
  <p:clrMapOvr>
    <a:masterClrMapping/>
  </p:clrMapOvr>
  <p:transition spd="med">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D6BC2382-E67E-46AE-AF46-0B4FE78AFA19}" type="slidenum">
              <a:rPr lang="es-ES"/>
              <a:pPr>
                <a:defRPr/>
              </a:pPr>
              <a:t>‹Nº›</a:t>
            </a:fld>
            <a:endParaRPr lang="es-ES"/>
          </a:p>
        </p:txBody>
      </p:sp>
    </p:spTree>
  </p:cSld>
  <p:clrMapOvr>
    <a:masterClrMapping/>
  </p:clrMapOvr>
  <p:transition spd="med">
    <p:cover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a:t>Ampliación Redes 5-</a:t>
            </a:r>
            <a:fld id="{F001892B-7E4F-4BC5-BE04-BDAAD79981B2}" type="slidenum">
              <a:rPr lang="es-ES"/>
              <a:pPr>
                <a:defRPr/>
              </a:pPr>
              <a:t>‹Nº›</a:t>
            </a:fld>
            <a:endParaRPr lang="es-ES"/>
          </a:p>
        </p:txBody>
      </p:sp>
    </p:spTree>
  </p:cSld>
  <p:clrMapOvr>
    <a:masterClrMapping/>
  </p:clrMapOvr>
  <p:transition spd="med">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3F720088-55EE-40B8-8BAB-764ED13201E9}" type="slidenum">
              <a:rPr lang="es-ES"/>
              <a:pPr>
                <a:defRPr/>
              </a:pPr>
              <a:t>‹Nº›</a:t>
            </a:fld>
            <a:endParaRPr lang="es-ES"/>
          </a:p>
        </p:txBody>
      </p:sp>
    </p:spTree>
  </p:cSld>
  <p:clrMapOvr>
    <a:masterClrMapping/>
  </p:clrMapOvr>
  <p:transition spd="med">
    <p:cover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ln/>
        </p:spPr>
        <p:txBody>
          <a:bodyPr/>
          <a:lstStyle>
            <a:lvl1pPr>
              <a:defRPr/>
            </a:lvl1pPr>
          </a:lstStyle>
          <a:p>
            <a:pPr>
              <a:defRPr/>
            </a:pPr>
            <a:r>
              <a:rPr lang="es-ES"/>
              <a:t>Ampliación Redes 5-</a:t>
            </a:r>
            <a:fld id="{4AB9CC1A-A521-4D61-8B5F-281AEB43413E}" type="slidenum">
              <a:rPr lang="es-ES"/>
              <a:pPr>
                <a:defRPr/>
              </a:pPr>
              <a:t>‹Nº›</a:t>
            </a:fld>
            <a:endParaRPr lang="es-ES"/>
          </a:p>
        </p:txBody>
      </p:sp>
    </p:spTree>
  </p:cSld>
  <p:clrMapOvr>
    <a:masterClrMapping/>
  </p:clrMapOvr>
  <p:transition spd="med">
    <p:cover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a:t>Ampliación Redes 5-</a:t>
            </a:r>
            <a:fld id="{D3AF2EB3-27B5-4BE6-BA50-91E835800A13}" type="slidenum">
              <a:rPr lang="es-ES"/>
              <a:pPr>
                <a:defRPr/>
              </a:pPr>
              <a:t>‹Nº›</a:t>
            </a:fld>
            <a:endParaRPr lang="es-ES"/>
          </a:p>
        </p:txBody>
      </p:sp>
    </p:spTree>
  </p:cSld>
  <p:clrMapOvr>
    <a:masterClrMapping/>
  </p:clrMapOvr>
  <p:transition spd="med">
    <p:cover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sldNum" sz="quarter" idx="10"/>
          </p:nvPr>
        </p:nvSpPr>
        <p:spPr>
          <a:ln/>
        </p:spPr>
        <p:txBody>
          <a:bodyPr/>
          <a:lstStyle>
            <a:lvl1pPr>
              <a:defRPr/>
            </a:lvl1pPr>
          </a:lstStyle>
          <a:p>
            <a:pPr>
              <a:defRPr/>
            </a:pPr>
            <a:r>
              <a:rPr lang="es-ES"/>
              <a:t>Ampliación Redes 5-</a:t>
            </a:r>
            <a:fld id="{4209C078-1C82-4ACC-B5B2-178A64B2D397}" type="slidenum">
              <a:rPr lang="es-ES"/>
              <a:pPr>
                <a:defRPr/>
              </a:pPr>
              <a:t>‹Nº›</a:t>
            </a:fld>
            <a:endParaRPr lang="es-ES"/>
          </a:p>
        </p:txBody>
      </p:sp>
    </p:spTree>
  </p:cSld>
  <p:clrMapOvr>
    <a:masterClrMapping/>
  </p:clrMapOvr>
  <p:transition spd="med">
    <p:cover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r>
              <a:rPr lang="es-ES"/>
              <a:t>Ampliación Redes 5-</a:t>
            </a:r>
            <a:fld id="{31A22598-AE61-4599-840A-438699D2398D}" type="slidenum">
              <a:rPr lang="es-ES"/>
              <a:pPr>
                <a:defRPr/>
              </a:pPr>
              <a:t>‹Nº›</a:t>
            </a:fld>
            <a:endParaRPr lang="es-ES"/>
          </a:p>
        </p:txBody>
      </p:sp>
    </p:spTree>
  </p:cSld>
  <p:clrMapOvr>
    <a:masterClrMapping/>
  </p:clrMapOvr>
  <p:transition spd="med">
    <p:cover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s-ES"/>
              <a:t>Ampliación Redes 5-</a:t>
            </a:r>
            <a:fld id="{EE29E3E3-E037-486F-B563-4E25D3F3976C}" type="slidenum">
              <a:rPr lang="es-ES"/>
              <a:pPr>
                <a:defRPr/>
              </a:pPr>
              <a:t>‹Nº›</a:t>
            </a:fld>
            <a:endParaRPr lang="es-ES"/>
          </a:p>
        </p:txBody>
      </p:sp>
    </p:spTree>
  </p:cSld>
  <p:clrMapOvr>
    <a:masterClrMapping/>
  </p:clrMapOvr>
  <p:transition spd="med">
    <p:cover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r>
              <a:rPr lang="es-ES"/>
              <a:t>Ampliación Redes 5-</a:t>
            </a:r>
            <a:fld id="{DAF412EF-D60E-44F6-9F30-DDAF2BBBCA5B}" type="slidenum">
              <a:rPr lang="es-ES"/>
              <a:pPr>
                <a:defRPr/>
              </a:pPr>
              <a:t>‹Nº›</a:t>
            </a:fld>
            <a:endParaRPr lang="es-ES"/>
          </a:p>
        </p:txBody>
      </p:sp>
    </p:spTree>
  </p:cSld>
  <p:clrMapOvr>
    <a:masterClrMapping/>
  </p:clrMapOvr>
  <p:transition spd="med">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r>
              <a:rPr lang="es-ES"/>
              <a:t>Ampliación Redes 5-</a:t>
            </a:r>
            <a:fld id="{0CF3616B-FD24-4183-B0A9-7BD7CA2736CA}" type="slidenum">
              <a:rPr lang="es-ES"/>
              <a:pPr>
                <a:defRPr/>
              </a:pPr>
              <a:t>‹Nº›</a:t>
            </a:fld>
            <a:endParaRPr lang="es-ES"/>
          </a:p>
        </p:txBody>
      </p:sp>
    </p:spTree>
  </p:cSld>
  <p:clrMapOvr>
    <a:masterClrMapping/>
  </p:clrMapOvr>
  <p:transition spd="med">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1" name="Rectangle 7"/>
          <p:cNvSpPr>
            <a:spLocks noGrp="1" noChangeArrowheads="1"/>
          </p:cNvSpPr>
          <p:nvPr>
            <p:ph type="sldNum" sz="quarter" idx="4"/>
          </p:nvPr>
        </p:nvSpPr>
        <p:spPr bwMode="auto">
          <a:xfrm>
            <a:off x="3489325" y="6524625"/>
            <a:ext cx="22352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atin typeface="+mn-lt"/>
              </a:defRPr>
            </a:lvl1pPr>
          </a:lstStyle>
          <a:p>
            <a:pPr>
              <a:defRPr/>
            </a:pPr>
            <a:r>
              <a:rPr lang="es-ES"/>
              <a:t>Ampliación Redes 5-</a:t>
            </a:r>
            <a:fld id="{C0FF581B-75EB-4BE1-9F75-8E2F8184E93C}" type="slidenum">
              <a:rPr lang="es-ES"/>
              <a:pPr>
                <a:defRPr/>
              </a:pPr>
              <a:t>‹Nº›</a:t>
            </a:fld>
            <a:endParaRPr lang="es-ES"/>
          </a:p>
        </p:txBody>
      </p:sp>
      <p:sp>
        <p:nvSpPr>
          <p:cNvPr id="1032" name="Text Box 8"/>
          <p:cNvSpPr txBox="1">
            <a:spLocks noChangeArrowheads="1"/>
          </p:cNvSpPr>
          <p:nvPr userDrawn="1"/>
        </p:nvSpPr>
        <p:spPr bwMode="auto">
          <a:xfrm>
            <a:off x="100013" y="6507163"/>
            <a:ext cx="1944687" cy="304800"/>
          </a:xfrm>
          <a:prstGeom prst="rect">
            <a:avLst/>
          </a:prstGeom>
          <a:noFill/>
          <a:ln w="12700">
            <a:noFill/>
            <a:miter lim="800000"/>
            <a:headEnd/>
            <a:tailEnd/>
          </a:ln>
          <a:effectLst/>
        </p:spPr>
        <p:txBody>
          <a:bodyPr wrap="none">
            <a:spAutoFit/>
          </a:bodyPr>
          <a:lstStyle/>
          <a:p>
            <a:pPr>
              <a:defRPr/>
            </a:pPr>
            <a:r>
              <a:rPr lang="es-ES" b="0">
                <a:latin typeface="Times New Roman" pitchFamily="18" charset="0"/>
              </a:rPr>
              <a:t>Universidad de Valencia</a:t>
            </a:r>
            <a:endParaRPr lang="es-ES" sz="2400" b="0">
              <a:latin typeface="Times New Roman" pitchFamily="18" charset="0"/>
            </a:endParaRPr>
          </a:p>
        </p:txBody>
      </p:sp>
      <p:sp>
        <p:nvSpPr>
          <p:cNvPr id="1033" name="Text Box 9"/>
          <p:cNvSpPr txBox="1">
            <a:spLocks noChangeArrowheads="1"/>
          </p:cNvSpPr>
          <p:nvPr userDrawn="1"/>
        </p:nvSpPr>
        <p:spPr bwMode="auto">
          <a:xfrm>
            <a:off x="7562850" y="6508750"/>
            <a:ext cx="1593850" cy="304800"/>
          </a:xfrm>
          <a:prstGeom prst="rect">
            <a:avLst/>
          </a:prstGeom>
          <a:noFill/>
          <a:ln w="12700">
            <a:noFill/>
            <a:miter lim="800000"/>
            <a:headEnd/>
            <a:tailEnd/>
          </a:ln>
          <a:effectLst/>
        </p:spPr>
        <p:txBody>
          <a:bodyPr wrap="none">
            <a:spAutoFit/>
          </a:bodyPr>
          <a:lstStyle/>
          <a:p>
            <a:pPr>
              <a:defRPr/>
            </a:pPr>
            <a:r>
              <a:rPr lang="es-ES" b="0">
                <a:latin typeface="Times New Roman" pitchFamily="18" charset="0"/>
              </a:rPr>
              <a:t>Rogelio Montañana</a:t>
            </a:r>
            <a:endParaRPr lang="es-ES" sz="2400" b="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cover dir="r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image" Target="../media/image9.wmf"/><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image" Target="../media/image10.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6.wmf"/><Relationship Id="rId7" Type="http://schemas.openxmlformats.org/officeDocument/2006/relationships/image" Target="../media/image4.w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1.wmf"/><Relationship Id="rId4" Type="http://schemas.openxmlformats.org/officeDocument/2006/relationships/image" Target="../media/image17.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8.wmf"/><Relationship Id="rId7"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1.wmf"/><Relationship Id="rId5" Type="http://schemas.openxmlformats.org/officeDocument/2006/relationships/image" Target="../media/image4.wmf"/><Relationship Id="rId10" Type="http://schemas.openxmlformats.org/officeDocument/2006/relationships/image" Target="../media/image14.wmf"/><Relationship Id="rId4" Type="http://schemas.openxmlformats.org/officeDocument/2006/relationships/image" Target="../media/image9.wmf"/><Relationship Id="rId9" Type="http://schemas.openxmlformats.org/officeDocument/2006/relationships/image" Target="../media/image12.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8.wmf"/><Relationship Id="rId7" Type="http://schemas.openxmlformats.org/officeDocument/2006/relationships/image" Target="../media/image7.wmf"/><Relationship Id="rId12"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3.wmf"/><Relationship Id="rId5" Type="http://schemas.openxmlformats.org/officeDocument/2006/relationships/image" Target="../media/image4.wmf"/><Relationship Id="rId10" Type="http://schemas.openxmlformats.org/officeDocument/2006/relationships/image" Target="../media/image14.wmf"/><Relationship Id="rId4" Type="http://schemas.openxmlformats.org/officeDocument/2006/relationships/image" Target="../media/image9.wmf"/><Relationship Id="rId9" Type="http://schemas.openxmlformats.org/officeDocument/2006/relationships/image" Target="../media/image12.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trapezenetworks.com/"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hyperlink" Target="http://www.cisco.com/" TargetMode="External"/><Relationship Id="rId4" Type="http://schemas.openxmlformats.org/officeDocument/2006/relationships/hyperlink" Target="http://www.arubanetworks.com/"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8.wmf"/><Relationship Id="rId7" Type="http://schemas.openxmlformats.org/officeDocument/2006/relationships/image" Target="../media/image7.wmf"/><Relationship Id="rId12"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3.wmf"/><Relationship Id="rId5" Type="http://schemas.openxmlformats.org/officeDocument/2006/relationships/image" Target="../media/image4.wmf"/><Relationship Id="rId10" Type="http://schemas.openxmlformats.org/officeDocument/2006/relationships/image" Target="../media/image14.wmf"/><Relationship Id="rId4" Type="http://schemas.openxmlformats.org/officeDocument/2006/relationships/image" Target="../media/image9.wmf"/><Relationship Id="rId9" Type="http://schemas.openxmlformats.org/officeDocument/2006/relationships/image" Target="../media/image12.wmf"/></Relationships>
</file>

<file path=ppt/slides/_rels/slide1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0.wmf"/><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hyperlink" Target="http://www.cisco.com/application/vnd.ms-excel/en/us/guest/products/ps458/c1225/ccmigration_09186a00800a912a.xls" TargetMode="External"/><Relationship Id="rId4" Type="http://schemas.openxmlformats.org/officeDocument/2006/relationships/hyperlink" Target="http://www.cisco.com/en/US/products/hw/wireless/ps458/products_tech_note09186a008009459b.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1.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4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4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4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44.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54.png"/></Relationships>
</file>

<file path=ppt/slides/_rels/slide145.xml.rels><?xml version="1.0" encoding="UTF-8" standalone="yes"?>
<Relationships xmlns="http://schemas.openxmlformats.org/package/2006/relationships"><Relationship Id="rId3" Type="http://schemas.openxmlformats.org/officeDocument/2006/relationships/hyperlink" Target="http://www.cwnp.com/" TargetMode="External"/><Relationship Id="rId7" Type="http://schemas.openxmlformats.org/officeDocument/2006/relationships/hyperlink" Target="http://www.wimaxforum.org/home/"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hyperlink" Target="http://www.wi-fi.org/" TargetMode="External"/><Relationship Id="rId5" Type="http://schemas.openxmlformats.org/officeDocument/2006/relationships/hyperlink" Target="http://standards.ieee.org/getieee802/portfolio.html" TargetMode="External"/><Relationship Id="rId4" Type="http://schemas.openxmlformats.org/officeDocument/2006/relationships/hyperlink" Target="http://www.airmagnet.com/products/whitepaper/"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158.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image" Target="../media/image74.wmf"/><Relationship Id="rId4" Type="http://schemas.openxmlformats.org/officeDocument/2006/relationships/image" Target="../media/image73.wmf"/></Relationships>
</file>

<file path=ppt/slides/_rels/slide1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6.wmf"/></Relationships>
</file>

<file path=ppt/slides/_rels/slide16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60.xml"/><Relationship Id="rId1" Type="http://schemas.openxmlformats.org/officeDocument/2006/relationships/slideLayout" Target="../slideLayouts/slideLayout7.xml"/><Relationship Id="rId5" Type="http://schemas.openxmlformats.org/officeDocument/2006/relationships/image" Target="../media/image79.wmf"/><Relationship Id="rId4" Type="http://schemas.openxmlformats.org/officeDocument/2006/relationships/image" Target="../media/image78.wmf"/></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notesSlide" Target="../notesSlides/notesSlide165.xml"/><Relationship Id="rId1" Type="http://schemas.openxmlformats.org/officeDocument/2006/relationships/slideLayout" Target="../slideLayouts/slideLayout7.xml"/><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slides/_rels/slide16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8" Type="http://schemas.openxmlformats.org/officeDocument/2006/relationships/hyperlink" Target="http://www.solismultimedia.com/" TargetMode="External"/><Relationship Id="rId3" Type="http://schemas.openxmlformats.org/officeDocument/2006/relationships/hyperlink" Target="http://www.iberbanda.es/" TargetMode="External"/><Relationship Id="rId7" Type="http://schemas.openxmlformats.org/officeDocument/2006/relationships/hyperlink" Target="http://www.esystel.es/"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hyperlink" Target="http://www.jetnet.es/" TargetMode="External"/><Relationship Id="rId5" Type="http://schemas.openxmlformats.org/officeDocument/2006/relationships/hyperlink" Target="http://www.nostracom.es/" TargetMode="External"/><Relationship Id="rId4" Type="http://schemas.openxmlformats.org/officeDocument/2006/relationships/hyperlink" Target="http://www.euskaltel.es/" TargetMode="External"/><Relationship Id="rId9" Type="http://schemas.openxmlformats.org/officeDocument/2006/relationships/hyperlink" Target="http://www.wifibaleares.com/" TargetMode="Externa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hyperlink" Target="http://standards.ieee.org/getieee802/portfolio.html" TargetMode="External"/><Relationship Id="rId2" Type="http://schemas.openxmlformats.org/officeDocument/2006/relationships/notesSlide" Target="../notesSlides/notesSlide177.xml"/><Relationship Id="rId1" Type="http://schemas.openxmlformats.org/officeDocument/2006/relationships/slideLayout" Target="../slideLayouts/slideLayout2.xml"/><Relationship Id="rId5" Type="http://schemas.openxmlformats.org/officeDocument/2006/relationships/hyperlink" Target="http://www.wimaxforum.org/home/" TargetMode="External"/><Relationship Id="rId4" Type="http://schemas.openxmlformats.org/officeDocument/2006/relationships/hyperlink" Target="http://www.wi-fi.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6.wmf"/><Relationship Id="rId7"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11.wmf"/><Relationship Id="rId4" Type="http://schemas.openxmlformats.org/officeDocument/2006/relationships/image" Target="../media/image17.wmf"/><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9.jpeg"/><Relationship Id="rId7"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18.wmf"/></Relationships>
</file>

<file path=ppt/slides/_rels/slide2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6.wmf"/><Relationship Id="rId7" Type="http://schemas.openxmlformats.org/officeDocument/2006/relationships/image" Target="../media/image4.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1.wmf"/><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4.wmf"/><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6.wmf"/><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6.jpeg"/><Relationship Id="rId7" Type="http://schemas.openxmlformats.org/officeDocument/2006/relationships/image" Target="../media/image10.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9.wmf"/><Relationship Id="rId10" Type="http://schemas.openxmlformats.org/officeDocument/2006/relationships/image" Target="../media/image7.wmf"/><Relationship Id="rId4" Type="http://schemas.openxmlformats.org/officeDocument/2006/relationships/image" Target="../media/image8.wmf"/><Relationship Id="rId9" Type="http://schemas.openxmlformats.org/officeDocument/2006/relationships/image" Target="../media/image6.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6.wm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7.wmf"/><Relationship Id="rId4" Type="http://schemas.openxmlformats.org/officeDocument/2006/relationships/image" Target="../media/image11.wmf"/></Relationships>
</file>

<file path=ppt/slides/_rels/slide4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7.wmf"/><Relationship Id="rId4" Type="http://schemas.openxmlformats.org/officeDocument/2006/relationships/image" Target="../media/image11.wmf"/></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7.wmf"/><Relationship Id="rId4" Type="http://schemas.openxmlformats.org/officeDocument/2006/relationships/image" Target="../media/image11.wmf"/></Relationships>
</file>

<file path=ppt/slides/_rels/slide49.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7.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7.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metageek.net/products/insside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4.wm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9.wmf"/><Relationship Id="rId4" Type="http://schemas.openxmlformats.org/officeDocument/2006/relationships/image" Target="../media/image11.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s.umd.edu/~waa/wireless.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dl.aircrack-ng.org/breakingwepandwpa.pdf" TargetMode="External"/><Relationship Id="rId4" Type="http://schemas.openxmlformats.org/officeDocument/2006/relationships/hyperlink" Target="http://www.drizzle.com/~aboba/IEEE/rc4_ksaproc.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1.wmf"/><Relationship Id="rId7" Type="http://schemas.openxmlformats.org/officeDocument/2006/relationships/image" Target="../media/image9.wmf"/><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6.wmf"/><Relationship Id="rId10" Type="http://schemas.openxmlformats.org/officeDocument/2006/relationships/image" Target="../media/image14.wmf"/><Relationship Id="rId4" Type="http://schemas.openxmlformats.org/officeDocument/2006/relationships/image" Target="../media/image7.wmf"/><Relationship Id="rId9" Type="http://schemas.openxmlformats.org/officeDocument/2006/relationships/image" Target="../media/image32.wmf"/></Relationships>
</file>

<file path=ppt/slides/_rels/slide7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1.wmf"/><Relationship Id="rId7" Type="http://schemas.openxmlformats.org/officeDocument/2006/relationships/image" Target="../media/image9.wmf"/><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7.wmf"/><Relationship Id="rId9" Type="http://schemas.openxmlformats.org/officeDocument/2006/relationships/image" Target="../media/image14.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1.wmf"/><Relationship Id="rId7" Type="http://schemas.openxmlformats.org/officeDocument/2006/relationships/image" Target="../media/image9.wmf"/><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7.wmf"/><Relationship Id="rId9" Type="http://schemas.openxmlformats.org/officeDocument/2006/relationships/image" Target="../media/image14.wmf"/></Relationships>
</file>

<file path=ppt/slides/_rels/slide75.xml.rels><?xml version="1.0" encoding="UTF-8" standalone="yes"?>
<Relationships xmlns="http://schemas.openxmlformats.org/package/2006/relationships"><Relationship Id="rId13" Type="http://schemas.openxmlformats.org/officeDocument/2006/relationships/hyperlink" Target="http://web.salleurl.edu/eduroam/index_es.html" TargetMode="External"/><Relationship Id="rId18" Type="http://schemas.openxmlformats.org/officeDocument/2006/relationships/hyperlink" Target="http://www.cesga.es/eduroam" TargetMode="External"/><Relationship Id="rId26" Type="http://schemas.openxmlformats.org/officeDocument/2006/relationships/hyperlink" Target="http://www.uhu.es/sic/servicios/conexionainternet/eduroam/" TargetMode="External"/><Relationship Id="rId39" Type="http://schemas.openxmlformats.org/officeDocument/2006/relationships/hyperlink" Target="http://www.uimp.es/academicas_espanola.asp" TargetMode="External"/><Relationship Id="rId21" Type="http://schemas.openxmlformats.org/officeDocument/2006/relationships/hyperlink" Target="http://www.cica.es/" TargetMode="External"/><Relationship Id="rId34" Type="http://schemas.openxmlformats.org/officeDocument/2006/relationships/hyperlink" Target="http://www.uam.es/servicios/ti/servicios/wifi/eduroam-es.html" TargetMode="External"/><Relationship Id="rId42" Type="http://schemas.openxmlformats.org/officeDocument/2006/relationships/hyperlink" Target="http://www.um.es/atica/eduroam/configuracion" TargetMode="External"/><Relationship Id="rId47" Type="http://schemas.openxmlformats.org/officeDocument/2006/relationships/hyperlink" Target="http://www.unileon.es/sic/eduroam" TargetMode="External"/><Relationship Id="rId50" Type="http://schemas.openxmlformats.org/officeDocument/2006/relationships/hyperlink" Target="http://sicuz.unizar.es/wifi/" TargetMode="External"/><Relationship Id="rId55" Type="http://schemas.openxmlformats.org/officeDocument/2006/relationships/hyperlink" Target="http://www.uv.es/siuv/cas/zxarxa/wifi/" TargetMode="External"/><Relationship Id="rId7" Type="http://schemas.openxmlformats.org/officeDocument/2006/relationships/hyperlink" Target="http://www.icfo.es/eduroam-en.htm" TargetMode="External"/><Relationship Id="rId12" Type="http://schemas.openxmlformats.org/officeDocument/2006/relationships/hyperlink" Target="http://www.upf.edu/" TargetMode="External"/><Relationship Id="rId17" Type="http://schemas.openxmlformats.org/officeDocument/2006/relationships/hyperlink" Target="http://wifi.csic.es/" TargetMode="External"/><Relationship Id="rId25" Type="http://schemas.openxmlformats.org/officeDocument/2006/relationships/hyperlink" Target="http://www.ugr.es/informatica/eduroam/" TargetMode="External"/><Relationship Id="rId33" Type="http://schemas.openxmlformats.org/officeDocument/2006/relationships/hyperlink" Target="http://campusenred.uah.es/" TargetMode="External"/><Relationship Id="rId38" Type="http://schemas.openxmlformats.org/officeDocument/2006/relationships/hyperlink" Target="http://www.cti.uib.es/eduroam" TargetMode="External"/><Relationship Id="rId46" Type="http://schemas.openxmlformats.org/officeDocument/2006/relationships/hyperlink" Target="http://www.unican.es/WebUC/Unidades/SdeI/servicios/red/eduroam/" TargetMode="External"/><Relationship Id="rId2" Type="http://schemas.openxmlformats.org/officeDocument/2006/relationships/notesSlide" Target="../notesSlides/notesSlide75.xml"/><Relationship Id="rId16" Type="http://schemas.openxmlformats.org/officeDocument/2006/relationships/hyperlink" Target="http://www.xtec.net/eduroam/cast/" TargetMode="External"/><Relationship Id="rId20" Type="http://schemas.openxmlformats.org/officeDocument/2006/relationships/hyperlink" Target="http://www.usc.es/eduroam" TargetMode="External"/><Relationship Id="rId29" Type="http://schemas.openxmlformats.org/officeDocument/2006/relationships/hyperlink" Target="http://www.reinus.us.es/" TargetMode="External"/><Relationship Id="rId41" Type="http://schemas.openxmlformats.org/officeDocument/2006/relationships/hyperlink" Target="http://eduroam.ulpgc.es/" TargetMode="External"/><Relationship Id="rId54" Type="http://schemas.openxmlformats.org/officeDocument/2006/relationships/hyperlink" Target="http://lazarillo.usal.es/wifi" TargetMode="External"/><Relationship Id="rId1" Type="http://schemas.openxmlformats.org/officeDocument/2006/relationships/slideLayout" Target="../slideLayouts/slideLayout2.xml"/><Relationship Id="rId6" Type="http://schemas.openxmlformats.org/officeDocument/2006/relationships/hyperlink" Target="http://eduroam.cttc.es/info_es.html" TargetMode="External"/><Relationship Id="rId11" Type="http://schemas.openxmlformats.org/officeDocument/2006/relationships/hyperlink" Target="http://xsf.upc.edu/" TargetMode="External"/><Relationship Id="rId24" Type="http://schemas.openxmlformats.org/officeDocument/2006/relationships/hyperlink" Target="http://sinhilos.uco.es/" TargetMode="External"/><Relationship Id="rId32" Type="http://schemas.openxmlformats.org/officeDocument/2006/relationships/hyperlink" Target="http://www.ua.es/wifi" TargetMode="External"/><Relationship Id="rId37" Type="http://schemas.openxmlformats.org/officeDocument/2006/relationships/hyperlink" Target="http://ssii.ucm.es/wifi/eduroam/" TargetMode="External"/><Relationship Id="rId40" Type="http://schemas.openxmlformats.org/officeDocument/2006/relationships/hyperlink" Target="http://www.si.uji.es/acces/eduroam_uji.html" TargetMode="External"/><Relationship Id="rId45" Type="http://schemas.openxmlformats.org/officeDocument/2006/relationships/hyperlink" Target="http://www.uned.es/wifi" TargetMode="External"/><Relationship Id="rId53" Type="http://schemas.openxmlformats.org/officeDocument/2006/relationships/hyperlink" Target="http://eduroam.upv.es/" TargetMode="External"/><Relationship Id="rId5" Type="http://schemas.openxmlformats.org/officeDocument/2006/relationships/hyperlink" Target="http://www.cesca.es/es/comunicacions/addicionals.html" TargetMode="External"/><Relationship Id="rId15" Type="http://schemas.openxmlformats.org/officeDocument/2006/relationships/hyperlink" Target="http://www.uvic.cat/si/ca/eduroam.html" TargetMode="External"/><Relationship Id="rId23" Type="http://schemas.openxmlformats.org/officeDocument/2006/relationships/hyperlink" Target="http://www.uca.es/ucAir" TargetMode="External"/><Relationship Id="rId28" Type="http://schemas.openxmlformats.org/officeDocument/2006/relationships/hyperlink" Target="http://www.upo.es/wifi-html/wifi.html" TargetMode="External"/><Relationship Id="rId36" Type="http://schemas.openxmlformats.org/officeDocument/2006/relationships/hyperlink" Target="http://www.uclm.es/wifi" TargetMode="External"/><Relationship Id="rId49" Type="http://schemas.openxmlformats.org/officeDocument/2006/relationships/hyperlink" Target="http://www.unirioja.es/servicios/si/red_servidores/wireless/eduroam.shtml" TargetMode="External"/><Relationship Id="rId10" Type="http://schemas.openxmlformats.org/officeDocument/2006/relationships/hyperlink" Target="http://wifi.udl.es/info/info.html" TargetMode="External"/><Relationship Id="rId19" Type="http://schemas.openxmlformats.org/officeDocument/2006/relationships/hyperlink" Target="http://www.udc.es/eduroam" TargetMode="External"/><Relationship Id="rId31" Type="http://schemas.openxmlformats.org/officeDocument/2006/relationships/hyperlink" Target="http://www.rediris.es/wifi" TargetMode="External"/><Relationship Id="rId44" Type="http://schemas.openxmlformats.org/officeDocument/2006/relationships/hyperlink" Target="http://wifi.unavarra.es/" TargetMode="External"/><Relationship Id="rId52" Type="http://schemas.openxmlformats.org/officeDocument/2006/relationships/hyperlink" Target="http://www.upm.es/laupm/servicios/informatica/spic/comunicaciones/wifi.html" TargetMode="External"/><Relationship Id="rId4" Type="http://schemas.openxmlformats.org/officeDocument/2006/relationships/hyperlink" Target="http://eduroam.bsc.es/" TargetMode="External"/><Relationship Id="rId9" Type="http://schemas.openxmlformats.org/officeDocument/2006/relationships/hyperlink" Target="http://www.udg.es/" TargetMode="External"/><Relationship Id="rId14" Type="http://schemas.openxmlformats.org/officeDocument/2006/relationships/hyperlink" Target="http://wwwa.urv.net/sritic/xarxa_oberta/eduroam/" TargetMode="External"/><Relationship Id="rId22" Type="http://schemas.openxmlformats.org/officeDocument/2006/relationships/hyperlink" Target="http://inalambrica.ual.es/eduroam.htm" TargetMode="External"/><Relationship Id="rId27" Type="http://schemas.openxmlformats.org/officeDocument/2006/relationships/hyperlink" Target="https://www.sci.uma.es/wifi.php?" TargetMode="External"/><Relationship Id="rId30" Type="http://schemas.openxmlformats.org/officeDocument/2006/relationships/hyperlink" Target="http://www.ehu.es/eduroam" TargetMode="External"/><Relationship Id="rId35" Type="http://schemas.openxmlformats.org/officeDocument/2006/relationships/hyperlink" Target="http://asyc.uc3m.es/index.php?Id=69" TargetMode="External"/><Relationship Id="rId43" Type="http://schemas.openxmlformats.org/officeDocument/2006/relationships/hyperlink" Target="http://www.umh.es/wireless" TargetMode="External"/><Relationship Id="rId48" Type="http://schemas.openxmlformats.org/officeDocument/2006/relationships/hyperlink" Target="http://www.si.uniovi.es/es/comunicaciones/redinalambrica.asp" TargetMode="External"/><Relationship Id="rId56" Type="http://schemas.openxmlformats.org/officeDocument/2006/relationships/hyperlink" Target="http://www.uva.es/cocoon_uva/impe/uva/contenido?pag=/contenidos/serviciosAdministrativos/infraestructuras/serviciosTecnologiasInformacion/3CatalogoDeServicios/serviciosDeRed/redUVaWifi/uva_wifi&amp;idMenuIzq=4123&amp;idSeccion=70281&amp;tamLetra=&amp;idMenus=" TargetMode="External"/><Relationship Id="rId8" Type="http://schemas.openxmlformats.org/officeDocument/2006/relationships/hyperlink" Target="http://www.uab.es/servlet/Satellite?cid=1096478602694&amp;pagename=i-UAB/Page/TemplateGenericHeaderSite" TargetMode="External"/><Relationship Id="rId51" Type="http://schemas.openxmlformats.org/officeDocument/2006/relationships/hyperlink" Target="http://www.upct.es/~si/serv_al/wifi.php" TargetMode="External"/><Relationship Id="rId3" Type="http://schemas.openxmlformats.org/officeDocument/2006/relationships/image" Target="../media/image33.jpeg"/></Relationships>
</file>

<file path=ppt/slides/_rels/slide76.xml.rels><?xml version="1.0" encoding="UTF-8" standalone="yes"?>
<Relationships xmlns="http://schemas.openxmlformats.org/package/2006/relationships"><Relationship Id="rId3" Type="http://schemas.openxmlformats.org/officeDocument/2006/relationships/hyperlink" Target="http://www.cacetech.com/products/airpcap.ht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FC7F0450-7081-448E-A282-EF31F2095127}" type="slidenum">
              <a:rPr lang="es-ES"/>
              <a:pPr>
                <a:defRPr/>
              </a:pPr>
              <a:t>1</a:t>
            </a:fld>
            <a:endParaRPr lang="es-ES"/>
          </a:p>
        </p:txBody>
      </p:sp>
      <p:sp>
        <p:nvSpPr>
          <p:cNvPr id="2051" name="Rectangle 2"/>
          <p:cNvSpPr>
            <a:spLocks noGrp="1" noChangeArrowheads="1"/>
          </p:cNvSpPr>
          <p:nvPr>
            <p:ph type="ctrTitle"/>
          </p:nvPr>
        </p:nvSpPr>
        <p:spPr>
          <a:xfrm>
            <a:off x="685800" y="2286000"/>
            <a:ext cx="7772400" cy="1143000"/>
          </a:xfrm>
        </p:spPr>
        <p:txBody>
          <a:bodyPr/>
          <a:lstStyle/>
          <a:p>
            <a:pPr eaLnBrk="1" hangingPunct="1"/>
            <a:r>
              <a:rPr lang="es-ES_tradnl" sz="3600" dirty="0" smtClean="0"/>
              <a:t>Tema </a:t>
            </a:r>
            <a:r>
              <a:rPr lang="es-ES_tradnl" sz="3600" dirty="0" smtClean="0"/>
              <a:t>8</a:t>
            </a:r>
            <a:r>
              <a:rPr lang="es-ES_tradnl" sz="3600" dirty="0" smtClean="0"/>
              <a:t/>
            </a:r>
            <a:br>
              <a:rPr lang="es-ES_tradnl" sz="3600" dirty="0" smtClean="0"/>
            </a:br>
            <a:r>
              <a:rPr lang="es-ES_tradnl" sz="3600" dirty="0" smtClean="0"/>
              <a:t/>
            </a:r>
            <a:br>
              <a:rPr lang="es-ES_tradnl" sz="3600" dirty="0" smtClean="0"/>
            </a:br>
            <a:r>
              <a:rPr lang="es-ES_tradnl" sz="4800" dirty="0" smtClean="0"/>
              <a:t>Redes Inalámbricas 802.11</a:t>
            </a:r>
            <a:r>
              <a:rPr lang="es-ES" sz="2400" dirty="0" smtClean="0">
                <a:latin typeface="Times New Roman" pitchFamily="18" charset="0"/>
              </a:rPr>
              <a:t/>
            </a:r>
            <a:br>
              <a:rPr lang="es-ES" sz="2400" dirty="0" smtClean="0">
                <a:latin typeface="Times New Roman" pitchFamily="18" charset="0"/>
              </a:rPr>
            </a:br>
            <a:endParaRPr lang="es-ES" sz="2400" dirty="0" smtClean="0"/>
          </a:p>
        </p:txBody>
      </p:sp>
      <p:sp>
        <p:nvSpPr>
          <p:cNvPr id="6" name="Text Box 5"/>
          <p:cNvSpPr txBox="1">
            <a:spLocks noChangeArrowheads="1"/>
          </p:cNvSpPr>
          <p:nvPr/>
        </p:nvSpPr>
        <p:spPr bwMode="auto">
          <a:xfrm>
            <a:off x="3560363" y="5405734"/>
            <a:ext cx="1811714" cy="338554"/>
          </a:xfrm>
          <a:prstGeom prst="rect">
            <a:avLst/>
          </a:prstGeom>
          <a:noFill/>
          <a:ln w="12700">
            <a:noFill/>
            <a:miter lim="800000"/>
            <a:headEnd/>
            <a:tailEnd/>
          </a:ln>
          <a:effectLst/>
        </p:spPr>
        <p:txBody>
          <a:bodyPr wrap="none">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7" name="CuadroTexto 7"/>
          <p:cNvSpPr txBox="1"/>
          <p:nvPr/>
        </p:nvSpPr>
        <p:spPr>
          <a:xfrm>
            <a:off x="421793" y="6145559"/>
            <a:ext cx="8300414" cy="307777"/>
          </a:xfrm>
          <a:prstGeom prst="rect">
            <a:avLst/>
          </a:prstGeom>
          <a:noFill/>
        </p:spPr>
        <p:txBody>
          <a:bodyPr wrap="none" rtlCol="0">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r>
              <a:rPr lang="es-ES" sz="1400" b="0" i="0" dirty="0">
                <a:latin typeface="+mj-lt"/>
              </a:rPr>
              <a:t>Esta obra está bajo una </a:t>
            </a:r>
            <a:r>
              <a:rPr lang="es-ES" sz="1400" b="0" i="0" u="sng" dirty="0">
                <a:latin typeface="+mj-lt"/>
                <a:hlinkClick r:id="rId3"/>
              </a:rPr>
              <a:t>Licencia </a:t>
            </a:r>
            <a:r>
              <a:rPr lang="es-ES" sz="1400" b="0" i="0" u="sng" dirty="0" err="1">
                <a:latin typeface="+mj-lt"/>
                <a:hlinkClick r:id="rId3"/>
              </a:rPr>
              <a:t>Creative</a:t>
            </a:r>
            <a:r>
              <a:rPr lang="es-ES" sz="1400" b="0" i="0" u="sng" dirty="0">
                <a:latin typeface="+mj-lt"/>
                <a:hlinkClick r:id="rId3"/>
              </a:rPr>
              <a:t> </a:t>
            </a:r>
            <a:r>
              <a:rPr lang="es-ES" sz="1400" b="0" i="0" u="sng" dirty="0" err="1">
                <a:latin typeface="+mj-lt"/>
                <a:hlinkClick r:id="rId3"/>
              </a:rPr>
              <a:t>Commons</a:t>
            </a:r>
            <a:r>
              <a:rPr lang="es-ES" sz="1400" b="0" i="0" u="sng" dirty="0">
                <a:latin typeface="+mj-lt"/>
                <a:hlinkClick r:id="rId3"/>
              </a:rPr>
              <a:t> Atribución-</a:t>
            </a:r>
            <a:r>
              <a:rPr lang="es-ES" sz="1400" b="0" i="0" u="sng" dirty="0" err="1">
                <a:latin typeface="+mj-lt"/>
                <a:hlinkClick r:id="rId3"/>
              </a:rPr>
              <a:t>NoComercial</a:t>
            </a:r>
            <a:r>
              <a:rPr lang="es-ES" sz="1400" b="0" i="0" u="sng" dirty="0">
                <a:latin typeface="+mj-lt"/>
                <a:hlinkClick r:id="rId3"/>
              </a:rPr>
              <a:t>-</a:t>
            </a:r>
            <a:r>
              <a:rPr lang="es-ES" sz="1400" b="0" i="0" u="sng" dirty="0" err="1">
                <a:latin typeface="+mj-lt"/>
                <a:hlinkClick r:id="rId3"/>
              </a:rPr>
              <a:t>CompartirIgual</a:t>
            </a:r>
            <a:r>
              <a:rPr lang="es-ES" sz="1400" b="0" i="0" u="sng" dirty="0">
                <a:latin typeface="+mj-lt"/>
                <a:hlinkClick r:id="rId3"/>
              </a:rPr>
              <a:t> 4.0 Internacional</a:t>
            </a:r>
            <a:r>
              <a:rPr lang="es-ES" sz="1400" b="0" i="0" dirty="0">
                <a:latin typeface="+mj-lt"/>
              </a:rPr>
              <a:t>. </a:t>
            </a:r>
          </a:p>
        </p:txBody>
      </p:sp>
      <p:pic>
        <p:nvPicPr>
          <p:cNvPr id="8"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821936"/>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Marcador de número de diapositiva"/>
          <p:cNvSpPr>
            <a:spLocks noGrp="1"/>
          </p:cNvSpPr>
          <p:nvPr>
            <p:ph type="sldNum" sz="quarter" idx="10"/>
          </p:nvPr>
        </p:nvSpPr>
        <p:spPr/>
        <p:txBody>
          <a:bodyPr/>
          <a:lstStyle/>
          <a:p>
            <a:pPr>
              <a:defRPr/>
            </a:pPr>
            <a:r>
              <a:rPr lang="es-ES"/>
              <a:t>Ampliación Redes 5-</a:t>
            </a:r>
            <a:fld id="{2306E03E-6BCB-4FA9-92FC-9244BB0FD58D}" type="slidenum">
              <a:rPr lang="es-ES"/>
              <a:pPr>
                <a:defRPr/>
              </a:pPr>
              <a:t>10</a:t>
            </a:fld>
            <a:endParaRPr lang="es-ES"/>
          </a:p>
        </p:txBody>
      </p:sp>
      <p:sp>
        <p:nvSpPr>
          <p:cNvPr id="12291" name="Oval 2"/>
          <p:cNvSpPr>
            <a:spLocks noChangeArrowheads="1"/>
          </p:cNvSpPr>
          <p:nvPr/>
        </p:nvSpPr>
        <p:spPr bwMode="auto">
          <a:xfrm>
            <a:off x="1119188" y="-384175"/>
            <a:ext cx="6837362" cy="6837363"/>
          </a:xfrm>
          <a:prstGeom prst="ellipse">
            <a:avLst/>
          </a:prstGeom>
          <a:noFill/>
          <a:ln w="9525">
            <a:solidFill>
              <a:schemeClr val="tx1"/>
            </a:solidFill>
            <a:prstDash val="dash"/>
            <a:round/>
            <a:headEnd/>
            <a:tailEnd/>
          </a:ln>
        </p:spPr>
        <p:txBody>
          <a:bodyPr wrap="none" anchor="ctr"/>
          <a:lstStyle/>
          <a:p>
            <a:endParaRPr lang="es-ES"/>
          </a:p>
        </p:txBody>
      </p:sp>
      <p:pic>
        <p:nvPicPr>
          <p:cNvPr id="1773571" name="Picture 3"/>
          <p:cNvPicPr>
            <a:picLocks noChangeAspect="1" noChangeArrowheads="1"/>
          </p:cNvPicPr>
          <p:nvPr/>
        </p:nvPicPr>
        <p:blipFill>
          <a:blip r:embed="rId3" cstate="print"/>
          <a:srcRect/>
          <a:stretch>
            <a:fillRect/>
          </a:stretch>
        </p:blipFill>
        <p:spPr bwMode="auto">
          <a:xfrm>
            <a:off x="4600575" y="3367088"/>
            <a:ext cx="2638425" cy="317500"/>
          </a:xfrm>
          <a:prstGeom prst="rect">
            <a:avLst/>
          </a:prstGeom>
          <a:noFill/>
          <a:ln w="9525">
            <a:noFill/>
            <a:miter lim="800000"/>
            <a:headEnd/>
            <a:tailEnd/>
          </a:ln>
        </p:spPr>
      </p:pic>
      <p:pic>
        <p:nvPicPr>
          <p:cNvPr id="1773572" name="Picture 4"/>
          <p:cNvPicPr>
            <a:picLocks noChangeAspect="1" noChangeArrowheads="1"/>
          </p:cNvPicPr>
          <p:nvPr/>
        </p:nvPicPr>
        <p:blipFill>
          <a:blip r:embed="rId4" cstate="print"/>
          <a:srcRect/>
          <a:stretch>
            <a:fillRect/>
          </a:stretch>
        </p:blipFill>
        <p:spPr bwMode="auto">
          <a:xfrm>
            <a:off x="4748213" y="1597025"/>
            <a:ext cx="2144712" cy="2147888"/>
          </a:xfrm>
          <a:prstGeom prst="rect">
            <a:avLst/>
          </a:prstGeom>
          <a:noFill/>
          <a:ln w="9525">
            <a:noFill/>
            <a:miter lim="800000"/>
            <a:headEnd/>
            <a:tailEnd/>
          </a:ln>
        </p:spPr>
      </p:pic>
      <p:pic>
        <p:nvPicPr>
          <p:cNvPr id="1773573" name="Picture 5"/>
          <p:cNvPicPr>
            <a:picLocks noChangeAspect="1" noChangeArrowheads="1"/>
          </p:cNvPicPr>
          <p:nvPr/>
        </p:nvPicPr>
        <p:blipFill>
          <a:blip r:embed="rId5" cstate="print"/>
          <a:srcRect/>
          <a:stretch>
            <a:fillRect/>
          </a:stretch>
        </p:blipFill>
        <p:spPr bwMode="auto">
          <a:xfrm>
            <a:off x="4506913" y="3519488"/>
            <a:ext cx="2105025" cy="1978025"/>
          </a:xfrm>
          <a:prstGeom prst="rect">
            <a:avLst/>
          </a:prstGeom>
          <a:noFill/>
          <a:ln w="9525">
            <a:noFill/>
            <a:miter lim="800000"/>
            <a:headEnd/>
            <a:tailEnd/>
          </a:ln>
        </p:spPr>
      </p:pic>
      <p:pic>
        <p:nvPicPr>
          <p:cNvPr id="1773574" name="Picture 6"/>
          <p:cNvPicPr>
            <a:picLocks noChangeAspect="1" noChangeArrowheads="1"/>
          </p:cNvPicPr>
          <p:nvPr/>
        </p:nvPicPr>
        <p:blipFill>
          <a:blip r:embed="rId3" cstate="print"/>
          <a:srcRect/>
          <a:stretch>
            <a:fillRect/>
          </a:stretch>
        </p:blipFill>
        <p:spPr bwMode="auto">
          <a:xfrm>
            <a:off x="2144713" y="3427413"/>
            <a:ext cx="2638425" cy="317500"/>
          </a:xfrm>
          <a:prstGeom prst="rect">
            <a:avLst/>
          </a:prstGeom>
          <a:noFill/>
          <a:ln w="9525">
            <a:noFill/>
            <a:miter lim="800000"/>
            <a:headEnd/>
            <a:tailEnd/>
          </a:ln>
        </p:spPr>
      </p:pic>
      <p:pic>
        <p:nvPicPr>
          <p:cNvPr id="1773575" name="Picture 7"/>
          <p:cNvPicPr>
            <a:picLocks noChangeAspect="1" noChangeArrowheads="1"/>
          </p:cNvPicPr>
          <p:nvPr/>
        </p:nvPicPr>
        <p:blipFill>
          <a:blip r:embed="rId4" cstate="print"/>
          <a:srcRect/>
          <a:stretch>
            <a:fillRect/>
          </a:stretch>
        </p:blipFill>
        <p:spPr bwMode="auto">
          <a:xfrm>
            <a:off x="2708275" y="3502025"/>
            <a:ext cx="2144713" cy="2147888"/>
          </a:xfrm>
          <a:prstGeom prst="rect">
            <a:avLst/>
          </a:prstGeom>
          <a:noFill/>
          <a:ln w="9525">
            <a:noFill/>
            <a:miter lim="800000"/>
            <a:headEnd/>
            <a:tailEnd/>
          </a:ln>
        </p:spPr>
      </p:pic>
      <p:pic>
        <p:nvPicPr>
          <p:cNvPr id="1773576" name="Picture 8"/>
          <p:cNvPicPr>
            <a:picLocks noChangeAspect="1" noChangeArrowheads="1"/>
          </p:cNvPicPr>
          <p:nvPr/>
        </p:nvPicPr>
        <p:blipFill>
          <a:blip r:embed="rId5" cstate="print"/>
          <a:srcRect/>
          <a:stretch>
            <a:fillRect/>
          </a:stretch>
        </p:blipFill>
        <p:spPr bwMode="auto">
          <a:xfrm>
            <a:off x="2532063" y="1763713"/>
            <a:ext cx="2105025" cy="1978025"/>
          </a:xfrm>
          <a:prstGeom prst="rect">
            <a:avLst/>
          </a:prstGeom>
          <a:noFill/>
          <a:ln w="9525">
            <a:noFill/>
            <a:miter lim="800000"/>
            <a:headEnd/>
            <a:tailEnd/>
          </a:ln>
        </p:spPr>
      </p:pic>
      <p:sp>
        <p:nvSpPr>
          <p:cNvPr id="12298" name="Line 9"/>
          <p:cNvSpPr>
            <a:spLocks noChangeShapeType="1"/>
          </p:cNvSpPr>
          <p:nvPr/>
        </p:nvSpPr>
        <p:spPr bwMode="auto">
          <a:xfrm>
            <a:off x="4821238" y="5124450"/>
            <a:ext cx="0" cy="1066800"/>
          </a:xfrm>
          <a:prstGeom prst="line">
            <a:avLst/>
          </a:prstGeom>
          <a:noFill/>
          <a:ln w="25400">
            <a:solidFill>
              <a:srgbClr val="0000FF"/>
            </a:solidFill>
            <a:round/>
            <a:headEnd/>
            <a:tailEnd/>
          </a:ln>
        </p:spPr>
        <p:txBody>
          <a:bodyPr/>
          <a:lstStyle/>
          <a:p>
            <a:endParaRPr lang="es-ES"/>
          </a:p>
        </p:txBody>
      </p:sp>
      <p:sp>
        <p:nvSpPr>
          <p:cNvPr id="12299" name="Line 10"/>
          <p:cNvSpPr>
            <a:spLocks noChangeShapeType="1"/>
          </p:cNvSpPr>
          <p:nvPr/>
        </p:nvSpPr>
        <p:spPr bwMode="auto">
          <a:xfrm>
            <a:off x="4090988" y="4514850"/>
            <a:ext cx="1125537" cy="0"/>
          </a:xfrm>
          <a:prstGeom prst="line">
            <a:avLst/>
          </a:prstGeom>
          <a:noFill/>
          <a:ln w="25400">
            <a:solidFill>
              <a:srgbClr val="0000FF"/>
            </a:solidFill>
            <a:round/>
            <a:headEnd/>
            <a:tailEnd/>
          </a:ln>
        </p:spPr>
        <p:txBody>
          <a:bodyPr/>
          <a:lstStyle/>
          <a:p>
            <a:endParaRPr lang="es-ES"/>
          </a:p>
        </p:txBody>
      </p:sp>
      <p:sp>
        <p:nvSpPr>
          <p:cNvPr id="12300" name="Line 11"/>
          <p:cNvSpPr>
            <a:spLocks noChangeShapeType="1"/>
          </p:cNvSpPr>
          <p:nvPr/>
        </p:nvSpPr>
        <p:spPr bwMode="auto">
          <a:xfrm>
            <a:off x="4783138" y="4514850"/>
            <a:ext cx="0" cy="457200"/>
          </a:xfrm>
          <a:prstGeom prst="line">
            <a:avLst/>
          </a:prstGeom>
          <a:noFill/>
          <a:ln w="25400">
            <a:solidFill>
              <a:srgbClr val="0000FF"/>
            </a:solidFill>
            <a:round/>
            <a:headEnd/>
            <a:tailEnd/>
          </a:ln>
        </p:spPr>
        <p:txBody>
          <a:bodyPr/>
          <a:lstStyle/>
          <a:p>
            <a:endParaRPr lang="es-ES"/>
          </a:p>
        </p:txBody>
      </p:sp>
      <p:sp>
        <p:nvSpPr>
          <p:cNvPr id="12301" name="Line 12"/>
          <p:cNvSpPr>
            <a:spLocks noChangeShapeType="1"/>
          </p:cNvSpPr>
          <p:nvPr/>
        </p:nvSpPr>
        <p:spPr bwMode="auto">
          <a:xfrm flipV="1">
            <a:off x="4924425" y="3440113"/>
            <a:ext cx="0" cy="1074737"/>
          </a:xfrm>
          <a:prstGeom prst="line">
            <a:avLst/>
          </a:prstGeom>
          <a:noFill/>
          <a:ln w="25400">
            <a:solidFill>
              <a:srgbClr val="0000FF"/>
            </a:solidFill>
            <a:round/>
            <a:headEnd/>
            <a:tailEnd/>
          </a:ln>
        </p:spPr>
        <p:txBody>
          <a:bodyPr/>
          <a:lstStyle/>
          <a:p>
            <a:endParaRPr lang="es-ES"/>
          </a:p>
        </p:txBody>
      </p:sp>
      <p:pic>
        <p:nvPicPr>
          <p:cNvPr id="12302" name="Picture 13"/>
          <p:cNvPicPr>
            <a:picLocks noChangeAspect="1" noChangeArrowheads="1"/>
          </p:cNvPicPr>
          <p:nvPr/>
        </p:nvPicPr>
        <p:blipFill>
          <a:blip r:embed="rId6" cstate="print"/>
          <a:srcRect/>
          <a:stretch>
            <a:fillRect/>
          </a:stretch>
        </p:blipFill>
        <p:spPr bwMode="auto">
          <a:xfrm>
            <a:off x="4291013" y="2906713"/>
            <a:ext cx="825500" cy="711200"/>
          </a:xfrm>
          <a:prstGeom prst="rect">
            <a:avLst/>
          </a:prstGeom>
          <a:noFill/>
          <a:ln w="9525">
            <a:noFill/>
            <a:miter lim="800000"/>
            <a:headEnd/>
            <a:tailEnd/>
          </a:ln>
        </p:spPr>
      </p:pic>
      <p:pic>
        <p:nvPicPr>
          <p:cNvPr id="12303" name="Picture 14"/>
          <p:cNvPicPr>
            <a:picLocks noChangeArrowheads="1"/>
          </p:cNvPicPr>
          <p:nvPr/>
        </p:nvPicPr>
        <p:blipFill>
          <a:blip r:embed="rId7" cstate="print"/>
          <a:srcRect/>
          <a:stretch>
            <a:fillRect/>
          </a:stretch>
        </p:blipFill>
        <p:spPr bwMode="auto">
          <a:xfrm>
            <a:off x="6465888" y="1306513"/>
            <a:ext cx="842962" cy="741362"/>
          </a:xfrm>
          <a:prstGeom prst="rect">
            <a:avLst/>
          </a:prstGeom>
          <a:noFill/>
          <a:ln w="9525">
            <a:noFill/>
            <a:miter lim="800000"/>
            <a:headEnd/>
            <a:tailEnd/>
          </a:ln>
        </p:spPr>
      </p:pic>
      <p:pic>
        <p:nvPicPr>
          <p:cNvPr id="12304" name="Picture 15"/>
          <p:cNvPicPr>
            <a:picLocks noChangeArrowheads="1"/>
          </p:cNvPicPr>
          <p:nvPr/>
        </p:nvPicPr>
        <p:blipFill>
          <a:blip r:embed="rId8" cstate="print"/>
          <a:srcRect/>
          <a:stretch>
            <a:fillRect/>
          </a:stretch>
        </p:blipFill>
        <p:spPr bwMode="auto">
          <a:xfrm>
            <a:off x="6886575" y="3211513"/>
            <a:ext cx="739775" cy="739775"/>
          </a:xfrm>
          <a:prstGeom prst="rect">
            <a:avLst/>
          </a:prstGeom>
          <a:noFill/>
          <a:ln w="9525">
            <a:noFill/>
            <a:miter lim="800000"/>
            <a:headEnd/>
            <a:tailEnd/>
          </a:ln>
        </p:spPr>
      </p:pic>
      <p:pic>
        <p:nvPicPr>
          <p:cNvPr id="12305" name="Picture 16"/>
          <p:cNvPicPr>
            <a:picLocks noChangeArrowheads="1"/>
          </p:cNvPicPr>
          <p:nvPr/>
        </p:nvPicPr>
        <p:blipFill>
          <a:blip r:embed="rId9" cstate="print"/>
          <a:srcRect/>
          <a:stretch>
            <a:fillRect/>
          </a:stretch>
        </p:blipFill>
        <p:spPr bwMode="auto">
          <a:xfrm>
            <a:off x="6394450" y="4964113"/>
            <a:ext cx="839788" cy="822325"/>
          </a:xfrm>
          <a:prstGeom prst="rect">
            <a:avLst/>
          </a:prstGeom>
          <a:noFill/>
          <a:ln w="9525">
            <a:noFill/>
            <a:miter lim="800000"/>
            <a:headEnd/>
            <a:tailEnd/>
          </a:ln>
        </p:spPr>
      </p:pic>
      <p:grpSp>
        <p:nvGrpSpPr>
          <p:cNvPr id="12306" name="Group 17"/>
          <p:cNvGrpSpPr>
            <a:grpSpLocks/>
          </p:cNvGrpSpPr>
          <p:nvPr/>
        </p:nvGrpSpPr>
        <p:grpSpPr bwMode="auto">
          <a:xfrm>
            <a:off x="3657600" y="5537200"/>
            <a:ext cx="2028825" cy="958850"/>
            <a:chOff x="2880" y="1806"/>
            <a:chExt cx="1384" cy="604"/>
          </a:xfrm>
        </p:grpSpPr>
        <p:pic>
          <p:nvPicPr>
            <p:cNvPr id="12325" name="Picture 18"/>
            <p:cNvPicPr>
              <a:picLocks noChangeArrowheads="1"/>
            </p:cNvPicPr>
            <p:nvPr/>
          </p:nvPicPr>
          <p:blipFill>
            <a:blip r:embed="rId10" cstate="print"/>
            <a:srcRect/>
            <a:stretch>
              <a:fillRect/>
            </a:stretch>
          </p:blipFill>
          <p:spPr bwMode="auto">
            <a:xfrm>
              <a:off x="2880" y="1806"/>
              <a:ext cx="1384" cy="604"/>
            </a:xfrm>
            <a:prstGeom prst="rect">
              <a:avLst/>
            </a:prstGeom>
            <a:noFill/>
            <a:ln w="9525">
              <a:noFill/>
              <a:miter lim="800000"/>
              <a:headEnd/>
              <a:tailEnd/>
            </a:ln>
          </p:spPr>
        </p:pic>
        <p:sp>
          <p:nvSpPr>
            <p:cNvPr id="12326" name="Text Box 19"/>
            <p:cNvSpPr txBox="1">
              <a:spLocks noChangeArrowheads="1"/>
            </p:cNvSpPr>
            <p:nvPr/>
          </p:nvSpPr>
          <p:spPr bwMode="auto">
            <a:xfrm>
              <a:off x="3312" y="2016"/>
              <a:ext cx="525" cy="192"/>
            </a:xfrm>
            <a:prstGeom prst="rect">
              <a:avLst/>
            </a:prstGeom>
            <a:noFill/>
            <a:ln w="9525">
              <a:noFill/>
              <a:miter lim="800000"/>
              <a:headEnd/>
              <a:tailEnd/>
            </a:ln>
          </p:spPr>
          <p:txBody>
            <a:bodyPr wrap="none">
              <a:spAutoFit/>
            </a:bodyPr>
            <a:lstStyle/>
            <a:p>
              <a:r>
                <a:rPr lang="es-ES"/>
                <a:t>Internet</a:t>
              </a:r>
            </a:p>
          </p:txBody>
        </p:sp>
      </p:grpSp>
      <p:pic>
        <p:nvPicPr>
          <p:cNvPr id="12307" name="Picture 20"/>
          <p:cNvPicPr>
            <a:picLocks noChangeArrowheads="1"/>
          </p:cNvPicPr>
          <p:nvPr/>
        </p:nvPicPr>
        <p:blipFill>
          <a:blip r:embed="rId11" cstate="print"/>
          <a:srcRect/>
          <a:stretch>
            <a:fillRect/>
          </a:stretch>
        </p:blipFill>
        <p:spPr bwMode="auto">
          <a:xfrm>
            <a:off x="4540250" y="4895850"/>
            <a:ext cx="665163" cy="454025"/>
          </a:xfrm>
          <a:prstGeom prst="rect">
            <a:avLst/>
          </a:prstGeom>
          <a:noFill/>
          <a:ln w="12700">
            <a:noFill/>
            <a:miter lim="800000"/>
            <a:headEnd/>
            <a:tailEnd/>
          </a:ln>
        </p:spPr>
      </p:pic>
      <p:pic>
        <p:nvPicPr>
          <p:cNvPr id="12308" name="Picture 21"/>
          <p:cNvPicPr>
            <a:picLocks noChangeArrowheads="1"/>
          </p:cNvPicPr>
          <p:nvPr/>
        </p:nvPicPr>
        <p:blipFill>
          <a:blip r:embed="rId7" cstate="print"/>
          <a:srcRect/>
          <a:stretch>
            <a:fillRect/>
          </a:stretch>
        </p:blipFill>
        <p:spPr bwMode="auto">
          <a:xfrm>
            <a:off x="1884363" y="5116513"/>
            <a:ext cx="844550" cy="741362"/>
          </a:xfrm>
          <a:prstGeom prst="rect">
            <a:avLst/>
          </a:prstGeom>
          <a:noFill/>
          <a:ln w="9525">
            <a:noFill/>
            <a:miter lim="800000"/>
            <a:headEnd/>
            <a:tailEnd/>
          </a:ln>
        </p:spPr>
      </p:pic>
      <p:sp>
        <p:nvSpPr>
          <p:cNvPr id="12309" name="Text Box 22"/>
          <p:cNvSpPr txBox="1">
            <a:spLocks noChangeArrowheads="1"/>
          </p:cNvSpPr>
          <p:nvPr/>
        </p:nvSpPr>
        <p:spPr bwMode="auto">
          <a:xfrm>
            <a:off x="4219575" y="2449513"/>
            <a:ext cx="1104900" cy="517525"/>
          </a:xfrm>
          <a:prstGeom prst="rect">
            <a:avLst/>
          </a:prstGeom>
          <a:noFill/>
          <a:ln w="9525">
            <a:noFill/>
            <a:miter lim="800000"/>
            <a:headEnd/>
            <a:tailEnd/>
          </a:ln>
        </p:spPr>
        <p:txBody>
          <a:bodyPr wrap="none">
            <a:spAutoFit/>
          </a:bodyPr>
          <a:lstStyle/>
          <a:p>
            <a:pPr algn="ctr"/>
            <a:r>
              <a:rPr lang="es-ES"/>
              <a:t>Punto de</a:t>
            </a:r>
          </a:p>
          <a:p>
            <a:pPr algn="ctr"/>
            <a:r>
              <a:rPr lang="es-ES"/>
              <a:t>acceso (AP)</a:t>
            </a:r>
          </a:p>
        </p:txBody>
      </p:sp>
      <p:pic>
        <p:nvPicPr>
          <p:cNvPr id="12310" name="Picture 23"/>
          <p:cNvPicPr>
            <a:picLocks noChangeArrowheads="1"/>
          </p:cNvPicPr>
          <p:nvPr/>
        </p:nvPicPr>
        <p:blipFill>
          <a:blip r:embed="rId9" cstate="print"/>
          <a:srcRect/>
          <a:stretch>
            <a:fillRect/>
          </a:stretch>
        </p:blipFill>
        <p:spPr bwMode="auto">
          <a:xfrm>
            <a:off x="1462088" y="3059113"/>
            <a:ext cx="839787" cy="822325"/>
          </a:xfrm>
          <a:prstGeom prst="rect">
            <a:avLst/>
          </a:prstGeom>
          <a:noFill/>
          <a:ln w="9525">
            <a:noFill/>
            <a:miter lim="800000"/>
            <a:headEnd/>
            <a:tailEnd/>
          </a:ln>
        </p:spPr>
      </p:pic>
      <p:pic>
        <p:nvPicPr>
          <p:cNvPr id="12311" name="Picture 24"/>
          <p:cNvPicPr>
            <a:picLocks noChangeAspect="1" noChangeArrowheads="1"/>
          </p:cNvPicPr>
          <p:nvPr/>
        </p:nvPicPr>
        <p:blipFill>
          <a:blip r:embed="rId12" cstate="print"/>
          <a:srcRect/>
          <a:stretch>
            <a:fillRect/>
          </a:stretch>
        </p:blipFill>
        <p:spPr bwMode="auto">
          <a:xfrm>
            <a:off x="1603375" y="1306513"/>
            <a:ext cx="1219200" cy="723900"/>
          </a:xfrm>
          <a:prstGeom prst="rect">
            <a:avLst/>
          </a:prstGeom>
          <a:noFill/>
          <a:ln w="9525">
            <a:noFill/>
            <a:miter lim="800000"/>
            <a:headEnd/>
            <a:tailEnd/>
          </a:ln>
        </p:spPr>
      </p:pic>
      <p:sp>
        <p:nvSpPr>
          <p:cNvPr id="12312" name="Text Box 25"/>
          <p:cNvSpPr txBox="1">
            <a:spLocks noChangeArrowheads="1"/>
          </p:cNvSpPr>
          <p:nvPr/>
        </p:nvSpPr>
        <p:spPr bwMode="auto">
          <a:xfrm>
            <a:off x="1336675" y="5949950"/>
            <a:ext cx="1463675" cy="304800"/>
          </a:xfrm>
          <a:prstGeom prst="rect">
            <a:avLst/>
          </a:prstGeom>
          <a:noFill/>
          <a:ln w="9525">
            <a:noFill/>
            <a:miter lim="800000"/>
            <a:headEnd/>
            <a:tailEnd/>
          </a:ln>
        </p:spPr>
        <p:txBody>
          <a:bodyPr wrap="none">
            <a:spAutoFit/>
          </a:bodyPr>
          <a:lstStyle/>
          <a:p>
            <a:pPr algn="ctr"/>
            <a:r>
              <a:rPr lang="es-ES"/>
              <a:t>147.156.1.20/24</a:t>
            </a:r>
          </a:p>
        </p:txBody>
      </p:sp>
      <p:sp>
        <p:nvSpPr>
          <p:cNvPr id="12313" name="Text Box 26"/>
          <p:cNvSpPr txBox="1">
            <a:spLocks noChangeArrowheads="1"/>
          </p:cNvSpPr>
          <p:nvPr/>
        </p:nvSpPr>
        <p:spPr bwMode="auto">
          <a:xfrm>
            <a:off x="1055688" y="3933825"/>
            <a:ext cx="1463675" cy="304800"/>
          </a:xfrm>
          <a:prstGeom prst="rect">
            <a:avLst/>
          </a:prstGeom>
          <a:solidFill>
            <a:schemeClr val="bg1"/>
          </a:solidFill>
          <a:ln w="9525">
            <a:noFill/>
            <a:miter lim="800000"/>
            <a:headEnd/>
            <a:tailEnd/>
          </a:ln>
        </p:spPr>
        <p:txBody>
          <a:bodyPr wrap="none">
            <a:spAutoFit/>
          </a:bodyPr>
          <a:lstStyle/>
          <a:p>
            <a:pPr algn="ctr"/>
            <a:r>
              <a:rPr lang="es-ES"/>
              <a:t>147.156.1.21/24</a:t>
            </a:r>
          </a:p>
        </p:txBody>
      </p:sp>
      <p:sp>
        <p:nvSpPr>
          <p:cNvPr id="12314" name="Text Box 27"/>
          <p:cNvSpPr txBox="1">
            <a:spLocks noChangeArrowheads="1"/>
          </p:cNvSpPr>
          <p:nvPr/>
        </p:nvSpPr>
        <p:spPr bwMode="auto">
          <a:xfrm>
            <a:off x="1477963" y="2133600"/>
            <a:ext cx="1463675" cy="304800"/>
          </a:xfrm>
          <a:prstGeom prst="rect">
            <a:avLst/>
          </a:prstGeom>
          <a:noFill/>
          <a:ln w="9525">
            <a:noFill/>
            <a:miter lim="800000"/>
            <a:headEnd/>
            <a:tailEnd/>
          </a:ln>
        </p:spPr>
        <p:txBody>
          <a:bodyPr wrap="none">
            <a:spAutoFit/>
          </a:bodyPr>
          <a:lstStyle/>
          <a:p>
            <a:pPr algn="ctr"/>
            <a:r>
              <a:rPr lang="es-ES"/>
              <a:t>147.156.1.22/24</a:t>
            </a:r>
          </a:p>
        </p:txBody>
      </p:sp>
      <p:sp>
        <p:nvSpPr>
          <p:cNvPr id="12315" name="Text Box 28"/>
          <p:cNvSpPr txBox="1">
            <a:spLocks noChangeArrowheads="1"/>
          </p:cNvSpPr>
          <p:nvPr/>
        </p:nvSpPr>
        <p:spPr bwMode="auto">
          <a:xfrm>
            <a:off x="6189663" y="5876925"/>
            <a:ext cx="1463675" cy="304800"/>
          </a:xfrm>
          <a:prstGeom prst="rect">
            <a:avLst/>
          </a:prstGeom>
          <a:solidFill>
            <a:schemeClr val="bg1"/>
          </a:solidFill>
          <a:ln w="9525">
            <a:noFill/>
            <a:miter lim="800000"/>
            <a:headEnd/>
            <a:tailEnd/>
          </a:ln>
        </p:spPr>
        <p:txBody>
          <a:bodyPr wrap="none">
            <a:spAutoFit/>
          </a:bodyPr>
          <a:lstStyle/>
          <a:p>
            <a:pPr algn="ctr"/>
            <a:r>
              <a:rPr lang="es-ES"/>
              <a:t>147.156.1.25/24</a:t>
            </a:r>
          </a:p>
        </p:txBody>
      </p:sp>
      <p:sp>
        <p:nvSpPr>
          <p:cNvPr id="12316" name="Text Box 29"/>
          <p:cNvSpPr txBox="1">
            <a:spLocks noChangeArrowheads="1"/>
          </p:cNvSpPr>
          <p:nvPr/>
        </p:nvSpPr>
        <p:spPr bwMode="auto">
          <a:xfrm>
            <a:off x="6924675" y="2936875"/>
            <a:ext cx="1463675" cy="304800"/>
          </a:xfrm>
          <a:prstGeom prst="rect">
            <a:avLst/>
          </a:prstGeom>
          <a:solidFill>
            <a:schemeClr val="bg1"/>
          </a:solidFill>
          <a:ln w="9525">
            <a:noFill/>
            <a:miter lim="800000"/>
            <a:headEnd/>
            <a:tailEnd/>
          </a:ln>
        </p:spPr>
        <p:txBody>
          <a:bodyPr wrap="none">
            <a:spAutoFit/>
          </a:bodyPr>
          <a:lstStyle/>
          <a:p>
            <a:pPr algn="ctr"/>
            <a:r>
              <a:rPr lang="es-ES"/>
              <a:t>147.156.1.24/24</a:t>
            </a:r>
          </a:p>
        </p:txBody>
      </p:sp>
      <p:sp>
        <p:nvSpPr>
          <p:cNvPr id="12317" name="Text Box 30"/>
          <p:cNvSpPr txBox="1">
            <a:spLocks noChangeArrowheads="1"/>
          </p:cNvSpPr>
          <p:nvPr/>
        </p:nvSpPr>
        <p:spPr bwMode="auto">
          <a:xfrm>
            <a:off x="6275388" y="2133600"/>
            <a:ext cx="1463675" cy="304800"/>
          </a:xfrm>
          <a:prstGeom prst="rect">
            <a:avLst/>
          </a:prstGeom>
          <a:noFill/>
          <a:ln w="9525">
            <a:noFill/>
            <a:miter lim="800000"/>
            <a:headEnd/>
            <a:tailEnd/>
          </a:ln>
        </p:spPr>
        <p:txBody>
          <a:bodyPr wrap="none">
            <a:spAutoFit/>
          </a:bodyPr>
          <a:lstStyle/>
          <a:p>
            <a:pPr algn="ctr"/>
            <a:r>
              <a:rPr lang="es-ES"/>
              <a:t>147.156.1.23/24</a:t>
            </a:r>
          </a:p>
        </p:txBody>
      </p:sp>
      <p:sp>
        <p:nvSpPr>
          <p:cNvPr id="12318" name="Text Box 31"/>
          <p:cNvSpPr txBox="1">
            <a:spLocks noChangeArrowheads="1"/>
          </p:cNvSpPr>
          <p:nvPr/>
        </p:nvSpPr>
        <p:spPr bwMode="auto">
          <a:xfrm>
            <a:off x="3554413" y="4659313"/>
            <a:ext cx="1260475" cy="304800"/>
          </a:xfrm>
          <a:prstGeom prst="rect">
            <a:avLst/>
          </a:prstGeom>
          <a:noFill/>
          <a:ln w="9525">
            <a:noFill/>
            <a:miter lim="800000"/>
            <a:headEnd/>
            <a:tailEnd/>
          </a:ln>
        </p:spPr>
        <p:txBody>
          <a:bodyPr wrap="none">
            <a:spAutoFit/>
          </a:bodyPr>
          <a:lstStyle/>
          <a:p>
            <a:pPr algn="ctr"/>
            <a:r>
              <a:rPr lang="es-ES"/>
              <a:t>147.156.1.1/24</a:t>
            </a:r>
          </a:p>
        </p:txBody>
      </p:sp>
      <p:sp>
        <p:nvSpPr>
          <p:cNvPr id="1773600" name="Text Box 32"/>
          <p:cNvSpPr txBox="1">
            <a:spLocks noChangeArrowheads="1"/>
          </p:cNvSpPr>
          <p:nvPr/>
        </p:nvSpPr>
        <p:spPr bwMode="auto">
          <a:xfrm>
            <a:off x="3448050" y="1330598"/>
            <a:ext cx="2419350" cy="730250"/>
          </a:xfrm>
          <a:prstGeom prst="rect">
            <a:avLst/>
          </a:prstGeom>
          <a:noFill/>
          <a:ln w="9525">
            <a:noFill/>
            <a:miter lim="800000"/>
            <a:headEnd/>
            <a:tailEnd/>
          </a:ln>
        </p:spPr>
        <p:txBody>
          <a:bodyPr>
            <a:spAutoFit/>
          </a:bodyPr>
          <a:lstStyle/>
          <a:p>
            <a:pPr algn="ctr"/>
            <a:r>
              <a:rPr lang="es-ES" dirty="0"/>
              <a:t>Las estaciones solo se comunican a través del AP, no directamente </a:t>
            </a:r>
          </a:p>
        </p:txBody>
      </p:sp>
      <p:sp>
        <p:nvSpPr>
          <p:cNvPr id="12320" name="Text Box 33"/>
          <p:cNvSpPr txBox="1">
            <a:spLocks noChangeArrowheads="1"/>
          </p:cNvSpPr>
          <p:nvPr/>
        </p:nvSpPr>
        <p:spPr bwMode="auto">
          <a:xfrm>
            <a:off x="1187450" y="7118"/>
            <a:ext cx="6935788" cy="1261642"/>
          </a:xfrm>
          <a:prstGeom prst="rect">
            <a:avLst/>
          </a:prstGeom>
          <a:solidFill>
            <a:schemeClr val="bg1"/>
          </a:solidFill>
          <a:ln w="9525">
            <a:noFill/>
            <a:miter lim="800000"/>
            <a:headEnd/>
            <a:tailEnd/>
          </a:ln>
        </p:spPr>
        <p:txBody>
          <a:bodyPr tIns="198000" bIns="198000">
            <a:spAutoFit/>
          </a:bodyPr>
          <a:lstStyle/>
          <a:p>
            <a:pPr algn="ctr"/>
            <a:r>
              <a:rPr lang="es-ES" sz="2800" b="0" dirty="0"/>
              <a:t>BSS (Basic </a:t>
            </a:r>
            <a:r>
              <a:rPr lang="es-ES" sz="2800" b="0" dirty="0" err="1"/>
              <a:t>Service</a:t>
            </a:r>
            <a:r>
              <a:rPr lang="es-ES" sz="2800" b="0" dirty="0"/>
              <a:t> Set</a:t>
            </a:r>
            <a:r>
              <a:rPr lang="es-ES" sz="2800" b="0" dirty="0" smtClean="0"/>
              <a:t>) ó IBSS (</a:t>
            </a:r>
            <a:r>
              <a:rPr lang="es-ES" sz="2800" b="0" dirty="0" err="1" smtClean="0"/>
              <a:t>Independent</a:t>
            </a:r>
            <a:r>
              <a:rPr lang="es-ES" sz="2800" b="0" dirty="0" smtClean="0"/>
              <a:t> Basic </a:t>
            </a:r>
            <a:r>
              <a:rPr lang="es-ES" sz="2800" b="0" dirty="0" err="1" smtClean="0"/>
              <a:t>Service</a:t>
            </a:r>
            <a:r>
              <a:rPr lang="es-ES" sz="2800" b="0" dirty="0" smtClean="0"/>
              <a:t> Set) </a:t>
            </a:r>
            <a:endParaRPr lang="es-ES" sz="2800" b="0" dirty="0"/>
          </a:p>
        </p:txBody>
      </p:sp>
      <p:sp>
        <p:nvSpPr>
          <p:cNvPr id="12321" name="Text Box 34"/>
          <p:cNvSpPr txBox="1">
            <a:spLocks noChangeArrowheads="1"/>
          </p:cNvSpPr>
          <p:nvPr/>
        </p:nvSpPr>
        <p:spPr bwMode="auto">
          <a:xfrm>
            <a:off x="5292080" y="3765550"/>
            <a:ext cx="906462" cy="336550"/>
          </a:xfrm>
          <a:prstGeom prst="rect">
            <a:avLst/>
          </a:prstGeom>
          <a:noFill/>
          <a:ln w="9525">
            <a:solidFill>
              <a:schemeClr val="accent6"/>
            </a:solidFill>
            <a:miter lim="800000"/>
            <a:headEnd/>
            <a:tailEnd/>
          </a:ln>
        </p:spPr>
        <p:txBody>
          <a:bodyPr wrap="none">
            <a:spAutoFit/>
          </a:bodyPr>
          <a:lstStyle/>
          <a:p>
            <a:r>
              <a:rPr lang="es-ES" sz="1600" dirty="0"/>
              <a:t>Canal 1</a:t>
            </a:r>
          </a:p>
        </p:txBody>
      </p:sp>
      <p:sp>
        <p:nvSpPr>
          <p:cNvPr id="12322" name="Text Box 35"/>
          <p:cNvSpPr txBox="1">
            <a:spLocks noChangeArrowheads="1"/>
          </p:cNvSpPr>
          <p:nvPr/>
        </p:nvSpPr>
        <p:spPr bwMode="auto">
          <a:xfrm>
            <a:off x="6228184" y="3998913"/>
            <a:ext cx="2779712" cy="738664"/>
          </a:xfrm>
          <a:prstGeom prst="rect">
            <a:avLst/>
          </a:prstGeom>
          <a:solidFill>
            <a:schemeClr val="bg1"/>
          </a:solidFill>
          <a:ln w="9525">
            <a:noFill/>
            <a:miter lim="800000"/>
            <a:headEnd/>
            <a:tailEnd/>
          </a:ln>
        </p:spPr>
        <p:txBody>
          <a:bodyPr>
            <a:spAutoFit/>
          </a:bodyPr>
          <a:lstStyle/>
          <a:p>
            <a:pPr algn="ctr"/>
            <a:r>
              <a:rPr lang="es-ES" dirty="0"/>
              <a:t>En el AP el canal se configura manualmente. Las estaciones </a:t>
            </a:r>
            <a:r>
              <a:rPr lang="es-ES" dirty="0" smtClean="0"/>
              <a:t>lo sintonizan </a:t>
            </a:r>
            <a:r>
              <a:rPr lang="es-ES" dirty="0"/>
              <a:t>automáticamente </a:t>
            </a:r>
          </a:p>
        </p:txBody>
      </p:sp>
      <p:sp>
        <p:nvSpPr>
          <p:cNvPr id="12323" name="Text Box 36"/>
          <p:cNvSpPr txBox="1">
            <a:spLocks noChangeArrowheads="1"/>
          </p:cNvSpPr>
          <p:nvPr/>
        </p:nvSpPr>
        <p:spPr bwMode="auto">
          <a:xfrm>
            <a:off x="360363" y="4999038"/>
            <a:ext cx="1042987" cy="517525"/>
          </a:xfrm>
          <a:prstGeom prst="rect">
            <a:avLst/>
          </a:prstGeom>
          <a:noFill/>
          <a:ln w="9525">
            <a:noFill/>
            <a:miter lim="800000"/>
            <a:headEnd/>
            <a:tailEnd/>
          </a:ln>
        </p:spPr>
        <p:txBody>
          <a:bodyPr>
            <a:spAutoFit/>
          </a:bodyPr>
          <a:lstStyle/>
          <a:p>
            <a:pPr algn="ctr"/>
            <a:r>
              <a:rPr lang="es-ES"/>
              <a:t>Área de cobertura</a:t>
            </a:r>
          </a:p>
        </p:txBody>
      </p:sp>
      <p:sp>
        <p:nvSpPr>
          <p:cNvPr id="12324" name="Line 37"/>
          <p:cNvSpPr>
            <a:spLocks noChangeShapeType="1"/>
          </p:cNvSpPr>
          <p:nvPr/>
        </p:nvSpPr>
        <p:spPr bwMode="auto">
          <a:xfrm flipV="1">
            <a:off x="1187450" y="4797425"/>
            <a:ext cx="360363" cy="215900"/>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73576"/>
                                        </p:tgtEl>
                                        <p:attrNameLst>
                                          <p:attrName>style.visibility</p:attrName>
                                        </p:attrNameLst>
                                      </p:cBhvr>
                                      <p:to>
                                        <p:strVal val="visible"/>
                                      </p:to>
                                    </p:set>
                                    <p:animEffect transition="in" filter="wipe(up)">
                                      <p:cBhvr>
                                        <p:cTn id="7" dur="500"/>
                                        <p:tgtEl>
                                          <p:spTgt spid="1773576"/>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773573"/>
                                        </p:tgtEl>
                                        <p:attrNameLst>
                                          <p:attrName>style.visibility</p:attrName>
                                        </p:attrNameLst>
                                      </p:cBhvr>
                                      <p:to>
                                        <p:strVal val="visible"/>
                                      </p:to>
                                    </p:set>
                                    <p:animEffect transition="in" filter="wipe(up)">
                                      <p:cBhvr>
                                        <p:cTn id="11" dur="500"/>
                                        <p:tgtEl>
                                          <p:spTgt spid="177357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773575"/>
                                        </p:tgtEl>
                                        <p:attrNameLst>
                                          <p:attrName>style.visibility</p:attrName>
                                        </p:attrNameLst>
                                      </p:cBhvr>
                                      <p:to>
                                        <p:strVal val="visible"/>
                                      </p:to>
                                    </p:set>
                                    <p:animEffect transition="in" filter="wipe(down)">
                                      <p:cBhvr>
                                        <p:cTn id="15" dur="500"/>
                                        <p:tgtEl>
                                          <p:spTgt spid="1773575"/>
                                        </p:tgtEl>
                                      </p:cBhvr>
                                    </p:animEffect>
                                  </p:childTnLst>
                                </p:cTn>
                              </p:par>
                            </p:childTnLst>
                          </p:cTn>
                        </p:par>
                        <p:par>
                          <p:cTn id="16" fill="hold">
                            <p:stCondLst>
                              <p:cond delay="2500"/>
                            </p:stCondLst>
                            <p:childTnLst>
                              <p:par>
                                <p:cTn id="17" presetID="22" presetClass="entr" presetSubtype="4" fill="hold" nodeType="afterEffect">
                                  <p:stCondLst>
                                    <p:cond delay="1000"/>
                                  </p:stCondLst>
                                  <p:childTnLst>
                                    <p:set>
                                      <p:cBhvr>
                                        <p:cTn id="18" dur="1" fill="hold">
                                          <p:stCondLst>
                                            <p:cond delay="0"/>
                                          </p:stCondLst>
                                        </p:cTn>
                                        <p:tgtEl>
                                          <p:spTgt spid="1773572"/>
                                        </p:tgtEl>
                                        <p:attrNameLst>
                                          <p:attrName>style.visibility</p:attrName>
                                        </p:attrNameLst>
                                      </p:cBhvr>
                                      <p:to>
                                        <p:strVal val="visible"/>
                                      </p:to>
                                    </p:set>
                                    <p:animEffect transition="in" filter="wipe(down)">
                                      <p:cBhvr>
                                        <p:cTn id="19" dur="500"/>
                                        <p:tgtEl>
                                          <p:spTgt spid="1773572"/>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73574"/>
                                        </p:tgtEl>
                                        <p:attrNameLst>
                                          <p:attrName>style.visibility</p:attrName>
                                        </p:attrNameLst>
                                      </p:cBhvr>
                                      <p:to>
                                        <p:strVal val="visible"/>
                                      </p:to>
                                    </p:set>
                                    <p:animEffect transition="in" filter="wipe(left)">
                                      <p:cBhvr>
                                        <p:cTn id="23" dur="500"/>
                                        <p:tgtEl>
                                          <p:spTgt spid="1773574"/>
                                        </p:tgtEl>
                                      </p:cBhvr>
                                    </p:animEffect>
                                  </p:childTnLst>
                                </p:cTn>
                              </p:par>
                            </p:childTnLst>
                          </p:cTn>
                        </p:par>
                        <p:par>
                          <p:cTn id="24" fill="hold">
                            <p:stCondLst>
                              <p:cond delay="4500"/>
                            </p:stCondLst>
                            <p:childTnLst>
                              <p:par>
                                <p:cTn id="25" presetID="22" presetClass="entr" presetSubtype="8" fill="hold" nodeType="afterEffect">
                                  <p:stCondLst>
                                    <p:cond delay="1000"/>
                                  </p:stCondLst>
                                  <p:childTnLst>
                                    <p:set>
                                      <p:cBhvr>
                                        <p:cTn id="26" dur="1" fill="hold">
                                          <p:stCondLst>
                                            <p:cond delay="0"/>
                                          </p:stCondLst>
                                        </p:cTn>
                                        <p:tgtEl>
                                          <p:spTgt spid="1773571"/>
                                        </p:tgtEl>
                                        <p:attrNameLst>
                                          <p:attrName>style.visibility</p:attrName>
                                        </p:attrNameLst>
                                      </p:cBhvr>
                                      <p:to>
                                        <p:strVal val="visible"/>
                                      </p:to>
                                    </p:set>
                                    <p:animEffect transition="in" filter="wipe(left)">
                                      <p:cBhvr>
                                        <p:cTn id="27" dur="500"/>
                                        <p:tgtEl>
                                          <p:spTgt spid="1773571"/>
                                        </p:tgtEl>
                                      </p:cBhvr>
                                    </p:animEffect>
                                  </p:childTnLst>
                                </p:cTn>
                              </p:par>
                            </p:childTnLst>
                          </p:cTn>
                        </p:par>
                        <p:par>
                          <p:cTn id="28" fill="hold">
                            <p:stCondLst>
                              <p:cond delay="6000"/>
                            </p:stCondLst>
                            <p:childTnLst>
                              <p:par>
                                <p:cTn id="29" presetID="1" presetClass="entr" presetSubtype="0" fill="hold" grpId="0" nodeType="afterEffect">
                                  <p:stCondLst>
                                    <p:cond delay="0"/>
                                  </p:stCondLst>
                                  <p:childTnLst>
                                    <p:set>
                                      <p:cBhvr>
                                        <p:cTn id="30" dur="1" fill="hold">
                                          <p:stCondLst>
                                            <p:cond delay="0"/>
                                          </p:stCondLst>
                                        </p:cTn>
                                        <p:tgtEl>
                                          <p:spTgt spid="1773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60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2 Marcador de número de diapositiva"/>
          <p:cNvSpPr>
            <a:spLocks noGrp="1"/>
          </p:cNvSpPr>
          <p:nvPr>
            <p:ph type="sldNum" sz="quarter" idx="10"/>
          </p:nvPr>
        </p:nvSpPr>
        <p:spPr/>
        <p:txBody>
          <a:bodyPr/>
          <a:lstStyle/>
          <a:p>
            <a:pPr>
              <a:defRPr/>
            </a:pPr>
            <a:r>
              <a:rPr lang="es-ES"/>
              <a:t>Ampliación Redes 5-</a:t>
            </a:r>
            <a:fld id="{5D571CED-0A3B-4BA6-94A7-057982E6903A}" type="slidenum">
              <a:rPr lang="es-ES"/>
              <a:pPr>
                <a:defRPr/>
              </a:pPr>
              <a:t>100</a:t>
            </a:fld>
            <a:endParaRPr lang="es-ES"/>
          </a:p>
        </p:txBody>
      </p:sp>
      <p:sp>
        <p:nvSpPr>
          <p:cNvPr id="102403" name="Rectangle 2"/>
          <p:cNvSpPr>
            <a:spLocks noGrp="1" noChangeArrowheads="1"/>
          </p:cNvSpPr>
          <p:nvPr>
            <p:ph type="title"/>
          </p:nvPr>
        </p:nvSpPr>
        <p:spPr>
          <a:xfrm>
            <a:off x="611561" y="116632"/>
            <a:ext cx="6624736" cy="288032"/>
          </a:xfrm>
        </p:spPr>
        <p:txBody>
          <a:bodyPr/>
          <a:lstStyle/>
          <a:p>
            <a:pPr eaLnBrk="1" hangingPunct="1"/>
            <a:r>
              <a:rPr lang="es-ES" sz="2400" dirty="0" smtClean="0">
                <a:latin typeface="Arial" charset="0"/>
              </a:rPr>
              <a:t>Canales banda U-NII de 5 GHz (802.11a)</a:t>
            </a:r>
          </a:p>
        </p:txBody>
      </p:sp>
      <p:graphicFrame>
        <p:nvGraphicFramePr>
          <p:cNvPr id="1959363" name="Group 451"/>
          <p:cNvGraphicFramePr>
            <a:graphicFrameLocks noGrp="1"/>
          </p:cNvGraphicFramePr>
          <p:nvPr>
            <p:extLst>
              <p:ext uri="{D42A27DB-BD31-4B8C-83A1-F6EECF244321}">
                <p14:modId xmlns:p14="http://schemas.microsoft.com/office/powerpoint/2010/main" val="2282551313"/>
              </p:ext>
            </p:extLst>
          </p:nvPr>
        </p:nvGraphicFramePr>
        <p:xfrm>
          <a:off x="2384669" y="524720"/>
          <a:ext cx="5643715" cy="6000624"/>
        </p:xfrm>
        <a:graphic>
          <a:graphicData uri="http://schemas.openxmlformats.org/drawingml/2006/table">
            <a:tbl>
              <a:tblPr/>
              <a:tblGrid>
                <a:gridCol w="711812"/>
                <a:gridCol w="1118213"/>
                <a:gridCol w="930888"/>
                <a:gridCol w="760851"/>
                <a:gridCol w="760851"/>
                <a:gridCol w="1361100"/>
              </a:tblGrid>
              <a:tr h="18714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Canal</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err="1" smtClean="0">
                          <a:ln>
                            <a:noFill/>
                          </a:ln>
                          <a:solidFill>
                            <a:schemeClr val="tx1"/>
                          </a:solidFill>
                          <a:effectLst/>
                          <a:latin typeface="Arial" charset="0"/>
                        </a:rPr>
                        <a:t>Frec</a:t>
                      </a:r>
                      <a:r>
                        <a:rPr kumimoji="0" lang="es-ES" sz="1300" b="1" i="0" u="none" strike="noStrike" cap="none" normalizeH="0" baseline="0" dirty="0" smtClean="0">
                          <a:ln>
                            <a:noFill/>
                          </a:ln>
                          <a:solidFill>
                            <a:schemeClr val="tx1"/>
                          </a:solidFill>
                          <a:effectLst/>
                          <a:latin typeface="Arial" charset="0"/>
                        </a:rPr>
                        <a:t>. (MHz)</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América</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EMEA</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Japón</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Resto mundo</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34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5170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36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5180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38</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5190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40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42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5210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44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37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46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5230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37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48</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5280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60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5300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64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5320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100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5500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104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5520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108</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5540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112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5560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116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5580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120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124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128</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132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0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136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5680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140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5700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149</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5745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153</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5765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157</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5785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44">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161</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5805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3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charset="0"/>
                        </a:rPr>
                        <a:t>X</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119"/>
          <p:cNvSpPr txBox="1">
            <a:spLocks noChangeArrowheads="1"/>
          </p:cNvSpPr>
          <p:nvPr/>
        </p:nvSpPr>
        <p:spPr bwMode="auto">
          <a:xfrm>
            <a:off x="6728842" y="116632"/>
            <a:ext cx="2379662" cy="304800"/>
          </a:xfrm>
          <a:prstGeom prst="rect">
            <a:avLst/>
          </a:prstGeom>
          <a:noFill/>
          <a:ln w="9525">
            <a:noFill/>
            <a:miter lim="800000"/>
            <a:headEnd/>
            <a:tailEnd/>
          </a:ln>
        </p:spPr>
        <p:txBody>
          <a:bodyPr wrap="none">
            <a:spAutoFit/>
          </a:bodyPr>
          <a:lstStyle/>
          <a:p>
            <a:r>
              <a:rPr lang="es-ES" dirty="0"/>
              <a:t>Anchura de canal: </a:t>
            </a:r>
            <a:r>
              <a:rPr lang="es-ES" dirty="0" smtClean="0"/>
              <a:t>20 </a:t>
            </a:r>
            <a:r>
              <a:rPr lang="es-ES" dirty="0"/>
              <a:t>MHz</a:t>
            </a:r>
          </a:p>
        </p:txBody>
      </p:sp>
      <p:sp>
        <p:nvSpPr>
          <p:cNvPr id="2" name="1 Abrir llave"/>
          <p:cNvSpPr/>
          <p:nvPr/>
        </p:nvSpPr>
        <p:spPr bwMode="auto">
          <a:xfrm>
            <a:off x="2102926" y="757389"/>
            <a:ext cx="216024" cy="1656184"/>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7" name="6 Abrir llave"/>
          <p:cNvSpPr/>
          <p:nvPr/>
        </p:nvSpPr>
        <p:spPr bwMode="auto">
          <a:xfrm>
            <a:off x="2102926" y="2485581"/>
            <a:ext cx="216024" cy="799403"/>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 name="7 Abrir llave"/>
          <p:cNvSpPr/>
          <p:nvPr/>
        </p:nvSpPr>
        <p:spPr bwMode="auto">
          <a:xfrm>
            <a:off x="2102926" y="3372412"/>
            <a:ext cx="216024" cy="2268252"/>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 name="8 Abrir llave"/>
          <p:cNvSpPr/>
          <p:nvPr/>
        </p:nvSpPr>
        <p:spPr bwMode="auto">
          <a:xfrm>
            <a:off x="2102926" y="5725941"/>
            <a:ext cx="216024" cy="748011"/>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0" name="Text Box 119"/>
          <p:cNvSpPr txBox="1">
            <a:spLocks noChangeArrowheads="1"/>
          </p:cNvSpPr>
          <p:nvPr/>
        </p:nvSpPr>
        <p:spPr bwMode="auto">
          <a:xfrm>
            <a:off x="635858" y="1333453"/>
            <a:ext cx="1467068" cy="523220"/>
          </a:xfrm>
          <a:prstGeom prst="rect">
            <a:avLst/>
          </a:prstGeom>
          <a:noFill/>
          <a:ln w="9525">
            <a:noFill/>
            <a:miter lim="800000"/>
            <a:headEnd/>
            <a:tailEnd/>
          </a:ln>
        </p:spPr>
        <p:txBody>
          <a:bodyPr wrap="none">
            <a:spAutoFit/>
          </a:bodyPr>
          <a:lstStyle/>
          <a:p>
            <a:pPr algn="ctr"/>
            <a:r>
              <a:rPr lang="es-ES" dirty="0" smtClean="0"/>
              <a:t>Rango U-NII-1</a:t>
            </a:r>
          </a:p>
          <a:p>
            <a:pPr algn="ctr"/>
            <a:r>
              <a:rPr lang="es-ES" dirty="0" smtClean="0"/>
              <a:t>(5,15-5,25 GHz)</a:t>
            </a:r>
            <a:endParaRPr lang="es-ES" dirty="0"/>
          </a:p>
        </p:txBody>
      </p:sp>
      <p:sp>
        <p:nvSpPr>
          <p:cNvPr id="11" name="Text Box 119"/>
          <p:cNvSpPr txBox="1">
            <a:spLocks noChangeArrowheads="1"/>
          </p:cNvSpPr>
          <p:nvPr/>
        </p:nvSpPr>
        <p:spPr bwMode="auto">
          <a:xfrm>
            <a:off x="635858" y="2629597"/>
            <a:ext cx="1467069" cy="523220"/>
          </a:xfrm>
          <a:prstGeom prst="rect">
            <a:avLst/>
          </a:prstGeom>
          <a:noFill/>
          <a:ln w="9525">
            <a:noFill/>
            <a:miter lim="800000"/>
            <a:headEnd/>
            <a:tailEnd/>
          </a:ln>
        </p:spPr>
        <p:txBody>
          <a:bodyPr wrap="none">
            <a:spAutoFit/>
          </a:bodyPr>
          <a:lstStyle/>
          <a:p>
            <a:pPr algn="ctr"/>
            <a:r>
              <a:rPr lang="es-ES" dirty="0" smtClean="0"/>
              <a:t>Rango U-NII-2</a:t>
            </a:r>
          </a:p>
          <a:p>
            <a:pPr algn="ctr"/>
            <a:r>
              <a:rPr lang="es-ES" dirty="0" smtClean="0"/>
              <a:t>(5,25-5,35 GHz)</a:t>
            </a:r>
            <a:endParaRPr lang="es-ES" dirty="0"/>
          </a:p>
        </p:txBody>
      </p:sp>
      <p:sp>
        <p:nvSpPr>
          <p:cNvPr id="12" name="Text Box 119"/>
          <p:cNvSpPr txBox="1">
            <a:spLocks noChangeArrowheads="1"/>
          </p:cNvSpPr>
          <p:nvPr/>
        </p:nvSpPr>
        <p:spPr bwMode="auto">
          <a:xfrm>
            <a:off x="586164" y="4141765"/>
            <a:ext cx="1566455" cy="738664"/>
          </a:xfrm>
          <a:prstGeom prst="rect">
            <a:avLst/>
          </a:prstGeom>
          <a:noFill/>
          <a:ln w="9525">
            <a:noFill/>
            <a:miter lim="800000"/>
            <a:headEnd/>
            <a:tailEnd/>
          </a:ln>
        </p:spPr>
        <p:txBody>
          <a:bodyPr wrap="none">
            <a:spAutoFit/>
          </a:bodyPr>
          <a:lstStyle/>
          <a:p>
            <a:pPr algn="ctr"/>
            <a:r>
              <a:rPr lang="es-ES" dirty="0" smtClean="0"/>
              <a:t>Rango U-NII</a:t>
            </a:r>
          </a:p>
          <a:p>
            <a:pPr algn="ctr"/>
            <a:r>
              <a:rPr lang="es-ES" dirty="0" smtClean="0"/>
              <a:t>mundial</a:t>
            </a:r>
          </a:p>
          <a:p>
            <a:pPr algn="ctr"/>
            <a:r>
              <a:rPr lang="es-ES" dirty="0" smtClean="0"/>
              <a:t>(5,47-5,725 GHz)</a:t>
            </a:r>
            <a:endParaRPr lang="es-ES" dirty="0"/>
          </a:p>
        </p:txBody>
      </p:sp>
      <p:sp>
        <p:nvSpPr>
          <p:cNvPr id="13" name="Text Box 119"/>
          <p:cNvSpPr txBox="1">
            <a:spLocks noChangeArrowheads="1"/>
          </p:cNvSpPr>
          <p:nvPr/>
        </p:nvSpPr>
        <p:spPr bwMode="auto">
          <a:xfrm>
            <a:off x="518750" y="5869957"/>
            <a:ext cx="1665841" cy="523220"/>
          </a:xfrm>
          <a:prstGeom prst="rect">
            <a:avLst/>
          </a:prstGeom>
          <a:noFill/>
          <a:ln w="9525">
            <a:noFill/>
            <a:miter lim="800000"/>
            <a:headEnd/>
            <a:tailEnd/>
          </a:ln>
        </p:spPr>
        <p:txBody>
          <a:bodyPr wrap="none">
            <a:spAutoFit/>
          </a:bodyPr>
          <a:lstStyle/>
          <a:p>
            <a:pPr algn="ctr"/>
            <a:r>
              <a:rPr lang="es-ES" dirty="0" smtClean="0"/>
              <a:t>Rango U-NII-3</a:t>
            </a:r>
          </a:p>
          <a:p>
            <a:pPr algn="ctr"/>
            <a:r>
              <a:rPr lang="es-ES" dirty="0" smtClean="0"/>
              <a:t>(5,725-5,825 GHz)</a:t>
            </a:r>
            <a:endParaRPr lang="es-ES" dirty="0"/>
          </a:p>
        </p:txBody>
      </p:sp>
    </p:spTree>
  </p:cSld>
  <p:clrMapOvr>
    <a:masterClrMapping/>
  </p:clrMapOvr>
  <p:transition spd="med">
    <p:cover dir="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a:defRPr/>
            </a:pPr>
            <a:r>
              <a:rPr lang="es-ES"/>
              <a:t>Ampliación Redes 5-</a:t>
            </a:r>
            <a:fld id="{95A71CA2-F663-4921-8646-EC1A003FF9F4}" type="slidenum">
              <a:rPr lang="es-ES"/>
              <a:pPr>
                <a:defRPr/>
              </a:pPr>
              <a:t>101</a:t>
            </a:fld>
            <a:endParaRPr lang="es-ES"/>
          </a:p>
        </p:txBody>
      </p:sp>
      <p:sp>
        <p:nvSpPr>
          <p:cNvPr id="103427" name="Rectangle 2"/>
          <p:cNvSpPr>
            <a:spLocks noGrp="1" noChangeArrowheads="1"/>
          </p:cNvSpPr>
          <p:nvPr>
            <p:ph type="title"/>
          </p:nvPr>
        </p:nvSpPr>
        <p:spPr>
          <a:xfrm>
            <a:off x="685800" y="163513"/>
            <a:ext cx="7772400" cy="647700"/>
          </a:xfrm>
        </p:spPr>
        <p:txBody>
          <a:bodyPr/>
          <a:lstStyle/>
          <a:p>
            <a:pPr eaLnBrk="1" hangingPunct="1"/>
            <a:r>
              <a:rPr lang="en-US" sz="4000" smtClean="0"/>
              <a:t>Funcionamiento de OFDM</a:t>
            </a:r>
            <a:br>
              <a:rPr lang="en-US" sz="4000" smtClean="0"/>
            </a:br>
            <a:r>
              <a:rPr lang="en-US" sz="2800" smtClean="0"/>
              <a:t>(Orthogonal Frequency Division Multiplexing)</a:t>
            </a:r>
          </a:p>
        </p:txBody>
      </p:sp>
      <p:sp>
        <p:nvSpPr>
          <p:cNvPr id="103428" name="Rectangle 3"/>
          <p:cNvSpPr>
            <a:spLocks noGrp="1" noChangeArrowheads="1"/>
          </p:cNvSpPr>
          <p:nvPr>
            <p:ph type="body" idx="1"/>
          </p:nvPr>
        </p:nvSpPr>
        <p:spPr>
          <a:xfrm>
            <a:off x="525463" y="3476625"/>
            <a:ext cx="8367712" cy="3048000"/>
          </a:xfrm>
        </p:spPr>
        <p:txBody>
          <a:bodyPr/>
          <a:lstStyle/>
          <a:p>
            <a:pPr eaLnBrk="1" hangingPunct="1">
              <a:lnSpc>
                <a:spcPct val="80000"/>
              </a:lnSpc>
            </a:pPr>
            <a:r>
              <a:rPr lang="en-US" sz="2400" b="1" dirty="0" smtClean="0">
                <a:cs typeface="Arial" charset="0"/>
              </a:rPr>
              <a:t>OFDM</a:t>
            </a:r>
            <a:r>
              <a:rPr lang="en-US" sz="2400" dirty="0" smtClean="0">
                <a:cs typeface="Arial" charset="0"/>
              </a:rPr>
              <a:t> divide el canal en 52 </a:t>
            </a:r>
            <a:r>
              <a:rPr lang="en-US" sz="2400" dirty="0" err="1" smtClean="0">
                <a:cs typeface="Arial" charset="0"/>
              </a:rPr>
              <a:t>subportadoras</a:t>
            </a:r>
            <a:r>
              <a:rPr lang="en-US" sz="2400" dirty="0" smtClean="0">
                <a:cs typeface="Arial" charset="0"/>
              </a:rPr>
              <a:t>, </a:t>
            </a:r>
            <a:r>
              <a:rPr lang="en-US" sz="2400" dirty="0" err="1" smtClean="0">
                <a:cs typeface="Arial" charset="0"/>
              </a:rPr>
              <a:t>cada</a:t>
            </a:r>
            <a:r>
              <a:rPr lang="en-US" sz="2400" dirty="0" smtClean="0">
                <a:cs typeface="Arial" charset="0"/>
              </a:rPr>
              <a:t> </a:t>
            </a:r>
            <a:r>
              <a:rPr lang="en-US" sz="2400" dirty="0" err="1" smtClean="0">
                <a:cs typeface="Arial" charset="0"/>
              </a:rPr>
              <a:t>una</a:t>
            </a:r>
            <a:r>
              <a:rPr lang="en-US" sz="2400" dirty="0" smtClean="0">
                <a:cs typeface="Arial" charset="0"/>
              </a:rPr>
              <a:t> de 312,5 KHz de </a:t>
            </a:r>
            <a:r>
              <a:rPr lang="en-US" sz="2400" dirty="0" err="1" smtClean="0">
                <a:cs typeface="Arial" charset="0"/>
              </a:rPr>
              <a:t>anchura</a:t>
            </a:r>
            <a:r>
              <a:rPr lang="en-US" sz="2400" dirty="0" smtClean="0">
                <a:cs typeface="Arial" charset="0"/>
              </a:rPr>
              <a:t>. 48 se </a:t>
            </a:r>
            <a:r>
              <a:rPr lang="en-US" sz="2400" dirty="0" err="1" smtClean="0">
                <a:cs typeface="Arial" charset="0"/>
              </a:rPr>
              <a:t>usan</a:t>
            </a:r>
            <a:r>
              <a:rPr lang="en-US" sz="2400" dirty="0" smtClean="0">
                <a:cs typeface="Arial" charset="0"/>
              </a:rPr>
              <a:t> </a:t>
            </a:r>
            <a:r>
              <a:rPr lang="en-US" sz="2400" dirty="0" err="1" smtClean="0">
                <a:cs typeface="Arial" charset="0"/>
              </a:rPr>
              <a:t>para</a:t>
            </a:r>
            <a:r>
              <a:rPr lang="en-US" sz="2400" dirty="0" smtClean="0">
                <a:cs typeface="Arial" charset="0"/>
              </a:rPr>
              <a:t> </a:t>
            </a:r>
            <a:r>
              <a:rPr lang="en-US" sz="2400" dirty="0" err="1" smtClean="0">
                <a:cs typeface="Arial" charset="0"/>
              </a:rPr>
              <a:t>datos</a:t>
            </a:r>
            <a:r>
              <a:rPr lang="en-US" sz="2400" dirty="0" smtClean="0">
                <a:cs typeface="Arial" charset="0"/>
              </a:rPr>
              <a:t> y 4 </a:t>
            </a:r>
            <a:r>
              <a:rPr lang="en-US" sz="2400" dirty="0" err="1" smtClean="0">
                <a:cs typeface="Arial" charset="0"/>
              </a:rPr>
              <a:t>para</a:t>
            </a:r>
            <a:r>
              <a:rPr lang="en-US" sz="2400" dirty="0" smtClean="0">
                <a:cs typeface="Arial" charset="0"/>
              </a:rPr>
              <a:t> </a:t>
            </a:r>
            <a:r>
              <a:rPr lang="en-US" sz="2400" dirty="0" err="1" smtClean="0">
                <a:cs typeface="Arial" charset="0"/>
              </a:rPr>
              <a:t>corrección</a:t>
            </a:r>
            <a:r>
              <a:rPr lang="en-US" sz="2400" dirty="0" smtClean="0">
                <a:cs typeface="Arial" charset="0"/>
              </a:rPr>
              <a:t> de </a:t>
            </a:r>
            <a:r>
              <a:rPr lang="en-US" sz="2400" dirty="0" err="1" smtClean="0">
                <a:cs typeface="Arial" charset="0"/>
              </a:rPr>
              <a:t>errores</a:t>
            </a:r>
            <a:r>
              <a:rPr lang="en-US" sz="2400" dirty="0" smtClean="0">
                <a:cs typeface="Arial" charset="0"/>
              </a:rPr>
              <a:t>.</a:t>
            </a:r>
          </a:p>
          <a:p>
            <a:pPr eaLnBrk="1" hangingPunct="1">
              <a:lnSpc>
                <a:spcPct val="80000"/>
              </a:lnSpc>
            </a:pPr>
            <a:r>
              <a:rPr lang="en-US" sz="2400" dirty="0" smtClean="0">
                <a:cs typeface="Arial" charset="0"/>
              </a:rPr>
              <a:t>La </a:t>
            </a:r>
            <a:r>
              <a:rPr lang="en-US" sz="2400" dirty="0" err="1" smtClean="0">
                <a:cs typeface="Arial" charset="0"/>
              </a:rPr>
              <a:t>modulación</a:t>
            </a:r>
            <a:r>
              <a:rPr lang="en-US" sz="2400" dirty="0" smtClean="0">
                <a:cs typeface="Arial" charset="0"/>
              </a:rPr>
              <a:t> </a:t>
            </a:r>
            <a:r>
              <a:rPr lang="en-US" sz="2400" dirty="0" err="1" smtClean="0">
                <a:cs typeface="Arial" charset="0"/>
              </a:rPr>
              <a:t>utilizada</a:t>
            </a:r>
            <a:r>
              <a:rPr lang="en-US" sz="2400" dirty="0" smtClean="0">
                <a:cs typeface="Arial" charset="0"/>
              </a:rPr>
              <a:t> se </a:t>
            </a:r>
            <a:r>
              <a:rPr lang="en-US" sz="2400" dirty="0" err="1" smtClean="0">
                <a:cs typeface="Arial" charset="0"/>
              </a:rPr>
              <a:t>elige</a:t>
            </a:r>
            <a:r>
              <a:rPr lang="en-US" sz="2400" dirty="0" smtClean="0">
                <a:cs typeface="Arial" charset="0"/>
              </a:rPr>
              <a:t> </a:t>
            </a:r>
            <a:r>
              <a:rPr lang="en-US" sz="2400" dirty="0" err="1" smtClean="0">
                <a:cs typeface="Arial" charset="0"/>
              </a:rPr>
              <a:t>independientemente</a:t>
            </a:r>
            <a:r>
              <a:rPr lang="en-US" sz="2400" dirty="0" smtClean="0">
                <a:cs typeface="Arial" charset="0"/>
              </a:rPr>
              <a:t> </a:t>
            </a:r>
            <a:r>
              <a:rPr lang="en-US" sz="2400" dirty="0" err="1" smtClean="0">
                <a:cs typeface="Arial" charset="0"/>
              </a:rPr>
              <a:t>para</a:t>
            </a:r>
            <a:r>
              <a:rPr lang="en-US" sz="2400" dirty="0" smtClean="0">
                <a:cs typeface="Arial" charset="0"/>
              </a:rPr>
              <a:t> </a:t>
            </a:r>
            <a:r>
              <a:rPr lang="en-US" sz="2400" dirty="0" err="1" smtClean="0">
                <a:cs typeface="Arial" charset="0"/>
              </a:rPr>
              <a:t>cada</a:t>
            </a:r>
            <a:r>
              <a:rPr lang="en-US" sz="2400" dirty="0" smtClean="0">
                <a:cs typeface="Arial" charset="0"/>
              </a:rPr>
              <a:t> </a:t>
            </a:r>
            <a:r>
              <a:rPr lang="en-US" sz="2400" dirty="0" err="1" smtClean="0">
                <a:cs typeface="Arial" charset="0"/>
              </a:rPr>
              <a:t>subportadora</a:t>
            </a:r>
            <a:endParaRPr lang="en-US" sz="2400" dirty="0" smtClean="0">
              <a:cs typeface="Arial" charset="0"/>
            </a:endParaRPr>
          </a:p>
          <a:p>
            <a:pPr eaLnBrk="1" hangingPunct="1">
              <a:lnSpc>
                <a:spcPct val="80000"/>
              </a:lnSpc>
            </a:pPr>
            <a:r>
              <a:rPr lang="en-US" sz="2400" dirty="0" smtClean="0">
                <a:cs typeface="Arial" charset="0"/>
              </a:rPr>
              <a:t>Los </a:t>
            </a:r>
            <a:r>
              <a:rPr lang="en-US" sz="2400" dirty="0" err="1" smtClean="0">
                <a:cs typeface="Arial" charset="0"/>
              </a:rPr>
              <a:t>subcanales</a:t>
            </a:r>
            <a:r>
              <a:rPr lang="en-US" sz="2400" dirty="0" smtClean="0">
                <a:cs typeface="Arial" charset="0"/>
              </a:rPr>
              <a:t> son </a:t>
            </a:r>
            <a:r>
              <a:rPr lang="en-US" sz="2400" dirty="0" err="1" smtClean="0">
                <a:cs typeface="Arial" charset="0"/>
              </a:rPr>
              <a:t>ortogonales</a:t>
            </a:r>
            <a:r>
              <a:rPr lang="en-US" sz="2400" dirty="0" smtClean="0">
                <a:cs typeface="Arial" charset="0"/>
              </a:rPr>
              <a:t> entre </a:t>
            </a:r>
            <a:r>
              <a:rPr lang="en-US" sz="2400" dirty="0" err="1" smtClean="0">
                <a:cs typeface="Arial" charset="0"/>
              </a:rPr>
              <a:t>sí</a:t>
            </a:r>
            <a:r>
              <a:rPr lang="en-US" sz="2400" dirty="0" smtClean="0">
                <a:cs typeface="Arial" charset="0"/>
              </a:rPr>
              <a:t>, con lo </a:t>
            </a:r>
            <a:r>
              <a:rPr lang="en-US" sz="2400" dirty="0" err="1" smtClean="0">
                <a:cs typeface="Arial" charset="0"/>
              </a:rPr>
              <a:t>que</a:t>
            </a:r>
            <a:r>
              <a:rPr lang="en-US" sz="2400" dirty="0" smtClean="0">
                <a:cs typeface="Arial" charset="0"/>
              </a:rPr>
              <a:t> se </a:t>
            </a:r>
            <a:r>
              <a:rPr lang="en-US" sz="2400" dirty="0" err="1" smtClean="0">
                <a:cs typeface="Arial" charset="0"/>
              </a:rPr>
              <a:t>minimiza</a:t>
            </a:r>
            <a:r>
              <a:rPr lang="en-US" sz="2400" dirty="0" smtClean="0">
                <a:cs typeface="Arial" charset="0"/>
              </a:rPr>
              <a:t> la </a:t>
            </a:r>
            <a:r>
              <a:rPr lang="en-US" sz="2400" dirty="0" err="1" smtClean="0">
                <a:cs typeface="Arial" charset="0"/>
              </a:rPr>
              <a:t>interferencia</a:t>
            </a:r>
            <a:r>
              <a:rPr lang="en-US" sz="2400" dirty="0" smtClean="0">
                <a:cs typeface="Arial" charset="0"/>
              </a:rPr>
              <a:t> y se </a:t>
            </a:r>
            <a:r>
              <a:rPr lang="en-US" sz="2400" dirty="0" err="1" smtClean="0">
                <a:cs typeface="Arial" charset="0"/>
              </a:rPr>
              <a:t>puede</a:t>
            </a:r>
            <a:r>
              <a:rPr lang="en-US" sz="2400" dirty="0" smtClean="0">
                <a:cs typeface="Arial" charset="0"/>
              </a:rPr>
              <a:t> </a:t>
            </a:r>
            <a:r>
              <a:rPr lang="en-US" sz="2400" dirty="0" err="1" smtClean="0">
                <a:cs typeface="Arial" charset="0"/>
              </a:rPr>
              <a:t>minimizar</a:t>
            </a:r>
            <a:r>
              <a:rPr lang="en-US" sz="2400" dirty="0" smtClean="0">
                <a:cs typeface="Arial" charset="0"/>
              </a:rPr>
              <a:t> la </a:t>
            </a:r>
            <a:r>
              <a:rPr lang="en-US" sz="2400" dirty="0" err="1" smtClean="0">
                <a:cs typeface="Arial" charset="0"/>
              </a:rPr>
              <a:t>separación</a:t>
            </a:r>
            <a:r>
              <a:rPr lang="en-US" sz="2400" dirty="0" smtClean="0">
                <a:cs typeface="Arial" charset="0"/>
              </a:rPr>
              <a:t> entre </a:t>
            </a:r>
            <a:r>
              <a:rPr lang="en-US" sz="2400" dirty="0" err="1" smtClean="0">
                <a:cs typeface="Arial" charset="0"/>
              </a:rPr>
              <a:t>ellos</a:t>
            </a:r>
            <a:endParaRPr lang="en-US" sz="2400" dirty="0"/>
          </a:p>
          <a:p>
            <a:pPr eaLnBrk="1" hangingPunct="1">
              <a:lnSpc>
                <a:spcPct val="80000"/>
              </a:lnSpc>
            </a:pPr>
            <a:r>
              <a:rPr lang="en-US" sz="2400" dirty="0" smtClean="0">
                <a:cs typeface="Arial" charset="0"/>
              </a:rPr>
              <a:t>OFDM reduce el </a:t>
            </a:r>
            <a:r>
              <a:rPr lang="en-US" sz="2400" dirty="0" err="1" smtClean="0">
                <a:cs typeface="Arial" charset="0"/>
              </a:rPr>
              <a:t>efecto</a:t>
            </a:r>
            <a:r>
              <a:rPr lang="en-US" sz="2400" dirty="0" smtClean="0">
                <a:cs typeface="Arial" charset="0"/>
              </a:rPr>
              <a:t> de la </a:t>
            </a:r>
            <a:r>
              <a:rPr lang="en-US" sz="2400" dirty="0" err="1" smtClean="0">
                <a:cs typeface="Arial" charset="0"/>
              </a:rPr>
              <a:t>interferencia</a:t>
            </a:r>
            <a:r>
              <a:rPr lang="en-US" sz="2400" dirty="0" smtClean="0">
                <a:cs typeface="Arial" charset="0"/>
              </a:rPr>
              <a:t> </a:t>
            </a:r>
            <a:r>
              <a:rPr lang="en-US" sz="2400" dirty="0" err="1" smtClean="0">
                <a:cs typeface="Arial" charset="0"/>
              </a:rPr>
              <a:t>multitrayectoria</a:t>
            </a:r>
            <a:r>
              <a:rPr lang="en-US" sz="2400" dirty="0" smtClean="0">
                <a:cs typeface="Arial" charset="0"/>
              </a:rPr>
              <a:t> y </a:t>
            </a:r>
            <a:r>
              <a:rPr lang="en-US" sz="2400" dirty="0" err="1" smtClean="0">
                <a:cs typeface="Arial" charset="0"/>
              </a:rPr>
              <a:t>mejora</a:t>
            </a:r>
            <a:r>
              <a:rPr lang="en-US" sz="2400" dirty="0" smtClean="0">
                <a:cs typeface="Arial" charset="0"/>
              </a:rPr>
              <a:t> la </a:t>
            </a:r>
            <a:r>
              <a:rPr lang="en-US" sz="2400" dirty="0" err="1" smtClean="0">
                <a:cs typeface="Arial" charset="0"/>
              </a:rPr>
              <a:t>eficiencia</a:t>
            </a:r>
            <a:r>
              <a:rPr lang="en-US" sz="2400" dirty="0" smtClean="0">
                <a:cs typeface="Arial" charset="0"/>
              </a:rPr>
              <a:t> </a:t>
            </a:r>
            <a:r>
              <a:rPr lang="en-US" sz="2400" dirty="0" err="1" smtClean="0">
                <a:cs typeface="Arial" charset="0"/>
              </a:rPr>
              <a:t>espectral</a:t>
            </a:r>
            <a:r>
              <a:rPr lang="en-US" sz="2400" dirty="0" smtClean="0">
                <a:cs typeface="Arial" charset="0"/>
              </a:rPr>
              <a:t> (</a:t>
            </a:r>
            <a:r>
              <a:rPr lang="en-US" sz="2400" dirty="0" err="1" smtClean="0">
                <a:cs typeface="Arial" charset="0"/>
              </a:rPr>
              <a:t>más</a:t>
            </a:r>
            <a:r>
              <a:rPr lang="en-US" sz="2400" dirty="0" smtClean="0">
                <a:cs typeface="Arial" charset="0"/>
              </a:rPr>
              <a:t> bits </a:t>
            </a:r>
            <a:r>
              <a:rPr lang="en-US" sz="2400" dirty="0" err="1" smtClean="0">
                <a:cs typeface="Arial" charset="0"/>
              </a:rPr>
              <a:t>por</a:t>
            </a:r>
            <a:r>
              <a:rPr lang="en-US" sz="2400" dirty="0" smtClean="0">
                <a:cs typeface="Arial" charset="0"/>
              </a:rPr>
              <a:t> Hz)</a:t>
            </a:r>
          </a:p>
        </p:txBody>
      </p:sp>
      <p:pic>
        <p:nvPicPr>
          <p:cNvPr id="103429" name="Picture 4" descr="1201ws12"/>
          <p:cNvPicPr>
            <a:picLocks noChangeAspect="1" noChangeArrowheads="1"/>
          </p:cNvPicPr>
          <p:nvPr/>
        </p:nvPicPr>
        <p:blipFill>
          <a:blip r:embed="rId3" cstate="print"/>
          <a:srcRect/>
          <a:stretch>
            <a:fillRect/>
          </a:stretch>
        </p:blipFill>
        <p:spPr bwMode="auto">
          <a:xfrm>
            <a:off x="1660525" y="1027113"/>
            <a:ext cx="5791200" cy="2359025"/>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1 Marcador de número de diapositiva"/>
          <p:cNvSpPr>
            <a:spLocks noGrp="1"/>
          </p:cNvSpPr>
          <p:nvPr>
            <p:ph type="sldNum" sz="quarter" idx="10"/>
          </p:nvPr>
        </p:nvSpPr>
        <p:spPr/>
        <p:txBody>
          <a:bodyPr/>
          <a:lstStyle/>
          <a:p>
            <a:pPr>
              <a:defRPr/>
            </a:pPr>
            <a:r>
              <a:rPr lang="es-ES"/>
              <a:t>Ampliación Redes 5-</a:t>
            </a:r>
            <a:fld id="{112AEAE3-C784-4A9D-8AE9-EEABB024C292}" type="slidenum">
              <a:rPr lang="es-ES"/>
              <a:pPr>
                <a:defRPr/>
              </a:pPr>
              <a:t>102</a:t>
            </a:fld>
            <a:endParaRPr lang="es-ES"/>
          </a:p>
        </p:txBody>
      </p:sp>
      <p:graphicFrame>
        <p:nvGraphicFramePr>
          <p:cNvPr id="1992861" name="Group 157"/>
          <p:cNvGraphicFramePr>
            <a:graphicFrameLocks noGrp="1"/>
          </p:cNvGraphicFramePr>
          <p:nvPr>
            <p:extLst>
              <p:ext uri="{D42A27DB-BD31-4B8C-83A1-F6EECF244321}">
                <p14:modId xmlns:p14="http://schemas.microsoft.com/office/powerpoint/2010/main" val="536945126"/>
              </p:ext>
            </p:extLst>
          </p:nvPr>
        </p:nvGraphicFramePr>
        <p:xfrm>
          <a:off x="1187624" y="2924944"/>
          <a:ext cx="6696744" cy="3169920"/>
        </p:xfrm>
        <a:graphic>
          <a:graphicData uri="http://schemas.openxmlformats.org/drawingml/2006/table">
            <a:tbl>
              <a:tblPr/>
              <a:tblGrid>
                <a:gridCol w="1214755"/>
                <a:gridCol w="1295717"/>
                <a:gridCol w="1079817"/>
                <a:gridCol w="1666295"/>
                <a:gridCol w="1440160"/>
              </a:tblGrid>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Modulación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Bits/símbolo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Ratio FEC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Caudal total bruto (con FEC)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Caudal total neto (sin FEC)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QBPSK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QBPSK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16QAM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16QAM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64QAM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64QAM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503" name="Rectangle 158"/>
          <p:cNvSpPr>
            <a:spLocks noChangeArrowheads="1"/>
          </p:cNvSpPr>
          <p:nvPr/>
        </p:nvSpPr>
        <p:spPr bwMode="auto">
          <a:xfrm>
            <a:off x="685800" y="333375"/>
            <a:ext cx="7772400" cy="647700"/>
          </a:xfrm>
          <a:prstGeom prst="rect">
            <a:avLst/>
          </a:prstGeom>
          <a:noFill/>
          <a:ln w="9525">
            <a:noFill/>
            <a:miter lim="800000"/>
            <a:headEnd/>
            <a:tailEnd/>
          </a:ln>
        </p:spPr>
        <p:txBody>
          <a:bodyPr anchor="ctr"/>
          <a:lstStyle/>
          <a:p>
            <a:pPr algn="ctr"/>
            <a:r>
              <a:rPr lang="en-US" sz="4000" b="0">
                <a:solidFill>
                  <a:schemeClr val="tx2"/>
                </a:solidFill>
                <a:latin typeface="Times New Roman" pitchFamily="18" charset="0"/>
              </a:rPr>
              <a:t>Funcionamiento de OFDM</a:t>
            </a:r>
          </a:p>
        </p:txBody>
      </p:sp>
      <p:sp>
        <p:nvSpPr>
          <p:cNvPr id="104504" name="Rectangle 159"/>
          <p:cNvSpPr>
            <a:spLocks noChangeArrowheads="1"/>
          </p:cNvSpPr>
          <p:nvPr/>
        </p:nvSpPr>
        <p:spPr bwMode="auto">
          <a:xfrm>
            <a:off x="525463" y="1268413"/>
            <a:ext cx="8078787" cy="1152525"/>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b="0" dirty="0" err="1">
                <a:latin typeface="Times New Roman" pitchFamily="18" charset="0"/>
                <a:cs typeface="Arial" charset="0"/>
              </a:rPr>
              <a:t>Utilizando</a:t>
            </a:r>
            <a:r>
              <a:rPr lang="en-US" sz="2200" b="0" dirty="0">
                <a:latin typeface="Times New Roman" pitchFamily="18" charset="0"/>
                <a:cs typeface="Arial" charset="0"/>
              </a:rPr>
              <a:t> </a:t>
            </a:r>
            <a:r>
              <a:rPr lang="en-US" sz="2200" b="0" dirty="0" err="1">
                <a:latin typeface="Times New Roman" pitchFamily="18" charset="0"/>
                <a:cs typeface="Arial" charset="0"/>
              </a:rPr>
              <a:t>diferentes</a:t>
            </a:r>
            <a:r>
              <a:rPr lang="en-US" sz="2200" b="0" dirty="0">
                <a:latin typeface="Times New Roman" pitchFamily="18" charset="0"/>
                <a:cs typeface="Arial" charset="0"/>
              </a:rPr>
              <a:t> </a:t>
            </a:r>
            <a:r>
              <a:rPr lang="en-US" sz="2200" b="0" dirty="0" err="1">
                <a:latin typeface="Times New Roman" pitchFamily="18" charset="0"/>
                <a:cs typeface="Arial" charset="0"/>
              </a:rPr>
              <a:t>tipos</a:t>
            </a:r>
            <a:r>
              <a:rPr lang="en-US" sz="2200" b="0" dirty="0">
                <a:latin typeface="Times New Roman" pitchFamily="18" charset="0"/>
                <a:cs typeface="Arial" charset="0"/>
              </a:rPr>
              <a:t> de </a:t>
            </a:r>
            <a:r>
              <a:rPr lang="en-US" sz="2200" b="0" dirty="0" err="1">
                <a:latin typeface="Times New Roman" pitchFamily="18" charset="0"/>
                <a:cs typeface="Arial" charset="0"/>
              </a:rPr>
              <a:t>modulación</a:t>
            </a:r>
            <a:r>
              <a:rPr lang="en-US" sz="2200" b="0" dirty="0">
                <a:latin typeface="Times New Roman" pitchFamily="18" charset="0"/>
                <a:cs typeface="Arial" charset="0"/>
              </a:rPr>
              <a:t> </a:t>
            </a:r>
            <a:r>
              <a:rPr lang="en-US" sz="2200" b="0" dirty="0" err="1">
                <a:latin typeface="Times New Roman" pitchFamily="18" charset="0"/>
                <a:cs typeface="Arial" charset="0"/>
              </a:rPr>
              <a:t>puede</a:t>
            </a:r>
            <a:r>
              <a:rPr lang="en-US" sz="2200" b="0" dirty="0">
                <a:latin typeface="Times New Roman" pitchFamily="18" charset="0"/>
                <a:cs typeface="Arial" charset="0"/>
              </a:rPr>
              <a:t> </a:t>
            </a:r>
            <a:r>
              <a:rPr lang="en-US" sz="2200" b="0" dirty="0" err="1">
                <a:latin typeface="Times New Roman" pitchFamily="18" charset="0"/>
                <a:cs typeface="Arial" charset="0"/>
              </a:rPr>
              <a:t>variarse</a:t>
            </a:r>
            <a:r>
              <a:rPr lang="en-US" sz="2200" b="0" dirty="0">
                <a:latin typeface="Times New Roman" pitchFamily="18" charset="0"/>
                <a:cs typeface="Arial" charset="0"/>
              </a:rPr>
              <a:t> el caudal </a:t>
            </a:r>
            <a:r>
              <a:rPr lang="en-US" sz="2200" b="0" dirty="0" err="1">
                <a:latin typeface="Times New Roman" pitchFamily="18" charset="0"/>
                <a:cs typeface="Arial" charset="0"/>
              </a:rPr>
              <a:t>por</a:t>
            </a:r>
            <a:r>
              <a:rPr lang="en-US" sz="2200" b="0" dirty="0">
                <a:latin typeface="Times New Roman" pitchFamily="18" charset="0"/>
                <a:cs typeface="Arial" charset="0"/>
              </a:rPr>
              <a:t> </a:t>
            </a:r>
            <a:r>
              <a:rPr lang="en-US" sz="2200" b="0" dirty="0" err="1">
                <a:latin typeface="Times New Roman" pitchFamily="18" charset="0"/>
                <a:cs typeface="Arial" charset="0"/>
              </a:rPr>
              <a:t>subcanal</a:t>
            </a:r>
            <a:r>
              <a:rPr lang="en-US" sz="2200" b="0" dirty="0">
                <a:latin typeface="Times New Roman" pitchFamily="18" charset="0"/>
                <a:cs typeface="Arial" charset="0"/>
              </a:rPr>
              <a:t> y </a:t>
            </a:r>
            <a:r>
              <a:rPr lang="en-US" sz="2200" b="0" dirty="0" err="1">
                <a:latin typeface="Times New Roman" pitchFamily="18" charset="0"/>
                <a:cs typeface="Arial" charset="0"/>
              </a:rPr>
              <a:t>por</a:t>
            </a:r>
            <a:r>
              <a:rPr lang="en-US" sz="2200" b="0" dirty="0">
                <a:latin typeface="Times New Roman" pitchFamily="18" charset="0"/>
                <a:cs typeface="Arial" charset="0"/>
              </a:rPr>
              <a:t> </a:t>
            </a:r>
            <a:r>
              <a:rPr lang="en-US" sz="2200" b="0" dirty="0" err="1">
                <a:latin typeface="Times New Roman" pitchFamily="18" charset="0"/>
                <a:cs typeface="Arial" charset="0"/>
              </a:rPr>
              <a:t>tanto</a:t>
            </a:r>
            <a:r>
              <a:rPr lang="en-US" sz="2200" b="0" dirty="0">
                <a:latin typeface="Times New Roman" pitchFamily="18" charset="0"/>
                <a:cs typeface="Arial" charset="0"/>
              </a:rPr>
              <a:t> el caudal total</a:t>
            </a:r>
          </a:p>
          <a:p>
            <a:pPr marL="342900" indent="-342900">
              <a:lnSpc>
                <a:spcPct val="90000"/>
              </a:lnSpc>
              <a:spcBef>
                <a:spcPct val="20000"/>
              </a:spcBef>
              <a:buFontTx/>
              <a:buChar char="•"/>
            </a:pPr>
            <a:r>
              <a:rPr lang="en-US" sz="2200" b="0" dirty="0">
                <a:latin typeface="Times New Roman" pitchFamily="18" charset="0"/>
                <a:cs typeface="Arial" charset="0"/>
              </a:rPr>
              <a:t>Las </a:t>
            </a:r>
            <a:r>
              <a:rPr lang="en-US" sz="2200" b="0" dirty="0" err="1">
                <a:latin typeface="Times New Roman" pitchFamily="18" charset="0"/>
                <a:cs typeface="Arial" charset="0"/>
              </a:rPr>
              <a:t>modulaciones</a:t>
            </a:r>
            <a:r>
              <a:rPr lang="en-US" sz="2200" b="0" dirty="0">
                <a:latin typeface="Times New Roman" pitchFamily="18" charset="0"/>
                <a:cs typeface="Arial" charset="0"/>
              </a:rPr>
              <a:t> </a:t>
            </a:r>
            <a:r>
              <a:rPr lang="en-US" sz="2200" b="0" dirty="0" err="1">
                <a:latin typeface="Times New Roman" pitchFamily="18" charset="0"/>
                <a:cs typeface="Arial" charset="0"/>
              </a:rPr>
              <a:t>más</a:t>
            </a:r>
            <a:r>
              <a:rPr lang="en-US" sz="2200" b="0" dirty="0">
                <a:latin typeface="Times New Roman" pitchFamily="18" charset="0"/>
                <a:cs typeface="Arial" charset="0"/>
              </a:rPr>
              <a:t> </a:t>
            </a:r>
            <a:r>
              <a:rPr lang="en-US" sz="2200" b="0" dirty="0" err="1">
                <a:latin typeface="Times New Roman" pitchFamily="18" charset="0"/>
                <a:cs typeface="Arial" charset="0"/>
              </a:rPr>
              <a:t>eficientes</a:t>
            </a:r>
            <a:r>
              <a:rPr lang="en-US" sz="2200" b="0" dirty="0">
                <a:latin typeface="Times New Roman" pitchFamily="18" charset="0"/>
                <a:cs typeface="Arial" charset="0"/>
              </a:rPr>
              <a:t> (64QAM) </a:t>
            </a:r>
            <a:r>
              <a:rPr lang="en-US" sz="2200" b="0" dirty="0" err="1">
                <a:latin typeface="Times New Roman" pitchFamily="18" charset="0"/>
                <a:cs typeface="Arial" charset="0"/>
              </a:rPr>
              <a:t>necesitan</a:t>
            </a:r>
            <a:r>
              <a:rPr lang="en-US" sz="2200" b="0" dirty="0">
                <a:latin typeface="Times New Roman" pitchFamily="18" charset="0"/>
                <a:cs typeface="Arial" charset="0"/>
              </a:rPr>
              <a:t> un canal con </a:t>
            </a:r>
            <a:r>
              <a:rPr lang="en-US" sz="2200" b="0" dirty="0" err="1">
                <a:latin typeface="Times New Roman" pitchFamily="18" charset="0"/>
                <a:cs typeface="Arial" charset="0"/>
              </a:rPr>
              <a:t>mejor</a:t>
            </a:r>
            <a:r>
              <a:rPr lang="en-US" sz="2200" b="0" dirty="0">
                <a:latin typeface="Times New Roman" pitchFamily="18" charset="0"/>
                <a:cs typeface="Arial" charset="0"/>
              </a:rPr>
              <a:t> </a:t>
            </a:r>
            <a:r>
              <a:rPr lang="en-US" sz="2200" b="0" dirty="0" err="1">
                <a:latin typeface="Times New Roman" pitchFamily="18" charset="0"/>
                <a:cs typeface="Arial" charset="0"/>
              </a:rPr>
              <a:t>relación</a:t>
            </a:r>
            <a:r>
              <a:rPr lang="en-US" sz="2200" b="0" dirty="0">
                <a:latin typeface="Times New Roman" pitchFamily="18" charset="0"/>
                <a:cs typeface="Arial" charset="0"/>
              </a:rPr>
              <a:t> </a:t>
            </a:r>
            <a:r>
              <a:rPr lang="en-US" sz="2200" b="0" dirty="0" err="1" smtClean="0">
                <a:latin typeface="Times New Roman" pitchFamily="18" charset="0"/>
                <a:cs typeface="Arial" charset="0"/>
              </a:rPr>
              <a:t>señal</a:t>
            </a:r>
            <a:r>
              <a:rPr lang="en-US" sz="2200" b="0" dirty="0" smtClean="0">
                <a:latin typeface="Times New Roman" pitchFamily="18" charset="0"/>
                <a:cs typeface="Arial" charset="0"/>
              </a:rPr>
              <a:t>/</a:t>
            </a:r>
            <a:r>
              <a:rPr lang="en-US" sz="2200" b="0" dirty="0" err="1" smtClean="0">
                <a:latin typeface="Times New Roman" pitchFamily="18" charset="0"/>
                <a:cs typeface="Arial" charset="0"/>
              </a:rPr>
              <a:t>ruido</a:t>
            </a:r>
            <a:r>
              <a:rPr lang="en-US" sz="2200" b="0" dirty="0" smtClean="0">
                <a:latin typeface="Times New Roman" pitchFamily="18" charset="0"/>
                <a:cs typeface="Arial" charset="0"/>
              </a:rPr>
              <a:t>. Se </a:t>
            </a:r>
            <a:r>
              <a:rPr lang="en-US" sz="2200" b="0" dirty="0" err="1" smtClean="0">
                <a:latin typeface="Times New Roman" pitchFamily="18" charset="0"/>
                <a:cs typeface="Arial" charset="0"/>
              </a:rPr>
              <a:t>incorporan</a:t>
            </a:r>
            <a:r>
              <a:rPr lang="en-US" sz="2200" b="0" dirty="0" smtClean="0">
                <a:latin typeface="Times New Roman" pitchFamily="18" charset="0"/>
                <a:cs typeface="Arial" charset="0"/>
              </a:rPr>
              <a:t> </a:t>
            </a:r>
            <a:r>
              <a:rPr lang="en-US" sz="2200" b="0" dirty="0" err="1" smtClean="0">
                <a:latin typeface="Times New Roman" pitchFamily="18" charset="0"/>
                <a:cs typeface="Arial" charset="0"/>
              </a:rPr>
              <a:t>códigos</a:t>
            </a:r>
            <a:r>
              <a:rPr lang="en-US" sz="2200" b="0" dirty="0" smtClean="0">
                <a:latin typeface="Times New Roman" pitchFamily="18" charset="0"/>
                <a:cs typeface="Arial" charset="0"/>
              </a:rPr>
              <a:t> FEC</a:t>
            </a:r>
            <a:endParaRPr lang="en-US" sz="2200" b="0" dirty="0">
              <a:latin typeface="Times New Roman" pitchFamily="18" charset="0"/>
              <a:cs typeface="Arial" charset="0"/>
            </a:endParaRPr>
          </a:p>
        </p:txBody>
      </p:sp>
    </p:spTree>
  </p:cSld>
  <p:clrMapOvr>
    <a:masterClrMapping/>
  </p:clrMapOvr>
  <p:transition spd="med">
    <p:cover dir="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67455762-A32F-4F4A-9BE8-E46B8F5F966D}" type="slidenum">
              <a:rPr lang="es-ES"/>
              <a:pPr>
                <a:defRPr/>
              </a:pPr>
              <a:t>103</a:t>
            </a:fld>
            <a:endParaRPr lang="es-ES"/>
          </a:p>
        </p:txBody>
      </p:sp>
      <p:sp>
        <p:nvSpPr>
          <p:cNvPr id="105475" name="Rectangle 2"/>
          <p:cNvSpPr>
            <a:spLocks noGrp="1" noChangeArrowheads="1"/>
          </p:cNvSpPr>
          <p:nvPr>
            <p:ph type="title"/>
          </p:nvPr>
        </p:nvSpPr>
        <p:spPr>
          <a:xfrm>
            <a:off x="684213" y="260350"/>
            <a:ext cx="7920037" cy="1143000"/>
          </a:xfrm>
        </p:spPr>
        <p:txBody>
          <a:bodyPr/>
          <a:lstStyle/>
          <a:p>
            <a:pPr eaLnBrk="1" hangingPunct="1"/>
            <a:r>
              <a:rPr lang="es-ES" sz="3200" dirty="0" smtClean="0"/>
              <a:t>Ventajas/inconvenientes de 802.11a (5 GHz) frente a 802.11g (2,4 GHz)</a:t>
            </a:r>
          </a:p>
        </p:txBody>
      </p:sp>
      <p:sp>
        <p:nvSpPr>
          <p:cNvPr id="105476" name="Rectangle 3"/>
          <p:cNvSpPr>
            <a:spLocks noGrp="1" noChangeArrowheads="1"/>
          </p:cNvSpPr>
          <p:nvPr>
            <p:ph type="body" idx="1"/>
          </p:nvPr>
        </p:nvSpPr>
        <p:spPr>
          <a:xfrm>
            <a:off x="685800" y="1412875"/>
            <a:ext cx="7772400" cy="4895850"/>
          </a:xfrm>
        </p:spPr>
        <p:txBody>
          <a:bodyPr/>
          <a:lstStyle/>
          <a:p>
            <a:pPr eaLnBrk="1" hangingPunct="1">
              <a:lnSpc>
                <a:spcPct val="80000"/>
              </a:lnSpc>
            </a:pPr>
            <a:r>
              <a:rPr lang="es-ES" sz="2200" dirty="0" smtClean="0"/>
              <a:t>Ventajas:</a:t>
            </a:r>
          </a:p>
          <a:p>
            <a:pPr lvl="1" eaLnBrk="1" hangingPunct="1">
              <a:lnSpc>
                <a:spcPct val="80000"/>
              </a:lnSpc>
            </a:pPr>
            <a:r>
              <a:rPr lang="es-ES" sz="2200" dirty="0" smtClean="0"/>
              <a:t>En 5 GHz hay muchas menos interferencias que en 2,4 GHz (Bluetooth, hornos de microondas, mandos a distancia, etc.). En el futuro es previsible que aparezcan más equipos que utilicen la banda de 5 GHz y haya más interferencia</a:t>
            </a:r>
          </a:p>
          <a:p>
            <a:pPr lvl="1" eaLnBrk="1" hangingPunct="1">
              <a:lnSpc>
                <a:spcPct val="80000"/>
              </a:lnSpc>
            </a:pPr>
            <a:r>
              <a:rPr lang="es-ES" sz="2200" dirty="0" smtClean="0"/>
              <a:t>En 5 GHz hay más canales no solapados (en Europa 19 frente a 4). Es más fácil evitar interferencias, especialmente al diseñar una cobertura celular</a:t>
            </a:r>
          </a:p>
          <a:p>
            <a:pPr lvl="1" eaLnBrk="1" hangingPunct="1">
              <a:lnSpc>
                <a:spcPct val="80000"/>
              </a:lnSpc>
            </a:pPr>
            <a:r>
              <a:rPr lang="es-ES" sz="2200" dirty="0" smtClean="0"/>
              <a:t>Las antenas son más pequeñas y en general tienen más ganancia</a:t>
            </a:r>
          </a:p>
          <a:p>
            <a:pPr eaLnBrk="1" hangingPunct="1">
              <a:lnSpc>
                <a:spcPct val="80000"/>
              </a:lnSpc>
            </a:pPr>
            <a:r>
              <a:rPr lang="es-ES" sz="2200" dirty="0" smtClean="0"/>
              <a:t>Inconvenientes:</a:t>
            </a:r>
          </a:p>
          <a:p>
            <a:pPr lvl="1" eaLnBrk="1" hangingPunct="1">
              <a:lnSpc>
                <a:spcPct val="80000"/>
              </a:lnSpc>
            </a:pPr>
            <a:r>
              <a:rPr lang="es-ES" sz="2200" dirty="0" smtClean="0"/>
              <a:t>Menor alcance, necesidad de poner más </a:t>
            </a:r>
            <a:r>
              <a:rPr lang="es-ES" sz="2200" dirty="0" err="1" smtClean="0"/>
              <a:t>APs</a:t>
            </a:r>
            <a:endParaRPr lang="es-ES" sz="2200" dirty="0" smtClean="0"/>
          </a:p>
          <a:p>
            <a:pPr lvl="1" eaLnBrk="1" hangingPunct="1">
              <a:lnSpc>
                <a:spcPct val="80000"/>
              </a:lnSpc>
            </a:pPr>
            <a:r>
              <a:rPr lang="es-ES" sz="2200" dirty="0" smtClean="0"/>
              <a:t>Mayor costo de los equipos emisores/receptores</a:t>
            </a:r>
          </a:p>
          <a:p>
            <a:pPr lvl="1" eaLnBrk="1" hangingPunct="1">
              <a:lnSpc>
                <a:spcPct val="80000"/>
              </a:lnSpc>
            </a:pPr>
            <a:r>
              <a:rPr lang="es-ES" sz="2200" dirty="0" smtClean="0"/>
              <a:t>Mayor consumo (menor duración de las baterías)</a:t>
            </a:r>
          </a:p>
          <a:p>
            <a:pPr lvl="1" eaLnBrk="1" hangingPunct="1">
              <a:lnSpc>
                <a:spcPct val="80000"/>
              </a:lnSpc>
            </a:pPr>
            <a:r>
              <a:rPr lang="es-ES" sz="2200" dirty="0" smtClean="0"/>
              <a:t>Menor disponibilidad de equipos</a:t>
            </a:r>
          </a:p>
          <a:p>
            <a:pPr lvl="1" eaLnBrk="1" hangingPunct="1">
              <a:lnSpc>
                <a:spcPct val="80000"/>
              </a:lnSpc>
            </a:pPr>
            <a:endParaRPr lang="es-ES" sz="2200" dirty="0" smtClean="0"/>
          </a:p>
        </p:txBody>
      </p:sp>
    </p:spTree>
  </p:cSld>
  <p:clrMapOvr>
    <a:masterClrMapping/>
  </p:clrMapOvr>
  <p:transition spd="med">
    <p:cover dir="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0"/>
          </p:nvPr>
        </p:nvSpPr>
        <p:spPr/>
        <p:txBody>
          <a:bodyPr/>
          <a:lstStyle/>
          <a:p>
            <a:pPr>
              <a:defRPr/>
            </a:pPr>
            <a:r>
              <a:rPr lang="es-ES"/>
              <a:t>Ampliación Redes 5-</a:t>
            </a:r>
            <a:fld id="{8F87E53C-5C48-48A5-A571-9A8D35C78438}" type="slidenum">
              <a:rPr lang="es-ES"/>
              <a:pPr>
                <a:defRPr/>
              </a:pPr>
              <a:t>104</a:t>
            </a:fld>
            <a:endParaRPr lang="es-ES"/>
          </a:p>
        </p:txBody>
      </p:sp>
      <p:pic>
        <p:nvPicPr>
          <p:cNvPr id="106499" name="Picture 2"/>
          <p:cNvPicPr>
            <a:picLocks noChangeAspect="1" noChangeArrowheads="1"/>
          </p:cNvPicPr>
          <p:nvPr/>
        </p:nvPicPr>
        <p:blipFill>
          <a:blip r:embed="rId3" cstate="print"/>
          <a:srcRect/>
          <a:stretch>
            <a:fillRect/>
          </a:stretch>
        </p:blipFill>
        <p:spPr bwMode="auto">
          <a:xfrm>
            <a:off x="914400" y="1066800"/>
            <a:ext cx="7496175" cy="5537200"/>
          </a:xfrm>
          <a:prstGeom prst="rect">
            <a:avLst/>
          </a:prstGeom>
          <a:noFill/>
          <a:ln w="25400">
            <a:noFill/>
            <a:miter lim="800000"/>
            <a:headEnd/>
            <a:tailEnd/>
          </a:ln>
        </p:spPr>
      </p:pic>
      <p:sp>
        <p:nvSpPr>
          <p:cNvPr id="106500" name="Rectangle 3"/>
          <p:cNvSpPr>
            <a:spLocks noGrp="1" noChangeArrowheads="1"/>
          </p:cNvSpPr>
          <p:nvPr>
            <p:ph type="title"/>
          </p:nvPr>
        </p:nvSpPr>
        <p:spPr>
          <a:xfrm>
            <a:off x="685800" y="115888"/>
            <a:ext cx="7772400" cy="1143000"/>
          </a:xfrm>
          <a:noFill/>
        </p:spPr>
        <p:txBody>
          <a:bodyPr/>
          <a:lstStyle/>
          <a:p>
            <a:pPr eaLnBrk="1" hangingPunct="1"/>
            <a:r>
              <a:rPr lang="en-US" sz="4000" smtClean="0">
                <a:latin typeface="Arial" charset="0"/>
              </a:rPr>
              <a:t>Relación velocidad/alcance</a:t>
            </a:r>
          </a:p>
        </p:txBody>
      </p:sp>
      <p:sp>
        <p:nvSpPr>
          <p:cNvPr id="106501" name="Text Box 4"/>
          <p:cNvSpPr txBox="1">
            <a:spLocks noChangeArrowheads="1"/>
          </p:cNvSpPr>
          <p:nvPr/>
        </p:nvSpPr>
        <p:spPr bwMode="auto">
          <a:xfrm>
            <a:off x="5299075" y="1289050"/>
            <a:ext cx="2586038" cy="915988"/>
          </a:xfrm>
          <a:prstGeom prst="rect">
            <a:avLst/>
          </a:prstGeom>
          <a:solidFill>
            <a:schemeClr val="bg1"/>
          </a:solidFill>
          <a:ln w="25400">
            <a:noFill/>
            <a:miter lim="800000"/>
            <a:headEnd/>
            <a:tailEnd/>
          </a:ln>
        </p:spPr>
        <p:txBody>
          <a:bodyPr>
            <a:spAutoFit/>
          </a:bodyPr>
          <a:lstStyle/>
          <a:p>
            <a:pPr>
              <a:spcBef>
                <a:spcPct val="50000"/>
              </a:spcBef>
            </a:pPr>
            <a:r>
              <a:rPr lang="en-US" sz="1800"/>
              <a:t>Las señales de 5 GHz tienen menor alcance que las de 2,4 GHz</a:t>
            </a:r>
          </a:p>
        </p:txBody>
      </p:sp>
      <p:sp>
        <p:nvSpPr>
          <p:cNvPr id="106502" name="Text Box 5"/>
          <p:cNvSpPr txBox="1">
            <a:spLocks noChangeArrowheads="1"/>
          </p:cNvSpPr>
          <p:nvPr/>
        </p:nvSpPr>
        <p:spPr bwMode="auto">
          <a:xfrm>
            <a:off x="3498850" y="5661025"/>
            <a:ext cx="352425" cy="274638"/>
          </a:xfrm>
          <a:prstGeom prst="rect">
            <a:avLst/>
          </a:prstGeom>
          <a:solidFill>
            <a:schemeClr val="bg1"/>
          </a:solidFill>
          <a:ln w="9525">
            <a:noFill/>
            <a:miter lim="800000"/>
            <a:headEnd/>
            <a:tailEnd/>
          </a:ln>
        </p:spPr>
        <p:txBody>
          <a:bodyPr wrap="none">
            <a:spAutoFit/>
          </a:bodyPr>
          <a:lstStyle/>
          <a:p>
            <a:r>
              <a:rPr lang="es-ES" sz="1200"/>
              <a:t>30</a:t>
            </a:r>
          </a:p>
        </p:txBody>
      </p:sp>
      <p:sp>
        <p:nvSpPr>
          <p:cNvPr id="106503" name="Text Box 6"/>
          <p:cNvSpPr txBox="1">
            <a:spLocks noChangeArrowheads="1"/>
          </p:cNvSpPr>
          <p:nvPr/>
        </p:nvSpPr>
        <p:spPr bwMode="auto">
          <a:xfrm>
            <a:off x="5292725" y="5661025"/>
            <a:ext cx="352425" cy="274638"/>
          </a:xfrm>
          <a:prstGeom prst="rect">
            <a:avLst/>
          </a:prstGeom>
          <a:solidFill>
            <a:schemeClr val="bg1"/>
          </a:solidFill>
          <a:ln w="9525">
            <a:noFill/>
            <a:miter lim="800000"/>
            <a:headEnd/>
            <a:tailEnd/>
          </a:ln>
        </p:spPr>
        <p:txBody>
          <a:bodyPr wrap="none">
            <a:spAutoFit/>
          </a:bodyPr>
          <a:lstStyle/>
          <a:p>
            <a:r>
              <a:rPr lang="es-ES" sz="1200"/>
              <a:t>60</a:t>
            </a:r>
          </a:p>
        </p:txBody>
      </p:sp>
      <p:sp>
        <p:nvSpPr>
          <p:cNvPr id="106504" name="Text Box 7"/>
          <p:cNvSpPr txBox="1">
            <a:spLocks noChangeArrowheads="1"/>
          </p:cNvSpPr>
          <p:nvPr/>
        </p:nvSpPr>
        <p:spPr bwMode="auto">
          <a:xfrm>
            <a:off x="7027863" y="5661025"/>
            <a:ext cx="352425" cy="274638"/>
          </a:xfrm>
          <a:prstGeom prst="rect">
            <a:avLst/>
          </a:prstGeom>
          <a:solidFill>
            <a:schemeClr val="bg1"/>
          </a:solidFill>
          <a:ln w="9525">
            <a:noFill/>
            <a:miter lim="800000"/>
            <a:headEnd/>
            <a:tailEnd/>
          </a:ln>
        </p:spPr>
        <p:txBody>
          <a:bodyPr wrap="none">
            <a:spAutoFit/>
          </a:bodyPr>
          <a:lstStyle/>
          <a:p>
            <a:r>
              <a:rPr lang="es-ES" sz="1200"/>
              <a:t>90</a:t>
            </a:r>
          </a:p>
        </p:txBody>
      </p:sp>
      <p:sp>
        <p:nvSpPr>
          <p:cNvPr id="106505" name="Text Box 8"/>
          <p:cNvSpPr txBox="1">
            <a:spLocks noChangeArrowheads="1"/>
          </p:cNvSpPr>
          <p:nvPr/>
        </p:nvSpPr>
        <p:spPr bwMode="auto">
          <a:xfrm>
            <a:off x="4356100" y="5949950"/>
            <a:ext cx="1309688" cy="217488"/>
          </a:xfrm>
          <a:prstGeom prst="rect">
            <a:avLst/>
          </a:prstGeom>
          <a:solidFill>
            <a:schemeClr val="bg1"/>
          </a:solidFill>
          <a:ln w="9525">
            <a:noFill/>
            <a:miter lim="800000"/>
            <a:headEnd/>
            <a:tailEnd/>
          </a:ln>
        </p:spPr>
        <p:txBody>
          <a:bodyPr wrap="none" tIns="18000" bIns="18000">
            <a:spAutoFit/>
          </a:bodyPr>
          <a:lstStyle/>
          <a:p>
            <a:r>
              <a:rPr lang="es-ES" sz="1200"/>
              <a:t>Rango (metros)</a:t>
            </a:r>
          </a:p>
        </p:txBody>
      </p:sp>
    </p:spTree>
  </p:cSld>
  <p:clrMapOvr>
    <a:masterClrMapping/>
  </p:clrMapOvr>
  <p:transition spd="med">
    <p:cover dir="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número de diapositiva"/>
          <p:cNvSpPr>
            <a:spLocks noGrp="1"/>
          </p:cNvSpPr>
          <p:nvPr>
            <p:ph type="sldNum" sz="quarter" idx="10"/>
          </p:nvPr>
        </p:nvSpPr>
        <p:spPr/>
        <p:txBody>
          <a:bodyPr/>
          <a:lstStyle/>
          <a:p>
            <a:pPr>
              <a:defRPr/>
            </a:pPr>
            <a:r>
              <a:rPr lang="es-ES"/>
              <a:t>Ampliación Redes 5-</a:t>
            </a:r>
            <a:fld id="{660D1142-82DF-4FA8-847A-B56838D42321}" type="slidenum">
              <a:rPr lang="es-ES"/>
              <a:pPr>
                <a:defRPr/>
              </a:pPr>
              <a:t>105</a:t>
            </a:fld>
            <a:endParaRPr lang="es-ES"/>
          </a:p>
        </p:txBody>
      </p:sp>
      <p:sp>
        <p:nvSpPr>
          <p:cNvPr id="107523" name="Rectangle 2"/>
          <p:cNvSpPr>
            <a:spLocks noGrp="1" noChangeArrowheads="1"/>
          </p:cNvSpPr>
          <p:nvPr>
            <p:ph type="title"/>
          </p:nvPr>
        </p:nvSpPr>
        <p:spPr>
          <a:xfrm>
            <a:off x="539750" y="404813"/>
            <a:ext cx="8064500" cy="803275"/>
          </a:xfrm>
        </p:spPr>
        <p:txBody>
          <a:bodyPr/>
          <a:lstStyle/>
          <a:p>
            <a:pPr eaLnBrk="1" hangingPunct="1"/>
            <a:r>
              <a:rPr lang="en-US" sz="4000" smtClean="0">
                <a:latin typeface="Arial" charset="0"/>
              </a:rPr>
              <a:t>Alcance relativo de 802.11a, b y g </a:t>
            </a:r>
          </a:p>
        </p:txBody>
      </p:sp>
      <p:pic>
        <p:nvPicPr>
          <p:cNvPr id="107524" name="Picture 3"/>
          <p:cNvPicPr>
            <a:picLocks noChangeAspect="1" noChangeArrowheads="1"/>
          </p:cNvPicPr>
          <p:nvPr/>
        </p:nvPicPr>
        <p:blipFill>
          <a:blip r:embed="rId3" cstate="print"/>
          <a:srcRect/>
          <a:stretch>
            <a:fillRect/>
          </a:stretch>
        </p:blipFill>
        <p:spPr bwMode="auto">
          <a:xfrm>
            <a:off x="304800" y="1295400"/>
            <a:ext cx="8515350" cy="4638675"/>
          </a:xfrm>
          <a:prstGeom prst="rect">
            <a:avLst/>
          </a:prstGeom>
          <a:noFill/>
          <a:ln w="25400">
            <a:noFill/>
            <a:miter lim="800000"/>
            <a:headEnd/>
            <a:tailEnd/>
          </a:ln>
        </p:spPr>
      </p:pic>
      <p:sp>
        <p:nvSpPr>
          <p:cNvPr id="107525" name="Text Box 4"/>
          <p:cNvSpPr txBox="1">
            <a:spLocks noChangeArrowheads="1"/>
          </p:cNvSpPr>
          <p:nvPr/>
        </p:nvSpPr>
        <p:spPr bwMode="auto">
          <a:xfrm>
            <a:off x="381000" y="1371600"/>
            <a:ext cx="2209800" cy="366713"/>
          </a:xfrm>
          <a:prstGeom prst="rect">
            <a:avLst/>
          </a:prstGeom>
          <a:noFill/>
          <a:ln w="25400">
            <a:noFill/>
            <a:miter lim="800000"/>
            <a:headEnd/>
            <a:tailEnd/>
          </a:ln>
        </p:spPr>
        <p:txBody>
          <a:bodyPr>
            <a:spAutoFit/>
          </a:bodyPr>
          <a:lstStyle/>
          <a:p>
            <a:pPr>
              <a:spcBef>
                <a:spcPct val="50000"/>
              </a:spcBef>
            </a:pPr>
            <a:r>
              <a:rPr lang="en-US" sz="1800"/>
              <a:t>Broadband.com</a:t>
            </a:r>
          </a:p>
        </p:txBody>
      </p:sp>
      <p:sp>
        <p:nvSpPr>
          <p:cNvPr id="107526" name="Rectangle 5"/>
          <p:cNvSpPr>
            <a:spLocks noChangeArrowheads="1"/>
          </p:cNvSpPr>
          <p:nvPr/>
        </p:nvSpPr>
        <p:spPr bwMode="auto">
          <a:xfrm>
            <a:off x="668338" y="6019800"/>
            <a:ext cx="7720012" cy="533400"/>
          </a:xfrm>
          <a:prstGeom prst="rect">
            <a:avLst/>
          </a:prstGeom>
          <a:noFill/>
          <a:ln w="9525">
            <a:noFill/>
            <a:miter lim="800000"/>
            <a:headEnd/>
            <a:tailEnd/>
          </a:ln>
        </p:spPr>
        <p:txBody>
          <a:bodyPr/>
          <a:lstStyle/>
          <a:p>
            <a:pPr marL="342900" indent="-342900" algn="ctr">
              <a:spcBef>
                <a:spcPct val="20000"/>
              </a:spcBef>
              <a:buClr>
                <a:srgbClr val="009999"/>
              </a:buClr>
              <a:buSzPct val="125000"/>
              <a:buFont typeface="Arial" charset="0"/>
              <a:buNone/>
            </a:pPr>
            <a:r>
              <a:rPr lang="en-US" sz="2400" b="0"/>
              <a:t>802.11a necesita mas APs para cubrir la misma área</a:t>
            </a:r>
          </a:p>
        </p:txBody>
      </p:sp>
      <p:sp>
        <p:nvSpPr>
          <p:cNvPr id="107527" name="Text Box 6"/>
          <p:cNvSpPr txBox="1">
            <a:spLocks noChangeArrowheads="1"/>
          </p:cNvSpPr>
          <p:nvPr/>
        </p:nvSpPr>
        <p:spPr bwMode="auto">
          <a:xfrm>
            <a:off x="3836988" y="1539875"/>
            <a:ext cx="931862" cy="304800"/>
          </a:xfrm>
          <a:prstGeom prst="rect">
            <a:avLst/>
          </a:prstGeom>
          <a:noFill/>
          <a:ln w="9525">
            <a:noFill/>
            <a:miter lim="800000"/>
            <a:headEnd/>
            <a:tailEnd/>
          </a:ln>
        </p:spPr>
        <p:txBody>
          <a:bodyPr wrap="none">
            <a:spAutoFit/>
          </a:bodyPr>
          <a:lstStyle/>
          <a:p>
            <a:r>
              <a:rPr lang="es-ES" b="0"/>
              <a:t>(11 Mb/s)</a:t>
            </a:r>
          </a:p>
        </p:txBody>
      </p:sp>
      <p:sp>
        <p:nvSpPr>
          <p:cNvPr id="107528" name="Text Box 7"/>
          <p:cNvSpPr txBox="1">
            <a:spLocks noChangeArrowheads="1"/>
          </p:cNvSpPr>
          <p:nvPr/>
        </p:nvSpPr>
        <p:spPr bwMode="auto">
          <a:xfrm>
            <a:off x="7312025" y="1557338"/>
            <a:ext cx="931863" cy="304800"/>
          </a:xfrm>
          <a:prstGeom prst="rect">
            <a:avLst/>
          </a:prstGeom>
          <a:noFill/>
          <a:ln w="9525">
            <a:noFill/>
            <a:miter lim="800000"/>
            <a:headEnd/>
            <a:tailEnd/>
          </a:ln>
        </p:spPr>
        <p:txBody>
          <a:bodyPr wrap="none">
            <a:spAutoFit/>
          </a:bodyPr>
          <a:lstStyle/>
          <a:p>
            <a:r>
              <a:rPr lang="es-ES" b="0"/>
              <a:t>(54 Mb/s)</a:t>
            </a:r>
          </a:p>
        </p:txBody>
      </p:sp>
    </p:spTree>
  </p:cSld>
  <p:clrMapOvr>
    <a:masterClrMapping/>
  </p:clrMapOvr>
  <p:transition spd="med">
    <p:cover dir="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3 Marcador de número de diapositiva"/>
          <p:cNvSpPr>
            <a:spLocks noGrp="1"/>
          </p:cNvSpPr>
          <p:nvPr>
            <p:ph type="sldNum" sz="quarter" idx="10"/>
          </p:nvPr>
        </p:nvSpPr>
        <p:spPr/>
        <p:txBody>
          <a:bodyPr/>
          <a:lstStyle/>
          <a:p>
            <a:pPr>
              <a:defRPr/>
            </a:pPr>
            <a:r>
              <a:rPr lang="es-ES"/>
              <a:t>Ampliación Redes 5-</a:t>
            </a:r>
            <a:fld id="{B4D6BC85-6E3D-4DB5-AD18-2E1EDEA54E6B}" type="slidenum">
              <a:rPr lang="es-ES"/>
              <a:pPr>
                <a:defRPr/>
              </a:pPr>
              <a:t>106</a:t>
            </a:fld>
            <a:endParaRPr lang="es-ES"/>
          </a:p>
        </p:txBody>
      </p:sp>
      <p:sp>
        <p:nvSpPr>
          <p:cNvPr id="108547" name="Rectangle 2"/>
          <p:cNvSpPr>
            <a:spLocks noGrp="1" noChangeArrowheads="1"/>
          </p:cNvSpPr>
          <p:nvPr>
            <p:ph type="title"/>
          </p:nvPr>
        </p:nvSpPr>
        <p:spPr>
          <a:xfrm>
            <a:off x="34925" y="333375"/>
            <a:ext cx="5110163" cy="1143000"/>
          </a:xfrm>
        </p:spPr>
        <p:txBody>
          <a:bodyPr/>
          <a:lstStyle/>
          <a:p>
            <a:pPr eaLnBrk="1" hangingPunct="1"/>
            <a:r>
              <a:rPr lang="es-ES" sz="3600" smtClean="0"/>
              <a:t>Compatibilidad</a:t>
            </a:r>
            <a:br>
              <a:rPr lang="es-ES" sz="3600" smtClean="0"/>
            </a:br>
            <a:r>
              <a:rPr lang="es-ES" sz="3600" smtClean="0"/>
              <a:t>802.11b/g</a:t>
            </a:r>
          </a:p>
        </p:txBody>
      </p:sp>
      <p:sp>
        <p:nvSpPr>
          <p:cNvPr id="108548" name="Rectangle 3"/>
          <p:cNvSpPr>
            <a:spLocks noGrp="1" noChangeArrowheads="1"/>
          </p:cNvSpPr>
          <p:nvPr>
            <p:ph type="body" idx="1"/>
          </p:nvPr>
        </p:nvSpPr>
        <p:spPr>
          <a:xfrm>
            <a:off x="685800" y="2770188"/>
            <a:ext cx="7772400" cy="3395662"/>
          </a:xfrm>
        </p:spPr>
        <p:txBody>
          <a:bodyPr/>
          <a:lstStyle/>
          <a:p>
            <a:pPr eaLnBrk="1" hangingPunct="1">
              <a:lnSpc>
                <a:spcPct val="80000"/>
              </a:lnSpc>
            </a:pPr>
            <a:r>
              <a:rPr lang="es-ES" sz="2000" smtClean="0"/>
              <a:t>802,.11b y g usan la misma banda y mismos canales de radio. Sin embargo la codificación es diferente (CCK vs OFDM)</a:t>
            </a:r>
          </a:p>
          <a:p>
            <a:pPr eaLnBrk="1" hangingPunct="1">
              <a:lnSpc>
                <a:spcPct val="80000"/>
              </a:lnSpc>
            </a:pPr>
            <a:r>
              <a:rPr lang="es-ES" sz="2000" smtClean="0"/>
              <a:t>Prácticamente cualquier estación 802.11g soporta 802.11b, pero una estación 802.11b no entiende a una 802.11g</a:t>
            </a:r>
          </a:p>
          <a:p>
            <a:pPr eaLnBrk="1" hangingPunct="1">
              <a:lnSpc>
                <a:spcPct val="80000"/>
              </a:lnSpc>
            </a:pPr>
            <a:r>
              <a:rPr lang="es-ES" sz="2000" smtClean="0"/>
              <a:t>Si una est. envía una trama 802.11g las estaciones 802.11b que haya en el BSS no la entienden y no pueden actualizar su NAV (Network Allocation Vector)</a:t>
            </a:r>
          </a:p>
          <a:p>
            <a:pPr eaLnBrk="1" hangingPunct="1">
              <a:lnSpc>
                <a:spcPct val="80000"/>
              </a:lnSpc>
            </a:pPr>
            <a:r>
              <a:rPr lang="es-ES" sz="2000" smtClean="0"/>
              <a:t>Esto puede producir colisiones y pérdida de rendimiento ya que la estación 802.11b no es consciente de que el canal está reservado. El problema es parecido al de la estación oculta, salvo que ahora no es un problema de ‘oír’ sino de ‘entender’</a:t>
            </a:r>
          </a:p>
        </p:txBody>
      </p:sp>
      <p:sp>
        <p:nvSpPr>
          <p:cNvPr id="108549" name="Text Box 4"/>
          <p:cNvSpPr txBox="1">
            <a:spLocks noChangeArrowheads="1"/>
          </p:cNvSpPr>
          <p:nvPr/>
        </p:nvSpPr>
        <p:spPr bwMode="auto">
          <a:xfrm>
            <a:off x="4768850" y="1196975"/>
            <a:ext cx="596900" cy="304800"/>
          </a:xfrm>
          <a:prstGeom prst="rect">
            <a:avLst/>
          </a:prstGeom>
          <a:noFill/>
          <a:ln w="9525">
            <a:noFill/>
            <a:miter lim="800000"/>
            <a:headEnd/>
            <a:tailEnd/>
          </a:ln>
        </p:spPr>
        <p:txBody>
          <a:bodyPr wrap="none">
            <a:spAutoFit/>
          </a:bodyPr>
          <a:lstStyle/>
          <a:p>
            <a:r>
              <a:rPr lang="es-ES"/>
              <a:t>Juan</a:t>
            </a:r>
          </a:p>
        </p:txBody>
      </p:sp>
      <p:pic>
        <p:nvPicPr>
          <p:cNvPr id="108550" name="Picture 5" descr="EndUser"/>
          <p:cNvPicPr>
            <a:picLocks noChangeAspect="1" noChangeArrowheads="1"/>
          </p:cNvPicPr>
          <p:nvPr/>
        </p:nvPicPr>
        <p:blipFill>
          <a:blip r:embed="rId3" cstate="print"/>
          <a:srcRect/>
          <a:stretch>
            <a:fillRect/>
          </a:stretch>
        </p:blipFill>
        <p:spPr bwMode="auto">
          <a:xfrm>
            <a:off x="4832350" y="1052513"/>
            <a:ext cx="852488" cy="1219200"/>
          </a:xfrm>
          <a:prstGeom prst="rect">
            <a:avLst/>
          </a:prstGeom>
          <a:noFill/>
          <a:ln w="9525">
            <a:noFill/>
            <a:miter lim="800000"/>
            <a:headEnd/>
            <a:tailEnd/>
          </a:ln>
        </p:spPr>
      </p:pic>
      <p:pic>
        <p:nvPicPr>
          <p:cNvPr id="108551" name="Picture 6" descr="EndUser Female"/>
          <p:cNvPicPr>
            <a:picLocks noChangeAspect="1" noChangeArrowheads="1"/>
          </p:cNvPicPr>
          <p:nvPr/>
        </p:nvPicPr>
        <p:blipFill>
          <a:blip r:embed="rId4" cstate="print"/>
          <a:srcRect/>
          <a:stretch>
            <a:fillRect/>
          </a:stretch>
        </p:blipFill>
        <p:spPr bwMode="auto">
          <a:xfrm>
            <a:off x="6611938" y="981075"/>
            <a:ext cx="769937" cy="1219200"/>
          </a:xfrm>
          <a:prstGeom prst="rect">
            <a:avLst/>
          </a:prstGeom>
          <a:noFill/>
          <a:ln w="9525">
            <a:noFill/>
            <a:miter lim="800000"/>
            <a:headEnd/>
            <a:tailEnd/>
          </a:ln>
        </p:spPr>
      </p:pic>
      <p:pic>
        <p:nvPicPr>
          <p:cNvPr id="108552" name="Picture 7"/>
          <p:cNvPicPr>
            <a:picLocks noChangeAspect="1" noChangeArrowheads="1"/>
          </p:cNvPicPr>
          <p:nvPr/>
        </p:nvPicPr>
        <p:blipFill>
          <a:blip r:embed="rId5" cstate="print"/>
          <a:srcRect/>
          <a:stretch>
            <a:fillRect/>
          </a:stretch>
        </p:blipFill>
        <p:spPr bwMode="auto">
          <a:xfrm>
            <a:off x="6442075" y="44450"/>
            <a:ext cx="827088" cy="711200"/>
          </a:xfrm>
          <a:prstGeom prst="rect">
            <a:avLst/>
          </a:prstGeom>
          <a:noFill/>
          <a:ln w="9525">
            <a:noFill/>
            <a:miter lim="800000"/>
            <a:headEnd/>
            <a:tailEnd/>
          </a:ln>
        </p:spPr>
      </p:pic>
      <p:pic>
        <p:nvPicPr>
          <p:cNvPr id="108553" name="Picture 8" descr="EndUserLeft"/>
          <p:cNvPicPr>
            <a:picLocks noChangeAspect="1" noChangeArrowheads="1"/>
          </p:cNvPicPr>
          <p:nvPr/>
        </p:nvPicPr>
        <p:blipFill>
          <a:blip r:embed="rId6" cstate="print"/>
          <a:srcRect/>
          <a:stretch>
            <a:fillRect/>
          </a:stretch>
        </p:blipFill>
        <p:spPr bwMode="auto">
          <a:xfrm>
            <a:off x="8132763" y="258763"/>
            <a:ext cx="831850" cy="1158875"/>
          </a:xfrm>
          <a:prstGeom prst="rect">
            <a:avLst/>
          </a:prstGeom>
          <a:noFill/>
          <a:ln w="9525">
            <a:noFill/>
            <a:miter lim="800000"/>
            <a:headEnd/>
            <a:tailEnd/>
          </a:ln>
        </p:spPr>
      </p:pic>
      <p:sp>
        <p:nvSpPr>
          <p:cNvPr id="108554" name="Text Box 9"/>
          <p:cNvSpPr txBox="1">
            <a:spLocks noChangeArrowheads="1"/>
          </p:cNvSpPr>
          <p:nvPr/>
        </p:nvSpPr>
        <p:spPr bwMode="auto">
          <a:xfrm>
            <a:off x="4500563" y="2274888"/>
            <a:ext cx="1412875" cy="304800"/>
          </a:xfrm>
          <a:prstGeom prst="rect">
            <a:avLst/>
          </a:prstGeom>
          <a:noFill/>
          <a:ln w="9525">
            <a:noFill/>
            <a:miter lim="800000"/>
            <a:headEnd/>
            <a:tailEnd/>
          </a:ln>
        </p:spPr>
        <p:txBody>
          <a:bodyPr wrap="none">
            <a:spAutoFit/>
          </a:bodyPr>
          <a:lstStyle/>
          <a:p>
            <a:r>
              <a:rPr lang="es-ES"/>
              <a:t>Juan (802.11g)</a:t>
            </a:r>
          </a:p>
        </p:txBody>
      </p:sp>
      <p:sp>
        <p:nvSpPr>
          <p:cNvPr id="108555" name="Text Box 10"/>
          <p:cNvSpPr txBox="1">
            <a:spLocks noChangeArrowheads="1"/>
          </p:cNvSpPr>
          <p:nvPr/>
        </p:nvSpPr>
        <p:spPr bwMode="auto">
          <a:xfrm>
            <a:off x="6516688" y="2133600"/>
            <a:ext cx="1335087" cy="304800"/>
          </a:xfrm>
          <a:prstGeom prst="rect">
            <a:avLst/>
          </a:prstGeom>
          <a:noFill/>
          <a:ln w="9525">
            <a:noFill/>
            <a:miter lim="800000"/>
            <a:headEnd/>
            <a:tailEnd/>
          </a:ln>
        </p:spPr>
        <p:txBody>
          <a:bodyPr wrap="none">
            <a:spAutoFit/>
          </a:bodyPr>
          <a:lstStyle/>
          <a:p>
            <a:r>
              <a:rPr lang="es-ES"/>
              <a:t>Ana (802.11g)</a:t>
            </a:r>
          </a:p>
        </p:txBody>
      </p:sp>
      <p:sp>
        <p:nvSpPr>
          <p:cNvPr id="108556" name="Text Box 11"/>
          <p:cNvSpPr txBox="1">
            <a:spLocks noChangeArrowheads="1"/>
          </p:cNvSpPr>
          <p:nvPr/>
        </p:nvSpPr>
        <p:spPr bwMode="auto">
          <a:xfrm>
            <a:off x="8085138" y="1398588"/>
            <a:ext cx="950912" cy="517525"/>
          </a:xfrm>
          <a:prstGeom prst="rect">
            <a:avLst/>
          </a:prstGeom>
          <a:noFill/>
          <a:ln w="9525">
            <a:noFill/>
            <a:miter lim="800000"/>
            <a:headEnd/>
            <a:tailEnd/>
          </a:ln>
        </p:spPr>
        <p:txBody>
          <a:bodyPr wrap="none">
            <a:spAutoFit/>
          </a:bodyPr>
          <a:lstStyle/>
          <a:p>
            <a:pPr algn="ctr"/>
            <a:r>
              <a:rPr lang="es-ES"/>
              <a:t>Pedro </a:t>
            </a:r>
          </a:p>
          <a:p>
            <a:pPr algn="ctr"/>
            <a:r>
              <a:rPr lang="es-ES"/>
              <a:t>(802.11b)</a:t>
            </a:r>
          </a:p>
        </p:txBody>
      </p:sp>
      <p:pic>
        <p:nvPicPr>
          <p:cNvPr id="108557" name="Picture 12"/>
          <p:cNvPicPr>
            <a:picLocks noChangeAspect="1" noChangeArrowheads="1"/>
          </p:cNvPicPr>
          <p:nvPr/>
        </p:nvPicPr>
        <p:blipFill>
          <a:blip r:embed="rId7" cstate="print"/>
          <a:srcRect/>
          <a:stretch>
            <a:fillRect/>
          </a:stretch>
        </p:blipFill>
        <p:spPr bwMode="auto">
          <a:xfrm>
            <a:off x="5684838" y="725488"/>
            <a:ext cx="687387" cy="687387"/>
          </a:xfrm>
          <a:prstGeom prst="rect">
            <a:avLst/>
          </a:prstGeom>
          <a:noFill/>
          <a:ln w="9525">
            <a:noFill/>
            <a:miter lim="800000"/>
            <a:headEnd/>
            <a:tailEnd/>
          </a:ln>
        </p:spPr>
      </p:pic>
      <p:sp>
        <p:nvSpPr>
          <p:cNvPr id="2015245" name="Line 13"/>
          <p:cNvSpPr>
            <a:spLocks noChangeShapeType="1"/>
          </p:cNvSpPr>
          <p:nvPr/>
        </p:nvSpPr>
        <p:spPr bwMode="auto">
          <a:xfrm flipV="1">
            <a:off x="5726113" y="549275"/>
            <a:ext cx="574675" cy="574675"/>
          </a:xfrm>
          <a:prstGeom prst="line">
            <a:avLst/>
          </a:prstGeom>
          <a:noFill/>
          <a:ln w="9525">
            <a:solidFill>
              <a:schemeClr val="tx1"/>
            </a:solidFill>
            <a:round/>
            <a:headEnd/>
            <a:tailEnd type="triangle" w="med" len="med"/>
          </a:ln>
        </p:spPr>
        <p:txBody>
          <a:bodyPr/>
          <a:lstStyle/>
          <a:p>
            <a:endParaRPr lang="es-ES"/>
          </a:p>
        </p:txBody>
      </p:sp>
      <p:sp>
        <p:nvSpPr>
          <p:cNvPr id="2015246" name="Text Box 14"/>
          <p:cNvSpPr txBox="1">
            <a:spLocks noChangeArrowheads="1"/>
          </p:cNvSpPr>
          <p:nvPr/>
        </p:nvSpPr>
        <p:spPr bwMode="auto">
          <a:xfrm>
            <a:off x="4859338" y="333375"/>
            <a:ext cx="1376362" cy="639763"/>
          </a:xfrm>
          <a:prstGeom prst="rect">
            <a:avLst/>
          </a:prstGeom>
          <a:noFill/>
          <a:ln w="9525">
            <a:noFill/>
            <a:miter lim="800000"/>
            <a:headEnd/>
            <a:tailEnd/>
          </a:ln>
        </p:spPr>
        <p:txBody>
          <a:bodyPr wrap="none">
            <a:spAutoFit/>
          </a:bodyPr>
          <a:lstStyle/>
          <a:p>
            <a:pPr algn="ctr"/>
            <a:r>
              <a:rPr lang="es-ES" sz="1200"/>
              <a:t>Trama  para Ana</a:t>
            </a:r>
          </a:p>
          <a:p>
            <a:pPr algn="ctr"/>
            <a:r>
              <a:rPr lang="es-ES" sz="1200"/>
              <a:t>Durac.</a:t>
            </a:r>
          </a:p>
          <a:p>
            <a:pPr algn="ctr"/>
            <a:r>
              <a:rPr lang="es-ES" sz="1200"/>
              <a:t>50 ms</a:t>
            </a:r>
          </a:p>
        </p:txBody>
      </p:sp>
      <p:pic>
        <p:nvPicPr>
          <p:cNvPr id="108560" name="Picture 15"/>
          <p:cNvPicPr>
            <a:picLocks noChangeAspect="1" noChangeArrowheads="1"/>
          </p:cNvPicPr>
          <p:nvPr/>
        </p:nvPicPr>
        <p:blipFill>
          <a:blip r:embed="rId8" cstate="print"/>
          <a:srcRect/>
          <a:stretch>
            <a:fillRect/>
          </a:stretch>
        </p:blipFill>
        <p:spPr bwMode="auto">
          <a:xfrm rot="5400000">
            <a:off x="7649369" y="113507"/>
            <a:ext cx="90487" cy="812800"/>
          </a:xfrm>
          <a:prstGeom prst="rect">
            <a:avLst/>
          </a:prstGeom>
          <a:noFill/>
          <a:ln w="9525">
            <a:noFill/>
            <a:miter lim="800000"/>
            <a:headEnd/>
            <a:tailEnd/>
          </a:ln>
        </p:spPr>
      </p:pic>
      <p:pic>
        <p:nvPicPr>
          <p:cNvPr id="108561" name="Picture 16"/>
          <p:cNvPicPr>
            <a:picLocks noChangeAspect="1" noChangeArrowheads="1"/>
          </p:cNvPicPr>
          <p:nvPr/>
        </p:nvPicPr>
        <p:blipFill>
          <a:blip r:embed="rId8" cstate="print"/>
          <a:srcRect/>
          <a:stretch>
            <a:fillRect/>
          </a:stretch>
        </p:blipFill>
        <p:spPr bwMode="auto">
          <a:xfrm>
            <a:off x="6877050" y="619125"/>
            <a:ext cx="111125" cy="598488"/>
          </a:xfrm>
          <a:prstGeom prst="rect">
            <a:avLst/>
          </a:prstGeom>
          <a:noFill/>
          <a:ln w="9525">
            <a:noFill/>
            <a:miter lim="800000"/>
            <a:headEnd/>
            <a:tailEnd/>
          </a:ln>
        </p:spPr>
      </p:pic>
      <p:sp>
        <p:nvSpPr>
          <p:cNvPr id="2015249" name="Line 17"/>
          <p:cNvSpPr>
            <a:spLocks noChangeShapeType="1"/>
          </p:cNvSpPr>
          <p:nvPr/>
        </p:nvSpPr>
        <p:spPr bwMode="auto">
          <a:xfrm>
            <a:off x="5724525" y="1484313"/>
            <a:ext cx="865188" cy="0"/>
          </a:xfrm>
          <a:prstGeom prst="line">
            <a:avLst/>
          </a:prstGeom>
          <a:noFill/>
          <a:ln w="9525">
            <a:solidFill>
              <a:schemeClr val="tx1"/>
            </a:solidFill>
            <a:round/>
            <a:headEnd/>
            <a:tailEnd type="triangle" w="med" len="med"/>
          </a:ln>
        </p:spPr>
        <p:txBody>
          <a:bodyPr/>
          <a:lstStyle/>
          <a:p>
            <a:endParaRPr lang="es-ES"/>
          </a:p>
        </p:txBody>
      </p:sp>
      <p:sp>
        <p:nvSpPr>
          <p:cNvPr id="2015250" name="Line 18"/>
          <p:cNvSpPr>
            <a:spLocks noChangeShapeType="1"/>
          </p:cNvSpPr>
          <p:nvPr/>
        </p:nvSpPr>
        <p:spPr bwMode="auto">
          <a:xfrm flipV="1">
            <a:off x="5724525" y="619125"/>
            <a:ext cx="2305050" cy="649288"/>
          </a:xfrm>
          <a:prstGeom prst="line">
            <a:avLst/>
          </a:prstGeom>
          <a:noFill/>
          <a:ln w="9525">
            <a:solidFill>
              <a:schemeClr val="tx1"/>
            </a:solidFill>
            <a:round/>
            <a:headEnd/>
            <a:tailEnd type="triangle" w="med" len="med"/>
          </a:ln>
        </p:spPr>
        <p:txBody>
          <a:bodyPr/>
          <a:lstStyle/>
          <a:p>
            <a:endParaRPr lang="es-ES"/>
          </a:p>
        </p:txBody>
      </p:sp>
      <p:sp>
        <p:nvSpPr>
          <p:cNvPr id="2015251" name="Text Box 19"/>
          <p:cNvSpPr txBox="1">
            <a:spLocks noChangeArrowheads="1"/>
          </p:cNvSpPr>
          <p:nvPr/>
        </p:nvSpPr>
        <p:spPr bwMode="auto">
          <a:xfrm>
            <a:off x="7299325" y="738188"/>
            <a:ext cx="657225" cy="457200"/>
          </a:xfrm>
          <a:prstGeom prst="rect">
            <a:avLst/>
          </a:prstGeom>
          <a:noFill/>
          <a:ln w="9525">
            <a:noFill/>
            <a:miter lim="800000"/>
            <a:headEnd/>
            <a:tailEnd/>
          </a:ln>
        </p:spPr>
        <p:txBody>
          <a:bodyPr wrap="none">
            <a:spAutoFit/>
          </a:bodyPr>
          <a:lstStyle/>
          <a:p>
            <a:pPr algn="ctr"/>
            <a:r>
              <a:rPr lang="es-ES" sz="1200"/>
              <a:t>Durac.</a:t>
            </a:r>
          </a:p>
          <a:p>
            <a:pPr algn="ctr"/>
            <a:r>
              <a:rPr lang="es-ES" sz="1200"/>
              <a:t>50 ms</a:t>
            </a:r>
          </a:p>
        </p:txBody>
      </p:sp>
      <p:sp>
        <p:nvSpPr>
          <p:cNvPr id="2015252" name="Text Box 20"/>
          <p:cNvSpPr txBox="1">
            <a:spLocks noChangeArrowheads="1"/>
          </p:cNvSpPr>
          <p:nvPr/>
        </p:nvSpPr>
        <p:spPr bwMode="auto">
          <a:xfrm>
            <a:off x="5797550" y="1603375"/>
            <a:ext cx="657225" cy="457200"/>
          </a:xfrm>
          <a:prstGeom prst="rect">
            <a:avLst/>
          </a:prstGeom>
          <a:noFill/>
          <a:ln w="9525">
            <a:noFill/>
            <a:miter lim="800000"/>
            <a:headEnd/>
            <a:tailEnd/>
          </a:ln>
        </p:spPr>
        <p:txBody>
          <a:bodyPr wrap="none">
            <a:spAutoFit/>
          </a:bodyPr>
          <a:lstStyle/>
          <a:p>
            <a:pPr algn="ctr"/>
            <a:r>
              <a:rPr lang="es-ES" sz="1200"/>
              <a:t>Durac.</a:t>
            </a:r>
          </a:p>
          <a:p>
            <a:pPr algn="ctr"/>
            <a:r>
              <a:rPr lang="es-ES" sz="1200"/>
              <a:t>50 ms</a:t>
            </a:r>
          </a:p>
        </p:txBody>
      </p:sp>
      <p:sp>
        <p:nvSpPr>
          <p:cNvPr id="2015253" name="Text Box 21"/>
          <p:cNvSpPr txBox="1">
            <a:spLocks noChangeArrowheads="1"/>
          </p:cNvSpPr>
          <p:nvPr/>
        </p:nvSpPr>
        <p:spPr bwMode="auto">
          <a:xfrm>
            <a:off x="6557963" y="2324100"/>
            <a:ext cx="1109662" cy="457200"/>
          </a:xfrm>
          <a:prstGeom prst="rect">
            <a:avLst/>
          </a:prstGeom>
          <a:noFill/>
          <a:ln w="9525">
            <a:noFill/>
            <a:miter lim="800000"/>
            <a:headEnd/>
            <a:tailEnd/>
          </a:ln>
        </p:spPr>
        <p:txBody>
          <a:bodyPr wrap="none">
            <a:spAutoFit/>
          </a:bodyPr>
          <a:lstStyle/>
          <a:p>
            <a:pPr algn="ctr"/>
            <a:r>
              <a:rPr lang="es-ES" sz="1200"/>
              <a:t>Actualizar</a:t>
            </a:r>
          </a:p>
          <a:p>
            <a:pPr algn="ctr"/>
            <a:r>
              <a:rPr lang="es-ES" sz="1200"/>
              <a:t>NAV = 50 ms</a:t>
            </a:r>
          </a:p>
        </p:txBody>
      </p:sp>
      <p:sp>
        <p:nvSpPr>
          <p:cNvPr id="2015254" name="Text Box 22"/>
          <p:cNvSpPr txBox="1">
            <a:spLocks noChangeArrowheads="1"/>
          </p:cNvSpPr>
          <p:nvPr/>
        </p:nvSpPr>
        <p:spPr bwMode="auto">
          <a:xfrm>
            <a:off x="7956550" y="1836738"/>
            <a:ext cx="1119188" cy="304800"/>
          </a:xfrm>
          <a:prstGeom prst="rect">
            <a:avLst/>
          </a:prstGeom>
          <a:noFill/>
          <a:ln w="9525">
            <a:noFill/>
            <a:miter lim="800000"/>
            <a:headEnd/>
            <a:tailEnd/>
          </a:ln>
        </p:spPr>
        <p:txBody>
          <a:bodyPr wrap="none">
            <a:spAutoFit/>
          </a:bodyPr>
          <a:lstStyle/>
          <a:p>
            <a:pPr algn="ctr"/>
            <a:r>
              <a:rPr lang="es-ES"/>
              <a:t>¿¿Como??</a:t>
            </a:r>
          </a:p>
        </p:txBody>
      </p:sp>
      <p:sp>
        <p:nvSpPr>
          <p:cNvPr id="108568" name="Text Box 23"/>
          <p:cNvSpPr txBox="1">
            <a:spLocks noChangeArrowheads="1"/>
          </p:cNvSpPr>
          <p:nvPr/>
        </p:nvSpPr>
        <p:spPr bwMode="auto">
          <a:xfrm>
            <a:off x="6372225" y="174625"/>
            <a:ext cx="950913" cy="517525"/>
          </a:xfrm>
          <a:prstGeom prst="rect">
            <a:avLst/>
          </a:prstGeom>
          <a:noFill/>
          <a:ln w="9525">
            <a:noFill/>
            <a:miter lim="800000"/>
            <a:headEnd/>
            <a:tailEnd/>
          </a:ln>
        </p:spPr>
        <p:txBody>
          <a:bodyPr wrap="none">
            <a:spAutoFit/>
          </a:bodyPr>
          <a:lstStyle/>
          <a:p>
            <a:pPr algn="ctr"/>
            <a:r>
              <a:rPr lang="es-ES"/>
              <a:t>AP</a:t>
            </a:r>
          </a:p>
          <a:p>
            <a:pPr algn="ctr"/>
            <a:r>
              <a:rPr lang="es-ES"/>
              <a:t>(802.11g)</a:t>
            </a:r>
          </a:p>
        </p:txBody>
      </p:sp>
      <p:sp>
        <p:nvSpPr>
          <p:cNvPr id="2015256" name="Text Box 24"/>
          <p:cNvSpPr txBox="1">
            <a:spLocks noChangeArrowheads="1"/>
          </p:cNvSpPr>
          <p:nvPr/>
        </p:nvSpPr>
        <p:spPr bwMode="auto">
          <a:xfrm>
            <a:off x="6948488" y="19050"/>
            <a:ext cx="1109662" cy="457200"/>
          </a:xfrm>
          <a:prstGeom prst="rect">
            <a:avLst/>
          </a:prstGeom>
          <a:noFill/>
          <a:ln w="9525">
            <a:noFill/>
            <a:miter lim="800000"/>
            <a:headEnd/>
            <a:tailEnd/>
          </a:ln>
        </p:spPr>
        <p:txBody>
          <a:bodyPr wrap="none">
            <a:spAutoFit/>
          </a:bodyPr>
          <a:lstStyle/>
          <a:p>
            <a:pPr algn="ctr"/>
            <a:r>
              <a:rPr lang="es-ES" sz="1200"/>
              <a:t>Actualizar</a:t>
            </a:r>
          </a:p>
          <a:p>
            <a:pPr algn="ctr"/>
            <a:r>
              <a:rPr lang="es-ES" sz="1200"/>
              <a:t>NAV = 50 ms</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524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015245"/>
                                        </p:tgtEl>
                                        <p:attrNameLst>
                                          <p:attrName>style.visibility</p:attrName>
                                        </p:attrNameLst>
                                      </p:cBhvr>
                                      <p:to>
                                        <p:strVal val="visible"/>
                                      </p:to>
                                    </p:set>
                                    <p:animEffect transition="in" filter="wipe(down)">
                                      <p:cBhvr>
                                        <p:cTn id="10" dur="500"/>
                                        <p:tgtEl>
                                          <p:spTgt spid="201524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0152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15249"/>
                                        </p:tgtEl>
                                        <p:attrNameLst>
                                          <p:attrName>style.visibility</p:attrName>
                                        </p:attrNameLst>
                                      </p:cBhvr>
                                      <p:to>
                                        <p:strVal val="visible"/>
                                      </p:to>
                                    </p:set>
                                    <p:animEffect transition="in" filter="wipe(left)">
                                      <p:cBhvr>
                                        <p:cTn id="18" dur="500"/>
                                        <p:tgtEl>
                                          <p:spTgt spid="201524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01525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152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15250"/>
                                        </p:tgtEl>
                                        <p:attrNameLst>
                                          <p:attrName>style.visibility</p:attrName>
                                        </p:attrNameLst>
                                      </p:cBhvr>
                                      <p:to>
                                        <p:strVal val="visible"/>
                                      </p:to>
                                    </p:set>
                                    <p:animEffect transition="in" filter="wipe(left)">
                                      <p:cBhvr>
                                        <p:cTn id="29" dur="500"/>
                                        <p:tgtEl>
                                          <p:spTgt spid="2015250"/>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015251"/>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015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5245" grpId="0" animBg="1"/>
      <p:bldP spid="2015246" grpId="0"/>
      <p:bldP spid="2015249" grpId="0" animBg="1"/>
      <p:bldP spid="2015250" grpId="0" animBg="1"/>
      <p:bldP spid="2015251" grpId="0"/>
      <p:bldP spid="2015252" grpId="0"/>
      <p:bldP spid="2015253" grpId="0"/>
      <p:bldP spid="2015254" grpId="0"/>
      <p:bldP spid="201525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70F6233-DAAE-4BC1-8575-C43B638D7DA7}" type="slidenum">
              <a:rPr lang="es-ES"/>
              <a:pPr>
                <a:defRPr/>
              </a:pPr>
              <a:t>107</a:t>
            </a:fld>
            <a:endParaRPr lang="es-ES"/>
          </a:p>
        </p:txBody>
      </p:sp>
      <p:sp>
        <p:nvSpPr>
          <p:cNvPr id="109571" name="Rectangle 2"/>
          <p:cNvSpPr>
            <a:spLocks noGrp="1" noChangeArrowheads="1"/>
          </p:cNvSpPr>
          <p:nvPr>
            <p:ph type="title"/>
          </p:nvPr>
        </p:nvSpPr>
        <p:spPr>
          <a:xfrm>
            <a:off x="685800" y="260350"/>
            <a:ext cx="7772400" cy="865188"/>
          </a:xfrm>
        </p:spPr>
        <p:txBody>
          <a:bodyPr/>
          <a:lstStyle/>
          <a:p>
            <a:pPr eaLnBrk="1" hangingPunct="1"/>
            <a:r>
              <a:rPr lang="es-ES" sz="4000" smtClean="0"/>
              <a:t>Compatibilidad 802.11b/g</a:t>
            </a:r>
          </a:p>
        </p:txBody>
      </p:sp>
      <p:sp>
        <p:nvSpPr>
          <p:cNvPr id="109572" name="Rectangle 3"/>
          <p:cNvSpPr>
            <a:spLocks noGrp="1" noChangeArrowheads="1"/>
          </p:cNvSpPr>
          <p:nvPr>
            <p:ph type="body" idx="1"/>
          </p:nvPr>
        </p:nvSpPr>
        <p:spPr>
          <a:xfrm>
            <a:off x="685800" y="1196975"/>
            <a:ext cx="7772400" cy="5111750"/>
          </a:xfrm>
        </p:spPr>
        <p:txBody>
          <a:bodyPr/>
          <a:lstStyle/>
          <a:p>
            <a:pPr eaLnBrk="1" hangingPunct="1">
              <a:lnSpc>
                <a:spcPct val="80000"/>
              </a:lnSpc>
            </a:pPr>
            <a:r>
              <a:rPr lang="es-ES" sz="2000" smtClean="0"/>
              <a:t>El problema se podría resolver con el uso de mensajes RTS/CTS enviados a velocidad 802.11b (se supone que todas las estaciones del BSS pueden recibir señales 802.11b)</a:t>
            </a:r>
          </a:p>
          <a:p>
            <a:pPr eaLnBrk="1" hangingPunct="1">
              <a:lnSpc>
                <a:spcPct val="80000"/>
              </a:lnSpc>
            </a:pPr>
            <a:r>
              <a:rPr lang="es-ES" sz="2000" smtClean="0"/>
              <a:t>Pero en este caso no tiene sentido enviar dos mensajes. Bastaría con que el emisor envíe el suyo (en 802.11b) para que todos los receptores tengan constancia de la trama que se va a enviar y su duración, pudiendo así actualizar su NAV</a:t>
            </a:r>
          </a:p>
          <a:p>
            <a:pPr eaLnBrk="1" hangingPunct="1">
              <a:lnSpc>
                <a:spcPct val="80000"/>
              </a:lnSpc>
            </a:pPr>
            <a:r>
              <a:rPr lang="es-ES" sz="2000" smtClean="0"/>
              <a:t>Esta técnica de un único mensaje se denomina  “CTS to self”. El mensaje se envía con 802.11b y va seguido inmediatamente de la trama 802.11g</a:t>
            </a:r>
          </a:p>
          <a:p>
            <a:pPr eaLnBrk="1" hangingPunct="1">
              <a:lnSpc>
                <a:spcPct val="80000"/>
              </a:lnSpc>
            </a:pPr>
            <a:r>
              <a:rPr lang="es-ES" sz="2000" smtClean="0"/>
              <a:t>Además de una mayor velocidad 802.11g incorpora un nuevo preámbulo más corto en el envío de las tramas, pero esto solo puede usarse si todas las estaciones del BSS son 802.11g. Si hay una estación 802.11b en el BSS todas han de utilizar el preámbulo largo</a:t>
            </a:r>
          </a:p>
          <a:p>
            <a:pPr eaLnBrk="1" hangingPunct="1">
              <a:lnSpc>
                <a:spcPct val="80000"/>
              </a:lnSpc>
            </a:pPr>
            <a:r>
              <a:rPr lang="es-ES" sz="2000" smtClean="0"/>
              <a:t>El rendimiento de un BSS mixto b/g usando “CTS to self” es un 40% inferior al de un BSS g puro. Usando RTS/CTS la disminución es del 50%</a:t>
            </a:r>
          </a:p>
          <a:p>
            <a:pPr eaLnBrk="1" hangingPunct="1">
              <a:lnSpc>
                <a:spcPct val="80000"/>
              </a:lnSpc>
            </a:pPr>
            <a:r>
              <a:rPr lang="es-ES" sz="2000" smtClean="0"/>
              <a:t>“CTS to self” es la configuración por defecto en las interfaces inalámbricas 802.11g</a:t>
            </a:r>
          </a:p>
        </p:txBody>
      </p:sp>
    </p:spTree>
  </p:cSld>
  <p:clrMapOvr>
    <a:masterClrMapping/>
  </p:clrMapOvr>
  <p:transition spd="med">
    <p:cover dir="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463AAC8F-CAA8-4213-B9BE-9181508FB04D}" type="slidenum">
              <a:rPr lang="es-ES"/>
              <a:pPr>
                <a:defRPr/>
              </a:pPr>
              <a:t>108</a:t>
            </a:fld>
            <a:endParaRPr lang="es-ES"/>
          </a:p>
        </p:txBody>
      </p:sp>
      <p:pic>
        <p:nvPicPr>
          <p:cNvPr id="110595" name="Picture 4"/>
          <p:cNvPicPr>
            <a:picLocks noChangeAspect="1" noChangeArrowheads="1"/>
          </p:cNvPicPr>
          <p:nvPr/>
        </p:nvPicPr>
        <p:blipFill>
          <a:blip r:embed="rId3" cstate="print"/>
          <a:srcRect/>
          <a:stretch>
            <a:fillRect/>
          </a:stretch>
        </p:blipFill>
        <p:spPr bwMode="auto">
          <a:xfrm>
            <a:off x="2281238" y="1362075"/>
            <a:ext cx="4581525" cy="4514850"/>
          </a:xfrm>
          <a:prstGeom prst="rect">
            <a:avLst/>
          </a:prstGeom>
          <a:noFill/>
          <a:ln w="9525">
            <a:noFill/>
            <a:miter lim="800000"/>
            <a:headEnd/>
            <a:tailEnd/>
          </a:ln>
        </p:spPr>
      </p:pic>
      <p:sp>
        <p:nvSpPr>
          <p:cNvPr id="110596" name="Rectangle 5"/>
          <p:cNvSpPr>
            <a:spLocks noChangeArrowheads="1"/>
          </p:cNvSpPr>
          <p:nvPr/>
        </p:nvSpPr>
        <p:spPr bwMode="auto">
          <a:xfrm>
            <a:off x="685800" y="260350"/>
            <a:ext cx="7772400" cy="865188"/>
          </a:xfrm>
          <a:prstGeom prst="rect">
            <a:avLst/>
          </a:prstGeom>
          <a:noFill/>
          <a:ln w="9525">
            <a:noFill/>
            <a:miter lim="800000"/>
            <a:headEnd/>
            <a:tailEnd/>
          </a:ln>
        </p:spPr>
        <p:txBody>
          <a:bodyPr anchor="ctr"/>
          <a:lstStyle/>
          <a:p>
            <a:pPr algn="ctr"/>
            <a:r>
              <a:rPr lang="es-ES" sz="4000" b="0">
                <a:solidFill>
                  <a:schemeClr val="tx2"/>
                </a:solidFill>
                <a:latin typeface="Times New Roman" pitchFamily="18" charset="0"/>
              </a:rPr>
              <a:t>Activación de CTS-to-self en una interfaz 802.11g</a:t>
            </a:r>
          </a:p>
        </p:txBody>
      </p:sp>
    </p:spTree>
  </p:cSld>
  <p:clrMapOvr>
    <a:masterClrMapping/>
  </p:clrMapOvr>
  <p:transition spd="med">
    <p:cover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89325" y="6500834"/>
            <a:ext cx="2235200" cy="273050"/>
          </a:xfrm>
        </p:spPr>
        <p:txBody>
          <a:bodyPr/>
          <a:lstStyle/>
          <a:p>
            <a:pPr>
              <a:defRPr/>
            </a:pPr>
            <a:r>
              <a:rPr lang="es-ES"/>
              <a:t>Ampliación Redes 5-</a:t>
            </a:r>
            <a:fld id="{E530518B-EF9B-4250-8A7E-6070F040960D}" type="slidenum">
              <a:rPr lang="es-ES"/>
              <a:pPr>
                <a:defRPr/>
              </a:pPr>
              <a:t>109</a:t>
            </a:fld>
            <a:endParaRPr lang="es-ES"/>
          </a:p>
        </p:txBody>
      </p:sp>
      <p:sp>
        <p:nvSpPr>
          <p:cNvPr id="111619" name="Rectangle 2"/>
          <p:cNvSpPr>
            <a:spLocks noGrp="1" noChangeArrowheads="1"/>
          </p:cNvSpPr>
          <p:nvPr>
            <p:ph type="title"/>
          </p:nvPr>
        </p:nvSpPr>
        <p:spPr>
          <a:xfrm>
            <a:off x="685800" y="392138"/>
            <a:ext cx="7772400" cy="609600"/>
          </a:xfrm>
        </p:spPr>
        <p:txBody>
          <a:bodyPr/>
          <a:lstStyle/>
          <a:p>
            <a:pPr eaLnBrk="1" hangingPunct="1"/>
            <a:r>
              <a:rPr lang="es-ES" sz="4000" smtClean="0"/>
              <a:t>Rendimiento de WLANs</a:t>
            </a:r>
          </a:p>
        </p:txBody>
      </p:sp>
      <p:sp>
        <p:nvSpPr>
          <p:cNvPr id="111620" name="Rectangle 3"/>
          <p:cNvSpPr>
            <a:spLocks noGrp="1" noChangeArrowheads="1"/>
          </p:cNvSpPr>
          <p:nvPr>
            <p:ph type="body" idx="1"/>
          </p:nvPr>
        </p:nvSpPr>
        <p:spPr>
          <a:xfrm>
            <a:off x="685800" y="1382738"/>
            <a:ext cx="7772400" cy="4648200"/>
          </a:xfrm>
        </p:spPr>
        <p:txBody>
          <a:bodyPr/>
          <a:lstStyle/>
          <a:p>
            <a:pPr eaLnBrk="1" hangingPunct="1">
              <a:lnSpc>
                <a:spcPct val="80000"/>
              </a:lnSpc>
            </a:pPr>
            <a:r>
              <a:rPr lang="es-ES" sz="2700" dirty="0" smtClean="0"/>
              <a:t>El rendimiento real máximo suele ser alrededor del 50% de la velocidad nominal. Por ejemplo con 11 Mb/s se pueden obtener 6 Mb/s en el mejor de los casos.</a:t>
            </a:r>
          </a:p>
          <a:p>
            <a:pPr eaLnBrk="1" hangingPunct="1">
              <a:lnSpc>
                <a:spcPct val="80000"/>
              </a:lnSpc>
            </a:pPr>
            <a:r>
              <a:rPr lang="es-ES" sz="2700" dirty="0" smtClean="0"/>
              <a:t>El </a:t>
            </a:r>
            <a:r>
              <a:rPr lang="es-ES" sz="2700" dirty="0" err="1" smtClean="0"/>
              <a:t>overhead</a:t>
            </a:r>
            <a:r>
              <a:rPr lang="es-ES" sz="2700" dirty="0" smtClean="0"/>
              <a:t> se debe a:</a:t>
            </a:r>
          </a:p>
          <a:p>
            <a:pPr lvl="1" eaLnBrk="1" hangingPunct="1">
              <a:lnSpc>
                <a:spcPct val="80000"/>
              </a:lnSpc>
            </a:pPr>
            <a:r>
              <a:rPr lang="es-ES" sz="2700" dirty="0" smtClean="0"/>
              <a:t>Medio compartido </a:t>
            </a:r>
            <a:r>
              <a:rPr lang="es-ES" sz="2700" dirty="0" err="1" smtClean="0"/>
              <a:t>half-duplex</a:t>
            </a:r>
            <a:endParaRPr lang="es-ES" sz="2700" dirty="0" smtClean="0"/>
          </a:p>
          <a:p>
            <a:pPr lvl="1" eaLnBrk="1" hangingPunct="1">
              <a:lnSpc>
                <a:spcPct val="80000"/>
              </a:lnSpc>
            </a:pPr>
            <a:r>
              <a:rPr lang="es-ES" sz="2700" dirty="0" smtClean="0"/>
              <a:t>Mensajes de ACK (uno por trama)</a:t>
            </a:r>
          </a:p>
          <a:p>
            <a:pPr lvl="1" eaLnBrk="1" hangingPunct="1">
              <a:lnSpc>
                <a:spcPct val="80000"/>
              </a:lnSpc>
            </a:pPr>
            <a:r>
              <a:rPr lang="es-ES" sz="2700" dirty="0" smtClean="0"/>
              <a:t>Protocolo MAC (colisiones, esperas aleatorias, intervalos DIFS y SIFS entre tramas)</a:t>
            </a:r>
          </a:p>
          <a:p>
            <a:pPr lvl="1" eaLnBrk="1" hangingPunct="1">
              <a:lnSpc>
                <a:spcPct val="80000"/>
              </a:lnSpc>
            </a:pPr>
            <a:r>
              <a:rPr lang="es-ES" sz="2700" dirty="0" smtClean="0"/>
              <a:t>Transmisión del Preámbulo PLCP</a:t>
            </a:r>
          </a:p>
          <a:p>
            <a:pPr lvl="1" eaLnBrk="1" hangingPunct="1">
              <a:lnSpc>
                <a:spcPct val="80000"/>
              </a:lnSpc>
            </a:pPr>
            <a:r>
              <a:rPr lang="es-ES" sz="2700" dirty="0" smtClean="0"/>
              <a:t>Mensajes RTS/CTS (si se usan)</a:t>
            </a:r>
          </a:p>
          <a:p>
            <a:pPr lvl="1" eaLnBrk="1" hangingPunct="1">
              <a:lnSpc>
                <a:spcPct val="80000"/>
              </a:lnSpc>
            </a:pPr>
            <a:r>
              <a:rPr lang="es-ES" sz="2700" dirty="0" smtClean="0"/>
              <a:t>Fragmentación (si se produce)</a:t>
            </a:r>
          </a:p>
        </p:txBody>
      </p:sp>
    </p:spTree>
  </p:cSld>
  <p:clrMapOvr>
    <a:masterClrMapping/>
  </p:clrMapOvr>
  <p:transition spd="med">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Marcador de número de diapositiva"/>
          <p:cNvSpPr>
            <a:spLocks noGrp="1"/>
          </p:cNvSpPr>
          <p:nvPr>
            <p:ph type="sldNum" sz="quarter" idx="10"/>
          </p:nvPr>
        </p:nvSpPr>
        <p:spPr/>
        <p:txBody>
          <a:bodyPr/>
          <a:lstStyle/>
          <a:p>
            <a:pPr>
              <a:defRPr/>
            </a:pPr>
            <a:r>
              <a:rPr lang="es-ES"/>
              <a:t>Ampliación Redes 5-</a:t>
            </a:r>
            <a:fld id="{E57EEEB0-96E9-4DB0-BDE5-971663685BED}" type="slidenum">
              <a:rPr lang="es-ES"/>
              <a:pPr>
                <a:defRPr/>
              </a:pPr>
              <a:t>11</a:t>
            </a:fld>
            <a:endParaRPr lang="es-ES"/>
          </a:p>
        </p:txBody>
      </p:sp>
      <p:sp>
        <p:nvSpPr>
          <p:cNvPr id="13315" name="Line 2"/>
          <p:cNvSpPr>
            <a:spLocks noChangeShapeType="1"/>
          </p:cNvSpPr>
          <p:nvPr/>
        </p:nvSpPr>
        <p:spPr bwMode="auto">
          <a:xfrm>
            <a:off x="1358900" y="5094288"/>
            <a:ext cx="0" cy="1066800"/>
          </a:xfrm>
          <a:prstGeom prst="line">
            <a:avLst/>
          </a:prstGeom>
          <a:noFill/>
          <a:ln w="25400">
            <a:solidFill>
              <a:srgbClr val="0000FF"/>
            </a:solidFill>
            <a:round/>
            <a:headEnd/>
            <a:tailEnd/>
          </a:ln>
        </p:spPr>
        <p:txBody>
          <a:bodyPr/>
          <a:lstStyle/>
          <a:p>
            <a:endParaRPr lang="es-ES"/>
          </a:p>
        </p:txBody>
      </p:sp>
      <p:sp>
        <p:nvSpPr>
          <p:cNvPr id="13316" name="Line 3"/>
          <p:cNvSpPr>
            <a:spLocks noChangeShapeType="1"/>
          </p:cNvSpPr>
          <p:nvPr/>
        </p:nvSpPr>
        <p:spPr bwMode="auto">
          <a:xfrm flipV="1">
            <a:off x="1006475" y="4476750"/>
            <a:ext cx="6542088" cy="0"/>
          </a:xfrm>
          <a:prstGeom prst="line">
            <a:avLst/>
          </a:prstGeom>
          <a:noFill/>
          <a:ln w="25400">
            <a:solidFill>
              <a:srgbClr val="0000FF"/>
            </a:solidFill>
            <a:round/>
            <a:headEnd/>
            <a:tailEnd/>
          </a:ln>
        </p:spPr>
        <p:txBody>
          <a:bodyPr/>
          <a:lstStyle/>
          <a:p>
            <a:endParaRPr lang="es-ES"/>
          </a:p>
        </p:txBody>
      </p:sp>
      <p:sp>
        <p:nvSpPr>
          <p:cNvPr id="13317" name="Line 4"/>
          <p:cNvSpPr>
            <a:spLocks noChangeShapeType="1"/>
          </p:cNvSpPr>
          <p:nvPr/>
        </p:nvSpPr>
        <p:spPr bwMode="auto">
          <a:xfrm>
            <a:off x="1417638" y="4484688"/>
            <a:ext cx="0" cy="457200"/>
          </a:xfrm>
          <a:prstGeom prst="line">
            <a:avLst/>
          </a:prstGeom>
          <a:noFill/>
          <a:ln w="25400">
            <a:solidFill>
              <a:srgbClr val="0000FF"/>
            </a:solidFill>
            <a:round/>
            <a:headEnd/>
            <a:tailEnd/>
          </a:ln>
        </p:spPr>
        <p:txBody>
          <a:bodyPr/>
          <a:lstStyle/>
          <a:p>
            <a:endParaRPr lang="es-ES"/>
          </a:p>
        </p:txBody>
      </p:sp>
      <p:sp>
        <p:nvSpPr>
          <p:cNvPr id="13318" name="Line 5"/>
          <p:cNvSpPr>
            <a:spLocks noChangeShapeType="1"/>
          </p:cNvSpPr>
          <p:nvPr/>
        </p:nvSpPr>
        <p:spPr bwMode="auto">
          <a:xfrm flipV="1">
            <a:off x="2273300" y="3943350"/>
            <a:ext cx="0" cy="541338"/>
          </a:xfrm>
          <a:prstGeom prst="line">
            <a:avLst/>
          </a:prstGeom>
          <a:noFill/>
          <a:ln w="25400">
            <a:solidFill>
              <a:srgbClr val="0000FF"/>
            </a:solidFill>
            <a:round/>
            <a:headEnd/>
            <a:tailEnd/>
          </a:ln>
        </p:spPr>
        <p:txBody>
          <a:bodyPr/>
          <a:lstStyle/>
          <a:p>
            <a:endParaRPr lang="es-ES"/>
          </a:p>
        </p:txBody>
      </p:sp>
      <p:grpSp>
        <p:nvGrpSpPr>
          <p:cNvPr id="13319" name="Group 6"/>
          <p:cNvGrpSpPr>
            <a:grpSpLocks/>
          </p:cNvGrpSpPr>
          <p:nvPr/>
        </p:nvGrpSpPr>
        <p:grpSpPr bwMode="auto">
          <a:xfrm>
            <a:off x="303213" y="5651500"/>
            <a:ext cx="2028825" cy="958850"/>
            <a:chOff x="2880" y="1806"/>
            <a:chExt cx="1384" cy="604"/>
          </a:xfrm>
        </p:grpSpPr>
        <p:pic>
          <p:nvPicPr>
            <p:cNvPr id="13347" name="Picture 7"/>
            <p:cNvPicPr>
              <a:picLocks noChangeArrowheads="1"/>
            </p:cNvPicPr>
            <p:nvPr/>
          </p:nvPicPr>
          <p:blipFill>
            <a:blip r:embed="rId3" cstate="print"/>
            <a:srcRect/>
            <a:stretch>
              <a:fillRect/>
            </a:stretch>
          </p:blipFill>
          <p:spPr bwMode="auto">
            <a:xfrm>
              <a:off x="2880" y="1806"/>
              <a:ext cx="1384" cy="604"/>
            </a:xfrm>
            <a:prstGeom prst="rect">
              <a:avLst/>
            </a:prstGeom>
            <a:noFill/>
            <a:ln w="9525">
              <a:noFill/>
              <a:miter lim="800000"/>
              <a:headEnd/>
              <a:tailEnd/>
            </a:ln>
          </p:spPr>
        </p:pic>
        <p:sp>
          <p:nvSpPr>
            <p:cNvPr id="13348" name="Text Box 8"/>
            <p:cNvSpPr txBox="1">
              <a:spLocks noChangeArrowheads="1"/>
            </p:cNvSpPr>
            <p:nvPr/>
          </p:nvSpPr>
          <p:spPr bwMode="auto">
            <a:xfrm>
              <a:off x="3312" y="2016"/>
              <a:ext cx="525" cy="192"/>
            </a:xfrm>
            <a:prstGeom prst="rect">
              <a:avLst/>
            </a:prstGeom>
            <a:noFill/>
            <a:ln w="9525">
              <a:noFill/>
              <a:miter lim="800000"/>
              <a:headEnd/>
              <a:tailEnd/>
            </a:ln>
          </p:spPr>
          <p:txBody>
            <a:bodyPr wrap="none">
              <a:spAutoFit/>
            </a:bodyPr>
            <a:lstStyle/>
            <a:p>
              <a:r>
                <a:rPr lang="es-ES"/>
                <a:t>Internet</a:t>
              </a:r>
            </a:p>
          </p:txBody>
        </p:sp>
      </p:grpSp>
      <p:pic>
        <p:nvPicPr>
          <p:cNvPr id="13320" name="Picture 9"/>
          <p:cNvPicPr>
            <a:picLocks noChangeArrowheads="1"/>
          </p:cNvPicPr>
          <p:nvPr/>
        </p:nvPicPr>
        <p:blipFill>
          <a:blip r:embed="rId4" cstate="print"/>
          <a:srcRect/>
          <a:stretch>
            <a:fillRect/>
          </a:stretch>
        </p:blipFill>
        <p:spPr bwMode="auto">
          <a:xfrm>
            <a:off x="1076325" y="4865688"/>
            <a:ext cx="666750" cy="454025"/>
          </a:xfrm>
          <a:prstGeom prst="rect">
            <a:avLst/>
          </a:prstGeom>
          <a:noFill/>
          <a:ln w="12700">
            <a:noFill/>
            <a:miter lim="800000"/>
            <a:headEnd/>
            <a:tailEnd/>
          </a:ln>
        </p:spPr>
      </p:pic>
      <p:pic>
        <p:nvPicPr>
          <p:cNvPr id="13321" name="Picture 10"/>
          <p:cNvPicPr>
            <a:picLocks noChangeAspect="1" noChangeArrowheads="1"/>
          </p:cNvPicPr>
          <p:nvPr/>
        </p:nvPicPr>
        <p:blipFill>
          <a:blip r:embed="rId5" cstate="print"/>
          <a:srcRect/>
          <a:stretch>
            <a:fillRect/>
          </a:stretch>
        </p:blipFill>
        <p:spPr bwMode="auto">
          <a:xfrm>
            <a:off x="2273300" y="2717800"/>
            <a:ext cx="1300163" cy="1301750"/>
          </a:xfrm>
          <a:prstGeom prst="rect">
            <a:avLst/>
          </a:prstGeom>
          <a:noFill/>
          <a:ln w="9525">
            <a:noFill/>
            <a:miter lim="800000"/>
            <a:headEnd/>
            <a:tailEnd/>
          </a:ln>
        </p:spPr>
      </p:pic>
      <p:pic>
        <p:nvPicPr>
          <p:cNvPr id="13322" name="Picture 11"/>
          <p:cNvPicPr>
            <a:picLocks noChangeAspect="1" noChangeArrowheads="1"/>
          </p:cNvPicPr>
          <p:nvPr/>
        </p:nvPicPr>
        <p:blipFill>
          <a:blip r:embed="rId6" cstate="print"/>
          <a:srcRect/>
          <a:stretch>
            <a:fillRect/>
          </a:stretch>
        </p:blipFill>
        <p:spPr bwMode="auto">
          <a:xfrm>
            <a:off x="1006475" y="2697163"/>
            <a:ext cx="1406525" cy="1322387"/>
          </a:xfrm>
          <a:prstGeom prst="rect">
            <a:avLst/>
          </a:prstGeom>
          <a:noFill/>
          <a:ln w="9525">
            <a:noFill/>
            <a:miter lim="800000"/>
            <a:headEnd/>
            <a:tailEnd/>
          </a:ln>
        </p:spPr>
      </p:pic>
      <p:pic>
        <p:nvPicPr>
          <p:cNvPr id="13323" name="Picture 12"/>
          <p:cNvPicPr>
            <a:picLocks noChangeArrowheads="1"/>
          </p:cNvPicPr>
          <p:nvPr/>
        </p:nvPicPr>
        <p:blipFill>
          <a:blip r:embed="rId7" cstate="print"/>
          <a:srcRect/>
          <a:stretch>
            <a:fillRect/>
          </a:stretch>
        </p:blipFill>
        <p:spPr bwMode="auto">
          <a:xfrm>
            <a:off x="584200" y="2495550"/>
            <a:ext cx="844550" cy="741363"/>
          </a:xfrm>
          <a:prstGeom prst="rect">
            <a:avLst/>
          </a:prstGeom>
          <a:noFill/>
          <a:ln w="9525">
            <a:noFill/>
            <a:miter lim="800000"/>
            <a:headEnd/>
            <a:tailEnd/>
          </a:ln>
        </p:spPr>
      </p:pic>
      <p:sp>
        <p:nvSpPr>
          <p:cNvPr id="13324" name="Oval 13"/>
          <p:cNvSpPr>
            <a:spLocks noChangeArrowheads="1"/>
          </p:cNvSpPr>
          <p:nvPr/>
        </p:nvSpPr>
        <p:spPr bwMode="auto">
          <a:xfrm>
            <a:off x="757238" y="1846263"/>
            <a:ext cx="3598862" cy="3598862"/>
          </a:xfrm>
          <a:prstGeom prst="ellipse">
            <a:avLst/>
          </a:prstGeom>
          <a:noFill/>
          <a:ln w="9525">
            <a:solidFill>
              <a:schemeClr val="tx1"/>
            </a:solidFill>
            <a:prstDash val="dash"/>
            <a:round/>
            <a:headEnd/>
            <a:tailEnd/>
          </a:ln>
        </p:spPr>
        <p:txBody>
          <a:bodyPr wrap="none" anchor="ctr"/>
          <a:lstStyle/>
          <a:p>
            <a:endParaRPr lang="es-ES"/>
          </a:p>
        </p:txBody>
      </p:sp>
      <p:sp>
        <p:nvSpPr>
          <p:cNvPr id="13325" name="Text Box 14"/>
          <p:cNvSpPr txBox="1">
            <a:spLocks noChangeArrowheads="1"/>
          </p:cNvSpPr>
          <p:nvPr/>
        </p:nvSpPr>
        <p:spPr bwMode="auto">
          <a:xfrm>
            <a:off x="125413" y="106363"/>
            <a:ext cx="8910637" cy="884237"/>
          </a:xfrm>
          <a:prstGeom prst="rect">
            <a:avLst/>
          </a:prstGeom>
          <a:noFill/>
          <a:ln w="9525">
            <a:noFill/>
            <a:miter lim="800000"/>
            <a:headEnd/>
            <a:tailEnd/>
          </a:ln>
        </p:spPr>
        <p:txBody>
          <a:bodyPr tIns="198000" bIns="198000">
            <a:spAutoFit/>
          </a:bodyPr>
          <a:lstStyle/>
          <a:p>
            <a:pPr algn="ctr"/>
            <a:r>
              <a:rPr lang="es-ES" sz="3200" b="0" dirty="0"/>
              <a:t>Un ESS formado por dos BSS</a:t>
            </a:r>
          </a:p>
        </p:txBody>
      </p:sp>
      <p:sp>
        <p:nvSpPr>
          <p:cNvPr id="13326" name="Line 15"/>
          <p:cNvSpPr>
            <a:spLocks noChangeShapeType="1"/>
          </p:cNvSpPr>
          <p:nvPr/>
        </p:nvSpPr>
        <p:spPr bwMode="auto">
          <a:xfrm flipH="1" flipV="1">
            <a:off x="5973763" y="4019550"/>
            <a:ext cx="17462" cy="479425"/>
          </a:xfrm>
          <a:prstGeom prst="line">
            <a:avLst/>
          </a:prstGeom>
          <a:noFill/>
          <a:ln w="25400">
            <a:solidFill>
              <a:srgbClr val="0000FF"/>
            </a:solidFill>
            <a:round/>
            <a:headEnd/>
            <a:tailEnd/>
          </a:ln>
        </p:spPr>
        <p:txBody>
          <a:bodyPr/>
          <a:lstStyle/>
          <a:p>
            <a:endParaRPr lang="es-ES"/>
          </a:p>
        </p:txBody>
      </p:sp>
      <p:sp>
        <p:nvSpPr>
          <p:cNvPr id="13327" name="Oval 16"/>
          <p:cNvSpPr>
            <a:spLocks noChangeArrowheads="1"/>
          </p:cNvSpPr>
          <p:nvPr/>
        </p:nvSpPr>
        <p:spPr bwMode="auto">
          <a:xfrm>
            <a:off x="4211638" y="1846263"/>
            <a:ext cx="3598862" cy="3598862"/>
          </a:xfrm>
          <a:prstGeom prst="ellipse">
            <a:avLst/>
          </a:prstGeom>
          <a:noFill/>
          <a:ln w="9525">
            <a:solidFill>
              <a:schemeClr val="tx1"/>
            </a:solidFill>
            <a:prstDash val="dash"/>
            <a:round/>
            <a:headEnd/>
            <a:tailEnd/>
          </a:ln>
        </p:spPr>
        <p:txBody>
          <a:bodyPr wrap="none" anchor="ctr"/>
          <a:lstStyle/>
          <a:p>
            <a:endParaRPr lang="es-ES"/>
          </a:p>
        </p:txBody>
      </p:sp>
      <p:pic>
        <p:nvPicPr>
          <p:cNvPr id="13328" name="Picture 17"/>
          <p:cNvPicPr>
            <a:picLocks noChangeAspect="1" noChangeArrowheads="1"/>
          </p:cNvPicPr>
          <p:nvPr/>
        </p:nvPicPr>
        <p:blipFill>
          <a:blip r:embed="rId8" cstate="print"/>
          <a:srcRect/>
          <a:stretch>
            <a:fillRect/>
          </a:stretch>
        </p:blipFill>
        <p:spPr bwMode="auto">
          <a:xfrm>
            <a:off x="2225675" y="2041525"/>
            <a:ext cx="187325" cy="1978025"/>
          </a:xfrm>
          <a:prstGeom prst="rect">
            <a:avLst/>
          </a:prstGeom>
          <a:noFill/>
          <a:ln w="9525">
            <a:noFill/>
            <a:miter lim="800000"/>
            <a:headEnd/>
            <a:tailEnd/>
          </a:ln>
        </p:spPr>
      </p:pic>
      <p:pic>
        <p:nvPicPr>
          <p:cNvPr id="13329" name="Picture 18"/>
          <p:cNvPicPr>
            <a:picLocks noChangeArrowheads="1"/>
          </p:cNvPicPr>
          <p:nvPr/>
        </p:nvPicPr>
        <p:blipFill>
          <a:blip r:embed="rId9" cstate="print"/>
          <a:srcRect/>
          <a:stretch>
            <a:fillRect/>
          </a:stretch>
        </p:blipFill>
        <p:spPr bwMode="auto">
          <a:xfrm>
            <a:off x="1885950" y="1755775"/>
            <a:ext cx="738188" cy="739775"/>
          </a:xfrm>
          <a:prstGeom prst="rect">
            <a:avLst/>
          </a:prstGeom>
          <a:noFill/>
          <a:ln w="9525">
            <a:noFill/>
            <a:miter lim="800000"/>
            <a:headEnd/>
            <a:tailEnd/>
          </a:ln>
        </p:spPr>
      </p:pic>
      <p:pic>
        <p:nvPicPr>
          <p:cNvPr id="13330" name="Picture 19"/>
          <p:cNvPicPr>
            <a:picLocks noChangeArrowheads="1"/>
          </p:cNvPicPr>
          <p:nvPr/>
        </p:nvPicPr>
        <p:blipFill>
          <a:blip r:embed="rId7" cstate="print"/>
          <a:srcRect/>
          <a:stretch>
            <a:fillRect/>
          </a:stretch>
        </p:blipFill>
        <p:spPr bwMode="auto">
          <a:xfrm>
            <a:off x="3046413" y="2343150"/>
            <a:ext cx="844550" cy="741363"/>
          </a:xfrm>
          <a:prstGeom prst="rect">
            <a:avLst/>
          </a:prstGeom>
          <a:noFill/>
          <a:ln w="9525">
            <a:noFill/>
            <a:miter lim="800000"/>
            <a:headEnd/>
            <a:tailEnd/>
          </a:ln>
        </p:spPr>
      </p:pic>
      <p:pic>
        <p:nvPicPr>
          <p:cNvPr id="13331" name="Picture 20"/>
          <p:cNvPicPr>
            <a:picLocks noChangeAspect="1" noChangeArrowheads="1"/>
          </p:cNvPicPr>
          <p:nvPr/>
        </p:nvPicPr>
        <p:blipFill>
          <a:blip r:embed="rId5" cstate="print"/>
          <a:srcRect/>
          <a:stretch>
            <a:fillRect/>
          </a:stretch>
        </p:blipFill>
        <p:spPr bwMode="auto">
          <a:xfrm>
            <a:off x="5902325" y="2771775"/>
            <a:ext cx="1301750" cy="1301750"/>
          </a:xfrm>
          <a:prstGeom prst="rect">
            <a:avLst/>
          </a:prstGeom>
          <a:noFill/>
          <a:ln w="9525">
            <a:noFill/>
            <a:miter lim="800000"/>
            <a:headEnd/>
            <a:tailEnd/>
          </a:ln>
        </p:spPr>
      </p:pic>
      <p:pic>
        <p:nvPicPr>
          <p:cNvPr id="13332" name="Picture 21"/>
          <p:cNvPicPr>
            <a:picLocks noChangeAspect="1" noChangeArrowheads="1"/>
          </p:cNvPicPr>
          <p:nvPr/>
        </p:nvPicPr>
        <p:blipFill>
          <a:blip r:embed="rId6" cstate="print"/>
          <a:srcRect/>
          <a:stretch>
            <a:fillRect/>
          </a:stretch>
        </p:blipFill>
        <p:spPr bwMode="auto">
          <a:xfrm>
            <a:off x="4637088" y="2751138"/>
            <a:ext cx="1406525" cy="1322387"/>
          </a:xfrm>
          <a:prstGeom prst="rect">
            <a:avLst/>
          </a:prstGeom>
          <a:noFill/>
          <a:ln w="9525">
            <a:noFill/>
            <a:miter lim="800000"/>
            <a:headEnd/>
            <a:tailEnd/>
          </a:ln>
        </p:spPr>
      </p:pic>
      <p:pic>
        <p:nvPicPr>
          <p:cNvPr id="13333" name="Picture 22"/>
          <p:cNvPicPr>
            <a:picLocks noChangeArrowheads="1"/>
          </p:cNvPicPr>
          <p:nvPr/>
        </p:nvPicPr>
        <p:blipFill>
          <a:blip r:embed="rId7" cstate="print"/>
          <a:srcRect/>
          <a:stretch>
            <a:fillRect/>
          </a:stretch>
        </p:blipFill>
        <p:spPr bwMode="auto">
          <a:xfrm>
            <a:off x="4284663" y="2549525"/>
            <a:ext cx="844550" cy="741363"/>
          </a:xfrm>
          <a:prstGeom prst="rect">
            <a:avLst/>
          </a:prstGeom>
          <a:noFill/>
          <a:ln w="9525">
            <a:noFill/>
            <a:miter lim="800000"/>
            <a:headEnd/>
            <a:tailEnd/>
          </a:ln>
        </p:spPr>
      </p:pic>
      <p:pic>
        <p:nvPicPr>
          <p:cNvPr id="13334" name="Picture 23"/>
          <p:cNvPicPr>
            <a:picLocks noChangeArrowheads="1"/>
          </p:cNvPicPr>
          <p:nvPr/>
        </p:nvPicPr>
        <p:blipFill>
          <a:blip r:embed="rId7" cstate="print"/>
          <a:srcRect/>
          <a:stretch>
            <a:fillRect/>
          </a:stretch>
        </p:blipFill>
        <p:spPr bwMode="auto">
          <a:xfrm>
            <a:off x="6677025" y="2397125"/>
            <a:ext cx="844550" cy="741363"/>
          </a:xfrm>
          <a:prstGeom prst="rect">
            <a:avLst/>
          </a:prstGeom>
          <a:noFill/>
          <a:ln w="9525">
            <a:noFill/>
            <a:miter lim="800000"/>
            <a:headEnd/>
            <a:tailEnd/>
          </a:ln>
        </p:spPr>
      </p:pic>
      <p:sp>
        <p:nvSpPr>
          <p:cNvPr id="13335" name="Line 24"/>
          <p:cNvSpPr>
            <a:spLocks noChangeShapeType="1"/>
          </p:cNvSpPr>
          <p:nvPr/>
        </p:nvSpPr>
        <p:spPr bwMode="auto">
          <a:xfrm flipV="1">
            <a:off x="5435600" y="4476750"/>
            <a:ext cx="0" cy="685800"/>
          </a:xfrm>
          <a:prstGeom prst="line">
            <a:avLst/>
          </a:prstGeom>
          <a:noFill/>
          <a:ln w="25400">
            <a:solidFill>
              <a:srgbClr val="0000FF"/>
            </a:solidFill>
            <a:round/>
            <a:headEnd/>
            <a:tailEnd/>
          </a:ln>
        </p:spPr>
        <p:txBody>
          <a:bodyPr/>
          <a:lstStyle/>
          <a:p>
            <a:endParaRPr lang="es-ES"/>
          </a:p>
        </p:txBody>
      </p:sp>
      <p:pic>
        <p:nvPicPr>
          <p:cNvPr id="13336" name="Picture 25"/>
          <p:cNvPicPr>
            <a:picLocks noChangeArrowheads="1"/>
          </p:cNvPicPr>
          <p:nvPr/>
        </p:nvPicPr>
        <p:blipFill>
          <a:blip r:embed="rId10" cstate="print"/>
          <a:srcRect/>
          <a:stretch>
            <a:fillRect/>
          </a:stretch>
        </p:blipFill>
        <p:spPr bwMode="auto">
          <a:xfrm>
            <a:off x="5219700" y="4724400"/>
            <a:ext cx="450850" cy="692150"/>
          </a:xfrm>
          <a:prstGeom prst="rect">
            <a:avLst/>
          </a:prstGeom>
          <a:noFill/>
          <a:ln w="12700">
            <a:noFill/>
            <a:miter lim="800000"/>
            <a:headEnd/>
            <a:tailEnd/>
          </a:ln>
        </p:spPr>
      </p:pic>
      <p:pic>
        <p:nvPicPr>
          <p:cNvPr id="13337" name="Picture 26"/>
          <p:cNvPicPr>
            <a:picLocks noChangeAspect="1" noChangeArrowheads="1"/>
          </p:cNvPicPr>
          <p:nvPr/>
        </p:nvPicPr>
        <p:blipFill>
          <a:blip r:embed="rId8" cstate="print"/>
          <a:srcRect/>
          <a:stretch>
            <a:fillRect/>
          </a:stretch>
        </p:blipFill>
        <p:spPr bwMode="auto">
          <a:xfrm>
            <a:off x="5856288" y="2095500"/>
            <a:ext cx="187325" cy="1978025"/>
          </a:xfrm>
          <a:prstGeom prst="rect">
            <a:avLst/>
          </a:prstGeom>
          <a:noFill/>
          <a:ln w="9525">
            <a:noFill/>
            <a:miter lim="800000"/>
            <a:headEnd/>
            <a:tailEnd/>
          </a:ln>
        </p:spPr>
      </p:pic>
      <p:pic>
        <p:nvPicPr>
          <p:cNvPr id="13338" name="Picture 27"/>
          <p:cNvPicPr>
            <a:picLocks noChangeArrowheads="1"/>
          </p:cNvPicPr>
          <p:nvPr/>
        </p:nvPicPr>
        <p:blipFill>
          <a:blip r:embed="rId9" cstate="print"/>
          <a:srcRect/>
          <a:stretch>
            <a:fillRect/>
          </a:stretch>
        </p:blipFill>
        <p:spPr bwMode="auto">
          <a:xfrm>
            <a:off x="5516563" y="1809750"/>
            <a:ext cx="738187" cy="739775"/>
          </a:xfrm>
          <a:prstGeom prst="rect">
            <a:avLst/>
          </a:prstGeom>
          <a:noFill/>
          <a:ln w="9525">
            <a:noFill/>
            <a:miter lim="800000"/>
            <a:headEnd/>
            <a:tailEnd/>
          </a:ln>
        </p:spPr>
      </p:pic>
      <p:sp>
        <p:nvSpPr>
          <p:cNvPr id="13339" name="Text Box 28"/>
          <p:cNvSpPr txBox="1">
            <a:spLocks noChangeArrowheads="1"/>
          </p:cNvSpPr>
          <p:nvPr/>
        </p:nvSpPr>
        <p:spPr bwMode="auto">
          <a:xfrm>
            <a:off x="711685" y="1628775"/>
            <a:ext cx="851516" cy="369332"/>
          </a:xfrm>
          <a:prstGeom prst="rect">
            <a:avLst/>
          </a:prstGeom>
          <a:noFill/>
          <a:ln w="9525">
            <a:noFill/>
            <a:miter lim="800000"/>
            <a:headEnd/>
            <a:tailEnd/>
          </a:ln>
        </p:spPr>
        <p:txBody>
          <a:bodyPr wrap="none">
            <a:spAutoFit/>
          </a:bodyPr>
          <a:lstStyle/>
          <a:p>
            <a:pPr algn="ctr"/>
            <a:r>
              <a:rPr lang="es-ES" sz="1800" dirty="0"/>
              <a:t>BSS </a:t>
            </a:r>
            <a:r>
              <a:rPr lang="es-ES" sz="1800" dirty="0" smtClean="0"/>
              <a:t>1</a:t>
            </a:r>
            <a:endParaRPr lang="es-ES" sz="1800" dirty="0"/>
          </a:p>
        </p:txBody>
      </p:sp>
      <p:sp>
        <p:nvSpPr>
          <p:cNvPr id="13340" name="Text Box 29"/>
          <p:cNvSpPr txBox="1">
            <a:spLocks noChangeArrowheads="1"/>
          </p:cNvSpPr>
          <p:nvPr/>
        </p:nvSpPr>
        <p:spPr bwMode="auto">
          <a:xfrm>
            <a:off x="7263298" y="1844675"/>
            <a:ext cx="851516" cy="369332"/>
          </a:xfrm>
          <a:prstGeom prst="rect">
            <a:avLst/>
          </a:prstGeom>
          <a:noFill/>
          <a:ln w="9525">
            <a:noFill/>
            <a:miter lim="800000"/>
            <a:headEnd/>
            <a:tailEnd/>
          </a:ln>
        </p:spPr>
        <p:txBody>
          <a:bodyPr wrap="none">
            <a:spAutoFit/>
          </a:bodyPr>
          <a:lstStyle/>
          <a:p>
            <a:pPr algn="ctr"/>
            <a:r>
              <a:rPr lang="es-ES" sz="1800" dirty="0"/>
              <a:t>BSS </a:t>
            </a:r>
            <a:r>
              <a:rPr lang="es-ES" sz="1800" dirty="0" smtClean="0"/>
              <a:t>2</a:t>
            </a:r>
            <a:endParaRPr lang="es-ES" sz="1800" dirty="0"/>
          </a:p>
        </p:txBody>
      </p:sp>
      <p:pic>
        <p:nvPicPr>
          <p:cNvPr id="13341" name="Picture 30"/>
          <p:cNvPicPr>
            <a:picLocks noChangeAspect="1" noChangeArrowheads="1"/>
          </p:cNvPicPr>
          <p:nvPr/>
        </p:nvPicPr>
        <p:blipFill>
          <a:blip r:embed="rId11" cstate="print"/>
          <a:srcRect/>
          <a:stretch>
            <a:fillRect/>
          </a:stretch>
        </p:blipFill>
        <p:spPr bwMode="auto">
          <a:xfrm>
            <a:off x="1838325" y="3446463"/>
            <a:ext cx="827088" cy="711200"/>
          </a:xfrm>
          <a:prstGeom prst="rect">
            <a:avLst/>
          </a:prstGeom>
          <a:noFill/>
          <a:ln w="9525">
            <a:noFill/>
            <a:miter lim="800000"/>
            <a:headEnd/>
            <a:tailEnd/>
          </a:ln>
        </p:spPr>
      </p:pic>
      <p:pic>
        <p:nvPicPr>
          <p:cNvPr id="13342" name="Picture 31"/>
          <p:cNvPicPr>
            <a:picLocks noChangeAspect="1" noChangeArrowheads="1"/>
          </p:cNvPicPr>
          <p:nvPr/>
        </p:nvPicPr>
        <p:blipFill>
          <a:blip r:embed="rId11" cstate="print"/>
          <a:srcRect/>
          <a:stretch>
            <a:fillRect/>
          </a:stretch>
        </p:blipFill>
        <p:spPr bwMode="auto">
          <a:xfrm>
            <a:off x="5568950" y="3460750"/>
            <a:ext cx="827088" cy="711200"/>
          </a:xfrm>
          <a:prstGeom prst="rect">
            <a:avLst/>
          </a:prstGeom>
          <a:noFill/>
          <a:ln w="9525">
            <a:noFill/>
            <a:miter lim="800000"/>
            <a:headEnd/>
            <a:tailEnd/>
          </a:ln>
        </p:spPr>
      </p:pic>
      <p:sp>
        <p:nvSpPr>
          <p:cNvPr id="13343" name="Text Box 32"/>
          <p:cNvSpPr txBox="1">
            <a:spLocks noChangeArrowheads="1"/>
          </p:cNvSpPr>
          <p:nvPr/>
        </p:nvSpPr>
        <p:spPr bwMode="auto">
          <a:xfrm>
            <a:off x="2765425" y="3578225"/>
            <a:ext cx="1487488" cy="517525"/>
          </a:xfrm>
          <a:prstGeom prst="rect">
            <a:avLst/>
          </a:prstGeom>
          <a:noFill/>
          <a:ln w="9525">
            <a:noFill/>
            <a:miter lim="800000"/>
            <a:headEnd/>
            <a:tailEnd/>
          </a:ln>
        </p:spPr>
        <p:txBody>
          <a:bodyPr wrap="none">
            <a:spAutoFit/>
          </a:bodyPr>
          <a:lstStyle/>
          <a:p>
            <a:pPr algn="ctr"/>
            <a:r>
              <a:rPr lang="es-ES"/>
              <a:t>Sistema de</a:t>
            </a:r>
          </a:p>
          <a:p>
            <a:pPr algn="ctr"/>
            <a:r>
              <a:rPr lang="es-ES"/>
              <a:t>distribución (DS)</a:t>
            </a:r>
          </a:p>
        </p:txBody>
      </p:sp>
      <p:sp>
        <p:nvSpPr>
          <p:cNvPr id="13344" name="Line 33"/>
          <p:cNvSpPr>
            <a:spLocks noChangeShapeType="1"/>
          </p:cNvSpPr>
          <p:nvPr/>
        </p:nvSpPr>
        <p:spPr bwMode="auto">
          <a:xfrm>
            <a:off x="3257550" y="4095750"/>
            <a:ext cx="0" cy="304800"/>
          </a:xfrm>
          <a:prstGeom prst="line">
            <a:avLst/>
          </a:prstGeom>
          <a:noFill/>
          <a:ln w="9525">
            <a:solidFill>
              <a:schemeClr val="tx1"/>
            </a:solidFill>
            <a:round/>
            <a:headEnd/>
            <a:tailEnd type="triangle" w="med" len="med"/>
          </a:ln>
        </p:spPr>
        <p:txBody>
          <a:bodyPr/>
          <a:lstStyle/>
          <a:p>
            <a:endParaRPr lang="es-ES"/>
          </a:p>
        </p:txBody>
      </p:sp>
      <p:sp>
        <p:nvSpPr>
          <p:cNvPr id="13345" name="Text Box 34"/>
          <p:cNvSpPr txBox="1">
            <a:spLocks noChangeArrowheads="1"/>
          </p:cNvSpPr>
          <p:nvPr/>
        </p:nvSpPr>
        <p:spPr bwMode="auto">
          <a:xfrm>
            <a:off x="1619672" y="836712"/>
            <a:ext cx="6264101" cy="738664"/>
          </a:xfrm>
          <a:prstGeom prst="rect">
            <a:avLst/>
          </a:prstGeom>
          <a:noFill/>
          <a:ln w="9525">
            <a:noFill/>
            <a:miter lim="800000"/>
            <a:headEnd/>
            <a:tailEnd/>
          </a:ln>
        </p:spPr>
        <p:txBody>
          <a:bodyPr wrap="square">
            <a:spAutoFit/>
          </a:bodyPr>
          <a:lstStyle/>
          <a:p>
            <a:pPr algn="ctr"/>
            <a:r>
              <a:rPr lang="es-ES" dirty="0"/>
              <a:t>El DS (</a:t>
            </a:r>
            <a:r>
              <a:rPr lang="es-ES" dirty="0" err="1"/>
              <a:t>Distribution</a:t>
            </a:r>
            <a:r>
              <a:rPr lang="es-ES" dirty="0"/>
              <a:t> </a:t>
            </a:r>
            <a:r>
              <a:rPr lang="es-ES" dirty="0" err="1"/>
              <a:t>System</a:t>
            </a:r>
            <a:r>
              <a:rPr lang="es-ES" dirty="0"/>
              <a:t>) es el medio de comunicación entre los </a:t>
            </a:r>
            <a:r>
              <a:rPr lang="es-ES" dirty="0" smtClean="0"/>
              <a:t>AP. Normalmente </a:t>
            </a:r>
            <a:r>
              <a:rPr lang="es-ES" dirty="0"/>
              <a:t>es Ethernet, pero puede ser cualquier medio. </a:t>
            </a:r>
            <a:r>
              <a:rPr lang="es-ES" dirty="0" smtClean="0"/>
              <a:t>Siempre debe haber conectividad </a:t>
            </a:r>
            <a:r>
              <a:rPr lang="es-ES" dirty="0"/>
              <a:t>a nivel 2 entre los </a:t>
            </a:r>
            <a:r>
              <a:rPr lang="es-ES" dirty="0" err="1"/>
              <a:t>APs</a:t>
            </a:r>
            <a:r>
              <a:rPr lang="es-ES" dirty="0"/>
              <a:t> que forman el ESS</a:t>
            </a:r>
          </a:p>
        </p:txBody>
      </p:sp>
      <p:sp>
        <p:nvSpPr>
          <p:cNvPr id="13346" name="Text Box 35"/>
          <p:cNvSpPr txBox="1">
            <a:spLocks noChangeArrowheads="1"/>
          </p:cNvSpPr>
          <p:nvPr/>
        </p:nvSpPr>
        <p:spPr bwMode="auto">
          <a:xfrm>
            <a:off x="2774950" y="5651500"/>
            <a:ext cx="6189663" cy="523220"/>
          </a:xfrm>
          <a:prstGeom prst="rect">
            <a:avLst/>
          </a:prstGeom>
          <a:noFill/>
          <a:ln w="9525">
            <a:noFill/>
            <a:miter lim="800000"/>
            <a:headEnd/>
            <a:tailEnd/>
          </a:ln>
        </p:spPr>
        <p:txBody>
          <a:bodyPr>
            <a:spAutoFit/>
          </a:bodyPr>
          <a:lstStyle/>
          <a:p>
            <a:r>
              <a:rPr lang="es-ES" dirty="0"/>
              <a:t>Cada BSS (cada AP) tiene un área de cobertura que es su ‘celda’ inalámbrica. Si el usuario cambia de celda se conectará </a:t>
            </a:r>
            <a:r>
              <a:rPr lang="es-ES" dirty="0" smtClean="0"/>
              <a:t>a otro </a:t>
            </a:r>
            <a:r>
              <a:rPr lang="es-ES" dirty="0"/>
              <a:t>BSS.</a:t>
            </a:r>
          </a:p>
        </p:txBody>
      </p:sp>
      <p:sp>
        <p:nvSpPr>
          <p:cNvPr id="37" name="Text Box 28"/>
          <p:cNvSpPr txBox="1">
            <a:spLocks noChangeArrowheads="1"/>
          </p:cNvSpPr>
          <p:nvPr/>
        </p:nvSpPr>
        <p:spPr bwMode="auto">
          <a:xfrm>
            <a:off x="849656" y="3594502"/>
            <a:ext cx="914032" cy="338554"/>
          </a:xfrm>
          <a:prstGeom prst="rect">
            <a:avLst/>
          </a:prstGeom>
          <a:noFill/>
          <a:ln w="9525">
            <a:solidFill>
              <a:schemeClr val="accent6"/>
            </a:solidFill>
            <a:miter lim="800000"/>
            <a:headEnd/>
            <a:tailEnd/>
          </a:ln>
        </p:spPr>
        <p:txBody>
          <a:bodyPr wrap="none">
            <a:spAutoFit/>
          </a:bodyPr>
          <a:lstStyle/>
          <a:p>
            <a:pPr algn="ctr"/>
            <a:r>
              <a:rPr lang="es-ES" sz="1600" dirty="0" smtClean="0"/>
              <a:t>Canal </a:t>
            </a:r>
            <a:r>
              <a:rPr lang="es-ES" sz="1600" dirty="0"/>
              <a:t>1</a:t>
            </a:r>
          </a:p>
        </p:txBody>
      </p:sp>
      <p:sp>
        <p:nvSpPr>
          <p:cNvPr id="38" name="Text Box 28"/>
          <p:cNvSpPr txBox="1">
            <a:spLocks noChangeArrowheads="1"/>
          </p:cNvSpPr>
          <p:nvPr/>
        </p:nvSpPr>
        <p:spPr bwMode="auto">
          <a:xfrm>
            <a:off x="6516215" y="3594502"/>
            <a:ext cx="914033" cy="338554"/>
          </a:xfrm>
          <a:prstGeom prst="rect">
            <a:avLst/>
          </a:prstGeom>
          <a:noFill/>
          <a:ln w="9525">
            <a:solidFill>
              <a:schemeClr val="accent6"/>
            </a:solidFill>
            <a:miter lim="800000"/>
            <a:headEnd/>
            <a:tailEnd/>
          </a:ln>
        </p:spPr>
        <p:txBody>
          <a:bodyPr wrap="none">
            <a:spAutoFit/>
          </a:bodyPr>
          <a:lstStyle/>
          <a:p>
            <a:pPr algn="ctr"/>
            <a:r>
              <a:rPr lang="es-ES" sz="1600" dirty="0" smtClean="0"/>
              <a:t>Canal 6</a:t>
            </a:r>
            <a:endParaRPr lang="es-ES" sz="1600" dirty="0"/>
          </a:p>
        </p:txBody>
      </p:sp>
    </p:spTree>
  </p:cSld>
  <p:clrMapOvr>
    <a:masterClrMapping/>
  </p:clrMapOvr>
  <p:transition spd="med">
    <p:cover dir="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3 Marcador de número de diapositiva"/>
          <p:cNvSpPr>
            <a:spLocks noGrp="1"/>
          </p:cNvSpPr>
          <p:nvPr>
            <p:ph type="sldNum" sz="quarter" idx="10"/>
          </p:nvPr>
        </p:nvSpPr>
        <p:spPr/>
        <p:txBody>
          <a:bodyPr/>
          <a:lstStyle/>
          <a:p>
            <a:pPr>
              <a:defRPr/>
            </a:pPr>
            <a:r>
              <a:rPr lang="es-ES"/>
              <a:t>Ampliación Redes 5-</a:t>
            </a:r>
            <a:fld id="{5EDC04BE-78D1-4689-98C5-0C7E88B802EE}" type="slidenum">
              <a:rPr lang="es-ES"/>
              <a:pPr>
                <a:defRPr/>
              </a:pPr>
              <a:t>110</a:t>
            </a:fld>
            <a:endParaRPr lang="es-ES"/>
          </a:p>
        </p:txBody>
      </p:sp>
      <p:sp>
        <p:nvSpPr>
          <p:cNvPr id="112643" name="Rectangle 2"/>
          <p:cNvSpPr>
            <a:spLocks noGrp="1" noChangeArrowheads="1"/>
          </p:cNvSpPr>
          <p:nvPr>
            <p:ph type="title"/>
          </p:nvPr>
        </p:nvSpPr>
        <p:spPr>
          <a:xfrm>
            <a:off x="827088" y="404813"/>
            <a:ext cx="7772400" cy="1143000"/>
          </a:xfrm>
        </p:spPr>
        <p:txBody>
          <a:bodyPr/>
          <a:lstStyle/>
          <a:p>
            <a:pPr eaLnBrk="1" hangingPunct="1"/>
            <a:r>
              <a:rPr lang="es-ES" sz="3600" smtClean="0">
                <a:latin typeface="Arial" charset="0"/>
              </a:rPr>
              <a:t>Rendimientos máximos esperados de redes 802.11 (en Mb/s)</a:t>
            </a:r>
          </a:p>
        </p:txBody>
      </p:sp>
      <p:graphicFrame>
        <p:nvGraphicFramePr>
          <p:cNvPr id="1990744" name="Group 88"/>
          <p:cNvGraphicFramePr>
            <a:graphicFrameLocks noGrp="1"/>
          </p:cNvGraphicFramePr>
          <p:nvPr>
            <p:ph idx="1"/>
          </p:nvPr>
        </p:nvGraphicFramePr>
        <p:xfrm>
          <a:off x="685800" y="1700213"/>
          <a:ext cx="7989888" cy="4247517"/>
        </p:xfrm>
        <a:graphic>
          <a:graphicData uri="http://schemas.openxmlformats.org/drawingml/2006/table">
            <a:tbl>
              <a:tblPr/>
              <a:tblGrid>
                <a:gridCol w="1295400"/>
                <a:gridCol w="1295400"/>
                <a:gridCol w="1295400"/>
                <a:gridCol w="1295400"/>
                <a:gridCol w="1512888"/>
                <a:gridCol w="1295400"/>
              </a:tblGrid>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Distancia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802.11b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802.11a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802.11g puro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802.11g mixto con CTS-to-self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802.11g mixto con RTS/CTS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70F6233-DAAE-4BC1-8575-C43B638D7DA7}" type="slidenum">
              <a:rPr lang="es-ES"/>
              <a:pPr>
                <a:defRPr/>
              </a:pPr>
              <a:t>111</a:t>
            </a:fld>
            <a:endParaRPr lang="es-ES"/>
          </a:p>
        </p:txBody>
      </p:sp>
      <p:sp>
        <p:nvSpPr>
          <p:cNvPr id="109571" name="Rectangle 2"/>
          <p:cNvSpPr>
            <a:spLocks noGrp="1" noChangeArrowheads="1"/>
          </p:cNvSpPr>
          <p:nvPr>
            <p:ph type="title"/>
          </p:nvPr>
        </p:nvSpPr>
        <p:spPr>
          <a:xfrm>
            <a:off x="685800" y="260350"/>
            <a:ext cx="7772400" cy="865188"/>
          </a:xfrm>
        </p:spPr>
        <p:txBody>
          <a:bodyPr/>
          <a:lstStyle/>
          <a:p>
            <a:pPr eaLnBrk="1" hangingPunct="1"/>
            <a:r>
              <a:rPr lang="es-ES" sz="4000" dirty="0" smtClean="0"/>
              <a:t>802.11n</a:t>
            </a:r>
          </a:p>
        </p:txBody>
      </p:sp>
      <p:sp>
        <p:nvSpPr>
          <p:cNvPr id="109572" name="Rectangle 3"/>
          <p:cNvSpPr>
            <a:spLocks noGrp="1" noChangeArrowheads="1"/>
          </p:cNvSpPr>
          <p:nvPr>
            <p:ph type="body" idx="1"/>
          </p:nvPr>
        </p:nvSpPr>
        <p:spPr>
          <a:xfrm>
            <a:off x="685800" y="1340767"/>
            <a:ext cx="7772400" cy="4967957"/>
          </a:xfrm>
        </p:spPr>
        <p:txBody>
          <a:bodyPr/>
          <a:lstStyle/>
          <a:p>
            <a:pPr eaLnBrk="1" hangingPunct="1">
              <a:lnSpc>
                <a:spcPct val="80000"/>
              </a:lnSpc>
            </a:pPr>
            <a:r>
              <a:rPr lang="es-ES" sz="2800" dirty="0" smtClean="0"/>
              <a:t>Estándar aprobado en 2009 (aunque antes ya había productos basados en el borrador)</a:t>
            </a:r>
          </a:p>
          <a:p>
            <a:pPr eaLnBrk="1" hangingPunct="1">
              <a:lnSpc>
                <a:spcPct val="80000"/>
              </a:lnSpc>
            </a:pPr>
            <a:r>
              <a:rPr lang="es-ES" sz="2800" dirty="0" smtClean="0"/>
              <a:t>Puede funcionar tanto a 2,4 como a 5 GHz. Los canales son de 20 MHz de anchura en toso los casos</a:t>
            </a:r>
          </a:p>
          <a:p>
            <a:pPr eaLnBrk="1" hangingPunct="1">
              <a:lnSpc>
                <a:spcPct val="80000"/>
              </a:lnSpc>
            </a:pPr>
            <a:r>
              <a:rPr lang="es-ES" sz="2800" dirty="0" smtClean="0"/>
              <a:t>Permite hacer agregación de dos canales consecutivos (40 MHz) para duplicar el rendimiento.</a:t>
            </a:r>
          </a:p>
          <a:p>
            <a:pPr eaLnBrk="1" hangingPunct="1">
              <a:lnSpc>
                <a:spcPct val="80000"/>
              </a:lnSpc>
            </a:pPr>
            <a:r>
              <a:rPr lang="es-ES" sz="2800" dirty="0" smtClean="0"/>
              <a:t>Previsiblemente muchas instalaciones se harán en 5 GHz, por disponer de más canales</a:t>
            </a:r>
          </a:p>
          <a:p>
            <a:pPr eaLnBrk="1" hangingPunct="1">
              <a:lnSpc>
                <a:spcPct val="80000"/>
              </a:lnSpc>
            </a:pPr>
            <a:r>
              <a:rPr lang="es-ES" sz="2800" dirty="0" smtClean="0"/>
              <a:t>Puede conseguir una velocidad máxima (teórica) de hasta 600 Mb/s. Las conexiones al DS son </a:t>
            </a:r>
            <a:r>
              <a:rPr lang="es-ES" sz="2800" dirty="0"/>
              <a:t>G</a:t>
            </a:r>
            <a:r>
              <a:rPr lang="es-ES" sz="2800" dirty="0" smtClean="0"/>
              <a:t>igabit Ethernet </a:t>
            </a:r>
          </a:p>
          <a:p>
            <a:pPr eaLnBrk="1" hangingPunct="1">
              <a:lnSpc>
                <a:spcPct val="80000"/>
              </a:lnSpc>
            </a:pPr>
            <a:endParaRPr lang="es-ES" sz="2800" dirty="0" smtClean="0"/>
          </a:p>
        </p:txBody>
      </p:sp>
    </p:spTree>
    <p:extLst>
      <p:ext uri="{BB962C8B-B14F-4D97-AF65-F5344CB8AC3E}">
        <p14:creationId xmlns:p14="http://schemas.microsoft.com/office/powerpoint/2010/main" val="3856825182"/>
      </p:ext>
    </p:extLst>
  </p:cSld>
  <p:clrMapOvr>
    <a:masterClrMapping/>
  </p:clrMapOvr>
  <p:transition spd="med">
    <p:cover dir="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70F6233-DAAE-4BC1-8575-C43B638D7DA7}" type="slidenum">
              <a:rPr lang="es-ES"/>
              <a:pPr>
                <a:defRPr/>
              </a:pPr>
              <a:t>112</a:t>
            </a:fld>
            <a:endParaRPr lang="es-ES"/>
          </a:p>
        </p:txBody>
      </p:sp>
      <p:sp>
        <p:nvSpPr>
          <p:cNvPr id="109571" name="Rectangle 2"/>
          <p:cNvSpPr>
            <a:spLocks noGrp="1" noChangeArrowheads="1"/>
          </p:cNvSpPr>
          <p:nvPr>
            <p:ph type="title"/>
          </p:nvPr>
        </p:nvSpPr>
        <p:spPr>
          <a:xfrm>
            <a:off x="685800" y="260350"/>
            <a:ext cx="7772400" cy="865188"/>
          </a:xfrm>
        </p:spPr>
        <p:txBody>
          <a:bodyPr/>
          <a:lstStyle/>
          <a:p>
            <a:pPr eaLnBrk="1" hangingPunct="1"/>
            <a:r>
              <a:rPr lang="es-ES" sz="4000" dirty="0" smtClean="0"/>
              <a:t>Velocidad en 802.11n</a:t>
            </a:r>
          </a:p>
        </p:txBody>
      </p:sp>
      <p:sp>
        <p:nvSpPr>
          <p:cNvPr id="109572" name="Rectangle 3"/>
          <p:cNvSpPr>
            <a:spLocks noGrp="1" noChangeArrowheads="1"/>
          </p:cNvSpPr>
          <p:nvPr>
            <p:ph type="body" idx="1"/>
          </p:nvPr>
        </p:nvSpPr>
        <p:spPr>
          <a:xfrm>
            <a:off x="685800" y="1196975"/>
            <a:ext cx="7772400" cy="5111750"/>
          </a:xfrm>
        </p:spPr>
        <p:txBody>
          <a:bodyPr/>
          <a:lstStyle/>
          <a:p>
            <a:pPr eaLnBrk="1" hangingPunct="1">
              <a:lnSpc>
                <a:spcPct val="80000"/>
              </a:lnSpc>
            </a:pPr>
            <a:r>
              <a:rPr lang="es-ES" sz="2000" dirty="0" smtClean="0"/>
              <a:t>La alta velocidad se consigue combinando varias técnicas:</a:t>
            </a:r>
          </a:p>
          <a:p>
            <a:pPr lvl="1" eaLnBrk="1" hangingPunct="1">
              <a:lnSpc>
                <a:spcPct val="80000"/>
              </a:lnSpc>
            </a:pPr>
            <a:r>
              <a:rPr lang="es-ES" sz="2000" dirty="0" smtClean="0"/>
              <a:t>Anchura de canal: pueden ser de 20 ó 40 MHz </a:t>
            </a:r>
          </a:p>
          <a:p>
            <a:pPr lvl="1" eaLnBrk="1" hangingPunct="1">
              <a:lnSpc>
                <a:spcPct val="80000"/>
              </a:lnSpc>
            </a:pPr>
            <a:r>
              <a:rPr lang="es-ES" sz="2000" dirty="0" smtClean="0"/>
              <a:t>Modulación y códigos FEC: se pueden utilizar varios tipos de modulación desde BPSK hasta 64-QAM (como en OFDM). También códigos FEC desde 1/2 hasta 5/6 (en OFDM era hasta 3/4).</a:t>
            </a:r>
          </a:p>
          <a:p>
            <a:pPr lvl="1" eaLnBrk="1" hangingPunct="1">
              <a:lnSpc>
                <a:spcPct val="80000"/>
              </a:lnSpc>
            </a:pPr>
            <a:r>
              <a:rPr lang="es-ES" sz="2000" dirty="0" smtClean="0"/>
              <a:t>Intervalo de Guarda (separación entre símbolos). En 802.11a/g era de 800 </a:t>
            </a:r>
            <a:r>
              <a:rPr lang="es-ES" sz="2000" dirty="0" err="1" smtClean="0"/>
              <a:t>ns</a:t>
            </a:r>
            <a:r>
              <a:rPr lang="es-ES" sz="2000" dirty="0" smtClean="0"/>
              <a:t>, en 802.11n puede ser de 800 ó 400 </a:t>
            </a:r>
            <a:r>
              <a:rPr lang="es-ES" sz="2000" dirty="0" err="1" smtClean="0"/>
              <a:t>ns</a:t>
            </a:r>
            <a:r>
              <a:rPr lang="es-ES" sz="2000" dirty="0" smtClean="0"/>
              <a:t>, para incrementar la velocidad. Esto supone una mejora del 11%.  Con menor separación hay menor resistencia a la interferencia </a:t>
            </a:r>
            <a:r>
              <a:rPr lang="es-ES" sz="2000" dirty="0" err="1" smtClean="0"/>
              <a:t>multitrayectoria</a:t>
            </a:r>
            <a:r>
              <a:rPr lang="es-ES" sz="2000" dirty="0" smtClean="0"/>
              <a:t>.</a:t>
            </a:r>
          </a:p>
          <a:p>
            <a:pPr lvl="1" eaLnBrk="1" hangingPunct="1">
              <a:lnSpc>
                <a:spcPct val="80000"/>
              </a:lnSpc>
            </a:pPr>
            <a:r>
              <a:rPr lang="es-ES" sz="2000" dirty="0"/>
              <a:t>Se utilizan antenas MIMO (</a:t>
            </a:r>
            <a:r>
              <a:rPr lang="es-ES" sz="2000" dirty="0" err="1"/>
              <a:t>Multiple</a:t>
            </a:r>
            <a:r>
              <a:rPr lang="es-ES" sz="2000" dirty="0"/>
              <a:t> Input </a:t>
            </a:r>
            <a:r>
              <a:rPr lang="es-ES" sz="2000" dirty="0" err="1"/>
              <a:t>Multiple</a:t>
            </a:r>
            <a:r>
              <a:rPr lang="es-ES" sz="2000" dirty="0"/>
              <a:t> Output); puede enviar o recibir varios flujos de datos paralelos en un mismo canal. Un equipo que es capaz de transmitir simultáneamente por dos antenas y recibir por tres decimos que es un sistema MIMO 2x3. Los equipos 802.11n pueden soportar hasta cuatro antenas en emisión y cuatro en recepción (MIMO 4x4</a:t>
            </a:r>
            <a:r>
              <a:rPr lang="es-ES" sz="2000" dirty="0" smtClean="0"/>
              <a:t>).</a:t>
            </a:r>
          </a:p>
          <a:p>
            <a:pPr eaLnBrk="1" hangingPunct="1">
              <a:lnSpc>
                <a:spcPct val="80000"/>
              </a:lnSpc>
            </a:pPr>
            <a:r>
              <a:rPr lang="es-ES" sz="2000" dirty="0" smtClean="0"/>
              <a:t>Combinando todas estas características se dan 77 diferentes combinaciones soportadas por 802.11n.</a:t>
            </a:r>
            <a:endParaRPr lang="es-ES" sz="2000" dirty="0"/>
          </a:p>
          <a:p>
            <a:pPr eaLnBrk="1" hangingPunct="1">
              <a:lnSpc>
                <a:spcPct val="80000"/>
              </a:lnSpc>
            </a:pPr>
            <a:endParaRPr lang="es-ES" sz="2000" dirty="0" smtClean="0"/>
          </a:p>
          <a:p>
            <a:pPr eaLnBrk="1" hangingPunct="1">
              <a:lnSpc>
                <a:spcPct val="80000"/>
              </a:lnSpc>
            </a:pPr>
            <a:endParaRPr lang="es-ES" sz="2000" dirty="0" smtClean="0"/>
          </a:p>
        </p:txBody>
      </p:sp>
    </p:spTree>
    <p:extLst>
      <p:ext uri="{BB962C8B-B14F-4D97-AF65-F5344CB8AC3E}">
        <p14:creationId xmlns:p14="http://schemas.microsoft.com/office/powerpoint/2010/main" val="302529884"/>
      </p:ext>
    </p:extLst>
  </p:cSld>
  <p:clrMapOvr>
    <a:masterClrMapping/>
  </p:clrMapOvr>
  <p:transition spd="med">
    <p:cover dir="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2 Marcador de número de diapositiva"/>
          <p:cNvSpPr>
            <a:spLocks noGrp="1"/>
          </p:cNvSpPr>
          <p:nvPr>
            <p:ph type="sldNum" sz="quarter" idx="10"/>
          </p:nvPr>
        </p:nvSpPr>
        <p:spPr/>
        <p:txBody>
          <a:bodyPr/>
          <a:lstStyle/>
          <a:p>
            <a:pPr>
              <a:defRPr/>
            </a:pPr>
            <a:r>
              <a:rPr lang="es-ES"/>
              <a:t>Ampliación Redes 5-</a:t>
            </a:r>
            <a:fld id="{5D571CED-0A3B-4BA6-94A7-057982E6903A}" type="slidenum">
              <a:rPr lang="es-ES"/>
              <a:pPr>
                <a:defRPr/>
              </a:pPr>
              <a:t>113</a:t>
            </a:fld>
            <a:endParaRPr lang="es-ES"/>
          </a:p>
        </p:txBody>
      </p:sp>
      <p:sp>
        <p:nvSpPr>
          <p:cNvPr id="102403" name="Rectangle 2"/>
          <p:cNvSpPr>
            <a:spLocks noGrp="1" noChangeArrowheads="1"/>
          </p:cNvSpPr>
          <p:nvPr>
            <p:ph type="title"/>
          </p:nvPr>
        </p:nvSpPr>
        <p:spPr>
          <a:xfrm>
            <a:off x="1259632" y="260648"/>
            <a:ext cx="6624736" cy="288032"/>
          </a:xfrm>
        </p:spPr>
        <p:txBody>
          <a:bodyPr/>
          <a:lstStyle/>
          <a:p>
            <a:pPr eaLnBrk="1" hangingPunct="1"/>
            <a:r>
              <a:rPr lang="es-ES" sz="2400" dirty="0" smtClean="0">
                <a:latin typeface="Arial" charset="0"/>
              </a:rPr>
              <a:t>Algunos esquemas de modulación en 802.11n</a:t>
            </a:r>
          </a:p>
        </p:txBody>
      </p:sp>
      <p:graphicFrame>
        <p:nvGraphicFramePr>
          <p:cNvPr id="1959363" name="Group 451"/>
          <p:cNvGraphicFramePr>
            <a:graphicFrameLocks noGrp="1"/>
          </p:cNvGraphicFramePr>
          <p:nvPr>
            <p:extLst>
              <p:ext uri="{D42A27DB-BD31-4B8C-83A1-F6EECF244321}">
                <p14:modId xmlns:p14="http://schemas.microsoft.com/office/powerpoint/2010/main" val="1194288646"/>
              </p:ext>
            </p:extLst>
          </p:nvPr>
        </p:nvGraphicFramePr>
        <p:xfrm>
          <a:off x="1259632" y="688781"/>
          <a:ext cx="6656399" cy="5620539"/>
        </p:xfrm>
        <a:graphic>
          <a:graphicData uri="http://schemas.openxmlformats.org/drawingml/2006/table">
            <a:tbl>
              <a:tblPr/>
              <a:tblGrid>
                <a:gridCol w="1184888"/>
                <a:gridCol w="899138"/>
                <a:gridCol w="584812"/>
                <a:gridCol w="749912"/>
                <a:gridCol w="742395"/>
                <a:gridCol w="826667"/>
                <a:gridCol w="888512"/>
                <a:gridCol w="780075"/>
              </a:tblGrid>
              <a:tr h="459941">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Índice MCS</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Tipo</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FEC</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Flujos</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MIMO</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Caudal con canales 20 MHz</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Caudal con canales 40 MHz</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459941">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800 </a:t>
                      </a:r>
                      <a:r>
                        <a:rPr kumimoji="0" lang="es-ES" sz="1400" b="1" i="0" u="none" strike="noStrike" cap="none" normalizeH="0" baseline="0" dirty="0" err="1" smtClean="0">
                          <a:ln>
                            <a:noFill/>
                          </a:ln>
                          <a:solidFill>
                            <a:schemeClr val="tx1"/>
                          </a:solidFill>
                          <a:effectLst/>
                          <a:latin typeface="Arial" charset="0"/>
                        </a:rPr>
                        <a:t>ns</a:t>
                      </a:r>
                      <a:endParaRPr kumimoji="0" lang="es-ES" sz="14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400 </a:t>
                      </a:r>
                      <a:r>
                        <a:rPr kumimoji="0" lang="es-ES" sz="1400" b="1" i="0" u="none" strike="noStrike" cap="none" normalizeH="0" baseline="0" dirty="0" err="1" smtClean="0">
                          <a:ln>
                            <a:noFill/>
                          </a:ln>
                          <a:solidFill>
                            <a:schemeClr val="tx1"/>
                          </a:solidFill>
                          <a:effectLst/>
                          <a:latin typeface="Arial" charset="0"/>
                        </a:rPr>
                        <a:t>ns</a:t>
                      </a:r>
                      <a:endParaRPr kumimoji="0" lang="es-ES" sz="14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800 </a:t>
                      </a:r>
                      <a:r>
                        <a:rPr kumimoji="0" lang="es-ES" sz="1400" b="1" i="0" u="none" strike="noStrike" cap="none" normalizeH="0" baseline="0" dirty="0" err="1" smtClean="0">
                          <a:ln>
                            <a:noFill/>
                          </a:ln>
                          <a:solidFill>
                            <a:schemeClr val="tx1"/>
                          </a:solidFill>
                          <a:effectLst/>
                          <a:latin typeface="Arial" charset="0"/>
                        </a:rPr>
                        <a:t>ns</a:t>
                      </a:r>
                      <a:endParaRPr kumimoji="0" lang="es-ES" sz="14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400 </a:t>
                      </a:r>
                      <a:r>
                        <a:rPr kumimoji="0" lang="es-ES" sz="1400" b="1" i="0" u="none" strike="noStrike" cap="none" normalizeH="0" baseline="0" dirty="0" err="1" smtClean="0">
                          <a:ln>
                            <a:noFill/>
                          </a:ln>
                          <a:solidFill>
                            <a:schemeClr val="tx1"/>
                          </a:solidFill>
                          <a:effectLst/>
                          <a:latin typeface="Arial" charset="0"/>
                        </a:rPr>
                        <a:t>ns</a:t>
                      </a:r>
                      <a:endParaRPr kumimoji="0" lang="es-ES" sz="1400" b="1"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BPSK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7,2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QPSK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14,4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27,0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QPSK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19,5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21,7</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40,5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28,9</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39,0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43,3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81,0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90,0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2/3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57,8</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108,0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58,5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121,5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7</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5/6</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72,2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150,0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BPSK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14,4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27,0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9</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QPSK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28,9</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10</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QPSK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39,0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43,3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81,0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90,0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11</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57,8</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108,0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78,0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86,7</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162,0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180,0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2/3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104,0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115,6</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216,0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240,0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14</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117,0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243,0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270,0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15</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5/6</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130,0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144,4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270,0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300,0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16</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BPSK</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1/2</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19,5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21,7</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40,5</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45,0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400" b="1" i="0" u="none" strike="noStrike" cap="none" normalizeH="0" baseline="0" dirty="0" smtClean="0">
                          <a:ln>
                            <a:noFill/>
                          </a:ln>
                          <a:solidFill>
                            <a:schemeClr val="tx1"/>
                          </a:solidFill>
                          <a:effectLst/>
                          <a:latin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0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31</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64-QAM</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5/6</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4</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260,0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288,9</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540,0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600,0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9918977"/>
      </p:ext>
    </p:extLst>
  </p:cSld>
  <p:clrMapOvr>
    <a:masterClrMapping/>
  </p:clrMapOvr>
  <p:transition spd="med">
    <p:cover dir="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número de diapositiva"/>
          <p:cNvSpPr>
            <a:spLocks noGrp="1"/>
          </p:cNvSpPr>
          <p:nvPr>
            <p:ph type="sldNum" sz="quarter" idx="10"/>
          </p:nvPr>
        </p:nvSpPr>
        <p:spPr/>
        <p:txBody>
          <a:bodyPr/>
          <a:lstStyle/>
          <a:p>
            <a:pPr>
              <a:defRPr/>
            </a:pPr>
            <a:r>
              <a:rPr lang="es-ES"/>
              <a:t>Ampliación Redes 5-</a:t>
            </a:r>
            <a:fld id="{BEBCB89B-3931-4DAF-8EDA-2BDBCFC8E59D}" type="slidenum">
              <a:rPr lang="es-ES"/>
              <a:pPr>
                <a:defRPr/>
              </a:pPr>
              <a:t>114</a:t>
            </a:fld>
            <a:endParaRPr lang="es-ES"/>
          </a:p>
        </p:txBody>
      </p:sp>
      <p:pic>
        <p:nvPicPr>
          <p:cNvPr id="149507" name="Picture 2"/>
          <p:cNvPicPr>
            <a:picLocks noChangeAspect="1" noChangeArrowheads="1"/>
          </p:cNvPicPr>
          <p:nvPr/>
        </p:nvPicPr>
        <p:blipFill>
          <a:blip r:embed="rId3" cstate="print"/>
          <a:srcRect/>
          <a:stretch>
            <a:fillRect/>
          </a:stretch>
        </p:blipFill>
        <p:spPr bwMode="auto">
          <a:xfrm>
            <a:off x="517525" y="757238"/>
            <a:ext cx="7799388" cy="4995862"/>
          </a:xfrm>
          <a:prstGeom prst="rect">
            <a:avLst/>
          </a:prstGeom>
          <a:noFill/>
          <a:ln w="9525">
            <a:noFill/>
            <a:miter lim="800000"/>
            <a:headEnd/>
            <a:tailEnd/>
          </a:ln>
        </p:spPr>
      </p:pic>
      <p:sp>
        <p:nvSpPr>
          <p:cNvPr id="149508" name="Text Box 3"/>
          <p:cNvSpPr txBox="1">
            <a:spLocks noChangeArrowheads="1"/>
          </p:cNvSpPr>
          <p:nvPr/>
        </p:nvSpPr>
        <p:spPr bwMode="auto">
          <a:xfrm>
            <a:off x="1258888" y="188913"/>
            <a:ext cx="6769100" cy="579437"/>
          </a:xfrm>
          <a:prstGeom prst="rect">
            <a:avLst/>
          </a:prstGeom>
          <a:noFill/>
          <a:ln w="9525">
            <a:noFill/>
            <a:miter lim="800000"/>
            <a:headEnd/>
            <a:tailEnd/>
          </a:ln>
        </p:spPr>
        <p:txBody>
          <a:bodyPr wrap="none">
            <a:spAutoFit/>
          </a:bodyPr>
          <a:lstStyle/>
          <a:p>
            <a:r>
              <a:rPr lang="es-ES" sz="3200" b="0"/>
              <a:t>MIMO: Multiple Input Multiple Output</a:t>
            </a:r>
          </a:p>
        </p:txBody>
      </p:sp>
      <p:sp>
        <p:nvSpPr>
          <p:cNvPr id="149509" name="Text Box 4"/>
          <p:cNvSpPr txBox="1">
            <a:spLocks noChangeArrowheads="1"/>
          </p:cNvSpPr>
          <p:nvPr/>
        </p:nvSpPr>
        <p:spPr bwMode="auto">
          <a:xfrm>
            <a:off x="395288" y="5578475"/>
            <a:ext cx="5113337" cy="730250"/>
          </a:xfrm>
          <a:prstGeom prst="rect">
            <a:avLst/>
          </a:prstGeom>
          <a:noFill/>
          <a:ln w="9525">
            <a:noFill/>
            <a:miter lim="800000"/>
            <a:headEnd/>
            <a:tailEnd/>
          </a:ln>
        </p:spPr>
        <p:txBody>
          <a:bodyPr>
            <a:spAutoFit/>
          </a:bodyPr>
          <a:lstStyle/>
          <a:p>
            <a:r>
              <a:rPr lang="es-ES" b="0"/>
              <a:t>Los datos se envían repartidos por varias antenas emisoras y receptoras, ajustando cada una al rendimiento que permite el entorno y aprovechando en lo posible la señal rebotada</a:t>
            </a:r>
          </a:p>
        </p:txBody>
      </p:sp>
      <p:sp>
        <p:nvSpPr>
          <p:cNvPr id="149510" name="Text Box 5"/>
          <p:cNvSpPr txBox="1">
            <a:spLocks noChangeArrowheads="1"/>
          </p:cNvSpPr>
          <p:nvPr/>
        </p:nvSpPr>
        <p:spPr bwMode="auto">
          <a:xfrm>
            <a:off x="755650" y="1268413"/>
            <a:ext cx="2087563" cy="304800"/>
          </a:xfrm>
          <a:prstGeom prst="rect">
            <a:avLst/>
          </a:prstGeom>
          <a:noFill/>
          <a:ln w="9525">
            <a:noFill/>
            <a:miter lim="800000"/>
            <a:headEnd/>
            <a:tailEnd/>
          </a:ln>
        </p:spPr>
        <p:txBody>
          <a:bodyPr>
            <a:spAutoFit/>
          </a:bodyPr>
          <a:lstStyle/>
          <a:p>
            <a:r>
              <a:rPr lang="es-ES"/>
              <a:t>Sistema 3 x 3 MIMO</a:t>
            </a:r>
          </a:p>
        </p:txBody>
      </p:sp>
    </p:spTree>
    <p:extLst>
      <p:ext uri="{BB962C8B-B14F-4D97-AF65-F5344CB8AC3E}">
        <p14:creationId xmlns:p14="http://schemas.microsoft.com/office/powerpoint/2010/main" val="1713071731"/>
      </p:ext>
    </p:extLst>
  </p:cSld>
  <p:clrMapOvr>
    <a:masterClrMapping/>
  </p:clrMapOvr>
  <p:transition spd="med">
    <p:cover dir="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108E5572-3107-4F77-BCAC-EEDA5327E533}" type="slidenum">
              <a:rPr lang="es-ES"/>
              <a:pPr>
                <a:defRPr/>
              </a:pPr>
              <a:t>115</a:t>
            </a:fld>
            <a:endParaRPr lang="es-ES"/>
          </a:p>
        </p:txBody>
      </p:sp>
      <p:sp>
        <p:nvSpPr>
          <p:cNvPr id="113667" name="Rectangle 2"/>
          <p:cNvSpPr>
            <a:spLocks noGrp="1" noChangeArrowheads="1"/>
          </p:cNvSpPr>
          <p:nvPr>
            <p:ph type="title"/>
          </p:nvPr>
        </p:nvSpPr>
        <p:spPr/>
        <p:txBody>
          <a:bodyPr/>
          <a:lstStyle/>
          <a:p>
            <a:pPr eaLnBrk="1" hangingPunct="1"/>
            <a:r>
              <a:rPr lang="es-ES" dirty="0" smtClean="0"/>
              <a:t>Redes inalámbricas 802.11</a:t>
            </a:r>
          </a:p>
        </p:txBody>
      </p:sp>
      <p:sp>
        <p:nvSpPr>
          <p:cNvPr id="113668" name="Rectangle 3"/>
          <p:cNvSpPr>
            <a:spLocks noGrp="1" noChangeArrowheads="1"/>
          </p:cNvSpPr>
          <p:nvPr>
            <p:ph type="body" idx="1"/>
          </p:nvPr>
        </p:nvSpPr>
        <p:spPr/>
        <p:txBody>
          <a:bodyPr/>
          <a:lstStyle/>
          <a:p>
            <a:pPr eaLnBrk="1" hangingPunct="1"/>
            <a:r>
              <a:rPr lang="es-ES" dirty="0" smtClean="0"/>
              <a:t>Introducción</a:t>
            </a:r>
          </a:p>
          <a:p>
            <a:pPr eaLnBrk="1" hangingPunct="1"/>
            <a:r>
              <a:rPr lang="es-ES" dirty="0" smtClean="0"/>
              <a:t>Arquitectura</a:t>
            </a:r>
          </a:p>
          <a:p>
            <a:pPr eaLnBrk="1" hangingPunct="1"/>
            <a:r>
              <a:rPr lang="es-ES" dirty="0" smtClean="0"/>
              <a:t>Nivel MAC</a:t>
            </a:r>
          </a:p>
          <a:p>
            <a:pPr eaLnBrk="1" hangingPunct="1"/>
            <a:r>
              <a:rPr lang="es-ES" dirty="0" smtClean="0"/>
              <a:t>Conectividad y seguridad</a:t>
            </a:r>
          </a:p>
          <a:p>
            <a:pPr eaLnBrk="1" hangingPunct="1"/>
            <a:r>
              <a:rPr lang="es-ES" dirty="0" smtClean="0"/>
              <a:t>Nivel físico</a:t>
            </a:r>
          </a:p>
          <a:p>
            <a:pPr eaLnBrk="1" hangingPunct="1"/>
            <a:r>
              <a:rPr lang="es-ES" b="1" dirty="0" smtClean="0">
                <a:solidFill>
                  <a:srgbClr val="FF0000"/>
                </a:solidFill>
              </a:rPr>
              <a:t>Diseño</a:t>
            </a:r>
          </a:p>
          <a:p>
            <a:pPr eaLnBrk="1" hangingPunct="1"/>
            <a:r>
              <a:rPr lang="es-ES" dirty="0" smtClean="0"/>
              <a:t>Puentes inalámbricos</a:t>
            </a:r>
          </a:p>
        </p:txBody>
      </p:sp>
    </p:spTree>
  </p:cSld>
  <p:clrMapOvr>
    <a:masterClrMapping/>
  </p:clrMapOvr>
  <p:transition spd="med">
    <p:cover dir="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Marcador de número de diapositiva"/>
          <p:cNvSpPr>
            <a:spLocks noGrp="1"/>
          </p:cNvSpPr>
          <p:nvPr>
            <p:ph type="sldNum" sz="quarter" idx="10"/>
          </p:nvPr>
        </p:nvSpPr>
        <p:spPr/>
        <p:txBody>
          <a:bodyPr/>
          <a:lstStyle/>
          <a:p>
            <a:pPr>
              <a:defRPr/>
            </a:pPr>
            <a:r>
              <a:rPr lang="es-ES"/>
              <a:t>Ampliación Redes 5-</a:t>
            </a:r>
            <a:fld id="{7149BF7B-5DEB-4675-B66F-91DD2FD60861}" type="slidenum">
              <a:rPr lang="es-ES"/>
              <a:pPr>
                <a:defRPr/>
              </a:pPr>
              <a:t>116</a:t>
            </a:fld>
            <a:endParaRPr lang="es-ES"/>
          </a:p>
        </p:txBody>
      </p:sp>
      <p:pic>
        <p:nvPicPr>
          <p:cNvPr id="114691" name="Picture 2"/>
          <p:cNvPicPr>
            <a:picLocks noChangeAspect="1" noChangeArrowheads="1"/>
          </p:cNvPicPr>
          <p:nvPr/>
        </p:nvPicPr>
        <p:blipFill>
          <a:blip r:embed="rId3" cstate="print"/>
          <a:srcRect/>
          <a:stretch>
            <a:fillRect/>
          </a:stretch>
        </p:blipFill>
        <p:spPr bwMode="auto">
          <a:xfrm>
            <a:off x="5416550" y="1833563"/>
            <a:ext cx="2708275" cy="2171700"/>
          </a:xfrm>
          <a:prstGeom prst="rect">
            <a:avLst/>
          </a:prstGeom>
          <a:noFill/>
          <a:ln w="9525">
            <a:noFill/>
            <a:miter lim="800000"/>
            <a:headEnd/>
            <a:tailEnd/>
          </a:ln>
        </p:spPr>
      </p:pic>
      <p:pic>
        <p:nvPicPr>
          <p:cNvPr id="114692" name="Picture 3"/>
          <p:cNvPicPr>
            <a:picLocks noChangeAspect="1" noChangeArrowheads="1"/>
          </p:cNvPicPr>
          <p:nvPr/>
        </p:nvPicPr>
        <p:blipFill>
          <a:blip r:embed="rId4" cstate="print"/>
          <a:srcRect/>
          <a:stretch>
            <a:fillRect/>
          </a:stretch>
        </p:blipFill>
        <p:spPr bwMode="auto">
          <a:xfrm>
            <a:off x="4822825" y="4400550"/>
            <a:ext cx="4070350" cy="2124075"/>
          </a:xfrm>
          <a:prstGeom prst="rect">
            <a:avLst/>
          </a:prstGeom>
          <a:noFill/>
          <a:ln w="9525">
            <a:noFill/>
            <a:miter lim="800000"/>
            <a:headEnd/>
            <a:tailEnd/>
          </a:ln>
        </p:spPr>
      </p:pic>
      <p:pic>
        <p:nvPicPr>
          <p:cNvPr id="114693" name="Picture 4"/>
          <p:cNvPicPr>
            <a:picLocks noChangeAspect="1" noChangeArrowheads="1"/>
          </p:cNvPicPr>
          <p:nvPr/>
        </p:nvPicPr>
        <p:blipFill>
          <a:blip r:embed="rId5" cstate="print"/>
          <a:srcRect r="55096"/>
          <a:stretch>
            <a:fillRect/>
          </a:stretch>
        </p:blipFill>
        <p:spPr bwMode="auto">
          <a:xfrm>
            <a:off x="827088" y="1700213"/>
            <a:ext cx="1223962" cy="2295525"/>
          </a:xfrm>
          <a:prstGeom prst="rect">
            <a:avLst/>
          </a:prstGeom>
          <a:noFill/>
          <a:ln w="9525">
            <a:noFill/>
            <a:miter lim="800000"/>
            <a:headEnd/>
            <a:tailEnd/>
          </a:ln>
        </p:spPr>
      </p:pic>
      <p:pic>
        <p:nvPicPr>
          <p:cNvPr id="114694" name="Picture 5"/>
          <p:cNvPicPr>
            <a:picLocks noChangeAspect="1" noChangeArrowheads="1"/>
          </p:cNvPicPr>
          <p:nvPr/>
        </p:nvPicPr>
        <p:blipFill>
          <a:blip r:embed="rId6" cstate="print"/>
          <a:srcRect/>
          <a:stretch>
            <a:fillRect/>
          </a:stretch>
        </p:blipFill>
        <p:spPr bwMode="auto">
          <a:xfrm>
            <a:off x="107950" y="4368800"/>
            <a:ext cx="2233613" cy="2228850"/>
          </a:xfrm>
          <a:prstGeom prst="rect">
            <a:avLst/>
          </a:prstGeom>
          <a:noFill/>
          <a:ln w="9525">
            <a:noFill/>
            <a:miter lim="800000"/>
            <a:headEnd/>
            <a:tailEnd/>
          </a:ln>
        </p:spPr>
      </p:pic>
      <p:sp>
        <p:nvSpPr>
          <p:cNvPr id="114695" name="Text Box 6"/>
          <p:cNvSpPr txBox="1">
            <a:spLocks noChangeArrowheads="1"/>
          </p:cNvSpPr>
          <p:nvPr/>
        </p:nvSpPr>
        <p:spPr bwMode="auto">
          <a:xfrm>
            <a:off x="2124075" y="188913"/>
            <a:ext cx="5607050" cy="701675"/>
          </a:xfrm>
          <a:prstGeom prst="rect">
            <a:avLst/>
          </a:prstGeom>
          <a:noFill/>
          <a:ln w="9525">
            <a:noFill/>
            <a:miter lim="800000"/>
            <a:headEnd/>
            <a:tailEnd/>
          </a:ln>
        </p:spPr>
        <p:txBody>
          <a:bodyPr wrap="none">
            <a:spAutoFit/>
          </a:bodyPr>
          <a:lstStyle/>
          <a:p>
            <a:r>
              <a:rPr lang="es-ES" sz="4000" b="0"/>
              <a:t>Antenas más habituales</a:t>
            </a:r>
          </a:p>
        </p:txBody>
      </p:sp>
      <p:sp>
        <p:nvSpPr>
          <p:cNvPr id="114696" name="Text Box 7"/>
          <p:cNvSpPr txBox="1">
            <a:spLocks noChangeArrowheads="1"/>
          </p:cNvSpPr>
          <p:nvPr/>
        </p:nvSpPr>
        <p:spPr bwMode="auto">
          <a:xfrm>
            <a:off x="798513" y="981075"/>
            <a:ext cx="2771775" cy="517525"/>
          </a:xfrm>
          <a:prstGeom prst="rect">
            <a:avLst/>
          </a:prstGeom>
          <a:noFill/>
          <a:ln w="9525">
            <a:noFill/>
            <a:miter lim="800000"/>
            <a:headEnd/>
            <a:tailEnd/>
          </a:ln>
        </p:spPr>
        <p:txBody>
          <a:bodyPr wrap="none">
            <a:spAutoFit/>
          </a:bodyPr>
          <a:lstStyle/>
          <a:p>
            <a:pPr algn="ctr"/>
            <a:r>
              <a:rPr lang="es-ES"/>
              <a:t>Antena dipolo omnidireccional</a:t>
            </a:r>
          </a:p>
          <a:p>
            <a:pPr algn="ctr"/>
            <a:r>
              <a:rPr lang="es-ES"/>
              <a:t>de 2,14 dBi de ganancia</a:t>
            </a:r>
          </a:p>
        </p:txBody>
      </p:sp>
      <p:sp>
        <p:nvSpPr>
          <p:cNvPr id="114697" name="Text Box 8"/>
          <p:cNvSpPr txBox="1">
            <a:spLocks noChangeArrowheads="1"/>
          </p:cNvSpPr>
          <p:nvPr/>
        </p:nvSpPr>
        <p:spPr bwMode="auto">
          <a:xfrm>
            <a:off x="4787900" y="969963"/>
            <a:ext cx="4194175" cy="730250"/>
          </a:xfrm>
          <a:prstGeom prst="rect">
            <a:avLst/>
          </a:prstGeom>
          <a:noFill/>
          <a:ln w="9525">
            <a:noFill/>
            <a:miter lim="800000"/>
            <a:headEnd/>
            <a:tailEnd/>
          </a:ln>
        </p:spPr>
        <p:txBody>
          <a:bodyPr>
            <a:spAutoFit/>
          </a:bodyPr>
          <a:lstStyle/>
          <a:p>
            <a:pPr algn="ctr"/>
            <a:r>
              <a:rPr lang="es-ES"/>
              <a:t>Antena de parche para montaje</a:t>
            </a:r>
          </a:p>
          <a:p>
            <a:pPr algn="ctr"/>
            <a:r>
              <a:rPr lang="es-ES"/>
              <a:t>en pared interior o exterior (8,5 dBi)</a:t>
            </a:r>
          </a:p>
          <a:p>
            <a:pPr algn="ctr"/>
            <a:r>
              <a:rPr lang="es-ES"/>
              <a:t>Alcance: 3 Km a 2 Mb/s, 1 Km a 11 Mb/s</a:t>
            </a:r>
          </a:p>
        </p:txBody>
      </p:sp>
      <p:pic>
        <p:nvPicPr>
          <p:cNvPr id="114698" name="Picture 9"/>
          <p:cNvPicPr>
            <a:picLocks noChangeAspect="1" noChangeArrowheads="1"/>
          </p:cNvPicPr>
          <p:nvPr/>
        </p:nvPicPr>
        <p:blipFill>
          <a:blip r:embed="rId7" cstate="print"/>
          <a:srcRect/>
          <a:stretch>
            <a:fillRect/>
          </a:stretch>
        </p:blipFill>
        <p:spPr bwMode="auto">
          <a:xfrm>
            <a:off x="2411413" y="4725988"/>
            <a:ext cx="1776412" cy="1862137"/>
          </a:xfrm>
          <a:prstGeom prst="rect">
            <a:avLst/>
          </a:prstGeom>
          <a:noFill/>
          <a:ln w="9525">
            <a:noFill/>
            <a:miter lim="800000"/>
            <a:headEnd/>
            <a:tailEnd/>
          </a:ln>
        </p:spPr>
      </p:pic>
      <p:sp>
        <p:nvSpPr>
          <p:cNvPr id="114699" name="Text Box 10"/>
          <p:cNvSpPr txBox="1">
            <a:spLocks noChangeArrowheads="1"/>
          </p:cNvSpPr>
          <p:nvPr/>
        </p:nvSpPr>
        <p:spPr bwMode="auto">
          <a:xfrm>
            <a:off x="2655888" y="4437063"/>
            <a:ext cx="1328737" cy="244475"/>
          </a:xfrm>
          <a:prstGeom prst="rect">
            <a:avLst/>
          </a:prstGeom>
          <a:noFill/>
          <a:ln w="9525">
            <a:noFill/>
            <a:miter lim="800000"/>
            <a:headEnd/>
            <a:tailEnd/>
          </a:ln>
        </p:spPr>
        <p:txBody>
          <a:bodyPr wrap="none">
            <a:spAutoFit/>
          </a:bodyPr>
          <a:lstStyle/>
          <a:p>
            <a:r>
              <a:rPr lang="es-ES" sz="1000" b="0"/>
              <a:t>Radiación horizontal</a:t>
            </a:r>
          </a:p>
        </p:txBody>
      </p:sp>
    </p:spTree>
  </p:cSld>
  <p:clrMapOvr>
    <a:masterClrMapping/>
  </p:clrMapOvr>
  <p:transition spd="med">
    <p:cover dir="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6A046095-559C-4BC4-9920-95D44D0ACE1B}" type="slidenum">
              <a:rPr lang="es-ES"/>
              <a:pPr>
                <a:defRPr/>
              </a:pPr>
              <a:t>117</a:t>
            </a:fld>
            <a:endParaRPr lang="es-ES"/>
          </a:p>
        </p:txBody>
      </p:sp>
      <p:sp>
        <p:nvSpPr>
          <p:cNvPr id="115715" name="Rectangle 2"/>
          <p:cNvSpPr>
            <a:spLocks noGrp="1" noChangeArrowheads="1"/>
          </p:cNvSpPr>
          <p:nvPr>
            <p:ph type="title"/>
          </p:nvPr>
        </p:nvSpPr>
        <p:spPr>
          <a:xfrm>
            <a:off x="685800" y="333375"/>
            <a:ext cx="7772400" cy="658813"/>
          </a:xfrm>
        </p:spPr>
        <p:txBody>
          <a:bodyPr/>
          <a:lstStyle/>
          <a:p>
            <a:pPr eaLnBrk="1" hangingPunct="1"/>
            <a:r>
              <a:rPr lang="es-ES" sz="4000" smtClean="0"/>
              <a:t>Antenas</a:t>
            </a:r>
          </a:p>
        </p:txBody>
      </p:sp>
      <p:sp>
        <p:nvSpPr>
          <p:cNvPr id="115716" name="Rectangle 3"/>
          <p:cNvSpPr>
            <a:spLocks noGrp="1" noChangeArrowheads="1"/>
          </p:cNvSpPr>
          <p:nvPr>
            <p:ph type="body" idx="1"/>
          </p:nvPr>
        </p:nvSpPr>
        <p:spPr>
          <a:xfrm>
            <a:off x="685800" y="1125538"/>
            <a:ext cx="7772400" cy="5399087"/>
          </a:xfrm>
        </p:spPr>
        <p:txBody>
          <a:bodyPr/>
          <a:lstStyle/>
          <a:p>
            <a:pPr eaLnBrk="1" hangingPunct="1">
              <a:lnSpc>
                <a:spcPct val="80000"/>
              </a:lnSpc>
            </a:pPr>
            <a:r>
              <a:rPr lang="es-ES" sz="2000" smtClean="0"/>
              <a:t>La ganancia de una antena es una medida relativa de la intensidad de la señal emitida en comparación con la intensidad con que emitiría una antena isotrópica a la misma distancia y con la misma potencia de emisión</a:t>
            </a:r>
          </a:p>
          <a:p>
            <a:pPr eaLnBrk="1" hangingPunct="1">
              <a:lnSpc>
                <a:spcPct val="80000"/>
              </a:lnSpc>
            </a:pPr>
            <a:r>
              <a:rPr lang="es-ES" sz="2000" smtClean="0"/>
              <a:t>Se suele expresar en dBi (decibel isotrópico). El dato se suele dar para la dirección en la que la intensidad (y por tanto la ganancia) es máxima</a:t>
            </a:r>
          </a:p>
          <a:p>
            <a:pPr eaLnBrk="1" hangingPunct="1">
              <a:lnSpc>
                <a:spcPct val="80000"/>
              </a:lnSpc>
            </a:pPr>
            <a:r>
              <a:rPr lang="es-ES" sz="2000" smtClean="0"/>
              <a:t>Una antena isotrópica tiene una ganancia de 0 dBi en todas direcciones. Su diagrama de radiación tridimensional sería un balón de fútbol</a:t>
            </a:r>
          </a:p>
          <a:p>
            <a:pPr eaLnBrk="1" hangingPunct="1">
              <a:lnSpc>
                <a:spcPct val="80000"/>
              </a:lnSpc>
            </a:pPr>
            <a:r>
              <a:rPr lang="es-ES" sz="2000" smtClean="0"/>
              <a:t>Los tipos de antenas utilizados en redes 802.11 son los siguientes:</a:t>
            </a:r>
          </a:p>
          <a:p>
            <a:pPr lvl="1" eaLnBrk="1" hangingPunct="1">
              <a:lnSpc>
                <a:spcPct val="80000"/>
              </a:lnSpc>
            </a:pPr>
            <a:r>
              <a:rPr lang="es-ES" sz="1800" smtClean="0"/>
              <a:t>Omnidireccionales, que transmiten en todas direcciones en el plano horizontal (diagrama toroidal, como un donut). Son las de menor ganancia (2-6 dBi dependiendo de lo ‘aplastado’ que esté el toro)</a:t>
            </a:r>
          </a:p>
          <a:p>
            <a:pPr lvl="1" eaLnBrk="1" hangingPunct="1">
              <a:lnSpc>
                <a:spcPct val="80000"/>
              </a:lnSpc>
            </a:pPr>
            <a:r>
              <a:rPr lang="es-ES" sz="1800" smtClean="0"/>
              <a:t>Antenas de ‘parche’ (6-10 dBi de ganancia)</a:t>
            </a:r>
          </a:p>
          <a:p>
            <a:pPr lvl="1" eaLnBrk="1" hangingPunct="1">
              <a:lnSpc>
                <a:spcPct val="80000"/>
              </a:lnSpc>
            </a:pPr>
            <a:r>
              <a:rPr lang="es-ES" sz="1800" smtClean="0"/>
              <a:t>Antenas yagi (13 dBi)</a:t>
            </a:r>
          </a:p>
          <a:p>
            <a:pPr lvl="1" eaLnBrk="1" hangingPunct="1">
              <a:lnSpc>
                <a:spcPct val="80000"/>
              </a:lnSpc>
            </a:pPr>
            <a:r>
              <a:rPr lang="es-ES" sz="1800" smtClean="0"/>
              <a:t>Antenas parabólicas (20 dBi)</a:t>
            </a:r>
          </a:p>
          <a:p>
            <a:pPr eaLnBrk="1" hangingPunct="1">
              <a:lnSpc>
                <a:spcPct val="80000"/>
              </a:lnSpc>
            </a:pPr>
            <a:r>
              <a:rPr lang="es-ES" sz="2000" smtClean="0"/>
              <a:t>Las más habituales son las omnidireccionales, seguidas de las tipo parche. Las yagi y parabólicas se utilizan sobre todo en puentes inalámbricos</a:t>
            </a:r>
          </a:p>
          <a:p>
            <a:pPr eaLnBrk="1" hangingPunct="1">
              <a:lnSpc>
                <a:spcPct val="80000"/>
              </a:lnSpc>
            </a:pPr>
            <a:endParaRPr lang="es-ES" sz="2000" smtClean="0"/>
          </a:p>
        </p:txBody>
      </p:sp>
    </p:spTree>
  </p:cSld>
  <p:clrMapOvr>
    <a:masterClrMapping/>
  </p:clrMapOvr>
  <p:transition spd="med">
    <p:cover dir="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Marcador de número de diapositiva"/>
          <p:cNvSpPr>
            <a:spLocks noGrp="1"/>
          </p:cNvSpPr>
          <p:nvPr>
            <p:ph type="sldNum" sz="quarter" idx="10"/>
          </p:nvPr>
        </p:nvSpPr>
        <p:spPr/>
        <p:txBody>
          <a:bodyPr/>
          <a:lstStyle/>
          <a:p>
            <a:pPr>
              <a:defRPr/>
            </a:pPr>
            <a:r>
              <a:rPr lang="es-ES"/>
              <a:t>Ampliación Redes 5-</a:t>
            </a:r>
            <a:fld id="{598D3104-9ED0-44CA-A6C8-6252D201BE09}" type="slidenum">
              <a:rPr lang="es-ES"/>
              <a:pPr>
                <a:defRPr/>
              </a:pPr>
              <a:t>118</a:t>
            </a:fld>
            <a:endParaRPr lang="es-ES"/>
          </a:p>
        </p:txBody>
      </p:sp>
      <p:pic>
        <p:nvPicPr>
          <p:cNvPr id="116739" name="Picture 2"/>
          <p:cNvPicPr>
            <a:picLocks noChangeAspect="1" noChangeArrowheads="1"/>
          </p:cNvPicPr>
          <p:nvPr/>
        </p:nvPicPr>
        <p:blipFill>
          <a:blip r:embed="rId3" cstate="print"/>
          <a:srcRect/>
          <a:stretch>
            <a:fillRect/>
          </a:stretch>
        </p:blipFill>
        <p:spPr bwMode="auto">
          <a:xfrm>
            <a:off x="971550" y="2109788"/>
            <a:ext cx="2532063" cy="1666875"/>
          </a:xfrm>
          <a:prstGeom prst="rect">
            <a:avLst/>
          </a:prstGeom>
          <a:noFill/>
          <a:ln w="9525">
            <a:noFill/>
            <a:miter lim="800000"/>
            <a:headEnd/>
            <a:tailEnd/>
          </a:ln>
        </p:spPr>
      </p:pic>
      <p:pic>
        <p:nvPicPr>
          <p:cNvPr id="116740" name="Picture 3"/>
          <p:cNvPicPr>
            <a:picLocks noChangeAspect="1" noChangeArrowheads="1"/>
          </p:cNvPicPr>
          <p:nvPr/>
        </p:nvPicPr>
        <p:blipFill>
          <a:blip r:embed="rId4" cstate="print"/>
          <a:srcRect/>
          <a:stretch>
            <a:fillRect/>
          </a:stretch>
        </p:blipFill>
        <p:spPr bwMode="auto">
          <a:xfrm>
            <a:off x="6072188" y="1706563"/>
            <a:ext cx="2244725" cy="2586037"/>
          </a:xfrm>
          <a:prstGeom prst="rect">
            <a:avLst/>
          </a:prstGeom>
          <a:noFill/>
          <a:ln w="9525">
            <a:noFill/>
            <a:miter lim="800000"/>
            <a:headEnd/>
            <a:tailEnd/>
          </a:ln>
        </p:spPr>
      </p:pic>
      <p:sp>
        <p:nvSpPr>
          <p:cNvPr id="116741" name="Text Box 4"/>
          <p:cNvSpPr txBox="1">
            <a:spLocks noChangeArrowheads="1"/>
          </p:cNvSpPr>
          <p:nvPr/>
        </p:nvSpPr>
        <p:spPr bwMode="auto">
          <a:xfrm>
            <a:off x="1533525" y="279400"/>
            <a:ext cx="5918200" cy="701675"/>
          </a:xfrm>
          <a:prstGeom prst="rect">
            <a:avLst/>
          </a:prstGeom>
          <a:noFill/>
          <a:ln w="9525">
            <a:noFill/>
            <a:miter lim="800000"/>
            <a:headEnd/>
            <a:tailEnd/>
          </a:ln>
        </p:spPr>
        <p:txBody>
          <a:bodyPr wrap="none">
            <a:spAutoFit/>
          </a:bodyPr>
          <a:lstStyle/>
          <a:p>
            <a:r>
              <a:rPr lang="es-ES" sz="4000" b="0"/>
              <a:t>Antenas de alta ganancia</a:t>
            </a:r>
          </a:p>
        </p:txBody>
      </p:sp>
      <p:sp>
        <p:nvSpPr>
          <p:cNvPr id="116742" name="Text Box 5"/>
          <p:cNvSpPr txBox="1">
            <a:spLocks noChangeArrowheads="1"/>
          </p:cNvSpPr>
          <p:nvPr/>
        </p:nvSpPr>
        <p:spPr bwMode="auto">
          <a:xfrm>
            <a:off x="611188" y="1255713"/>
            <a:ext cx="3671887" cy="517525"/>
          </a:xfrm>
          <a:prstGeom prst="rect">
            <a:avLst/>
          </a:prstGeom>
          <a:noFill/>
          <a:ln w="9525">
            <a:noFill/>
            <a:miter lim="800000"/>
            <a:headEnd/>
            <a:tailEnd/>
          </a:ln>
        </p:spPr>
        <p:txBody>
          <a:bodyPr>
            <a:spAutoFit/>
          </a:bodyPr>
          <a:lstStyle/>
          <a:p>
            <a:pPr algn="ctr"/>
            <a:r>
              <a:rPr lang="es-ES"/>
              <a:t>Antena Yagi exterior (13,5 dBi)</a:t>
            </a:r>
          </a:p>
          <a:p>
            <a:pPr algn="ctr"/>
            <a:r>
              <a:rPr lang="es-ES"/>
              <a:t>Alcance: 6 Km a 2 Mb/s, 2 Km a 11 Mb/s</a:t>
            </a:r>
          </a:p>
        </p:txBody>
      </p:sp>
      <p:sp>
        <p:nvSpPr>
          <p:cNvPr id="116743" name="Text Box 6"/>
          <p:cNvSpPr txBox="1">
            <a:spLocks noChangeArrowheads="1"/>
          </p:cNvSpPr>
          <p:nvPr/>
        </p:nvSpPr>
        <p:spPr bwMode="auto">
          <a:xfrm>
            <a:off x="5292725" y="1255713"/>
            <a:ext cx="3632200" cy="517525"/>
          </a:xfrm>
          <a:prstGeom prst="rect">
            <a:avLst/>
          </a:prstGeom>
          <a:noFill/>
          <a:ln w="9525">
            <a:noFill/>
            <a:miter lim="800000"/>
            <a:headEnd/>
            <a:tailEnd/>
          </a:ln>
        </p:spPr>
        <p:txBody>
          <a:bodyPr wrap="none">
            <a:spAutoFit/>
          </a:bodyPr>
          <a:lstStyle/>
          <a:p>
            <a:pPr algn="ctr"/>
            <a:r>
              <a:rPr lang="es-ES"/>
              <a:t>Antena Parabólica exterior (20 dBi)</a:t>
            </a:r>
          </a:p>
          <a:p>
            <a:pPr algn="ctr"/>
            <a:r>
              <a:rPr lang="es-ES"/>
              <a:t>Alcance: 10 Km a 2 Mb/s, 5 Km a 11 Mb/s</a:t>
            </a:r>
          </a:p>
        </p:txBody>
      </p:sp>
      <p:pic>
        <p:nvPicPr>
          <p:cNvPr id="116744" name="Picture 7"/>
          <p:cNvPicPr>
            <a:picLocks noChangeAspect="1" noChangeArrowheads="1"/>
          </p:cNvPicPr>
          <p:nvPr/>
        </p:nvPicPr>
        <p:blipFill>
          <a:blip r:embed="rId5" cstate="print"/>
          <a:srcRect/>
          <a:stretch>
            <a:fillRect/>
          </a:stretch>
        </p:blipFill>
        <p:spPr bwMode="auto">
          <a:xfrm>
            <a:off x="650875" y="4005263"/>
            <a:ext cx="3992563" cy="2209800"/>
          </a:xfrm>
          <a:prstGeom prst="rect">
            <a:avLst/>
          </a:prstGeom>
          <a:noFill/>
          <a:ln w="9525">
            <a:noFill/>
            <a:miter lim="800000"/>
            <a:headEnd/>
            <a:tailEnd/>
          </a:ln>
        </p:spPr>
      </p:pic>
      <p:pic>
        <p:nvPicPr>
          <p:cNvPr id="116745" name="Picture 8"/>
          <p:cNvPicPr>
            <a:picLocks noChangeAspect="1" noChangeArrowheads="1"/>
          </p:cNvPicPr>
          <p:nvPr/>
        </p:nvPicPr>
        <p:blipFill>
          <a:blip r:embed="rId6" cstate="print"/>
          <a:srcRect/>
          <a:stretch>
            <a:fillRect/>
          </a:stretch>
        </p:blipFill>
        <p:spPr bwMode="auto">
          <a:xfrm>
            <a:off x="6218238" y="4152900"/>
            <a:ext cx="1809750" cy="222885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4 Marcador de número de diapositiva"/>
          <p:cNvSpPr>
            <a:spLocks noGrp="1"/>
          </p:cNvSpPr>
          <p:nvPr>
            <p:ph type="sldNum" sz="quarter" idx="10"/>
          </p:nvPr>
        </p:nvSpPr>
        <p:spPr/>
        <p:txBody>
          <a:bodyPr/>
          <a:lstStyle/>
          <a:p>
            <a:pPr>
              <a:defRPr/>
            </a:pPr>
            <a:r>
              <a:rPr lang="es-ES"/>
              <a:t>Ampliación Redes 5-</a:t>
            </a:r>
            <a:fld id="{FCDDAC0C-D3A0-4098-8BEB-89BD9B32EFDA}" type="slidenum">
              <a:rPr lang="es-ES"/>
              <a:pPr>
                <a:defRPr/>
              </a:pPr>
              <a:t>119</a:t>
            </a:fld>
            <a:endParaRPr lang="es-ES"/>
          </a:p>
        </p:txBody>
      </p:sp>
      <p:sp>
        <p:nvSpPr>
          <p:cNvPr id="117763" name="Rectangle 2"/>
          <p:cNvSpPr>
            <a:spLocks noGrp="1" noChangeArrowheads="1"/>
          </p:cNvSpPr>
          <p:nvPr>
            <p:ph type="title"/>
          </p:nvPr>
        </p:nvSpPr>
        <p:spPr>
          <a:xfrm>
            <a:off x="685800" y="609600"/>
            <a:ext cx="7772400" cy="731838"/>
          </a:xfrm>
        </p:spPr>
        <p:txBody>
          <a:bodyPr/>
          <a:lstStyle/>
          <a:p>
            <a:pPr eaLnBrk="1" hangingPunct="1"/>
            <a:r>
              <a:rPr lang="es-ES" sz="4000" smtClean="0"/>
              <a:t>Relación antena-potencia</a:t>
            </a:r>
          </a:p>
        </p:txBody>
      </p:sp>
      <p:sp>
        <p:nvSpPr>
          <p:cNvPr id="117764" name="Rectangle 3"/>
          <p:cNvSpPr>
            <a:spLocks noGrp="1" noChangeArrowheads="1"/>
          </p:cNvSpPr>
          <p:nvPr>
            <p:ph type="body" sz="half" idx="1"/>
          </p:nvPr>
        </p:nvSpPr>
        <p:spPr>
          <a:xfrm>
            <a:off x="539750" y="1557338"/>
            <a:ext cx="4103688" cy="4608512"/>
          </a:xfrm>
        </p:spPr>
        <p:txBody>
          <a:bodyPr/>
          <a:lstStyle/>
          <a:p>
            <a:pPr eaLnBrk="1" hangingPunct="1">
              <a:lnSpc>
                <a:spcPct val="80000"/>
              </a:lnSpc>
            </a:pPr>
            <a:r>
              <a:rPr lang="es-ES" sz="2400" smtClean="0"/>
              <a:t>Las normativas fijan una potencia máxima de emisión y una densidad de potencia (potencia por unidad de superficie). Por tanto con una antena de mucha ganancia es preciso reducir la potencia (esto no es controlado por los equipos)</a:t>
            </a:r>
          </a:p>
          <a:p>
            <a:pPr eaLnBrk="1" hangingPunct="1">
              <a:lnSpc>
                <a:spcPct val="80000"/>
              </a:lnSpc>
            </a:pPr>
            <a:r>
              <a:rPr lang="es-ES" sz="2400" smtClean="0"/>
              <a:t>Los límites varían según el ‘dominio regulatorio’. Por ejemplo en ‘EMEA’ (Europa, Medio Oriente y África) los límites son los de la tabla adjunta.</a:t>
            </a:r>
          </a:p>
        </p:txBody>
      </p:sp>
      <p:graphicFrame>
        <p:nvGraphicFramePr>
          <p:cNvPr id="1666052" name="Group 4"/>
          <p:cNvGraphicFramePr>
            <a:graphicFrameLocks noGrp="1"/>
          </p:cNvGraphicFramePr>
          <p:nvPr>
            <p:ph sz="half" idx="2"/>
          </p:nvPr>
        </p:nvGraphicFramePr>
        <p:xfrm>
          <a:off x="4889500" y="2105025"/>
          <a:ext cx="3479800" cy="3700465"/>
        </p:xfrm>
        <a:graphic>
          <a:graphicData uri="http://schemas.openxmlformats.org/drawingml/2006/table">
            <a:tbl>
              <a:tblPr/>
              <a:tblGrid>
                <a:gridCol w="1708150"/>
                <a:gridCol w="177165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Ganancia (dBi)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Pot. Máx. (mW)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797" name="Text Box 36"/>
          <p:cNvSpPr txBox="1">
            <a:spLocks noChangeArrowheads="1"/>
          </p:cNvSpPr>
          <p:nvPr/>
        </p:nvSpPr>
        <p:spPr bwMode="auto">
          <a:xfrm>
            <a:off x="4984750" y="1419225"/>
            <a:ext cx="3116263" cy="641350"/>
          </a:xfrm>
          <a:prstGeom prst="rect">
            <a:avLst/>
          </a:prstGeom>
          <a:noFill/>
          <a:ln w="9525">
            <a:noFill/>
            <a:miter lim="800000"/>
            <a:headEnd/>
            <a:tailEnd/>
          </a:ln>
        </p:spPr>
        <p:txBody>
          <a:bodyPr>
            <a:spAutoFit/>
          </a:bodyPr>
          <a:lstStyle/>
          <a:p>
            <a:pPr algn="ctr"/>
            <a:r>
              <a:rPr lang="es-ES" sz="1800" b="0"/>
              <a:t>Relación ganancia-potencia para 802.11b</a:t>
            </a:r>
          </a:p>
        </p:txBody>
      </p:sp>
    </p:spTree>
  </p:cSld>
  <p:clrMapOvr>
    <a:masterClrMapping/>
  </p:clrMapOvr>
  <p:transition spd="med">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número de diapositiva"/>
          <p:cNvSpPr>
            <a:spLocks noGrp="1"/>
          </p:cNvSpPr>
          <p:nvPr>
            <p:ph type="sldNum" sz="quarter" idx="10"/>
          </p:nvPr>
        </p:nvSpPr>
        <p:spPr>
          <a:xfrm>
            <a:off x="3489325" y="6525344"/>
            <a:ext cx="2235200" cy="273050"/>
          </a:xfrm>
        </p:spPr>
        <p:txBody>
          <a:bodyPr/>
          <a:lstStyle/>
          <a:p>
            <a:pPr>
              <a:defRPr/>
            </a:pPr>
            <a:r>
              <a:rPr lang="es-ES"/>
              <a:t>Ampliación Redes 5-</a:t>
            </a:r>
            <a:fld id="{1526C9D4-621A-429E-99B0-DADD9A97A5C2}" type="slidenum">
              <a:rPr lang="es-ES"/>
              <a:pPr>
                <a:defRPr/>
              </a:pPr>
              <a:t>12</a:t>
            </a:fld>
            <a:endParaRPr lang="es-ES"/>
          </a:p>
        </p:txBody>
      </p:sp>
      <p:sp>
        <p:nvSpPr>
          <p:cNvPr id="14339" name="Line 2"/>
          <p:cNvSpPr>
            <a:spLocks noChangeShapeType="1"/>
          </p:cNvSpPr>
          <p:nvPr/>
        </p:nvSpPr>
        <p:spPr bwMode="auto">
          <a:xfrm>
            <a:off x="2462213" y="5312742"/>
            <a:ext cx="0" cy="1066800"/>
          </a:xfrm>
          <a:prstGeom prst="line">
            <a:avLst/>
          </a:prstGeom>
          <a:noFill/>
          <a:ln w="25400">
            <a:solidFill>
              <a:srgbClr val="0000FF"/>
            </a:solidFill>
            <a:round/>
            <a:headEnd/>
            <a:tailEnd/>
          </a:ln>
        </p:spPr>
        <p:txBody>
          <a:bodyPr/>
          <a:lstStyle/>
          <a:p>
            <a:endParaRPr lang="es-ES"/>
          </a:p>
        </p:txBody>
      </p:sp>
      <p:sp>
        <p:nvSpPr>
          <p:cNvPr id="14340" name="Line 3"/>
          <p:cNvSpPr>
            <a:spLocks noChangeShapeType="1"/>
          </p:cNvSpPr>
          <p:nvPr/>
        </p:nvSpPr>
        <p:spPr bwMode="auto">
          <a:xfrm flipV="1">
            <a:off x="2109788" y="4695205"/>
            <a:ext cx="1758950" cy="0"/>
          </a:xfrm>
          <a:prstGeom prst="line">
            <a:avLst/>
          </a:prstGeom>
          <a:noFill/>
          <a:ln w="25400">
            <a:solidFill>
              <a:srgbClr val="0000FF"/>
            </a:solidFill>
            <a:round/>
            <a:headEnd/>
            <a:tailEnd/>
          </a:ln>
        </p:spPr>
        <p:txBody>
          <a:bodyPr/>
          <a:lstStyle/>
          <a:p>
            <a:endParaRPr lang="es-ES"/>
          </a:p>
        </p:txBody>
      </p:sp>
      <p:sp>
        <p:nvSpPr>
          <p:cNvPr id="14341" name="Line 4"/>
          <p:cNvSpPr>
            <a:spLocks noChangeShapeType="1"/>
          </p:cNvSpPr>
          <p:nvPr/>
        </p:nvSpPr>
        <p:spPr bwMode="auto">
          <a:xfrm>
            <a:off x="2520950" y="4703142"/>
            <a:ext cx="0" cy="457200"/>
          </a:xfrm>
          <a:prstGeom prst="line">
            <a:avLst/>
          </a:prstGeom>
          <a:noFill/>
          <a:ln w="25400">
            <a:solidFill>
              <a:srgbClr val="0000FF"/>
            </a:solidFill>
            <a:round/>
            <a:headEnd/>
            <a:tailEnd/>
          </a:ln>
        </p:spPr>
        <p:txBody>
          <a:bodyPr/>
          <a:lstStyle/>
          <a:p>
            <a:endParaRPr lang="es-ES"/>
          </a:p>
        </p:txBody>
      </p:sp>
      <p:sp>
        <p:nvSpPr>
          <p:cNvPr id="14342" name="Line 5"/>
          <p:cNvSpPr>
            <a:spLocks noChangeShapeType="1"/>
          </p:cNvSpPr>
          <p:nvPr/>
        </p:nvSpPr>
        <p:spPr bwMode="auto">
          <a:xfrm flipV="1">
            <a:off x="3575050" y="4017342"/>
            <a:ext cx="0" cy="685800"/>
          </a:xfrm>
          <a:prstGeom prst="line">
            <a:avLst/>
          </a:prstGeom>
          <a:noFill/>
          <a:ln w="25400">
            <a:solidFill>
              <a:srgbClr val="0000FF"/>
            </a:solidFill>
            <a:round/>
            <a:headEnd/>
            <a:tailEnd/>
          </a:ln>
        </p:spPr>
        <p:txBody>
          <a:bodyPr/>
          <a:lstStyle/>
          <a:p>
            <a:endParaRPr lang="es-ES"/>
          </a:p>
        </p:txBody>
      </p:sp>
      <p:grpSp>
        <p:nvGrpSpPr>
          <p:cNvPr id="14343" name="Group 6"/>
          <p:cNvGrpSpPr>
            <a:grpSpLocks/>
          </p:cNvGrpSpPr>
          <p:nvPr/>
        </p:nvGrpSpPr>
        <p:grpSpPr bwMode="auto">
          <a:xfrm>
            <a:off x="755576" y="5582195"/>
            <a:ext cx="2028825" cy="958850"/>
            <a:chOff x="2880" y="1806"/>
            <a:chExt cx="1384" cy="604"/>
          </a:xfrm>
        </p:grpSpPr>
        <p:pic>
          <p:nvPicPr>
            <p:cNvPr id="14370" name="Picture 7"/>
            <p:cNvPicPr>
              <a:picLocks noChangeArrowheads="1"/>
            </p:cNvPicPr>
            <p:nvPr/>
          </p:nvPicPr>
          <p:blipFill>
            <a:blip r:embed="rId3" cstate="print"/>
            <a:srcRect/>
            <a:stretch>
              <a:fillRect/>
            </a:stretch>
          </p:blipFill>
          <p:spPr bwMode="auto">
            <a:xfrm>
              <a:off x="2880" y="1806"/>
              <a:ext cx="1384" cy="604"/>
            </a:xfrm>
            <a:prstGeom prst="rect">
              <a:avLst/>
            </a:prstGeom>
            <a:noFill/>
            <a:ln w="9525">
              <a:noFill/>
              <a:miter lim="800000"/>
              <a:headEnd/>
              <a:tailEnd/>
            </a:ln>
          </p:spPr>
        </p:pic>
        <p:sp>
          <p:nvSpPr>
            <p:cNvPr id="14371" name="Text Box 8"/>
            <p:cNvSpPr txBox="1">
              <a:spLocks noChangeArrowheads="1"/>
            </p:cNvSpPr>
            <p:nvPr/>
          </p:nvSpPr>
          <p:spPr bwMode="auto">
            <a:xfrm>
              <a:off x="3312" y="2016"/>
              <a:ext cx="525" cy="192"/>
            </a:xfrm>
            <a:prstGeom prst="rect">
              <a:avLst/>
            </a:prstGeom>
            <a:noFill/>
            <a:ln w="9525">
              <a:noFill/>
              <a:miter lim="800000"/>
              <a:headEnd/>
              <a:tailEnd/>
            </a:ln>
          </p:spPr>
          <p:txBody>
            <a:bodyPr wrap="none">
              <a:spAutoFit/>
            </a:bodyPr>
            <a:lstStyle/>
            <a:p>
              <a:r>
                <a:rPr lang="es-ES"/>
                <a:t>Internet</a:t>
              </a:r>
            </a:p>
          </p:txBody>
        </p:sp>
      </p:grpSp>
      <p:pic>
        <p:nvPicPr>
          <p:cNvPr id="14344" name="Picture 9"/>
          <p:cNvPicPr>
            <a:picLocks noChangeArrowheads="1"/>
          </p:cNvPicPr>
          <p:nvPr/>
        </p:nvPicPr>
        <p:blipFill>
          <a:blip r:embed="rId4" cstate="print"/>
          <a:srcRect/>
          <a:stretch>
            <a:fillRect/>
          </a:stretch>
        </p:blipFill>
        <p:spPr bwMode="auto">
          <a:xfrm>
            <a:off x="2181225" y="5084142"/>
            <a:ext cx="665163" cy="454025"/>
          </a:xfrm>
          <a:prstGeom prst="rect">
            <a:avLst/>
          </a:prstGeom>
          <a:noFill/>
          <a:ln w="12700">
            <a:noFill/>
            <a:miter lim="800000"/>
            <a:headEnd/>
            <a:tailEnd/>
          </a:ln>
        </p:spPr>
      </p:pic>
      <p:pic>
        <p:nvPicPr>
          <p:cNvPr id="1777674" name="Picture 10"/>
          <p:cNvPicPr>
            <a:picLocks noChangeAspect="1" noChangeArrowheads="1"/>
          </p:cNvPicPr>
          <p:nvPr/>
        </p:nvPicPr>
        <p:blipFill>
          <a:blip r:embed="rId5" cstate="print"/>
          <a:srcRect/>
          <a:stretch>
            <a:fillRect/>
          </a:stretch>
        </p:blipFill>
        <p:spPr bwMode="auto">
          <a:xfrm>
            <a:off x="3376613" y="2631455"/>
            <a:ext cx="1300162" cy="1301750"/>
          </a:xfrm>
          <a:prstGeom prst="rect">
            <a:avLst/>
          </a:prstGeom>
          <a:noFill/>
          <a:ln w="9525">
            <a:noFill/>
            <a:miter lim="800000"/>
            <a:headEnd/>
            <a:tailEnd/>
          </a:ln>
        </p:spPr>
      </p:pic>
      <p:pic>
        <p:nvPicPr>
          <p:cNvPr id="1777675" name="Picture 11"/>
          <p:cNvPicPr>
            <a:picLocks noChangeAspect="1" noChangeArrowheads="1"/>
          </p:cNvPicPr>
          <p:nvPr/>
        </p:nvPicPr>
        <p:blipFill>
          <a:blip r:embed="rId6" cstate="print"/>
          <a:srcRect/>
          <a:stretch>
            <a:fillRect/>
          </a:stretch>
        </p:blipFill>
        <p:spPr bwMode="auto">
          <a:xfrm>
            <a:off x="2109788" y="2610817"/>
            <a:ext cx="1406525" cy="1322388"/>
          </a:xfrm>
          <a:prstGeom prst="rect">
            <a:avLst/>
          </a:prstGeom>
          <a:noFill/>
          <a:ln w="9525">
            <a:noFill/>
            <a:miter lim="800000"/>
            <a:headEnd/>
            <a:tailEnd/>
          </a:ln>
        </p:spPr>
      </p:pic>
      <p:pic>
        <p:nvPicPr>
          <p:cNvPr id="14347" name="Picture 12"/>
          <p:cNvPicPr>
            <a:picLocks noChangeArrowheads="1"/>
          </p:cNvPicPr>
          <p:nvPr/>
        </p:nvPicPr>
        <p:blipFill>
          <a:blip r:embed="rId7" cstate="print"/>
          <a:srcRect/>
          <a:stretch>
            <a:fillRect/>
          </a:stretch>
        </p:blipFill>
        <p:spPr bwMode="auto">
          <a:xfrm>
            <a:off x="1687513" y="2409205"/>
            <a:ext cx="844550" cy="741362"/>
          </a:xfrm>
          <a:prstGeom prst="rect">
            <a:avLst/>
          </a:prstGeom>
          <a:noFill/>
          <a:ln w="9525">
            <a:noFill/>
            <a:miter lim="800000"/>
            <a:headEnd/>
            <a:tailEnd/>
          </a:ln>
        </p:spPr>
      </p:pic>
      <p:sp>
        <p:nvSpPr>
          <p:cNvPr id="14348" name="Oval 13"/>
          <p:cNvSpPr>
            <a:spLocks noChangeArrowheads="1"/>
          </p:cNvSpPr>
          <p:nvPr/>
        </p:nvSpPr>
        <p:spPr bwMode="auto">
          <a:xfrm>
            <a:off x="1116013" y="1312242"/>
            <a:ext cx="4857750" cy="4857750"/>
          </a:xfrm>
          <a:prstGeom prst="ellipse">
            <a:avLst/>
          </a:prstGeom>
          <a:noFill/>
          <a:ln w="9525">
            <a:solidFill>
              <a:schemeClr val="tx1"/>
            </a:solidFill>
            <a:prstDash val="dash"/>
            <a:round/>
            <a:headEnd/>
            <a:tailEnd/>
          </a:ln>
        </p:spPr>
        <p:txBody>
          <a:bodyPr wrap="none" anchor="ctr"/>
          <a:lstStyle/>
          <a:p>
            <a:endParaRPr lang="es-ES"/>
          </a:p>
        </p:txBody>
      </p:sp>
      <p:sp>
        <p:nvSpPr>
          <p:cNvPr id="14349" name="Text Box 14"/>
          <p:cNvSpPr txBox="1">
            <a:spLocks noChangeArrowheads="1"/>
          </p:cNvSpPr>
          <p:nvPr/>
        </p:nvSpPr>
        <p:spPr bwMode="auto">
          <a:xfrm>
            <a:off x="357158" y="44624"/>
            <a:ext cx="8501122" cy="1261642"/>
          </a:xfrm>
          <a:prstGeom prst="rect">
            <a:avLst/>
          </a:prstGeom>
          <a:noFill/>
          <a:ln w="9525">
            <a:noFill/>
            <a:miter lim="800000"/>
            <a:headEnd/>
            <a:tailEnd/>
          </a:ln>
        </p:spPr>
        <p:txBody>
          <a:bodyPr wrap="square" tIns="198000" bIns="198000">
            <a:spAutoFit/>
          </a:bodyPr>
          <a:lstStyle/>
          <a:p>
            <a:pPr algn="ctr"/>
            <a:r>
              <a:rPr lang="es-ES" sz="2800" b="0" dirty="0"/>
              <a:t>Un ESS </a:t>
            </a:r>
            <a:r>
              <a:rPr lang="es-ES" sz="2800" b="0" dirty="0" smtClean="0"/>
              <a:t>formado por dos BSS en un </a:t>
            </a:r>
            <a:r>
              <a:rPr lang="es-ES" sz="2800" b="0" dirty="0"/>
              <a:t>DS sin </a:t>
            </a:r>
            <a:r>
              <a:rPr lang="es-ES" sz="2800" b="0" dirty="0" smtClean="0"/>
              <a:t>cables</a:t>
            </a:r>
          </a:p>
          <a:p>
            <a:pPr algn="ctr"/>
            <a:r>
              <a:rPr lang="es-ES" sz="2800" b="0" dirty="0"/>
              <a:t>(WDS, </a:t>
            </a:r>
            <a:r>
              <a:rPr lang="es-ES" sz="2800" b="0" dirty="0" err="1"/>
              <a:t>Wireless</a:t>
            </a:r>
            <a:r>
              <a:rPr lang="es-ES" sz="2800" b="0" dirty="0"/>
              <a:t> </a:t>
            </a:r>
            <a:r>
              <a:rPr lang="es-ES" sz="2800" b="0" dirty="0" err="1"/>
              <a:t>Distribution</a:t>
            </a:r>
            <a:r>
              <a:rPr lang="es-ES" sz="2800" b="0" dirty="0"/>
              <a:t> </a:t>
            </a:r>
            <a:r>
              <a:rPr lang="es-ES" sz="2800" b="0" dirty="0" err="1"/>
              <a:t>System</a:t>
            </a:r>
            <a:r>
              <a:rPr lang="es-ES" sz="2800" b="0" dirty="0" smtClean="0"/>
              <a:t>)</a:t>
            </a:r>
            <a:endParaRPr lang="es-ES" sz="2800" b="0" dirty="0"/>
          </a:p>
        </p:txBody>
      </p:sp>
      <p:sp>
        <p:nvSpPr>
          <p:cNvPr id="14350" name="Oval 15"/>
          <p:cNvSpPr>
            <a:spLocks noChangeArrowheads="1"/>
          </p:cNvSpPr>
          <p:nvPr/>
        </p:nvSpPr>
        <p:spPr bwMode="auto">
          <a:xfrm>
            <a:off x="3170238" y="1309067"/>
            <a:ext cx="4857750" cy="4857750"/>
          </a:xfrm>
          <a:prstGeom prst="ellipse">
            <a:avLst/>
          </a:prstGeom>
          <a:noFill/>
          <a:ln w="9525">
            <a:solidFill>
              <a:schemeClr val="tx1"/>
            </a:solidFill>
            <a:prstDash val="dash"/>
            <a:round/>
            <a:headEnd/>
            <a:tailEnd/>
          </a:ln>
        </p:spPr>
        <p:txBody>
          <a:bodyPr wrap="none" anchor="ctr"/>
          <a:lstStyle/>
          <a:p>
            <a:endParaRPr lang="es-ES"/>
          </a:p>
        </p:txBody>
      </p:sp>
      <p:pic>
        <p:nvPicPr>
          <p:cNvPr id="1777680" name="Picture 16"/>
          <p:cNvPicPr>
            <a:picLocks noChangeAspect="1" noChangeArrowheads="1"/>
          </p:cNvPicPr>
          <p:nvPr/>
        </p:nvPicPr>
        <p:blipFill>
          <a:blip r:embed="rId8" cstate="print"/>
          <a:srcRect/>
          <a:stretch>
            <a:fillRect/>
          </a:stretch>
        </p:blipFill>
        <p:spPr bwMode="auto">
          <a:xfrm>
            <a:off x="3328988" y="1955180"/>
            <a:ext cx="187325" cy="1978025"/>
          </a:xfrm>
          <a:prstGeom prst="rect">
            <a:avLst/>
          </a:prstGeom>
          <a:noFill/>
          <a:ln w="9525">
            <a:noFill/>
            <a:miter lim="800000"/>
            <a:headEnd/>
            <a:tailEnd/>
          </a:ln>
        </p:spPr>
      </p:pic>
      <p:pic>
        <p:nvPicPr>
          <p:cNvPr id="14352" name="Picture 17"/>
          <p:cNvPicPr>
            <a:picLocks noChangeArrowheads="1"/>
          </p:cNvPicPr>
          <p:nvPr/>
        </p:nvPicPr>
        <p:blipFill>
          <a:blip r:embed="rId9" cstate="print"/>
          <a:srcRect/>
          <a:stretch>
            <a:fillRect/>
          </a:stretch>
        </p:blipFill>
        <p:spPr bwMode="auto">
          <a:xfrm>
            <a:off x="2989263" y="1669430"/>
            <a:ext cx="738187" cy="739775"/>
          </a:xfrm>
          <a:prstGeom prst="rect">
            <a:avLst/>
          </a:prstGeom>
          <a:noFill/>
          <a:ln w="9525">
            <a:noFill/>
            <a:miter lim="800000"/>
            <a:headEnd/>
            <a:tailEnd/>
          </a:ln>
        </p:spPr>
      </p:pic>
      <p:pic>
        <p:nvPicPr>
          <p:cNvPr id="14353" name="Picture 18"/>
          <p:cNvPicPr>
            <a:picLocks noChangeArrowheads="1"/>
          </p:cNvPicPr>
          <p:nvPr/>
        </p:nvPicPr>
        <p:blipFill>
          <a:blip r:embed="rId7" cstate="print"/>
          <a:srcRect/>
          <a:stretch>
            <a:fillRect/>
          </a:stretch>
        </p:blipFill>
        <p:spPr bwMode="auto">
          <a:xfrm>
            <a:off x="4149725" y="2256805"/>
            <a:ext cx="844550" cy="741362"/>
          </a:xfrm>
          <a:prstGeom prst="rect">
            <a:avLst/>
          </a:prstGeom>
          <a:noFill/>
          <a:ln w="9525">
            <a:noFill/>
            <a:miter lim="800000"/>
            <a:headEnd/>
            <a:tailEnd/>
          </a:ln>
        </p:spPr>
      </p:pic>
      <p:pic>
        <p:nvPicPr>
          <p:cNvPr id="1777683" name="Picture 19"/>
          <p:cNvPicPr>
            <a:picLocks noChangeAspect="1" noChangeArrowheads="1"/>
          </p:cNvPicPr>
          <p:nvPr/>
        </p:nvPicPr>
        <p:blipFill>
          <a:blip r:embed="rId5" cstate="print"/>
          <a:srcRect/>
          <a:stretch>
            <a:fillRect/>
          </a:stretch>
        </p:blipFill>
        <p:spPr bwMode="auto">
          <a:xfrm>
            <a:off x="5451475" y="2561605"/>
            <a:ext cx="1301750" cy="1301750"/>
          </a:xfrm>
          <a:prstGeom prst="rect">
            <a:avLst/>
          </a:prstGeom>
          <a:noFill/>
          <a:ln w="9525">
            <a:noFill/>
            <a:miter lim="800000"/>
            <a:headEnd/>
            <a:tailEnd/>
          </a:ln>
        </p:spPr>
      </p:pic>
      <p:pic>
        <p:nvPicPr>
          <p:cNvPr id="1777684" name="Picture 20"/>
          <p:cNvPicPr>
            <a:picLocks noChangeAspect="1" noChangeArrowheads="1"/>
          </p:cNvPicPr>
          <p:nvPr/>
        </p:nvPicPr>
        <p:blipFill>
          <a:blip r:embed="rId6" cstate="print"/>
          <a:srcRect/>
          <a:stretch>
            <a:fillRect/>
          </a:stretch>
        </p:blipFill>
        <p:spPr bwMode="auto">
          <a:xfrm>
            <a:off x="5416550" y="3830017"/>
            <a:ext cx="1406525" cy="1322388"/>
          </a:xfrm>
          <a:prstGeom prst="rect">
            <a:avLst/>
          </a:prstGeom>
          <a:noFill/>
          <a:ln w="9525">
            <a:noFill/>
            <a:miter lim="800000"/>
            <a:headEnd/>
            <a:tailEnd/>
          </a:ln>
        </p:spPr>
      </p:pic>
      <p:pic>
        <p:nvPicPr>
          <p:cNvPr id="14356" name="Picture 21"/>
          <p:cNvPicPr>
            <a:picLocks noChangeArrowheads="1"/>
          </p:cNvPicPr>
          <p:nvPr/>
        </p:nvPicPr>
        <p:blipFill>
          <a:blip r:embed="rId7" cstate="print"/>
          <a:srcRect/>
          <a:stretch>
            <a:fillRect/>
          </a:stretch>
        </p:blipFill>
        <p:spPr bwMode="auto">
          <a:xfrm>
            <a:off x="6330950" y="2104405"/>
            <a:ext cx="842963" cy="741362"/>
          </a:xfrm>
          <a:prstGeom prst="rect">
            <a:avLst/>
          </a:prstGeom>
          <a:noFill/>
          <a:ln w="9525">
            <a:noFill/>
            <a:miter lim="800000"/>
            <a:headEnd/>
            <a:tailEnd/>
          </a:ln>
        </p:spPr>
      </p:pic>
      <p:sp>
        <p:nvSpPr>
          <p:cNvPr id="14357" name="Line 22"/>
          <p:cNvSpPr>
            <a:spLocks noChangeShapeType="1"/>
          </p:cNvSpPr>
          <p:nvPr/>
        </p:nvSpPr>
        <p:spPr bwMode="auto">
          <a:xfrm flipV="1">
            <a:off x="3305175" y="4695205"/>
            <a:ext cx="0" cy="685800"/>
          </a:xfrm>
          <a:prstGeom prst="line">
            <a:avLst/>
          </a:prstGeom>
          <a:noFill/>
          <a:ln w="25400">
            <a:solidFill>
              <a:srgbClr val="0000FF"/>
            </a:solidFill>
            <a:round/>
            <a:headEnd/>
            <a:tailEnd/>
          </a:ln>
        </p:spPr>
        <p:txBody>
          <a:bodyPr/>
          <a:lstStyle/>
          <a:p>
            <a:endParaRPr lang="es-ES"/>
          </a:p>
        </p:txBody>
      </p:sp>
      <p:pic>
        <p:nvPicPr>
          <p:cNvPr id="14358" name="Picture 23"/>
          <p:cNvPicPr>
            <a:picLocks noChangeArrowheads="1"/>
          </p:cNvPicPr>
          <p:nvPr/>
        </p:nvPicPr>
        <p:blipFill>
          <a:blip r:embed="rId10" cstate="print"/>
          <a:srcRect/>
          <a:stretch>
            <a:fillRect/>
          </a:stretch>
        </p:blipFill>
        <p:spPr bwMode="auto">
          <a:xfrm>
            <a:off x="3067050" y="5000005"/>
            <a:ext cx="449263" cy="692150"/>
          </a:xfrm>
          <a:prstGeom prst="rect">
            <a:avLst/>
          </a:prstGeom>
          <a:noFill/>
          <a:ln w="12700">
            <a:noFill/>
            <a:miter lim="800000"/>
            <a:headEnd/>
            <a:tailEnd/>
          </a:ln>
        </p:spPr>
      </p:pic>
      <p:pic>
        <p:nvPicPr>
          <p:cNvPr id="14359" name="Picture 24"/>
          <p:cNvPicPr>
            <a:picLocks noChangeArrowheads="1"/>
          </p:cNvPicPr>
          <p:nvPr/>
        </p:nvPicPr>
        <p:blipFill>
          <a:blip r:embed="rId9" cstate="print"/>
          <a:srcRect/>
          <a:stretch>
            <a:fillRect/>
          </a:stretch>
        </p:blipFill>
        <p:spPr bwMode="auto">
          <a:xfrm>
            <a:off x="6577013" y="4946030"/>
            <a:ext cx="738187" cy="739775"/>
          </a:xfrm>
          <a:prstGeom prst="rect">
            <a:avLst/>
          </a:prstGeom>
          <a:noFill/>
          <a:ln w="9525">
            <a:noFill/>
            <a:miter lim="800000"/>
            <a:headEnd/>
            <a:tailEnd/>
          </a:ln>
        </p:spPr>
      </p:pic>
      <p:sp>
        <p:nvSpPr>
          <p:cNvPr id="14360" name="Text Box 25"/>
          <p:cNvSpPr txBox="1">
            <a:spLocks noChangeArrowheads="1"/>
          </p:cNvSpPr>
          <p:nvPr/>
        </p:nvSpPr>
        <p:spPr bwMode="auto">
          <a:xfrm>
            <a:off x="2051720" y="3668514"/>
            <a:ext cx="836612" cy="336550"/>
          </a:xfrm>
          <a:prstGeom prst="rect">
            <a:avLst/>
          </a:prstGeom>
          <a:noFill/>
          <a:ln w="9525">
            <a:solidFill>
              <a:schemeClr val="accent6"/>
            </a:solidFill>
            <a:miter lim="800000"/>
            <a:headEnd/>
            <a:tailEnd/>
          </a:ln>
        </p:spPr>
        <p:txBody>
          <a:bodyPr wrap="none">
            <a:spAutoFit/>
          </a:bodyPr>
          <a:lstStyle/>
          <a:p>
            <a:r>
              <a:rPr lang="es-ES" sz="1600" dirty="0"/>
              <a:t>Canal 1</a:t>
            </a:r>
          </a:p>
        </p:txBody>
      </p:sp>
      <p:pic>
        <p:nvPicPr>
          <p:cNvPr id="1777690" name="Picture 26"/>
          <p:cNvPicPr>
            <a:picLocks noChangeAspect="1" noChangeArrowheads="1"/>
          </p:cNvPicPr>
          <p:nvPr/>
        </p:nvPicPr>
        <p:blipFill>
          <a:blip r:embed="rId11" cstate="print"/>
          <a:srcRect/>
          <a:stretch>
            <a:fillRect/>
          </a:stretch>
        </p:blipFill>
        <p:spPr bwMode="auto">
          <a:xfrm>
            <a:off x="3370263" y="3733180"/>
            <a:ext cx="2116137" cy="200025"/>
          </a:xfrm>
          <a:prstGeom prst="rect">
            <a:avLst/>
          </a:prstGeom>
          <a:noFill/>
          <a:ln w="9525">
            <a:noFill/>
            <a:miter lim="800000"/>
            <a:headEnd/>
            <a:tailEnd/>
          </a:ln>
        </p:spPr>
      </p:pic>
      <p:pic>
        <p:nvPicPr>
          <p:cNvPr id="1777691" name="Picture 27"/>
          <p:cNvPicPr>
            <a:picLocks noChangeAspect="1" noChangeArrowheads="1"/>
          </p:cNvPicPr>
          <p:nvPr/>
        </p:nvPicPr>
        <p:blipFill>
          <a:blip r:embed="rId11" cstate="print"/>
          <a:srcRect/>
          <a:stretch>
            <a:fillRect/>
          </a:stretch>
        </p:blipFill>
        <p:spPr bwMode="auto">
          <a:xfrm>
            <a:off x="5480050" y="3733180"/>
            <a:ext cx="2116138" cy="200025"/>
          </a:xfrm>
          <a:prstGeom prst="rect">
            <a:avLst/>
          </a:prstGeom>
          <a:noFill/>
          <a:ln w="9525">
            <a:noFill/>
            <a:miter lim="800000"/>
            <a:headEnd/>
            <a:tailEnd/>
          </a:ln>
        </p:spPr>
      </p:pic>
      <p:pic>
        <p:nvPicPr>
          <p:cNvPr id="14363" name="Picture 28"/>
          <p:cNvPicPr>
            <a:picLocks noChangeArrowheads="1"/>
          </p:cNvPicPr>
          <p:nvPr/>
        </p:nvPicPr>
        <p:blipFill>
          <a:blip r:embed="rId7" cstate="print"/>
          <a:srcRect/>
          <a:stretch>
            <a:fillRect/>
          </a:stretch>
        </p:blipFill>
        <p:spPr bwMode="auto">
          <a:xfrm>
            <a:off x="7245350" y="3191842"/>
            <a:ext cx="842963" cy="741363"/>
          </a:xfrm>
          <a:prstGeom prst="rect">
            <a:avLst/>
          </a:prstGeom>
          <a:noFill/>
          <a:ln w="9525">
            <a:noFill/>
            <a:miter lim="800000"/>
            <a:headEnd/>
            <a:tailEnd/>
          </a:ln>
        </p:spPr>
      </p:pic>
      <p:sp>
        <p:nvSpPr>
          <p:cNvPr id="14364" name="Text Box 29"/>
          <p:cNvSpPr txBox="1">
            <a:spLocks noChangeArrowheads="1"/>
          </p:cNvSpPr>
          <p:nvPr/>
        </p:nvSpPr>
        <p:spPr bwMode="auto">
          <a:xfrm>
            <a:off x="6126163" y="3380482"/>
            <a:ext cx="836612" cy="336550"/>
          </a:xfrm>
          <a:prstGeom prst="rect">
            <a:avLst/>
          </a:prstGeom>
          <a:noFill/>
          <a:ln w="9525">
            <a:solidFill>
              <a:schemeClr val="accent6"/>
            </a:solidFill>
            <a:miter lim="800000"/>
            <a:headEnd/>
            <a:tailEnd/>
          </a:ln>
        </p:spPr>
        <p:txBody>
          <a:bodyPr wrap="none">
            <a:spAutoFit/>
          </a:bodyPr>
          <a:lstStyle/>
          <a:p>
            <a:r>
              <a:rPr lang="es-ES" sz="1600" dirty="0"/>
              <a:t>Canal 1</a:t>
            </a:r>
          </a:p>
        </p:txBody>
      </p:sp>
      <p:pic>
        <p:nvPicPr>
          <p:cNvPr id="1777694" name="Picture 30"/>
          <p:cNvPicPr>
            <a:picLocks noChangeAspect="1" noChangeArrowheads="1"/>
          </p:cNvPicPr>
          <p:nvPr/>
        </p:nvPicPr>
        <p:blipFill>
          <a:blip r:embed="rId11" cstate="print"/>
          <a:srcRect/>
          <a:stretch>
            <a:fillRect/>
          </a:stretch>
        </p:blipFill>
        <p:spPr bwMode="auto">
          <a:xfrm>
            <a:off x="3535363" y="3733180"/>
            <a:ext cx="2116137" cy="200025"/>
          </a:xfrm>
          <a:prstGeom prst="rect">
            <a:avLst/>
          </a:prstGeom>
          <a:noFill/>
          <a:ln w="9525">
            <a:noFill/>
            <a:miter lim="800000"/>
            <a:headEnd/>
            <a:tailEnd/>
          </a:ln>
        </p:spPr>
      </p:pic>
      <p:pic>
        <p:nvPicPr>
          <p:cNvPr id="14366" name="Picture 31"/>
          <p:cNvPicPr>
            <a:picLocks noChangeAspect="1" noChangeArrowheads="1"/>
          </p:cNvPicPr>
          <p:nvPr/>
        </p:nvPicPr>
        <p:blipFill>
          <a:blip r:embed="rId12" cstate="print"/>
          <a:srcRect/>
          <a:stretch>
            <a:fillRect/>
          </a:stretch>
        </p:blipFill>
        <p:spPr bwMode="auto">
          <a:xfrm>
            <a:off x="2943225" y="3399805"/>
            <a:ext cx="825500" cy="711200"/>
          </a:xfrm>
          <a:prstGeom prst="rect">
            <a:avLst/>
          </a:prstGeom>
          <a:noFill/>
          <a:ln w="9525">
            <a:noFill/>
            <a:miter lim="800000"/>
            <a:headEnd/>
            <a:tailEnd/>
          </a:ln>
        </p:spPr>
      </p:pic>
      <p:pic>
        <p:nvPicPr>
          <p:cNvPr id="14367" name="Picture 32"/>
          <p:cNvPicPr>
            <a:picLocks noChangeAspect="1" noChangeArrowheads="1"/>
          </p:cNvPicPr>
          <p:nvPr/>
        </p:nvPicPr>
        <p:blipFill>
          <a:blip r:embed="rId12" cstate="print"/>
          <a:srcRect/>
          <a:stretch>
            <a:fillRect/>
          </a:stretch>
        </p:blipFill>
        <p:spPr bwMode="auto">
          <a:xfrm>
            <a:off x="5081588" y="3414092"/>
            <a:ext cx="827087" cy="711200"/>
          </a:xfrm>
          <a:prstGeom prst="rect">
            <a:avLst/>
          </a:prstGeom>
          <a:noFill/>
          <a:ln w="9525">
            <a:noFill/>
            <a:miter lim="800000"/>
            <a:headEnd/>
            <a:tailEnd/>
          </a:ln>
        </p:spPr>
      </p:pic>
      <p:pic>
        <p:nvPicPr>
          <p:cNvPr id="1777697" name="Picture 33"/>
          <p:cNvPicPr>
            <a:picLocks noChangeAspect="1" noChangeArrowheads="1"/>
          </p:cNvPicPr>
          <p:nvPr/>
        </p:nvPicPr>
        <p:blipFill>
          <a:blip r:embed="rId11" cstate="print"/>
          <a:srcRect/>
          <a:stretch>
            <a:fillRect/>
          </a:stretch>
        </p:blipFill>
        <p:spPr bwMode="auto">
          <a:xfrm>
            <a:off x="3679825" y="3733180"/>
            <a:ext cx="2116138" cy="200025"/>
          </a:xfrm>
          <a:prstGeom prst="rect">
            <a:avLst/>
          </a:prstGeom>
          <a:noFill/>
          <a:ln w="9525">
            <a:noFill/>
            <a:miter lim="800000"/>
            <a:headEnd/>
            <a:tailEnd/>
          </a:ln>
        </p:spPr>
      </p:pic>
      <p:sp>
        <p:nvSpPr>
          <p:cNvPr id="14369" name="Text Box 34"/>
          <p:cNvSpPr txBox="1">
            <a:spLocks noChangeArrowheads="1"/>
          </p:cNvSpPr>
          <p:nvPr/>
        </p:nvSpPr>
        <p:spPr bwMode="auto">
          <a:xfrm>
            <a:off x="4716463" y="4093542"/>
            <a:ext cx="1244600" cy="517525"/>
          </a:xfrm>
          <a:prstGeom prst="rect">
            <a:avLst/>
          </a:prstGeom>
          <a:noFill/>
          <a:ln w="9525">
            <a:noFill/>
            <a:miter lim="800000"/>
            <a:headEnd/>
            <a:tailEnd/>
          </a:ln>
        </p:spPr>
        <p:txBody>
          <a:bodyPr>
            <a:spAutoFit/>
          </a:bodyPr>
          <a:lstStyle/>
          <a:p>
            <a:pPr algn="ctr"/>
            <a:r>
              <a:rPr lang="es-ES"/>
              <a:t>Repetidor inalámbrico</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77680"/>
                                        </p:tgtEl>
                                        <p:attrNameLst>
                                          <p:attrName>style.visibility</p:attrName>
                                        </p:attrNameLst>
                                      </p:cBhvr>
                                      <p:to>
                                        <p:strVal val="visible"/>
                                      </p:to>
                                    </p:set>
                                    <p:animEffect transition="in" filter="wipe(up)">
                                      <p:cBhvr>
                                        <p:cTn id="7" dur="1000"/>
                                        <p:tgtEl>
                                          <p:spTgt spid="177768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77690"/>
                                        </p:tgtEl>
                                        <p:attrNameLst>
                                          <p:attrName>style.visibility</p:attrName>
                                        </p:attrNameLst>
                                      </p:cBhvr>
                                      <p:to>
                                        <p:strVal val="visible"/>
                                      </p:to>
                                    </p:set>
                                    <p:animEffect transition="in" filter="wipe(left)">
                                      <p:cBhvr>
                                        <p:cTn id="11" dur="1000"/>
                                        <p:tgtEl>
                                          <p:spTgt spid="177769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777684"/>
                                        </p:tgtEl>
                                        <p:attrNameLst>
                                          <p:attrName>style.visibility</p:attrName>
                                        </p:attrNameLst>
                                      </p:cBhvr>
                                      <p:to>
                                        <p:strVal val="visible"/>
                                      </p:to>
                                    </p:set>
                                    <p:animEffect transition="in" filter="wipe(up)">
                                      <p:cBhvr>
                                        <p:cTn id="15" dur="1000"/>
                                        <p:tgtEl>
                                          <p:spTgt spid="1777684"/>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777675"/>
                                        </p:tgtEl>
                                        <p:attrNameLst>
                                          <p:attrName>style.visibility</p:attrName>
                                        </p:attrNameLst>
                                      </p:cBhvr>
                                      <p:to>
                                        <p:strVal val="visible"/>
                                      </p:to>
                                    </p:set>
                                    <p:animEffect transition="in" filter="wipe(up)">
                                      <p:cBhvr>
                                        <p:cTn id="19" dur="1000"/>
                                        <p:tgtEl>
                                          <p:spTgt spid="1777675"/>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77694"/>
                                        </p:tgtEl>
                                        <p:attrNameLst>
                                          <p:attrName>style.visibility</p:attrName>
                                        </p:attrNameLst>
                                      </p:cBhvr>
                                      <p:to>
                                        <p:strVal val="visible"/>
                                      </p:to>
                                    </p:set>
                                    <p:animEffect transition="in" filter="wipe(left)">
                                      <p:cBhvr>
                                        <p:cTn id="23" dur="1000"/>
                                        <p:tgtEl>
                                          <p:spTgt spid="1777694"/>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777691"/>
                                        </p:tgtEl>
                                        <p:attrNameLst>
                                          <p:attrName>style.visibility</p:attrName>
                                        </p:attrNameLst>
                                      </p:cBhvr>
                                      <p:to>
                                        <p:strVal val="visible"/>
                                      </p:to>
                                    </p:set>
                                    <p:animEffect transition="in" filter="wipe(left)">
                                      <p:cBhvr>
                                        <p:cTn id="27" dur="1000"/>
                                        <p:tgtEl>
                                          <p:spTgt spid="1777691"/>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1777683"/>
                                        </p:tgtEl>
                                        <p:attrNameLst>
                                          <p:attrName>style.visibility</p:attrName>
                                        </p:attrNameLst>
                                      </p:cBhvr>
                                      <p:to>
                                        <p:strVal val="visible"/>
                                      </p:to>
                                    </p:set>
                                    <p:animEffect transition="in" filter="wipe(up)">
                                      <p:cBhvr>
                                        <p:cTn id="31" dur="1000"/>
                                        <p:tgtEl>
                                          <p:spTgt spid="1777683"/>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1777697"/>
                                        </p:tgtEl>
                                        <p:attrNameLst>
                                          <p:attrName>style.visibility</p:attrName>
                                        </p:attrNameLst>
                                      </p:cBhvr>
                                      <p:to>
                                        <p:strVal val="visible"/>
                                      </p:to>
                                    </p:set>
                                    <p:animEffect transition="in" filter="wipe(right)">
                                      <p:cBhvr>
                                        <p:cTn id="35" dur="1000"/>
                                        <p:tgtEl>
                                          <p:spTgt spid="1777697"/>
                                        </p:tgtEl>
                                      </p:cBhvr>
                                    </p:animEffect>
                                  </p:childTnLst>
                                </p:cTn>
                              </p:par>
                            </p:childTnLst>
                          </p:cTn>
                        </p:par>
                        <p:par>
                          <p:cTn id="36" fill="hold">
                            <p:stCondLst>
                              <p:cond delay="8000"/>
                            </p:stCondLst>
                            <p:childTnLst>
                              <p:par>
                                <p:cTn id="37" presetID="22" presetClass="entr" presetSubtype="4" fill="hold" nodeType="afterEffect">
                                  <p:stCondLst>
                                    <p:cond delay="0"/>
                                  </p:stCondLst>
                                  <p:childTnLst>
                                    <p:set>
                                      <p:cBhvr>
                                        <p:cTn id="38" dur="1" fill="hold">
                                          <p:stCondLst>
                                            <p:cond delay="0"/>
                                          </p:stCondLst>
                                        </p:cTn>
                                        <p:tgtEl>
                                          <p:spTgt spid="1777674"/>
                                        </p:tgtEl>
                                        <p:attrNameLst>
                                          <p:attrName>style.visibility</p:attrName>
                                        </p:attrNameLst>
                                      </p:cBhvr>
                                      <p:to>
                                        <p:strVal val="visible"/>
                                      </p:to>
                                    </p:set>
                                    <p:animEffect transition="in" filter="wipe(down)">
                                      <p:cBhvr>
                                        <p:cTn id="39" dur="1000"/>
                                        <p:tgtEl>
                                          <p:spTgt spid="177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A5F19959-5B58-4D3D-A99F-6C1815449F4C}" type="slidenum">
              <a:rPr lang="es-ES"/>
              <a:pPr>
                <a:defRPr/>
              </a:pPr>
              <a:t>120</a:t>
            </a:fld>
            <a:endParaRPr lang="es-ES"/>
          </a:p>
        </p:txBody>
      </p:sp>
      <p:sp>
        <p:nvSpPr>
          <p:cNvPr id="118787" name="Rectangle 2"/>
          <p:cNvSpPr>
            <a:spLocks noGrp="1" noChangeArrowheads="1"/>
          </p:cNvSpPr>
          <p:nvPr>
            <p:ph type="title"/>
          </p:nvPr>
        </p:nvSpPr>
        <p:spPr/>
        <p:txBody>
          <a:bodyPr/>
          <a:lstStyle/>
          <a:p>
            <a:pPr eaLnBrk="1" hangingPunct="1"/>
            <a:r>
              <a:rPr lang="es-ES" smtClean="0"/>
              <a:t>Diseño de redes inalámbricas</a:t>
            </a:r>
          </a:p>
        </p:txBody>
      </p:sp>
      <p:sp>
        <p:nvSpPr>
          <p:cNvPr id="118788" name="Rectangle 3"/>
          <p:cNvSpPr>
            <a:spLocks noGrp="1" noChangeArrowheads="1"/>
          </p:cNvSpPr>
          <p:nvPr>
            <p:ph type="body" idx="1"/>
          </p:nvPr>
        </p:nvSpPr>
        <p:spPr/>
        <p:txBody>
          <a:bodyPr/>
          <a:lstStyle/>
          <a:p>
            <a:pPr eaLnBrk="1" hangingPunct="1">
              <a:lnSpc>
                <a:spcPct val="90000"/>
              </a:lnSpc>
            </a:pPr>
            <a:r>
              <a:rPr lang="es-ES" sz="2800" smtClean="0"/>
              <a:t>Para la ubicación de los APs se ha de tomar en cuenta la forma del edificio o área a cubrir, el grosor de los tabiques y forjados y su material</a:t>
            </a:r>
          </a:p>
          <a:p>
            <a:pPr eaLnBrk="1" hangingPunct="1">
              <a:lnSpc>
                <a:spcPct val="90000"/>
              </a:lnSpc>
            </a:pPr>
            <a:r>
              <a:rPr lang="es-ES" sz="2800" smtClean="0"/>
              <a:t>Si es posible conviene hacer pruebas preliminares, y replanteos en caso necesario</a:t>
            </a:r>
          </a:p>
          <a:p>
            <a:pPr eaLnBrk="1" hangingPunct="1">
              <a:lnSpc>
                <a:spcPct val="90000"/>
              </a:lnSpc>
            </a:pPr>
            <a:r>
              <a:rPr lang="es-ES" sz="2800" smtClean="0"/>
              <a:t>Se deben ajustar los canales de los APs y su potencia para minimizar interferencias entre ellos</a:t>
            </a:r>
          </a:p>
          <a:p>
            <a:pPr eaLnBrk="1" hangingPunct="1">
              <a:lnSpc>
                <a:spcPct val="90000"/>
              </a:lnSpc>
            </a:pPr>
            <a:r>
              <a:rPr lang="es-ES" sz="2800" smtClean="0"/>
              <a:t>Normalmente en interior se utilizan antenas omnidireccionales y en exterior antenas de parche</a:t>
            </a:r>
          </a:p>
        </p:txBody>
      </p:sp>
    </p:spTree>
  </p:cSld>
  <p:clrMapOvr>
    <a:masterClrMapping/>
  </p:clrMapOvr>
  <p:transition spd="med">
    <p:cover dir="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1 Marcador de número de diapositiva"/>
          <p:cNvSpPr>
            <a:spLocks noGrp="1"/>
          </p:cNvSpPr>
          <p:nvPr>
            <p:ph type="sldNum" sz="quarter" idx="10"/>
          </p:nvPr>
        </p:nvSpPr>
        <p:spPr/>
        <p:txBody>
          <a:bodyPr/>
          <a:lstStyle/>
          <a:p>
            <a:pPr>
              <a:defRPr/>
            </a:pPr>
            <a:r>
              <a:rPr lang="es-ES"/>
              <a:t>Ampliación Redes 5-</a:t>
            </a:r>
            <a:fld id="{7FF7C3D6-732A-40BE-929E-80161F9DAA9A}" type="slidenum">
              <a:rPr lang="es-ES"/>
              <a:pPr>
                <a:defRPr/>
              </a:pPr>
              <a:t>121</a:t>
            </a:fld>
            <a:endParaRPr lang="es-ES"/>
          </a:p>
        </p:txBody>
      </p:sp>
      <p:sp>
        <p:nvSpPr>
          <p:cNvPr id="119811" name="Rectangle 2"/>
          <p:cNvSpPr>
            <a:spLocks noChangeArrowheads="1"/>
          </p:cNvSpPr>
          <p:nvPr/>
        </p:nvSpPr>
        <p:spPr bwMode="auto">
          <a:xfrm>
            <a:off x="773113" y="1682750"/>
            <a:ext cx="7878762" cy="4229100"/>
          </a:xfrm>
          <a:prstGeom prst="rect">
            <a:avLst/>
          </a:prstGeom>
          <a:noFill/>
          <a:ln w="19050">
            <a:solidFill>
              <a:schemeClr val="tx1"/>
            </a:solidFill>
            <a:miter lim="800000"/>
            <a:headEnd/>
            <a:tailEnd/>
          </a:ln>
        </p:spPr>
        <p:txBody>
          <a:bodyPr wrap="none" anchor="ctr"/>
          <a:lstStyle/>
          <a:p>
            <a:endParaRPr lang="es-ES"/>
          </a:p>
        </p:txBody>
      </p:sp>
      <p:sp>
        <p:nvSpPr>
          <p:cNvPr id="119812" name="Text Box 3"/>
          <p:cNvSpPr txBox="1">
            <a:spLocks noChangeArrowheads="1"/>
          </p:cNvSpPr>
          <p:nvPr/>
        </p:nvSpPr>
        <p:spPr bwMode="auto">
          <a:xfrm>
            <a:off x="69850" y="3702050"/>
            <a:ext cx="687388" cy="304800"/>
          </a:xfrm>
          <a:prstGeom prst="rect">
            <a:avLst/>
          </a:prstGeom>
          <a:noFill/>
          <a:ln w="9525">
            <a:noFill/>
            <a:miter lim="800000"/>
            <a:headEnd/>
            <a:tailEnd/>
          </a:ln>
        </p:spPr>
        <p:txBody>
          <a:bodyPr wrap="none">
            <a:spAutoFit/>
          </a:bodyPr>
          <a:lstStyle/>
          <a:p>
            <a:r>
              <a:rPr lang="es-ES"/>
              <a:t>260 m</a:t>
            </a:r>
          </a:p>
        </p:txBody>
      </p:sp>
      <p:sp>
        <p:nvSpPr>
          <p:cNvPr id="119813" name="Text Box 4"/>
          <p:cNvSpPr txBox="1">
            <a:spLocks noChangeArrowheads="1"/>
          </p:cNvSpPr>
          <p:nvPr/>
        </p:nvSpPr>
        <p:spPr bwMode="auto">
          <a:xfrm>
            <a:off x="4360863" y="6140450"/>
            <a:ext cx="687387" cy="304800"/>
          </a:xfrm>
          <a:prstGeom prst="rect">
            <a:avLst/>
          </a:prstGeom>
          <a:noFill/>
          <a:ln w="9525">
            <a:noFill/>
            <a:miter lim="800000"/>
            <a:headEnd/>
            <a:tailEnd/>
          </a:ln>
        </p:spPr>
        <p:txBody>
          <a:bodyPr wrap="none">
            <a:spAutoFit/>
          </a:bodyPr>
          <a:lstStyle/>
          <a:p>
            <a:r>
              <a:rPr lang="es-ES"/>
              <a:t>600 m</a:t>
            </a:r>
          </a:p>
        </p:txBody>
      </p:sp>
      <p:sp>
        <p:nvSpPr>
          <p:cNvPr id="119814" name="Text Box 5"/>
          <p:cNvSpPr txBox="1">
            <a:spLocks noChangeArrowheads="1"/>
          </p:cNvSpPr>
          <p:nvPr/>
        </p:nvSpPr>
        <p:spPr bwMode="auto">
          <a:xfrm>
            <a:off x="969963" y="44450"/>
            <a:ext cx="7962900" cy="579438"/>
          </a:xfrm>
          <a:prstGeom prst="rect">
            <a:avLst/>
          </a:prstGeom>
          <a:noFill/>
          <a:ln w="9525">
            <a:noFill/>
            <a:miter lim="800000"/>
            <a:headEnd/>
            <a:tailEnd/>
          </a:ln>
        </p:spPr>
        <p:txBody>
          <a:bodyPr wrap="none">
            <a:spAutoFit/>
          </a:bodyPr>
          <a:lstStyle/>
          <a:p>
            <a:r>
              <a:rPr lang="es-ES" sz="3200"/>
              <a:t>LAN inalámbrica en un almacén (caso 1)</a:t>
            </a:r>
          </a:p>
        </p:txBody>
      </p:sp>
      <p:sp>
        <p:nvSpPr>
          <p:cNvPr id="119815" name="Text Box 6"/>
          <p:cNvSpPr txBox="1">
            <a:spLocks noChangeArrowheads="1"/>
          </p:cNvSpPr>
          <p:nvPr/>
        </p:nvSpPr>
        <p:spPr bwMode="auto">
          <a:xfrm>
            <a:off x="1266825" y="822325"/>
            <a:ext cx="7394575" cy="517525"/>
          </a:xfrm>
          <a:prstGeom prst="rect">
            <a:avLst/>
          </a:prstGeom>
          <a:noFill/>
          <a:ln w="9525">
            <a:noFill/>
            <a:miter lim="800000"/>
            <a:headEnd/>
            <a:tailEnd/>
          </a:ln>
        </p:spPr>
        <p:txBody>
          <a:bodyPr wrap="none">
            <a:spAutoFit/>
          </a:bodyPr>
          <a:lstStyle/>
          <a:p>
            <a:pPr>
              <a:buFontTx/>
              <a:buChar char="•"/>
            </a:pPr>
            <a:r>
              <a:rPr lang="es-ES"/>
              <a:t>Tomas RJ45 (100BASE-TX) disponibles por todo el almacén para conexión de los AP</a:t>
            </a:r>
          </a:p>
          <a:p>
            <a:pPr>
              <a:buFontTx/>
              <a:buChar char="•"/>
            </a:pPr>
            <a:r>
              <a:rPr lang="es-ES"/>
              <a:t>Antenas omnidireccionales de mástil de alta ganancia (5,2 dBi)</a:t>
            </a:r>
          </a:p>
        </p:txBody>
      </p:sp>
      <p:pic>
        <p:nvPicPr>
          <p:cNvPr id="119816" name="Picture 7"/>
          <p:cNvPicPr>
            <a:picLocks noChangeAspect="1" noChangeArrowheads="1"/>
          </p:cNvPicPr>
          <p:nvPr/>
        </p:nvPicPr>
        <p:blipFill>
          <a:blip r:embed="rId3" cstate="print"/>
          <a:srcRect/>
          <a:stretch>
            <a:fillRect/>
          </a:stretch>
        </p:blipFill>
        <p:spPr bwMode="auto">
          <a:xfrm>
            <a:off x="1555750" y="2635250"/>
            <a:ext cx="739775" cy="590550"/>
          </a:xfrm>
          <a:prstGeom prst="rect">
            <a:avLst/>
          </a:prstGeom>
          <a:noFill/>
          <a:ln w="9525">
            <a:noFill/>
            <a:miter lim="800000"/>
            <a:headEnd/>
            <a:tailEnd/>
          </a:ln>
        </p:spPr>
      </p:pic>
      <p:pic>
        <p:nvPicPr>
          <p:cNvPr id="119817" name="Picture 8"/>
          <p:cNvPicPr>
            <a:picLocks noChangeAspect="1" noChangeArrowheads="1"/>
          </p:cNvPicPr>
          <p:nvPr/>
        </p:nvPicPr>
        <p:blipFill>
          <a:blip r:embed="rId3" cstate="print"/>
          <a:srcRect/>
          <a:stretch>
            <a:fillRect/>
          </a:stretch>
        </p:blipFill>
        <p:spPr bwMode="auto">
          <a:xfrm>
            <a:off x="1520825" y="4248150"/>
            <a:ext cx="739775" cy="590550"/>
          </a:xfrm>
          <a:prstGeom prst="rect">
            <a:avLst/>
          </a:prstGeom>
          <a:noFill/>
          <a:ln w="9525">
            <a:noFill/>
            <a:miter lim="800000"/>
            <a:headEnd/>
            <a:tailEnd/>
          </a:ln>
        </p:spPr>
      </p:pic>
      <p:pic>
        <p:nvPicPr>
          <p:cNvPr id="119818" name="Picture 9"/>
          <p:cNvPicPr>
            <a:picLocks noChangeAspect="1" noChangeArrowheads="1"/>
          </p:cNvPicPr>
          <p:nvPr/>
        </p:nvPicPr>
        <p:blipFill>
          <a:blip r:embed="rId3" cstate="print"/>
          <a:srcRect/>
          <a:stretch>
            <a:fillRect/>
          </a:stretch>
        </p:blipFill>
        <p:spPr bwMode="auto">
          <a:xfrm>
            <a:off x="4359275" y="2609850"/>
            <a:ext cx="739775" cy="590550"/>
          </a:xfrm>
          <a:prstGeom prst="rect">
            <a:avLst/>
          </a:prstGeom>
          <a:noFill/>
          <a:ln w="9525">
            <a:noFill/>
            <a:miter lim="800000"/>
            <a:headEnd/>
            <a:tailEnd/>
          </a:ln>
        </p:spPr>
      </p:pic>
      <p:pic>
        <p:nvPicPr>
          <p:cNvPr id="119819" name="Picture 10"/>
          <p:cNvPicPr>
            <a:picLocks noChangeAspect="1" noChangeArrowheads="1"/>
          </p:cNvPicPr>
          <p:nvPr/>
        </p:nvPicPr>
        <p:blipFill>
          <a:blip r:embed="rId3" cstate="print"/>
          <a:srcRect/>
          <a:stretch>
            <a:fillRect/>
          </a:stretch>
        </p:blipFill>
        <p:spPr bwMode="auto">
          <a:xfrm>
            <a:off x="4348163" y="4248150"/>
            <a:ext cx="739775" cy="590550"/>
          </a:xfrm>
          <a:prstGeom prst="rect">
            <a:avLst/>
          </a:prstGeom>
          <a:noFill/>
          <a:ln w="9525">
            <a:noFill/>
            <a:miter lim="800000"/>
            <a:headEnd/>
            <a:tailEnd/>
          </a:ln>
        </p:spPr>
      </p:pic>
      <p:pic>
        <p:nvPicPr>
          <p:cNvPr id="119820" name="Picture 11"/>
          <p:cNvPicPr>
            <a:picLocks noChangeAspect="1" noChangeArrowheads="1"/>
          </p:cNvPicPr>
          <p:nvPr/>
        </p:nvPicPr>
        <p:blipFill>
          <a:blip r:embed="rId3" cstate="print"/>
          <a:srcRect/>
          <a:stretch>
            <a:fillRect/>
          </a:stretch>
        </p:blipFill>
        <p:spPr bwMode="auto">
          <a:xfrm>
            <a:off x="7137400" y="2635250"/>
            <a:ext cx="739775" cy="590550"/>
          </a:xfrm>
          <a:prstGeom prst="rect">
            <a:avLst/>
          </a:prstGeom>
          <a:noFill/>
          <a:ln w="9525">
            <a:noFill/>
            <a:miter lim="800000"/>
            <a:headEnd/>
            <a:tailEnd/>
          </a:ln>
        </p:spPr>
      </p:pic>
      <p:pic>
        <p:nvPicPr>
          <p:cNvPr id="119821" name="Picture 12"/>
          <p:cNvPicPr>
            <a:picLocks noChangeAspect="1" noChangeArrowheads="1"/>
          </p:cNvPicPr>
          <p:nvPr/>
        </p:nvPicPr>
        <p:blipFill>
          <a:blip r:embed="rId3" cstate="print"/>
          <a:srcRect/>
          <a:stretch>
            <a:fillRect/>
          </a:stretch>
        </p:blipFill>
        <p:spPr bwMode="auto">
          <a:xfrm>
            <a:off x="7126288" y="4324350"/>
            <a:ext cx="739775" cy="590550"/>
          </a:xfrm>
          <a:prstGeom prst="rect">
            <a:avLst/>
          </a:prstGeom>
          <a:noFill/>
          <a:ln w="9525">
            <a:noFill/>
            <a:miter lim="800000"/>
            <a:headEnd/>
            <a:tailEnd/>
          </a:ln>
        </p:spPr>
      </p:pic>
      <p:sp>
        <p:nvSpPr>
          <p:cNvPr id="119822" name="Text Box 13"/>
          <p:cNvSpPr txBox="1">
            <a:spLocks noChangeArrowheads="1"/>
          </p:cNvSpPr>
          <p:nvPr/>
        </p:nvSpPr>
        <p:spPr bwMode="auto">
          <a:xfrm>
            <a:off x="4362450" y="4845050"/>
            <a:ext cx="814388" cy="304800"/>
          </a:xfrm>
          <a:prstGeom prst="rect">
            <a:avLst/>
          </a:prstGeom>
          <a:noFill/>
          <a:ln w="9525">
            <a:noFill/>
            <a:miter lim="800000"/>
            <a:headEnd/>
            <a:tailEnd/>
          </a:ln>
        </p:spPr>
        <p:txBody>
          <a:bodyPr wrap="none">
            <a:spAutoFit/>
          </a:bodyPr>
          <a:lstStyle/>
          <a:p>
            <a:r>
              <a:rPr lang="es-ES"/>
              <a:t>Canal 1</a:t>
            </a:r>
          </a:p>
        </p:txBody>
      </p:sp>
      <p:sp>
        <p:nvSpPr>
          <p:cNvPr id="119823" name="Text Box 14"/>
          <p:cNvSpPr txBox="1">
            <a:spLocks noChangeArrowheads="1"/>
          </p:cNvSpPr>
          <p:nvPr/>
        </p:nvSpPr>
        <p:spPr bwMode="auto">
          <a:xfrm>
            <a:off x="1547813" y="2330450"/>
            <a:ext cx="814387" cy="304800"/>
          </a:xfrm>
          <a:prstGeom prst="rect">
            <a:avLst/>
          </a:prstGeom>
          <a:noFill/>
          <a:ln w="9525">
            <a:noFill/>
            <a:miter lim="800000"/>
            <a:headEnd/>
            <a:tailEnd/>
          </a:ln>
        </p:spPr>
        <p:txBody>
          <a:bodyPr wrap="none">
            <a:spAutoFit/>
          </a:bodyPr>
          <a:lstStyle/>
          <a:p>
            <a:r>
              <a:rPr lang="es-ES"/>
              <a:t>Canal 1</a:t>
            </a:r>
          </a:p>
        </p:txBody>
      </p:sp>
      <p:sp>
        <p:nvSpPr>
          <p:cNvPr id="119824" name="Text Box 15"/>
          <p:cNvSpPr txBox="1">
            <a:spLocks noChangeArrowheads="1"/>
          </p:cNvSpPr>
          <p:nvPr/>
        </p:nvSpPr>
        <p:spPr bwMode="auto">
          <a:xfrm>
            <a:off x="4292600" y="2330450"/>
            <a:ext cx="912813" cy="304800"/>
          </a:xfrm>
          <a:prstGeom prst="rect">
            <a:avLst/>
          </a:prstGeom>
          <a:noFill/>
          <a:ln w="9525">
            <a:noFill/>
            <a:miter lim="800000"/>
            <a:headEnd/>
            <a:tailEnd/>
          </a:ln>
        </p:spPr>
        <p:txBody>
          <a:bodyPr wrap="none">
            <a:spAutoFit/>
          </a:bodyPr>
          <a:lstStyle/>
          <a:p>
            <a:r>
              <a:rPr lang="es-ES"/>
              <a:t>Canal 13</a:t>
            </a:r>
          </a:p>
        </p:txBody>
      </p:sp>
      <p:sp>
        <p:nvSpPr>
          <p:cNvPr id="119825" name="Text Box 16"/>
          <p:cNvSpPr txBox="1">
            <a:spLocks noChangeArrowheads="1"/>
          </p:cNvSpPr>
          <p:nvPr/>
        </p:nvSpPr>
        <p:spPr bwMode="auto">
          <a:xfrm>
            <a:off x="7105650" y="4921250"/>
            <a:ext cx="912813" cy="304800"/>
          </a:xfrm>
          <a:prstGeom prst="rect">
            <a:avLst/>
          </a:prstGeom>
          <a:noFill/>
          <a:ln w="9525">
            <a:noFill/>
            <a:miter lim="800000"/>
            <a:headEnd/>
            <a:tailEnd/>
          </a:ln>
        </p:spPr>
        <p:txBody>
          <a:bodyPr wrap="none">
            <a:spAutoFit/>
          </a:bodyPr>
          <a:lstStyle/>
          <a:p>
            <a:r>
              <a:rPr lang="es-ES"/>
              <a:t>Canal 13</a:t>
            </a:r>
          </a:p>
        </p:txBody>
      </p:sp>
      <p:sp>
        <p:nvSpPr>
          <p:cNvPr id="119826" name="Text Box 17"/>
          <p:cNvSpPr txBox="1">
            <a:spLocks noChangeArrowheads="1"/>
          </p:cNvSpPr>
          <p:nvPr/>
        </p:nvSpPr>
        <p:spPr bwMode="auto">
          <a:xfrm>
            <a:off x="1476375" y="4845050"/>
            <a:ext cx="814388" cy="304800"/>
          </a:xfrm>
          <a:prstGeom prst="rect">
            <a:avLst/>
          </a:prstGeom>
          <a:noFill/>
          <a:ln w="9525">
            <a:noFill/>
            <a:miter lim="800000"/>
            <a:headEnd/>
            <a:tailEnd/>
          </a:ln>
        </p:spPr>
        <p:txBody>
          <a:bodyPr wrap="none">
            <a:spAutoFit/>
          </a:bodyPr>
          <a:lstStyle/>
          <a:p>
            <a:r>
              <a:rPr lang="es-ES"/>
              <a:t>Canal 7</a:t>
            </a:r>
          </a:p>
        </p:txBody>
      </p:sp>
      <p:sp>
        <p:nvSpPr>
          <p:cNvPr id="119827" name="Text Box 18"/>
          <p:cNvSpPr txBox="1">
            <a:spLocks noChangeArrowheads="1"/>
          </p:cNvSpPr>
          <p:nvPr/>
        </p:nvSpPr>
        <p:spPr bwMode="auto">
          <a:xfrm>
            <a:off x="7116763" y="2330450"/>
            <a:ext cx="814387" cy="304800"/>
          </a:xfrm>
          <a:prstGeom prst="rect">
            <a:avLst/>
          </a:prstGeom>
          <a:noFill/>
          <a:ln w="9525">
            <a:noFill/>
            <a:miter lim="800000"/>
            <a:headEnd/>
            <a:tailEnd/>
          </a:ln>
        </p:spPr>
        <p:txBody>
          <a:bodyPr wrap="none">
            <a:spAutoFit/>
          </a:bodyPr>
          <a:lstStyle/>
          <a:p>
            <a:r>
              <a:rPr lang="es-ES"/>
              <a:t>Canal 7</a:t>
            </a:r>
          </a:p>
        </p:txBody>
      </p:sp>
      <p:sp>
        <p:nvSpPr>
          <p:cNvPr id="119828" name="Line 19"/>
          <p:cNvSpPr>
            <a:spLocks noChangeShapeType="1"/>
          </p:cNvSpPr>
          <p:nvPr/>
        </p:nvSpPr>
        <p:spPr bwMode="auto">
          <a:xfrm>
            <a:off x="773113" y="6064250"/>
            <a:ext cx="0" cy="228600"/>
          </a:xfrm>
          <a:prstGeom prst="line">
            <a:avLst/>
          </a:prstGeom>
          <a:noFill/>
          <a:ln w="9525">
            <a:solidFill>
              <a:schemeClr val="tx1"/>
            </a:solidFill>
            <a:round/>
            <a:headEnd/>
            <a:tailEnd/>
          </a:ln>
        </p:spPr>
        <p:txBody>
          <a:bodyPr/>
          <a:lstStyle/>
          <a:p>
            <a:endParaRPr lang="es-ES"/>
          </a:p>
        </p:txBody>
      </p:sp>
      <p:sp>
        <p:nvSpPr>
          <p:cNvPr id="119829" name="Line 20"/>
          <p:cNvSpPr>
            <a:spLocks noChangeShapeType="1"/>
          </p:cNvSpPr>
          <p:nvPr/>
        </p:nvSpPr>
        <p:spPr bwMode="auto">
          <a:xfrm>
            <a:off x="773113" y="6140450"/>
            <a:ext cx="7878762" cy="0"/>
          </a:xfrm>
          <a:prstGeom prst="line">
            <a:avLst/>
          </a:prstGeom>
          <a:noFill/>
          <a:ln w="9525">
            <a:solidFill>
              <a:schemeClr val="tx1"/>
            </a:solidFill>
            <a:round/>
            <a:headEnd/>
            <a:tailEnd/>
          </a:ln>
        </p:spPr>
        <p:txBody>
          <a:bodyPr/>
          <a:lstStyle/>
          <a:p>
            <a:endParaRPr lang="es-ES"/>
          </a:p>
        </p:txBody>
      </p:sp>
      <p:sp>
        <p:nvSpPr>
          <p:cNvPr id="119830" name="Line 21"/>
          <p:cNvSpPr>
            <a:spLocks noChangeShapeType="1"/>
          </p:cNvSpPr>
          <p:nvPr/>
        </p:nvSpPr>
        <p:spPr bwMode="auto">
          <a:xfrm>
            <a:off x="8651875" y="6064250"/>
            <a:ext cx="0" cy="228600"/>
          </a:xfrm>
          <a:prstGeom prst="line">
            <a:avLst/>
          </a:prstGeom>
          <a:noFill/>
          <a:ln w="9525">
            <a:solidFill>
              <a:schemeClr val="tx1"/>
            </a:solidFill>
            <a:round/>
            <a:headEnd/>
            <a:tailEnd/>
          </a:ln>
        </p:spPr>
        <p:txBody>
          <a:bodyPr/>
          <a:lstStyle/>
          <a:p>
            <a:endParaRPr lang="es-ES"/>
          </a:p>
        </p:txBody>
      </p:sp>
      <p:sp>
        <p:nvSpPr>
          <p:cNvPr id="119831" name="Line 22"/>
          <p:cNvSpPr>
            <a:spLocks noChangeShapeType="1"/>
          </p:cNvSpPr>
          <p:nvPr/>
        </p:nvSpPr>
        <p:spPr bwMode="auto">
          <a:xfrm>
            <a:off x="633413" y="1679575"/>
            <a:ext cx="0" cy="4232275"/>
          </a:xfrm>
          <a:prstGeom prst="line">
            <a:avLst/>
          </a:prstGeom>
          <a:noFill/>
          <a:ln w="9525">
            <a:solidFill>
              <a:schemeClr val="tx1"/>
            </a:solidFill>
            <a:round/>
            <a:headEnd/>
            <a:tailEnd/>
          </a:ln>
        </p:spPr>
        <p:txBody>
          <a:bodyPr/>
          <a:lstStyle/>
          <a:p>
            <a:endParaRPr lang="es-ES"/>
          </a:p>
        </p:txBody>
      </p:sp>
      <p:sp>
        <p:nvSpPr>
          <p:cNvPr id="119832" name="Line 23"/>
          <p:cNvSpPr>
            <a:spLocks noChangeShapeType="1"/>
          </p:cNvSpPr>
          <p:nvPr/>
        </p:nvSpPr>
        <p:spPr bwMode="auto">
          <a:xfrm flipH="1">
            <a:off x="492125" y="5911850"/>
            <a:ext cx="211138" cy="0"/>
          </a:xfrm>
          <a:prstGeom prst="line">
            <a:avLst/>
          </a:prstGeom>
          <a:noFill/>
          <a:ln w="9525">
            <a:solidFill>
              <a:schemeClr val="tx1"/>
            </a:solidFill>
            <a:round/>
            <a:headEnd/>
            <a:tailEnd/>
          </a:ln>
        </p:spPr>
        <p:txBody>
          <a:bodyPr/>
          <a:lstStyle/>
          <a:p>
            <a:endParaRPr lang="es-ES"/>
          </a:p>
        </p:txBody>
      </p:sp>
      <p:sp>
        <p:nvSpPr>
          <p:cNvPr id="119833" name="Line 24"/>
          <p:cNvSpPr>
            <a:spLocks noChangeShapeType="1"/>
          </p:cNvSpPr>
          <p:nvPr/>
        </p:nvSpPr>
        <p:spPr bwMode="auto">
          <a:xfrm flipH="1">
            <a:off x="495300" y="1676400"/>
            <a:ext cx="211138" cy="0"/>
          </a:xfrm>
          <a:prstGeom prst="line">
            <a:avLst/>
          </a:prstGeom>
          <a:noFill/>
          <a:ln w="9525">
            <a:solidFill>
              <a:schemeClr val="tx1"/>
            </a:solidFill>
            <a:round/>
            <a:headEnd/>
            <a:tailEnd/>
          </a:ln>
        </p:spPr>
        <p:txBody>
          <a:bodyPr/>
          <a:lstStyle/>
          <a:p>
            <a:endParaRPr lang="es-ES"/>
          </a:p>
        </p:txBody>
      </p:sp>
      <p:sp>
        <p:nvSpPr>
          <p:cNvPr id="119834" name="Oval 25"/>
          <p:cNvSpPr>
            <a:spLocks noChangeArrowheads="1"/>
          </p:cNvSpPr>
          <p:nvPr/>
        </p:nvSpPr>
        <p:spPr bwMode="auto">
          <a:xfrm>
            <a:off x="323850" y="3322638"/>
            <a:ext cx="3059113" cy="3059112"/>
          </a:xfrm>
          <a:prstGeom prst="ellipse">
            <a:avLst/>
          </a:prstGeom>
          <a:solidFill>
            <a:srgbClr val="3366FF">
              <a:alpha val="25098"/>
            </a:srgbClr>
          </a:solidFill>
          <a:ln w="19050">
            <a:noFill/>
            <a:prstDash val="dash"/>
            <a:round/>
            <a:headEnd/>
            <a:tailEnd/>
          </a:ln>
        </p:spPr>
        <p:txBody>
          <a:bodyPr wrap="none" anchor="ctr"/>
          <a:lstStyle/>
          <a:p>
            <a:endParaRPr lang="es-ES"/>
          </a:p>
        </p:txBody>
      </p:sp>
      <p:sp>
        <p:nvSpPr>
          <p:cNvPr id="119835" name="Oval 26"/>
          <p:cNvSpPr>
            <a:spLocks noChangeArrowheads="1"/>
          </p:cNvSpPr>
          <p:nvPr/>
        </p:nvSpPr>
        <p:spPr bwMode="auto">
          <a:xfrm>
            <a:off x="323850" y="1196975"/>
            <a:ext cx="3059113" cy="3059113"/>
          </a:xfrm>
          <a:prstGeom prst="ellipse">
            <a:avLst/>
          </a:prstGeom>
          <a:solidFill>
            <a:srgbClr val="FF0000">
              <a:alpha val="25098"/>
            </a:srgbClr>
          </a:solidFill>
          <a:ln w="19050">
            <a:noFill/>
            <a:prstDash val="dash"/>
            <a:round/>
            <a:headEnd/>
            <a:tailEnd/>
          </a:ln>
        </p:spPr>
        <p:txBody>
          <a:bodyPr wrap="none" anchor="ctr"/>
          <a:lstStyle/>
          <a:p>
            <a:endParaRPr lang="es-ES"/>
          </a:p>
        </p:txBody>
      </p:sp>
      <p:sp>
        <p:nvSpPr>
          <p:cNvPr id="119836" name="Oval 27"/>
          <p:cNvSpPr>
            <a:spLocks noChangeArrowheads="1"/>
          </p:cNvSpPr>
          <p:nvPr/>
        </p:nvSpPr>
        <p:spPr bwMode="auto">
          <a:xfrm>
            <a:off x="3200400" y="3244850"/>
            <a:ext cx="3059113" cy="3059113"/>
          </a:xfrm>
          <a:prstGeom prst="ellipse">
            <a:avLst/>
          </a:prstGeom>
          <a:solidFill>
            <a:srgbClr val="FF0000">
              <a:alpha val="25098"/>
            </a:srgbClr>
          </a:solidFill>
          <a:ln w="19050">
            <a:noFill/>
            <a:prstDash val="dash"/>
            <a:round/>
            <a:headEnd/>
            <a:tailEnd/>
          </a:ln>
        </p:spPr>
        <p:txBody>
          <a:bodyPr wrap="none" anchor="ctr"/>
          <a:lstStyle/>
          <a:p>
            <a:endParaRPr lang="es-ES"/>
          </a:p>
        </p:txBody>
      </p:sp>
      <p:sp>
        <p:nvSpPr>
          <p:cNvPr id="119837" name="Oval 28"/>
          <p:cNvSpPr>
            <a:spLocks noChangeArrowheads="1"/>
          </p:cNvSpPr>
          <p:nvPr/>
        </p:nvSpPr>
        <p:spPr bwMode="auto">
          <a:xfrm>
            <a:off x="3203575" y="1268413"/>
            <a:ext cx="3059113" cy="3059112"/>
          </a:xfrm>
          <a:prstGeom prst="ellipse">
            <a:avLst/>
          </a:prstGeom>
          <a:solidFill>
            <a:srgbClr val="00FF00">
              <a:alpha val="25098"/>
            </a:srgbClr>
          </a:solidFill>
          <a:ln w="19050">
            <a:noFill/>
            <a:prstDash val="dash"/>
            <a:round/>
            <a:headEnd/>
            <a:tailEnd/>
          </a:ln>
        </p:spPr>
        <p:txBody>
          <a:bodyPr wrap="none" anchor="ctr"/>
          <a:lstStyle/>
          <a:p>
            <a:endParaRPr lang="es-ES"/>
          </a:p>
        </p:txBody>
      </p:sp>
      <p:sp>
        <p:nvSpPr>
          <p:cNvPr id="119838" name="Oval 29"/>
          <p:cNvSpPr>
            <a:spLocks noChangeArrowheads="1"/>
          </p:cNvSpPr>
          <p:nvPr/>
        </p:nvSpPr>
        <p:spPr bwMode="auto">
          <a:xfrm>
            <a:off x="6049963" y="3249613"/>
            <a:ext cx="3059112" cy="3059112"/>
          </a:xfrm>
          <a:prstGeom prst="ellipse">
            <a:avLst/>
          </a:prstGeom>
          <a:solidFill>
            <a:srgbClr val="00FF00">
              <a:alpha val="25098"/>
            </a:srgbClr>
          </a:solidFill>
          <a:ln w="19050">
            <a:noFill/>
            <a:prstDash val="dash"/>
            <a:round/>
            <a:headEnd/>
            <a:tailEnd/>
          </a:ln>
        </p:spPr>
        <p:txBody>
          <a:bodyPr wrap="none" anchor="ctr"/>
          <a:lstStyle/>
          <a:p>
            <a:endParaRPr lang="es-ES"/>
          </a:p>
        </p:txBody>
      </p:sp>
      <p:sp>
        <p:nvSpPr>
          <p:cNvPr id="119839" name="Oval 30"/>
          <p:cNvSpPr>
            <a:spLocks noChangeArrowheads="1"/>
          </p:cNvSpPr>
          <p:nvPr/>
        </p:nvSpPr>
        <p:spPr bwMode="auto">
          <a:xfrm>
            <a:off x="6011863" y="1187450"/>
            <a:ext cx="3059112" cy="3059113"/>
          </a:xfrm>
          <a:prstGeom prst="ellipse">
            <a:avLst/>
          </a:prstGeom>
          <a:solidFill>
            <a:srgbClr val="3366FF">
              <a:alpha val="25098"/>
            </a:srgbClr>
          </a:solidFill>
          <a:ln w="19050">
            <a:noFill/>
            <a:prstDash val="dash"/>
            <a:round/>
            <a:headEnd/>
            <a:tailEnd/>
          </a:ln>
        </p:spPr>
        <p:txBody>
          <a:bodyPr wrap="none" anchor="ctr"/>
          <a:lstStyle/>
          <a:p>
            <a:endParaRPr lang="es-ES"/>
          </a:p>
        </p:txBody>
      </p:sp>
      <p:sp>
        <p:nvSpPr>
          <p:cNvPr id="119840" name="AutoShape 31"/>
          <p:cNvSpPr>
            <a:spLocks noChangeArrowheads="1"/>
          </p:cNvSpPr>
          <p:nvPr/>
        </p:nvSpPr>
        <p:spPr bwMode="auto">
          <a:xfrm>
            <a:off x="7235825" y="2565400"/>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
        <p:nvSpPr>
          <p:cNvPr id="119841" name="AutoShape 32"/>
          <p:cNvSpPr>
            <a:spLocks noChangeArrowheads="1"/>
          </p:cNvSpPr>
          <p:nvPr/>
        </p:nvSpPr>
        <p:spPr bwMode="auto">
          <a:xfrm>
            <a:off x="4427538" y="2565400"/>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
        <p:nvSpPr>
          <p:cNvPr id="119842" name="AutoShape 33"/>
          <p:cNvSpPr>
            <a:spLocks noChangeArrowheads="1"/>
          </p:cNvSpPr>
          <p:nvPr/>
        </p:nvSpPr>
        <p:spPr bwMode="auto">
          <a:xfrm>
            <a:off x="1619250" y="2565400"/>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
        <p:nvSpPr>
          <p:cNvPr id="119843" name="AutoShape 34"/>
          <p:cNvSpPr>
            <a:spLocks noChangeArrowheads="1"/>
          </p:cNvSpPr>
          <p:nvPr/>
        </p:nvSpPr>
        <p:spPr bwMode="auto">
          <a:xfrm>
            <a:off x="7235825" y="4221163"/>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
        <p:nvSpPr>
          <p:cNvPr id="119844" name="AutoShape 35"/>
          <p:cNvSpPr>
            <a:spLocks noChangeArrowheads="1"/>
          </p:cNvSpPr>
          <p:nvPr/>
        </p:nvSpPr>
        <p:spPr bwMode="auto">
          <a:xfrm>
            <a:off x="4449763" y="4149725"/>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
        <p:nvSpPr>
          <p:cNvPr id="119845" name="AutoShape 36"/>
          <p:cNvSpPr>
            <a:spLocks noChangeArrowheads="1"/>
          </p:cNvSpPr>
          <p:nvPr/>
        </p:nvSpPr>
        <p:spPr bwMode="auto">
          <a:xfrm>
            <a:off x="1619250" y="4149725"/>
            <a:ext cx="50800" cy="431800"/>
          </a:xfrm>
          <a:prstGeom prst="can">
            <a:avLst>
              <a:gd name="adj" fmla="val 212500"/>
            </a:avLst>
          </a:prstGeom>
          <a:solidFill>
            <a:srgbClr val="333333"/>
          </a:solidFill>
          <a:ln w="9525">
            <a:solidFill>
              <a:schemeClr val="tx1"/>
            </a:solidFill>
            <a:round/>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número de diapositiva"/>
          <p:cNvSpPr>
            <a:spLocks noGrp="1"/>
          </p:cNvSpPr>
          <p:nvPr>
            <p:ph type="sldNum" sz="quarter" idx="10"/>
          </p:nvPr>
        </p:nvSpPr>
        <p:spPr/>
        <p:txBody>
          <a:bodyPr/>
          <a:lstStyle/>
          <a:p>
            <a:pPr>
              <a:defRPr/>
            </a:pPr>
            <a:r>
              <a:rPr lang="es-ES"/>
              <a:t>Ampliación Redes 5-</a:t>
            </a:r>
            <a:fld id="{33EC266C-972D-4BEA-8F6A-03D7C2EAD03A}" type="slidenum">
              <a:rPr lang="es-ES"/>
              <a:pPr>
                <a:defRPr/>
              </a:pPr>
              <a:t>122</a:t>
            </a:fld>
            <a:endParaRPr lang="es-ES"/>
          </a:p>
        </p:txBody>
      </p:sp>
      <p:sp>
        <p:nvSpPr>
          <p:cNvPr id="120835" name="Rectangle 2"/>
          <p:cNvSpPr>
            <a:spLocks noChangeArrowheads="1"/>
          </p:cNvSpPr>
          <p:nvPr/>
        </p:nvSpPr>
        <p:spPr bwMode="auto">
          <a:xfrm>
            <a:off x="773113" y="1754188"/>
            <a:ext cx="7878762" cy="4229100"/>
          </a:xfrm>
          <a:prstGeom prst="rect">
            <a:avLst/>
          </a:prstGeom>
          <a:noFill/>
          <a:ln w="19050">
            <a:solidFill>
              <a:schemeClr val="tx1"/>
            </a:solidFill>
            <a:miter lim="800000"/>
            <a:headEnd/>
            <a:tailEnd/>
          </a:ln>
        </p:spPr>
        <p:txBody>
          <a:bodyPr wrap="none" anchor="ctr"/>
          <a:lstStyle/>
          <a:p>
            <a:endParaRPr lang="es-ES"/>
          </a:p>
        </p:txBody>
      </p:sp>
      <p:sp>
        <p:nvSpPr>
          <p:cNvPr id="120836" name="Text Box 3"/>
          <p:cNvSpPr txBox="1">
            <a:spLocks noChangeArrowheads="1"/>
          </p:cNvSpPr>
          <p:nvPr/>
        </p:nvSpPr>
        <p:spPr bwMode="auto">
          <a:xfrm>
            <a:off x="969963" y="115888"/>
            <a:ext cx="7962900" cy="579437"/>
          </a:xfrm>
          <a:prstGeom prst="rect">
            <a:avLst/>
          </a:prstGeom>
          <a:noFill/>
          <a:ln w="9525">
            <a:noFill/>
            <a:miter lim="800000"/>
            <a:headEnd/>
            <a:tailEnd/>
          </a:ln>
        </p:spPr>
        <p:txBody>
          <a:bodyPr wrap="none">
            <a:spAutoFit/>
          </a:bodyPr>
          <a:lstStyle/>
          <a:p>
            <a:r>
              <a:rPr lang="es-ES" sz="3200"/>
              <a:t>LAN inalámbrica en un almacén (caso 2)</a:t>
            </a:r>
          </a:p>
        </p:txBody>
      </p:sp>
      <p:sp>
        <p:nvSpPr>
          <p:cNvPr id="120837" name="Text Box 4"/>
          <p:cNvSpPr txBox="1">
            <a:spLocks noChangeArrowheads="1"/>
          </p:cNvSpPr>
          <p:nvPr/>
        </p:nvSpPr>
        <p:spPr bwMode="auto">
          <a:xfrm>
            <a:off x="68263" y="3773488"/>
            <a:ext cx="687387" cy="304800"/>
          </a:xfrm>
          <a:prstGeom prst="rect">
            <a:avLst/>
          </a:prstGeom>
          <a:noFill/>
          <a:ln w="9525">
            <a:noFill/>
            <a:miter lim="800000"/>
            <a:headEnd/>
            <a:tailEnd/>
          </a:ln>
        </p:spPr>
        <p:txBody>
          <a:bodyPr wrap="none">
            <a:spAutoFit/>
          </a:bodyPr>
          <a:lstStyle/>
          <a:p>
            <a:r>
              <a:rPr lang="es-ES"/>
              <a:t>260 m</a:t>
            </a:r>
          </a:p>
        </p:txBody>
      </p:sp>
      <p:sp>
        <p:nvSpPr>
          <p:cNvPr id="120838" name="Text Box 5"/>
          <p:cNvSpPr txBox="1">
            <a:spLocks noChangeArrowheads="1"/>
          </p:cNvSpPr>
          <p:nvPr/>
        </p:nvSpPr>
        <p:spPr bwMode="auto">
          <a:xfrm>
            <a:off x="4360863" y="6211888"/>
            <a:ext cx="687387" cy="304800"/>
          </a:xfrm>
          <a:prstGeom prst="rect">
            <a:avLst/>
          </a:prstGeom>
          <a:noFill/>
          <a:ln w="9525">
            <a:noFill/>
            <a:miter lim="800000"/>
            <a:headEnd/>
            <a:tailEnd/>
          </a:ln>
        </p:spPr>
        <p:txBody>
          <a:bodyPr wrap="none">
            <a:spAutoFit/>
          </a:bodyPr>
          <a:lstStyle/>
          <a:p>
            <a:r>
              <a:rPr lang="es-ES"/>
              <a:t>600 m</a:t>
            </a:r>
          </a:p>
        </p:txBody>
      </p:sp>
      <p:sp>
        <p:nvSpPr>
          <p:cNvPr id="120839" name="Text Box 6"/>
          <p:cNvSpPr txBox="1">
            <a:spLocks noChangeArrowheads="1"/>
          </p:cNvSpPr>
          <p:nvPr/>
        </p:nvSpPr>
        <p:spPr bwMode="auto">
          <a:xfrm>
            <a:off x="1828800" y="893763"/>
            <a:ext cx="5975350" cy="517525"/>
          </a:xfrm>
          <a:prstGeom prst="rect">
            <a:avLst/>
          </a:prstGeom>
          <a:noFill/>
          <a:ln w="9525">
            <a:noFill/>
            <a:miter lim="800000"/>
            <a:headEnd/>
            <a:tailEnd/>
          </a:ln>
        </p:spPr>
        <p:txBody>
          <a:bodyPr wrap="none">
            <a:spAutoFit/>
          </a:bodyPr>
          <a:lstStyle/>
          <a:p>
            <a:pPr>
              <a:buFontTx/>
              <a:buChar char="•"/>
            </a:pPr>
            <a:r>
              <a:rPr lang="es-ES"/>
              <a:t>Tomas RJ45 (100BASE-TX) disponibles sólo en un lado del almacén</a:t>
            </a:r>
          </a:p>
          <a:p>
            <a:pPr>
              <a:buFontTx/>
              <a:buChar char="•"/>
            </a:pPr>
            <a:r>
              <a:rPr lang="es-ES"/>
              <a:t>Antenas Yagi (13,5 dBi) y Dipolo diversidad(2,14 dBi)</a:t>
            </a:r>
          </a:p>
        </p:txBody>
      </p:sp>
      <p:pic>
        <p:nvPicPr>
          <p:cNvPr id="120840" name="Picture 7"/>
          <p:cNvPicPr>
            <a:picLocks noChangeAspect="1" noChangeArrowheads="1"/>
          </p:cNvPicPr>
          <p:nvPr/>
        </p:nvPicPr>
        <p:blipFill>
          <a:blip r:embed="rId3" cstate="print"/>
          <a:srcRect/>
          <a:stretch>
            <a:fillRect/>
          </a:stretch>
        </p:blipFill>
        <p:spPr bwMode="auto">
          <a:xfrm>
            <a:off x="7116763" y="4565650"/>
            <a:ext cx="677862" cy="676275"/>
          </a:xfrm>
          <a:prstGeom prst="rect">
            <a:avLst/>
          </a:prstGeom>
          <a:noFill/>
          <a:ln w="9525">
            <a:noFill/>
            <a:miter lim="800000"/>
            <a:headEnd/>
            <a:tailEnd/>
          </a:ln>
        </p:spPr>
      </p:pic>
      <p:sp>
        <p:nvSpPr>
          <p:cNvPr id="120841" name="Text Box 8"/>
          <p:cNvSpPr txBox="1">
            <a:spLocks noChangeArrowheads="1"/>
          </p:cNvSpPr>
          <p:nvPr/>
        </p:nvSpPr>
        <p:spPr bwMode="auto">
          <a:xfrm>
            <a:off x="5767388" y="2097088"/>
            <a:ext cx="814387" cy="304800"/>
          </a:xfrm>
          <a:prstGeom prst="rect">
            <a:avLst/>
          </a:prstGeom>
          <a:noFill/>
          <a:ln w="9525">
            <a:noFill/>
            <a:miter lim="800000"/>
            <a:headEnd/>
            <a:tailEnd/>
          </a:ln>
        </p:spPr>
        <p:txBody>
          <a:bodyPr wrap="none">
            <a:spAutoFit/>
          </a:bodyPr>
          <a:lstStyle/>
          <a:p>
            <a:r>
              <a:rPr lang="es-ES"/>
              <a:t>Canal 1</a:t>
            </a:r>
          </a:p>
        </p:txBody>
      </p:sp>
      <p:sp>
        <p:nvSpPr>
          <p:cNvPr id="120842" name="Text Box 9"/>
          <p:cNvSpPr txBox="1">
            <a:spLocks noChangeArrowheads="1"/>
          </p:cNvSpPr>
          <p:nvPr/>
        </p:nvSpPr>
        <p:spPr bwMode="auto">
          <a:xfrm>
            <a:off x="6300788" y="2636838"/>
            <a:ext cx="912812" cy="304800"/>
          </a:xfrm>
          <a:prstGeom prst="rect">
            <a:avLst/>
          </a:prstGeom>
          <a:noFill/>
          <a:ln w="9525">
            <a:noFill/>
            <a:miter lim="800000"/>
            <a:headEnd/>
            <a:tailEnd/>
          </a:ln>
        </p:spPr>
        <p:txBody>
          <a:bodyPr wrap="none">
            <a:spAutoFit/>
          </a:bodyPr>
          <a:lstStyle/>
          <a:p>
            <a:r>
              <a:rPr lang="es-ES"/>
              <a:t>Canal 13</a:t>
            </a:r>
          </a:p>
        </p:txBody>
      </p:sp>
      <p:sp>
        <p:nvSpPr>
          <p:cNvPr id="120843" name="Text Box 10"/>
          <p:cNvSpPr txBox="1">
            <a:spLocks noChangeArrowheads="1"/>
          </p:cNvSpPr>
          <p:nvPr/>
        </p:nvSpPr>
        <p:spPr bwMode="auto">
          <a:xfrm>
            <a:off x="5486400" y="4230688"/>
            <a:ext cx="912813" cy="304800"/>
          </a:xfrm>
          <a:prstGeom prst="rect">
            <a:avLst/>
          </a:prstGeom>
          <a:noFill/>
          <a:ln w="9525">
            <a:noFill/>
            <a:miter lim="800000"/>
            <a:headEnd/>
            <a:tailEnd/>
          </a:ln>
        </p:spPr>
        <p:txBody>
          <a:bodyPr wrap="none">
            <a:spAutoFit/>
          </a:bodyPr>
          <a:lstStyle/>
          <a:p>
            <a:r>
              <a:rPr lang="es-ES"/>
              <a:t>Canal 13</a:t>
            </a:r>
          </a:p>
        </p:txBody>
      </p:sp>
      <p:sp>
        <p:nvSpPr>
          <p:cNvPr id="120844" name="Text Box 11"/>
          <p:cNvSpPr txBox="1">
            <a:spLocks noChangeArrowheads="1"/>
          </p:cNvSpPr>
          <p:nvPr/>
        </p:nvSpPr>
        <p:spPr bwMode="auto">
          <a:xfrm>
            <a:off x="5556250" y="5297488"/>
            <a:ext cx="814388" cy="304800"/>
          </a:xfrm>
          <a:prstGeom prst="rect">
            <a:avLst/>
          </a:prstGeom>
          <a:noFill/>
          <a:ln w="9525">
            <a:noFill/>
            <a:miter lim="800000"/>
            <a:headEnd/>
            <a:tailEnd/>
          </a:ln>
        </p:spPr>
        <p:txBody>
          <a:bodyPr wrap="none">
            <a:spAutoFit/>
          </a:bodyPr>
          <a:lstStyle/>
          <a:p>
            <a:r>
              <a:rPr lang="es-ES"/>
              <a:t>Canal 1</a:t>
            </a:r>
          </a:p>
        </p:txBody>
      </p:sp>
      <p:sp>
        <p:nvSpPr>
          <p:cNvPr id="120845" name="Text Box 12"/>
          <p:cNvSpPr txBox="1">
            <a:spLocks noChangeArrowheads="1"/>
          </p:cNvSpPr>
          <p:nvPr/>
        </p:nvSpPr>
        <p:spPr bwMode="auto">
          <a:xfrm>
            <a:off x="5486400" y="3163888"/>
            <a:ext cx="814388" cy="304800"/>
          </a:xfrm>
          <a:prstGeom prst="rect">
            <a:avLst/>
          </a:prstGeom>
          <a:noFill/>
          <a:ln w="9525">
            <a:noFill/>
            <a:miter lim="800000"/>
            <a:headEnd/>
            <a:tailEnd/>
          </a:ln>
        </p:spPr>
        <p:txBody>
          <a:bodyPr wrap="none">
            <a:spAutoFit/>
          </a:bodyPr>
          <a:lstStyle/>
          <a:p>
            <a:r>
              <a:rPr lang="es-ES"/>
              <a:t>Canal 7</a:t>
            </a:r>
          </a:p>
        </p:txBody>
      </p:sp>
      <p:sp>
        <p:nvSpPr>
          <p:cNvPr id="120846" name="Text Box 13"/>
          <p:cNvSpPr txBox="1">
            <a:spLocks noChangeArrowheads="1"/>
          </p:cNvSpPr>
          <p:nvPr/>
        </p:nvSpPr>
        <p:spPr bwMode="auto">
          <a:xfrm>
            <a:off x="6330950" y="4764088"/>
            <a:ext cx="814388" cy="304800"/>
          </a:xfrm>
          <a:prstGeom prst="rect">
            <a:avLst/>
          </a:prstGeom>
          <a:noFill/>
          <a:ln w="9525">
            <a:noFill/>
            <a:miter lim="800000"/>
            <a:headEnd/>
            <a:tailEnd/>
          </a:ln>
        </p:spPr>
        <p:txBody>
          <a:bodyPr wrap="none">
            <a:spAutoFit/>
          </a:bodyPr>
          <a:lstStyle/>
          <a:p>
            <a:r>
              <a:rPr lang="es-ES"/>
              <a:t>Canal 7</a:t>
            </a:r>
          </a:p>
        </p:txBody>
      </p:sp>
      <p:pic>
        <p:nvPicPr>
          <p:cNvPr id="120847" name="Picture 14"/>
          <p:cNvPicPr>
            <a:picLocks noChangeAspect="1" noChangeArrowheads="1"/>
          </p:cNvPicPr>
          <p:nvPr/>
        </p:nvPicPr>
        <p:blipFill>
          <a:blip r:embed="rId4" cstate="print"/>
          <a:srcRect/>
          <a:stretch>
            <a:fillRect/>
          </a:stretch>
        </p:blipFill>
        <p:spPr bwMode="auto">
          <a:xfrm>
            <a:off x="7596188" y="1944688"/>
            <a:ext cx="739775" cy="590550"/>
          </a:xfrm>
          <a:prstGeom prst="rect">
            <a:avLst/>
          </a:prstGeom>
          <a:noFill/>
          <a:ln w="9525">
            <a:noFill/>
            <a:miter lim="800000"/>
            <a:headEnd/>
            <a:tailEnd/>
          </a:ln>
        </p:spPr>
      </p:pic>
      <p:pic>
        <p:nvPicPr>
          <p:cNvPr id="120848" name="Picture 15"/>
          <p:cNvPicPr>
            <a:picLocks noChangeAspect="1" noChangeArrowheads="1"/>
          </p:cNvPicPr>
          <p:nvPr/>
        </p:nvPicPr>
        <p:blipFill>
          <a:blip r:embed="rId4" cstate="print"/>
          <a:srcRect/>
          <a:stretch>
            <a:fillRect/>
          </a:stretch>
        </p:blipFill>
        <p:spPr bwMode="auto">
          <a:xfrm>
            <a:off x="7620000" y="3024188"/>
            <a:ext cx="739775" cy="590550"/>
          </a:xfrm>
          <a:prstGeom prst="rect">
            <a:avLst/>
          </a:prstGeom>
          <a:noFill/>
          <a:ln w="9525">
            <a:noFill/>
            <a:miter lim="800000"/>
            <a:headEnd/>
            <a:tailEnd/>
          </a:ln>
        </p:spPr>
      </p:pic>
      <p:pic>
        <p:nvPicPr>
          <p:cNvPr id="120849" name="Picture 16"/>
          <p:cNvPicPr>
            <a:picLocks noChangeAspect="1" noChangeArrowheads="1"/>
          </p:cNvPicPr>
          <p:nvPr/>
        </p:nvPicPr>
        <p:blipFill>
          <a:blip r:embed="rId4" cstate="print"/>
          <a:srcRect/>
          <a:stretch>
            <a:fillRect/>
          </a:stretch>
        </p:blipFill>
        <p:spPr bwMode="auto">
          <a:xfrm>
            <a:off x="7596188" y="4154488"/>
            <a:ext cx="739775" cy="590550"/>
          </a:xfrm>
          <a:prstGeom prst="rect">
            <a:avLst/>
          </a:prstGeom>
          <a:noFill/>
          <a:ln w="9525">
            <a:noFill/>
            <a:miter lim="800000"/>
            <a:headEnd/>
            <a:tailEnd/>
          </a:ln>
        </p:spPr>
      </p:pic>
      <p:pic>
        <p:nvPicPr>
          <p:cNvPr id="120850" name="Picture 17"/>
          <p:cNvPicPr>
            <a:picLocks noChangeAspect="1" noChangeArrowheads="1"/>
          </p:cNvPicPr>
          <p:nvPr/>
        </p:nvPicPr>
        <p:blipFill>
          <a:blip r:embed="rId4" cstate="print"/>
          <a:srcRect/>
          <a:stretch>
            <a:fillRect/>
          </a:stretch>
        </p:blipFill>
        <p:spPr bwMode="auto">
          <a:xfrm>
            <a:off x="7596188" y="5145088"/>
            <a:ext cx="739775" cy="590550"/>
          </a:xfrm>
          <a:prstGeom prst="rect">
            <a:avLst/>
          </a:prstGeom>
          <a:noFill/>
          <a:ln w="9525">
            <a:noFill/>
            <a:miter lim="800000"/>
            <a:headEnd/>
            <a:tailEnd/>
          </a:ln>
        </p:spPr>
      </p:pic>
      <p:pic>
        <p:nvPicPr>
          <p:cNvPr id="120851" name="Picture 18"/>
          <p:cNvPicPr>
            <a:picLocks noChangeAspect="1" noChangeArrowheads="1"/>
          </p:cNvPicPr>
          <p:nvPr/>
        </p:nvPicPr>
        <p:blipFill>
          <a:blip r:embed="rId3" cstate="print"/>
          <a:srcRect/>
          <a:stretch>
            <a:fillRect/>
          </a:stretch>
        </p:blipFill>
        <p:spPr bwMode="auto">
          <a:xfrm>
            <a:off x="7200900" y="2478088"/>
            <a:ext cx="676275" cy="676275"/>
          </a:xfrm>
          <a:prstGeom prst="rect">
            <a:avLst/>
          </a:prstGeom>
          <a:noFill/>
          <a:ln w="9525">
            <a:noFill/>
            <a:miter lim="800000"/>
            <a:headEnd/>
            <a:tailEnd/>
          </a:ln>
        </p:spPr>
      </p:pic>
      <p:sp>
        <p:nvSpPr>
          <p:cNvPr id="120852" name="Line 19"/>
          <p:cNvSpPr>
            <a:spLocks noChangeShapeType="1"/>
          </p:cNvSpPr>
          <p:nvPr/>
        </p:nvSpPr>
        <p:spPr bwMode="auto">
          <a:xfrm>
            <a:off x="773113" y="6135688"/>
            <a:ext cx="0" cy="228600"/>
          </a:xfrm>
          <a:prstGeom prst="line">
            <a:avLst/>
          </a:prstGeom>
          <a:noFill/>
          <a:ln w="9525">
            <a:solidFill>
              <a:schemeClr val="tx1"/>
            </a:solidFill>
            <a:round/>
            <a:headEnd/>
            <a:tailEnd/>
          </a:ln>
        </p:spPr>
        <p:txBody>
          <a:bodyPr/>
          <a:lstStyle/>
          <a:p>
            <a:endParaRPr lang="es-ES"/>
          </a:p>
        </p:txBody>
      </p:sp>
      <p:sp>
        <p:nvSpPr>
          <p:cNvPr id="120853" name="Line 20"/>
          <p:cNvSpPr>
            <a:spLocks noChangeShapeType="1"/>
          </p:cNvSpPr>
          <p:nvPr/>
        </p:nvSpPr>
        <p:spPr bwMode="auto">
          <a:xfrm>
            <a:off x="773113" y="6211888"/>
            <a:ext cx="7878762" cy="0"/>
          </a:xfrm>
          <a:prstGeom prst="line">
            <a:avLst/>
          </a:prstGeom>
          <a:noFill/>
          <a:ln w="9525">
            <a:solidFill>
              <a:schemeClr val="tx1"/>
            </a:solidFill>
            <a:round/>
            <a:headEnd/>
            <a:tailEnd/>
          </a:ln>
        </p:spPr>
        <p:txBody>
          <a:bodyPr/>
          <a:lstStyle/>
          <a:p>
            <a:endParaRPr lang="es-ES"/>
          </a:p>
        </p:txBody>
      </p:sp>
      <p:sp>
        <p:nvSpPr>
          <p:cNvPr id="120854" name="Line 21"/>
          <p:cNvSpPr>
            <a:spLocks noChangeShapeType="1"/>
          </p:cNvSpPr>
          <p:nvPr/>
        </p:nvSpPr>
        <p:spPr bwMode="auto">
          <a:xfrm>
            <a:off x="8651875" y="6135688"/>
            <a:ext cx="0" cy="228600"/>
          </a:xfrm>
          <a:prstGeom prst="line">
            <a:avLst/>
          </a:prstGeom>
          <a:noFill/>
          <a:ln w="9525">
            <a:solidFill>
              <a:schemeClr val="tx1"/>
            </a:solidFill>
            <a:round/>
            <a:headEnd/>
            <a:tailEnd/>
          </a:ln>
        </p:spPr>
        <p:txBody>
          <a:bodyPr/>
          <a:lstStyle/>
          <a:p>
            <a:endParaRPr lang="es-ES"/>
          </a:p>
        </p:txBody>
      </p:sp>
      <p:sp>
        <p:nvSpPr>
          <p:cNvPr id="120855" name="Line 22"/>
          <p:cNvSpPr>
            <a:spLocks noChangeShapeType="1"/>
          </p:cNvSpPr>
          <p:nvPr/>
        </p:nvSpPr>
        <p:spPr bwMode="auto">
          <a:xfrm>
            <a:off x="633413" y="1751013"/>
            <a:ext cx="0" cy="4232275"/>
          </a:xfrm>
          <a:prstGeom prst="line">
            <a:avLst/>
          </a:prstGeom>
          <a:noFill/>
          <a:ln w="9525">
            <a:solidFill>
              <a:schemeClr val="tx1"/>
            </a:solidFill>
            <a:round/>
            <a:headEnd/>
            <a:tailEnd/>
          </a:ln>
        </p:spPr>
        <p:txBody>
          <a:bodyPr/>
          <a:lstStyle/>
          <a:p>
            <a:endParaRPr lang="es-ES"/>
          </a:p>
        </p:txBody>
      </p:sp>
      <p:sp>
        <p:nvSpPr>
          <p:cNvPr id="120856" name="Line 23"/>
          <p:cNvSpPr>
            <a:spLocks noChangeShapeType="1"/>
          </p:cNvSpPr>
          <p:nvPr/>
        </p:nvSpPr>
        <p:spPr bwMode="auto">
          <a:xfrm flipH="1">
            <a:off x="492125" y="5983288"/>
            <a:ext cx="211138" cy="0"/>
          </a:xfrm>
          <a:prstGeom prst="line">
            <a:avLst/>
          </a:prstGeom>
          <a:noFill/>
          <a:ln w="9525">
            <a:solidFill>
              <a:schemeClr val="tx1"/>
            </a:solidFill>
            <a:round/>
            <a:headEnd/>
            <a:tailEnd/>
          </a:ln>
        </p:spPr>
        <p:txBody>
          <a:bodyPr/>
          <a:lstStyle/>
          <a:p>
            <a:endParaRPr lang="es-ES"/>
          </a:p>
        </p:txBody>
      </p:sp>
      <p:sp>
        <p:nvSpPr>
          <p:cNvPr id="120857" name="Line 24"/>
          <p:cNvSpPr>
            <a:spLocks noChangeShapeType="1"/>
          </p:cNvSpPr>
          <p:nvPr/>
        </p:nvSpPr>
        <p:spPr bwMode="auto">
          <a:xfrm flipH="1">
            <a:off x="495300" y="1747838"/>
            <a:ext cx="211138" cy="0"/>
          </a:xfrm>
          <a:prstGeom prst="line">
            <a:avLst/>
          </a:prstGeom>
          <a:noFill/>
          <a:ln w="9525">
            <a:solidFill>
              <a:schemeClr val="tx1"/>
            </a:solidFill>
            <a:round/>
            <a:headEnd/>
            <a:tailEnd/>
          </a:ln>
        </p:spPr>
        <p:txBody>
          <a:bodyPr/>
          <a:lstStyle/>
          <a:p>
            <a:endParaRPr lang="es-ES"/>
          </a:p>
        </p:txBody>
      </p:sp>
      <p:sp>
        <p:nvSpPr>
          <p:cNvPr id="120858" name="AutoShape 25"/>
          <p:cNvSpPr>
            <a:spLocks noChangeArrowheads="1"/>
          </p:cNvSpPr>
          <p:nvPr/>
        </p:nvSpPr>
        <p:spPr bwMode="auto">
          <a:xfrm rot="5400000">
            <a:off x="3599656" y="-1431131"/>
            <a:ext cx="1728788" cy="7416800"/>
          </a:xfrm>
          <a:prstGeom prst="triangle">
            <a:avLst>
              <a:gd name="adj" fmla="val 50000"/>
            </a:avLst>
          </a:prstGeom>
          <a:solidFill>
            <a:srgbClr val="FF0000">
              <a:alpha val="25098"/>
            </a:srgbClr>
          </a:solidFill>
          <a:ln w="9525">
            <a:noFill/>
            <a:miter lim="800000"/>
            <a:headEnd/>
            <a:tailEnd/>
          </a:ln>
        </p:spPr>
        <p:txBody>
          <a:bodyPr wrap="none" anchor="ctr"/>
          <a:lstStyle/>
          <a:p>
            <a:endParaRPr lang="es-ES"/>
          </a:p>
        </p:txBody>
      </p:sp>
      <p:sp>
        <p:nvSpPr>
          <p:cNvPr id="120859" name="Oval 26"/>
          <p:cNvSpPr>
            <a:spLocks noChangeArrowheads="1"/>
          </p:cNvSpPr>
          <p:nvPr/>
        </p:nvSpPr>
        <p:spPr bwMode="auto">
          <a:xfrm>
            <a:off x="6443663" y="3789363"/>
            <a:ext cx="2339975" cy="2339975"/>
          </a:xfrm>
          <a:prstGeom prst="ellipse">
            <a:avLst/>
          </a:prstGeom>
          <a:solidFill>
            <a:srgbClr val="3366FF">
              <a:alpha val="25098"/>
            </a:srgbClr>
          </a:solidFill>
          <a:ln w="19050">
            <a:noFill/>
            <a:prstDash val="dash"/>
            <a:round/>
            <a:headEnd/>
            <a:tailEnd/>
          </a:ln>
        </p:spPr>
        <p:txBody>
          <a:bodyPr wrap="none" anchor="ctr"/>
          <a:lstStyle/>
          <a:p>
            <a:endParaRPr lang="es-ES"/>
          </a:p>
        </p:txBody>
      </p:sp>
      <p:sp>
        <p:nvSpPr>
          <p:cNvPr id="120860" name="AutoShape 27"/>
          <p:cNvSpPr>
            <a:spLocks noChangeArrowheads="1"/>
          </p:cNvSpPr>
          <p:nvPr/>
        </p:nvSpPr>
        <p:spPr bwMode="auto">
          <a:xfrm rot="5400000">
            <a:off x="3599656" y="-423068"/>
            <a:ext cx="1728787" cy="7416800"/>
          </a:xfrm>
          <a:prstGeom prst="triangle">
            <a:avLst>
              <a:gd name="adj" fmla="val 50000"/>
            </a:avLst>
          </a:prstGeom>
          <a:solidFill>
            <a:srgbClr val="3366FF">
              <a:alpha val="25098"/>
            </a:srgbClr>
          </a:solidFill>
          <a:ln w="9525">
            <a:noFill/>
            <a:miter lim="800000"/>
            <a:headEnd/>
            <a:tailEnd/>
          </a:ln>
        </p:spPr>
        <p:txBody>
          <a:bodyPr wrap="none" anchor="ctr"/>
          <a:lstStyle/>
          <a:p>
            <a:endParaRPr lang="es-ES"/>
          </a:p>
        </p:txBody>
      </p:sp>
      <p:sp>
        <p:nvSpPr>
          <p:cNvPr id="120861" name="AutoShape 28"/>
          <p:cNvSpPr>
            <a:spLocks noChangeArrowheads="1"/>
          </p:cNvSpPr>
          <p:nvPr/>
        </p:nvSpPr>
        <p:spPr bwMode="auto">
          <a:xfrm rot="5400000">
            <a:off x="3599656" y="727869"/>
            <a:ext cx="1728788" cy="7416800"/>
          </a:xfrm>
          <a:prstGeom prst="triangle">
            <a:avLst>
              <a:gd name="adj" fmla="val 50000"/>
            </a:avLst>
          </a:prstGeom>
          <a:solidFill>
            <a:srgbClr val="00FF00">
              <a:alpha val="25098"/>
            </a:srgbClr>
          </a:solidFill>
          <a:ln w="9525">
            <a:noFill/>
            <a:miter lim="800000"/>
            <a:headEnd/>
            <a:tailEnd/>
          </a:ln>
        </p:spPr>
        <p:txBody>
          <a:bodyPr wrap="none" anchor="ctr"/>
          <a:lstStyle/>
          <a:p>
            <a:endParaRPr lang="es-ES"/>
          </a:p>
        </p:txBody>
      </p:sp>
      <p:sp>
        <p:nvSpPr>
          <p:cNvPr id="120862" name="AutoShape 29"/>
          <p:cNvSpPr>
            <a:spLocks noChangeArrowheads="1"/>
          </p:cNvSpPr>
          <p:nvPr/>
        </p:nvSpPr>
        <p:spPr bwMode="auto">
          <a:xfrm rot="5400000">
            <a:off x="3599656" y="1664494"/>
            <a:ext cx="1728788" cy="7416800"/>
          </a:xfrm>
          <a:prstGeom prst="triangle">
            <a:avLst>
              <a:gd name="adj" fmla="val 50000"/>
            </a:avLst>
          </a:prstGeom>
          <a:solidFill>
            <a:srgbClr val="FF0000">
              <a:alpha val="25098"/>
            </a:srgbClr>
          </a:solidFill>
          <a:ln w="9525">
            <a:noFill/>
            <a:miter lim="800000"/>
            <a:headEnd/>
            <a:tailEnd/>
          </a:ln>
        </p:spPr>
        <p:txBody>
          <a:bodyPr wrap="none" anchor="ctr"/>
          <a:lstStyle/>
          <a:p>
            <a:endParaRPr lang="es-ES"/>
          </a:p>
        </p:txBody>
      </p:sp>
      <p:sp>
        <p:nvSpPr>
          <p:cNvPr id="120863" name="Oval 30"/>
          <p:cNvSpPr>
            <a:spLocks noChangeArrowheads="1"/>
          </p:cNvSpPr>
          <p:nvPr/>
        </p:nvSpPr>
        <p:spPr bwMode="auto">
          <a:xfrm>
            <a:off x="6372225" y="1700213"/>
            <a:ext cx="2339975" cy="2339975"/>
          </a:xfrm>
          <a:prstGeom prst="ellipse">
            <a:avLst/>
          </a:prstGeom>
          <a:solidFill>
            <a:srgbClr val="00FF00">
              <a:alpha val="25098"/>
            </a:srgbClr>
          </a:solidFill>
          <a:ln w="19050">
            <a:noFill/>
            <a:prstDash val="dash"/>
            <a:round/>
            <a:headEnd/>
            <a:tailEnd/>
          </a:ln>
        </p:spPr>
        <p:txBody>
          <a:bodyPr wrap="none" anchor="ctr"/>
          <a:lstStyle/>
          <a:p>
            <a:endParaRPr lang="es-ES"/>
          </a:p>
        </p:txBody>
      </p:sp>
      <p:sp>
        <p:nvSpPr>
          <p:cNvPr id="120864" name="AutoShape 31"/>
          <p:cNvSpPr>
            <a:spLocks noChangeAspect="1" noChangeArrowheads="1"/>
          </p:cNvSpPr>
          <p:nvPr/>
        </p:nvSpPr>
        <p:spPr bwMode="auto">
          <a:xfrm rot="-5400000">
            <a:off x="7575550" y="5184775"/>
            <a:ext cx="61913" cy="392113"/>
          </a:xfrm>
          <a:prstGeom prst="can">
            <a:avLst>
              <a:gd name="adj" fmla="val 158332"/>
            </a:avLst>
          </a:prstGeom>
          <a:solidFill>
            <a:srgbClr val="333333"/>
          </a:solidFill>
          <a:ln w="9525">
            <a:solidFill>
              <a:schemeClr val="tx1"/>
            </a:solidFill>
            <a:round/>
            <a:headEnd/>
            <a:tailEnd/>
          </a:ln>
        </p:spPr>
        <p:txBody>
          <a:bodyPr wrap="none" anchor="ctr"/>
          <a:lstStyle/>
          <a:p>
            <a:endParaRPr lang="es-ES"/>
          </a:p>
        </p:txBody>
      </p:sp>
      <p:sp>
        <p:nvSpPr>
          <p:cNvPr id="120865" name="AutoShape 32"/>
          <p:cNvSpPr>
            <a:spLocks noChangeAspect="1" noChangeArrowheads="1"/>
          </p:cNvSpPr>
          <p:nvPr/>
        </p:nvSpPr>
        <p:spPr bwMode="auto">
          <a:xfrm rot="-5400000">
            <a:off x="7581901" y="4243387"/>
            <a:ext cx="61912" cy="392113"/>
          </a:xfrm>
          <a:prstGeom prst="can">
            <a:avLst>
              <a:gd name="adj" fmla="val 158335"/>
            </a:avLst>
          </a:prstGeom>
          <a:solidFill>
            <a:srgbClr val="333333"/>
          </a:solidFill>
          <a:ln w="9525">
            <a:solidFill>
              <a:schemeClr val="tx1"/>
            </a:solidFill>
            <a:round/>
            <a:headEnd/>
            <a:tailEnd/>
          </a:ln>
        </p:spPr>
        <p:txBody>
          <a:bodyPr wrap="none" anchor="ctr"/>
          <a:lstStyle/>
          <a:p>
            <a:endParaRPr lang="es-ES"/>
          </a:p>
        </p:txBody>
      </p:sp>
      <p:sp>
        <p:nvSpPr>
          <p:cNvPr id="120866" name="AutoShape 33"/>
          <p:cNvSpPr>
            <a:spLocks noChangeAspect="1" noChangeArrowheads="1"/>
          </p:cNvSpPr>
          <p:nvPr/>
        </p:nvSpPr>
        <p:spPr bwMode="auto">
          <a:xfrm rot="-5400000">
            <a:off x="7597775" y="3092450"/>
            <a:ext cx="61913" cy="392113"/>
          </a:xfrm>
          <a:prstGeom prst="can">
            <a:avLst>
              <a:gd name="adj" fmla="val 158332"/>
            </a:avLst>
          </a:prstGeom>
          <a:solidFill>
            <a:srgbClr val="333333"/>
          </a:solidFill>
          <a:ln w="9525">
            <a:solidFill>
              <a:schemeClr val="tx1"/>
            </a:solidFill>
            <a:round/>
            <a:headEnd/>
            <a:tailEnd/>
          </a:ln>
        </p:spPr>
        <p:txBody>
          <a:bodyPr wrap="none" anchor="ctr"/>
          <a:lstStyle/>
          <a:p>
            <a:endParaRPr lang="es-ES"/>
          </a:p>
        </p:txBody>
      </p:sp>
      <p:sp>
        <p:nvSpPr>
          <p:cNvPr id="120867" name="AutoShape 34"/>
          <p:cNvSpPr>
            <a:spLocks noChangeAspect="1" noChangeArrowheads="1"/>
          </p:cNvSpPr>
          <p:nvPr/>
        </p:nvSpPr>
        <p:spPr bwMode="auto">
          <a:xfrm rot="-5400000">
            <a:off x="7573963" y="2084388"/>
            <a:ext cx="61912" cy="392112"/>
          </a:xfrm>
          <a:prstGeom prst="can">
            <a:avLst>
              <a:gd name="adj" fmla="val 158334"/>
            </a:avLst>
          </a:prstGeom>
          <a:solidFill>
            <a:srgbClr val="333333"/>
          </a:solidFill>
          <a:ln w="9525">
            <a:solidFill>
              <a:schemeClr val="tx1"/>
            </a:solidFill>
            <a:round/>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1 Marcador de número de diapositiva"/>
          <p:cNvSpPr>
            <a:spLocks noGrp="1"/>
          </p:cNvSpPr>
          <p:nvPr>
            <p:ph type="sldNum" sz="quarter" idx="10"/>
          </p:nvPr>
        </p:nvSpPr>
        <p:spPr/>
        <p:txBody>
          <a:bodyPr/>
          <a:lstStyle/>
          <a:p>
            <a:pPr>
              <a:defRPr/>
            </a:pPr>
            <a:r>
              <a:rPr lang="es-ES"/>
              <a:t>Ampliación Redes 5-</a:t>
            </a:r>
            <a:fld id="{8BF0A7D0-F7D3-4E38-BA51-06E7F24BFD46}" type="slidenum">
              <a:rPr lang="es-ES"/>
              <a:pPr>
                <a:defRPr/>
              </a:pPr>
              <a:t>123</a:t>
            </a:fld>
            <a:endParaRPr lang="es-ES"/>
          </a:p>
        </p:txBody>
      </p:sp>
      <p:sp>
        <p:nvSpPr>
          <p:cNvPr id="121859" name="Text Box 2"/>
          <p:cNvSpPr txBox="1">
            <a:spLocks noChangeArrowheads="1"/>
          </p:cNvSpPr>
          <p:nvPr/>
        </p:nvSpPr>
        <p:spPr bwMode="auto">
          <a:xfrm>
            <a:off x="1611313" y="44450"/>
            <a:ext cx="6227762" cy="579438"/>
          </a:xfrm>
          <a:prstGeom prst="rect">
            <a:avLst/>
          </a:prstGeom>
          <a:noFill/>
          <a:ln w="9525">
            <a:noFill/>
            <a:miter lim="800000"/>
            <a:headEnd/>
            <a:tailEnd/>
          </a:ln>
        </p:spPr>
        <p:txBody>
          <a:bodyPr wrap="none">
            <a:spAutoFit/>
          </a:bodyPr>
          <a:lstStyle/>
          <a:p>
            <a:r>
              <a:rPr lang="es-ES" sz="3200"/>
              <a:t>LAN inalámbrica en un campus</a:t>
            </a:r>
          </a:p>
        </p:txBody>
      </p:sp>
      <p:sp>
        <p:nvSpPr>
          <p:cNvPr id="121860" name="Text Box 3"/>
          <p:cNvSpPr txBox="1">
            <a:spLocks noChangeArrowheads="1"/>
          </p:cNvSpPr>
          <p:nvPr/>
        </p:nvSpPr>
        <p:spPr bwMode="auto">
          <a:xfrm>
            <a:off x="69850" y="3702050"/>
            <a:ext cx="687388" cy="304800"/>
          </a:xfrm>
          <a:prstGeom prst="rect">
            <a:avLst/>
          </a:prstGeom>
          <a:noFill/>
          <a:ln w="9525">
            <a:noFill/>
            <a:miter lim="800000"/>
            <a:headEnd/>
            <a:tailEnd/>
          </a:ln>
        </p:spPr>
        <p:txBody>
          <a:bodyPr wrap="none">
            <a:spAutoFit/>
          </a:bodyPr>
          <a:lstStyle/>
          <a:p>
            <a:r>
              <a:rPr lang="es-ES"/>
              <a:t>260 m</a:t>
            </a:r>
          </a:p>
        </p:txBody>
      </p:sp>
      <p:sp>
        <p:nvSpPr>
          <p:cNvPr id="121861" name="Text Box 4"/>
          <p:cNvSpPr txBox="1">
            <a:spLocks noChangeArrowheads="1"/>
          </p:cNvSpPr>
          <p:nvPr/>
        </p:nvSpPr>
        <p:spPr bwMode="auto">
          <a:xfrm>
            <a:off x="4429125" y="6140450"/>
            <a:ext cx="687388" cy="304800"/>
          </a:xfrm>
          <a:prstGeom prst="rect">
            <a:avLst/>
          </a:prstGeom>
          <a:noFill/>
          <a:ln w="9525">
            <a:noFill/>
            <a:miter lim="800000"/>
            <a:headEnd/>
            <a:tailEnd/>
          </a:ln>
        </p:spPr>
        <p:txBody>
          <a:bodyPr wrap="none">
            <a:spAutoFit/>
          </a:bodyPr>
          <a:lstStyle/>
          <a:p>
            <a:r>
              <a:rPr lang="es-ES"/>
              <a:t>600 m</a:t>
            </a:r>
          </a:p>
        </p:txBody>
      </p:sp>
      <p:sp>
        <p:nvSpPr>
          <p:cNvPr id="121862" name="Text Box 5"/>
          <p:cNvSpPr txBox="1">
            <a:spLocks noChangeArrowheads="1"/>
          </p:cNvSpPr>
          <p:nvPr/>
        </p:nvSpPr>
        <p:spPr bwMode="auto">
          <a:xfrm>
            <a:off x="2181225" y="5835650"/>
            <a:ext cx="823913" cy="304800"/>
          </a:xfrm>
          <a:prstGeom prst="rect">
            <a:avLst/>
          </a:prstGeom>
          <a:noFill/>
          <a:ln w="9525">
            <a:noFill/>
            <a:miter lim="800000"/>
            <a:headEnd/>
            <a:tailEnd/>
          </a:ln>
        </p:spPr>
        <p:txBody>
          <a:bodyPr wrap="none">
            <a:spAutoFit/>
          </a:bodyPr>
          <a:lstStyle/>
          <a:p>
            <a:r>
              <a:rPr lang="es-ES"/>
              <a:t>Edificio</a:t>
            </a:r>
          </a:p>
        </p:txBody>
      </p:sp>
      <p:sp>
        <p:nvSpPr>
          <p:cNvPr id="121863" name="Text Box 6"/>
          <p:cNvSpPr txBox="1">
            <a:spLocks noChangeArrowheads="1"/>
          </p:cNvSpPr>
          <p:nvPr/>
        </p:nvSpPr>
        <p:spPr bwMode="auto">
          <a:xfrm>
            <a:off x="6392863" y="5835650"/>
            <a:ext cx="617537" cy="304800"/>
          </a:xfrm>
          <a:prstGeom prst="rect">
            <a:avLst/>
          </a:prstGeom>
          <a:noFill/>
          <a:ln w="9525">
            <a:noFill/>
            <a:miter lim="800000"/>
            <a:headEnd/>
            <a:tailEnd/>
          </a:ln>
        </p:spPr>
        <p:txBody>
          <a:bodyPr wrap="none">
            <a:spAutoFit/>
          </a:bodyPr>
          <a:lstStyle/>
          <a:p>
            <a:r>
              <a:rPr lang="es-ES"/>
              <a:t>Patio</a:t>
            </a:r>
          </a:p>
        </p:txBody>
      </p:sp>
      <p:sp>
        <p:nvSpPr>
          <p:cNvPr id="121864" name="Text Box 7"/>
          <p:cNvSpPr txBox="1">
            <a:spLocks noChangeArrowheads="1"/>
          </p:cNvSpPr>
          <p:nvPr/>
        </p:nvSpPr>
        <p:spPr bwMode="auto">
          <a:xfrm>
            <a:off x="633413" y="822325"/>
            <a:ext cx="7899400" cy="517525"/>
          </a:xfrm>
          <a:prstGeom prst="rect">
            <a:avLst/>
          </a:prstGeom>
          <a:noFill/>
          <a:ln w="9525">
            <a:noFill/>
            <a:miter lim="800000"/>
            <a:headEnd/>
            <a:tailEnd/>
          </a:ln>
        </p:spPr>
        <p:txBody>
          <a:bodyPr>
            <a:spAutoFit/>
          </a:bodyPr>
          <a:lstStyle/>
          <a:p>
            <a:pPr>
              <a:buFontTx/>
              <a:buChar char="•"/>
            </a:pPr>
            <a:r>
              <a:rPr lang="es-ES"/>
              <a:t>Antenas dipolo diversidad (2,14dBi) en las aulas y de parche (8,5 dBi) montadas en pared para el patio</a:t>
            </a:r>
          </a:p>
        </p:txBody>
      </p:sp>
      <p:sp>
        <p:nvSpPr>
          <p:cNvPr id="121865" name="Rectangle 8"/>
          <p:cNvSpPr>
            <a:spLocks noChangeArrowheads="1"/>
          </p:cNvSpPr>
          <p:nvPr/>
        </p:nvSpPr>
        <p:spPr bwMode="auto">
          <a:xfrm>
            <a:off x="773113" y="1644650"/>
            <a:ext cx="4010025" cy="4191000"/>
          </a:xfrm>
          <a:prstGeom prst="rect">
            <a:avLst/>
          </a:prstGeom>
          <a:noFill/>
          <a:ln w="19050">
            <a:solidFill>
              <a:schemeClr val="tx1"/>
            </a:solidFill>
            <a:miter lim="800000"/>
            <a:headEnd/>
            <a:tailEnd/>
          </a:ln>
        </p:spPr>
        <p:txBody>
          <a:bodyPr wrap="none" anchor="ctr"/>
          <a:lstStyle/>
          <a:p>
            <a:endParaRPr lang="es-ES"/>
          </a:p>
        </p:txBody>
      </p:sp>
      <p:sp>
        <p:nvSpPr>
          <p:cNvPr id="121866" name="Line 9"/>
          <p:cNvSpPr>
            <a:spLocks noChangeShapeType="1"/>
          </p:cNvSpPr>
          <p:nvPr/>
        </p:nvSpPr>
        <p:spPr bwMode="auto">
          <a:xfrm>
            <a:off x="773113" y="3244850"/>
            <a:ext cx="4010025" cy="0"/>
          </a:xfrm>
          <a:prstGeom prst="line">
            <a:avLst/>
          </a:prstGeom>
          <a:noFill/>
          <a:ln w="19050">
            <a:solidFill>
              <a:schemeClr val="tx1"/>
            </a:solidFill>
            <a:round/>
            <a:headEnd/>
            <a:tailEnd/>
          </a:ln>
        </p:spPr>
        <p:txBody>
          <a:bodyPr/>
          <a:lstStyle/>
          <a:p>
            <a:endParaRPr lang="es-ES"/>
          </a:p>
        </p:txBody>
      </p:sp>
      <p:sp>
        <p:nvSpPr>
          <p:cNvPr id="121867" name="Line 10"/>
          <p:cNvSpPr>
            <a:spLocks noChangeShapeType="1"/>
          </p:cNvSpPr>
          <p:nvPr/>
        </p:nvSpPr>
        <p:spPr bwMode="auto">
          <a:xfrm>
            <a:off x="773113" y="4311650"/>
            <a:ext cx="4010025" cy="0"/>
          </a:xfrm>
          <a:prstGeom prst="line">
            <a:avLst/>
          </a:prstGeom>
          <a:noFill/>
          <a:ln w="19050">
            <a:solidFill>
              <a:schemeClr val="tx1"/>
            </a:solidFill>
            <a:round/>
            <a:headEnd/>
            <a:tailEnd/>
          </a:ln>
        </p:spPr>
        <p:txBody>
          <a:bodyPr/>
          <a:lstStyle/>
          <a:p>
            <a:endParaRPr lang="es-ES"/>
          </a:p>
        </p:txBody>
      </p:sp>
      <p:sp>
        <p:nvSpPr>
          <p:cNvPr id="121868" name="Line 11"/>
          <p:cNvSpPr>
            <a:spLocks noChangeShapeType="1"/>
          </p:cNvSpPr>
          <p:nvPr/>
        </p:nvSpPr>
        <p:spPr bwMode="auto">
          <a:xfrm flipV="1">
            <a:off x="1758950" y="1644650"/>
            <a:ext cx="0" cy="1600200"/>
          </a:xfrm>
          <a:prstGeom prst="line">
            <a:avLst/>
          </a:prstGeom>
          <a:noFill/>
          <a:ln w="19050">
            <a:solidFill>
              <a:schemeClr val="tx1"/>
            </a:solidFill>
            <a:round/>
            <a:headEnd/>
            <a:tailEnd/>
          </a:ln>
        </p:spPr>
        <p:txBody>
          <a:bodyPr/>
          <a:lstStyle/>
          <a:p>
            <a:endParaRPr lang="es-ES"/>
          </a:p>
        </p:txBody>
      </p:sp>
      <p:sp>
        <p:nvSpPr>
          <p:cNvPr id="121869" name="Line 12"/>
          <p:cNvSpPr>
            <a:spLocks noChangeShapeType="1"/>
          </p:cNvSpPr>
          <p:nvPr/>
        </p:nvSpPr>
        <p:spPr bwMode="auto">
          <a:xfrm flipV="1">
            <a:off x="2813050" y="1644650"/>
            <a:ext cx="0" cy="1600200"/>
          </a:xfrm>
          <a:prstGeom prst="line">
            <a:avLst/>
          </a:prstGeom>
          <a:noFill/>
          <a:ln w="19050">
            <a:solidFill>
              <a:schemeClr val="tx1"/>
            </a:solidFill>
            <a:round/>
            <a:headEnd/>
            <a:tailEnd/>
          </a:ln>
        </p:spPr>
        <p:txBody>
          <a:bodyPr/>
          <a:lstStyle/>
          <a:p>
            <a:endParaRPr lang="es-ES"/>
          </a:p>
        </p:txBody>
      </p:sp>
      <p:sp>
        <p:nvSpPr>
          <p:cNvPr id="121870" name="Line 13"/>
          <p:cNvSpPr>
            <a:spLocks noChangeShapeType="1"/>
          </p:cNvSpPr>
          <p:nvPr/>
        </p:nvSpPr>
        <p:spPr bwMode="auto">
          <a:xfrm flipV="1">
            <a:off x="3727450" y="1644650"/>
            <a:ext cx="0" cy="1600200"/>
          </a:xfrm>
          <a:prstGeom prst="line">
            <a:avLst/>
          </a:prstGeom>
          <a:noFill/>
          <a:ln w="19050">
            <a:solidFill>
              <a:schemeClr val="tx1"/>
            </a:solidFill>
            <a:round/>
            <a:headEnd/>
            <a:tailEnd/>
          </a:ln>
        </p:spPr>
        <p:txBody>
          <a:bodyPr/>
          <a:lstStyle/>
          <a:p>
            <a:endParaRPr lang="es-ES"/>
          </a:p>
        </p:txBody>
      </p:sp>
      <p:sp>
        <p:nvSpPr>
          <p:cNvPr id="121871" name="Line 14"/>
          <p:cNvSpPr>
            <a:spLocks noChangeShapeType="1"/>
          </p:cNvSpPr>
          <p:nvPr/>
        </p:nvSpPr>
        <p:spPr bwMode="auto">
          <a:xfrm flipV="1">
            <a:off x="1758950" y="4311650"/>
            <a:ext cx="0" cy="1524000"/>
          </a:xfrm>
          <a:prstGeom prst="line">
            <a:avLst/>
          </a:prstGeom>
          <a:noFill/>
          <a:ln w="19050">
            <a:solidFill>
              <a:schemeClr val="tx1"/>
            </a:solidFill>
            <a:round/>
            <a:headEnd/>
            <a:tailEnd/>
          </a:ln>
        </p:spPr>
        <p:txBody>
          <a:bodyPr/>
          <a:lstStyle/>
          <a:p>
            <a:endParaRPr lang="es-ES"/>
          </a:p>
        </p:txBody>
      </p:sp>
      <p:sp>
        <p:nvSpPr>
          <p:cNvPr id="121872" name="Line 15"/>
          <p:cNvSpPr>
            <a:spLocks noChangeShapeType="1"/>
          </p:cNvSpPr>
          <p:nvPr/>
        </p:nvSpPr>
        <p:spPr bwMode="auto">
          <a:xfrm flipV="1">
            <a:off x="2884488" y="4311650"/>
            <a:ext cx="0" cy="1524000"/>
          </a:xfrm>
          <a:prstGeom prst="line">
            <a:avLst/>
          </a:prstGeom>
          <a:noFill/>
          <a:ln w="19050">
            <a:solidFill>
              <a:schemeClr val="tx1"/>
            </a:solidFill>
            <a:round/>
            <a:headEnd/>
            <a:tailEnd/>
          </a:ln>
        </p:spPr>
        <p:txBody>
          <a:bodyPr/>
          <a:lstStyle/>
          <a:p>
            <a:endParaRPr lang="es-ES"/>
          </a:p>
        </p:txBody>
      </p:sp>
      <p:sp>
        <p:nvSpPr>
          <p:cNvPr id="121873" name="Line 16"/>
          <p:cNvSpPr>
            <a:spLocks noChangeShapeType="1"/>
          </p:cNvSpPr>
          <p:nvPr/>
        </p:nvSpPr>
        <p:spPr bwMode="auto">
          <a:xfrm flipV="1">
            <a:off x="3798888" y="4311650"/>
            <a:ext cx="0" cy="1524000"/>
          </a:xfrm>
          <a:prstGeom prst="line">
            <a:avLst/>
          </a:prstGeom>
          <a:noFill/>
          <a:ln w="19050">
            <a:solidFill>
              <a:schemeClr val="tx1"/>
            </a:solidFill>
            <a:round/>
            <a:headEnd/>
            <a:tailEnd/>
          </a:ln>
        </p:spPr>
        <p:txBody>
          <a:bodyPr/>
          <a:lstStyle/>
          <a:p>
            <a:endParaRPr lang="es-ES"/>
          </a:p>
        </p:txBody>
      </p:sp>
      <p:sp>
        <p:nvSpPr>
          <p:cNvPr id="121874" name="Line 17"/>
          <p:cNvSpPr>
            <a:spLocks noChangeShapeType="1"/>
          </p:cNvSpPr>
          <p:nvPr/>
        </p:nvSpPr>
        <p:spPr bwMode="auto">
          <a:xfrm>
            <a:off x="4783138" y="1644650"/>
            <a:ext cx="3798887" cy="0"/>
          </a:xfrm>
          <a:prstGeom prst="line">
            <a:avLst/>
          </a:prstGeom>
          <a:noFill/>
          <a:ln w="19050">
            <a:solidFill>
              <a:schemeClr val="tx1"/>
            </a:solidFill>
            <a:prstDash val="dash"/>
            <a:round/>
            <a:headEnd/>
            <a:tailEnd/>
          </a:ln>
        </p:spPr>
        <p:txBody>
          <a:bodyPr/>
          <a:lstStyle/>
          <a:p>
            <a:endParaRPr lang="es-ES"/>
          </a:p>
        </p:txBody>
      </p:sp>
      <p:sp>
        <p:nvSpPr>
          <p:cNvPr id="121875" name="Line 18"/>
          <p:cNvSpPr>
            <a:spLocks noChangeShapeType="1"/>
          </p:cNvSpPr>
          <p:nvPr/>
        </p:nvSpPr>
        <p:spPr bwMode="auto">
          <a:xfrm>
            <a:off x="4783138" y="5835650"/>
            <a:ext cx="3798887" cy="0"/>
          </a:xfrm>
          <a:prstGeom prst="line">
            <a:avLst/>
          </a:prstGeom>
          <a:noFill/>
          <a:ln w="19050">
            <a:solidFill>
              <a:schemeClr val="tx1"/>
            </a:solidFill>
            <a:prstDash val="dash"/>
            <a:round/>
            <a:headEnd/>
            <a:tailEnd/>
          </a:ln>
        </p:spPr>
        <p:txBody>
          <a:bodyPr/>
          <a:lstStyle/>
          <a:p>
            <a:endParaRPr lang="es-ES"/>
          </a:p>
        </p:txBody>
      </p:sp>
      <p:sp>
        <p:nvSpPr>
          <p:cNvPr id="121876" name="Line 19"/>
          <p:cNvSpPr>
            <a:spLocks noChangeShapeType="1"/>
          </p:cNvSpPr>
          <p:nvPr/>
        </p:nvSpPr>
        <p:spPr bwMode="auto">
          <a:xfrm flipV="1">
            <a:off x="8582025" y="1644650"/>
            <a:ext cx="0" cy="4191000"/>
          </a:xfrm>
          <a:prstGeom prst="line">
            <a:avLst/>
          </a:prstGeom>
          <a:noFill/>
          <a:ln w="19050">
            <a:solidFill>
              <a:schemeClr val="tx1"/>
            </a:solidFill>
            <a:prstDash val="dash"/>
            <a:round/>
            <a:headEnd/>
            <a:tailEnd/>
          </a:ln>
        </p:spPr>
        <p:txBody>
          <a:bodyPr/>
          <a:lstStyle/>
          <a:p>
            <a:endParaRPr lang="es-ES"/>
          </a:p>
        </p:txBody>
      </p:sp>
      <p:pic>
        <p:nvPicPr>
          <p:cNvPr id="121877" name="Picture 20"/>
          <p:cNvPicPr>
            <a:picLocks noChangeAspect="1" noChangeArrowheads="1"/>
          </p:cNvPicPr>
          <p:nvPr/>
        </p:nvPicPr>
        <p:blipFill>
          <a:blip r:embed="rId3" cstate="print"/>
          <a:srcRect/>
          <a:stretch>
            <a:fillRect/>
          </a:stretch>
        </p:blipFill>
        <p:spPr bwMode="auto">
          <a:xfrm>
            <a:off x="3051175" y="1958975"/>
            <a:ext cx="676275" cy="676275"/>
          </a:xfrm>
          <a:prstGeom prst="rect">
            <a:avLst/>
          </a:prstGeom>
          <a:noFill/>
          <a:ln w="9525">
            <a:noFill/>
            <a:miter lim="800000"/>
            <a:headEnd/>
            <a:tailEnd/>
          </a:ln>
        </p:spPr>
      </p:pic>
      <p:pic>
        <p:nvPicPr>
          <p:cNvPr id="121878" name="Picture 21"/>
          <p:cNvPicPr>
            <a:picLocks noChangeAspect="1" noChangeArrowheads="1"/>
          </p:cNvPicPr>
          <p:nvPr/>
        </p:nvPicPr>
        <p:blipFill>
          <a:blip r:embed="rId3" cstate="print"/>
          <a:srcRect/>
          <a:stretch>
            <a:fillRect/>
          </a:stretch>
        </p:blipFill>
        <p:spPr bwMode="auto">
          <a:xfrm>
            <a:off x="1081088" y="2035175"/>
            <a:ext cx="677862" cy="676275"/>
          </a:xfrm>
          <a:prstGeom prst="rect">
            <a:avLst/>
          </a:prstGeom>
          <a:noFill/>
          <a:ln w="9525">
            <a:noFill/>
            <a:miter lim="800000"/>
            <a:headEnd/>
            <a:tailEnd/>
          </a:ln>
        </p:spPr>
      </p:pic>
      <p:pic>
        <p:nvPicPr>
          <p:cNvPr id="121879" name="Picture 22"/>
          <p:cNvPicPr>
            <a:picLocks noChangeAspect="1" noChangeArrowheads="1"/>
          </p:cNvPicPr>
          <p:nvPr/>
        </p:nvPicPr>
        <p:blipFill>
          <a:blip r:embed="rId3" cstate="print"/>
          <a:srcRect/>
          <a:stretch>
            <a:fillRect/>
          </a:stretch>
        </p:blipFill>
        <p:spPr bwMode="auto">
          <a:xfrm>
            <a:off x="3121025" y="4768850"/>
            <a:ext cx="677863" cy="676275"/>
          </a:xfrm>
          <a:prstGeom prst="rect">
            <a:avLst/>
          </a:prstGeom>
          <a:noFill/>
          <a:ln w="9525">
            <a:noFill/>
            <a:miter lim="800000"/>
            <a:headEnd/>
            <a:tailEnd/>
          </a:ln>
        </p:spPr>
      </p:pic>
      <p:pic>
        <p:nvPicPr>
          <p:cNvPr id="121880" name="Picture 23"/>
          <p:cNvPicPr>
            <a:picLocks noChangeAspect="1" noChangeArrowheads="1"/>
          </p:cNvPicPr>
          <p:nvPr/>
        </p:nvPicPr>
        <p:blipFill>
          <a:blip r:embed="rId3" cstate="print"/>
          <a:srcRect/>
          <a:stretch>
            <a:fillRect/>
          </a:stretch>
        </p:blipFill>
        <p:spPr bwMode="auto">
          <a:xfrm>
            <a:off x="1081088" y="4768850"/>
            <a:ext cx="677862" cy="676275"/>
          </a:xfrm>
          <a:prstGeom prst="rect">
            <a:avLst/>
          </a:prstGeom>
          <a:noFill/>
          <a:ln w="9525">
            <a:noFill/>
            <a:miter lim="800000"/>
            <a:headEnd/>
            <a:tailEnd/>
          </a:ln>
        </p:spPr>
      </p:pic>
      <p:pic>
        <p:nvPicPr>
          <p:cNvPr id="121881" name="Picture 24"/>
          <p:cNvPicPr>
            <a:picLocks noChangeAspect="1" noChangeArrowheads="1"/>
          </p:cNvPicPr>
          <p:nvPr/>
        </p:nvPicPr>
        <p:blipFill>
          <a:blip r:embed="rId4" cstate="print"/>
          <a:srcRect/>
          <a:stretch>
            <a:fillRect/>
          </a:stretch>
        </p:blipFill>
        <p:spPr bwMode="auto">
          <a:xfrm>
            <a:off x="4924425" y="1816100"/>
            <a:ext cx="739775" cy="590550"/>
          </a:xfrm>
          <a:prstGeom prst="rect">
            <a:avLst/>
          </a:prstGeom>
          <a:noFill/>
          <a:ln w="9525">
            <a:noFill/>
            <a:miter lim="800000"/>
            <a:headEnd/>
            <a:tailEnd/>
          </a:ln>
        </p:spPr>
      </p:pic>
      <p:pic>
        <p:nvPicPr>
          <p:cNvPr id="121882" name="Picture 25"/>
          <p:cNvPicPr>
            <a:picLocks noChangeAspect="1" noChangeArrowheads="1"/>
          </p:cNvPicPr>
          <p:nvPr/>
        </p:nvPicPr>
        <p:blipFill>
          <a:blip r:embed="rId4" cstate="print"/>
          <a:srcRect/>
          <a:stretch>
            <a:fillRect/>
          </a:stretch>
        </p:blipFill>
        <p:spPr bwMode="auto">
          <a:xfrm>
            <a:off x="4886325" y="5149850"/>
            <a:ext cx="741363" cy="590550"/>
          </a:xfrm>
          <a:prstGeom prst="rect">
            <a:avLst/>
          </a:prstGeom>
          <a:noFill/>
          <a:ln w="9525">
            <a:noFill/>
            <a:miter lim="800000"/>
            <a:headEnd/>
            <a:tailEnd/>
          </a:ln>
        </p:spPr>
      </p:pic>
      <p:sp>
        <p:nvSpPr>
          <p:cNvPr id="121883" name="Line 26"/>
          <p:cNvSpPr>
            <a:spLocks noChangeShapeType="1"/>
          </p:cNvSpPr>
          <p:nvPr/>
        </p:nvSpPr>
        <p:spPr bwMode="auto">
          <a:xfrm>
            <a:off x="4852988" y="1720850"/>
            <a:ext cx="3306762" cy="0"/>
          </a:xfrm>
          <a:prstGeom prst="line">
            <a:avLst/>
          </a:prstGeom>
          <a:noFill/>
          <a:ln w="19050">
            <a:solidFill>
              <a:srgbClr val="0000FF"/>
            </a:solidFill>
            <a:prstDash val="dash"/>
            <a:round/>
            <a:headEnd/>
            <a:tailEnd/>
          </a:ln>
        </p:spPr>
        <p:txBody>
          <a:bodyPr/>
          <a:lstStyle/>
          <a:p>
            <a:endParaRPr lang="es-ES"/>
          </a:p>
        </p:txBody>
      </p:sp>
      <p:sp>
        <p:nvSpPr>
          <p:cNvPr id="121884" name="Line 27"/>
          <p:cNvSpPr>
            <a:spLocks noChangeShapeType="1"/>
          </p:cNvSpPr>
          <p:nvPr/>
        </p:nvSpPr>
        <p:spPr bwMode="auto">
          <a:xfrm>
            <a:off x="4852988" y="1720850"/>
            <a:ext cx="774700" cy="3352800"/>
          </a:xfrm>
          <a:prstGeom prst="line">
            <a:avLst/>
          </a:prstGeom>
          <a:noFill/>
          <a:ln w="19050">
            <a:solidFill>
              <a:srgbClr val="0000FF"/>
            </a:solidFill>
            <a:prstDash val="dash"/>
            <a:round/>
            <a:headEnd/>
            <a:tailEnd/>
          </a:ln>
        </p:spPr>
        <p:txBody>
          <a:bodyPr/>
          <a:lstStyle/>
          <a:p>
            <a:endParaRPr lang="es-ES"/>
          </a:p>
        </p:txBody>
      </p:sp>
      <p:sp>
        <p:nvSpPr>
          <p:cNvPr id="121885" name="Arc 28"/>
          <p:cNvSpPr>
            <a:spLocks/>
          </p:cNvSpPr>
          <p:nvPr/>
        </p:nvSpPr>
        <p:spPr bwMode="auto">
          <a:xfrm flipV="1">
            <a:off x="5627688" y="1720850"/>
            <a:ext cx="2532062" cy="3352800"/>
          </a:xfrm>
          <a:custGeom>
            <a:avLst/>
            <a:gdLst>
              <a:gd name="T0" fmla="*/ 0 w 21600"/>
              <a:gd name="T1" fmla="*/ 0 h 21600"/>
              <a:gd name="T2" fmla="*/ 2532062 w 21600"/>
              <a:gd name="T3" fmla="*/ 3352800 h 21600"/>
              <a:gd name="T4" fmla="*/ 0 w 21600"/>
              <a:gd name="T5" fmla="*/ 3352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p:spPr>
        <p:txBody>
          <a:bodyPr wrap="none" anchor="ctr"/>
          <a:lstStyle/>
          <a:p>
            <a:endParaRPr lang="es-ES"/>
          </a:p>
        </p:txBody>
      </p:sp>
      <p:sp>
        <p:nvSpPr>
          <p:cNvPr id="121886" name="Line 29"/>
          <p:cNvSpPr>
            <a:spLocks noChangeShapeType="1"/>
          </p:cNvSpPr>
          <p:nvPr/>
        </p:nvSpPr>
        <p:spPr bwMode="auto">
          <a:xfrm flipV="1">
            <a:off x="4852988" y="2482850"/>
            <a:ext cx="774700" cy="3276600"/>
          </a:xfrm>
          <a:prstGeom prst="line">
            <a:avLst/>
          </a:prstGeom>
          <a:noFill/>
          <a:ln w="19050">
            <a:solidFill>
              <a:srgbClr val="008000"/>
            </a:solidFill>
            <a:prstDash val="dash"/>
            <a:round/>
            <a:headEnd/>
            <a:tailEnd/>
          </a:ln>
        </p:spPr>
        <p:txBody>
          <a:bodyPr/>
          <a:lstStyle/>
          <a:p>
            <a:endParaRPr lang="es-ES"/>
          </a:p>
        </p:txBody>
      </p:sp>
      <p:sp>
        <p:nvSpPr>
          <p:cNvPr id="121887" name="Line 30"/>
          <p:cNvSpPr>
            <a:spLocks noChangeShapeType="1"/>
          </p:cNvSpPr>
          <p:nvPr/>
        </p:nvSpPr>
        <p:spPr bwMode="auto">
          <a:xfrm>
            <a:off x="4852988" y="5759450"/>
            <a:ext cx="3306762" cy="0"/>
          </a:xfrm>
          <a:prstGeom prst="line">
            <a:avLst/>
          </a:prstGeom>
          <a:noFill/>
          <a:ln w="19050">
            <a:solidFill>
              <a:srgbClr val="008000"/>
            </a:solidFill>
            <a:prstDash val="dash"/>
            <a:round/>
            <a:headEnd/>
            <a:tailEnd/>
          </a:ln>
        </p:spPr>
        <p:txBody>
          <a:bodyPr/>
          <a:lstStyle/>
          <a:p>
            <a:endParaRPr lang="es-ES"/>
          </a:p>
        </p:txBody>
      </p:sp>
      <p:sp>
        <p:nvSpPr>
          <p:cNvPr id="121888" name="Arc 31"/>
          <p:cNvSpPr>
            <a:spLocks/>
          </p:cNvSpPr>
          <p:nvPr/>
        </p:nvSpPr>
        <p:spPr bwMode="auto">
          <a:xfrm>
            <a:off x="5627688" y="2482850"/>
            <a:ext cx="2532062" cy="3276600"/>
          </a:xfrm>
          <a:custGeom>
            <a:avLst/>
            <a:gdLst>
              <a:gd name="T0" fmla="*/ 0 w 21600"/>
              <a:gd name="T1" fmla="*/ 0 h 21600"/>
              <a:gd name="T2" fmla="*/ 2532062 w 21600"/>
              <a:gd name="T3" fmla="*/ 3276600 h 21600"/>
              <a:gd name="T4" fmla="*/ 0 w 21600"/>
              <a:gd name="T5" fmla="*/ 3276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8000"/>
            </a:solidFill>
            <a:prstDash val="dash"/>
            <a:round/>
            <a:headEnd/>
            <a:tailEnd/>
          </a:ln>
        </p:spPr>
        <p:txBody>
          <a:bodyPr wrap="none" anchor="ctr"/>
          <a:lstStyle/>
          <a:p>
            <a:endParaRPr lang="es-ES"/>
          </a:p>
        </p:txBody>
      </p:sp>
      <p:sp>
        <p:nvSpPr>
          <p:cNvPr id="121889" name="Oval 32"/>
          <p:cNvSpPr>
            <a:spLocks noChangeArrowheads="1"/>
          </p:cNvSpPr>
          <p:nvPr/>
        </p:nvSpPr>
        <p:spPr bwMode="auto">
          <a:xfrm>
            <a:off x="2436813" y="1492250"/>
            <a:ext cx="2339975" cy="2339975"/>
          </a:xfrm>
          <a:prstGeom prst="ellipse">
            <a:avLst/>
          </a:prstGeom>
          <a:solidFill>
            <a:srgbClr val="FF0000">
              <a:alpha val="25098"/>
            </a:srgbClr>
          </a:solidFill>
          <a:ln w="19050">
            <a:noFill/>
            <a:prstDash val="dash"/>
            <a:round/>
            <a:headEnd/>
            <a:tailEnd/>
          </a:ln>
        </p:spPr>
        <p:txBody>
          <a:bodyPr wrap="none" anchor="ctr"/>
          <a:lstStyle/>
          <a:p>
            <a:endParaRPr lang="es-ES"/>
          </a:p>
        </p:txBody>
      </p:sp>
      <p:sp>
        <p:nvSpPr>
          <p:cNvPr id="121890" name="Oval 33"/>
          <p:cNvSpPr>
            <a:spLocks noChangeArrowheads="1"/>
          </p:cNvSpPr>
          <p:nvPr/>
        </p:nvSpPr>
        <p:spPr bwMode="auto">
          <a:xfrm>
            <a:off x="2508250" y="3778250"/>
            <a:ext cx="2339975" cy="2339975"/>
          </a:xfrm>
          <a:prstGeom prst="ellipse">
            <a:avLst/>
          </a:prstGeom>
          <a:solidFill>
            <a:srgbClr val="00FF00">
              <a:alpha val="25098"/>
            </a:srgbClr>
          </a:solidFill>
          <a:ln w="9525">
            <a:noFill/>
            <a:prstDash val="dash"/>
            <a:round/>
            <a:headEnd/>
            <a:tailEnd/>
          </a:ln>
        </p:spPr>
        <p:txBody>
          <a:bodyPr wrap="none" anchor="ctr"/>
          <a:lstStyle/>
          <a:p>
            <a:endParaRPr lang="es-ES"/>
          </a:p>
        </p:txBody>
      </p:sp>
      <p:sp>
        <p:nvSpPr>
          <p:cNvPr id="121891" name="Oval 34"/>
          <p:cNvSpPr>
            <a:spLocks noChangeArrowheads="1"/>
          </p:cNvSpPr>
          <p:nvPr/>
        </p:nvSpPr>
        <p:spPr bwMode="auto">
          <a:xfrm>
            <a:off x="371475" y="1438275"/>
            <a:ext cx="2339975" cy="2339975"/>
          </a:xfrm>
          <a:prstGeom prst="ellipse">
            <a:avLst/>
          </a:prstGeom>
          <a:solidFill>
            <a:srgbClr val="00FF00">
              <a:alpha val="25098"/>
            </a:srgbClr>
          </a:solidFill>
          <a:ln w="9525">
            <a:noFill/>
            <a:prstDash val="dash"/>
            <a:round/>
            <a:headEnd/>
            <a:tailEnd/>
          </a:ln>
        </p:spPr>
        <p:txBody>
          <a:bodyPr wrap="none" anchor="ctr"/>
          <a:lstStyle/>
          <a:p>
            <a:endParaRPr lang="es-ES"/>
          </a:p>
        </p:txBody>
      </p:sp>
      <p:sp>
        <p:nvSpPr>
          <p:cNvPr id="121892" name="Oval 35"/>
          <p:cNvSpPr>
            <a:spLocks noChangeArrowheads="1"/>
          </p:cNvSpPr>
          <p:nvPr/>
        </p:nvSpPr>
        <p:spPr bwMode="auto">
          <a:xfrm>
            <a:off x="468313" y="3724275"/>
            <a:ext cx="2339975" cy="2339975"/>
          </a:xfrm>
          <a:prstGeom prst="ellipse">
            <a:avLst/>
          </a:prstGeom>
          <a:solidFill>
            <a:srgbClr val="3366FF">
              <a:alpha val="25098"/>
            </a:srgbClr>
          </a:solidFill>
          <a:ln w="9525">
            <a:noFill/>
            <a:prstDash val="dash"/>
            <a:round/>
            <a:headEnd/>
            <a:tailEnd/>
          </a:ln>
        </p:spPr>
        <p:txBody>
          <a:bodyPr wrap="none" anchor="ctr"/>
          <a:lstStyle/>
          <a:p>
            <a:endParaRPr lang="es-ES"/>
          </a:p>
        </p:txBody>
      </p:sp>
      <p:sp>
        <p:nvSpPr>
          <p:cNvPr id="121893" name="Text Box 36"/>
          <p:cNvSpPr txBox="1">
            <a:spLocks noChangeArrowheads="1"/>
          </p:cNvSpPr>
          <p:nvPr/>
        </p:nvSpPr>
        <p:spPr bwMode="auto">
          <a:xfrm>
            <a:off x="2976563" y="2635250"/>
            <a:ext cx="814387" cy="304800"/>
          </a:xfrm>
          <a:prstGeom prst="rect">
            <a:avLst/>
          </a:prstGeom>
          <a:noFill/>
          <a:ln w="9525">
            <a:noFill/>
            <a:miter lim="800000"/>
            <a:headEnd/>
            <a:tailEnd/>
          </a:ln>
        </p:spPr>
        <p:txBody>
          <a:bodyPr wrap="none">
            <a:spAutoFit/>
          </a:bodyPr>
          <a:lstStyle/>
          <a:p>
            <a:r>
              <a:rPr lang="es-ES"/>
              <a:t>Canal 1</a:t>
            </a:r>
          </a:p>
        </p:txBody>
      </p:sp>
      <p:sp>
        <p:nvSpPr>
          <p:cNvPr id="121894" name="Text Box 37"/>
          <p:cNvSpPr txBox="1">
            <a:spLocks noChangeArrowheads="1"/>
          </p:cNvSpPr>
          <p:nvPr/>
        </p:nvSpPr>
        <p:spPr bwMode="auto">
          <a:xfrm>
            <a:off x="5508625" y="5378450"/>
            <a:ext cx="814388" cy="304800"/>
          </a:xfrm>
          <a:prstGeom prst="rect">
            <a:avLst/>
          </a:prstGeom>
          <a:noFill/>
          <a:ln w="9525">
            <a:noFill/>
            <a:miter lim="800000"/>
            <a:headEnd/>
            <a:tailEnd/>
          </a:ln>
        </p:spPr>
        <p:txBody>
          <a:bodyPr wrap="none">
            <a:spAutoFit/>
          </a:bodyPr>
          <a:lstStyle/>
          <a:p>
            <a:r>
              <a:rPr lang="es-ES"/>
              <a:t>Canal 1</a:t>
            </a:r>
          </a:p>
        </p:txBody>
      </p:sp>
      <p:sp>
        <p:nvSpPr>
          <p:cNvPr id="121895" name="Text Box 38"/>
          <p:cNvSpPr txBox="1">
            <a:spLocks noChangeArrowheads="1"/>
          </p:cNvSpPr>
          <p:nvPr/>
        </p:nvSpPr>
        <p:spPr bwMode="auto">
          <a:xfrm>
            <a:off x="2916238" y="5378450"/>
            <a:ext cx="912812" cy="304800"/>
          </a:xfrm>
          <a:prstGeom prst="rect">
            <a:avLst/>
          </a:prstGeom>
          <a:noFill/>
          <a:ln w="9525">
            <a:noFill/>
            <a:miter lim="800000"/>
            <a:headEnd/>
            <a:tailEnd/>
          </a:ln>
        </p:spPr>
        <p:txBody>
          <a:bodyPr wrap="none">
            <a:spAutoFit/>
          </a:bodyPr>
          <a:lstStyle/>
          <a:p>
            <a:r>
              <a:rPr lang="es-ES"/>
              <a:t>Canal 11</a:t>
            </a:r>
          </a:p>
        </p:txBody>
      </p:sp>
      <p:sp>
        <p:nvSpPr>
          <p:cNvPr id="121896" name="Text Box 39"/>
          <p:cNvSpPr txBox="1">
            <a:spLocks noChangeArrowheads="1"/>
          </p:cNvSpPr>
          <p:nvPr/>
        </p:nvSpPr>
        <p:spPr bwMode="auto">
          <a:xfrm>
            <a:off x="827088" y="2711450"/>
            <a:ext cx="912812" cy="304800"/>
          </a:xfrm>
          <a:prstGeom prst="rect">
            <a:avLst/>
          </a:prstGeom>
          <a:noFill/>
          <a:ln w="9525">
            <a:noFill/>
            <a:miter lim="800000"/>
            <a:headEnd/>
            <a:tailEnd/>
          </a:ln>
        </p:spPr>
        <p:txBody>
          <a:bodyPr wrap="none">
            <a:spAutoFit/>
          </a:bodyPr>
          <a:lstStyle/>
          <a:p>
            <a:r>
              <a:rPr lang="es-ES"/>
              <a:t>Canal 11</a:t>
            </a:r>
          </a:p>
        </p:txBody>
      </p:sp>
      <p:sp>
        <p:nvSpPr>
          <p:cNvPr id="121897" name="Text Box 40"/>
          <p:cNvSpPr txBox="1">
            <a:spLocks noChangeArrowheads="1"/>
          </p:cNvSpPr>
          <p:nvPr/>
        </p:nvSpPr>
        <p:spPr bwMode="auto">
          <a:xfrm>
            <a:off x="984250" y="5378450"/>
            <a:ext cx="814388" cy="304800"/>
          </a:xfrm>
          <a:prstGeom prst="rect">
            <a:avLst/>
          </a:prstGeom>
          <a:noFill/>
          <a:ln w="9525">
            <a:noFill/>
            <a:miter lim="800000"/>
            <a:headEnd/>
            <a:tailEnd/>
          </a:ln>
        </p:spPr>
        <p:txBody>
          <a:bodyPr wrap="none">
            <a:spAutoFit/>
          </a:bodyPr>
          <a:lstStyle/>
          <a:p>
            <a:r>
              <a:rPr lang="es-ES"/>
              <a:t>Canal 6</a:t>
            </a:r>
          </a:p>
        </p:txBody>
      </p:sp>
      <p:sp>
        <p:nvSpPr>
          <p:cNvPr id="121898" name="Text Box 41"/>
          <p:cNvSpPr txBox="1">
            <a:spLocks noChangeArrowheads="1"/>
          </p:cNvSpPr>
          <p:nvPr/>
        </p:nvSpPr>
        <p:spPr bwMode="auto">
          <a:xfrm>
            <a:off x="5578475" y="1797050"/>
            <a:ext cx="814388" cy="304800"/>
          </a:xfrm>
          <a:prstGeom prst="rect">
            <a:avLst/>
          </a:prstGeom>
          <a:noFill/>
          <a:ln w="9525">
            <a:noFill/>
            <a:miter lim="800000"/>
            <a:headEnd/>
            <a:tailEnd/>
          </a:ln>
        </p:spPr>
        <p:txBody>
          <a:bodyPr wrap="none">
            <a:spAutoFit/>
          </a:bodyPr>
          <a:lstStyle/>
          <a:p>
            <a:r>
              <a:rPr lang="es-ES"/>
              <a:t>Canal 6</a:t>
            </a:r>
          </a:p>
        </p:txBody>
      </p:sp>
      <p:sp>
        <p:nvSpPr>
          <p:cNvPr id="121899" name="Text Box 42"/>
          <p:cNvSpPr txBox="1">
            <a:spLocks noChangeArrowheads="1"/>
          </p:cNvSpPr>
          <p:nvPr/>
        </p:nvSpPr>
        <p:spPr bwMode="auto">
          <a:xfrm>
            <a:off x="1039813" y="4344988"/>
            <a:ext cx="641350" cy="274637"/>
          </a:xfrm>
          <a:prstGeom prst="rect">
            <a:avLst/>
          </a:prstGeom>
          <a:noFill/>
          <a:ln w="9525">
            <a:noFill/>
            <a:miter lim="800000"/>
            <a:headEnd/>
            <a:tailEnd/>
          </a:ln>
        </p:spPr>
        <p:txBody>
          <a:bodyPr wrap="none">
            <a:spAutoFit/>
          </a:bodyPr>
          <a:lstStyle/>
          <a:p>
            <a:r>
              <a:rPr lang="es-ES" sz="1200"/>
              <a:t>Aula 5</a:t>
            </a:r>
          </a:p>
        </p:txBody>
      </p:sp>
      <p:sp>
        <p:nvSpPr>
          <p:cNvPr id="121900" name="Text Box 43"/>
          <p:cNvSpPr txBox="1">
            <a:spLocks noChangeArrowheads="1"/>
          </p:cNvSpPr>
          <p:nvPr/>
        </p:nvSpPr>
        <p:spPr bwMode="auto">
          <a:xfrm>
            <a:off x="1025525" y="1644650"/>
            <a:ext cx="641350" cy="274638"/>
          </a:xfrm>
          <a:prstGeom prst="rect">
            <a:avLst/>
          </a:prstGeom>
          <a:noFill/>
          <a:ln w="9525">
            <a:noFill/>
            <a:miter lim="800000"/>
            <a:headEnd/>
            <a:tailEnd/>
          </a:ln>
        </p:spPr>
        <p:txBody>
          <a:bodyPr wrap="none">
            <a:spAutoFit/>
          </a:bodyPr>
          <a:lstStyle/>
          <a:p>
            <a:r>
              <a:rPr lang="es-ES" sz="1200"/>
              <a:t>Aula 1</a:t>
            </a:r>
          </a:p>
        </p:txBody>
      </p:sp>
      <p:sp>
        <p:nvSpPr>
          <p:cNvPr id="121901" name="Text Box 44"/>
          <p:cNvSpPr txBox="1">
            <a:spLocks noChangeArrowheads="1"/>
          </p:cNvSpPr>
          <p:nvPr/>
        </p:nvSpPr>
        <p:spPr bwMode="auto">
          <a:xfrm>
            <a:off x="2009775" y="4341813"/>
            <a:ext cx="641350" cy="274637"/>
          </a:xfrm>
          <a:prstGeom prst="rect">
            <a:avLst/>
          </a:prstGeom>
          <a:noFill/>
          <a:ln w="9525">
            <a:noFill/>
            <a:miter lim="800000"/>
            <a:headEnd/>
            <a:tailEnd/>
          </a:ln>
        </p:spPr>
        <p:txBody>
          <a:bodyPr wrap="none">
            <a:spAutoFit/>
          </a:bodyPr>
          <a:lstStyle/>
          <a:p>
            <a:r>
              <a:rPr lang="es-ES" sz="1200"/>
              <a:t>Aula 6</a:t>
            </a:r>
          </a:p>
        </p:txBody>
      </p:sp>
      <p:sp>
        <p:nvSpPr>
          <p:cNvPr id="121902" name="Text Box 45"/>
          <p:cNvSpPr txBox="1">
            <a:spLocks noChangeArrowheads="1"/>
          </p:cNvSpPr>
          <p:nvPr/>
        </p:nvSpPr>
        <p:spPr bwMode="auto">
          <a:xfrm>
            <a:off x="3065463" y="4341813"/>
            <a:ext cx="641350" cy="274637"/>
          </a:xfrm>
          <a:prstGeom prst="rect">
            <a:avLst/>
          </a:prstGeom>
          <a:noFill/>
          <a:ln w="9525">
            <a:noFill/>
            <a:miter lim="800000"/>
            <a:headEnd/>
            <a:tailEnd/>
          </a:ln>
        </p:spPr>
        <p:txBody>
          <a:bodyPr wrap="none">
            <a:spAutoFit/>
          </a:bodyPr>
          <a:lstStyle/>
          <a:p>
            <a:r>
              <a:rPr lang="es-ES" sz="1200"/>
              <a:t>Aula 7</a:t>
            </a:r>
          </a:p>
        </p:txBody>
      </p:sp>
      <p:sp>
        <p:nvSpPr>
          <p:cNvPr id="121903" name="Text Box 46"/>
          <p:cNvSpPr txBox="1">
            <a:spLocks noChangeArrowheads="1"/>
          </p:cNvSpPr>
          <p:nvPr/>
        </p:nvSpPr>
        <p:spPr bwMode="auto">
          <a:xfrm>
            <a:off x="3979863" y="4341813"/>
            <a:ext cx="641350" cy="274637"/>
          </a:xfrm>
          <a:prstGeom prst="rect">
            <a:avLst/>
          </a:prstGeom>
          <a:noFill/>
          <a:ln w="9525">
            <a:noFill/>
            <a:miter lim="800000"/>
            <a:headEnd/>
            <a:tailEnd/>
          </a:ln>
        </p:spPr>
        <p:txBody>
          <a:bodyPr wrap="none">
            <a:spAutoFit/>
          </a:bodyPr>
          <a:lstStyle/>
          <a:p>
            <a:r>
              <a:rPr lang="es-ES" sz="1200"/>
              <a:t>Aula 8</a:t>
            </a:r>
          </a:p>
        </p:txBody>
      </p:sp>
      <p:sp>
        <p:nvSpPr>
          <p:cNvPr id="121904" name="Text Box 47"/>
          <p:cNvSpPr txBox="1">
            <a:spLocks noChangeArrowheads="1"/>
          </p:cNvSpPr>
          <p:nvPr/>
        </p:nvSpPr>
        <p:spPr bwMode="auto">
          <a:xfrm>
            <a:off x="2009775" y="1644650"/>
            <a:ext cx="641350" cy="274638"/>
          </a:xfrm>
          <a:prstGeom prst="rect">
            <a:avLst/>
          </a:prstGeom>
          <a:noFill/>
          <a:ln w="9525">
            <a:noFill/>
            <a:miter lim="800000"/>
            <a:headEnd/>
            <a:tailEnd/>
          </a:ln>
        </p:spPr>
        <p:txBody>
          <a:bodyPr wrap="none">
            <a:spAutoFit/>
          </a:bodyPr>
          <a:lstStyle/>
          <a:p>
            <a:r>
              <a:rPr lang="es-ES" sz="1200"/>
              <a:t>Aula 2</a:t>
            </a:r>
          </a:p>
        </p:txBody>
      </p:sp>
      <p:sp>
        <p:nvSpPr>
          <p:cNvPr id="121905" name="Text Box 48"/>
          <p:cNvSpPr txBox="1">
            <a:spLocks noChangeArrowheads="1"/>
          </p:cNvSpPr>
          <p:nvPr/>
        </p:nvSpPr>
        <p:spPr bwMode="auto">
          <a:xfrm>
            <a:off x="2995613" y="1644650"/>
            <a:ext cx="641350" cy="274638"/>
          </a:xfrm>
          <a:prstGeom prst="rect">
            <a:avLst/>
          </a:prstGeom>
          <a:noFill/>
          <a:ln w="9525">
            <a:noFill/>
            <a:miter lim="800000"/>
            <a:headEnd/>
            <a:tailEnd/>
          </a:ln>
        </p:spPr>
        <p:txBody>
          <a:bodyPr wrap="none">
            <a:spAutoFit/>
          </a:bodyPr>
          <a:lstStyle/>
          <a:p>
            <a:r>
              <a:rPr lang="es-ES" sz="1200"/>
              <a:t>Aula 3</a:t>
            </a:r>
          </a:p>
        </p:txBody>
      </p:sp>
      <p:sp>
        <p:nvSpPr>
          <p:cNvPr id="121906" name="Text Box 49"/>
          <p:cNvSpPr txBox="1">
            <a:spLocks noChangeArrowheads="1"/>
          </p:cNvSpPr>
          <p:nvPr/>
        </p:nvSpPr>
        <p:spPr bwMode="auto">
          <a:xfrm>
            <a:off x="3938588" y="1644650"/>
            <a:ext cx="641350" cy="274638"/>
          </a:xfrm>
          <a:prstGeom prst="rect">
            <a:avLst/>
          </a:prstGeom>
          <a:noFill/>
          <a:ln w="9525">
            <a:noFill/>
            <a:miter lim="800000"/>
            <a:headEnd/>
            <a:tailEnd/>
          </a:ln>
        </p:spPr>
        <p:txBody>
          <a:bodyPr wrap="none">
            <a:spAutoFit/>
          </a:bodyPr>
          <a:lstStyle/>
          <a:p>
            <a:r>
              <a:rPr lang="es-ES" sz="1200"/>
              <a:t>Aula 4</a:t>
            </a:r>
          </a:p>
        </p:txBody>
      </p:sp>
      <p:sp>
        <p:nvSpPr>
          <p:cNvPr id="121907" name="Text Box 50"/>
          <p:cNvSpPr txBox="1">
            <a:spLocks noChangeArrowheads="1"/>
          </p:cNvSpPr>
          <p:nvPr/>
        </p:nvSpPr>
        <p:spPr bwMode="auto">
          <a:xfrm>
            <a:off x="2220913" y="3656013"/>
            <a:ext cx="676275" cy="274637"/>
          </a:xfrm>
          <a:prstGeom prst="rect">
            <a:avLst/>
          </a:prstGeom>
          <a:noFill/>
          <a:ln w="9525">
            <a:noFill/>
            <a:miter lim="800000"/>
            <a:headEnd/>
            <a:tailEnd/>
          </a:ln>
        </p:spPr>
        <p:txBody>
          <a:bodyPr wrap="none">
            <a:spAutoFit/>
          </a:bodyPr>
          <a:lstStyle/>
          <a:p>
            <a:r>
              <a:rPr lang="es-ES" sz="1200"/>
              <a:t>Pasillo</a:t>
            </a:r>
          </a:p>
        </p:txBody>
      </p:sp>
      <p:sp>
        <p:nvSpPr>
          <p:cNvPr id="121908" name="Line 51"/>
          <p:cNvSpPr>
            <a:spLocks noChangeShapeType="1"/>
          </p:cNvSpPr>
          <p:nvPr/>
        </p:nvSpPr>
        <p:spPr bwMode="auto">
          <a:xfrm>
            <a:off x="773113" y="6064250"/>
            <a:ext cx="0" cy="228600"/>
          </a:xfrm>
          <a:prstGeom prst="line">
            <a:avLst/>
          </a:prstGeom>
          <a:noFill/>
          <a:ln w="9525">
            <a:solidFill>
              <a:schemeClr val="tx1"/>
            </a:solidFill>
            <a:round/>
            <a:headEnd/>
            <a:tailEnd/>
          </a:ln>
        </p:spPr>
        <p:txBody>
          <a:bodyPr/>
          <a:lstStyle/>
          <a:p>
            <a:endParaRPr lang="es-ES"/>
          </a:p>
        </p:txBody>
      </p:sp>
      <p:sp>
        <p:nvSpPr>
          <p:cNvPr id="121909" name="Line 52"/>
          <p:cNvSpPr>
            <a:spLocks noChangeShapeType="1"/>
          </p:cNvSpPr>
          <p:nvPr/>
        </p:nvSpPr>
        <p:spPr bwMode="auto">
          <a:xfrm>
            <a:off x="773113" y="6140450"/>
            <a:ext cx="7878762" cy="0"/>
          </a:xfrm>
          <a:prstGeom prst="line">
            <a:avLst/>
          </a:prstGeom>
          <a:noFill/>
          <a:ln w="9525">
            <a:solidFill>
              <a:schemeClr val="tx1"/>
            </a:solidFill>
            <a:round/>
            <a:headEnd/>
            <a:tailEnd/>
          </a:ln>
        </p:spPr>
        <p:txBody>
          <a:bodyPr/>
          <a:lstStyle/>
          <a:p>
            <a:endParaRPr lang="es-ES"/>
          </a:p>
        </p:txBody>
      </p:sp>
      <p:sp>
        <p:nvSpPr>
          <p:cNvPr id="121910" name="Line 53"/>
          <p:cNvSpPr>
            <a:spLocks noChangeShapeType="1"/>
          </p:cNvSpPr>
          <p:nvPr/>
        </p:nvSpPr>
        <p:spPr bwMode="auto">
          <a:xfrm>
            <a:off x="8651875" y="6064250"/>
            <a:ext cx="0" cy="228600"/>
          </a:xfrm>
          <a:prstGeom prst="line">
            <a:avLst/>
          </a:prstGeom>
          <a:noFill/>
          <a:ln w="9525">
            <a:solidFill>
              <a:schemeClr val="tx1"/>
            </a:solidFill>
            <a:round/>
            <a:headEnd/>
            <a:tailEnd/>
          </a:ln>
        </p:spPr>
        <p:txBody>
          <a:bodyPr/>
          <a:lstStyle/>
          <a:p>
            <a:endParaRPr lang="es-ES"/>
          </a:p>
        </p:txBody>
      </p:sp>
      <p:sp>
        <p:nvSpPr>
          <p:cNvPr id="121911" name="Line 54"/>
          <p:cNvSpPr>
            <a:spLocks noChangeShapeType="1"/>
          </p:cNvSpPr>
          <p:nvPr/>
        </p:nvSpPr>
        <p:spPr bwMode="auto">
          <a:xfrm>
            <a:off x="633413" y="1679575"/>
            <a:ext cx="0" cy="4232275"/>
          </a:xfrm>
          <a:prstGeom prst="line">
            <a:avLst/>
          </a:prstGeom>
          <a:noFill/>
          <a:ln w="9525">
            <a:solidFill>
              <a:schemeClr val="tx1"/>
            </a:solidFill>
            <a:round/>
            <a:headEnd/>
            <a:tailEnd/>
          </a:ln>
        </p:spPr>
        <p:txBody>
          <a:bodyPr/>
          <a:lstStyle/>
          <a:p>
            <a:endParaRPr lang="es-ES"/>
          </a:p>
        </p:txBody>
      </p:sp>
      <p:sp>
        <p:nvSpPr>
          <p:cNvPr id="121912" name="Line 55"/>
          <p:cNvSpPr>
            <a:spLocks noChangeShapeType="1"/>
          </p:cNvSpPr>
          <p:nvPr/>
        </p:nvSpPr>
        <p:spPr bwMode="auto">
          <a:xfrm flipH="1">
            <a:off x="492125" y="5911850"/>
            <a:ext cx="211138" cy="0"/>
          </a:xfrm>
          <a:prstGeom prst="line">
            <a:avLst/>
          </a:prstGeom>
          <a:noFill/>
          <a:ln w="9525">
            <a:solidFill>
              <a:schemeClr val="tx1"/>
            </a:solidFill>
            <a:round/>
            <a:headEnd/>
            <a:tailEnd/>
          </a:ln>
        </p:spPr>
        <p:txBody>
          <a:bodyPr/>
          <a:lstStyle/>
          <a:p>
            <a:endParaRPr lang="es-ES"/>
          </a:p>
        </p:txBody>
      </p:sp>
      <p:sp>
        <p:nvSpPr>
          <p:cNvPr id="121913" name="Line 56"/>
          <p:cNvSpPr>
            <a:spLocks noChangeShapeType="1"/>
          </p:cNvSpPr>
          <p:nvPr/>
        </p:nvSpPr>
        <p:spPr bwMode="auto">
          <a:xfrm flipH="1">
            <a:off x="495300" y="1676400"/>
            <a:ext cx="211138" cy="0"/>
          </a:xfrm>
          <a:prstGeom prst="line">
            <a:avLst/>
          </a:prstGeom>
          <a:noFill/>
          <a:ln w="9525">
            <a:solidFill>
              <a:schemeClr val="tx1"/>
            </a:solidFill>
            <a:round/>
            <a:headEnd/>
            <a:tailEnd/>
          </a:ln>
        </p:spPr>
        <p:txBody>
          <a:bodyPr/>
          <a:lstStyle/>
          <a:p>
            <a:endParaRPr lang="es-ES"/>
          </a:p>
        </p:txBody>
      </p:sp>
      <p:sp>
        <p:nvSpPr>
          <p:cNvPr id="121914" name="AutoShape 57"/>
          <p:cNvSpPr>
            <a:spLocks noChangeArrowheads="1"/>
          </p:cNvSpPr>
          <p:nvPr/>
        </p:nvSpPr>
        <p:spPr bwMode="auto">
          <a:xfrm rot="-1800000">
            <a:off x="4787900" y="1628775"/>
            <a:ext cx="215900" cy="287338"/>
          </a:xfrm>
          <a:custGeom>
            <a:avLst/>
            <a:gdLst>
              <a:gd name="T0" fmla="*/ 188913 w 21600"/>
              <a:gd name="T1" fmla="*/ 143669 h 21600"/>
              <a:gd name="T2" fmla="*/ 107950 w 21600"/>
              <a:gd name="T3" fmla="*/ 287338 h 21600"/>
              <a:gd name="T4" fmla="*/ 26988 w 21600"/>
              <a:gd name="T5" fmla="*/ 143669 h 21600"/>
              <a:gd name="T6" fmla="*/ 1079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21915" name="AutoShape 58"/>
          <p:cNvSpPr>
            <a:spLocks noChangeArrowheads="1"/>
          </p:cNvSpPr>
          <p:nvPr/>
        </p:nvSpPr>
        <p:spPr bwMode="auto">
          <a:xfrm rot="-9000000">
            <a:off x="4787900" y="5589588"/>
            <a:ext cx="215900" cy="287337"/>
          </a:xfrm>
          <a:custGeom>
            <a:avLst/>
            <a:gdLst>
              <a:gd name="T0" fmla="*/ 188913 w 21600"/>
              <a:gd name="T1" fmla="*/ 143669 h 21600"/>
              <a:gd name="T2" fmla="*/ 107950 w 21600"/>
              <a:gd name="T3" fmla="*/ 287337 h 21600"/>
              <a:gd name="T4" fmla="*/ 26988 w 21600"/>
              <a:gd name="T5" fmla="*/ 143669 h 21600"/>
              <a:gd name="T6" fmla="*/ 1079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B4871375-53E9-4F4E-9FDF-C98F5AE439BE}" type="slidenum">
              <a:rPr lang="es-ES"/>
              <a:pPr>
                <a:defRPr/>
              </a:pPr>
              <a:t>124</a:t>
            </a:fld>
            <a:endParaRPr lang="es-ES"/>
          </a:p>
        </p:txBody>
      </p:sp>
      <p:sp>
        <p:nvSpPr>
          <p:cNvPr id="122883" name="Rectangle 2"/>
          <p:cNvSpPr>
            <a:spLocks noGrp="1" noChangeArrowheads="1"/>
          </p:cNvSpPr>
          <p:nvPr>
            <p:ph type="title"/>
          </p:nvPr>
        </p:nvSpPr>
        <p:spPr/>
        <p:txBody>
          <a:bodyPr/>
          <a:lstStyle/>
          <a:p>
            <a:pPr eaLnBrk="1" hangingPunct="1"/>
            <a:r>
              <a:rPr lang="es-ES" smtClean="0"/>
              <a:t>Diseño de redes inalámbricas	</a:t>
            </a:r>
          </a:p>
        </p:txBody>
      </p:sp>
      <p:sp>
        <p:nvSpPr>
          <p:cNvPr id="122884" name="Rectangle 3"/>
          <p:cNvSpPr>
            <a:spLocks noGrp="1" noChangeArrowheads="1"/>
          </p:cNvSpPr>
          <p:nvPr>
            <p:ph type="body" idx="1"/>
          </p:nvPr>
        </p:nvSpPr>
        <p:spPr/>
        <p:txBody>
          <a:bodyPr/>
          <a:lstStyle/>
          <a:p>
            <a:pPr eaLnBrk="1" hangingPunct="1">
              <a:lnSpc>
                <a:spcPct val="80000"/>
              </a:lnSpc>
            </a:pPr>
            <a:r>
              <a:rPr lang="es-ES" sz="2400" smtClean="0"/>
              <a:t>Dependiendo de la estructura y forma del edificio normalmente en 802.11g cada AP puede dar cobertura a una superficie de 300 a 1000 m</a:t>
            </a:r>
            <a:r>
              <a:rPr lang="es-ES" sz="2400" baseline="30000" smtClean="0"/>
              <a:t>2</a:t>
            </a:r>
          </a:p>
          <a:p>
            <a:pPr eaLnBrk="1" hangingPunct="1">
              <a:lnSpc>
                <a:spcPct val="80000"/>
              </a:lnSpc>
            </a:pPr>
            <a:r>
              <a:rPr lang="es-ES" sz="2400" smtClean="0"/>
              <a:t>En algunos casos la señal puede atravesar 2-3 paredes, en otros puede cubrir plantas contiguas</a:t>
            </a:r>
          </a:p>
          <a:p>
            <a:pPr eaLnBrk="1" hangingPunct="1">
              <a:lnSpc>
                <a:spcPct val="80000"/>
              </a:lnSpc>
            </a:pPr>
            <a:r>
              <a:rPr lang="es-ES" sz="2400" smtClean="0"/>
              <a:t>Si se instala una densidad de APs excesiva los equipos se interfieren mutuamente. En esos casos es conveniente reducir la potencia de cada AP</a:t>
            </a:r>
          </a:p>
          <a:p>
            <a:pPr eaLnBrk="1" hangingPunct="1">
              <a:lnSpc>
                <a:spcPct val="80000"/>
              </a:lnSpc>
            </a:pPr>
            <a:r>
              <a:rPr lang="es-ES" sz="2400" smtClean="0"/>
              <a:t>Si se prevé un gran número de usuarios o se quiere dar gran rendimiento interesa que las celdas sean pequeñas. Entonces interesa poner mas APs que los estrictamente necesarios con potencia de emisión reducida (p. ej. en un gran salón de conferencias)</a:t>
            </a:r>
          </a:p>
        </p:txBody>
      </p:sp>
    </p:spTree>
  </p:cSld>
  <p:clrMapOvr>
    <a:masterClrMapping/>
  </p:clrMapOvr>
  <p:transition spd="med">
    <p:cover dir="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EDD653F-9577-4EEF-BD3A-9687ADA0C090}" type="slidenum">
              <a:rPr lang="es-ES"/>
              <a:pPr>
                <a:defRPr/>
              </a:pPr>
              <a:t>125</a:t>
            </a:fld>
            <a:endParaRPr lang="es-ES"/>
          </a:p>
        </p:txBody>
      </p:sp>
      <p:sp>
        <p:nvSpPr>
          <p:cNvPr id="124931" name="Rectangle 2"/>
          <p:cNvSpPr>
            <a:spLocks noGrp="1" noChangeArrowheads="1"/>
          </p:cNvSpPr>
          <p:nvPr>
            <p:ph type="title"/>
          </p:nvPr>
        </p:nvSpPr>
        <p:spPr>
          <a:xfrm>
            <a:off x="685800" y="476250"/>
            <a:ext cx="7772400" cy="1143000"/>
          </a:xfrm>
        </p:spPr>
        <p:txBody>
          <a:bodyPr/>
          <a:lstStyle/>
          <a:p>
            <a:pPr eaLnBrk="1" hangingPunct="1"/>
            <a:r>
              <a:rPr lang="es-ES" smtClean="0"/>
              <a:t>Funciones adicionales</a:t>
            </a:r>
          </a:p>
        </p:txBody>
      </p:sp>
      <p:sp>
        <p:nvSpPr>
          <p:cNvPr id="124932" name="Rectangle 3"/>
          <p:cNvSpPr>
            <a:spLocks noGrp="1" noChangeArrowheads="1"/>
          </p:cNvSpPr>
          <p:nvPr>
            <p:ph type="body" idx="1"/>
          </p:nvPr>
        </p:nvSpPr>
        <p:spPr>
          <a:xfrm>
            <a:off x="685800" y="1628775"/>
            <a:ext cx="7772400" cy="4467225"/>
          </a:xfrm>
        </p:spPr>
        <p:txBody>
          <a:bodyPr/>
          <a:lstStyle/>
          <a:p>
            <a:pPr eaLnBrk="1" hangingPunct="1">
              <a:lnSpc>
                <a:spcPct val="80000"/>
              </a:lnSpc>
            </a:pPr>
            <a:r>
              <a:rPr lang="es-ES" sz="2800" smtClean="0"/>
              <a:t>La red puede ofrecer también funciones adicionales, por ejemplo:</a:t>
            </a:r>
          </a:p>
          <a:p>
            <a:pPr lvl="1" eaLnBrk="1" hangingPunct="1">
              <a:lnSpc>
                <a:spcPct val="80000"/>
              </a:lnSpc>
            </a:pPr>
            <a:r>
              <a:rPr lang="es-ES" sz="2400" smtClean="0"/>
              <a:t>Monitorización: algunos APs no se usan para emitir sino para recibir la señal de otros y comprobar que todo esta correcto</a:t>
            </a:r>
          </a:p>
          <a:p>
            <a:pPr lvl="1" eaLnBrk="1" hangingPunct="1">
              <a:lnSpc>
                <a:spcPct val="80000"/>
              </a:lnSpc>
            </a:pPr>
            <a:r>
              <a:rPr lang="es-ES" sz="2400" smtClean="0"/>
              <a:t>Localización: con equipos de localización especiales se puede averiguar donde esta ubicada una estación a partir de la señal que emite a los APs próximos. Esto es especialmente útil en hospitales, por ejemplo </a:t>
            </a:r>
          </a:p>
          <a:p>
            <a:pPr eaLnBrk="1" hangingPunct="1">
              <a:lnSpc>
                <a:spcPct val="80000"/>
              </a:lnSpc>
            </a:pPr>
            <a:r>
              <a:rPr lang="es-ES" sz="2800" smtClean="0"/>
              <a:t>Para poder utilizar estas funciones es preciso instalar mayor densidad de APs que los estrictamente necesarios para dar cobertura a un edificio</a:t>
            </a:r>
          </a:p>
        </p:txBody>
      </p:sp>
    </p:spTree>
  </p:cSld>
  <p:clrMapOvr>
    <a:masterClrMapping/>
  </p:clrMapOvr>
  <p:transition spd="med">
    <p:cover dir="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7A59DF77-6492-4693-B677-DD9F032D7760}" type="slidenum">
              <a:rPr lang="es-ES"/>
              <a:pPr>
                <a:defRPr/>
              </a:pPr>
              <a:t>126</a:t>
            </a:fld>
            <a:endParaRPr lang="es-ES"/>
          </a:p>
        </p:txBody>
      </p:sp>
      <p:sp>
        <p:nvSpPr>
          <p:cNvPr id="125955" name="Rectangle 2"/>
          <p:cNvSpPr>
            <a:spLocks noGrp="1" noChangeArrowheads="1"/>
          </p:cNvSpPr>
          <p:nvPr>
            <p:ph type="title"/>
          </p:nvPr>
        </p:nvSpPr>
        <p:spPr>
          <a:xfrm>
            <a:off x="685800" y="404813"/>
            <a:ext cx="7772400" cy="731837"/>
          </a:xfrm>
        </p:spPr>
        <p:txBody>
          <a:bodyPr/>
          <a:lstStyle/>
          <a:p>
            <a:pPr eaLnBrk="1" hangingPunct="1"/>
            <a:r>
              <a:rPr lang="es-ES" sz="4000" smtClean="0"/>
              <a:t>Gestión de redes inalámbrica</a:t>
            </a:r>
            <a:br>
              <a:rPr lang="es-ES" sz="4000" smtClean="0"/>
            </a:br>
            <a:r>
              <a:rPr lang="es-ES" sz="4000" smtClean="0"/>
              <a:t>APs FAT vs APs THIN</a:t>
            </a:r>
          </a:p>
        </p:txBody>
      </p:sp>
      <p:sp>
        <p:nvSpPr>
          <p:cNvPr id="125956" name="Rectangle 3"/>
          <p:cNvSpPr>
            <a:spLocks noGrp="1" noChangeArrowheads="1"/>
          </p:cNvSpPr>
          <p:nvPr>
            <p:ph type="body" idx="1"/>
          </p:nvPr>
        </p:nvSpPr>
        <p:spPr>
          <a:xfrm>
            <a:off x="685800" y="1628775"/>
            <a:ext cx="7772400" cy="4824413"/>
          </a:xfrm>
        </p:spPr>
        <p:txBody>
          <a:bodyPr/>
          <a:lstStyle/>
          <a:p>
            <a:pPr eaLnBrk="1" hangingPunct="1">
              <a:lnSpc>
                <a:spcPct val="80000"/>
              </a:lnSpc>
            </a:pPr>
            <a:r>
              <a:rPr lang="es-ES" sz="2400" smtClean="0"/>
              <a:t>Existen básicamente dos modelos de gestión de redes inalámbricas:</a:t>
            </a:r>
          </a:p>
          <a:p>
            <a:pPr lvl="1" eaLnBrk="1" hangingPunct="1">
              <a:lnSpc>
                <a:spcPct val="80000"/>
              </a:lnSpc>
            </a:pPr>
            <a:r>
              <a:rPr lang="es-ES" sz="2400" smtClean="0"/>
              <a:t>APs FAT (‘gordos’): los APs pueden funcionar de forma autónoma, cada uno contiene todo el software y configuración.</a:t>
            </a:r>
          </a:p>
          <a:p>
            <a:pPr lvl="1" eaLnBrk="1" hangingPunct="1">
              <a:lnSpc>
                <a:spcPct val="80000"/>
              </a:lnSpc>
            </a:pPr>
            <a:r>
              <a:rPr lang="es-ES" sz="2400" smtClean="0"/>
              <a:t>APs THIN(‘delgados’): los APs no pueden funcionar solos, para ello necesitan estar conectados a un equipo de control, que contiene la configuración y el software</a:t>
            </a:r>
          </a:p>
          <a:p>
            <a:pPr eaLnBrk="1" hangingPunct="1">
              <a:lnSpc>
                <a:spcPct val="80000"/>
              </a:lnSpc>
            </a:pPr>
            <a:r>
              <a:rPr lang="es-ES" sz="2400" smtClean="0"/>
              <a:t>En los sistemas THIN el equipo de control se encarga de ajustar en cada AP el canal y la potencia intentando minimizar interferencias. También se pueden detectar, e incluso neutralizar, APs ‘piratas’ (llamados ‘rogue APs’) que pueden estar interfiriendo con la red ‘legal’ o que pueden suponer un agujero de seguridad</a:t>
            </a:r>
          </a:p>
        </p:txBody>
      </p:sp>
    </p:spTree>
  </p:cSld>
  <p:clrMapOvr>
    <a:masterClrMapping/>
  </p:clrMapOvr>
  <p:transition spd="med">
    <p:cover dir="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50138EF-3E2F-451F-993F-AA951567CD25}" type="slidenum">
              <a:rPr lang="es-ES"/>
              <a:pPr>
                <a:defRPr/>
              </a:pPr>
              <a:t>127</a:t>
            </a:fld>
            <a:endParaRPr lang="es-ES"/>
          </a:p>
        </p:txBody>
      </p:sp>
      <p:sp>
        <p:nvSpPr>
          <p:cNvPr id="126979" name="Rectangle 2"/>
          <p:cNvSpPr>
            <a:spLocks noGrp="1" noChangeArrowheads="1"/>
          </p:cNvSpPr>
          <p:nvPr>
            <p:ph type="title"/>
          </p:nvPr>
        </p:nvSpPr>
        <p:spPr/>
        <p:txBody>
          <a:bodyPr/>
          <a:lstStyle/>
          <a:p>
            <a:pPr eaLnBrk="1" hangingPunct="1"/>
            <a:r>
              <a:rPr lang="es-ES" smtClean="0"/>
              <a:t>APs FAT vs APs THIN</a:t>
            </a:r>
          </a:p>
        </p:txBody>
      </p:sp>
      <p:sp>
        <p:nvSpPr>
          <p:cNvPr id="126980" name="Rectangle 3"/>
          <p:cNvSpPr>
            <a:spLocks noGrp="1" noChangeArrowheads="1"/>
          </p:cNvSpPr>
          <p:nvPr>
            <p:ph type="body" idx="1"/>
          </p:nvPr>
        </p:nvSpPr>
        <p:spPr/>
        <p:txBody>
          <a:bodyPr/>
          <a:lstStyle/>
          <a:p>
            <a:pPr eaLnBrk="1" hangingPunct="1">
              <a:lnSpc>
                <a:spcPct val="80000"/>
              </a:lnSpc>
            </a:pPr>
            <a:r>
              <a:rPr lang="es-ES" sz="2200" smtClean="0"/>
              <a:t>Los sistemas THIN son normalmente más caros que los FAT, pero más cómodos de gestionar. Se utilizan sobre todo en redes grandes (con muchos APs). </a:t>
            </a:r>
          </a:p>
          <a:p>
            <a:pPr eaLnBrk="1" hangingPunct="1">
              <a:lnSpc>
                <a:spcPct val="80000"/>
              </a:lnSpc>
            </a:pPr>
            <a:r>
              <a:rPr lang="es-ES" sz="2200" smtClean="0"/>
              <a:t>Los fabricantes actuales de THIN APs son:</a:t>
            </a:r>
          </a:p>
          <a:p>
            <a:pPr lvl="1" eaLnBrk="1" hangingPunct="1">
              <a:lnSpc>
                <a:spcPct val="80000"/>
              </a:lnSpc>
            </a:pPr>
            <a:r>
              <a:rPr lang="es-ES" sz="2200" smtClean="0"/>
              <a:t>Trapeze networks (</a:t>
            </a:r>
            <a:r>
              <a:rPr lang="es-ES" sz="2200" smtClean="0">
                <a:hlinkClick r:id="rId3"/>
              </a:rPr>
              <a:t>www.trapezenetworks.com</a:t>
            </a:r>
            <a:r>
              <a:rPr lang="es-ES" sz="2200" smtClean="0"/>
              <a:t>): vendido también por 3Com</a:t>
            </a:r>
          </a:p>
          <a:p>
            <a:pPr lvl="1" eaLnBrk="1" hangingPunct="1">
              <a:lnSpc>
                <a:spcPct val="80000"/>
              </a:lnSpc>
            </a:pPr>
            <a:r>
              <a:rPr lang="es-ES" sz="2200" smtClean="0"/>
              <a:t>Aruba networks (</a:t>
            </a:r>
            <a:r>
              <a:rPr lang="es-ES" sz="2200" smtClean="0">
                <a:hlinkClick r:id="rId4"/>
              </a:rPr>
              <a:t>www.arubanetworks.com</a:t>
            </a:r>
            <a:r>
              <a:rPr lang="es-ES" sz="2200" smtClean="0"/>
              <a:t>): vendido también por Alcatel y Nortel</a:t>
            </a:r>
          </a:p>
          <a:p>
            <a:pPr lvl="1" eaLnBrk="1" hangingPunct="1">
              <a:lnSpc>
                <a:spcPct val="80000"/>
              </a:lnSpc>
            </a:pPr>
            <a:r>
              <a:rPr lang="es-ES" sz="2200" smtClean="0"/>
              <a:t>Cisco-Airspace (</a:t>
            </a:r>
            <a:r>
              <a:rPr lang="es-ES" sz="2200" smtClean="0">
                <a:hlinkClick r:id="rId5"/>
              </a:rPr>
              <a:t>www.cisco.com</a:t>
            </a:r>
            <a:r>
              <a:rPr lang="es-ES" sz="2200" smtClean="0"/>
              <a:t>): Cisco</a:t>
            </a:r>
          </a:p>
          <a:p>
            <a:pPr eaLnBrk="1" hangingPunct="1">
              <a:lnSpc>
                <a:spcPct val="80000"/>
              </a:lnSpc>
            </a:pPr>
            <a:r>
              <a:rPr lang="es-ES" sz="2200" smtClean="0"/>
              <a:t>Todos los sistemas de THIN Aps actuales son propietarios. El IETF ha creado el grupo de trabajo CAPWAP </a:t>
            </a:r>
            <a:r>
              <a:rPr lang="en-GB" sz="2200" smtClean="0"/>
              <a:t>(Control and Provisioning of Wireless Access Points) con el objetivo de elaborar protocolos estandarizados para la gestión de sistemas basados en APs THIN </a:t>
            </a:r>
            <a:endParaRPr lang="es-ES" sz="2200" smtClean="0"/>
          </a:p>
        </p:txBody>
      </p:sp>
    </p:spTree>
  </p:cSld>
  <p:clrMapOvr>
    <a:masterClrMapping/>
  </p:clrMapOvr>
  <p:transition spd="med">
    <p:cover dir="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número de diapositiva"/>
          <p:cNvSpPr>
            <a:spLocks noGrp="1"/>
          </p:cNvSpPr>
          <p:nvPr>
            <p:ph type="sldNum" sz="quarter" idx="10"/>
          </p:nvPr>
        </p:nvSpPr>
        <p:spPr/>
        <p:txBody>
          <a:bodyPr/>
          <a:lstStyle/>
          <a:p>
            <a:pPr>
              <a:defRPr/>
            </a:pPr>
            <a:r>
              <a:rPr lang="es-ES"/>
              <a:t>Ampliación Redes 5-</a:t>
            </a:r>
            <a:fld id="{B639E8A2-F1C5-40CD-BF7E-72119AD747BE}" type="slidenum">
              <a:rPr lang="es-ES"/>
              <a:pPr>
                <a:defRPr/>
              </a:pPr>
              <a:t>128</a:t>
            </a:fld>
            <a:endParaRPr lang="es-ES"/>
          </a:p>
        </p:txBody>
      </p:sp>
      <p:pic>
        <p:nvPicPr>
          <p:cNvPr id="128003" name="Picture 2"/>
          <p:cNvPicPr>
            <a:picLocks noChangeAspect="1" noChangeArrowheads="1"/>
          </p:cNvPicPr>
          <p:nvPr/>
        </p:nvPicPr>
        <p:blipFill>
          <a:blip r:embed="rId3" cstate="print"/>
          <a:srcRect l="7608" r="35049" b="38841"/>
          <a:stretch>
            <a:fillRect/>
          </a:stretch>
        </p:blipFill>
        <p:spPr bwMode="auto">
          <a:xfrm>
            <a:off x="-31750" y="188913"/>
            <a:ext cx="9175750" cy="6116637"/>
          </a:xfrm>
          <a:prstGeom prst="rect">
            <a:avLst/>
          </a:prstGeom>
          <a:noFill/>
          <a:ln w="9525">
            <a:noFill/>
            <a:miter lim="800000"/>
            <a:headEnd/>
            <a:tailEnd/>
          </a:ln>
        </p:spPr>
      </p:pic>
      <p:sp>
        <p:nvSpPr>
          <p:cNvPr id="128004" name="Rectangle 3"/>
          <p:cNvSpPr>
            <a:spLocks noChangeArrowheads="1"/>
          </p:cNvSpPr>
          <p:nvPr/>
        </p:nvSpPr>
        <p:spPr bwMode="auto">
          <a:xfrm>
            <a:off x="5546725" y="3035300"/>
            <a:ext cx="2541588" cy="355600"/>
          </a:xfrm>
          <a:prstGeom prst="rect">
            <a:avLst/>
          </a:prstGeom>
          <a:noFill/>
          <a:ln w="19050">
            <a:solidFill>
              <a:srgbClr val="FF0000"/>
            </a:solidFill>
            <a:miter lim="800000"/>
            <a:headEnd/>
            <a:tailEnd/>
          </a:ln>
        </p:spPr>
        <p:txBody>
          <a:bodyPr wrap="none" anchor="ctr"/>
          <a:lstStyle/>
          <a:p>
            <a:endParaRPr lang="es-ES"/>
          </a:p>
        </p:txBody>
      </p:sp>
      <p:sp>
        <p:nvSpPr>
          <p:cNvPr id="128005" name="Text Box 4"/>
          <p:cNvSpPr txBox="1">
            <a:spLocks noChangeArrowheads="1"/>
          </p:cNvSpPr>
          <p:nvPr/>
        </p:nvSpPr>
        <p:spPr bwMode="auto">
          <a:xfrm>
            <a:off x="5446713" y="2205038"/>
            <a:ext cx="3228975" cy="466725"/>
          </a:xfrm>
          <a:prstGeom prst="rect">
            <a:avLst/>
          </a:prstGeom>
          <a:noFill/>
          <a:ln w="9525">
            <a:solidFill>
              <a:schemeClr val="tx1"/>
            </a:solidFill>
            <a:miter lim="800000"/>
            <a:headEnd/>
            <a:tailEnd/>
          </a:ln>
        </p:spPr>
        <p:txBody>
          <a:bodyPr wrap="none">
            <a:spAutoFit/>
          </a:bodyPr>
          <a:lstStyle/>
          <a:p>
            <a:r>
              <a:rPr lang="es-ES" sz="1200"/>
              <a:t>Los ‘Rogue APs’ son APs piratas que han</a:t>
            </a:r>
          </a:p>
          <a:p>
            <a:r>
              <a:rPr lang="es-ES" sz="1200"/>
              <a:t>sido detectados por los APs ‘legales’ </a:t>
            </a:r>
          </a:p>
        </p:txBody>
      </p:sp>
      <p:sp>
        <p:nvSpPr>
          <p:cNvPr id="128006" name="Line 5"/>
          <p:cNvSpPr>
            <a:spLocks noChangeShapeType="1"/>
          </p:cNvSpPr>
          <p:nvPr/>
        </p:nvSpPr>
        <p:spPr bwMode="auto">
          <a:xfrm flipH="1">
            <a:off x="5230813" y="2420938"/>
            <a:ext cx="215900" cy="0"/>
          </a:xfrm>
          <a:prstGeom prst="line">
            <a:avLst/>
          </a:prstGeom>
          <a:noFill/>
          <a:ln w="9525">
            <a:solidFill>
              <a:schemeClr val="tx1"/>
            </a:solidFill>
            <a:round/>
            <a:headEnd/>
            <a:tailEnd/>
          </a:ln>
        </p:spPr>
        <p:txBody>
          <a:bodyPr/>
          <a:lstStyle/>
          <a:p>
            <a:endParaRPr lang="es-ES"/>
          </a:p>
        </p:txBody>
      </p:sp>
      <p:sp>
        <p:nvSpPr>
          <p:cNvPr id="128007" name="Line 6"/>
          <p:cNvSpPr>
            <a:spLocks noChangeShapeType="1"/>
          </p:cNvSpPr>
          <p:nvPr/>
        </p:nvSpPr>
        <p:spPr bwMode="auto">
          <a:xfrm>
            <a:off x="5219700" y="2420938"/>
            <a:ext cx="0" cy="792162"/>
          </a:xfrm>
          <a:prstGeom prst="line">
            <a:avLst/>
          </a:prstGeom>
          <a:noFill/>
          <a:ln w="9525">
            <a:solidFill>
              <a:schemeClr val="tx1"/>
            </a:solidFill>
            <a:round/>
            <a:headEnd/>
            <a:tailEnd/>
          </a:ln>
        </p:spPr>
        <p:txBody>
          <a:bodyPr/>
          <a:lstStyle/>
          <a:p>
            <a:endParaRPr lang="es-ES"/>
          </a:p>
        </p:txBody>
      </p:sp>
      <p:sp>
        <p:nvSpPr>
          <p:cNvPr id="128008" name="Line 7"/>
          <p:cNvSpPr>
            <a:spLocks noChangeShapeType="1"/>
          </p:cNvSpPr>
          <p:nvPr/>
        </p:nvSpPr>
        <p:spPr bwMode="auto">
          <a:xfrm>
            <a:off x="5219700" y="3213100"/>
            <a:ext cx="288925" cy="0"/>
          </a:xfrm>
          <a:prstGeom prst="line">
            <a:avLst/>
          </a:prstGeom>
          <a:noFill/>
          <a:ln w="9525">
            <a:solidFill>
              <a:schemeClr val="tx1"/>
            </a:solidFill>
            <a:round/>
            <a:headEnd/>
            <a:tailEnd type="triangle" w="med" len="med"/>
          </a:ln>
        </p:spPr>
        <p:txBody>
          <a:bodyPr/>
          <a:lstStyle/>
          <a:p>
            <a:endParaRPr lang="es-ES"/>
          </a:p>
        </p:txBody>
      </p:sp>
      <p:sp>
        <p:nvSpPr>
          <p:cNvPr id="128009" name="Rectangle 8"/>
          <p:cNvSpPr>
            <a:spLocks noChangeArrowheads="1"/>
          </p:cNvSpPr>
          <p:nvPr/>
        </p:nvSpPr>
        <p:spPr bwMode="auto">
          <a:xfrm>
            <a:off x="5545138" y="3390900"/>
            <a:ext cx="2541587" cy="174625"/>
          </a:xfrm>
          <a:prstGeom prst="rect">
            <a:avLst/>
          </a:prstGeom>
          <a:noFill/>
          <a:ln w="19050">
            <a:solidFill>
              <a:srgbClr val="FF0000"/>
            </a:solidFill>
            <a:miter lim="800000"/>
            <a:headEnd/>
            <a:tailEnd/>
          </a:ln>
        </p:spPr>
        <p:txBody>
          <a:bodyPr wrap="none" anchor="ctr"/>
          <a:lstStyle/>
          <a:p>
            <a:endParaRPr lang="es-ES"/>
          </a:p>
        </p:txBody>
      </p:sp>
      <p:sp>
        <p:nvSpPr>
          <p:cNvPr id="128010" name="Text Box 9"/>
          <p:cNvSpPr txBox="1">
            <a:spLocks noChangeArrowheads="1"/>
          </p:cNvSpPr>
          <p:nvPr/>
        </p:nvSpPr>
        <p:spPr bwMode="auto">
          <a:xfrm>
            <a:off x="5446713" y="3970338"/>
            <a:ext cx="3302000" cy="466725"/>
          </a:xfrm>
          <a:prstGeom prst="rect">
            <a:avLst/>
          </a:prstGeom>
          <a:noFill/>
          <a:ln w="9525">
            <a:solidFill>
              <a:schemeClr val="tx1"/>
            </a:solidFill>
            <a:miter lim="800000"/>
            <a:headEnd/>
            <a:tailEnd/>
          </a:ln>
        </p:spPr>
        <p:txBody>
          <a:bodyPr>
            <a:spAutoFit/>
          </a:bodyPr>
          <a:lstStyle/>
          <a:p>
            <a:r>
              <a:rPr lang="es-ES" sz="1200"/>
              <a:t>Estos seguramente son APs que tienen el mismo canal y están muy cerca entre sí</a:t>
            </a:r>
          </a:p>
        </p:txBody>
      </p:sp>
      <p:sp>
        <p:nvSpPr>
          <p:cNvPr id="128011" name="Line 10"/>
          <p:cNvSpPr>
            <a:spLocks noChangeShapeType="1"/>
          </p:cNvSpPr>
          <p:nvPr/>
        </p:nvSpPr>
        <p:spPr bwMode="auto">
          <a:xfrm flipH="1">
            <a:off x="5219700" y="3500438"/>
            <a:ext cx="288925" cy="0"/>
          </a:xfrm>
          <a:prstGeom prst="line">
            <a:avLst/>
          </a:prstGeom>
          <a:noFill/>
          <a:ln w="9525">
            <a:solidFill>
              <a:schemeClr val="tx1"/>
            </a:solidFill>
            <a:round/>
            <a:headEnd type="triangle" w="med" len="med"/>
            <a:tailEnd/>
          </a:ln>
        </p:spPr>
        <p:txBody>
          <a:bodyPr/>
          <a:lstStyle/>
          <a:p>
            <a:endParaRPr lang="es-ES"/>
          </a:p>
        </p:txBody>
      </p:sp>
      <p:sp>
        <p:nvSpPr>
          <p:cNvPr id="128012" name="Line 11"/>
          <p:cNvSpPr>
            <a:spLocks noChangeShapeType="1"/>
          </p:cNvSpPr>
          <p:nvPr/>
        </p:nvSpPr>
        <p:spPr bwMode="auto">
          <a:xfrm>
            <a:off x="5219700" y="3500438"/>
            <a:ext cx="0" cy="720725"/>
          </a:xfrm>
          <a:prstGeom prst="line">
            <a:avLst/>
          </a:prstGeom>
          <a:noFill/>
          <a:ln w="9525">
            <a:solidFill>
              <a:schemeClr val="tx1"/>
            </a:solidFill>
            <a:round/>
            <a:headEnd/>
            <a:tailEnd/>
          </a:ln>
        </p:spPr>
        <p:txBody>
          <a:bodyPr/>
          <a:lstStyle/>
          <a:p>
            <a:endParaRPr lang="es-ES"/>
          </a:p>
        </p:txBody>
      </p:sp>
      <p:sp>
        <p:nvSpPr>
          <p:cNvPr id="128013" name="Line 12"/>
          <p:cNvSpPr>
            <a:spLocks noChangeShapeType="1"/>
          </p:cNvSpPr>
          <p:nvPr/>
        </p:nvSpPr>
        <p:spPr bwMode="auto">
          <a:xfrm flipH="1">
            <a:off x="5219700" y="4221163"/>
            <a:ext cx="215900" cy="0"/>
          </a:xfrm>
          <a:prstGeom prst="line">
            <a:avLst/>
          </a:prstGeom>
          <a:noFill/>
          <a:ln w="9525">
            <a:solidFill>
              <a:schemeClr val="tx1"/>
            </a:solidFill>
            <a:round/>
            <a:headEnd/>
            <a:tailEn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785B0553-8B33-470F-805E-B075F2E142E6}" type="slidenum">
              <a:rPr lang="es-ES"/>
              <a:pPr>
                <a:defRPr/>
              </a:pPr>
              <a:t>129</a:t>
            </a:fld>
            <a:endParaRPr lang="es-ES"/>
          </a:p>
        </p:txBody>
      </p:sp>
      <p:pic>
        <p:nvPicPr>
          <p:cNvPr id="129027" name="Picture 2"/>
          <p:cNvPicPr>
            <a:picLocks noChangeAspect="1" noChangeArrowheads="1"/>
          </p:cNvPicPr>
          <p:nvPr/>
        </p:nvPicPr>
        <p:blipFill>
          <a:blip r:embed="rId3" cstate="print"/>
          <a:srcRect t="19044" r="40096" b="8965"/>
          <a:stretch>
            <a:fillRect/>
          </a:stretch>
        </p:blipFill>
        <p:spPr bwMode="auto">
          <a:xfrm>
            <a:off x="496888" y="392113"/>
            <a:ext cx="8143875" cy="6116637"/>
          </a:xfrm>
          <a:prstGeom prst="rect">
            <a:avLst/>
          </a:prstGeom>
          <a:noFill/>
          <a:ln w="9525">
            <a:noFill/>
            <a:miter lim="800000"/>
            <a:headEnd/>
            <a:tailEnd/>
          </a:ln>
        </p:spPr>
      </p:pic>
      <p:sp>
        <p:nvSpPr>
          <p:cNvPr id="129028" name="Text Box 3"/>
          <p:cNvSpPr txBox="1">
            <a:spLocks noChangeArrowheads="1"/>
          </p:cNvSpPr>
          <p:nvPr/>
        </p:nvSpPr>
        <p:spPr bwMode="auto">
          <a:xfrm>
            <a:off x="3884613" y="190500"/>
            <a:ext cx="4314825" cy="396875"/>
          </a:xfrm>
          <a:prstGeom prst="rect">
            <a:avLst/>
          </a:prstGeom>
          <a:noFill/>
          <a:ln w="9525">
            <a:noFill/>
            <a:miter lim="800000"/>
            <a:headEnd/>
            <a:tailEnd/>
          </a:ln>
        </p:spPr>
        <p:txBody>
          <a:bodyPr wrap="none">
            <a:spAutoFit/>
          </a:bodyPr>
          <a:lstStyle/>
          <a:p>
            <a:r>
              <a:rPr lang="es-ES" sz="2000"/>
              <a:t>Mapa cobertura planta 3 edificio A</a:t>
            </a:r>
          </a:p>
        </p:txBody>
      </p:sp>
    </p:spTree>
  </p:cSld>
  <p:clrMapOvr>
    <a:masterClrMapping/>
  </p:clrMapOvr>
  <p:transition spd="med">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Marcador de número de diapositiva"/>
          <p:cNvSpPr>
            <a:spLocks noGrp="1"/>
          </p:cNvSpPr>
          <p:nvPr>
            <p:ph type="sldNum" sz="quarter" idx="10"/>
          </p:nvPr>
        </p:nvSpPr>
        <p:spPr>
          <a:xfrm>
            <a:off x="3489325" y="6468318"/>
            <a:ext cx="2235200" cy="273050"/>
          </a:xfrm>
        </p:spPr>
        <p:txBody>
          <a:bodyPr/>
          <a:lstStyle/>
          <a:p>
            <a:pPr>
              <a:defRPr/>
            </a:pPr>
            <a:r>
              <a:rPr lang="es-ES" dirty="0"/>
              <a:t>Ampliación Redes 5-</a:t>
            </a:r>
            <a:fld id="{638416D4-89FA-4FC9-BB18-7B9FE369542B}" type="slidenum">
              <a:rPr lang="es-ES"/>
              <a:pPr>
                <a:defRPr/>
              </a:pPr>
              <a:t>13</a:t>
            </a:fld>
            <a:endParaRPr lang="es-ES" dirty="0"/>
          </a:p>
        </p:txBody>
      </p:sp>
      <p:sp>
        <p:nvSpPr>
          <p:cNvPr id="15363" name="Line 2"/>
          <p:cNvSpPr>
            <a:spLocks noChangeShapeType="1"/>
          </p:cNvSpPr>
          <p:nvPr/>
        </p:nvSpPr>
        <p:spPr bwMode="auto">
          <a:xfrm>
            <a:off x="1306513" y="5207392"/>
            <a:ext cx="0" cy="1066800"/>
          </a:xfrm>
          <a:prstGeom prst="line">
            <a:avLst/>
          </a:prstGeom>
          <a:noFill/>
          <a:ln w="25400">
            <a:solidFill>
              <a:srgbClr val="0000FF"/>
            </a:solidFill>
            <a:round/>
            <a:headEnd/>
            <a:tailEnd/>
          </a:ln>
        </p:spPr>
        <p:txBody>
          <a:bodyPr/>
          <a:lstStyle/>
          <a:p>
            <a:endParaRPr lang="es-ES"/>
          </a:p>
        </p:txBody>
      </p:sp>
      <p:sp>
        <p:nvSpPr>
          <p:cNvPr id="15364" name="Line 3"/>
          <p:cNvSpPr>
            <a:spLocks noChangeShapeType="1"/>
          </p:cNvSpPr>
          <p:nvPr/>
        </p:nvSpPr>
        <p:spPr bwMode="auto">
          <a:xfrm flipV="1">
            <a:off x="954088" y="4589855"/>
            <a:ext cx="1758950" cy="0"/>
          </a:xfrm>
          <a:prstGeom prst="line">
            <a:avLst/>
          </a:prstGeom>
          <a:noFill/>
          <a:ln w="25400">
            <a:solidFill>
              <a:srgbClr val="0000FF"/>
            </a:solidFill>
            <a:round/>
            <a:headEnd/>
            <a:tailEnd/>
          </a:ln>
        </p:spPr>
        <p:txBody>
          <a:bodyPr/>
          <a:lstStyle/>
          <a:p>
            <a:endParaRPr lang="es-ES"/>
          </a:p>
        </p:txBody>
      </p:sp>
      <p:sp>
        <p:nvSpPr>
          <p:cNvPr id="15365" name="Line 4"/>
          <p:cNvSpPr>
            <a:spLocks noChangeShapeType="1"/>
          </p:cNvSpPr>
          <p:nvPr/>
        </p:nvSpPr>
        <p:spPr bwMode="auto">
          <a:xfrm>
            <a:off x="1365250" y="4597792"/>
            <a:ext cx="0" cy="457200"/>
          </a:xfrm>
          <a:prstGeom prst="line">
            <a:avLst/>
          </a:prstGeom>
          <a:noFill/>
          <a:ln w="25400">
            <a:solidFill>
              <a:srgbClr val="0000FF"/>
            </a:solidFill>
            <a:round/>
            <a:headEnd/>
            <a:tailEnd/>
          </a:ln>
        </p:spPr>
        <p:txBody>
          <a:bodyPr/>
          <a:lstStyle/>
          <a:p>
            <a:endParaRPr lang="es-ES"/>
          </a:p>
        </p:txBody>
      </p:sp>
      <p:sp>
        <p:nvSpPr>
          <p:cNvPr id="15366" name="Line 5"/>
          <p:cNvSpPr>
            <a:spLocks noChangeShapeType="1"/>
          </p:cNvSpPr>
          <p:nvPr/>
        </p:nvSpPr>
        <p:spPr bwMode="auto">
          <a:xfrm flipV="1">
            <a:off x="2419350" y="3911992"/>
            <a:ext cx="0" cy="685800"/>
          </a:xfrm>
          <a:prstGeom prst="line">
            <a:avLst/>
          </a:prstGeom>
          <a:noFill/>
          <a:ln w="25400">
            <a:solidFill>
              <a:srgbClr val="0000FF"/>
            </a:solidFill>
            <a:round/>
            <a:headEnd/>
            <a:tailEnd/>
          </a:ln>
        </p:spPr>
        <p:txBody>
          <a:bodyPr/>
          <a:lstStyle/>
          <a:p>
            <a:endParaRPr lang="es-ES"/>
          </a:p>
        </p:txBody>
      </p:sp>
      <p:grpSp>
        <p:nvGrpSpPr>
          <p:cNvPr id="15367" name="Group 6"/>
          <p:cNvGrpSpPr>
            <a:grpSpLocks/>
          </p:cNvGrpSpPr>
          <p:nvPr/>
        </p:nvGrpSpPr>
        <p:grpSpPr bwMode="auto">
          <a:xfrm>
            <a:off x="179512" y="5427583"/>
            <a:ext cx="2028825" cy="958850"/>
            <a:chOff x="2880" y="1806"/>
            <a:chExt cx="1384" cy="604"/>
          </a:xfrm>
        </p:grpSpPr>
        <p:pic>
          <p:nvPicPr>
            <p:cNvPr id="15397" name="Picture 7"/>
            <p:cNvPicPr>
              <a:picLocks noChangeArrowheads="1"/>
            </p:cNvPicPr>
            <p:nvPr/>
          </p:nvPicPr>
          <p:blipFill>
            <a:blip r:embed="rId3" cstate="print"/>
            <a:srcRect/>
            <a:stretch>
              <a:fillRect/>
            </a:stretch>
          </p:blipFill>
          <p:spPr bwMode="auto">
            <a:xfrm>
              <a:off x="2880" y="1806"/>
              <a:ext cx="1384" cy="604"/>
            </a:xfrm>
            <a:prstGeom prst="rect">
              <a:avLst/>
            </a:prstGeom>
            <a:noFill/>
            <a:ln w="9525">
              <a:noFill/>
              <a:miter lim="800000"/>
              <a:headEnd/>
              <a:tailEnd/>
            </a:ln>
          </p:spPr>
        </p:pic>
        <p:sp>
          <p:nvSpPr>
            <p:cNvPr id="15398" name="Text Box 8"/>
            <p:cNvSpPr txBox="1">
              <a:spLocks noChangeArrowheads="1"/>
            </p:cNvSpPr>
            <p:nvPr/>
          </p:nvSpPr>
          <p:spPr bwMode="auto">
            <a:xfrm>
              <a:off x="3312" y="2016"/>
              <a:ext cx="569" cy="192"/>
            </a:xfrm>
            <a:prstGeom prst="rect">
              <a:avLst/>
            </a:prstGeom>
            <a:noFill/>
            <a:ln w="9525">
              <a:noFill/>
              <a:miter lim="800000"/>
              <a:headEnd/>
              <a:tailEnd/>
            </a:ln>
          </p:spPr>
          <p:txBody>
            <a:bodyPr wrap="none">
              <a:spAutoFit/>
            </a:bodyPr>
            <a:lstStyle/>
            <a:p>
              <a:r>
                <a:rPr lang="es-ES"/>
                <a:t>Internet</a:t>
              </a:r>
            </a:p>
          </p:txBody>
        </p:sp>
      </p:grpSp>
      <p:pic>
        <p:nvPicPr>
          <p:cNvPr id="15368" name="Picture 9"/>
          <p:cNvPicPr>
            <a:picLocks noChangeArrowheads="1"/>
          </p:cNvPicPr>
          <p:nvPr/>
        </p:nvPicPr>
        <p:blipFill>
          <a:blip r:embed="rId4" cstate="print"/>
          <a:srcRect/>
          <a:stretch>
            <a:fillRect/>
          </a:stretch>
        </p:blipFill>
        <p:spPr bwMode="auto">
          <a:xfrm>
            <a:off x="1025525" y="4851519"/>
            <a:ext cx="665163" cy="454025"/>
          </a:xfrm>
          <a:prstGeom prst="rect">
            <a:avLst/>
          </a:prstGeom>
          <a:noFill/>
          <a:ln w="12700">
            <a:noFill/>
            <a:miter lim="800000"/>
            <a:headEnd/>
            <a:tailEnd/>
          </a:ln>
        </p:spPr>
      </p:pic>
      <p:pic>
        <p:nvPicPr>
          <p:cNvPr id="1779722" name="Picture 10"/>
          <p:cNvPicPr>
            <a:picLocks noChangeAspect="1" noChangeArrowheads="1"/>
          </p:cNvPicPr>
          <p:nvPr/>
        </p:nvPicPr>
        <p:blipFill>
          <a:blip r:embed="rId5" cstate="print"/>
          <a:srcRect/>
          <a:stretch>
            <a:fillRect/>
          </a:stretch>
        </p:blipFill>
        <p:spPr bwMode="auto">
          <a:xfrm>
            <a:off x="2220913" y="2526105"/>
            <a:ext cx="1300162" cy="1301750"/>
          </a:xfrm>
          <a:prstGeom prst="rect">
            <a:avLst/>
          </a:prstGeom>
          <a:noFill/>
          <a:ln w="9525">
            <a:noFill/>
            <a:miter lim="800000"/>
            <a:headEnd/>
            <a:tailEnd/>
          </a:ln>
        </p:spPr>
      </p:pic>
      <p:pic>
        <p:nvPicPr>
          <p:cNvPr id="1779723" name="Picture 11"/>
          <p:cNvPicPr>
            <a:picLocks noChangeAspect="1" noChangeArrowheads="1"/>
          </p:cNvPicPr>
          <p:nvPr/>
        </p:nvPicPr>
        <p:blipFill>
          <a:blip r:embed="rId6" cstate="print"/>
          <a:srcRect/>
          <a:stretch>
            <a:fillRect/>
          </a:stretch>
        </p:blipFill>
        <p:spPr bwMode="auto">
          <a:xfrm>
            <a:off x="954088" y="2505467"/>
            <a:ext cx="1406525" cy="1322388"/>
          </a:xfrm>
          <a:prstGeom prst="rect">
            <a:avLst/>
          </a:prstGeom>
          <a:noFill/>
          <a:ln w="9525">
            <a:noFill/>
            <a:miter lim="800000"/>
            <a:headEnd/>
            <a:tailEnd/>
          </a:ln>
        </p:spPr>
      </p:pic>
      <p:pic>
        <p:nvPicPr>
          <p:cNvPr id="15371" name="Picture 12"/>
          <p:cNvPicPr>
            <a:picLocks noChangeArrowheads="1"/>
          </p:cNvPicPr>
          <p:nvPr/>
        </p:nvPicPr>
        <p:blipFill>
          <a:blip r:embed="rId7" cstate="print"/>
          <a:srcRect/>
          <a:stretch>
            <a:fillRect/>
          </a:stretch>
        </p:blipFill>
        <p:spPr bwMode="auto">
          <a:xfrm>
            <a:off x="531813" y="2303855"/>
            <a:ext cx="844550" cy="741362"/>
          </a:xfrm>
          <a:prstGeom prst="rect">
            <a:avLst/>
          </a:prstGeom>
          <a:noFill/>
          <a:ln w="9525">
            <a:noFill/>
            <a:miter lim="800000"/>
            <a:headEnd/>
            <a:tailEnd/>
          </a:ln>
        </p:spPr>
      </p:pic>
      <p:sp>
        <p:nvSpPr>
          <p:cNvPr id="15372" name="Oval 13"/>
          <p:cNvSpPr>
            <a:spLocks noChangeArrowheads="1"/>
          </p:cNvSpPr>
          <p:nvPr/>
        </p:nvSpPr>
        <p:spPr bwMode="auto">
          <a:xfrm>
            <a:off x="107950" y="1206892"/>
            <a:ext cx="4857750" cy="4857750"/>
          </a:xfrm>
          <a:prstGeom prst="ellipse">
            <a:avLst/>
          </a:prstGeom>
          <a:noFill/>
          <a:ln w="9525">
            <a:solidFill>
              <a:schemeClr val="tx1"/>
            </a:solidFill>
            <a:prstDash val="dash"/>
            <a:round/>
            <a:headEnd/>
            <a:tailEnd/>
          </a:ln>
        </p:spPr>
        <p:txBody>
          <a:bodyPr wrap="none" anchor="ctr"/>
          <a:lstStyle/>
          <a:p>
            <a:endParaRPr lang="es-ES"/>
          </a:p>
        </p:txBody>
      </p:sp>
      <p:sp>
        <p:nvSpPr>
          <p:cNvPr id="15373" name="Text Box 14"/>
          <p:cNvSpPr txBox="1">
            <a:spLocks noChangeArrowheads="1"/>
          </p:cNvSpPr>
          <p:nvPr/>
        </p:nvSpPr>
        <p:spPr bwMode="auto">
          <a:xfrm>
            <a:off x="611560" y="116632"/>
            <a:ext cx="8189913" cy="1261642"/>
          </a:xfrm>
          <a:prstGeom prst="rect">
            <a:avLst/>
          </a:prstGeom>
          <a:noFill/>
          <a:ln w="9525">
            <a:noFill/>
            <a:miter lim="800000"/>
            <a:headEnd/>
            <a:tailEnd/>
          </a:ln>
        </p:spPr>
        <p:txBody>
          <a:bodyPr wrap="square" tIns="198000" bIns="198000">
            <a:spAutoFit/>
          </a:bodyPr>
          <a:lstStyle/>
          <a:p>
            <a:pPr algn="ctr"/>
            <a:r>
              <a:rPr lang="es-ES" sz="2800" b="0" dirty="0"/>
              <a:t>Otro ESS con </a:t>
            </a:r>
            <a:r>
              <a:rPr lang="es-ES" sz="2800" b="0" dirty="0" smtClean="0"/>
              <a:t>dos BSS y un DS </a:t>
            </a:r>
            <a:r>
              <a:rPr lang="es-ES" sz="2800" b="0" dirty="0"/>
              <a:t>sin </a:t>
            </a:r>
            <a:r>
              <a:rPr lang="es-ES" sz="2800" b="0" dirty="0" smtClean="0"/>
              <a:t>cables utilizando un puente inalámbrico</a:t>
            </a:r>
          </a:p>
        </p:txBody>
      </p:sp>
      <p:sp>
        <p:nvSpPr>
          <p:cNvPr id="15374" name="Oval 15"/>
          <p:cNvSpPr>
            <a:spLocks noChangeArrowheads="1"/>
          </p:cNvSpPr>
          <p:nvPr/>
        </p:nvSpPr>
        <p:spPr bwMode="auto">
          <a:xfrm>
            <a:off x="4140200" y="1203717"/>
            <a:ext cx="4857750" cy="4857750"/>
          </a:xfrm>
          <a:prstGeom prst="ellipse">
            <a:avLst/>
          </a:prstGeom>
          <a:noFill/>
          <a:ln w="9525">
            <a:solidFill>
              <a:schemeClr val="tx1"/>
            </a:solidFill>
            <a:prstDash val="dash"/>
            <a:round/>
            <a:headEnd/>
            <a:tailEnd/>
          </a:ln>
        </p:spPr>
        <p:txBody>
          <a:bodyPr wrap="none" anchor="ctr"/>
          <a:lstStyle/>
          <a:p>
            <a:endParaRPr lang="es-ES"/>
          </a:p>
        </p:txBody>
      </p:sp>
      <p:pic>
        <p:nvPicPr>
          <p:cNvPr id="1779728" name="Picture 16"/>
          <p:cNvPicPr>
            <a:picLocks noChangeAspect="1" noChangeArrowheads="1"/>
          </p:cNvPicPr>
          <p:nvPr/>
        </p:nvPicPr>
        <p:blipFill>
          <a:blip r:embed="rId8" cstate="print"/>
          <a:srcRect/>
          <a:stretch>
            <a:fillRect/>
          </a:stretch>
        </p:blipFill>
        <p:spPr bwMode="auto">
          <a:xfrm>
            <a:off x="2173288" y="1849830"/>
            <a:ext cx="187325" cy="1978025"/>
          </a:xfrm>
          <a:prstGeom prst="rect">
            <a:avLst/>
          </a:prstGeom>
          <a:noFill/>
          <a:ln w="9525">
            <a:noFill/>
            <a:miter lim="800000"/>
            <a:headEnd/>
            <a:tailEnd/>
          </a:ln>
        </p:spPr>
      </p:pic>
      <p:pic>
        <p:nvPicPr>
          <p:cNvPr id="15376" name="Picture 17"/>
          <p:cNvPicPr>
            <a:picLocks noChangeArrowheads="1"/>
          </p:cNvPicPr>
          <p:nvPr/>
        </p:nvPicPr>
        <p:blipFill>
          <a:blip r:embed="rId9" cstate="print"/>
          <a:srcRect/>
          <a:stretch>
            <a:fillRect/>
          </a:stretch>
        </p:blipFill>
        <p:spPr bwMode="auto">
          <a:xfrm>
            <a:off x="1833563" y="1564080"/>
            <a:ext cx="738187" cy="739775"/>
          </a:xfrm>
          <a:prstGeom prst="rect">
            <a:avLst/>
          </a:prstGeom>
          <a:noFill/>
          <a:ln w="9525">
            <a:noFill/>
            <a:miter lim="800000"/>
            <a:headEnd/>
            <a:tailEnd/>
          </a:ln>
        </p:spPr>
      </p:pic>
      <p:pic>
        <p:nvPicPr>
          <p:cNvPr id="15377" name="Picture 18"/>
          <p:cNvPicPr>
            <a:picLocks noChangeArrowheads="1"/>
          </p:cNvPicPr>
          <p:nvPr/>
        </p:nvPicPr>
        <p:blipFill>
          <a:blip r:embed="rId7" cstate="print"/>
          <a:srcRect/>
          <a:stretch>
            <a:fillRect/>
          </a:stretch>
        </p:blipFill>
        <p:spPr bwMode="auto">
          <a:xfrm>
            <a:off x="2994025" y="2151455"/>
            <a:ext cx="844550" cy="741362"/>
          </a:xfrm>
          <a:prstGeom prst="rect">
            <a:avLst/>
          </a:prstGeom>
          <a:noFill/>
          <a:ln w="9525">
            <a:noFill/>
            <a:miter lim="800000"/>
            <a:headEnd/>
            <a:tailEnd/>
          </a:ln>
        </p:spPr>
      </p:pic>
      <p:pic>
        <p:nvPicPr>
          <p:cNvPr id="1779731" name="Picture 19"/>
          <p:cNvPicPr>
            <a:picLocks noChangeAspect="1" noChangeArrowheads="1"/>
          </p:cNvPicPr>
          <p:nvPr/>
        </p:nvPicPr>
        <p:blipFill>
          <a:blip r:embed="rId5" cstate="print"/>
          <a:srcRect/>
          <a:stretch>
            <a:fillRect/>
          </a:stretch>
        </p:blipFill>
        <p:spPr bwMode="auto">
          <a:xfrm>
            <a:off x="6237288" y="2456255"/>
            <a:ext cx="1301750" cy="1301750"/>
          </a:xfrm>
          <a:prstGeom prst="rect">
            <a:avLst/>
          </a:prstGeom>
          <a:noFill/>
          <a:ln w="9525">
            <a:noFill/>
            <a:miter lim="800000"/>
            <a:headEnd/>
            <a:tailEnd/>
          </a:ln>
        </p:spPr>
      </p:pic>
      <p:pic>
        <p:nvPicPr>
          <p:cNvPr id="1779732" name="Picture 20"/>
          <p:cNvPicPr>
            <a:picLocks noChangeAspect="1" noChangeArrowheads="1"/>
          </p:cNvPicPr>
          <p:nvPr/>
        </p:nvPicPr>
        <p:blipFill>
          <a:blip r:embed="rId6" cstate="print"/>
          <a:srcRect/>
          <a:stretch>
            <a:fillRect/>
          </a:stretch>
        </p:blipFill>
        <p:spPr bwMode="auto">
          <a:xfrm>
            <a:off x="6202363" y="3724667"/>
            <a:ext cx="1406525" cy="1322388"/>
          </a:xfrm>
          <a:prstGeom prst="rect">
            <a:avLst/>
          </a:prstGeom>
          <a:noFill/>
          <a:ln w="9525">
            <a:noFill/>
            <a:miter lim="800000"/>
            <a:headEnd/>
            <a:tailEnd/>
          </a:ln>
        </p:spPr>
      </p:pic>
      <p:pic>
        <p:nvPicPr>
          <p:cNvPr id="15380" name="Picture 21"/>
          <p:cNvPicPr>
            <a:picLocks noChangeArrowheads="1"/>
          </p:cNvPicPr>
          <p:nvPr/>
        </p:nvPicPr>
        <p:blipFill>
          <a:blip r:embed="rId7" cstate="print"/>
          <a:srcRect/>
          <a:stretch>
            <a:fillRect/>
          </a:stretch>
        </p:blipFill>
        <p:spPr bwMode="auto">
          <a:xfrm>
            <a:off x="7116763" y="1999055"/>
            <a:ext cx="842962" cy="741362"/>
          </a:xfrm>
          <a:prstGeom prst="rect">
            <a:avLst/>
          </a:prstGeom>
          <a:noFill/>
          <a:ln w="9525">
            <a:noFill/>
            <a:miter lim="800000"/>
            <a:headEnd/>
            <a:tailEnd/>
          </a:ln>
        </p:spPr>
      </p:pic>
      <p:sp>
        <p:nvSpPr>
          <p:cNvPr id="15381" name="Line 22"/>
          <p:cNvSpPr>
            <a:spLocks noChangeShapeType="1"/>
          </p:cNvSpPr>
          <p:nvPr/>
        </p:nvSpPr>
        <p:spPr bwMode="auto">
          <a:xfrm flipV="1">
            <a:off x="2149475" y="4589855"/>
            <a:ext cx="0" cy="685800"/>
          </a:xfrm>
          <a:prstGeom prst="line">
            <a:avLst/>
          </a:prstGeom>
          <a:noFill/>
          <a:ln w="25400">
            <a:solidFill>
              <a:srgbClr val="0000FF"/>
            </a:solidFill>
            <a:round/>
            <a:headEnd/>
            <a:tailEnd/>
          </a:ln>
        </p:spPr>
        <p:txBody>
          <a:bodyPr/>
          <a:lstStyle/>
          <a:p>
            <a:endParaRPr lang="es-ES"/>
          </a:p>
        </p:txBody>
      </p:sp>
      <p:pic>
        <p:nvPicPr>
          <p:cNvPr id="15382" name="Picture 23"/>
          <p:cNvPicPr>
            <a:picLocks noChangeArrowheads="1"/>
          </p:cNvPicPr>
          <p:nvPr/>
        </p:nvPicPr>
        <p:blipFill>
          <a:blip r:embed="rId10" cstate="print"/>
          <a:srcRect/>
          <a:stretch>
            <a:fillRect/>
          </a:stretch>
        </p:blipFill>
        <p:spPr bwMode="auto">
          <a:xfrm>
            <a:off x="1911350" y="4779511"/>
            <a:ext cx="449263" cy="692150"/>
          </a:xfrm>
          <a:prstGeom prst="rect">
            <a:avLst/>
          </a:prstGeom>
          <a:noFill/>
          <a:ln w="12700">
            <a:noFill/>
            <a:miter lim="800000"/>
            <a:headEnd/>
            <a:tailEnd/>
          </a:ln>
        </p:spPr>
      </p:pic>
      <p:pic>
        <p:nvPicPr>
          <p:cNvPr id="15383" name="Picture 24"/>
          <p:cNvPicPr>
            <a:picLocks noChangeArrowheads="1"/>
          </p:cNvPicPr>
          <p:nvPr/>
        </p:nvPicPr>
        <p:blipFill>
          <a:blip r:embed="rId9" cstate="print"/>
          <a:srcRect/>
          <a:stretch>
            <a:fillRect/>
          </a:stretch>
        </p:blipFill>
        <p:spPr bwMode="auto">
          <a:xfrm>
            <a:off x="7362825" y="4840680"/>
            <a:ext cx="738188" cy="739775"/>
          </a:xfrm>
          <a:prstGeom prst="rect">
            <a:avLst/>
          </a:prstGeom>
          <a:noFill/>
          <a:ln w="9525">
            <a:noFill/>
            <a:miter lim="800000"/>
            <a:headEnd/>
            <a:tailEnd/>
          </a:ln>
        </p:spPr>
      </p:pic>
      <p:sp>
        <p:nvSpPr>
          <p:cNvPr id="15384" name="Text Box 25"/>
          <p:cNvSpPr txBox="1">
            <a:spLocks noChangeArrowheads="1"/>
          </p:cNvSpPr>
          <p:nvPr/>
        </p:nvSpPr>
        <p:spPr bwMode="auto">
          <a:xfrm>
            <a:off x="828981" y="3708021"/>
            <a:ext cx="906462" cy="336550"/>
          </a:xfrm>
          <a:prstGeom prst="rect">
            <a:avLst/>
          </a:prstGeom>
          <a:noFill/>
          <a:ln w="9525">
            <a:solidFill>
              <a:schemeClr val="accent6"/>
            </a:solidFill>
            <a:miter lim="800000"/>
            <a:headEnd/>
            <a:tailEnd/>
          </a:ln>
        </p:spPr>
        <p:txBody>
          <a:bodyPr wrap="none">
            <a:spAutoFit/>
          </a:bodyPr>
          <a:lstStyle/>
          <a:p>
            <a:r>
              <a:rPr lang="es-ES" sz="1600" dirty="0"/>
              <a:t>Canal 1</a:t>
            </a:r>
          </a:p>
        </p:txBody>
      </p:sp>
      <p:pic>
        <p:nvPicPr>
          <p:cNvPr id="1779738" name="Picture 26"/>
          <p:cNvPicPr>
            <a:picLocks noChangeAspect="1" noChangeArrowheads="1"/>
          </p:cNvPicPr>
          <p:nvPr/>
        </p:nvPicPr>
        <p:blipFill>
          <a:blip r:embed="rId11" cstate="print"/>
          <a:srcRect/>
          <a:stretch>
            <a:fillRect/>
          </a:stretch>
        </p:blipFill>
        <p:spPr bwMode="auto">
          <a:xfrm>
            <a:off x="2214563" y="3627830"/>
            <a:ext cx="2116137" cy="200025"/>
          </a:xfrm>
          <a:prstGeom prst="rect">
            <a:avLst/>
          </a:prstGeom>
          <a:noFill/>
          <a:ln w="9525">
            <a:noFill/>
            <a:miter lim="800000"/>
            <a:headEnd/>
            <a:tailEnd/>
          </a:ln>
        </p:spPr>
      </p:pic>
      <p:pic>
        <p:nvPicPr>
          <p:cNvPr id="1779739" name="Picture 27"/>
          <p:cNvPicPr>
            <a:picLocks noChangeAspect="1" noChangeArrowheads="1"/>
          </p:cNvPicPr>
          <p:nvPr/>
        </p:nvPicPr>
        <p:blipFill>
          <a:blip r:embed="rId11" cstate="print"/>
          <a:srcRect/>
          <a:stretch>
            <a:fillRect/>
          </a:stretch>
        </p:blipFill>
        <p:spPr bwMode="auto">
          <a:xfrm>
            <a:off x="6265863" y="3627830"/>
            <a:ext cx="2116137" cy="200025"/>
          </a:xfrm>
          <a:prstGeom prst="rect">
            <a:avLst/>
          </a:prstGeom>
          <a:noFill/>
          <a:ln w="9525">
            <a:noFill/>
            <a:miter lim="800000"/>
            <a:headEnd/>
            <a:tailEnd/>
          </a:ln>
        </p:spPr>
      </p:pic>
      <p:pic>
        <p:nvPicPr>
          <p:cNvPr id="15387" name="Picture 28"/>
          <p:cNvPicPr>
            <a:picLocks noChangeArrowheads="1"/>
          </p:cNvPicPr>
          <p:nvPr/>
        </p:nvPicPr>
        <p:blipFill>
          <a:blip r:embed="rId7" cstate="print"/>
          <a:srcRect/>
          <a:stretch>
            <a:fillRect/>
          </a:stretch>
        </p:blipFill>
        <p:spPr bwMode="auto">
          <a:xfrm>
            <a:off x="8031163" y="3086492"/>
            <a:ext cx="842962" cy="741363"/>
          </a:xfrm>
          <a:prstGeom prst="rect">
            <a:avLst/>
          </a:prstGeom>
          <a:noFill/>
          <a:ln w="9525">
            <a:noFill/>
            <a:miter lim="800000"/>
            <a:headEnd/>
            <a:tailEnd/>
          </a:ln>
        </p:spPr>
      </p:pic>
      <p:sp>
        <p:nvSpPr>
          <p:cNvPr id="15388" name="Text Box 29"/>
          <p:cNvSpPr txBox="1">
            <a:spLocks noChangeArrowheads="1"/>
          </p:cNvSpPr>
          <p:nvPr/>
        </p:nvSpPr>
        <p:spPr bwMode="auto">
          <a:xfrm>
            <a:off x="6817035" y="3827855"/>
            <a:ext cx="906463" cy="336550"/>
          </a:xfrm>
          <a:prstGeom prst="rect">
            <a:avLst/>
          </a:prstGeom>
          <a:noFill/>
          <a:ln w="9525">
            <a:solidFill>
              <a:schemeClr val="accent6"/>
            </a:solidFill>
            <a:miter lim="800000"/>
            <a:headEnd/>
            <a:tailEnd/>
          </a:ln>
        </p:spPr>
        <p:txBody>
          <a:bodyPr wrap="none">
            <a:spAutoFit/>
          </a:bodyPr>
          <a:lstStyle/>
          <a:p>
            <a:r>
              <a:rPr lang="es-ES" sz="1600" dirty="0"/>
              <a:t>Canal 7</a:t>
            </a:r>
          </a:p>
        </p:txBody>
      </p:sp>
      <p:pic>
        <p:nvPicPr>
          <p:cNvPr id="1779742" name="Picture 30"/>
          <p:cNvPicPr>
            <a:picLocks noChangeAspect="1" noChangeArrowheads="1"/>
          </p:cNvPicPr>
          <p:nvPr/>
        </p:nvPicPr>
        <p:blipFill>
          <a:blip r:embed="rId11" cstate="print"/>
          <a:srcRect/>
          <a:stretch>
            <a:fillRect/>
          </a:stretch>
        </p:blipFill>
        <p:spPr bwMode="auto">
          <a:xfrm>
            <a:off x="2379663" y="3627830"/>
            <a:ext cx="2116137" cy="200025"/>
          </a:xfrm>
          <a:prstGeom prst="rect">
            <a:avLst/>
          </a:prstGeom>
          <a:noFill/>
          <a:ln w="9525">
            <a:noFill/>
            <a:miter lim="800000"/>
            <a:headEnd/>
            <a:tailEnd/>
          </a:ln>
        </p:spPr>
      </p:pic>
      <p:pic>
        <p:nvPicPr>
          <p:cNvPr id="15390" name="Picture 31"/>
          <p:cNvPicPr>
            <a:picLocks noChangeAspect="1" noChangeArrowheads="1"/>
          </p:cNvPicPr>
          <p:nvPr/>
        </p:nvPicPr>
        <p:blipFill>
          <a:blip r:embed="rId12" cstate="print"/>
          <a:srcRect/>
          <a:stretch>
            <a:fillRect/>
          </a:stretch>
        </p:blipFill>
        <p:spPr bwMode="auto">
          <a:xfrm>
            <a:off x="1787525" y="3294455"/>
            <a:ext cx="825500" cy="711200"/>
          </a:xfrm>
          <a:prstGeom prst="rect">
            <a:avLst/>
          </a:prstGeom>
          <a:noFill/>
          <a:ln w="9525">
            <a:noFill/>
            <a:miter lim="800000"/>
            <a:headEnd/>
            <a:tailEnd/>
          </a:ln>
        </p:spPr>
      </p:pic>
      <p:pic>
        <p:nvPicPr>
          <p:cNvPr id="15391" name="Picture 32"/>
          <p:cNvPicPr>
            <a:picLocks noChangeAspect="1" noChangeArrowheads="1"/>
          </p:cNvPicPr>
          <p:nvPr/>
        </p:nvPicPr>
        <p:blipFill>
          <a:blip r:embed="rId12" cstate="print"/>
          <a:srcRect/>
          <a:stretch>
            <a:fillRect/>
          </a:stretch>
        </p:blipFill>
        <p:spPr bwMode="auto">
          <a:xfrm>
            <a:off x="5867400" y="3308742"/>
            <a:ext cx="827088" cy="711200"/>
          </a:xfrm>
          <a:prstGeom prst="rect">
            <a:avLst/>
          </a:prstGeom>
          <a:noFill/>
          <a:ln w="9525">
            <a:noFill/>
            <a:miter lim="800000"/>
            <a:headEnd/>
            <a:tailEnd/>
          </a:ln>
        </p:spPr>
      </p:pic>
      <p:pic>
        <p:nvPicPr>
          <p:cNvPr id="1779745" name="Picture 33"/>
          <p:cNvPicPr>
            <a:picLocks noChangeAspect="1" noChangeArrowheads="1"/>
          </p:cNvPicPr>
          <p:nvPr/>
        </p:nvPicPr>
        <p:blipFill>
          <a:blip r:embed="rId11" cstate="print"/>
          <a:srcRect/>
          <a:stretch>
            <a:fillRect/>
          </a:stretch>
        </p:blipFill>
        <p:spPr bwMode="auto">
          <a:xfrm>
            <a:off x="3968750" y="3627830"/>
            <a:ext cx="2116138" cy="200025"/>
          </a:xfrm>
          <a:prstGeom prst="rect">
            <a:avLst/>
          </a:prstGeom>
          <a:noFill/>
          <a:ln w="9525">
            <a:noFill/>
            <a:miter lim="800000"/>
            <a:headEnd/>
            <a:tailEnd/>
          </a:ln>
        </p:spPr>
      </p:pic>
      <p:sp>
        <p:nvSpPr>
          <p:cNvPr id="15393" name="AutoShape 34"/>
          <p:cNvSpPr>
            <a:spLocks noChangeAspect="1" noChangeArrowheads="1"/>
          </p:cNvSpPr>
          <p:nvPr/>
        </p:nvSpPr>
        <p:spPr bwMode="auto">
          <a:xfrm rot="-5400000">
            <a:off x="5745162" y="3543693"/>
            <a:ext cx="61913" cy="392112"/>
          </a:xfrm>
          <a:prstGeom prst="can">
            <a:avLst>
              <a:gd name="adj" fmla="val 158332"/>
            </a:avLst>
          </a:prstGeom>
          <a:solidFill>
            <a:srgbClr val="333333"/>
          </a:solidFill>
          <a:ln w="9525">
            <a:solidFill>
              <a:schemeClr val="tx1"/>
            </a:solidFill>
            <a:round/>
            <a:headEnd/>
            <a:tailEnd/>
          </a:ln>
        </p:spPr>
        <p:txBody>
          <a:bodyPr wrap="none" anchor="ctr"/>
          <a:lstStyle/>
          <a:p>
            <a:endParaRPr lang="es-ES"/>
          </a:p>
        </p:txBody>
      </p:sp>
      <p:sp>
        <p:nvSpPr>
          <p:cNvPr id="15394" name="AutoShape 35"/>
          <p:cNvSpPr>
            <a:spLocks noChangeAspect="1" noChangeArrowheads="1"/>
          </p:cNvSpPr>
          <p:nvPr/>
        </p:nvSpPr>
        <p:spPr bwMode="auto">
          <a:xfrm rot="5400000">
            <a:off x="2689225" y="3534167"/>
            <a:ext cx="61913" cy="392113"/>
          </a:xfrm>
          <a:prstGeom prst="can">
            <a:avLst>
              <a:gd name="adj" fmla="val 158332"/>
            </a:avLst>
          </a:prstGeom>
          <a:solidFill>
            <a:srgbClr val="333333"/>
          </a:solidFill>
          <a:ln w="9525">
            <a:solidFill>
              <a:schemeClr val="tx1"/>
            </a:solidFill>
            <a:round/>
            <a:headEnd/>
            <a:tailEnd/>
          </a:ln>
        </p:spPr>
        <p:txBody>
          <a:bodyPr wrap="none" anchor="ctr"/>
          <a:lstStyle/>
          <a:p>
            <a:endParaRPr lang="es-ES"/>
          </a:p>
        </p:txBody>
      </p:sp>
      <p:sp>
        <p:nvSpPr>
          <p:cNvPr id="15395" name="Text Box 36"/>
          <p:cNvSpPr txBox="1">
            <a:spLocks noChangeArrowheads="1"/>
          </p:cNvSpPr>
          <p:nvPr/>
        </p:nvSpPr>
        <p:spPr bwMode="auto">
          <a:xfrm>
            <a:off x="4097338" y="3362717"/>
            <a:ext cx="1019175" cy="336550"/>
          </a:xfrm>
          <a:prstGeom prst="rect">
            <a:avLst/>
          </a:prstGeom>
          <a:noFill/>
          <a:ln w="9525">
            <a:noFill/>
            <a:miter lim="800000"/>
            <a:headEnd/>
            <a:tailEnd/>
          </a:ln>
        </p:spPr>
        <p:txBody>
          <a:bodyPr wrap="none">
            <a:spAutoFit/>
          </a:bodyPr>
          <a:lstStyle/>
          <a:p>
            <a:r>
              <a:rPr lang="es-ES" sz="1600"/>
              <a:t>Canal 13</a:t>
            </a:r>
          </a:p>
        </p:txBody>
      </p:sp>
      <p:sp>
        <p:nvSpPr>
          <p:cNvPr id="15396" name="Text Box 37"/>
          <p:cNvSpPr txBox="1">
            <a:spLocks noChangeArrowheads="1"/>
          </p:cNvSpPr>
          <p:nvPr/>
        </p:nvSpPr>
        <p:spPr bwMode="auto">
          <a:xfrm>
            <a:off x="3924300" y="3843730"/>
            <a:ext cx="1244600" cy="517525"/>
          </a:xfrm>
          <a:prstGeom prst="rect">
            <a:avLst/>
          </a:prstGeom>
          <a:noFill/>
          <a:ln w="9525">
            <a:noFill/>
            <a:miter lim="800000"/>
            <a:headEnd/>
            <a:tailEnd/>
          </a:ln>
        </p:spPr>
        <p:txBody>
          <a:bodyPr>
            <a:spAutoFit/>
          </a:bodyPr>
          <a:lstStyle/>
          <a:p>
            <a:pPr algn="ctr"/>
            <a:r>
              <a:rPr lang="es-ES"/>
              <a:t>Puente inalámbrico</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79728"/>
                                        </p:tgtEl>
                                        <p:attrNameLst>
                                          <p:attrName>style.visibility</p:attrName>
                                        </p:attrNameLst>
                                      </p:cBhvr>
                                      <p:to>
                                        <p:strVal val="visible"/>
                                      </p:to>
                                    </p:set>
                                    <p:animEffect transition="in" filter="wipe(up)">
                                      <p:cBhvr>
                                        <p:cTn id="7" dur="1000"/>
                                        <p:tgtEl>
                                          <p:spTgt spid="17797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79738"/>
                                        </p:tgtEl>
                                        <p:attrNameLst>
                                          <p:attrName>style.visibility</p:attrName>
                                        </p:attrNameLst>
                                      </p:cBhvr>
                                      <p:to>
                                        <p:strVal val="visible"/>
                                      </p:to>
                                    </p:set>
                                    <p:animEffect transition="in" filter="wipe(left)">
                                      <p:cBhvr>
                                        <p:cTn id="11" dur="1000"/>
                                        <p:tgtEl>
                                          <p:spTgt spid="177973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779732"/>
                                        </p:tgtEl>
                                        <p:attrNameLst>
                                          <p:attrName>style.visibility</p:attrName>
                                        </p:attrNameLst>
                                      </p:cBhvr>
                                      <p:to>
                                        <p:strVal val="visible"/>
                                      </p:to>
                                    </p:set>
                                    <p:animEffect transition="in" filter="wipe(up)">
                                      <p:cBhvr>
                                        <p:cTn id="15" dur="1000"/>
                                        <p:tgtEl>
                                          <p:spTgt spid="177973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779723"/>
                                        </p:tgtEl>
                                        <p:attrNameLst>
                                          <p:attrName>style.visibility</p:attrName>
                                        </p:attrNameLst>
                                      </p:cBhvr>
                                      <p:to>
                                        <p:strVal val="visible"/>
                                      </p:to>
                                    </p:set>
                                    <p:animEffect transition="in" filter="wipe(up)">
                                      <p:cBhvr>
                                        <p:cTn id="19" dur="1000"/>
                                        <p:tgtEl>
                                          <p:spTgt spid="177972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79742"/>
                                        </p:tgtEl>
                                        <p:attrNameLst>
                                          <p:attrName>style.visibility</p:attrName>
                                        </p:attrNameLst>
                                      </p:cBhvr>
                                      <p:to>
                                        <p:strVal val="visible"/>
                                      </p:to>
                                    </p:set>
                                    <p:animEffect transition="in" filter="wipe(left)">
                                      <p:cBhvr>
                                        <p:cTn id="23" dur="1000"/>
                                        <p:tgtEl>
                                          <p:spTgt spid="1779742"/>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779739"/>
                                        </p:tgtEl>
                                        <p:attrNameLst>
                                          <p:attrName>style.visibility</p:attrName>
                                        </p:attrNameLst>
                                      </p:cBhvr>
                                      <p:to>
                                        <p:strVal val="visible"/>
                                      </p:to>
                                    </p:set>
                                    <p:animEffect transition="in" filter="wipe(left)">
                                      <p:cBhvr>
                                        <p:cTn id="27" dur="1000"/>
                                        <p:tgtEl>
                                          <p:spTgt spid="1779739"/>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1779731"/>
                                        </p:tgtEl>
                                        <p:attrNameLst>
                                          <p:attrName>style.visibility</p:attrName>
                                        </p:attrNameLst>
                                      </p:cBhvr>
                                      <p:to>
                                        <p:strVal val="visible"/>
                                      </p:to>
                                    </p:set>
                                    <p:animEffect transition="in" filter="wipe(up)">
                                      <p:cBhvr>
                                        <p:cTn id="31" dur="1000"/>
                                        <p:tgtEl>
                                          <p:spTgt spid="1779731"/>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1779745"/>
                                        </p:tgtEl>
                                        <p:attrNameLst>
                                          <p:attrName>style.visibility</p:attrName>
                                        </p:attrNameLst>
                                      </p:cBhvr>
                                      <p:to>
                                        <p:strVal val="visible"/>
                                      </p:to>
                                    </p:set>
                                    <p:animEffect transition="in" filter="wipe(right)">
                                      <p:cBhvr>
                                        <p:cTn id="35" dur="1000"/>
                                        <p:tgtEl>
                                          <p:spTgt spid="1779745"/>
                                        </p:tgtEl>
                                      </p:cBhvr>
                                    </p:animEffect>
                                  </p:childTnLst>
                                </p:cTn>
                              </p:par>
                            </p:childTnLst>
                          </p:cTn>
                        </p:par>
                        <p:par>
                          <p:cTn id="36" fill="hold">
                            <p:stCondLst>
                              <p:cond delay="8000"/>
                            </p:stCondLst>
                            <p:childTnLst>
                              <p:par>
                                <p:cTn id="37" presetID="22" presetClass="entr" presetSubtype="4" fill="hold" nodeType="afterEffect">
                                  <p:stCondLst>
                                    <p:cond delay="0"/>
                                  </p:stCondLst>
                                  <p:childTnLst>
                                    <p:set>
                                      <p:cBhvr>
                                        <p:cTn id="38" dur="1" fill="hold">
                                          <p:stCondLst>
                                            <p:cond delay="0"/>
                                          </p:stCondLst>
                                        </p:cTn>
                                        <p:tgtEl>
                                          <p:spTgt spid="1779722"/>
                                        </p:tgtEl>
                                        <p:attrNameLst>
                                          <p:attrName>style.visibility</p:attrName>
                                        </p:attrNameLst>
                                      </p:cBhvr>
                                      <p:to>
                                        <p:strVal val="visible"/>
                                      </p:to>
                                    </p:set>
                                    <p:animEffect transition="in" filter="wipe(down)">
                                      <p:cBhvr>
                                        <p:cTn id="39" dur="1000"/>
                                        <p:tgtEl>
                                          <p:spTgt spid="177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3BAB1C81-C5D8-4B39-B926-48479CDE8881}" type="slidenum">
              <a:rPr lang="es-ES"/>
              <a:pPr>
                <a:defRPr/>
              </a:pPr>
              <a:t>130</a:t>
            </a:fld>
            <a:endParaRPr lang="es-ES"/>
          </a:p>
        </p:txBody>
      </p:sp>
      <p:pic>
        <p:nvPicPr>
          <p:cNvPr id="130051" name="Picture 2"/>
          <p:cNvPicPr>
            <a:picLocks noChangeAspect="1" noChangeArrowheads="1"/>
          </p:cNvPicPr>
          <p:nvPr/>
        </p:nvPicPr>
        <p:blipFill>
          <a:blip r:embed="rId3" cstate="print"/>
          <a:srcRect t="19044" r="40096" b="8965"/>
          <a:stretch>
            <a:fillRect/>
          </a:stretch>
        </p:blipFill>
        <p:spPr bwMode="auto">
          <a:xfrm>
            <a:off x="468313" y="260350"/>
            <a:ext cx="8143875" cy="6116638"/>
          </a:xfrm>
          <a:prstGeom prst="rect">
            <a:avLst/>
          </a:prstGeom>
          <a:noFill/>
          <a:ln w="9525">
            <a:noFill/>
            <a:miter lim="800000"/>
            <a:headEnd/>
            <a:tailEnd/>
          </a:ln>
        </p:spPr>
      </p:pic>
      <p:sp>
        <p:nvSpPr>
          <p:cNvPr id="130052" name="Text Box 3"/>
          <p:cNvSpPr txBox="1">
            <a:spLocks noChangeArrowheads="1"/>
          </p:cNvSpPr>
          <p:nvPr/>
        </p:nvSpPr>
        <p:spPr bwMode="auto">
          <a:xfrm>
            <a:off x="3884613" y="190500"/>
            <a:ext cx="4314825" cy="396875"/>
          </a:xfrm>
          <a:prstGeom prst="rect">
            <a:avLst/>
          </a:prstGeom>
          <a:noFill/>
          <a:ln w="9525">
            <a:noFill/>
            <a:miter lim="800000"/>
            <a:headEnd/>
            <a:tailEnd/>
          </a:ln>
        </p:spPr>
        <p:txBody>
          <a:bodyPr wrap="none">
            <a:spAutoFit/>
          </a:bodyPr>
          <a:lstStyle/>
          <a:p>
            <a:r>
              <a:rPr lang="es-ES" sz="2000"/>
              <a:t>Mapa cobertura planta 4 edificio A</a:t>
            </a:r>
          </a:p>
        </p:txBody>
      </p:sp>
    </p:spTree>
  </p:cSld>
  <p:clrMapOvr>
    <a:masterClrMapping/>
  </p:clrMapOvr>
  <p:transition spd="med">
    <p:cover dir="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 Marcador de número de diapositiva"/>
          <p:cNvSpPr>
            <a:spLocks noGrp="1"/>
          </p:cNvSpPr>
          <p:nvPr>
            <p:ph type="sldNum" sz="quarter" idx="10"/>
          </p:nvPr>
        </p:nvSpPr>
        <p:spPr/>
        <p:txBody>
          <a:bodyPr/>
          <a:lstStyle/>
          <a:p>
            <a:pPr>
              <a:defRPr/>
            </a:pPr>
            <a:r>
              <a:rPr lang="es-ES"/>
              <a:t>Ampliación Redes 5-</a:t>
            </a:r>
            <a:fld id="{16BD2BBD-E7CB-4136-B87E-1F7E90862DFC}" type="slidenum">
              <a:rPr lang="es-ES"/>
              <a:pPr>
                <a:defRPr/>
              </a:pPr>
              <a:t>131</a:t>
            </a:fld>
            <a:endParaRPr lang="es-ES"/>
          </a:p>
        </p:txBody>
      </p:sp>
      <p:sp>
        <p:nvSpPr>
          <p:cNvPr id="123907" name="Line 4"/>
          <p:cNvSpPr>
            <a:spLocks noChangeShapeType="1"/>
          </p:cNvSpPr>
          <p:nvPr/>
        </p:nvSpPr>
        <p:spPr bwMode="auto">
          <a:xfrm>
            <a:off x="612775" y="2136775"/>
            <a:ext cx="0" cy="3308350"/>
          </a:xfrm>
          <a:prstGeom prst="line">
            <a:avLst/>
          </a:prstGeom>
          <a:noFill/>
          <a:ln w="19050">
            <a:solidFill>
              <a:srgbClr val="FF0000"/>
            </a:solidFill>
            <a:round/>
            <a:headEnd/>
            <a:tailEnd/>
          </a:ln>
        </p:spPr>
        <p:txBody>
          <a:bodyPr/>
          <a:lstStyle/>
          <a:p>
            <a:endParaRPr lang="es-ES"/>
          </a:p>
        </p:txBody>
      </p:sp>
      <p:sp>
        <p:nvSpPr>
          <p:cNvPr id="123908" name="Line 5"/>
          <p:cNvSpPr>
            <a:spLocks noChangeShapeType="1"/>
          </p:cNvSpPr>
          <p:nvPr/>
        </p:nvSpPr>
        <p:spPr bwMode="auto">
          <a:xfrm>
            <a:off x="612775" y="2133600"/>
            <a:ext cx="7197725" cy="0"/>
          </a:xfrm>
          <a:prstGeom prst="line">
            <a:avLst/>
          </a:prstGeom>
          <a:noFill/>
          <a:ln w="19050">
            <a:solidFill>
              <a:srgbClr val="FF0000"/>
            </a:solidFill>
            <a:round/>
            <a:headEnd/>
            <a:tailEnd/>
          </a:ln>
        </p:spPr>
        <p:txBody>
          <a:bodyPr/>
          <a:lstStyle/>
          <a:p>
            <a:endParaRPr lang="es-ES"/>
          </a:p>
        </p:txBody>
      </p:sp>
      <p:sp>
        <p:nvSpPr>
          <p:cNvPr id="123909" name="Line 6"/>
          <p:cNvSpPr>
            <a:spLocks noChangeShapeType="1"/>
          </p:cNvSpPr>
          <p:nvPr/>
        </p:nvSpPr>
        <p:spPr bwMode="auto">
          <a:xfrm>
            <a:off x="612775" y="5445125"/>
            <a:ext cx="7197725" cy="0"/>
          </a:xfrm>
          <a:prstGeom prst="line">
            <a:avLst/>
          </a:prstGeom>
          <a:noFill/>
          <a:ln w="19050">
            <a:solidFill>
              <a:srgbClr val="FF0000"/>
            </a:solidFill>
            <a:round/>
            <a:headEnd/>
            <a:tailEnd/>
          </a:ln>
        </p:spPr>
        <p:txBody>
          <a:bodyPr/>
          <a:lstStyle/>
          <a:p>
            <a:endParaRPr lang="es-ES"/>
          </a:p>
        </p:txBody>
      </p:sp>
      <p:sp>
        <p:nvSpPr>
          <p:cNvPr id="123910" name="Line 8"/>
          <p:cNvSpPr>
            <a:spLocks noChangeShapeType="1"/>
          </p:cNvSpPr>
          <p:nvPr/>
        </p:nvSpPr>
        <p:spPr bwMode="auto">
          <a:xfrm>
            <a:off x="612775" y="4941888"/>
            <a:ext cx="7197725" cy="0"/>
          </a:xfrm>
          <a:prstGeom prst="line">
            <a:avLst/>
          </a:prstGeom>
          <a:noFill/>
          <a:ln w="19050">
            <a:solidFill>
              <a:srgbClr val="FF0000"/>
            </a:solidFill>
            <a:round/>
            <a:headEnd/>
            <a:tailEnd/>
          </a:ln>
        </p:spPr>
        <p:txBody>
          <a:bodyPr/>
          <a:lstStyle/>
          <a:p>
            <a:endParaRPr lang="es-ES"/>
          </a:p>
        </p:txBody>
      </p:sp>
      <p:sp>
        <p:nvSpPr>
          <p:cNvPr id="123911" name="Line 9"/>
          <p:cNvSpPr>
            <a:spLocks noChangeShapeType="1"/>
          </p:cNvSpPr>
          <p:nvPr/>
        </p:nvSpPr>
        <p:spPr bwMode="auto">
          <a:xfrm>
            <a:off x="7813675" y="1666875"/>
            <a:ext cx="0" cy="3778250"/>
          </a:xfrm>
          <a:prstGeom prst="line">
            <a:avLst/>
          </a:prstGeom>
          <a:noFill/>
          <a:ln w="19050">
            <a:solidFill>
              <a:srgbClr val="FF0000"/>
            </a:solidFill>
            <a:round/>
            <a:headEnd/>
            <a:tailEnd/>
          </a:ln>
        </p:spPr>
        <p:txBody>
          <a:bodyPr/>
          <a:lstStyle/>
          <a:p>
            <a:endParaRPr lang="es-ES"/>
          </a:p>
        </p:txBody>
      </p:sp>
      <p:sp>
        <p:nvSpPr>
          <p:cNvPr id="123912" name="Line 17"/>
          <p:cNvSpPr>
            <a:spLocks noChangeShapeType="1"/>
          </p:cNvSpPr>
          <p:nvPr/>
        </p:nvSpPr>
        <p:spPr bwMode="auto">
          <a:xfrm>
            <a:off x="612775" y="4437063"/>
            <a:ext cx="7197725" cy="0"/>
          </a:xfrm>
          <a:prstGeom prst="line">
            <a:avLst/>
          </a:prstGeom>
          <a:noFill/>
          <a:ln w="19050">
            <a:solidFill>
              <a:srgbClr val="FF0000"/>
            </a:solidFill>
            <a:round/>
            <a:headEnd/>
            <a:tailEnd/>
          </a:ln>
        </p:spPr>
        <p:txBody>
          <a:bodyPr/>
          <a:lstStyle/>
          <a:p>
            <a:endParaRPr lang="es-ES"/>
          </a:p>
        </p:txBody>
      </p:sp>
      <p:sp>
        <p:nvSpPr>
          <p:cNvPr id="123913" name="Line 18"/>
          <p:cNvSpPr>
            <a:spLocks noChangeShapeType="1"/>
          </p:cNvSpPr>
          <p:nvPr/>
        </p:nvSpPr>
        <p:spPr bwMode="auto">
          <a:xfrm>
            <a:off x="612775" y="3860800"/>
            <a:ext cx="7197725" cy="0"/>
          </a:xfrm>
          <a:prstGeom prst="line">
            <a:avLst/>
          </a:prstGeom>
          <a:noFill/>
          <a:ln w="19050">
            <a:solidFill>
              <a:srgbClr val="FF0000"/>
            </a:solidFill>
            <a:round/>
            <a:headEnd/>
            <a:tailEnd/>
          </a:ln>
        </p:spPr>
        <p:txBody>
          <a:bodyPr/>
          <a:lstStyle/>
          <a:p>
            <a:endParaRPr lang="es-ES"/>
          </a:p>
        </p:txBody>
      </p:sp>
      <p:sp>
        <p:nvSpPr>
          <p:cNvPr id="123914" name="Line 19"/>
          <p:cNvSpPr>
            <a:spLocks noChangeShapeType="1"/>
          </p:cNvSpPr>
          <p:nvPr/>
        </p:nvSpPr>
        <p:spPr bwMode="auto">
          <a:xfrm>
            <a:off x="612775" y="3284538"/>
            <a:ext cx="7197725" cy="0"/>
          </a:xfrm>
          <a:prstGeom prst="line">
            <a:avLst/>
          </a:prstGeom>
          <a:noFill/>
          <a:ln w="19050">
            <a:solidFill>
              <a:srgbClr val="FF0000"/>
            </a:solidFill>
            <a:round/>
            <a:headEnd/>
            <a:tailEnd/>
          </a:ln>
        </p:spPr>
        <p:txBody>
          <a:bodyPr/>
          <a:lstStyle/>
          <a:p>
            <a:endParaRPr lang="es-ES"/>
          </a:p>
        </p:txBody>
      </p:sp>
      <p:sp>
        <p:nvSpPr>
          <p:cNvPr id="123915" name="Line 20"/>
          <p:cNvSpPr>
            <a:spLocks noChangeShapeType="1"/>
          </p:cNvSpPr>
          <p:nvPr/>
        </p:nvSpPr>
        <p:spPr bwMode="auto">
          <a:xfrm>
            <a:off x="612775" y="2708275"/>
            <a:ext cx="7197725" cy="0"/>
          </a:xfrm>
          <a:prstGeom prst="line">
            <a:avLst/>
          </a:prstGeom>
          <a:noFill/>
          <a:ln w="19050">
            <a:solidFill>
              <a:srgbClr val="FF0000"/>
            </a:solidFill>
            <a:round/>
            <a:headEnd/>
            <a:tailEnd/>
          </a:ln>
        </p:spPr>
        <p:txBody>
          <a:bodyPr/>
          <a:lstStyle/>
          <a:p>
            <a:endParaRPr lang="es-ES"/>
          </a:p>
        </p:txBody>
      </p:sp>
      <p:sp>
        <p:nvSpPr>
          <p:cNvPr id="123916" name="Line 21"/>
          <p:cNvSpPr>
            <a:spLocks noChangeShapeType="1"/>
          </p:cNvSpPr>
          <p:nvPr/>
        </p:nvSpPr>
        <p:spPr bwMode="auto">
          <a:xfrm>
            <a:off x="2484438" y="1700213"/>
            <a:ext cx="5329237" cy="0"/>
          </a:xfrm>
          <a:prstGeom prst="line">
            <a:avLst/>
          </a:prstGeom>
          <a:noFill/>
          <a:ln w="19050">
            <a:solidFill>
              <a:srgbClr val="FF0000"/>
            </a:solidFill>
            <a:round/>
            <a:headEnd/>
            <a:tailEnd/>
          </a:ln>
        </p:spPr>
        <p:txBody>
          <a:bodyPr/>
          <a:lstStyle/>
          <a:p>
            <a:endParaRPr lang="es-ES"/>
          </a:p>
        </p:txBody>
      </p:sp>
      <p:sp>
        <p:nvSpPr>
          <p:cNvPr id="123917" name="Line 22"/>
          <p:cNvSpPr>
            <a:spLocks noChangeShapeType="1"/>
          </p:cNvSpPr>
          <p:nvPr/>
        </p:nvSpPr>
        <p:spPr bwMode="auto">
          <a:xfrm>
            <a:off x="2268538" y="2133600"/>
            <a:ext cx="0" cy="3311525"/>
          </a:xfrm>
          <a:prstGeom prst="line">
            <a:avLst/>
          </a:prstGeom>
          <a:noFill/>
          <a:ln w="19050">
            <a:solidFill>
              <a:srgbClr val="FF0000"/>
            </a:solidFill>
            <a:round/>
            <a:headEnd/>
            <a:tailEnd/>
          </a:ln>
        </p:spPr>
        <p:txBody>
          <a:bodyPr/>
          <a:lstStyle/>
          <a:p>
            <a:endParaRPr lang="es-ES"/>
          </a:p>
        </p:txBody>
      </p:sp>
      <p:sp>
        <p:nvSpPr>
          <p:cNvPr id="123918" name="Line 23"/>
          <p:cNvSpPr>
            <a:spLocks noChangeShapeType="1"/>
          </p:cNvSpPr>
          <p:nvPr/>
        </p:nvSpPr>
        <p:spPr bwMode="auto">
          <a:xfrm>
            <a:off x="2484438" y="1666875"/>
            <a:ext cx="0" cy="3778250"/>
          </a:xfrm>
          <a:prstGeom prst="line">
            <a:avLst/>
          </a:prstGeom>
          <a:noFill/>
          <a:ln w="19050">
            <a:solidFill>
              <a:srgbClr val="FF0000"/>
            </a:solidFill>
            <a:round/>
            <a:headEnd/>
            <a:tailEnd/>
          </a:ln>
        </p:spPr>
        <p:txBody>
          <a:bodyPr/>
          <a:lstStyle/>
          <a:p>
            <a:endParaRPr lang="es-ES"/>
          </a:p>
        </p:txBody>
      </p:sp>
      <p:sp>
        <p:nvSpPr>
          <p:cNvPr id="123919" name="Line 29"/>
          <p:cNvSpPr>
            <a:spLocks noChangeShapeType="1"/>
          </p:cNvSpPr>
          <p:nvPr/>
        </p:nvSpPr>
        <p:spPr bwMode="auto">
          <a:xfrm>
            <a:off x="5868988" y="1666875"/>
            <a:ext cx="0" cy="3778250"/>
          </a:xfrm>
          <a:prstGeom prst="line">
            <a:avLst/>
          </a:prstGeom>
          <a:noFill/>
          <a:ln w="19050">
            <a:solidFill>
              <a:srgbClr val="FF0000"/>
            </a:solidFill>
            <a:round/>
            <a:headEnd/>
            <a:tailEnd/>
          </a:ln>
        </p:spPr>
        <p:txBody>
          <a:bodyPr/>
          <a:lstStyle/>
          <a:p>
            <a:endParaRPr lang="es-ES"/>
          </a:p>
        </p:txBody>
      </p:sp>
      <p:sp>
        <p:nvSpPr>
          <p:cNvPr id="123920" name="Line 30"/>
          <p:cNvSpPr>
            <a:spLocks noChangeShapeType="1"/>
          </p:cNvSpPr>
          <p:nvPr/>
        </p:nvSpPr>
        <p:spPr bwMode="auto">
          <a:xfrm>
            <a:off x="6084888" y="1666875"/>
            <a:ext cx="0" cy="3778250"/>
          </a:xfrm>
          <a:prstGeom prst="line">
            <a:avLst/>
          </a:prstGeom>
          <a:noFill/>
          <a:ln w="19050">
            <a:solidFill>
              <a:srgbClr val="FF0000"/>
            </a:solidFill>
            <a:round/>
            <a:headEnd/>
            <a:tailEnd/>
          </a:ln>
        </p:spPr>
        <p:txBody>
          <a:bodyPr/>
          <a:lstStyle/>
          <a:p>
            <a:endParaRPr lang="es-ES"/>
          </a:p>
        </p:txBody>
      </p:sp>
      <p:sp>
        <p:nvSpPr>
          <p:cNvPr id="123921" name="Line 31"/>
          <p:cNvSpPr>
            <a:spLocks noChangeShapeType="1"/>
          </p:cNvSpPr>
          <p:nvPr/>
        </p:nvSpPr>
        <p:spPr bwMode="auto">
          <a:xfrm>
            <a:off x="4140200" y="1666875"/>
            <a:ext cx="0" cy="3778250"/>
          </a:xfrm>
          <a:prstGeom prst="line">
            <a:avLst/>
          </a:prstGeom>
          <a:noFill/>
          <a:ln w="19050">
            <a:solidFill>
              <a:srgbClr val="FF0000"/>
            </a:solidFill>
            <a:round/>
            <a:headEnd/>
            <a:tailEnd/>
          </a:ln>
        </p:spPr>
        <p:txBody>
          <a:bodyPr/>
          <a:lstStyle/>
          <a:p>
            <a:endParaRPr lang="es-ES"/>
          </a:p>
        </p:txBody>
      </p:sp>
      <p:sp>
        <p:nvSpPr>
          <p:cNvPr id="123922" name="Line 32"/>
          <p:cNvSpPr>
            <a:spLocks noChangeShapeType="1"/>
          </p:cNvSpPr>
          <p:nvPr/>
        </p:nvSpPr>
        <p:spPr bwMode="auto">
          <a:xfrm>
            <a:off x="4356100" y="1666875"/>
            <a:ext cx="0" cy="3778250"/>
          </a:xfrm>
          <a:prstGeom prst="line">
            <a:avLst/>
          </a:prstGeom>
          <a:noFill/>
          <a:ln w="19050">
            <a:solidFill>
              <a:srgbClr val="FF0000"/>
            </a:solidFill>
            <a:round/>
            <a:headEnd/>
            <a:tailEnd/>
          </a:ln>
        </p:spPr>
        <p:txBody>
          <a:bodyPr/>
          <a:lstStyle/>
          <a:p>
            <a:endParaRPr lang="es-ES"/>
          </a:p>
        </p:txBody>
      </p:sp>
      <p:sp>
        <p:nvSpPr>
          <p:cNvPr id="123923" name="Rectangle 33"/>
          <p:cNvSpPr>
            <a:spLocks noChangeArrowheads="1"/>
          </p:cNvSpPr>
          <p:nvPr/>
        </p:nvSpPr>
        <p:spPr bwMode="auto">
          <a:xfrm>
            <a:off x="325435" y="333375"/>
            <a:ext cx="8247093" cy="803275"/>
          </a:xfrm>
          <a:prstGeom prst="rect">
            <a:avLst/>
          </a:prstGeom>
          <a:noFill/>
          <a:ln w="9525">
            <a:noFill/>
            <a:miter lim="800000"/>
            <a:headEnd/>
            <a:tailEnd/>
          </a:ln>
        </p:spPr>
        <p:txBody>
          <a:bodyPr anchor="ctr"/>
          <a:lstStyle/>
          <a:p>
            <a:pPr algn="ctr"/>
            <a:r>
              <a:rPr lang="es-ES" sz="3600" b="0" dirty="0" smtClean="0">
                <a:solidFill>
                  <a:schemeClr val="tx2"/>
                </a:solidFill>
              </a:rPr>
              <a:t>Caso práctico: edificio de </a:t>
            </a:r>
            <a:r>
              <a:rPr lang="es-ES" sz="3600" b="0" dirty="0">
                <a:solidFill>
                  <a:schemeClr val="tx2"/>
                </a:solidFill>
              </a:rPr>
              <a:t>Investigación</a:t>
            </a:r>
          </a:p>
        </p:txBody>
      </p:sp>
      <p:pic>
        <p:nvPicPr>
          <p:cNvPr id="123924" name="Picture 34"/>
          <p:cNvPicPr>
            <a:picLocks noChangeAspect="1" noChangeArrowheads="1"/>
          </p:cNvPicPr>
          <p:nvPr/>
        </p:nvPicPr>
        <p:blipFill>
          <a:blip r:embed="rId3" cstate="print"/>
          <a:srcRect/>
          <a:stretch>
            <a:fillRect/>
          </a:stretch>
        </p:blipFill>
        <p:spPr bwMode="auto">
          <a:xfrm>
            <a:off x="6611938" y="1754188"/>
            <a:ext cx="409575" cy="306387"/>
          </a:xfrm>
          <a:prstGeom prst="rect">
            <a:avLst/>
          </a:prstGeom>
          <a:noFill/>
          <a:ln w="9525">
            <a:noFill/>
            <a:miter lim="800000"/>
            <a:headEnd/>
            <a:tailEnd/>
          </a:ln>
        </p:spPr>
      </p:pic>
      <p:pic>
        <p:nvPicPr>
          <p:cNvPr id="123925" name="Picture 35"/>
          <p:cNvPicPr>
            <a:picLocks noChangeAspect="1" noChangeArrowheads="1"/>
          </p:cNvPicPr>
          <p:nvPr/>
        </p:nvPicPr>
        <p:blipFill>
          <a:blip r:embed="rId3" cstate="print"/>
          <a:srcRect/>
          <a:stretch>
            <a:fillRect/>
          </a:stretch>
        </p:blipFill>
        <p:spPr bwMode="auto">
          <a:xfrm>
            <a:off x="3205163" y="1754188"/>
            <a:ext cx="409575" cy="306387"/>
          </a:xfrm>
          <a:prstGeom prst="rect">
            <a:avLst/>
          </a:prstGeom>
          <a:noFill/>
          <a:ln w="9525">
            <a:noFill/>
            <a:miter lim="800000"/>
            <a:headEnd/>
            <a:tailEnd/>
          </a:ln>
        </p:spPr>
      </p:pic>
      <p:pic>
        <p:nvPicPr>
          <p:cNvPr id="123926" name="Picture 36"/>
          <p:cNvPicPr>
            <a:picLocks noChangeAspect="1" noChangeArrowheads="1"/>
          </p:cNvPicPr>
          <p:nvPr/>
        </p:nvPicPr>
        <p:blipFill>
          <a:blip r:embed="rId3" cstate="print"/>
          <a:srcRect/>
          <a:stretch>
            <a:fillRect/>
          </a:stretch>
        </p:blipFill>
        <p:spPr bwMode="auto">
          <a:xfrm>
            <a:off x="1189038" y="2276475"/>
            <a:ext cx="409575" cy="306388"/>
          </a:xfrm>
          <a:prstGeom prst="rect">
            <a:avLst/>
          </a:prstGeom>
          <a:noFill/>
          <a:ln w="9525">
            <a:noFill/>
            <a:miter lim="800000"/>
            <a:headEnd/>
            <a:tailEnd/>
          </a:ln>
        </p:spPr>
      </p:pic>
      <p:pic>
        <p:nvPicPr>
          <p:cNvPr id="123927" name="Picture 37"/>
          <p:cNvPicPr>
            <a:picLocks noChangeAspect="1" noChangeArrowheads="1"/>
          </p:cNvPicPr>
          <p:nvPr/>
        </p:nvPicPr>
        <p:blipFill>
          <a:blip r:embed="rId3" cstate="print"/>
          <a:srcRect/>
          <a:stretch>
            <a:fillRect/>
          </a:stretch>
        </p:blipFill>
        <p:spPr bwMode="auto">
          <a:xfrm>
            <a:off x="4932363" y="2276475"/>
            <a:ext cx="409575" cy="306388"/>
          </a:xfrm>
          <a:prstGeom prst="rect">
            <a:avLst/>
          </a:prstGeom>
          <a:noFill/>
          <a:ln w="9525">
            <a:noFill/>
            <a:miter lim="800000"/>
            <a:headEnd/>
            <a:tailEnd/>
          </a:ln>
        </p:spPr>
      </p:pic>
      <p:pic>
        <p:nvPicPr>
          <p:cNvPr id="123928" name="Picture 38"/>
          <p:cNvPicPr>
            <a:picLocks noChangeAspect="1" noChangeArrowheads="1"/>
          </p:cNvPicPr>
          <p:nvPr/>
        </p:nvPicPr>
        <p:blipFill>
          <a:blip r:embed="rId3" cstate="print"/>
          <a:srcRect/>
          <a:stretch>
            <a:fillRect/>
          </a:stretch>
        </p:blipFill>
        <p:spPr bwMode="auto">
          <a:xfrm>
            <a:off x="6661150" y="2852738"/>
            <a:ext cx="409575" cy="306387"/>
          </a:xfrm>
          <a:prstGeom prst="rect">
            <a:avLst/>
          </a:prstGeom>
          <a:noFill/>
          <a:ln w="9525">
            <a:noFill/>
            <a:miter lim="800000"/>
            <a:headEnd/>
            <a:tailEnd/>
          </a:ln>
        </p:spPr>
      </p:pic>
      <p:pic>
        <p:nvPicPr>
          <p:cNvPr id="123929" name="Picture 39"/>
          <p:cNvPicPr>
            <a:picLocks noChangeAspect="1" noChangeArrowheads="1"/>
          </p:cNvPicPr>
          <p:nvPr/>
        </p:nvPicPr>
        <p:blipFill>
          <a:blip r:embed="rId3" cstate="print"/>
          <a:srcRect/>
          <a:stretch>
            <a:fillRect/>
          </a:stretch>
        </p:blipFill>
        <p:spPr bwMode="auto">
          <a:xfrm>
            <a:off x="3132138" y="2852738"/>
            <a:ext cx="409575" cy="306387"/>
          </a:xfrm>
          <a:prstGeom prst="rect">
            <a:avLst/>
          </a:prstGeom>
          <a:noFill/>
          <a:ln w="9525">
            <a:noFill/>
            <a:miter lim="800000"/>
            <a:headEnd/>
            <a:tailEnd/>
          </a:ln>
        </p:spPr>
      </p:pic>
      <p:pic>
        <p:nvPicPr>
          <p:cNvPr id="123930" name="Picture 40"/>
          <p:cNvPicPr>
            <a:picLocks noChangeAspect="1" noChangeArrowheads="1"/>
          </p:cNvPicPr>
          <p:nvPr/>
        </p:nvPicPr>
        <p:blipFill>
          <a:blip r:embed="rId3" cstate="print"/>
          <a:srcRect/>
          <a:stretch>
            <a:fillRect/>
          </a:stretch>
        </p:blipFill>
        <p:spPr bwMode="auto">
          <a:xfrm>
            <a:off x="1189038" y="3427413"/>
            <a:ext cx="409575" cy="306387"/>
          </a:xfrm>
          <a:prstGeom prst="rect">
            <a:avLst/>
          </a:prstGeom>
          <a:noFill/>
          <a:ln w="9525">
            <a:noFill/>
            <a:miter lim="800000"/>
            <a:headEnd/>
            <a:tailEnd/>
          </a:ln>
        </p:spPr>
      </p:pic>
      <p:pic>
        <p:nvPicPr>
          <p:cNvPr id="123931" name="Picture 41"/>
          <p:cNvPicPr>
            <a:picLocks noChangeAspect="1" noChangeArrowheads="1"/>
          </p:cNvPicPr>
          <p:nvPr/>
        </p:nvPicPr>
        <p:blipFill>
          <a:blip r:embed="rId3" cstate="print"/>
          <a:srcRect/>
          <a:stretch>
            <a:fillRect/>
          </a:stretch>
        </p:blipFill>
        <p:spPr bwMode="auto">
          <a:xfrm>
            <a:off x="4932363" y="3427413"/>
            <a:ext cx="409575" cy="306387"/>
          </a:xfrm>
          <a:prstGeom prst="rect">
            <a:avLst/>
          </a:prstGeom>
          <a:noFill/>
          <a:ln w="9525">
            <a:noFill/>
            <a:miter lim="800000"/>
            <a:headEnd/>
            <a:tailEnd/>
          </a:ln>
        </p:spPr>
      </p:pic>
      <p:pic>
        <p:nvPicPr>
          <p:cNvPr id="123932" name="Picture 42"/>
          <p:cNvPicPr>
            <a:picLocks noChangeAspect="1" noChangeArrowheads="1"/>
          </p:cNvPicPr>
          <p:nvPr/>
        </p:nvPicPr>
        <p:blipFill>
          <a:blip r:embed="rId3" cstate="print"/>
          <a:srcRect/>
          <a:stretch>
            <a:fillRect/>
          </a:stretch>
        </p:blipFill>
        <p:spPr bwMode="auto">
          <a:xfrm>
            <a:off x="6611938" y="4005263"/>
            <a:ext cx="409575" cy="306387"/>
          </a:xfrm>
          <a:prstGeom prst="rect">
            <a:avLst/>
          </a:prstGeom>
          <a:noFill/>
          <a:ln w="9525">
            <a:noFill/>
            <a:miter lim="800000"/>
            <a:headEnd/>
            <a:tailEnd/>
          </a:ln>
        </p:spPr>
      </p:pic>
      <p:pic>
        <p:nvPicPr>
          <p:cNvPr id="123933" name="Picture 43"/>
          <p:cNvPicPr>
            <a:picLocks noChangeAspect="1" noChangeArrowheads="1"/>
          </p:cNvPicPr>
          <p:nvPr/>
        </p:nvPicPr>
        <p:blipFill>
          <a:blip r:embed="rId3" cstate="print"/>
          <a:srcRect/>
          <a:stretch>
            <a:fillRect/>
          </a:stretch>
        </p:blipFill>
        <p:spPr bwMode="auto">
          <a:xfrm>
            <a:off x="3082925" y="4005263"/>
            <a:ext cx="409575" cy="306387"/>
          </a:xfrm>
          <a:prstGeom prst="rect">
            <a:avLst/>
          </a:prstGeom>
          <a:noFill/>
          <a:ln w="9525">
            <a:noFill/>
            <a:miter lim="800000"/>
            <a:headEnd/>
            <a:tailEnd/>
          </a:ln>
        </p:spPr>
      </p:pic>
      <p:pic>
        <p:nvPicPr>
          <p:cNvPr id="123934" name="Picture 44"/>
          <p:cNvPicPr>
            <a:picLocks noChangeAspect="1" noChangeArrowheads="1"/>
          </p:cNvPicPr>
          <p:nvPr/>
        </p:nvPicPr>
        <p:blipFill>
          <a:blip r:embed="rId3" cstate="print"/>
          <a:srcRect/>
          <a:stretch>
            <a:fillRect/>
          </a:stretch>
        </p:blipFill>
        <p:spPr bwMode="auto">
          <a:xfrm>
            <a:off x="1211263" y="4579938"/>
            <a:ext cx="409575" cy="306387"/>
          </a:xfrm>
          <a:prstGeom prst="rect">
            <a:avLst/>
          </a:prstGeom>
          <a:noFill/>
          <a:ln w="9525">
            <a:noFill/>
            <a:miter lim="800000"/>
            <a:headEnd/>
            <a:tailEnd/>
          </a:ln>
        </p:spPr>
      </p:pic>
      <p:pic>
        <p:nvPicPr>
          <p:cNvPr id="123935" name="Picture 45"/>
          <p:cNvPicPr>
            <a:picLocks noChangeAspect="1" noChangeArrowheads="1"/>
          </p:cNvPicPr>
          <p:nvPr/>
        </p:nvPicPr>
        <p:blipFill>
          <a:blip r:embed="rId3" cstate="print"/>
          <a:srcRect/>
          <a:stretch>
            <a:fillRect/>
          </a:stretch>
        </p:blipFill>
        <p:spPr bwMode="auto">
          <a:xfrm>
            <a:off x="4954588" y="4579938"/>
            <a:ext cx="409575" cy="306387"/>
          </a:xfrm>
          <a:prstGeom prst="rect">
            <a:avLst/>
          </a:prstGeom>
          <a:noFill/>
          <a:ln w="9525">
            <a:noFill/>
            <a:miter lim="800000"/>
            <a:headEnd/>
            <a:tailEnd/>
          </a:ln>
        </p:spPr>
      </p:pic>
      <p:pic>
        <p:nvPicPr>
          <p:cNvPr id="123936" name="Picture 46"/>
          <p:cNvPicPr>
            <a:picLocks noChangeAspect="1" noChangeArrowheads="1"/>
          </p:cNvPicPr>
          <p:nvPr/>
        </p:nvPicPr>
        <p:blipFill>
          <a:blip r:embed="rId3" cstate="print"/>
          <a:srcRect/>
          <a:stretch>
            <a:fillRect/>
          </a:stretch>
        </p:blipFill>
        <p:spPr bwMode="auto">
          <a:xfrm>
            <a:off x="3205163" y="5084763"/>
            <a:ext cx="409575" cy="306387"/>
          </a:xfrm>
          <a:prstGeom prst="rect">
            <a:avLst/>
          </a:prstGeom>
          <a:noFill/>
          <a:ln w="9525">
            <a:noFill/>
            <a:miter lim="800000"/>
            <a:headEnd/>
            <a:tailEnd/>
          </a:ln>
        </p:spPr>
      </p:pic>
      <p:pic>
        <p:nvPicPr>
          <p:cNvPr id="123937" name="Picture 47"/>
          <p:cNvPicPr>
            <a:picLocks noChangeAspect="1" noChangeArrowheads="1"/>
          </p:cNvPicPr>
          <p:nvPr/>
        </p:nvPicPr>
        <p:blipFill>
          <a:blip r:embed="rId3" cstate="print"/>
          <a:srcRect/>
          <a:stretch>
            <a:fillRect/>
          </a:stretch>
        </p:blipFill>
        <p:spPr bwMode="auto">
          <a:xfrm>
            <a:off x="6732588" y="5084763"/>
            <a:ext cx="409575" cy="306387"/>
          </a:xfrm>
          <a:prstGeom prst="rect">
            <a:avLst/>
          </a:prstGeom>
          <a:noFill/>
          <a:ln w="9525">
            <a:noFill/>
            <a:miter lim="800000"/>
            <a:headEnd/>
            <a:tailEnd/>
          </a:ln>
        </p:spPr>
      </p:pic>
      <p:sp>
        <p:nvSpPr>
          <p:cNvPr id="123938" name="Line 48"/>
          <p:cNvSpPr>
            <a:spLocks noChangeShapeType="1"/>
          </p:cNvSpPr>
          <p:nvPr/>
        </p:nvSpPr>
        <p:spPr bwMode="auto">
          <a:xfrm flipV="1">
            <a:off x="2339975" y="5516563"/>
            <a:ext cx="0" cy="288925"/>
          </a:xfrm>
          <a:prstGeom prst="line">
            <a:avLst/>
          </a:prstGeom>
          <a:noFill/>
          <a:ln w="9525">
            <a:solidFill>
              <a:schemeClr val="tx1"/>
            </a:solidFill>
            <a:round/>
            <a:headEnd/>
            <a:tailEnd type="triangle" w="med" len="med"/>
          </a:ln>
        </p:spPr>
        <p:txBody>
          <a:bodyPr/>
          <a:lstStyle/>
          <a:p>
            <a:endParaRPr lang="es-ES"/>
          </a:p>
        </p:txBody>
      </p:sp>
      <p:sp>
        <p:nvSpPr>
          <p:cNvPr id="123939" name="Text Box 49"/>
          <p:cNvSpPr txBox="1">
            <a:spLocks noChangeArrowheads="1"/>
          </p:cNvSpPr>
          <p:nvPr/>
        </p:nvSpPr>
        <p:spPr bwMode="auto">
          <a:xfrm>
            <a:off x="1727200" y="5805488"/>
            <a:ext cx="1189038" cy="517525"/>
          </a:xfrm>
          <a:prstGeom prst="rect">
            <a:avLst/>
          </a:prstGeom>
          <a:noFill/>
          <a:ln w="9525">
            <a:noFill/>
            <a:miter lim="800000"/>
            <a:headEnd/>
            <a:tailEnd/>
          </a:ln>
        </p:spPr>
        <p:txBody>
          <a:bodyPr wrap="none">
            <a:spAutoFit/>
          </a:bodyPr>
          <a:lstStyle/>
          <a:p>
            <a:pPr algn="ctr"/>
            <a:r>
              <a:rPr lang="es-ES"/>
              <a:t>Escalera</a:t>
            </a:r>
          </a:p>
          <a:p>
            <a:pPr algn="ctr"/>
            <a:r>
              <a:rPr lang="es-ES"/>
              <a:t>Ascensores</a:t>
            </a:r>
          </a:p>
        </p:txBody>
      </p:sp>
      <p:sp>
        <p:nvSpPr>
          <p:cNvPr id="123940" name="Line 50"/>
          <p:cNvSpPr>
            <a:spLocks noChangeShapeType="1"/>
          </p:cNvSpPr>
          <p:nvPr/>
        </p:nvSpPr>
        <p:spPr bwMode="auto">
          <a:xfrm flipV="1">
            <a:off x="4249738" y="5516563"/>
            <a:ext cx="0" cy="288925"/>
          </a:xfrm>
          <a:prstGeom prst="line">
            <a:avLst/>
          </a:prstGeom>
          <a:noFill/>
          <a:ln w="9525">
            <a:solidFill>
              <a:schemeClr val="tx1"/>
            </a:solidFill>
            <a:round/>
            <a:headEnd/>
            <a:tailEnd type="triangle" w="med" len="med"/>
          </a:ln>
        </p:spPr>
        <p:txBody>
          <a:bodyPr/>
          <a:lstStyle/>
          <a:p>
            <a:endParaRPr lang="es-ES"/>
          </a:p>
        </p:txBody>
      </p:sp>
      <p:sp>
        <p:nvSpPr>
          <p:cNvPr id="123941" name="Text Box 51"/>
          <p:cNvSpPr txBox="1">
            <a:spLocks noChangeArrowheads="1"/>
          </p:cNvSpPr>
          <p:nvPr/>
        </p:nvSpPr>
        <p:spPr bwMode="auto">
          <a:xfrm>
            <a:off x="3636963" y="5805488"/>
            <a:ext cx="1189037" cy="517525"/>
          </a:xfrm>
          <a:prstGeom prst="rect">
            <a:avLst/>
          </a:prstGeom>
          <a:noFill/>
          <a:ln w="9525">
            <a:noFill/>
            <a:miter lim="800000"/>
            <a:headEnd/>
            <a:tailEnd/>
          </a:ln>
        </p:spPr>
        <p:txBody>
          <a:bodyPr wrap="none">
            <a:spAutoFit/>
          </a:bodyPr>
          <a:lstStyle/>
          <a:p>
            <a:pPr algn="ctr"/>
            <a:r>
              <a:rPr lang="es-ES"/>
              <a:t>Escalera</a:t>
            </a:r>
          </a:p>
          <a:p>
            <a:pPr algn="ctr"/>
            <a:r>
              <a:rPr lang="es-ES"/>
              <a:t>Ascensores</a:t>
            </a:r>
          </a:p>
        </p:txBody>
      </p:sp>
      <p:sp>
        <p:nvSpPr>
          <p:cNvPr id="123942" name="Line 52"/>
          <p:cNvSpPr>
            <a:spLocks noChangeShapeType="1"/>
          </p:cNvSpPr>
          <p:nvPr/>
        </p:nvSpPr>
        <p:spPr bwMode="auto">
          <a:xfrm flipV="1">
            <a:off x="5976938" y="5516563"/>
            <a:ext cx="0" cy="288925"/>
          </a:xfrm>
          <a:prstGeom prst="line">
            <a:avLst/>
          </a:prstGeom>
          <a:noFill/>
          <a:ln w="9525">
            <a:solidFill>
              <a:schemeClr val="tx1"/>
            </a:solidFill>
            <a:round/>
            <a:headEnd/>
            <a:tailEnd type="triangle" w="med" len="med"/>
          </a:ln>
        </p:spPr>
        <p:txBody>
          <a:bodyPr/>
          <a:lstStyle/>
          <a:p>
            <a:endParaRPr lang="es-ES"/>
          </a:p>
        </p:txBody>
      </p:sp>
      <p:sp>
        <p:nvSpPr>
          <p:cNvPr id="123943" name="Text Box 53"/>
          <p:cNvSpPr txBox="1">
            <a:spLocks noChangeArrowheads="1"/>
          </p:cNvSpPr>
          <p:nvPr/>
        </p:nvSpPr>
        <p:spPr bwMode="auto">
          <a:xfrm>
            <a:off x="5364163" y="5805488"/>
            <a:ext cx="1189037" cy="517525"/>
          </a:xfrm>
          <a:prstGeom prst="rect">
            <a:avLst/>
          </a:prstGeom>
          <a:noFill/>
          <a:ln w="9525">
            <a:noFill/>
            <a:miter lim="800000"/>
            <a:headEnd/>
            <a:tailEnd/>
          </a:ln>
        </p:spPr>
        <p:txBody>
          <a:bodyPr wrap="none">
            <a:spAutoFit/>
          </a:bodyPr>
          <a:lstStyle/>
          <a:p>
            <a:pPr algn="ctr"/>
            <a:r>
              <a:rPr lang="es-ES"/>
              <a:t>Escalera</a:t>
            </a:r>
          </a:p>
          <a:p>
            <a:pPr algn="ctr"/>
            <a:r>
              <a:rPr lang="es-ES"/>
              <a:t>Ascensores</a:t>
            </a:r>
          </a:p>
        </p:txBody>
      </p:sp>
      <p:sp>
        <p:nvSpPr>
          <p:cNvPr id="123944" name="Oval 54"/>
          <p:cNvSpPr>
            <a:spLocks noChangeArrowheads="1"/>
          </p:cNvSpPr>
          <p:nvPr/>
        </p:nvSpPr>
        <p:spPr bwMode="auto">
          <a:xfrm>
            <a:off x="539750" y="2781300"/>
            <a:ext cx="1728788" cy="1584325"/>
          </a:xfrm>
          <a:prstGeom prst="ellipse">
            <a:avLst/>
          </a:prstGeom>
          <a:noFill/>
          <a:ln w="9525">
            <a:solidFill>
              <a:schemeClr val="tx1"/>
            </a:solidFill>
            <a:prstDash val="sysDot"/>
            <a:round/>
            <a:headEnd/>
            <a:tailEnd/>
          </a:ln>
        </p:spPr>
        <p:txBody>
          <a:bodyPr wrap="none" anchor="ctr"/>
          <a:lstStyle/>
          <a:p>
            <a:endParaRPr lang="es-ES"/>
          </a:p>
        </p:txBody>
      </p:sp>
      <p:sp>
        <p:nvSpPr>
          <p:cNvPr id="123945" name="Oval 55"/>
          <p:cNvSpPr>
            <a:spLocks noChangeArrowheads="1"/>
          </p:cNvSpPr>
          <p:nvPr/>
        </p:nvSpPr>
        <p:spPr bwMode="auto">
          <a:xfrm>
            <a:off x="4284663" y="2781300"/>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46" name="Oval 56"/>
          <p:cNvSpPr>
            <a:spLocks noChangeArrowheads="1"/>
          </p:cNvSpPr>
          <p:nvPr/>
        </p:nvSpPr>
        <p:spPr bwMode="auto">
          <a:xfrm>
            <a:off x="6084888" y="2205038"/>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47" name="Oval 57"/>
          <p:cNvSpPr>
            <a:spLocks noChangeArrowheads="1"/>
          </p:cNvSpPr>
          <p:nvPr/>
        </p:nvSpPr>
        <p:spPr bwMode="auto">
          <a:xfrm>
            <a:off x="6013450" y="3357563"/>
            <a:ext cx="1728788" cy="1584325"/>
          </a:xfrm>
          <a:prstGeom prst="ellipse">
            <a:avLst/>
          </a:prstGeom>
          <a:noFill/>
          <a:ln w="9525">
            <a:solidFill>
              <a:schemeClr val="tx1"/>
            </a:solidFill>
            <a:prstDash val="sysDot"/>
            <a:round/>
            <a:headEnd/>
            <a:tailEnd/>
          </a:ln>
        </p:spPr>
        <p:txBody>
          <a:bodyPr wrap="none" anchor="ctr"/>
          <a:lstStyle/>
          <a:p>
            <a:endParaRPr lang="es-ES"/>
          </a:p>
        </p:txBody>
      </p:sp>
      <p:sp>
        <p:nvSpPr>
          <p:cNvPr id="123948" name="Oval 58"/>
          <p:cNvSpPr>
            <a:spLocks noChangeArrowheads="1"/>
          </p:cNvSpPr>
          <p:nvPr/>
        </p:nvSpPr>
        <p:spPr bwMode="auto">
          <a:xfrm>
            <a:off x="2484438" y="3284538"/>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49" name="Oval 59"/>
          <p:cNvSpPr>
            <a:spLocks noChangeArrowheads="1"/>
          </p:cNvSpPr>
          <p:nvPr/>
        </p:nvSpPr>
        <p:spPr bwMode="auto">
          <a:xfrm>
            <a:off x="2484438" y="2205038"/>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50" name="Oval 60"/>
          <p:cNvSpPr>
            <a:spLocks noChangeArrowheads="1"/>
          </p:cNvSpPr>
          <p:nvPr/>
        </p:nvSpPr>
        <p:spPr bwMode="auto">
          <a:xfrm>
            <a:off x="4284663" y="1628775"/>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51" name="Oval 61"/>
          <p:cNvSpPr>
            <a:spLocks noChangeArrowheads="1"/>
          </p:cNvSpPr>
          <p:nvPr/>
        </p:nvSpPr>
        <p:spPr bwMode="auto">
          <a:xfrm>
            <a:off x="6084888" y="1125538"/>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52" name="Oval 62"/>
          <p:cNvSpPr>
            <a:spLocks noChangeArrowheads="1"/>
          </p:cNvSpPr>
          <p:nvPr/>
        </p:nvSpPr>
        <p:spPr bwMode="auto">
          <a:xfrm>
            <a:off x="2413000" y="1123950"/>
            <a:ext cx="1728788" cy="1584325"/>
          </a:xfrm>
          <a:prstGeom prst="ellipse">
            <a:avLst/>
          </a:prstGeom>
          <a:noFill/>
          <a:ln w="9525">
            <a:solidFill>
              <a:schemeClr val="tx1"/>
            </a:solidFill>
            <a:prstDash val="sysDot"/>
            <a:round/>
            <a:headEnd/>
            <a:tailEnd/>
          </a:ln>
        </p:spPr>
        <p:txBody>
          <a:bodyPr wrap="none" anchor="ctr"/>
          <a:lstStyle/>
          <a:p>
            <a:endParaRPr lang="es-ES"/>
          </a:p>
        </p:txBody>
      </p:sp>
      <p:sp>
        <p:nvSpPr>
          <p:cNvPr id="123953" name="Oval 63"/>
          <p:cNvSpPr>
            <a:spLocks noChangeArrowheads="1"/>
          </p:cNvSpPr>
          <p:nvPr/>
        </p:nvSpPr>
        <p:spPr bwMode="auto">
          <a:xfrm>
            <a:off x="539750" y="1700213"/>
            <a:ext cx="1728788" cy="1584325"/>
          </a:xfrm>
          <a:prstGeom prst="ellipse">
            <a:avLst/>
          </a:prstGeom>
          <a:noFill/>
          <a:ln w="9525">
            <a:solidFill>
              <a:schemeClr val="tx1"/>
            </a:solidFill>
            <a:prstDash val="sysDot"/>
            <a:round/>
            <a:headEnd/>
            <a:tailEnd/>
          </a:ln>
        </p:spPr>
        <p:txBody>
          <a:bodyPr wrap="none" anchor="ctr"/>
          <a:lstStyle/>
          <a:p>
            <a:endParaRPr lang="es-ES"/>
          </a:p>
        </p:txBody>
      </p:sp>
      <p:sp>
        <p:nvSpPr>
          <p:cNvPr id="123954" name="Oval 64"/>
          <p:cNvSpPr>
            <a:spLocks noChangeArrowheads="1"/>
          </p:cNvSpPr>
          <p:nvPr/>
        </p:nvSpPr>
        <p:spPr bwMode="auto">
          <a:xfrm>
            <a:off x="539750" y="3860800"/>
            <a:ext cx="1728788" cy="1584325"/>
          </a:xfrm>
          <a:prstGeom prst="ellipse">
            <a:avLst/>
          </a:prstGeom>
          <a:noFill/>
          <a:ln w="9525">
            <a:solidFill>
              <a:schemeClr val="tx1"/>
            </a:solidFill>
            <a:prstDash val="sysDot"/>
            <a:round/>
            <a:headEnd/>
            <a:tailEnd/>
          </a:ln>
        </p:spPr>
        <p:txBody>
          <a:bodyPr wrap="none" anchor="ctr"/>
          <a:lstStyle/>
          <a:p>
            <a:endParaRPr lang="es-ES"/>
          </a:p>
        </p:txBody>
      </p:sp>
      <p:sp>
        <p:nvSpPr>
          <p:cNvPr id="123955" name="Oval 65"/>
          <p:cNvSpPr>
            <a:spLocks noChangeArrowheads="1"/>
          </p:cNvSpPr>
          <p:nvPr/>
        </p:nvSpPr>
        <p:spPr bwMode="auto">
          <a:xfrm>
            <a:off x="2484438" y="4437063"/>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56" name="Oval 66"/>
          <p:cNvSpPr>
            <a:spLocks noChangeArrowheads="1"/>
          </p:cNvSpPr>
          <p:nvPr/>
        </p:nvSpPr>
        <p:spPr bwMode="auto">
          <a:xfrm>
            <a:off x="6084888" y="4508500"/>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57" name="Oval 67"/>
          <p:cNvSpPr>
            <a:spLocks noChangeArrowheads="1"/>
          </p:cNvSpPr>
          <p:nvPr/>
        </p:nvSpPr>
        <p:spPr bwMode="auto">
          <a:xfrm>
            <a:off x="4284663" y="3860800"/>
            <a:ext cx="1728787" cy="1584325"/>
          </a:xfrm>
          <a:prstGeom prst="ellipse">
            <a:avLst/>
          </a:prstGeom>
          <a:noFill/>
          <a:ln w="9525">
            <a:solidFill>
              <a:schemeClr val="tx1"/>
            </a:solidFill>
            <a:prstDash val="sysDot"/>
            <a:round/>
            <a:headEnd/>
            <a:tailEnd/>
          </a:ln>
        </p:spPr>
        <p:txBody>
          <a:bodyPr wrap="none" anchor="ctr"/>
          <a:lstStyle/>
          <a:p>
            <a:endParaRPr lang="es-ES"/>
          </a:p>
        </p:txBody>
      </p:sp>
      <p:sp>
        <p:nvSpPr>
          <p:cNvPr id="123972" name="Text Box 82"/>
          <p:cNvSpPr txBox="1">
            <a:spLocks noChangeArrowheads="1"/>
          </p:cNvSpPr>
          <p:nvPr/>
        </p:nvSpPr>
        <p:spPr bwMode="auto">
          <a:xfrm>
            <a:off x="7885113" y="5861050"/>
            <a:ext cx="715962" cy="304800"/>
          </a:xfrm>
          <a:prstGeom prst="rect">
            <a:avLst/>
          </a:prstGeom>
          <a:noFill/>
          <a:ln w="9525">
            <a:noFill/>
            <a:miter lim="800000"/>
            <a:headEnd/>
            <a:tailEnd/>
          </a:ln>
        </p:spPr>
        <p:txBody>
          <a:bodyPr wrap="none">
            <a:spAutoFit/>
          </a:bodyPr>
          <a:lstStyle/>
          <a:p>
            <a:r>
              <a:rPr lang="es-ES"/>
              <a:t>Planta</a:t>
            </a:r>
          </a:p>
        </p:txBody>
      </p:sp>
      <p:sp>
        <p:nvSpPr>
          <p:cNvPr id="123973" name="Text Box 83"/>
          <p:cNvSpPr txBox="1">
            <a:spLocks noChangeArrowheads="1"/>
          </p:cNvSpPr>
          <p:nvPr/>
        </p:nvSpPr>
        <p:spPr bwMode="auto">
          <a:xfrm>
            <a:off x="7885113" y="5068888"/>
            <a:ext cx="784225" cy="304800"/>
          </a:xfrm>
          <a:prstGeom prst="rect">
            <a:avLst/>
          </a:prstGeom>
          <a:noFill/>
          <a:ln w="9525">
            <a:noFill/>
            <a:miter lim="800000"/>
            <a:headEnd/>
            <a:tailEnd/>
          </a:ln>
        </p:spPr>
        <p:txBody>
          <a:bodyPr wrap="none">
            <a:spAutoFit/>
          </a:bodyPr>
          <a:lstStyle/>
          <a:p>
            <a:r>
              <a:rPr lang="es-ES"/>
              <a:t>Sótano</a:t>
            </a:r>
          </a:p>
        </p:txBody>
      </p:sp>
      <p:sp>
        <p:nvSpPr>
          <p:cNvPr id="123974" name="Text Box 84"/>
          <p:cNvSpPr txBox="1">
            <a:spLocks noChangeArrowheads="1"/>
          </p:cNvSpPr>
          <p:nvPr/>
        </p:nvSpPr>
        <p:spPr bwMode="auto">
          <a:xfrm>
            <a:off x="7885113" y="4581525"/>
            <a:ext cx="558800" cy="304800"/>
          </a:xfrm>
          <a:prstGeom prst="rect">
            <a:avLst/>
          </a:prstGeom>
          <a:noFill/>
          <a:ln w="9525">
            <a:noFill/>
            <a:miter lim="800000"/>
            <a:headEnd/>
            <a:tailEnd/>
          </a:ln>
        </p:spPr>
        <p:txBody>
          <a:bodyPr wrap="none">
            <a:spAutoFit/>
          </a:bodyPr>
          <a:lstStyle/>
          <a:p>
            <a:r>
              <a:rPr lang="es-ES"/>
              <a:t>Baja</a:t>
            </a:r>
          </a:p>
        </p:txBody>
      </p:sp>
      <p:sp>
        <p:nvSpPr>
          <p:cNvPr id="123975" name="Text Box 85"/>
          <p:cNvSpPr txBox="1">
            <a:spLocks noChangeArrowheads="1"/>
          </p:cNvSpPr>
          <p:nvPr/>
        </p:nvSpPr>
        <p:spPr bwMode="auto">
          <a:xfrm>
            <a:off x="7885113" y="4005263"/>
            <a:ext cx="847725" cy="304800"/>
          </a:xfrm>
          <a:prstGeom prst="rect">
            <a:avLst/>
          </a:prstGeom>
          <a:noFill/>
          <a:ln w="9525">
            <a:noFill/>
            <a:miter lim="800000"/>
            <a:headEnd/>
            <a:tailEnd/>
          </a:ln>
        </p:spPr>
        <p:txBody>
          <a:bodyPr wrap="none">
            <a:spAutoFit/>
          </a:bodyPr>
          <a:lstStyle/>
          <a:p>
            <a:r>
              <a:rPr lang="es-ES"/>
              <a:t>Primera</a:t>
            </a:r>
          </a:p>
        </p:txBody>
      </p:sp>
      <p:sp>
        <p:nvSpPr>
          <p:cNvPr id="123976" name="Text Box 86"/>
          <p:cNvSpPr txBox="1">
            <a:spLocks noChangeArrowheads="1"/>
          </p:cNvSpPr>
          <p:nvPr/>
        </p:nvSpPr>
        <p:spPr bwMode="auto">
          <a:xfrm>
            <a:off x="7885113" y="3429000"/>
            <a:ext cx="931862" cy="304800"/>
          </a:xfrm>
          <a:prstGeom prst="rect">
            <a:avLst/>
          </a:prstGeom>
          <a:noFill/>
          <a:ln w="9525">
            <a:noFill/>
            <a:miter lim="800000"/>
            <a:headEnd/>
            <a:tailEnd/>
          </a:ln>
        </p:spPr>
        <p:txBody>
          <a:bodyPr wrap="none">
            <a:spAutoFit/>
          </a:bodyPr>
          <a:lstStyle/>
          <a:p>
            <a:r>
              <a:rPr lang="es-ES"/>
              <a:t>Segunda</a:t>
            </a:r>
          </a:p>
        </p:txBody>
      </p:sp>
      <p:sp>
        <p:nvSpPr>
          <p:cNvPr id="123977" name="Text Box 87"/>
          <p:cNvSpPr txBox="1">
            <a:spLocks noChangeArrowheads="1"/>
          </p:cNvSpPr>
          <p:nvPr/>
        </p:nvSpPr>
        <p:spPr bwMode="auto">
          <a:xfrm>
            <a:off x="7885113" y="2852738"/>
            <a:ext cx="825500" cy="304800"/>
          </a:xfrm>
          <a:prstGeom prst="rect">
            <a:avLst/>
          </a:prstGeom>
          <a:noFill/>
          <a:ln w="9525">
            <a:noFill/>
            <a:miter lim="800000"/>
            <a:headEnd/>
            <a:tailEnd/>
          </a:ln>
        </p:spPr>
        <p:txBody>
          <a:bodyPr wrap="none">
            <a:spAutoFit/>
          </a:bodyPr>
          <a:lstStyle/>
          <a:p>
            <a:r>
              <a:rPr lang="es-ES"/>
              <a:t>Tercera</a:t>
            </a:r>
          </a:p>
        </p:txBody>
      </p:sp>
      <p:sp>
        <p:nvSpPr>
          <p:cNvPr id="123978" name="Text Box 88"/>
          <p:cNvSpPr txBox="1">
            <a:spLocks noChangeArrowheads="1"/>
          </p:cNvSpPr>
          <p:nvPr/>
        </p:nvSpPr>
        <p:spPr bwMode="auto">
          <a:xfrm>
            <a:off x="7885113" y="2276475"/>
            <a:ext cx="746125" cy="304800"/>
          </a:xfrm>
          <a:prstGeom prst="rect">
            <a:avLst/>
          </a:prstGeom>
          <a:noFill/>
          <a:ln w="9525">
            <a:noFill/>
            <a:miter lim="800000"/>
            <a:headEnd/>
            <a:tailEnd/>
          </a:ln>
        </p:spPr>
        <p:txBody>
          <a:bodyPr wrap="none">
            <a:spAutoFit/>
          </a:bodyPr>
          <a:lstStyle/>
          <a:p>
            <a:r>
              <a:rPr lang="es-ES"/>
              <a:t>Cuarta</a:t>
            </a:r>
          </a:p>
        </p:txBody>
      </p:sp>
      <p:sp>
        <p:nvSpPr>
          <p:cNvPr id="123979" name="Text Box 89"/>
          <p:cNvSpPr txBox="1">
            <a:spLocks noChangeArrowheads="1"/>
          </p:cNvSpPr>
          <p:nvPr/>
        </p:nvSpPr>
        <p:spPr bwMode="auto">
          <a:xfrm>
            <a:off x="7885113" y="1773238"/>
            <a:ext cx="744537" cy="304800"/>
          </a:xfrm>
          <a:prstGeom prst="rect">
            <a:avLst/>
          </a:prstGeom>
          <a:noFill/>
          <a:ln w="9525">
            <a:noFill/>
            <a:miter lim="800000"/>
            <a:headEnd/>
            <a:tailEnd/>
          </a:ln>
        </p:spPr>
        <p:txBody>
          <a:bodyPr wrap="none">
            <a:spAutoFit/>
          </a:bodyPr>
          <a:lstStyle/>
          <a:p>
            <a:r>
              <a:rPr lang="es-ES"/>
              <a:t>Quinta</a:t>
            </a:r>
          </a:p>
        </p:txBody>
      </p:sp>
      <p:sp>
        <p:nvSpPr>
          <p:cNvPr id="123980" name="Line 91"/>
          <p:cNvSpPr>
            <a:spLocks noChangeShapeType="1"/>
          </p:cNvSpPr>
          <p:nvPr/>
        </p:nvSpPr>
        <p:spPr bwMode="auto">
          <a:xfrm flipV="1">
            <a:off x="8245475" y="5516563"/>
            <a:ext cx="0" cy="288925"/>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612775" y="2314596"/>
            <a:ext cx="0" cy="3308350"/>
          </a:xfrm>
          <a:prstGeom prst="line">
            <a:avLst/>
          </a:prstGeom>
          <a:noFill/>
          <a:ln w="19050">
            <a:solidFill>
              <a:srgbClr val="FF0000"/>
            </a:solidFill>
            <a:round/>
            <a:headEnd/>
            <a:tailEnd/>
          </a:ln>
        </p:spPr>
        <p:txBody>
          <a:bodyPr/>
          <a:lstStyle/>
          <a:p>
            <a:endParaRPr lang="es-ES"/>
          </a:p>
        </p:txBody>
      </p:sp>
      <p:sp>
        <p:nvSpPr>
          <p:cNvPr id="2051" name="Line 3"/>
          <p:cNvSpPr>
            <a:spLocks noChangeShapeType="1"/>
          </p:cNvSpPr>
          <p:nvPr/>
        </p:nvSpPr>
        <p:spPr bwMode="auto">
          <a:xfrm>
            <a:off x="612775" y="2311421"/>
            <a:ext cx="7197725" cy="0"/>
          </a:xfrm>
          <a:prstGeom prst="line">
            <a:avLst/>
          </a:prstGeom>
          <a:noFill/>
          <a:ln w="19050">
            <a:solidFill>
              <a:srgbClr val="FF0000"/>
            </a:solidFill>
            <a:round/>
            <a:headEnd/>
            <a:tailEnd/>
          </a:ln>
        </p:spPr>
        <p:txBody>
          <a:bodyPr/>
          <a:lstStyle/>
          <a:p>
            <a:endParaRPr lang="es-ES"/>
          </a:p>
        </p:txBody>
      </p:sp>
      <p:sp>
        <p:nvSpPr>
          <p:cNvPr id="2052" name="Line 4"/>
          <p:cNvSpPr>
            <a:spLocks noChangeShapeType="1"/>
          </p:cNvSpPr>
          <p:nvPr/>
        </p:nvSpPr>
        <p:spPr bwMode="auto">
          <a:xfrm>
            <a:off x="612775" y="5622946"/>
            <a:ext cx="7197725" cy="0"/>
          </a:xfrm>
          <a:prstGeom prst="line">
            <a:avLst/>
          </a:prstGeom>
          <a:noFill/>
          <a:ln w="19050">
            <a:solidFill>
              <a:srgbClr val="FF0000"/>
            </a:solidFill>
            <a:round/>
            <a:headEnd/>
            <a:tailEnd/>
          </a:ln>
        </p:spPr>
        <p:txBody>
          <a:bodyPr/>
          <a:lstStyle/>
          <a:p>
            <a:endParaRPr lang="es-ES"/>
          </a:p>
        </p:txBody>
      </p:sp>
      <p:sp>
        <p:nvSpPr>
          <p:cNvPr id="2053" name="Line 5"/>
          <p:cNvSpPr>
            <a:spLocks noChangeShapeType="1"/>
          </p:cNvSpPr>
          <p:nvPr/>
        </p:nvSpPr>
        <p:spPr bwMode="auto">
          <a:xfrm>
            <a:off x="612775" y="5119709"/>
            <a:ext cx="7197725" cy="0"/>
          </a:xfrm>
          <a:prstGeom prst="line">
            <a:avLst/>
          </a:prstGeom>
          <a:noFill/>
          <a:ln w="19050">
            <a:solidFill>
              <a:srgbClr val="FF0000"/>
            </a:solidFill>
            <a:round/>
            <a:headEnd/>
            <a:tailEnd/>
          </a:ln>
        </p:spPr>
        <p:txBody>
          <a:bodyPr/>
          <a:lstStyle/>
          <a:p>
            <a:endParaRPr lang="es-ES"/>
          </a:p>
        </p:txBody>
      </p:sp>
      <p:sp>
        <p:nvSpPr>
          <p:cNvPr id="2054" name="Line 6"/>
          <p:cNvSpPr>
            <a:spLocks noChangeShapeType="1"/>
          </p:cNvSpPr>
          <p:nvPr/>
        </p:nvSpPr>
        <p:spPr bwMode="auto">
          <a:xfrm>
            <a:off x="7813675" y="1844696"/>
            <a:ext cx="0" cy="3778250"/>
          </a:xfrm>
          <a:prstGeom prst="line">
            <a:avLst/>
          </a:prstGeom>
          <a:noFill/>
          <a:ln w="19050">
            <a:solidFill>
              <a:srgbClr val="FF0000"/>
            </a:solidFill>
            <a:round/>
            <a:headEnd/>
            <a:tailEnd/>
          </a:ln>
        </p:spPr>
        <p:txBody>
          <a:bodyPr/>
          <a:lstStyle/>
          <a:p>
            <a:endParaRPr lang="es-ES"/>
          </a:p>
        </p:txBody>
      </p:sp>
      <p:sp>
        <p:nvSpPr>
          <p:cNvPr id="2055" name="Line 7"/>
          <p:cNvSpPr>
            <a:spLocks noChangeShapeType="1"/>
          </p:cNvSpPr>
          <p:nvPr/>
        </p:nvSpPr>
        <p:spPr bwMode="auto">
          <a:xfrm>
            <a:off x="612775" y="4614884"/>
            <a:ext cx="7197725" cy="0"/>
          </a:xfrm>
          <a:prstGeom prst="line">
            <a:avLst/>
          </a:prstGeom>
          <a:noFill/>
          <a:ln w="19050">
            <a:solidFill>
              <a:srgbClr val="FF0000"/>
            </a:solidFill>
            <a:round/>
            <a:headEnd/>
            <a:tailEnd/>
          </a:ln>
        </p:spPr>
        <p:txBody>
          <a:bodyPr/>
          <a:lstStyle/>
          <a:p>
            <a:endParaRPr lang="es-ES"/>
          </a:p>
        </p:txBody>
      </p:sp>
      <p:sp>
        <p:nvSpPr>
          <p:cNvPr id="2056" name="Line 8"/>
          <p:cNvSpPr>
            <a:spLocks noChangeShapeType="1"/>
          </p:cNvSpPr>
          <p:nvPr/>
        </p:nvSpPr>
        <p:spPr bwMode="auto">
          <a:xfrm>
            <a:off x="612775" y="4038621"/>
            <a:ext cx="7197725" cy="0"/>
          </a:xfrm>
          <a:prstGeom prst="line">
            <a:avLst/>
          </a:prstGeom>
          <a:noFill/>
          <a:ln w="19050">
            <a:solidFill>
              <a:srgbClr val="FF0000"/>
            </a:solidFill>
            <a:round/>
            <a:headEnd/>
            <a:tailEnd/>
          </a:ln>
        </p:spPr>
        <p:txBody>
          <a:bodyPr/>
          <a:lstStyle/>
          <a:p>
            <a:endParaRPr lang="es-ES"/>
          </a:p>
        </p:txBody>
      </p:sp>
      <p:sp>
        <p:nvSpPr>
          <p:cNvPr id="2057" name="Line 9"/>
          <p:cNvSpPr>
            <a:spLocks noChangeShapeType="1"/>
          </p:cNvSpPr>
          <p:nvPr/>
        </p:nvSpPr>
        <p:spPr bwMode="auto">
          <a:xfrm>
            <a:off x="612775" y="3462359"/>
            <a:ext cx="7197725" cy="0"/>
          </a:xfrm>
          <a:prstGeom prst="line">
            <a:avLst/>
          </a:prstGeom>
          <a:noFill/>
          <a:ln w="19050">
            <a:solidFill>
              <a:srgbClr val="FF0000"/>
            </a:solidFill>
            <a:round/>
            <a:headEnd/>
            <a:tailEnd/>
          </a:ln>
        </p:spPr>
        <p:txBody>
          <a:bodyPr/>
          <a:lstStyle/>
          <a:p>
            <a:endParaRPr lang="es-ES"/>
          </a:p>
        </p:txBody>
      </p:sp>
      <p:sp>
        <p:nvSpPr>
          <p:cNvPr id="2058" name="Line 10"/>
          <p:cNvSpPr>
            <a:spLocks noChangeShapeType="1"/>
          </p:cNvSpPr>
          <p:nvPr/>
        </p:nvSpPr>
        <p:spPr bwMode="auto">
          <a:xfrm>
            <a:off x="612775" y="2886096"/>
            <a:ext cx="7197725" cy="0"/>
          </a:xfrm>
          <a:prstGeom prst="line">
            <a:avLst/>
          </a:prstGeom>
          <a:noFill/>
          <a:ln w="19050">
            <a:solidFill>
              <a:srgbClr val="FF0000"/>
            </a:solidFill>
            <a:round/>
            <a:headEnd/>
            <a:tailEnd/>
          </a:ln>
        </p:spPr>
        <p:txBody>
          <a:bodyPr/>
          <a:lstStyle/>
          <a:p>
            <a:endParaRPr lang="es-ES"/>
          </a:p>
        </p:txBody>
      </p:sp>
      <p:sp>
        <p:nvSpPr>
          <p:cNvPr id="2059" name="Line 11"/>
          <p:cNvSpPr>
            <a:spLocks noChangeShapeType="1"/>
          </p:cNvSpPr>
          <p:nvPr/>
        </p:nvSpPr>
        <p:spPr bwMode="auto">
          <a:xfrm>
            <a:off x="2484438" y="1878034"/>
            <a:ext cx="5329237" cy="0"/>
          </a:xfrm>
          <a:prstGeom prst="line">
            <a:avLst/>
          </a:prstGeom>
          <a:noFill/>
          <a:ln w="19050">
            <a:solidFill>
              <a:srgbClr val="FF0000"/>
            </a:solidFill>
            <a:round/>
            <a:headEnd/>
            <a:tailEnd/>
          </a:ln>
        </p:spPr>
        <p:txBody>
          <a:bodyPr/>
          <a:lstStyle/>
          <a:p>
            <a:endParaRPr lang="es-ES"/>
          </a:p>
        </p:txBody>
      </p:sp>
      <p:sp>
        <p:nvSpPr>
          <p:cNvPr id="2060" name="Line 12"/>
          <p:cNvSpPr>
            <a:spLocks noChangeShapeType="1"/>
          </p:cNvSpPr>
          <p:nvPr/>
        </p:nvSpPr>
        <p:spPr bwMode="auto">
          <a:xfrm>
            <a:off x="2268538" y="2311421"/>
            <a:ext cx="0" cy="3311525"/>
          </a:xfrm>
          <a:prstGeom prst="line">
            <a:avLst/>
          </a:prstGeom>
          <a:noFill/>
          <a:ln w="19050">
            <a:solidFill>
              <a:srgbClr val="FF0000"/>
            </a:solidFill>
            <a:round/>
            <a:headEnd/>
            <a:tailEnd/>
          </a:ln>
        </p:spPr>
        <p:txBody>
          <a:bodyPr/>
          <a:lstStyle/>
          <a:p>
            <a:endParaRPr lang="es-ES"/>
          </a:p>
        </p:txBody>
      </p:sp>
      <p:sp>
        <p:nvSpPr>
          <p:cNvPr id="2061" name="Line 13"/>
          <p:cNvSpPr>
            <a:spLocks noChangeShapeType="1"/>
          </p:cNvSpPr>
          <p:nvPr/>
        </p:nvSpPr>
        <p:spPr bwMode="auto">
          <a:xfrm>
            <a:off x="2484438" y="1844696"/>
            <a:ext cx="0" cy="3778250"/>
          </a:xfrm>
          <a:prstGeom prst="line">
            <a:avLst/>
          </a:prstGeom>
          <a:noFill/>
          <a:ln w="19050">
            <a:solidFill>
              <a:srgbClr val="FF0000"/>
            </a:solidFill>
            <a:round/>
            <a:headEnd/>
            <a:tailEnd/>
          </a:ln>
        </p:spPr>
        <p:txBody>
          <a:bodyPr/>
          <a:lstStyle/>
          <a:p>
            <a:endParaRPr lang="es-ES"/>
          </a:p>
        </p:txBody>
      </p:sp>
      <p:sp>
        <p:nvSpPr>
          <p:cNvPr id="2062" name="Line 14"/>
          <p:cNvSpPr>
            <a:spLocks noChangeShapeType="1"/>
          </p:cNvSpPr>
          <p:nvPr/>
        </p:nvSpPr>
        <p:spPr bwMode="auto">
          <a:xfrm>
            <a:off x="5868988" y="1844696"/>
            <a:ext cx="0" cy="3778250"/>
          </a:xfrm>
          <a:prstGeom prst="line">
            <a:avLst/>
          </a:prstGeom>
          <a:noFill/>
          <a:ln w="19050">
            <a:solidFill>
              <a:srgbClr val="FF0000"/>
            </a:solidFill>
            <a:round/>
            <a:headEnd/>
            <a:tailEnd/>
          </a:ln>
        </p:spPr>
        <p:txBody>
          <a:bodyPr/>
          <a:lstStyle/>
          <a:p>
            <a:endParaRPr lang="es-ES"/>
          </a:p>
        </p:txBody>
      </p:sp>
      <p:sp>
        <p:nvSpPr>
          <p:cNvPr id="2063" name="Line 15"/>
          <p:cNvSpPr>
            <a:spLocks noChangeShapeType="1"/>
          </p:cNvSpPr>
          <p:nvPr/>
        </p:nvSpPr>
        <p:spPr bwMode="auto">
          <a:xfrm>
            <a:off x="6084888" y="1844696"/>
            <a:ext cx="0" cy="3778250"/>
          </a:xfrm>
          <a:prstGeom prst="line">
            <a:avLst/>
          </a:prstGeom>
          <a:noFill/>
          <a:ln w="19050">
            <a:solidFill>
              <a:srgbClr val="FF0000"/>
            </a:solidFill>
            <a:round/>
            <a:headEnd/>
            <a:tailEnd/>
          </a:ln>
        </p:spPr>
        <p:txBody>
          <a:bodyPr/>
          <a:lstStyle/>
          <a:p>
            <a:endParaRPr lang="es-ES"/>
          </a:p>
        </p:txBody>
      </p:sp>
      <p:sp>
        <p:nvSpPr>
          <p:cNvPr id="2064" name="Line 16"/>
          <p:cNvSpPr>
            <a:spLocks noChangeShapeType="1"/>
          </p:cNvSpPr>
          <p:nvPr/>
        </p:nvSpPr>
        <p:spPr bwMode="auto">
          <a:xfrm>
            <a:off x="4140200" y="1844696"/>
            <a:ext cx="0" cy="3778250"/>
          </a:xfrm>
          <a:prstGeom prst="line">
            <a:avLst/>
          </a:prstGeom>
          <a:noFill/>
          <a:ln w="19050">
            <a:solidFill>
              <a:srgbClr val="FF0000"/>
            </a:solidFill>
            <a:round/>
            <a:headEnd/>
            <a:tailEnd/>
          </a:ln>
        </p:spPr>
        <p:txBody>
          <a:bodyPr/>
          <a:lstStyle/>
          <a:p>
            <a:endParaRPr lang="es-ES"/>
          </a:p>
        </p:txBody>
      </p:sp>
      <p:sp>
        <p:nvSpPr>
          <p:cNvPr id="2065" name="Line 17"/>
          <p:cNvSpPr>
            <a:spLocks noChangeShapeType="1"/>
          </p:cNvSpPr>
          <p:nvPr/>
        </p:nvSpPr>
        <p:spPr bwMode="auto">
          <a:xfrm>
            <a:off x="4356100" y="1844696"/>
            <a:ext cx="0" cy="3778250"/>
          </a:xfrm>
          <a:prstGeom prst="line">
            <a:avLst/>
          </a:prstGeom>
          <a:noFill/>
          <a:ln w="19050">
            <a:solidFill>
              <a:srgbClr val="FF0000"/>
            </a:solidFill>
            <a:round/>
            <a:headEnd/>
            <a:tailEnd/>
          </a:ln>
        </p:spPr>
        <p:txBody>
          <a:bodyPr/>
          <a:lstStyle/>
          <a:p>
            <a:endParaRPr lang="es-ES"/>
          </a:p>
        </p:txBody>
      </p:sp>
      <p:sp>
        <p:nvSpPr>
          <p:cNvPr id="2066" name="Rectangle 18"/>
          <p:cNvSpPr>
            <a:spLocks noChangeArrowheads="1"/>
          </p:cNvSpPr>
          <p:nvPr/>
        </p:nvSpPr>
        <p:spPr bwMode="auto">
          <a:xfrm>
            <a:off x="760413" y="249235"/>
            <a:ext cx="7772400" cy="803275"/>
          </a:xfrm>
          <a:prstGeom prst="rect">
            <a:avLst/>
          </a:prstGeom>
          <a:noFill/>
          <a:ln w="9525">
            <a:noFill/>
            <a:miter lim="800000"/>
            <a:headEnd/>
            <a:tailEnd/>
          </a:ln>
        </p:spPr>
        <p:txBody>
          <a:bodyPr anchor="ctr"/>
          <a:lstStyle/>
          <a:p>
            <a:pPr algn="ctr"/>
            <a:r>
              <a:rPr lang="es-ES" sz="2800" b="0" dirty="0" smtClean="0">
                <a:solidFill>
                  <a:schemeClr val="tx2"/>
                </a:solidFill>
              </a:rPr>
              <a:t>Canales 1-6-11, software versión 2</a:t>
            </a:r>
            <a:endParaRPr lang="es-ES" sz="2800" b="0" dirty="0">
              <a:solidFill>
                <a:schemeClr val="tx2"/>
              </a:solidFill>
            </a:endParaRPr>
          </a:p>
        </p:txBody>
      </p:sp>
      <p:pic>
        <p:nvPicPr>
          <p:cNvPr id="2067" name="Picture 19"/>
          <p:cNvPicPr>
            <a:picLocks noChangeAspect="1" noChangeArrowheads="1"/>
          </p:cNvPicPr>
          <p:nvPr/>
        </p:nvPicPr>
        <p:blipFill>
          <a:blip r:embed="rId3" cstate="print"/>
          <a:srcRect/>
          <a:stretch>
            <a:fillRect/>
          </a:stretch>
        </p:blipFill>
        <p:spPr bwMode="auto">
          <a:xfrm>
            <a:off x="6611938" y="1932009"/>
            <a:ext cx="409575" cy="306387"/>
          </a:xfrm>
          <a:prstGeom prst="rect">
            <a:avLst/>
          </a:prstGeom>
          <a:noFill/>
          <a:ln w="9525">
            <a:noFill/>
            <a:miter lim="800000"/>
            <a:headEnd/>
            <a:tailEnd/>
          </a:ln>
        </p:spPr>
      </p:pic>
      <p:pic>
        <p:nvPicPr>
          <p:cNvPr id="2068" name="Picture 20"/>
          <p:cNvPicPr>
            <a:picLocks noChangeAspect="1" noChangeArrowheads="1"/>
          </p:cNvPicPr>
          <p:nvPr/>
        </p:nvPicPr>
        <p:blipFill>
          <a:blip r:embed="rId3" cstate="print"/>
          <a:srcRect/>
          <a:stretch>
            <a:fillRect/>
          </a:stretch>
        </p:blipFill>
        <p:spPr bwMode="auto">
          <a:xfrm>
            <a:off x="3205163" y="1932009"/>
            <a:ext cx="409575" cy="306387"/>
          </a:xfrm>
          <a:prstGeom prst="rect">
            <a:avLst/>
          </a:prstGeom>
          <a:noFill/>
          <a:ln w="9525">
            <a:noFill/>
            <a:miter lim="800000"/>
            <a:headEnd/>
            <a:tailEnd/>
          </a:ln>
        </p:spPr>
      </p:pic>
      <p:pic>
        <p:nvPicPr>
          <p:cNvPr id="2069" name="Picture 21"/>
          <p:cNvPicPr>
            <a:picLocks noChangeAspect="1" noChangeArrowheads="1"/>
          </p:cNvPicPr>
          <p:nvPr/>
        </p:nvPicPr>
        <p:blipFill>
          <a:blip r:embed="rId3" cstate="print"/>
          <a:srcRect/>
          <a:stretch>
            <a:fillRect/>
          </a:stretch>
        </p:blipFill>
        <p:spPr bwMode="auto">
          <a:xfrm>
            <a:off x="1189038" y="2454296"/>
            <a:ext cx="409575" cy="306388"/>
          </a:xfrm>
          <a:prstGeom prst="rect">
            <a:avLst/>
          </a:prstGeom>
          <a:noFill/>
          <a:ln w="9525">
            <a:noFill/>
            <a:miter lim="800000"/>
            <a:headEnd/>
            <a:tailEnd/>
          </a:ln>
        </p:spPr>
      </p:pic>
      <p:pic>
        <p:nvPicPr>
          <p:cNvPr id="2070" name="Picture 22"/>
          <p:cNvPicPr>
            <a:picLocks noChangeAspect="1" noChangeArrowheads="1"/>
          </p:cNvPicPr>
          <p:nvPr/>
        </p:nvPicPr>
        <p:blipFill>
          <a:blip r:embed="rId3" cstate="print"/>
          <a:srcRect/>
          <a:stretch>
            <a:fillRect/>
          </a:stretch>
        </p:blipFill>
        <p:spPr bwMode="auto">
          <a:xfrm>
            <a:off x="4932363" y="2454296"/>
            <a:ext cx="409575" cy="306388"/>
          </a:xfrm>
          <a:prstGeom prst="rect">
            <a:avLst/>
          </a:prstGeom>
          <a:noFill/>
          <a:ln w="9525">
            <a:noFill/>
            <a:miter lim="800000"/>
            <a:headEnd/>
            <a:tailEnd/>
          </a:ln>
        </p:spPr>
      </p:pic>
      <p:pic>
        <p:nvPicPr>
          <p:cNvPr id="2071" name="Picture 23"/>
          <p:cNvPicPr>
            <a:picLocks noChangeAspect="1" noChangeArrowheads="1"/>
          </p:cNvPicPr>
          <p:nvPr/>
        </p:nvPicPr>
        <p:blipFill>
          <a:blip r:embed="rId3" cstate="print"/>
          <a:srcRect/>
          <a:stretch>
            <a:fillRect/>
          </a:stretch>
        </p:blipFill>
        <p:spPr bwMode="auto">
          <a:xfrm>
            <a:off x="6661150" y="3030559"/>
            <a:ext cx="409575" cy="306387"/>
          </a:xfrm>
          <a:prstGeom prst="rect">
            <a:avLst/>
          </a:prstGeom>
          <a:noFill/>
          <a:ln w="9525">
            <a:noFill/>
            <a:miter lim="800000"/>
            <a:headEnd/>
            <a:tailEnd/>
          </a:ln>
        </p:spPr>
      </p:pic>
      <p:pic>
        <p:nvPicPr>
          <p:cNvPr id="2072" name="Picture 24"/>
          <p:cNvPicPr>
            <a:picLocks noChangeAspect="1" noChangeArrowheads="1"/>
          </p:cNvPicPr>
          <p:nvPr/>
        </p:nvPicPr>
        <p:blipFill>
          <a:blip r:embed="rId3" cstate="print"/>
          <a:srcRect/>
          <a:stretch>
            <a:fillRect/>
          </a:stretch>
        </p:blipFill>
        <p:spPr bwMode="auto">
          <a:xfrm>
            <a:off x="3132138" y="3030559"/>
            <a:ext cx="409575" cy="306387"/>
          </a:xfrm>
          <a:prstGeom prst="rect">
            <a:avLst/>
          </a:prstGeom>
          <a:noFill/>
          <a:ln w="9525">
            <a:noFill/>
            <a:miter lim="800000"/>
            <a:headEnd/>
            <a:tailEnd/>
          </a:ln>
        </p:spPr>
      </p:pic>
      <p:pic>
        <p:nvPicPr>
          <p:cNvPr id="2073" name="Picture 25"/>
          <p:cNvPicPr>
            <a:picLocks noChangeAspect="1" noChangeArrowheads="1"/>
          </p:cNvPicPr>
          <p:nvPr/>
        </p:nvPicPr>
        <p:blipFill>
          <a:blip r:embed="rId3" cstate="print"/>
          <a:srcRect/>
          <a:stretch>
            <a:fillRect/>
          </a:stretch>
        </p:blipFill>
        <p:spPr bwMode="auto">
          <a:xfrm>
            <a:off x="1189038" y="3605234"/>
            <a:ext cx="409575" cy="306387"/>
          </a:xfrm>
          <a:prstGeom prst="rect">
            <a:avLst/>
          </a:prstGeom>
          <a:noFill/>
          <a:ln w="9525">
            <a:noFill/>
            <a:miter lim="800000"/>
            <a:headEnd/>
            <a:tailEnd/>
          </a:ln>
        </p:spPr>
      </p:pic>
      <p:pic>
        <p:nvPicPr>
          <p:cNvPr id="2074" name="Picture 26"/>
          <p:cNvPicPr>
            <a:picLocks noChangeAspect="1" noChangeArrowheads="1"/>
          </p:cNvPicPr>
          <p:nvPr/>
        </p:nvPicPr>
        <p:blipFill>
          <a:blip r:embed="rId3" cstate="print"/>
          <a:srcRect/>
          <a:stretch>
            <a:fillRect/>
          </a:stretch>
        </p:blipFill>
        <p:spPr bwMode="auto">
          <a:xfrm>
            <a:off x="4932363" y="3605234"/>
            <a:ext cx="409575" cy="306387"/>
          </a:xfrm>
          <a:prstGeom prst="rect">
            <a:avLst/>
          </a:prstGeom>
          <a:noFill/>
          <a:ln w="9525">
            <a:noFill/>
            <a:miter lim="800000"/>
            <a:headEnd/>
            <a:tailEnd/>
          </a:ln>
        </p:spPr>
      </p:pic>
      <p:pic>
        <p:nvPicPr>
          <p:cNvPr id="2075" name="Picture 27"/>
          <p:cNvPicPr>
            <a:picLocks noChangeAspect="1" noChangeArrowheads="1"/>
          </p:cNvPicPr>
          <p:nvPr/>
        </p:nvPicPr>
        <p:blipFill>
          <a:blip r:embed="rId3" cstate="print"/>
          <a:srcRect/>
          <a:stretch>
            <a:fillRect/>
          </a:stretch>
        </p:blipFill>
        <p:spPr bwMode="auto">
          <a:xfrm>
            <a:off x="6611938" y="4183084"/>
            <a:ext cx="409575" cy="306387"/>
          </a:xfrm>
          <a:prstGeom prst="rect">
            <a:avLst/>
          </a:prstGeom>
          <a:noFill/>
          <a:ln w="9525">
            <a:noFill/>
            <a:miter lim="800000"/>
            <a:headEnd/>
            <a:tailEnd/>
          </a:ln>
        </p:spPr>
      </p:pic>
      <p:pic>
        <p:nvPicPr>
          <p:cNvPr id="2076" name="Picture 28"/>
          <p:cNvPicPr>
            <a:picLocks noChangeAspect="1" noChangeArrowheads="1"/>
          </p:cNvPicPr>
          <p:nvPr/>
        </p:nvPicPr>
        <p:blipFill>
          <a:blip r:embed="rId3" cstate="print"/>
          <a:srcRect/>
          <a:stretch>
            <a:fillRect/>
          </a:stretch>
        </p:blipFill>
        <p:spPr bwMode="auto">
          <a:xfrm>
            <a:off x="3082925" y="4183084"/>
            <a:ext cx="409575" cy="306387"/>
          </a:xfrm>
          <a:prstGeom prst="rect">
            <a:avLst/>
          </a:prstGeom>
          <a:noFill/>
          <a:ln w="9525">
            <a:noFill/>
            <a:miter lim="800000"/>
            <a:headEnd/>
            <a:tailEnd/>
          </a:ln>
        </p:spPr>
      </p:pic>
      <p:pic>
        <p:nvPicPr>
          <p:cNvPr id="2077" name="Picture 29"/>
          <p:cNvPicPr>
            <a:picLocks noChangeAspect="1" noChangeArrowheads="1"/>
          </p:cNvPicPr>
          <p:nvPr/>
        </p:nvPicPr>
        <p:blipFill>
          <a:blip r:embed="rId3" cstate="print"/>
          <a:srcRect/>
          <a:stretch>
            <a:fillRect/>
          </a:stretch>
        </p:blipFill>
        <p:spPr bwMode="auto">
          <a:xfrm>
            <a:off x="1211263" y="4757759"/>
            <a:ext cx="409575" cy="306387"/>
          </a:xfrm>
          <a:prstGeom prst="rect">
            <a:avLst/>
          </a:prstGeom>
          <a:noFill/>
          <a:ln w="9525">
            <a:noFill/>
            <a:miter lim="800000"/>
            <a:headEnd/>
            <a:tailEnd/>
          </a:ln>
        </p:spPr>
      </p:pic>
      <p:pic>
        <p:nvPicPr>
          <p:cNvPr id="2078" name="Picture 30"/>
          <p:cNvPicPr>
            <a:picLocks noChangeAspect="1" noChangeArrowheads="1"/>
          </p:cNvPicPr>
          <p:nvPr/>
        </p:nvPicPr>
        <p:blipFill>
          <a:blip r:embed="rId3" cstate="print"/>
          <a:srcRect/>
          <a:stretch>
            <a:fillRect/>
          </a:stretch>
        </p:blipFill>
        <p:spPr bwMode="auto">
          <a:xfrm>
            <a:off x="4954588" y="4757759"/>
            <a:ext cx="409575" cy="306387"/>
          </a:xfrm>
          <a:prstGeom prst="rect">
            <a:avLst/>
          </a:prstGeom>
          <a:noFill/>
          <a:ln w="9525">
            <a:noFill/>
            <a:miter lim="800000"/>
            <a:headEnd/>
            <a:tailEnd/>
          </a:ln>
        </p:spPr>
      </p:pic>
      <p:pic>
        <p:nvPicPr>
          <p:cNvPr id="2079" name="Picture 31"/>
          <p:cNvPicPr>
            <a:picLocks noChangeAspect="1" noChangeArrowheads="1"/>
          </p:cNvPicPr>
          <p:nvPr/>
        </p:nvPicPr>
        <p:blipFill>
          <a:blip r:embed="rId3" cstate="print"/>
          <a:srcRect/>
          <a:stretch>
            <a:fillRect/>
          </a:stretch>
        </p:blipFill>
        <p:spPr bwMode="auto">
          <a:xfrm>
            <a:off x="3205163" y="5262584"/>
            <a:ext cx="409575" cy="306387"/>
          </a:xfrm>
          <a:prstGeom prst="rect">
            <a:avLst/>
          </a:prstGeom>
          <a:noFill/>
          <a:ln w="9525">
            <a:noFill/>
            <a:miter lim="800000"/>
            <a:headEnd/>
            <a:tailEnd/>
          </a:ln>
        </p:spPr>
      </p:pic>
      <p:pic>
        <p:nvPicPr>
          <p:cNvPr id="2080" name="Picture 32"/>
          <p:cNvPicPr>
            <a:picLocks noChangeAspect="1" noChangeArrowheads="1"/>
          </p:cNvPicPr>
          <p:nvPr/>
        </p:nvPicPr>
        <p:blipFill>
          <a:blip r:embed="rId3" cstate="print"/>
          <a:srcRect/>
          <a:stretch>
            <a:fillRect/>
          </a:stretch>
        </p:blipFill>
        <p:spPr bwMode="auto">
          <a:xfrm>
            <a:off x="6732588" y="5262584"/>
            <a:ext cx="409575" cy="306387"/>
          </a:xfrm>
          <a:prstGeom prst="rect">
            <a:avLst/>
          </a:prstGeom>
          <a:noFill/>
          <a:ln w="9525">
            <a:noFill/>
            <a:miter lim="800000"/>
            <a:headEnd/>
            <a:tailEnd/>
          </a:ln>
        </p:spPr>
      </p:pic>
      <p:sp>
        <p:nvSpPr>
          <p:cNvPr id="2081" name="Line 33"/>
          <p:cNvSpPr>
            <a:spLocks noChangeShapeType="1"/>
          </p:cNvSpPr>
          <p:nvPr/>
        </p:nvSpPr>
        <p:spPr bwMode="auto">
          <a:xfrm flipV="1">
            <a:off x="2339975" y="5694384"/>
            <a:ext cx="0" cy="288925"/>
          </a:xfrm>
          <a:prstGeom prst="line">
            <a:avLst/>
          </a:prstGeom>
          <a:noFill/>
          <a:ln w="9525">
            <a:solidFill>
              <a:schemeClr val="tx1"/>
            </a:solidFill>
            <a:round/>
            <a:headEnd/>
            <a:tailEnd type="triangle" w="med" len="med"/>
          </a:ln>
        </p:spPr>
        <p:txBody>
          <a:bodyPr/>
          <a:lstStyle/>
          <a:p>
            <a:endParaRPr lang="es-ES"/>
          </a:p>
        </p:txBody>
      </p:sp>
      <p:sp>
        <p:nvSpPr>
          <p:cNvPr id="2082" name="Text Box 34"/>
          <p:cNvSpPr txBox="1">
            <a:spLocks noChangeArrowheads="1"/>
          </p:cNvSpPr>
          <p:nvPr/>
        </p:nvSpPr>
        <p:spPr bwMode="auto">
          <a:xfrm>
            <a:off x="1727200" y="5983309"/>
            <a:ext cx="1189038"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2083" name="Line 35"/>
          <p:cNvSpPr>
            <a:spLocks noChangeShapeType="1"/>
          </p:cNvSpPr>
          <p:nvPr/>
        </p:nvSpPr>
        <p:spPr bwMode="auto">
          <a:xfrm flipV="1">
            <a:off x="4249738" y="5694384"/>
            <a:ext cx="0" cy="288925"/>
          </a:xfrm>
          <a:prstGeom prst="line">
            <a:avLst/>
          </a:prstGeom>
          <a:noFill/>
          <a:ln w="9525">
            <a:solidFill>
              <a:schemeClr val="tx1"/>
            </a:solidFill>
            <a:round/>
            <a:headEnd/>
            <a:tailEnd type="triangle" w="med" len="med"/>
          </a:ln>
        </p:spPr>
        <p:txBody>
          <a:bodyPr/>
          <a:lstStyle/>
          <a:p>
            <a:endParaRPr lang="es-ES"/>
          </a:p>
        </p:txBody>
      </p:sp>
      <p:sp>
        <p:nvSpPr>
          <p:cNvPr id="2084" name="Text Box 36"/>
          <p:cNvSpPr txBox="1">
            <a:spLocks noChangeArrowheads="1"/>
          </p:cNvSpPr>
          <p:nvPr/>
        </p:nvSpPr>
        <p:spPr bwMode="auto">
          <a:xfrm>
            <a:off x="3636963" y="5983309"/>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2085" name="Line 37"/>
          <p:cNvSpPr>
            <a:spLocks noChangeShapeType="1"/>
          </p:cNvSpPr>
          <p:nvPr/>
        </p:nvSpPr>
        <p:spPr bwMode="auto">
          <a:xfrm flipV="1">
            <a:off x="5976938" y="5694384"/>
            <a:ext cx="0" cy="288925"/>
          </a:xfrm>
          <a:prstGeom prst="line">
            <a:avLst/>
          </a:prstGeom>
          <a:noFill/>
          <a:ln w="9525">
            <a:solidFill>
              <a:schemeClr val="tx1"/>
            </a:solidFill>
            <a:round/>
            <a:headEnd/>
            <a:tailEnd type="triangle" w="med" len="med"/>
          </a:ln>
        </p:spPr>
        <p:txBody>
          <a:bodyPr/>
          <a:lstStyle/>
          <a:p>
            <a:endParaRPr lang="es-ES"/>
          </a:p>
        </p:txBody>
      </p:sp>
      <p:sp>
        <p:nvSpPr>
          <p:cNvPr id="2086" name="Text Box 38"/>
          <p:cNvSpPr txBox="1">
            <a:spLocks noChangeArrowheads="1"/>
          </p:cNvSpPr>
          <p:nvPr/>
        </p:nvSpPr>
        <p:spPr bwMode="auto">
          <a:xfrm>
            <a:off x="5364163" y="5983309"/>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2087" name="Oval 39"/>
          <p:cNvSpPr>
            <a:spLocks noChangeArrowheads="1"/>
          </p:cNvSpPr>
          <p:nvPr/>
        </p:nvSpPr>
        <p:spPr bwMode="auto">
          <a:xfrm>
            <a:off x="1116013" y="3462359"/>
            <a:ext cx="647700" cy="604837"/>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2088" name="Oval 40"/>
          <p:cNvSpPr>
            <a:spLocks noChangeArrowheads="1"/>
          </p:cNvSpPr>
          <p:nvPr/>
        </p:nvSpPr>
        <p:spPr bwMode="auto">
          <a:xfrm>
            <a:off x="4465638" y="3103584"/>
            <a:ext cx="1258887" cy="12588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89" name="Oval 41"/>
          <p:cNvSpPr>
            <a:spLocks noChangeArrowheads="1"/>
          </p:cNvSpPr>
          <p:nvPr/>
        </p:nvSpPr>
        <p:spPr bwMode="auto">
          <a:xfrm>
            <a:off x="6013450" y="2311421"/>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2090" name="Oval 42"/>
          <p:cNvSpPr>
            <a:spLocks noChangeArrowheads="1"/>
          </p:cNvSpPr>
          <p:nvPr/>
        </p:nvSpPr>
        <p:spPr bwMode="auto">
          <a:xfrm>
            <a:off x="6192838" y="3678259"/>
            <a:ext cx="1258887" cy="12588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91" name="Oval 43"/>
          <p:cNvSpPr>
            <a:spLocks noChangeArrowheads="1"/>
          </p:cNvSpPr>
          <p:nvPr/>
        </p:nvSpPr>
        <p:spPr bwMode="auto">
          <a:xfrm>
            <a:off x="3203575" y="4327546"/>
            <a:ext cx="179388" cy="179388"/>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2092" name="Oval 44"/>
          <p:cNvSpPr>
            <a:spLocks noChangeArrowheads="1"/>
          </p:cNvSpPr>
          <p:nvPr/>
        </p:nvSpPr>
        <p:spPr bwMode="auto">
          <a:xfrm>
            <a:off x="3059113" y="2886096"/>
            <a:ext cx="647700" cy="604838"/>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93" name="Oval 45"/>
          <p:cNvSpPr>
            <a:spLocks noChangeArrowheads="1"/>
          </p:cNvSpPr>
          <p:nvPr/>
        </p:nvSpPr>
        <p:spPr bwMode="auto">
          <a:xfrm>
            <a:off x="5040313" y="2563834"/>
            <a:ext cx="179387" cy="179387"/>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2094" name="Oval 46"/>
          <p:cNvSpPr>
            <a:spLocks noChangeArrowheads="1"/>
          </p:cNvSpPr>
          <p:nvPr/>
        </p:nvSpPr>
        <p:spPr bwMode="auto">
          <a:xfrm>
            <a:off x="5940425" y="1158896"/>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2095" name="Oval 47"/>
          <p:cNvSpPr>
            <a:spLocks noChangeArrowheads="1"/>
          </p:cNvSpPr>
          <p:nvPr/>
        </p:nvSpPr>
        <p:spPr bwMode="auto">
          <a:xfrm>
            <a:off x="2700338" y="1446234"/>
            <a:ext cx="1258887" cy="12588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96" name="Oval 48"/>
          <p:cNvSpPr>
            <a:spLocks noChangeArrowheads="1"/>
          </p:cNvSpPr>
          <p:nvPr/>
        </p:nvSpPr>
        <p:spPr bwMode="auto">
          <a:xfrm>
            <a:off x="468313" y="1770084"/>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2097" name="Oval 49"/>
          <p:cNvSpPr>
            <a:spLocks noChangeArrowheads="1"/>
          </p:cNvSpPr>
          <p:nvPr/>
        </p:nvSpPr>
        <p:spPr bwMode="auto">
          <a:xfrm>
            <a:off x="504825" y="4038621"/>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98" name="Oval 50"/>
          <p:cNvSpPr>
            <a:spLocks noChangeArrowheads="1"/>
          </p:cNvSpPr>
          <p:nvPr/>
        </p:nvSpPr>
        <p:spPr bwMode="auto">
          <a:xfrm>
            <a:off x="6840538" y="5372121"/>
            <a:ext cx="179387" cy="179388"/>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2099" name="Oval 51"/>
          <p:cNvSpPr>
            <a:spLocks noChangeArrowheads="1"/>
          </p:cNvSpPr>
          <p:nvPr/>
        </p:nvSpPr>
        <p:spPr bwMode="auto">
          <a:xfrm>
            <a:off x="4211638" y="3967184"/>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2100" name="Text Box 52"/>
          <p:cNvSpPr txBox="1">
            <a:spLocks noChangeArrowheads="1"/>
          </p:cNvSpPr>
          <p:nvPr/>
        </p:nvSpPr>
        <p:spPr bwMode="auto">
          <a:xfrm>
            <a:off x="1189038" y="2382859"/>
            <a:ext cx="604837" cy="244475"/>
          </a:xfrm>
          <a:prstGeom prst="rect">
            <a:avLst/>
          </a:prstGeom>
          <a:noFill/>
          <a:ln w="9525">
            <a:noFill/>
            <a:miter lim="800000"/>
            <a:headEnd/>
            <a:tailEnd/>
          </a:ln>
        </p:spPr>
        <p:txBody>
          <a:bodyPr wrap="none">
            <a:spAutoFit/>
          </a:bodyPr>
          <a:lstStyle/>
          <a:p>
            <a:r>
              <a:rPr lang="es-ES" sz="1000" b="1"/>
              <a:t>C11/P4</a:t>
            </a:r>
          </a:p>
        </p:txBody>
      </p:sp>
      <p:sp>
        <p:nvSpPr>
          <p:cNvPr id="2101" name="Text Box 53"/>
          <p:cNvSpPr txBox="1">
            <a:spLocks noChangeArrowheads="1"/>
          </p:cNvSpPr>
          <p:nvPr/>
        </p:nvSpPr>
        <p:spPr bwMode="auto">
          <a:xfrm>
            <a:off x="1189038" y="3578246"/>
            <a:ext cx="534987" cy="244475"/>
          </a:xfrm>
          <a:prstGeom prst="rect">
            <a:avLst/>
          </a:prstGeom>
          <a:noFill/>
          <a:ln w="9525">
            <a:noFill/>
            <a:miter lim="800000"/>
            <a:headEnd/>
            <a:tailEnd/>
          </a:ln>
        </p:spPr>
        <p:txBody>
          <a:bodyPr wrap="none">
            <a:spAutoFit/>
          </a:bodyPr>
          <a:lstStyle/>
          <a:p>
            <a:r>
              <a:rPr lang="es-ES" sz="1000" b="1"/>
              <a:t>C6/P1</a:t>
            </a:r>
          </a:p>
        </p:txBody>
      </p:sp>
      <p:sp>
        <p:nvSpPr>
          <p:cNvPr id="2102" name="Text Box 54"/>
          <p:cNvSpPr txBox="1">
            <a:spLocks noChangeArrowheads="1"/>
          </p:cNvSpPr>
          <p:nvPr/>
        </p:nvSpPr>
        <p:spPr bwMode="auto">
          <a:xfrm>
            <a:off x="3182938" y="3001984"/>
            <a:ext cx="534987" cy="244475"/>
          </a:xfrm>
          <a:prstGeom prst="rect">
            <a:avLst/>
          </a:prstGeom>
          <a:noFill/>
          <a:ln w="9525">
            <a:noFill/>
            <a:miter lim="800000"/>
            <a:headEnd/>
            <a:tailEnd/>
          </a:ln>
        </p:spPr>
        <p:txBody>
          <a:bodyPr wrap="none">
            <a:spAutoFit/>
          </a:bodyPr>
          <a:lstStyle/>
          <a:p>
            <a:r>
              <a:rPr lang="es-ES" sz="1000" b="1"/>
              <a:t>C1/P1</a:t>
            </a:r>
          </a:p>
        </p:txBody>
      </p:sp>
      <p:sp>
        <p:nvSpPr>
          <p:cNvPr id="2103" name="Text Box 55"/>
          <p:cNvSpPr txBox="1">
            <a:spLocks noChangeArrowheads="1"/>
          </p:cNvSpPr>
          <p:nvPr/>
        </p:nvSpPr>
        <p:spPr bwMode="auto">
          <a:xfrm>
            <a:off x="3255963" y="1878034"/>
            <a:ext cx="534987" cy="244475"/>
          </a:xfrm>
          <a:prstGeom prst="rect">
            <a:avLst/>
          </a:prstGeom>
          <a:noFill/>
          <a:ln w="9525">
            <a:noFill/>
            <a:miter lim="800000"/>
            <a:headEnd/>
            <a:tailEnd/>
          </a:ln>
        </p:spPr>
        <p:txBody>
          <a:bodyPr wrap="none">
            <a:spAutoFit/>
          </a:bodyPr>
          <a:lstStyle/>
          <a:p>
            <a:r>
              <a:rPr lang="es-ES" sz="1000" b="1"/>
              <a:t>C1/P3</a:t>
            </a:r>
          </a:p>
        </p:txBody>
      </p:sp>
      <p:sp>
        <p:nvSpPr>
          <p:cNvPr id="2104" name="Text Box 56"/>
          <p:cNvSpPr txBox="1">
            <a:spLocks noChangeArrowheads="1"/>
          </p:cNvSpPr>
          <p:nvPr/>
        </p:nvSpPr>
        <p:spPr bwMode="auto">
          <a:xfrm>
            <a:off x="3060700" y="4154509"/>
            <a:ext cx="534988" cy="244475"/>
          </a:xfrm>
          <a:prstGeom prst="rect">
            <a:avLst/>
          </a:prstGeom>
          <a:noFill/>
          <a:ln w="9525">
            <a:noFill/>
            <a:miter lim="800000"/>
            <a:headEnd/>
            <a:tailEnd/>
          </a:ln>
        </p:spPr>
        <p:txBody>
          <a:bodyPr wrap="none">
            <a:spAutoFit/>
          </a:bodyPr>
          <a:lstStyle/>
          <a:p>
            <a:r>
              <a:rPr lang="es-ES" sz="1000" b="1"/>
              <a:t>C6/P0</a:t>
            </a:r>
          </a:p>
        </p:txBody>
      </p:sp>
      <p:sp>
        <p:nvSpPr>
          <p:cNvPr id="2105" name="Text Box 57"/>
          <p:cNvSpPr txBox="1">
            <a:spLocks noChangeArrowheads="1"/>
          </p:cNvSpPr>
          <p:nvPr/>
        </p:nvSpPr>
        <p:spPr bwMode="auto">
          <a:xfrm>
            <a:off x="1239838" y="4730771"/>
            <a:ext cx="534987" cy="244475"/>
          </a:xfrm>
          <a:prstGeom prst="rect">
            <a:avLst/>
          </a:prstGeom>
          <a:noFill/>
          <a:ln w="9525">
            <a:noFill/>
            <a:miter lim="800000"/>
            <a:headEnd/>
            <a:tailEnd/>
          </a:ln>
        </p:spPr>
        <p:txBody>
          <a:bodyPr wrap="none">
            <a:spAutoFit/>
          </a:bodyPr>
          <a:lstStyle/>
          <a:p>
            <a:r>
              <a:rPr lang="es-ES" sz="1000" b="1"/>
              <a:t>C1/P4</a:t>
            </a:r>
          </a:p>
        </p:txBody>
      </p:sp>
      <p:sp>
        <p:nvSpPr>
          <p:cNvPr id="2106" name="Text Box 58"/>
          <p:cNvSpPr txBox="1">
            <a:spLocks noChangeArrowheads="1"/>
          </p:cNvSpPr>
          <p:nvPr/>
        </p:nvSpPr>
        <p:spPr bwMode="auto">
          <a:xfrm>
            <a:off x="4932363" y="2382859"/>
            <a:ext cx="534987" cy="244475"/>
          </a:xfrm>
          <a:prstGeom prst="rect">
            <a:avLst/>
          </a:prstGeom>
          <a:noFill/>
          <a:ln w="9525">
            <a:noFill/>
            <a:miter lim="800000"/>
            <a:headEnd/>
            <a:tailEnd/>
          </a:ln>
        </p:spPr>
        <p:txBody>
          <a:bodyPr wrap="none">
            <a:spAutoFit/>
          </a:bodyPr>
          <a:lstStyle/>
          <a:p>
            <a:r>
              <a:rPr lang="es-ES" sz="1000" b="1"/>
              <a:t>C6/P0</a:t>
            </a:r>
          </a:p>
        </p:txBody>
      </p:sp>
      <p:sp>
        <p:nvSpPr>
          <p:cNvPr id="2107" name="Text Box 59"/>
          <p:cNvSpPr txBox="1">
            <a:spLocks noChangeArrowheads="1"/>
          </p:cNvSpPr>
          <p:nvPr/>
        </p:nvSpPr>
        <p:spPr bwMode="auto">
          <a:xfrm>
            <a:off x="4932363" y="3578246"/>
            <a:ext cx="534987" cy="244475"/>
          </a:xfrm>
          <a:prstGeom prst="rect">
            <a:avLst/>
          </a:prstGeom>
          <a:noFill/>
          <a:ln w="9525">
            <a:noFill/>
            <a:miter lim="800000"/>
            <a:headEnd/>
            <a:tailEnd/>
          </a:ln>
        </p:spPr>
        <p:txBody>
          <a:bodyPr wrap="none">
            <a:spAutoFit/>
          </a:bodyPr>
          <a:lstStyle/>
          <a:p>
            <a:r>
              <a:rPr lang="es-ES" sz="1000" b="1"/>
              <a:t>C1/P3</a:t>
            </a:r>
          </a:p>
        </p:txBody>
      </p:sp>
      <p:sp>
        <p:nvSpPr>
          <p:cNvPr id="2108" name="Text Box 60"/>
          <p:cNvSpPr txBox="1">
            <a:spLocks noChangeArrowheads="1"/>
          </p:cNvSpPr>
          <p:nvPr/>
        </p:nvSpPr>
        <p:spPr bwMode="auto">
          <a:xfrm>
            <a:off x="6711950" y="3001984"/>
            <a:ext cx="534988" cy="244475"/>
          </a:xfrm>
          <a:prstGeom prst="rect">
            <a:avLst/>
          </a:prstGeom>
          <a:noFill/>
          <a:ln w="9525">
            <a:noFill/>
            <a:miter lim="800000"/>
            <a:headEnd/>
            <a:tailEnd/>
          </a:ln>
        </p:spPr>
        <p:txBody>
          <a:bodyPr wrap="none">
            <a:spAutoFit/>
          </a:bodyPr>
          <a:lstStyle/>
          <a:p>
            <a:r>
              <a:rPr lang="es-ES" sz="1000" b="1"/>
              <a:t>C6/P4</a:t>
            </a:r>
          </a:p>
        </p:txBody>
      </p:sp>
      <p:sp>
        <p:nvSpPr>
          <p:cNvPr id="2109" name="Text Box 61"/>
          <p:cNvSpPr txBox="1">
            <a:spLocks noChangeArrowheads="1"/>
          </p:cNvSpPr>
          <p:nvPr/>
        </p:nvSpPr>
        <p:spPr bwMode="auto">
          <a:xfrm>
            <a:off x="6640513" y="1878034"/>
            <a:ext cx="604837" cy="244475"/>
          </a:xfrm>
          <a:prstGeom prst="rect">
            <a:avLst/>
          </a:prstGeom>
          <a:noFill/>
          <a:ln w="9525">
            <a:noFill/>
            <a:miter lim="800000"/>
            <a:headEnd/>
            <a:tailEnd/>
          </a:ln>
        </p:spPr>
        <p:txBody>
          <a:bodyPr wrap="none">
            <a:spAutoFit/>
          </a:bodyPr>
          <a:lstStyle/>
          <a:p>
            <a:r>
              <a:rPr lang="es-ES" sz="1000" b="1"/>
              <a:t>C11/P4</a:t>
            </a:r>
          </a:p>
        </p:txBody>
      </p:sp>
      <p:sp>
        <p:nvSpPr>
          <p:cNvPr id="2110" name="Text Box 62"/>
          <p:cNvSpPr txBox="1">
            <a:spLocks noChangeArrowheads="1"/>
          </p:cNvSpPr>
          <p:nvPr/>
        </p:nvSpPr>
        <p:spPr bwMode="auto">
          <a:xfrm>
            <a:off x="6589713" y="4154509"/>
            <a:ext cx="534987" cy="244475"/>
          </a:xfrm>
          <a:prstGeom prst="rect">
            <a:avLst/>
          </a:prstGeom>
          <a:noFill/>
          <a:ln w="9525">
            <a:noFill/>
            <a:miter lim="800000"/>
            <a:headEnd/>
            <a:tailEnd/>
          </a:ln>
        </p:spPr>
        <p:txBody>
          <a:bodyPr wrap="none">
            <a:spAutoFit/>
          </a:bodyPr>
          <a:lstStyle/>
          <a:p>
            <a:r>
              <a:rPr lang="es-ES" sz="1000" b="1"/>
              <a:t>C1/P3</a:t>
            </a:r>
          </a:p>
        </p:txBody>
      </p:sp>
      <p:sp>
        <p:nvSpPr>
          <p:cNvPr id="2111" name="Text Box 63"/>
          <p:cNvSpPr txBox="1">
            <a:spLocks noChangeArrowheads="1"/>
          </p:cNvSpPr>
          <p:nvPr/>
        </p:nvSpPr>
        <p:spPr bwMode="auto">
          <a:xfrm>
            <a:off x="4983163" y="4730771"/>
            <a:ext cx="604837" cy="244475"/>
          </a:xfrm>
          <a:prstGeom prst="rect">
            <a:avLst/>
          </a:prstGeom>
          <a:noFill/>
          <a:ln w="9525">
            <a:noFill/>
            <a:miter lim="800000"/>
            <a:headEnd/>
            <a:tailEnd/>
          </a:ln>
        </p:spPr>
        <p:txBody>
          <a:bodyPr wrap="none">
            <a:spAutoFit/>
          </a:bodyPr>
          <a:lstStyle/>
          <a:p>
            <a:r>
              <a:rPr lang="es-ES" sz="1000" b="1"/>
              <a:t>C11/P4</a:t>
            </a:r>
          </a:p>
        </p:txBody>
      </p:sp>
      <p:sp>
        <p:nvSpPr>
          <p:cNvPr id="2112" name="Text Box 64"/>
          <p:cNvSpPr txBox="1">
            <a:spLocks noChangeArrowheads="1"/>
          </p:cNvSpPr>
          <p:nvPr/>
        </p:nvSpPr>
        <p:spPr bwMode="auto">
          <a:xfrm>
            <a:off x="3255963" y="5234009"/>
            <a:ext cx="446087" cy="244475"/>
          </a:xfrm>
          <a:prstGeom prst="rect">
            <a:avLst/>
          </a:prstGeom>
          <a:noFill/>
          <a:ln w="9525">
            <a:noFill/>
            <a:miter lim="800000"/>
            <a:headEnd/>
            <a:tailEnd/>
          </a:ln>
        </p:spPr>
        <p:txBody>
          <a:bodyPr wrap="none">
            <a:spAutoFit/>
          </a:bodyPr>
          <a:lstStyle/>
          <a:p>
            <a:r>
              <a:rPr lang="es-ES" sz="1000" b="1"/>
              <a:t>Mon</a:t>
            </a:r>
          </a:p>
        </p:txBody>
      </p:sp>
      <p:sp>
        <p:nvSpPr>
          <p:cNvPr id="2113" name="Text Box 65"/>
          <p:cNvSpPr txBox="1">
            <a:spLocks noChangeArrowheads="1"/>
          </p:cNvSpPr>
          <p:nvPr/>
        </p:nvSpPr>
        <p:spPr bwMode="auto">
          <a:xfrm>
            <a:off x="6732588" y="5234009"/>
            <a:ext cx="534987" cy="244475"/>
          </a:xfrm>
          <a:prstGeom prst="rect">
            <a:avLst/>
          </a:prstGeom>
          <a:noFill/>
          <a:ln w="9525">
            <a:noFill/>
            <a:miter lim="800000"/>
            <a:headEnd/>
            <a:tailEnd/>
          </a:ln>
        </p:spPr>
        <p:txBody>
          <a:bodyPr wrap="none">
            <a:spAutoFit/>
          </a:bodyPr>
          <a:lstStyle/>
          <a:p>
            <a:r>
              <a:rPr lang="es-ES" sz="1000" b="1"/>
              <a:t>C1/P0</a:t>
            </a:r>
          </a:p>
        </p:txBody>
      </p:sp>
      <p:sp>
        <p:nvSpPr>
          <p:cNvPr id="2114" name="Text Box 66"/>
          <p:cNvSpPr txBox="1">
            <a:spLocks noChangeArrowheads="1"/>
          </p:cNvSpPr>
          <p:nvPr/>
        </p:nvSpPr>
        <p:spPr bwMode="auto">
          <a:xfrm>
            <a:off x="7885113" y="6038871"/>
            <a:ext cx="715962" cy="304800"/>
          </a:xfrm>
          <a:prstGeom prst="rect">
            <a:avLst/>
          </a:prstGeom>
          <a:noFill/>
          <a:ln w="9525">
            <a:noFill/>
            <a:miter lim="800000"/>
            <a:headEnd/>
            <a:tailEnd/>
          </a:ln>
        </p:spPr>
        <p:txBody>
          <a:bodyPr wrap="none">
            <a:spAutoFit/>
          </a:bodyPr>
          <a:lstStyle/>
          <a:p>
            <a:r>
              <a:rPr lang="es-ES" sz="1400" b="1"/>
              <a:t>Planta</a:t>
            </a:r>
          </a:p>
        </p:txBody>
      </p:sp>
      <p:sp>
        <p:nvSpPr>
          <p:cNvPr id="2115" name="Text Box 67"/>
          <p:cNvSpPr txBox="1">
            <a:spLocks noChangeArrowheads="1"/>
          </p:cNvSpPr>
          <p:nvPr/>
        </p:nvSpPr>
        <p:spPr bwMode="auto">
          <a:xfrm>
            <a:off x="7885113" y="5246709"/>
            <a:ext cx="784225" cy="304800"/>
          </a:xfrm>
          <a:prstGeom prst="rect">
            <a:avLst/>
          </a:prstGeom>
          <a:noFill/>
          <a:ln w="9525">
            <a:noFill/>
            <a:miter lim="800000"/>
            <a:headEnd/>
            <a:tailEnd/>
          </a:ln>
        </p:spPr>
        <p:txBody>
          <a:bodyPr wrap="none">
            <a:spAutoFit/>
          </a:bodyPr>
          <a:lstStyle/>
          <a:p>
            <a:r>
              <a:rPr lang="es-ES" sz="1400" b="1"/>
              <a:t>Sótano</a:t>
            </a:r>
          </a:p>
        </p:txBody>
      </p:sp>
      <p:sp>
        <p:nvSpPr>
          <p:cNvPr id="2116" name="Text Box 68"/>
          <p:cNvSpPr txBox="1">
            <a:spLocks noChangeArrowheads="1"/>
          </p:cNvSpPr>
          <p:nvPr/>
        </p:nvSpPr>
        <p:spPr bwMode="auto">
          <a:xfrm>
            <a:off x="7885113" y="4759346"/>
            <a:ext cx="558800" cy="304800"/>
          </a:xfrm>
          <a:prstGeom prst="rect">
            <a:avLst/>
          </a:prstGeom>
          <a:noFill/>
          <a:ln w="9525">
            <a:noFill/>
            <a:miter lim="800000"/>
            <a:headEnd/>
            <a:tailEnd/>
          </a:ln>
        </p:spPr>
        <p:txBody>
          <a:bodyPr wrap="none">
            <a:spAutoFit/>
          </a:bodyPr>
          <a:lstStyle/>
          <a:p>
            <a:r>
              <a:rPr lang="es-ES" sz="1400" b="1"/>
              <a:t>Baja</a:t>
            </a:r>
          </a:p>
        </p:txBody>
      </p:sp>
      <p:sp>
        <p:nvSpPr>
          <p:cNvPr id="2117" name="Text Box 69"/>
          <p:cNvSpPr txBox="1">
            <a:spLocks noChangeArrowheads="1"/>
          </p:cNvSpPr>
          <p:nvPr/>
        </p:nvSpPr>
        <p:spPr bwMode="auto">
          <a:xfrm>
            <a:off x="7885113" y="4183084"/>
            <a:ext cx="847725" cy="304800"/>
          </a:xfrm>
          <a:prstGeom prst="rect">
            <a:avLst/>
          </a:prstGeom>
          <a:noFill/>
          <a:ln w="9525">
            <a:noFill/>
            <a:miter lim="800000"/>
            <a:headEnd/>
            <a:tailEnd/>
          </a:ln>
        </p:spPr>
        <p:txBody>
          <a:bodyPr wrap="none">
            <a:spAutoFit/>
          </a:bodyPr>
          <a:lstStyle/>
          <a:p>
            <a:r>
              <a:rPr lang="es-ES" sz="1400" b="1"/>
              <a:t>Primera</a:t>
            </a:r>
          </a:p>
        </p:txBody>
      </p:sp>
      <p:sp>
        <p:nvSpPr>
          <p:cNvPr id="2118" name="Text Box 70"/>
          <p:cNvSpPr txBox="1">
            <a:spLocks noChangeArrowheads="1"/>
          </p:cNvSpPr>
          <p:nvPr/>
        </p:nvSpPr>
        <p:spPr bwMode="auto">
          <a:xfrm>
            <a:off x="7885113" y="3606821"/>
            <a:ext cx="931862" cy="304800"/>
          </a:xfrm>
          <a:prstGeom prst="rect">
            <a:avLst/>
          </a:prstGeom>
          <a:noFill/>
          <a:ln w="9525">
            <a:noFill/>
            <a:miter lim="800000"/>
            <a:headEnd/>
            <a:tailEnd/>
          </a:ln>
        </p:spPr>
        <p:txBody>
          <a:bodyPr wrap="none">
            <a:spAutoFit/>
          </a:bodyPr>
          <a:lstStyle/>
          <a:p>
            <a:r>
              <a:rPr lang="es-ES" sz="1400" b="1"/>
              <a:t>Segunda</a:t>
            </a:r>
          </a:p>
        </p:txBody>
      </p:sp>
      <p:sp>
        <p:nvSpPr>
          <p:cNvPr id="2119" name="Text Box 71"/>
          <p:cNvSpPr txBox="1">
            <a:spLocks noChangeArrowheads="1"/>
          </p:cNvSpPr>
          <p:nvPr/>
        </p:nvSpPr>
        <p:spPr bwMode="auto">
          <a:xfrm>
            <a:off x="7885113" y="3030559"/>
            <a:ext cx="825500" cy="304800"/>
          </a:xfrm>
          <a:prstGeom prst="rect">
            <a:avLst/>
          </a:prstGeom>
          <a:noFill/>
          <a:ln w="9525">
            <a:noFill/>
            <a:miter lim="800000"/>
            <a:headEnd/>
            <a:tailEnd/>
          </a:ln>
        </p:spPr>
        <p:txBody>
          <a:bodyPr wrap="none">
            <a:spAutoFit/>
          </a:bodyPr>
          <a:lstStyle/>
          <a:p>
            <a:r>
              <a:rPr lang="es-ES" sz="1400" b="1"/>
              <a:t>Tercera</a:t>
            </a:r>
          </a:p>
        </p:txBody>
      </p:sp>
      <p:sp>
        <p:nvSpPr>
          <p:cNvPr id="2120" name="Text Box 72"/>
          <p:cNvSpPr txBox="1">
            <a:spLocks noChangeArrowheads="1"/>
          </p:cNvSpPr>
          <p:nvPr/>
        </p:nvSpPr>
        <p:spPr bwMode="auto">
          <a:xfrm>
            <a:off x="7885113" y="2454296"/>
            <a:ext cx="746125" cy="304800"/>
          </a:xfrm>
          <a:prstGeom prst="rect">
            <a:avLst/>
          </a:prstGeom>
          <a:noFill/>
          <a:ln w="9525">
            <a:noFill/>
            <a:miter lim="800000"/>
            <a:headEnd/>
            <a:tailEnd/>
          </a:ln>
        </p:spPr>
        <p:txBody>
          <a:bodyPr wrap="none">
            <a:spAutoFit/>
          </a:bodyPr>
          <a:lstStyle/>
          <a:p>
            <a:r>
              <a:rPr lang="es-ES" sz="1400" b="1"/>
              <a:t>Cuarta</a:t>
            </a:r>
          </a:p>
        </p:txBody>
      </p:sp>
      <p:sp>
        <p:nvSpPr>
          <p:cNvPr id="2121" name="Text Box 73"/>
          <p:cNvSpPr txBox="1">
            <a:spLocks noChangeArrowheads="1"/>
          </p:cNvSpPr>
          <p:nvPr/>
        </p:nvSpPr>
        <p:spPr bwMode="auto">
          <a:xfrm>
            <a:off x="7885113" y="1951059"/>
            <a:ext cx="744537" cy="304800"/>
          </a:xfrm>
          <a:prstGeom prst="rect">
            <a:avLst/>
          </a:prstGeom>
          <a:noFill/>
          <a:ln w="9525">
            <a:noFill/>
            <a:miter lim="800000"/>
            <a:headEnd/>
            <a:tailEnd/>
          </a:ln>
        </p:spPr>
        <p:txBody>
          <a:bodyPr wrap="none">
            <a:spAutoFit/>
          </a:bodyPr>
          <a:lstStyle/>
          <a:p>
            <a:r>
              <a:rPr lang="es-ES" sz="1400" b="1"/>
              <a:t>Quinta</a:t>
            </a:r>
          </a:p>
        </p:txBody>
      </p:sp>
      <p:sp>
        <p:nvSpPr>
          <p:cNvPr id="2122" name="Line 74"/>
          <p:cNvSpPr>
            <a:spLocks noChangeShapeType="1"/>
          </p:cNvSpPr>
          <p:nvPr/>
        </p:nvSpPr>
        <p:spPr bwMode="auto">
          <a:xfrm flipV="1">
            <a:off x="8245475" y="5694384"/>
            <a:ext cx="0" cy="288925"/>
          </a:xfrm>
          <a:prstGeom prst="line">
            <a:avLst/>
          </a:prstGeom>
          <a:noFill/>
          <a:ln w="9525">
            <a:solidFill>
              <a:schemeClr val="tx1"/>
            </a:solidFill>
            <a:round/>
            <a:headEnd/>
            <a:tailEnd type="triangle" w="med" len="med"/>
          </a:ln>
        </p:spPr>
        <p:txBody>
          <a:bodyPr/>
          <a:lstStyle/>
          <a:p>
            <a:endParaRPr lang="es-ES"/>
          </a:p>
        </p:txBody>
      </p:sp>
      <p:sp>
        <p:nvSpPr>
          <p:cNvPr id="2123" name="Text Box 77"/>
          <p:cNvSpPr txBox="1">
            <a:spLocks noChangeArrowheads="1"/>
          </p:cNvSpPr>
          <p:nvPr/>
        </p:nvSpPr>
        <p:spPr bwMode="auto">
          <a:xfrm>
            <a:off x="303213" y="1076346"/>
            <a:ext cx="1454150" cy="730250"/>
          </a:xfrm>
          <a:prstGeom prst="rect">
            <a:avLst/>
          </a:prstGeom>
          <a:noFill/>
          <a:ln w="9525">
            <a:noFill/>
            <a:miter lim="800000"/>
            <a:headEnd/>
            <a:tailEnd/>
          </a:ln>
        </p:spPr>
        <p:txBody>
          <a:bodyPr wrap="none">
            <a:spAutoFit/>
          </a:bodyPr>
          <a:lstStyle/>
          <a:p>
            <a:r>
              <a:rPr lang="es-ES" sz="1400" b="1"/>
              <a:t>Total: 153 dBm</a:t>
            </a:r>
          </a:p>
          <a:p>
            <a:r>
              <a:rPr lang="es-ES" sz="1400" b="1"/>
              <a:t>Area: 144</a:t>
            </a:r>
          </a:p>
          <a:p>
            <a:r>
              <a:rPr lang="es-ES" sz="1400" b="1"/>
              <a:t>Volumen: 641</a:t>
            </a:r>
          </a:p>
        </p:txBody>
      </p:sp>
      <p:sp>
        <p:nvSpPr>
          <p:cNvPr id="76" name="3 Marcador de número de diapositiva"/>
          <p:cNvSpPr>
            <a:spLocks noGrp="1"/>
          </p:cNvSpPr>
          <p:nvPr>
            <p:ph type="sldNum" sz="quarter" idx="10"/>
          </p:nvPr>
        </p:nvSpPr>
        <p:spPr>
          <a:xfrm>
            <a:off x="3489325" y="6524625"/>
            <a:ext cx="2235200" cy="273050"/>
          </a:xfrm>
        </p:spPr>
        <p:txBody>
          <a:bodyPr/>
          <a:lstStyle/>
          <a:p>
            <a:pPr>
              <a:defRPr/>
            </a:pPr>
            <a:r>
              <a:rPr lang="es-ES"/>
              <a:t>Ampliación Redes 5-</a:t>
            </a:r>
            <a:fld id="{D8BC4C77-A540-40A5-8EFD-A378979AAB46}" type="slidenum">
              <a:rPr lang="es-ES"/>
              <a:pPr>
                <a:defRPr/>
              </a:pPr>
              <a:t>132</a:t>
            </a:fld>
            <a:endParaRPr lang="es-ES"/>
          </a:p>
        </p:txBody>
      </p:sp>
    </p:spTree>
  </p:cSld>
  <p:clrMapOvr>
    <a:masterClrMapping/>
  </p:clrMapOvr>
  <p:transition spd="med">
    <p:cover dir="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92"/>
          <p:cNvSpPr>
            <a:spLocks noChangeArrowheads="1"/>
          </p:cNvSpPr>
          <p:nvPr/>
        </p:nvSpPr>
        <p:spPr bwMode="auto">
          <a:xfrm>
            <a:off x="6659563" y="4941888"/>
            <a:ext cx="647700" cy="647700"/>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3075" name="Oval 90"/>
          <p:cNvSpPr>
            <a:spLocks noChangeArrowheads="1"/>
          </p:cNvSpPr>
          <p:nvPr/>
        </p:nvSpPr>
        <p:spPr bwMode="auto">
          <a:xfrm>
            <a:off x="4284663" y="3789363"/>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076" name="Oval 77"/>
          <p:cNvSpPr>
            <a:spLocks noChangeArrowheads="1"/>
          </p:cNvSpPr>
          <p:nvPr/>
        </p:nvSpPr>
        <p:spPr bwMode="auto">
          <a:xfrm>
            <a:off x="1042988" y="4365625"/>
            <a:ext cx="900112" cy="900113"/>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077" name="Oval 85"/>
          <p:cNvSpPr>
            <a:spLocks noChangeArrowheads="1"/>
          </p:cNvSpPr>
          <p:nvPr/>
        </p:nvSpPr>
        <p:spPr bwMode="auto">
          <a:xfrm>
            <a:off x="4283075" y="1557338"/>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3078" name="Oval 84"/>
          <p:cNvSpPr>
            <a:spLocks noChangeArrowheads="1"/>
          </p:cNvSpPr>
          <p:nvPr/>
        </p:nvSpPr>
        <p:spPr bwMode="auto">
          <a:xfrm>
            <a:off x="1116013" y="2133600"/>
            <a:ext cx="647700" cy="647700"/>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079" name="Line 2"/>
          <p:cNvSpPr>
            <a:spLocks noChangeShapeType="1"/>
          </p:cNvSpPr>
          <p:nvPr/>
        </p:nvSpPr>
        <p:spPr bwMode="auto">
          <a:xfrm>
            <a:off x="612775" y="2136775"/>
            <a:ext cx="0" cy="3308350"/>
          </a:xfrm>
          <a:prstGeom prst="line">
            <a:avLst/>
          </a:prstGeom>
          <a:noFill/>
          <a:ln w="19050">
            <a:solidFill>
              <a:srgbClr val="FF0000"/>
            </a:solidFill>
            <a:round/>
            <a:headEnd/>
            <a:tailEnd/>
          </a:ln>
        </p:spPr>
        <p:txBody>
          <a:bodyPr/>
          <a:lstStyle/>
          <a:p>
            <a:endParaRPr lang="es-ES"/>
          </a:p>
        </p:txBody>
      </p:sp>
      <p:sp>
        <p:nvSpPr>
          <p:cNvPr id="3080" name="Line 3"/>
          <p:cNvSpPr>
            <a:spLocks noChangeShapeType="1"/>
          </p:cNvSpPr>
          <p:nvPr/>
        </p:nvSpPr>
        <p:spPr bwMode="auto">
          <a:xfrm>
            <a:off x="612775" y="2133600"/>
            <a:ext cx="7197725" cy="0"/>
          </a:xfrm>
          <a:prstGeom prst="line">
            <a:avLst/>
          </a:prstGeom>
          <a:noFill/>
          <a:ln w="19050">
            <a:solidFill>
              <a:srgbClr val="FF0000"/>
            </a:solidFill>
            <a:round/>
            <a:headEnd/>
            <a:tailEnd/>
          </a:ln>
        </p:spPr>
        <p:txBody>
          <a:bodyPr/>
          <a:lstStyle/>
          <a:p>
            <a:endParaRPr lang="es-ES"/>
          </a:p>
        </p:txBody>
      </p:sp>
      <p:sp>
        <p:nvSpPr>
          <p:cNvPr id="3081" name="Line 4"/>
          <p:cNvSpPr>
            <a:spLocks noChangeShapeType="1"/>
          </p:cNvSpPr>
          <p:nvPr/>
        </p:nvSpPr>
        <p:spPr bwMode="auto">
          <a:xfrm>
            <a:off x="612775" y="5445125"/>
            <a:ext cx="7197725" cy="0"/>
          </a:xfrm>
          <a:prstGeom prst="line">
            <a:avLst/>
          </a:prstGeom>
          <a:noFill/>
          <a:ln w="19050">
            <a:solidFill>
              <a:srgbClr val="FF0000"/>
            </a:solidFill>
            <a:round/>
            <a:headEnd/>
            <a:tailEnd/>
          </a:ln>
        </p:spPr>
        <p:txBody>
          <a:bodyPr/>
          <a:lstStyle/>
          <a:p>
            <a:endParaRPr lang="es-ES"/>
          </a:p>
        </p:txBody>
      </p:sp>
      <p:sp>
        <p:nvSpPr>
          <p:cNvPr id="3082" name="Line 5"/>
          <p:cNvSpPr>
            <a:spLocks noChangeShapeType="1"/>
          </p:cNvSpPr>
          <p:nvPr/>
        </p:nvSpPr>
        <p:spPr bwMode="auto">
          <a:xfrm>
            <a:off x="612775" y="4941888"/>
            <a:ext cx="7197725" cy="0"/>
          </a:xfrm>
          <a:prstGeom prst="line">
            <a:avLst/>
          </a:prstGeom>
          <a:noFill/>
          <a:ln w="19050">
            <a:solidFill>
              <a:srgbClr val="FF0000"/>
            </a:solidFill>
            <a:round/>
            <a:headEnd/>
            <a:tailEnd/>
          </a:ln>
        </p:spPr>
        <p:txBody>
          <a:bodyPr/>
          <a:lstStyle/>
          <a:p>
            <a:endParaRPr lang="es-ES"/>
          </a:p>
        </p:txBody>
      </p:sp>
      <p:sp>
        <p:nvSpPr>
          <p:cNvPr id="3083" name="Line 6"/>
          <p:cNvSpPr>
            <a:spLocks noChangeShapeType="1"/>
          </p:cNvSpPr>
          <p:nvPr/>
        </p:nvSpPr>
        <p:spPr bwMode="auto">
          <a:xfrm>
            <a:off x="7813675" y="1666875"/>
            <a:ext cx="0" cy="3778250"/>
          </a:xfrm>
          <a:prstGeom prst="line">
            <a:avLst/>
          </a:prstGeom>
          <a:noFill/>
          <a:ln w="19050">
            <a:solidFill>
              <a:srgbClr val="FF0000"/>
            </a:solidFill>
            <a:round/>
            <a:headEnd/>
            <a:tailEnd/>
          </a:ln>
        </p:spPr>
        <p:txBody>
          <a:bodyPr/>
          <a:lstStyle/>
          <a:p>
            <a:endParaRPr lang="es-ES"/>
          </a:p>
        </p:txBody>
      </p:sp>
      <p:sp>
        <p:nvSpPr>
          <p:cNvPr id="3084" name="Line 7"/>
          <p:cNvSpPr>
            <a:spLocks noChangeShapeType="1"/>
          </p:cNvSpPr>
          <p:nvPr/>
        </p:nvSpPr>
        <p:spPr bwMode="auto">
          <a:xfrm>
            <a:off x="612775" y="4437063"/>
            <a:ext cx="7197725" cy="0"/>
          </a:xfrm>
          <a:prstGeom prst="line">
            <a:avLst/>
          </a:prstGeom>
          <a:noFill/>
          <a:ln w="19050">
            <a:solidFill>
              <a:srgbClr val="FF0000"/>
            </a:solidFill>
            <a:round/>
            <a:headEnd/>
            <a:tailEnd/>
          </a:ln>
        </p:spPr>
        <p:txBody>
          <a:bodyPr/>
          <a:lstStyle/>
          <a:p>
            <a:endParaRPr lang="es-ES"/>
          </a:p>
        </p:txBody>
      </p:sp>
      <p:sp>
        <p:nvSpPr>
          <p:cNvPr id="3085" name="Line 8"/>
          <p:cNvSpPr>
            <a:spLocks noChangeShapeType="1"/>
          </p:cNvSpPr>
          <p:nvPr/>
        </p:nvSpPr>
        <p:spPr bwMode="auto">
          <a:xfrm>
            <a:off x="612775" y="3860800"/>
            <a:ext cx="7197725" cy="0"/>
          </a:xfrm>
          <a:prstGeom prst="line">
            <a:avLst/>
          </a:prstGeom>
          <a:noFill/>
          <a:ln w="19050">
            <a:solidFill>
              <a:srgbClr val="FF0000"/>
            </a:solidFill>
            <a:round/>
            <a:headEnd/>
            <a:tailEnd/>
          </a:ln>
        </p:spPr>
        <p:txBody>
          <a:bodyPr/>
          <a:lstStyle/>
          <a:p>
            <a:endParaRPr lang="es-ES"/>
          </a:p>
        </p:txBody>
      </p:sp>
      <p:sp>
        <p:nvSpPr>
          <p:cNvPr id="3086" name="Line 9"/>
          <p:cNvSpPr>
            <a:spLocks noChangeShapeType="1"/>
          </p:cNvSpPr>
          <p:nvPr/>
        </p:nvSpPr>
        <p:spPr bwMode="auto">
          <a:xfrm>
            <a:off x="612775" y="3284538"/>
            <a:ext cx="7197725" cy="0"/>
          </a:xfrm>
          <a:prstGeom prst="line">
            <a:avLst/>
          </a:prstGeom>
          <a:noFill/>
          <a:ln w="19050">
            <a:solidFill>
              <a:srgbClr val="FF0000"/>
            </a:solidFill>
            <a:round/>
            <a:headEnd/>
            <a:tailEnd/>
          </a:ln>
        </p:spPr>
        <p:txBody>
          <a:bodyPr/>
          <a:lstStyle/>
          <a:p>
            <a:endParaRPr lang="es-ES"/>
          </a:p>
        </p:txBody>
      </p:sp>
      <p:sp>
        <p:nvSpPr>
          <p:cNvPr id="3087" name="Line 10"/>
          <p:cNvSpPr>
            <a:spLocks noChangeShapeType="1"/>
          </p:cNvSpPr>
          <p:nvPr/>
        </p:nvSpPr>
        <p:spPr bwMode="auto">
          <a:xfrm>
            <a:off x="612775" y="2708275"/>
            <a:ext cx="7197725" cy="0"/>
          </a:xfrm>
          <a:prstGeom prst="line">
            <a:avLst/>
          </a:prstGeom>
          <a:noFill/>
          <a:ln w="19050">
            <a:solidFill>
              <a:srgbClr val="FF0000"/>
            </a:solidFill>
            <a:round/>
            <a:headEnd/>
            <a:tailEnd/>
          </a:ln>
        </p:spPr>
        <p:txBody>
          <a:bodyPr/>
          <a:lstStyle/>
          <a:p>
            <a:endParaRPr lang="es-ES"/>
          </a:p>
        </p:txBody>
      </p:sp>
      <p:sp>
        <p:nvSpPr>
          <p:cNvPr id="3088" name="Line 11"/>
          <p:cNvSpPr>
            <a:spLocks noChangeShapeType="1"/>
          </p:cNvSpPr>
          <p:nvPr/>
        </p:nvSpPr>
        <p:spPr bwMode="auto">
          <a:xfrm>
            <a:off x="2484438" y="1700213"/>
            <a:ext cx="5329237" cy="0"/>
          </a:xfrm>
          <a:prstGeom prst="line">
            <a:avLst/>
          </a:prstGeom>
          <a:noFill/>
          <a:ln w="19050">
            <a:solidFill>
              <a:srgbClr val="FF0000"/>
            </a:solidFill>
            <a:round/>
            <a:headEnd/>
            <a:tailEnd/>
          </a:ln>
        </p:spPr>
        <p:txBody>
          <a:bodyPr/>
          <a:lstStyle/>
          <a:p>
            <a:endParaRPr lang="es-ES"/>
          </a:p>
        </p:txBody>
      </p:sp>
      <p:sp>
        <p:nvSpPr>
          <p:cNvPr id="3089" name="Line 12"/>
          <p:cNvSpPr>
            <a:spLocks noChangeShapeType="1"/>
          </p:cNvSpPr>
          <p:nvPr/>
        </p:nvSpPr>
        <p:spPr bwMode="auto">
          <a:xfrm>
            <a:off x="2268538" y="2133600"/>
            <a:ext cx="0" cy="3311525"/>
          </a:xfrm>
          <a:prstGeom prst="line">
            <a:avLst/>
          </a:prstGeom>
          <a:noFill/>
          <a:ln w="19050">
            <a:solidFill>
              <a:srgbClr val="FF0000"/>
            </a:solidFill>
            <a:round/>
            <a:headEnd/>
            <a:tailEnd/>
          </a:ln>
        </p:spPr>
        <p:txBody>
          <a:bodyPr/>
          <a:lstStyle/>
          <a:p>
            <a:endParaRPr lang="es-ES"/>
          </a:p>
        </p:txBody>
      </p:sp>
      <p:sp>
        <p:nvSpPr>
          <p:cNvPr id="3090" name="Line 13"/>
          <p:cNvSpPr>
            <a:spLocks noChangeShapeType="1"/>
          </p:cNvSpPr>
          <p:nvPr/>
        </p:nvSpPr>
        <p:spPr bwMode="auto">
          <a:xfrm>
            <a:off x="2484438" y="1666875"/>
            <a:ext cx="0" cy="3778250"/>
          </a:xfrm>
          <a:prstGeom prst="line">
            <a:avLst/>
          </a:prstGeom>
          <a:noFill/>
          <a:ln w="19050">
            <a:solidFill>
              <a:srgbClr val="FF0000"/>
            </a:solidFill>
            <a:round/>
            <a:headEnd/>
            <a:tailEnd/>
          </a:ln>
        </p:spPr>
        <p:txBody>
          <a:bodyPr/>
          <a:lstStyle/>
          <a:p>
            <a:endParaRPr lang="es-ES"/>
          </a:p>
        </p:txBody>
      </p:sp>
      <p:sp>
        <p:nvSpPr>
          <p:cNvPr id="3091" name="Line 14"/>
          <p:cNvSpPr>
            <a:spLocks noChangeShapeType="1"/>
          </p:cNvSpPr>
          <p:nvPr/>
        </p:nvSpPr>
        <p:spPr bwMode="auto">
          <a:xfrm>
            <a:off x="5868988" y="1666875"/>
            <a:ext cx="0" cy="3778250"/>
          </a:xfrm>
          <a:prstGeom prst="line">
            <a:avLst/>
          </a:prstGeom>
          <a:noFill/>
          <a:ln w="19050">
            <a:solidFill>
              <a:srgbClr val="FF0000"/>
            </a:solidFill>
            <a:round/>
            <a:headEnd/>
            <a:tailEnd/>
          </a:ln>
        </p:spPr>
        <p:txBody>
          <a:bodyPr/>
          <a:lstStyle/>
          <a:p>
            <a:endParaRPr lang="es-ES"/>
          </a:p>
        </p:txBody>
      </p:sp>
      <p:sp>
        <p:nvSpPr>
          <p:cNvPr id="3092" name="Line 15"/>
          <p:cNvSpPr>
            <a:spLocks noChangeShapeType="1"/>
          </p:cNvSpPr>
          <p:nvPr/>
        </p:nvSpPr>
        <p:spPr bwMode="auto">
          <a:xfrm>
            <a:off x="6084888" y="1666875"/>
            <a:ext cx="0" cy="3778250"/>
          </a:xfrm>
          <a:prstGeom prst="line">
            <a:avLst/>
          </a:prstGeom>
          <a:noFill/>
          <a:ln w="19050">
            <a:solidFill>
              <a:srgbClr val="FF0000"/>
            </a:solidFill>
            <a:round/>
            <a:headEnd/>
            <a:tailEnd/>
          </a:ln>
        </p:spPr>
        <p:txBody>
          <a:bodyPr/>
          <a:lstStyle/>
          <a:p>
            <a:endParaRPr lang="es-ES"/>
          </a:p>
        </p:txBody>
      </p:sp>
      <p:sp>
        <p:nvSpPr>
          <p:cNvPr id="3093" name="Line 16"/>
          <p:cNvSpPr>
            <a:spLocks noChangeShapeType="1"/>
          </p:cNvSpPr>
          <p:nvPr/>
        </p:nvSpPr>
        <p:spPr bwMode="auto">
          <a:xfrm>
            <a:off x="4140200" y="1666875"/>
            <a:ext cx="0" cy="3778250"/>
          </a:xfrm>
          <a:prstGeom prst="line">
            <a:avLst/>
          </a:prstGeom>
          <a:noFill/>
          <a:ln w="19050">
            <a:solidFill>
              <a:srgbClr val="FF0000"/>
            </a:solidFill>
            <a:round/>
            <a:headEnd/>
            <a:tailEnd/>
          </a:ln>
        </p:spPr>
        <p:txBody>
          <a:bodyPr/>
          <a:lstStyle/>
          <a:p>
            <a:endParaRPr lang="es-ES"/>
          </a:p>
        </p:txBody>
      </p:sp>
      <p:sp>
        <p:nvSpPr>
          <p:cNvPr id="3094" name="Line 17"/>
          <p:cNvSpPr>
            <a:spLocks noChangeShapeType="1"/>
          </p:cNvSpPr>
          <p:nvPr/>
        </p:nvSpPr>
        <p:spPr bwMode="auto">
          <a:xfrm>
            <a:off x="4356100" y="1666875"/>
            <a:ext cx="0" cy="3778250"/>
          </a:xfrm>
          <a:prstGeom prst="line">
            <a:avLst/>
          </a:prstGeom>
          <a:noFill/>
          <a:ln w="19050">
            <a:solidFill>
              <a:srgbClr val="FF0000"/>
            </a:solidFill>
            <a:round/>
            <a:headEnd/>
            <a:tailEnd/>
          </a:ln>
        </p:spPr>
        <p:txBody>
          <a:bodyPr/>
          <a:lstStyle/>
          <a:p>
            <a:endParaRPr lang="es-ES"/>
          </a:p>
        </p:txBody>
      </p:sp>
      <p:pic>
        <p:nvPicPr>
          <p:cNvPr id="3096" name="Picture 19"/>
          <p:cNvPicPr>
            <a:picLocks noChangeAspect="1" noChangeArrowheads="1"/>
          </p:cNvPicPr>
          <p:nvPr/>
        </p:nvPicPr>
        <p:blipFill>
          <a:blip r:embed="rId3" cstate="print"/>
          <a:srcRect/>
          <a:stretch>
            <a:fillRect/>
          </a:stretch>
        </p:blipFill>
        <p:spPr bwMode="auto">
          <a:xfrm>
            <a:off x="6611938" y="1754188"/>
            <a:ext cx="409575" cy="306387"/>
          </a:xfrm>
          <a:prstGeom prst="rect">
            <a:avLst/>
          </a:prstGeom>
          <a:noFill/>
          <a:ln w="9525">
            <a:noFill/>
            <a:miter lim="800000"/>
            <a:headEnd/>
            <a:tailEnd/>
          </a:ln>
        </p:spPr>
      </p:pic>
      <p:pic>
        <p:nvPicPr>
          <p:cNvPr id="3097" name="Picture 20"/>
          <p:cNvPicPr>
            <a:picLocks noChangeAspect="1" noChangeArrowheads="1"/>
          </p:cNvPicPr>
          <p:nvPr/>
        </p:nvPicPr>
        <p:blipFill>
          <a:blip r:embed="rId3" cstate="print"/>
          <a:srcRect/>
          <a:stretch>
            <a:fillRect/>
          </a:stretch>
        </p:blipFill>
        <p:spPr bwMode="auto">
          <a:xfrm>
            <a:off x="3205163" y="1754188"/>
            <a:ext cx="409575" cy="306387"/>
          </a:xfrm>
          <a:prstGeom prst="rect">
            <a:avLst/>
          </a:prstGeom>
          <a:noFill/>
          <a:ln w="9525">
            <a:noFill/>
            <a:miter lim="800000"/>
            <a:headEnd/>
            <a:tailEnd/>
          </a:ln>
        </p:spPr>
      </p:pic>
      <p:pic>
        <p:nvPicPr>
          <p:cNvPr id="3098" name="Picture 21"/>
          <p:cNvPicPr>
            <a:picLocks noChangeAspect="1" noChangeArrowheads="1"/>
          </p:cNvPicPr>
          <p:nvPr/>
        </p:nvPicPr>
        <p:blipFill>
          <a:blip r:embed="rId3" cstate="print"/>
          <a:srcRect/>
          <a:stretch>
            <a:fillRect/>
          </a:stretch>
        </p:blipFill>
        <p:spPr bwMode="auto">
          <a:xfrm>
            <a:off x="1189038" y="2276475"/>
            <a:ext cx="409575" cy="306388"/>
          </a:xfrm>
          <a:prstGeom prst="rect">
            <a:avLst/>
          </a:prstGeom>
          <a:noFill/>
          <a:ln w="9525">
            <a:noFill/>
            <a:miter lim="800000"/>
            <a:headEnd/>
            <a:tailEnd/>
          </a:ln>
        </p:spPr>
      </p:pic>
      <p:pic>
        <p:nvPicPr>
          <p:cNvPr id="3099" name="Picture 22"/>
          <p:cNvPicPr>
            <a:picLocks noChangeAspect="1" noChangeArrowheads="1"/>
          </p:cNvPicPr>
          <p:nvPr/>
        </p:nvPicPr>
        <p:blipFill>
          <a:blip r:embed="rId3" cstate="print"/>
          <a:srcRect/>
          <a:stretch>
            <a:fillRect/>
          </a:stretch>
        </p:blipFill>
        <p:spPr bwMode="auto">
          <a:xfrm>
            <a:off x="4932363" y="2276475"/>
            <a:ext cx="409575" cy="306388"/>
          </a:xfrm>
          <a:prstGeom prst="rect">
            <a:avLst/>
          </a:prstGeom>
          <a:noFill/>
          <a:ln w="9525">
            <a:noFill/>
            <a:miter lim="800000"/>
            <a:headEnd/>
            <a:tailEnd/>
          </a:ln>
        </p:spPr>
      </p:pic>
      <p:pic>
        <p:nvPicPr>
          <p:cNvPr id="3100" name="Picture 23"/>
          <p:cNvPicPr>
            <a:picLocks noChangeAspect="1" noChangeArrowheads="1"/>
          </p:cNvPicPr>
          <p:nvPr/>
        </p:nvPicPr>
        <p:blipFill>
          <a:blip r:embed="rId3" cstate="print"/>
          <a:srcRect/>
          <a:stretch>
            <a:fillRect/>
          </a:stretch>
        </p:blipFill>
        <p:spPr bwMode="auto">
          <a:xfrm>
            <a:off x="6661150" y="2852738"/>
            <a:ext cx="409575" cy="306387"/>
          </a:xfrm>
          <a:prstGeom prst="rect">
            <a:avLst/>
          </a:prstGeom>
          <a:noFill/>
          <a:ln w="9525">
            <a:noFill/>
            <a:miter lim="800000"/>
            <a:headEnd/>
            <a:tailEnd/>
          </a:ln>
        </p:spPr>
      </p:pic>
      <p:pic>
        <p:nvPicPr>
          <p:cNvPr id="3101" name="Picture 24"/>
          <p:cNvPicPr>
            <a:picLocks noChangeAspect="1" noChangeArrowheads="1"/>
          </p:cNvPicPr>
          <p:nvPr/>
        </p:nvPicPr>
        <p:blipFill>
          <a:blip r:embed="rId3" cstate="print"/>
          <a:srcRect/>
          <a:stretch>
            <a:fillRect/>
          </a:stretch>
        </p:blipFill>
        <p:spPr bwMode="auto">
          <a:xfrm>
            <a:off x="3132138" y="2852738"/>
            <a:ext cx="409575" cy="306387"/>
          </a:xfrm>
          <a:prstGeom prst="rect">
            <a:avLst/>
          </a:prstGeom>
          <a:noFill/>
          <a:ln w="9525">
            <a:noFill/>
            <a:miter lim="800000"/>
            <a:headEnd/>
            <a:tailEnd/>
          </a:ln>
        </p:spPr>
      </p:pic>
      <p:pic>
        <p:nvPicPr>
          <p:cNvPr id="3102" name="Picture 25"/>
          <p:cNvPicPr>
            <a:picLocks noChangeAspect="1" noChangeArrowheads="1"/>
          </p:cNvPicPr>
          <p:nvPr/>
        </p:nvPicPr>
        <p:blipFill>
          <a:blip r:embed="rId3" cstate="print"/>
          <a:srcRect/>
          <a:stretch>
            <a:fillRect/>
          </a:stretch>
        </p:blipFill>
        <p:spPr bwMode="auto">
          <a:xfrm>
            <a:off x="1189038" y="3427413"/>
            <a:ext cx="409575" cy="306387"/>
          </a:xfrm>
          <a:prstGeom prst="rect">
            <a:avLst/>
          </a:prstGeom>
          <a:noFill/>
          <a:ln w="9525">
            <a:noFill/>
            <a:miter lim="800000"/>
            <a:headEnd/>
            <a:tailEnd/>
          </a:ln>
        </p:spPr>
      </p:pic>
      <p:pic>
        <p:nvPicPr>
          <p:cNvPr id="3103" name="Picture 26"/>
          <p:cNvPicPr>
            <a:picLocks noChangeAspect="1" noChangeArrowheads="1"/>
          </p:cNvPicPr>
          <p:nvPr/>
        </p:nvPicPr>
        <p:blipFill>
          <a:blip r:embed="rId3" cstate="print"/>
          <a:srcRect/>
          <a:stretch>
            <a:fillRect/>
          </a:stretch>
        </p:blipFill>
        <p:spPr bwMode="auto">
          <a:xfrm>
            <a:off x="4932363" y="3427413"/>
            <a:ext cx="409575" cy="306387"/>
          </a:xfrm>
          <a:prstGeom prst="rect">
            <a:avLst/>
          </a:prstGeom>
          <a:noFill/>
          <a:ln w="9525">
            <a:noFill/>
            <a:miter lim="800000"/>
            <a:headEnd/>
            <a:tailEnd/>
          </a:ln>
        </p:spPr>
      </p:pic>
      <p:pic>
        <p:nvPicPr>
          <p:cNvPr id="3104" name="Picture 27"/>
          <p:cNvPicPr>
            <a:picLocks noChangeAspect="1" noChangeArrowheads="1"/>
          </p:cNvPicPr>
          <p:nvPr/>
        </p:nvPicPr>
        <p:blipFill>
          <a:blip r:embed="rId3" cstate="print"/>
          <a:srcRect/>
          <a:stretch>
            <a:fillRect/>
          </a:stretch>
        </p:blipFill>
        <p:spPr bwMode="auto">
          <a:xfrm>
            <a:off x="6611938" y="4005263"/>
            <a:ext cx="409575" cy="306387"/>
          </a:xfrm>
          <a:prstGeom prst="rect">
            <a:avLst/>
          </a:prstGeom>
          <a:noFill/>
          <a:ln w="9525">
            <a:noFill/>
            <a:miter lim="800000"/>
            <a:headEnd/>
            <a:tailEnd/>
          </a:ln>
        </p:spPr>
      </p:pic>
      <p:pic>
        <p:nvPicPr>
          <p:cNvPr id="3105" name="Picture 28"/>
          <p:cNvPicPr>
            <a:picLocks noChangeAspect="1" noChangeArrowheads="1"/>
          </p:cNvPicPr>
          <p:nvPr/>
        </p:nvPicPr>
        <p:blipFill>
          <a:blip r:embed="rId3" cstate="print"/>
          <a:srcRect/>
          <a:stretch>
            <a:fillRect/>
          </a:stretch>
        </p:blipFill>
        <p:spPr bwMode="auto">
          <a:xfrm>
            <a:off x="3082925" y="4005263"/>
            <a:ext cx="409575" cy="306387"/>
          </a:xfrm>
          <a:prstGeom prst="rect">
            <a:avLst/>
          </a:prstGeom>
          <a:noFill/>
          <a:ln w="9525">
            <a:noFill/>
            <a:miter lim="800000"/>
            <a:headEnd/>
            <a:tailEnd/>
          </a:ln>
        </p:spPr>
      </p:pic>
      <p:pic>
        <p:nvPicPr>
          <p:cNvPr id="3106" name="Picture 29"/>
          <p:cNvPicPr>
            <a:picLocks noChangeAspect="1" noChangeArrowheads="1"/>
          </p:cNvPicPr>
          <p:nvPr/>
        </p:nvPicPr>
        <p:blipFill>
          <a:blip r:embed="rId3" cstate="print"/>
          <a:srcRect/>
          <a:stretch>
            <a:fillRect/>
          </a:stretch>
        </p:blipFill>
        <p:spPr bwMode="auto">
          <a:xfrm>
            <a:off x="1211263" y="4579938"/>
            <a:ext cx="409575" cy="306387"/>
          </a:xfrm>
          <a:prstGeom prst="rect">
            <a:avLst/>
          </a:prstGeom>
          <a:noFill/>
          <a:ln w="9525">
            <a:noFill/>
            <a:miter lim="800000"/>
            <a:headEnd/>
            <a:tailEnd/>
          </a:ln>
        </p:spPr>
      </p:pic>
      <p:pic>
        <p:nvPicPr>
          <p:cNvPr id="3107" name="Picture 30"/>
          <p:cNvPicPr>
            <a:picLocks noChangeAspect="1" noChangeArrowheads="1"/>
          </p:cNvPicPr>
          <p:nvPr/>
        </p:nvPicPr>
        <p:blipFill>
          <a:blip r:embed="rId3" cstate="print"/>
          <a:srcRect/>
          <a:stretch>
            <a:fillRect/>
          </a:stretch>
        </p:blipFill>
        <p:spPr bwMode="auto">
          <a:xfrm>
            <a:off x="4954588" y="4579938"/>
            <a:ext cx="409575" cy="306387"/>
          </a:xfrm>
          <a:prstGeom prst="rect">
            <a:avLst/>
          </a:prstGeom>
          <a:noFill/>
          <a:ln w="9525">
            <a:noFill/>
            <a:miter lim="800000"/>
            <a:headEnd/>
            <a:tailEnd/>
          </a:ln>
        </p:spPr>
      </p:pic>
      <p:pic>
        <p:nvPicPr>
          <p:cNvPr id="3108" name="Picture 31"/>
          <p:cNvPicPr>
            <a:picLocks noChangeAspect="1" noChangeArrowheads="1"/>
          </p:cNvPicPr>
          <p:nvPr/>
        </p:nvPicPr>
        <p:blipFill>
          <a:blip r:embed="rId3" cstate="print"/>
          <a:srcRect/>
          <a:stretch>
            <a:fillRect/>
          </a:stretch>
        </p:blipFill>
        <p:spPr bwMode="auto">
          <a:xfrm>
            <a:off x="3205163" y="5084763"/>
            <a:ext cx="409575" cy="306387"/>
          </a:xfrm>
          <a:prstGeom prst="rect">
            <a:avLst/>
          </a:prstGeom>
          <a:noFill/>
          <a:ln w="9525">
            <a:noFill/>
            <a:miter lim="800000"/>
            <a:headEnd/>
            <a:tailEnd/>
          </a:ln>
        </p:spPr>
      </p:pic>
      <p:pic>
        <p:nvPicPr>
          <p:cNvPr id="3109" name="Picture 32"/>
          <p:cNvPicPr>
            <a:picLocks noChangeAspect="1" noChangeArrowheads="1"/>
          </p:cNvPicPr>
          <p:nvPr/>
        </p:nvPicPr>
        <p:blipFill>
          <a:blip r:embed="rId3" cstate="print"/>
          <a:srcRect/>
          <a:stretch>
            <a:fillRect/>
          </a:stretch>
        </p:blipFill>
        <p:spPr bwMode="auto">
          <a:xfrm>
            <a:off x="6732588" y="5084763"/>
            <a:ext cx="409575" cy="306387"/>
          </a:xfrm>
          <a:prstGeom prst="rect">
            <a:avLst/>
          </a:prstGeom>
          <a:noFill/>
          <a:ln w="9525">
            <a:noFill/>
            <a:miter lim="800000"/>
            <a:headEnd/>
            <a:tailEnd/>
          </a:ln>
        </p:spPr>
      </p:pic>
      <p:sp>
        <p:nvSpPr>
          <p:cNvPr id="3110" name="Line 33"/>
          <p:cNvSpPr>
            <a:spLocks noChangeShapeType="1"/>
          </p:cNvSpPr>
          <p:nvPr/>
        </p:nvSpPr>
        <p:spPr bwMode="auto">
          <a:xfrm flipV="1">
            <a:off x="2339975" y="5516563"/>
            <a:ext cx="0" cy="288925"/>
          </a:xfrm>
          <a:prstGeom prst="line">
            <a:avLst/>
          </a:prstGeom>
          <a:noFill/>
          <a:ln w="9525">
            <a:solidFill>
              <a:schemeClr val="tx1"/>
            </a:solidFill>
            <a:round/>
            <a:headEnd/>
            <a:tailEnd type="triangle" w="med" len="med"/>
          </a:ln>
        </p:spPr>
        <p:txBody>
          <a:bodyPr/>
          <a:lstStyle/>
          <a:p>
            <a:endParaRPr lang="es-ES"/>
          </a:p>
        </p:txBody>
      </p:sp>
      <p:sp>
        <p:nvSpPr>
          <p:cNvPr id="3111" name="Text Box 34"/>
          <p:cNvSpPr txBox="1">
            <a:spLocks noChangeArrowheads="1"/>
          </p:cNvSpPr>
          <p:nvPr/>
        </p:nvSpPr>
        <p:spPr bwMode="auto">
          <a:xfrm>
            <a:off x="1727200" y="5805488"/>
            <a:ext cx="1189038"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3112" name="Line 35"/>
          <p:cNvSpPr>
            <a:spLocks noChangeShapeType="1"/>
          </p:cNvSpPr>
          <p:nvPr/>
        </p:nvSpPr>
        <p:spPr bwMode="auto">
          <a:xfrm flipV="1">
            <a:off x="4249738" y="5516563"/>
            <a:ext cx="0" cy="288925"/>
          </a:xfrm>
          <a:prstGeom prst="line">
            <a:avLst/>
          </a:prstGeom>
          <a:noFill/>
          <a:ln w="9525">
            <a:solidFill>
              <a:schemeClr val="tx1"/>
            </a:solidFill>
            <a:round/>
            <a:headEnd/>
            <a:tailEnd type="triangle" w="med" len="med"/>
          </a:ln>
        </p:spPr>
        <p:txBody>
          <a:bodyPr/>
          <a:lstStyle/>
          <a:p>
            <a:endParaRPr lang="es-ES"/>
          </a:p>
        </p:txBody>
      </p:sp>
      <p:sp>
        <p:nvSpPr>
          <p:cNvPr id="3113" name="Text Box 36"/>
          <p:cNvSpPr txBox="1">
            <a:spLocks noChangeArrowheads="1"/>
          </p:cNvSpPr>
          <p:nvPr/>
        </p:nvSpPr>
        <p:spPr bwMode="auto">
          <a:xfrm>
            <a:off x="36369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3114" name="Line 37"/>
          <p:cNvSpPr>
            <a:spLocks noChangeShapeType="1"/>
          </p:cNvSpPr>
          <p:nvPr/>
        </p:nvSpPr>
        <p:spPr bwMode="auto">
          <a:xfrm flipV="1">
            <a:off x="5976938" y="5516563"/>
            <a:ext cx="0" cy="288925"/>
          </a:xfrm>
          <a:prstGeom prst="line">
            <a:avLst/>
          </a:prstGeom>
          <a:noFill/>
          <a:ln w="9525">
            <a:solidFill>
              <a:schemeClr val="tx1"/>
            </a:solidFill>
            <a:round/>
            <a:headEnd/>
            <a:tailEnd type="triangle" w="med" len="med"/>
          </a:ln>
        </p:spPr>
        <p:txBody>
          <a:bodyPr/>
          <a:lstStyle/>
          <a:p>
            <a:endParaRPr lang="es-ES"/>
          </a:p>
        </p:txBody>
      </p:sp>
      <p:sp>
        <p:nvSpPr>
          <p:cNvPr id="3115" name="Text Box 38"/>
          <p:cNvSpPr txBox="1">
            <a:spLocks noChangeArrowheads="1"/>
          </p:cNvSpPr>
          <p:nvPr/>
        </p:nvSpPr>
        <p:spPr bwMode="auto">
          <a:xfrm>
            <a:off x="53641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3116" name="Oval 43"/>
          <p:cNvSpPr>
            <a:spLocks noChangeArrowheads="1"/>
          </p:cNvSpPr>
          <p:nvPr/>
        </p:nvSpPr>
        <p:spPr bwMode="auto">
          <a:xfrm>
            <a:off x="3203575" y="4149725"/>
            <a:ext cx="179388" cy="179388"/>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3117" name="Oval 46"/>
          <p:cNvSpPr>
            <a:spLocks noChangeArrowheads="1"/>
          </p:cNvSpPr>
          <p:nvPr/>
        </p:nvSpPr>
        <p:spPr bwMode="auto">
          <a:xfrm>
            <a:off x="6011863" y="1052513"/>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3118" name="Text Box 53"/>
          <p:cNvSpPr txBox="1">
            <a:spLocks noChangeArrowheads="1"/>
          </p:cNvSpPr>
          <p:nvPr/>
        </p:nvSpPr>
        <p:spPr bwMode="auto">
          <a:xfrm>
            <a:off x="1189038" y="2205038"/>
            <a:ext cx="534987" cy="244475"/>
          </a:xfrm>
          <a:prstGeom prst="rect">
            <a:avLst/>
          </a:prstGeom>
          <a:noFill/>
          <a:ln w="9525">
            <a:noFill/>
            <a:miter lim="800000"/>
            <a:headEnd/>
            <a:tailEnd/>
          </a:ln>
        </p:spPr>
        <p:txBody>
          <a:bodyPr wrap="none">
            <a:spAutoFit/>
          </a:bodyPr>
          <a:lstStyle/>
          <a:p>
            <a:r>
              <a:rPr lang="es-ES" sz="1000" b="1"/>
              <a:t>C1/P1</a:t>
            </a:r>
          </a:p>
        </p:txBody>
      </p:sp>
      <p:sp>
        <p:nvSpPr>
          <p:cNvPr id="3119" name="Text Box 54"/>
          <p:cNvSpPr txBox="1">
            <a:spLocks noChangeArrowheads="1"/>
          </p:cNvSpPr>
          <p:nvPr/>
        </p:nvSpPr>
        <p:spPr bwMode="auto">
          <a:xfrm>
            <a:off x="1189038" y="3400425"/>
            <a:ext cx="534987" cy="244475"/>
          </a:xfrm>
          <a:prstGeom prst="rect">
            <a:avLst/>
          </a:prstGeom>
          <a:noFill/>
          <a:ln w="9525">
            <a:noFill/>
            <a:miter lim="800000"/>
            <a:headEnd/>
            <a:tailEnd/>
          </a:ln>
        </p:spPr>
        <p:txBody>
          <a:bodyPr wrap="none">
            <a:spAutoFit/>
          </a:bodyPr>
          <a:lstStyle/>
          <a:p>
            <a:r>
              <a:rPr lang="es-ES" sz="1000" b="1"/>
              <a:t>C7/P0</a:t>
            </a:r>
          </a:p>
        </p:txBody>
      </p:sp>
      <p:sp>
        <p:nvSpPr>
          <p:cNvPr id="3120" name="Text Box 55"/>
          <p:cNvSpPr txBox="1">
            <a:spLocks noChangeArrowheads="1"/>
          </p:cNvSpPr>
          <p:nvPr/>
        </p:nvSpPr>
        <p:spPr bwMode="auto">
          <a:xfrm>
            <a:off x="3182938" y="2824163"/>
            <a:ext cx="534987" cy="244475"/>
          </a:xfrm>
          <a:prstGeom prst="rect">
            <a:avLst/>
          </a:prstGeom>
          <a:noFill/>
          <a:ln w="9525">
            <a:noFill/>
            <a:miter lim="800000"/>
            <a:headEnd/>
            <a:tailEnd/>
          </a:ln>
        </p:spPr>
        <p:txBody>
          <a:bodyPr wrap="none">
            <a:spAutoFit/>
          </a:bodyPr>
          <a:lstStyle/>
          <a:p>
            <a:r>
              <a:rPr lang="es-ES" sz="1000" b="1"/>
              <a:t>C1/P2</a:t>
            </a:r>
          </a:p>
        </p:txBody>
      </p:sp>
      <p:sp>
        <p:nvSpPr>
          <p:cNvPr id="3121" name="Text Box 56"/>
          <p:cNvSpPr txBox="1">
            <a:spLocks noChangeArrowheads="1"/>
          </p:cNvSpPr>
          <p:nvPr/>
        </p:nvSpPr>
        <p:spPr bwMode="auto">
          <a:xfrm>
            <a:off x="3255963" y="1700213"/>
            <a:ext cx="534987" cy="244475"/>
          </a:xfrm>
          <a:prstGeom prst="rect">
            <a:avLst/>
          </a:prstGeom>
          <a:noFill/>
          <a:ln w="9525">
            <a:noFill/>
            <a:miter lim="800000"/>
            <a:headEnd/>
            <a:tailEnd/>
          </a:ln>
        </p:spPr>
        <p:txBody>
          <a:bodyPr wrap="none">
            <a:spAutoFit/>
          </a:bodyPr>
          <a:lstStyle/>
          <a:p>
            <a:r>
              <a:rPr lang="es-ES" sz="1000" b="1"/>
              <a:t>C1/P0</a:t>
            </a:r>
          </a:p>
        </p:txBody>
      </p:sp>
      <p:sp>
        <p:nvSpPr>
          <p:cNvPr id="3122" name="Text Box 57"/>
          <p:cNvSpPr txBox="1">
            <a:spLocks noChangeArrowheads="1"/>
          </p:cNvSpPr>
          <p:nvPr/>
        </p:nvSpPr>
        <p:spPr bwMode="auto">
          <a:xfrm>
            <a:off x="3060700" y="3976688"/>
            <a:ext cx="534988" cy="244475"/>
          </a:xfrm>
          <a:prstGeom prst="rect">
            <a:avLst/>
          </a:prstGeom>
          <a:noFill/>
          <a:ln w="9525">
            <a:noFill/>
            <a:miter lim="800000"/>
            <a:headEnd/>
            <a:tailEnd/>
          </a:ln>
        </p:spPr>
        <p:txBody>
          <a:bodyPr wrap="none">
            <a:spAutoFit/>
          </a:bodyPr>
          <a:lstStyle/>
          <a:p>
            <a:r>
              <a:rPr lang="es-ES" sz="1000" b="1"/>
              <a:t>C7/P0</a:t>
            </a:r>
          </a:p>
        </p:txBody>
      </p:sp>
      <p:sp>
        <p:nvSpPr>
          <p:cNvPr id="3123" name="Text Box 58"/>
          <p:cNvSpPr txBox="1">
            <a:spLocks noChangeArrowheads="1"/>
          </p:cNvSpPr>
          <p:nvPr/>
        </p:nvSpPr>
        <p:spPr bwMode="auto">
          <a:xfrm>
            <a:off x="1239838" y="4552950"/>
            <a:ext cx="534987" cy="244475"/>
          </a:xfrm>
          <a:prstGeom prst="rect">
            <a:avLst/>
          </a:prstGeom>
          <a:noFill/>
          <a:ln w="9525">
            <a:noFill/>
            <a:miter lim="800000"/>
            <a:headEnd/>
            <a:tailEnd/>
          </a:ln>
        </p:spPr>
        <p:txBody>
          <a:bodyPr wrap="none">
            <a:spAutoFit/>
          </a:bodyPr>
          <a:lstStyle/>
          <a:p>
            <a:r>
              <a:rPr lang="es-ES" sz="1000" b="1"/>
              <a:t>C1/P2</a:t>
            </a:r>
          </a:p>
        </p:txBody>
      </p:sp>
      <p:sp>
        <p:nvSpPr>
          <p:cNvPr id="3124" name="Text Box 59"/>
          <p:cNvSpPr txBox="1">
            <a:spLocks noChangeArrowheads="1"/>
          </p:cNvSpPr>
          <p:nvPr/>
        </p:nvSpPr>
        <p:spPr bwMode="auto">
          <a:xfrm>
            <a:off x="4932363" y="2205038"/>
            <a:ext cx="604837" cy="244475"/>
          </a:xfrm>
          <a:prstGeom prst="rect">
            <a:avLst/>
          </a:prstGeom>
          <a:noFill/>
          <a:ln w="9525">
            <a:noFill/>
            <a:miter lim="800000"/>
            <a:headEnd/>
            <a:tailEnd/>
          </a:ln>
        </p:spPr>
        <p:txBody>
          <a:bodyPr wrap="none">
            <a:spAutoFit/>
          </a:bodyPr>
          <a:lstStyle/>
          <a:p>
            <a:r>
              <a:rPr lang="es-ES" sz="1000" b="1"/>
              <a:t>C13/P4</a:t>
            </a:r>
          </a:p>
        </p:txBody>
      </p:sp>
      <p:sp>
        <p:nvSpPr>
          <p:cNvPr id="3125" name="Text Box 60"/>
          <p:cNvSpPr txBox="1">
            <a:spLocks noChangeArrowheads="1"/>
          </p:cNvSpPr>
          <p:nvPr/>
        </p:nvSpPr>
        <p:spPr bwMode="auto">
          <a:xfrm>
            <a:off x="4932363" y="3400425"/>
            <a:ext cx="534987" cy="244475"/>
          </a:xfrm>
          <a:prstGeom prst="rect">
            <a:avLst/>
          </a:prstGeom>
          <a:noFill/>
          <a:ln w="9525">
            <a:noFill/>
            <a:miter lim="800000"/>
            <a:headEnd/>
            <a:tailEnd/>
          </a:ln>
        </p:spPr>
        <p:txBody>
          <a:bodyPr wrap="none">
            <a:spAutoFit/>
          </a:bodyPr>
          <a:lstStyle/>
          <a:p>
            <a:r>
              <a:rPr lang="es-ES" sz="1000" b="1"/>
              <a:t>C1/P0</a:t>
            </a:r>
          </a:p>
        </p:txBody>
      </p:sp>
      <p:sp>
        <p:nvSpPr>
          <p:cNvPr id="3126" name="Text Box 61"/>
          <p:cNvSpPr txBox="1">
            <a:spLocks noChangeArrowheads="1"/>
          </p:cNvSpPr>
          <p:nvPr/>
        </p:nvSpPr>
        <p:spPr bwMode="auto">
          <a:xfrm>
            <a:off x="6711950" y="2824163"/>
            <a:ext cx="534988" cy="244475"/>
          </a:xfrm>
          <a:prstGeom prst="rect">
            <a:avLst/>
          </a:prstGeom>
          <a:noFill/>
          <a:ln w="9525">
            <a:noFill/>
            <a:miter lim="800000"/>
            <a:headEnd/>
            <a:tailEnd/>
          </a:ln>
        </p:spPr>
        <p:txBody>
          <a:bodyPr wrap="none">
            <a:spAutoFit/>
          </a:bodyPr>
          <a:lstStyle/>
          <a:p>
            <a:r>
              <a:rPr lang="es-ES" sz="1000" b="1"/>
              <a:t>C7/P1</a:t>
            </a:r>
          </a:p>
        </p:txBody>
      </p:sp>
      <p:sp>
        <p:nvSpPr>
          <p:cNvPr id="3127" name="Text Box 62"/>
          <p:cNvSpPr txBox="1">
            <a:spLocks noChangeArrowheads="1"/>
          </p:cNvSpPr>
          <p:nvPr/>
        </p:nvSpPr>
        <p:spPr bwMode="auto">
          <a:xfrm>
            <a:off x="6640513" y="1700213"/>
            <a:ext cx="534987" cy="244475"/>
          </a:xfrm>
          <a:prstGeom prst="rect">
            <a:avLst/>
          </a:prstGeom>
          <a:noFill/>
          <a:ln w="9525">
            <a:noFill/>
            <a:miter lim="800000"/>
            <a:headEnd/>
            <a:tailEnd/>
          </a:ln>
        </p:spPr>
        <p:txBody>
          <a:bodyPr wrap="none">
            <a:spAutoFit/>
          </a:bodyPr>
          <a:lstStyle/>
          <a:p>
            <a:r>
              <a:rPr lang="es-ES" sz="1000" b="1"/>
              <a:t>C7/P4</a:t>
            </a:r>
          </a:p>
        </p:txBody>
      </p:sp>
      <p:sp>
        <p:nvSpPr>
          <p:cNvPr id="3128" name="Text Box 63"/>
          <p:cNvSpPr txBox="1">
            <a:spLocks noChangeArrowheads="1"/>
          </p:cNvSpPr>
          <p:nvPr/>
        </p:nvSpPr>
        <p:spPr bwMode="auto">
          <a:xfrm>
            <a:off x="6589713" y="3976688"/>
            <a:ext cx="534987" cy="244475"/>
          </a:xfrm>
          <a:prstGeom prst="rect">
            <a:avLst/>
          </a:prstGeom>
          <a:noFill/>
          <a:ln w="9525">
            <a:noFill/>
            <a:miter lim="800000"/>
            <a:headEnd/>
            <a:tailEnd/>
          </a:ln>
        </p:spPr>
        <p:txBody>
          <a:bodyPr wrap="none">
            <a:spAutoFit/>
          </a:bodyPr>
          <a:lstStyle/>
          <a:p>
            <a:r>
              <a:rPr lang="es-ES" sz="1000" b="1"/>
              <a:t>C1/P4</a:t>
            </a:r>
          </a:p>
        </p:txBody>
      </p:sp>
      <p:sp>
        <p:nvSpPr>
          <p:cNvPr id="3129" name="Text Box 64"/>
          <p:cNvSpPr txBox="1">
            <a:spLocks noChangeArrowheads="1"/>
          </p:cNvSpPr>
          <p:nvPr/>
        </p:nvSpPr>
        <p:spPr bwMode="auto">
          <a:xfrm>
            <a:off x="4983163" y="4552950"/>
            <a:ext cx="534987" cy="244475"/>
          </a:xfrm>
          <a:prstGeom prst="rect">
            <a:avLst/>
          </a:prstGeom>
          <a:noFill/>
          <a:ln w="9525">
            <a:noFill/>
            <a:miter lim="800000"/>
            <a:headEnd/>
            <a:tailEnd/>
          </a:ln>
        </p:spPr>
        <p:txBody>
          <a:bodyPr wrap="none">
            <a:spAutoFit/>
          </a:bodyPr>
          <a:lstStyle/>
          <a:p>
            <a:r>
              <a:rPr lang="es-ES" sz="1000" b="1"/>
              <a:t>C1/P4</a:t>
            </a:r>
          </a:p>
        </p:txBody>
      </p:sp>
      <p:sp>
        <p:nvSpPr>
          <p:cNvPr id="3130" name="Text Box 65"/>
          <p:cNvSpPr txBox="1">
            <a:spLocks noChangeArrowheads="1"/>
          </p:cNvSpPr>
          <p:nvPr/>
        </p:nvSpPr>
        <p:spPr bwMode="auto">
          <a:xfrm>
            <a:off x="3255963" y="5056188"/>
            <a:ext cx="534987" cy="244475"/>
          </a:xfrm>
          <a:prstGeom prst="rect">
            <a:avLst/>
          </a:prstGeom>
          <a:noFill/>
          <a:ln w="9525">
            <a:noFill/>
            <a:miter lim="800000"/>
            <a:headEnd/>
            <a:tailEnd/>
          </a:ln>
        </p:spPr>
        <p:txBody>
          <a:bodyPr wrap="none">
            <a:spAutoFit/>
          </a:bodyPr>
          <a:lstStyle/>
          <a:p>
            <a:r>
              <a:rPr lang="es-ES" sz="1000" b="1"/>
              <a:t>C1/P2</a:t>
            </a:r>
          </a:p>
        </p:txBody>
      </p:sp>
      <p:sp>
        <p:nvSpPr>
          <p:cNvPr id="3131" name="Text Box 66"/>
          <p:cNvSpPr txBox="1">
            <a:spLocks noChangeArrowheads="1"/>
          </p:cNvSpPr>
          <p:nvPr/>
        </p:nvSpPr>
        <p:spPr bwMode="auto">
          <a:xfrm>
            <a:off x="6732588" y="4941888"/>
            <a:ext cx="534987" cy="244475"/>
          </a:xfrm>
          <a:prstGeom prst="rect">
            <a:avLst/>
          </a:prstGeom>
          <a:noFill/>
          <a:ln w="9525">
            <a:noFill/>
            <a:miter lim="800000"/>
            <a:headEnd/>
            <a:tailEnd/>
          </a:ln>
        </p:spPr>
        <p:txBody>
          <a:bodyPr>
            <a:spAutoFit/>
          </a:bodyPr>
          <a:lstStyle/>
          <a:p>
            <a:r>
              <a:rPr lang="es-ES" sz="1000" b="1"/>
              <a:t>C7/P1</a:t>
            </a:r>
          </a:p>
        </p:txBody>
      </p:sp>
      <p:sp>
        <p:nvSpPr>
          <p:cNvPr id="3132" name="Text Box 67"/>
          <p:cNvSpPr txBox="1">
            <a:spLocks noChangeArrowheads="1"/>
          </p:cNvSpPr>
          <p:nvPr/>
        </p:nvSpPr>
        <p:spPr bwMode="auto">
          <a:xfrm>
            <a:off x="7885113" y="5861050"/>
            <a:ext cx="715962" cy="304800"/>
          </a:xfrm>
          <a:prstGeom prst="rect">
            <a:avLst/>
          </a:prstGeom>
          <a:noFill/>
          <a:ln w="9525">
            <a:noFill/>
            <a:miter lim="800000"/>
            <a:headEnd/>
            <a:tailEnd/>
          </a:ln>
        </p:spPr>
        <p:txBody>
          <a:bodyPr wrap="none">
            <a:spAutoFit/>
          </a:bodyPr>
          <a:lstStyle/>
          <a:p>
            <a:r>
              <a:rPr lang="es-ES" sz="1400" b="1"/>
              <a:t>Planta</a:t>
            </a:r>
          </a:p>
        </p:txBody>
      </p:sp>
      <p:sp>
        <p:nvSpPr>
          <p:cNvPr id="3133" name="Text Box 68"/>
          <p:cNvSpPr txBox="1">
            <a:spLocks noChangeArrowheads="1"/>
          </p:cNvSpPr>
          <p:nvPr/>
        </p:nvSpPr>
        <p:spPr bwMode="auto">
          <a:xfrm>
            <a:off x="7885113" y="5068888"/>
            <a:ext cx="784225" cy="304800"/>
          </a:xfrm>
          <a:prstGeom prst="rect">
            <a:avLst/>
          </a:prstGeom>
          <a:noFill/>
          <a:ln w="9525">
            <a:noFill/>
            <a:miter lim="800000"/>
            <a:headEnd/>
            <a:tailEnd/>
          </a:ln>
        </p:spPr>
        <p:txBody>
          <a:bodyPr wrap="none">
            <a:spAutoFit/>
          </a:bodyPr>
          <a:lstStyle/>
          <a:p>
            <a:r>
              <a:rPr lang="es-ES" sz="1400" b="1"/>
              <a:t>Sótano</a:t>
            </a:r>
          </a:p>
        </p:txBody>
      </p:sp>
      <p:sp>
        <p:nvSpPr>
          <p:cNvPr id="3134" name="Text Box 69"/>
          <p:cNvSpPr txBox="1">
            <a:spLocks noChangeArrowheads="1"/>
          </p:cNvSpPr>
          <p:nvPr/>
        </p:nvSpPr>
        <p:spPr bwMode="auto">
          <a:xfrm>
            <a:off x="7885113" y="4581525"/>
            <a:ext cx="558800" cy="304800"/>
          </a:xfrm>
          <a:prstGeom prst="rect">
            <a:avLst/>
          </a:prstGeom>
          <a:noFill/>
          <a:ln w="9525">
            <a:noFill/>
            <a:miter lim="800000"/>
            <a:headEnd/>
            <a:tailEnd/>
          </a:ln>
        </p:spPr>
        <p:txBody>
          <a:bodyPr wrap="none">
            <a:spAutoFit/>
          </a:bodyPr>
          <a:lstStyle/>
          <a:p>
            <a:r>
              <a:rPr lang="es-ES" sz="1400" b="1"/>
              <a:t>Baja</a:t>
            </a:r>
          </a:p>
        </p:txBody>
      </p:sp>
      <p:sp>
        <p:nvSpPr>
          <p:cNvPr id="3135" name="Text Box 70"/>
          <p:cNvSpPr txBox="1">
            <a:spLocks noChangeArrowheads="1"/>
          </p:cNvSpPr>
          <p:nvPr/>
        </p:nvSpPr>
        <p:spPr bwMode="auto">
          <a:xfrm>
            <a:off x="7885113" y="4005263"/>
            <a:ext cx="847725" cy="304800"/>
          </a:xfrm>
          <a:prstGeom prst="rect">
            <a:avLst/>
          </a:prstGeom>
          <a:noFill/>
          <a:ln w="9525">
            <a:noFill/>
            <a:miter lim="800000"/>
            <a:headEnd/>
            <a:tailEnd/>
          </a:ln>
        </p:spPr>
        <p:txBody>
          <a:bodyPr wrap="none">
            <a:spAutoFit/>
          </a:bodyPr>
          <a:lstStyle/>
          <a:p>
            <a:r>
              <a:rPr lang="es-ES" sz="1400" b="1"/>
              <a:t>Primera</a:t>
            </a:r>
          </a:p>
        </p:txBody>
      </p:sp>
      <p:sp>
        <p:nvSpPr>
          <p:cNvPr id="3136" name="Text Box 71"/>
          <p:cNvSpPr txBox="1">
            <a:spLocks noChangeArrowheads="1"/>
          </p:cNvSpPr>
          <p:nvPr/>
        </p:nvSpPr>
        <p:spPr bwMode="auto">
          <a:xfrm>
            <a:off x="7885113" y="3429000"/>
            <a:ext cx="931862" cy="304800"/>
          </a:xfrm>
          <a:prstGeom prst="rect">
            <a:avLst/>
          </a:prstGeom>
          <a:noFill/>
          <a:ln w="9525">
            <a:noFill/>
            <a:miter lim="800000"/>
            <a:headEnd/>
            <a:tailEnd/>
          </a:ln>
        </p:spPr>
        <p:txBody>
          <a:bodyPr wrap="none">
            <a:spAutoFit/>
          </a:bodyPr>
          <a:lstStyle/>
          <a:p>
            <a:r>
              <a:rPr lang="es-ES" sz="1400" b="1"/>
              <a:t>Segunda</a:t>
            </a:r>
          </a:p>
        </p:txBody>
      </p:sp>
      <p:sp>
        <p:nvSpPr>
          <p:cNvPr id="3137" name="Text Box 72"/>
          <p:cNvSpPr txBox="1">
            <a:spLocks noChangeArrowheads="1"/>
          </p:cNvSpPr>
          <p:nvPr/>
        </p:nvSpPr>
        <p:spPr bwMode="auto">
          <a:xfrm>
            <a:off x="7885113" y="2852738"/>
            <a:ext cx="825500" cy="304800"/>
          </a:xfrm>
          <a:prstGeom prst="rect">
            <a:avLst/>
          </a:prstGeom>
          <a:noFill/>
          <a:ln w="9525">
            <a:noFill/>
            <a:miter lim="800000"/>
            <a:headEnd/>
            <a:tailEnd/>
          </a:ln>
        </p:spPr>
        <p:txBody>
          <a:bodyPr wrap="none">
            <a:spAutoFit/>
          </a:bodyPr>
          <a:lstStyle/>
          <a:p>
            <a:r>
              <a:rPr lang="es-ES" sz="1400" b="1"/>
              <a:t>Tercera</a:t>
            </a:r>
          </a:p>
        </p:txBody>
      </p:sp>
      <p:sp>
        <p:nvSpPr>
          <p:cNvPr id="3138" name="Text Box 73"/>
          <p:cNvSpPr txBox="1">
            <a:spLocks noChangeArrowheads="1"/>
          </p:cNvSpPr>
          <p:nvPr/>
        </p:nvSpPr>
        <p:spPr bwMode="auto">
          <a:xfrm>
            <a:off x="7885113" y="2276475"/>
            <a:ext cx="746125" cy="304800"/>
          </a:xfrm>
          <a:prstGeom prst="rect">
            <a:avLst/>
          </a:prstGeom>
          <a:noFill/>
          <a:ln w="9525">
            <a:noFill/>
            <a:miter lim="800000"/>
            <a:headEnd/>
            <a:tailEnd/>
          </a:ln>
        </p:spPr>
        <p:txBody>
          <a:bodyPr wrap="none">
            <a:spAutoFit/>
          </a:bodyPr>
          <a:lstStyle/>
          <a:p>
            <a:r>
              <a:rPr lang="es-ES" sz="1400" b="1"/>
              <a:t>Cuarta</a:t>
            </a:r>
          </a:p>
        </p:txBody>
      </p:sp>
      <p:sp>
        <p:nvSpPr>
          <p:cNvPr id="3139" name="Text Box 74"/>
          <p:cNvSpPr txBox="1">
            <a:spLocks noChangeArrowheads="1"/>
          </p:cNvSpPr>
          <p:nvPr/>
        </p:nvSpPr>
        <p:spPr bwMode="auto">
          <a:xfrm>
            <a:off x="7885113" y="1773238"/>
            <a:ext cx="744537" cy="304800"/>
          </a:xfrm>
          <a:prstGeom prst="rect">
            <a:avLst/>
          </a:prstGeom>
          <a:noFill/>
          <a:ln w="9525">
            <a:noFill/>
            <a:miter lim="800000"/>
            <a:headEnd/>
            <a:tailEnd/>
          </a:ln>
        </p:spPr>
        <p:txBody>
          <a:bodyPr wrap="none">
            <a:spAutoFit/>
          </a:bodyPr>
          <a:lstStyle/>
          <a:p>
            <a:r>
              <a:rPr lang="es-ES" sz="1400" b="1"/>
              <a:t>Quinta</a:t>
            </a:r>
          </a:p>
        </p:txBody>
      </p:sp>
      <p:sp>
        <p:nvSpPr>
          <p:cNvPr id="3140" name="Line 75"/>
          <p:cNvSpPr>
            <a:spLocks noChangeShapeType="1"/>
          </p:cNvSpPr>
          <p:nvPr/>
        </p:nvSpPr>
        <p:spPr bwMode="auto">
          <a:xfrm flipV="1">
            <a:off x="8245475" y="5516563"/>
            <a:ext cx="0" cy="288925"/>
          </a:xfrm>
          <a:prstGeom prst="line">
            <a:avLst/>
          </a:prstGeom>
          <a:noFill/>
          <a:ln w="9525">
            <a:solidFill>
              <a:schemeClr val="tx1"/>
            </a:solidFill>
            <a:round/>
            <a:headEnd/>
            <a:tailEnd type="triangle" w="med" len="med"/>
          </a:ln>
        </p:spPr>
        <p:txBody>
          <a:bodyPr/>
          <a:lstStyle/>
          <a:p>
            <a:endParaRPr lang="es-ES"/>
          </a:p>
        </p:txBody>
      </p:sp>
      <p:sp>
        <p:nvSpPr>
          <p:cNvPr id="3141" name="Oval 82"/>
          <p:cNvSpPr>
            <a:spLocks noChangeArrowheads="1"/>
          </p:cNvSpPr>
          <p:nvPr/>
        </p:nvSpPr>
        <p:spPr bwMode="auto">
          <a:xfrm>
            <a:off x="3276600" y="1881188"/>
            <a:ext cx="179388" cy="1793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142" name="Oval 86"/>
          <p:cNvSpPr>
            <a:spLocks noChangeArrowheads="1"/>
          </p:cNvSpPr>
          <p:nvPr/>
        </p:nvSpPr>
        <p:spPr bwMode="auto">
          <a:xfrm>
            <a:off x="6588125" y="2708275"/>
            <a:ext cx="647700" cy="647700"/>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3143" name="Oval 87"/>
          <p:cNvSpPr>
            <a:spLocks noChangeArrowheads="1"/>
          </p:cNvSpPr>
          <p:nvPr/>
        </p:nvSpPr>
        <p:spPr bwMode="auto">
          <a:xfrm>
            <a:off x="1296988" y="3573463"/>
            <a:ext cx="179387" cy="179387"/>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3144" name="Oval 89"/>
          <p:cNvSpPr>
            <a:spLocks noChangeArrowheads="1"/>
          </p:cNvSpPr>
          <p:nvPr/>
        </p:nvSpPr>
        <p:spPr bwMode="auto">
          <a:xfrm>
            <a:off x="6011863" y="3213100"/>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145" name="Oval 91"/>
          <p:cNvSpPr>
            <a:spLocks noChangeArrowheads="1"/>
          </p:cNvSpPr>
          <p:nvPr/>
        </p:nvSpPr>
        <p:spPr bwMode="auto">
          <a:xfrm>
            <a:off x="2987675" y="4797425"/>
            <a:ext cx="900113" cy="900113"/>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146" name="Oval 94"/>
          <p:cNvSpPr>
            <a:spLocks noChangeArrowheads="1"/>
          </p:cNvSpPr>
          <p:nvPr/>
        </p:nvSpPr>
        <p:spPr bwMode="auto">
          <a:xfrm>
            <a:off x="5040313" y="3536950"/>
            <a:ext cx="179387" cy="179388"/>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147" name="Oval 96"/>
          <p:cNvSpPr>
            <a:spLocks noChangeArrowheads="1"/>
          </p:cNvSpPr>
          <p:nvPr/>
        </p:nvSpPr>
        <p:spPr bwMode="auto">
          <a:xfrm>
            <a:off x="2916238" y="2636838"/>
            <a:ext cx="900112" cy="900112"/>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3148" name="Text Box 98"/>
          <p:cNvSpPr txBox="1">
            <a:spLocks noChangeArrowheads="1"/>
          </p:cNvSpPr>
          <p:nvPr/>
        </p:nvSpPr>
        <p:spPr bwMode="auto">
          <a:xfrm>
            <a:off x="303213" y="1042988"/>
            <a:ext cx="1454150" cy="730250"/>
          </a:xfrm>
          <a:prstGeom prst="rect">
            <a:avLst/>
          </a:prstGeom>
          <a:noFill/>
          <a:ln w="9525">
            <a:noFill/>
            <a:miter lim="800000"/>
            <a:headEnd/>
            <a:tailEnd/>
          </a:ln>
        </p:spPr>
        <p:txBody>
          <a:bodyPr wrap="none">
            <a:spAutoFit/>
          </a:bodyPr>
          <a:lstStyle/>
          <a:p>
            <a:r>
              <a:rPr lang="es-ES" sz="1400" b="1"/>
              <a:t>Total: 155 dBm</a:t>
            </a:r>
          </a:p>
          <a:p>
            <a:r>
              <a:rPr lang="es-ES" sz="1400" b="1"/>
              <a:t>Area: 130</a:t>
            </a:r>
          </a:p>
          <a:p>
            <a:r>
              <a:rPr lang="es-ES" sz="1400" b="1"/>
              <a:t>Volumen: 564</a:t>
            </a:r>
          </a:p>
        </p:txBody>
      </p:sp>
      <p:sp>
        <p:nvSpPr>
          <p:cNvPr id="77" name="Rectangle 18"/>
          <p:cNvSpPr>
            <a:spLocks noChangeArrowheads="1"/>
          </p:cNvSpPr>
          <p:nvPr/>
        </p:nvSpPr>
        <p:spPr bwMode="auto">
          <a:xfrm>
            <a:off x="760413" y="125395"/>
            <a:ext cx="7772400" cy="803275"/>
          </a:xfrm>
          <a:prstGeom prst="rect">
            <a:avLst/>
          </a:prstGeom>
          <a:noFill/>
          <a:ln w="9525">
            <a:noFill/>
            <a:miter lim="800000"/>
            <a:headEnd/>
            <a:tailEnd/>
          </a:ln>
        </p:spPr>
        <p:txBody>
          <a:bodyPr anchor="ctr"/>
          <a:lstStyle/>
          <a:p>
            <a:pPr algn="ctr"/>
            <a:r>
              <a:rPr lang="es-ES" sz="2800" b="0" dirty="0" smtClean="0">
                <a:solidFill>
                  <a:schemeClr val="tx2"/>
                </a:solidFill>
              </a:rPr>
              <a:t>Canales 1-7-13, software versión 2</a:t>
            </a:r>
            <a:endParaRPr lang="es-ES" sz="2800" b="0" dirty="0">
              <a:solidFill>
                <a:schemeClr val="tx2"/>
              </a:solidFill>
            </a:endParaRPr>
          </a:p>
        </p:txBody>
      </p:sp>
      <p:sp>
        <p:nvSpPr>
          <p:cNvPr id="78" name="3 Marcador de número de diapositiva"/>
          <p:cNvSpPr>
            <a:spLocks noGrp="1"/>
          </p:cNvSpPr>
          <p:nvPr>
            <p:ph type="sldNum" sz="quarter" idx="10"/>
          </p:nvPr>
        </p:nvSpPr>
        <p:spPr>
          <a:xfrm>
            <a:off x="3489325" y="6524625"/>
            <a:ext cx="2235200" cy="273050"/>
          </a:xfrm>
        </p:spPr>
        <p:txBody>
          <a:bodyPr/>
          <a:lstStyle/>
          <a:p>
            <a:pPr>
              <a:defRPr/>
            </a:pPr>
            <a:r>
              <a:rPr lang="es-ES"/>
              <a:t>Ampliación Redes 5-</a:t>
            </a:r>
            <a:fld id="{D8BC4C77-A540-40A5-8EFD-A378979AAB46}" type="slidenum">
              <a:rPr lang="es-ES"/>
              <a:pPr>
                <a:defRPr/>
              </a:pPr>
              <a:t>133</a:t>
            </a:fld>
            <a:endParaRPr lang="es-ES"/>
          </a:p>
        </p:txBody>
      </p:sp>
    </p:spTree>
  </p:cSld>
  <p:clrMapOvr>
    <a:masterClrMapping/>
  </p:clrMapOvr>
  <p:transition spd="med">
    <p:cover dir="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12775" y="2136775"/>
            <a:ext cx="0" cy="3308350"/>
          </a:xfrm>
          <a:prstGeom prst="line">
            <a:avLst/>
          </a:prstGeom>
          <a:noFill/>
          <a:ln w="19050">
            <a:solidFill>
              <a:srgbClr val="FF0000"/>
            </a:solidFill>
            <a:round/>
            <a:headEnd/>
            <a:tailEnd/>
          </a:ln>
        </p:spPr>
        <p:txBody>
          <a:bodyPr/>
          <a:lstStyle/>
          <a:p>
            <a:endParaRPr lang="es-ES"/>
          </a:p>
        </p:txBody>
      </p:sp>
      <p:sp>
        <p:nvSpPr>
          <p:cNvPr id="4099" name="Line 3"/>
          <p:cNvSpPr>
            <a:spLocks noChangeShapeType="1"/>
          </p:cNvSpPr>
          <p:nvPr/>
        </p:nvSpPr>
        <p:spPr bwMode="auto">
          <a:xfrm>
            <a:off x="612775" y="2133600"/>
            <a:ext cx="7197725" cy="0"/>
          </a:xfrm>
          <a:prstGeom prst="line">
            <a:avLst/>
          </a:prstGeom>
          <a:noFill/>
          <a:ln w="19050">
            <a:solidFill>
              <a:srgbClr val="FF0000"/>
            </a:solidFill>
            <a:round/>
            <a:headEnd/>
            <a:tailEnd/>
          </a:ln>
        </p:spPr>
        <p:txBody>
          <a:bodyPr/>
          <a:lstStyle/>
          <a:p>
            <a:endParaRPr lang="es-ES"/>
          </a:p>
        </p:txBody>
      </p:sp>
      <p:sp>
        <p:nvSpPr>
          <p:cNvPr id="4100" name="Line 4"/>
          <p:cNvSpPr>
            <a:spLocks noChangeShapeType="1"/>
          </p:cNvSpPr>
          <p:nvPr/>
        </p:nvSpPr>
        <p:spPr bwMode="auto">
          <a:xfrm>
            <a:off x="612775" y="5445125"/>
            <a:ext cx="7197725" cy="0"/>
          </a:xfrm>
          <a:prstGeom prst="line">
            <a:avLst/>
          </a:prstGeom>
          <a:noFill/>
          <a:ln w="19050">
            <a:solidFill>
              <a:srgbClr val="FF0000"/>
            </a:solidFill>
            <a:round/>
            <a:headEnd/>
            <a:tailEnd/>
          </a:ln>
        </p:spPr>
        <p:txBody>
          <a:bodyPr/>
          <a:lstStyle/>
          <a:p>
            <a:endParaRPr lang="es-ES"/>
          </a:p>
        </p:txBody>
      </p:sp>
      <p:sp>
        <p:nvSpPr>
          <p:cNvPr id="4101" name="Line 5"/>
          <p:cNvSpPr>
            <a:spLocks noChangeShapeType="1"/>
          </p:cNvSpPr>
          <p:nvPr/>
        </p:nvSpPr>
        <p:spPr bwMode="auto">
          <a:xfrm>
            <a:off x="612775" y="4941888"/>
            <a:ext cx="7197725" cy="0"/>
          </a:xfrm>
          <a:prstGeom prst="line">
            <a:avLst/>
          </a:prstGeom>
          <a:noFill/>
          <a:ln w="19050">
            <a:solidFill>
              <a:srgbClr val="FF0000"/>
            </a:solidFill>
            <a:round/>
            <a:headEnd/>
            <a:tailEnd/>
          </a:ln>
        </p:spPr>
        <p:txBody>
          <a:bodyPr/>
          <a:lstStyle/>
          <a:p>
            <a:endParaRPr lang="es-ES"/>
          </a:p>
        </p:txBody>
      </p:sp>
      <p:sp>
        <p:nvSpPr>
          <p:cNvPr id="4102" name="Line 6"/>
          <p:cNvSpPr>
            <a:spLocks noChangeShapeType="1"/>
          </p:cNvSpPr>
          <p:nvPr/>
        </p:nvSpPr>
        <p:spPr bwMode="auto">
          <a:xfrm>
            <a:off x="7813675" y="1666875"/>
            <a:ext cx="0" cy="3778250"/>
          </a:xfrm>
          <a:prstGeom prst="line">
            <a:avLst/>
          </a:prstGeom>
          <a:noFill/>
          <a:ln w="19050">
            <a:solidFill>
              <a:srgbClr val="FF0000"/>
            </a:solidFill>
            <a:round/>
            <a:headEnd/>
            <a:tailEnd/>
          </a:ln>
        </p:spPr>
        <p:txBody>
          <a:bodyPr/>
          <a:lstStyle/>
          <a:p>
            <a:endParaRPr lang="es-ES"/>
          </a:p>
        </p:txBody>
      </p:sp>
      <p:sp>
        <p:nvSpPr>
          <p:cNvPr id="4103" name="Line 7"/>
          <p:cNvSpPr>
            <a:spLocks noChangeShapeType="1"/>
          </p:cNvSpPr>
          <p:nvPr/>
        </p:nvSpPr>
        <p:spPr bwMode="auto">
          <a:xfrm>
            <a:off x="612775" y="4437063"/>
            <a:ext cx="7197725" cy="0"/>
          </a:xfrm>
          <a:prstGeom prst="line">
            <a:avLst/>
          </a:prstGeom>
          <a:noFill/>
          <a:ln w="19050">
            <a:solidFill>
              <a:srgbClr val="FF0000"/>
            </a:solidFill>
            <a:round/>
            <a:headEnd/>
            <a:tailEnd/>
          </a:ln>
        </p:spPr>
        <p:txBody>
          <a:bodyPr/>
          <a:lstStyle/>
          <a:p>
            <a:endParaRPr lang="es-ES"/>
          </a:p>
        </p:txBody>
      </p:sp>
      <p:sp>
        <p:nvSpPr>
          <p:cNvPr id="4104" name="Line 8"/>
          <p:cNvSpPr>
            <a:spLocks noChangeShapeType="1"/>
          </p:cNvSpPr>
          <p:nvPr/>
        </p:nvSpPr>
        <p:spPr bwMode="auto">
          <a:xfrm>
            <a:off x="612775" y="3860800"/>
            <a:ext cx="7197725" cy="0"/>
          </a:xfrm>
          <a:prstGeom prst="line">
            <a:avLst/>
          </a:prstGeom>
          <a:noFill/>
          <a:ln w="19050">
            <a:solidFill>
              <a:srgbClr val="FF0000"/>
            </a:solidFill>
            <a:round/>
            <a:headEnd/>
            <a:tailEnd/>
          </a:ln>
        </p:spPr>
        <p:txBody>
          <a:bodyPr/>
          <a:lstStyle/>
          <a:p>
            <a:endParaRPr lang="es-ES"/>
          </a:p>
        </p:txBody>
      </p:sp>
      <p:sp>
        <p:nvSpPr>
          <p:cNvPr id="4105" name="Line 9"/>
          <p:cNvSpPr>
            <a:spLocks noChangeShapeType="1"/>
          </p:cNvSpPr>
          <p:nvPr/>
        </p:nvSpPr>
        <p:spPr bwMode="auto">
          <a:xfrm>
            <a:off x="612775" y="3284538"/>
            <a:ext cx="7197725" cy="0"/>
          </a:xfrm>
          <a:prstGeom prst="line">
            <a:avLst/>
          </a:prstGeom>
          <a:noFill/>
          <a:ln w="19050">
            <a:solidFill>
              <a:srgbClr val="FF0000"/>
            </a:solidFill>
            <a:round/>
            <a:headEnd/>
            <a:tailEnd/>
          </a:ln>
        </p:spPr>
        <p:txBody>
          <a:bodyPr/>
          <a:lstStyle/>
          <a:p>
            <a:endParaRPr lang="es-ES"/>
          </a:p>
        </p:txBody>
      </p:sp>
      <p:sp>
        <p:nvSpPr>
          <p:cNvPr id="4106" name="Line 10"/>
          <p:cNvSpPr>
            <a:spLocks noChangeShapeType="1"/>
          </p:cNvSpPr>
          <p:nvPr/>
        </p:nvSpPr>
        <p:spPr bwMode="auto">
          <a:xfrm>
            <a:off x="612775" y="2708275"/>
            <a:ext cx="7197725" cy="0"/>
          </a:xfrm>
          <a:prstGeom prst="line">
            <a:avLst/>
          </a:prstGeom>
          <a:noFill/>
          <a:ln w="19050">
            <a:solidFill>
              <a:srgbClr val="FF0000"/>
            </a:solidFill>
            <a:round/>
            <a:headEnd/>
            <a:tailEnd/>
          </a:ln>
        </p:spPr>
        <p:txBody>
          <a:bodyPr/>
          <a:lstStyle/>
          <a:p>
            <a:endParaRPr lang="es-ES"/>
          </a:p>
        </p:txBody>
      </p:sp>
      <p:sp>
        <p:nvSpPr>
          <p:cNvPr id="4107" name="Line 11"/>
          <p:cNvSpPr>
            <a:spLocks noChangeShapeType="1"/>
          </p:cNvSpPr>
          <p:nvPr/>
        </p:nvSpPr>
        <p:spPr bwMode="auto">
          <a:xfrm>
            <a:off x="2484438" y="1700213"/>
            <a:ext cx="5329237" cy="0"/>
          </a:xfrm>
          <a:prstGeom prst="line">
            <a:avLst/>
          </a:prstGeom>
          <a:noFill/>
          <a:ln w="19050">
            <a:solidFill>
              <a:srgbClr val="FF0000"/>
            </a:solidFill>
            <a:round/>
            <a:headEnd/>
            <a:tailEnd/>
          </a:ln>
        </p:spPr>
        <p:txBody>
          <a:bodyPr/>
          <a:lstStyle/>
          <a:p>
            <a:endParaRPr lang="es-ES"/>
          </a:p>
        </p:txBody>
      </p:sp>
      <p:sp>
        <p:nvSpPr>
          <p:cNvPr id="4108" name="Line 12"/>
          <p:cNvSpPr>
            <a:spLocks noChangeShapeType="1"/>
          </p:cNvSpPr>
          <p:nvPr/>
        </p:nvSpPr>
        <p:spPr bwMode="auto">
          <a:xfrm>
            <a:off x="2268538" y="2133600"/>
            <a:ext cx="0" cy="3311525"/>
          </a:xfrm>
          <a:prstGeom prst="line">
            <a:avLst/>
          </a:prstGeom>
          <a:noFill/>
          <a:ln w="19050">
            <a:solidFill>
              <a:srgbClr val="FF0000"/>
            </a:solidFill>
            <a:round/>
            <a:headEnd/>
            <a:tailEnd/>
          </a:ln>
        </p:spPr>
        <p:txBody>
          <a:bodyPr/>
          <a:lstStyle/>
          <a:p>
            <a:endParaRPr lang="es-ES"/>
          </a:p>
        </p:txBody>
      </p:sp>
      <p:sp>
        <p:nvSpPr>
          <p:cNvPr id="4109" name="Line 13"/>
          <p:cNvSpPr>
            <a:spLocks noChangeShapeType="1"/>
          </p:cNvSpPr>
          <p:nvPr/>
        </p:nvSpPr>
        <p:spPr bwMode="auto">
          <a:xfrm>
            <a:off x="2484438" y="1666875"/>
            <a:ext cx="0" cy="3778250"/>
          </a:xfrm>
          <a:prstGeom prst="line">
            <a:avLst/>
          </a:prstGeom>
          <a:noFill/>
          <a:ln w="19050">
            <a:solidFill>
              <a:srgbClr val="FF0000"/>
            </a:solidFill>
            <a:round/>
            <a:headEnd/>
            <a:tailEnd/>
          </a:ln>
        </p:spPr>
        <p:txBody>
          <a:bodyPr/>
          <a:lstStyle/>
          <a:p>
            <a:endParaRPr lang="es-ES"/>
          </a:p>
        </p:txBody>
      </p:sp>
      <p:sp>
        <p:nvSpPr>
          <p:cNvPr id="4110" name="Line 14"/>
          <p:cNvSpPr>
            <a:spLocks noChangeShapeType="1"/>
          </p:cNvSpPr>
          <p:nvPr/>
        </p:nvSpPr>
        <p:spPr bwMode="auto">
          <a:xfrm>
            <a:off x="5868988" y="1666875"/>
            <a:ext cx="0" cy="3778250"/>
          </a:xfrm>
          <a:prstGeom prst="line">
            <a:avLst/>
          </a:prstGeom>
          <a:noFill/>
          <a:ln w="19050">
            <a:solidFill>
              <a:srgbClr val="FF0000"/>
            </a:solidFill>
            <a:round/>
            <a:headEnd/>
            <a:tailEnd/>
          </a:ln>
        </p:spPr>
        <p:txBody>
          <a:bodyPr/>
          <a:lstStyle/>
          <a:p>
            <a:endParaRPr lang="es-ES"/>
          </a:p>
        </p:txBody>
      </p:sp>
      <p:sp>
        <p:nvSpPr>
          <p:cNvPr id="4111" name="Line 15"/>
          <p:cNvSpPr>
            <a:spLocks noChangeShapeType="1"/>
          </p:cNvSpPr>
          <p:nvPr/>
        </p:nvSpPr>
        <p:spPr bwMode="auto">
          <a:xfrm>
            <a:off x="6084888" y="1666875"/>
            <a:ext cx="0" cy="3778250"/>
          </a:xfrm>
          <a:prstGeom prst="line">
            <a:avLst/>
          </a:prstGeom>
          <a:noFill/>
          <a:ln w="19050">
            <a:solidFill>
              <a:srgbClr val="FF0000"/>
            </a:solidFill>
            <a:round/>
            <a:headEnd/>
            <a:tailEnd/>
          </a:ln>
        </p:spPr>
        <p:txBody>
          <a:bodyPr/>
          <a:lstStyle/>
          <a:p>
            <a:endParaRPr lang="es-ES"/>
          </a:p>
        </p:txBody>
      </p:sp>
      <p:sp>
        <p:nvSpPr>
          <p:cNvPr id="4112" name="Line 16"/>
          <p:cNvSpPr>
            <a:spLocks noChangeShapeType="1"/>
          </p:cNvSpPr>
          <p:nvPr/>
        </p:nvSpPr>
        <p:spPr bwMode="auto">
          <a:xfrm>
            <a:off x="4140200" y="1666875"/>
            <a:ext cx="0" cy="3778250"/>
          </a:xfrm>
          <a:prstGeom prst="line">
            <a:avLst/>
          </a:prstGeom>
          <a:noFill/>
          <a:ln w="19050">
            <a:solidFill>
              <a:srgbClr val="FF0000"/>
            </a:solidFill>
            <a:round/>
            <a:headEnd/>
            <a:tailEnd/>
          </a:ln>
        </p:spPr>
        <p:txBody>
          <a:bodyPr/>
          <a:lstStyle/>
          <a:p>
            <a:endParaRPr lang="es-ES"/>
          </a:p>
        </p:txBody>
      </p:sp>
      <p:sp>
        <p:nvSpPr>
          <p:cNvPr id="4113" name="Line 17"/>
          <p:cNvSpPr>
            <a:spLocks noChangeShapeType="1"/>
          </p:cNvSpPr>
          <p:nvPr/>
        </p:nvSpPr>
        <p:spPr bwMode="auto">
          <a:xfrm>
            <a:off x="4356100" y="1666875"/>
            <a:ext cx="0" cy="3778250"/>
          </a:xfrm>
          <a:prstGeom prst="line">
            <a:avLst/>
          </a:prstGeom>
          <a:noFill/>
          <a:ln w="19050">
            <a:solidFill>
              <a:srgbClr val="FF0000"/>
            </a:solidFill>
            <a:round/>
            <a:headEnd/>
            <a:tailEnd/>
          </a:ln>
        </p:spPr>
        <p:txBody>
          <a:bodyPr/>
          <a:lstStyle/>
          <a:p>
            <a:endParaRPr lang="es-ES"/>
          </a:p>
        </p:txBody>
      </p:sp>
      <p:pic>
        <p:nvPicPr>
          <p:cNvPr id="4115" name="Picture 19"/>
          <p:cNvPicPr>
            <a:picLocks noChangeAspect="1" noChangeArrowheads="1"/>
          </p:cNvPicPr>
          <p:nvPr/>
        </p:nvPicPr>
        <p:blipFill>
          <a:blip r:embed="rId3" cstate="print"/>
          <a:srcRect/>
          <a:stretch>
            <a:fillRect/>
          </a:stretch>
        </p:blipFill>
        <p:spPr bwMode="auto">
          <a:xfrm>
            <a:off x="6611938" y="1754188"/>
            <a:ext cx="409575" cy="306387"/>
          </a:xfrm>
          <a:prstGeom prst="rect">
            <a:avLst/>
          </a:prstGeom>
          <a:noFill/>
          <a:ln w="9525">
            <a:noFill/>
            <a:miter lim="800000"/>
            <a:headEnd/>
            <a:tailEnd/>
          </a:ln>
        </p:spPr>
      </p:pic>
      <p:pic>
        <p:nvPicPr>
          <p:cNvPr id="4116" name="Picture 20"/>
          <p:cNvPicPr>
            <a:picLocks noChangeAspect="1" noChangeArrowheads="1"/>
          </p:cNvPicPr>
          <p:nvPr/>
        </p:nvPicPr>
        <p:blipFill>
          <a:blip r:embed="rId3" cstate="print"/>
          <a:srcRect/>
          <a:stretch>
            <a:fillRect/>
          </a:stretch>
        </p:blipFill>
        <p:spPr bwMode="auto">
          <a:xfrm>
            <a:off x="3205163" y="1754188"/>
            <a:ext cx="409575" cy="306387"/>
          </a:xfrm>
          <a:prstGeom prst="rect">
            <a:avLst/>
          </a:prstGeom>
          <a:noFill/>
          <a:ln w="9525">
            <a:noFill/>
            <a:miter lim="800000"/>
            <a:headEnd/>
            <a:tailEnd/>
          </a:ln>
        </p:spPr>
      </p:pic>
      <p:pic>
        <p:nvPicPr>
          <p:cNvPr id="4117" name="Picture 21"/>
          <p:cNvPicPr>
            <a:picLocks noChangeAspect="1" noChangeArrowheads="1"/>
          </p:cNvPicPr>
          <p:nvPr/>
        </p:nvPicPr>
        <p:blipFill>
          <a:blip r:embed="rId3" cstate="print"/>
          <a:srcRect/>
          <a:stretch>
            <a:fillRect/>
          </a:stretch>
        </p:blipFill>
        <p:spPr bwMode="auto">
          <a:xfrm>
            <a:off x="1189038" y="2276475"/>
            <a:ext cx="409575" cy="306388"/>
          </a:xfrm>
          <a:prstGeom prst="rect">
            <a:avLst/>
          </a:prstGeom>
          <a:noFill/>
          <a:ln w="9525">
            <a:noFill/>
            <a:miter lim="800000"/>
            <a:headEnd/>
            <a:tailEnd/>
          </a:ln>
        </p:spPr>
      </p:pic>
      <p:pic>
        <p:nvPicPr>
          <p:cNvPr id="4118" name="Picture 22"/>
          <p:cNvPicPr>
            <a:picLocks noChangeAspect="1" noChangeArrowheads="1"/>
          </p:cNvPicPr>
          <p:nvPr/>
        </p:nvPicPr>
        <p:blipFill>
          <a:blip r:embed="rId3" cstate="print"/>
          <a:srcRect/>
          <a:stretch>
            <a:fillRect/>
          </a:stretch>
        </p:blipFill>
        <p:spPr bwMode="auto">
          <a:xfrm>
            <a:off x="4932363" y="2276475"/>
            <a:ext cx="409575" cy="306388"/>
          </a:xfrm>
          <a:prstGeom prst="rect">
            <a:avLst/>
          </a:prstGeom>
          <a:noFill/>
          <a:ln w="9525">
            <a:noFill/>
            <a:miter lim="800000"/>
            <a:headEnd/>
            <a:tailEnd/>
          </a:ln>
        </p:spPr>
      </p:pic>
      <p:pic>
        <p:nvPicPr>
          <p:cNvPr id="4119" name="Picture 23"/>
          <p:cNvPicPr>
            <a:picLocks noChangeAspect="1" noChangeArrowheads="1"/>
          </p:cNvPicPr>
          <p:nvPr/>
        </p:nvPicPr>
        <p:blipFill>
          <a:blip r:embed="rId3" cstate="print"/>
          <a:srcRect/>
          <a:stretch>
            <a:fillRect/>
          </a:stretch>
        </p:blipFill>
        <p:spPr bwMode="auto">
          <a:xfrm>
            <a:off x="6661150" y="2852738"/>
            <a:ext cx="409575" cy="306387"/>
          </a:xfrm>
          <a:prstGeom prst="rect">
            <a:avLst/>
          </a:prstGeom>
          <a:noFill/>
          <a:ln w="9525">
            <a:noFill/>
            <a:miter lim="800000"/>
            <a:headEnd/>
            <a:tailEnd/>
          </a:ln>
        </p:spPr>
      </p:pic>
      <p:pic>
        <p:nvPicPr>
          <p:cNvPr id="4120" name="Picture 24"/>
          <p:cNvPicPr>
            <a:picLocks noChangeAspect="1" noChangeArrowheads="1"/>
          </p:cNvPicPr>
          <p:nvPr/>
        </p:nvPicPr>
        <p:blipFill>
          <a:blip r:embed="rId3" cstate="print"/>
          <a:srcRect/>
          <a:stretch>
            <a:fillRect/>
          </a:stretch>
        </p:blipFill>
        <p:spPr bwMode="auto">
          <a:xfrm>
            <a:off x="3132138" y="2852738"/>
            <a:ext cx="409575" cy="306387"/>
          </a:xfrm>
          <a:prstGeom prst="rect">
            <a:avLst/>
          </a:prstGeom>
          <a:noFill/>
          <a:ln w="9525">
            <a:noFill/>
            <a:miter lim="800000"/>
            <a:headEnd/>
            <a:tailEnd/>
          </a:ln>
        </p:spPr>
      </p:pic>
      <p:pic>
        <p:nvPicPr>
          <p:cNvPr id="4121" name="Picture 25"/>
          <p:cNvPicPr>
            <a:picLocks noChangeAspect="1" noChangeArrowheads="1"/>
          </p:cNvPicPr>
          <p:nvPr/>
        </p:nvPicPr>
        <p:blipFill>
          <a:blip r:embed="rId3" cstate="print"/>
          <a:srcRect/>
          <a:stretch>
            <a:fillRect/>
          </a:stretch>
        </p:blipFill>
        <p:spPr bwMode="auto">
          <a:xfrm>
            <a:off x="1189038" y="3427413"/>
            <a:ext cx="409575" cy="306387"/>
          </a:xfrm>
          <a:prstGeom prst="rect">
            <a:avLst/>
          </a:prstGeom>
          <a:noFill/>
          <a:ln w="9525">
            <a:noFill/>
            <a:miter lim="800000"/>
            <a:headEnd/>
            <a:tailEnd/>
          </a:ln>
        </p:spPr>
      </p:pic>
      <p:pic>
        <p:nvPicPr>
          <p:cNvPr id="4122" name="Picture 26"/>
          <p:cNvPicPr>
            <a:picLocks noChangeAspect="1" noChangeArrowheads="1"/>
          </p:cNvPicPr>
          <p:nvPr/>
        </p:nvPicPr>
        <p:blipFill>
          <a:blip r:embed="rId3" cstate="print"/>
          <a:srcRect/>
          <a:stretch>
            <a:fillRect/>
          </a:stretch>
        </p:blipFill>
        <p:spPr bwMode="auto">
          <a:xfrm>
            <a:off x="4932363" y="3427413"/>
            <a:ext cx="409575" cy="306387"/>
          </a:xfrm>
          <a:prstGeom prst="rect">
            <a:avLst/>
          </a:prstGeom>
          <a:noFill/>
          <a:ln w="9525">
            <a:noFill/>
            <a:miter lim="800000"/>
            <a:headEnd/>
            <a:tailEnd/>
          </a:ln>
        </p:spPr>
      </p:pic>
      <p:pic>
        <p:nvPicPr>
          <p:cNvPr id="4123" name="Picture 27"/>
          <p:cNvPicPr>
            <a:picLocks noChangeAspect="1" noChangeArrowheads="1"/>
          </p:cNvPicPr>
          <p:nvPr/>
        </p:nvPicPr>
        <p:blipFill>
          <a:blip r:embed="rId3" cstate="print"/>
          <a:srcRect/>
          <a:stretch>
            <a:fillRect/>
          </a:stretch>
        </p:blipFill>
        <p:spPr bwMode="auto">
          <a:xfrm>
            <a:off x="6611938" y="4005263"/>
            <a:ext cx="409575" cy="306387"/>
          </a:xfrm>
          <a:prstGeom prst="rect">
            <a:avLst/>
          </a:prstGeom>
          <a:noFill/>
          <a:ln w="9525">
            <a:noFill/>
            <a:miter lim="800000"/>
            <a:headEnd/>
            <a:tailEnd/>
          </a:ln>
        </p:spPr>
      </p:pic>
      <p:pic>
        <p:nvPicPr>
          <p:cNvPr id="4124" name="Picture 28"/>
          <p:cNvPicPr>
            <a:picLocks noChangeAspect="1" noChangeArrowheads="1"/>
          </p:cNvPicPr>
          <p:nvPr/>
        </p:nvPicPr>
        <p:blipFill>
          <a:blip r:embed="rId3" cstate="print"/>
          <a:srcRect/>
          <a:stretch>
            <a:fillRect/>
          </a:stretch>
        </p:blipFill>
        <p:spPr bwMode="auto">
          <a:xfrm>
            <a:off x="3082925" y="4005263"/>
            <a:ext cx="409575" cy="306387"/>
          </a:xfrm>
          <a:prstGeom prst="rect">
            <a:avLst/>
          </a:prstGeom>
          <a:noFill/>
          <a:ln w="9525">
            <a:noFill/>
            <a:miter lim="800000"/>
            <a:headEnd/>
            <a:tailEnd/>
          </a:ln>
        </p:spPr>
      </p:pic>
      <p:pic>
        <p:nvPicPr>
          <p:cNvPr id="4125" name="Picture 29"/>
          <p:cNvPicPr>
            <a:picLocks noChangeAspect="1" noChangeArrowheads="1"/>
          </p:cNvPicPr>
          <p:nvPr/>
        </p:nvPicPr>
        <p:blipFill>
          <a:blip r:embed="rId3" cstate="print"/>
          <a:srcRect/>
          <a:stretch>
            <a:fillRect/>
          </a:stretch>
        </p:blipFill>
        <p:spPr bwMode="auto">
          <a:xfrm>
            <a:off x="1211263" y="4579938"/>
            <a:ext cx="409575" cy="306387"/>
          </a:xfrm>
          <a:prstGeom prst="rect">
            <a:avLst/>
          </a:prstGeom>
          <a:noFill/>
          <a:ln w="9525">
            <a:noFill/>
            <a:miter lim="800000"/>
            <a:headEnd/>
            <a:tailEnd/>
          </a:ln>
        </p:spPr>
      </p:pic>
      <p:pic>
        <p:nvPicPr>
          <p:cNvPr id="4126" name="Picture 30"/>
          <p:cNvPicPr>
            <a:picLocks noChangeAspect="1" noChangeArrowheads="1"/>
          </p:cNvPicPr>
          <p:nvPr/>
        </p:nvPicPr>
        <p:blipFill>
          <a:blip r:embed="rId3" cstate="print"/>
          <a:srcRect/>
          <a:stretch>
            <a:fillRect/>
          </a:stretch>
        </p:blipFill>
        <p:spPr bwMode="auto">
          <a:xfrm>
            <a:off x="4954588" y="4579938"/>
            <a:ext cx="409575" cy="306387"/>
          </a:xfrm>
          <a:prstGeom prst="rect">
            <a:avLst/>
          </a:prstGeom>
          <a:noFill/>
          <a:ln w="9525">
            <a:noFill/>
            <a:miter lim="800000"/>
            <a:headEnd/>
            <a:tailEnd/>
          </a:ln>
        </p:spPr>
      </p:pic>
      <p:pic>
        <p:nvPicPr>
          <p:cNvPr id="4127" name="Picture 31"/>
          <p:cNvPicPr>
            <a:picLocks noChangeAspect="1" noChangeArrowheads="1"/>
          </p:cNvPicPr>
          <p:nvPr/>
        </p:nvPicPr>
        <p:blipFill>
          <a:blip r:embed="rId3" cstate="print"/>
          <a:srcRect/>
          <a:stretch>
            <a:fillRect/>
          </a:stretch>
        </p:blipFill>
        <p:spPr bwMode="auto">
          <a:xfrm>
            <a:off x="3205163" y="5084763"/>
            <a:ext cx="409575" cy="306387"/>
          </a:xfrm>
          <a:prstGeom prst="rect">
            <a:avLst/>
          </a:prstGeom>
          <a:noFill/>
          <a:ln w="9525">
            <a:noFill/>
            <a:miter lim="800000"/>
            <a:headEnd/>
            <a:tailEnd/>
          </a:ln>
        </p:spPr>
      </p:pic>
      <p:pic>
        <p:nvPicPr>
          <p:cNvPr id="4128" name="Picture 32"/>
          <p:cNvPicPr>
            <a:picLocks noChangeAspect="1" noChangeArrowheads="1"/>
          </p:cNvPicPr>
          <p:nvPr/>
        </p:nvPicPr>
        <p:blipFill>
          <a:blip r:embed="rId3" cstate="print"/>
          <a:srcRect/>
          <a:stretch>
            <a:fillRect/>
          </a:stretch>
        </p:blipFill>
        <p:spPr bwMode="auto">
          <a:xfrm>
            <a:off x="6732588" y="5084763"/>
            <a:ext cx="409575" cy="306387"/>
          </a:xfrm>
          <a:prstGeom prst="rect">
            <a:avLst/>
          </a:prstGeom>
          <a:noFill/>
          <a:ln w="9525">
            <a:noFill/>
            <a:miter lim="800000"/>
            <a:headEnd/>
            <a:tailEnd/>
          </a:ln>
        </p:spPr>
      </p:pic>
      <p:sp>
        <p:nvSpPr>
          <p:cNvPr id="4129" name="Line 33"/>
          <p:cNvSpPr>
            <a:spLocks noChangeShapeType="1"/>
          </p:cNvSpPr>
          <p:nvPr/>
        </p:nvSpPr>
        <p:spPr bwMode="auto">
          <a:xfrm flipV="1">
            <a:off x="2339975" y="5516563"/>
            <a:ext cx="0" cy="288925"/>
          </a:xfrm>
          <a:prstGeom prst="line">
            <a:avLst/>
          </a:prstGeom>
          <a:noFill/>
          <a:ln w="9525">
            <a:solidFill>
              <a:schemeClr val="tx1"/>
            </a:solidFill>
            <a:round/>
            <a:headEnd/>
            <a:tailEnd type="triangle" w="med" len="med"/>
          </a:ln>
        </p:spPr>
        <p:txBody>
          <a:bodyPr/>
          <a:lstStyle/>
          <a:p>
            <a:endParaRPr lang="es-ES"/>
          </a:p>
        </p:txBody>
      </p:sp>
      <p:sp>
        <p:nvSpPr>
          <p:cNvPr id="4130" name="Text Box 34"/>
          <p:cNvSpPr txBox="1">
            <a:spLocks noChangeArrowheads="1"/>
          </p:cNvSpPr>
          <p:nvPr/>
        </p:nvSpPr>
        <p:spPr bwMode="auto">
          <a:xfrm>
            <a:off x="1727200" y="5805488"/>
            <a:ext cx="1189038"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4131" name="Line 35"/>
          <p:cNvSpPr>
            <a:spLocks noChangeShapeType="1"/>
          </p:cNvSpPr>
          <p:nvPr/>
        </p:nvSpPr>
        <p:spPr bwMode="auto">
          <a:xfrm flipV="1">
            <a:off x="4249738" y="5516563"/>
            <a:ext cx="0" cy="288925"/>
          </a:xfrm>
          <a:prstGeom prst="line">
            <a:avLst/>
          </a:prstGeom>
          <a:noFill/>
          <a:ln w="9525">
            <a:solidFill>
              <a:schemeClr val="tx1"/>
            </a:solidFill>
            <a:round/>
            <a:headEnd/>
            <a:tailEnd type="triangle" w="med" len="med"/>
          </a:ln>
        </p:spPr>
        <p:txBody>
          <a:bodyPr/>
          <a:lstStyle/>
          <a:p>
            <a:endParaRPr lang="es-ES"/>
          </a:p>
        </p:txBody>
      </p:sp>
      <p:sp>
        <p:nvSpPr>
          <p:cNvPr id="4132" name="Text Box 36"/>
          <p:cNvSpPr txBox="1">
            <a:spLocks noChangeArrowheads="1"/>
          </p:cNvSpPr>
          <p:nvPr/>
        </p:nvSpPr>
        <p:spPr bwMode="auto">
          <a:xfrm>
            <a:off x="36369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4133" name="Line 37"/>
          <p:cNvSpPr>
            <a:spLocks noChangeShapeType="1"/>
          </p:cNvSpPr>
          <p:nvPr/>
        </p:nvSpPr>
        <p:spPr bwMode="auto">
          <a:xfrm flipV="1">
            <a:off x="5976938" y="5516563"/>
            <a:ext cx="0" cy="288925"/>
          </a:xfrm>
          <a:prstGeom prst="line">
            <a:avLst/>
          </a:prstGeom>
          <a:noFill/>
          <a:ln w="9525">
            <a:solidFill>
              <a:schemeClr val="tx1"/>
            </a:solidFill>
            <a:round/>
            <a:headEnd/>
            <a:tailEnd type="triangle" w="med" len="med"/>
          </a:ln>
        </p:spPr>
        <p:txBody>
          <a:bodyPr/>
          <a:lstStyle/>
          <a:p>
            <a:endParaRPr lang="es-ES"/>
          </a:p>
        </p:txBody>
      </p:sp>
      <p:sp>
        <p:nvSpPr>
          <p:cNvPr id="4134" name="Text Box 38"/>
          <p:cNvSpPr txBox="1">
            <a:spLocks noChangeArrowheads="1"/>
          </p:cNvSpPr>
          <p:nvPr/>
        </p:nvSpPr>
        <p:spPr bwMode="auto">
          <a:xfrm>
            <a:off x="53641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4135" name="Oval 40"/>
          <p:cNvSpPr>
            <a:spLocks noChangeArrowheads="1"/>
          </p:cNvSpPr>
          <p:nvPr/>
        </p:nvSpPr>
        <p:spPr bwMode="auto">
          <a:xfrm>
            <a:off x="827088" y="4184650"/>
            <a:ext cx="1258887" cy="1258888"/>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4136" name="Oval 44"/>
          <p:cNvSpPr>
            <a:spLocks noChangeArrowheads="1"/>
          </p:cNvSpPr>
          <p:nvPr/>
        </p:nvSpPr>
        <p:spPr bwMode="auto">
          <a:xfrm>
            <a:off x="2914650" y="2563813"/>
            <a:ext cx="900113" cy="900112"/>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4137" name="Oval 46"/>
          <p:cNvSpPr>
            <a:spLocks noChangeArrowheads="1"/>
          </p:cNvSpPr>
          <p:nvPr/>
        </p:nvSpPr>
        <p:spPr bwMode="auto">
          <a:xfrm>
            <a:off x="6011863" y="982663"/>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4138" name="Oval 49"/>
          <p:cNvSpPr>
            <a:spLocks noChangeArrowheads="1"/>
          </p:cNvSpPr>
          <p:nvPr/>
        </p:nvSpPr>
        <p:spPr bwMode="auto">
          <a:xfrm>
            <a:off x="2411413" y="981075"/>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4139" name="Text Box 52"/>
          <p:cNvSpPr txBox="1">
            <a:spLocks noChangeArrowheads="1"/>
          </p:cNvSpPr>
          <p:nvPr/>
        </p:nvSpPr>
        <p:spPr bwMode="auto">
          <a:xfrm>
            <a:off x="1189038" y="2205038"/>
            <a:ext cx="604837" cy="244475"/>
          </a:xfrm>
          <a:prstGeom prst="rect">
            <a:avLst/>
          </a:prstGeom>
          <a:noFill/>
          <a:ln w="9525">
            <a:noFill/>
            <a:miter lim="800000"/>
            <a:headEnd/>
            <a:tailEnd/>
          </a:ln>
        </p:spPr>
        <p:txBody>
          <a:bodyPr wrap="none">
            <a:spAutoFit/>
          </a:bodyPr>
          <a:lstStyle/>
          <a:p>
            <a:r>
              <a:rPr lang="es-ES" sz="1000" b="1"/>
              <a:t>C7/P17</a:t>
            </a:r>
          </a:p>
        </p:txBody>
      </p:sp>
      <p:sp>
        <p:nvSpPr>
          <p:cNvPr id="4140" name="Text Box 53"/>
          <p:cNvSpPr txBox="1">
            <a:spLocks noChangeArrowheads="1"/>
          </p:cNvSpPr>
          <p:nvPr/>
        </p:nvSpPr>
        <p:spPr bwMode="auto">
          <a:xfrm>
            <a:off x="1189038" y="3400425"/>
            <a:ext cx="674687" cy="244475"/>
          </a:xfrm>
          <a:prstGeom prst="rect">
            <a:avLst/>
          </a:prstGeom>
          <a:noFill/>
          <a:ln w="9525">
            <a:noFill/>
            <a:miter lim="800000"/>
            <a:headEnd/>
            <a:tailEnd/>
          </a:ln>
        </p:spPr>
        <p:txBody>
          <a:bodyPr wrap="none">
            <a:spAutoFit/>
          </a:bodyPr>
          <a:lstStyle/>
          <a:p>
            <a:r>
              <a:rPr lang="es-ES" sz="1000" b="1"/>
              <a:t>C13/P17</a:t>
            </a:r>
          </a:p>
        </p:txBody>
      </p:sp>
      <p:sp>
        <p:nvSpPr>
          <p:cNvPr id="4141" name="Text Box 54"/>
          <p:cNvSpPr txBox="1">
            <a:spLocks noChangeArrowheads="1"/>
          </p:cNvSpPr>
          <p:nvPr/>
        </p:nvSpPr>
        <p:spPr bwMode="auto">
          <a:xfrm>
            <a:off x="3182938" y="2824163"/>
            <a:ext cx="674687" cy="244475"/>
          </a:xfrm>
          <a:prstGeom prst="rect">
            <a:avLst/>
          </a:prstGeom>
          <a:noFill/>
          <a:ln w="9525">
            <a:noFill/>
            <a:miter lim="800000"/>
            <a:headEnd/>
            <a:tailEnd/>
          </a:ln>
        </p:spPr>
        <p:txBody>
          <a:bodyPr wrap="none">
            <a:spAutoFit/>
          </a:bodyPr>
          <a:lstStyle/>
          <a:p>
            <a:r>
              <a:rPr lang="es-ES" sz="1000" b="1"/>
              <a:t>C13/P14</a:t>
            </a:r>
          </a:p>
        </p:txBody>
      </p:sp>
      <p:sp>
        <p:nvSpPr>
          <p:cNvPr id="4142" name="Text Box 55"/>
          <p:cNvSpPr txBox="1">
            <a:spLocks noChangeArrowheads="1"/>
          </p:cNvSpPr>
          <p:nvPr/>
        </p:nvSpPr>
        <p:spPr bwMode="auto">
          <a:xfrm>
            <a:off x="3255963" y="1700213"/>
            <a:ext cx="604837" cy="244475"/>
          </a:xfrm>
          <a:prstGeom prst="rect">
            <a:avLst/>
          </a:prstGeom>
          <a:noFill/>
          <a:ln w="9525">
            <a:noFill/>
            <a:miter lim="800000"/>
            <a:headEnd/>
            <a:tailEnd/>
          </a:ln>
        </p:spPr>
        <p:txBody>
          <a:bodyPr wrap="none">
            <a:spAutoFit/>
          </a:bodyPr>
          <a:lstStyle/>
          <a:p>
            <a:r>
              <a:rPr lang="es-ES" sz="1000" b="1"/>
              <a:t>C7/P30</a:t>
            </a:r>
          </a:p>
        </p:txBody>
      </p:sp>
      <p:sp>
        <p:nvSpPr>
          <p:cNvPr id="4143" name="Text Box 56"/>
          <p:cNvSpPr txBox="1">
            <a:spLocks noChangeArrowheads="1"/>
          </p:cNvSpPr>
          <p:nvPr/>
        </p:nvSpPr>
        <p:spPr bwMode="auto">
          <a:xfrm>
            <a:off x="3060700" y="3976688"/>
            <a:ext cx="604838" cy="244475"/>
          </a:xfrm>
          <a:prstGeom prst="rect">
            <a:avLst/>
          </a:prstGeom>
          <a:noFill/>
          <a:ln w="9525">
            <a:noFill/>
            <a:miter lim="800000"/>
            <a:headEnd/>
            <a:tailEnd/>
          </a:ln>
        </p:spPr>
        <p:txBody>
          <a:bodyPr wrap="none">
            <a:spAutoFit/>
          </a:bodyPr>
          <a:lstStyle/>
          <a:p>
            <a:r>
              <a:rPr lang="es-ES" sz="1000" b="1"/>
              <a:t>C1/P14</a:t>
            </a:r>
          </a:p>
        </p:txBody>
      </p:sp>
      <p:sp>
        <p:nvSpPr>
          <p:cNvPr id="4144" name="Text Box 57"/>
          <p:cNvSpPr txBox="1">
            <a:spLocks noChangeArrowheads="1"/>
          </p:cNvSpPr>
          <p:nvPr/>
        </p:nvSpPr>
        <p:spPr bwMode="auto">
          <a:xfrm>
            <a:off x="1239838" y="4552950"/>
            <a:ext cx="604837" cy="244475"/>
          </a:xfrm>
          <a:prstGeom prst="rect">
            <a:avLst/>
          </a:prstGeom>
          <a:noFill/>
          <a:ln w="9525">
            <a:noFill/>
            <a:miter lim="800000"/>
            <a:headEnd/>
            <a:tailEnd/>
          </a:ln>
        </p:spPr>
        <p:txBody>
          <a:bodyPr wrap="none">
            <a:spAutoFit/>
          </a:bodyPr>
          <a:lstStyle/>
          <a:p>
            <a:r>
              <a:rPr lang="es-ES" sz="1000" b="1"/>
              <a:t>C1/P17</a:t>
            </a:r>
          </a:p>
        </p:txBody>
      </p:sp>
      <p:sp>
        <p:nvSpPr>
          <p:cNvPr id="4145" name="Text Box 58"/>
          <p:cNvSpPr txBox="1">
            <a:spLocks noChangeArrowheads="1"/>
          </p:cNvSpPr>
          <p:nvPr/>
        </p:nvSpPr>
        <p:spPr bwMode="auto">
          <a:xfrm>
            <a:off x="4932363" y="2205038"/>
            <a:ext cx="604837" cy="244475"/>
          </a:xfrm>
          <a:prstGeom prst="rect">
            <a:avLst/>
          </a:prstGeom>
          <a:noFill/>
          <a:ln w="9525">
            <a:noFill/>
            <a:miter lim="800000"/>
            <a:headEnd/>
            <a:tailEnd/>
          </a:ln>
        </p:spPr>
        <p:txBody>
          <a:bodyPr wrap="none">
            <a:spAutoFit/>
          </a:bodyPr>
          <a:lstStyle/>
          <a:p>
            <a:r>
              <a:rPr lang="es-ES" sz="1000" b="1"/>
              <a:t>C1/P14</a:t>
            </a:r>
          </a:p>
        </p:txBody>
      </p:sp>
      <p:sp>
        <p:nvSpPr>
          <p:cNvPr id="4146" name="Text Box 59"/>
          <p:cNvSpPr txBox="1">
            <a:spLocks noChangeArrowheads="1"/>
          </p:cNvSpPr>
          <p:nvPr/>
        </p:nvSpPr>
        <p:spPr bwMode="auto">
          <a:xfrm>
            <a:off x="4932363" y="3400425"/>
            <a:ext cx="674687" cy="244475"/>
          </a:xfrm>
          <a:prstGeom prst="rect">
            <a:avLst/>
          </a:prstGeom>
          <a:noFill/>
          <a:ln w="9525">
            <a:noFill/>
            <a:miter lim="800000"/>
            <a:headEnd/>
            <a:tailEnd/>
          </a:ln>
        </p:spPr>
        <p:txBody>
          <a:bodyPr wrap="none">
            <a:spAutoFit/>
          </a:bodyPr>
          <a:lstStyle/>
          <a:p>
            <a:r>
              <a:rPr lang="es-ES" sz="1000" b="1"/>
              <a:t>C13/P14</a:t>
            </a:r>
          </a:p>
        </p:txBody>
      </p:sp>
      <p:sp>
        <p:nvSpPr>
          <p:cNvPr id="4147" name="Text Box 60"/>
          <p:cNvSpPr txBox="1">
            <a:spLocks noChangeArrowheads="1"/>
          </p:cNvSpPr>
          <p:nvPr/>
        </p:nvSpPr>
        <p:spPr bwMode="auto">
          <a:xfrm>
            <a:off x="6711950" y="2824163"/>
            <a:ext cx="674688" cy="244475"/>
          </a:xfrm>
          <a:prstGeom prst="rect">
            <a:avLst/>
          </a:prstGeom>
          <a:noFill/>
          <a:ln w="9525">
            <a:noFill/>
            <a:miter lim="800000"/>
            <a:headEnd/>
            <a:tailEnd/>
          </a:ln>
        </p:spPr>
        <p:txBody>
          <a:bodyPr wrap="none">
            <a:spAutoFit/>
          </a:bodyPr>
          <a:lstStyle/>
          <a:p>
            <a:r>
              <a:rPr lang="es-ES" sz="1000" b="1"/>
              <a:t>C13/P14</a:t>
            </a:r>
          </a:p>
        </p:txBody>
      </p:sp>
      <p:sp>
        <p:nvSpPr>
          <p:cNvPr id="4148" name="Text Box 61"/>
          <p:cNvSpPr txBox="1">
            <a:spLocks noChangeArrowheads="1"/>
          </p:cNvSpPr>
          <p:nvPr/>
        </p:nvSpPr>
        <p:spPr bwMode="auto">
          <a:xfrm>
            <a:off x="6640513" y="1700213"/>
            <a:ext cx="604837" cy="244475"/>
          </a:xfrm>
          <a:prstGeom prst="rect">
            <a:avLst/>
          </a:prstGeom>
          <a:noFill/>
          <a:ln w="9525">
            <a:noFill/>
            <a:miter lim="800000"/>
            <a:headEnd/>
            <a:tailEnd/>
          </a:ln>
        </p:spPr>
        <p:txBody>
          <a:bodyPr wrap="none">
            <a:spAutoFit/>
          </a:bodyPr>
          <a:lstStyle/>
          <a:p>
            <a:r>
              <a:rPr lang="es-ES" sz="1000" b="1"/>
              <a:t>C7/P30</a:t>
            </a:r>
          </a:p>
        </p:txBody>
      </p:sp>
      <p:sp>
        <p:nvSpPr>
          <p:cNvPr id="4149" name="Text Box 62"/>
          <p:cNvSpPr txBox="1">
            <a:spLocks noChangeArrowheads="1"/>
          </p:cNvSpPr>
          <p:nvPr/>
        </p:nvSpPr>
        <p:spPr bwMode="auto">
          <a:xfrm>
            <a:off x="6589713" y="3976688"/>
            <a:ext cx="604837" cy="244475"/>
          </a:xfrm>
          <a:prstGeom prst="rect">
            <a:avLst/>
          </a:prstGeom>
          <a:noFill/>
          <a:ln w="9525">
            <a:noFill/>
            <a:miter lim="800000"/>
            <a:headEnd/>
            <a:tailEnd/>
          </a:ln>
        </p:spPr>
        <p:txBody>
          <a:bodyPr wrap="none">
            <a:spAutoFit/>
          </a:bodyPr>
          <a:lstStyle/>
          <a:p>
            <a:r>
              <a:rPr lang="es-ES" sz="1000" b="1"/>
              <a:t>C7/P30</a:t>
            </a:r>
          </a:p>
        </p:txBody>
      </p:sp>
      <p:sp>
        <p:nvSpPr>
          <p:cNvPr id="4150" name="Text Box 63"/>
          <p:cNvSpPr txBox="1">
            <a:spLocks noChangeArrowheads="1"/>
          </p:cNvSpPr>
          <p:nvPr/>
        </p:nvSpPr>
        <p:spPr bwMode="auto">
          <a:xfrm>
            <a:off x="4983163" y="4552950"/>
            <a:ext cx="604837" cy="244475"/>
          </a:xfrm>
          <a:prstGeom prst="rect">
            <a:avLst/>
          </a:prstGeom>
          <a:noFill/>
          <a:ln w="9525">
            <a:noFill/>
            <a:miter lim="800000"/>
            <a:headEnd/>
            <a:tailEnd/>
          </a:ln>
        </p:spPr>
        <p:txBody>
          <a:bodyPr wrap="none">
            <a:spAutoFit/>
          </a:bodyPr>
          <a:lstStyle/>
          <a:p>
            <a:r>
              <a:rPr lang="es-ES" sz="1000" b="1"/>
              <a:t>C7/P14</a:t>
            </a:r>
          </a:p>
        </p:txBody>
      </p:sp>
      <p:sp>
        <p:nvSpPr>
          <p:cNvPr id="4151" name="Text Box 64"/>
          <p:cNvSpPr txBox="1">
            <a:spLocks noChangeArrowheads="1"/>
          </p:cNvSpPr>
          <p:nvPr/>
        </p:nvSpPr>
        <p:spPr bwMode="auto">
          <a:xfrm>
            <a:off x="3255963" y="5056188"/>
            <a:ext cx="674687" cy="244475"/>
          </a:xfrm>
          <a:prstGeom prst="rect">
            <a:avLst/>
          </a:prstGeom>
          <a:noFill/>
          <a:ln w="9525">
            <a:noFill/>
            <a:miter lim="800000"/>
            <a:headEnd/>
            <a:tailEnd/>
          </a:ln>
        </p:spPr>
        <p:txBody>
          <a:bodyPr wrap="none">
            <a:spAutoFit/>
          </a:bodyPr>
          <a:lstStyle/>
          <a:p>
            <a:r>
              <a:rPr lang="es-ES" sz="1000" b="1"/>
              <a:t>C13/P30</a:t>
            </a:r>
          </a:p>
        </p:txBody>
      </p:sp>
      <p:sp>
        <p:nvSpPr>
          <p:cNvPr id="4152" name="Text Box 65"/>
          <p:cNvSpPr txBox="1">
            <a:spLocks noChangeArrowheads="1"/>
          </p:cNvSpPr>
          <p:nvPr/>
        </p:nvSpPr>
        <p:spPr bwMode="auto">
          <a:xfrm>
            <a:off x="6630988" y="5013325"/>
            <a:ext cx="604837" cy="244475"/>
          </a:xfrm>
          <a:prstGeom prst="rect">
            <a:avLst/>
          </a:prstGeom>
          <a:noFill/>
          <a:ln w="9525">
            <a:noFill/>
            <a:miter lim="800000"/>
            <a:headEnd/>
            <a:tailEnd/>
          </a:ln>
        </p:spPr>
        <p:txBody>
          <a:bodyPr wrap="none">
            <a:spAutoFit/>
          </a:bodyPr>
          <a:lstStyle/>
          <a:p>
            <a:r>
              <a:rPr lang="es-ES" sz="1000" b="1"/>
              <a:t>C1/P17</a:t>
            </a:r>
          </a:p>
        </p:txBody>
      </p:sp>
      <p:sp>
        <p:nvSpPr>
          <p:cNvPr id="4153" name="Text Box 66"/>
          <p:cNvSpPr txBox="1">
            <a:spLocks noChangeArrowheads="1"/>
          </p:cNvSpPr>
          <p:nvPr/>
        </p:nvSpPr>
        <p:spPr bwMode="auto">
          <a:xfrm>
            <a:off x="7885113" y="5861050"/>
            <a:ext cx="715962" cy="304800"/>
          </a:xfrm>
          <a:prstGeom prst="rect">
            <a:avLst/>
          </a:prstGeom>
          <a:noFill/>
          <a:ln w="9525">
            <a:noFill/>
            <a:miter lim="800000"/>
            <a:headEnd/>
            <a:tailEnd/>
          </a:ln>
        </p:spPr>
        <p:txBody>
          <a:bodyPr wrap="none">
            <a:spAutoFit/>
          </a:bodyPr>
          <a:lstStyle/>
          <a:p>
            <a:r>
              <a:rPr lang="es-ES" sz="1400" b="1"/>
              <a:t>Planta</a:t>
            </a:r>
          </a:p>
        </p:txBody>
      </p:sp>
      <p:sp>
        <p:nvSpPr>
          <p:cNvPr id="4154" name="Text Box 67"/>
          <p:cNvSpPr txBox="1">
            <a:spLocks noChangeArrowheads="1"/>
          </p:cNvSpPr>
          <p:nvPr/>
        </p:nvSpPr>
        <p:spPr bwMode="auto">
          <a:xfrm>
            <a:off x="7885113" y="5068888"/>
            <a:ext cx="784225" cy="304800"/>
          </a:xfrm>
          <a:prstGeom prst="rect">
            <a:avLst/>
          </a:prstGeom>
          <a:noFill/>
          <a:ln w="9525">
            <a:noFill/>
            <a:miter lim="800000"/>
            <a:headEnd/>
            <a:tailEnd/>
          </a:ln>
        </p:spPr>
        <p:txBody>
          <a:bodyPr wrap="none">
            <a:spAutoFit/>
          </a:bodyPr>
          <a:lstStyle/>
          <a:p>
            <a:r>
              <a:rPr lang="es-ES" sz="1400" b="1"/>
              <a:t>Sótano</a:t>
            </a:r>
          </a:p>
        </p:txBody>
      </p:sp>
      <p:sp>
        <p:nvSpPr>
          <p:cNvPr id="4155" name="Text Box 68"/>
          <p:cNvSpPr txBox="1">
            <a:spLocks noChangeArrowheads="1"/>
          </p:cNvSpPr>
          <p:nvPr/>
        </p:nvSpPr>
        <p:spPr bwMode="auto">
          <a:xfrm>
            <a:off x="7885113" y="4581525"/>
            <a:ext cx="558800" cy="304800"/>
          </a:xfrm>
          <a:prstGeom prst="rect">
            <a:avLst/>
          </a:prstGeom>
          <a:noFill/>
          <a:ln w="9525">
            <a:noFill/>
            <a:miter lim="800000"/>
            <a:headEnd/>
            <a:tailEnd/>
          </a:ln>
        </p:spPr>
        <p:txBody>
          <a:bodyPr wrap="none">
            <a:spAutoFit/>
          </a:bodyPr>
          <a:lstStyle/>
          <a:p>
            <a:r>
              <a:rPr lang="es-ES" sz="1400" b="1"/>
              <a:t>Baja</a:t>
            </a:r>
          </a:p>
        </p:txBody>
      </p:sp>
      <p:sp>
        <p:nvSpPr>
          <p:cNvPr id="4156" name="Text Box 69"/>
          <p:cNvSpPr txBox="1">
            <a:spLocks noChangeArrowheads="1"/>
          </p:cNvSpPr>
          <p:nvPr/>
        </p:nvSpPr>
        <p:spPr bwMode="auto">
          <a:xfrm>
            <a:off x="7885113" y="4005263"/>
            <a:ext cx="847725" cy="304800"/>
          </a:xfrm>
          <a:prstGeom prst="rect">
            <a:avLst/>
          </a:prstGeom>
          <a:noFill/>
          <a:ln w="9525">
            <a:noFill/>
            <a:miter lim="800000"/>
            <a:headEnd/>
            <a:tailEnd/>
          </a:ln>
        </p:spPr>
        <p:txBody>
          <a:bodyPr wrap="none">
            <a:spAutoFit/>
          </a:bodyPr>
          <a:lstStyle/>
          <a:p>
            <a:r>
              <a:rPr lang="es-ES" sz="1400" b="1"/>
              <a:t>Primera</a:t>
            </a:r>
          </a:p>
        </p:txBody>
      </p:sp>
      <p:sp>
        <p:nvSpPr>
          <p:cNvPr id="4157" name="Text Box 70"/>
          <p:cNvSpPr txBox="1">
            <a:spLocks noChangeArrowheads="1"/>
          </p:cNvSpPr>
          <p:nvPr/>
        </p:nvSpPr>
        <p:spPr bwMode="auto">
          <a:xfrm>
            <a:off x="7885113" y="3429000"/>
            <a:ext cx="931862" cy="304800"/>
          </a:xfrm>
          <a:prstGeom prst="rect">
            <a:avLst/>
          </a:prstGeom>
          <a:noFill/>
          <a:ln w="9525">
            <a:noFill/>
            <a:miter lim="800000"/>
            <a:headEnd/>
            <a:tailEnd/>
          </a:ln>
        </p:spPr>
        <p:txBody>
          <a:bodyPr wrap="none">
            <a:spAutoFit/>
          </a:bodyPr>
          <a:lstStyle/>
          <a:p>
            <a:r>
              <a:rPr lang="es-ES" sz="1400" b="1"/>
              <a:t>Segunda</a:t>
            </a:r>
          </a:p>
        </p:txBody>
      </p:sp>
      <p:sp>
        <p:nvSpPr>
          <p:cNvPr id="4158" name="Text Box 71"/>
          <p:cNvSpPr txBox="1">
            <a:spLocks noChangeArrowheads="1"/>
          </p:cNvSpPr>
          <p:nvPr/>
        </p:nvSpPr>
        <p:spPr bwMode="auto">
          <a:xfrm>
            <a:off x="7885113" y="2852738"/>
            <a:ext cx="825500" cy="304800"/>
          </a:xfrm>
          <a:prstGeom prst="rect">
            <a:avLst/>
          </a:prstGeom>
          <a:noFill/>
          <a:ln w="9525">
            <a:noFill/>
            <a:miter lim="800000"/>
            <a:headEnd/>
            <a:tailEnd/>
          </a:ln>
        </p:spPr>
        <p:txBody>
          <a:bodyPr wrap="none">
            <a:spAutoFit/>
          </a:bodyPr>
          <a:lstStyle/>
          <a:p>
            <a:r>
              <a:rPr lang="es-ES" sz="1400" b="1"/>
              <a:t>Tercera</a:t>
            </a:r>
          </a:p>
        </p:txBody>
      </p:sp>
      <p:sp>
        <p:nvSpPr>
          <p:cNvPr id="4159" name="Text Box 72"/>
          <p:cNvSpPr txBox="1">
            <a:spLocks noChangeArrowheads="1"/>
          </p:cNvSpPr>
          <p:nvPr/>
        </p:nvSpPr>
        <p:spPr bwMode="auto">
          <a:xfrm>
            <a:off x="7885113" y="2276475"/>
            <a:ext cx="746125" cy="304800"/>
          </a:xfrm>
          <a:prstGeom prst="rect">
            <a:avLst/>
          </a:prstGeom>
          <a:noFill/>
          <a:ln w="9525">
            <a:noFill/>
            <a:miter lim="800000"/>
            <a:headEnd/>
            <a:tailEnd/>
          </a:ln>
        </p:spPr>
        <p:txBody>
          <a:bodyPr wrap="none">
            <a:spAutoFit/>
          </a:bodyPr>
          <a:lstStyle/>
          <a:p>
            <a:r>
              <a:rPr lang="es-ES" sz="1400" b="1"/>
              <a:t>Cuarta</a:t>
            </a:r>
          </a:p>
        </p:txBody>
      </p:sp>
      <p:sp>
        <p:nvSpPr>
          <p:cNvPr id="4160" name="Text Box 73"/>
          <p:cNvSpPr txBox="1">
            <a:spLocks noChangeArrowheads="1"/>
          </p:cNvSpPr>
          <p:nvPr/>
        </p:nvSpPr>
        <p:spPr bwMode="auto">
          <a:xfrm>
            <a:off x="7885113" y="1773238"/>
            <a:ext cx="744537" cy="304800"/>
          </a:xfrm>
          <a:prstGeom prst="rect">
            <a:avLst/>
          </a:prstGeom>
          <a:noFill/>
          <a:ln w="9525">
            <a:noFill/>
            <a:miter lim="800000"/>
            <a:headEnd/>
            <a:tailEnd/>
          </a:ln>
        </p:spPr>
        <p:txBody>
          <a:bodyPr wrap="none">
            <a:spAutoFit/>
          </a:bodyPr>
          <a:lstStyle/>
          <a:p>
            <a:r>
              <a:rPr lang="es-ES" sz="1400" b="1"/>
              <a:t>Quinta</a:t>
            </a:r>
          </a:p>
        </p:txBody>
      </p:sp>
      <p:sp>
        <p:nvSpPr>
          <p:cNvPr id="4161" name="Line 74"/>
          <p:cNvSpPr>
            <a:spLocks noChangeShapeType="1"/>
          </p:cNvSpPr>
          <p:nvPr/>
        </p:nvSpPr>
        <p:spPr bwMode="auto">
          <a:xfrm flipV="1">
            <a:off x="8245475" y="5516563"/>
            <a:ext cx="0" cy="288925"/>
          </a:xfrm>
          <a:prstGeom prst="line">
            <a:avLst/>
          </a:prstGeom>
          <a:noFill/>
          <a:ln w="9525">
            <a:solidFill>
              <a:schemeClr val="tx1"/>
            </a:solidFill>
            <a:round/>
            <a:headEnd/>
            <a:tailEnd type="triangle" w="med" len="med"/>
          </a:ln>
        </p:spPr>
        <p:txBody>
          <a:bodyPr/>
          <a:lstStyle/>
          <a:p>
            <a:endParaRPr lang="es-ES"/>
          </a:p>
        </p:txBody>
      </p:sp>
      <p:sp>
        <p:nvSpPr>
          <p:cNvPr id="4162" name="Oval 76"/>
          <p:cNvSpPr>
            <a:spLocks noChangeArrowheads="1"/>
          </p:cNvSpPr>
          <p:nvPr/>
        </p:nvSpPr>
        <p:spPr bwMode="auto">
          <a:xfrm>
            <a:off x="4752975" y="4292600"/>
            <a:ext cx="900113" cy="900113"/>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4163" name="Oval 77"/>
          <p:cNvSpPr>
            <a:spLocks noChangeArrowheads="1"/>
          </p:cNvSpPr>
          <p:nvPr/>
        </p:nvSpPr>
        <p:spPr bwMode="auto">
          <a:xfrm>
            <a:off x="2411413" y="4294188"/>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4164" name="Oval 78"/>
          <p:cNvSpPr>
            <a:spLocks noChangeArrowheads="1"/>
          </p:cNvSpPr>
          <p:nvPr/>
        </p:nvSpPr>
        <p:spPr bwMode="auto">
          <a:xfrm>
            <a:off x="6300788" y="4652963"/>
            <a:ext cx="1258887" cy="12588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4165" name="Oval 80"/>
          <p:cNvSpPr>
            <a:spLocks noChangeArrowheads="1"/>
          </p:cNvSpPr>
          <p:nvPr/>
        </p:nvSpPr>
        <p:spPr bwMode="auto">
          <a:xfrm>
            <a:off x="6408738" y="2563813"/>
            <a:ext cx="900112" cy="900112"/>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4166" name="Oval 81"/>
          <p:cNvSpPr>
            <a:spLocks noChangeArrowheads="1"/>
          </p:cNvSpPr>
          <p:nvPr/>
        </p:nvSpPr>
        <p:spPr bwMode="auto">
          <a:xfrm>
            <a:off x="4643438" y="3140075"/>
            <a:ext cx="900112" cy="900113"/>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4167" name="Oval 82"/>
          <p:cNvSpPr>
            <a:spLocks noChangeArrowheads="1"/>
          </p:cNvSpPr>
          <p:nvPr/>
        </p:nvSpPr>
        <p:spPr bwMode="auto">
          <a:xfrm>
            <a:off x="4752975" y="1989138"/>
            <a:ext cx="900113" cy="900112"/>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4168" name="Oval 83"/>
          <p:cNvSpPr>
            <a:spLocks noChangeArrowheads="1"/>
          </p:cNvSpPr>
          <p:nvPr/>
        </p:nvSpPr>
        <p:spPr bwMode="auto">
          <a:xfrm>
            <a:off x="827088" y="1808163"/>
            <a:ext cx="1258887" cy="1258887"/>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4169" name="Oval 84"/>
          <p:cNvSpPr>
            <a:spLocks noChangeArrowheads="1"/>
          </p:cNvSpPr>
          <p:nvPr/>
        </p:nvSpPr>
        <p:spPr bwMode="auto">
          <a:xfrm>
            <a:off x="827088" y="3033713"/>
            <a:ext cx="1258887" cy="1258887"/>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4170" name="Oval 85"/>
          <p:cNvSpPr>
            <a:spLocks noChangeArrowheads="1"/>
          </p:cNvSpPr>
          <p:nvPr/>
        </p:nvSpPr>
        <p:spPr bwMode="auto">
          <a:xfrm>
            <a:off x="2843213" y="3716338"/>
            <a:ext cx="900112" cy="900112"/>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4171" name="Oval 86"/>
          <p:cNvSpPr>
            <a:spLocks noChangeArrowheads="1"/>
          </p:cNvSpPr>
          <p:nvPr/>
        </p:nvSpPr>
        <p:spPr bwMode="auto">
          <a:xfrm>
            <a:off x="6011863" y="3214688"/>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4172" name="Text Box 88"/>
          <p:cNvSpPr txBox="1">
            <a:spLocks noChangeArrowheads="1"/>
          </p:cNvSpPr>
          <p:nvPr/>
        </p:nvSpPr>
        <p:spPr bwMode="auto">
          <a:xfrm>
            <a:off x="303213" y="898525"/>
            <a:ext cx="1454150" cy="730250"/>
          </a:xfrm>
          <a:prstGeom prst="rect">
            <a:avLst/>
          </a:prstGeom>
          <a:noFill/>
          <a:ln w="9525">
            <a:noFill/>
            <a:miter lim="800000"/>
            <a:headEnd/>
            <a:tailEnd/>
          </a:ln>
        </p:spPr>
        <p:txBody>
          <a:bodyPr wrap="none">
            <a:spAutoFit/>
          </a:bodyPr>
          <a:lstStyle/>
          <a:p>
            <a:r>
              <a:rPr lang="es-ES" sz="1400" b="1"/>
              <a:t>Total: 218 dBm</a:t>
            </a:r>
          </a:p>
          <a:p>
            <a:r>
              <a:rPr lang="es-ES" sz="1400" b="1"/>
              <a:t>Area: 180</a:t>
            </a:r>
          </a:p>
          <a:p>
            <a:r>
              <a:rPr lang="es-ES" sz="1400" b="1"/>
              <a:t>Volumen: 750</a:t>
            </a:r>
          </a:p>
        </p:txBody>
      </p:sp>
      <p:sp>
        <p:nvSpPr>
          <p:cNvPr id="77" name="Rectangle 18"/>
          <p:cNvSpPr>
            <a:spLocks noChangeArrowheads="1"/>
          </p:cNvSpPr>
          <p:nvPr/>
        </p:nvSpPr>
        <p:spPr bwMode="auto">
          <a:xfrm>
            <a:off x="760413" y="53957"/>
            <a:ext cx="7772400" cy="803275"/>
          </a:xfrm>
          <a:prstGeom prst="rect">
            <a:avLst/>
          </a:prstGeom>
          <a:noFill/>
          <a:ln w="9525">
            <a:noFill/>
            <a:miter lim="800000"/>
            <a:headEnd/>
            <a:tailEnd/>
          </a:ln>
        </p:spPr>
        <p:txBody>
          <a:bodyPr anchor="ctr"/>
          <a:lstStyle/>
          <a:p>
            <a:pPr algn="ctr"/>
            <a:r>
              <a:rPr lang="es-ES" sz="2800" b="0" dirty="0" smtClean="0">
                <a:solidFill>
                  <a:schemeClr val="tx2"/>
                </a:solidFill>
              </a:rPr>
              <a:t>Canales 1-7-13, software versión 3</a:t>
            </a:r>
            <a:endParaRPr lang="es-ES" sz="2800" b="0" dirty="0">
              <a:solidFill>
                <a:schemeClr val="tx2"/>
              </a:solidFill>
            </a:endParaRPr>
          </a:p>
        </p:txBody>
      </p:sp>
      <p:sp>
        <p:nvSpPr>
          <p:cNvPr id="78" name="3 Marcador de número de diapositiva"/>
          <p:cNvSpPr>
            <a:spLocks noGrp="1"/>
          </p:cNvSpPr>
          <p:nvPr>
            <p:ph type="sldNum" sz="quarter" idx="10"/>
          </p:nvPr>
        </p:nvSpPr>
        <p:spPr>
          <a:xfrm>
            <a:off x="3489325" y="6524625"/>
            <a:ext cx="2235200" cy="273050"/>
          </a:xfrm>
        </p:spPr>
        <p:txBody>
          <a:bodyPr/>
          <a:lstStyle/>
          <a:p>
            <a:pPr>
              <a:defRPr/>
            </a:pPr>
            <a:r>
              <a:rPr lang="es-ES"/>
              <a:t>Ampliación Redes 5-</a:t>
            </a:r>
            <a:fld id="{D8BC4C77-A540-40A5-8EFD-A378979AAB46}" type="slidenum">
              <a:rPr lang="es-ES"/>
              <a:pPr>
                <a:defRPr/>
              </a:pPr>
              <a:t>134</a:t>
            </a:fld>
            <a:endParaRPr lang="es-ES"/>
          </a:p>
        </p:txBody>
      </p:sp>
    </p:spTree>
  </p:cSld>
  <p:clrMapOvr>
    <a:masterClrMapping/>
  </p:clrMapOvr>
  <p:transition spd="med">
    <p:cover dir="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71"/>
          <p:cNvSpPr>
            <a:spLocks noChangeArrowheads="1"/>
          </p:cNvSpPr>
          <p:nvPr/>
        </p:nvSpPr>
        <p:spPr bwMode="auto">
          <a:xfrm>
            <a:off x="4752975" y="1989138"/>
            <a:ext cx="900113" cy="900112"/>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23" name="Oval 72"/>
          <p:cNvSpPr>
            <a:spLocks noChangeArrowheads="1"/>
          </p:cNvSpPr>
          <p:nvPr/>
        </p:nvSpPr>
        <p:spPr bwMode="auto">
          <a:xfrm>
            <a:off x="1008063" y="1952625"/>
            <a:ext cx="900112" cy="900113"/>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5124" name="Oval 73"/>
          <p:cNvSpPr>
            <a:spLocks noChangeArrowheads="1"/>
          </p:cNvSpPr>
          <p:nvPr/>
        </p:nvSpPr>
        <p:spPr bwMode="auto">
          <a:xfrm>
            <a:off x="539750" y="2708275"/>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25" name="Oval 69"/>
          <p:cNvSpPr>
            <a:spLocks noChangeArrowheads="1"/>
          </p:cNvSpPr>
          <p:nvPr/>
        </p:nvSpPr>
        <p:spPr bwMode="auto">
          <a:xfrm>
            <a:off x="6265863" y="2420938"/>
            <a:ext cx="1258887" cy="1258887"/>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5126" name="Oval 70"/>
          <p:cNvSpPr>
            <a:spLocks noChangeArrowheads="1"/>
          </p:cNvSpPr>
          <p:nvPr/>
        </p:nvSpPr>
        <p:spPr bwMode="auto">
          <a:xfrm>
            <a:off x="4643438" y="3140075"/>
            <a:ext cx="900112" cy="900113"/>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5127" name="Oval 74"/>
          <p:cNvSpPr>
            <a:spLocks noChangeArrowheads="1"/>
          </p:cNvSpPr>
          <p:nvPr/>
        </p:nvSpPr>
        <p:spPr bwMode="auto">
          <a:xfrm>
            <a:off x="2843213" y="3716338"/>
            <a:ext cx="900112" cy="900112"/>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5128" name="Oval 75"/>
          <p:cNvSpPr>
            <a:spLocks noChangeArrowheads="1"/>
          </p:cNvSpPr>
          <p:nvPr/>
        </p:nvSpPr>
        <p:spPr bwMode="auto">
          <a:xfrm>
            <a:off x="6011863" y="3214688"/>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29" name="Oval 66"/>
          <p:cNvSpPr>
            <a:spLocks noChangeArrowheads="1"/>
          </p:cNvSpPr>
          <p:nvPr/>
        </p:nvSpPr>
        <p:spPr bwMode="auto">
          <a:xfrm>
            <a:off x="4211638" y="3789363"/>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30" name="Oval 67"/>
          <p:cNvSpPr>
            <a:spLocks noChangeArrowheads="1"/>
          </p:cNvSpPr>
          <p:nvPr/>
        </p:nvSpPr>
        <p:spPr bwMode="auto">
          <a:xfrm>
            <a:off x="2411413" y="4294188"/>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31" name="Line 2"/>
          <p:cNvSpPr>
            <a:spLocks noChangeShapeType="1"/>
          </p:cNvSpPr>
          <p:nvPr/>
        </p:nvSpPr>
        <p:spPr bwMode="auto">
          <a:xfrm>
            <a:off x="612775" y="2136775"/>
            <a:ext cx="0" cy="3308350"/>
          </a:xfrm>
          <a:prstGeom prst="line">
            <a:avLst/>
          </a:prstGeom>
          <a:noFill/>
          <a:ln w="19050">
            <a:solidFill>
              <a:srgbClr val="FF0000"/>
            </a:solidFill>
            <a:round/>
            <a:headEnd/>
            <a:tailEnd/>
          </a:ln>
        </p:spPr>
        <p:txBody>
          <a:bodyPr/>
          <a:lstStyle/>
          <a:p>
            <a:endParaRPr lang="es-ES"/>
          </a:p>
        </p:txBody>
      </p:sp>
      <p:sp>
        <p:nvSpPr>
          <p:cNvPr id="5132" name="Line 3"/>
          <p:cNvSpPr>
            <a:spLocks noChangeShapeType="1"/>
          </p:cNvSpPr>
          <p:nvPr/>
        </p:nvSpPr>
        <p:spPr bwMode="auto">
          <a:xfrm>
            <a:off x="612775" y="2133600"/>
            <a:ext cx="7197725" cy="0"/>
          </a:xfrm>
          <a:prstGeom prst="line">
            <a:avLst/>
          </a:prstGeom>
          <a:noFill/>
          <a:ln w="19050">
            <a:solidFill>
              <a:srgbClr val="FF0000"/>
            </a:solidFill>
            <a:round/>
            <a:headEnd/>
            <a:tailEnd/>
          </a:ln>
        </p:spPr>
        <p:txBody>
          <a:bodyPr/>
          <a:lstStyle/>
          <a:p>
            <a:endParaRPr lang="es-ES"/>
          </a:p>
        </p:txBody>
      </p:sp>
      <p:sp>
        <p:nvSpPr>
          <p:cNvPr id="5133" name="Line 4"/>
          <p:cNvSpPr>
            <a:spLocks noChangeShapeType="1"/>
          </p:cNvSpPr>
          <p:nvPr/>
        </p:nvSpPr>
        <p:spPr bwMode="auto">
          <a:xfrm>
            <a:off x="612775" y="5445125"/>
            <a:ext cx="7197725" cy="0"/>
          </a:xfrm>
          <a:prstGeom prst="line">
            <a:avLst/>
          </a:prstGeom>
          <a:noFill/>
          <a:ln w="19050">
            <a:solidFill>
              <a:srgbClr val="FF0000"/>
            </a:solidFill>
            <a:round/>
            <a:headEnd/>
            <a:tailEnd/>
          </a:ln>
        </p:spPr>
        <p:txBody>
          <a:bodyPr/>
          <a:lstStyle/>
          <a:p>
            <a:endParaRPr lang="es-ES"/>
          </a:p>
        </p:txBody>
      </p:sp>
      <p:sp>
        <p:nvSpPr>
          <p:cNvPr id="5134" name="Line 5"/>
          <p:cNvSpPr>
            <a:spLocks noChangeShapeType="1"/>
          </p:cNvSpPr>
          <p:nvPr/>
        </p:nvSpPr>
        <p:spPr bwMode="auto">
          <a:xfrm>
            <a:off x="612775" y="4941888"/>
            <a:ext cx="7197725" cy="0"/>
          </a:xfrm>
          <a:prstGeom prst="line">
            <a:avLst/>
          </a:prstGeom>
          <a:noFill/>
          <a:ln w="19050">
            <a:solidFill>
              <a:srgbClr val="FF0000"/>
            </a:solidFill>
            <a:round/>
            <a:headEnd/>
            <a:tailEnd/>
          </a:ln>
        </p:spPr>
        <p:txBody>
          <a:bodyPr/>
          <a:lstStyle/>
          <a:p>
            <a:endParaRPr lang="es-ES"/>
          </a:p>
        </p:txBody>
      </p:sp>
      <p:sp>
        <p:nvSpPr>
          <p:cNvPr id="5135" name="Line 6"/>
          <p:cNvSpPr>
            <a:spLocks noChangeShapeType="1"/>
          </p:cNvSpPr>
          <p:nvPr/>
        </p:nvSpPr>
        <p:spPr bwMode="auto">
          <a:xfrm>
            <a:off x="7813675" y="1666875"/>
            <a:ext cx="0" cy="3778250"/>
          </a:xfrm>
          <a:prstGeom prst="line">
            <a:avLst/>
          </a:prstGeom>
          <a:noFill/>
          <a:ln w="19050">
            <a:solidFill>
              <a:srgbClr val="FF0000"/>
            </a:solidFill>
            <a:round/>
            <a:headEnd/>
            <a:tailEnd/>
          </a:ln>
        </p:spPr>
        <p:txBody>
          <a:bodyPr/>
          <a:lstStyle/>
          <a:p>
            <a:endParaRPr lang="es-ES"/>
          </a:p>
        </p:txBody>
      </p:sp>
      <p:sp>
        <p:nvSpPr>
          <p:cNvPr id="5136" name="Line 7"/>
          <p:cNvSpPr>
            <a:spLocks noChangeShapeType="1"/>
          </p:cNvSpPr>
          <p:nvPr/>
        </p:nvSpPr>
        <p:spPr bwMode="auto">
          <a:xfrm>
            <a:off x="612775" y="4437063"/>
            <a:ext cx="7197725" cy="0"/>
          </a:xfrm>
          <a:prstGeom prst="line">
            <a:avLst/>
          </a:prstGeom>
          <a:noFill/>
          <a:ln w="19050">
            <a:solidFill>
              <a:srgbClr val="FF0000"/>
            </a:solidFill>
            <a:round/>
            <a:headEnd/>
            <a:tailEnd/>
          </a:ln>
        </p:spPr>
        <p:txBody>
          <a:bodyPr/>
          <a:lstStyle/>
          <a:p>
            <a:endParaRPr lang="es-ES"/>
          </a:p>
        </p:txBody>
      </p:sp>
      <p:sp>
        <p:nvSpPr>
          <p:cNvPr id="5137" name="Line 8"/>
          <p:cNvSpPr>
            <a:spLocks noChangeShapeType="1"/>
          </p:cNvSpPr>
          <p:nvPr/>
        </p:nvSpPr>
        <p:spPr bwMode="auto">
          <a:xfrm>
            <a:off x="612775" y="3860800"/>
            <a:ext cx="7197725" cy="0"/>
          </a:xfrm>
          <a:prstGeom prst="line">
            <a:avLst/>
          </a:prstGeom>
          <a:noFill/>
          <a:ln w="19050">
            <a:solidFill>
              <a:srgbClr val="FF0000"/>
            </a:solidFill>
            <a:round/>
            <a:headEnd/>
            <a:tailEnd/>
          </a:ln>
        </p:spPr>
        <p:txBody>
          <a:bodyPr/>
          <a:lstStyle/>
          <a:p>
            <a:endParaRPr lang="es-ES"/>
          </a:p>
        </p:txBody>
      </p:sp>
      <p:sp>
        <p:nvSpPr>
          <p:cNvPr id="5138" name="Line 9"/>
          <p:cNvSpPr>
            <a:spLocks noChangeShapeType="1"/>
          </p:cNvSpPr>
          <p:nvPr/>
        </p:nvSpPr>
        <p:spPr bwMode="auto">
          <a:xfrm>
            <a:off x="612775" y="3284538"/>
            <a:ext cx="7197725" cy="0"/>
          </a:xfrm>
          <a:prstGeom prst="line">
            <a:avLst/>
          </a:prstGeom>
          <a:noFill/>
          <a:ln w="19050">
            <a:solidFill>
              <a:srgbClr val="FF0000"/>
            </a:solidFill>
            <a:round/>
            <a:headEnd/>
            <a:tailEnd/>
          </a:ln>
        </p:spPr>
        <p:txBody>
          <a:bodyPr/>
          <a:lstStyle/>
          <a:p>
            <a:endParaRPr lang="es-ES"/>
          </a:p>
        </p:txBody>
      </p:sp>
      <p:sp>
        <p:nvSpPr>
          <p:cNvPr id="5139" name="Line 10"/>
          <p:cNvSpPr>
            <a:spLocks noChangeShapeType="1"/>
          </p:cNvSpPr>
          <p:nvPr/>
        </p:nvSpPr>
        <p:spPr bwMode="auto">
          <a:xfrm>
            <a:off x="612775" y="2708275"/>
            <a:ext cx="7197725" cy="0"/>
          </a:xfrm>
          <a:prstGeom prst="line">
            <a:avLst/>
          </a:prstGeom>
          <a:noFill/>
          <a:ln w="19050">
            <a:solidFill>
              <a:srgbClr val="FF0000"/>
            </a:solidFill>
            <a:round/>
            <a:headEnd/>
            <a:tailEnd/>
          </a:ln>
        </p:spPr>
        <p:txBody>
          <a:bodyPr/>
          <a:lstStyle/>
          <a:p>
            <a:endParaRPr lang="es-ES"/>
          </a:p>
        </p:txBody>
      </p:sp>
      <p:sp>
        <p:nvSpPr>
          <p:cNvPr id="5140" name="Line 11"/>
          <p:cNvSpPr>
            <a:spLocks noChangeShapeType="1"/>
          </p:cNvSpPr>
          <p:nvPr/>
        </p:nvSpPr>
        <p:spPr bwMode="auto">
          <a:xfrm>
            <a:off x="2484438" y="1700213"/>
            <a:ext cx="5329237" cy="0"/>
          </a:xfrm>
          <a:prstGeom prst="line">
            <a:avLst/>
          </a:prstGeom>
          <a:noFill/>
          <a:ln w="19050">
            <a:solidFill>
              <a:srgbClr val="FF0000"/>
            </a:solidFill>
            <a:round/>
            <a:headEnd/>
            <a:tailEnd/>
          </a:ln>
        </p:spPr>
        <p:txBody>
          <a:bodyPr/>
          <a:lstStyle/>
          <a:p>
            <a:endParaRPr lang="es-ES"/>
          </a:p>
        </p:txBody>
      </p:sp>
      <p:sp>
        <p:nvSpPr>
          <p:cNvPr id="5141" name="Line 12"/>
          <p:cNvSpPr>
            <a:spLocks noChangeShapeType="1"/>
          </p:cNvSpPr>
          <p:nvPr/>
        </p:nvSpPr>
        <p:spPr bwMode="auto">
          <a:xfrm>
            <a:off x="2268538" y="2133600"/>
            <a:ext cx="0" cy="3311525"/>
          </a:xfrm>
          <a:prstGeom prst="line">
            <a:avLst/>
          </a:prstGeom>
          <a:noFill/>
          <a:ln w="19050">
            <a:solidFill>
              <a:srgbClr val="FF0000"/>
            </a:solidFill>
            <a:round/>
            <a:headEnd/>
            <a:tailEnd/>
          </a:ln>
        </p:spPr>
        <p:txBody>
          <a:bodyPr/>
          <a:lstStyle/>
          <a:p>
            <a:endParaRPr lang="es-ES"/>
          </a:p>
        </p:txBody>
      </p:sp>
      <p:sp>
        <p:nvSpPr>
          <p:cNvPr id="5142" name="Line 13"/>
          <p:cNvSpPr>
            <a:spLocks noChangeShapeType="1"/>
          </p:cNvSpPr>
          <p:nvPr/>
        </p:nvSpPr>
        <p:spPr bwMode="auto">
          <a:xfrm>
            <a:off x="2484438" y="1666875"/>
            <a:ext cx="0" cy="3778250"/>
          </a:xfrm>
          <a:prstGeom prst="line">
            <a:avLst/>
          </a:prstGeom>
          <a:noFill/>
          <a:ln w="19050">
            <a:solidFill>
              <a:srgbClr val="FF0000"/>
            </a:solidFill>
            <a:round/>
            <a:headEnd/>
            <a:tailEnd/>
          </a:ln>
        </p:spPr>
        <p:txBody>
          <a:bodyPr/>
          <a:lstStyle/>
          <a:p>
            <a:endParaRPr lang="es-ES"/>
          </a:p>
        </p:txBody>
      </p:sp>
      <p:sp>
        <p:nvSpPr>
          <p:cNvPr id="5143" name="Line 14"/>
          <p:cNvSpPr>
            <a:spLocks noChangeShapeType="1"/>
          </p:cNvSpPr>
          <p:nvPr/>
        </p:nvSpPr>
        <p:spPr bwMode="auto">
          <a:xfrm>
            <a:off x="5868988" y="1666875"/>
            <a:ext cx="0" cy="3778250"/>
          </a:xfrm>
          <a:prstGeom prst="line">
            <a:avLst/>
          </a:prstGeom>
          <a:noFill/>
          <a:ln w="19050">
            <a:solidFill>
              <a:srgbClr val="FF0000"/>
            </a:solidFill>
            <a:round/>
            <a:headEnd/>
            <a:tailEnd/>
          </a:ln>
        </p:spPr>
        <p:txBody>
          <a:bodyPr/>
          <a:lstStyle/>
          <a:p>
            <a:endParaRPr lang="es-ES"/>
          </a:p>
        </p:txBody>
      </p:sp>
      <p:sp>
        <p:nvSpPr>
          <p:cNvPr id="5144" name="Line 15"/>
          <p:cNvSpPr>
            <a:spLocks noChangeShapeType="1"/>
          </p:cNvSpPr>
          <p:nvPr/>
        </p:nvSpPr>
        <p:spPr bwMode="auto">
          <a:xfrm>
            <a:off x="6084888" y="1666875"/>
            <a:ext cx="0" cy="3778250"/>
          </a:xfrm>
          <a:prstGeom prst="line">
            <a:avLst/>
          </a:prstGeom>
          <a:noFill/>
          <a:ln w="19050">
            <a:solidFill>
              <a:srgbClr val="FF0000"/>
            </a:solidFill>
            <a:round/>
            <a:headEnd/>
            <a:tailEnd/>
          </a:ln>
        </p:spPr>
        <p:txBody>
          <a:bodyPr/>
          <a:lstStyle/>
          <a:p>
            <a:endParaRPr lang="es-ES"/>
          </a:p>
        </p:txBody>
      </p:sp>
      <p:sp>
        <p:nvSpPr>
          <p:cNvPr id="5145" name="Line 16"/>
          <p:cNvSpPr>
            <a:spLocks noChangeShapeType="1"/>
          </p:cNvSpPr>
          <p:nvPr/>
        </p:nvSpPr>
        <p:spPr bwMode="auto">
          <a:xfrm>
            <a:off x="4140200" y="1666875"/>
            <a:ext cx="0" cy="3778250"/>
          </a:xfrm>
          <a:prstGeom prst="line">
            <a:avLst/>
          </a:prstGeom>
          <a:noFill/>
          <a:ln w="19050">
            <a:solidFill>
              <a:srgbClr val="FF0000"/>
            </a:solidFill>
            <a:round/>
            <a:headEnd/>
            <a:tailEnd/>
          </a:ln>
        </p:spPr>
        <p:txBody>
          <a:bodyPr/>
          <a:lstStyle/>
          <a:p>
            <a:endParaRPr lang="es-ES"/>
          </a:p>
        </p:txBody>
      </p:sp>
      <p:sp>
        <p:nvSpPr>
          <p:cNvPr id="5146" name="Line 17"/>
          <p:cNvSpPr>
            <a:spLocks noChangeShapeType="1"/>
          </p:cNvSpPr>
          <p:nvPr/>
        </p:nvSpPr>
        <p:spPr bwMode="auto">
          <a:xfrm>
            <a:off x="4356100" y="1666875"/>
            <a:ext cx="0" cy="3778250"/>
          </a:xfrm>
          <a:prstGeom prst="line">
            <a:avLst/>
          </a:prstGeom>
          <a:noFill/>
          <a:ln w="19050">
            <a:solidFill>
              <a:srgbClr val="FF0000"/>
            </a:solidFill>
            <a:round/>
            <a:headEnd/>
            <a:tailEnd/>
          </a:ln>
        </p:spPr>
        <p:txBody>
          <a:bodyPr/>
          <a:lstStyle/>
          <a:p>
            <a:endParaRPr lang="es-ES"/>
          </a:p>
        </p:txBody>
      </p:sp>
      <p:pic>
        <p:nvPicPr>
          <p:cNvPr id="5148" name="Picture 19"/>
          <p:cNvPicPr>
            <a:picLocks noChangeAspect="1" noChangeArrowheads="1"/>
          </p:cNvPicPr>
          <p:nvPr/>
        </p:nvPicPr>
        <p:blipFill>
          <a:blip r:embed="rId3" cstate="print"/>
          <a:srcRect/>
          <a:stretch>
            <a:fillRect/>
          </a:stretch>
        </p:blipFill>
        <p:spPr bwMode="auto">
          <a:xfrm>
            <a:off x="6611938" y="1754188"/>
            <a:ext cx="409575" cy="306387"/>
          </a:xfrm>
          <a:prstGeom prst="rect">
            <a:avLst/>
          </a:prstGeom>
          <a:noFill/>
          <a:ln w="9525">
            <a:noFill/>
            <a:miter lim="800000"/>
            <a:headEnd/>
            <a:tailEnd/>
          </a:ln>
        </p:spPr>
      </p:pic>
      <p:pic>
        <p:nvPicPr>
          <p:cNvPr id="5149" name="Picture 20"/>
          <p:cNvPicPr>
            <a:picLocks noChangeAspect="1" noChangeArrowheads="1"/>
          </p:cNvPicPr>
          <p:nvPr/>
        </p:nvPicPr>
        <p:blipFill>
          <a:blip r:embed="rId3" cstate="print"/>
          <a:srcRect/>
          <a:stretch>
            <a:fillRect/>
          </a:stretch>
        </p:blipFill>
        <p:spPr bwMode="auto">
          <a:xfrm>
            <a:off x="3205163" y="1754188"/>
            <a:ext cx="409575" cy="306387"/>
          </a:xfrm>
          <a:prstGeom prst="rect">
            <a:avLst/>
          </a:prstGeom>
          <a:noFill/>
          <a:ln w="9525">
            <a:noFill/>
            <a:miter lim="800000"/>
            <a:headEnd/>
            <a:tailEnd/>
          </a:ln>
        </p:spPr>
      </p:pic>
      <p:pic>
        <p:nvPicPr>
          <p:cNvPr id="5150" name="Picture 21"/>
          <p:cNvPicPr>
            <a:picLocks noChangeAspect="1" noChangeArrowheads="1"/>
          </p:cNvPicPr>
          <p:nvPr/>
        </p:nvPicPr>
        <p:blipFill>
          <a:blip r:embed="rId3" cstate="print"/>
          <a:srcRect/>
          <a:stretch>
            <a:fillRect/>
          </a:stretch>
        </p:blipFill>
        <p:spPr bwMode="auto">
          <a:xfrm>
            <a:off x="1189038" y="2276475"/>
            <a:ext cx="409575" cy="306388"/>
          </a:xfrm>
          <a:prstGeom prst="rect">
            <a:avLst/>
          </a:prstGeom>
          <a:noFill/>
          <a:ln w="9525">
            <a:noFill/>
            <a:miter lim="800000"/>
            <a:headEnd/>
            <a:tailEnd/>
          </a:ln>
        </p:spPr>
      </p:pic>
      <p:pic>
        <p:nvPicPr>
          <p:cNvPr id="5151" name="Picture 22"/>
          <p:cNvPicPr>
            <a:picLocks noChangeAspect="1" noChangeArrowheads="1"/>
          </p:cNvPicPr>
          <p:nvPr/>
        </p:nvPicPr>
        <p:blipFill>
          <a:blip r:embed="rId3" cstate="print"/>
          <a:srcRect/>
          <a:stretch>
            <a:fillRect/>
          </a:stretch>
        </p:blipFill>
        <p:spPr bwMode="auto">
          <a:xfrm>
            <a:off x="4932363" y="2276475"/>
            <a:ext cx="409575" cy="306388"/>
          </a:xfrm>
          <a:prstGeom prst="rect">
            <a:avLst/>
          </a:prstGeom>
          <a:noFill/>
          <a:ln w="9525">
            <a:noFill/>
            <a:miter lim="800000"/>
            <a:headEnd/>
            <a:tailEnd/>
          </a:ln>
        </p:spPr>
      </p:pic>
      <p:pic>
        <p:nvPicPr>
          <p:cNvPr id="5152" name="Picture 23"/>
          <p:cNvPicPr>
            <a:picLocks noChangeAspect="1" noChangeArrowheads="1"/>
          </p:cNvPicPr>
          <p:nvPr/>
        </p:nvPicPr>
        <p:blipFill>
          <a:blip r:embed="rId3" cstate="print"/>
          <a:srcRect/>
          <a:stretch>
            <a:fillRect/>
          </a:stretch>
        </p:blipFill>
        <p:spPr bwMode="auto">
          <a:xfrm>
            <a:off x="6661150" y="2852738"/>
            <a:ext cx="409575" cy="306387"/>
          </a:xfrm>
          <a:prstGeom prst="rect">
            <a:avLst/>
          </a:prstGeom>
          <a:noFill/>
          <a:ln w="9525">
            <a:noFill/>
            <a:miter lim="800000"/>
            <a:headEnd/>
            <a:tailEnd/>
          </a:ln>
        </p:spPr>
      </p:pic>
      <p:pic>
        <p:nvPicPr>
          <p:cNvPr id="5153" name="Picture 24"/>
          <p:cNvPicPr>
            <a:picLocks noChangeAspect="1" noChangeArrowheads="1"/>
          </p:cNvPicPr>
          <p:nvPr/>
        </p:nvPicPr>
        <p:blipFill>
          <a:blip r:embed="rId3" cstate="print"/>
          <a:srcRect/>
          <a:stretch>
            <a:fillRect/>
          </a:stretch>
        </p:blipFill>
        <p:spPr bwMode="auto">
          <a:xfrm>
            <a:off x="3132138" y="2852738"/>
            <a:ext cx="409575" cy="306387"/>
          </a:xfrm>
          <a:prstGeom prst="rect">
            <a:avLst/>
          </a:prstGeom>
          <a:noFill/>
          <a:ln w="9525">
            <a:noFill/>
            <a:miter lim="800000"/>
            <a:headEnd/>
            <a:tailEnd/>
          </a:ln>
        </p:spPr>
      </p:pic>
      <p:pic>
        <p:nvPicPr>
          <p:cNvPr id="5154" name="Picture 25"/>
          <p:cNvPicPr>
            <a:picLocks noChangeAspect="1" noChangeArrowheads="1"/>
          </p:cNvPicPr>
          <p:nvPr/>
        </p:nvPicPr>
        <p:blipFill>
          <a:blip r:embed="rId3" cstate="print"/>
          <a:srcRect/>
          <a:stretch>
            <a:fillRect/>
          </a:stretch>
        </p:blipFill>
        <p:spPr bwMode="auto">
          <a:xfrm>
            <a:off x="1189038" y="3427413"/>
            <a:ext cx="409575" cy="306387"/>
          </a:xfrm>
          <a:prstGeom prst="rect">
            <a:avLst/>
          </a:prstGeom>
          <a:noFill/>
          <a:ln w="9525">
            <a:noFill/>
            <a:miter lim="800000"/>
            <a:headEnd/>
            <a:tailEnd/>
          </a:ln>
        </p:spPr>
      </p:pic>
      <p:pic>
        <p:nvPicPr>
          <p:cNvPr id="5155" name="Picture 26"/>
          <p:cNvPicPr>
            <a:picLocks noChangeAspect="1" noChangeArrowheads="1"/>
          </p:cNvPicPr>
          <p:nvPr/>
        </p:nvPicPr>
        <p:blipFill>
          <a:blip r:embed="rId3" cstate="print"/>
          <a:srcRect/>
          <a:stretch>
            <a:fillRect/>
          </a:stretch>
        </p:blipFill>
        <p:spPr bwMode="auto">
          <a:xfrm>
            <a:off x="4932363" y="3427413"/>
            <a:ext cx="409575" cy="306387"/>
          </a:xfrm>
          <a:prstGeom prst="rect">
            <a:avLst/>
          </a:prstGeom>
          <a:noFill/>
          <a:ln w="9525">
            <a:noFill/>
            <a:miter lim="800000"/>
            <a:headEnd/>
            <a:tailEnd/>
          </a:ln>
        </p:spPr>
      </p:pic>
      <p:pic>
        <p:nvPicPr>
          <p:cNvPr id="5156" name="Picture 27"/>
          <p:cNvPicPr>
            <a:picLocks noChangeAspect="1" noChangeArrowheads="1"/>
          </p:cNvPicPr>
          <p:nvPr/>
        </p:nvPicPr>
        <p:blipFill>
          <a:blip r:embed="rId3" cstate="print"/>
          <a:srcRect/>
          <a:stretch>
            <a:fillRect/>
          </a:stretch>
        </p:blipFill>
        <p:spPr bwMode="auto">
          <a:xfrm>
            <a:off x="6611938" y="4005263"/>
            <a:ext cx="409575" cy="306387"/>
          </a:xfrm>
          <a:prstGeom prst="rect">
            <a:avLst/>
          </a:prstGeom>
          <a:noFill/>
          <a:ln w="9525">
            <a:noFill/>
            <a:miter lim="800000"/>
            <a:headEnd/>
            <a:tailEnd/>
          </a:ln>
        </p:spPr>
      </p:pic>
      <p:pic>
        <p:nvPicPr>
          <p:cNvPr id="5157" name="Picture 28"/>
          <p:cNvPicPr>
            <a:picLocks noChangeAspect="1" noChangeArrowheads="1"/>
          </p:cNvPicPr>
          <p:nvPr/>
        </p:nvPicPr>
        <p:blipFill>
          <a:blip r:embed="rId3" cstate="print"/>
          <a:srcRect/>
          <a:stretch>
            <a:fillRect/>
          </a:stretch>
        </p:blipFill>
        <p:spPr bwMode="auto">
          <a:xfrm>
            <a:off x="3082925" y="4005263"/>
            <a:ext cx="409575" cy="306387"/>
          </a:xfrm>
          <a:prstGeom prst="rect">
            <a:avLst/>
          </a:prstGeom>
          <a:noFill/>
          <a:ln w="9525">
            <a:noFill/>
            <a:miter lim="800000"/>
            <a:headEnd/>
            <a:tailEnd/>
          </a:ln>
        </p:spPr>
      </p:pic>
      <p:pic>
        <p:nvPicPr>
          <p:cNvPr id="5158" name="Picture 29"/>
          <p:cNvPicPr>
            <a:picLocks noChangeAspect="1" noChangeArrowheads="1"/>
          </p:cNvPicPr>
          <p:nvPr/>
        </p:nvPicPr>
        <p:blipFill>
          <a:blip r:embed="rId3" cstate="print"/>
          <a:srcRect/>
          <a:stretch>
            <a:fillRect/>
          </a:stretch>
        </p:blipFill>
        <p:spPr bwMode="auto">
          <a:xfrm>
            <a:off x="1211263" y="4579938"/>
            <a:ext cx="409575" cy="306387"/>
          </a:xfrm>
          <a:prstGeom prst="rect">
            <a:avLst/>
          </a:prstGeom>
          <a:noFill/>
          <a:ln w="9525">
            <a:noFill/>
            <a:miter lim="800000"/>
            <a:headEnd/>
            <a:tailEnd/>
          </a:ln>
        </p:spPr>
      </p:pic>
      <p:pic>
        <p:nvPicPr>
          <p:cNvPr id="5159" name="Picture 30"/>
          <p:cNvPicPr>
            <a:picLocks noChangeAspect="1" noChangeArrowheads="1"/>
          </p:cNvPicPr>
          <p:nvPr/>
        </p:nvPicPr>
        <p:blipFill>
          <a:blip r:embed="rId3" cstate="print"/>
          <a:srcRect/>
          <a:stretch>
            <a:fillRect/>
          </a:stretch>
        </p:blipFill>
        <p:spPr bwMode="auto">
          <a:xfrm>
            <a:off x="4954588" y="4579938"/>
            <a:ext cx="409575" cy="306387"/>
          </a:xfrm>
          <a:prstGeom prst="rect">
            <a:avLst/>
          </a:prstGeom>
          <a:noFill/>
          <a:ln w="9525">
            <a:noFill/>
            <a:miter lim="800000"/>
            <a:headEnd/>
            <a:tailEnd/>
          </a:ln>
        </p:spPr>
      </p:pic>
      <p:pic>
        <p:nvPicPr>
          <p:cNvPr id="5160" name="Picture 31"/>
          <p:cNvPicPr>
            <a:picLocks noChangeAspect="1" noChangeArrowheads="1"/>
          </p:cNvPicPr>
          <p:nvPr/>
        </p:nvPicPr>
        <p:blipFill>
          <a:blip r:embed="rId3" cstate="print"/>
          <a:srcRect/>
          <a:stretch>
            <a:fillRect/>
          </a:stretch>
        </p:blipFill>
        <p:spPr bwMode="auto">
          <a:xfrm>
            <a:off x="3205163" y="5084763"/>
            <a:ext cx="409575" cy="306387"/>
          </a:xfrm>
          <a:prstGeom prst="rect">
            <a:avLst/>
          </a:prstGeom>
          <a:noFill/>
          <a:ln w="9525">
            <a:noFill/>
            <a:miter lim="800000"/>
            <a:headEnd/>
            <a:tailEnd/>
          </a:ln>
        </p:spPr>
      </p:pic>
      <p:pic>
        <p:nvPicPr>
          <p:cNvPr id="5161" name="Picture 32"/>
          <p:cNvPicPr>
            <a:picLocks noChangeAspect="1" noChangeArrowheads="1"/>
          </p:cNvPicPr>
          <p:nvPr/>
        </p:nvPicPr>
        <p:blipFill>
          <a:blip r:embed="rId3" cstate="print"/>
          <a:srcRect/>
          <a:stretch>
            <a:fillRect/>
          </a:stretch>
        </p:blipFill>
        <p:spPr bwMode="auto">
          <a:xfrm>
            <a:off x="6732588" y="5084763"/>
            <a:ext cx="409575" cy="306387"/>
          </a:xfrm>
          <a:prstGeom prst="rect">
            <a:avLst/>
          </a:prstGeom>
          <a:noFill/>
          <a:ln w="9525">
            <a:noFill/>
            <a:miter lim="800000"/>
            <a:headEnd/>
            <a:tailEnd/>
          </a:ln>
        </p:spPr>
      </p:pic>
      <p:sp>
        <p:nvSpPr>
          <p:cNvPr id="5162" name="Line 33"/>
          <p:cNvSpPr>
            <a:spLocks noChangeShapeType="1"/>
          </p:cNvSpPr>
          <p:nvPr/>
        </p:nvSpPr>
        <p:spPr bwMode="auto">
          <a:xfrm flipV="1">
            <a:off x="2339975" y="5516563"/>
            <a:ext cx="0" cy="288925"/>
          </a:xfrm>
          <a:prstGeom prst="line">
            <a:avLst/>
          </a:prstGeom>
          <a:noFill/>
          <a:ln w="9525">
            <a:solidFill>
              <a:schemeClr val="tx1"/>
            </a:solidFill>
            <a:round/>
            <a:headEnd/>
            <a:tailEnd type="triangle" w="med" len="med"/>
          </a:ln>
        </p:spPr>
        <p:txBody>
          <a:bodyPr/>
          <a:lstStyle/>
          <a:p>
            <a:endParaRPr lang="es-ES"/>
          </a:p>
        </p:txBody>
      </p:sp>
      <p:sp>
        <p:nvSpPr>
          <p:cNvPr id="5163" name="Text Box 34"/>
          <p:cNvSpPr txBox="1">
            <a:spLocks noChangeArrowheads="1"/>
          </p:cNvSpPr>
          <p:nvPr/>
        </p:nvSpPr>
        <p:spPr bwMode="auto">
          <a:xfrm>
            <a:off x="1727200" y="5805488"/>
            <a:ext cx="1189038"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5164" name="Line 35"/>
          <p:cNvSpPr>
            <a:spLocks noChangeShapeType="1"/>
          </p:cNvSpPr>
          <p:nvPr/>
        </p:nvSpPr>
        <p:spPr bwMode="auto">
          <a:xfrm flipV="1">
            <a:off x="4249738" y="5516563"/>
            <a:ext cx="0" cy="288925"/>
          </a:xfrm>
          <a:prstGeom prst="line">
            <a:avLst/>
          </a:prstGeom>
          <a:noFill/>
          <a:ln w="9525">
            <a:solidFill>
              <a:schemeClr val="tx1"/>
            </a:solidFill>
            <a:round/>
            <a:headEnd/>
            <a:tailEnd type="triangle" w="med" len="med"/>
          </a:ln>
        </p:spPr>
        <p:txBody>
          <a:bodyPr/>
          <a:lstStyle/>
          <a:p>
            <a:endParaRPr lang="es-ES"/>
          </a:p>
        </p:txBody>
      </p:sp>
      <p:sp>
        <p:nvSpPr>
          <p:cNvPr id="5165" name="Text Box 36"/>
          <p:cNvSpPr txBox="1">
            <a:spLocks noChangeArrowheads="1"/>
          </p:cNvSpPr>
          <p:nvPr/>
        </p:nvSpPr>
        <p:spPr bwMode="auto">
          <a:xfrm>
            <a:off x="36369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5166" name="Line 37"/>
          <p:cNvSpPr>
            <a:spLocks noChangeShapeType="1"/>
          </p:cNvSpPr>
          <p:nvPr/>
        </p:nvSpPr>
        <p:spPr bwMode="auto">
          <a:xfrm flipV="1">
            <a:off x="5976938" y="5516563"/>
            <a:ext cx="0" cy="288925"/>
          </a:xfrm>
          <a:prstGeom prst="line">
            <a:avLst/>
          </a:prstGeom>
          <a:noFill/>
          <a:ln w="9525">
            <a:solidFill>
              <a:schemeClr val="tx1"/>
            </a:solidFill>
            <a:round/>
            <a:headEnd/>
            <a:tailEnd type="triangle" w="med" len="med"/>
          </a:ln>
        </p:spPr>
        <p:txBody>
          <a:bodyPr/>
          <a:lstStyle/>
          <a:p>
            <a:endParaRPr lang="es-ES"/>
          </a:p>
        </p:txBody>
      </p:sp>
      <p:sp>
        <p:nvSpPr>
          <p:cNvPr id="5167" name="Text Box 38"/>
          <p:cNvSpPr txBox="1">
            <a:spLocks noChangeArrowheads="1"/>
          </p:cNvSpPr>
          <p:nvPr/>
        </p:nvSpPr>
        <p:spPr bwMode="auto">
          <a:xfrm>
            <a:off x="53641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5168" name="Oval 39"/>
          <p:cNvSpPr>
            <a:spLocks noChangeArrowheads="1"/>
          </p:cNvSpPr>
          <p:nvPr/>
        </p:nvSpPr>
        <p:spPr bwMode="auto">
          <a:xfrm>
            <a:off x="827088" y="4114800"/>
            <a:ext cx="1258887" cy="1258888"/>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5169" name="Oval 40"/>
          <p:cNvSpPr>
            <a:spLocks noChangeArrowheads="1"/>
          </p:cNvSpPr>
          <p:nvPr/>
        </p:nvSpPr>
        <p:spPr bwMode="auto">
          <a:xfrm>
            <a:off x="2914650" y="2563813"/>
            <a:ext cx="900113" cy="900112"/>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5170" name="Oval 41"/>
          <p:cNvSpPr>
            <a:spLocks noChangeArrowheads="1"/>
          </p:cNvSpPr>
          <p:nvPr/>
        </p:nvSpPr>
        <p:spPr bwMode="auto">
          <a:xfrm>
            <a:off x="6011863" y="982663"/>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71" name="Oval 42"/>
          <p:cNvSpPr>
            <a:spLocks noChangeArrowheads="1"/>
          </p:cNvSpPr>
          <p:nvPr/>
        </p:nvSpPr>
        <p:spPr bwMode="auto">
          <a:xfrm>
            <a:off x="2411413" y="981075"/>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5172" name="Text Box 43"/>
          <p:cNvSpPr txBox="1">
            <a:spLocks noChangeArrowheads="1"/>
          </p:cNvSpPr>
          <p:nvPr/>
        </p:nvSpPr>
        <p:spPr bwMode="auto">
          <a:xfrm>
            <a:off x="1116013" y="2205038"/>
            <a:ext cx="604837" cy="244475"/>
          </a:xfrm>
          <a:prstGeom prst="rect">
            <a:avLst/>
          </a:prstGeom>
          <a:noFill/>
          <a:ln w="9525">
            <a:noFill/>
            <a:miter lim="800000"/>
            <a:headEnd/>
            <a:tailEnd/>
          </a:ln>
        </p:spPr>
        <p:txBody>
          <a:bodyPr wrap="none">
            <a:spAutoFit/>
          </a:bodyPr>
          <a:lstStyle/>
          <a:p>
            <a:r>
              <a:rPr lang="es-ES" sz="1000" b="1"/>
              <a:t>C1/P14</a:t>
            </a:r>
          </a:p>
        </p:txBody>
      </p:sp>
      <p:sp>
        <p:nvSpPr>
          <p:cNvPr id="5173" name="Text Box 44"/>
          <p:cNvSpPr txBox="1">
            <a:spLocks noChangeArrowheads="1"/>
          </p:cNvSpPr>
          <p:nvPr/>
        </p:nvSpPr>
        <p:spPr bwMode="auto">
          <a:xfrm>
            <a:off x="1116013" y="3400425"/>
            <a:ext cx="604837" cy="244475"/>
          </a:xfrm>
          <a:prstGeom prst="rect">
            <a:avLst/>
          </a:prstGeom>
          <a:noFill/>
          <a:ln w="9525">
            <a:noFill/>
            <a:miter lim="800000"/>
            <a:headEnd/>
            <a:tailEnd/>
          </a:ln>
        </p:spPr>
        <p:txBody>
          <a:bodyPr wrap="none">
            <a:spAutoFit/>
          </a:bodyPr>
          <a:lstStyle/>
          <a:p>
            <a:r>
              <a:rPr lang="es-ES" sz="1000" b="1"/>
              <a:t>C5/P30</a:t>
            </a:r>
          </a:p>
        </p:txBody>
      </p:sp>
      <p:sp>
        <p:nvSpPr>
          <p:cNvPr id="5174" name="Text Box 45"/>
          <p:cNvSpPr txBox="1">
            <a:spLocks noChangeArrowheads="1"/>
          </p:cNvSpPr>
          <p:nvPr/>
        </p:nvSpPr>
        <p:spPr bwMode="auto">
          <a:xfrm>
            <a:off x="3059113" y="2824163"/>
            <a:ext cx="674687" cy="244475"/>
          </a:xfrm>
          <a:prstGeom prst="rect">
            <a:avLst/>
          </a:prstGeom>
          <a:noFill/>
          <a:ln w="9525">
            <a:noFill/>
            <a:miter lim="800000"/>
            <a:headEnd/>
            <a:tailEnd/>
          </a:ln>
        </p:spPr>
        <p:txBody>
          <a:bodyPr wrap="none">
            <a:spAutoFit/>
          </a:bodyPr>
          <a:lstStyle/>
          <a:p>
            <a:r>
              <a:rPr lang="es-ES" sz="1000" b="1"/>
              <a:t>C13/P14</a:t>
            </a:r>
          </a:p>
        </p:txBody>
      </p:sp>
      <p:sp>
        <p:nvSpPr>
          <p:cNvPr id="5175" name="Text Box 46"/>
          <p:cNvSpPr txBox="1">
            <a:spLocks noChangeArrowheads="1"/>
          </p:cNvSpPr>
          <p:nvPr/>
        </p:nvSpPr>
        <p:spPr bwMode="auto">
          <a:xfrm>
            <a:off x="3175000" y="1700213"/>
            <a:ext cx="604838" cy="244475"/>
          </a:xfrm>
          <a:prstGeom prst="rect">
            <a:avLst/>
          </a:prstGeom>
          <a:noFill/>
          <a:ln w="9525">
            <a:noFill/>
            <a:miter lim="800000"/>
            <a:headEnd/>
            <a:tailEnd/>
          </a:ln>
        </p:spPr>
        <p:txBody>
          <a:bodyPr wrap="none">
            <a:spAutoFit/>
          </a:bodyPr>
          <a:lstStyle/>
          <a:p>
            <a:r>
              <a:rPr lang="es-ES" sz="1000" b="1"/>
              <a:t>C5/P30</a:t>
            </a:r>
          </a:p>
        </p:txBody>
      </p:sp>
      <p:sp>
        <p:nvSpPr>
          <p:cNvPr id="5176" name="Text Box 47"/>
          <p:cNvSpPr txBox="1">
            <a:spLocks noChangeArrowheads="1"/>
          </p:cNvSpPr>
          <p:nvPr/>
        </p:nvSpPr>
        <p:spPr bwMode="auto">
          <a:xfrm>
            <a:off x="2987675" y="3976688"/>
            <a:ext cx="674688" cy="244475"/>
          </a:xfrm>
          <a:prstGeom prst="rect">
            <a:avLst/>
          </a:prstGeom>
          <a:noFill/>
          <a:ln w="9525">
            <a:noFill/>
            <a:miter lim="800000"/>
            <a:headEnd/>
            <a:tailEnd/>
          </a:ln>
        </p:spPr>
        <p:txBody>
          <a:bodyPr wrap="none">
            <a:spAutoFit/>
          </a:bodyPr>
          <a:lstStyle/>
          <a:p>
            <a:r>
              <a:rPr lang="es-ES" sz="1000" b="1"/>
              <a:t>C13/P14</a:t>
            </a:r>
          </a:p>
        </p:txBody>
      </p:sp>
      <p:sp>
        <p:nvSpPr>
          <p:cNvPr id="5177" name="Text Box 48"/>
          <p:cNvSpPr txBox="1">
            <a:spLocks noChangeArrowheads="1"/>
          </p:cNvSpPr>
          <p:nvPr/>
        </p:nvSpPr>
        <p:spPr bwMode="auto">
          <a:xfrm>
            <a:off x="1158875" y="4552950"/>
            <a:ext cx="604838" cy="244475"/>
          </a:xfrm>
          <a:prstGeom prst="rect">
            <a:avLst/>
          </a:prstGeom>
          <a:noFill/>
          <a:ln w="9525">
            <a:noFill/>
            <a:miter lim="800000"/>
            <a:headEnd/>
            <a:tailEnd/>
          </a:ln>
        </p:spPr>
        <p:txBody>
          <a:bodyPr wrap="none">
            <a:spAutoFit/>
          </a:bodyPr>
          <a:lstStyle/>
          <a:p>
            <a:r>
              <a:rPr lang="es-ES" sz="1000" b="1"/>
              <a:t>C9/P17</a:t>
            </a:r>
          </a:p>
        </p:txBody>
      </p:sp>
      <p:sp>
        <p:nvSpPr>
          <p:cNvPr id="5178" name="Text Box 49"/>
          <p:cNvSpPr txBox="1">
            <a:spLocks noChangeArrowheads="1"/>
          </p:cNvSpPr>
          <p:nvPr/>
        </p:nvSpPr>
        <p:spPr bwMode="auto">
          <a:xfrm>
            <a:off x="4859338" y="2205038"/>
            <a:ext cx="604837" cy="244475"/>
          </a:xfrm>
          <a:prstGeom prst="rect">
            <a:avLst/>
          </a:prstGeom>
          <a:noFill/>
          <a:ln w="9525">
            <a:noFill/>
            <a:miter lim="800000"/>
            <a:headEnd/>
            <a:tailEnd/>
          </a:ln>
        </p:spPr>
        <p:txBody>
          <a:bodyPr wrap="none">
            <a:spAutoFit/>
          </a:bodyPr>
          <a:lstStyle/>
          <a:p>
            <a:r>
              <a:rPr lang="es-ES" sz="1000" b="1"/>
              <a:t>C5/P14</a:t>
            </a:r>
          </a:p>
        </p:txBody>
      </p:sp>
      <p:sp>
        <p:nvSpPr>
          <p:cNvPr id="5179" name="Text Box 50"/>
          <p:cNvSpPr txBox="1">
            <a:spLocks noChangeArrowheads="1"/>
          </p:cNvSpPr>
          <p:nvPr/>
        </p:nvSpPr>
        <p:spPr bwMode="auto">
          <a:xfrm>
            <a:off x="4859338" y="3400425"/>
            <a:ext cx="604837" cy="244475"/>
          </a:xfrm>
          <a:prstGeom prst="rect">
            <a:avLst/>
          </a:prstGeom>
          <a:noFill/>
          <a:ln w="9525">
            <a:noFill/>
            <a:miter lim="800000"/>
            <a:headEnd/>
            <a:tailEnd/>
          </a:ln>
        </p:spPr>
        <p:txBody>
          <a:bodyPr wrap="none">
            <a:spAutoFit/>
          </a:bodyPr>
          <a:lstStyle/>
          <a:p>
            <a:r>
              <a:rPr lang="es-ES" sz="1000" b="1"/>
              <a:t>C9/P14</a:t>
            </a:r>
          </a:p>
        </p:txBody>
      </p:sp>
      <p:sp>
        <p:nvSpPr>
          <p:cNvPr id="5180" name="Text Box 51"/>
          <p:cNvSpPr txBox="1">
            <a:spLocks noChangeArrowheads="1"/>
          </p:cNvSpPr>
          <p:nvPr/>
        </p:nvSpPr>
        <p:spPr bwMode="auto">
          <a:xfrm>
            <a:off x="6588125" y="2824163"/>
            <a:ext cx="604838" cy="244475"/>
          </a:xfrm>
          <a:prstGeom prst="rect">
            <a:avLst/>
          </a:prstGeom>
          <a:noFill/>
          <a:ln w="9525">
            <a:noFill/>
            <a:miter lim="800000"/>
            <a:headEnd/>
            <a:tailEnd/>
          </a:ln>
        </p:spPr>
        <p:txBody>
          <a:bodyPr wrap="none">
            <a:spAutoFit/>
          </a:bodyPr>
          <a:lstStyle/>
          <a:p>
            <a:r>
              <a:rPr lang="es-ES" sz="1000" b="1"/>
              <a:t>C9/P17</a:t>
            </a:r>
          </a:p>
        </p:txBody>
      </p:sp>
      <p:sp>
        <p:nvSpPr>
          <p:cNvPr id="5181" name="Text Box 52"/>
          <p:cNvSpPr txBox="1">
            <a:spLocks noChangeArrowheads="1"/>
          </p:cNvSpPr>
          <p:nvPr/>
        </p:nvSpPr>
        <p:spPr bwMode="auto">
          <a:xfrm>
            <a:off x="6588125" y="1700213"/>
            <a:ext cx="604838" cy="244475"/>
          </a:xfrm>
          <a:prstGeom prst="rect">
            <a:avLst/>
          </a:prstGeom>
          <a:noFill/>
          <a:ln w="9525">
            <a:noFill/>
            <a:miter lim="800000"/>
            <a:headEnd/>
            <a:tailEnd/>
          </a:ln>
        </p:spPr>
        <p:txBody>
          <a:bodyPr wrap="none">
            <a:spAutoFit/>
          </a:bodyPr>
          <a:lstStyle/>
          <a:p>
            <a:r>
              <a:rPr lang="es-ES" sz="1000" b="1"/>
              <a:t>C5/P30</a:t>
            </a:r>
          </a:p>
        </p:txBody>
      </p:sp>
      <p:sp>
        <p:nvSpPr>
          <p:cNvPr id="5182" name="Text Box 53"/>
          <p:cNvSpPr txBox="1">
            <a:spLocks noChangeArrowheads="1"/>
          </p:cNvSpPr>
          <p:nvPr/>
        </p:nvSpPr>
        <p:spPr bwMode="auto">
          <a:xfrm>
            <a:off x="6588125" y="3976688"/>
            <a:ext cx="604838" cy="244475"/>
          </a:xfrm>
          <a:prstGeom prst="rect">
            <a:avLst/>
          </a:prstGeom>
          <a:noFill/>
          <a:ln w="9525">
            <a:noFill/>
            <a:miter lim="800000"/>
            <a:headEnd/>
            <a:tailEnd/>
          </a:ln>
        </p:spPr>
        <p:txBody>
          <a:bodyPr wrap="none">
            <a:spAutoFit/>
          </a:bodyPr>
          <a:lstStyle/>
          <a:p>
            <a:r>
              <a:rPr lang="es-ES" sz="1000" b="1"/>
              <a:t>C5/P30</a:t>
            </a:r>
          </a:p>
        </p:txBody>
      </p:sp>
      <p:sp>
        <p:nvSpPr>
          <p:cNvPr id="5183" name="Text Box 54"/>
          <p:cNvSpPr txBox="1">
            <a:spLocks noChangeArrowheads="1"/>
          </p:cNvSpPr>
          <p:nvPr/>
        </p:nvSpPr>
        <p:spPr bwMode="auto">
          <a:xfrm>
            <a:off x="4932363" y="4552950"/>
            <a:ext cx="604837" cy="244475"/>
          </a:xfrm>
          <a:prstGeom prst="rect">
            <a:avLst/>
          </a:prstGeom>
          <a:noFill/>
          <a:ln w="9525">
            <a:noFill/>
            <a:miter lim="800000"/>
            <a:headEnd/>
            <a:tailEnd/>
          </a:ln>
        </p:spPr>
        <p:txBody>
          <a:bodyPr wrap="none">
            <a:spAutoFit/>
          </a:bodyPr>
          <a:lstStyle/>
          <a:p>
            <a:r>
              <a:rPr lang="es-ES" sz="1000" b="1"/>
              <a:t>C5/P30</a:t>
            </a:r>
          </a:p>
        </p:txBody>
      </p:sp>
      <p:sp>
        <p:nvSpPr>
          <p:cNvPr id="5184" name="Text Box 55"/>
          <p:cNvSpPr txBox="1">
            <a:spLocks noChangeArrowheads="1"/>
          </p:cNvSpPr>
          <p:nvPr/>
        </p:nvSpPr>
        <p:spPr bwMode="auto">
          <a:xfrm>
            <a:off x="3132138" y="5056188"/>
            <a:ext cx="604837" cy="244475"/>
          </a:xfrm>
          <a:prstGeom prst="rect">
            <a:avLst/>
          </a:prstGeom>
          <a:noFill/>
          <a:ln w="9525">
            <a:noFill/>
            <a:miter lim="800000"/>
            <a:headEnd/>
            <a:tailEnd/>
          </a:ln>
        </p:spPr>
        <p:txBody>
          <a:bodyPr wrap="none">
            <a:spAutoFit/>
          </a:bodyPr>
          <a:lstStyle/>
          <a:p>
            <a:r>
              <a:rPr lang="es-ES" sz="1000" b="1"/>
              <a:t>C5/P30</a:t>
            </a:r>
          </a:p>
        </p:txBody>
      </p:sp>
      <p:sp>
        <p:nvSpPr>
          <p:cNvPr id="5185" name="Text Box 56"/>
          <p:cNvSpPr txBox="1">
            <a:spLocks noChangeArrowheads="1"/>
          </p:cNvSpPr>
          <p:nvPr/>
        </p:nvSpPr>
        <p:spPr bwMode="auto">
          <a:xfrm>
            <a:off x="6630988" y="5013325"/>
            <a:ext cx="604837" cy="244475"/>
          </a:xfrm>
          <a:prstGeom prst="rect">
            <a:avLst/>
          </a:prstGeom>
          <a:noFill/>
          <a:ln w="9525">
            <a:noFill/>
            <a:miter lim="800000"/>
            <a:headEnd/>
            <a:tailEnd/>
          </a:ln>
        </p:spPr>
        <p:txBody>
          <a:bodyPr wrap="none">
            <a:spAutoFit/>
          </a:bodyPr>
          <a:lstStyle/>
          <a:p>
            <a:r>
              <a:rPr lang="es-ES" sz="1000" b="1"/>
              <a:t>C1/P17</a:t>
            </a:r>
          </a:p>
        </p:txBody>
      </p:sp>
      <p:sp>
        <p:nvSpPr>
          <p:cNvPr id="5186" name="Text Box 57"/>
          <p:cNvSpPr txBox="1">
            <a:spLocks noChangeArrowheads="1"/>
          </p:cNvSpPr>
          <p:nvPr/>
        </p:nvSpPr>
        <p:spPr bwMode="auto">
          <a:xfrm>
            <a:off x="7885113" y="5861050"/>
            <a:ext cx="715962" cy="304800"/>
          </a:xfrm>
          <a:prstGeom prst="rect">
            <a:avLst/>
          </a:prstGeom>
          <a:noFill/>
          <a:ln w="9525">
            <a:noFill/>
            <a:miter lim="800000"/>
            <a:headEnd/>
            <a:tailEnd/>
          </a:ln>
        </p:spPr>
        <p:txBody>
          <a:bodyPr wrap="none">
            <a:spAutoFit/>
          </a:bodyPr>
          <a:lstStyle/>
          <a:p>
            <a:r>
              <a:rPr lang="es-ES" sz="1400" b="1"/>
              <a:t>Planta</a:t>
            </a:r>
          </a:p>
        </p:txBody>
      </p:sp>
      <p:sp>
        <p:nvSpPr>
          <p:cNvPr id="5187" name="Text Box 58"/>
          <p:cNvSpPr txBox="1">
            <a:spLocks noChangeArrowheads="1"/>
          </p:cNvSpPr>
          <p:nvPr/>
        </p:nvSpPr>
        <p:spPr bwMode="auto">
          <a:xfrm>
            <a:off x="7885113" y="5068888"/>
            <a:ext cx="784225" cy="304800"/>
          </a:xfrm>
          <a:prstGeom prst="rect">
            <a:avLst/>
          </a:prstGeom>
          <a:noFill/>
          <a:ln w="9525">
            <a:noFill/>
            <a:miter lim="800000"/>
            <a:headEnd/>
            <a:tailEnd/>
          </a:ln>
        </p:spPr>
        <p:txBody>
          <a:bodyPr wrap="none">
            <a:spAutoFit/>
          </a:bodyPr>
          <a:lstStyle/>
          <a:p>
            <a:r>
              <a:rPr lang="es-ES" sz="1400" b="1"/>
              <a:t>Sótano</a:t>
            </a:r>
          </a:p>
        </p:txBody>
      </p:sp>
      <p:sp>
        <p:nvSpPr>
          <p:cNvPr id="5188" name="Text Box 59"/>
          <p:cNvSpPr txBox="1">
            <a:spLocks noChangeArrowheads="1"/>
          </p:cNvSpPr>
          <p:nvPr/>
        </p:nvSpPr>
        <p:spPr bwMode="auto">
          <a:xfrm>
            <a:off x="7885113" y="4581525"/>
            <a:ext cx="558800" cy="304800"/>
          </a:xfrm>
          <a:prstGeom prst="rect">
            <a:avLst/>
          </a:prstGeom>
          <a:noFill/>
          <a:ln w="9525">
            <a:noFill/>
            <a:miter lim="800000"/>
            <a:headEnd/>
            <a:tailEnd/>
          </a:ln>
        </p:spPr>
        <p:txBody>
          <a:bodyPr wrap="none">
            <a:spAutoFit/>
          </a:bodyPr>
          <a:lstStyle/>
          <a:p>
            <a:r>
              <a:rPr lang="es-ES" sz="1400" b="1"/>
              <a:t>Baja</a:t>
            </a:r>
          </a:p>
        </p:txBody>
      </p:sp>
      <p:sp>
        <p:nvSpPr>
          <p:cNvPr id="5189" name="Text Box 60"/>
          <p:cNvSpPr txBox="1">
            <a:spLocks noChangeArrowheads="1"/>
          </p:cNvSpPr>
          <p:nvPr/>
        </p:nvSpPr>
        <p:spPr bwMode="auto">
          <a:xfrm>
            <a:off x="7885113" y="4005263"/>
            <a:ext cx="847725" cy="304800"/>
          </a:xfrm>
          <a:prstGeom prst="rect">
            <a:avLst/>
          </a:prstGeom>
          <a:noFill/>
          <a:ln w="9525">
            <a:noFill/>
            <a:miter lim="800000"/>
            <a:headEnd/>
            <a:tailEnd/>
          </a:ln>
        </p:spPr>
        <p:txBody>
          <a:bodyPr wrap="none">
            <a:spAutoFit/>
          </a:bodyPr>
          <a:lstStyle/>
          <a:p>
            <a:r>
              <a:rPr lang="es-ES" sz="1400" b="1"/>
              <a:t>Primera</a:t>
            </a:r>
          </a:p>
        </p:txBody>
      </p:sp>
      <p:sp>
        <p:nvSpPr>
          <p:cNvPr id="5190" name="Text Box 61"/>
          <p:cNvSpPr txBox="1">
            <a:spLocks noChangeArrowheads="1"/>
          </p:cNvSpPr>
          <p:nvPr/>
        </p:nvSpPr>
        <p:spPr bwMode="auto">
          <a:xfrm>
            <a:off x="7885113" y="3429000"/>
            <a:ext cx="931862" cy="304800"/>
          </a:xfrm>
          <a:prstGeom prst="rect">
            <a:avLst/>
          </a:prstGeom>
          <a:noFill/>
          <a:ln w="9525">
            <a:noFill/>
            <a:miter lim="800000"/>
            <a:headEnd/>
            <a:tailEnd/>
          </a:ln>
        </p:spPr>
        <p:txBody>
          <a:bodyPr wrap="none">
            <a:spAutoFit/>
          </a:bodyPr>
          <a:lstStyle/>
          <a:p>
            <a:r>
              <a:rPr lang="es-ES" sz="1400" b="1"/>
              <a:t>Segunda</a:t>
            </a:r>
          </a:p>
        </p:txBody>
      </p:sp>
      <p:sp>
        <p:nvSpPr>
          <p:cNvPr id="5191" name="Text Box 62"/>
          <p:cNvSpPr txBox="1">
            <a:spLocks noChangeArrowheads="1"/>
          </p:cNvSpPr>
          <p:nvPr/>
        </p:nvSpPr>
        <p:spPr bwMode="auto">
          <a:xfrm>
            <a:off x="7885113" y="2852738"/>
            <a:ext cx="825500" cy="304800"/>
          </a:xfrm>
          <a:prstGeom prst="rect">
            <a:avLst/>
          </a:prstGeom>
          <a:noFill/>
          <a:ln w="9525">
            <a:noFill/>
            <a:miter lim="800000"/>
            <a:headEnd/>
            <a:tailEnd/>
          </a:ln>
        </p:spPr>
        <p:txBody>
          <a:bodyPr wrap="none">
            <a:spAutoFit/>
          </a:bodyPr>
          <a:lstStyle/>
          <a:p>
            <a:r>
              <a:rPr lang="es-ES" sz="1400" b="1"/>
              <a:t>Tercera</a:t>
            </a:r>
          </a:p>
        </p:txBody>
      </p:sp>
      <p:sp>
        <p:nvSpPr>
          <p:cNvPr id="5192" name="Text Box 63"/>
          <p:cNvSpPr txBox="1">
            <a:spLocks noChangeArrowheads="1"/>
          </p:cNvSpPr>
          <p:nvPr/>
        </p:nvSpPr>
        <p:spPr bwMode="auto">
          <a:xfrm>
            <a:off x="7885113" y="2276475"/>
            <a:ext cx="746125" cy="304800"/>
          </a:xfrm>
          <a:prstGeom prst="rect">
            <a:avLst/>
          </a:prstGeom>
          <a:noFill/>
          <a:ln w="9525">
            <a:noFill/>
            <a:miter lim="800000"/>
            <a:headEnd/>
            <a:tailEnd/>
          </a:ln>
        </p:spPr>
        <p:txBody>
          <a:bodyPr wrap="none">
            <a:spAutoFit/>
          </a:bodyPr>
          <a:lstStyle/>
          <a:p>
            <a:r>
              <a:rPr lang="es-ES" sz="1400" b="1"/>
              <a:t>Cuarta</a:t>
            </a:r>
          </a:p>
        </p:txBody>
      </p:sp>
      <p:sp>
        <p:nvSpPr>
          <p:cNvPr id="5193" name="Text Box 64"/>
          <p:cNvSpPr txBox="1">
            <a:spLocks noChangeArrowheads="1"/>
          </p:cNvSpPr>
          <p:nvPr/>
        </p:nvSpPr>
        <p:spPr bwMode="auto">
          <a:xfrm>
            <a:off x="7885113" y="1773238"/>
            <a:ext cx="744537" cy="304800"/>
          </a:xfrm>
          <a:prstGeom prst="rect">
            <a:avLst/>
          </a:prstGeom>
          <a:noFill/>
          <a:ln w="9525">
            <a:noFill/>
            <a:miter lim="800000"/>
            <a:headEnd/>
            <a:tailEnd/>
          </a:ln>
        </p:spPr>
        <p:txBody>
          <a:bodyPr wrap="none">
            <a:spAutoFit/>
          </a:bodyPr>
          <a:lstStyle/>
          <a:p>
            <a:r>
              <a:rPr lang="es-ES" sz="1400" b="1"/>
              <a:t>Quinta</a:t>
            </a:r>
          </a:p>
        </p:txBody>
      </p:sp>
      <p:sp>
        <p:nvSpPr>
          <p:cNvPr id="5194" name="Line 65"/>
          <p:cNvSpPr>
            <a:spLocks noChangeShapeType="1"/>
          </p:cNvSpPr>
          <p:nvPr/>
        </p:nvSpPr>
        <p:spPr bwMode="auto">
          <a:xfrm flipV="1">
            <a:off x="8245475" y="5516563"/>
            <a:ext cx="0" cy="288925"/>
          </a:xfrm>
          <a:prstGeom prst="line">
            <a:avLst/>
          </a:prstGeom>
          <a:noFill/>
          <a:ln w="9525">
            <a:solidFill>
              <a:schemeClr val="tx1"/>
            </a:solidFill>
            <a:round/>
            <a:headEnd/>
            <a:tailEnd type="triangle" w="med" len="med"/>
          </a:ln>
        </p:spPr>
        <p:txBody>
          <a:bodyPr/>
          <a:lstStyle/>
          <a:p>
            <a:endParaRPr lang="es-ES"/>
          </a:p>
        </p:txBody>
      </p:sp>
      <p:sp>
        <p:nvSpPr>
          <p:cNvPr id="5195" name="Oval 68"/>
          <p:cNvSpPr>
            <a:spLocks noChangeArrowheads="1"/>
          </p:cNvSpPr>
          <p:nvPr/>
        </p:nvSpPr>
        <p:spPr bwMode="auto">
          <a:xfrm>
            <a:off x="6300788" y="4652963"/>
            <a:ext cx="1258887" cy="1258887"/>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5196" name="Text Box 77"/>
          <p:cNvSpPr txBox="1">
            <a:spLocks noChangeArrowheads="1"/>
          </p:cNvSpPr>
          <p:nvPr/>
        </p:nvSpPr>
        <p:spPr bwMode="auto">
          <a:xfrm>
            <a:off x="303213" y="898525"/>
            <a:ext cx="1454150" cy="730250"/>
          </a:xfrm>
          <a:prstGeom prst="rect">
            <a:avLst/>
          </a:prstGeom>
          <a:noFill/>
          <a:ln w="9525">
            <a:noFill/>
            <a:miter lim="800000"/>
            <a:headEnd/>
            <a:tailEnd/>
          </a:ln>
        </p:spPr>
        <p:txBody>
          <a:bodyPr wrap="none">
            <a:spAutoFit/>
          </a:bodyPr>
          <a:lstStyle/>
          <a:p>
            <a:r>
              <a:rPr lang="es-ES" sz="1400" b="1"/>
              <a:t>Total: 241 dBm</a:t>
            </a:r>
          </a:p>
          <a:p>
            <a:r>
              <a:rPr lang="es-ES" sz="1400" b="1"/>
              <a:t>Area: 218</a:t>
            </a:r>
          </a:p>
          <a:p>
            <a:r>
              <a:rPr lang="es-ES" sz="1400" b="1"/>
              <a:t>Volumen: 957</a:t>
            </a:r>
          </a:p>
        </p:txBody>
      </p:sp>
      <p:sp>
        <p:nvSpPr>
          <p:cNvPr id="77" name="Rectangle 18"/>
          <p:cNvSpPr>
            <a:spLocks noChangeArrowheads="1"/>
          </p:cNvSpPr>
          <p:nvPr/>
        </p:nvSpPr>
        <p:spPr bwMode="auto">
          <a:xfrm>
            <a:off x="760413" y="53957"/>
            <a:ext cx="7772400" cy="803275"/>
          </a:xfrm>
          <a:prstGeom prst="rect">
            <a:avLst/>
          </a:prstGeom>
          <a:noFill/>
          <a:ln w="9525">
            <a:noFill/>
            <a:miter lim="800000"/>
            <a:headEnd/>
            <a:tailEnd/>
          </a:ln>
        </p:spPr>
        <p:txBody>
          <a:bodyPr anchor="ctr"/>
          <a:lstStyle/>
          <a:p>
            <a:pPr algn="ctr"/>
            <a:r>
              <a:rPr lang="es-ES" sz="2800" b="0" dirty="0" smtClean="0">
                <a:solidFill>
                  <a:schemeClr val="tx2"/>
                </a:solidFill>
              </a:rPr>
              <a:t>Canales 1-5-9-13, software versión 3</a:t>
            </a:r>
            <a:endParaRPr lang="es-ES" sz="2800" b="0" dirty="0">
              <a:solidFill>
                <a:schemeClr val="tx2"/>
              </a:solidFill>
            </a:endParaRPr>
          </a:p>
        </p:txBody>
      </p:sp>
      <p:sp>
        <p:nvSpPr>
          <p:cNvPr id="78" name="3 Marcador de número de diapositiva"/>
          <p:cNvSpPr>
            <a:spLocks noGrp="1"/>
          </p:cNvSpPr>
          <p:nvPr>
            <p:ph type="sldNum" sz="quarter" idx="10"/>
          </p:nvPr>
        </p:nvSpPr>
        <p:spPr>
          <a:xfrm>
            <a:off x="3489325" y="6524625"/>
            <a:ext cx="2235200" cy="273050"/>
          </a:xfrm>
        </p:spPr>
        <p:txBody>
          <a:bodyPr/>
          <a:lstStyle/>
          <a:p>
            <a:pPr>
              <a:defRPr/>
            </a:pPr>
            <a:r>
              <a:rPr lang="es-ES"/>
              <a:t>Ampliación Redes 5-</a:t>
            </a:r>
            <a:fld id="{D8BC4C77-A540-40A5-8EFD-A378979AAB46}" type="slidenum">
              <a:rPr lang="es-ES"/>
              <a:pPr>
                <a:defRPr/>
              </a:pPr>
              <a:t>135</a:t>
            </a:fld>
            <a:endParaRPr lang="es-ES"/>
          </a:p>
        </p:txBody>
      </p:sp>
    </p:spTree>
  </p:cSld>
  <p:clrMapOvr>
    <a:masterClrMapping/>
  </p:clrMapOvr>
  <p:transition spd="med">
    <p:cover dir="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6084888" y="4292600"/>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7171" name="Oval 3"/>
          <p:cNvSpPr>
            <a:spLocks noChangeArrowheads="1"/>
          </p:cNvSpPr>
          <p:nvPr/>
        </p:nvSpPr>
        <p:spPr bwMode="auto">
          <a:xfrm>
            <a:off x="4211638" y="1628775"/>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7172" name="Oval 4"/>
          <p:cNvSpPr>
            <a:spLocks noChangeArrowheads="1"/>
          </p:cNvSpPr>
          <p:nvPr/>
        </p:nvSpPr>
        <p:spPr bwMode="auto">
          <a:xfrm>
            <a:off x="539750" y="1557338"/>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7173" name="Oval 5"/>
          <p:cNvSpPr>
            <a:spLocks noChangeArrowheads="1"/>
          </p:cNvSpPr>
          <p:nvPr/>
        </p:nvSpPr>
        <p:spPr bwMode="auto">
          <a:xfrm>
            <a:off x="539750" y="2708275"/>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7174" name="Oval 6"/>
          <p:cNvSpPr>
            <a:spLocks noChangeArrowheads="1"/>
          </p:cNvSpPr>
          <p:nvPr/>
        </p:nvSpPr>
        <p:spPr bwMode="auto">
          <a:xfrm>
            <a:off x="6011863" y="2133600"/>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7175" name="Oval 7"/>
          <p:cNvSpPr>
            <a:spLocks noChangeArrowheads="1"/>
          </p:cNvSpPr>
          <p:nvPr/>
        </p:nvSpPr>
        <p:spPr bwMode="auto">
          <a:xfrm>
            <a:off x="4211638" y="2636838"/>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7176" name="Oval 8"/>
          <p:cNvSpPr>
            <a:spLocks noChangeArrowheads="1"/>
          </p:cNvSpPr>
          <p:nvPr/>
        </p:nvSpPr>
        <p:spPr bwMode="auto">
          <a:xfrm>
            <a:off x="2411413" y="3284538"/>
            <a:ext cx="1800225" cy="1800225"/>
          </a:xfrm>
          <a:prstGeom prst="ellipse">
            <a:avLst/>
          </a:prstGeom>
          <a:solidFill>
            <a:srgbClr val="0000FF">
              <a:alpha val="50195"/>
            </a:srgbClr>
          </a:solidFill>
          <a:ln w="9525">
            <a:solidFill>
              <a:schemeClr val="tx1"/>
            </a:solidFill>
            <a:prstDash val="sysDot"/>
            <a:round/>
            <a:headEnd/>
            <a:tailEnd/>
          </a:ln>
        </p:spPr>
        <p:txBody>
          <a:bodyPr wrap="none" anchor="ctr"/>
          <a:lstStyle/>
          <a:p>
            <a:endParaRPr lang="es-ES"/>
          </a:p>
        </p:txBody>
      </p:sp>
      <p:sp>
        <p:nvSpPr>
          <p:cNvPr id="7177" name="Oval 9"/>
          <p:cNvSpPr>
            <a:spLocks noChangeArrowheads="1"/>
          </p:cNvSpPr>
          <p:nvPr/>
        </p:nvSpPr>
        <p:spPr bwMode="auto">
          <a:xfrm>
            <a:off x="6084888" y="3284538"/>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7178" name="Oval 10"/>
          <p:cNvSpPr>
            <a:spLocks noChangeArrowheads="1"/>
          </p:cNvSpPr>
          <p:nvPr/>
        </p:nvSpPr>
        <p:spPr bwMode="auto">
          <a:xfrm>
            <a:off x="4211638" y="3789363"/>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7179" name="Oval 11"/>
          <p:cNvSpPr>
            <a:spLocks noChangeArrowheads="1"/>
          </p:cNvSpPr>
          <p:nvPr/>
        </p:nvSpPr>
        <p:spPr bwMode="auto">
          <a:xfrm>
            <a:off x="2411413" y="4365625"/>
            <a:ext cx="1800225" cy="1800225"/>
          </a:xfrm>
          <a:prstGeom prst="ellipse">
            <a:avLst/>
          </a:prstGeom>
          <a:solidFill>
            <a:srgbClr val="FF0000">
              <a:alpha val="50195"/>
            </a:srgbClr>
          </a:solidFill>
          <a:ln w="9525">
            <a:solidFill>
              <a:schemeClr val="tx1"/>
            </a:solidFill>
            <a:prstDash val="sysDot"/>
            <a:round/>
            <a:headEnd/>
            <a:tailEnd/>
          </a:ln>
        </p:spPr>
        <p:txBody>
          <a:bodyPr wrap="none" anchor="ctr"/>
          <a:lstStyle/>
          <a:p>
            <a:endParaRPr lang="es-ES"/>
          </a:p>
        </p:txBody>
      </p:sp>
      <p:sp>
        <p:nvSpPr>
          <p:cNvPr id="7180" name="Line 12"/>
          <p:cNvSpPr>
            <a:spLocks noChangeShapeType="1"/>
          </p:cNvSpPr>
          <p:nvPr/>
        </p:nvSpPr>
        <p:spPr bwMode="auto">
          <a:xfrm>
            <a:off x="612775" y="2136775"/>
            <a:ext cx="0" cy="3308350"/>
          </a:xfrm>
          <a:prstGeom prst="line">
            <a:avLst/>
          </a:prstGeom>
          <a:noFill/>
          <a:ln w="19050">
            <a:solidFill>
              <a:srgbClr val="FF0000"/>
            </a:solidFill>
            <a:round/>
            <a:headEnd/>
            <a:tailEnd/>
          </a:ln>
        </p:spPr>
        <p:txBody>
          <a:bodyPr/>
          <a:lstStyle/>
          <a:p>
            <a:endParaRPr lang="es-ES"/>
          </a:p>
        </p:txBody>
      </p:sp>
      <p:sp>
        <p:nvSpPr>
          <p:cNvPr id="7181" name="Line 13"/>
          <p:cNvSpPr>
            <a:spLocks noChangeShapeType="1"/>
          </p:cNvSpPr>
          <p:nvPr/>
        </p:nvSpPr>
        <p:spPr bwMode="auto">
          <a:xfrm>
            <a:off x="612775" y="2133600"/>
            <a:ext cx="7197725" cy="0"/>
          </a:xfrm>
          <a:prstGeom prst="line">
            <a:avLst/>
          </a:prstGeom>
          <a:noFill/>
          <a:ln w="19050">
            <a:solidFill>
              <a:srgbClr val="FF0000"/>
            </a:solidFill>
            <a:round/>
            <a:headEnd/>
            <a:tailEnd/>
          </a:ln>
        </p:spPr>
        <p:txBody>
          <a:bodyPr/>
          <a:lstStyle/>
          <a:p>
            <a:endParaRPr lang="es-ES"/>
          </a:p>
        </p:txBody>
      </p:sp>
      <p:sp>
        <p:nvSpPr>
          <p:cNvPr id="7182" name="Line 14"/>
          <p:cNvSpPr>
            <a:spLocks noChangeShapeType="1"/>
          </p:cNvSpPr>
          <p:nvPr/>
        </p:nvSpPr>
        <p:spPr bwMode="auto">
          <a:xfrm>
            <a:off x="612775" y="5445125"/>
            <a:ext cx="7197725" cy="0"/>
          </a:xfrm>
          <a:prstGeom prst="line">
            <a:avLst/>
          </a:prstGeom>
          <a:noFill/>
          <a:ln w="19050">
            <a:solidFill>
              <a:srgbClr val="FF0000"/>
            </a:solidFill>
            <a:round/>
            <a:headEnd/>
            <a:tailEnd/>
          </a:ln>
        </p:spPr>
        <p:txBody>
          <a:bodyPr/>
          <a:lstStyle/>
          <a:p>
            <a:endParaRPr lang="es-ES"/>
          </a:p>
        </p:txBody>
      </p:sp>
      <p:sp>
        <p:nvSpPr>
          <p:cNvPr id="7183" name="Line 15"/>
          <p:cNvSpPr>
            <a:spLocks noChangeShapeType="1"/>
          </p:cNvSpPr>
          <p:nvPr/>
        </p:nvSpPr>
        <p:spPr bwMode="auto">
          <a:xfrm>
            <a:off x="612775" y="4941888"/>
            <a:ext cx="7197725" cy="0"/>
          </a:xfrm>
          <a:prstGeom prst="line">
            <a:avLst/>
          </a:prstGeom>
          <a:noFill/>
          <a:ln w="19050">
            <a:solidFill>
              <a:srgbClr val="FF0000"/>
            </a:solidFill>
            <a:round/>
            <a:headEnd/>
            <a:tailEnd/>
          </a:ln>
        </p:spPr>
        <p:txBody>
          <a:bodyPr/>
          <a:lstStyle/>
          <a:p>
            <a:endParaRPr lang="es-ES"/>
          </a:p>
        </p:txBody>
      </p:sp>
      <p:sp>
        <p:nvSpPr>
          <p:cNvPr id="7184" name="Line 16"/>
          <p:cNvSpPr>
            <a:spLocks noChangeShapeType="1"/>
          </p:cNvSpPr>
          <p:nvPr/>
        </p:nvSpPr>
        <p:spPr bwMode="auto">
          <a:xfrm>
            <a:off x="7813675" y="1666875"/>
            <a:ext cx="0" cy="3778250"/>
          </a:xfrm>
          <a:prstGeom prst="line">
            <a:avLst/>
          </a:prstGeom>
          <a:noFill/>
          <a:ln w="19050">
            <a:solidFill>
              <a:srgbClr val="FF0000"/>
            </a:solidFill>
            <a:round/>
            <a:headEnd/>
            <a:tailEnd/>
          </a:ln>
        </p:spPr>
        <p:txBody>
          <a:bodyPr/>
          <a:lstStyle/>
          <a:p>
            <a:endParaRPr lang="es-ES"/>
          </a:p>
        </p:txBody>
      </p:sp>
      <p:sp>
        <p:nvSpPr>
          <p:cNvPr id="7185" name="Line 17"/>
          <p:cNvSpPr>
            <a:spLocks noChangeShapeType="1"/>
          </p:cNvSpPr>
          <p:nvPr/>
        </p:nvSpPr>
        <p:spPr bwMode="auto">
          <a:xfrm>
            <a:off x="612775" y="4437063"/>
            <a:ext cx="7197725" cy="0"/>
          </a:xfrm>
          <a:prstGeom prst="line">
            <a:avLst/>
          </a:prstGeom>
          <a:noFill/>
          <a:ln w="19050">
            <a:solidFill>
              <a:srgbClr val="FF0000"/>
            </a:solidFill>
            <a:round/>
            <a:headEnd/>
            <a:tailEnd/>
          </a:ln>
        </p:spPr>
        <p:txBody>
          <a:bodyPr/>
          <a:lstStyle/>
          <a:p>
            <a:endParaRPr lang="es-ES"/>
          </a:p>
        </p:txBody>
      </p:sp>
      <p:sp>
        <p:nvSpPr>
          <p:cNvPr id="7186" name="Line 18"/>
          <p:cNvSpPr>
            <a:spLocks noChangeShapeType="1"/>
          </p:cNvSpPr>
          <p:nvPr/>
        </p:nvSpPr>
        <p:spPr bwMode="auto">
          <a:xfrm>
            <a:off x="612775" y="3860800"/>
            <a:ext cx="7197725" cy="0"/>
          </a:xfrm>
          <a:prstGeom prst="line">
            <a:avLst/>
          </a:prstGeom>
          <a:noFill/>
          <a:ln w="19050">
            <a:solidFill>
              <a:srgbClr val="FF0000"/>
            </a:solidFill>
            <a:round/>
            <a:headEnd/>
            <a:tailEnd/>
          </a:ln>
        </p:spPr>
        <p:txBody>
          <a:bodyPr/>
          <a:lstStyle/>
          <a:p>
            <a:endParaRPr lang="es-ES"/>
          </a:p>
        </p:txBody>
      </p:sp>
      <p:sp>
        <p:nvSpPr>
          <p:cNvPr id="7187" name="Line 19"/>
          <p:cNvSpPr>
            <a:spLocks noChangeShapeType="1"/>
          </p:cNvSpPr>
          <p:nvPr/>
        </p:nvSpPr>
        <p:spPr bwMode="auto">
          <a:xfrm>
            <a:off x="612775" y="3284538"/>
            <a:ext cx="7197725" cy="0"/>
          </a:xfrm>
          <a:prstGeom prst="line">
            <a:avLst/>
          </a:prstGeom>
          <a:noFill/>
          <a:ln w="19050">
            <a:solidFill>
              <a:srgbClr val="FF0000"/>
            </a:solidFill>
            <a:round/>
            <a:headEnd/>
            <a:tailEnd/>
          </a:ln>
        </p:spPr>
        <p:txBody>
          <a:bodyPr/>
          <a:lstStyle/>
          <a:p>
            <a:endParaRPr lang="es-ES"/>
          </a:p>
        </p:txBody>
      </p:sp>
      <p:sp>
        <p:nvSpPr>
          <p:cNvPr id="7188" name="Line 20"/>
          <p:cNvSpPr>
            <a:spLocks noChangeShapeType="1"/>
          </p:cNvSpPr>
          <p:nvPr/>
        </p:nvSpPr>
        <p:spPr bwMode="auto">
          <a:xfrm>
            <a:off x="612775" y="2708275"/>
            <a:ext cx="7197725" cy="0"/>
          </a:xfrm>
          <a:prstGeom prst="line">
            <a:avLst/>
          </a:prstGeom>
          <a:noFill/>
          <a:ln w="19050">
            <a:solidFill>
              <a:srgbClr val="FF0000"/>
            </a:solidFill>
            <a:round/>
            <a:headEnd/>
            <a:tailEnd/>
          </a:ln>
        </p:spPr>
        <p:txBody>
          <a:bodyPr/>
          <a:lstStyle/>
          <a:p>
            <a:endParaRPr lang="es-ES"/>
          </a:p>
        </p:txBody>
      </p:sp>
      <p:sp>
        <p:nvSpPr>
          <p:cNvPr id="7189" name="Line 21"/>
          <p:cNvSpPr>
            <a:spLocks noChangeShapeType="1"/>
          </p:cNvSpPr>
          <p:nvPr/>
        </p:nvSpPr>
        <p:spPr bwMode="auto">
          <a:xfrm>
            <a:off x="2484438" y="1700213"/>
            <a:ext cx="5329237" cy="0"/>
          </a:xfrm>
          <a:prstGeom prst="line">
            <a:avLst/>
          </a:prstGeom>
          <a:noFill/>
          <a:ln w="19050">
            <a:solidFill>
              <a:srgbClr val="FF0000"/>
            </a:solidFill>
            <a:round/>
            <a:headEnd/>
            <a:tailEnd/>
          </a:ln>
        </p:spPr>
        <p:txBody>
          <a:bodyPr/>
          <a:lstStyle/>
          <a:p>
            <a:endParaRPr lang="es-ES"/>
          </a:p>
        </p:txBody>
      </p:sp>
      <p:sp>
        <p:nvSpPr>
          <p:cNvPr id="7190" name="Line 22"/>
          <p:cNvSpPr>
            <a:spLocks noChangeShapeType="1"/>
          </p:cNvSpPr>
          <p:nvPr/>
        </p:nvSpPr>
        <p:spPr bwMode="auto">
          <a:xfrm>
            <a:off x="2268538" y="2133600"/>
            <a:ext cx="0" cy="3311525"/>
          </a:xfrm>
          <a:prstGeom prst="line">
            <a:avLst/>
          </a:prstGeom>
          <a:noFill/>
          <a:ln w="19050">
            <a:solidFill>
              <a:srgbClr val="FF0000"/>
            </a:solidFill>
            <a:round/>
            <a:headEnd/>
            <a:tailEnd/>
          </a:ln>
        </p:spPr>
        <p:txBody>
          <a:bodyPr/>
          <a:lstStyle/>
          <a:p>
            <a:endParaRPr lang="es-ES"/>
          </a:p>
        </p:txBody>
      </p:sp>
      <p:sp>
        <p:nvSpPr>
          <p:cNvPr id="7191" name="Line 23"/>
          <p:cNvSpPr>
            <a:spLocks noChangeShapeType="1"/>
          </p:cNvSpPr>
          <p:nvPr/>
        </p:nvSpPr>
        <p:spPr bwMode="auto">
          <a:xfrm>
            <a:off x="2484438" y="1666875"/>
            <a:ext cx="0" cy="3778250"/>
          </a:xfrm>
          <a:prstGeom prst="line">
            <a:avLst/>
          </a:prstGeom>
          <a:noFill/>
          <a:ln w="19050">
            <a:solidFill>
              <a:srgbClr val="FF0000"/>
            </a:solidFill>
            <a:round/>
            <a:headEnd/>
            <a:tailEnd/>
          </a:ln>
        </p:spPr>
        <p:txBody>
          <a:bodyPr/>
          <a:lstStyle/>
          <a:p>
            <a:endParaRPr lang="es-ES"/>
          </a:p>
        </p:txBody>
      </p:sp>
      <p:sp>
        <p:nvSpPr>
          <p:cNvPr id="7192" name="Line 24"/>
          <p:cNvSpPr>
            <a:spLocks noChangeShapeType="1"/>
          </p:cNvSpPr>
          <p:nvPr/>
        </p:nvSpPr>
        <p:spPr bwMode="auto">
          <a:xfrm>
            <a:off x="5868988" y="1666875"/>
            <a:ext cx="0" cy="3778250"/>
          </a:xfrm>
          <a:prstGeom prst="line">
            <a:avLst/>
          </a:prstGeom>
          <a:noFill/>
          <a:ln w="19050">
            <a:solidFill>
              <a:srgbClr val="FF0000"/>
            </a:solidFill>
            <a:round/>
            <a:headEnd/>
            <a:tailEnd/>
          </a:ln>
        </p:spPr>
        <p:txBody>
          <a:bodyPr/>
          <a:lstStyle/>
          <a:p>
            <a:endParaRPr lang="es-ES"/>
          </a:p>
        </p:txBody>
      </p:sp>
      <p:sp>
        <p:nvSpPr>
          <p:cNvPr id="7193" name="Line 25"/>
          <p:cNvSpPr>
            <a:spLocks noChangeShapeType="1"/>
          </p:cNvSpPr>
          <p:nvPr/>
        </p:nvSpPr>
        <p:spPr bwMode="auto">
          <a:xfrm>
            <a:off x="6084888" y="1666875"/>
            <a:ext cx="0" cy="3778250"/>
          </a:xfrm>
          <a:prstGeom prst="line">
            <a:avLst/>
          </a:prstGeom>
          <a:noFill/>
          <a:ln w="19050">
            <a:solidFill>
              <a:srgbClr val="FF0000"/>
            </a:solidFill>
            <a:round/>
            <a:headEnd/>
            <a:tailEnd/>
          </a:ln>
        </p:spPr>
        <p:txBody>
          <a:bodyPr/>
          <a:lstStyle/>
          <a:p>
            <a:endParaRPr lang="es-ES"/>
          </a:p>
        </p:txBody>
      </p:sp>
      <p:sp>
        <p:nvSpPr>
          <p:cNvPr id="7194" name="Line 26"/>
          <p:cNvSpPr>
            <a:spLocks noChangeShapeType="1"/>
          </p:cNvSpPr>
          <p:nvPr/>
        </p:nvSpPr>
        <p:spPr bwMode="auto">
          <a:xfrm>
            <a:off x="4140200" y="1666875"/>
            <a:ext cx="0" cy="3778250"/>
          </a:xfrm>
          <a:prstGeom prst="line">
            <a:avLst/>
          </a:prstGeom>
          <a:noFill/>
          <a:ln w="19050">
            <a:solidFill>
              <a:srgbClr val="FF0000"/>
            </a:solidFill>
            <a:round/>
            <a:headEnd/>
            <a:tailEnd/>
          </a:ln>
        </p:spPr>
        <p:txBody>
          <a:bodyPr/>
          <a:lstStyle/>
          <a:p>
            <a:endParaRPr lang="es-ES"/>
          </a:p>
        </p:txBody>
      </p:sp>
      <p:sp>
        <p:nvSpPr>
          <p:cNvPr id="7195" name="Line 27"/>
          <p:cNvSpPr>
            <a:spLocks noChangeShapeType="1"/>
          </p:cNvSpPr>
          <p:nvPr/>
        </p:nvSpPr>
        <p:spPr bwMode="auto">
          <a:xfrm>
            <a:off x="4356100" y="1666875"/>
            <a:ext cx="0" cy="3778250"/>
          </a:xfrm>
          <a:prstGeom prst="line">
            <a:avLst/>
          </a:prstGeom>
          <a:noFill/>
          <a:ln w="19050">
            <a:solidFill>
              <a:srgbClr val="FF0000"/>
            </a:solidFill>
            <a:round/>
            <a:headEnd/>
            <a:tailEnd/>
          </a:ln>
        </p:spPr>
        <p:txBody>
          <a:bodyPr/>
          <a:lstStyle/>
          <a:p>
            <a:endParaRPr lang="es-ES"/>
          </a:p>
        </p:txBody>
      </p:sp>
      <p:pic>
        <p:nvPicPr>
          <p:cNvPr id="7197" name="Picture 29"/>
          <p:cNvPicPr>
            <a:picLocks noChangeAspect="1" noChangeArrowheads="1"/>
          </p:cNvPicPr>
          <p:nvPr/>
        </p:nvPicPr>
        <p:blipFill>
          <a:blip r:embed="rId3" cstate="print"/>
          <a:srcRect/>
          <a:stretch>
            <a:fillRect/>
          </a:stretch>
        </p:blipFill>
        <p:spPr bwMode="auto">
          <a:xfrm>
            <a:off x="6611938" y="1754188"/>
            <a:ext cx="409575" cy="306387"/>
          </a:xfrm>
          <a:prstGeom prst="rect">
            <a:avLst/>
          </a:prstGeom>
          <a:noFill/>
          <a:ln w="9525">
            <a:noFill/>
            <a:miter lim="800000"/>
            <a:headEnd/>
            <a:tailEnd/>
          </a:ln>
        </p:spPr>
      </p:pic>
      <p:pic>
        <p:nvPicPr>
          <p:cNvPr id="7198" name="Picture 30"/>
          <p:cNvPicPr>
            <a:picLocks noChangeAspect="1" noChangeArrowheads="1"/>
          </p:cNvPicPr>
          <p:nvPr/>
        </p:nvPicPr>
        <p:blipFill>
          <a:blip r:embed="rId3" cstate="print"/>
          <a:srcRect/>
          <a:stretch>
            <a:fillRect/>
          </a:stretch>
        </p:blipFill>
        <p:spPr bwMode="auto">
          <a:xfrm>
            <a:off x="3205163" y="1754188"/>
            <a:ext cx="409575" cy="306387"/>
          </a:xfrm>
          <a:prstGeom prst="rect">
            <a:avLst/>
          </a:prstGeom>
          <a:noFill/>
          <a:ln w="9525">
            <a:noFill/>
            <a:miter lim="800000"/>
            <a:headEnd/>
            <a:tailEnd/>
          </a:ln>
        </p:spPr>
      </p:pic>
      <p:pic>
        <p:nvPicPr>
          <p:cNvPr id="7199" name="Picture 31"/>
          <p:cNvPicPr>
            <a:picLocks noChangeAspect="1" noChangeArrowheads="1"/>
          </p:cNvPicPr>
          <p:nvPr/>
        </p:nvPicPr>
        <p:blipFill>
          <a:blip r:embed="rId3" cstate="print"/>
          <a:srcRect/>
          <a:stretch>
            <a:fillRect/>
          </a:stretch>
        </p:blipFill>
        <p:spPr bwMode="auto">
          <a:xfrm>
            <a:off x="1189038" y="2276475"/>
            <a:ext cx="409575" cy="306388"/>
          </a:xfrm>
          <a:prstGeom prst="rect">
            <a:avLst/>
          </a:prstGeom>
          <a:noFill/>
          <a:ln w="9525">
            <a:noFill/>
            <a:miter lim="800000"/>
            <a:headEnd/>
            <a:tailEnd/>
          </a:ln>
        </p:spPr>
      </p:pic>
      <p:pic>
        <p:nvPicPr>
          <p:cNvPr id="7200" name="Picture 32"/>
          <p:cNvPicPr>
            <a:picLocks noChangeAspect="1" noChangeArrowheads="1"/>
          </p:cNvPicPr>
          <p:nvPr/>
        </p:nvPicPr>
        <p:blipFill>
          <a:blip r:embed="rId3" cstate="print"/>
          <a:srcRect/>
          <a:stretch>
            <a:fillRect/>
          </a:stretch>
        </p:blipFill>
        <p:spPr bwMode="auto">
          <a:xfrm>
            <a:off x="4932363" y="2276475"/>
            <a:ext cx="409575" cy="306388"/>
          </a:xfrm>
          <a:prstGeom prst="rect">
            <a:avLst/>
          </a:prstGeom>
          <a:noFill/>
          <a:ln w="9525">
            <a:noFill/>
            <a:miter lim="800000"/>
            <a:headEnd/>
            <a:tailEnd/>
          </a:ln>
        </p:spPr>
      </p:pic>
      <p:pic>
        <p:nvPicPr>
          <p:cNvPr id="7201" name="Picture 33"/>
          <p:cNvPicPr>
            <a:picLocks noChangeAspect="1" noChangeArrowheads="1"/>
          </p:cNvPicPr>
          <p:nvPr/>
        </p:nvPicPr>
        <p:blipFill>
          <a:blip r:embed="rId3" cstate="print"/>
          <a:srcRect/>
          <a:stretch>
            <a:fillRect/>
          </a:stretch>
        </p:blipFill>
        <p:spPr bwMode="auto">
          <a:xfrm>
            <a:off x="6661150" y="2852738"/>
            <a:ext cx="409575" cy="306387"/>
          </a:xfrm>
          <a:prstGeom prst="rect">
            <a:avLst/>
          </a:prstGeom>
          <a:noFill/>
          <a:ln w="9525">
            <a:noFill/>
            <a:miter lim="800000"/>
            <a:headEnd/>
            <a:tailEnd/>
          </a:ln>
        </p:spPr>
      </p:pic>
      <p:pic>
        <p:nvPicPr>
          <p:cNvPr id="7202" name="Picture 34"/>
          <p:cNvPicPr>
            <a:picLocks noChangeAspect="1" noChangeArrowheads="1"/>
          </p:cNvPicPr>
          <p:nvPr/>
        </p:nvPicPr>
        <p:blipFill>
          <a:blip r:embed="rId3" cstate="print"/>
          <a:srcRect/>
          <a:stretch>
            <a:fillRect/>
          </a:stretch>
        </p:blipFill>
        <p:spPr bwMode="auto">
          <a:xfrm>
            <a:off x="3132138" y="2852738"/>
            <a:ext cx="409575" cy="306387"/>
          </a:xfrm>
          <a:prstGeom prst="rect">
            <a:avLst/>
          </a:prstGeom>
          <a:noFill/>
          <a:ln w="9525">
            <a:noFill/>
            <a:miter lim="800000"/>
            <a:headEnd/>
            <a:tailEnd/>
          </a:ln>
        </p:spPr>
      </p:pic>
      <p:pic>
        <p:nvPicPr>
          <p:cNvPr id="7203" name="Picture 35"/>
          <p:cNvPicPr>
            <a:picLocks noChangeAspect="1" noChangeArrowheads="1"/>
          </p:cNvPicPr>
          <p:nvPr/>
        </p:nvPicPr>
        <p:blipFill>
          <a:blip r:embed="rId3" cstate="print"/>
          <a:srcRect/>
          <a:stretch>
            <a:fillRect/>
          </a:stretch>
        </p:blipFill>
        <p:spPr bwMode="auto">
          <a:xfrm>
            <a:off x="1189038" y="3427413"/>
            <a:ext cx="409575" cy="306387"/>
          </a:xfrm>
          <a:prstGeom prst="rect">
            <a:avLst/>
          </a:prstGeom>
          <a:noFill/>
          <a:ln w="9525">
            <a:noFill/>
            <a:miter lim="800000"/>
            <a:headEnd/>
            <a:tailEnd/>
          </a:ln>
        </p:spPr>
      </p:pic>
      <p:pic>
        <p:nvPicPr>
          <p:cNvPr id="7204" name="Picture 36"/>
          <p:cNvPicPr>
            <a:picLocks noChangeAspect="1" noChangeArrowheads="1"/>
          </p:cNvPicPr>
          <p:nvPr/>
        </p:nvPicPr>
        <p:blipFill>
          <a:blip r:embed="rId3" cstate="print"/>
          <a:srcRect/>
          <a:stretch>
            <a:fillRect/>
          </a:stretch>
        </p:blipFill>
        <p:spPr bwMode="auto">
          <a:xfrm>
            <a:off x="4932363" y="3427413"/>
            <a:ext cx="409575" cy="306387"/>
          </a:xfrm>
          <a:prstGeom prst="rect">
            <a:avLst/>
          </a:prstGeom>
          <a:noFill/>
          <a:ln w="9525">
            <a:noFill/>
            <a:miter lim="800000"/>
            <a:headEnd/>
            <a:tailEnd/>
          </a:ln>
        </p:spPr>
      </p:pic>
      <p:pic>
        <p:nvPicPr>
          <p:cNvPr id="7205" name="Picture 37"/>
          <p:cNvPicPr>
            <a:picLocks noChangeAspect="1" noChangeArrowheads="1"/>
          </p:cNvPicPr>
          <p:nvPr/>
        </p:nvPicPr>
        <p:blipFill>
          <a:blip r:embed="rId3" cstate="print"/>
          <a:srcRect/>
          <a:stretch>
            <a:fillRect/>
          </a:stretch>
        </p:blipFill>
        <p:spPr bwMode="auto">
          <a:xfrm>
            <a:off x="6611938" y="4005263"/>
            <a:ext cx="409575" cy="306387"/>
          </a:xfrm>
          <a:prstGeom prst="rect">
            <a:avLst/>
          </a:prstGeom>
          <a:noFill/>
          <a:ln w="9525">
            <a:noFill/>
            <a:miter lim="800000"/>
            <a:headEnd/>
            <a:tailEnd/>
          </a:ln>
        </p:spPr>
      </p:pic>
      <p:pic>
        <p:nvPicPr>
          <p:cNvPr id="7206" name="Picture 38"/>
          <p:cNvPicPr>
            <a:picLocks noChangeAspect="1" noChangeArrowheads="1"/>
          </p:cNvPicPr>
          <p:nvPr/>
        </p:nvPicPr>
        <p:blipFill>
          <a:blip r:embed="rId3" cstate="print"/>
          <a:srcRect/>
          <a:stretch>
            <a:fillRect/>
          </a:stretch>
        </p:blipFill>
        <p:spPr bwMode="auto">
          <a:xfrm>
            <a:off x="3082925" y="4005263"/>
            <a:ext cx="409575" cy="306387"/>
          </a:xfrm>
          <a:prstGeom prst="rect">
            <a:avLst/>
          </a:prstGeom>
          <a:noFill/>
          <a:ln w="9525">
            <a:noFill/>
            <a:miter lim="800000"/>
            <a:headEnd/>
            <a:tailEnd/>
          </a:ln>
        </p:spPr>
      </p:pic>
      <p:pic>
        <p:nvPicPr>
          <p:cNvPr id="7207" name="Picture 39"/>
          <p:cNvPicPr>
            <a:picLocks noChangeAspect="1" noChangeArrowheads="1"/>
          </p:cNvPicPr>
          <p:nvPr/>
        </p:nvPicPr>
        <p:blipFill>
          <a:blip r:embed="rId3" cstate="print"/>
          <a:srcRect/>
          <a:stretch>
            <a:fillRect/>
          </a:stretch>
        </p:blipFill>
        <p:spPr bwMode="auto">
          <a:xfrm>
            <a:off x="1211263" y="4579938"/>
            <a:ext cx="409575" cy="306387"/>
          </a:xfrm>
          <a:prstGeom prst="rect">
            <a:avLst/>
          </a:prstGeom>
          <a:noFill/>
          <a:ln w="9525">
            <a:noFill/>
            <a:miter lim="800000"/>
            <a:headEnd/>
            <a:tailEnd/>
          </a:ln>
        </p:spPr>
      </p:pic>
      <p:pic>
        <p:nvPicPr>
          <p:cNvPr id="7208" name="Picture 40"/>
          <p:cNvPicPr>
            <a:picLocks noChangeAspect="1" noChangeArrowheads="1"/>
          </p:cNvPicPr>
          <p:nvPr/>
        </p:nvPicPr>
        <p:blipFill>
          <a:blip r:embed="rId3" cstate="print"/>
          <a:srcRect/>
          <a:stretch>
            <a:fillRect/>
          </a:stretch>
        </p:blipFill>
        <p:spPr bwMode="auto">
          <a:xfrm>
            <a:off x="4954588" y="4579938"/>
            <a:ext cx="409575" cy="306387"/>
          </a:xfrm>
          <a:prstGeom prst="rect">
            <a:avLst/>
          </a:prstGeom>
          <a:noFill/>
          <a:ln w="9525">
            <a:noFill/>
            <a:miter lim="800000"/>
            <a:headEnd/>
            <a:tailEnd/>
          </a:ln>
        </p:spPr>
      </p:pic>
      <p:pic>
        <p:nvPicPr>
          <p:cNvPr id="7209" name="Picture 41"/>
          <p:cNvPicPr>
            <a:picLocks noChangeAspect="1" noChangeArrowheads="1"/>
          </p:cNvPicPr>
          <p:nvPr/>
        </p:nvPicPr>
        <p:blipFill>
          <a:blip r:embed="rId3" cstate="print"/>
          <a:srcRect/>
          <a:stretch>
            <a:fillRect/>
          </a:stretch>
        </p:blipFill>
        <p:spPr bwMode="auto">
          <a:xfrm>
            <a:off x="3205163" y="5084763"/>
            <a:ext cx="409575" cy="306387"/>
          </a:xfrm>
          <a:prstGeom prst="rect">
            <a:avLst/>
          </a:prstGeom>
          <a:noFill/>
          <a:ln w="9525">
            <a:noFill/>
            <a:miter lim="800000"/>
            <a:headEnd/>
            <a:tailEnd/>
          </a:ln>
        </p:spPr>
      </p:pic>
      <p:pic>
        <p:nvPicPr>
          <p:cNvPr id="7210" name="Picture 42"/>
          <p:cNvPicPr>
            <a:picLocks noChangeAspect="1" noChangeArrowheads="1"/>
          </p:cNvPicPr>
          <p:nvPr/>
        </p:nvPicPr>
        <p:blipFill>
          <a:blip r:embed="rId3" cstate="print"/>
          <a:srcRect/>
          <a:stretch>
            <a:fillRect/>
          </a:stretch>
        </p:blipFill>
        <p:spPr bwMode="auto">
          <a:xfrm>
            <a:off x="6732588" y="5084763"/>
            <a:ext cx="409575" cy="306387"/>
          </a:xfrm>
          <a:prstGeom prst="rect">
            <a:avLst/>
          </a:prstGeom>
          <a:noFill/>
          <a:ln w="9525">
            <a:noFill/>
            <a:miter lim="800000"/>
            <a:headEnd/>
            <a:tailEnd/>
          </a:ln>
        </p:spPr>
      </p:pic>
      <p:sp>
        <p:nvSpPr>
          <p:cNvPr id="7211" name="Line 43"/>
          <p:cNvSpPr>
            <a:spLocks noChangeShapeType="1"/>
          </p:cNvSpPr>
          <p:nvPr/>
        </p:nvSpPr>
        <p:spPr bwMode="auto">
          <a:xfrm flipV="1">
            <a:off x="2339975" y="5516563"/>
            <a:ext cx="0" cy="288925"/>
          </a:xfrm>
          <a:prstGeom prst="line">
            <a:avLst/>
          </a:prstGeom>
          <a:noFill/>
          <a:ln w="9525">
            <a:solidFill>
              <a:schemeClr val="tx1"/>
            </a:solidFill>
            <a:round/>
            <a:headEnd/>
            <a:tailEnd type="triangle" w="med" len="med"/>
          </a:ln>
        </p:spPr>
        <p:txBody>
          <a:bodyPr/>
          <a:lstStyle/>
          <a:p>
            <a:endParaRPr lang="es-ES"/>
          </a:p>
        </p:txBody>
      </p:sp>
      <p:sp>
        <p:nvSpPr>
          <p:cNvPr id="7212" name="Text Box 44"/>
          <p:cNvSpPr txBox="1">
            <a:spLocks noChangeArrowheads="1"/>
          </p:cNvSpPr>
          <p:nvPr/>
        </p:nvSpPr>
        <p:spPr bwMode="auto">
          <a:xfrm>
            <a:off x="1727200" y="5805488"/>
            <a:ext cx="1189038"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7213" name="Line 45"/>
          <p:cNvSpPr>
            <a:spLocks noChangeShapeType="1"/>
          </p:cNvSpPr>
          <p:nvPr/>
        </p:nvSpPr>
        <p:spPr bwMode="auto">
          <a:xfrm flipV="1">
            <a:off x="4249738" y="5516563"/>
            <a:ext cx="0" cy="288925"/>
          </a:xfrm>
          <a:prstGeom prst="line">
            <a:avLst/>
          </a:prstGeom>
          <a:noFill/>
          <a:ln w="9525">
            <a:solidFill>
              <a:schemeClr val="tx1"/>
            </a:solidFill>
            <a:round/>
            <a:headEnd/>
            <a:tailEnd type="triangle" w="med" len="med"/>
          </a:ln>
        </p:spPr>
        <p:txBody>
          <a:bodyPr/>
          <a:lstStyle/>
          <a:p>
            <a:endParaRPr lang="es-ES"/>
          </a:p>
        </p:txBody>
      </p:sp>
      <p:sp>
        <p:nvSpPr>
          <p:cNvPr id="7214" name="Text Box 46"/>
          <p:cNvSpPr txBox="1">
            <a:spLocks noChangeArrowheads="1"/>
          </p:cNvSpPr>
          <p:nvPr/>
        </p:nvSpPr>
        <p:spPr bwMode="auto">
          <a:xfrm>
            <a:off x="36369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7215" name="Line 47"/>
          <p:cNvSpPr>
            <a:spLocks noChangeShapeType="1"/>
          </p:cNvSpPr>
          <p:nvPr/>
        </p:nvSpPr>
        <p:spPr bwMode="auto">
          <a:xfrm flipV="1">
            <a:off x="5976938" y="5516563"/>
            <a:ext cx="0" cy="288925"/>
          </a:xfrm>
          <a:prstGeom prst="line">
            <a:avLst/>
          </a:prstGeom>
          <a:noFill/>
          <a:ln w="9525">
            <a:solidFill>
              <a:schemeClr val="tx1"/>
            </a:solidFill>
            <a:round/>
            <a:headEnd/>
            <a:tailEnd type="triangle" w="med" len="med"/>
          </a:ln>
        </p:spPr>
        <p:txBody>
          <a:bodyPr/>
          <a:lstStyle/>
          <a:p>
            <a:endParaRPr lang="es-ES"/>
          </a:p>
        </p:txBody>
      </p:sp>
      <p:sp>
        <p:nvSpPr>
          <p:cNvPr id="7216" name="Text Box 48"/>
          <p:cNvSpPr txBox="1">
            <a:spLocks noChangeArrowheads="1"/>
          </p:cNvSpPr>
          <p:nvPr/>
        </p:nvSpPr>
        <p:spPr bwMode="auto">
          <a:xfrm>
            <a:off x="5364163" y="5805488"/>
            <a:ext cx="1189037" cy="517525"/>
          </a:xfrm>
          <a:prstGeom prst="rect">
            <a:avLst/>
          </a:prstGeom>
          <a:noFill/>
          <a:ln w="9525">
            <a:noFill/>
            <a:miter lim="800000"/>
            <a:headEnd/>
            <a:tailEnd/>
          </a:ln>
        </p:spPr>
        <p:txBody>
          <a:bodyPr wrap="none">
            <a:spAutoFit/>
          </a:bodyPr>
          <a:lstStyle/>
          <a:p>
            <a:pPr algn="ctr"/>
            <a:r>
              <a:rPr lang="es-ES" sz="1400" b="1"/>
              <a:t>Escalera</a:t>
            </a:r>
          </a:p>
          <a:p>
            <a:pPr algn="ctr"/>
            <a:r>
              <a:rPr lang="es-ES" sz="1400" b="1"/>
              <a:t>Ascensores</a:t>
            </a:r>
          </a:p>
        </p:txBody>
      </p:sp>
      <p:sp>
        <p:nvSpPr>
          <p:cNvPr id="7217" name="Oval 49"/>
          <p:cNvSpPr>
            <a:spLocks noChangeArrowheads="1"/>
          </p:cNvSpPr>
          <p:nvPr/>
        </p:nvSpPr>
        <p:spPr bwMode="auto">
          <a:xfrm>
            <a:off x="539750" y="3789363"/>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7218" name="Oval 50"/>
          <p:cNvSpPr>
            <a:spLocks noChangeArrowheads="1"/>
          </p:cNvSpPr>
          <p:nvPr/>
        </p:nvSpPr>
        <p:spPr bwMode="auto">
          <a:xfrm>
            <a:off x="2411413" y="2133600"/>
            <a:ext cx="1800225" cy="1800225"/>
          </a:xfrm>
          <a:prstGeom prst="ellipse">
            <a:avLst/>
          </a:prstGeom>
          <a:solidFill>
            <a:srgbClr val="008000">
              <a:alpha val="50195"/>
            </a:srgbClr>
          </a:solidFill>
          <a:ln w="9525">
            <a:solidFill>
              <a:schemeClr val="tx1"/>
            </a:solidFill>
            <a:prstDash val="sysDot"/>
            <a:round/>
            <a:headEnd/>
            <a:tailEnd/>
          </a:ln>
        </p:spPr>
        <p:txBody>
          <a:bodyPr wrap="none" anchor="ctr"/>
          <a:lstStyle/>
          <a:p>
            <a:endParaRPr lang="es-ES"/>
          </a:p>
        </p:txBody>
      </p:sp>
      <p:sp>
        <p:nvSpPr>
          <p:cNvPr id="7219" name="Oval 51"/>
          <p:cNvSpPr>
            <a:spLocks noChangeArrowheads="1"/>
          </p:cNvSpPr>
          <p:nvPr/>
        </p:nvSpPr>
        <p:spPr bwMode="auto">
          <a:xfrm>
            <a:off x="6011863" y="982663"/>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7220" name="Oval 52"/>
          <p:cNvSpPr>
            <a:spLocks noChangeArrowheads="1"/>
          </p:cNvSpPr>
          <p:nvPr/>
        </p:nvSpPr>
        <p:spPr bwMode="auto">
          <a:xfrm>
            <a:off x="2411413" y="981075"/>
            <a:ext cx="1800225" cy="1800225"/>
          </a:xfrm>
          <a:prstGeom prst="ellipse">
            <a:avLst/>
          </a:prstGeom>
          <a:solidFill>
            <a:srgbClr val="FFFF00">
              <a:alpha val="50195"/>
            </a:srgbClr>
          </a:solidFill>
          <a:ln w="9525">
            <a:solidFill>
              <a:schemeClr val="tx1"/>
            </a:solidFill>
            <a:prstDash val="sysDot"/>
            <a:round/>
            <a:headEnd/>
            <a:tailEnd/>
          </a:ln>
        </p:spPr>
        <p:txBody>
          <a:bodyPr wrap="none" anchor="ctr"/>
          <a:lstStyle/>
          <a:p>
            <a:endParaRPr lang="es-ES"/>
          </a:p>
        </p:txBody>
      </p:sp>
      <p:sp>
        <p:nvSpPr>
          <p:cNvPr id="7221" name="Text Box 53"/>
          <p:cNvSpPr txBox="1">
            <a:spLocks noChangeArrowheads="1"/>
          </p:cNvSpPr>
          <p:nvPr/>
        </p:nvSpPr>
        <p:spPr bwMode="auto">
          <a:xfrm>
            <a:off x="1116013" y="2205038"/>
            <a:ext cx="604837" cy="244475"/>
          </a:xfrm>
          <a:prstGeom prst="rect">
            <a:avLst/>
          </a:prstGeom>
          <a:noFill/>
          <a:ln w="9525">
            <a:noFill/>
            <a:miter lim="800000"/>
            <a:headEnd/>
            <a:tailEnd/>
          </a:ln>
        </p:spPr>
        <p:txBody>
          <a:bodyPr wrap="none">
            <a:spAutoFit/>
          </a:bodyPr>
          <a:lstStyle/>
          <a:p>
            <a:r>
              <a:rPr lang="es-ES" sz="1000" b="1"/>
              <a:t>C9/P30</a:t>
            </a:r>
          </a:p>
        </p:txBody>
      </p:sp>
      <p:sp>
        <p:nvSpPr>
          <p:cNvPr id="7222" name="Text Box 54"/>
          <p:cNvSpPr txBox="1">
            <a:spLocks noChangeArrowheads="1"/>
          </p:cNvSpPr>
          <p:nvPr/>
        </p:nvSpPr>
        <p:spPr bwMode="auto">
          <a:xfrm>
            <a:off x="1116013" y="3400425"/>
            <a:ext cx="674687" cy="244475"/>
          </a:xfrm>
          <a:prstGeom prst="rect">
            <a:avLst/>
          </a:prstGeom>
          <a:noFill/>
          <a:ln w="9525">
            <a:noFill/>
            <a:miter lim="800000"/>
            <a:headEnd/>
            <a:tailEnd/>
          </a:ln>
        </p:spPr>
        <p:txBody>
          <a:bodyPr wrap="none">
            <a:spAutoFit/>
          </a:bodyPr>
          <a:lstStyle/>
          <a:p>
            <a:r>
              <a:rPr lang="es-ES" sz="1000" b="1"/>
              <a:t>C13/P30</a:t>
            </a:r>
          </a:p>
        </p:txBody>
      </p:sp>
      <p:sp>
        <p:nvSpPr>
          <p:cNvPr id="7223" name="Text Box 55"/>
          <p:cNvSpPr txBox="1">
            <a:spLocks noChangeArrowheads="1"/>
          </p:cNvSpPr>
          <p:nvPr/>
        </p:nvSpPr>
        <p:spPr bwMode="auto">
          <a:xfrm>
            <a:off x="3059113" y="2824163"/>
            <a:ext cx="674687" cy="244475"/>
          </a:xfrm>
          <a:prstGeom prst="rect">
            <a:avLst/>
          </a:prstGeom>
          <a:noFill/>
          <a:ln w="9525">
            <a:noFill/>
            <a:miter lim="800000"/>
            <a:headEnd/>
            <a:tailEnd/>
          </a:ln>
        </p:spPr>
        <p:txBody>
          <a:bodyPr wrap="none">
            <a:spAutoFit/>
          </a:bodyPr>
          <a:lstStyle/>
          <a:p>
            <a:r>
              <a:rPr lang="es-ES" sz="1000" b="1"/>
              <a:t>C13/P30</a:t>
            </a:r>
          </a:p>
        </p:txBody>
      </p:sp>
      <p:sp>
        <p:nvSpPr>
          <p:cNvPr id="7224" name="Text Box 56"/>
          <p:cNvSpPr txBox="1">
            <a:spLocks noChangeArrowheads="1"/>
          </p:cNvSpPr>
          <p:nvPr/>
        </p:nvSpPr>
        <p:spPr bwMode="auto">
          <a:xfrm>
            <a:off x="3175000" y="1700213"/>
            <a:ext cx="604838" cy="244475"/>
          </a:xfrm>
          <a:prstGeom prst="rect">
            <a:avLst/>
          </a:prstGeom>
          <a:noFill/>
          <a:ln w="9525">
            <a:noFill/>
            <a:miter lim="800000"/>
            <a:headEnd/>
            <a:tailEnd/>
          </a:ln>
        </p:spPr>
        <p:txBody>
          <a:bodyPr wrap="none">
            <a:spAutoFit/>
          </a:bodyPr>
          <a:lstStyle/>
          <a:p>
            <a:r>
              <a:rPr lang="es-ES" sz="1000" b="1"/>
              <a:t>C5/P30</a:t>
            </a:r>
          </a:p>
        </p:txBody>
      </p:sp>
      <p:sp>
        <p:nvSpPr>
          <p:cNvPr id="7225" name="Text Box 57"/>
          <p:cNvSpPr txBox="1">
            <a:spLocks noChangeArrowheads="1"/>
          </p:cNvSpPr>
          <p:nvPr/>
        </p:nvSpPr>
        <p:spPr bwMode="auto">
          <a:xfrm>
            <a:off x="2987675" y="3976688"/>
            <a:ext cx="604838" cy="244475"/>
          </a:xfrm>
          <a:prstGeom prst="rect">
            <a:avLst/>
          </a:prstGeom>
          <a:noFill/>
          <a:ln w="9525">
            <a:noFill/>
            <a:miter lim="800000"/>
            <a:headEnd/>
            <a:tailEnd/>
          </a:ln>
        </p:spPr>
        <p:txBody>
          <a:bodyPr wrap="none">
            <a:spAutoFit/>
          </a:bodyPr>
          <a:lstStyle/>
          <a:p>
            <a:r>
              <a:rPr lang="es-ES" sz="1000" b="1"/>
              <a:t>C9/P30</a:t>
            </a:r>
          </a:p>
        </p:txBody>
      </p:sp>
      <p:sp>
        <p:nvSpPr>
          <p:cNvPr id="7226" name="Text Box 58"/>
          <p:cNvSpPr txBox="1">
            <a:spLocks noChangeArrowheads="1"/>
          </p:cNvSpPr>
          <p:nvPr/>
        </p:nvSpPr>
        <p:spPr bwMode="auto">
          <a:xfrm>
            <a:off x="1158875" y="4552950"/>
            <a:ext cx="604838" cy="244475"/>
          </a:xfrm>
          <a:prstGeom prst="rect">
            <a:avLst/>
          </a:prstGeom>
          <a:noFill/>
          <a:ln w="9525">
            <a:noFill/>
            <a:miter lim="800000"/>
            <a:headEnd/>
            <a:tailEnd/>
          </a:ln>
        </p:spPr>
        <p:txBody>
          <a:bodyPr wrap="none">
            <a:spAutoFit/>
          </a:bodyPr>
          <a:lstStyle/>
          <a:p>
            <a:r>
              <a:rPr lang="es-ES" sz="1000" b="1"/>
              <a:t>C5/P30</a:t>
            </a:r>
          </a:p>
        </p:txBody>
      </p:sp>
      <p:sp>
        <p:nvSpPr>
          <p:cNvPr id="7227" name="Text Box 59"/>
          <p:cNvSpPr txBox="1">
            <a:spLocks noChangeArrowheads="1"/>
          </p:cNvSpPr>
          <p:nvPr/>
        </p:nvSpPr>
        <p:spPr bwMode="auto">
          <a:xfrm>
            <a:off x="4859338" y="2205038"/>
            <a:ext cx="604837" cy="244475"/>
          </a:xfrm>
          <a:prstGeom prst="rect">
            <a:avLst/>
          </a:prstGeom>
          <a:noFill/>
          <a:ln w="9525">
            <a:noFill/>
            <a:miter lim="800000"/>
            <a:headEnd/>
            <a:tailEnd/>
          </a:ln>
        </p:spPr>
        <p:txBody>
          <a:bodyPr wrap="none">
            <a:spAutoFit/>
          </a:bodyPr>
          <a:lstStyle/>
          <a:p>
            <a:r>
              <a:rPr lang="es-ES" sz="1000" b="1"/>
              <a:t>C9/P30</a:t>
            </a:r>
          </a:p>
        </p:txBody>
      </p:sp>
      <p:sp>
        <p:nvSpPr>
          <p:cNvPr id="7228" name="Text Box 60"/>
          <p:cNvSpPr txBox="1">
            <a:spLocks noChangeArrowheads="1"/>
          </p:cNvSpPr>
          <p:nvPr/>
        </p:nvSpPr>
        <p:spPr bwMode="auto">
          <a:xfrm>
            <a:off x="4859338" y="3400425"/>
            <a:ext cx="604837" cy="244475"/>
          </a:xfrm>
          <a:prstGeom prst="rect">
            <a:avLst/>
          </a:prstGeom>
          <a:noFill/>
          <a:ln w="9525">
            <a:noFill/>
            <a:miter lim="800000"/>
            <a:headEnd/>
            <a:tailEnd/>
          </a:ln>
        </p:spPr>
        <p:txBody>
          <a:bodyPr wrap="none">
            <a:spAutoFit/>
          </a:bodyPr>
          <a:lstStyle/>
          <a:p>
            <a:r>
              <a:rPr lang="es-ES" sz="1000" b="1"/>
              <a:t>C1/P30</a:t>
            </a:r>
          </a:p>
        </p:txBody>
      </p:sp>
      <p:sp>
        <p:nvSpPr>
          <p:cNvPr id="7229" name="Text Box 61"/>
          <p:cNvSpPr txBox="1">
            <a:spLocks noChangeArrowheads="1"/>
          </p:cNvSpPr>
          <p:nvPr/>
        </p:nvSpPr>
        <p:spPr bwMode="auto">
          <a:xfrm>
            <a:off x="6588125" y="2824163"/>
            <a:ext cx="604838" cy="244475"/>
          </a:xfrm>
          <a:prstGeom prst="rect">
            <a:avLst/>
          </a:prstGeom>
          <a:noFill/>
          <a:ln w="9525">
            <a:noFill/>
            <a:miter lim="800000"/>
            <a:headEnd/>
            <a:tailEnd/>
          </a:ln>
        </p:spPr>
        <p:txBody>
          <a:bodyPr wrap="none">
            <a:spAutoFit/>
          </a:bodyPr>
          <a:lstStyle/>
          <a:p>
            <a:r>
              <a:rPr lang="es-ES" sz="1000" b="1"/>
              <a:t>C1/P30</a:t>
            </a:r>
          </a:p>
        </p:txBody>
      </p:sp>
      <p:sp>
        <p:nvSpPr>
          <p:cNvPr id="7230" name="Text Box 62"/>
          <p:cNvSpPr txBox="1">
            <a:spLocks noChangeArrowheads="1"/>
          </p:cNvSpPr>
          <p:nvPr/>
        </p:nvSpPr>
        <p:spPr bwMode="auto">
          <a:xfrm>
            <a:off x="6588125" y="1700213"/>
            <a:ext cx="604838" cy="244475"/>
          </a:xfrm>
          <a:prstGeom prst="rect">
            <a:avLst/>
          </a:prstGeom>
          <a:noFill/>
          <a:ln w="9525">
            <a:noFill/>
            <a:miter lim="800000"/>
            <a:headEnd/>
            <a:tailEnd/>
          </a:ln>
        </p:spPr>
        <p:txBody>
          <a:bodyPr wrap="none">
            <a:spAutoFit/>
          </a:bodyPr>
          <a:lstStyle/>
          <a:p>
            <a:r>
              <a:rPr lang="es-ES" sz="1000" b="1"/>
              <a:t>C5/P30</a:t>
            </a:r>
          </a:p>
        </p:txBody>
      </p:sp>
      <p:sp>
        <p:nvSpPr>
          <p:cNvPr id="7231" name="Text Box 63"/>
          <p:cNvSpPr txBox="1">
            <a:spLocks noChangeArrowheads="1"/>
          </p:cNvSpPr>
          <p:nvPr/>
        </p:nvSpPr>
        <p:spPr bwMode="auto">
          <a:xfrm>
            <a:off x="6588125" y="3976688"/>
            <a:ext cx="674688" cy="244475"/>
          </a:xfrm>
          <a:prstGeom prst="rect">
            <a:avLst/>
          </a:prstGeom>
          <a:noFill/>
          <a:ln w="9525">
            <a:noFill/>
            <a:miter lim="800000"/>
            <a:headEnd/>
            <a:tailEnd/>
          </a:ln>
        </p:spPr>
        <p:txBody>
          <a:bodyPr wrap="none">
            <a:spAutoFit/>
          </a:bodyPr>
          <a:lstStyle/>
          <a:p>
            <a:r>
              <a:rPr lang="es-ES" sz="1000" b="1"/>
              <a:t>C13/P30</a:t>
            </a:r>
          </a:p>
        </p:txBody>
      </p:sp>
      <p:sp>
        <p:nvSpPr>
          <p:cNvPr id="7232" name="Text Box 64"/>
          <p:cNvSpPr txBox="1">
            <a:spLocks noChangeArrowheads="1"/>
          </p:cNvSpPr>
          <p:nvPr/>
        </p:nvSpPr>
        <p:spPr bwMode="auto">
          <a:xfrm>
            <a:off x="4932363" y="4552950"/>
            <a:ext cx="604837" cy="244475"/>
          </a:xfrm>
          <a:prstGeom prst="rect">
            <a:avLst/>
          </a:prstGeom>
          <a:noFill/>
          <a:ln w="9525">
            <a:noFill/>
            <a:miter lim="800000"/>
            <a:headEnd/>
            <a:tailEnd/>
          </a:ln>
        </p:spPr>
        <p:txBody>
          <a:bodyPr wrap="none">
            <a:spAutoFit/>
          </a:bodyPr>
          <a:lstStyle/>
          <a:p>
            <a:r>
              <a:rPr lang="es-ES" sz="1000" b="1"/>
              <a:t>C5/P30</a:t>
            </a:r>
          </a:p>
        </p:txBody>
      </p:sp>
      <p:sp>
        <p:nvSpPr>
          <p:cNvPr id="7233" name="Text Box 65"/>
          <p:cNvSpPr txBox="1">
            <a:spLocks noChangeArrowheads="1"/>
          </p:cNvSpPr>
          <p:nvPr/>
        </p:nvSpPr>
        <p:spPr bwMode="auto">
          <a:xfrm>
            <a:off x="3132138" y="5056188"/>
            <a:ext cx="604837" cy="244475"/>
          </a:xfrm>
          <a:prstGeom prst="rect">
            <a:avLst/>
          </a:prstGeom>
          <a:noFill/>
          <a:ln w="9525">
            <a:noFill/>
            <a:miter lim="800000"/>
            <a:headEnd/>
            <a:tailEnd/>
          </a:ln>
        </p:spPr>
        <p:txBody>
          <a:bodyPr wrap="none">
            <a:spAutoFit/>
          </a:bodyPr>
          <a:lstStyle/>
          <a:p>
            <a:r>
              <a:rPr lang="es-ES" sz="1000" b="1"/>
              <a:t>C1/P30</a:t>
            </a:r>
          </a:p>
        </p:txBody>
      </p:sp>
      <p:sp>
        <p:nvSpPr>
          <p:cNvPr id="7234" name="Text Box 66"/>
          <p:cNvSpPr txBox="1">
            <a:spLocks noChangeArrowheads="1"/>
          </p:cNvSpPr>
          <p:nvPr/>
        </p:nvSpPr>
        <p:spPr bwMode="auto">
          <a:xfrm>
            <a:off x="6630988" y="5013325"/>
            <a:ext cx="674687" cy="244475"/>
          </a:xfrm>
          <a:prstGeom prst="rect">
            <a:avLst/>
          </a:prstGeom>
          <a:noFill/>
          <a:ln w="9525">
            <a:noFill/>
            <a:miter lim="800000"/>
            <a:headEnd/>
            <a:tailEnd/>
          </a:ln>
        </p:spPr>
        <p:txBody>
          <a:bodyPr wrap="none">
            <a:spAutoFit/>
          </a:bodyPr>
          <a:lstStyle/>
          <a:p>
            <a:r>
              <a:rPr lang="es-ES" sz="1000" b="1"/>
              <a:t>C13/P30</a:t>
            </a:r>
          </a:p>
        </p:txBody>
      </p:sp>
      <p:sp>
        <p:nvSpPr>
          <p:cNvPr id="7235" name="Text Box 67"/>
          <p:cNvSpPr txBox="1">
            <a:spLocks noChangeArrowheads="1"/>
          </p:cNvSpPr>
          <p:nvPr/>
        </p:nvSpPr>
        <p:spPr bwMode="auto">
          <a:xfrm>
            <a:off x="7885113" y="5861050"/>
            <a:ext cx="715962" cy="304800"/>
          </a:xfrm>
          <a:prstGeom prst="rect">
            <a:avLst/>
          </a:prstGeom>
          <a:noFill/>
          <a:ln w="9525">
            <a:noFill/>
            <a:miter lim="800000"/>
            <a:headEnd/>
            <a:tailEnd/>
          </a:ln>
        </p:spPr>
        <p:txBody>
          <a:bodyPr wrap="none">
            <a:spAutoFit/>
          </a:bodyPr>
          <a:lstStyle/>
          <a:p>
            <a:r>
              <a:rPr lang="es-ES" sz="1400" b="1"/>
              <a:t>Planta</a:t>
            </a:r>
          </a:p>
        </p:txBody>
      </p:sp>
      <p:sp>
        <p:nvSpPr>
          <p:cNvPr id="7236" name="Text Box 68"/>
          <p:cNvSpPr txBox="1">
            <a:spLocks noChangeArrowheads="1"/>
          </p:cNvSpPr>
          <p:nvPr/>
        </p:nvSpPr>
        <p:spPr bwMode="auto">
          <a:xfrm>
            <a:off x="7885113" y="5068888"/>
            <a:ext cx="784225" cy="304800"/>
          </a:xfrm>
          <a:prstGeom prst="rect">
            <a:avLst/>
          </a:prstGeom>
          <a:noFill/>
          <a:ln w="9525">
            <a:noFill/>
            <a:miter lim="800000"/>
            <a:headEnd/>
            <a:tailEnd/>
          </a:ln>
        </p:spPr>
        <p:txBody>
          <a:bodyPr wrap="none">
            <a:spAutoFit/>
          </a:bodyPr>
          <a:lstStyle/>
          <a:p>
            <a:r>
              <a:rPr lang="es-ES" sz="1400" b="1"/>
              <a:t>Sótano</a:t>
            </a:r>
          </a:p>
        </p:txBody>
      </p:sp>
      <p:sp>
        <p:nvSpPr>
          <p:cNvPr id="7237" name="Text Box 69"/>
          <p:cNvSpPr txBox="1">
            <a:spLocks noChangeArrowheads="1"/>
          </p:cNvSpPr>
          <p:nvPr/>
        </p:nvSpPr>
        <p:spPr bwMode="auto">
          <a:xfrm>
            <a:off x="7885113" y="4581525"/>
            <a:ext cx="558800" cy="304800"/>
          </a:xfrm>
          <a:prstGeom prst="rect">
            <a:avLst/>
          </a:prstGeom>
          <a:noFill/>
          <a:ln w="9525">
            <a:noFill/>
            <a:miter lim="800000"/>
            <a:headEnd/>
            <a:tailEnd/>
          </a:ln>
        </p:spPr>
        <p:txBody>
          <a:bodyPr wrap="none">
            <a:spAutoFit/>
          </a:bodyPr>
          <a:lstStyle/>
          <a:p>
            <a:r>
              <a:rPr lang="es-ES" sz="1400" b="1"/>
              <a:t>Baja</a:t>
            </a:r>
          </a:p>
        </p:txBody>
      </p:sp>
      <p:sp>
        <p:nvSpPr>
          <p:cNvPr id="7238" name="Text Box 70"/>
          <p:cNvSpPr txBox="1">
            <a:spLocks noChangeArrowheads="1"/>
          </p:cNvSpPr>
          <p:nvPr/>
        </p:nvSpPr>
        <p:spPr bwMode="auto">
          <a:xfrm>
            <a:off x="7885113" y="4005263"/>
            <a:ext cx="847725" cy="304800"/>
          </a:xfrm>
          <a:prstGeom prst="rect">
            <a:avLst/>
          </a:prstGeom>
          <a:noFill/>
          <a:ln w="9525">
            <a:noFill/>
            <a:miter lim="800000"/>
            <a:headEnd/>
            <a:tailEnd/>
          </a:ln>
        </p:spPr>
        <p:txBody>
          <a:bodyPr wrap="none">
            <a:spAutoFit/>
          </a:bodyPr>
          <a:lstStyle/>
          <a:p>
            <a:r>
              <a:rPr lang="es-ES" sz="1400" b="1"/>
              <a:t>Primera</a:t>
            </a:r>
          </a:p>
        </p:txBody>
      </p:sp>
      <p:sp>
        <p:nvSpPr>
          <p:cNvPr id="7239" name="Text Box 71"/>
          <p:cNvSpPr txBox="1">
            <a:spLocks noChangeArrowheads="1"/>
          </p:cNvSpPr>
          <p:nvPr/>
        </p:nvSpPr>
        <p:spPr bwMode="auto">
          <a:xfrm>
            <a:off x="7885113" y="3429000"/>
            <a:ext cx="931862" cy="304800"/>
          </a:xfrm>
          <a:prstGeom prst="rect">
            <a:avLst/>
          </a:prstGeom>
          <a:noFill/>
          <a:ln w="9525">
            <a:noFill/>
            <a:miter lim="800000"/>
            <a:headEnd/>
            <a:tailEnd/>
          </a:ln>
        </p:spPr>
        <p:txBody>
          <a:bodyPr wrap="none">
            <a:spAutoFit/>
          </a:bodyPr>
          <a:lstStyle/>
          <a:p>
            <a:r>
              <a:rPr lang="es-ES" sz="1400" b="1"/>
              <a:t>Segunda</a:t>
            </a:r>
          </a:p>
        </p:txBody>
      </p:sp>
      <p:sp>
        <p:nvSpPr>
          <p:cNvPr id="7240" name="Text Box 72"/>
          <p:cNvSpPr txBox="1">
            <a:spLocks noChangeArrowheads="1"/>
          </p:cNvSpPr>
          <p:nvPr/>
        </p:nvSpPr>
        <p:spPr bwMode="auto">
          <a:xfrm>
            <a:off x="7885113" y="2852738"/>
            <a:ext cx="825500" cy="304800"/>
          </a:xfrm>
          <a:prstGeom prst="rect">
            <a:avLst/>
          </a:prstGeom>
          <a:noFill/>
          <a:ln w="9525">
            <a:noFill/>
            <a:miter lim="800000"/>
            <a:headEnd/>
            <a:tailEnd/>
          </a:ln>
        </p:spPr>
        <p:txBody>
          <a:bodyPr wrap="none">
            <a:spAutoFit/>
          </a:bodyPr>
          <a:lstStyle/>
          <a:p>
            <a:r>
              <a:rPr lang="es-ES" sz="1400" b="1"/>
              <a:t>Tercera</a:t>
            </a:r>
          </a:p>
        </p:txBody>
      </p:sp>
      <p:sp>
        <p:nvSpPr>
          <p:cNvPr id="7241" name="Text Box 73"/>
          <p:cNvSpPr txBox="1">
            <a:spLocks noChangeArrowheads="1"/>
          </p:cNvSpPr>
          <p:nvPr/>
        </p:nvSpPr>
        <p:spPr bwMode="auto">
          <a:xfrm>
            <a:off x="7885113" y="2276475"/>
            <a:ext cx="746125" cy="304800"/>
          </a:xfrm>
          <a:prstGeom prst="rect">
            <a:avLst/>
          </a:prstGeom>
          <a:noFill/>
          <a:ln w="9525">
            <a:noFill/>
            <a:miter lim="800000"/>
            <a:headEnd/>
            <a:tailEnd/>
          </a:ln>
        </p:spPr>
        <p:txBody>
          <a:bodyPr wrap="none">
            <a:spAutoFit/>
          </a:bodyPr>
          <a:lstStyle/>
          <a:p>
            <a:r>
              <a:rPr lang="es-ES" sz="1400" b="1"/>
              <a:t>Cuarta</a:t>
            </a:r>
          </a:p>
        </p:txBody>
      </p:sp>
      <p:sp>
        <p:nvSpPr>
          <p:cNvPr id="7242" name="Text Box 74"/>
          <p:cNvSpPr txBox="1">
            <a:spLocks noChangeArrowheads="1"/>
          </p:cNvSpPr>
          <p:nvPr/>
        </p:nvSpPr>
        <p:spPr bwMode="auto">
          <a:xfrm>
            <a:off x="7885113" y="1773238"/>
            <a:ext cx="744537" cy="304800"/>
          </a:xfrm>
          <a:prstGeom prst="rect">
            <a:avLst/>
          </a:prstGeom>
          <a:noFill/>
          <a:ln w="9525">
            <a:noFill/>
            <a:miter lim="800000"/>
            <a:headEnd/>
            <a:tailEnd/>
          </a:ln>
        </p:spPr>
        <p:txBody>
          <a:bodyPr wrap="none">
            <a:spAutoFit/>
          </a:bodyPr>
          <a:lstStyle/>
          <a:p>
            <a:r>
              <a:rPr lang="es-ES" sz="1400" b="1"/>
              <a:t>Quinta</a:t>
            </a:r>
          </a:p>
        </p:txBody>
      </p:sp>
      <p:sp>
        <p:nvSpPr>
          <p:cNvPr id="7243" name="Line 75"/>
          <p:cNvSpPr>
            <a:spLocks noChangeShapeType="1"/>
          </p:cNvSpPr>
          <p:nvPr/>
        </p:nvSpPr>
        <p:spPr bwMode="auto">
          <a:xfrm flipV="1">
            <a:off x="8245475" y="5516563"/>
            <a:ext cx="0" cy="288925"/>
          </a:xfrm>
          <a:prstGeom prst="line">
            <a:avLst/>
          </a:prstGeom>
          <a:noFill/>
          <a:ln w="9525">
            <a:solidFill>
              <a:schemeClr val="tx1"/>
            </a:solidFill>
            <a:round/>
            <a:headEnd/>
            <a:tailEnd type="triangle" w="med" len="med"/>
          </a:ln>
        </p:spPr>
        <p:txBody>
          <a:bodyPr/>
          <a:lstStyle/>
          <a:p>
            <a:endParaRPr lang="es-ES"/>
          </a:p>
        </p:txBody>
      </p:sp>
      <p:sp>
        <p:nvSpPr>
          <p:cNvPr id="7245" name="Text Box 78"/>
          <p:cNvSpPr txBox="1">
            <a:spLocks noChangeArrowheads="1"/>
          </p:cNvSpPr>
          <p:nvPr/>
        </p:nvSpPr>
        <p:spPr bwMode="auto">
          <a:xfrm>
            <a:off x="303213" y="898525"/>
            <a:ext cx="1454150" cy="730250"/>
          </a:xfrm>
          <a:prstGeom prst="rect">
            <a:avLst/>
          </a:prstGeom>
          <a:noFill/>
          <a:ln w="9525">
            <a:noFill/>
            <a:miter lim="800000"/>
            <a:headEnd/>
            <a:tailEnd/>
          </a:ln>
        </p:spPr>
        <p:txBody>
          <a:bodyPr wrap="none">
            <a:spAutoFit/>
          </a:bodyPr>
          <a:lstStyle/>
          <a:p>
            <a:r>
              <a:rPr lang="es-ES" sz="1400" b="1"/>
              <a:t>Total: 280 dBm</a:t>
            </a:r>
          </a:p>
          <a:p>
            <a:r>
              <a:rPr lang="es-ES" sz="1400" b="1"/>
              <a:t>Area: 350</a:t>
            </a:r>
          </a:p>
          <a:p>
            <a:r>
              <a:rPr lang="es-ES" sz="1400" b="1"/>
              <a:t>Volumen: 1750</a:t>
            </a:r>
          </a:p>
        </p:txBody>
      </p:sp>
      <p:sp>
        <p:nvSpPr>
          <p:cNvPr id="78" name="Rectangle 18"/>
          <p:cNvSpPr>
            <a:spLocks noChangeArrowheads="1"/>
          </p:cNvSpPr>
          <p:nvPr/>
        </p:nvSpPr>
        <p:spPr bwMode="auto">
          <a:xfrm>
            <a:off x="571472" y="53957"/>
            <a:ext cx="7961341" cy="803275"/>
          </a:xfrm>
          <a:prstGeom prst="rect">
            <a:avLst/>
          </a:prstGeom>
          <a:noFill/>
          <a:ln w="9525">
            <a:noFill/>
            <a:miter lim="800000"/>
            <a:headEnd/>
            <a:tailEnd/>
          </a:ln>
        </p:spPr>
        <p:txBody>
          <a:bodyPr anchor="ctr"/>
          <a:lstStyle/>
          <a:p>
            <a:pPr algn="ctr"/>
            <a:r>
              <a:rPr lang="es-ES" sz="2800" b="0" dirty="0" smtClean="0">
                <a:solidFill>
                  <a:schemeClr val="tx2"/>
                </a:solidFill>
              </a:rPr>
              <a:t>Canales 1-5-9-13, software versión 3, configuración ajustada</a:t>
            </a:r>
            <a:endParaRPr lang="es-ES" sz="2800" b="0" dirty="0">
              <a:solidFill>
                <a:schemeClr val="tx2"/>
              </a:solidFill>
            </a:endParaRPr>
          </a:p>
        </p:txBody>
      </p:sp>
      <p:sp>
        <p:nvSpPr>
          <p:cNvPr id="79" name="3 Marcador de número de diapositiva"/>
          <p:cNvSpPr>
            <a:spLocks noGrp="1"/>
          </p:cNvSpPr>
          <p:nvPr>
            <p:ph type="sldNum" sz="quarter" idx="10"/>
          </p:nvPr>
        </p:nvSpPr>
        <p:spPr>
          <a:xfrm>
            <a:off x="3489325" y="6524625"/>
            <a:ext cx="2235200" cy="273050"/>
          </a:xfrm>
        </p:spPr>
        <p:txBody>
          <a:bodyPr/>
          <a:lstStyle/>
          <a:p>
            <a:pPr>
              <a:defRPr/>
            </a:pPr>
            <a:r>
              <a:rPr lang="es-ES"/>
              <a:t>Ampliación Redes 5-</a:t>
            </a:r>
            <a:fld id="{D8BC4C77-A540-40A5-8EFD-A378979AAB46}" type="slidenum">
              <a:rPr lang="es-ES"/>
              <a:pPr>
                <a:defRPr/>
              </a:pPr>
              <a:t>136</a:t>
            </a:fld>
            <a:endParaRPr lang="es-ES"/>
          </a:p>
        </p:txBody>
      </p:sp>
    </p:spTree>
  </p:cSld>
  <p:clrMapOvr>
    <a:masterClrMapping/>
  </p:clrMapOvr>
  <p:transition spd="med">
    <p:cover dir="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D8BC4C77-A540-40A5-8EFD-A378979AAB46}" type="slidenum">
              <a:rPr lang="es-ES"/>
              <a:pPr>
                <a:defRPr/>
              </a:pPr>
              <a:t>137</a:t>
            </a:fld>
            <a:endParaRPr lang="es-ES"/>
          </a:p>
        </p:txBody>
      </p:sp>
      <p:sp>
        <p:nvSpPr>
          <p:cNvPr id="131075" name="Rectangle 2"/>
          <p:cNvSpPr>
            <a:spLocks noGrp="1" noChangeArrowheads="1"/>
          </p:cNvSpPr>
          <p:nvPr>
            <p:ph type="title"/>
          </p:nvPr>
        </p:nvSpPr>
        <p:spPr/>
        <p:txBody>
          <a:bodyPr/>
          <a:lstStyle/>
          <a:p>
            <a:pPr eaLnBrk="1" hangingPunct="1"/>
            <a:r>
              <a:rPr lang="es-ES" dirty="0" smtClean="0"/>
              <a:t>Redes inalámbricas 802.11</a:t>
            </a:r>
          </a:p>
        </p:txBody>
      </p:sp>
      <p:sp>
        <p:nvSpPr>
          <p:cNvPr id="131076" name="Rectangle 3"/>
          <p:cNvSpPr>
            <a:spLocks noGrp="1" noChangeArrowheads="1"/>
          </p:cNvSpPr>
          <p:nvPr>
            <p:ph type="body" idx="1"/>
          </p:nvPr>
        </p:nvSpPr>
        <p:spPr/>
        <p:txBody>
          <a:bodyPr/>
          <a:lstStyle/>
          <a:p>
            <a:pPr eaLnBrk="1" hangingPunct="1"/>
            <a:r>
              <a:rPr lang="es-ES" dirty="0" smtClean="0"/>
              <a:t>Introducción y Arquitectura</a:t>
            </a:r>
          </a:p>
          <a:p>
            <a:pPr eaLnBrk="1" hangingPunct="1"/>
            <a:r>
              <a:rPr lang="es-ES" dirty="0" smtClean="0"/>
              <a:t>Nivel MAC</a:t>
            </a:r>
          </a:p>
          <a:p>
            <a:pPr eaLnBrk="1" hangingPunct="1"/>
            <a:r>
              <a:rPr lang="es-ES" dirty="0" smtClean="0"/>
              <a:t>Conectividad y seguridad</a:t>
            </a:r>
          </a:p>
          <a:p>
            <a:pPr eaLnBrk="1" hangingPunct="1"/>
            <a:r>
              <a:rPr lang="es-ES" dirty="0" smtClean="0"/>
              <a:t>Nivel físico</a:t>
            </a:r>
          </a:p>
          <a:p>
            <a:pPr eaLnBrk="1" hangingPunct="1"/>
            <a:r>
              <a:rPr lang="es-ES" dirty="0" smtClean="0"/>
              <a:t>Diseño</a:t>
            </a:r>
          </a:p>
          <a:p>
            <a:pPr eaLnBrk="1" hangingPunct="1"/>
            <a:r>
              <a:rPr lang="es-ES" b="1" dirty="0" smtClean="0">
                <a:solidFill>
                  <a:srgbClr val="FF0000"/>
                </a:solidFill>
              </a:rPr>
              <a:t>Puentes inalámbricos</a:t>
            </a:r>
          </a:p>
        </p:txBody>
      </p:sp>
    </p:spTree>
  </p:cSld>
  <p:clrMapOvr>
    <a:masterClrMapping/>
  </p:clrMapOvr>
  <p:transition spd="med">
    <p:cover dir="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D450BED6-A662-4E6F-9ACB-4C7626135191}" type="slidenum">
              <a:rPr lang="es-ES"/>
              <a:pPr>
                <a:defRPr/>
              </a:pPr>
              <a:t>138</a:t>
            </a:fld>
            <a:endParaRPr lang="es-ES"/>
          </a:p>
        </p:txBody>
      </p:sp>
      <p:sp>
        <p:nvSpPr>
          <p:cNvPr id="132099" name="Rectangle 2"/>
          <p:cNvSpPr>
            <a:spLocks noGrp="1" noChangeArrowheads="1"/>
          </p:cNvSpPr>
          <p:nvPr>
            <p:ph type="title"/>
          </p:nvPr>
        </p:nvSpPr>
        <p:spPr>
          <a:xfrm>
            <a:off x="685800" y="476250"/>
            <a:ext cx="7772400" cy="1143000"/>
          </a:xfrm>
        </p:spPr>
        <p:txBody>
          <a:bodyPr/>
          <a:lstStyle/>
          <a:p>
            <a:pPr eaLnBrk="1" hangingPunct="1"/>
            <a:r>
              <a:rPr lang="es-ES" smtClean="0"/>
              <a:t>Puentes inalámbricos entre LANs</a:t>
            </a:r>
          </a:p>
        </p:txBody>
      </p:sp>
      <p:sp>
        <p:nvSpPr>
          <p:cNvPr id="132100" name="Rectangle 3"/>
          <p:cNvSpPr>
            <a:spLocks noGrp="1" noChangeArrowheads="1"/>
          </p:cNvSpPr>
          <p:nvPr>
            <p:ph type="body" idx="1"/>
          </p:nvPr>
        </p:nvSpPr>
        <p:spPr>
          <a:xfrm>
            <a:off x="685800" y="1847850"/>
            <a:ext cx="7772400" cy="4114800"/>
          </a:xfrm>
        </p:spPr>
        <p:txBody>
          <a:bodyPr/>
          <a:lstStyle/>
          <a:p>
            <a:pPr eaLnBrk="1" hangingPunct="1">
              <a:lnSpc>
                <a:spcPct val="90000"/>
              </a:lnSpc>
            </a:pPr>
            <a:r>
              <a:rPr lang="es-ES" sz="2400" smtClean="0"/>
              <a:t>Los sistemas de transmisión vía radio de las LANs inalámbricas pueden aprovecharse para unir LANs entre sí</a:t>
            </a:r>
          </a:p>
          <a:p>
            <a:pPr eaLnBrk="1" hangingPunct="1">
              <a:lnSpc>
                <a:spcPct val="90000"/>
              </a:lnSpc>
            </a:pPr>
            <a:r>
              <a:rPr lang="es-ES" sz="2400" smtClean="0"/>
              <a:t>Esto permite en ocasiones un ahorro considerable de costos en alquiler de circuitos telefónicos</a:t>
            </a:r>
          </a:p>
          <a:p>
            <a:pPr eaLnBrk="1" hangingPunct="1">
              <a:lnSpc>
                <a:spcPct val="90000"/>
              </a:lnSpc>
            </a:pPr>
            <a:r>
              <a:rPr lang="es-ES" sz="2400" smtClean="0"/>
              <a:t>Los dispositivos que se utilizan son puentes inalámbricos, parecidos a los puntos de acceso</a:t>
            </a:r>
          </a:p>
          <a:p>
            <a:pPr eaLnBrk="1" hangingPunct="1">
              <a:lnSpc>
                <a:spcPct val="90000"/>
              </a:lnSpc>
            </a:pPr>
            <a:r>
              <a:rPr lang="es-ES" sz="2400" smtClean="0"/>
              <a:t>Como en este caso los puntos a unir no son móviles se pueden usar antenas muy direccionales, con lo que el alcance puede ser considerable</a:t>
            </a:r>
          </a:p>
          <a:p>
            <a:pPr eaLnBrk="1" hangingPunct="1">
              <a:lnSpc>
                <a:spcPct val="90000"/>
              </a:lnSpc>
            </a:pPr>
            <a:r>
              <a:rPr lang="es-ES" sz="2400" smtClean="0"/>
              <a:t>Un puente puede actuar al mismo tiempo de punto de acceso inalámbrico</a:t>
            </a:r>
          </a:p>
        </p:txBody>
      </p:sp>
    </p:spTree>
  </p:cSld>
  <p:clrMapOvr>
    <a:masterClrMapping/>
  </p:clrMapOvr>
  <p:transition spd="med">
    <p:cover dir="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1 Marcador de número de diapositiva"/>
          <p:cNvSpPr>
            <a:spLocks noGrp="1"/>
          </p:cNvSpPr>
          <p:nvPr>
            <p:ph type="sldNum" sz="quarter" idx="10"/>
          </p:nvPr>
        </p:nvSpPr>
        <p:spPr/>
        <p:txBody>
          <a:bodyPr/>
          <a:lstStyle/>
          <a:p>
            <a:pPr>
              <a:defRPr/>
            </a:pPr>
            <a:r>
              <a:rPr lang="es-ES"/>
              <a:t>Ampliación Redes 5-</a:t>
            </a:r>
            <a:fld id="{DF4D9DD3-471B-4FF6-BB25-5E5191CF3A2A}" type="slidenum">
              <a:rPr lang="es-ES"/>
              <a:pPr>
                <a:defRPr/>
              </a:pPr>
              <a:t>139</a:t>
            </a:fld>
            <a:endParaRPr lang="es-ES"/>
          </a:p>
        </p:txBody>
      </p:sp>
      <p:pic>
        <p:nvPicPr>
          <p:cNvPr id="133123" name="Picture 2"/>
          <p:cNvPicPr>
            <a:picLocks noChangeArrowheads="1"/>
          </p:cNvPicPr>
          <p:nvPr/>
        </p:nvPicPr>
        <p:blipFill>
          <a:blip r:embed="rId3" cstate="print"/>
          <a:srcRect/>
          <a:stretch>
            <a:fillRect/>
          </a:stretch>
        </p:blipFill>
        <p:spPr bwMode="auto">
          <a:xfrm>
            <a:off x="1406525" y="1960563"/>
            <a:ext cx="1617663" cy="2649537"/>
          </a:xfrm>
          <a:prstGeom prst="rect">
            <a:avLst/>
          </a:prstGeom>
          <a:noFill/>
          <a:ln w="9525">
            <a:noFill/>
            <a:miter lim="800000"/>
            <a:headEnd/>
            <a:tailEnd/>
          </a:ln>
        </p:spPr>
      </p:pic>
      <p:pic>
        <p:nvPicPr>
          <p:cNvPr id="133124" name="Picture 3"/>
          <p:cNvPicPr>
            <a:picLocks noChangeArrowheads="1"/>
          </p:cNvPicPr>
          <p:nvPr/>
        </p:nvPicPr>
        <p:blipFill>
          <a:blip r:embed="rId3" cstate="print"/>
          <a:srcRect/>
          <a:stretch>
            <a:fillRect/>
          </a:stretch>
        </p:blipFill>
        <p:spPr bwMode="auto">
          <a:xfrm>
            <a:off x="6470650" y="1978025"/>
            <a:ext cx="1617663" cy="2649538"/>
          </a:xfrm>
          <a:prstGeom prst="rect">
            <a:avLst/>
          </a:prstGeom>
          <a:noFill/>
          <a:ln w="9525">
            <a:noFill/>
            <a:miter lim="800000"/>
            <a:headEnd/>
            <a:tailEnd/>
          </a:ln>
        </p:spPr>
      </p:pic>
      <p:sp>
        <p:nvSpPr>
          <p:cNvPr id="133125" name="Text Box 4"/>
          <p:cNvSpPr txBox="1">
            <a:spLocks noChangeArrowheads="1"/>
          </p:cNvSpPr>
          <p:nvPr/>
        </p:nvSpPr>
        <p:spPr bwMode="auto">
          <a:xfrm>
            <a:off x="1212850" y="-26988"/>
            <a:ext cx="6569075" cy="701676"/>
          </a:xfrm>
          <a:prstGeom prst="rect">
            <a:avLst/>
          </a:prstGeom>
          <a:noFill/>
          <a:ln w="9525">
            <a:noFill/>
            <a:miter lim="800000"/>
            <a:headEnd/>
            <a:tailEnd/>
          </a:ln>
        </p:spPr>
        <p:txBody>
          <a:bodyPr wrap="none">
            <a:spAutoFit/>
          </a:bodyPr>
          <a:lstStyle/>
          <a:p>
            <a:r>
              <a:rPr lang="es-ES" sz="4000" b="0"/>
              <a:t>Configuración punto a punto</a:t>
            </a:r>
          </a:p>
        </p:txBody>
      </p:sp>
      <p:sp>
        <p:nvSpPr>
          <p:cNvPr id="133126" name="Text Box 5"/>
          <p:cNvSpPr txBox="1">
            <a:spLocks noChangeArrowheads="1"/>
          </p:cNvSpPr>
          <p:nvPr/>
        </p:nvSpPr>
        <p:spPr bwMode="auto">
          <a:xfrm>
            <a:off x="4210050" y="4657725"/>
            <a:ext cx="4249738" cy="730250"/>
          </a:xfrm>
          <a:prstGeom prst="rect">
            <a:avLst/>
          </a:prstGeom>
          <a:noFill/>
          <a:ln w="9525">
            <a:noFill/>
            <a:miter lim="800000"/>
            <a:headEnd/>
            <a:tailEnd/>
          </a:ln>
        </p:spPr>
        <p:txBody>
          <a:bodyPr wrap="none">
            <a:spAutoFit/>
          </a:bodyPr>
          <a:lstStyle/>
          <a:p>
            <a:r>
              <a:rPr lang="es-ES"/>
              <a:t>Ganancia máxima: 20 dBi (antena parabólica)</a:t>
            </a:r>
          </a:p>
          <a:p>
            <a:r>
              <a:rPr lang="es-ES"/>
              <a:t>Potencia máxima: 100 mW</a:t>
            </a:r>
          </a:p>
          <a:p>
            <a:r>
              <a:rPr lang="es-ES"/>
              <a:t>(pero ambas cosas a la vez no están permitidas)</a:t>
            </a:r>
          </a:p>
        </p:txBody>
      </p:sp>
      <p:sp>
        <p:nvSpPr>
          <p:cNvPr id="133127" name="Text Box 6"/>
          <p:cNvSpPr txBox="1">
            <a:spLocks noChangeArrowheads="1"/>
          </p:cNvSpPr>
          <p:nvPr/>
        </p:nvSpPr>
        <p:spPr bwMode="auto">
          <a:xfrm>
            <a:off x="2395538" y="4652963"/>
            <a:ext cx="1849437" cy="304800"/>
          </a:xfrm>
          <a:prstGeom prst="rect">
            <a:avLst/>
          </a:prstGeom>
          <a:noFill/>
          <a:ln w="9525">
            <a:noFill/>
            <a:miter lim="800000"/>
            <a:headEnd/>
            <a:tailEnd/>
          </a:ln>
        </p:spPr>
        <p:txBody>
          <a:bodyPr wrap="none">
            <a:spAutoFit/>
          </a:bodyPr>
          <a:lstStyle/>
          <a:p>
            <a:r>
              <a:rPr lang="es-ES"/>
              <a:t>Restricciones ETSI:</a:t>
            </a:r>
          </a:p>
        </p:txBody>
      </p:sp>
      <p:sp>
        <p:nvSpPr>
          <p:cNvPr id="133128" name="Text Box 7"/>
          <p:cNvSpPr txBox="1">
            <a:spLocks noChangeArrowheads="1"/>
          </p:cNvSpPr>
          <p:nvPr/>
        </p:nvSpPr>
        <p:spPr bwMode="auto">
          <a:xfrm>
            <a:off x="107950" y="5368925"/>
            <a:ext cx="10112375" cy="1155700"/>
          </a:xfrm>
          <a:prstGeom prst="rect">
            <a:avLst/>
          </a:prstGeom>
          <a:noFill/>
          <a:ln w="9525">
            <a:noFill/>
            <a:miter lim="800000"/>
            <a:headEnd/>
            <a:tailEnd/>
          </a:ln>
        </p:spPr>
        <p:txBody>
          <a:bodyPr wrap="none">
            <a:spAutoFit/>
          </a:bodyPr>
          <a:lstStyle/>
          <a:p>
            <a:r>
              <a:rPr lang="es-ES"/>
              <a:t>Alcance máximo: 10 Km (visión directa)</a:t>
            </a:r>
          </a:p>
          <a:p>
            <a:r>
              <a:rPr lang="es-ES"/>
              <a:t>Calculadora de alcances en función de potencias, ganancias, etc.: </a:t>
            </a:r>
          </a:p>
          <a:p>
            <a:r>
              <a:rPr lang="es-ES">
                <a:hlinkClick r:id="rId4"/>
              </a:rPr>
              <a:t>http://www.cisco.com/en/US/products/hw/wireless/ps458/products_tech_note09186a008009459b.shtml</a:t>
            </a:r>
            <a:endParaRPr lang="es-ES"/>
          </a:p>
          <a:p>
            <a:r>
              <a:rPr lang="es-ES">
                <a:hlinkClick r:id="rId5"/>
              </a:rPr>
              <a:t>http://www.cisco.com/application/vnd.ms-excel/en/us/guest/products/ps458/c1225/ccmigration_09186a00800a912a.xls</a:t>
            </a:r>
            <a:endParaRPr lang="es-ES"/>
          </a:p>
          <a:p>
            <a:r>
              <a:rPr lang="es-ES_tradnl"/>
              <a:t>(o buscar ‘outdoor bridge calculation utility’ en www.cisco.com)</a:t>
            </a:r>
            <a:endParaRPr lang="es-ES"/>
          </a:p>
        </p:txBody>
      </p:sp>
      <p:grpSp>
        <p:nvGrpSpPr>
          <p:cNvPr id="133129" name="Group 8"/>
          <p:cNvGrpSpPr>
            <a:grpSpLocks/>
          </p:cNvGrpSpPr>
          <p:nvPr/>
        </p:nvGrpSpPr>
        <p:grpSpPr bwMode="auto">
          <a:xfrm rot="5400000">
            <a:off x="2131219" y="1235869"/>
            <a:ext cx="960437" cy="581025"/>
            <a:chOff x="3411" y="291"/>
            <a:chExt cx="605" cy="396"/>
          </a:xfrm>
        </p:grpSpPr>
        <p:grpSp>
          <p:nvGrpSpPr>
            <p:cNvPr id="133178" name="Group 9"/>
            <p:cNvGrpSpPr>
              <a:grpSpLocks/>
            </p:cNvGrpSpPr>
            <p:nvPr/>
          </p:nvGrpSpPr>
          <p:grpSpPr bwMode="auto">
            <a:xfrm>
              <a:off x="3663" y="615"/>
              <a:ext cx="103" cy="72"/>
              <a:chOff x="3663" y="615"/>
              <a:chExt cx="103" cy="72"/>
            </a:xfrm>
          </p:grpSpPr>
          <p:sp>
            <p:nvSpPr>
              <p:cNvPr id="133195" name="Oval 10"/>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3196" name="Rectangle 1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3197" name="Rectangle 1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3198" name="Line 13"/>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3199" name="Line 14"/>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3179" name="Group 15"/>
            <p:cNvGrpSpPr>
              <a:grpSpLocks/>
            </p:cNvGrpSpPr>
            <p:nvPr/>
          </p:nvGrpSpPr>
          <p:grpSpPr bwMode="auto">
            <a:xfrm>
              <a:off x="3637" y="562"/>
              <a:ext cx="156" cy="83"/>
              <a:chOff x="3637" y="562"/>
              <a:chExt cx="156" cy="83"/>
            </a:xfrm>
          </p:grpSpPr>
          <p:sp>
            <p:nvSpPr>
              <p:cNvPr id="133190" name="Oval 16"/>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3191" name="Rectangle 1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3192" name="Rectangle 1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3193" name="Line 19"/>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3194" name="Line 20"/>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3180" name="Arc 21"/>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3181" name="Arc 22"/>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3182" name="Oval 23"/>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3183" name="Line 24"/>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3184" name="Freeform 2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3185" name="Freeform 2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3186" name="Oval 27"/>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3187" name="Freeform 2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3188" name="Freeform 2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3189" name="Line 30"/>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3130" name="Group 31"/>
          <p:cNvGrpSpPr>
            <a:grpSpLocks/>
          </p:cNvGrpSpPr>
          <p:nvPr/>
        </p:nvGrpSpPr>
        <p:grpSpPr bwMode="auto">
          <a:xfrm rot="-5400000">
            <a:off x="6562725" y="1160463"/>
            <a:ext cx="960437" cy="579438"/>
            <a:chOff x="3411" y="291"/>
            <a:chExt cx="605" cy="396"/>
          </a:xfrm>
        </p:grpSpPr>
        <p:grpSp>
          <p:nvGrpSpPr>
            <p:cNvPr id="133156" name="Group 32"/>
            <p:cNvGrpSpPr>
              <a:grpSpLocks/>
            </p:cNvGrpSpPr>
            <p:nvPr/>
          </p:nvGrpSpPr>
          <p:grpSpPr bwMode="auto">
            <a:xfrm>
              <a:off x="3663" y="615"/>
              <a:ext cx="103" cy="72"/>
              <a:chOff x="3663" y="615"/>
              <a:chExt cx="103" cy="72"/>
            </a:xfrm>
          </p:grpSpPr>
          <p:sp>
            <p:nvSpPr>
              <p:cNvPr id="133173" name="Oval 33"/>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3174" name="Rectangle 3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3175" name="Rectangle 35"/>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3176" name="Line 36"/>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3177" name="Line 37"/>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3157" name="Group 38"/>
            <p:cNvGrpSpPr>
              <a:grpSpLocks/>
            </p:cNvGrpSpPr>
            <p:nvPr/>
          </p:nvGrpSpPr>
          <p:grpSpPr bwMode="auto">
            <a:xfrm>
              <a:off x="3637" y="562"/>
              <a:ext cx="156" cy="83"/>
              <a:chOff x="3637" y="562"/>
              <a:chExt cx="156" cy="83"/>
            </a:xfrm>
          </p:grpSpPr>
          <p:sp>
            <p:nvSpPr>
              <p:cNvPr id="133168" name="Oval 39"/>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3169" name="Rectangle 4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3170" name="Rectangle 41"/>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3171" name="Line 42"/>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3172" name="Line 43"/>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3158" name="Arc 44"/>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3159" name="Arc 45"/>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3160" name="Oval 46"/>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3161" name="Line 47"/>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3162" name="Freeform 4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3163" name="Freeform 49"/>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3164" name="Oval 50"/>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3165" name="Freeform 5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3166" name="Freeform 52"/>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3167" name="Line 53"/>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sp>
        <p:nvSpPr>
          <p:cNvPr id="133131" name="Rectangle 54"/>
          <p:cNvSpPr>
            <a:spLocks noChangeArrowheads="1"/>
          </p:cNvSpPr>
          <p:nvPr/>
        </p:nvSpPr>
        <p:spPr bwMode="auto">
          <a:xfrm>
            <a:off x="2251075" y="1350963"/>
            <a:ext cx="69850" cy="838200"/>
          </a:xfrm>
          <a:prstGeom prst="rect">
            <a:avLst/>
          </a:prstGeom>
          <a:solidFill>
            <a:srgbClr val="808080"/>
          </a:solidFill>
          <a:ln w="9525">
            <a:solidFill>
              <a:schemeClr val="tx1"/>
            </a:solidFill>
            <a:miter lim="800000"/>
            <a:headEnd/>
            <a:tailEnd/>
          </a:ln>
        </p:spPr>
        <p:txBody>
          <a:bodyPr wrap="none" anchor="ctr"/>
          <a:lstStyle/>
          <a:p>
            <a:endParaRPr lang="es-ES"/>
          </a:p>
        </p:txBody>
      </p:sp>
      <p:sp>
        <p:nvSpPr>
          <p:cNvPr id="133132" name="Rectangle 55"/>
          <p:cNvSpPr>
            <a:spLocks noChangeArrowheads="1"/>
          </p:cNvSpPr>
          <p:nvPr/>
        </p:nvSpPr>
        <p:spPr bwMode="auto">
          <a:xfrm>
            <a:off x="7315200" y="1274763"/>
            <a:ext cx="69850" cy="838200"/>
          </a:xfrm>
          <a:prstGeom prst="rect">
            <a:avLst/>
          </a:prstGeom>
          <a:solidFill>
            <a:srgbClr val="808080"/>
          </a:solidFill>
          <a:ln w="9525">
            <a:solidFill>
              <a:schemeClr val="tx1"/>
            </a:solidFill>
            <a:miter lim="800000"/>
            <a:headEnd/>
            <a:tailEnd/>
          </a:ln>
        </p:spPr>
        <p:txBody>
          <a:bodyPr wrap="none" anchor="ctr"/>
          <a:lstStyle/>
          <a:p>
            <a:endParaRPr lang="es-ES"/>
          </a:p>
        </p:txBody>
      </p:sp>
      <p:pic>
        <p:nvPicPr>
          <p:cNvPr id="133133" name="Picture 56"/>
          <p:cNvPicPr>
            <a:picLocks noChangeAspect="1" noChangeArrowheads="1"/>
          </p:cNvPicPr>
          <p:nvPr/>
        </p:nvPicPr>
        <p:blipFill>
          <a:blip r:embed="rId6" cstate="print"/>
          <a:srcRect/>
          <a:stretch>
            <a:fillRect/>
          </a:stretch>
        </p:blipFill>
        <p:spPr bwMode="auto">
          <a:xfrm>
            <a:off x="6892925" y="2741613"/>
            <a:ext cx="739775" cy="590550"/>
          </a:xfrm>
          <a:prstGeom prst="rect">
            <a:avLst/>
          </a:prstGeom>
          <a:noFill/>
          <a:ln w="9525">
            <a:noFill/>
            <a:miter lim="800000"/>
            <a:headEnd/>
            <a:tailEnd/>
          </a:ln>
        </p:spPr>
      </p:pic>
      <p:pic>
        <p:nvPicPr>
          <p:cNvPr id="133134" name="Picture 57"/>
          <p:cNvPicPr>
            <a:picLocks noChangeAspect="1" noChangeArrowheads="1"/>
          </p:cNvPicPr>
          <p:nvPr/>
        </p:nvPicPr>
        <p:blipFill>
          <a:blip r:embed="rId6" cstate="print"/>
          <a:srcRect/>
          <a:stretch>
            <a:fillRect/>
          </a:stretch>
        </p:blipFill>
        <p:spPr bwMode="auto">
          <a:xfrm>
            <a:off x="1898650" y="2817813"/>
            <a:ext cx="739775" cy="590550"/>
          </a:xfrm>
          <a:prstGeom prst="rect">
            <a:avLst/>
          </a:prstGeom>
          <a:noFill/>
          <a:ln w="9525">
            <a:noFill/>
            <a:miter lim="800000"/>
            <a:headEnd/>
            <a:tailEnd/>
          </a:ln>
        </p:spPr>
      </p:pic>
      <p:sp>
        <p:nvSpPr>
          <p:cNvPr id="133135" name="Line 58"/>
          <p:cNvSpPr>
            <a:spLocks noChangeShapeType="1"/>
          </p:cNvSpPr>
          <p:nvPr/>
        </p:nvSpPr>
        <p:spPr bwMode="auto">
          <a:xfrm flipV="1">
            <a:off x="2320925" y="1503363"/>
            <a:ext cx="0" cy="1320800"/>
          </a:xfrm>
          <a:prstGeom prst="line">
            <a:avLst/>
          </a:prstGeom>
          <a:noFill/>
          <a:ln w="19050">
            <a:solidFill>
              <a:srgbClr val="FF0000"/>
            </a:solidFill>
            <a:round/>
            <a:headEnd/>
            <a:tailEnd/>
          </a:ln>
        </p:spPr>
        <p:txBody>
          <a:bodyPr/>
          <a:lstStyle/>
          <a:p>
            <a:endParaRPr lang="es-ES"/>
          </a:p>
        </p:txBody>
      </p:sp>
      <p:sp>
        <p:nvSpPr>
          <p:cNvPr id="133136" name="Line 59"/>
          <p:cNvSpPr>
            <a:spLocks noChangeShapeType="1"/>
          </p:cNvSpPr>
          <p:nvPr/>
        </p:nvSpPr>
        <p:spPr bwMode="auto">
          <a:xfrm flipV="1">
            <a:off x="7321550" y="1452563"/>
            <a:ext cx="0" cy="1295400"/>
          </a:xfrm>
          <a:prstGeom prst="line">
            <a:avLst/>
          </a:prstGeom>
          <a:noFill/>
          <a:ln w="19050">
            <a:solidFill>
              <a:srgbClr val="FF0000"/>
            </a:solidFill>
            <a:round/>
            <a:headEnd/>
            <a:tailEnd/>
          </a:ln>
        </p:spPr>
        <p:txBody>
          <a:bodyPr/>
          <a:lstStyle/>
          <a:p>
            <a:endParaRPr lang="es-ES"/>
          </a:p>
        </p:txBody>
      </p:sp>
      <p:sp>
        <p:nvSpPr>
          <p:cNvPr id="133137" name="Text Box 60"/>
          <p:cNvSpPr txBox="1">
            <a:spLocks noChangeArrowheads="1"/>
          </p:cNvSpPr>
          <p:nvPr/>
        </p:nvSpPr>
        <p:spPr bwMode="auto">
          <a:xfrm>
            <a:off x="3235325" y="3059113"/>
            <a:ext cx="2181225" cy="942975"/>
          </a:xfrm>
          <a:prstGeom prst="rect">
            <a:avLst/>
          </a:prstGeom>
          <a:solidFill>
            <a:schemeClr val="bg1"/>
          </a:solidFill>
          <a:ln w="9525">
            <a:noFill/>
            <a:miter lim="800000"/>
            <a:headEnd/>
            <a:tailEnd/>
          </a:ln>
        </p:spPr>
        <p:txBody>
          <a:bodyPr>
            <a:spAutoFit/>
          </a:bodyPr>
          <a:lstStyle/>
          <a:p>
            <a:r>
              <a:rPr lang="es-ES"/>
              <a:t>Cable coaxial de 50 </a:t>
            </a:r>
            <a:r>
              <a:rPr lang="es-ES">
                <a:sym typeface="Symbol" pitchFamily="18" charset="2"/>
              </a:rPr>
              <a:t> de baja atenuación lo más corto posible (30 m max.)</a:t>
            </a:r>
            <a:endParaRPr lang="es-ES"/>
          </a:p>
        </p:txBody>
      </p:sp>
      <p:sp>
        <p:nvSpPr>
          <p:cNvPr id="133138" name="Line 61"/>
          <p:cNvSpPr>
            <a:spLocks noChangeShapeType="1"/>
          </p:cNvSpPr>
          <p:nvPr/>
        </p:nvSpPr>
        <p:spPr bwMode="auto">
          <a:xfrm flipH="1" flipV="1">
            <a:off x="2390775" y="2722563"/>
            <a:ext cx="844550" cy="457200"/>
          </a:xfrm>
          <a:prstGeom prst="line">
            <a:avLst/>
          </a:prstGeom>
          <a:noFill/>
          <a:ln w="9525">
            <a:solidFill>
              <a:schemeClr val="tx1"/>
            </a:solidFill>
            <a:round/>
            <a:headEnd/>
            <a:tailEnd type="triangle" w="med" len="med"/>
          </a:ln>
        </p:spPr>
        <p:txBody>
          <a:bodyPr/>
          <a:lstStyle/>
          <a:p>
            <a:endParaRPr lang="es-ES"/>
          </a:p>
        </p:txBody>
      </p:sp>
      <p:sp>
        <p:nvSpPr>
          <p:cNvPr id="133139" name="Line 62"/>
          <p:cNvSpPr>
            <a:spLocks noChangeShapeType="1"/>
          </p:cNvSpPr>
          <p:nvPr/>
        </p:nvSpPr>
        <p:spPr bwMode="auto">
          <a:xfrm>
            <a:off x="2181225" y="3332163"/>
            <a:ext cx="0" cy="533400"/>
          </a:xfrm>
          <a:prstGeom prst="line">
            <a:avLst/>
          </a:prstGeom>
          <a:noFill/>
          <a:ln w="19050">
            <a:solidFill>
              <a:srgbClr val="0000FF"/>
            </a:solidFill>
            <a:round/>
            <a:headEnd/>
            <a:tailEnd/>
          </a:ln>
        </p:spPr>
        <p:txBody>
          <a:bodyPr/>
          <a:lstStyle/>
          <a:p>
            <a:endParaRPr lang="es-ES"/>
          </a:p>
        </p:txBody>
      </p:sp>
      <p:sp>
        <p:nvSpPr>
          <p:cNvPr id="133140" name="Line 63"/>
          <p:cNvSpPr>
            <a:spLocks noChangeShapeType="1"/>
          </p:cNvSpPr>
          <p:nvPr/>
        </p:nvSpPr>
        <p:spPr bwMode="auto">
          <a:xfrm>
            <a:off x="1547813" y="3865563"/>
            <a:ext cx="1054100" cy="0"/>
          </a:xfrm>
          <a:prstGeom prst="line">
            <a:avLst/>
          </a:prstGeom>
          <a:noFill/>
          <a:ln w="19050">
            <a:solidFill>
              <a:srgbClr val="0000FF"/>
            </a:solidFill>
            <a:round/>
            <a:headEnd/>
            <a:tailEnd/>
          </a:ln>
        </p:spPr>
        <p:txBody>
          <a:bodyPr/>
          <a:lstStyle/>
          <a:p>
            <a:endParaRPr lang="es-ES"/>
          </a:p>
        </p:txBody>
      </p:sp>
      <p:sp>
        <p:nvSpPr>
          <p:cNvPr id="133141" name="Line 64"/>
          <p:cNvSpPr>
            <a:spLocks noChangeShapeType="1"/>
          </p:cNvSpPr>
          <p:nvPr/>
        </p:nvSpPr>
        <p:spPr bwMode="auto">
          <a:xfrm>
            <a:off x="7245350" y="3255963"/>
            <a:ext cx="0" cy="609600"/>
          </a:xfrm>
          <a:prstGeom prst="line">
            <a:avLst/>
          </a:prstGeom>
          <a:noFill/>
          <a:ln w="19050">
            <a:solidFill>
              <a:srgbClr val="0000FF"/>
            </a:solidFill>
            <a:round/>
            <a:headEnd/>
            <a:tailEnd/>
          </a:ln>
        </p:spPr>
        <p:txBody>
          <a:bodyPr/>
          <a:lstStyle/>
          <a:p>
            <a:endParaRPr lang="es-ES"/>
          </a:p>
        </p:txBody>
      </p:sp>
      <p:sp>
        <p:nvSpPr>
          <p:cNvPr id="133142" name="Line 65"/>
          <p:cNvSpPr>
            <a:spLocks noChangeShapeType="1"/>
          </p:cNvSpPr>
          <p:nvPr/>
        </p:nvSpPr>
        <p:spPr bwMode="auto">
          <a:xfrm>
            <a:off x="6611938" y="3865563"/>
            <a:ext cx="1055687" cy="0"/>
          </a:xfrm>
          <a:prstGeom prst="line">
            <a:avLst/>
          </a:prstGeom>
          <a:noFill/>
          <a:ln w="19050">
            <a:solidFill>
              <a:srgbClr val="0000FF"/>
            </a:solidFill>
            <a:round/>
            <a:headEnd/>
            <a:tailEnd/>
          </a:ln>
        </p:spPr>
        <p:txBody>
          <a:bodyPr/>
          <a:lstStyle/>
          <a:p>
            <a:endParaRPr lang="es-ES"/>
          </a:p>
        </p:txBody>
      </p:sp>
      <p:sp>
        <p:nvSpPr>
          <p:cNvPr id="133143" name="Text Box 66"/>
          <p:cNvSpPr txBox="1">
            <a:spLocks noChangeArrowheads="1"/>
          </p:cNvSpPr>
          <p:nvPr/>
        </p:nvSpPr>
        <p:spPr bwMode="auto">
          <a:xfrm>
            <a:off x="1698625" y="3865563"/>
            <a:ext cx="903288" cy="304800"/>
          </a:xfrm>
          <a:prstGeom prst="rect">
            <a:avLst/>
          </a:prstGeom>
          <a:noFill/>
          <a:ln w="9525">
            <a:noFill/>
            <a:miter lim="800000"/>
            <a:headEnd/>
            <a:tailEnd/>
          </a:ln>
        </p:spPr>
        <p:txBody>
          <a:bodyPr wrap="none">
            <a:spAutoFit/>
          </a:bodyPr>
          <a:lstStyle/>
          <a:p>
            <a:r>
              <a:rPr lang="es-ES"/>
              <a:t>Ethernet</a:t>
            </a:r>
          </a:p>
        </p:txBody>
      </p:sp>
      <p:sp>
        <p:nvSpPr>
          <p:cNvPr id="133144" name="Text Box 67"/>
          <p:cNvSpPr txBox="1">
            <a:spLocks noChangeArrowheads="1"/>
          </p:cNvSpPr>
          <p:nvPr/>
        </p:nvSpPr>
        <p:spPr bwMode="auto">
          <a:xfrm>
            <a:off x="6692900" y="3865563"/>
            <a:ext cx="903288" cy="304800"/>
          </a:xfrm>
          <a:prstGeom prst="rect">
            <a:avLst/>
          </a:prstGeom>
          <a:noFill/>
          <a:ln w="9525">
            <a:noFill/>
            <a:miter lim="800000"/>
            <a:headEnd/>
            <a:tailEnd/>
          </a:ln>
        </p:spPr>
        <p:txBody>
          <a:bodyPr wrap="none">
            <a:spAutoFit/>
          </a:bodyPr>
          <a:lstStyle/>
          <a:p>
            <a:r>
              <a:rPr lang="es-ES"/>
              <a:t>Ethernet</a:t>
            </a:r>
          </a:p>
        </p:txBody>
      </p:sp>
      <p:sp>
        <p:nvSpPr>
          <p:cNvPr id="133145" name="Line 68"/>
          <p:cNvSpPr>
            <a:spLocks noChangeShapeType="1"/>
          </p:cNvSpPr>
          <p:nvPr/>
        </p:nvSpPr>
        <p:spPr bwMode="auto">
          <a:xfrm>
            <a:off x="5416550" y="2112963"/>
            <a:ext cx="1476375" cy="0"/>
          </a:xfrm>
          <a:prstGeom prst="line">
            <a:avLst/>
          </a:prstGeom>
          <a:noFill/>
          <a:ln w="25400">
            <a:solidFill>
              <a:schemeClr val="tx1"/>
            </a:solidFill>
            <a:round/>
            <a:headEnd/>
            <a:tailEnd type="triangle" w="med" len="med"/>
          </a:ln>
        </p:spPr>
        <p:txBody>
          <a:bodyPr/>
          <a:lstStyle/>
          <a:p>
            <a:endParaRPr lang="es-ES"/>
          </a:p>
        </p:txBody>
      </p:sp>
      <p:sp>
        <p:nvSpPr>
          <p:cNvPr id="133146" name="Line 69"/>
          <p:cNvSpPr>
            <a:spLocks noChangeShapeType="1"/>
          </p:cNvSpPr>
          <p:nvPr/>
        </p:nvSpPr>
        <p:spPr bwMode="auto">
          <a:xfrm flipH="1">
            <a:off x="2673350" y="2112963"/>
            <a:ext cx="1125538" cy="0"/>
          </a:xfrm>
          <a:prstGeom prst="line">
            <a:avLst/>
          </a:prstGeom>
          <a:noFill/>
          <a:ln w="25400">
            <a:solidFill>
              <a:schemeClr val="tx1"/>
            </a:solidFill>
            <a:round/>
            <a:headEnd/>
            <a:tailEnd type="triangle" w="med" len="med"/>
          </a:ln>
        </p:spPr>
        <p:txBody>
          <a:bodyPr/>
          <a:lstStyle/>
          <a:p>
            <a:endParaRPr lang="es-ES"/>
          </a:p>
        </p:txBody>
      </p:sp>
      <p:sp>
        <p:nvSpPr>
          <p:cNvPr id="133147" name="Text Box 70"/>
          <p:cNvSpPr txBox="1">
            <a:spLocks noChangeArrowheads="1"/>
          </p:cNvSpPr>
          <p:nvPr/>
        </p:nvSpPr>
        <p:spPr bwMode="auto">
          <a:xfrm>
            <a:off x="3857625" y="1857375"/>
            <a:ext cx="1517650" cy="581025"/>
          </a:xfrm>
          <a:prstGeom prst="rect">
            <a:avLst/>
          </a:prstGeom>
          <a:noFill/>
          <a:ln w="9525">
            <a:noFill/>
            <a:miter lim="800000"/>
            <a:headEnd/>
            <a:tailEnd/>
          </a:ln>
        </p:spPr>
        <p:txBody>
          <a:bodyPr wrap="none">
            <a:spAutoFit/>
          </a:bodyPr>
          <a:lstStyle/>
          <a:p>
            <a:pPr algn="ctr"/>
            <a:r>
              <a:rPr lang="es-ES" sz="1600"/>
              <a:t>Hasta 10 Km</a:t>
            </a:r>
          </a:p>
          <a:p>
            <a:pPr algn="ctr"/>
            <a:r>
              <a:rPr lang="es-ES" sz="1600"/>
              <a:t>Visión directa</a:t>
            </a:r>
          </a:p>
        </p:txBody>
      </p:sp>
      <p:pic>
        <p:nvPicPr>
          <p:cNvPr id="133148" name="Picture 71" descr="bbfwMedia"/>
          <p:cNvPicPr>
            <a:picLocks noChangeAspect="1" noChangeArrowheads="1"/>
          </p:cNvPicPr>
          <p:nvPr/>
        </p:nvPicPr>
        <p:blipFill>
          <a:blip r:embed="rId7" cstate="print"/>
          <a:srcRect/>
          <a:stretch>
            <a:fillRect/>
          </a:stretch>
        </p:blipFill>
        <p:spPr bwMode="auto">
          <a:xfrm>
            <a:off x="2944813" y="1141413"/>
            <a:ext cx="854075" cy="742950"/>
          </a:xfrm>
          <a:prstGeom prst="rect">
            <a:avLst/>
          </a:prstGeom>
          <a:noFill/>
          <a:ln w="9525">
            <a:noFill/>
            <a:miter lim="800000"/>
            <a:headEnd/>
            <a:tailEnd/>
          </a:ln>
        </p:spPr>
      </p:pic>
      <p:grpSp>
        <p:nvGrpSpPr>
          <p:cNvPr id="133149" name="Group 72"/>
          <p:cNvGrpSpPr>
            <a:grpSpLocks/>
          </p:cNvGrpSpPr>
          <p:nvPr/>
        </p:nvGrpSpPr>
        <p:grpSpPr bwMode="auto">
          <a:xfrm rot="10800000">
            <a:off x="5868988" y="1189038"/>
            <a:ext cx="812800" cy="600075"/>
            <a:chOff x="3801" y="1002"/>
            <a:chExt cx="555" cy="378"/>
          </a:xfrm>
        </p:grpSpPr>
        <p:sp>
          <p:nvSpPr>
            <p:cNvPr id="133150" name="Arc 73"/>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3151" name="Arc 74"/>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3152" name="Arc 75"/>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3153" name="Arc 76"/>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3154" name="Arc 77"/>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3155" name="Arc 78"/>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spTree>
  </p:cSld>
  <p:clrMapOvr>
    <a:masterClrMapping/>
  </p:clrMapOvr>
  <p:transition spd="med">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 Marcador de número de diapositiva"/>
          <p:cNvSpPr>
            <a:spLocks noGrp="1"/>
          </p:cNvSpPr>
          <p:nvPr>
            <p:ph type="sldNum" sz="quarter" idx="10"/>
          </p:nvPr>
        </p:nvSpPr>
        <p:spPr/>
        <p:txBody>
          <a:bodyPr/>
          <a:lstStyle/>
          <a:p>
            <a:pPr>
              <a:defRPr/>
            </a:pPr>
            <a:r>
              <a:rPr lang="es-ES"/>
              <a:t>Ampliación Redes 5-</a:t>
            </a:r>
            <a:fld id="{88FF62B4-40C8-421F-B89A-7D01C151D3A5}" type="slidenum">
              <a:rPr lang="es-ES"/>
              <a:pPr>
                <a:defRPr/>
              </a:pPr>
              <a:t>14</a:t>
            </a:fld>
            <a:endParaRPr lang="es-ES"/>
          </a:p>
        </p:txBody>
      </p:sp>
      <p:sp>
        <p:nvSpPr>
          <p:cNvPr id="16387" name="Oval 2"/>
          <p:cNvSpPr>
            <a:spLocks noChangeArrowheads="1"/>
          </p:cNvSpPr>
          <p:nvPr/>
        </p:nvSpPr>
        <p:spPr bwMode="auto">
          <a:xfrm>
            <a:off x="5651500" y="4149725"/>
            <a:ext cx="2349500" cy="1747838"/>
          </a:xfrm>
          <a:prstGeom prst="ellipse">
            <a:avLst/>
          </a:prstGeom>
          <a:solidFill>
            <a:srgbClr val="FFFFFF"/>
          </a:solidFill>
          <a:ln w="19050">
            <a:solidFill>
              <a:srgbClr val="800080"/>
            </a:solidFill>
            <a:round/>
            <a:headEnd/>
            <a:tailEnd/>
          </a:ln>
        </p:spPr>
        <p:txBody>
          <a:bodyPr wrap="none" anchor="ctr"/>
          <a:lstStyle/>
          <a:p>
            <a:endParaRPr lang="es-ES"/>
          </a:p>
        </p:txBody>
      </p:sp>
      <p:sp>
        <p:nvSpPr>
          <p:cNvPr id="16388" name="Rectangle 3"/>
          <p:cNvSpPr>
            <a:spLocks noGrp="1" noChangeArrowheads="1"/>
          </p:cNvSpPr>
          <p:nvPr>
            <p:ph type="title"/>
          </p:nvPr>
        </p:nvSpPr>
        <p:spPr>
          <a:xfrm>
            <a:off x="685800" y="260350"/>
            <a:ext cx="7772400" cy="874713"/>
          </a:xfrm>
          <a:noFill/>
        </p:spPr>
        <p:txBody>
          <a:bodyPr lIns="90488" tIns="44450" rIns="90488" bIns="44450"/>
          <a:lstStyle/>
          <a:p>
            <a:pPr eaLnBrk="1" hangingPunct="1"/>
            <a:r>
              <a:rPr lang="en-US" sz="3600" dirty="0" err="1" smtClean="0">
                <a:latin typeface="Arial" pitchFamily="34" charset="0"/>
                <a:cs typeface="Arial" pitchFamily="34" charset="0"/>
              </a:rPr>
              <a:t>Tipos</a:t>
            </a:r>
            <a:r>
              <a:rPr lang="en-US" sz="3600" dirty="0" smtClean="0">
                <a:latin typeface="Arial" pitchFamily="34" charset="0"/>
                <a:cs typeface="Arial" pitchFamily="34" charset="0"/>
              </a:rPr>
              <a:t> de </a:t>
            </a:r>
            <a:r>
              <a:rPr lang="en-US" sz="3600" dirty="0" err="1" smtClean="0">
                <a:latin typeface="Arial" pitchFamily="34" charset="0"/>
                <a:cs typeface="Arial" pitchFamily="34" charset="0"/>
              </a:rPr>
              <a:t>redes</a:t>
            </a:r>
            <a:r>
              <a:rPr lang="en-US" sz="3600" dirty="0" smtClean="0">
                <a:latin typeface="Arial" pitchFamily="34" charset="0"/>
                <a:cs typeface="Arial" pitchFamily="34" charset="0"/>
              </a:rPr>
              <a:t> 802.11</a:t>
            </a:r>
          </a:p>
        </p:txBody>
      </p:sp>
      <p:sp>
        <p:nvSpPr>
          <p:cNvPr id="16389" name="Rectangle 4"/>
          <p:cNvSpPr>
            <a:spLocks noChangeArrowheads="1"/>
          </p:cNvSpPr>
          <p:nvPr/>
        </p:nvSpPr>
        <p:spPr bwMode="auto">
          <a:xfrm>
            <a:off x="6494463" y="5327650"/>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0" name="Rectangle 5"/>
          <p:cNvSpPr>
            <a:spLocks noChangeArrowheads="1"/>
          </p:cNvSpPr>
          <p:nvPr/>
        </p:nvSpPr>
        <p:spPr bwMode="auto">
          <a:xfrm>
            <a:off x="6494463" y="4337050"/>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1" name="Rectangle 6"/>
          <p:cNvSpPr>
            <a:spLocks noChangeArrowheads="1"/>
          </p:cNvSpPr>
          <p:nvPr/>
        </p:nvSpPr>
        <p:spPr bwMode="auto">
          <a:xfrm>
            <a:off x="7137400" y="4868863"/>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2" name="Rectangle 7"/>
          <p:cNvSpPr>
            <a:spLocks noChangeArrowheads="1"/>
          </p:cNvSpPr>
          <p:nvPr/>
        </p:nvSpPr>
        <p:spPr bwMode="auto">
          <a:xfrm>
            <a:off x="6011863" y="3071813"/>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3" name="Rectangle 8"/>
          <p:cNvSpPr>
            <a:spLocks noChangeArrowheads="1"/>
          </p:cNvSpPr>
          <p:nvPr/>
        </p:nvSpPr>
        <p:spPr bwMode="auto">
          <a:xfrm>
            <a:off x="2268538" y="2997200"/>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4" name="Rectangle 9"/>
          <p:cNvSpPr>
            <a:spLocks noChangeArrowheads="1"/>
          </p:cNvSpPr>
          <p:nvPr/>
        </p:nvSpPr>
        <p:spPr bwMode="auto">
          <a:xfrm>
            <a:off x="3419475" y="3095625"/>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395" name="Rectangle 10"/>
          <p:cNvSpPr>
            <a:spLocks noChangeArrowheads="1"/>
          </p:cNvSpPr>
          <p:nvPr/>
        </p:nvSpPr>
        <p:spPr bwMode="auto">
          <a:xfrm>
            <a:off x="2292350" y="3016250"/>
            <a:ext cx="520700" cy="292100"/>
          </a:xfrm>
          <a:prstGeom prst="rect">
            <a:avLst/>
          </a:prstGeom>
          <a:noFill/>
          <a:ln w="12700">
            <a:solidFill>
              <a:schemeClr val="tx1"/>
            </a:solidFill>
            <a:miter lim="800000"/>
            <a:headEnd/>
            <a:tailEnd/>
          </a:ln>
        </p:spPr>
        <p:txBody>
          <a:bodyPr wrap="none" anchor="ctr"/>
          <a:lstStyle/>
          <a:p>
            <a:endParaRPr lang="es-ES"/>
          </a:p>
        </p:txBody>
      </p:sp>
      <p:sp>
        <p:nvSpPr>
          <p:cNvPr id="16396" name="Rectangle 11"/>
          <p:cNvSpPr>
            <a:spLocks noChangeArrowheads="1"/>
          </p:cNvSpPr>
          <p:nvPr/>
        </p:nvSpPr>
        <p:spPr bwMode="auto">
          <a:xfrm>
            <a:off x="3427413" y="3108325"/>
            <a:ext cx="520700" cy="292100"/>
          </a:xfrm>
          <a:prstGeom prst="rect">
            <a:avLst/>
          </a:prstGeom>
          <a:noFill/>
          <a:ln w="12700">
            <a:solidFill>
              <a:schemeClr val="tx1"/>
            </a:solidFill>
            <a:miter lim="800000"/>
            <a:headEnd/>
            <a:tailEnd/>
          </a:ln>
        </p:spPr>
        <p:txBody>
          <a:bodyPr wrap="none" anchor="ctr"/>
          <a:lstStyle/>
          <a:p>
            <a:endParaRPr lang="es-ES"/>
          </a:p>
        </p:txBody>
      </p:sp>
      <p:sp>
        <p:nvSpPr>
          <p:cNvPr id="16397" name="Rectangle 12"/>
          <p:cNvSpPr>
            <a:spLocks noChangeArrowheads="1"/>
          </p:cNvSpPr>
          <p:nvPr/>
        </p:nvSpPr>
        <p:spPr bwMode="auto">
          <a:xfrm>
            <a:off x="6038850" y="3084513"/>
            <a:ext cx="520700" cy="292100"/>
          </a:xfrm>
          <a:prstGeom prst="rect">
            <a:avLst/>
          </a:prstGeom>
          <a:noFill/>
          <a:ln w="12700">
            <a:solidFill>
              <a:schemeClr val="tx1"/>
            </a:solidFill>
            <a:miter lim="800000"/>
            <a:headEnd/>
            <a:tailEnd/>
          </a:ln>
        </p:spPr>
        <p:txBody>
          <a:bodyPr wrap="none" anchor="ctr"/>
          <a:lstStyle/>
          <a:p>
            <a:endParaRPr lang="es-ES"/>
          </a:p>
        </p:txBody>
      </p:sp>
      <p:sp>
        <p:nvSpPr>
          <p:cNvPr id="16398" name="Rectangle 13"/>
          <p:cNvSpPr>
            <a:spLocks noChangeArrowheads="1"/>
          </p:cNvSpPr>
          <p:nvPr/>
        </p:nvSpPr>
        <p:spPr bwMode="auto">
          <a:xfrm>
            <a:off x="6521450" y="5340350"/>
            <a:ext cx="520700" cy="292100"/>
          </a:xfrm>
          <a:prstGeom prst="rect">
            <a:avLst/>
          </a:prstGeom>
          <a:noFill/>
          <a:ln w="12700">
            <a:solidFill>
              <a:schemeClr val="tx1"/>
            </a:solidFill>
            <a:miter lim="800000"/>
            <a:headEnd/>
            <a:tailEnd/>
          </a:ln>
        </p:spPr>
        <p:txBody>
          <a:bodyPr wrap="none" anchor="ctr"/>
          <a:lstStyle/>
          <a:p>
            <a:endParaRPr lang="es-ES"/>
          </a:p>
        </p:txBody>
      </p:sp>
      <p:sp>
        <p:nvSpPr>
          <p:cNvPr id="16399" name="Rectangle 14"/>
          <p:cNvSpPr>
            <a:spLocks noChangeArrowheads="1"/>
          </p:cNvSpPr>
          <p:nvPr/>
        </p:nvSpPr>
        <p:spPr bwMode="auto">
          <a:xfrm>
            <a:off x="7164388" y="4881563"/>
            <a:ext cx="520700" cy="292100"/>
          </a:xfrm>
          <a:prstGeom prst="rect">
            <a:avLst/>
          </a:prstGeom>
          <a:noFill/>
          <a:ln w="12700">
            <a:solidFill>
              <a:schemeClr val="tx1"/>
            </a:solidFill>
            <a:miter lim="800000"/>
            <a:headEnd/>
            <a:tailEnd/>
          </a:ln>
        </p:spPr>
        <p:txBody>
          <a:bodyPr wrap="none" anchor="ctr"/>
          <a:lstStyle/>
          <a:p>
            <a:endParaRPr lang="es-ES"/>
          </a:p>
        </p:txBody>
      </p:sp>
      <p:sp>
        <p:nvSpPr>
          <p:cNvPr id="16400" name="Rectangle 15"/>
          <p:cNvSpPr>
            <a:spLocks noChangeArrowheads="1"/>
          </p:cNvSpPr>
          <p:nvPr/>
        </p:nvSpPr>
        <p:spPr bwMode="auto">
          <a:xfrm>
            <a:off x="6521450" y="4349750"/>
            <a:ext cx="520700" cy="292100"/>
          </a:xfrm>
          <a:prstGeom prst="rect">
            <a:avLst/>
          </a:prstGeom>
          <a:noFill/>
          <a:ln w="12700">
            <a:solidFill>
              <a:schemeClr val="tx1"/>
            </a:solidFill>
            <a:miter lim="800000"/>
            <a:headEnd/>
            <a:tailEnd/>
          </a:ln>
        </p:spPr>
        <p:txBody>
          <a:bodyPr wrap="none" anchor="ctr"/>
          <a:lstStyle/>
          <a:p>
            <a:endParaRPr lang="es-ES"/>
          </a:p>
        </p:txBody>
      </p:sp>
      <p:sp>
        <p:nvSpPr>
          <p:cNvPr id="16401" name="Rectangle 16"/>
          <p:cNvSpPr>
            <a:spLocks noChangeArrowheads="1"/>
          </p:cNvSpPr>
          <p:nvPr/>
        </p:nvSpPr>
        <p:spPr bwMode="auto">
          <a:xfrm>
            <a:off x="611188" y="2636838"/>
            <a:ext cx="6191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ESS</a:t>
            </a:r>
          </a:p>
        </p:txBody>
      </p:sp>
      <p:sp>
        <p:nvSpPr>
          <p:cNvPr id="16402" name="Rectangle 17"/>
          <p:cNvSpPr>
            <a:spLocks noChangeArrowheads="1"/>
          </p:cNvSpPr>
          <p:nvPr/>
        </p:nvSpPr>
        <p:spPr bwMode="auto">
          <a:xfrm>
            <a:off x="7697788" y="5516563"/>
            <a:ext cx="690562"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IBSS</a:t>
            </a:r>
          </a:p>
        </p:txBody>
      </p:sp>
      <p:sp>
        <p:nvSpPr>
          <p:cNvPr id="16403" name="Rectangle 18"/>
          <p:cNvSpPr>
            <a:spLocks noChangeArrowheads="1"/>
          </p:cNvSpPr>
          <p:nvPr/>
        </p:nvSpPr>
        <p:spPr bwMode="auto">
          <a:xfrm>
            <a:off x="4168775" y="3527425"/>
            <a:ext cx="6191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BSS</a:t>
            </a:r>
          </a:p>
        </p:txBody>
      </p:sp>
      <p:sp>
        <p:nvSpPr>
          <p:cNvPr id="16404" name="Rectangle 20"/>
          <p:cNvSpPr>
            <a:spLocks noChangeArrowheads="1"/>
          </p:cNvSpPr>
          <p:nvPr/>
        </p:nvSpPr>
        <p:spPr bwMode="auto">
          <a:xfrm>
            <a:off x="1162050" y="3500438"/>
            <a:ext cx="1609725" cy="5778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Red de Infrastructura</a:t>
            </a:r>
          </a:p>
        </p:txBody>
      </p:sp>
      <p:sp>
        <p:nvSpPr>
          <p:cNvPr id="16405" name="Rectangle 21"/>
          <p:cNvSpPr>
            <a:spLocks noChangeArrowheads="1"/>
          </p:cNvSpPr>
          <p:nvPr/>
        </p:nvSpPr>
        <p:spPr bwMode="auto">
          <a:xfrm>
            <a:off x="4857752" y="5372100"/>
            <a:ext cx="1000125" cy="5778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dirty="0"/>
              <a:t>Red   Ad Hoc </a:t>
            </a:r>
          </a:p>
        </p:txBody>
      </p:sp>
      <p:sp>
        <p:nvSpPr>
          <p:cNvPr id="16406" name="Text Box 22"/>
          <p:cNvSpPr txBox="1">
            <a:spLocks noChangeArrowheads="1"/>
          </p:cNvSpPr>
          <p:nvPr/>
        </p:nvSpPr>
        <p:spPr bwMode="auto">
          <a:xfrm>
            <a:off x="679450" y="4941888"/>
            <a:ext cx="3318537" cy="1384995"/>
          </a:xfrm>
          <a:prstGeom prst="rect">
            <a:avLst/>
          </a:prstGeom>
          <a:noFill/>
          <a:ln w="9525">
            <a:noFill/>
            <a:miter lim="800000"/>
            <a:headEnd/>
            <a:tailEnd/>
          </a:ln>
        </p:spPr>
        <p:txBody>
          <a:bodyPr wrap="none">
            <a:spAutoFit/>
          </a:bodyPr>
          <a:lstStyle/>
          <a:p>
            <a:r>
              <a:rPr lang="es-ES" dirty="0"/>
              <a:t>STA: </a:t>
            </a:r>
            <a:r>
              <a:rPr lang="es-ES" dirty="0" err="1"/>
              <a:t>Station</a:t>
            </a:r>
            <a:endParaRPr lang="es-ES" dirty="0"/>
          </a:p>
          <a:p>
            <a:r>
              <a:rPr lang="es-ES" dirty="0"/>
              <a:t>AP: Access Point</a:t>
            </a:r>
          </a:p>
          <a:p>
            <a:r>
              <a:rPr lang="es-ES" dirty="0"/>
              <a:t>DS: </a:t>
            </a:r>
            <a:r>
              <a:rPr lang="es-ES" dirty="0" err="1"/>
              <a:t>Distribution</a:t>
            </a:r>
            <a:r>
              <a:rPr lang="es-ES" dirty="0"/>
              <a:t> </a:t>
            </a:r>
            <a:r>
              <a:rPr lang="es-ES" dirty="0" err="1"/>
              <a:t>System</a:t>
            </a:r>
            <a:endParaRPr lang="es-ES" dirty="0"/>
          </a:p>
          <a:p>
            <a:r>
              <a:rPr lang="es-ES" dirty="0"/>
              <a:t>BSS: Basic </a:t>
            </a:r>
            <a:r>
              <a:rPr lang="es-ES" dirty="0" err="1"/>
              <a:t>Service</a:t>
            </a:r>
            <a:r>
              <a:rPr lang="es-ES" dirty="0"/>
              <a:t> Set </a:t>
            </a:r>
          </a:p>
          <a:p>
            <a:r>
              <a:rPr lang="es-ES" dirty="0"/>
              <a:t>ESS: Extended </a:t>
            </a:r>
            <a:r>
              <a:rPr lang="es-ES" dirty="0" err="1"/>
              <a:t>Service</a:t>
            </a:r>
            <a:r>
              <a:rPr lang="es-ES" dirty="0"/>
              <a:t> </a:t>
            </a:r>
            <a:r>
              <a:rPr lang="es-ES" dirty="0" smtClean="0"/>
              <a:t>Set</a:t>
            </a:r>
          </a:p>
          <a:p>
            <a:r>
              <a:rPr lang="es-ES" dirty="0" smtClean="0"/>
              <a:t>IBSS: </a:t>
            </a:r>
            <a:r>
              <a:rPr lang="es-ES" dirty="0" err="1" smtClean="0"/>
              <a:t>Independent</a:t>
            </a:r>
            <a:r>
              <a:rPr lang="es-ES" dirty="0" smtClean="0"/>
              <a:t> Basic </a:t>
            </a:r>
            <a:r>
              <a:rPr lang="es-ES" dirty="0" err="1" smtClean="0"/>
              <a:t>Service</a:t>
            </a:r>
            <a:r>
              <a:rPr lang="es-ES" dirty="0" smtClean="0"/>
              <a:t> Set</a:t>
            </a:r>
            <a:endParaRPr lang="es-ES" dirty="0"/>
          </a:p>
        </p:txBody>
      </p:sp>
      <p:sp>
        <p:nvSpPr>
          <p:cNvPr id="16407" name="Line 23"/>
          <p:cNvSpPr>
            <a:spLocks noChangeShapeType="1"/>
          </p:cNvSpPr>
          <p:nvPr/>
        </p:nvSpPr>
        <p:spPr bwMode="auto">
          <a:xfrm>
            <a:off x="1835150" y="1557338"/>
            <a:ext cx="2736850" cy="1008062"/>
          </a:xfrm>
          <a:prstGeom prst="line">
            <a:avLst/>
          </a:prstGeom>
          <a:noFill/>
          <a:ln w="19050">
            <a:solidFill>
              <a:schemeClr val="tx1"/>
            </a:solidFill>
            <a:round/>
            <a:headEnd/>
            <a:tailEnd/>
          </a:ln>
        </p:spPr>
        <p:txBody>
          <a:bodyPr/>
          <a:lstStyle/>
          <a:p>
            <a:endParaRPr lang="es-ES"/>
          </a:p>
        </p:txBody>
      </p:sp>
      <p:sp>
        <p:nvSpPr>
          <p:cNvPr id="16408" name="Line 24"/>
          <p:cNvSpPr>
            <a:spLocks noChangeShapeType="1"/>
          </p:cNvSpPr>
          <p:nvPr/>
        </p:nvSpPr>
        <p:spPr bwMode="auto">
          <a:xfrm flipV="1">
            <a:off x="4572000" y="1412875"/>
            <a:ext cx="2447925" cy="1152525"/>
          </a:xfrm>
          <a:prstGeom prst="line">
            <a:avLst/>
          </a:prstGeom>
          <a:noFill/>
          <a:ln w="19050">
            <a:solidFill>
              <a:schemeClr val="tx1"/>
            </a:solidFill>
            <a:round/>
            <a:headEnd/>
            <a:tailEnd/>
          </a:ln>
        </p:spPr>
        <p:txBody>
          <a:bodyPr/>
          <a:lstStyle/>
          <a:p>
            <a:endParaRPr lang="es-ES"/>
          </a:p>
        </p:txBody>
      </p:sp>
      <p:sp>
        <p:nvSpPr>
          <p:cNvPr id="16409" name="Line 25"/>
          <p:cNvSpPr>
            <a:spLocks noChangeShapeType="1"/>
          </p:cNvSpPr>
          <p:nvPr/>
        </p:nvSpPr>
        <p:spPr bwMode="auto">
          <a:xfrm flipH="1">
            <a:off x="3438525" y="2190750"/>
            <a:ext cx="125413" cy="295275"/>
          </a:xfrm>
          <a:prstGeom prst="line">
            <a:avLst/>
          </a:prstGeom>
          <a:noFill/>
          <a:ln w="19050">
            <a:solidFill>
              <a:schemeClr val="tx1"/>
            </a:solidFill>
            <a:round/>
            <a:headEnd/>
            <a:tailEnd/>
          </a:ln>
        </p:spPr>
        <p:txBody>
          <a:bodyPr/>
          <a:lstStyle/>
          <a:p>
            <a:endParaRPr lang="es-ES"/>
          </a:p>
        </p:txBody>
      </p:sp>
      <p:sp>
        <p:nvSpPr>
          <p:cNvPr id="16410" name="Text Box 26"/>
          <p:cNvSpPr txBox="1">
            <a:spLocks noChangeArrowheads="1"/>
          </p:cNvSpPr>
          <p:nvPr/>
        </p:nvSpPr>
        <p:spPr bwMode="auto">
          <a:xfrm>
            <a:off x="3203575" y="2492375"/>
            <a:ext cx="431800" cy="314325"/>
          </a:xfrm>
          <a:prstGeom prst="rect">
            <a:avLst/>
          </a:prstGeom>
          <a:noFill/>
          <a:ln w="9525">
            <a:solidFill>
              <a:schemeClr val="tx1"/>
            </a:solidFill>
            <a:miter lim="800000"/>
            <a:headEnd/>
            <a:tailEnd/>
          </a:ln>
        </p:spPr>
        <p:txBody>
          <a:bodyPr wrap="none">
            <a:spAutoFit/>
          </a:bodyPr>
          <a:lstStyle/>
          <a:p>
            <a:r>
              <a:rPr lang="es-ES" b="0"/>
              <a:t>AP</a:t>
            </a:r>
          </a:p>
        </p:txBody>
      </p:sp>
      <p:sp>
        <p:nvSpPr>
          <p:cNvPr id="16411" name="Line 27"/>
          <p:cNvSpPr>
            <a:spLocks noChangeShapeType="1"/>
          </p:cNvSpPr>
          <p:nvPr/>
        </p:nvSpPr>
        <p:spPr bwMode="auto">
          <a:xfrm>
            <a:off x="5294313" y="2219325"/>
            <a:ext cx="190500" cy="317500"/>
          </a:xfrm>
          <a:prstGeom prst="line">
            <a:avLst/>
          </a:prstGeom>
          <a:noFill/>
          <a:ln w="19050">
            <a:solidFill>
              <a:schemeClr val="tx1"/>
            </a:solidFill>
            <a:round/>
            <a:headEnd/>
            <a:tailEnd/>
          </a:ln>
        </p:spPr>
        <p:txBody>
          <a:bodyPr/>
          <a:lstStyle/>
          <a:p>
            <a:endParaRPr lang="es-ES"/>
          </a:p>
        </p:txBody>
      </p:sp>
      <p:sp>
        <p:nvSpPr>
          <p:cNvPr id="16412" name="Text Box 28"/>
          <p:cNvSpPr txBox="1">
            <a:spLocks noChangeArrowheads="1"/>
          </p:cNvSpPr>
          <p:nvPr/>
        </p:nvSpPr>
        <p:spPr bwMode="auto">
          <a:xfrm>
            <a:off x="5291138" y="2538413"/>
            <a:ext cx="431800" cy="314325"/>
          </a:xfrm>
          <a:prstGeom prst="rect">
            <a:avLst/>
          </a:prstGeom>
          <a:noFill/>
          <a:ln w="9525">
            <a:solidFill>
              <a:schemeClr val="tx1"/>
            </a:solidFill>
            <a:miter lim="800000"/>
            <a:headEnd/>
            <a:tailEnd/>
          </a:ln>
        </p:spPr>
        <p:txBody>
          <a:bodyPr wrap="none">
            <a:spAutoFit/>
          </a:bodyPr>
          <a:lstStyle/>
          <a:p>
            <a:r>
              <a:rPr lang="es-ES" b="0"/>
              <a:t>AP</a:t>
            </a:r>
          </a:p>
        </p:txBody>
      </p:sp>
      <p:sp>
        <p:nvSpPr>
          <p:cNvPr id="16413" name="Text Box 29"/>
          <p:cNvSpPr txBox="1">
            <a:spLocks noChangeArrowheads="1"/>
          </p:cNvSpPr>
          <p:nvPr/>
        </p:nvSpPr>
        <p:spPr bwMode="auto">
          <a:xfrm>
            <a:off x="5111750" y="3114675"/>
            <a:ext cx="539750" cy="314325"/>
          </a:xfrm>
          <a:prstGeom prst="rect">
            <a:avLst/>
          </a:prstGeom>
          <a:noFill/>
          <a:ln w="9525">
            <a:solidFill>
              <a:schemeClr val="tx1"/>
            </a:solidFill>
            <a:miter lim="800000"/>
            <a:headEnd/>
            <a:tailEnd/>
          </a:ln>
        </p:spPr>
        <p:txBody>
          <a:bodyPr wrap="none">
            <a:spAutoFit/>
          </a:bodyPr>
          <a:lstStyle/>
          <a:p>
            <a:r>
              <a:rPr lang="es-ES" b="0"/>
              <a:t>STA</a:t>
            </a:r>
          </a:p>
        </p:txBody>
      </p:sp>
      <p:sp>
        <p:nvSpPr>
          <p:cNvPr id="16414" name="Oval 30"/>
          <p:cNvSpPr>
            <a:spLocks noChangeArrowheads="1"/>
          </p:cNvSpPr>
          <p:nvPr/>
        </p:nvSpPr>
        <p:spPr bwMode="auto">
          <a:xfrm>
            <a:off x="1979613" y="2420938"/>
            <a:ext cx="2447925" cy="1152525"/>
          </a:xfrm>
          <a:prstGeom prst="ellipse">
            <a:avLst/>
          </a:prstGeom>
          <a:noFill/>
          <a:ln w="19050">
            <a:solidFill>
              <a:srgbClr val="800080"/>
            </a:solidFill>
            <a:round/>
            <a:headEnd/>
            <a:tailEnd/>
          </a:ln>
        </p:spPr>
        <p:txBody>
          <a:bodyPr wrap="none" anchor="ctr"/>
          <a:lstStyle/>
          <a:p>
            <a:endParaRPr lang="es-ES"/>
          </a:p>
        </p:txBody>
      </p:sp>
      <p:sp>
        <p:nvSpPr>
          <p:cNvPr id="16415" name="Oval 31"/>
          <p:cNvSpPr>
            <a:spLocks noChangeArrowheads="1"/>
          </p:cNvSpPr>
          <p:nvPr/>
        </p:nvSpPr>
        <p:spPr bwMode="auto">
          <a:xfrm>
            <a:off x="4572000" y="2420938"/>
            <a:ext cx="2447925" cy="1152525"/>
          </a:xfrm>
          <a:prstGeom prst="ellipse">
            <a:avLst/>
          </a:prstGeom>
          <a:noFill/>
          <a:ln w="19050">
            <a:solidFill>
              <a:srgbClr val="800080"/>
            </a:solidFill>
            <a:round/>
            <a:headEnd/>
            <a:tailEnd/>
          </a:ln>
        </p:spPr>
        <p:txBody>
          <a:bodyPr wrap="none" anchor="ctr"/>
          <a:lstStyle/>
          <a:p>
            <a:endParaRPr lang="es-ES"/>
          </a:p>
        </p:txBody>
      </p:sp>
      <p:sp>
        <p:nvSpPr>
          <p:cNvPr id="16416" name="Oval 32"/>
          <p:cNvSpPr>
            <a:spLocks noChangeArrowheads="1"/>
          </p:cNvSpPr>
          <p:nvPr/>
        </p:nvSpPr>
        <p:spPr bwMode="auto">
          <a:xfrm>
            <a:off x="1547813" y="1557338"/>
            <a:ext cx="6119812" cy="2447925"/>
          </a:xfrm>
          <a:prstGeom prst="ellipse">
            <a:avLst/>
          </a:prstGeom>
          <a:noFill/>
          <a:ln w="19050">
            <a:solidFill>
              <a:srgbClr val="0000FF"/>
            </a:solidFill>
            <a:round/>
            <a:headEnd/>
            <a:tailEnd/>
          </a:ln>
        </p:spPr>
        <p:txBody>
          <a:bodyPr wrap="none" anchor="ctr"/>
          <a:lstStyle/>
          <a:p>
            <a:endParaRPr lang="es-ES"/>
          </a:p>
        </p:txBody>
      </p:sp>
      <p:sp>
        <p:nvSpPr>
          <p:cNvPr id="16417" name="Oval 33"/>
          <p:cNvSpPr>
            <a:spLocks noChangeArrowheads="1"/>
          </p:cNvSpPr>
          <p:nvPr/>
        </p:nvSpPr>
        <p:spPr bwMode="auto">
          <a:xfrm>
            <a:off x="2698750" y="1700213"/>
            <a:ext cx="3671888" cy="1368425"/>
          </a:xfrm>
          <a:prstGeom prst="ellipse">
            <a:avLst/>
          </a:prstGeom>
          <a:noFill/>
          <a:ln w="19050">
            <a:solidFill>
              <a:srgbClr val="FF0000"/>
            </a:solidFill>
            <a:round/>
            <a:headEnd/>
            <a:tailEnd/>
          </a:ln>
        </p:spPr>
        <p:txBody>
          <a:bodyPr wrap="none" anchor="ctr"/>
          <a:lstStyle/>
          <a:p>
            <a:endParaRPr lang="es-ES"/>
          </a:p>
        </p:txBody>
      </p:sp>
      <p:sp>
        <p:nvSpPr>
          <p:cNvPr id="16418" name="Rectangle 34"/>
          <p:cNvSpPr>
            <a:spLocks noChangeArrowheads="1"/>
          </p:cNvSpPr>
          <p:nvPr/>
        </p:nvSpPr>
        <p:spPr bwMode="auto">
          <a:xfrm>
            <a:off x="6689725" y="2087563"/>
            <a:ext cx="6191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DS</a:t>
            </a:r>
          </a:p>
        </p:txBody>
      </p:sp>
      <p:sp>
        <p:nvSpPr>
          <p:cNvPr id="16419" name="Rectangle 35"/>
          <p:cNvSpPr>
            <a:spLocks noChangeArrowheads="1"/>
          </p:cNvSpPr>
          <p:nvPr/>
        </p:nvSpPr>
        <p:spPr bwMode="auto">
          <a:xfrm>
            <a:off x="5867400" y="4797425"/>
            <a:ext cx="574675" cy="333375"/>
          </a:xfrm>
          <a:prstGeom prst="rect">
            <a:avLst/>
          </a:prstGeom>
          <a:noFill/>
          <a:ln w="12700">
            <a:noFill/>
            <a:miter lim="800000"/>
            <a:headEnd/>
            <a:tailEnd/>
          </a:ln>
        </p:spPr>
        <p:txBody>
          <a:bodyPr wrap="none" lIns="90488" tIns="44450" rIns="90488" bIns="44450">
            <a:spAutoFit/>
          </a:bodyPr>
          <a:lstStyle/>
          <a:p>
            <a:pPr eaLnBrk="0" hangingPunct="0"/>
            <a:r>
              <a:rPr lang="en-US" sz="1600" b="0"/>
              <a:t>STA</a:t>
            </a:r>
          </a:p>
        </p:txBody>
      </p:sp>
      <p:sp>
        <p:nvSpPr>
          <p:cNvPr id="16420" name="Rectangle 36"/>
          <p:cNvSpPr>
            <a:spLocks noChangeArrowheads="1"/>
          </p:cNvSpPr>
          <p:nvPr/>
        </p:nvSpPr>
        <p:spPr bwMode="auto">
          <a:xfrm>
            <a:off x="5894388" y="4810125"/>
            <a:ext cx="520700" cy="292100"/>
          </a:xfrm>
          <a:prstGeom prst="rect">
            <a:avLst/>
          </a:prstGeom>
          <a:noFill/>
          <a:ln w="12700">
            <a:solidFill>
              <a:schemeClr val="tx1"/>
            </a:solidFill>
            <a:miter lim="800000"/>
            <a:headEnd/>
            <a:tailEnd/>
          </a:ln>
        </p:spPr>
        <p:txBody>
          <a:bodyPr wrap="none" anchor="ctr"/>
          <a:lstStyle/>
          <a:p>
            <a:endParaRPr lang="es-ES"/>
          </a:p>
        </p:txBody>
      </p:sp>
      <p:sp>
        <p:nvSpPr>
          <p:cNvPr id="16421" name="Line 37"/>
          <p:cNvSpPr>
            <a:spLocks noChangeShapeType="1"/>
          </p:cNvSpPr>
          <p:nvPr/>
        </p:nvSpPr>
        <p:spPr bwMode="auto">
          <a:xfrm>
            <a:off x="1187450" y="2781300"/>
            <a:ext cx="215900" cy="0"/>
          </a:xfrm>
          <a:prstGeom prst="line">
            <a:avLst/>
          </a:prstGeom>
          <a:noFill/>
          <a:ln w="9525">
            <a:solidFill>
              <a:schemeClr val="tx1"/>
            </a:solidFill>
            <a:round/>
            <a:headEnd/>
            <a:tailEnd type="triangle" w="med" len="med"/>
          </a:ln>
        </p:spPr>
        <p:txBody>
          <a:bodyPr/>
          <a:lstStyle/>
          <a:p>
            <a:endParaRPr lang="es-ES"/>
          </a:p>
        </p:txBody>
      </p:sp>
      <p:sp>
        <p:nvSpPr>
          <p:cNvPr id="16422" name="Line 38"/>
          <p:cNvSpPr>
            <a:spLocks noChangeShapeType="1"/>
          </p:cNvSpPr>
          <p:nvPr/>
        </p:nvSpPr>
        <p:spPr bwMode="auto">
          <a:xfrm flipH="1">
            <a:off x="6445250" y="2276475"/>
            <a:ext cx="287338" cy="0"/>
          </a:xfrm>
          <a:prstGeom prst="line">
            <a:avLst/>
          </a:prstGeom>
          <a:noFill/>
          <a:ln w="9525">
            <a:solidFill>
              <a:schemeClr val="tx1"/>
            </a:solidFill>
            <a:round/>
            <a:headEnd/>
            <a:tailEnd type="triangle" w="med" len="med"/>
          </a:ln>
        </p:spPr>
        <p:txBody>
          <a:bodyPr/>
          <a:lstStyle/>
          <a:p>
            <a:endParaRPr lang="es-ES"/>
          </a:p>
        </p:txBody>
      </p:sp>
      <p:sp>
        <p:nvSpPr>
          <p:cNvPr id="16423" name="Line 39"/>
          <p:cNvSpPr>
            <a:spLocks noChangeShapeType="1"/>
          </p:cNvSpPr>
          <p:nvPr/>
        </p:nvSpPr>
        <p:spPr bwMode="auto">
          <a:xfrm flipH="1" flipV="1">
            <a:off x="4067175" y="3429000"/>
            <a:ext cx="144463" cy="144463"/>
          </a:xfrm>
          <a:prstGeom prst="line">
            <a:avLst/>
          </a:prstGeom>
          <a:noFill/>
          <a:ln w="9525">
            <a:solidFill>
              <a:schemeClr val="tx1"/>
            </a:solidFill>
            <a:round/>
            <a:headEnd/>
            <a:tailEnd type="triangle" w="med" len="med"/>
          </a:ln>
        </p:spPr>
        <p:txBody>
          <a:bodyPr/>
          <a:lstStyle/>
          <a:p>
            <a:endParaRPr lang="es-ES"/>
          </a:p>
        </p:txBody>
      </p:sp>
      <p:sp>
        <p:nvSpPr>
          <p:cNvPr id="16424" name="Line 40"/>
          <p:cNvSpPr>
            <a:spLocks noChangeShapeType="1"/>
          </p:cNvSpPr>
          <p:nvPr/>
        </p:nvSpPr>
        <p:spPr bwMode="auto">
          <a:xfrm flipV="1">
            <a:off x="4643438" y="3429000"/>
            <a:ext cx="144462" cy="144463"/>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1 Marcador de número de diapositiva"/>
          <p:cNvSpPr>
            <a:spLocks noGrp="1"/>
          </p:cNvSpPr>
          <p:nvPr>
            <p:ph type="sldNum" sz="quarter" idx="10"/>
          </p:nvPr>
        </p:nvSpPr>
        <p:spPr/>
        <p:txBody>
          <a:bodyPr/>
          <a:lstStyle/>
          <a:p>
            <a:pPr>
              <a:defRPr/>
            </a:pPr>
            <a:r>
              <a:rPr lang="es-ES"/>
              <a:t>Ampliación Redes 5-</a:t>
            </a:r>
            <a:fld id="{F074F142-5C6E-4D9C-985B-7E3D5D7F528E}" type="slidenum">
              <a:rPr lang="es-ES"/>
              <a:pPr>
                <a:defRPr/>
              </a:pPr>
              <a:t>140</a:t>
            </a:fld>
            <a:endParaRPr lang="es-ES"/>
          </a:p>
        </p:txBody>
      </p:sp>
      <p:sp>
        <p:nvSpPr>
          <p:cNvPr id="135171" name="Oval 2"/>
          <p:cNvSpPr>
            <a:spLocks noChangeArrowheads="1"/>
          </p:cNvSpPr>
          <p:nvPr/>
        </p:nvSpPr>
        <p:spPr bwMode="auto">
          <a:xfrm>
            <a:off x="1593850" y="2574925"/>
            <a:ext cx="5627688" cy="1752600"/>
          </a:xfrm>
          <a:prstGeom prst="ellipse">
            <a:avLst/>
          </a:prstGeom>
          <a:solidFill>
            <a:srgbClr val="FF0000"/>
          </a:solidFill>
          <a:ln w="9525">
            <a:solidFill>
              <a:schemeClr val="tx1"/>
            </a:solidFill>
            <a:round/>
            <a:headEnd/>
            <a:tailEnd/>
          </a:ln>
        </p:spPr>
        <p:txBody>
          <a:bodyPr wrap="none" anchor="ctr"/>
          <a:lstStyle/>
          <a:p>
            <a:endParaRPr lang="es-ES"/>
          </a:p>
        </p:txBody>
      </p:sp>
      <p:sp>
        <p:nvSpPr>
          <p:cNvPr id="135172" name="Text Box 3"/>
          <p:cNvSpPr txBox="1">
            <a:spLocks noChangeArrowheads="1"/>
          </p:cNvSpPr>
          <p:nvPr/>
        </p:nvSpPr>
        <p:spPr bwMode="auto">
          <a:xfrm>
            <a:off x="468313" y="201613"/>
            <a:ext cx="8488362" cy="701675"/>
          </a:xfrm>
          <a:prstGeom prst="rect">
            <a:avLst/>
          </a:prstGeom>
          <a:noFill/>
          <a:ln w="9525">
            <a:noFill/>
            <a:miter lim="800000"/>
            <a:headEnd/>
            <a:tailEnd/>
          </a:ln>
        </p:spPr>
        <p:txBody>
          <a:bodyPr wrap="none">
            <a:spAutoFit/>
          </a:bodyPr>
          <a:lstStyle/>
          <a:p>
            <a:r>
              <a:rPr lang="es-ES" sz="4000" b="0"/>
              <a:t>¿Qué se entiende por visión directa?</a:t>
            </a:r>
          </a:p>
        </p:txBody>
      </p:sp>
      <p:sp>
        <p:nvSpPr>
          <p:cNvPr id="135173" name="Text Box 4"/>
          <p:cNvSpPr txBox="1">
            <a:spLocks noChangeArrowheads="1"/>
          </p:cNvSpPr>
          <p:nvPr/>
        </p:nvSpPr>
        <p:spPr bwMode="auto">
          <a:xfrm>
            <a:off x="890588" y="1135063"/>
            <a:ext cx="7785100" cy="1069975"/>
          </a:xfrm>
          <a:prstGeom prst="rect">
            <a:avLst/>
          </a:prstGeom>
          <a:noFill/>
          <a:ln w="9525">
            <a:noFill/>
            <a:miter lim="800000"/>
            <a:headEnd/>
            <a:tailEnd/>
          </a:ln>
        </p:spPr>
        <p:txBody>
          <a:bodyPr>
            <a:spAutoFit/>
          </a:bodyPr>
          <a:lstStyle/>
          <a:p>
            <a:pPr>
              <a:buFontTx/>
              <a:buChar char="•"/>
            </a:pPr>
            <a:r>
              <a:rPr lang="es-ES" sz="1600"/>
              <a:t>No basta con ver la otra antena, es preciso tener una visión ‘holgada’</a:t>
            </a:r>
          </a:p>
          <a:p>
            <a:pPr>
              <a:buFontTx/>
              <a:buChar char="•"/>
            </a:pPr>
            <a:r>
              <a:rPr lang="es-ES" sz="1600"/>
              <a:t>Se requiere una elipse libre de obstáculos entre antenas. Esto se debe a la difracción de la señal de radio en los objetos próximos</a:t>
            </a:r>
          </a:p>
          <a:p>
            <a:pPr>
              <a:buFontTx/>
              <a:buChar char="•"/>
            </a:pPr>
            <a:r>
              <a:rPr lang="es-ES" sz="1600"/>
              <a:t>La vegetación puede crecer y obstaculizar la visión en alguna época del año</a:t>
            </a:r>
          </a:p>
        </p:txBody>
      </p:sp>
      <p:sp>
        <p:nvSpPr>
          <p:cNvPr id="135174" name="Text Box 5"/>
          <p:cNvSpPr txBox="1">
            <a:spLocks noChangeArrowheads="1"/>
          </p:cNvSpPr>
          <p:nvPr/>
        </p:nvSpPr>
        <p:spPr bwMode="auto">
          <a:xfrm>
            <a:off x="2366963" y="4665663"/>
            <a:ext cx="3914775" cy="336550"/>
          </a:xfrm>
          <a:prstGeom prst="rect">
            <a:avLst/>
          </a:prstGeom>
          <a:noFill/>
          <a:ln w="9525">
            <a:noFill/>
            <a:miter lim="800000"/>
            <a:headEnd/>
            <a:tailEnd/>
          </a:ln>
        </p:spPr>
        <p:txBody>
          <a:bodyPr>
            <a:spAutoFit/>
          </a:bodyPr>
          <a:lstStyle/>
          <a:p>
            <a:r>
              <a:rPr lang="es-ES" sz="1600"/>
              <a:t>Anchura zona Fresnel para 2,4 GHz:</a:t>
            </a:r>
          </a:p>
        </p:txBody>
      </p:sp>
      <p:graphicFrame>
        <p:nvGraphicFramePr>
          <p:cNvPr id="1692678" name="Group 6"/>
          <p:cNvGraphicFramePr>
            <a:graphicFrameLocks noGrp="1"/>
          </p:cNvGraphicFramePr>
          <p:nvPr/>
        </p:nvGraphicFramePr>
        <p:xfrm>
          <a:off x="2146300" y="5043488"/>
          <a:ext cx="3990975" cy="1127760"/>
        </p:xfrm>
        <a:graphic>
          <a:graphicData uri="http://schemas.openxmlformats.org/drawingml/2006/table">
            <a:tbl>
              <a:tblPr/>
              <a:tblGrid>
                <a:gridCol w="1439863"/>
                <a:gridCol w="635000"/>
                <a:gridCol w="633412"/>
                <a:gridCol w="619125"/>
                <a:gridCol w="663575"/>
              </a:tblGrid>
              <a:tr h="222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Distancia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500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1ª Zona Fresnel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8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16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36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2ª Zona Fresnel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22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50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201" name="Rectangle 32"/>
          <p:cNvSpPr>
            <a:spLocks noChangeArrowheads="1"/>
          </p:cNvSpPr>
          <p:nvPr/>
        </p:nvSpPr>
        <p:spPr bwMode="auto">
          <a:xfrm>
            <a:off x="1382713" y="3260725"/>
            <a:ext cx="69850" cy="838200"/>
          </a:xfrm>
          <a:prstGeom prst="rect">
            <a:avLst/>
          </a:prstGeom>
          <a:solidFill>
            <a:srgbClr val="808080"/>
          </a:solidFill>
          <a:ln w="9525">
            <a:solidFill>
              <a:schemeClr val="tx1"/>
            </a:solidFill>
            <a:miter lim="800000"/>
            <a:headEnd/>
            <a:tailEnd/>
          </a:ln>
        </p:spPr>
        <p:txBody>
          <a:bodyPr wrap="none" anchor="ctr"/>
          <a:lstStyle/>
          <a:p>
            <a:endParaRPr lang="es-ES"/>
          </a:p>
        </p:txBody>
      </p:sp>
      <p:sp>
        <p:nvSpPr>
          <p:cNvPr id="135202" name="Rectangle 33"/>
          <p:cNvSpPr>
            <a:spLocks noChangeArrowheads="1"/>
          </p:cNvSpPr>
          <p:nvPr/>
        </p:nvSpPr>
        <p:spPr bwMode="auto">
          <a:xfrm>
            <a:off x="7291388" y="3260725"/>
            <a:ext cx="69850" cy="838200"/>
          </a:xfrm>
          <a:prstGeom prst="rect">
            <a:avLst/>
          </a:prstGeom>
          <a:solidFill>
            <a:srgbClr val="808080"/>
          </a:solidFill>
          <a:ln w="9525">
            <a:solidFill>
              <a:schemeClr val="tx1"/>
            </a:solidFill>
            <a:miter lim="800000"/>
            <a:headEnd/>
            <a:tailEnd/>
          </a:ln>
        </p:spPr>
        <p:txBody>
          <a:bodyPr wrap="none" anchor="ctr"/>
          <a:lstStyle/>
          <a:p>
            <a:endParaRPr lang="es-ES"/>
          </a:p>
        </p:txBody>
      </p:sp>
      <p:sp>
        <p:nvSpPr>
          <p:cNvPr id="135203" name="Oval 34"/>
          <p:cNvSpPr>
            <a:spLocks noChangeArrowheads="1"/>
          </p:cNvSpPr>
          <p:nvPr/>
        </p:nvSpPr>
        <p:spPr bwMode="auto">
          <a:xfrm>
            <a:off x="1804988" y="2879725"/>
            <a:ext cx="5205412" cy="1143000"/>
          </a:xfrm>
          <a:prstGeom prst="ellipse">
            <a:avLst/>
          </a:prstGeom>
          <a:solidFill>
            <a:srgbClr val="3366FF"/>
          </a:solidFill>
          <a:ln w="9525">
            <a:solidFill>
              <a:schemeClr val="tx1"/>
            </a:solidFill>
            <a:round/>
            <a:headEnd/>
            <a:tailEnd/>
          </a:ln>
        </p:spPr>
        <p:txBody>
          <a:bodyPr wrap="none" anchor="ctr"/>
          <a:lstStyle/>
          <a:p>
            <a:endParaRPr lang="es-ES"/>
          </a:p>
        </p:txBody>
      </p:sp>
      <p:grpSp>
        <p:nvGrpSpPr>
          <p:cNvPr id="135204" name="Group 35"/>
          <p:cNvGrpSpPr>
            <a:grpSpLocks/>
          </p:cNvGrpSpPr>
          <p:nvPr/>
        </p:nvGrpSpPr>
        <p:grpSpPr bwMode="auto">
          <a:xfrm rot="5400000">
            <a:off x="1262857" y="3145631"/>
            <a:ext cx="960438" cy="581025"/>
            <a:chOff x="3411" y="291"/>
            <a:chExt cx="605" cy="396"/>
          </a:xfrm>
        </p:grpSpPr>
        <p:grpSp>
          <p:nvGrpSpPr>
            <p:cNvPr id="135238" name="Group 36"/>
            <p:cNvGrpSpPr>
              <a:grpSpLocks/>
            </p:cNvGrpSpPr>
            <p:nvPr/>
          </p:nvGrpSpPr>
          <p:grpSpPr bwMode="auto">
            <a:xfrm>
              <a:off x="3663" y="615"/>
              <a:ext cx="103" cy="72"/>
              <a:chOff x="3663" y="615"/>
              <a:chExt cx="103" cy="72"/>
            </a:xfrm>
          </p:grpSpPr>
          <p:sp>
            <p:nvSpPr>
              <p:cNvPr id="135255" name="Oval 37"/>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5256" name="Rectangle 38"/>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5257" name="Rectangle 39"/>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5258" name="Line 40"/>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5259" name="Line 41"/>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5239" name="Group 42"/>
            <p:cNvGrpSpPr>
              <a:grpSpLocks/>
            </p:cNvGrpSpPr>
            <p:nvPr/>
          </p:nvGrpSpPr>
          <p:grpSpPr bwMode="auto">
            <a:xfrm>
              <a:off x="3637" y="562"/>
              <a:ext cx="156" cy="83"/>
              <a:chOff x="3637" y="562"/>
              <a:chExt cx="156" cy="83"/>
            </a:xfrm>
          </p:grpSpPr>
          <p:sp>
            <p:nvSpPr>
              <p:cNvPr id="135250" name="Oval 43"/>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5251" name="Rectangle 44"/>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5252" name="Rectangle 45"/>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5253" name="Line 46"/>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5254" name="Line 47"/>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5240" name="Arc 48"/>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5241" name="Arc 49"/>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5242" name="Oval 50"/>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5243" name="Line 51"/>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5244" name="Freeform 52"/>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5245" name="Freeform 53"/>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5246" name="Oval 54"/>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5247" name="Freeform 55"/>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5248" name="Freeform 56"/>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5249" name="Line 57"/>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5205" name="Group 58"/>
          <p:cNvGrpSpPr>
            <a:grpSpLocks/>
          </p:cNvGrpSpPr>
          <p:nvPr/>
        </p:nvGrpSpPr>
        <p:grpSpPr bwMode="auto">
          <a:xfrm rot="-5400000">
            <a:off x="6538119" y="3145631"/>
            <a:ext cx="960438" cy="581025"/>
            <a:chOff x="3411" y="291"/>
            <a:chExt cx="605" cy="396"/>
          </a:xfrm>
        </p:grpSpPr>
        <p:grpSp>
          <p:nvGrpSpPr>
            <p:cNvPr id="135216" name="Group 59"/>
            <p:cNvGrpSpPr>
              <a:grpSpLocks/>
            </p:cNvGrpSpPr>
            <p:nvPr/>
          </p:nvGrpSpPr>
          <p:grpSpPr bwMode="auto">
            <a:xfrm>
              <a:off x="3663" y="615"/>
              <a:ext cx="103" cy="72"/>
              <a:chOff x="3663" y="615"/>
              <a:chExt cx="103" cy="72"/>
            </a:xfrm>
          </p:grpSpPr>
          <p:sp>
            <p:nvSpPr>
              <p:cNvPr id="135233" name="Oval 60"/>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5234" name="Rectangle 6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5235" name="Rectangle 6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5236" name="Line 63"/>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5237" name="Line 64"/>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5217" name="Group 65"/>
            <p:cNvGrpSpPr>
              <a:grpSpLocks/>
            </p:cNvGrpSpPr>
            <p:nvPr/>
          </p:nvGrpSpPr>
          <p:grpSpPr bwMode="auto">
            <a:xfrm>
              <a:off x="3637" y="562"/>
              <a:ext cx="156" cy="83"/>
              <a:chOff x="3637" y="562"/>
              <a:chExt cx="156" cy="83"/>
            </a:xfrm>
          </p:grpSpPr>
          <p:sp>
            <p:nvSpPr>
              <p:cNvPr id="135228" name="Oval 66"/>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5229" name="Rectangle 6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5230" name="Rectangle 6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5231" name="Line 69"/>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5232" name="Line 70"/>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5218" name="Arc 71"/>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5219" name="Arc 72"/>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5220" name="Oval 73"/>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5221" name="Line 74"/>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5222" name="Freeform 7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5223" name="Freeform 7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5224" name="Oval 77"/>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5225" name="Freeform 7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5226" name="Freeform 7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5227" name="Line 80"/>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sp>
        <p:nvSpPr>
          <p:cNvPr id="135206" name="Line 81"/>
          <p:cNvSpPr>
            <a:spLocks noChangeShapeType="1"/>
          </p:cNvSpPr>
          <p:nvPr/>
        </p:nvSpPr>
        <p:spPr bwMode="auto">
          <a:xfrm>
            <a:off x="2016125" y="3413125"/>
            <a:ext cx="4783138" cy="0"/>
          </a:xfrm>
          <a:prstGeom prst="line">
            <a:avLst/>
          </a:prstGeom>
          <a:noFill/>
          <a:ln w="25400">
            <a:solidFill>
              <a:schemeClr val="tx1"/>
            </a:solidFill>
            <a:prstDash val="sysDot"/>
            <a:round/>
            <a:headEnd/>
            <a:tailEnd type="triangle" w="med" len="med"/>
          </a:ln>
        </p:spPr>
        <p:txBody>
          <a:bodyPr/>
          <a:lstStyle/>
          <a:p>
            <a:endParaRPr lang="es-ES"/>
          </a:p>
        </p:txBody>
      </p:sp>
      <p:sp>
        <p:nvSpPr>
          <p:cNvPr id="135207" name="Line 82"/>
          <p:cNvSpPr>
            <a:spLocks noChangeShapeType="1"/>
          </p:cNvSpPr>
          <p:nvPr/>
        </p:nvSpPr>
        <p:spPr bwMode="auto">
          <a:xfrm flipV="1">
            <a:off x="2016125" y="2879725"/>
            <a:ext cx="2390775" cy="533400"/>
          </a:xfrm>
          <a:prstGeom prst="line">
            <a:avLst/>
          </a:prstGeom>
          <a:noFill/>
          <a:ln w="25400">
            <a:solidFill>
              <a:schemeClr val="tx1"/>
            </a:solidFill>
            <a:round/>
            <a:headEnd/>
            <a:tailEnd/>
          </a:ln>
        </p:spPr>
        <p:txBody>
          <a:bodyPr/>
          <a:lstStyle/>
          <a:p>
            <a:endParaRPr lang="es-ES"/>
          </a:p>
        </p:txBody>
      </p:sp>
      <p:sp>
        <p:nvSpPr>
          <p:cNvPr id="135208" name="Line 83"/>
          <p:cNvSpPr>
            <a:spLocks noChangeShapeType="1"/>
          </p:cNvSpPr>
          <p:nvPr/>
        </p:nvSpPr>
        <p:spPr bwMode="auto">
          <a:xfrm>
            <a:off x="4406900" y="2879725"/>
            <a:ext cx="2181225" cy="457200"/>
          </a:xfrm>
          <a:prstGeom prst="line">
            <a:avLst/>
          </a:prstGeom>
          <a:noFill/>
          <a:ln w="25400">
            <a:solidFill>
              <a:schemeClr val="tx1"/>
            </a:solidFill>
            <a:round/>
            <a:headEnd/>
            <a:tailEnd type="triangle" w="med" len="med"/>
          </a:ln>
        </p:spPr>
        <p:txBody>
          <a:bodyPr/>
          <a:lstStyle/>
          <a:p>
            <a:endParaRPr lang="es-ES"/>
          </a:p>
        </p:txBody>
      </p:sp>
      <p:sp>
        <p:nvSpPr>
          <p:cNvPr id="135209" name="Line 84"/>
          <p:cNvSpPr>
            <a:spLocks noChangeShapeType="1"/>
          </p:cNvSpPr>
          <p:nvPr/>
        </p:nvSpPr>
        <p:spPr bwMode="auto">
          <a:xfrm flipV="1">
            <a:off x="2016125" y="2574925"/>
            <a:ext cx="2390775" cy="838200"/>
          </a:xfrm>
          <a:prstGeom prst="line">
            <a:avLst/>
          </a:prstGeom>
          <a:noFill/>
          <a:ln w="25400">
            <a:solidFill>
              <a:schemeClr val="tx1"/>
            </a:solidFill>
            <a:round/>
            <a:headEnd/>
            <a:tailEnd/>
          </a:ln>
        </p:spPr>
        <p:txBody>
          <a:bodyPr/>
          <a:lstStyle/>
          <a:p>
            <a:endParaRPr lang="es-ES"/>
          </a:p>
        </p:txBody>
      </p:sp>
      <p:sp>
        <p:nvSpPr>
          <p:cNvPr id="135210" name="Line 85"/>
          <p:cNvSpPr>
            <a:spLocks noChangeShapeType="1"/>
          </p:cNvSpPr>
          <p:nvPr/>
        </p:nvSpPr>
        <p:spPr bwMode="auto">
          <a:xfrm>
            <a:off x="4406900" y="2574925"/>
            <a:ext cx="2181225" cy="762000"/>
          </a:xfrm>
          <a:prstGeom prst="line">
            <a:avLst/>
          </a:prstGeom>
          <a:noFill/>
          <a:ln w="25400">
            <a:solidFill>
              <a:schemeClr val="tx1"/>
            </a:solidFill>
            <a:round/>
            <a:headEnd/>
            <a:tailEnd type="triangle" w="med" len="med"/>
          </a:ln>
        </p:spPr>
        <p:txBody>
          <a:bodyPr/>
          <a:lstStyle/>
          <a:p>
            <a:endParaRPr lang="es-ES"/>
          </a:p>
        </p:txBody>
      </p:sp>
      <p:sp>
        <p:nvSpPr>
          <p:cNvPr id="135211" name="Text Box 86"/>
          <p:cNvSpPr txBox="1">
            <a:spLocks noChangeArrowheads="1"/>
          </p:cNvSpPr>
          <p:nvPr/>
        </p:nvSpPr>
        <p:spPr bwMode="auto">
          <a:xfrm>
            <a:off x="3494088" y="3717925"/>
            <a:ext cx="1979612" cy="304800"/>
          </a:xfrm>
          <a:prstGeom prst="rect">
            <a:avLst/>
          </a:prstGeom>
          <a:noFill/>
          <a:ln w="9525">
            <a:noFill/>
            <a:miter lim="800000"/>
            <a:headEnd/>
            <a:tailEnd/>
          </a:ln>
        </p:spPr>
        <p:txBody>
          <a:bodyPr wrap="none">
            <a:spAutoFit/>
          </a:bodyPr>
          <a:lstStyle/>
          <a:p>
            <a:r>
              <a:rPr lang="es-ES"/>
              <a:t>Primera zona Fresnel</a:t>
            </a:r>
          </a:p>
        </p:txBody>
      </p:sp>
      <p:sp>
        <p:nvSpPr>
          <p:cNvPr id="135212" name="Text Box 87"/>
          <p:cNvSpPr txBox="1">
            <a:spLocks noChangeArrowheads="1"/>
          </p:cNvSpPr>
          <p:nvPr/>
        </p:nvSpPr>
        <p:spPr bwMode="auto">
          <a:xfrm>
            <a:off x="3487738" y="4022725"/>
            <a:ext cx="2063750" cy="304800"/>
          </a:xfrm>
          <a:prstGeom prst="rect">
            <a:avLst/>
          </a:prstGeom>
          <a:noFill/>
          <a:ln w="9525">
            <a:noFill/>
            <a:miter lim="800000"/>
            <a:headEnd/>
            <a:tailEnd/>
          </a:ln>
        </p:spPr>
        <p:txBody>
          <a:bodyPr wrap="none">
            <a:spAutoFit/>
          </a:bodyPr>
          <a:lstStyle/>
          <a:p>
            <a:r>
              <a:rPr lang="es-ES"/>
              <a:t>Segunda zona Fresnel</a:t>
            </a:r>
          </a:p>
        </p:txBody>
      </p:sp>
      <p:sp>
        <p:nvSpPr>
          <p:cNvPr id="135213" name="Text Box 88"/>
          <p:cNvSpPr txBox="1">
            <a:spLocks noChangeArrowheads="1"/>
          </p:cNvSpPr>
          <p:nvPr/>
        </p:nvSpPr>
        <p:spPr bwMode="auto">
          <a:xfrm>
            <a:off x="4137025" y="3413125"/>
            <a:ext cx="292100" cy="304800"/>
          </a:xfrm>
          <a:prstGeom prst="rect">
            <a:avLst/>
          </a:prstGeom>
          <a:noFill/>
          <a:ln w="9525">
            <a:noFill/>
            <a:miter lim="800000"/>
            <a:headEnd/>
            <a:tailEnd/>
          </a:ln>
        </p:spPr>
        <p:txBody>
          <a:bodyPr wrap="none">
            <a:spAutoFit/>
          </a:bodyPr>
          <a:lstStyle/>
          <a:p>
            <a:r>
              <a:rPr lang="es-ES"/>
              <a:t>d</a:t>
            </a:r>
          </a:p>
        </p:txBody>
      </p:sp>
      <p:sp>
        <p:nvSpPr>
          <p:cNvPr id="135214" name="Text Box 89"/>
          <p:cNvSpPr txBox="1">
            <a:spLocks noChangeArrowheads="1"/>
          </p:cNvSpPr>
          <p:nvPr/>
        </p:nvSpPr>
        <p:spPr bwMode="auto">
          <a:xfrm>
            <a:off x="4056063" y="2879725"/>
            <a:ext cx="739775" cy="304800"/>
          </a:xfrm>
          <a:prstGeom prst="rect">
            <a:avLst/>
          </a:prstGeom>
          <a:noFill/>
          <a:ln w="9525">
            <a:noFill/>
            <a:miter lim="800000"/>
            <a:headEnd/>
            <a:tailEnd/>
          </a:ln>
        </p:spPr>
        <p:txBody>
          <a:bodyPr wrap="none">
            <a:spAutoFit/>
          </a:bodyPr>
          <a:lstStyle/>
          <a:p>
            <a:r>
              <a:rPr lang="es-ES"/>
              <a:t>d + </a:t>
            </a:r>
            <a:r>
              <a:rPr lang="es-ES">
                <a:sym typeface="Symbol" pitchFamily="18" charset="2"/>
              </a:rPr>
              <a:t>/2</a:t>
            </a:r>
            <a:endParaRPr lang="es-ES"/>
          </a:p>
        </p:txBody>
      </p:sp>
      <p:sp>
        <p:nvSpPr>
          <p:cNvPr id="135215" name="Text Box 90"/>
          <p:cNvSpPr txBox="1">
            <a:spLocks noChangeArrowheads="1"/>
          </p:cNvSpPr>
          <p:nvPr/>
        </p:nvSpPr>
        <p:spPr bwMode="auto">
          <a:xfrm>
            <a:off x="5272088" y="2651125"/>
            <a:ext cx="838200" cy="304800"/>
          </a:xfrm>
          <a:prstGeom prst="rect">
            <a:avLst/>
          </a:prstGeom>
          <a:noFill/>
          <a:ln w="9525">
            <a:noFill/>
            <a:miter lim="800000"/>
            <a:headEnd/>
            <a:tailEnd/>
          </a:ln>
        </p:spPr>
        <p:txBody>
          <a:bodyPr wrap="none">
            <a:spAutoFit/>
          </a:bodyPr>
          <a:lstStyle/>
          <a:p>
            <a:r>
              <a:rPr lang="es-ES"/>
              <a:t>d + 2</a:t>
            </a:r>
            <a:r>
              <a:rPr lang="es-ES">
                <a:sym typeface="Symbol" pitchFamily="18" charset="2"/>
              </a:rPr>
              <a:t>/2</a:t>
            </a:r>
            <a:endParaRPr lang="es-ES"/>
          </a:p>
        </p:txBody>
      </p:sp>
    </p:spTree>
  </p:cSld>
  <p:clrMapOvr>
    <a:masterClrMapping/>
  </p:clrMapOvr>
  <p:transition spd="med">
    <p:cover dir="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r>
              <a:rPr lang="es-ES" smtClean="0"/>
              <a:t>Ampliación Redes 5-</a:t>
            </a:r>
            <a:fld id="{EE29E3E3-E037-486F-B563-4E25D3F3976C}" type="slidenum">
              <a:rPr lang="es-ES" smtClean="0"/>
              <a:pPr>
                <a:defRPr/>
              </a:pPr>
              <a:t>141</a:t>
            </a:fld>
            <a:endParaRPr lang="es-ES"/>
          </a:p>
        </p:txBody>
      </p:sp>
      <p:sp>
        <p:nvSpPr>
          <p:cNvPr id="3" name="Rectangle 2"/>
          <p:cNvSpPr txBox="1">
            <a:spLocks noChangeArrowheads="1"/>
          </p:cNvSpPr>
          <p:nvPr/>
        </p:nvSpPr>
        <p:spPr>
          <a:xfrm>
            <a:off x="685800" y="116632"/>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b="0" dirty="0" smtClean="0"/>
              <a:t>Ejemplo de puentes inalámbricos: </a:t>
            </a:r>
            <a:r>
              <a:rPr lang="es-ES" sz="4000" b="0" dirty="0" err="1" smtClean="0"/>
              <a:t>Ubiquity</a:t>
            </a:r>
            <a:r>
              <a:rPr lang="es-ES" sz="4000" b="0" dirty="0" smtClean="0"/>
              <a:t> Networks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81" y="1960587"/>
            <a:ext cx="49053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1520" y="5733256"/>
            <a:ext cx="2448272" cy="738664"/>
          </a:xfrm>
          <a:prstGeom prst="rect">
            <a:avLst/>
          </a:prstGeom>
          <a:noFill/>
        </p:spPr>
        <p:txBody>
          <a:bodyPr wrap="square" rtlCol="0">
            <a:spAutoFit/>
          </a:bodyPr>
          <a:lstStyle/>
          <a:p>
            <a:pPr algn="ctr"/>
            <a:r>
              <a:rPr lang="es-ES" dirty="0" smtClean="0"/>
              <a:t>Equipos 802.11n.</a:t>
            </a:r>
          </a:p>
          <a:p>
            <a:pPr algn="ctr"/>
            <a:r>
              <a:rPr lang="es-ES" dirty="0" smtClean="0"/>
              <a:t>Pueden funcionar en modo MCS-15 (300 Mb/s) </a:t>
            </a:r>
            <a:endParaRPr lang="es-E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98" y="3253443"/>
            <a:ext cx="16383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894" y="1126643"/>
            <a:ext cx="165258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239782" y="2917343"/>
            <a:ext cx="1955399" cy="523220"/>
          </a:xfrm>
          <a:prstGeom prst="rect">
            <a:avLst/>
          </a:prstGeom>
          <a:noFill/>
        </p:spPr>
        <p:txBody>
          <a:bodyPr wrap="square" rtlCol="0">
            <a:spAutoFit/>
          </a:bodyPr>
          <a:lstStyle/>
          <a:p>
            <a:r>
              <a:rPr lang="es-ES" dirty="0" smtClean="0"/>
              <a:t>Ganancia 13 </a:t>
            </a:r>
            <a:r>
              <a:rPr lang="es-ES" dirty="0" err="1" smtClean="0"/>
              <a:t>dBi</a:t>
            </a:r>
            <a:r>
              <a:rPr lang="es-ES" dirty="0" smtClean="0"/>
              <a:t>. Hasta 15 Km</a:t>
            </a:r>
            <a:endParaRPr lang="es-ES" dirty="0"/>
          </a:p>
        </p:txBody>
      </p:sp>
      <p:sp>
        <p:nvSpPr>
          <p:cNvPr id="10" name="9 CuadroTexto"/>
          <p:cNvSpPr txBox="1"/>
          <p:nvPr/>
        </p:nvSpPr>
        <p:spPr>
          <a:xfrm>
            <a:off x="1475656" y="4931295"/>
            <a:ext cx="2295425" cy="523220"/>
          </a:xfrm>
          <a:prstGeom prst="rect">
            <a:avLst/>
          </a:prstGeom>
          <a:noFill/>
        </p:spPr>
        <p:txBody>
          <a:bodyPr wrap="square" rtlCol="0">
            <a:spAutoFit/>
          </a:bodyPr>
          <a:lstStyle/>
          <a:p>
            <a:r>
              <a:rPr lang="es-ES" dirty="0" smtClean="0"/>
              <a:t>Ganancia 22 ó 25 </a:t>
            </a:r>
            <a:r>
              <a:rPr lang="es-ES" dirty="0" err="1" smtClean="0"/>
              <a:t>dBi</a:t>
            </a:r>
            <a:r>
              <a:rPr lang="es-ES" dirty="0" smtClean="0"/>
              <a:t>. Hasta 30 Km</a:t>
            </a:r>
            <a:endParaRPr lang="es-ES" dirty="0"/>
          </a:p>
        </p:txBody>
      </p:sp>
    </p:spTree>
    <p:extLst>
      <p:ext uri="{BB962C8B-B14F-4D97-AF65-F5344CB8AC3E}">
        <p14:creationId xmlns:p14="http://schemas.microsoft.com/office/powerpoint/2010/main" val="3507283096"/>
      </p:ext>
    </p:extLst>
  </p:cSld>
  <p:clrMapOvr>
    <a:masterClrMapping/>
  </p:clrMapOvr>
  <p:transition spd="med">
    <p:cover dir="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1 Marcador de número de diapositiva"/>
          <p:cNvSpPr>
            <a:spLocks noGrp="1"/>
          </p:cNvSpPr>
          <p:nvPr>
            <p:ph type="sldNum" sz="quarter" idx="10"/>
          </p:nvPr>
        </p:nvSpPr>
        <p:spPr/>
        <p:txBody>
          <a:bodyPr/>
          <a:lstStyle/>
          <a:p>
            <a:pPr>
              <a:defRPr/>
            </a:pPr>
            <a:r>
              <a:rPr lang="es-ES"/>
              <a:t>Ampliación Redes 5-</a:t>
            </a:r>
            <a:fld id="{21B5A554-7D37-4174-A724-C3C83EE83AD5}" type="slidenum">
              <a:rPr lang="es-ES"/>
              <a:pPr>
                <a:defRPr/>
              </a:pPr>
              <a:t>142</a:t>
            </a:fld>
            <a:endParaRPr lang="es-ES"/>
          </a:p>
        </p:txBody>
      </p:sp>
      <p:pic>
        <p:nvPicPr>
          <p:cNvPr id="134147" name="Picture 2"/>
          <p:cNvPicPr>
            <a:picLocks noChangeArrowheads="1"/>
          </p:cNvPicPr>
          <p:nvPr/>
        </p:nvPicPr>
        <p:blipFill>
          <a:blip r:embed="rId3" cstate="print"/>
          <a:srcRect/>
          <a:stretch>
            <a:fillRect/>
          </a:stretch>
        </p:blipFill>
        <p:spPr bwMode="auto">
          <a:xfrm>
            <a:off x="4079875" y="2401888"/>
            <a:ext cx="1296988" cy="1635125"/>
          </a:xfrm>
          <a:prstGeom prst="rect">
            <a:avLst/>
          </a:prstGeom>
          <a:noFill/>
          <a:ln w="9525">
            <a:noFill/>
            <a:miter lim="800000"/>
            <a:headEnd/>
            <a:tailEnd/>
          </a:ln>
        </p:spPr>
      </p:pic>
      <p:sp>
        <p:nvSpPr>
          <p:cNvPr id="134148" name="Text Box 3"/>
          <p:cNvSpPr txBox="1">
            <a:spLocks noChangeArrowheads="1"/>
          </p:cNvSpPr>
          <p:nvPr/>
        </p:nvSpPr>
        <p:spPr bwMode="auto">
          <a:xfrm>
            <a:off x="1635125" y="260350"/>
            <a:ext cx="5805488" cy="701675"/>
          </a:xfrm>
          <a:prstGeom prst="rect">
            <a:avLst/>
          </a:prstGeom>
          <a:noFill/>
          <a:ln w="9525">
            <a:noFill/>
            <a:miter lim="800000"/>
            <a:headEnd/>
            <a:tailEnd/>
          </a:ln>
        </p:spPr>
        <p:txBody>
          <a:bodyPr wrap="none">
            <a:spAutoFit/>
          </a:bodyPr>
          <a:lstStyle/>
          <a:p>
            <a:r>
              <a:rPr lang="es-ES" sz="4000" b="0"/>
              <a:t>Configuración multipunto</a:t>
            </a:r>
          </a:p>
        </p:txBody>
      </p:sp>
      <p:pic>
        <p:nvPicPr>
          <p:cNvPr id="134149" name="Picture 4"/>
          <p:cNvPicPr>
            <a:picLocks noChangeArrowheads="1"/>
          </p:cNvPicPr>
          <p:nvPr/>
        </p:nvPicPr>
        <p:blipFill>
          <a:blip r:embed="rId3" cstate="print"/>
          <a:srcRect/>
          <a:stretch>
            <a:fillRect/>
          </a:stretch>
        </p:blipFill>
        <p:spPr bwMode="auto">
          <a:xfrm>
            <a:off x="633413" y="2630488"/>
            <a:ext cx="1296987" cy="1635125"/>
          </a:xfrm>
          <a:prstGeom prst="rect">
            <a:avLst/>
          </a:prstGeom>
          <a:noFill/>
          <a:ln w="9525">
            <a:noFill/>
            <a:miter lim="800000"/>
            <a:headEnd/>
            <a:tailEnd/>
          </a:ln>
        </p:spPr>
      </p:pic>
      <p:pic>
        <p:nvPicPr>
          <p:cNvPr id="134150" name="Picture 5"/>
          <p:cNvPicPr>
            <a:picLocks noChangeArrowheads="1"/>
          </p:cNvPicPr>
          <p:nvPr/>
        </p:nvPicPr>
        <p:blipFill>
          <a:blip r:embed="rId3" cstate="print"/>
          <a:srcRect/>
          <a:stretch>
            <a:fillRect/>
          </a:stretch>
        </p:blipFill>
        <p:spPr bwMode="auto">
          <a:xfrm>
            <a:off x="1055688" y="4764088"/>
            <a:ext cx="1296987" cy="1635125"/>
          </a:xfrm>
          <a:prstGeom prst="rect">
            <a:avLst/>
          </a:prstGeom>
          <a:noFill/>
          <a:ln w="9525">
            <a:noFill/>
            <a:miter lim="800000"/>
            <a:headEnd/>
            <a:tailEnd/>
          </a:ln>
        </p:spPr>
      </p:pic>
      <p:pic>
        <p:nvPicPr>
          <p:cNvPr id="134151" name="Picture 6"/>
          <p:cNvPicPr>
            <a:picLocks noChangeArrowheads="1"/>
          </p:cNvPicPr>
          <p:nvPr/>
        </p:nvPicPr>
        <p:blipFill>
          <a:blip r:embed="rId3" cstate="print"/>
          <a:srcRect/>
          <a:stretch>
            <a:fillRect/>
          </a:stretch>
        </p:blipFill>
        <p:spPr bwMode="auto">
          <a:xfrm>
            <a:off x="7002463" y="4297363"/>
            <a:ext cx="1296987" cy="1635125"/>
          </a:xfrm>
          <a:prstGeom prst="rect">
            <a:avLst/>
          </a:prstGeom>
          <a:noFill/>
          <a:ln w="9525">
            <a:noFill/>
            <a:miter lim="800000"/>
            <a:headEnd/>
            <a:tailEnd/>
          </a:ln>
        </p:spPr>
      </p:pic>
      <p:pic>
        <p:nvPicPr>
          <p:cNvPr id="134152" name="Picture 7"/>
          <p:cNvPicPr>
            <a:picLocks noChangeArrowheads="1"/>
          </p:cNvPicPr>
          <p:nvPr/>
        </p:nvPicPr>
        <p:blipFill>
          <a:blip r:embed="rId3" cstate="print"/>
          <a:srcRect/>
          <a:stretch>
            <a:fillRect/>
          </a:stretch>
        </p:blipFill>
        <p:spPr bwMode="auto">
          <a:xfrm>
            <a:off x="7496175" y="1487488"/>
            <a:ext cx="1295400" cy="1635125"/>
          </a:xfrm>
          <a:prstGeom prst="rect">
            <a:avLst/>
          </a:prstGeom>
          <a:noFill/>
          <a:ln w="9525">
            <a:noFill/>
            <a:miter lim="800000"/>
            <a:headEnd/>
            <a:tailEnd/>
          </a:ln>
        </p:spPr>
      </p:pic>
      <p:grpSp>
        <p:nvGrpSpPr>
          <p:cNvPr id="134153" name="Group 8"/>
          <p:cNvGrpSpPr>
            <a:grpSpLocks/>
          </p:cNvGrpSpPr>
          <p:nvPr/>
        </p:nvGrpSpPr>
        <p:grpSpPr bwMode="auto">
          <a:xfrm rot="-600000">
            <a:off x="1828800" y="2055813"/>
            <a:ext cx="2601913" cy="381000"/>
            <a:chOff x="1944" y="1872"/>
            <a:chExt cx="1776" cy="343"/>
          </a:xfrm>
        </p:grpSpPr>
        <p:grpSp>
          <p:nvGrpSpPr>
            <p:cNvPr id="134347" name="Group 9"/>
            <p:cNvGrpSpPr>
              <a:grpSpLocks/>
            </p:cNvGrpSpPr>
            <p:nvPr/>
          </p:nvGrpSpPr>
          <p:grpSpPr bwMode="auto">
            <a:xfrm>
              <a:off x="1944" y="1872"/>
              <a:ext cx="504" cy="343"/>
              <a:chOff x="1933" y="1898"/>
              <a:chExt cx="504" cy="343"/>
            </a:xfrm>
          </p:grpSpPr>
          <p:sp>
            <p:nvSpPr>
              <p:cNvPr id="134369" name="Arc 10"/>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70" name="Arc 11"/>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71" name="Arc 12"/>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72" name="Arc 13"/>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73" name="Arc 14"/>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74" name="Arc 15"/>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48" name="Group 16"/>
            <p:cNvGrpSpPr>
              <a:grpSpLocks/>
            </p:cNvGrpSpPr>
            <p:nvPr/>
          </p:nvGrpSpPr>
          <p:grpSpPr bwMode="auto">
            <a:xfrm>
              <a:off x="2376" y="1872"/>
              <a:ext cx="504" cy="343"/>
              <a:chOff x="1933" y="1898"/>
              <a:chExt cx="504" cy="343"/>
            </a:xfrm>
          </p:grpSpPr>
          <p:sp>
            <p:nvSpPr>
              <p:cNvPr id="134363" name="Arc 17"/>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64" name="Arc 18"/>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65" name="Arc 19"/>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66" name="Arc 20"/>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67" name="Arc 21"/>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68" name="Arc 22"/>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49" name="Group 23"/>
            <p:cNvGrpSpPr>
              <a:grpSpLocks/>
            </p:cNvGrpSpPr>
            <p:nvPr/>
          </p:nvGrpSpPr>
          <p:grpSpPr bwMode="auto">
            <a:xfrm>
              <a:off x="2784" y="1872"/>
              <a:ext cx="504" cy="343"/>
              <a:chOff x="1933" y="1898"/>
              <a:chExt cx="504" cy="343"/>
            </a:xfrm>
          </p:grpSpPr>
          <p:sp>
            <p:nvSpPr>
              <p:cNvPr id="134357" name="Arc 24"/>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58" name="Arc 25"/>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59" name="Arc 26"/>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60" name="Arc 27"/>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61" name="Arc 28"/>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62" name="Arc 29"/>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50" name="Group 30"/>
            <p:cNvGrpSpPr>
              <a:grpSpLocks/>
            </p:cNvGrpSpPr>
            <p:nvPr/>
          </p:nvGrpSpPr>
          <p:grpSpPr bwMode="auto">
            <a:xfrm>
              <a:off x="3216" y="1872"/>
              <a:ext cx="504" cy="343"/>
              <a:chOff x="1933" y="1898"/>
              <a:chExt cx="504" cy="343"/>
            </a:xfrm>
          </p:grpSpPr>
          <p:sp>
            <p:nvSpPr>
              <p:cNvPr id="134351" name="Arc 31"/>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52" name="Arc 32"/>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53" name="Arc 33"/>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54" name="Arc 34"/>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55" name="Arc 35"/>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56" name="Arc 36"/>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grpSp>
        <p:nvGrpSpPr>
          <p:cNvPr id="134154" name="Group 37"/>
          <p:cNvGrpSpPr>
            <a:grpSpLocks/>
          </p:cNvGrpSpPr>
          <p:nvPr/>
        </p:nvGrpSpPr>
        <p:grpSpPr bwMode="auto">
          <a:xfrm rot="-2400000">
            <a:off x="1687513" y="3427413"/>
            <a:ext cx="2603500" cy="381000"/>
            <a:chOff x="1944" y="1872"/>
            <a:chExt cx="1776" cy="343"/>
          </a:xfrm>
        </p:grpSpPr>
        <p:grpSp>
          <p:nvGrpSpPr>
            <p:cNvPr id="134319" name="Group 38"/>
            <p:cNvGrpSpPr>
              <a:grpSpLocks/>
            </p:cNvGrpSpPr>
            <p:nvPr/>
          </p:nvGrpSpPr>
          <p:grpSpPr bwMode="auto">
            <a:xfrm>
              <a:off x="1944" y="1872"/>
              <a:ext cx="504" cy="343"/>
              <a:chOff x="1933" y="1898"/>
              <a:chExt cx="504" cy="343"/>
            </a:xfrm>
          </p:grpSpPr>
          <p:sp>
            <p:nvSpPr>
              <p:cNvPr id="134341" name="Arc 39"/>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42" name="Arc 40"/>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43" name="Arc 41"/>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44" name="Arc 42"/>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45" name="Arc 43"/>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46" name="Arc 44"/>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20" name="Group 45"/>
            <p:cNvGrpSpPr>
              <a:grpSpLocks/>
            </p:cNvGrpSpPr>
            <p:nvPr/>
          </p:nvGrpSpPr>
          <p:grpSpPr bwMode="auto">
            <a:xfrm>
              <a:off x="2376" y="1872"/>
              <a:ext cx="504" cy="343"/>
              <a:chOff x="1933" y="1898"/>
              <a:chExt cx="504" cy="343"/>
            </a:xfrm>
          </p:grpSpPr>
          <p:sp>
            <p:nvSpPr>
              <p:cNvPr id="134335" name="Arc 46"/>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36" name="Arc 47"/>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37" name="Arc 48"/>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38" name="Arc 49"/>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39" name="Arc 50"/>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40" name="Arc 51"/>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21" name="Group 52"/>
            <p:cNvGrpSpPr>
              <a:grpSpLocks/>
            </p:cNvGrpSpPr>
            <p:nvPr/>
          </p:nvGrpSpPr>
          <p:grpSpPr bwMode="auto">
            <a:xfrm>
              <a:off x="2784" y="1872"/>
              <a:ext cx="504" cy="343"/>
              <a:chOff x="1933" y="1898"/>
              <a:chExt cx="504" cy="343"/>
            </a:xfrm>
          </p:grpSpPr>
          <p:sp>
            <p:nvSpPr>
              <p:cNvPr id="134329" name="Arc 53"/>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30" name="Arc 54"/>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31" name="Arc 55"/>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32" name="Arc 56"/>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33" name="Arc 57"/>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34" name="Arc 58"/>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322" name="Group 59"/>
            <p:cNvGrpSpPr>
              <a:grpSpLocks/>
            </p:cNvGrpSpPr>
            <p:nvPr/>
          </p:nvGrpSpPr>
          <p:grpSpPr bwMode="auto">
            <a:xfrm>
              <a:off x="3216" y="1872"/>
              <a:ext cx="504" cy="343"/>
              <a:chOff x="1933" y="1898"/>
              <a:chExt cx="504" cy="343"/>
            </a:xfrm>
          </p:grpSpPr>
          <p:sp>
            <p:nvSpPr>
              <p:cNvPr id="134323" name="Arc 60"/>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24" name="Arc 61"/>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25" name="Arc 62"/>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26" name="Arc 63"/>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27" name="Arc 64"/>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28" name="Arc 65"/>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grpSp>
        <p:nvGrpSpPr>
          <p:cNvPr id="134155" name="Group 66"/>
          <p:cNvGrpSpPr>
            <a:grpSpLocks/>
          </p:cNvGrpSpPr>
          <p:nvPr/>
        </p:nvGrpSpPr>
        <p:grpSpPr bwMode="auto">
          <a:xfrm rot="10800000">
            <a:off x="4924425" y="1716088"/>
            <a:ext cx="2601913" cy="381000"/>
            <a:chOff x="1944" y="1872"/>
            <a:chExt cx="1776" cy="343"/>
          </a:xfrm>
        </p:grpSpPr>
        <p:grpSp>
          <p:nvGrpSpPr>
            <p:cNvPr id="134291" name="Group 67"/>
            <p:cNvGrpSpPr>
              <a:grpSpLocks/>
            </p:cNvGrpSpPr>
            <p:nvPr/>
          </p:nvGrpSpPr>
          <p:grpSpPr bwMode="auto">
            <a:xfrm>
              <a:off x="1944" y="1872"/>
              <a:ext cx="504" cy="343"/>
              <a:chOff x="1933" y="1898"/>
              <a:chExt cx="504" cy="343"/>
            </a:xfrm>
          </p:grpSpPr>
          <p:sp>
            <p:nvSpPr>
              <p:cNvPr id="134313" name="Arc 68"/>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14" name="Arc 69"/>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15" name="Arc 70"/>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16" name="Arc 71"/>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17" name="Arc 72"/>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18" name="Arc 73"/>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92" name="Group 74"/>
            <p:cNvGrpSpPr>
              <a:grpSpLocks/>
            </p:cNvGrpSpPr>
            <p:nvPr/>
          </p:nvGrpSpPr>
          <p:grpSpPr bwMode="auto">
            <a:xfrm>
              <a:off x="2376" y="1872"/>
              <a:ext cx="504" cy="343"/>
              <a:chOff x="1933" y="1898"/>
              <a:chExt cx="504" cy="343"/>
            </a:xfrm>
          </p:grpSpPr>
          <p:sp>
            <p:nvSpPr>
              <p:cNvPr id="134307" name="Arc 75"/>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08" name="Arc 76"/>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09" name="Arc 77"/>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10" name="Arc 78"/>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11" name="Arc 79"/>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12" name="Arc 80"/>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93" name="Group 81"/>
            <p:cNvGrpSpPr>
              <a:grpSpLocks/>
            </p:cNvGrpSpPr>
            <p:nvPr/>
          </p:nvGrpSpPr>
          <p:grpSpPr bwMode="auto">
            <a:xfrm>
              <a:off x="2784" y="1872"/>
              <a:ext cx="504" cy="343"/>
              <a:chOff x="1933" y="1898"/>
              <a:chExt cx="504" cy="343"/>
            </a:xfrm>
          </p:grpSpPr>
          <p:sp>
            <p:nvSpPr>
              <p:cNvPr id="134301" name="Arc 82"/>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302" name="Arc 83"/>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03" name="Arc 84"/>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304" name="Arc 85"/>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305" name="Arc 86"/>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06" name="Arc 87"/>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94" name="Group 88"/>
            <p:cNvGrpSpPr>
              <a:grpSpLocks/>
            </p:cNvGrpSpPr>
            <p:nvPr/>
          </p:nvGrpSpPr>
          <p:grpSpPr bwMode="auto">
            <a:xfrm>
              <a:off x="3216" y="1872"/>
              <a:ext cx="504" cy="343"/>
              <a:chOff x="1933" y="1898"/>
              <a:chExt cx="504" cy="343"/>
            </a:xfrm>
          </p:grpSpPr>
          <p:sp>
            <p:nvSpPr>
              <p:cNvPr id="134295" name="Arc 89"/>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296" name="Arc 90"/>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97" name="Arc 91"/>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298" name="Arc 92"/>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299" name="Arc 93"/>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300" name="Arc 94"/>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grpSp>
        <p:nvGrpSpPr>
          <p:cNvPr id="134156" name="Group 95"/>
          <p:cNvGrpSpPr>
            <a:grpSpLocks/>
          </p:cNvGrpSpPr>
          <p:nvPr/>
        </p:nvGrpSpPr>
        <p:grpSpPr bwMode="auto">
          <a:xfrm rot="-8400000">
            <a:off x="5205413" y="3046413"/>
            <a:ext cx="2601912" cy="381000"/>
            <a:chOff x="1944" y="1872"/>
            <a:chExt cx="1776" cy="343"/>
          </a:xfrm>
        </p:grpSpPr>
        <p:grpSp>
          <p:nvGrpSpPr>
            <p:cNvPr id="134263" name="Group 96"/>
            <p:cNvGrpSpPr>
              <a:grpSpLocks/>
            </p:cNvGrpSpPr>
            <p:nvPr/>
          </p:nvGrpSpPr>
          <p:grpSpPr bwMode="auto">
            <a:xfrm>
              <a:off x="1944" y="1872"/>
              <a:ext cx="504" cy="343"/>
              <a:chOff x="1933" y="1898"/>
              <a:chExt cx="504" cy="343"/>
            </a:xfrm>
          </p:grpSpPr>
          <p:sp>
            <p:nvSpPr>
              <p:cNvPr id="134285" name="Arc 97"/>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286" name="Arc 98"/>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87" name="Arc 99"/>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288" name="Arc 100"/>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289" name="Arc 101"/>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90" name="Arc 102"/>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64" name="Group 103"/>
            <p:cNvGrpSpPr>
              <a:grpSpLocks/>
            </p:cNvGrpSpPr>
            <p:nvPr/>
          </p:nvGrpSpPr>
          <p:grpSpPr bwMode="auto">
            <a:xfrm>
              <a:off x="2376" y="1872"/>
              <a:ext cx="504" cy="343"/>
              <a:chOff x="1933" y="1898"/>
              <a:chExt cx="504" cy="343"/>
            </a:xfrm>
          </p:grpSpPr>
          <p:sp>
            <p:nvSpPr>
              <p:cNvPr id="134279" name="Arc 104"/>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280" name="Arc 105"/>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81" name="Arc 106"/>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282" name="Arc 107"/>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283" name="Arc 108"/>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84" name="Arc 109"/>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65" name="Group 110"/>
            <p:cNvGrpSpPr>
              <a:grpSpLocks/>
            </p:cNvGrpSpPr>
            <p:nvPr/>
          </p:nvGrpSpPr>
          <p:grpSpPr bwMode="auto">
            <a:xfrm>
              <a:off x="2784" y="1872"/>
              <a:ext cx="504" cy="343"/>
              <a:chOff x="1933" y="1898"/>
              <a:chExt cx="504" cy="343"/>
            </a:xfrm>
          </p:grpSpPr>
          <p:sp>
            <p:nvSpPr>
              <p:cNvPr id="134273" name="Arc 111"/>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274" name="Arc 112"/>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75" name="Arc 113"/>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276" name="Arc 114"/>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277" name="Arc 115"/>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78" name="Arc 116"/>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nvGrpSpPr>
            <p:cNvPr id="134266" name="Group 117"/>
            <p:cNvGrpSpPr>
              <a:grpSpLocks/>
            </p:cNvGrpSpPr>
            <p:nvPr/>
          </p:nvGrpSpPr>
          <p:grpSpPr bwMode="auto">
            <a:xfrm>
              <a:off x="3216" y="1872"/>
              <a:ext cx="504" cy="343"/>
              <a:chOff x="1933" y="1898"/>
              <a:chExt cx="504" cy="343"/>
            </a:xfrm>
          </p:grpSpPr>
          <p:sp>
            <p:nvSpPr>
              <p:cNvPr id="134267" name="Arc 118"/>
              <p:cNvSpPr>
                <a:spLocks/>
              </p:cNvSpPr>
              <p:nvPr/>
            </p:nvSpPr>
            <p:spPr bwMode="auto">
              <a:xfrm>
                <a:off x="1933"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sp>
            <p:nvSpPr>
              <p:cNvPr id="134268" name="Arc 119"/>
              <p:cNvSpPr>
                <a:spLocks/>
              </p:cNvSpPr>
              <p:nvPr/>
            </p:nvSpPr>
            <p:spPr bwMode="auto">
              <a:xfrm>
                <a:off x="2004"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69" name="Arc 120"/>
              <p:cNvSpPr>
                <a:spLocks/>
              </p:cNvSpPr>
              <p:nvPr/>
            </p:nvSpPr>
            <p:spPr bwMode="auto">
              <a:xfrm>
                <a:off x="2070" y="1899"/>
                <a:ext cx="161" cy="341"/>
              </a:xfrm>
              <a:custGeom>
                <a:avLst/>
                <a:gdLst>
                  <a:gd name="T0" fmla="*/ 81 w 21600"/>
                  <a:gd name="T1" fmla="*/ 341 h 38108"/>
                  <a:gd name="T2" fmla="*/ 90 w 21600"/>
                  <a:gd name="T3" fmla="*/ 0 h 38108"/>
                  <a:gd name="T4" fmla="*/ 161 w 21600"/>
                  <a:gd name="T5" fmla="*/ 174 h 38108"/>
                  <a:gd name="T6" fmla="*/ 0 60000 65536"/>
                  <a:gd name="T7" fmla="*/ 0 60000 65536"/>
                  <a:gd name="T8" fmla="*/ 0 60000 65536"/>
                  <a:gd name="T9" fmla="*/ 0 w 21600"/>
                  <a:gd name="T10" fmla="*/ 0 h 38108"/>
                  <a:gd name="T11" fmla="*/ 21600 w 21600"/>
                  <a:gd name="T12" fmla="*/ 38108 h 38108"/>
                </a:gdLst>
                <a:ahLst/>
                <a:cxnLst>
                  <a:cxn ang="T6">
                    <a:pos x="T0" y="T1"/>
                  </a:cxn>
                  <a:cxn ang="T7">
                    <a:pos x="T2" y="T3"/>
                  </a:cxn>
                  <a:cxn ang="T8">
                    <a:pos x="T4" y="T5"/>
                  </a:cxn>
                </a:cxnLst>
                <a:rect l="T9" t="T10" r="T11" b="T12"/>
                <a:pathLst>
                  <a:path w="21600" h="38108" fill="none" extrusionOk="0">
                    <a:moveTo>
                      <a:pt x="10804" y="38107"/>
                    </a:moveTo>
                    <a:cubicBezTo>
                      <a:pt x="4118" y="34249"/>
                      <a:pt x="0" y="27117"/>
                      <a:pt x="0" y="19399"/>
                    </a:cubicBezTo>
                    <a:cubicBezTo>
                      <a:pt x="-1" y="11153"/>
                      <a:pt x="4694" y="3626"/>
                      <a:pt x="12100" y="0"/>
                    </a:cubicBezTo>
                  </a:path>
                  <a:path w="21600" h="38108" stroke="0" extrusionOk="0">
                    <a:moveTo>
                      <a:pt x="10804" y="38107"/>
                    </a:moveTo>
                    <a:cubicBezTo>
                      <a:pt x="4118" y="34249"/>
                      <a:pt x="0" y="27117"/>
                      <a:pt x="0" y="19399"/>
                    </a:cubicBezTo>
                    <a:cubicBezTo>
                      <a:pt x="-1" y="11153"/>
                      <a:pt x="4694" y="3626"/>
                      <a:pt x="12100" y="0"/>
                    </a:cubicBezTo>
                    <a:lnTo>
                      <a:pt x="21600" y="19399"/>
                    </a:lnTo>
                    <a:close/>
                  </a:path>
                </a:pathLst>
              </a:custGeom>
              <a:noFill/>
              <a:ln w="25400">
                <a:solidFill>
                  <a:srgbClr val="00B4FF"/>
                </a:solidFill>
                <a:round/>
                <a:headEnd/>
                <a:tailEnd/>
              </a:ln>
            </p:spPr>
            <p:txBody>
              <a:bodyPr/>
              <a:lstStyle/>
              <a:p>
                <a:endParaRPr lang="es-ES"/>
              </a:p>
            </p:txBody>
          </p:sp>
          <p:sp>
            <p:nvSpPr>
              <p:cNvPr id="134270" name="Arc 121"/>
              <p:cNvSpPr>
                <a:spLocks/>
              </p:cNvSpPr>
              <p:nvPr/>
            </p:nvSpPr>
            <p:spPr bwMode="auto">
              <a:xfrm>
                <a:off x="2140" y="1898"/>
                <a:ext cx="156" cy="343"/>
              </a:xfrm>
              <a:custGeom>
                <a:avLst/>
                <a:gdLst>
                  <a:gd name="T0" fmla="*/ 79 w 21600"/>
                  <a:gd name="T1" fmla="*/ 343 h 38308"/>
                  <a:gd name="T2" fmla="*/ 89 w 21600"/>
                  <a:gd name="T3" fmla="*/ 0 h 38308"/>
                  <a:gd name="T4" fmla="*/ 156 w 21600"/>
                  <a:gd name="T5" fmla="*/ 175 h 38308"/>
                  <a:gd name="T6" fmla="*/ 0 60000 65536"/>
                  <a:gd name="T7" fmla="*/ 0 60000 65536"/>
                  <a:gd name="T8" fmla="*/ 0 60000 65536"/>
                  <a:gd name="T9" fmla="*/ 0 w 21600"/>
                  <a:gd name="T10" fmla="*/ 0 h 38308"/>
                  <a:gd name="T11" fmla="*/ 21600 w 21600"/>
                  <a:gd name="T12" fmla="*/ 38308 h 38308"/>
                </a:gdLst>
                <a:ahLst/>
                <a:cxnLst>
                  <a:cxn ang="T6">
                    <a:pos x="T0" y="T1"/>
                  </a:cxn>
                  <a:cxn ang="T7">
                    <a:pos x="T2" y="T3"/>
                  </a:cxn>
                  <a:cxn ang="T8">
                    <a:pos x="T4" y="T5"/>
                  </a:cxn>
                </a:cxnLst>
                <a:rect l="T9" t="T10" r="T11" b="T12"/>
                <a:pathLst>
                  <a:path w="21600" h="38308" fill="none" extrusionOk="0">
                    <a:moveTo>
                      <a:pt x="10955" y="38307"/>
                    </a:moveTo>
                    <a:cubicBezTo>
                      <a:pt x="4184" y="34473"/>
                      <a:pt x="0" y="27293"/>
                      <a:pt x="0" y="19513"/>
                    </a:cubicBezTo>
                    <a:cubicBezTo>
                      <a:pt x="-1" y="11171"/>
                      <a:pt x="4802" y="3576"/>
                      <a:pt x="12337" y="-1"/>
                    </a:cubicBezTo>
                  </a:path>
                  <a:path w="21600" h="38308" stroke="0" extrusionOk="0">
                    <a:moveTo>
                      <a:pt x="10955" y="38307"/>
                    </a:moveTo>
                    <a:cubicBezTo>
                      <a:pt x="4184" y="34473"/>
                      <a:pt x="0" y="27293"/>
                      <a:pt x="0" y="19513"/>
                    </a:cubicBezTo>
                    <a:cubicBezTo>
                      <a:pt x="-1" y="11171"/>
                      <a:pt x="4802" y="3576"/>
                      <a:pt x="12337" y="-1"/>
                    </a:cubicBezTo>
                    <a:lnTo>
                      <a:pt x="21600" y="19513"/>
                    </a:lnTo>
                    <a:close/>
                  </a:path>
                </a:pathLst>
              </a:custGeom>
              <a:noFill/>
              <a:ln w="25400">
                <a:solidFill>
                  <a:srgbClr val="00B4FF"/>
                </a:solidFill>
                <a:round/>
                <a:headEnd/>
                <a:tailEnd/>
              </a:ln>
            </p:spPr>
            <p:txBody>
              <a:bodyPr/>
              <a:lstStyle/>
              <a:p>
                <a:endParaRPr lang="es-ES"/>
              </a:p>
            </p:txBody>
          </p:sp>
          <p:sp>
            <p:nvSpPr>
              <p:cNvPr id="134271" name="Arc 122"/>
              <p:cNvSpPr>
                <a:spLocks/>
              </p:cNvSpPr>
              <p:nvPr/>
            </p:nvSpPr>
            <p:spPr bwMode="auto">
              <a:xfrm>
                <a:off x="2211" y="1898"/>
                <a:ext cx="156" cy="343"/>
              </a:xfrm>
              <a:custGeom>
                <a:avLst/>
                <a:gdLst>
                  <a:gd name="T0" fmla="*/ 79 w 21600"/>
                  <a:gd name="T1" fmla="*/ 343 h 38289"/>
                  <a:gd name="T2" fmla="*/ 89 w 21600"/>
                  <a:gd name="T3" fmla="*/ 0 h 38289"/>
                  <a:gd name="T4" fmla="*/ 156 w 21600"/>
                  <a:gd name="T5" fmla="*/ 175 h 38289"/>
                  <a:gd name="T6" fmla="*/ 0 60000 65536"/>
                  <a:gd name="T7" fmla="*/ 0 60000 65536"/>
                  <a:gd name="T8" fmla="*/ 0 60000 65536"/>
                  <a:gd name="T9" fmla="*/ 0 w 21600"/>
                  <a:gd name="T10" fmla="*/ 0 h 38289"/>
                  <a:gd name="T11" fmla="*/ 21600 w 21600"/>
                  <a:gd name="T12" fmla="*/ 38289 h 38289"/>
                </a:gdLst>
                <a:ahLst/>
                <a:cxnLst>
                  <a:cxn ang="T6">
                    <a:pos x="T0" y="T1"/>
                  </a:cxn>
                  <a:cxn ang="T7">
                    <a:pos x="T2" y="T3"/>
                  </a:cxn>
                  <a:cxn ang="T8">
                    <a:pos x="T4" y="T5"/>
                  </a:cxn>
                </a:cxnLst>
                <a:rect l="T9" t="T10" r="T11" b="T12"/>
                <a:pathLst>
                  <a:path w="21600" h="38289" fill="none" extrusionOk="0">
                    <a:moveTo>
                      <a:pt x="10955" y="38288"/>
                    </a:moveTo>
                    <a:cubicBezTo>
                      <a:pt x="4184" y="34454"/>
                      <a:pt x="0" y="27274"/>
                      <a:pt x="0" y="19494"/>
                    </a:cubicBezTo>
                    <a:cubicBezTo>
                      <a:pt x="-1" y="11169"/>
                      <a:pt x="4783" y="3585"/>
                      <a:pt x="12297" y="0"/>
                    </a:cubicBezTo>
                  </a:path>
                  <a:path w="21600" h="38289" stroke="0" extrusionOk="0">
                    <a:moveTo>
                      <a:pt x="10955" y="38288"/>
                    </a:moveTo>
                    <a:cubicBezTo>
                      <a:pt x="4184" y="34454"/>
                      <a:pt x="0" y="27274"/>
                      <a:pt x="0" y="19494"/>
                    </a:cubicBezTo>
                    <a:cubicBezTo>
                      <a:pt x="-1" y="11169"/>
                      <a:pt x="4783" y="3585"/>
                      <a:pt x="12297" y="0"/>
                    </a:cubicBezTo>
                    <a:lnTo>
                      <a:pt x="21600" y="19494"/>
                    </a:lnTo>
                    <a:close/>
                  </a:path>
                </a:pathLst>
              </a:custGeom>
              <a:noFill/>
              <a:ln w="25400">
                <a:solidFill>
                  <a:srgbClr val="00B4FF"/>
                </a:solidFill>
                <a:round/>
                <a:headEnd/>
                <a:tailEnd/>
              </a:ln>
            </p:spPr>
            <p:txBody>
              <a:bodyPr/>
              <a:lstStyle/>
              <a:p>
                <a:endParaRPr lang="es-ES"/>
              </a:p>
            </p:txBody>
          </p:sp>
          <p:sp>
            <p:nvSpPr>
              <p:cNvPr id="134272" name="Arc 123"/>
              <p:cNvSpPr>
                <a:spLocks/>
              </p:cNvSpPr>
              <p:nvPr/>
            </p:nvSpPr>
            <p:spPr bwMode="auto">
              <a:xfrm>
                <a:off x="2276" y="1899"/>
                <a:ext cx="161" cy="342"/>
              </a:xfrm>
              <a:custGeom>
                <a:avLst/>
                <a:gdLst>
                  <a:gd name="T0" fmla="*/ 81 w 21600"/>
                  <a:gd name="T1" fmla="*/ 342 h 38173"/>
                  <a:gd name="T2" fmla="*/ 91 w 21600"/>
                  <a:gd name="T3" fmla="*/ 0 h 38173"/>
                  <a:gd name="T4" fmla="*/ 161 w 21600"/>
                  <a:gd name="T5" fmla="*/ 174 h 38173"/>
                  <a:gd name="T6" fmla="*/ 0 60000 65536"/>
                  <a:gd name="T7" fmla="*/ 0 60000 65536"/>
                  <a:gd name="T8" fmla="*/ 0 60000 65536"/>
                  <a:gd name="T9" fmla="*/ 0 w 21600"/>
                  <a:gd name="T10" fmla="*/ 0 h 38173"/>
                  <a:gd name="T11" fmla="*/ 21600 w 21600"/>
                  <a:gd name="T12" fmla="*/ 38173 h 38173"/>
                </a:gdLst>
                <a:ahLst/>
                <a:cxnLst>
                  <a:cxn ang="T6">
                    <a:pos x="T0" y="T1"/>
                  </a:cxn>
                  <a:cxn ang="T7">
                    <a:pos x="T2" y="T3"/>
                  </a:cxn>
                  <a:cxn ang="T8">
                    <a:pos x="T4" y="T5"/>
                  </a:cxn>
                </a:cxnLst>
                <a:rect l="T9" t="T10" r="T11" b="T12"/>
                <a:pathLst>
                  <a:path w="21600" h="38173" fill="none" extrusionOk="0">
                    <a:moveTo>
                      <a:pt x="10865" y="38173"/>
                    </a:moveTo>
                    <a:cubicBezTo>
                      <a:pt x="4145" y="34324"/>
                      <a:pt x="0" y="27173"/>
                      <a:pt x="0" y="19429"/>
                    </a:cubicBezTo>
                    <a:cubicBezTo>
                      <a:pt x="-1" y="11158"/>
                      <a:pt x="4723" y="3613"/>
                      <a:pt x="12162" y="-1"/>
                    </a:cubicBezTo>
                  </a:path>
                  <a:path w="21600" h="38173" stroke="0" extrusionOk="0">
                    <a:moveTo>
                      <a:pt x="10865" y="38173"/>
                    </a:moveTo>
                    <a:cubicBezTo>
                      <a:pt x="4145" y="34324"/>
                      <a:pt x="0" y="27173"/>
                      <a:pt x="0" y="19429"/>
                    </a:cubicBezTo>
                    <a:cubicBezTo>
                      <a:pt x="-1" y="11158"/>
                      <a:pt x="4723" y="3613"/>
                      <a:pt x="12162" y="-1"/>
                    </a:cubicBezTo>
                    <a:lnTo>
                      <a:pt x="21600" y="19429"/>
                    </a:lnTo>
                    <a:close/>
                  </a:path>
                </a:pathLst>
              </a:custGeom>
              <a:noFill/>
              <a:ln w="25400">
                <a:solidFill>
                  <a:srgbClr val="00B4FF"/>
                </a:solidFill>
                <a:round/>
                <a:headEnd/>
                <a:tailEnd/>
              </a:ln>
            </p:spPr>
            <p:txBody>
              <a:bodyPr/>
              <a:lstStyle/>
              <a:p>
                <a:endParaRPr lang="es-ES"/>
              </a:p>
            </p:txBody>
          </p:sp>
        </p:grpSp>
      </p:grpSp>
      <p:sp>
        <p:nvSpPr>
          <p:cNvPr id="134157" name="Line 124"/>
          <p:cNvSpPr>
            <a:spLocks noChangeShapeType="1"/>
          </p:cNvSpPr>
          <p:nvPr/>
        </p:nvSpPr>
        <p:spPr bwMode="auto">
          <a:xfrm flipH="1" flipV="1">
            <a:off x="1687513" y="4799013"/>
            <a:ext cx="4762" cy="714375"/>
          </a:xfrm>
          <a:prstGeom prst="line">
            <a:avLst/>
          </a:prstGeom>
          <a:noFill/>
          <a:ln w="19050">
            <a:solidFill>
              <a:srgbClr val="FF0000"/>
            </a:solidFill>
            <a:round/>
            <a:headEnd/>
            <a:tailEnd/>
          </a:ln>
        </p:spPr>
        <p:txBody>
          <a:bodyPr/>
          <a:lstStyle/>
          <a:p>
            <a:endParaRPr lang="es-ES"/>
          </a:p>
        </p:txBody>
      </p:sp>
      <p:sp>
        <p:nvSpPr>
          <p:cNvPr id="134158" name="Line 125"/>
          <p:cNvSpPr>
            <a:spLocks noChangeShapeType="1"/>
          </p:cNvSpPr>
          <p:nvPr/>
        </p:nvSpPr>
        <p:spPr bwMode="auto">
          <a:xfrm flipH="1" flipV="1">
            <a:off x="1401763" y="2589213"/>
            <a:ext cx="4762" cy="714375"/>
          </a:xfrm>
          <a:prstGeom prst="line">
            <a:avLst/>
          </a:prstGeom>
          <a:noFill/>
          <a:ln w="19050">
            <a:solidFill>
              <a:srgbClr val="FF0000"/>
            </a:solidFill>
            <a:round/>
            <a:headEnd/>
            <a:tailEnd/>
          </a:ln>
        </p:spPr>
        <p:txBody>
          <a:bodyPr/>
          <a:lstStyle/>
          <a:p>
            <a:endParaRPr lang="es-ES"/>
          </a:p>
        </p:txBody>
      </p:sp>
      <p:sp>
        <p:nvSpPr>
          <p:cNvPr id="134159" name="Line 126"/>
          <p:cNvSpPr>
            <a:spLocks noChangeShapeType="1"/>
          </p:cNvSpPr>
          <p:nvPr/>
        </p:nvSpPr>
        <p:spPr bwMode="auto">
          <a:xfrm flipH="1" flipV="1">
            <a:off x="7802563" y="4418013"/>
            <a:ext cx="4762" cy="714375"/>
          </a:xfrm>
          <a:prstGeom prst="line">
            <a:avLst/>
          </a:prstGeom>
          <a:noFill/>
          <a:ln w="19050">
            <a:solidFill>
              <a:srgbClr val="FF0000"/>
            </a:solidFill>
            <a:round/>
            <a:headEnd/>
            <a:tailEnd/>
          </a:ln>
        </p:spPr>
        <p:txBody>
          <a:bodyPr/>
          <a:lstStyle/>
          <a:p>
            <a:endParaRPr lang="es-ES"/>
          </a:p>
        </p:txBody>
      </p:sp>
      <p:sp>
        <p:nvSpPr>
          <p:cNvPr id="134160" name="Line 127"/>
          <p:cNvSpPr>
            <a:spLocks noChangeShapeType="1"/>
          </p:cNvSpPr>
          <p:nvPr/>
        </p:nvSpPr>
        <p:spPr bwMode="auto">
          <a:xfrm flipH="1" flipV="1">
            <a:off x="7877175" y="1903413"/>
            <a:ext cx="4763" cy="714375"/>
          </a:xfrm>
          <a:prstGeom prst="line">
            <a:avLst/>
          </a:prstGeom>
          <a:noFill/>
          <a:ln w="19050">
            <a:solidFill>
              <a:srgbClr val="FF0000"/>
            </a:solidFill>
            <a:round/>
            <a:headEnd/>
            <a:tailEnd/>
          </a:ln>
        </p:spPr>
        <p:txBody>
          <a:bodyPr/>
          <a:lstStyle/>
          <a:p>
            <a:endParaRPr lang="es-ES"/>
          </a:p>
        </p:txBody>
      </p:sp>
      <p:sp>
        <p:nvSpPr>
          <p:cNvPr id="134161" name="Line 128"/>
          <p:cNvSpPr>
            <a:spLocks noChangeShapeType="1"/>
          </p:cNvSpPr>
          <p:nvPr/>
        </p:nvSpPr>
        <p:spPr bwMode="auto">
          <a:xfrm flipH="1" flipV="1">
            <a:off x="4778375" y="2436813"/>
            <a:ext cx="4763" cy="714375"/>
          </a:xfrm>
          <a:prstGeom prst="line">
            <a:avLst/>
          </a:prstGeom>
          <a:noFill/>
          <a:ln w="19050">
            <a:solidFill>
              <a:srgbClr val="FF0000"/>
            </a:solidFill>
            <a:round/>
            <a:headEnd/>
            <a:tailEnd/>
          </a:ln>
        </p:spPr>
        <p:txBody>
          <a:bodyPr/>
          <a:lstStyle/>
          <a:p>
            <a:endParaRPr lang="es-ES"/>
          </a:p>
        </p:txBody>
      </p:sp>
      <p:pic>
        <p:nvPicPr>
          <p:cNvPr id="134162" name="Picture 129"/>
          <p:cNvPicPr>
            <a:picLocks noChangeAspect="1" noChangeArrowheads="1"/>
          </p:cNvPicPr>
          <p:nvPr/>
        </p:nvPicPr>
        <p:blipFill>
          <a:blip r:embed="rId4" cstate="print"/>
          <a:srcRect/>
          <a:stretch>
            <a:fillRect/>
          </a:stretch>
        </p:blipFill>
        <p:spPr bwMode="auto">
          <a:xfrm>
            <a:off x="4440238" y="3046413"/>
            <a:ext cx="554037" cy="395287"/>
          </a:xfrm>
          <a:prstGeom prst="rect">
            <a:avLst/>
          </a:prstGeom>
          <a:noFill/>
          <a:ln w="9525">
            <a:noFill/>
            <a:miter lim="800000"/>
            <a:headEnd/>
            <a:tailEnd/>
          </a:ln>
        </p:spPr>
      </p:pic>
      <p:pic>
        <p:nvPicPr>
          <p:cNvPr id="134163" name="Picture 130"/>
          <p:cNvPicPr>
            <a:picLocks noChangeAspect="1" noChangeArrowheads="1"/>
          </p:cNvPicPr>
          <p:nvPr/>
        </p:nvPicPr>
        <p:blipFill>
          <a:blip r:embed="rId4" cstate="print"/>
          <a:srcRect/>
          <a:stretch>
            <a:fillRect/>
          </a:stretch>
        </p:blipFill>
        <p:spPr bwMode="auto">
          <a:xfrm>
            <a:off x="7464425" y="4927600"/>
            <a:ext cx="554038" cy="395288"/>
          </a:xfrm>
          <a:prstGeom prst="rect">
            <a:avLst/>
          </a:prstGeom>
          <a:noFill/>
          <a:ln w="9525">
            <a:noFill/>
            <a:miter lim="800000"/>
            <a:headEnd/>
            <a:tailEnd/>
          </a:ln>
        </p:spPr>
      </p:pic>
      <p:pic>
        <p:nvPicPr>
          <p:cNvPr id="134164" name="Picture 131"/>
          <p:cNvPicPr>
            <a:picLocks noChangeAspect="1" noChangeArrowheads="1"/>
          </p:cNvPicPr>
          <p:nvPr/>
        </p:nvPicPr>
        <p:blipFill>
          <a:blip r:embed="rId4" cstate="print"/>
          <a:srcRect/>
          <a:stretch>
            <a:fillRect/>
          </a:stretch>
        </p:blipFill>
        <p:spPr bwMode="auto">
          <a:xfrm>
            <a:off x="7534275" y="2498725"/>
            <a:ext cx="554038" cy="395288"/>
          </a:xfrm>
          <a:prstGeom prst="rect">
            <a:avLst/>
          </a:prstGeom>
          <a:noFill/>
          <a:ln w="9525">
            <a:noFill/>
            <a:miter lim="800000"/>
            <a:headEnd/>
            <a:tailEnd/>
          </a:ln>
        </p:spPr>
      </p:pic>
      <p:pic>
        <p:nvPicPr>
          <p:cNvPr id="134165" name="Picture 132"/>
          <p:cNvPicPr>
            <a:picLocks noChangeAspect="1" noChangeArrowheads="1"/>
          </p:cNvPicPr>
          <p:nvPr/>
        </p:nvPicPr>
        <p:blipFill>
          <a:blip r:embed="rId4" cstate="print"/>
          <a:srcRect/>
          <a:stretch>
            <a:fillRect/>
          </a:stretch>
        </p:blipFill>
        <p:spPr bwMode="auto">
          <a:xfrm>
            <a:off x="1406525" y="5408613"/>
            <a:ext cx="554038" cy="395287"/>
          </a:xfrm>
          <a:prstGeom prst="rect">
            <a:avLst/>
          </a:prstGeom>
          <a:noFill/>
          <a:ln w="9525">
            <a:noFill/>
            <a:miter lim="800000"/>
            <a:headEnd/>
            <a:tailEnd/>
          </a:ln>
        </p:spPr>
      </p:pic>
      <p:pic>
        <p:nvPicPr>
          <p:cNvPr id="134166" name="Picture 133"/>
          <p:cNvPicPr>
            <a:picLocks noChangeAspect="1" noChangeArrowheads="1"/>
          </p:cNvPicPr>
          <p:nvPr/>
        </p:nvPicPr>
        <p:blipFill>
          <a:blip r:embed="rId4" cstate="print"/>
          <a:srcRect/>
          <a:stretch>
            <a:fillRect/>
          </a:stretch>
        </p:blipFill>
        <p:spPr bwMode="auto">
          <a:xfrm>
            <a:off x="1063625" y="3275013"/>
            <a:ext cx="554038" cy="395287"/>
          </a:xfrm>
          <a:prstGeom prst="rect">
            <a:avLst/>
          </a:prstGeom>
          <a:noFill/>
          <a:ln w="9525">
            <a:noFill/>
            <a:miter lim="800000"/>
            <a:headEnd/>
            <a:tailEnd/>
          </a:ln>
        </p:spPr>
      </p:pic>
      <p:grpSp>
        <p:nvGrpSpPr>
          <p:cNvPr id="134167" name="Group 134"/>
          <p:cNvGrpSpPr>
            <a:grpSpLocks/>
          </p:cNvGrpSpPr>
          <p:nvPr/>
        </p:nvGrpSpPr>
        <p:grpSpPr bwMode="auto">
          <a:xfrm rot="4800000">
            <a:off x="1249363" y="2384425"/>
            <a:ext cx="666750" cy="352425"/>
            <a:chOff x="3411" y="291"/>
            <a:chExt cx="605" cy="396"/>
          </a:xfrm>
        </p:grpSpPr>
        <p:grpSp>
          <p:nvGrpSpPr>
            <p:cNvPr id="134241" name="Group 135"/>
            <p:cNvGrpSpPr>
              <a:grpSpLocks/>
            </p:cNvGrpSpPr>
            <p:nvPr/>
          </p:nvGrpSpPr>
          <p:grpSpPr bwMode="auto">
            <a:xfrm>
              <a:off x="3663" y="615"/>
              <a:ext cx="103" cy="72"/>
              <a:chOff x="3663" y="615"/>
              <a:chExt cx="103" cy="72"/>
            </a:xfrm>
          </p:grpSpPr>
          <p:sp>
            <p:nvSpPr>
              <p:cNvPr id="134258" name="Oval 136"/>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4259" name="Rectangle 137"/>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60" name="Rectangle 138"/>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61" name="Line 139"/>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4262" name="Line 140"/>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4242" name="Group 141"/>
            <p:cNvGrpSpPr>
              <a:grpSpLocks/>
            </p:cNvGrpSpPr>
            <p:nvPr/>
          </p:nvGrpSpPr>
          <p:grpSpPr bwMode="auto">
            <a:xfrm>
              <a:off x="3637" y="562"/>
              <a:ext cx="156" cy="83"/>
              <a:chOff x="3637" y="562"/>
              <a:chExt cx="156" cy="83"/>
            </a:xfrm>
          </p:grpSpPr>
          <p:sp>
            <p:nvSpPr>
              <p:cNvPr id="134253" name="Oval 142"/>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4254" name="Rectangle 143"/>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55" name="Rectangle 144"/>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56" name="Line 145"/>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4257" name="Line 146"/>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4243" name="Arc 147"/>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4244" name="Arc 148"/>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4245" name="Oval 149"/>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4246" name="Line 150"/>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4247" name="Freeform 151"/>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4248" name="Freeform 152"/>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4249" name="Oval 153"/>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4250" name="Freeform 154"/>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51" name="Freeform 155"/>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52" name="Line 156"/>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4168" name="Group 157"/>
          <p:cNvGrpSpPr>
            <a:grpSpLocks/>
          </p:cNvGrpSpPr>
          <p:nvPr/>
        </p:nvGrpSpPr>
        <p:grpSpPr bwMode="auto">
          <a:xfrm rot="-2400000">
            <a:off x="7394575" y="4113213"/>
            <a:ext cx="615950" cy="381000"/>
            <a:chOff x="3411" y="291"/>
            <a:chExt cx="605" cy="396"/>
          </a:xfrm>
        </p:grpSpPr>
        <p:grpSp>
          <p:nvGrpSpPr>
            <p:cNvPr id="134219" name="Group 158"/>
            <p:cNvGrpSpPr>
              <a:grpSpLocks/>
            </p:cNvGrpSpPr>
            <p:nvPr/>
          </p:nvGrpSpPr>
          <p:grpSpPr bwMode="auto">
            <a:xfrm>
              <a:off x="3663" y="615"/>
              <a:ext cx="103" cy="72"/>
              <a:chOff x="3663" y="615"/>
              <a:chExt cx="103" cy="72"/>
            </a:xfrm>
          </p:grpSpPr>
          <p:sp>
            <p:nvSpPr>
              <p:cNvPr id="134236" name="Oval 159"/>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4237" name="Rectangle 160"/>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38" name="Rectangle 16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39" name="Line 162"/>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4240" name="Line 163"/>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4220" name="Group 164"/>
            <p:cNvGrpSpPr>
              <a:grpSpLocks/>
            </p:cNvGrpSpPr>
            <p:nvPr/>
          </p:nvGrpSpPr>
          <p:grpSpPr bwMode="auto">
            <a:xfrm>
              <a:off x="3637" y="562"/>
              <a:ext cx="156" cy="83"/>
              <a:chOff x="3637" y="562"/>
              <a:chExt cx="156" cy="83"/>
            </a:xfrm>
          </p:grpSpPr>
          <p:sp>
            <p:nvSpPr>
              <p:cNvPr id="134231" name="Oval 165"/>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4232" name="Rectangle 166"/>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33" name="Rectangle 16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34" name="Line 168"/>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4235" name="Line 169"/>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4221" name="Arc 170"/>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4222" name="Arc 171"/>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4223" name="Oval 172"/>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4224" name="Line 173"/>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4225" name="Freeform 174"/>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4226" name="Freeform 17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4227" name="Oval 176"/>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4228" name="Freeform 177"/>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29" name="Freeform 17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30" name="Line 179"/>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4169" name="Group 180"/>
          <p:cNvGrpSpPr>
            <a:grpSpLocks/>
          </p:cNvGrpSpPr>
          <p:nvPr/>
        </p:nvGrpSpPr>
        <p:grpSpPr bwMode="auto">
          <a:xfrm rot="3000000">
            <a:off x="1460501" y="4518025"/>
            <a:ext cx="666750" cy="352425"/>
            <a:chOff x="3411" y="291"/>
            <a:chExt cx="605" cy="396"/>
          </a:xfrm>
        </p:grpSpPr>
        <p:grpSp>
          <p:nvGrpSpPr>
            <p:cNvPr id="134197" name="Group 181"/>
            <p:cNvGrpSpPr>
              <a:grpSpLocks/>
            </p:cNvGrpSpPr>
            <p:nvPr/>
          </p:nvGrpSpPr>
          <p:grpSpPr bwMode="auto">
            <a:xfrm>
              <a:off x="3663" y="615"/>
              <a:ext cx="103" cy="72"/>
              <a:chOff x="3663" y="615"/>
              <a:chExt cx="103" cy="72"/>
            </a:xfrm>
          </p:grpSpPr>
          <p:sp>
            <p:nvSpPr>
              <p:cNvPr id="134214" name="Oval 18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4215" name="Rectangle 18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16" name="Rectangle 18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217" name="Line 18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4218" name="Line 18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4198" name="Group 187"/>
            <p:cNvGrpSpPr>
              <a:grpSpLocks/>
            </p:cNvGrpSpPr>
            <p:nvPr/>
          </p:nvGrpSpPr>
          <p:grpSpPr bwMode="auto">
            <a:xfrm>
              <a:off x="3637" y="562"/>
              <a:ext cx="156" cy="83"/>
              <a:chOff x="3637" y="562"/>
              <a:chExt cx="156" cy="83"/>
            </a:xfrm>
          </p:grpSpPr>
          <p:sp>
            <p:nvSpPr>
              <p:cNvPr id="134209" name="Oval 18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4210" name="Rectangle 18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11" name="Rectangle 19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212" name="Line 19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4213" name="Line 19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4199" name="Arc 19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4200" name="Arc 19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4201" name="Oval 19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4202" name="Line 19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4203" name="Freeform 19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4204" name="Freeform 19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4205" name="Oval 19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4206" name="Freeform 20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07" name="Freeform 20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208" name="Line 20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4170" name="Group 203"/>
          <p:cNvGrpSpPr>
            <a:grpSpLocks/>
          </p:cNvGrpSpPr>
          <p:nvPr/>
        </p:nvGrpSpPr>
        <p:grpSpPr bwMode="auto">
          <a:xfrm rot="-5400000">
            <a:off x="7368382" y="1721644"/>
            <a:ext cx="666750" cy="350837"/>
            <a:chOff x="3411" y="291"/>
            <a:chExt cx="605" cy="396"/>
          </a:xfrm>
        </p:grpSpPr>
        <p:grpSp>
          <p:nvGrpSpPr>
            <p:cNvPr id="134175" name="Group 204"/>
            <p:cNvGrpSpPr>
              <a:grpSpLocks/>
            </p:cNvGrpSpPr>
            <p:nvPr/>
          </p:nvGrpSpPr>
          <p:grpSpPr bwMode="auto">
            <a:xfrm>
              <a:off x="3663" y="615"/>
              <a:ext cx="103" cy="72"/>
              <a:chOff x="3663" y="615"/>
              <a:chExt cx="103" cy="72"/>
            </a:xfrm>
          </p:grpSpPr>
          <p:sp>
            <p:nvSpPr>
              <p:cNvPr id="134192" name="Oval 205"/>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4193" name="Rectangle 206"/>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194" name="Rectangle 207"/>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4195" name="Line 208"/>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4196" name="Line 209"/>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4176" name="Group 210"/>
            <p:cNvGrpSpPr>
              <a:grpSpLocks/>
            </p:cNvGrpSpPr>
            <p:nvPr/>
          </p:nvGrpSpPr>
          <p:grpSpPr bwMode="auto">
            <a:xfrm>
              <a:off x="3637" y="562"/>
              <a:ext cx="156" cy="83"/>
              <a:chOff x="3637" y="562"/>
              <a:chExt cx="156" cy="83"/>
            </a:xfrm>
          </p:grpSpPr>
          <p:sp>
            <p:nvSpPr>
              <p:cNvPr id="134187" name="Oval 211"/>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4188" name="Rectangle 212"/>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189" name="Rectangle 213"/>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4190" name="Line 214"/>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4191" name="Line 215"/>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4177" name="Arc 216"/>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4178" name="Arc 217"/>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4179" name="Oval 218"/>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4180" name="Line 219"/>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4181" name="Freeform 220"/>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4182" name="Freeform 221"/>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4183" name="Oval 222"/>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4184" name="Freeform 223"/>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185" name="Freeform 224"/>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4186" name="Line 225"/>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sp>
        <p:nvSpPr>
          <p:cNvPr id="134171" name="Rectangle 226"/>
          <p:cNvSpPr>
            <a:spLocks noChangeArrowheads="1"/>
          </p:cNvSpPr>
          <p:nvPr/>
        </p:nvSpPr>
        <p:spPr bwMode="auto">
          <a:xfrm>
            <a:off x="4713288" y="1674813"/>
            <a:ext cx="69850" cy="838200"/>
          </a:xfrm>
          <a:prstGeom prst="rect">
            <a:avLst/>
          </a:prstGeom>
          <a:solidFill>
            <a:srgbClr val="808080"/>
          </a:solidFill>
          <a:ln w="9525">
            <a:solidFill>
              <a:schemeClr val="tx1"/>
            </a:solidFill>
            <a:miter lim="800000"/>
            <a:headEnd/>
            <a:tailEnd/>
          </a:ln>
        </p:spPr>
        <p:txBody>
          <a:bodyPr wrap="none" anchor="ctr"/>
          <a:lstStyle/>
          <a:p>
            <a:endParaRPr lang="es-ES"/>
          </a:p>
        </p:txBody>
      </p:sp>
      <p:sp>
        <p:nvSpPr>
          <p:cNvPr id="134172" name="Text Box 227"/>
          <p:cNvSpPr txBox="1">
            <a:spLocks noChangeArrowheads="1"/>
          </p:cNvSpPr>
          <p:nvPr/>
        </p:nvSpPr>
        <p:spPr bwMode="auto">
          <a:xfrm>
            <a:off x="3411538" y="1081088"/>
            <a:ext cx="2635250" cy="517525"/>
          </a:xfrm>
          <a:prstGeom prst="rect">
            <a:avLst/>
          </a:prstGeom>
          <a:noFill/>
          <a:ln w="9525">
            <a:noFill/>
            <a:miter lim="800000"/>
            <a:headEnd/>
            <a:tailEnd/>
          </a:ln>
        </p:spPr>
        <p:txBody>
          <a:bodyPr wrap="none">
            <a:spAutoFit/>
          </a:bodyPr>
          <a:lstStyle/>
          <a:p>
            <a:pPr algn="ctr"/>
            <a:r>
              <a:rPr lang="es-ES"/>
              <a:t>Antena omnidireccional o de</a:t>
            </a:r>
          </a:p>
          <a:p>
            <a:pPr algn="ctr"/>
            <a:r>
              <a:rPr lang="es-ES"/>
              <a:t>parche (o varias parabólicas)</a:t>
            </a:r>
          </a:p>
        </p:txBody>
      </p:sp>
      <p:sp>
        <p:nvSpPr>
          <p:cNvPr id="134173" name="Text Box 228"/>
          <p:cNvSpPr txBox="1">
            <a:spLocks noChangeArrowheads="1"/>
          </p:cNvSpPr>
          <p:nvPr/>
        </p:nvSpPr>
        <p:spPr bwMode="auto">
          <a:xfrm>
            <a:off x="3024188" y="4799013"/>
            <a:ext cx="3729037" cy="1368425"/>
          </a:xfrm>
          <a:prstGeom prst="rect">
            <a:avLst/>
          </a:prstGeom>
          <a:noFill/>
          <a:ln w="9525">
            <a:noFill/>
            <a:miter lim="800000"/>
            <a:headEnd/>
            <a:tailEnd/>
          </a:ln>
        </p:spPr>
        <p:txBody>
          <a:bodyPr>
            <a:spAutoFit/>
          </a:bodyPr>
          <a:lstStyle/>
          <a:p>
            <a:r>
              <a:rPr lang="es-ES"/>
              <a:t>Capacidad compartida por todos los enlaces si se usa una sola antena y un solo emisor de radio en la sede central.</a:t>
            </a:r>
          </a:p>
          <a:p>
            <a:r>
              <a:rPr lang="es-ES"/>
              <a:t>Si se usan varias antenas y emisoras se puede tener capacidad dedicada para cada enlace.  </a:t>
            </a:r>
          </a:p>
        </p:txBody>
      </p:sp>
      <p:sp>
        <p:nvSpPr>
          <p:cNvPr id="134174" name="Text Box 229"/>
          <p:cNvSpPr txBox="1">
            <a:spLocks noChangeArrowheads="1"/>
          </p:cNvSpPr>
          <p:nvPr/>
        </p:nvSpPr>
        <p:spPr bwMode="auto">
          <a:xfrm>
            <a:off x="258763" y="1598613"/>
            <a:ext cx="2427287" cy="517525"/>
          </a:xfrm>
          <a:prstGeom prst="rect">
            <a:avLst/>
          </a:prstGeom>
          <a:noFill/>
          <a:ln w="9525">
            <a:noFill/>
            <a:miter lim="800000"/>
            <a:headEnd/>
            <a:tailEnd/>
          </a:ln>
        </p:spPr>
        <p:txBody>
          <a:bodyPr wrap="none">
            <a:spAutoFit/>
          </a:bodyPr>
          <a:lstStyle/>
          <a:p>
            <a:pPr algn="ctr"/>
            <a:r>
              <a:rPr lang="es-ES"/>
              <a:t>Antena direccional </a:t>
            </a:r>
          </a:p>
          <a:p>
            <a:pPr algn="ctr"/>
            <a:r>
              <a:rPr lang="es-ES"/>
              <a:t>(parche, yagi o parabólica)</a:t>
            </a:r>
          </a:p>
        </p:txBody>
      </p:sp>
    </p:spTree>
    <p:extLst>
      <p:ext uri="{BB962C8B-B14F-4D97-AF65-F5344CB8AC3E}">
        <p14:creationId xmlns:p14="http://schemas.microsoft.com/office/powerpoint/2010/main" val="153522633"/>
      </p:ext>
    </p:extLst>
  </p:cSld>
  <p:clrMapOvr>
    <a:masterClrMapping/>
  </p:clrMapOvr>
  <p:transition spd="med">
    <p:cover dir="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1 Marcador de número de diapositiva"/>
          <p:cNvSpPr>
            <a:spLocks noGrp="1"/>
          </p:cNvSpPr>
          <p:nvPr>
            <p:ph type="sldNum" sz="quarter" idx="10"/>
          </p:nvPr>
        </p:nvSpPr>
        <p:spPr/>
        <p:txBody>
          <a:bodyPr/>
          <a:lstStyle/>
          <a:p>
            <a:pPr>
              <a:defRPr/>
            </a:pPr>
            <a:r>
              <a:rPr lang="es-ES"/>
              <a:t>Ampliación Redes 5-</a:t>
            </a:r>
            <a:fld id="{6CC050C6-E56E-4351-97C3-F50403B7A92F}" type="slidenum">
              <a:rPr lang="es-ES"/>
              <a:pPr>
                <a:defRPr/>
              </a:pPr>
              <a:t>143</a:t>
            </a:fld>
            <a:endParaRPr lang="es-ES"/>
          </a:p>
        </p:txBody>
      </p:sp>
      <p:sp>
        <p:nvSpPr>
          <p:cNvPr id="136195" name="Rectangle 2"/>
          <p:cNvSpPr>
            <a:spLocks noChangeArrowheads="1"/>
          </p:cNvSpPr>
          <p:nvPr/>
        </p:nvSpPr>
        <p:spPr bwMode="auto">
          <a:xfrm>
            <a:off x="7807325" y="1331913"/>
            <a:ext cx="984250" cy="16002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6196" name="Rectangle 3"/>
          <p:cNvSpPr>
            <a:spLocks noChangeArrowheads="1"/>
          </p:cNvSpPr>
          <p:nvPr/>
        </p:nvSpPr>
        <p:spPr bwMode="auto">
          <a:xfrm>
            <a:off x="3727450" y="1331913"/>
            <a:ext cx="1689100" cy="16002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6197" name="Rectangle 4"/>
          <p:cNvSpPr>
            <a:spLocks noChangeArrowheads="1"/>
          </p:cNvSpPr>
          <p:nvPr/>
        </p:nvSpPr>
        <p:spPr bwMode="auto">
          <a:xfrm>
            <a:off x="280988" y="1331913"/>
            <a:ext cx="985837" cy="16002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6198" name="Text Box 5"/>
          <p:cNvSpPr txBox="1">
            <a:spLocks noChangeArrowheads="1"/>
          </p:cNvSpPr>
          <p:nvPr/>
        </p:nvSpPr>
        <p:spPr bwMode="auto">
          <a:xfrm>
            <a:off x="1258888" y="188913"/>
            <a:ext cx="6880225" cy="579437"/>
          </a:xfrm>
          <a:prstGeom prst="rect">
            <a:avLst/>
          </a:prstGeom>
          <a:noFill/>
          <a:ln w="9525">
            <a:noFill/>
            <a:miter lim="800000"/>
            <a:headEnd/>
            <a:tailEnd/>
          </a:ln>
        </p:spPr>
        <p:txBody>
          <a:bodyPr wrap="none">
            <a:spAutoFit/>
          </a:bodyPr>
          <a:lstStyle/>
          <a:p>
            <a:r>
              <a:rPr lang="es-ES" sz="3200"/>
              <a:t>Técnicas para aumentar el alcance</a:t>
            </a:r>
          </a:p>
        </p:txBody>
      </p:sp>
      <p:pic>
        <p:nvPicPr>
          <p:cNvPr id="136199" name="Picture 6" descr="bbfwMedia"/>
          <p:cNvPicPr>
            <a:picLocks noChangeAspect="1" noChangeArrowheads="1"/>
          </p:cNvPicPr>
          <p:nvPr/>
        </p:nvPicPr>
        <p:blipFill>
          <a:blip r:embed="rId3" cstate="print"/>
          <a:srcRect/>
          <a:stretch>
            <a:fillRect/>
          </a:stretch>
        </p:blipFill>
        <p:spPr bwMode="auto">
          <a:xfrm>
            <a:off x="5908675" y="1274763"/>
            <a:ext cx="773113" cy="674687"/>
          </a:xfrm>
          <a:prstGeom prst="rect">
            <a:avLst/>
          </a:prstGeom>
          <a:noFill/>
          <a:ln w="9525">
            <a:noFill/>
            <a:miter lim="800000"/>
            <a:headEnd/>
            <a:tailEnd/>
          </a:ln>
        </p:spPr>
      </p:pic>
      <p:grpSp>
        <p:nvGrpSpPr>
          <p:cNvPr id="136200" name="Group 7"/>
          <p:cNvGrpSpPr>
            <a:grpSpLocks/>
          </p:cNvGrpSpPr>
          <p:nvPr/>
        </p:nvGrpSpPr>
        <p:grpSpPr bwMode="auto">
          <a:xfrm rot="10800000">
            <a:off x="2462213" y="1341438"/>
            <a:ext cx="738187" cy="544512"/>
            <a:chOff x="3801" y="1002"/>
            <a:chExt cx="555" cy="378"/>
          </a:xfrm>
        </p:grpSpPr>
        <p:sp>
          <p:nvSpPr>
            <p:cNvPr id="136471" name="Arc 8"/>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472" name="Arc 9"/>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73" name="Arc 10"/>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474" name="Arc 11"/>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75" name="Arc 12"/>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76" name="Arc 13"/>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sp>
        <p:nvSpPr>
          <p:cNvPr id="136201" name="Line 14"/>
          <p:cNvSpPr>
            <a:spLocks noChangeShapeType="1"/>
          </p:cNvSpPr>
          <p:nvPr/>
        </p:nvSpPr>
        <p:spPr bwMode="auto">
          <a:xfrm flipH="1" flipV="1">
            <a:off x="820738" y="1582738"/>
            <a:ext cx="3175" cy="701675"/>
          </a:xfrm>
          <a:prstGeom prst="line">
            <a:avLst/>
          </a:prstGeom>
          <a:noFill/>
          <a:ln w="19050">
            <a:solidFill>
              <a:srgbClr val="FF0000"/>
            </a:solidFill>
            <a:round/>
            <a:headEnd/>
            <a:tailEnd/>
          </a:ln>
        </p:spPr>
        <p:txBody>
          <a:bodyPr/>
          <a:lstStyle/>
          <a:p>
            <a:endParaRPr lang="es-ES"/>
          </a:p>
        </p:txBody>
      </p:sp>
      <p:sp>
        <p:nvSpPr>
          <p:cNvPr id="136202" name="Line 15"/>
          <p:cNvSpPr>
            <a:spLocks noChangeShapeType="1"/>
          </p:cNvSpPr>
          <p:nvPr/>
        </p:nvSpPr>
        <p:spPr bwMode="auto">
          <a:xfrm rot="5400000" flipV="1">
            <a:off x="1084263" y="1325563"/>
            <a:ext cx="0" cy="527050"/>
          </a:xfrm>
          <a:prstGeom prst="line">
            <a:avLst/>
          </a:prstGeom>
          <a:noFill/>
          <a:ln w="19050">
            <a:solidFill>
              <a:srgbClr val="FF0000"/>
            </a:solidFill>
            <a:round/>
            <a:headEnd/>
            <a:tailEnd/>
          </a:ln>
        </p:spPr>
        <p:txBody>
          <a:bodyPr/>
          <a:lstStyle/>
          <a:p>
            <a:endParaRPr lang="es-ES"/>
          </a:p>
        </p:txBody>
      </p:sp>
      <p:sp>
        <p:nvSpPr>
          <p:cNvPr id="136203" name="Line 16"/>
          <p:cNvSpPr>
            <a:spLocks noChangeShapeType="1"/>
          </p:cNvSpPr>
          <p:nvPr/>
        </p:nvSpPr>
        <p:spPr bwMode="auto">
          <a:xfrm flipH="1" flipV="1">
            <a:off x="8404225" y="1560513"/>
            <a:ext cx="3175" cy="701675"/>
          </a:xfrm>
          <a:prstGeom prst="line">
            <a:avLst/>
          </a:prstGeom>
          <a:noFill/>
          <a:ln w="19050">
            <a:solidFill>
              <a:srgbClr val="FF0000"/>
            </a:solidFill>
            <a:round/>
            <a:headEnd/>
            <a:tailEnd/>
          </a:ln>
        </p:spPr>
        <p:txBody>
          <a:bodyPr/>
          <a:lstStyle/>
          <a:p>
            <a:endParaRPr lang="es-ES"/>
          </a:p>
        </p:txBody>
      </p:sp>
      <p:sp>
        <p:nvSpPr>
          <p:cNvPr id="136204" name="Line 17"/>
          <p:cNvSpPr>
            <a:spLocks noChangeShapeType="1"/>
          </p:cNvSpPr>
          <p:nvPr/>
        </p:nvSpPr>
        <p:spPr bwMode="auto">
          <a:xfrm rot="5400000" flipV="1">
            <a:off x="8081962" y="1244601"/>
            <a:ext cx="3175" cy="641350"/>
          </a:xfrm>
          <a:prstGeom prst="line">
            <a:avLst/>
          </a:prstGeom>
          <a:noFill/>
          <a:ln w="19050">
            <a:solidFill>
              <a:srgbClr val="FF0000"/>
            </a:solidFill>
            <a:round/>
            <a:headEnd/>
            <a:tailEnd/>
          </a:ln>
        </p:spPr>
        <p:txBody>
          <a:bodyPr/>
          <a:lstStyle/>
          <a:p>
            <a:endParaRPr lang="es-ES"/>
          </a:p>
        </p:txBody>
      </p:sp>
      <p:sp>
        <p:nvSpPr>
          <p:cNvPr id="136205" name="Line 18"/>
          <p:cNvSpPr>
            <a:spLocks noChangeShapeType="1"/>
          </p:cNvSpPr>
          <p:nvPr/>
        </p:nvSpPr>
        <p:spPr bwMode="auto">
          <a:xfrm flipH="1" flipV="1">
            <a:off x="4219575" y="1560513"/>
            <a:ext cx="3175" cy="701675"/>
          </a:xfrm>
          <a:prstGeom prst="line">
            <a:avLst/>
          </a:prstGeom>
          <a:noFill/>
          <a:ln w="19050">
            <a:solidFill>
              <a:srgbClr val="FF0000"/>
            </a:solidFill>
            <a:round/>
            <a:headEnd/>
            <a:tailEnd/>
          </a:ln>
        </p:spPr>
        <p:txBody>
          <a:bodyPr/>
          <a:lstStyle/>
          <a:p>
            <a:endParaRPr lang="es-ES"/>
          </a:p>
        </p:txBody>
      </p:sp>
      <p:sp>
        <p:nvSpPr>
          <p:cNvPr id="136206" name="Line 19"/>
          <p:cNvSpPr>
            <a:spLocks noChangeShapeType="1"/>
          </p:cNvSpPr>
          <p:nvPr/>
        </p:nvSpPr>
        <p:spPr bwMode="auto">
          <a:xfrm rot="-5400000">
            <a:off x="3937000" y="1281113"/>
            <a:ext cx="3175" cy="561975"/>
          </a:xfrm>
          <a:prstGeom prst="line">
            <a:avLst/>
          </a:prstGeom>
          <a:noFill/>
          <a:ln w="19050">
            <a:solidFill>
              <a:srgbClr val="FF0000"/>
            </a:solidFill>
            <a:round/>
            <a:headEnd/>
            <a:tailEnd/>
          </a:ln>
        </p:spPr>
        <p:txBody>
          <a:bodyPr/>
          <a:lstStyle/>
          <a:p>
            <a:endParaRPr lang="es-ES"/>
          </a:p>
        </p:txBody>
      </p:sp>
      <p:sp>
        <p:nvSpPr>
          <p:cNvPr id="136207" name="Rectangle 20"/>
          <p:cNvSpPr>
            <a:spLocks noChangeArrowheads="1"/>
          </p:cNvSpPr>
          <p:nvPr/>
        </p:nvSpPr>
        <p:spPr bwMode="auto">
          <a:xfrm>
            <a:off x="7667625" y="4151313"/>
            <a:ext cx="1123950" cy="16002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6208" name="Rectangle 21"/>
          <p:cNvSpPr>
            <a:spLocks noChangeArrowheads="1"/>
          </p:cNvSpPr>
          <p:nvPr/>
        </p:nvSpPr>
        <p:spPr bwMode="auto">
          <a:xfrm>
            <a:off x="4079875" y="4151313"/>
            <a:ext cx="1125538" cy="16002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6209" name="Rectangle 22"/>
          <p:cNvSpPr>
            <a:spLocks noChangeArrowheads="1"/>
          </p:cNvSpPr>
          <p:nvPr/>
        </p:nvSpPr>
        <p:spPr bwMode="auto">
          <a:xfrm>
            <a:off x="280988" y="4151313"/>
            <a:ext cx="1125537" cy="1600200"/>
          </a:xfrm>
          <a:prstGeom prst="rect">
            <a:avLst/>
          </a:prstGeom>
          <a:solidFill>
            <a:srgbClr val="FFFF99"/>
          </a:solidFill>
          <a:ln w="9525">
            <a:solidFill>
              <a:schemeClr val="tx1"/>
            </a:solidFill>
            <a:miter lim="800000"/>
            <a:headEnd/>
            <a:tailEnd/>
          </a:ln>
        </p:spPr>
        <p:txBody>
          <a:bodyPr wrap="none" anchor="ctr"/>
          <a:lstStyle/>
          <a:p>
            <a:endParaRPr lang="es-ES"/>
          </a:p>
        </p:txBody>
      </p:sp>
      <p:grpSp>
        <p:nvGrpSpPr>
          <p:cNvPr id="136210" name="Group 23"/>
          <p:cNvGrpSpPr>
            <a:grpSpLocks/>
          </p:cNvGrpSpPr>
          <p:nvPr/>
        </p:nvGrpSpPr>
        <p:grpSpPr bwMode="auto">
          <a:xfrm rot="5400000">
            <a:off x="1243807" y="4164806"/>
            <a:ext cx="838200" cy="506413"/>
            <a:chOff x="3411" y="291"/>
            <a:chExt cx="605" cy="396"/>
          </a:xfrm>
        </p:grpSpPr>
        <p:grpSp>
          <p:nvGrpSpPr>
            <p:cNvPr id="136449" name="Group 24"/>
            <p:cNvGrpSpPr>
              <a:grpSpLocks/>
            </p:cNvGrpSpPr>
            <p:nvPr/>
          </p:nvGrpSpPr>
          <p:grpSpPr bwMode="auto">
            <a:xfrm>
              <a:off x="3663" y="615"/>
              <a:ext cx="103" cy="72"/>
              <a:chOff x="3663" y="615"/>
              <a:chExt cx="103" cy="72"/>
            </a:xfrm>
          </p:grpSpPr>
          <p:sp>
            <p:nvSpPr>
              <p:cNvPr id="136466" name="Oval 25"/>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467" name="Rectangle 26"/>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68" name="Rectangle 27"/>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69" name="Line 28"/>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470" name="Line 29"/>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450" name="Group 30"/>
            <p:cNvGrpSpPr>
              <a:grpSpLocks/>
            </p:cNvGrpSpPr>
            <p:nvPr/>
          </p:nvGrpSpPr>
          <p:grpSpPr bwMode="auto">
            <a:xfrm>
              <a:off x="3637" y="562"/>
              <a:ext cx="156" cy="83"/>
              <a:chOff x="3637" y="562"/>
              <a:chExt cx="156" cy="83"/>
            </a:xfrm>
          </p:grpSpPr>
          <p:sp>
            <p:nvSpPr>
              <p:cNvPr id="136461" name="Oval 31"/>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462" name="Rectangle 32"/>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63" name="Rectangle 33"/>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64" name="Line 34"/>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465" name="Line 35"/>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451" name="Arc 36"/>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452" name="Arc 37"/>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453" name="Oval 38"/>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454" name="Line 39"/>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455" name="Freeform 40"/>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456" name="Freeform 41"/>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457" name="Oval 42"/>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458" name="Freeform 43"/>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59" name="Freeform 44"/>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60" name="Line 45"/>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6211" name="Group 46"/>
          <p:cNvGrpSpPr>
            <a:grpSpLocks/>
          </p:cNvGrpSpPr>
          <p:nvPr/>
        </p:nvGrpSpPr>
        <p:grpSpPr bwMode="auto">
          <a:xfrm rot="-5400000">
            <a:off x="7008813" y="4164013"/>
            <a:ext cx="838200" cy="508000"/>
            <a:chOff x="3411" y="291"/>
            <a:chExt cx="605" cy="396"/>
          </a:xfrm>
        </p:grpSpPr>
        <p:grpSp>
          <p:nvGrpSpPr>
            <p:cNvPr id="136427" name="Group 47"/>
            <p:cNvGrpSpPr>
              <a:grpSpLocks/>
            </p:cNvGrpSpPr>
            <p:nvPr/>
          </p:nvGrpSpPr>
          <p:grpSpPr bwMode="auto">
            <a:xfrm>
              <a:off x="3663" y="615"/>
              <a:ext cx="103" cy="72"/>
              <a:chOff x="3663" y="615"/>
              <a:chExt cx="103" cy="72"/>
            </a:xfrm>
          </p:grpSpPr>
          <p:sp>
            <p:nvSpPr>
              <p:cNvPr id="136444" name="Oval 48"/>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445" name="Rectangle 49"/>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46" name="Rectangle 50"/>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47" name="Line 51"/>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448" name="Line 52"/>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428" name="Group 53"/>
            <p:cNvGrpSpPr>
              <a:grpSpLocks/>
            </p:cNvGrpSpPr>
            <p:nvPr/>
          </p:nvGrpSpPr>
          <p:grpSpPr bwMode="auto">
            <a:xfrm>
              <a:off x="3637" y="562"/>
              <a:ext cx="156" cy="83"/>
              <a:chOff x="3637" y="562"/>
              <a:chExt cx="156" cy="83"/>
            </a:xfrm>
          </p:grpSpPr>
          <p:sp>
            <p:nvSpPr>
              <p:cNvPr id="136439" name="Oval 54"/>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440" name="Rectangle 55"/>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41" name="Rectangle 56"/>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42" name="Line 57"/>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443" name="Line 58"/>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429" name="Arc 59"/>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430" name="Arc 60"/>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431" name="Oval 61"/>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432" name="Line 62"/>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433" name="Freeform 63"/>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434" name="Freeform 64"/>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435" name="Oval 65"/>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436" name="Freeform 66"/>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37" name="Freeform 67"/>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38" name="Line 68"/>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6212" name="Picture 69" descr="bbfwMedia"/>
          <p:cNvPicPr>
            <a:picLocks noChangeAspect="1" noChangeArrowheads="1"/>
          </p:cNvPicPr>
          <p:nvPr/>
        </p:nvPicPr>
        <p:blipFill>
          <a:blip r:embed="rId3" cstate="print"/>
          <a:srcRect/>
          <a:stretch>
            <a:fillRect/>
          </a:stretch>
        </p:blipFill>
        <p:spPr bwMode="auto">
          <a:xfrm>
            <a:off x="1970088" y="4094163"/>
            <a:ext cx="773112" cy="674687"/>
          </a:xfrm>
          <a:prstGeom prst="rect">
            <a:avLst/>
          </a:prstGeom>
          <a:noFill/>
          <a:ln w="9525">
            <a:noFill/>
            <a:miter lim="800000"/>
            <a:headEnd/>
            <a:tailEnd/>
          </a:ln>
        </p:spPr>
      </p:pic>
      <p:grpSp>
        <p:nvGrpSpPr>
          <p:cNvPr id="136213" name="Group 70"/>
          <p:cNvGrpSpPr>
            <a:grpSpLocks/>
          </p:cNvGrpSpPr>
          <p:nvPr/>
        </p:nvGrpSpPr>
        <p:grpSpPr bwMode="auto">
          <a:xfrm rot="10800000">
            <a:off x="6400800" y="4171950"/>
            <a:ext cx="738188" cy="544513"/>
            <a:chOff x="3801" y="1002"/>
            <a:chExt cx="555" cy="378"/>
          </a:xfrm>
        </p:grpSpPr>
        <p:sp>
          <p:nvSpPr>
            <p:cNvPr id="136421" name="Arc 71"/>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422" name="Arc 72"/>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23" name="Arc 73"/>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424" name="Arc 74"/>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25" name="Arc 75"/>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426" name="Arc 76"/>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36214" name="Group 77"/>
          <p:cNvGrpSpPr>
            <a:grpSpLocks/>
          </p:cNvGrpSpPr>
          <p:nvPr/>
        </p:nvGrpSpPr>
        <p:grpSpPr bwMode="auto">
          <a:xfrm rot="-5400000">
            <a:off x="3406775" y="4164013"/>
            <a:ext cx="838200" cy="508000"/>
            <a:chOff x="3411" y="291"/>
            <a:chExt cx="605" cy="396"/>
          </a:xfrm>
        </p:grpSpPr>
        <p:grpSp>
          <p:nvGrpSpPr>
            <p:cNvPr id="136399" name="Group 78"/>
            <p:cNvGrpSpPr>
              <a:grpSpLocks/>
            </p:cNvGrpSpPr>
            <p:nvPr/>
          </p:nvGrpSpPr>
          <p:grpSpPr bwMode="auto">
            <a:xfrm>
              <a:off x="3663" y="615"/>
              <a:ext cx="103" cy="72"/>
              <a:chOff x="3663" y="615"/>
              <a:chExt cx="103" cy="72"/>
            </a:xfrm>
          </p:grpSpPr>
          <p:sp>
            <p:nvSpPr>
              <p:cNvPr id="136416" name="Oval 79"/>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417" name="Rectangle 80"/>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18" name="Rectangle 8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419" name="Line 82"/>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420" name="Line 83"/>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400" name="Group 84"/>
            <p:cNvGrpSpPr>
              <a:grpSpLocks/>
            </p:cNvGrpSpPr>
            <p:nvPr/>
          </p:nvGrpSpPr>
          <p:grpSpPr bwMode="auto">
            <a:xfrm>
              <a:off x="3637" y="562"/>
              <a:ext cx="156" cy="83"/>
              <a:chOff x="3637" y="562"/>
              <a:chExt cx="156" cy="83"/>
            </a:xfrm>
          </p:grpSpPr>
          <p:sp>
            <p:nvSpPr>
              <p:cNvPr id="136411" name="Oval 85"/>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412" name="Rectangle 86"/>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13" name="Rectangle 8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414" name="Line 88"/>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415" name="Line 89"/>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401" name="Arc 90"/>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402" name="Arc 91"/>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403" name="Oval 92"/>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404" name="Line 93"/>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405" name="Freeform 94"/>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406" name="Freeform 9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407" name="Oval 96"/>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408" name="Freeform 97"/>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09" name="Freeform 9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410" name="Line 99"/>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6215" name="Group 100"/>
          <p:cNvGrpSpPr>
            <a:grpSpLocks/>
          </p:cNvGrpSpPr>
          <p:nvPr/>
        </p:nvGrpSpPr>
        <p:grpSpPr bwMode="auto">
          <a:xfrm rot="5400000">
            <a:off x="5042694" y="4164807"/>
            <a:ext cx="838200" cy="506412"/>
            <a:chOff x="3411" y="291"/>
            <a:chExt cx="605" cy="396"/>
          </a:xfrm>
        </p:grpSpPr>
        <p:grpSp>
          <p:nvGrpSpPr>
            <p:cNvPr id="136377" name="Group 101"/>
            <p:cNvGrpSpPr>
              <a:grpSpLocks/>
            </p:cNvGrpSpPr>
            <p:nvPr/>
          </p:nvGrpSpPr>
          <p:grpSpPr bwMode="auto">
            <a:xfrm>
              <a:off x="3663" y="615"/>
              <a:ext cx="103" cy="72"/>
              <a:chOff x="3663" y="615"/>
              <a:chExt cx="103" cy="72"/>
            </a:xfrm>
          </p:grpSpPr>
          <p:sp>
            <p:nvSpPr>
              <p:cNvPr id="136394" name="Oval 10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395" name="Rectangle 10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96" name="Rectangle 10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97" name="Line 10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398" name="Line 10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378" name="Group 107"/>
            <p:cNvGrpSpPr>
              <a:grpSpLocks/>
            </p:cNvGrpSpPr>
            <p:nvPr/>
          </p:nvGrpSpPr>
          <p:grpSpPr bwMode="auto">
            <a:xfrm>
              <a:off x="3637" y="562"/>
              <a:ext cx="156" cy="83"/>
              <a:chOff x="3637" y="562"/>
              <a:chExt cx="156" cy="83"/>
            </a:xfrm>
          </p:grpSpPr>
          <p:sp>
            <p:nvSpPr>
              <p:cNvPr id="136389" name="Oval 10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390" name="Rectangle 10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91" name="Rectangle 11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92" name="Line 11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393" name="Line 11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379" name="Arc 11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380" name="Arc 11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381" name="Oval 11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382" name="Line 11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383" name="Freeform 11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384" name="Freeform 11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385" name="Oval 11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386" name="Freeform 12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87" name="Freeform 12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88" name="Line 12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6216" name="Picture 123" descr="bbfwMedia"/>
          <p:cNvPicPr>
            <a:picLocks noChangeAspect="1" noChangeArrowheads="1"/>
          </p:cNvPicPr>
          <p:nvPr/>
        </p:nvPicPr>
        <p:blipFill>
          <a:blip r:embed="rId3" cstate="print"/>
          <a:srcRect/>
          <a:stretch>
            <a:fillRect/>
          </a:stretch>
        </p:blipFill>
        <p:spPr bwMode="auto">
          <a:xfrm>
            <a:off x="5767388" y="4094163"/>
            <a:ext cx="774700" cy="674687"/>
          </a:xfrm>
          <a:prstGeom prst="rect">
            <a:avLst/>
          </a:prstGeom>
          <a:noFill/>
          <a:ln w="9525">
            <a:noFill/>
            <a:miter lim="800000"/>
            <a:headEnd/>
            <a:tailEnd/>
          </a:ln>
        </p:spPr>
      </p:pic>
      <p:grpSp>
        <p:nvGrpSpPr>
          <p:cNvPr id="136217" name="Group 124"/>
          <p:cNvGrpSpPr>
            <a:grpSpLocks/>
          </p:cNvGrpSpPr>
          <p:nvPr/>
        </p:nvGrpSpPr>
        <p:grpSpPr bwMode="auto">
          <a:xfrm rot="10800000">
            <a:off x="2760663" y="4160838"/>
            <a:ext cx="738187" cy="544512"/>
            <a:chOff x="3801" y="1002"/>
            <a:chExt cx="555" cy="378"/>
          </a:xfrm>
        </p:grpSpPr>
        <p:sp>
          <p:nvSpPr>
            <p:cNvPr id="136371" name="Arc 125"/>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372" name="Arc 126"/>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73" name="Arc 127"/>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374" name="Arc 128"/>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75" name="Arc 129"/>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76" name="Arc 130"/>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sp>
        <p:nvSpPr>
          <p:cNvPr id="136218" name="Line 131"/>
          <p:cNvSpPr>
            <a:spLocks noChangeShapeType="1"/>
          </p:cNvSpPr>
          <p:nvPr/>
        </p:nvSpPr>
        <p:spPr bwMode="auto">
          <a:xfrm flipH="1" flipV="1">
            <a:off x="887413" y="4402138"/>
            <a:ext cx="3175" cy="701675"/>
          </a:xfrm>
          <a:prstGeom prst="line">
            <a:avLst/>
          </a:prstGeom>
          <a:noFill/>
          <a:ln w="19050">
            <a:solidFill>
              <a:srgbClr val="FF0000"/>
            </a:solidFill>
            <a:round/>
            <a:headEnd/>
            <a:tailEnd/>
          </a:ln>
        </p:spPr>
        <p:txBody>
          <a:bodyPr/>
          <a:lstStyle/>
          <a:p>
            <a:endParaRPr lang="es-ES"/>
          </a:p>
        </p:txBody>
      </p:sp>
      <p:sp>
        <p:nvSpPr>
          <p:cNvPr id="136219" name="Line 132"/>
          <p:cNvSpPr>
            <a:spLocks noChangeShapeType="1"/>
          </p:cNvSpPr>
          <p:nvPr/>
        </p:nvSpPr>
        <p:spPr bwMode="auto">
          <a:xfrm rot="5400000" flipV="1">
            <a:off x="1151732" y="4144169"/>
            <a:ext cx="0" cy="528637"/>
          </a:xfrm>
          <a:prstGeom prst="line">
            <a:avLst/>
          </a:prstGeom>
          <a:noFill/>
          <a:ln w="19050">
            <a:solidFill>
              <a:srgbClr val="FF0000"/>
            </a:solidFill>
            <a:round/>
            <a:headEnd/>
            <a:tailEnd/>
          </a:ln>
        </p:spPr>
        <p:txBody>
          <a:bodyPr/>
          <a:lstStyle/>
          <a:p>
            <a:endParaRPr lang="es-ES"/>
          </a:p>
        </p:txBody>
      </p:sp>
      <p:sp>
        <p:nvSpPr>
          <p:cNvPr id="136220" name="Line 133"/>
          <p:cNvSpPr>
            <a:spLocks noChangeShapeType="1"/>
          </p:cNvSpPr>
          <p:nvPr/>
        </p:nvSpPr>
        <p:spPr bwMode="auto">
          <a:xfrm flipH="1" flipV="1">
            <a:off x="8299450" y="4379913"/>
            <a:ext cx="3175" cy="701675"/>
          </a:xfrm>
          <a:prstGeom prst="line">
            <a:avLst/>
          </a:prstGeom>
          <a:noFill/>
          <a:ln w="19050">
            <a:solidFill>
              <a:srgbClr val="FF0000"/>
            </a:solidFill>
            <a:round/>
            <a:headEnd/>
            <a:tailEnd/>
          </a:ln>
        </p:spPr>
        <p:txBody>
          <a:bodyPr/>
          <a:lstStyle/>
          <a:p>
            <a:endParaRPr lang="es-ES"/>
          </a:p>
        </p:txBody>
      </p:sp>
      <p:sp>
        <p:nvSpPr>
          <p:cNvPr id="136221" name="Line 134"/>
          <p:cNvSpPr>
            <a:spLocks noChangeShapeType="1"/>
          </p:cNvSpPr>
          <p:nvPr/>
        </p:nvSpPr>
        <p:spPr bwMode="auto">
          <a:xfrm rot="5400000" flipV="1">
            <a:off x="7977187" y="4064001"/>
            <a:ext cx="3175" cy="641350"/>
          </a:xfrm>
          <a:prstGeom prst="line">
            <a:avLst/>
          </a:prstGeom>
          <a:noFill/>
          <a:ln w="19050">
            <a:solidFill>
              <a:srgbClr val="FF0000"/>
            </a:solidFill>
            <a:round/>
            <a:headEnd/>
            <a:tailEnd/>
          </a:ln>
        </p:spPr>
        <p:txBody>
          <a:bodyPr/>
          <a:lstStyle/>
          <a:p>
            <a:endParaRPr lang="es-ES"/>
          </a:p>
        </p:txBody>
      </p:sp>
      <p:sp>
        <p:nvSpPr>
          <p:cNvPr id="136222" name="Line 135"/>
          <p:cNvSpPr>
            <a:spLocks noChangeShapeType="1"/>
          </p:cNvSpPr>
          <p:nvPr/>
        </p:nvSpPr>
        <p:spPr bwMode="auto">
          <a:xfrm flipH="1" flipV="1">
            <a:off x="4721225" y="4379913"/>
            <a:ext cx="3175" cy="701675"/>
          </a:xfrm>
          <a:prstGeom prst="line">
            <a:avLst/>
          </a:prstGeom>
          <a:noFill/>
          <a:ln w="19050">
            <a:solidFill>
              <a:srgbClr val="FF0000"/>
            </a:solidFill>
            <a:round/>
            <a:headEnd/>
            <a:tailEnd/>
          </a:ln>
        </p:spPr>
        <p:txBody>
          <a:bodyPr/>
          <a:lstStyle/>
          <a:p>
            <a:endParaRPr lang="es-ES"/>
          </a:p>
        </p:txBody>
      </p:sp>
      <p:sp>
        <p:nvSpPr>
          <p:cNvPr id="136223" name="Line 136"/>
          <p:cNvSpPr>
            <a:spLocks noChangeShapeType="1"/>
          </p:cNvSpPr>
          <p:nvPr/>
        </p:nvSpPr>
        <p:spPr bwMode="auto">
          <a:xfrm rot="-5400000">
            <a:off x="4648200" y="3808413"/>
            <a:ext cx="6350" cy="1143000"/>
          </a:xfrm>
          <a:prstGeom prst="line">
            <a:avLst/>
          </a:prstGeom>
          <a:noFill/>
          <a:ln w="19050">
            <a:solidFill>
              <a:srgbClr val="FF0000"/>
            </a:solidFill>
            <a:round/>
            <a:headEnd/>
            <a:tailEnd/>
          </a:ln>
        </p:spPr>
        <p:txBody>
          <a:bodyPr/>
          <a:lstStyle/>
          <a:p>
            <a:endParaRPr lang="es-ES"/>
          </a:p>
        </p:txBody>
      </p:sp>
      <p:sp>
        <p:nvSpPr>
          <p:cNvPr id="136224" name="Rectangle 137"/>
          <p:cNvSpPr>
            <a:spLocks noChangeArrowheads="1"/>
          </p:cNvSpPr>
          <p:nvPr/>
        </p:nvSpPr>
        <p:spPr bwMode="auto">
          <a:xfrm>
            <a:off x="4572000" y="4306888"/>
            <a:ext cx="301625" cy="136525"/>
          </a:xfrm>
          <a:prstGeom prst="rect">
            <a:avLst/>
          </a:prstGeom>
          <a:solidFill>
            <a:srgbClr val="FF0000"/>
          </a:solidFill>
          <a:ln w="9525">
            <a:noFill/>
            <a:miter lim="800000"/>
            <a:headEnd/>
            <a:tailEnd/>
          </a:ln>
        </p:spPr>
        <p:txBody>
          <a:bodyPr wrap="none" anchor="ctr"/>
          <a:lstStyle/>
          <a:p>
            <a:endParaRPr lang="es-ES"/>
          </a:p>
        </p:txBody>
      </p:sp>
      <p:grpSp>
        <p:nvGrpSpPr>
          <p:cNvPr id="136225" name="Group 138"/>
          <p:cNvGrpSpPr>
            <a:grpSpLocks/>
          </p:cNvGrpSpPr>
          <p:nvPr/>
        </p:nvGrpSpPr>
        <p:grpSpPr bwMode="auto">
          <a:xfrm rot="-5400000">
            <a:off x="7168357" y="1345406"/>
            <a:ext cx="838200" cy="506413"/>
            <a:chOff x="3411" y="291"/>
            <a:chExt cx="605" cy="396"/>
          </a:xfrm>
        </p:grpSpPr>
        <p:grpSp>
          <p:nvGrpSpPr>
            <p:cNvPr id="136349" name="Group 139"/>
            <p:cNvGrpSpPr>
              <a:grpSpLocks/>
            </p:cNvGrpSpPr>
            <p:nvPr/>
          </p:nvGrpSpPr>
          <p:grpSpPr bwMode="auto">
            <a:xfrm>
              <a:off x="3663" y="615"/>
              <a:ext cx="103" cy="72"/>
              <a:chOff x="3663" y="615"/>
              <a:chExt cx="103" cy="72"/>
            </a:xfrm>
          </p:grpSpPr>
          <p:sp>
            <p:nvSpPr>
              <p:cNvPr id="136366" name="Oval 140"/>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367" name="Rectangle 14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68" name="Rectangle 14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69" name="Line 143"/>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370" name="Line 144"/>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350" name="Group 145"/>
            <p:cNvGrpSpPr>
              <a:grpSpLocks/>
            </p:cNvGrpSpPr>
            <p:nvPr/>
          </p:nvGrpSpPr>
          <p:grpSpPr bwMode="auto">
            <a:xfrm>
              <a:off x="3637" y="562"/>
              <a:ext cx="156" cy="83"/>
              <a:chOff x="3637" y="562"/>
              <a:chExt cx="156" cy="83"/>
            </a:xfrm>
          </p:grpSpPr>
          <p:sp>
            <p:nvSpPr>
              <p:cNvPr id="136361" name="Oval 146"/>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362" name="Rectangle 14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63" name="Rectangle 14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64" name="Line 149"/>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365" name="Line 150"/>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351" name="Arc 151"/>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352" name="Arc 152"/>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353" name="Oval 153"/>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354" name="Line 154"/>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355" name="Freeform 15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356" name="Freeform 15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357" name="Oval 157"/>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358" name="Freeform 15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59" name="Freeform 15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60" name="Line 160"/>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6226" name="Group 161"/>
          <p:cNvGrpSpPr>
            <a:grpSpLocks/>
          </p:cNvGrpSpPr>
          <p:nvPr/>
        </p:nvGrpSpPr>
        <p:grpSpPr bwMode="auto">
          <a:xfrm rot="10800000">
            <a:off x="6561138" y="1352550"/>
            <a:ext cx="738187" cy="544513"/>
            <a:chOff x="3801" y="1002"/>
            <a:chExt cx="555" cy="378"/>
          </a:xfrm>
        </p:grpSpPr>
        <p:sp>
          <p:nvSpPr>
            <p:cNvPr id="136343" name="Arc 162"/>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344" name="Arc 163"/>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45" name="Arc 164"/>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6346" name="Arc 165"/>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47" name="Arc 166"/>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6348" name="Arc 167"/>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36227" name="Group 168"/>
          <p:cNvGrpSpPr>
            <a:grpSpLocks/>
          </p:cNvGrpSpPr>
          <p:nvPr/>
        </p:nvGrpSpPr>
        <p:grpSpPr bwMode="auto">
          <a:xfrm rot="5400000">
            <a:off x="1103313" y="1344613"/>
            <a:ext cx="838200" cy="508000"/>
            <a:chOff x="3411" y="291"/>
            <a:chExt cx="605" cy="396"/>
          </a:xfrm>
        </p:grpSpPr>
        <p:grpSp>
          <p:nvGrpSpPr>
            <p:cNvPr id="136321" name="Group 169"/>
            <p:cNvGrpSpPr>
              <a:grpSpLocks/>
            </p:cNvGrpSpPr>
            <p:nvPr/>
          </p:nvGrpSpPr>
          <p:grpSpPr bwMode="auto">
            <a:xfrm>
              <a:off x="3663" y="615"/>
              <a:ext cx="103" cy="72"/>
              <a:chOff x="3663" y="615"/>
              <a:chExt cx="103" cy="72"/>
            </a:xfrm>
          </p:grpSpPr>
          <p:sp>
            <p:nvSpPr>
              <p:cNvPr id="136338" name="Oval 170"/>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339" name="Rectangle 17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40" name="Rectangle 17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41" name="Line 173"/>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342" name="Line 174"/>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322" name="Group 175"/>
            <p:cNvGrpSpPr>
              <a:grpSpLocks/>
            </p:cNvGrpSpPr>
            <p:nvPr/>
          </p:nvGrpSpPr>
          <p:grpSpPr bwMode="auto">
            <a:xfrm>
              <a:off x="3637" y="562"/>
              <a:ext cx="156" cy="83"/>
              <a:chOff x="3637" y="562"/>
              <a:chExt cx="156" cy="83"/>
            </a:xfrm>
          </p:grpSpPr>
          <p:sp>
            <p:nvSpPr>
              <p:cNvPr id="136333" name="Oval 176"/>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334" name="Rectangle 17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35" name="Rectangle 17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36" name="Line 179"/>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337" name="Line 180"/>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323" name="Arc 181"/>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324" name="Arc 182"/>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325" name="Oval 183"/>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326" name="Line 184"/>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327" name="Freeform 18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328" name="Freeform 18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329" name="Oval 187"/>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330" name="Freeform 18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31" name="Freeform 18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32" name="Line 190"/>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6228" name="Picture 191" descr="bbfwMedia"/>
          <p:cNvPicPr>
            <a:picLocks noChangeAspect="1" noChangeArrowheads="1"/>
          </p:cNvPicPr>
          <p:nvPr/>
        </p:nvPicPr>
        <p:blipFill>
          <a:blip r:embed="rId3" cstate="print"/>
          <a:srcRect/>
          <a:stretch>
            <a:fillRect/>
          </a:stretch>
        </p:blipFill>
        <p:spPr bwMode="auto">
          <a:xfrm>
            <a:off x="1758950" y="1274763"/>
            <a:ext cx="773113" cy="674687"/>
          </a:xfrm>
          <a:prstGeom prst="rect">
            <a:avLst/>
          </a:prstGeom>
          <a:noFill/>
          <a:ln w="9525">
            <a:noFill/>
            <a:miter lim="800000"/>
            <a:headEnd/>
            <a:tailEnd/>
          </a:ln>
        </p:spPr>
      </p:pic>
      <p:grpSp>
        <p:nvGrpSpPr>
          <p:cNvPr id="136229" name="Group 192"/>
          <p:cNvGrpSpPr>
            <a:grpSpLocks/>
          </p:cNvGrpSpPr>
          <p:nvPr/>
        </p:nvGrpSpPr>
        <p:grpSpPr bwMode="auto">
          <a:xfrm rot="-5400000">
            <a:off x="3070225" y="1344613"/>
            <a:ext cx="838200" cy="508000"/>
            <a:chOff x="3411" y="291"/>
            <a:chExt cx="605" cy="396"/>
          </a:xfrm>
        </p:grpSpPr>
        <p:grpSp>
          <p:nvGrpSpPr>
            <p:cNvPr id="136299" name="Group 193"/>
            <p:cNvGrpSpPr>
              <a:grpSpLocks/>
            </p:cNvGrpSpPr>
            <p:nvPr/>
          </p:nvGrpSpPr>
          <p:grpSpPr bwMode="auto">
            <a:xfrm>
              <a:off x="3663" y="615"/>
              <a:ext cx="103" cy="72"/>
              <a:chOff x="3663" y="615"/>
              <a:chExt cx="103" cy="72"/>
            </a:xfrm>
          </p:grpSpPr>
          <p:sp>
            <p:nvSpPr>
              <p:cNvPr id="136316" name="Oval 194"/>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317" name="Rectangle 195"/>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18" name="Rectangle 196"/>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319" name="Line 197"/>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320" name="Line 198"/>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300" name="Group 199"/>
            <p:cNvGrpSpPr>
              <a:grpSpLocks/>
            </p:cNvGrpSpPr>
            <p:nvPr/>
          </p:nvGrpSpPr>
          <p:grpSpPr bwMode="auto">
            <a:xfrm>
              <a:off x="3637" y="562"/>
              <a:ext cx="156" cy="83"/>
              <a:chOff x="3637" y="562"/>
              <a:chExt cx="156" cy="83"/>
            </a:xfrm>
          </p:grpSpPr>
          <p:sp>
            <p:nvSpPr>
              <p:cNvPr id="136311" name="Oval 200"/>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312" name="Rectangle 201"/>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13" name="Rectangle 202"/>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314" name="Line 203"/>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315" name="Line 204"/>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301" name="Arc 205"/>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302" name="Arc 206"/>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303" name="Oval 207"/>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304" name="Line 208"/>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305" name="Freeform 209"/>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306" name="Freeform 210"/>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307" name="Oval 211"/>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308" name="Freeform 212"/>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09" name="Freeform 213"/>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310" name="Line 214"/>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sp>
        <p:nvSpPr>
          <p:cNvPr id="136230" name="Line 215"/>
          <p:cNvSpPr>
            <a:spLocks noChangeShapeType="1"/>
          </p:cNvSpPr>
          <p:nvPr/>
        </p:nvSpPr>
        <p:spPr bwMode="auto">
          <a:xfrm flipH="1" flipV="1">
            <a:off x="5029200" y="1560513"/>
            <a:ext cx="3175" cy="701675"/>
          </a:xfrm>
          <a:prstGeom prst="line">
            <a:avLst/>
          </a:prstGeom>
          <a:noFill/>
          <a:ln w="19050">
            <a:solidFill>
              <a:srgbClr val="FF0000"/>
            </a:solidFill>
            <a:round/>
            <a:headEnd/>
            <a:tailEnd/>
          </a:ln>
        </p:spPr>
        <p:txBody>
          <a:bodyPr/>
          <a:lstStyle/>
          <a:p>
            <a:endParaRPr lang="es-ES"/>
          </a:p>
        </p:txBody>
      </p:sp>
      <p:sp>
        <p:nvSpPr>
          <p:cNvPr id="136231" name="Line 216"/>
          <p:cNvSpPr>
            <a:spLocks noChangeShapeType="1"/>
          </p:cNvSpPr>
          <p:nvPr/>
        </p:nvSpPr>
        <p:spPr bwMode="auto">
          <a:xfrm rot="5400000" flipV="1">
            <a:off x="5292725" y="1303338"/>
            <a:ext cx="0" cy="527050"/>
          </a:xfrm>
          <a:prstGeom prst="line">
            <a:avLst/>
          </a:prstGeom>
          <a:noFill/>
          <a:ln w="19050">
            <a:solidFill>
              <a:srgbClr val="FF0000"/>
            </a:solidFill>
            <a:round/>
            <a:headEnd/>
            <a:tailEnd/>
          </a:ln>
        </p:spPr>
        <p:txBody>
          <a:bodyPr/>
          <a:lstStyle/>
          <a:p>
            <a:endParaRPr lang="es-ES"/>
          </a:p>
        </p:txBody>
      </p:sp>
      <p:grpSp>
        <p:nvGrpSpPr>
          <p:cNvPr id="136232" name="Group 217"/>
          <p:cNvGrpSpPr>
            <a:grpSpLocks/>
          </p:cNvGrpSpPr>
          <p:nvPr/>
        </p:nvGrpSpPr>
        <p:grpSpPr bwMode="auto">
          <a:xfrm rot="5400000">
            <a:off x="5235575" y="1344613"/>
            <a:ext cx="838200" cy="508000"/>
            <a:chOff x="3411" y="291"/>
            <a:chExt cx="605" cy="396"/>
          </a:xfrm>
        </p:grpSpPr>
        <p:grpSp>
          <p:nvGrpSpPr>
            <p:cNvPr id="136277" name="Group 218"/>
            <p:cNvGrpSpPr>
              <a:grpSpLocks/>
            </p:cNvGrpSpPr>
            <p:nvPr/>
          </p:nvGrpSpPr>
          <p:grpSpPr bwMode="auto">
            <a:xfrm>
              <a:off x="3663" y="615"/>
              <a:ext cx="103" cy="72"/>
              <a:chOff x="3663" y="615"/>
              <a:chExt cx="103" cy="72"/>
            </a:xfrm>
          </p:grpSpPr>
          <p:sp>
            <p:nvSpPr>
              <p:cNvPr id="136294" name="Oval 219"/>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6295" name="Rectangle 220"/>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296" name="Rectangle 221"/>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6297" name="Line 222"/>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6298" name="Line 223"/>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6278" name="Group 224"/>
            <p:cNvGrpSpPr>
              <a:grpSpLocks/>
            </p:cNvGrpSpPr>
            <p:nvPr/>
          </p:nvGrpSpPr>
          <p:grpSpPr bwMode="auto">
            <a:xfrm>
              <a:off x="3637" y="562"/>
              <a:ext cx="156" cy="83"/>
              <a:chOff x="3637" y="562"/>
              <a:chExt cx="156" cy="83"/>
            </a:xfrm>
          </p:grpSpPr>
          <p:sp>
            <p:nvSpPr>
              <p:cNvPr id="136289" name="Oval 225"/>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6290" name="Rectangle 226"/>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291" name="Rectangle 227"/>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6292" name="Line 228"/>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6293" name="Line 229"/>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6279" name="Arc 230"/>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6280" name="Arc 231"/>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6281" name="Oval 232"/>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6282" name="Line 233"/>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6283" name="Freeform 234"/>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6284" name="Freeform 235"/>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6285" name="Oval 236"/>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6286" name="Freeform 237"/>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287" name="Freeform 238"/>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6288" name="Line 239"/>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sp>
        <p:nvSpPr>
          <p:cNvPr id="136233" name="Line 240"/>
          <p:cNvSpPr>
            <a:spLocks noChangeShapeType="1"/>
          </p:cNvSpPr>
          <p:nvPr/>
        </p:nvSpPr>
        <p:spPr bwMode="auto">
          <a:xfrm>
            <a:off x="773113" y="5141913"/>
            <a:ext cx="0" cy="381000"/>
          </a:xfrm>
          <a:prstGeom prst="line">
            <a:avLst/>
          </a:prstGeom>
          <a:noFill/>
          <a:ln w="19050">
            <a:solidFill>
              <a:srgbClr val="0000FF"/>
            </a:solidFill>
            <a:round/>
            <a:headEnd/>
            <a:tailEnd/>
          </a:ln>
        </p:spPr>
        <p:txBody>
          <a:bodyPr/>
          <a:lstStyle/>
          <a:p>
            <a:endParaRPr lang="es-ES"/>
          </a:p>
        </p:txBody>
      </p:sp>
      <p:sp>
        <p:nvSpPr>
          <p:cNvPr id="136234" name="Line 241"/>
          <p:cNvSpPr>
            <a:spLocks noChangeShapeType="1"/>
          </p:cNvSpPr>
          <p:nvPr/>
        </p:nvSpPr>
        <p:spPr bwMode="auto">
          <a:xfrm>
            <a:off x="422275" y="5522913"/>
            <a:ext cx="844550" cy="0"/>
          </a:xfrm>
          <a:prstGeom prst="line">
            <a:avLst/>
          </a:prstGeom>
          <a:noFill/>
          <a:ln w="19050">
            <a:solidFill>
              <a:srgbClr val="0000FF"/>
            </a:solidFill>
            <a:round/>
            <a:headEnd/>
            <a:tailEnd/>
          </a:ln>
        </p:spPr>
        <p:txBody>
          <a:bodyPr/>
          <a:lstStyle/>
          <a:p>
            <a:endParaRPr lang="es-ES"/>
          </a:p>
        </p:txBody>
      </p:sp>
      <p:sp>
        <p:nvSpPr>
          <p:cNvPr id="136235" name="Line 242"/>
          <p:cNvSpPr>
            <a:spLocks noChangeShapeType="1"/>
          </p:cNvSpPr>
          <p:nvPr/>
        </p:nvSpPr>
        <p:spPr bwMode="auto">
          <a:xfrm>
            <a:off x="703263" y="2322513"/>
            <a:ext cx="0" cy="381000"/>
          </a:xfrm>
          <a:prstGeom prst="line">
            <a:avLst/>
          </a:prstGeom>
          <a:noFill/>
          <a:ln w="19050">
            <a:solidFill>
              <a:srgbClr val="0000FF"/>
            </a:solidFill>
            <a:round/>
            <a:headEnd/>
            <a:tailEnd/>
          </a:ln>
        </p:spPr>
        <p:txBody>
          <a:bodyPr/>
          <a:lstStyle/>
          <a:p>
            <a:endParaRPr lang="es-ES"/>
          </a:p>
        </p:txBody>
      </p:sp>
      <p:sp>
        <p:nvSpPr>
          <p:cNvPr id="136236" name="Line 243"/>
          <p:cNvSpPr>
            <a:spLocks noChangeShapeType="1"/>
          </p:cNvSpPr>
          <p:nvPr/>
        </p:nvSpPr>
        <p:spPr bwMode="auto">
          <a:xfrm>
            <a:off x="352425" y="2703513"/>
            <a:ext cx="842963" cy="0"/>
          </a:xfrm>
          <a:prstGeom prst="line">
            <a:avLst/>
          </a:prstGeom>
          <a:noFill/>
          <a:ln w="19050">
            <a:solidFill>
              <a:srgbClr val="0000FF"/>
            </a:solidFill>
            <a:round/>
            <a:headEnd/>
            <a:tailEnd/>
          </a:ln>
        </p:spPr>
        <p:txBody>
          <a:bodyPr/>
          <a:lstStyle/>
          <a:p>
            <a:endParaRPr lang="es-ES"/>
          </a:p>
        </p:txBody>
      </p:sp>
      <p:sp>
        <p:nvSpPr>
          <p:cNvPr id="136237" name="Line 244"/>
          <p:cNvSpPr>
            <a:spLocks noChangeShapeType="1"/>
          </p:cNvSpPr>
          <p:nvPr/>
        </p:nvSpPr>
        <p:spPr bwMode="auto">
          <a:xfrm>
            <a:off x="4630738" y="5154613"/>
            <a:ext cx="0" cy="381000"/>
          </a:xfrm>
          <a:prstGeom prst="line">
            <a:avLst/>
          </a:prstGeom>
          <a:noFill/>
          <a:ln w="19050">
            <a:solidFill>
              <a:srgbClr val="0000FF"/>
            </a:solidFill>
            <a:round/>
            <a:headEnd/>
            <a:tailEnd/>
          </a:ln>
        </p:spPr>
        <p:txBody>
          <a:bodyPr/>
          <a:lstStyle/>
          <a:p>
            <a:endParaRPr lang="es-ES"/>
          </a:p>
        </p:txBody>
      </p:sp>
      <p:sp>
        <p:nvSpPr>
          <p:cNvPr id="136238" name="Line 245"/>
          <p:cNvSpPr>
            <a:spLocks noChangeShapeType="1"/>
          </p:cNvSpPr>
          <p:nvPr/>
        </p:nvSpPr>
        <p:spPr bwMode="auto">
          <a:xfrm>
            <a:off x="4278313" y="5535613"/>
            <a:ext cx="844550" cy="0"/>
          </a:xfrm>
          <a:prstGeom prst="line">
            <a:avLst/>
          </a:prstGeom>
          <a:noFill/>
          <a:ln w="19050">
            <a:solidFill>
              <a:srgbClr val="0000FF"/>
            </a:solidFill>
            <a:round/>
            <a:headEnd/>
            <a:tailEnd/>
          </a:ln>
        </p:spPr>
        <p:txBody>
          <a:bodyPr/>
          <a:lstStyle/>
          <a:p>
            <a:endParaRPr lang="es-ES"/>
          </a:p>
        </p:txBody>
      </p:sp>
      <p:sp>
        <p:nvSpPr>
          <p:cNvPr id="136239" name="Line 246"/>
          <p:cNvSpPr>
            <a:spLocks noChangeShapeType="1"/>
          </p:cNvSpPr>
          <p:nvPr/>
        </p:nvSpPr>
        <p:spPr bwMode="auto">
          <a:xfrm>
            <a:off x="8229600" y="5141913"/>
            <a:ext cx="0" cy="381000"/>
          </a:xfrm>
          <a:prstGeom prst="line">
            <a:avLst/>
          </a:prstGeom>
          <a:noFill/>
          <a:ln w="19050">
            <a:solidFill>
              <a:srgbClr val="0000FF"/>
            </a:solidFill>
            <a:round/>
            <a:headEnd/>
            <a:tailEnd/>
          </a:ln>
        </p:spPr>
        <p:txBody>
          <a:bodyPr/>
          <a:lstStyle/>
          <a:p>
            <a:endParaRPr lang="es-ES"/>
          </a:p>
        </p:txBody>
      </p:sp>
      <p:sp>
        <p:nvSpPr>
          <p:cNvPr id="136240" name="Line 247"/>
          <p:cNvSpPr>
            <a:spLocks noChangeShapeType="1"/>
          </p:cNvSpPr>
          <p:nvPr/>
        </p:nvSpPr>
        <p:spPr bwMode="auto">
          <a:xfrm>
            <a:off x="7877175" y="5522913"/>
            <a:ext cx="844550" cy="0"/>
          </a:xfrm>
          <a:prstGeom prst="line">
            <a:avLst/>
          </a:prstGeom>
          <a:noFill/>
          <a:ln w="19050">
            <a:solidFill>
              <a:srgbClr val="0000FF"/>
            </a:solidFill>
            <a:round/>
            <a:headEnd/>
            <a:tailEnd/>
          </a:ln>
        </p:spPr>
        <p:txBody>
          <a:bodyPr/>
          <a:lstStyle/>
          <a:p>
            <a:endParaRPr lang="es-ES"/>
          </a:p>
        </p:txBody>
      </p:sp>
      <p:sp>
        <p:nvSpPr>
          <p:cNvPr id="136241" name="Line 248"/>
          <p:cNvSpPr>
            <a:spLocks noChangeShapeType="1"/>
          </p:cNvSpPr>
          <p:nvPr/>
        </p:nvSpPr>
        <p:spPr bwMode="auto">
          <a:xfrm>
            <a:off x="8299450" y="2322513"/>
            <a:ext cx="0" cy="381000"/>
          </a:xfrm>
          <a:prstGeom prst="line">
            <a:avLst/>
          </a:prstGeom>
          <a:noFill/>
          <a:ln w="19050">
            <a:solidFill>
              <a:srgbClr val="0000FF"/>
            </a:solidFill>
            <a:round/>
            <a:headEnd/>
            <a:tailEnd/>
          </a:ln>
        </p:spPr>
        <p:txBody>
          <a:bodyPr/>
          <a:lstStyle/>
          <a:p>
            <a:endParaRPr lang="es-ES"/>
          </a:p>
        </p:txBody>
      </p:sp>
      <p:sp>
        <p:nvSpPr>
          <p:cNvPr id="136242" name="Line 249"/>
          <p:cNvSpPr>
            <a:spLocks noChangeShapeType="1"/>
          </p:cNvSpPr>
          <p:nvPr/>
        </p:nvSpPr>
        <p:spPr bwMode="auto">
          <a:xfrm>
            <a:off x="7877175" y="2703513"/>
            <a:ext cx="844550" cy="0"/>
          </a:xfrm>
          <a:prstGeom prst="line">
            <a:avLst/>
          </a:prstGeom>
          <a:noFill/>
          <a:ln w="19050">
            <a:solidFill>
              <a:srgbClr val="0000FF"/>
            </a:solidFill>
            <a:round/>
            <a:headEnd/>
            <a:tailEnd/>
          </a:ln>
        </p:spPr>
        <p:txBody>
          <a:bodyPr/>
          <a:lstStyle/>
          <a:p>
            <a:endParaRPr lang="es-ES"/>
          </a:p>
        </p:txBody>
      </p:sp>
      <p:sp>
        <p:nvSpPr>
          <p:cNvPr id="136243" name="Line 250"/>
          <p:cNvSpPr>
            <a:spLocks noChangeShapeType="1"/>
          </p:cNvSpPr>
          <p:nvPr/>
        </p:nvSpPr>
        <p:spPr bwMode="auto">
          <a:xfrm>
            <a:off x="4924425" y="2322513"/>
            <a:ext cx="0" cy="381000"/>
          </a:xfrm>
          <a:prstGeom prst="line">
            <a:avLst/>
          </a:prstGeom>
          <a:noFill/>
          <a:ln w="19050">
            <a:solidFill>
              <a:srgbClr val="0000FF"/>
            </a:solidFill>
            <a:round/>
            <a:headEnd/>
            <a:tailEnd/>
          </a:ln>
        </p:spPr>
        <p:txBody>
          <a:bodyPr/>
          <a:lstStyle/>
          <a:p>
            <a:endParaRPr lang="es-ES"/>
          </a:p>
        </p:txBody>
      </p:sp>
      <p:sp>
        <p:nvSpPr>
          <p:cNvPr id="136244" name="Line 251"/>
          <p:cNvSpPr>
            <a:spLocks noChangeShapeType="1"/>
          </p:cNvSpPr>
          <p:nvPr/>
        </p:nvSpPr>
        <p:spPr bwMode="auto">
          <a:xfrm>
            <a:off x="3938588" y="2703513"/>
            <a:ext cx="1266825" cy="0"/>
          </a:xfrm>
          <a:prstGeom prst="line">
            <a:avLst/>
          </a:prstGeom>
          <a:noFill/>
          <a:ln w="19050">
            <a:solidFill>
              <a:srgbClr val="0000FF"/>
            </a:solidFill>
            <a:round/>
            <a:headEnd/>
            <a:tailEnd/>
          </a:ln>
        </p:spPr>
        <p:txBody>
          <a:bodyPr/>
          <a:lstStyle/>
          <a:p>
            <a:endParaRPr lang="es-ES"/>
          </a:p>
        </p:txBody>
      </p:sp>
      <p:sp>
        <p:nvSpPr>
          <p:cNvPr id="136245" name="Line 252"/>
          <p:cNvSpPr>
            <a:spLocks noChangeShapeType="1"/>
          </p:cNvSpPr>
          <p:nvPr/>
        </p:nvSpPr>
        <p:spPr bwMode="auto">
          <a:xfrm>
            <a:off x="4132263" y="2322513"/>
            <a:ext cx="0" cy="381000"/>
          </a:xfrm>
          <a:prstGeom prst="line">
            <a:avLst/>
          </a:prstGeom>
          <a:noFill/>
          <a:ln w="19050">
            <a:solidFill>
              <a:srgbClr val="0000FF"/>
            </a:solidFill>
            <a:round/>
            <a:headEnd/>
            <a:tailEnd/>
          </a:ln>
        </p:spPr>
        <p:txBody>
          <a:bodyPr/>
          <a:lstStyle/>
          <a:p>
            <a:endParaRPr lang="es-ES"/>
          </a:p>
        </p:txBody>
      </p:sp>
      <p:pic>
        <p:nvPicPr>
          <p:cNvPr id="136246" name="Picture 253"/>
          <p:cNvPicPr>
            <a:picLocks noChangeAspect="1" noChangeArrowheads="1"/>
          </p:cNvPicPr>
          <p:nvPr/>
        </p:nvPicPr>
        <p:blipFill>
          <a:blip r:embed="rId4" cstate="print"/>
          <a:srcRect/>
          <a:stretch>
            <a:fillRect/>
          </a:stretch>
        </p:blipFill>
        <p:spPr bwMode="auto">
          <a:xfrm>
            <a:off x="3798888" y="1941513"/>
            <a:ext cx="739775" cy="590550"/>
          </a:xfrm>
          <a:prstGeom prst="rect">
            <a:avLst/>
          </a:prstGeom>
          <a:noFill/>
          <a:ln w="9525">
            <a:noFill/>
            <a:miter lim="800000"/>
            <a:headEnd/>
            <a:tailEnd/>
          </a:ln>
        </p:spPr>
      </p:pic>
      <p:pic>
        <p:nvPicPr>
          <p:cNvPr id="136247" name="Picture 254"/>
          <p:cNvPicPr>
            <a:picLocks noChangeAspect="1" noChangeArrowheads="1"/>
          </p:cNvPicPr>
          <p:nvPr/>
        </p:nvPicPr>
        <p:blipFill>
          <a:blip r:embed="rId4" cstate="print"/>
          <a:srcRect/>
          <a:stretch>
            <a:fillRect/>
          </a:stretch>
        </p:blipFill>
        <p:spPr bwMode="auto">
          <a:xfrm>
            <a:off x="7981950" y="1941513"/>
            <a:ext cx="739775" cy="590550"/>
          </a:xfrm>
          <a:prstGeom prst="rect">
            <a:avLst/>
          </a:prstGeom>
          <a:noFill/>
          <a:ln w="9525">
            <a:noFill/>
            <a:miter lim="800000"/>
            <a:headEnd/>
            <a:tailEnd/>
          </a:ln>
        </p:spPr>
      </p:pic>
      <p:pic>
        <p:nvPicPr>
          <p:cNvPr id="136248" name="Picture 255"/>
          <p:cNvPicPr>
            <a:picLocks noChangeAspect="1" noChangeArrowheads="1"/>
          </p:cNvPicPr>
          <p:nvPr/>
        </p:nvPicPr>
        <p:blipFill>
          <a:blip r:embed="rId4" cstate="print"/>
          <a:srcRect/>
          <a:stretch>
            <a:fillRect/>
          </a:stretch>
        </p:blipFill>
        <p:spPr bwMode="auto">
          <a:xfrm>
            <a:off x="388938" y="1941513"/>
            <a:ext cx="739775" cy="590550"/>
          </a:xfrm>
          <a:prstGeom prst="rect">
            <a:avLst/>
          </a:prstGeom>
          <a:noFill/>
          <a:ln w="9525">
            <a:noFill/>
            <a:miter lim="800000"/>
            <a:headEnd/>
            <a:tailEnd/>
          </a:ln>
        </p:spPr>
      </p:pic>
      <p:pic>
        <p:nvPicPr>
          <p:cNvPr id="136249" name="Picture 256"/>
          <p:cNvPicPr>
            <a:picLocks noChangeAspect="1" noChangeArrowheads="1"/>
          </p:cNvPicPr>
          <p:nvPr/>
        </p:nvPicPr>
        <p:blipFill>
          <a:blip r:embed="rId4" cstate="print"/>
          <a:srcRect/>
          <a:stretch>
            <a:fillRect/>
          </a:stretch>
        </p:blipFill>
        <p:spPr bwMode="auto">
          <a:xfrm>
            <a:off x="4291013" y="4760913"/>
            <a:ext cx="739775" cy="590550"/>
          </a:xfrm>
          <a:prstGeom prst="rect">
            <a:avLst/>
          </a:prstGeom>
          <a:noFill/>
          <a:ln w="9525">
            <a:noFill/>
            <a:miter lim="800000"/>
            <a:headEnd/>
            <a:tailEnd/>
          </a:ln>
        </p:spPr>
      </p:pic>
      <p:pic>
        <p:nvPicPr>
          <p:cNvPr id="136250" name="Picture 257"/>
          <p:cNvPicPr>
            <a:picLocks noChangeAspect="1" noChangeArrowheads="1"/>
          </p:cNvPicPr>
          <p:nvPr/>
        </p:nvPicPr>
        <p:blipFill>
          <a:blip r:embed="rId4" cstate="print"/>
          <a:srcRect/>
          <a:stretch>
            <a:fillRect/>
          </a:stretch>
        </p:blipFill>
        <p:spPr bwMode="auto">
          <a:xfrm>
            <a:off x="7877175" y="4760913"/>
            <a:ext cx="741363" cy="590550"/>
          </a:xfrm>
          <a:prstGeom prst="rect">
            <a:avLst/>
          </a:prstGeom>
          <a:noFill/>
          <a:ln w="9525">
            <a:noFill/>
            <a:miter lim="800000"/>
            <a:headEnd/>
            <a:tailEnd/>
          </a:ln>
        </p:spPr>
      </p:pic>
      <p:pic>
        <p:nvPicPr>
          <p:cNvPr id="136251" name="Picture 258"/>
          <p:cNvPicPr>
            <a:picLocks noChangeAspect="1" noChangeArrowheads="1"/>
          </p:cNvPicPr>
          <p:nvPr/>
        </p:nvPicPr>
        <p:blipFill>
          <a:blip r:embed="rId4" cstate="print"/>
          <a:srcRect/>
          <a:stretch>
            <a:fillRect/>
          </a:stretch>
        </p:blipFill>
        <p:spPr bwMode="auto">
          <a:xfrm>
            <a:off x="455613" y="4760913"/>
            <a:ext cx="739775" cy="590550"/>
          </a:xfrm>
          <a:prstGeom prst="rect">
            <a:avLst/>
          </a:prstGeom>
          <a:noFill/>
          <a:ln w="9525">
            <a:noFill/>
            <a:miter lim="800000"/>
            <a:headEnd/>
            <a:tailEnd/>
          </a:ln>
        </p:spPr>
      </p:pic>
      <p:pic>
        <p:nvPicPr>
          <p:cNvPr id="136252" name="Picture 259"/>
          <p:cNvPicPr>
            <a:picLocks noChangeAspect="1" noChangeArrowheads="1"/>
          </p:cNvPicPr>
          <p:nvPr/>
        </p:nvPicPr>
        <p:blipFill>
          <a:blip r:embed="rId4" cstate="print"/>
          <a:srcRect/>
          <a:stretch>
            <a:fillRect/>
          </a:stretch>
        </p:blipFill>
        <p:spPr bwMode="auto">
          <a:xfrm>
            <a:off x="4605338" y="1941513"/>
            <a:ext cx="739775" cy="590550"/>
          </a:xfrm>
          <a:prstGeom prst="rect">
            <a:avLst/>
          </a:prstGeom>
          <a:noFill/>
          <a:ln w="9525">
            <a:noFill/>
            <a:miter lim="800000"/>
            <a:headEnd/>
            <a:tailEnd/>
          </a:ln>
        </p:spPr>
      </p:pic>
      <p:sp>
        <p:nvSpPr>
          <p:cNvPr id="136253" name="Line 260"/>
          <p:cNvSpPr>
            <a:spLocks noChangeShapeType="1"/>
          </p:cNvSpPr>
          <p:nvPr/>
        </p:nvSpPr>
        <p:spPr bwMode="auto">
          <a:xfrm>
            <a:off x="2813050" y="2322513"/>
            <a:ext cx="914400" cy="0"/>
          </a:xfrm>
          <a:prstGeom prst="line">
            <a:avLst/>
          </a:prstGeom>
          <a:noFill/>
          <a:ln w="25400">
            <a:solidFill>
              <a:schemeClr val="tx1"/>
            </a:solidFill>
            <a:round/>
            <a:headEnd/>
            <a:tailEnd type="triangle" w="med" len="med"/>
          </a:ln>
        </p:spPr>
        <p:txBody>
          <a:bodyPr/>
          <a:lstStyle/>
          <a:p>
            <a:endParaRPr lang="es-ES"/>
          </a:p>
        </p:txBody>
      </p:sp>
      <p:sp>
        <p:nvSpPr>
          <p:cNvPr id="136254" name="Line 261"/>
          <p:cNvSpPr>
            <a:spLocks noChangeShapeType="1"/>
          </p:cNvSpPr>
          <p:nvPr/>
        </p:nvSpPr>
        <p:spPr bwMode="auto">
          <a:xfrm flipH="1">
            <a:off x="1266825" y="2322513"/>
            <a:ext cx="842963" cy="0"/>
          </a:xfrm>
          <a:prstGeom prst="line">
            <a:avLst/>
          </a:prstGeom>
          <a:noFill/>
          <a:ln w="25400">
            <a:solidFill>
              <a:schemeClr val="tx1"/>
            </a:solidFill>
            <a:round/>
            <a:headEnd/>
            <a:tailEnd type="triangle" w="med" len="med"/>
          </a:ln>
        </p:spPr>
        <p:txBody>
          <a:bodyPr/>
          <a:lstStyle/>
          <a:p>
            <a:endParaRPr lang="es-ES"/>
          </a:p>
        </p:txBody>
      </p:sp>
      <p:sp>
        <p:nvSpPr>
          <p:cNvPr id="136255" name="Text Box 262"/>
          <p:cNvSpPr txBox="1">
            <a:spLocks noChangeArrowheads="1"/>
          </p:cNvSpPr>
          <p:nvPr/>
        </p:nvSpPr>
        <p:spPr bwMode="auto">
          <a:xfrm>
            <a:off x="2054225" y="2033588"/>
            <a:ext cx="717550" cy="517525"/>
          </a:xfrm>
          <a:prstGeom prst="rect">
            <a:avLst/>
          </a:prstGeom>
          <a:noFill/>
          <a:ln w="9525">
            <a:noFill/>
            <a:miter lim="800000"/>
            <a:headEnd/>
            <a:tailEnd/>
          </a:ln>
        </p:spPr>
        <p:txBody>
          <a:bodyPr wrap="none">
            <a:spAutoFit/>
          </a:bodyPr>
          <a:lstStyle/>
          <a:p>
            <a:pPr algn="ctr"/>
            <a:r>
              <a:rPr lang="es-ES"/>
              <a:t>Hasta</a:t>
            </a:r>
          </a:p>
          <a:p>
            <a:pPr algn="ctr"/>
            <a:r>
              <a:rPr lang="es-ES"/>
              <a:t>10 Km</a:t>
            </a:r>
          </a:p>
        </p:txBody>
      </p:sp>
      <p:sp>
        <p:nvSpPr>
          <p:cNvPr id="136256" name="Line 263"/>
          <p:cNvSpPr>
            <a:spLocks noChangeShapeType="1"/>
          </p:cNvSpPr>
          <p:nvPr/>
        </p:nvSpPr>
        <p:spPr bwMode="auto">
          <a:xfrm>
            <a:off x="6962775" y="2322513"/>
            <a:ext cx="844550" cy="0"/>
          </a:xfrm>
          <a:prstGeom prst="line">
            <a:avLst/>
          </a:prstGeom>
          <a:noFill/>
          <a:ln w="25400">
            <a:solidFill>
              <a:schemeClr val="tx1"/>
            </a:solidFill>
            <a:round/>
            <a:headEnd/>
            <a:tailEnd type="triangle" w="med" len="med"/>
          </a:ln>
        </p:spPr>
        <p:txBody>
          <a:bodyPr/>
          <a:lstStyle/>
          <a:p>
            <a:endParaRPr lang="es-ES"/>
          </a:p>
        </p:txBody>
      </p:sp>
      <p:sp>
        <p:nvSpPr>
          <p:cNvPr id="136257" name="Line 264"/>
          <p:cNvSpPr>
            <a:spLocks noChangeShapeType="1"/>
          </p:cNvSpPr>
          <p:nvPr/>
        </p:nvSpPr>
        <p:spPr bwMode="auto">
          <a:xfrm flipH="1">
            <a:off x="5416550" y="2322513"/>
            <a:ext cx="842963" cy="0"/>
          </a:xfrm>
          <a:prstGeom prst="line">
            <a:avLst/>
          </a:prstGeom>
          <a:noFill/>
          <a:ln w="25400">
            <a:solidFill>
              <a:schemeClr val="tx1"/>
            </a:solidFill>
            <a:round/>
            <a:headEnd/>
            <a:tailEnd type="triangle" w="med" len="med"/>
          </a:ln>
        </p:spPr>
        <p:txBody>
          <a:bodyPr/>
          <a:lstStyle/>
          <a:p>
            <a:endParaRPr lang="es-ES"/>
          </a:p>
        </p:txBody>
      </p:sp>
      <p:sp>
        <p:nvSpPr>
          <p:cNvPr id="136258" name="Text Box 265"/>
          <p:cNvSpPr txBox="1">
            <a:spLocks noChangeArrowheads="1"/>
          </p:cNvSpPr>
          <p:nvPr/>
        </p:nvSpPr>
        <p:spPr bwMode="auto">
          <a:xfrm>
            <a:off x="6203950" y="2033588"/>
            <a:ext cx="717550" cy="517525"/>
          </a:xfrm>
          <a:prstGeom prst="rect">
            <a:avLst/>
          </a:prstGeom>
          <a:noFill/>
          <a:ln w="9525">
            <a:noFill/>
            <a:miter lim="800000"/>
            <a:headEnd/>
            <a:tailEnd/>
          </a:ln>
        </p:spPr>
        <p:txBody>
          <a:bodyPr wrap="none">
            <a:spAutoFit/>
          </a:bodyPr>
          <a:lstStyle/>
          <a:p>
            <a:pPr algn="ctr"/>
            <a:r>
              <a:rPr lang="es-ES"/>
              <a:t>Hasta</a:t>
            </a:r>
          </a:p>
          <a:p>
            <a:pPr algn="ctr"/>
            <a:r>
              <a:rPr lang="es-ES"/>
              <a:t>10 Km</a:t>
            </a:r>
          </a:p>
        </p:txBody>
      </p:sp>
      <p:sp>
        <p:nvSpPr>
          <p:cNvPr id="136259" name="Line 266"/>
          <p:cNvSpPr>
            <a:spLocks noChangeShapeType="1"/>
          </p:cNvSpPr>
          <p:nvPr/>
        </p:nvSpPr>
        <p:spPr bwMode="auto">
          <a:xfrm flipV="1">
            <a:off x="3095625" y="5202238"/>
            <a:ext cx="984250" cy="15875"/>
          </a:xfrm>
          <a:prstGeom prst="line">
            <a:avLst/>
          </a:prstGeom>
          <a:noFill/>
          <a:ln w="25400">
            <a:solidFill>
              <a:schemeClr val="tx1"/>
            </a:solidFill>
            <a:round/>
            <a:headEnd/>
            <a:tailEnd type="triangle" w="med" len="med"/>
          </a:ln>
        </p:spPr>
        <p:txBody>
          <a:bodyPr/>
          <a:lstStyle/>
          <a:p>
            <a:endParaRPr lang="es-ES"/>
          </a:p>
        </p:txBody>
      </p:sp>
      <p:sp>
        <p:nvSpPr>
          <p:cNvPr id="136260" name="Line 267"/>
          <p:cNvSpPr>
            <a:spLocks noChangeShapeType="1"/>
          </p:cNvSpPr>
          <p:nvPr/>
        </p:nvSpPr>
        <p:spPr bwMode="auto">
          <a:xfrm flipH="1">
            <a:off x="1406525" y="5202238"/>
            <a:ext cx="844550" cy="0"/>
          </a:xfrm>
          <a:prstGeom prst="line">
            <a:avLst/>
          </a:prstGeom>
          <a:noFill/>
          <a:ln w="25400">
            <a:solidFill>
              <a:schemeClr val="tx1"/>
            </a:solidFill>
            <a:round/>
            <a:headEnd/>
            <a:tailEnd type="triangle" w="med" len="med"/>
          </a:ln>
        </p:spPr>
        <p:txBody>
          <a:bodyPr/>
          <a:lstStyle/>
          <a:p>
            <a:endParaRPr lang="es-ES"/>
          </a:p>
        </p:txBody>
      </p:sp>
      <p:sp>
        <p:nvSpPr>
          <p:cNvPr id="136261" name="Text Box 268"/>
          <p:cNvSpPr txBox="1">
            <a:spLocks noChangeArrowheads="1"/>
          </p:cNvSpPr>
          <p:nvPr/>
        </p:nvSpPr>
        <p:spPr bwMode="auto">
          <a:xfrm>
            <a:off x="2293938" y="4913313"/>
            <a:ext cx="717550" cy="517525"/>
          </a:xfrm>
          <a:prstGeom prst="rect">
            <a:avLst/>
          </a:prstGeom>
          <a:noFill/>
          <a:ln w="9525">
            <a:noFill/>
            <a:miter lim="800000"/>
            <a:headEnd/>
            <a:tailEnd/>
          </a:ln>
        </p:spPr>
        <p:txBody>
          <a:bodyPr wrap="none">
            <a:spAutoFit/>
          </a:bodyPr>
          <a:lstStyle/>
          <a:p>
            <a:pPr algn="ctr"/>
            <a:r>
              <a:rPr lang="es-ES"/>
              <a:t>Hasta</a:t>
            </a:r>
          </a:p>
          <a:p>
            <a:pPr algn="ctr"/>
            <a:r>
              <a:rPr lang="es-ES"/>
              <a:t>10 Km</a:t>
            </a:r>
          </a:p>
        </p:txBody>
      </p:sp>
      <p:sp>
        <p:nvSpPr>
          <p:cNvPr id="136262" name="Line 269"/>
          <p:cNvSpPr>
            <a:spLocks noChangeShapeType="1"/>
          </p:cNvSpPr>
          <p:nvPr/>
        </p:nvSpPr>
        <p:spPr bwMode="auto">
          <a:xfrm flipV="1">
            <a:off x="6823075" y="5202238"/>
            <a:ext cx="844550" cy="15875"/>
          </a:xfrm>
          <a:prstGeom prst="line">
            <a:avLst/>
          </a:prstGeom>
          <a:noFill/>
          <a:ln w="25400">
            <a:solidFill>
              <a:schemeClr val="tx1"/>
            </a:solidFill>
            <a:round/>
            <a:headEnd/>
            <a:tailEnd type="triangle" w="med" len="med"/>
          </a:ln>
        </p:spPr>
        <p:txBody>
          <a:bodyPr/>
          <a:lstStyle/>
          <a:p>
            <a:endParaRPr lang="es-ES"/>
          </a:p>
        </p:txBody>
      </p:sp>
      <p:sp>
        <p:nvSpPr>
          <p:cNvPr id="136263" name="Line 270"/>
          <p:cNvSpPr>
            <a:spLocks noChangeShapeType="1"/>
          </p:cNvSpPr>
          <p:nvPr/>
        </p:nvSpPr>
        <p:spPr bwMode="auto">
          <a:xfrm flipH="1">
            <a:off x="5205413" y="5202238"/>
            <a:ext cx="842962" cy="0"/>
          </a:xfrm>
          <a:prstGeom prst="line">
            <a:avLst/>
          </a:prstGeom>
          <a:noFill/>
          <a:ln w="25400">
            <a:solidFill>
              <a:schemeClr val="tx1"/>
            </a:solidFill>
            <a:round/>
            <a:headEnd/>
            <a:tailEnd type="triangle" w="med" len="med"/>
          </a:ln>
        </p:spPr>
        <p:txBody>
          <a:bodyPr/>
          <a:lstStyle/>
          <a:p>
            <a:endParaRPr lang="es-ES"/>
          </a:p>
        </p:txBody>
      </p:sp>
      <p:sp>
        <p:nvSpPr>
          <p:cNvPr id="136264" name="Text Box 271"/>
          <p:cNvSpPr txBox="1">
            <a:spLocks noChangeArrowheads="1"/>
          </p:cNvSpPr>
          <p:nvPr/>
        </p:nvSpPr>
        <p:spPr bwMode="auto">
          <a:xfrm>
            <a:off x="6092825" y="4913313"/>
            <a:ext cx="717550" cy="517525"/>
          </a:xfrm>
          <a:prstGeom prst="rect">
            <a:avLst/>
          </a:prstGeom>
          <a:noFill/>
          <a:ln w="9525">
            <a:noFill/>
            <a:miter lim="800000"/>
            <a:headEnd/>
            <a:tailEnd/>
          </a:ln>
        </p:spPr>
        <p:txBody>
          <a:bodyPr wrap="none">
            <a:spAutoFit/>
          </a:bodyPr>
          <a:lstStyle/>
          <a:p>
            <a:pPr algn="ctr"/>
            <a:r>
              <a:rPr lang="es-ES"/>
              <a:t>Hasta</a:t>
            </a:r>
          </a:p>
          <a:p>
            <a:pPr algn="ctr"/>
            <a:r>
              <a:rPr lang="es-ES"/>
              <a:t>10 Km</a:t>
            </a:r>
          </a:p>
        </p:txBody>
      </p:sp>
      <p:sp>
        <p:nvSpPr>
          <p:cNvPr id="136265" name="Text Box 272"/>
          <p:cNvSpPr txBox="1">
            <a:spLocks noChangeArrowheads="1"/>
          </p:cNvSpPr>
          <p:nvPr/>
        </p:nvSpPr>
        <p:spPr bwMode="auto">
          <a:xfrm>
            <a:off x="2111375" y="950913"/>
            <a:ext cx="912813" cy="304800"/>
          </a:xfrm>
          <a:prstGeom prst="rect">
            <a:avLst/>
          </a:prstGeom>
          <a:noFill/>
          <a:ln w="9525">
            <a:noFill/>
            <a:miter lim="800000"/>
            <a:headEnd/>
            <a:tailEnd/>
          </a:ln>
        </p:spPr>
        <p:txBody>
          <a:bodyPr wrap="none">
            <a:spAutoFit/>
          </a:bodyPr>
          <a:lstStyle/>
          <a:p>
            <a:r>
              <a:rPr lang="es-ES"/>
              <a:t>Canal 10</a:t>
            </a:r>
          </a:p>
        </p:txBody>
      </p:sp>
      <p:sp>
        <p:nvSpPr>
          <p:cNvPr id="136266" name="Text Box 273"/>
          <p:cNvSpPr txBox="1">
            <a:spLocks noChangeArrowheads="1"/>
          </p:cNvSpPr>
          <p:nvPr/>
        </p:nvSpPr>
        <p:spPr bwMode="auto">
          <a:xfrm>
            <a:off x="6191250" y="950913"/>
            <a:ext cx="912813" cy="304800"/>
          </a:xfrm>
          <a:prstGeom prst="rect">
            <a:avLst/>
          </a:prstGeom>
          <a:noFill/>
          <a:ln w="9525">
            <a:noFill/>
            <a:miter lim="800000"/>
            <a:headEnd/>
            <a:tailEnd/>
          </a:ln>
        </p:spPr>
        <p:txBody>
          <a:bodyPr wrap="none">
            <a:spAutoFit/>
          </a:bodyPr>
          <a:lstStyle/>
          <a:p>
            <a:r>
              <a:rPr lang="es-ES"/>
              <a:t>Canal 11</a:t>
            </a:r>
          </a:p>
        </p:txBody>
      </p:sp>
      <p:sp>
        <p:nvSpPr>
          <p:cNvPr id="136267" name="Text Box 274"/>
          <p:cNvSpPr txBox="1">
            <a:spLocks noChangeArrowheads="1"/>
          </p:cNvSpPr>
          <p:nvPr/>
        </p:nvSpPr>
        <p:spPr bwMode="auto">
          <a:xfrm>
            <a:off x="2322513" y="3770313"/>
            <a:ext cx="912812" cy="304800"/>
          </a:xfrm>
          <a:prstGeom prst="rect">
            <a:avLst/>
          </a:prstGeom>
          <a:noFill/>
          <a:ln w="9525">
            <a:noFill/>
            <a:miter lim="800000"/>
            <a:headEnd/>
            <a:tailEnd/>
          </a:ln>
        </p:spPr>
        <p:txBody>
          <a:bodyPr wrap="none">
            <a:spAutoFit/>
          </a:bodyPr>
          <a:lstStyle/>
          <a:p>
            <a:r>
              <a:rPr lang="es-ES"/>
              <a:t>Canal 10</a:t>
            </a:r>
          </a:p>
        </p:txBody>
      </p:sp>
      <p:sp>
        <p:nvSpPr>
          <p:cNvPr id="136268" name="Text Box 275"/>
          <p:cNvSpPr txBox="1">
            <a:spLocks noChangeArrowheads="1"/>
          </p:cNvSpPr>
          <p:nvPr/>
        </p:nvSpPr>
        <p:spPr bwMode="auto">
          <a:xfrm>
            <a:off x="6049963" y="3770313"/>
            <a:ext cx="912812" cy="304800"/>
          </a:xfrm>
          <a:prstGeom prst="rect">
            <a:avLst/>
          </a:prstGeom>
          <a:noFill/>
          <a:ln w="9525">
            <a:noFill/>
            <a:miter lim="800000"/>
            <a:headEnd/>
            <a:tailEnd/>
          </a:ln>
        </p:spPr>
        <p:txBody>
          <a:bodyPr wrap="none">
            <a:spAutoFit/>
          </a:bodyPr>
          <a:lstStyle/>
          <a:p>
            <a:r>
              <a:rPr lang="es-ES"/>
              <a:t>Canal 10</a:t>
            </a:r>
          </a:p>
        </p:txBody>
      </p:sp>
      <p:sp>
        <p:nvSpPr>
          <p:cNvPr id="136269" name="Text Box 276"/>
          <p:cNvSpPr txBox="1">
            <a:spLocks noChangeArrowheads="1"/>
          </p:cNvSpPr>
          <p:nvPr/>
        </p:nvSpPr>
        <p:spPr bwMode="auto">
          <a:xfrm>
            <a:off x="2144713" y="2997200"/>
            <a:ext cx="6099175" cy="517525"/>
          </a:xfrm>
          <a:prstGeom prst="rect">
            <a:avLst/>
          </a:prstGeom>
          <a:noFill/>
          <a:ln w="9525">
            <a:noFill/>
            <a:miter lim="800000"/>
            <a:headEnd/>
            <a:tailEnd/>
          </a:ln>
        </p:spPr>
        <p:txBody>
          <a:bodyPr>
            <a:spAutoFit/>
          </a:bodyPr>
          <a:lstStyle/>
          <a:p>
            <a:r>
              <a:rPr lang="es-ES"/>
              <a:t>Hasta 54 Mb/s dedicados (half-duplex) para cada enlace. </a:t>
            </a:r>
          </a:p>
          <a:p>
            <a:r>
              <a:rPr lang="es-ES"/>
              <a:t>En B se puede usar dos puentes o bien uno con dos etapas de radio</a:t>
            </a:r>
          </a:p>
        </p:txBody>
      </p:sp>
      <p:sp>
        <p:nvSpPr>
          <p:cNvPr id="136270" name="Text Box 277"/>
          <p:cNvSpPr txBox="1">
            <a:spLocks noChangeArrowheads="1"/>
          </p:cNvSpPr>
          <p:nvPr/>
        </p:nvSpPr>
        <p:spPr bwMode="auto">
          <a:xfrm>
            <a:off x="506413" y="5827713"/>
            <a:ext cx="7885112" cy="517525"/>
          </a:xfrm>
          <a:prstGeom prst="rect">
            <a:avLst/>
          </a:prstGeom>
          <a:noFill/>
          <a:ln w="9525">
            <a:noFill/>
            <a:miter lim="800000"/>
            <a:headEnd/>
            <a:tailEnd/>
          </a:ln>
        </p:spPr>
        <p:txBody>
          <a:bodyPr wrap="none">
            <a:spAutoFit/>
          </a:bodyPr>
          <a:lstStyle/>
          <a:p>
            <a:pPr algn="ctr"/>
            <a:r>
              <a:rPr lang="es-ES"/>
              <a:t>Hasta 54 Mb/s, </a:t>
            </a:r>
            <a:r>
              <a:rPr lang="es-ES" u="sng"/>
              <a:t>compartidos</a:t>
            </a:r>
            <a:r>
              <a:rPr lang="es-ES"/>
              <a:t> entre ambos enlaces</a:t>
            </a:r>
          </a:p>
          <a:p>
            <a:pPr algn="ctr"/>
            <a:r>
              <a:rPr lang="es-ES"/>
              <a:t>Posible problema de estación oculta (entre A y C). Necesidad de utilizar mensajes RTS/CTS</a:t>
            </a:r>
          </a:p>
        </p:txBody>
      </p:sp>
      <p:sp>
        <p:nvSpPr>
          <p:cNvPr id="136271" name="Text Box 278"/>
          <p:cNvSpPr txBox="1">
            <a:spLocks noChangeArrowheads="1"/>
          </p:cNvSpPr>
          <p:nvPr/>
        </p:nvSpPr>
        <p:spPr bwMode="auto">
          <a:xfrm>
            <a:off x="352425" y="3770313"/>
            <a:ext cx="1001713" cy="304800"/>
          </a:xfrm>
          <a:prstGeom prst="rect">
            <a:avLst/>
          </a:prstGeom>
          <a:noFill/>
          <a:ln w="9525">
            <a:noFill/>
            <a:miter lim="800000"/>
            <a:headEnd/>
            <a:tailEnd/>
          </a:ln>
        </p:spPr>
        <p:txBody>
          <a:bodyPr wrap="none">
            <a:spAutoFit/>
          </a:bodyPr>
          <a:lstStyle/>
          <a:p>
            <a:r>
              <a:rPr lang="es-ES"/>
              <a:t>Edificio A</a:t>
            </a:r>
          </a:p>
        </p:txBody>
      </p:sp>
      <p:sp>
        <p:nvSpPr>
          <p:cNvPr id="136272" name="Text Box 279"/>
          <p:cNvSpPr txBox="1">
            <a:spLocks noChangeArrowheads="1"/>
          </p:cNvSpPr>
          <p:nvPr/>
        </p:nvSpPr>
        <p:spPr bwMode="auto">
          <a:xfrm>
            <a:off x="4149725" y="3770313"/>
            <a:ext cx="1001713" cy="304800"/>
          </a:xfrm>
          <a:prstGeom prst="rect">
            <a:avLst/>
          </a:prstGeom>
          <a:noFill/>
          <a:ln w="9525">
            <a:noFill/>
            <a:miter lim="800000"/>
            <a:headEnd/>
            <a:tailEnd/>
          </a:ln>
        </p:spPr>
        <p:txBody>
          <a:bodyPr wrap="none">
            <a:spAutoFit/>
          </a:bodyPr>
          <a:lstStyle/>
          <a:p>
            <a:r>
              <a:rPr lang="es-ES"/>
              <a:t>Edificio B</a:t>
            </a:r>
          </a:p>
        </p:txBody>
      </p:sp>
      <p:sp>
        <p:nvSpPr>
          <p:cNvPr id="136273" name="Text Box 280"/>
          <p:cNvSpPr txBox="1">
            <a:spLocks noChangeArrowheads="1"/>
          </p:cNvSpPr>
          <p:nvPr/>
        </p:nvSpPr>
        <p:spPr bwMode="auto">
          <a:xfrm>
            <a:off x="7737475" y="3770313"/>
            <a:ext cx="1001713" cy="304800"/>
          </a:xfrm>
          <a:prstGeom prst="rect">
            <a:avLst/>
          </a:prstGeom>
          <a:noFill/>
          <a:ln w="9525">
            <a:noFill/>
            <a:miter lim="800000"/>
            <a:headEnd/>
            <a:tailEnd/>
          </a:ln>
        </p:spPr>
        <p:txBody>
          <a:bodyPr wrap="none">
            <a:spAutoFit/>
          </a:bodyPr>
          <a:lstStyle/>
          <a:p>
            <a:r>
              <a:rPr lang="es-ES"/>
              <a:t>Edificio C</a:t>
            </a:r>
          </a:p>
        </p:txBody>
      </p:sp>
      <p:sp>
        <p:nvSpPr>
          <p:cNvPr id="136274" name="Text Box 281"/>
          <p:cNvSpPr txBox="1">
            <a:spLocks noChangeArrowheads="1"/>
          </p:cNvSpPr>
          <p:nvPr/>
        </p:nvSpPr>
        <p:spPr bwMode="auto">
          <a:xfrm>
            <a:off x="361950" y="1052513"/>
            <a:ext cx="1001713" cy="304800"/>
          </a:xfrm>
          <a:prstGeom prst="rect">
            <a:avLst/>
          </a:prstGeom>
          <a:noFill/>
          <a:ln w="9525">
            <a:noFill/>
            <a:miter lim="800000"/>
            <a:headEnd/>
            <a:tailEnd/>
          </a:ln>
        </p:spPr>
        <p:txBody>
          <a:bodyPr wrap="none">
            <a:spAutoFit/>
          </a:bodyPr>
          <a:lstStyle/>
          <a:p>
            <a:r>
              <a:rPr lang="es-ES"/>
              <a:t>Edificio A</a:t>
            </a:r>
          </a:p>
        </p:txBody>
      </p:sp>
      <p:sp>
        <p:nvSpPr>
          <p:cNvPr id="136275" name="Text Box 282"/>
          <p:cNvSpPr txBox="1">
            <a:spLocks noChangeArrowheads="1"/>
          </p:cNvSpPr>
          <p:nvPr/>
        </p:nvSpPr>
        <p:spPr bwMode="auto">
          <a:xfrm>
            <a:off x="4159250" y="1052513"/>
            <a:ext cx="1001713" cy="304800"/>
          </a:xfrm>
          <a:prstGeom prst="rect">
            <a:avLst/>
          </a:prstGeom>
          <a:noFill/>
          <a:ln w="9525">
            <a:noFill/>
            <a:miter lim="800000"/>
            <a:headEnd/>
            <a:tailEnd/>
          </a:ln>
        </p:spPr>
        <p:txBody>
          <a:bodyPr wrap="none">
            <a:spAutoFit/>
          </a:bodyPr>
          <a:lstStyle/>
          <a:p>
            <a:r>
              <a:rPr lang="es-ES"/>
              <a:t>Edificio B</a:t>
            </a:r>
          </a:p>
        </p:txBody>
      </p:sp>
      <p:sp>
        <p:nvSpPr>
          <p:cNvPr id="136276" name="Text Box 283"/>
          <p:cNvSpPr txBox="1">
            <a:spLocks noChangeArrowheads="1"/>
          </p:cNvSpPr>
          <p:nvPr/>
        </p:nvSpPr>
        <p:spPr bwMode="auto">
          <a:xfrm>
            <a:off x="7747000" y="1052513"/>
            <a:ext cx="1001713" cy="304800"/>
          </a:xfrm>
          <a:prstGeom prst="rect">
            <a:avLst/>
          </a:prstGeom>
          <a:noFill/>
          <a:ln w="9525">
            <a:noFill/>
            <a:miter lim="800000"/>
            <a:headEnd/>
            <a:tailEnd/>
          </a:ln>
        </p:spPr>
        <p:txBody>
          <a:bodyPr wrap="none">
            <a:spAutoFit/>
          </a:bodyPr>
          <a:lstStyle/>
          <a:p>
            <a:r>
              <a:rPr lang="es-ES"/>
              <a:t>Edificio C</a:t>
            </a:r>
          </a:p>
        </p:txBody>
      </p:sp>
    </p:spTree>
    <p:extLst>
      <p:ext uri="{BB962C8B-B14F-4D97-AF65-F5344CB8AC3E}">
        <p14:creationId xmlns:p14="http://schemas.microsoft.com/office/powerpoint/2010/main" val="3472220206"/>
      </p:ext>
    </p:extLst>
  </p:cSld>
  <p:clrMapOvr>
    <a:masterClrMapping/>
  </p:clrMapOvr>
  <p:transition spd="med">
    <p:cover dir="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1 Marcador de número de diapositiva"/>
          <p:cNvSpPr>
            <a:spLocks noGrp="1"/>
          </p:cNvSpPr>
          <p:nvPr>
            <p:ph type="sldNum" sz="quarter" idx="10"/>
          </p:nvPr>
        </p:nvSpPr>
        <p:spPr/>
        <p:txBody>
          <a:bodyPr/>
          <a:lstStyle/>
          <a:p>
            <a:pPr>
              <a:defRPr/>
            </a:pPr>
            <a:r>
              <a:rPr lang="es-ES"/>
              <a:t>Ampliación Redes 5-</a:t>
            </a:r>
            <a:fld id="{06E5CB85-6536-4DA7-8587-C3C84DFA586C}" type="slidenum">
              <a:rPr lang="es-ES"/>
              <a:pPr>
                <a:defRPr/>
              </a:pPr>
              <a:t>144</a:t>
            </a:fld>
            <a:endParaRPr lang="es-ES"/>
          </a:p>
        </p:txBody>
      </p:sp>
      <p:sp>
        <p:nvSpPr>
          <p:cNvPr id="137219" name="Rectangle 2"/>
          <p:cNvSpPr>
            <a:spLocks noChangeArrowheads="1"/>
          </p:cNvSpPr>
          <p:nvPr/>
        </p:nvSpPr>
        <p:spPr bwMode="auto">
          <a:xfrm>
            <a:off x="6873875" y="1598613"/>
            <a:ext cx="1566863" cy="44196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7220" name="Rectangle 3"/>
          <p:cNvSpPr>
            <a:spLocks noChangeArrowheads="1"/>
          </p:cNvSpPr>
          <p:nvPr/>
        </p:nvSpPr>
        <p:spPr bwMode="auto">
          <a:xfrm>
            <a:off x="773113" y="1598613"/>
            <a:ext cx="1460500" cy="4419600"/>
          </a:xfrm>
          <a:prstGeom prst="rect">
            <a:avLst/>
          </a:prstGeom>
          <a:solidFill>
            <a:srgbClr val="FFFF99"/>
          </a:solidFill>
          <a:ln w="9525">
            <a:solidFill>
              <a:schemeClr val="tx1"/>
            </a:solidFill>
            <a:miter lim="800000"/>
            <a:headEnd/>
            <a:tailEnd/>
          </a:ln>
        </p:spPr>
        <p:txBody>
          <a:bodyPr wrap="none" anchor="ctr"/>
          <a:lstStyle/>
          <a:p>
            <a:endParaRPr lang="es-ES"/>
          </a:p>
        </p:txBody>
      </p:sp>
      <p:sp>
        <p:nvSpPr>
          <p:cNvPr id="137221" name="Text Box 4"/>
          <p:cNvSpPr txBox="1">
            <a:spLocks noChangeArrowheads="1"/>
          </p:cNvSpPr>
          <p:nvPr/>
        </p:nvSpPr>
        <p:spPr bwMode="auto">
          <a:xfrm>
            <a:off x="900113" y="333375"/>
            <a:ext cx="7375525" cy="1066800"/>
          </a:xfrm>
          <a:prstGeom prst="rect">
            <a:avLst/>
          </a:prstGeom>
          <a:noFill/>
          <a:ln w="9525">
            <a:noFill/>
            <a:miter lim="800000"/>
            <a:headEnd/>
            <a:tailEnd/>
          </a:ln>
        </p:spPr>
        <p:txBody>
          <a:bodyPr wrap="none">
            <a:spAutoFit/>
          </a:bodyPr>
          <a:lstStyle/>
          <a:p>
            <a:pPr algn="ctr"/>
            <a:r>
              <a:rPr lang="es-ES" sz="3200"/>
              <a:t>Técnicas para aumentar la capacidad</a:t>
            </a:r>
          </a:p>
          <a:p>
            <a:pPr algn="ctr"/>
            <a:r>
              <a:rPr lang="es-ES" sz="3200"/>
              <a:t>(agregación de enlaces)</a:t>
            </a:r>
          </a:p>
        </p:txBody>
      </p:sp>
      <p:sp>
        <p:nvSpPr>
          <p:cNvPr id="137222" name="Line 5"/>
          <p:cNvSpPr>
            <a:spLocks noChangeShapeType="1"/>
          </p:cNvSpPr>
          <p:nvPr/>
        </p:nvSpPr>
        <p:spPr bwMode="auto">
          <a:xfrm flipH="1" flipV="1">
            <a:off x="1787525" y="2020888"/>
            <a:ext cx="3175" cy="701675"/>
          </a:xfrm>
          <a:prstGeom prst="line">
            <a:avLst/>
          </a:prstGeom>
          <a:noFill/>
          <a:ln w="19050">
            <a:solidFill>
              <a:srgbClr val="FF0000"/>
            </a:solidFill>
            <a:round/>
            <a:headEnd/>
            <a:tailEnd/>
          </a:ln>
        </p:spPr>
        <p:txBody>
          <a:bodyPr/>
          <a:lstStyle/>
          <a:p>
            <a:endParaRPr lang="es-ES"/>
          </a:p>
        </p:txBody>
      </p:sp>
      <p:sp>
        <p:nvSpPr>
          <p:cNvPr id="137223" name="Line 6"/>
          <p:cNvSpPr>
            <a:spLocks noChangeShapeType="1"/>
          </p:cNvSpPr>
          <p:nvPr/>
        </p:nvSpPr>
        <p:spPr bwMode="auto">
          <a:xfrm rot="5400000" flipV="1">
            <a:off x="2051050" y="1763713"/>
            <a:ext cx="0" cy="527050"/>
          </a:xfrm>
          <a:prstGeom prst="line">
            <a:avLst/>
          </a:prstGeom>
          <a:noFill/>
          <a:ln w="19050">
            <a:solidFill>
              <a:srgbClr val="FF0000"/>
            </a:solidFill>
            <a:round/>
            <a:headEnd/>
            <a:tailEnd/>
          </a:ln>
        </p:spPr>
        <p:txBody>
          <a:bodyPr/>
          <a:lstStyle/>
          <a:p>
            <a:endParaRPr lang="es-ES"/>
          </a:p>
        </p:txBody>
      </p:sp>
      <p:sp>
        <p:nvSpPr>
          <p:cNvPr id="137224" name="Line 7"/>
          <p:cNvSpPr>
            <a:spLocks noChangeShapeType="1"/>
          </p:cNvSpPr>
          <p:nvPr/>
        </p:nvSpPr>
        <p:spPr bwMode="auto">
          <a:xfrm flipH="1" flipV="1">
            <a:off x="7470775" y="1998663"/>
            <a:ext cx="3175" cy="701675"/>
          </a:xfrm>
          <a:prstGeom prst="line">
            <a:avLst/>
          </a:prstGeom>
          <a:noFill/>
          <a:ln w="19050">
            <a:solidFill>
              <a:srgbClr val="FF0000"/>
            </a:solidFill>
            <a:round/>
            <a:headEnd/>
            <a:tailEnd/>
          </a:ln>
        </p:spPr>
        <p:txBody>
          <a:bodyPr/>
          <a:lstStyle/>
          <a:p>
            <a:endParaRPr lang="es-ES"/>
          </a:p>
        </p:txBody>
      </p:sp>
      <p:sp>
        <p:nvSpPr>
          <p:cNvPr id="137225" name="Line 8"/>
          <p:cNvSpPr>
            <a:spLocks noChangeShapeType="1"/>
          </p:cNvSpPr>
          <p:nvPr/>
        </p:nvSpPr>
        <p:spPr bwMode="auto">
          <a:xfrm rot="5400000" flipV="1">
            <a:off x="7148512" y="1682751"/>
            <a:ext cx="3175" cy="641350"/>
          </a:xfrm>
          <a:prstGeom prst="line">
            <a:avLst/>
          </a:prstGeom>
          <a:noFill/>
          <a:ln w="19050">
            <a:solidFill>
              <a:srgbClr val="FF0000"/>
            </a:solidFill>
            <a:round/>
            <a:headEnd/>
            <a:tailEnd/>
          </a:ln>
        </p:spPr>
        <p:txBody>
          <a:bodyPr/>
          <a:lstStyle/>
          <a:p>
            <a:endParaRPr lang="es-ES"/>
          </a:p>
        </p:txBody>
      </p:sp>
      <p:grpSp>
        <p:nvGrpSpPr>
          <p:cNvPr id="137226" name="Group 9"/>
          <p:cNvGrpSpPr>
            <a:grpSpLocks/>
          </p:cNvGrpSpPr>
          <p:nvPr/>
        </p:nvGrpSpPr>
        <p:grpSpPr bwMode="auto">
          <a:xfrm rot="-5400000">
            <a:off x="6234907" y="1783556"/>
            <a:ext cx="838200" cy="506413"/>
            <a:chOff x="3411" y="291"/>
            <a:chExt cx="605" cy="396"/>
          </a:xfrm>
        </p:grpSpPr>
        <p:grpSp>
          <p:nvGrpSpPr>
            <p:cNvPr id="137405" name="Group 10"/>
            <p:cNvGrpSpPr>
              <a:grpSpLocks/>
            </p:cNvGrpSpPr>
            <p:nvPr/>
          </p:nvGrpSpPr>
          <p:grpSpPr bwMode="auto">
            <a:xfrm>
              <a:off x="3663" y="615"/>
              <a:ext cx="103" cy="72"/>
              <a:chOff x="3663" y="615"/>
              <a:chExt cx="103" cy="72"/>
            </a:xfrm>
          </p:grpSpPr>
          <p:sp>
            <p:nvSpPr>
              <p:cNvPr id="137422" name="Oval 11"/>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423" name="Rectangle 1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424" name="Rectangle 1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425" name="Line 14"/>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426" name="Line 15"/>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406" name="Group 16"/>
            <p:cNvGrpSpPr>
              <a:grpSpLocks/>
            </p:cNvGrpSpPr>
            <p:nvPr/>
          </p:nvGrpSpPr>
          <p:grpSpPr bwMode="auto">
            <a:xfrm>
              <a:off x="3637" y="562"/>
              <a:ext cx="156" cy="83"/>
              <a:chOff x="3637" y="562"/>
              <a:chExt cx="156" cy="83"/>
            </a:xfrm>
          </p:grpSpPr>
          <p:sp>
            <p:nvSpPr>
              <p:cNvPr id="137417" name="Oval 17"/>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418" name="Rectangle 1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419" name="Rectangle 1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420" name="Line 20"/>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421" name="Line 21"/>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407" name="Arc 22"/>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408" name="Arc 23"/>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409" name="Oval 24"/>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410" name="Line 25"/>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411" name="Freeform 2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412" name="Freeform 2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413" name="Oval 28"/>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414" name="Freeform 2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415" name="Freeform 3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416" name="Line 31"/>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7227" name="Group 32"/>
          <p:cNvGrpSpPr>
            <a:grpSpLocks/>
          </p:cNvGrpSpPr>
          <p:nvPr/>
        </p:nvGrpSpPr>
        <p:grpSpPr bwMode="auto">
          <a:xfrm rot="10800000">
            <a:off x="5556250" y="1790700"/>
            <a:ext cx="739775" cy="544513"/>
            <a:chOff x="3801" y="1002"/>
            <a:chExt cx="555" cy="378"/>
          </a:xfrm>
        </p:grpSpPr>
        <p:sp>
          <p:nvSpPr>
            <p:cNvPr id="137399" name="Arc 33"/>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400" name="Arc 34"/>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401" name="Arc 35"/>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402" name="Arc 36"/>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403" name="Arc 37"/>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404" name="Arc 38"/>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37228" name="Group 39"/>
          <p:cNvGrpSpPr>
            <a:grpSpLocks/>
          </p:cNvGrpSpPr>
          <p:nvPr/>
        </p:nvGrpSpPr>
        <p:grpSpPr bwMode="auto">
          <a:xfrm rot="5400000">
            <a:off x="2070894" y="1783557"/>
            <a:ext cx="838200" cy="506412"/>
            <a:chOff x="3411" y="291"/>
            <a:chExt cx="605" cy="396"/>
          </a:xfrm>
        </p:grpSpPr>
        <p:grpSp>
          <p:nvGrpSpPr>
            <p:cNvPr id="137377" name="Group 40"/>
            <p:cNvGrpSpPr>
              <a:grpSpLocks/>
            </p:cNvGrpSpPr>
            <p:nvPr/>
          </p:nvGrpSpPr>
          <p:grpSpPr bwMode="auto">
            <a:xfrm>
              <a:off x="3663" y="615"/>
              <a:ext cx="103" cy="72"/>
              <a:chOff x="3663" y="615"/>
              <a:chExt cx="103" cy="72"/>
            </a:xfrm>
          </p:grpSpPr>
          <p:sp>
            <p:nvSpPr>
              <p:cNvPr id="137394" name="Oval 41"/>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395" name="Rectangle 42"/>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96" name="Rectangle 4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97" name="Line 44"/>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398" name="Line 45"/>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378" name="Group 46"/>
            <p:cNvGrpSpPr>
              <a:grpSpLocks/>
            </p:cNvGrpSpPr>
            <p:nvPr/>
          </p:nvGrpSpPr>
          <p:grpSpPr bwMode="auto">
            <a:xfrm>
              <a:off x="3637" y="562"/>
              <a:ext cx="156" cy="83"/>
              <a:chOff x="3637" y="562"/>
              <a:chExt cx="156" cy="83"/>
            </a:xfrm>
          </p:grpSpPr>
          <p:sp>
            <p:nvSpPr>
              <p:cNvPr id="137389" name="Oval 47"/>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390" name="Rectangle 48"/>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91" name="Rectangle 4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92" name="Line 50"/>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393" name="Line 51"/>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379" name="Arc 52"/>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380" name="Arc 53"/>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381" name="Oval 54"/>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382" name="Line 55"/>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383" name="Freeform 56"/>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384" name="Freeform 5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385" name="Oval 58"/>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386" name="Freeform 59"/>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87" name="Freeform 6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88" name="Line 61"/>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7229" name="Picture 62" descr="bbfwMedia"/>
          <p:cNvPicPr>
            <a:picLocks noChangeAspect="1" noChangeArrowheads="1"/>
          </p:cNvPicPr>
          <p:nvPr/>
        </p:nvPicPr>
        <p:blipFill>
          <a:blip r:embed="rId3" cstate="print"/>
          <a:srcRect/>
          <a:stretch>
            <a:fillRect/>
          </a:stretch>
        </p:blipFill>
        <p:spPr bwMode="auto">
          <a:xfrm>
            <a:off x="2794000" y="1712913"/>
            <a:ext cx="774700" cy="674687"/>
          </a:xfrm>
          <a:prstGeom prst="rect">
            <a:avLst/>
          </a:prstGeom>
          <a:noFill/>
          <a:ln w="9525">
            <a:noFill/>
            <a:miter lim="800000"/>
            <a:headEnd/>
            <a:tailEnd/>
          </a:ln>
        </p:spPr>
      </p:pic>
      <p:sp>
        <p:nvSpPr>
          <p:cNvPr id="137230" name="Line 63"/>
          <p:cNvSpPr>
            <a:spLocks noChangeShapeType="1"/>
          </p:cNvSpPr>
          <p:nvPr/>
        </p:nvSpPr>
        <p:spPr bwMode="auto">
          <a:xfrm flipH="1">
            <a:off x="1195388" y="4799013"/>
            <a:ext cx="0" cy="609600"/>
          </a:xfrm>
          <a:prstGeom prst="line">
            <a:avLst/>
          </a:prstGeom>
          <a:noFill/>
          <a:ln w="19050">
            <a:solidFill>
              <a:srgbClr val="0000FF"/>
            </a:solidFill>
            <a:round/>
            <a:headEnd/>
            <a:tailEnd/>
          </a:ln>
        </p:spPr>
        <p:txBody>
          <a:bodyPr/>
          <a:lstStyle/>
          <a:p>
            <a:endParaRPr lang="es-ES"/>
          </a:p>
        </p:txBody>
      </p:sp>
      <p:pic>
        <p:nvPicPr>
          <p:cNvPr id="137231" name="Picture 64"/>
          <p:cNvPicPr>
            <a:picLocks noChangeAspect="1" noChangeArrowheads="1"/>
          </p:cNvPicPr>
          <p:nvPr/>
        </p:nvPicPr>
        <p:blipFill>
          <a:blip r:embed="rId4" cstate="print"/>
          <a:srcRect/>
          <a:stretch>
            <a:fillRect/>
          </a:stretch>
        </p:blipFill>
        <p:spPr bwMode="auto">
          <a:xfrm>
            <a:off x="7048500" y="2208213"/>
            <a:ext cx="739775" cy="590550"/>
          </a:xfrm>
          <a:prstGeom prst="rect">
            <a:avLst/>
          </a:prstGeom>
          <a:noFill/>
          <a:ln w="9525">
            <a:noFill/>
            <a:miter lim="800000"/>
            <a:headEnd/>
            <a:tailEnd/>
          </a:ln>
        </p:spPr>
      </p:pic>
      <p:pic>
        <p:nvPicPr>
          <p:cNvPr id="137232" name="Picture 65"/>
          <p:cNvPicPr>
            <a:picLocks noChangeAspect="1" noChangeArrowheads="1"/>
          </p:cNvPicPr>
          <p:nvPr/>
        </p:nvPicPr>
        <p:blipFill>
          <a:blip r:embed="rId4" cstate="print"/>
          <a:srcRect/>
          <a:stretch>
            <a:fillRect/>
          </a:stretch>
        </p:blipFill>
        <p:spPr bwMode="auto">
          <a:xfrm>
            <a:off x="1355725" y="2208213"/>
            <a:ext cx="739775" cy="590550"/>
          </a:xfrm>
          <a:prstGeom prst="rect">
            <a:avLst/>
          </a:prstGeom>
          <a:noFill/>
          <a:ln w="9525">
            <a:noFill/>
            <a:miter lim="800000"/>
            <a:headEnd/>
            <a:tailEnd/>
          </a:ln>
        </p:spPr>
      </p:pic>
      <p:sp>
        <p:nvSpPr>
          <p:cNvPr id="137233" name="Line 66"/>
          <p:cNvSpPr>
            <a:spLocks noChangeShapeType="1"/>
          </p:cNvSpPr>
          <p:nvPr/>
        </p:nvSpPr>
        <p:spPr bwMode="auto">
          <a:xfrm flipH="1" flipV="1">
            <a:off x="1806575" y="3182938"/>
            <a:ext cx="3175" cy="701675"/>
          </a:xfrm>
          <a:prstGeom prst="line">
            <a:avLst/>
          </a:prstGeom>
          <a:noFill/>
          <a:ln w="19050">
            <a:solidFill>
              <a:srgbClr val="FF0000"/>
            </a:solidFill>
            <a:round/>
            <a:headEnd/>
            <a:tailEnd/>
          </a:ln>
        </p:spPr>
        <p:txBody>
          <a:bodyPr/>
          <a:lstStyle/>
          <a:p>
            <a:endParaRPr lang="es-ES"/>
          </a:p>
        </p:txBody>
      </p:sp>
      <p:sp>
        <p:nvSpPr>
          <p:cNvPr id="137234" name="Line 67"/>
          <p:cNvSpPr>
            <a:spLocks noChangeShapeType="1"/>
          </p:cNvSpPr>
          <p:nvPr/>
        </p:nvSpPr>
        <p:spPr bwMode="auto">
          <a:xfrm rot="5400000" flipV="1">
            <a:off x="2070100" y="2925763"/>
            <a:ext cx="0" cy="527050"/>
          </a:xfrm>
          <a:prstGeom prst="line">
            <a:avLst/>
          </a:prstGeom>
          <a:noFill/>
          <a:ln w="19050">
            <a:solidFill>
              <a:srgbClr val="FF0000"/>
            </a:solidFill>
            <a:round/>
            <a:headEnd/>
            <a:tailEnd/>
          </a:ln>
        </p:spPr>
        <p:txBody>
          <a:bodyPr/>
          <a:lstStyle/>
          <a:p>
            <a:endParaRPr lang="es-ES"/>
          </a:p>
        </p:txBody>
      </p:sp>
      <p:sp>
        <p:nvSpPr>
          <p:cNvPr id="137235" name="Line 68"/>
          <p:cNvSpPr>
            <a:spLocks noChangeShapeType="1"/>
          </p:cNvSpPr>
          <p:nvPr/>
        </p:nvSpPr>
        <p:spPr bwMode="auto">
          <a:xfrm flipH="1" flipV="1">
            <a:off x="7489825" y="3160713"/>
            <a:ext cx="3175" cy="701675"/>
          </a:xfrm>
          <a:prstGeom prst="line">
            <a:avLst/>
          </a:prstGeom>
          <a:noFill/>
          <a:ln w="19050">
            <a:solidFill>
              <a:srgbClr val="FF0000"/>
            </a:solidFill>
            <a:round/>
            <a:headEnd/>
            <a:tailEnd/>
          </a:ln>
        </p:spPr>
        <p:txBody>
          <a:bodyPr/>
          <a:lstStyle/>
          <a:p>
            <a:endParaRPr lang="es-ES"/>
          </a:p>
        </p:txBody>
      </p:sp>
      <p:sp>
        <p:nvSpPr>
          <p:cNvPr id="137236" name="Line 69"/>
          <p:cNvSpPr>
            <a:spLocks noChangeShapeType="1"/>
          </p:cNvSpPr>
          <p:nvPr/>
        </p:nvSpPr>
        <p:spPr bwMode="auto">
          <a:xfrm rot="5400000" flipV="1">
            <a:off x="7167562" y="2844801"/>
            <a:ext cx="3175" cy="641350"/>
          </a:xfrm>
          <a:prstGeom prst="line">
            <a:avLst/>
          </a:prstGeom>
          <a:noFill/>
          <a:ln w="19050">
            <a:solidFill>
              <a:srgbClr val="FF0000"/>
            </a:solidFill>
            <a:round/>
            <a:headEnd/>
            <a:tailEnd/>
          </a:ln>
        </p:spPr>
        <p:txBody>
          <a:bodyPr/>
          <a:lstStyle/>
          <a:p>
            <a:endParaRPr lang="es-ES"/>
          </a:p>
        </p:txBody>
      </p:sp>
      <p:grpSp>
        <p:nvGrpSpPr>
          <p:cNvPr id="137237" name="Group 70"/>
          <p:cNvGrpSpPr>
            <a:grpSpLocks/>
          </p:cNvGrpSpPr>
          <p:nvPr/>
        </p:nvGrpSpPr>
        <p:grpSpPr bwMode="auto">
          <a:xfrm rot="-5400000">
            <a:off x="6253957" y="2945606"/>
            <a:ext cx="838200" cy="506413"/>
            <a:chOff x="3411" y="291"/>
            <a:chExt cx="605" cy="396"/>
          </a:xfrm>
        </p:grpSpPr>
        <p:grpSp>
          <p:nvGrpSpPr>
            <p:cNvPr id="137355" name="Group 71"/>
            <p:cNvGrpSpPr>
              <a:grpSpLocks/>
            </p:cNvGrpSpPr>
            <p:nvPr/>
          </p:nvGrpSpPr>
          <p:grpSpPr bwMode="auto">
            <a:xfrm>
              <a:off x="3663" y="615"/>
              <a:ext cx="103" cy="72"/>
              <a:chOff x="3663" y="615"/>
              <a:chExt cx="103" cy="72"/>
            </a:xfrm>
          </p:grpSpPr>
          <p:sp>
            <p:nvSpPr>
              <p:cNvPr id="137372" name="Oval 7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373" name="Rectangle 7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74" name="Rectangle 7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75" name="Line 7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376" name="Line 7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356" name="Group 77"/>
            <p:cNvGrpSpPr>
              <a:grpSpLocks/>
            </p:cNvGrpSpPr>
            <p:nvPr/>
          </p:nvGrpSpPr>
          <p:grpSpPr bwMode="auto">
            <a:xfrm>
              <a:off x="3637" y="562"/>
              <a:ext cx="156" cy="83"/>
              <a:chOff x="3637" y="562"/>
              <a:chExt cx="156" cy="83"/>
            </a:xfrm>
          </p:grpSpPr>
          <p:sp>
            <p:nvSpPr>
              <p:cNvPr id="137367" name="Oval 7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368" name="Rectangle 7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69" name="Rectangle 8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70" name="Line 8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371" name="Line 8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357" name="Arc 8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358" name="Arc 8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359" name="Oval 8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360" name="Line 8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361" name="Freeform 8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362" name="Freeform 8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363" name="Oval 8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364" name="Freeform 9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65" name="Freeform 9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66" name="Line 9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7238" name="Group 93"/>
          <p:cNvGrpSpPr>
            <a:grpSpLocks/>
          </p:cNvGrpSpPr>
          <p:nvPr/>
        </p:nvGrpSpPr>
        <p:grpSpPr bwMode="auto">
          <a:xfrm rot="10800000">
            <a:off x="5575300" y="2952750"/>
            <a:ext cx="739775" cy="544513"/>
            <a:chOff x="3801" y="1002"/>
            <a:chExt cx="555" cy="378"/>
          </a:xfrm>
        </p:grpSpPr>
        <p:sp>
          <p:nvSpPr>
            <p:cNvPr id="137349" name="Arc 94"/>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350" name="Arc 95"/>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51" name="Arc 96"/>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352" name="Arc 97"/>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53" name="Arc 98"/>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54" name="Arc 99"/>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37239" name="Group 100"/>
          <p:cNvGrpSpPr>
            <a:grpSpLocks/>
          </p:cNvGrpSpPr>
          <p:nvPr/>
        </p:nvGrpSpPr>
        <p:grpSpPr bwMode="auto">
          <a:xfrm rot="5400000">
            <a:off x="2089944" y="2945607"/>
            <a:ext cx="838200" cy="506412"/>
            <a:chOff x="3411" y="291"/>
            <a:chExt cx="605" cy="396"/>
          </a:xfrm>
        </p:grpSpPr>
        <p:grpSp>
          <p:nvGrpSpPr>
            <p:cNvPr id="137327" name="Group 101"/>
            <p:cNvGrpSpPr>
              <a:grpSpLocks/>
            </p:cNvGrpSpPr>
            <p:nvPr/>
          </p:nvGrpSpPr>
          <p:grpSpPr bwMode="auto">
            <a:xfrm>
              <a:off x="3663" y="615"/>
              <a:ext cx="103" cy="72"/>
              <a:chOff x="3663" y="615"/>
              <a:chExt cx="103" cy="72"/>
            </a:xfrm>
          </p:grpSpPr>
          <p:sp>
            <p:nvSpPr>
              <p:cNvPr id="137344" name="Oval 10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345" name="Rectangle 10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46" name="Rectangle 10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47" name="Line 10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348" name="Line 10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328" name="Group 107"/>
            <p:cNvGrpSpPr>
              <a:grpSpLocks/>
            </p:cNvGrpSpPr>
            <p:nvPr/>
          </p:nvGrpSpPr>
          <p:grpSpPr bwMode="auto">
            <a:xfrm>
              <a:off x="3637" y="562"/>
              <a:ext cx="156" cy="83"/>
              <a:chOff x="3637" y="562"/>
              <a:chExt cx="156" cy="83"/>
            </a:xfrm>
          </p:grpSpPr>
          <p:sp>
            <p:nvSpPr>
              <p:cNvPr id="137339" name="Oval 10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340" name="Rectangle 10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41" name="Rectangle 11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42" name="Line 11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343" name="Line 11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329" name="Arc 11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330" name="Arc 11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331" name="Oval 11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332" name="Line 11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333" name="Freeform 11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334" name="Freeform 11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335" name="Oval 11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336" name="Freeform 12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37" name="Freeform 12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38" name="Line 12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7240" name="Picture 123" descr="bbfwMedia"/>
          <p:cNvPicPr>
            <a:picLocks noChangeAspect="1" noChangeArrowheads="1"/>
          </p:cNvPicPr>
          <p:nvPr/>
        </p:nvPicPr>
        <p:blipFill>
          <a:blip r:embed="rId3" cstate="print"/>
          <a:srcRect/>
          <a:stretch>
            <a:fillRect/>
          </a:stretch>
        </p:blipFill>
        <p:spPr bwMode="auto">
          <a:xfrm>
            <a:off x="2813050" y="2874963"/>
            <a:ext cx="774700" cy="674687"/>
          </a:xfrm>
          <a:prstGeom prst="rect">
            <a:avLst/>
          </a:prstGeom>
          <a:noFill/>
          <a:ln w="9525">
            <a:noFill/>
            <a:miter lim="800000"/>
            <a:headEnd/>
            <a:tailEnd/>
          </a:ln>
        </p:spPr>
      </p:pic>
      <p:pic>
        <p:nvPicPr>
          <p:cNvPr id="137241" name="Picture 124"/>
          <p:cNvPicPr>
            <a:picLocks noChangeAspect="1" noChangeArrowheads="1"/>
          </p:cNvPicPr>
          <p:nvPr/>
        </p:nvPicPr>
        <p:blipFill>
          <a:blip r:embed="rId4" cstate="print"/>
          <a:srcRect/>
          <a:stretch>
            <a:fillRect/>
          </a:stretch>
        </p:blipFill>
        <p:spPr bwMode="auto">
          <a:xfrm>
            <a:off x="7067550" y="3370263"/>
            <a:ext cx="739775" cy="590550"/>
          </a:xfrm>
          <a:prstGeom prst="rect">
            <a:avLst/>
          </a:prstGeom>
          <a:noFill/>
          <a:ln w="9525">
            <a:noFill/>
            <a:miter lim="800000"/>
            <a:headEnd/>
            <a:tailEnd/>
          </a:ln>
        </p:spPr>
      </p:pic>
      <p:pic>
        <p:nvPicPr>
          <p:cNvPr id="137242" name="Picture 125"/>
          <p:cNvPicPr>
            <a:picLocks noChangeAspect="1" noChangeArrowheads="1"/>
          </p:cNvPicPr>
          <p:nvPr/>
        </p:nvPicPr>
        <p:blipFill>
          <a:blip r:embed="rId4" cstate="print"/>
          <a:srcRect/>
          <a:stretch>
            <a:fillRect/>
          </a:stretch>
        </p:blipFill>
        <p:spPr bwMode="auto">
          <a:xfrm>
            <a:off x="1374775" y="3370263"/>
            <a:ext cx="739775" cy="590550"/>
          </a:xfrm>
          <a:prstGeom prst="rect">
            <a:avLst/>
          </a:prstGeom>
          <a:noFill/>
          <a:ln w="9525">
            <a:noFill/>
            <a:miter lim="800000"/>
            <a:headEnd/>
            <a:tailEnd/>
          </a:ln>
        </p:spPr>
      </p:pic>
      <p:sp>
        <p:nvSpPr>
          <p:cNvPr id="137243" name="Line 126"/>
          <p:cNvSpPr>
            <a:spLocks noChangeShapeType="1"/>
          </p:cNvSpPr>
          <p:nvPr/>
        </p:nvSpPr>
        <p:spPr bwMode="auto">
          <a:xfrm flipH="1" flipV="1">
            <a:off x="1806575" y="4325938"/>
            <a:ext cx="3175" cy="701675"/>
          </a:xfrm>
          <a:prstGeom prst="line">
            <a:avLst/>
          </a:prstGeom>
          <a:noFill/>
          <a:ln w="19050">
            <a:solidFill>
              <a:srgbClr val="FF0000"/>
            </a:solidFill>
            <a:round/>
            <a:headEnd/>
            <a:tailEnd/>
          </a:ln>
        </p:spPr>
        <p:txBody>
          <a:bodyPr/>
          <a:lstStyle/>
          <a:p>
            <a:endParaRPr lang="es-ES"/>
          </a:p>
        </p:txBody>
      </p:sp>
      <p:sp>
        <p:nvSpPr>
          <p:cNvPr id="137244" name="Line 127"/>
          <p:cNvSpPr>
            <a:spLocks noChangeShapeType="1"/>
          </p:cNvSpPr>
          <p:nvPr/>
        </p:nvSpPr>
        <p:spPr bwMode="auto">
          <a:xfrm rot="5400000" flipV="1">
            <a:off x="2070100" y="4068763"/>
            <a:ext cx="0" cy="527050"/>
          </a:xfrm>
          <a:prstGeom prst="line">
            <a:avLst/>
          </a:prstGeom>
          <a:noFill/>
          <a:ln w="19050">
            <a:solidFill>
              <a:srgbClr val="FF0000"/>
            </a:solidFill>
            <a:round/>
            <a:headEnd/>
            <a:tailEnd/>
          </a:ln>
        </p:spPr>
        <p:txBody>
          <a:bodyPr/>
          <a:lstStyle/>
          <a:p>
            <a:endParaRPr lang="es-ES"/>
          </a:p>
        </p:txBody>
      </p:sp>
      <p:sp>
        <p:nvSpPr>
          <p:cNvPr id="137245" name="Line 128"/>
          <p:cNvSpPr>
            <a:spLocks noChangeShapeType="1"/>
          </p:cNvSpPr>
          <p:nvPr/>
        </p:nvSpPr>
        <p:spPr bwMode="auto">
          <a:xfrm flipH="1" flipV="1">
            <a:off x="7489825" y="4303713"/>
            <a:ext cx="3175" cy="701675"/>
          </a:xfrm>
          <a:prstGeom prst="line">
            <a:avLst/>
          </a:prstGeom>
          <a:noFill/>
          <a:ln w="19050">
            <a:solidFill>
              <a:srgbClr val="FF0000"/>
            </a:solidFill>
            <a:round/>
            <a:headEnd/>
            <a:tailEnd/>
          </a:ln>
        </p:spPr>
        <p:txBody>
          <a:bodyPr/>
          <a:lstStyle/>
          <a:p>
            <a:endParaRPr lang="es-ES"/>
          </a:p>
        </p:txBody>
      </p:sp>
      <p:sp>
        <p:nvSpPr>
          <p:cNvPr id="137246" name="Line 129"/>
          <p:cNvSpPr>
            <a:spLocks noChangeShapeType="1"/>
          </p:cNvSpPr>
          <p:nvPr/>
        </p:nvSpPr>
        <p:spPr bwMode="auto">
          <a:xfrm rot="5400000" flipV="1">
            <a:off x="7167562" y="3987801"/>
            <a:ext cx="3175" cy="641350"/>
          </a:xfrm>
          <a:prstGeom prst="line">
            <a:avLst/>
          </a:prstGeom>
          <a:noFill/>
          <a:ln w="19050">
            <a:solidFill>
              <a:srgbClr val="FF0000"/>
            </a:solidFill>
            <a:round/>
            <a:headEnd/>
            <a:tailEnd/>
          </a:ln>
        </p:spPr>
        <p:txBody>
          <a:bodyPr/>
          <a:lstStyle/>
          <a:p>
            <a:endParaRPr lang="es-ES"/>
          </a:p>
        </p:txBody>
      </p:sp>
      <p:grpSp>
        <p:nvGrpSpPr>
          <p:cNvPr id="137247" name="Group 130"/>
          <p:cNvGrpSpPr>
            <a:grpSpLocks/>
          </p:cNvGrpSpPr>
          <p:nvPr/>
        </p:nvGrpSpPr>
        <p:grpSpPr bwMode="auto">
          <a:xfrm rot="-5400000">
            <a:off x="6253957" y="4088606"/>
            <a:ext cx="838200" cy="506413"/>
            <a:chOff x="3411" y="291"/>
            <a:chExt cx="605" cy="396"/>
          </a:xfrm>
        </p:grpSpPr>
        <p:grpSp>
          <p:nvGrpSpPr>
            <p:cNvPr id="137305" name="Group 131"/>
            <p:cNvGrpSpPr>
              <a:grpSpLocks/>
            </p:cNvGrpSpPr>
            <p:nvPr/>
          </p:nvGrpSpPr>
          <p:grpSpPr bwMode="auto">
            <a:xfrm>
              <a:off x="3663" y="615"/>
              <a:ext cx="103" cy="72"/>
              <a:chOff x="3663" y="615"/>
              <a:chExt cx="103" cy="72"/>
            </a:xfrm>
          </p:grpSpPr>
          <p:sp>
            <p:nvSpPr>
              <p:cNvPr id="137322" name="Oval 13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323" name="Rectangle 13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24" name="Rectangle 13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325" name="Line 13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326" name="Line 13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306" name="Group 137"/>
            <p:cNvGrpSpPr>
              <a:grpSpLocks/>
            </p:cNvGrpSpPr>
            <p:nvPr/>
          </p:nvGrpSpPr>
          <p:grpSpPr bwMode="auto">
            <a:xfrm>
              <a:off x="3637" y="562"/>
              <a:ext cx="156" cy="83"/>
              <a:chOff x="3637" y="562"/>
              <a:chExt cx="156" cy="83"/>
            </a:xfrm>
          </p:grpSpPr>
          <p:sp>
            <p:nvSpPr>
              <p:cNvPr id="137317" name="Oval 13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318" name="Rectangle 13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19" name="Rectangle 14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320" name="Line 14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321" name="Line 14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307" name="Arc 14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308" name="Arc 14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309" name="Oval 14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310" name="Line 14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311" name="Freeform 14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312" name="Freeform 14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313" name="Oval 14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314" name="Freeform 15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15" name="Freeform 15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316" name="Line 15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grpSp>
        <p:nvGrpSpPr>
          <p:cNvPr id="137248" name="Group 153"/>
          <p:cNvGrpSpPr>
            <a:grpSpLocks/>
          </p:cNvGrpSpPr>
          <p:nvPr/>
        </p:nvGrpSpPr>
        <p:grpSpPr bwMode="auto">
          <a:xfrm rot="10800000">
            <a:off x="5575300" y="4095750"/>
            <a:ext cx="739775" cy="544513"/>
            <a:chOff x="3801" y="1002"/>
            <a:chExt cx="555" cy="378"/>
          </a:xfrm>
        </p:grpSpPr>
        <p:sp>
          <p:nvSpPr>
            <p:cNvPr id="137299" name="Arc 154"/>
            <p:cNvSpPr>
              <a:spLocks/>
            </p:cNvSpPr>
            <p:nvPr/>
          </p:nvSpPr>
          <p:spPr bwMode="auto">
            <a:xfrm>
              <a:off x="380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300" name="Arc 155"/>
            <p:cNvSpPr>
              <a:spLocks/>
            </p:cNvSpPr>
            <p:nvPr/>
          </p:nvSpPr>
          <p:spPr bwMode="auto">
            <a:xfrm>
              <a:off x="387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01" name="Arc 156"/>
            <p:cNvSpPr>
              <a:spLocks/>
            </p:cNvSpPr>
            <p:nvPr/>
          </p:nvSpPr>
          <p:spPr bwMode="auto">
            <a:xfrm>
              <a:off x="3951"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37302" name="Arc 157"/>
            <p:cNvSpPr>
              <a:spLocks/>
            </p:cNvSpPr>
            <p:nvPr/>
          </p:nvSpPr>
          <p:spPr bwMode="auto">
            <a:xfrm>
              <a:off x="4029"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03" name="Arc 158"/>
            <p:cNvSpPr>
              <a:spLocks/>
            </p:cNvSpPr>
            <p:nvPr/>
          </p:nvSpPr>
          <p:spPr bwMode="auto">
            <a:xfrm>
              <a:off x="4107" y="1002"/>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37304" name="Arc 159"/>
            <p:cNvSpPr>
              <a:spLocks/>
            </p:cNvSpPr>
            <p:nvPr/>
          </p:nvSpPr>
          <p:spPr bwMode="auto">
            <a:xfrm>
              <a:off x="4179" y="1002"/>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37249" name="Group 160"/>
          <p:cNvGrpSpPr>
            <a:grpSpLocks/>
          </p:cNvGrpSpPr>
          <p:nvPr/>
        </p:nvGrpSpPr>
        <p:grpSpPr bwMode="auto">
          <a:xfrm rot="5400000">
            <a:off x="2089944" y="4088607"/>
            <a:ext cx="838200" cy="506412"/>
            <a:chOff x="3411" y="291"/>
            <a:chExt cx="605" cy="396"/>
          </a:xfrm>
        </p:grpSpPr>
        <p:grpSp>
          <p:nvGrpSpPr>
            <p:cNvPr id="137277" name="Group 161"/>
            <p:cNvGrpSpPr>
              <a:grpSpLocks/>
            </p:cNvGrpSpPr>
            <p:nvPr/>
          </p:nvGrpSpPr>
          <p:grpSpPr bwMode="auto">
            <a:xfrm>
              <a:off x="3663" y="615"/>
              <a:ext cx="103" cy="72"/>
              <a:chOff x="3663" y="615"/>
              <a:chExt cx="103" cy="72"/>
            </a:xfrm>
          </p:grpSpPr>
          <p:sp>
            <p:nvSpPr>
              <p:cNvPr id="137294" name="Oval 162"/>
              <p:cNvSpPr>
                <a:spLocks noChangeArrowheads="1"/>
              </p:cNvSpPr>
              <p:nvPr/>
            </p:nvSpPr>
            <p:spPr bwMode="auto">
              <a:xfrm>
                <a:off x="3664" y="655"/>
                <a:ext cx="102" cy="32"/>
              </a:xfrm>
              <a:prstGeom prst="ellipse">
                <a:avLst/>
              </a:prstGeom>
              <a:solidFill>
                <a:srgbClr val="93936C"/>
              </a:solidFill>
              <a:ln w="4763">
                <a:solidFill>
                  <a:srgbClr val="494936"/>
                </a:solidFill>
                <a:round/>
                <a:headEnd/>
                <a:tailEnd/>
              </a:ln>
            </p:spPr>
            <p:txBody>
              <a:bodyPr/>
              <a:lstStyle/>
              <a:p>
                <a:endParaRPr lang="es-ES"/>
              </a:p>
            </p:txBody>
          </p:sp>
          <p:sp>
            <p:nvSpPr>
              <p:cNvPr id="137295" name="Rectangle 163"/>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296" name="Rectangle 164"/>
              <p:cNvSpPr>
                <a:spLocks noChangeArrowheads="1"/>
              </p:cNvSpPr>
              <p:nvPr/>
            </p:nvSpPr>
            <p:spPr bwMode="auto">
              <a:xfrm>
                <a:off x="3663" y="615"/>
                <a:ext cx="102" cy="55"/>
              </a:xfrm>
              <a:prstGeom prst="rect">
                <a:avLst/>
              </a:prstGeom>
              <a:solidFill>
                <a:srgbClr val="93936C"/>
              </a:solidFill>
              <a:ln w="9525">
                <a:noFill/>
                <a:miter lim="800000"/>
                <a:headEnd/>
                <a:tailEnd/>
              </a:ln>
            </p:spPr>
            <p:txBody>
              <a:bodyPr/>
              <a:lstStyle/>
              <a:p>
                <a:endParaRPr lang="es-ES"/>
              </a:p>
            </p:txBody>
          </p:sp>
          <p:sp>
            <p:nvSpPr>
              <p:cNvPr id="137297" name="Line 165"/>
              <p:cNvSpPr>
                <a:spLocks noChangeShapeType="1"/>
              </p:cNvSpPr>
              <p:nvPr/>
            </p:nvSpPr>
            <p:spPr bwMode="auto">
              <a:xfrm flipV="1">
                <a:off x="3663" y="630"/>
                <a:ext cx="1" cy="40"/>
              </a:xfrm>
              <a:prstGeom prst="line">
                <a:avLst/>
              </a:prstGeom>
              <a:noFill/>
              <a:ln w="4763">
                <a:solidFill>
                  <a:srgbClr val="494936"/>
                </a:solidFill>
                <a:round/>
                <a:headEnd/>
                <a:tailEnd/>
              </a:ln>
            </p:spPr>
            <p:txBody>
              <a:bodyPr/>
              <a:lstStyle/>
              <a:p>
                <a:endParaRPr lang="es-ES"/>
              </a:p>
            </p:txBody>
          </p:sp>
          <p:sp>
            <p:nvSpPr>
              <p:cNvPr id="137298" name="Line 166"/>
              <p:cNvSpPr>
                <a:spLocks noChangeShapeType="1"/>
              </p:cNvSpPr>
              <p:nvPr/>
            </p:nvSpPr>
            <p:spPr bwMode="auto">
              <a:xfrm flipV="1">
                <a:off x="3765" y="628"/>
                <a:ext cx="1" cy="42"/>
              </a:xfrm>
              <a:prstGeom prst="line">
                <a:avLst/>
              </a:prstGeom>
              <a:noFill/>
              <a:ln w="4763">
                <a:solidFill>
                  <a:srgbClr val="494936"/>
                </a:solidFill>
                <a:round/>
                <a:headEnd/>
                <a:tailEnd/>
              </a:ln>
            </p:spPr>
            <p:txBody>
              <a:bodyPr/>
              <a:lstStyle/>
              <a:p>
                <a:endParaRPr lang="es-ES"/>
              </a:p>
            </p:txBody>
          </p:sp>
        </p:grpSp>
        <p:grpSp>
          <p:nvGrpSpPr>
            <p:cNvPr id="137278" name="Group 167"/>
            <p:cNvGrpSpPr>
              <a:grpSpLocks/>
            </p:cNvGrpSpPr>
            <p:nvPr/>
          </p:nvGrpSpPr>
          <p:grpSpPr bwMode="auto">
            <a:xfrm>
              <a:off x="3637" y="562"/>
              <a:ext cx="156" cy="83"/>
              <a:chOff x="3637" y="562"/>
              <a:chExt cx="156" cy="83"/>
            </a:xfrm>
          </p:grpSpPr>
          <p:sp>
            <p:nvSpPr>
              <p:cNvPr id="137289" name="Oval 168"/>
              <p:cNvSpPr>
                <a:spLocks noChangeArrowheads="1"/>
              </p:cNvSpPr>
              <p:nvPr/>
            </p:nvSpPr>
            <p:spPr bwMode="auto">
              <a:xfrm>
                <a:off x="3638" y="592"/>
                <a:ext cx="155" cy="53"/>
              </a:xfrm>
              <a:prstGeom prst="ellipse">
                <a:avLst/>
              </a:prstGeom>
              <a:solidFill>
                <a:srgbClr val="A5A585"/>
              </a:solidFill>
              <a:ln w="4763">
                <a:solidFill>
                  <a:srgbClr val="494936"/>
                </a:solidFill>
                <a:round/>
                <a:headEnd/>
                <a:tailEnd/>
              </a:ln>
            </p:spPr>
            <p:txBody>
              <a:bodyPr/>
              <a:lstStyle/>
              <a:p>
                <a:endParaRPr lang="es-ES"/>
              </a:p>
            </p:txBody>
          </p:sp>
          <p:sp>
            <p:nvSpPr>
              <p:cNvPr id="137290" name="Rectangle 169"/>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291" name="Rectangle 170"/>
              <p:cNvSpPr>
                <a:spLocks noChangeArrowheads="1"/>
              </p:cNvSpPr>
              <p:nvPr/>
            </p:nvSpPr>
            <p:spPr bwMode="auto">
              <a:xfrm>
                <a:off x="3637" y="562"/>
                <a:ext cx="154" cy="55"/>
              </a:xfrm>
              <a:prstGeom prst="rect">
                <a:avLst/>
              </a:prstGeom>
              <a:solidFill>
                <a:srgbClr val="A5A585"/>
              </a:solidFill>
              <a:ln w="9525">
                <a:noFill/>
                <a:miter lim="800000"/>
                <a:headEnd/>
                <a:tailEnd/>
              </a:ln>
            </p:spPr>
            <p:txBody>
              <a:bodyPr/>
              <a:lstStyle/>
              <a:p>
                <a:endParaRPr lang="es-ES"/>
              </a:p>
            </p:txBody>
          </p:sp>
          <p:sp>
            <p:nvSpPr>
              <p:cNvPr id="137292" name="Line 171"/>
              <p:cNvSpPr>
                <a:spLocks noChangeShapeType="1"/>
              </p:cNvSpPr>
              <p:nvPr/>
            </p:nvSpPr>
            <p:spPr bwMode="auto">
              <a:xfrm flipV="1">
                <a:off x="3637" y="588"/>
                <a:ext cx="1" cy="29"/>
              </a:xfrm>
              <a:prstGeom prst="line">
                <a:avLst/>
              </a:prstGeom>
              <a:noFill/>
              <a:ln w="4763">
                <a:solidFill>
                  <a:srgbClr val="494936"/>
                </a:solidFill>
                <a:round/>
                <a:headEnd/>
                <a:tailEnd/>
              </a:ln>
            </p:spPr>
            <p:txBody>
              <a:bodyPr/>
              <a:lstStyle/>
              <a:p>
                <a:endParaRPr lang="es-ES"/>
              </a:p>
            </p:txBody>
          </p:sp>
          <p:sp>
            <p:nvSpPr>
              <p:cNvPr id="137293" name="Line 172"/>
              <p:cNvSpPr>
                <a:spLocks noChangeShapeType="1"/>
              </p:cNvSpPr>
              <p:nvPr/>
            </p:nvSpPr>
            <p:spPr bwMode="auto">
              <a:xfrm flipV="1">
                <a:off x="3791" y="588"/>
                <a:ext cx="1" cy="29"/>
              </a:xfrm>
              <a:prstGeom prst="line">
                <a:avLst/>
              </a:prstGeom>
              <a:noFill/>
              <a:ln w="4763">
                <a:solidFill>
                  <a:srgbClr val="494936"/>
                </a:solidFill>
                <a:round/>
                <a:headEnd/>
                <a:tailEnd/>
              </a:ln>
            </p:spPr>
            <p:txBody>
              <a:bodyPr/>
              <a:lstStyle/>
              <a:p>
                <a:endParaRPr lang="es-ES"/>
              </a:p>
            </p:txBody>
          </p:sp>
        </p:grpSp>
        <p:sp>
          <p:nvSpPr>
            <p:cNvPr id="137279" name="Arc 173"/>
            <p:cNvSpPr>
              <a:spLocks/>
            </p:cNvSpPr>
            <p:nvPr/>
          </p:nvSpPr>
          <p:spPr bwMode="auto">
            <a:xfrm>
              <a:off x="3411" y="454"/>
              <a:ext cx="604" cy="156"/>
            </a:xfrm>
            <a:custGeom>
              <a:avLst/>
              <a:gdLst>
                <a:gd name="T0" fmla="*/ 604 w 43200"/>
                <a:gd name="T1" fmla="*/ 3 h 23250"/>
                <a:gd name="T2" fmla="*/ 1 w 43200"/>
                <a:gd name="T3" fmla="*/ 0 h 23250"/>
                <a:gd name="T4" fmla="*/ 302 w 43200"/>
                <a:gd name="T5" fmla="*/ 11 h 23250"/>
                <a:gd name="T6" fmla="*/ 0 60000 65536"/>
                <a:gd name="T7" fmla="*/ 0 60000 65536"/>
                <a:gd name="T8" fmla="*/ 0 60000 65536"/>
                <a:gd name="T9" fmla="*/ 0 w 43200"/>
                <a:gd name="T10" fmla="*/ 0 h 23250"/>
                <a:gd name="T11" fmla="*/ 43200 w 43200"/>
                <a:gd name="T12" fmla="*/ 23250 h 23250"/>
              </a:gdLst>
              <a:ahLst/>
              <a:cxnLst>
                <a:cxn ang="T6">
                  <a:pos x="T0" y="T1"/>
                </a:cxn>
                <a:cxn ang="T7">
                  <a:pos x="T2" y="T3"/>
                </a:cxn>
                <a:cxn ang="T8">
                  <a:pos x="T4" y="T5"/>
                </a:cxn>
              </a:cxnLst>
              <a:rect l="T9" t="T10" r="T11" b="T12"/>
              <a:pathLst>
                <a:path w="43200" h="23250" fill="none"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path>
                <a:path w="43200" h="23250" stroke="0" extrusionOk="0">
                  <a:moveTo>
                    <a:pt x="43165" y="432"/>
                  </a:moveTo>
                  <a:cubicBezTo>
                    <a:pt x="43188" y="837"/>
                    <a:pt x="43200" y="1243"/>
                    <a:pt x="43200" y="1650"/>
                  </a:cubicBezTo>
                  <a:cubicBezTo>
                    <a:pt x="43200" y="13579"/>
                    <a:pt x="33529" y="23250"/>
                    <a:pt x="21600" y="23250"/>
                  </a:cubicBezTo>
                  <a:cubicBezTo>
                    <a:pt x="9670" y="23250"/>
                    <a:pt x="0" y="13579"/>
                    <a:pt x="0" y="1650"/>
                  </a:cubicBezTo>
                  <a:cubicBezTo>
                    <a:pt x="-1" y="1099"/>
                    <a:pt x="21" y="549"/>
                    <a:pt x="63" y="0"/>
                  </a:cubicBezTo>
                  <a:lnTo>
                    <a:pt x="21600" y="1650"/>
                  </a:lnTo>
                  <a:close/>
                </a:path>
              </a:pathLst>
            </a:custGeom>
            <a:solidFill>
              <a:srgbClr val="A5A585"/>
            </a:solidFill>
            <a:ln w="9525">
              <a:noFill/>
              <a:round/>
              <a:headEnd/>
              <a:tailEnd/>
            </a:ln>
          </p:spPr>
          <p:txBody>
            <a:bodyPr/>
            <a:lstStyle/>
            <a:p>
              <a:endParaRPr lang="es-ES"/>
            </a:p>
          </p:txBody>
        </p:sp>
        <p:sp>
          <p:nvSpPr>
            <p:cNvPr id="137280" name="Arc 174"/>
            <p:cNvSpPr>
              <a:spLocks/>
            </p:cNvSpPr>
            <p:nvPr/>
          </p:nvSpPr>
          <p:spPr bwMode="auto">
            <a:xfrm>
              <a:off x="3412" y="454"/>
              <a:ext cx="602" cy="155"/>
            </a:xfrm>
            <a:custGeom>
              <a:avLst/>
              <a:gdLst>
                <a:gd name="T0" fmla="*/ 602 w 43200"/>
                <a:gd name="T1" fmla="*/ 3 h 23256"/>
                <a:gd name="T2" fmla="*/ 1 w 43200"/>
                <a:gd name="T3" fmla="*/ 0 h 23256"/>
                <a:gd name="T4" fmla="*/ 301 w 43200"/>
                <a:gd name="T5" fmla="*/ 11 h 23256"/>
                <a:gd name="T6" fmla="*/ 0 60000 65536"/>
                <a:gd name="T7" fmla="*/ 0 60000 65536"/>
                <a:gd name="T8" fmla="*/ 0 60000 65536"/>
                <a:gd name="T9" fmla="*/ 0 w 43200"/>
                <a:gd name="T10" fmla="*/ 0 h 23256"/>
                <a:gd name="T11" fmla="*/ 43200 w 43200"/>
                <a:gd name="T12" fmla="*/ 23256 h 23256"/>
              </a:gdLst>
              <a:ahLst/>
              <a:cxnLst>
                <a:cxn ang="T6">
                  <a:pos x="T0" y="T1"/>
                </a:cxn>
                <a:cxn ang="T7">
                  <a:pos x="T2" y="T3"/>
                </a:cxn>
                <a:cxn ang="T8">
                  <a:pos x="T4" y="T5"/>
                </a:cxn>
              </a:cxnLst>
              <a:rect l="T9" t="T10" r="T11" b="T12"/>
              <a:pathLst>
                <a:path w="43200" h="23256" fill="none"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path>
                <a:path w="43200" h="23256" stroke="0" extrusionOk="0">
                  <a:moveTo>
                    <a:pt x="43165" y="432"/>
                  </a:moveTo>
                  <a:cubicBezTo>
                    <a:pt x="43188" y="840"/>
                    <a:pt x="43200" y="1248"/>
                    <a:pt x="43200" y="1656"/>
                  </a:cubicBezTo>
                  <a:cubicBezTo>
                    <a:pt x="43200" y="13585"/>
                    <a:pt x="33529" y="23256"/>
                    <a:pt x="21600" y="23256"/>
                  </a:cubicBezTo>
                  <a:cubicBezTo>
                    <a:pt x="9670" y="23256"/>
                    <a:pt x="0" y="13585"/>
                    <a:pt x="0" y="1656"/>
                  </a:cubicBezTo>
                  <a:cubicBezTo>
                    <a:pt x="-1" y="1103"/>
                    <a:pt x="21" y="550"/>
                    <a:pt x="63" y="-1"/>
                  </a:cubicBezTo>
                  <a:lnTo>
                    <a:pt x="21600" y="1656"/>
                  </a:lnTo>
                  <a:close/>
                </a:path>
              </a:pathLst>
            </a:custGeom>
            <a:noFill/>
            <a:ln w="4763">
              <a:solidFill>
                <a:srgbClr val="494936"/>
              </a:solidFill>
              <a:round/>
              <a:headEnd/>
              <a:tailEnd/>
            </a:ln>
          </p:spPr>
          <p:txBody>
            <a:bodyPr/>
            <a:lstStyle/>
            <a:p>
              <a:endParaRPr lang="es-ES"/>
            </a:p>
          </p:txBody>
        </p:sp>
        <p:sp>
          <p:nvSpPr>
            <p:cNvPr id="137281" name="Oval 175"/>
            <p:cNvSpPr>
              <a:spLocks noChangeArrowheads="1"/>
            </p:cNvSpPr>
            <p:nvPr/>
          </p:nvSpPr>
          <p:spPr bwMode="auto">
            <a:xfrm>
              <a:off x="3412" y="400"/>
              <a:ext cx="604" cy="111"/>
            </a:xfrm>
            <a:prstGeom prst="ellipse">
              <a:avLst/>
            </a:prstGeom>
            <a:solidFill>
              <a:srgbClr val="C9C9B6"/>
            </a:solidFill>
            <a:ln w="4763">
              <a:solidFill>
                <a:srgbClr val="494936"/>
              </a:solidFill>
              <a:round/>
              <a:headEnd/>
              <a:tailEnd/>
            </a:ln>
          </p:spPr>
          <p:txBody>
            <a:bodyPr/>
            <a:lstStyle/>
            <a:p>
              <a:endParaRPr lang="es-ES"/>
            </a:p>
          </p:txBody>
        </p:sp>
        <p:sp>
          <p:nvSpPr>
            <p:cNvPr id="137282" name="Line 176"/>
            <p:cNvSpPr>
              <a:spLocks noChangeShapeType="1"/>
            </p:cNvSpPr>
            <p:nvPr/>
          </p:nvSpPr>
          <p:spPr bwMode="auto">
            <a:xfrm>
              <a:off x="3711" y="323"/>
              <a:ext cx="301" cy="131"/>
            </a:xfrm>
            <a:prstGeom prst="line">
              <a:avLst/>
            </a:prstGeom>
            <a:noFill/>
            <a:ln w="12700">
              <a:solidFill>
                <a:srgbClr val="93936C"/>
              </a:solidFill>
              <a:round/>
              <a:headEnd/>
              <a:tailEnd/>
            </a:ln>
          </p:spPr>
          <p:txBody>
            <a:bodyPr/>
            <a:lstStyle/>
            <a:p>
              <a:endParaRPr lang="es-ES"/>
            </a:p>
          </p:txBody>
        </p:sp>
        <p:sp>
          <p:nvSpPr>
            <p:cNvPr id="137283" name="Freeform 177"/>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9525">
              <a:noFill/>
              <a:round/>
              <a:headEnd/>
              <a:tailEnd/>
            </a:ln>
          </p:spPr>
          <p:txBody>
            <a:bodyPr/>
            <a:lstStyle/>
            <a:p>
              <a:endParaRPr lang="es-ES"/>
            </a:p>
          </p:txBody>
        </p:sp>
        <p:sp>
          <p:nvSpPr>
            <p:cNvPr id="137284" name="Freeform 178"/>
            <p:cNvSpPr>
              <a:spLocks/>
            </p:cNvSpPr>
            <p:nvPr/>
          </p:nvSpPr>
          <p:spPr bwMode="auto">
            <a:xfrm>
              <a:off x="3701" y="291"/>
              <a:ext cx="21" cy="218"/>
            </a:xfrm>
            <a:custGeom>
              <a:avLst/>
              <a:gdLst>
                <a:gd name="T0" fmla="*/ 10 w 21"/>
                <a:gd name="T1" fmla="*/ 0 h 218"/>
                <a:gd name="T2" fmla="*/ 0 w 21"/>
                <a:gd name="T3" fmla="*/ 218 h 218"/>
                <a:gd name="T4" fmla="*/ 21 w 21"/>
                <a:gd name="T5" fmla="*/ 218 h 218"/>
                <a:gd name="T6" fmla="*/ 10 w 21"/>
                <a:gd name="T7" fmla="*/ 0 h 218"/>
                <a:gd name="T8" fmla="*/ 0 60000 65536"/>
                <a:gd name="T9" fmla="*/ 0 60000 65536"/>
                <a:gd name="T10" fmla="*/ 0 60000 65536"/>
                <a:gd name="T11" fmla="*/ 0 60000 65536"/>
                <a:gd name="T12" fmla="*/ 0 w 21"/>
                <a:gd name="T13" fmla="*/ 0 h 218"/>
                <a:gd name="T14" fmla="*/ 21 w 21"/>
                <a:gd name="T15" fmla="*/ 218 h 218"/>
              </a:gdLst>
              <a:ahLst/>
              <a:cxnLst>
                <a:cxn ang="T8">
                  <a:pos x="T0" y="T1"/>
                </a:cxn>
                <a:cxn ang="T9">
                  <a:pos x="T2" y="T3"/>
                </a:cxn>
                <a:cxn ang="T10">
                  <a:pos x="T4" y="T5"/>
                </a:cxn>
                <a:cxn ang="T11">
                  <a:pos x="T6" y="T7"/>
                </a:cxn>
              </a:cxnLst>
              <a:rect l="T12" t="T13" r="T14" b="T15"/>
              <a:pathLst>
                <a:path w="21" h="218">
                  <a:moveTo>
                    <a:pt x="10" y="0"/>
                  </a:moveTo>
                  <a:lnTo>
                    <a:pt x="0" y="218"/>
                  </a:lnTo>
                  <a:lnTo>
                    <a:pt x="21" y="218"/>
                  </a:lnTo>
                  <a:lnTo>
                    <a:pt x="10" y="0"/>
                  </a:lnTo>
                  <a:close/>
                </a:path>
              </a:pathLst>
            </a:custGeom>
            <a:solidFill>
              <a:srgbClr val="B7B79D"/>
            </a:solidFill>
            <a:ln w="4763">
              <a:solidFill>
                <a:srgbClr val="626248"/>
              </a:solidFill>
              <a:round/>
              <a:headEnd/>
              <a:tailEnd/>
            </a:ln>
          </p:spPr>
          <p:txBody>
            <a:bodyPr/>
            <a:lstStyle/>
            <a:p>
              <a:endParaRPr lang="es-ES"/>
            </a:p>
          </p:txBody>
        </p:sp>
        <p:sp>
          <p:nvSpPr>
            <p:cNvPr id="137285" name="Oval 179"/>
            <p:cNvSpPr>
              <a:spLocks noChangeArrowheads="1"/>
            </p:cNvSpPr>
            <p:nvPr/>
          </p:nvSpPr>
          <p:spPr bwMode="auto">
            <a:xfrm>
              <a:off x="3694" y="342"/>
              <a:ext cx="40" cy="19"/>
            </a:xfrm>
            <a:prstGeom prst="ellipse">
              <a:avLst/>
            </a:prstGeom>
            <a:solidFill>
              <a:srgbClr val="B7B79D"/>
            </a:solidFill>
            <a:ln w="4763">
              <a:solidFill>
                <a:srgbClr val="494936"/>
              </a:solidFill>
              <a:round/>
              <a:headEnd/>
              <a:tailEnd/>
            </a:ln>
          </p:spPr>
          <p:txBody>
            <a:bodyPr/>
            <a:lstStyle/>
            <a:p>
              <a:endParaRPr lang="es-ES"/>
            </a:p>
          </p:txBody>
        </p:sp>
        <p:sp>
          <p:nvSpPr>
            <p:cNvPr id="137286" name="Freeform 180"/>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287" name="Freeform 181"/>
            <p:cNvSpPr>
              <a:spLocks/>
            </p:cNvSpPr>
            <p:nvPr/>
          </p:nvSpPr>
          <p:spPr bwMode="auto">
            <a:xfrm>
              <a:off x="3512" y="407"/>
              <a:ext cx="106" cy="97"/>
            </a:xfrm>
            <a:custGeom>
              <a:avLst/>
              <a:gdLst>
                <a:gd name="T0" fmla="*/ 61 w 106"/>
                <a:gd name="T1" fmla="*/ 94 h 97"/>
                <a:gd name="T2" fmla="*/ 0 w 106"/>
                <a:gd name="T3" fmla="*/ 7 h 97"/>
                <a:gd name="T4" fmla="*/ 24 w 106"/>
                <a:gd name="T5" fmla="*/ 5 h 97"/>
                <a:gd name="T6" fmla="*/ 40 w 106"/>
                <a:gd name="T7" fmla="*/ 2 h 97"/>
                <a:gd name="T8" fmla="*/ 56 w 106"/>
                <a:gd name="T9" fmla="*/ 2 h 97"/>
                <a:gd name="T10" fmla="*/ 74 w 106"/>
                <a:gd name="T11" fmla="*/ 0 h 97"/>
                <a:gd name="T12" fmla="*/ 106 w 106"/>
                <a:gd name="T13" fmla="*/ 97 h 97"/>
                <a:gd name="T14" fmla="*/ 82 w 106"/>
                <a:gd name="T15" fmla="*/ 97 h 97"/>
                <a:gd name="T16" fmla="*/ 61 w 106"/>
                <a:gd name="T17" fmla="*/ 9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7"/>
                <a:gd name="T29" fmla="*/ 106 w 10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7">
                  <a:moveTo>
                    <a:pt x="61" y="94"/>
                  </a:moveTo>
                  <a:lnTo>
                    <a:pt x="0" y="7"/>
                  </a:lnTo>
                  <a:lnTo>
                    <a:pt x="24" y="5"/>
                  </a:lnTo>
                  <a:lnTo>
                    <a:pt x="40" y="2"/>
                  </a:lnTo>
                  <a:lnTo>
                    <a:pt x="56" y="2"/>
                  </a:lnTo>
                  <a:lnTo>
                    <a:pt x="74" y="0"/>
                  </a:lnTo>
                  <a:lnTo>
                    <a:pt x="106" y="97"/>
                  </a:lnTo>
                  <a:lnTo>
                    <a:pt x="82" y="97"/>
                  </a:lnTo>
                  <a:lnTo>
                    <a:pt x="61" y="94"/>
                  </a:lnTo>
                  <a:close/>
                </a:path>
              </a:pathLst>
            </a:custGeom>
            <a:solidFill>
              <a:srgbClr val="B7B79D"/>
            </a:solidFill>
            <a:ln w="9525">
              <a:noFill/>
              <a:round/>
              <a:headEnd/>
              <a:tailEnd/>
            </a:ln>
          </p:spPr>
          <p:txBody>
            <a:bodyPr/>
            <a:lstStyle/>
            <a:p>
              <a:endParaRPr lang="es-ES"/>
            </a:p>
          </p:txBody>
        </p:sp>
        <p:sp>
          <p:nvSpPr>
            <p:cNvPr id="137288" name="Line 182"/>
            <p:cNvSpPr>
              <a:spLocks noChangeShapeType="1"/>
            </p:cNvSpPr>
            <p:nvPr/>
          </p:nvSpPr>
          <p:spPr bwMode="auto">
            <a:xfrm flipH="1">
              <a:off x="3413" y="323"/>
              <a:ext cx="301" cy="131"/>
            </a:xfrm>
            <a:prstGeom prst="line">
              <a:avLst/>
            </a:prstGeom>
            <a:noFill/>
            <a:ln w="12700">
              <a:solidFill>
                <a:srgbClr val="93936C"/>
              </a:solidFill>
              <a:round/>
              <a:headEnd/>
              <a:tailEnd/>
            </a:ln>
          </p:spPr>
          <p:txBody>
            <a:bodyPr/>
            <a:lstStyle/>
            <a:p>
              <a:endParaRPr lang="es-ES"/>
            </a:p>
          </p:txBody>
        </p:sp>
      </p:grpSp>
      <p:pic>
        <p:nvPicPr>
          <p:cNvPr id="137250" name="Picture 183" descr="bbfwMedia"/>
          <p:cNvPicPr>
            <a:picLocks noChangeAspect="1" noChangeArrowheads="1"/>
          </p:cNvPicPr>
          <p:nvPr/>
        </p:nvPicPr>
        <p:blipFill>
          <a:blip r:embed="rId3" cstate="print"/>
          <a:srcRect/>
          <a:stretch>
            <a:fillRect/>
          </a:stretch>
        </p:blipFill>
        <p:spPr bwMode="auto">
          <a:xfrm>
            <a:off x="2813050" y="4017963"/>
            <a:ext cx="774700" cy="674687"/>
          </a:xfrm>
          <a:prstGeom prst="rect">
            <a:avLst/>
          </a:prstGeom>
          <a:noFill/>
          <a:ln w="9525">
            <a:noFill/>
            <a:miter lim="800000"/>
            <a:headEnd/>
            <a:tailEnd/>
          </a:ln>
        </p:spPr>
      </p:pic>
      <p:pic>
        <p:nvPicPr>
          <p:cNvPr id="137251" name="Picture 184"/>
          <p:cNvPicPr>
            <a:picLocks noChangeAspect="1" noChangeArrowheads="1"/>
          </p:cNvPicPr>
          <p:nvPr/>
        </p:nvPicPr>
        <p:blipFill>
          <a:blip r:embed="rId4" cstate="print"/>
          <a:srcRect/>
          <a:stretch>
            <a:fillRect/>
          </a:stretch>
        </p:blipFill>
        <p:spPr bwMode="auto">
          <a:xfrm>
            <a:off x="7067550" y="4513263"/>
            <a:ext cx="739775" cy="590550"/>
          </a:xfrm>
          <a:prstGeom prst="rect">
            <a:avLst/>
          </a:prstGeom>
          <a:noFill/>
          <a:ln w="9525">
            <a:noFill/>
            <a:miter lim="800000"/>
            <a:headEnd/>
            <a:tailEnd/>
          </a:ln>
        </p:spPr>
      </p:pic>
      <p:pic>
        <p:nvPicPr>
          <p:cNvPr id="137252" name="Picture 185"/>
          <p:cNvPicPr>
            <a:picLocks noChangeAspect="1" noChangeArrowheads="1"/>
          </p:cNvPicPr>
          <p:nvPr/>
        </p:nvPicPr>
        <p:blipFill>
          <a:blip r:embed="rId4" cstate="print"/>
          <a:srcRect/>
          <a:stretch>
            <a:fillRect/>
          </a:stretch>
        </p:blipFill>
        <p:spPr bwMode="auto">
          <a:xfrm>
            <a:off x="1374775" y="4513263"/>
            <a:ext cx="739775" cy="590550"/>
          </a:xfrm>
          <a:prstGeom prst="rect">
            <a:avLst/>
          </a:prstGeom>
          <a:noFill/>
          <a:ln w="9525">
            <a:noFill/>
            <a:miter lim="800000"/>
            <a:headEnd/>
            <a:tailEnd/>
          </a:ln>
        </p:spPr>
      </p:pic>
      <p:sp>
        <p:nvSpPr>
          <p:cNvPr id="137253" name="Line 186"/>
          <p:cNvSpPr>
            <a:spLocks noChangeShapeType="1"/>
          </p:cNvSpPr>
          <p:nvPr/>
        </p:nvSpPr>
        <p:spPr bwMode="auto">
          <a:xfrm>
            <a:off x="914400" y="2513013"/>
            <a:ext cx="544513" cy="0"/>
          </a:xfrm>
          <a:prstGeom prst="line">
            <a:avLst/>
          </a:prstGeom>
          <a:noFill/>
          <a:ln w="19050">
            <a:solidFill>
              <a:srgbClr val="0000FF"/>
            </a:solidFill>
            <a:round/>
            <a:headEnd/>
            <a:tailEnd/>
          </a:ln>
        </p:spPr>
        <p:txBody>
          <a:bodyPr/>
          <a:lstStyle/>
          <a:p>
            <a:endParaRPr lang="es-ES"/>
          </a:p>
        </p:txBody>
      </p:sp>
      <p:sp>
        <p:nvSpPr>
          <p:cNvPr id="137254" name="Line 187"/>
          <p:cNvSpPr>
            <a:spLocks noChangeShapeType="1"/>
          </p:cNvSpPr>
          <p:nvPr/>
        </p:nvSpPr>
        <p:spPr bwMode="auto">
          <a:xfrm>
            <a:off x="1055688" y="3656013"/>
            <a:ext cx="403225" cy="0"/>
          </a:xfrm>
          <a:prstGeom prst="line">
            <a:avLst/>
          </a:prstGeom>
          <a:noFill/>
          <a:ln w="19050">
            <a:solidFill>
              <a:srgbClr val="0000FF"/>
            </a:solidFill>
            <a:round/>
            <a:headEnd/>
            <a:tailEnd/>
          </a:ln>
        </p:spPr>
        <p:txBody>
          <a:bodyPr/>
          <a:lstStyle/>
          <a:p>
            <a:endParaRPr lang="es-ES"/>
          </a:p>
        </p:txBody>
      </p:sp>
      <p:sp>
        <p:nvSpPr>
          <p:cNvPr id="137255" name="Line 188"/>
          <p:cNvSpPr>
            <a:spLocks noChangeShapeType="1"/>
          </p:cNvSpPr>
          <p:nvPr/>
        </p:nvSpPr>
        <p:spPr bwMode="auto">
          <a:xfrm>
            <a:off x="1177925" y="4799013"/>
            <a:ext cx="280988" cy="0"/>
          </a:xfrm>
          <a:prstGeom prst="line">
            <a:avLst/>
          </a:prstGeom>
          <a:noFill/>
          <a:ln w="19050">
            <a:solidFill>
              <a:srgbClr val="0000FF"/>
            </a:solidFill>
            <a:round/>
            <a:headEnd/>
            <a:tailEnd/>
          </a:ln>
        </p:spPr>
        <p:txBody>
          <a:bodyPr/>
          <a:lstStyle/>
          <a:p>
            <a:endParaRPr lang="es-ES"/>
          </a:p>
        </p:txBody>
      </p:sp>
      <p:sp>
        <p:nvSpPr>
          <p:cNvPr id="137256" name="Line 189"/>
          <p:cNvSpPr>
            <a:spLocks noChangeShapeType="1"/>
          </p:cNvSpPr>
          <p:nvPr/>
        </p:nvSpPr>
        <p:spPr bwMode="auto">
          <a:xfrm>
            <a:off x="8018463" y="4722813"/>
            <a:ext cx="0" cy="685800"/>
          </a:xfrm>
          <a:prstGeom prst="line">
            <a:avLst/>
          </a:prstGeom>
          <a:noFill/>
          <a:ln w="19050">
            <a:solidFill>
              <a:srgbClr val="0000FF"/>
            </a:solidFill>
            <a:round/>
            <a:headEnd/>
            <a:tailEnd/>
          </a:ln>
        </p:spPr>
        <p:txBody>
          <a:bodyPr/>
          <a:lstStyle/>
          <a:p>
            <a:endParaRPr lang="es-ES"/>
          </a:p>
        </p:txBody>
      </p:sp>
      <p:sp>
        <p:nvSpPr>
          <p:cNvPr id="137257" name="Line 190"/>
          <p:cNvSpPr>
            <a:spLocks noChangeShapeType="1"/>
          </p:cNvSpPr>
          <p:nvPr/>
        </p:nvSpPr>
        <p:spPr bwMode="auto">
          <a:xfrm>
            <a:off x="7737475" y="2436813"/>
            <a:ext cx="561975" cy="0"/>
          </a:xfrm>
          <a:prstGeom prst="line">
            <a:avLst/>
          </a:prstGeom>
          <a:noFill/>
          <a:ln w="19050">
            <a:solidFill>
              <a:srgbClr val="0000FF"/>
            </a:solidFill>
            <a:round/>
            <a:headEnd/>
            <a:tailEnd/>
          </a:ln>
        </p:spPr>
        <p:txBody>
          <a:bodyPr/>
          <a:lstStyle/>
          <a:p>
            <a:endParaRPr lang="es-ES"/>
          </a:p>
        </p:txBody>
      </p:sp>
      <p:sp>
        <p:nvSpPr>
          <p:cNvPr id="137258" name="Line 191"/>
          <p:cNvSpPr>
            <a:spLocks noChangeShapeType="1"/>
          </p:cNvSpPr>
          <p:nvPr/>
        </p:nvSpPr>
        <p:spPr bwMode="auto">
          <a:xfrm>
            <a:off x="7737475" y="3579813"/>
            <a:ext cx="422275" cy="0"/>
          </a:xfrm>
          <a:prstGeom prst="line">
            <a:avLst/>
          </a:prstGeom>
          <a:noFill/>
          <a:ln w="19050">
            <a:solidFill>
              <a:srgbClr val="0000FF"/>
            </a:solidFill>
            <a:round/>
            <a:headEnd/>
            <a:tailEnd/>
          </a:ln>
        </p:spPr>
        <p:txBody>
          <a:bodyPr/>
          <a:lstStyle/>
          <a:p>
            <a:endParaRPr lang="es-ES"/>
          </a:p>
        </p:txBody>
      </p:sp>
      <p:sp>
        <p:nvSpPr>
          <p:cNvPr id="137259" name="Line 192"/>
          <p:cNvSpPr>
            <a:spLocks noChangeShapeType="1"/>
          </p:cNvSpPr>
          <p:nvPr/>
        </p:nvSpPr>
        <p:spPr bwMode="auto">
          <a:xfrm>
            <a:off x="7737475" y="4722813"/>
            <a:ext cx="280988" cy="0"/>
          </a:xfrm>
          <a:prstGeom prst="line">
            <a:avLst/>
          </a:prstGeom>
          <a:noFill/>
          <a:ln w="19050">
            <a:solidFill>
              <a:srgbClr val="0000FF"/>
            </a:solidFill>
            <a:round/>
            <a:headEnd/>
            <a:tailEnd/>
          </a:ln>
        </p:spPr>
        <p:txBody>
          <a:bodyPr/>
          <a:lstStyle/>
          <a:p>
            <a:endParaRPr lang="es-ES"/>
          </a:p>
        </p:txBody>
      </p:sp>
      <p:sp>
        <p:nvSpPr>
          <p:cNvPr id="137260" name="Text Box 193"/>
          <p:cNvSpPr txBox="1">
            <a:spLocks noChangeArrowheads="1"/>
          </p:cNvSpPr>
          <p:nvPr/>
        </p:nvSpPr>
        <p:spPr bwMode="auto">
          <a:xfrm>
            <a:off x="4152900" y="1903413"/>
            <a:ext cx="814388" cy="304800"/>
          </a:xfrm>
          <a:prstGeom prst="rect">
            <a:avLst/>
          </a:prstGeom>
          <a:noFill/>
          <a:ln w="9525">
            <a:noFill/>
            <a:miter lim="800000"/>
            <a:headEnd/>
            <a:tailEnd/>
          </a:ln>
        </p:spPr>
        <p:txBody>
          <a:bodyPr wrap="none">
            <a:spAutoFit/>
          </a:bodyPr>
          <a:lstStyle/>
          <a:p>
            <a:r>
              <a:rPr lang="es-ES"/>
              <a:t>Canal 1</a:t>
            </a:r>
          </a:p>
        </p:txBody>
      </p:sp>
      <p:sp>
        <p:nvSpPr>
          <p:cNvPr id="137261" name="Text Box 194"/>
          <p:cNvSpPr txBox="1">
            <a:spLocks noChangeArrowheads="1"/>
          </p:cNvSpPr>
          <p:nvPr/>
        </p:nvSpPr>
        <p:spPr bwMode="auto">
          <a:xfrm>
            <a:off x="4151313" y="3046413"/>
            <a:ext cx="814387" cy="304800"/>
          </a:xfrm>
          <a:prstGeom prst="rect">
            <a:avLst/>
          </a:prstGeom>
          <a:noFill/>
          <a:ln w="9525">
            <a:noFill/>
            <a:miter lim="800000"/>
            <a:headEnd/>
            <a:tailEnd/>
          </a:ln>
        </p:spPr>
        <p:txBody>
          <a:bodyPr wrap="none">
            <a:spAutoFit/>
          </a:bodyPr>
          <a:lstStyle/>
          <a:p>
            <a:r>
              <a:rPr lang="es-ES"/>
              <a:t>Canal 7</a:t>
            </a:r>
          </a:p>
        </p:txBody>
      </p:sp>
      <p:sp>
        <p:nvSpPr>
          <p:cNvPr id="137262" name="Text Box 195"/>
          <p:cNvSpPr txBox="1">
            <a:spLocks noChangeArrowheads="1"/>
          </p:cNvSpPr>
          <p:nvPr/>
        </p:nvSpPr>
        <p:spPr bwMode="auto">
          <a:xfrm>
            <a:off x="4151313" y="4265613"/>
            <a:ext cx="912812" cy="304800"/>
          </a:xfrm>
          <a:prstGeom prst="rect">
            <a:avLst/>
          </a:prstGeom>
          <a:noFill/>
          <a:ln w="9525">
            <a:noFill/>
            <a:miter lim="800000"/>
            <a:headEnd/>
            <a:tailEnd/>
          </a:ln>
        </p:spPr>
        <p:txBody>
          <a:bodyPr wrap="none">
            <a:spAutoFit/>
          </a:bodyPr>
          <a:lstStyle/>
          <a:p>
            <a:r>
              <a:rPr lang="es-ES"/>
              <a:t>Canal 13</a:t>
            </a:r>
          </a:p>
        </p:txBody>
      </p:sp>
      <p:sp>
        <p:nvSpPr>
          <p:cNvPr id="137263" name="Line 196"/>
          <p:cNvSpPr>
            <a:spLocks noChangeShapeType="1"/>
          </p:cNvSpPr>
          <p:nvPr/>
        </p:nvSpPr>
        <p:spPr bwMode="auto">
          <a:xfrm>
            <a:off x="1055688" y="3656013"/>
            <a:ext cx="0" cy="1828800"/>
          </a:xfrm>
          <a:prstGeom prst="line">
            <a:avLst/>
          </a:prstGeom>
          <a:noFill/>
          <a:ln w="19050">
            <a:solidFill>
              <a:srgbClr val="0000FF"/>
            </a:solidFill>
            <a:round/>
            <a:headEnd/>
            <a:tailEnd/>
          </a:ln>
        </p:spPr>
        <p:txBody>
          <a:bodyPr/>
          <a:lstStyle/>
          <a:p>
            <a:endParaRPr lang="es-ES"/>
          </a:p>
        </p:txBody>
      </p:sp>
      <p:sp>
        <p:nvSpPr>
          <p:cNvPr id="137264" name="Line 197"/>
          <p:cNvSpPr>
            <a:spLocks noChangeShapeType="1"/>
          </p:cNvSpPr>
          <p:nvPr/>
        </p:nvSpPr>
        <p:spPr bwMode="auto">
          <a:xfrm>
            <a:off x="914400" y="2487613"/>
            <a:ext cx="0" cy="3073400"/>
          </a:xfrm>
          <a:prstGeom prst="line">
            <a:avLst/>
          </a:prstGeom>
          <a:noFill/>
          <a:ln w="19050">
            <a:solidFill>
              <a:srgbClr val="0000FF"/>
            </a:solidFill>
            <a:round/>
            <a:headEnd/>
            <a:tailEnd/>
          </a:ln>
        </p:spPr>
        <p:txBody>
          <a:bodyPr/>
          <a:lstStyle/>
          <a:p>
            <a:endParaRPr lang="es-ES"/>
          </a:p>
        </p:txBody>
      </p:sp>
      <p:sp>
        <p:nvSpPr>
          <p:cNvPr id="137265" name="Line 198"/>
          <p:cNvSpPr>
            <a:spLocks noChangeShapeType="1"/>
          </p:cNvSpPr>
          <p:nvPr/>
        </p:nvSpPr>
        <p:spPr bwMode="auto">
          <a:xfrm>
            <a:off x="8159750" y="3579813"/>
            <a:ext cx="0" cy="1905000"/>
          </a:xfrm>
          <a:prstGeom prst="line">
            <a:avLst/>
          </a:prstGeom>
          <a:noFill/>
          <a:ln w="19050">
            <a:solidFill>
              <a:srgbClr val="0000FF"/>
            </a:solidFill>
            <a:round/>
            <a:headEnd/>
            <a:tailEnd/>
          </a:ln>
        </p:spPr>
        <p:txBody>
          <a:bodyPr/>
          <a:lstStyle/>
          <a:p>
            <a:endParaRPr lang="es-ES"/>
          </a:p>
        </p:txBody>
      </p:sp>
      <p:sp>
        <p:nvSpPr>
          <p:cNvPr id="137266" name="Line 199"/>
          <p:cNvSpPr>
            <a:spLocks noChangeShapeType="1"/>
          </p:cNvSpPr>
          <p:nvPr/>
        </p:nvSpPr>
        <p:spPr bwMode="auto">
          <a:xfrm>
            <a:off x="8299450" y="2436813"/>
            <a:ext cx="0" cy="3124200"/>
          </a:xfrm>
          <a:prstGeom prst="line">
            <a:avLst/>
          </a:prstGeom>
          <a:noFill/>
          <a:ln w="19050">
            <a:solidFill>
              <a:srgbClr val="0000FF"/>
            </a:solidFill>
            <a:round/>
            <a:headEnd/>
            <a:tailEnd/>
          </a:ln>
        </p:spPr>
        <p:txBody>
          <a:bodyPr/>
          <a:lstStyle/>
          <a:p>
            <a:endParaRPr lang="es-ES"/>
          </a:p>
        </p:txBody>
      </p:sp>
      <p:sp>
        <p:nvSpPr>
          <p:cNvPr id="137267" name="Line 200"/>
          <p:cNvSpPr>
            <a:spLocks noChangeShapeType="1"/>
          </p:cNvSpPr>
          <p:nvPr/>
        </p:nvSpPr>
        <p:spPr bwMode="auto">
          <a:xfrm>
            <a:off x="1195388" y="5408613"/>
            <a:ext cx="546100" cy="0"/>
          </a:xfrm>
          <a:prstGeom prst="line">
            <a:avLst/>
          </a:prstGeom>
          <a:noFill/>
          <a:ln w="19050">
            <a:solidFill>
              <a:srgbClr val="0000FF"/>
            </a:solidFill>
            <a:round/>
            <a:headEnd/>
            <a:tailEnd/>
          </a:ln>
        </p:spPr>
        <p:txBody>
          <a:bodyPr/>
          <a:lstStyle/>
          <a:p>
            <a:endParaRPr lang="es-ES"/>
          </a:p>
        </p:txBody>
      </p:sp>
      <p:sp>
        <p:nvSpPr>
          <p:cNvPr id="137268" name="Line 201"/>
          <p:cNvSpPr>
            <a:spLocks noChangeShapeType="1"/>
          </p:cNvSpPr>
          <p:nvPr/>
        </p:nvSpPr>
        <p:spPr bwMode="auto">
          <a:xfrm>
            <a:off x="1055688" y="5484813"/>
            <a:ext cx="544512" cy="0"/>
          </a:xfrm>
          <a:prstGeom prst="line">
            <a:avLst/>
          </a:prstGeom>
          <a:noFill/>
          <a:ln w="19050">
            <a:solidFill>
              <a:srgbClr val="0000FF"/>
            </a:solidFill>
            <a:round/>
            <a:headEnd/>
            <a:tailEnd/>
          </a:ln>
        </p:spPr>
        <p:txBody>
          <a:bodyPr/>
          <a:lstStyle/>
          <a:p>
            <a:endParaRPr lang="es-ES"/>
          </a:p>
        </p:txBody>
      </p:sp>
      <p:sp>
        <p:nvSpPr>
          <p:cNvPr id="137269" name="Line 202"/>
          <p:cNvSpPr>
            <a:spLocks noChangeShapeType="1"/>
          </p:cNvSpPr>
          <p:nvPr/>
        </p:nvSpPr>
        <p:spPr bwMode="auto">
          <a:xfrm>
            <a:off x="914400" y="5561013"/>
            <a:ext cx="544513" cy="0"/>
          </a:xfrm>
          <a:prstGeom prst="line">
            <a:avLst/>
          </a:prstGeom>
          <a:noFill/>
          <a:ln w="19050">
            <a:solidFill>
              <a:srgbClr val="0000FF"/>
            </a:solidFill>
            <a:round/>
            <a:headEnd/>
            <a:tailEnd/>
          </a:ln>
        </p:spPr>
        <p:txBody>
          <a:bodyPr/>
          <a:lstStyle/>
          <a:p>
            <a:endParaRPr lang="es-ES"/>
          </a:p>
        </p:txBody>
      </p:sp>
      <p:pic>
        <p:nvPicPr>
          <p:cNvPr id="137270" name="Picture 203"/>
          <p:cNvPicPr>
            <a:picLocks noChangeArrowheads="1"/>
          </p:cNvPicPr>
          <p:nvPr/>
        </p:nvPicPr>
        <p:blipFill>
          <a:blip r:embed="rId5" cstate="print"/>
          <a:srcRect/>
          <a:stretch>
            <a:fillRect/>
          </a:stretch>
        </p:blipFill>
        <p:spPr bwMode="auto">
          <a:xfrm>
            <a:off x="1374775" y="5256213"/>
            <a:ext cx="665163" cy="454025"/>
          </a:xfrm>
          <a:prstGeom prst="rect">
            <a:avLst/>
          </a:prstGeom>
          <a:noFill/>
          <a:ln w="12700">
            <a:noFill/>
            <a:miter lim="800000"/>
            <a:headEnd/>
            <a:tailEnd/>
          </a:ln>
        </p:spPr>
      </p:pic>
      <p:sp>
        <p:nvSpPr>
          <p:cNvPr id="137271" name="Line 204"/>
          <p:cNvSpPr>
            <a:spLocks noChangeShapeType="1"/>
          </p:cNvSpPr>
          <p:nvPr/>
        </p:nvSpPr>
        <p:spPr bwMode="auto">
          <a:xfrm>
            <a:off x="7473950" y="5408613"/>
            <a:ext cx="544513" cy="0"/>
          </a:xfrm>
          <a:prstGeom prst="line">
            <a:avLst/>
          </a:prstGeom>
          <a:noFill/>
          <a:ln w="19050">
            <a:solidFill>
              <a:srgbClr val="0000FF"/>
            </a:solidFill>
            <a:round/>
            <a:headEnd/>
            <a:tailEnd/>
          </a:ln>
        </p:spPr>
        <p:txBody>
          <a:bodyPr/>
          <a:lstStyle/>
          <a:p>
            <a:endParaRPr lang="es-ES"/>
          </a:p>
        </p:txBody>
      </p:sp>
      <p:sp>
        <p:nvSpPr>
          <p:cNvPr id="137272" name="Line 205"/>
          <p:cNvSpPr>
            <a:spLocks noChangeShapeType="1"/>
          </p:cNvSpPr>
          <p:nvPr/>
        </p:nvSpPr>
        <p:spPr bwMode="auto">
          <a:xfrm>
            <a:off x="7613650" y="5484813"/>
            <a:ext cx="546100" cy="0"/>
          </a:xfrm>
          <a:prstGeom prst="line">
            <a:avLst/>
          </a:prstGeom>
          <a:noFill/>
          <a:ln w="19050">
            <a:solidFill>
              <a:srgbClr val="0000FF"/>
            </a:solidFill>
            <a:round/>
            <a:headEnd/>
            <a:tailEnd/>
          </a:ln>
        </p:spPr>
        <p:txBody>
          <a:bodyPr/>
          <a:lstStyle/>
          <a:p>
            <a:endParaRPr lang="es-ES"/>
          </a:p>
        </p:txBody>
      </p:sp>
      <p:sp>
        <p:nvSpPr>
          <p:cNvPr id="137273" name="Line 206"/>
          <p:cNvSpPr>
            <a:spLocks noChangeShapeType="1"/>
          </p:cNvSpPr>
          <p:nvPr/>
        </p:nvSpPr>
        <p:spPr bwMode="auto">
          <a:xfrm>
            <a:off x="7754938" y="5561013"/>
            <a:ext cx="544512" cy="0"/>
          </a:xfrm>
          <a:prstGeom prst="line">
            <a:avLst/>
          </a:prstGeom>
          <a:noFill/>
          <a:ln w="19050">
            <a:solidFill>
              <a:srgbClr val="0000FF"/>
            </a:solidFill>
            <a:round/>
            <a:headEnd/>
            <a:tailEnd/>
          </a:ln>
        </p:spPr>
        <p:txBody>
          <a:bodyPr/>
          <a:lstStyle/>
          <a:p>
            <a:endParaRPr lang="es-ES"/>
          </a:p>
        </p:txBody>
      </p:sp>
      <p:pic>
        <p:nvPicPr>
          <p:cNvPr id="137274" name="Picture 207"/>
          <p:cNvPicPr>
            <a:picLocks noChangeArrowheads="1"/>
          </p:cNvPicPr>
          <p:nvPr/>
        </p:nvPicPr>
        <p:blipFill>
          <a:blip r:embed="rId5" cstate="print"/>
          <a:srcRect/>
          <a:stretch>
            <a:fillRect/>
          </a:stretch>
        </p:blipFill>
        <p:spPr bwMode="auto">
          <a:xfrm>
            <a:off x="7142163" y="5332413"/>
            <a:ext cx="665162" cy="454025"/>
          </a:xfrm>
          <a:prstGeom prst="rect">
            <a:avLst/>
          </a:prstGeom>
          <a:noFill/>
          <a:ln w="12700">
            <a:noFill/>
            <a:miter lim="800000"/>
            <a:headEnd/>
            <a:tailEnd/>
          </a:ln>
        </p:spPr>
      </p:pic>
      <p:sp>
        <p:nvSpPr>
          <p:cNvPr id="137275" name="Text Box 208"/>
          <p:cNvSpPr txBox="1">
            <a:spLocks noChangeArrowheads="1"/>
          </p:cNvSpPr>
          <p:nvPr/>
        </p:nvSpPr>
        <p:spPr bwMode="auto">
          <a:xfrm>
            <a:off x="3635375" y="5164138"/>
            <a:ext cx="2451100" cy="336550"/>
          </a:xfrm>
          <a:prstGeom prst="rect">
            <a:avLst/>
          </a:prstGeom>
          <a:noFill/>
          <a:ln w="9525">
            <a:noFill/>
            <a:miter lim="800000"/>
            <a:headEnd/>
            <a:tailEnd/>
          </a:ln>
        </p:spPr>
        <p:txBody>
          <a:bodyPr wrap="none">
            <a:spAutoFit/>
          </a:bodyPr>
          <a:lstStyle/>
          <a:p>
            <a:r>
              <a:rPr lang="es-ES" sz="1600"/>
              <a:t>Hasta 54 x 3 = 162 Mb/s</a:t>
            </a:r>
          </a:p>
        </p:txBody>
      </p:sp>
      <p:sp>
        <p:nvSpPr>
          <p:cNvPr id="137276" name="Text Box 209"/>
          <p:cNvSpPr txBox="1">
            <a:spLocks noChangeArrowheads="1"/>
          </p:cNvSpPr>
          <p:nvPr/>
        </p:nvSpPr>
        <p:spPr bwMode="auto">
          <a:xfrm>
            <a:off x="3059113" y="5805488"/>
            <a:ext cx="2951162" cy="517525"/>
          </a:xfrm>
          <a:prstGeom prst="rect">
            <a:avLst/>
          </a:prstGeom>
          <a:noFill/>
          <a:ln w="9525">
            <a:noFill/>
            <a:miter lim="800000"/>
            <a:headEnd/>
            <a:tailEnd/>
          </a:ln>
        </p:spPr>
        <p:txBody>
          <a:bodyPr>
            <a:spAutoFit/>
          </a:bodyPr>
          <a:lstStyle/>
          <a:p>
            <a:pPr algn="ctr"/>
            <a:r>
              <a:rPr lang="es-ES"/>
              <a:t>Imprescindible utilizar en este caso canales no solapados</a:t>
            </a:r>
          </a:p>
        </p:txBody>
      </p:sp>
    </p:spTree>
    <p:extLst>
      <p:ext uri="{BB962C8B-B14F-4D97-AF65-F5344CB8AC3E}">
        <p14:creationId xmlns:p14="http://schemas.microsoft.com/office/powerpoint/2010/main" val="3119493039"/>
      </p:ext>
    </p:extLst>
  </p:cSld>
  <p:clrMapOvr>
    <a:masterClrMapping/>
  </p:clrMapOvr>
  <p:transition spd="med">
    <p:cover dir="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19872" y="6468318"/>
            <a:ext cx="2235200" cy="273050"/>
          </a:xfrm>
        </p:spPr>
        <p:txBody>
          <a:bodyPr/>
          <a:lstStyle/>
          <a:p>
            <a:pPr>
              <a:defRPr/>
            </a:pPr>
            <a:r>
              <a:rPr lang="es-ES" dirty="0"/>
              <a:t>Ampliación Redes 5-</a:t>
            </a:r>
            <a:fld id="{C901E2D6-981F-40A0-A781-BFFC36447848}" type="slidenum">
              <a:rPr lang="es-ES"/>
              <a:pPr>
                <a:defRPr/>
              </a:pPr>
              <a:t>145</a:t>
            </a:fld>
            <a:endParaRPr lang="es-ES" dirty="0"/>
          </a:p>
        </p:txBody>
      </p:sp>
      <p:sp>
        <p:nvSpPr>
          <p:cNvPr id="172035" name="Rectangle 2"/>
          <p:cNvSpPr>
            <a:spLocks noGrp="1" noChangeArrowheads="1"/>
          </p:cNvSpPr>
          <p:nvPr>
            <p:ph type="title"/>
          </p:nvPr>
        </p:nvSpPr>
        <p:spPr>
          <a:xfrm>
            <a:off x="685800" y="332656"/>
            <a:ext cx="7772400" cy="1143000"/>
          </a:xfrm>
        </p:spPr>
        <p:txBody>
          <a:bodyPr/>
          <a:lstStyle/>
          <a:p>
            <a:pPr eaLnBrk="1" hangingPunct="1"/>
            <a:r>
              <a:rPr lang="es-ES" dirty="0" smtClean="0"/>
              <a:t>Referencias</a:t>
            </a:r>
          </a:p>
        </p:txBody>
      </p:sp>
      <p:sp>
        <p:nvSpPr>
          <p:cNvPr id="172036" name="Rectangle 3"/>
          <p:cNvSpPr>
            <a:spLocks noGrp="1" noChangeArrowheads="1"/>
          </p:cNvSpPr>
          <p:nvPr>
            <p:ph type="body" idx="1"/>
          </p:nvPr>
        </p:nvSpPr>
        <p:spPr>
          <a:xfrm>
            <a:off x="685800" y="1495872"/>
            <a:ext cx="7772400" cy="4114800"/>
          </a:xfrm>
        </p:spPr>
        <p:txBody>
          <a:bodyPr/>
          <a:lstStyle/>
          <a:p>
            <a:pPr eaLnBrk="1" hangingPunct="1"/>
            <a:r>
              <a:rPr lang="es-ES" sz="2400" dirty="0" err="1" smtClean="0"/>
              <a:t>Certified</a:t>
            </a:r>
            <a:r>
              <a:rPr lang="es-ES" sz="2400" dirty="0" smtClean="0"/>
              <a:t> </a:t>
            </a:r>
            <a:r>
              <a:rPr lang="es-ES" sz="2400" dirty="0" err="1" smtClean="0"/>
              <a:t>Wireless</a:t>
            </a:r>
            <a:r>
              <a:rPr lang="es-ES" sz="2400" dirty="0" smtClean="0"/>
              <a:t> </a:t>
            </a:r>
            <a:r>
              <a:rPr lang="es-ES" sz="2400" dirty="0"/>
              <a:t>Network </a:t>
            </a:r>
            <a:r>
              <a:rPr lang="es-ES" sz="2400" dirty="0" smtClean="0"/>
              <a:t>Professional: </a:t>
            </a:r>
            <a:r>
              <a:rPr lang="es-ES" sz="2400" dirty="0">
                <a:hlinkClick r:id="rId3"/>
              </a:rPr>
              <a:t>http://</a:t>
            </a:r>
            <a:r>
              <a:rPr lang="es-ES" sz="2400" dirty="0" smtClean="0">
                <a:hlinkClick r:id="rId3"/>
              </a:rPr>
              <a:t>www.cwnp.com/</a:t>
            </a:r>
            <a:endParaRPr lang="es-ES" sz="2400" dirty="0"/>
          </a:p>
          <a:p>
            <a:pPr eaLnBrk="1" hangingPunct="1"/>
            <a:r>
              <a:rPr lang="es-ES" sz="2400" dirty="0" err="1" smtClean="0"/>
              <a:t>AirMagnet</a:t>
            </a:r>
            <a:r>
              <a:rPr lang="es-ES" sz="2400" dirty="0" smtClean="0"/>
              <a:t> </a:t>
            </a:r>
            <a:r>
              <a:rPr lang="es-ES" sz="2400" dirty="0" err="1" smtClean="0"/>
              <a:t>Whitepapers</a:t>
            </a:r>
            <a:r>
              <a:rPr lang="es-ES" sz="2400" dirty="0"/>
              <a:t>: </a:t>
            </a:r>
            <a:r>
              <a:rPr lang="es-ES" sz="2400" dirty="0">
                <a:hlinkClick r:id="rId4"/>
              </a:rPr>
              <a:t>http://www.airmagnet.com/products/whitepaper</a:t>
            </a:r>
            <a:r>
              <a:rPr lang="es-ES" sz="2400" dirty="0" smtClean="0">
                <a:hlinkClick r:id="rId4"/>
              </a:rPr>
              <a:t>/</a:t>
            </a:r>
            <a:r>
              <a:rPr lang="es-ES" sz="2400" dirty="0" smtClean="0"/>
              <a:t> </a:t>
            </a:r>
          </a:p>
          <a:p>
            <a:pPr eaLnBrk="1" hangingPunct="1"/>
            <a:r>
              <a:rPr lang="es-ES" sz="2400" dirty="0" smtClean="0"/>
              <a:t>Matthew S. </a:t>
            </a:r>
            <a:r>
              <a:rPr lang="es-ES" sz="2400" dirty="0" err="1" smtClean="0"/>
              <a:t>Gast</a:t>
            </a:r>
            <a:r>
              <a:rPr lang="es-ES" sz="2400" dirty="0" smtClean="0"/>
              <a:t>: “802.11 </a:t>
            </a:r>
            <a:r>
              <a:rPr lang="es-ES" sz="2400" dirty="0" err="1" smtClean="0"/>
              <a:t>Wireless</a:t>
            </a:r>
            <a:r>
              <a:rPr lang="es-ES" sz="2400" dirty="0" smtClean="0"/>
              <a:t> Networks”, </a:t>
            </a:r>
            <a:r>
              <a:rPr lang="es-ES" sz="2400" dirty="0" err="1" smtClean="0"/>
              <a:t>O’Reilly</a:t>
            </a:r>
            <a:endParaRPr lang="es-ES" sz="2400" dirty="0" smtClean="0"/>
          </a:p>
          <a:p>
            <a:pPr eaLnBrk="1" hangingPunct="1"/>
            <a:r>
              <a:rPr lang="es-ES" sz="2400" dirty="0" smtClean="0">
                <a:hlinkClick r:id="rId5"/>
              </a:rPr>
              <a:t>http://standards.ieee.org/getieee802/portfolio.html</a:t>
            </a:r>
            <a:r>
              <a:rPr lang="es-ES" sz="2400" dirty="0" smtClean="0"/>
              <a:t> Aquí están todos los estándares IEEE 802 vigentes que han sido aprobados hace más de un año</a:t>
            </a:r>
          </a:p>
          <a:p>
            <a:pPr eaLnBrk="1" hangingPunct="1"/>
            <a:r>
              <a:rPr lang="es-ES" sz="2400" dirty="0" smtClean="0"/>
              <a:t>Web de la </a:t>
            </a:r>
            <a:r>
              <a:rPr lang="es-ES" sz="2400" dirty="0" err="1" smtClean="0"/>
              <a:t>Wi</a:t>
            </a:r>
            <a:r>
              <a:rPr lang="es-ES" sz="2400" dirty="0" smtClean="0"/>
              <a:t> Fi Alliance: </a:t>
            </a:r>
            <a:r>
              <a:rPr lang="es-ES" sz="2400" dirty="0" smtClean="0">
                <a:hlinkClick r:id="rId6"/>
              </a:rPr>
              <a:t>http://www.wi-fi.org/</a:t>
            </a:r>
            <a:endParaRPr lang="es-ES" sz="2400" dirty="0" smtClean="0"/>
          </a:p>
          <a:p>
            <a:pPr eaLnBrk="1" hangingPunct="1"/>
            <a:r>
              <a:rPr lang="es-ES" sz="2400" dirty="0" smtClean="0"/>
              <a:t>Web del </a:t>
            </a:r>
            <a:r>
              <a:rPr lang="es-ES" sz="2400" dirty="0" err="1" smtClean="0"/>
              <a:t>WiMAX</a:t>
            </a:r>
            <a:r>
              <a:rPr lang="es-ES" sz="2400" dirty="0" smtClean="0"/>
              <a:t> </a:t>
            </a:r>
            <a:r>
              <a:rPr lang="es-ES" sz="2400" dirty="0" err="1" smtClean="0"/>
              <a:t>Forum</a:t>
            </a:r>
            <a:r>
              <a:rPr lang="es-ES" sz="2400" dirty="0" smtClean="0"/>
              <a:t>: </a:t>
            </a:r>
            <a:r>
              <a:rPr lang="es-ES" sz="2400" dirty="0" smtClean="0">
                <a:hlinkClick r:id="rId7"/>
              </a:rPr>
              <a:t>http://www.wimaxforum.org/home/</a:t>
            </a:r>
            <a:r>
              <a:rPr lang="es-ES" sz="2400" dirty="0" smtClean="0"/>
              <a:t> </a:t>
            </a:r>
          </a:p>
          <a:p>
            <a:pPr eaLnBrk="1" hangingPunct="1">
              <a:buFontTx/>
              <a:buNone/>
            </a:pPr>
            <a:endParaRPr lang="es-ES" sz="2400" dirty="0" smtClean="0"/>
          </a:p>
        </p:txBody>
      </p:sp>
    </p:spTree>
  </p:cSld>
  <p:clrMapOvr>
    <a:masterClrMapping/>
  </p:clrMapOvr>
  <p:transition spd="med">
    <p:cover dir="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3 Marcador de número de diapositiva"/>
          <p:cNvSpPr>
            <a:spLocks noGrp="1"/>
          </p:cNvSpPr>
          <p:nvPr>
            <p:ph type="sldNum" sz="quarter" idx="10"/>
          </p:nvPr>
        </p:nvSpPr>
        <p:spPr/>
        <p:txBody>
          <a:bodyPr/>
          <a:lstStyle/>
          <a:p>
            <a:pPr>
              <a:defRPr/>
            </a:pPr>
            <a:r>
              <a:rPr lang="es-ES"/>
              <a:t>Ampliación Redes 5-</a:t>
            </a:r>
            <a:fld id="{D80428B6-182E-47D6-BF42-4B28D3531CF3}" type="slidenum">
              <a:rPr lang="es-ES"/>
              <a:pPr>
                <a:defRPr/>
              </a:pPr>
              <a:t>146</a:t>
            </a:fld>
            <a:endParaRPr lang="es-ES"/>
          </a:p>
        </p:txBody>
      </p:sp>
      <p:sp>
        <p:nvSpPr>
          <p:cNvPr id="138243" name="Rectangle 2"/>
          <p:cNvSpPr>
            <a:spLocks noGrp="1" noChangeArrowheads="1"/>
          </p:cNvSpPr>
          <p:nvPr>
            <p:ph type="title"/>
          </p:nvPr>
        </p:nvSpPr>
        <p:spPr>
          <a:xfrm>
            <a:off x="395288" y="-100013"/>
            <a:ext cx="8062912" cy="927101"/>
          </a:xfrm>
        </p:spPr>
        <p:txBody>
          <a:bodyPr/>
          <a:lstStyle/>
          <a:p>
            <a:pPr eaLnBrk="1" hangingPunct="1"/>
            <a:r>
              <a:rPr lang="es-ES" sz="3200" smtClean="0">
                <a:latin typeface="Arial" charset="0"/>
              </a:rPr>
              <a:t>Grupos de trabajo 802.11</a:t>
            </a:r>
          </a:p>
        </p:txBody>
      </p:sp>
      <p:graphicFrame>
        <p:nvGraphicFramePr>
          <p:cNvPr id="1700867" name="Group 3"/>
          <p:cNvGraphicFramePr>
            <a:graphicFrameLocks noGrp="1"/>
          </p:cNvGraphicFramePr>
          <p:nvPr/>
        </p:nvGraphicFramePr>
        <p:xfrm>
          <a:off x="446088" y="692150"/>
          <a:ext cx="8466137" cy="5765637"/>
        </p:xfrm>
        <a:graphic>
          <a:graphicData uri="http://schemas.openxmlformats.org/drawingml/2006/table">
            <a:tbl>
              <a:tblPr/>
              <a:tblGrid>
                <a:gridCol w="1263650"/>
                <a:gridCol w="5238750"/>
                <a:gridCol w="1028700"/>
                <a:gridCol w="935037"/>
              </a:tblGrid>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Grupo</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Contenido</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Aprobación</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Productos</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IR, Banda 2,4 GHz transmisión hasta 2 Mb/s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7/1997</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1999</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802.11a</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Banda 5 GHz transmisión hasta 54 Mb/s. América </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9/1999</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2001</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802.11b</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Banda 2,4 GHz transmisión hasta 11 Mb/s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9/1999</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1999</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802.11c</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Procedimiento de operación de los puentes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2001</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802.11d</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Extensiones de roaming internacionales (entre países)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2001</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802.11e</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Mejoras de Calidad de Servicio, incluyendo ráfagas de paquetes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802.11F</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Protocolo para la comunicación entre APs en un DS (retirado 2006)</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7/2003</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 </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802.11g</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Banda 2,4 GHz, transmisión hasta 54 Mb/s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6/2003</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2003</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802.11h</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Banda 5 GHz transmisión hasta 54 Mb/s. Compatible para Europa</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10/2003</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802.11i</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Seguridad (corrección de fallos al protocolo WEP)</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7/2004</a:t>
                      </a: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802.11j</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Banda de 4,9 y 5 GHz en Japón</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2004</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802.11k</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Mejoras en la medición de recursos de radio</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2007?</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802.11l</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Reservado, no se utilizará</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802.11m</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Revisión e interpretación de los estándares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Pend.</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802.11n</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Alto rendimiento con MIMO (Multiple input multiple output)</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14/4/2006</a:t>
                      </a: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802.11o</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Reservado, no se utilizará</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802.11p</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Acceso inalámbrico para vehículos en movimiento</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802.11q</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Reservado, no se utilizará (puede confundirse con 802.1q)</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802.11r</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Roaming rápido</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2007?</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802.11s</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Mallado del ESS (Extended Service Set)</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802.11T</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Recomendaciones para evaluación de rendimiento</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802.11u</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Interoperabilidad con redes externas (p. ej. celulares)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Pend.</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802.11v</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Gestión de redes inalámbricas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Pend.</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802.11w</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Tramas de gestión protegidas</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Pend.</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802.11x</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Reservado, no se utilizará (puede confundirse con 802.1x)</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802.11y</a:t>
                      </a:r>
                    </a:p>
                  </a:txBody>
                  <a:tcPr marL="90000" marR="90000" marT="21600" marB="21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Operación 3650-3700 en USA</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2009?</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marL="90000" marR="90000" marT="21600" marB="216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1770219"/>
      </p:ext>
    </p:extLst>
  </p:cSld>
  <p:clrMapOvr>
    <a:masterClrMapping/>
  </p:clrMapOvr>
  <p:transition spd="med">
    <p:cover dir="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A82AD529-9064-498C-928E-A30F18E69160}" type="slidenum">
              <a:rPr lang="es-ES"/>
              <a:pPr>
                <a:defRPr/>
              </a:pPr>
              <a:t>147</a:t>
            </a:fld>
            <a:endParaRPr lang="es-ES"/>
          </a:p>
        </p:txBody>
      </p:sp>
      <p:sp>
        <p:nvSpPr>
          <p:cNvPr id="139267" name="Rectangle 2"/>
          <p:cNvSpPr>
            <a:spLocks noGrp="1" noChangeArrowheads="1"/>
          </p:cNvSpPr>
          <p:nvPr>
            <p:ph type="title"/>
          </p:nvPr>
        </p:nvSpPr>
        <p:spPr/>
        <p:txBody>
          <a:bodyPr/>
          <a:lstStyle/>
          <a:p>
            <a:pPr eaLnBrk="1" hangingPunct="1"/>
            <a:r>
              <a:rPr lang="es-ES" smtClean="0"/>
              <a:t>Sumario</a:t>
            </a:r>
          </a:p>
        </p:txBody>
      </p:sp>
      <p:sp>
        <p:nvSpPr>
          <p:cNvPr id="139268" name="Rectangle 3"/>
          <p:cNvSpPr>
            <a:spLocks noGrp="1" noChangeArrowheads="1"/>
          </p:cNvSpPr>
          <p:nvPr>
            <p:ph type="body" idx="1"/>
          </p:nvPr>
        </p:nvSpPr>
        <p:spPr/>
        <p:txBody>
          <a:bodyPr/>
          <a:lstStyle/>
          <a:p>
            <a:pPr eaLnBrk="1" hangingPunct="1"/>
            <a:r>
              <a:rPr lang="es-ES" b="1" dirty="0" smtClean="0">
                <a:solidFill>
                  <a:srgbClr val="FF0000"/>
                </a:solidFill>
              </a:rPr>
              <a:t>Redes </a:t>
            </a:r>
            <a:r>
              <a:rPr lang="es-ES" b="1" dirty="0" err="1" smtClean="0">
                <a:solidFill>
                  <a:srgbClr val="FF0000"/>
                </a:solidFill>
              </a:rPr>
              <a:t>WiMAX</a:t>
            </a:r>
            <a:r>
              <a:rPr lang="es-ES" b="1" dirty="0" smtClean="0">
                <a:solidFill>
                  <a:srgbClr val="FF0000"/>
                </a:solidFill>
              </a:rPr>
              <a:t>: IEEE 802.16</a:t>
            </a:r>
          </a:p>
          <a:p>
            <a:pPr eaLnBrk="1" hangingPunct="1"/>
            <a:endParaRPr lang="es-ES" dirty="0" smtClean="0"/>
          </a:p>
        </p:txBody>
      </p:sp>
    </p:spTree>
    <p:extLst>
      <p:ext uri="{BB962C8B-B14F-4D97-AF65-F5344CB8AC3E}">
        <p14:creationId xmlns:p14="http://schemas.microsoft.com/office/powerpoint/2010/main" val="1182862340"/>
      </p:ext>
    </p:extLst>
  </p:cSld>
  <p:clrMapOvr>
    <a:masterClrMapping/>
  </p:clrMapOvr>
  <p:transition spd="med">
    <p:cover dir="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pPr>
              <a:defRPr/>
            </a:pPr>
            <a:r>
              <a:rPr lang="es-ES"/>
              <a:t>Ampliación Redes 5-</a:t>
            </a:r>
            <a:fld id="{B819FEEC-3B21-4654-B8F6-57A001C23D13}" type="slidenum">
              <a:rPr lang="es-ES"/>
              <a:pPr>
                <a:defRPr/>
              </a:pPr>
              <a:t>148</a:t>
            </a:fld>
            <a:endParaRPr lang="es-ES"/>
          </a:p>
        </p:txBody>
      </p:sp>
      <p:sp>
        <p:nvSpPr>
          <p:cNvPr id="140291" name="Rectangle 2"/>
          <p:cNvSpPr>
            <a:spLocks noGrp="1" noChangeArrowheads="1"/>
          </p:cNvSpPr>
          <p:nvPr>
            <p:ph type="title"/>
          </p:nvPr>
        </p:nvSpPr>
        <p:spPr>
          <a:xfrm>
            <a:off x="685800" y="476250"/>
            <a:ext cx="7772400" cy="1143000"/>
          </a:xfrm>
        </p:spPr>
        <p:txBody>
          <a:bodyPr/>
          <a:lstStyle/>
          <a:p>
            <a:pPr eaLnBrk="1" hangingPunct="1"/>
            <a:r>
              <a:rPr lang="es-ES" sz="4000" smtClean="0"/>
              <a:t>Estándares 802.16</a:t>
            </a:r>
          </a:p>
        </p:txBody>
      </p:sp>
      <p:sp>
        <p:nvSpPr>
          <p:cNvPr id="140292" name="Rectangle 3"/>
          <p:cNvSpPr>
            <a:spLocks noGrp="1" noChangeArrowheads="1"/>
          </p:cNvSpPr>
          <p:nvPr>
            <p:ph type="body" sz="half" idx="1"/>
          </p:nvPr>
        </p:nvSpPr>
        <p:spPr>
          <a:xfrm>
            <a:off x="685800" y="1847850"/>
            <a:ext cx="7631113" cy="4114800"/>
          </a:xfrm>
        </p:spPr>
        <p:txBody>
          <a:bodyPr/>
          <a:lstStyle/>
          <a:p>
            <a:pPr eaLnBrk="1" hangingPunct="1">
              <a:lnSpc>
                <a:spcPct val="90000"/>
              </a:lnSpc>
            </a:pPr>
            <a:r>
              <a:rPr lang="es-ES" sz="2400" smtClean="0"/>
              <a:t>El IEEE creó en julio de 1999 el comité 802.16 para la estandarización de redes metropolitanas inalámbricas</a:t>
            </a:r>
          </a:p>
          <a:p>
            <a:pPr eaLnBrk="1" hangingPunct="1">
              <a:lnSpc>
                <a:spcPct val="90000"/>
              </a:lnSpc>
            </a:pPr>
            <a:r>
              <a:rPr lang="es-ES" sz="2400" smtClean="0"/>
              <a:t>El primer estándar se aprobó a finales de 2001</a:t>
            </a:r>
          </a:p>
          <a:p>
            <a:pPr eaLnBrk="1" hangingPunct="1">
              <a:lnSpc>
                <a:spcPct val="90000"/>
              </a:lnSpc>
            </a:pPr>
            <a:r>
              <a:rPr lang="es-ES" sz="2400" smtClean="0"/>
              <a:t>Como en el resto de estándares 802 solo se especifica la capa física y la subcapa MAC</a:t>
            </a:r>
          </a:p>
          <a:p>
            <a:pPr eaLnBrk="1" hangingPunct="1">
              <a:lnSpc>
                <a:spcPct val="90000"/>
              </a:lnSpc>
            </a:pPr>
            <a:r>
              <a:rPr lang="es-ES" sz="2400" smtClean="0"/>
              <a:t>La tecnología es más compleja que en otros estándares 802. La seguridad, calidad de servicio y un sofisticado protocolo MAC forman parte integral del diseño. Se ha potenciado la complejidad en aras a mejorar la eficiencia </a:t>
            </a:r>
          </a:p>
          <a:p>
            <a:pPr eaLnBrk="1" hangingPunct="1">
              <a:lnSpc>
                <a:spcPct val="90000"/>
              </a:lnSpc>
            </a:pPr>
            <a:r>
              <a:rPr lang="es-ES" sz="2400" smtClean="0"/>
              <a:t>Se trata de una tecnología que pretende competir con ADSL y CATV para el acceso de la ’última milla’</a:t>
            </a:r>
          </a:p>
        </p:txBody>
      </p:sp>
      <p:pic>
        <p:nvPicPr>
          <p:cNvPr id="140293" name="Picture 4"/>
          <p:cNvPicPr>
            <a:picLocks noGrp="1" noChangeAspect="1" noChangeArrowheads="1"/>
          </p:cNvPicPr>
          <p:nvPr>
            <p:ph sz="half" idx="2"/>
          </p:nvPr>
        </p:nvPicPr>
        <p:blipFill>
          <a:blip r:embed="rId3" cstate="print"/>
          <a:srcRect/>
          <a:stretch>
            <a:fillRect/>
          </a:stretch>
        </p:blipFill>
        <p:spPr>
          <a:xfrm>
            <a:off x="7091363" y="333375"/>
            <a:ext cx="1584325" cy="1382713"/>
          </a:xfrm>
          <a:noFill/>
        </p:spPr>
      </p:pic>
    </p:spTree>
    <p:extLst>
      <p:ext uri="{BB962C8B-B14F-4D97-AF65-F5344CB8AC3E}">
        <p14:creationId xmlns:p14="http://schemas.microsoft.com/office/powerpoint/2010/main" val="1980637996"/>
      </p:ext>
    </p:extLst>
  </p:cSld>
  <p:clrMapOvr>
    <a:masterClrMapping/>
  </p:clrMapOvr>
  <p:transition spd="med">
    <p:cover dir="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número de diapositiva"/>
          <p:cNvSpPr>
            <a:spLocks noGrp="1"/>
          </p:cNvSpPr>
          <p:nvPr>
            <p:ph type="sldNum" sz="quarter" idx="10"/>
          </p:nvPr>
        </p:nvSpPr>
        <p:spPr/>
        <p:txBody>
          <a:bodyPr/>
          <a:lstStyle/>
          <a:p>
            <a:pPr>
              <a:defRPr/>
            </a:pPr>
            <a:r>
              <a:rPr lang="es-ES"/>
              <a:t>Ampliación Redes 5-</a:t>
            </a:r>
            <a:fld id="{EFFE50EF-7528-468F-96EF-738271CB9EDE}" type="slidenum">
              <a:rPr lang="es-ES"/>
              <a:pPr>
                <a:defRPr/>
              </a:pPr>
              <a:t>149</a:t>
            </a:fld>
            <a:endParaRPr lang="es-ES"/>
          </a:p>
        </p:txBody>
      </p:sp>
      <p:pic>
        <p:nvPicPr>
          <p:cNvPr id="141315" name="Picture 2"/>
          <p:cNvPicPr>
            <a:picLocks noChangeAspect="1" noChangeArrowheads="1"/>
          </p:cNvPicPr>
          <p:nvPr/>
        </p:nvPicPr>
        <p:blipFill>
          <a:blip r:embed="rId3" cstate="print"/>
          <a:srcRect l="51746" t="20428" r="3700" b="16493"/>
          <a:stretch>
            <a:fillRect/>
          </a:stretch>
        </p:blipFill>
        <p:spPr bwMode="auto">
          <a:xfrm>
            <a:off x="1116013" y="73025"/>
            <a:ext cx="7129462" cy="6308725"/>
          </a:xfrm>
          <a:prstGeom prst="rect">
            <a:avLst/>
          </a:prstGeom>
          <a:noFill/>
          <a:ln w="9525">
            <a:noFill/>
            <a:miter lim="800000"/>
            <a:headEnd/>
            <a:tailEnd/>
          </a:ln>
        </p:spPr>
      </p:pic>
    </p:spTree>
    <p:extLst>
      <p:ext uri="{BB962C8B-B14F-4D97-AF65-F5344CB8AC3E}">
        <p14:creationId xmlns:p14="http://schemas.microsoft.com/office/powerpoint/2010/main" val="2881901687"/>
      </p:ext>
    </p:extLst>
  </p:cSld>
  <p:clrMapOvr>
    <a:masterClrMapping/>
  </p:clrMapOvr>
  <p:transition spd="med">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1E514782-607B-4E07-99D5-E8F5EC71109A}" type="slidenum">
              <a:rPr lang="es-ES"/>
              <a:pPr>
                <a:defRPr/>
              </a:pPr>
              <a:t>15</a:t>
            </a:fld>
            <a:endParaRPr lang="es-ES"/>
          </a:p>
        </p:txBody>
      </p:sp>
      <p:sp>
        <p:nvSpPr>
          <p:cNvPr id="17411" name="Rectangle 2"/>
          <p:cNvSpPr>
            <a:spLocks noGrp="1" noChangeArrowheads="1"/>
          </p:cNvSpPr>
          <p:nvPr>
            <p:ph type="title"/>
          </p:nvPr>
        </p:nvSpPr>
        <p:spPr/>
        <p:txBody>
          <a:bodyPr/>
          <a:lstStyle/>
          <a:p>
            <a:pPr eaLnBrk="1" hangingPunct="1"/>
            <a:r>
              <a:rPr lang="es-ES" smtClean="0"/>
              <a:t>Redes Inalámbricas 802.11</a:t>
            </a:r>
          </a:p>
        </p:txBody>
      </p:sp>
      <p:sp>
        <p:nvSpPr>
          <p:cNvPr id="17412" name="Rectangle 3"/>
          <p:cNvSpPr>
            <a:spLocks noGrp="1" noChangeArrowheads="1"/>
          </p:cNvSpPr>
          <p:nvPr>
            <p:ph type="body" idx="1"/>
          </p:nvPr>
        </p:nvSpPr>
        <p:spPr/>
        <p:txBody>
          <a:bodyPr/>
          <a:lstStyle/>
          <a:p>
            <a:pPr eaLnBrk="1" hangingPunct="1"/>
            <a:r>
              <a:rPr lang="es-ES" dirty="0" smtClean="0"/>
              <a:t>Introducción y Arquitectura</a:t>
            </a:r>
          </a:p>
          <a:p>
            <a:pPr eaLnBrk="1" hangingPunct="1"/>
            <a:r>
              <a:rPr lang="es-ES" b="1" dirty="0" smtClean="0">
                <a:solidFill>
                  <a:srgbClr val="FF0000"/>
                </a:solidFill>
              </a:rPr>
              <a:t>Nivel MAC</a:t>
            </a:r>
          </a:p>
          <a:p>
            <a:pPr eaLnBrk="1" hangingPunct="1"/>
            <a:r>
              <a:rPr lang="es-ES" dirty="0" smtClean="0"/>
              <a:t>Conectividad y seguridad</a:t>
            </a:r>
          </a:p>
          <a:p>
            <a:pPr eaLnBrk="1" hangingPunct="1"/>
            <a:r>
              <a:rPr lang="es-ES" dirty="0" smtClean="0"/>
              <a:t>Nivel físico</a:t>
            </a:r>
          </a:p>
          <a:p>
            <a:pPr eaLnBrk="1" hangingPunct="1"/>
            <a:r>
              <a:rPr lang="es-ES" dirty="0" smtClean="0"/>
              <a:t>Diseño</a:t>
            </a:r>
          </a:p>
          <a:p>
            <a:pPr eaLnBrk="1" hangingPunct="1"/>
            <a:r>
              <a:rPr lang="es-ES" dirty="0" smtClean="0"/>
              <a:t>Puentes inalámbricos</a:t>
            </a:r>
          </a:p>
        </p:txBody>
      </p:sp>
    </p:spTree>
  </p:cSld>
  <p:clrMapOvr>
    <a:masterClrMapping/>
  </p:clrMapOvr>
  <p:transition spd="med">
    <p:cover dir="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a:defRPr/>
            </a:pPr>
            <a:r>
              <a:rPr lang="es-ES"/>
              <a:t>Ampliación Redes 5-</a:t>
            </a:r>
            <a:fld id="{FC1D5CB5-96BC-4836-BF57-8BD58BD0C0F1}" type="slidenum">
              <a:rPr lang="es-ES"/>
              <a:pPr>
                <a:defRPr/>
              </a:pPr>
              <a:t>150</a:t>
            </a:fld>
            <a:endParaRPr lang="es-ES"/>
          </a:p>
        </p:txBody>
      </p:sp>
      <p:sp>
        <p:nvSpPr>
          <p:cNvPr id="142339" name="Rectangle 2"/>
          <p:cNvSpPr>
            <a:spLocks noGrp="1" noChangeArrowheads="1"/>
          </p:cNvSpPr>
          <p:nvPr>
            <p:ph type="title"/>
          </p:nvPr>
        </p:nvSpPr>
        <p:spPr>
          <a:xfrm>
            <a:off x="685800" y="754063"/>
            <a:ext cx="7486650" cy="1143000"/>
          </a:xfrm>
        </p:spPr>
        <p:txBody>
          <a:bodyPr/>
          <a:lstStyle/>
          <a:p>
            <a:pPr eaLnBrk="1" hangingPunct="1"/>
            <a:r>
              <a:rPr lang="es-ES_tradnl" sz="3600" smtClean="0"/>
              <a:t>WiMAX Forum (World Interoperability for Microwave Access)</a:t>
            </a:r>
            <a:endParaRPr lang="es-ES" sz="3600" smtClean="0"/>
          </a:p>
        </p:txBody>
      </p:sp>
      <p:sp>
        <p:nvSpPr>
          <p:cNvPr id="142340" name="Rectangle 3"/>
          <p:cNvSpPr>
            <a:spLocks noGrp="1" noChangeArrowheads="1"/>
          </p:cNvSpPr>
          <p:nvPr>
            <p:ph type="body" idx="1"/>
          </p:nvPr>
        </p:nvSpPr>
        <p:spPr>
          <a:xfrm>
            <a:off x="685800" y="2125663"/>
            <a:ext cx="7772400" cy="4327525"/>
          </a:xfrm>
        </p:spPr>
        <p:txBody>
          <a:bodyPr/>
          <a:lstStyle/>
          <a:p>
            <a:pPr eaLnBrk="1" hangingPunct="1">
              <a:lnSpc>
                <a:spcPct val="90000"/>
              </a:lnSpc>
            </a:pPr>
            <a:r>
              <a:rPr lang="es-ES_tradnl" sz="2400" smtClean="0"/>
              <a:t>El WiMAX Forum es una asociación formada por más de un centenar de fabricantes con el fin de acelerar el desarrollo de los estándares IEEE 802.16 y garantizar la interoperabilidad mediante un proceso de certificación. Es a los estándares 802.16 lo que la WiFi Alliance es a los estándares 802.11:</a:t>
            </a:r>
          </a:p>
          <a:p>
            <a:pPr eaLnBrk="1" hangingPunct="1">
              <a:lnSpc>
                <a:spcPct val="90000"/>
              </a:lnSpc>
            </a:pPr>
            <a:r>
              <a:rPr lang="es-ES_tradnl" sz="2400" smtClean="0"/>
              <a:t>A diferencia de la WiFi Alliance, que surgió cuando los estándares y productos 802.11 ya estaban consolidados, el WiMAX Forum desarrolla su actividad en paralelo al proceso de estandarización y antes de que aparezcan productos en el mercado. Esto ha dado mejor resultado.</a:t>
            </a:r>
            <a:endParaRPr lang="es-ES" sz="2400" smtClean="0"/>
          </a:p>
        </p:txBody>
      </p:sp>
      <p:pic>
        <p:nvPicPr>
          <p:cNvPr id="142341" name="Picture 4"/>
          <p:cNvPicPr>
            <a:picLocks noChangeAspect="1" noChangeArrowheads="1"/>
          </p:cNvPicPr>
          <p:nvPr/>
        </p:nvPicPr>
        <p:blipFill>
          <a:blip r:embed="rId3" cstate="print"/>
          <a:srcRect b="6546"/>
          <a:stretch>
            <a:fillRect/>
          </a:stretch>
        </p:blipFill>
        <p:spPr bwMode="auto">
          <a:xfrm>
            <a:off x="7740650" y="144463"/>
            <a:ext cx="1254125" cy="1223962"/>
          </a:xfrm>
          <a:prstGeom prst="rect">
            <a:avLst/>
          </a:prstGeom>
          <a:noFill/>
          <a:ln w="9525">
            <a:noFill/>
            <a:miter lim="800000"/>
            <a:headEnd/>
            <a:tailEnd/>
          </a:ln>
        </p:spPr>
      </p:pic>
    </p:spTree>
    <p:extLst>
      <p:ext uri="{BB962C8B-B14F-4D97-AF65-F5344CB8AC3E}">
        <p14:creationId xmlns:p14="http://schemas.microsoft.com/office/powerpoint/2010/main" val="28140687"/>
      </p:ext>
    </p:extLst>
  </p:cSld>
  <p:clrMapOvr>
    <a:masterClrMapping/>
  </p:clrMapOvr>
  <p:transition spd="med">
    <p:cover dir="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3 Marcador de número de diapositiva"/>
          <p:cNvSpPr>
            <a:spLocks noGrp="1"/>
          </p:cNvSpPr>
          <p:nvPr>
            <p:ph type="sldNum" sz="quarter" idx="10"/>
          </p:nvPr>
        </p:nvSpPr>
        <p:spPr>
          <a:xfrm>
            <a:off x="3489325" y="6525344"/>
            <a:ext cx="2235200" cy="273050"/>
          </a:xfrm>
        </p:spPr>
        <p:txBody>
          <a:bodyPr/>
          <a:lstStyle/>
          <a:p>
            <a:pPr>
              <a:defRPr/>
            </a:pPr>
            <a:r>
              <a:rPr lang="es-ES" dirty="0"/>
              <a:t>Ampliación Redes 5-</a:t>
            </a:r>
            <a:fld id="{773EDF5A-D679-4CFA-92DB-5CFB1ABB6CA0}" type="slidenum">
              <a:rPr lang="es-ES"/>
              <a:pPr>
                <a:defRPr/>
              </a:pPr>
              <a:t>151</a:t>
            </a:fld>
            <a:endParaRPr lang="es-ES" dirty="0"/>
          </a:p>
        </p:txBody>
      </p:sp>
      <p:sp>
        <p:nvSpPr>
          <p:cNvPr id="143363" name="Rectangle 2"/>
          <p:cNvSpPr>
            <a:spLocks noGrp="1" noChangeArrowheads="1"/>
          </p:cNvSpPr>
          <p:nvPr>
            <p:ph type="title"/>
          </p:nvPr>
        </p:nvSpPr>
        <p:spPr>
          <a:xfrm>
            <a:off x="832048" y="188640"/>
            <a:ext cx="7772400" cy="515937"/>
          </a:xfrm>
        </p:spPr>
        <p:txBody>
          <a:bodyPr/>
          <a:lstStyle/>
          <a:p>
            <a:pPr eaLnBrk="1" hangingPunct="1"/>
            <a:r>
              <a:rPr lang="es-ES_tradnl" sz="4000" dirty="0" smtClean="0"/>
              <a:t>Estándares 802.16</a:t>
            </a:r>
            <a:endParaRPr lang="es-ES" sz="4000" dirty="0" smtClean="0"/>
          </a:p>
        </p:txBody>
      </p:sp>
      <p:graphicFrame>
        <p:nvGraphicFramePr>
          <p:cNvPr id="1711168" name="Group 64"/>
          <p:cNvGraphicFramePr>
            <a:graphicFrameLocks noGrp="1"/>
          </p:cNvGraphicFramePr>
          <p:nvPr>
            <p:ph idx="1"/>
            <p:extLst>
              <p:ext uri="{D42A27DB-BD31-4B8C-83A1-F6EECF244321}">
                <p14:modId xmlns:p14="http://schemas.microsoft.com/office/powerpoint/2010/main" val="1401637600"/>
              </p:ext>
            </p:extLst>
          </p:nvPr>
        </p:nvGraphicFramePr>
        <p:xfrm>
          <a:off x="539750" y="1129416"/>
          <a:ext cx="7704658" cy="5229416"/>
        </p:xfrm>
        <a:graphic>
          <a:graphicData uri="http://schemas.openxmlformats.org/drawingml/2006/table">
            <a:tbl>
              <a:tblPr/>
              <a:tblGrid>
                <a:gridCol w="1203380"/>
                <a:gridCol w="1665245"/>
                <a:gridCol w="1837337"/>
                <a:gridCol w="1607038"/>
                <a:gridCol w="1391658"/>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Estándar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802.16, 802.16a, 802.16c</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802.16d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(802-16-2004)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802.16e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a:t>
                      </a:r>
                      <a:r>
                        <a:rPr kumimoji="0" lang="es-ES_tradnl" sz="1400" b="0" i="0" u="none" strike="noStrike" cap="none" normalizeH="0" baseline="0" dirty="0" err="1" smtClean="0">
                          <a:ln>
                            <a:noFill/>
                          </a:ln>
                          <a:solidFill>
                            <a:schemeClr val="tx1"/>
                          </a:solidFill>
                          <a:effectLst/>
                          <a:latin typeface="Arial" charset="0"/>
                        </a:rPr>
                        <a:t>WiMAX</a:t>
                      </a:r>
                      <a:r>
                        <a:rPr kumimoji="0" lang="es-ES_tradnl" sz="1400" b="0" i="0" u="none" strike="noStrike" cap="none" normalizeH="0" baseline="0" dirty="0" smtClean="0">
                          <a:ln>
                            <a:noFill/>
                          </a:ln>
                          <a:solidFill>
                            <a:schemeClr val="tx1"/>
                          </a:solidFill>
                          <a:effectLst/>
                          <a:latin typeface="Arial" charset="0"/>
                        </a:rPr>
                        <a:t> móvil)</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802.16m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t>
                      </a:r>
                      <a:r>
                        <a:rPr kumimoji="0" lang="es-ES" sz="1400" b="0" i="0" u="none" strike="noStrike" cap="none" normalizeH="0" baseline="0" dirty="0" err="1" smtClean="0">
                          <a:ln>
                            <a:noFill/>
                          </a:ln>
                          <a:solidFill>
                            <a:schemeClr val="tx1"/>
                          </a:solidFill>
                          <a:effectLst/>
                          <a:latin typeface="Arial" charset="0"/>
                        </a:rPr>
                        <a:t>WiMAX</a:t>
                      </a:r>
                      <a:r>
                        <a:rPr kumimoji="0" lang="es-ES" sz="1400" b="0" i="0" u="none" strike="noStrike" cap="none" normalizeH="0" baseline="0" dirty="0" smtClean="0">
                          <a:ln>
                            <a:noFill/>
                          </a:ln>
                          <a:solidFill>
                            <a:schemeClr val="tx1"/>
                          </a:solidFill>
                          <a:effectLst/>
                          <a:latin typeface="Arial"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Completado</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2001, 2002, 2003</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Julio 2004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Diciembre 2005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Marzo 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Frecuencias</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10 - 66 GHz</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2 - 11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2 - 6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Condiciones</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LOS (Line of Sight)</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Near-LOS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No LOS</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No LOS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Anchura de canal</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20-28 MHz</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1,75-20 MHz</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1,25-20 MHz</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Caudal</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Hasta 134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Hasta 70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Hasta 35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Hasta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100/1000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Transmisión</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SCA (Single Carrier)</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OFDM 256</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OFDMA 2048</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Movilidad</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Fijo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Fijo y Portable (Nómada)</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Fijo y Móvil (</a:t>
                      </a:r>
                      <a:r>
                        <a:rPr kumimoji="0" lang="es-ES_tradnl" sz="1400" b="0" i="0" u="none" strike="noStrike" cap="none" normalizeH="0" baseline="0" dirty="0" err="1" smtClean="0">
                          <a:ln>
                            <a:noFill/>
                          </a:ln>
                          <a:solidFill>
                            <a:schemeClr val="tx1"/>
                          </a:solidFill>
                          <a:effectLst/>
                          <a:latin typeface="Arial" charset="0"/>
                        </a:rPr>
                        <a:t>roaming</a:t>
                      </a:r>
                      <a:r>
                        <a:rPr kumimoji="0" lang="es-ES_tradnl" sz="1400" b="0" i="0" u="none" strike="noStrike" cap="none" normalizeH="0" baseline="0" dirty="0" smtClean="0">
                          <a:ln>
                            <a:noFill/>
                          </a:ln>
                          <a:solidFill>
                            <a:schemeClr val="tx1"/>
                          </a:solidFill>
                          <a:effectLst/>
                          <a:latin typeface="Arial" charset="0"/>
                        </a:rPr>
                        <a:t>)</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Fijo y Móvil (</a:t>
                      </a:r>
                      <a:r>
                        <a:rPr kumimoji="0" lang="es-ES_tradnl" sz="1400" b="0" i="0" u="none" strike="noStrike" cap="none" normalizeH="0" baseline="0" dirty="0" err="1" smtClean="0">
                          <a:ln>
                            <a:noFill/>
                          </a:ln>
                          <a:solidFill>
                            <a:schemeClr val="tx1"/>
                          </a:solidFill>
                          <a:effectLst/>
                          <a:latin typeface="Arial" charset="0"/>
                        </a:rPr>
                        <a:t>roaming</a:t>
                      </a:r>
                      <a:r>
                        <a:rPr kumimoji="0" lang="es-ES_tradnl" sz="1400" b="0" i="0" u="none" strike="noStrike" cap="none" normalizeH="0" baseline="0" dirty="0" smtClean="0">
                          <a:ln>
                            <a:noFill/>
                          </a:ln>
                          <a:solidFill>
                            <a:schemeClr val="tx1"/>
                          </a:solidFill>
                          <a:effectLst/>
                          <a:latin typeface="Arial" charset="0"/>
                        </a:rPr>
                        <a:t>)</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Alcance</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 Km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30 Km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 Km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Aplicaciones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Urbano. Acceso internet de edificios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Urbano, suburbano, rural. SME, </a:t>
                      </a:r>
                      <a:r>
                        <a:rPr kumimoji="0" lang="es-ES" sz="1400" b="0" i="0" u="none" strike="noStrike" cap="none" normalizeH="0" baseline="0" dirty="0" err="1" smtClean="0">
                          <a:ln>
                            <a:noFill/>
                          </a:ln>
                          <a:solidFill>
                            <a:schemeClr val="tx1"/>
                          </a:solidFill>
                          <a:effectLst/>
                          <a:latin typeface="Arial" charset="0"/>
                        </a:rPr>
                        <a:t>WiFi</a:t>
                      </a:r>
                      <a:r>
                        <a:rPr kumimoji="0" lang="es-ES" sz="1400" b="0" i="0" u="none" strike="noStrike" cap="none" normalizeH="0" baseline="0" dirty="0" smtClean="0">
                          <a:ln>
                            <a:noFill/>
                          </a:ln>
                          <a:solidFill>
                            <a:schemeClr val="tx1"/>
                          </a:solidFill>
                          <a:effectLst/>
                          <a:latin typeface="Arial" charset="0"/>
                        </a:rPr>
                        <a:t>. Puentes inalámbricos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Portátiles, </a:t>
                      </a:r>
                      <a:r>
                        <a:rPr kumimoji="0" lang="es-ES" sz="1400" b="0" i="0" u="none" strike="noStrike" cap="none" normalizeH="0" baseline="0" dirty="0" err="1" smtClean="0">
                          <a:ln>
                            <a:noFill/>
                          </a:ln>
                          <a:solidFill>
                            <a:schemeClr val="tx1"/>
                          </a:solidFill>
                          <a:effectLst/>
                          <a:latin typeface="Arial" charset="0"/>
                        </a:rPr>
                        <a:t>smartphones</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Portátiles, </a:t>
                      </a:r>
                      <a:r>
                        <a:rPr kumimoji="0" lang="es-ES" sz="1400" b="0" i="0" u="none" strike="noStrike" cap="none" normalizeH="0" baseline="0" dirty="0" err="1" smtClean="0">
                          <a:ln>
                            <a:noFill/>
                          </a:ln>
                          <a:solidFill>
                            <a:schemeClr val="tx1"/>
                          </a:solidFill>
                          <a:effectLst/>
                          <a:latin typeface="Arial" charset="0"/>
                        </a:rPr>
                        <a:t>smartphones</a:t>
                      </a:r>
                      <a:endParaRPr kumimoji="0" lang="es-E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421" name="Text Box 60"/>
          <p:cNvSpPr txBox="1">
            <a:spLocks noChangeArrowheads="1"/>
          </p:cNvSpPr>
          <p:nvPr/>
        </p:nvSpPr>
        <p:spPr bwMode="auto">
          <a:xfrm>
            <a:off x="1979712" y="619720"/>
            <a:ext cx="776288" cy="304800"/>
          </a:xfrm>
          <a:prstGeom prst="rect">
            <a:avLst/>
          </a:prstGeom>
          <a:noFill/>
          <a:ln w="9525">
            <a:noFill/>
            <a:miter lim="800000"/>
            <a:headEnd/>
            <a:tailEnd/>
          </a:ln>
        </p:spPr>
        <p:txBody>
          <a:bodyPr wrap="none">
            <a:spAutoFit/>
          </a:bodyPr>
          <a:lstStyle/>
          <a:p>
            <a:r>
              <a:rPr lang="es-ES" b="0"/>
              <a:t>‘legacy’</a:t>
            </a:r>
          </a:p>
        </p:txBody>
      </p:sp>
      <p:sp>
        <p:nvSpPr>
          <p:cNvPr id="143422" name="Line 61"/>
          <p:cNvSpPr>
            <a:spLocks noChangeShapeType="1"/>
          </p:cNvSpPr>
          <p:nvPr/>
        </p:nvSpPr>
        <p:spPr bwMode="auto">
          <a:xfrm>
            <a:off x="2340075" y="924520"/>
            <a:ext cx="0" cy="142875"/>
          </a:xfrm>
          <a:prstGeom prst="line">
            <a:avLst/>
          </a:prstGeom>
          <a:noFill/>
          <a:ln w="9525">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1723449197"/>
      </p:ext>
    </p:extLst>
  </p:cSld>
  <p:clrMapOvr>
    <a:masterClrMapping/>
  </p:clrMapOvr>
  <p:transition spd="med">
    <p:cover dir="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Marcador de número de diapositiva"/>
          <p:cNvSpPr>
            <a:spLocks noGrp="1"/>
          </p:cNvSpPr>
          <p:nvPr>
            <p:ph type="sldNum" sz="quarter" idx="10"/>
          </p:nvPr>
        </p:nvSpPr>
        <p:spPr/>
        <p:txBody>
          <a:bodyPr/>
          <a:lstStyle/>
          <a:p>
            <a:pPr>
              <a:defRPr/>
            </a:pPr>
            <a:r>
              <a:rPr lang="es-ES"/>
              <a:t>Ampliación Redes 5-</a:t>
            </a:r>
            <a:fld id="{C4A3378A-E196-4BD6-8E2E-481EC07D73B0}" type="slidenum">
              <a:rPr lang="es-ES"/>
              <a:pPr>
                <a:defRPr/>
              </a:pPr>
              <a:t>152</a:t>
            </a:fld>
            <a:endParaRPr lang="es-ES"/>
          </a:p>
        </p:txBody>
      </p:sp>
      <p:pic>
        <p:nvPicPr>
          <p:cNvPr id="144387" name="Picture 2"/>
          <p:cNvPicPr>
            <a:picLocks noChangeAspect="1" noChangeArrowheads="1"/>
          </p:cNvPicPr>
          <p:nvPr/>
        </p:nvPicPr>
        <p:blipFill>
          <a:blip r:embed="rId3" cstate="print"/>
          <a:srcRect/>
          <a:stretch>
            <a:fillRect/>
          </a:stretch>
        </p:blipFill>
        <p:spPr bwMode="auto">
          <a:xfrm>
            <a:off x="34925" y="1262063"/>
            <a:ext cx="8526463" cy="4294187"/>
          </a:xfrm>
          <a:prstGeom prst="rect">
            <a:avLst/>
          </a:prstGeom>
          <a:noFill/>
          <a:ln w="9525">
            <a:noFill/>
            <a:miter lim="800000"/>
            <a:headEnd/>
            <a:tailEnd/>
          </a:ln>
        </p:spPr>
      </p:pic>
      <p:sp>
        <p:nvSpPr>
          <p:cNvPr id="144388" name="Text Box 3"/>
          <p:cNvSpPr txBox="1">
            <a:spLocks noChangeArrowheads="1"/>
          </p:cNvSpPr>
          <p:nvPr/>
        </p:nvSpPr>
        <p:spPr bwMode="auto">
          <a:xfrm>
            <a:off x="684213" y="260350"/>
            <a:ext cx="7632700" cy="579438"/>
          </a:xfrm>
          <a:prstGeom prst="rect">
            <a:avLst/>
          </a:prstGeom>
          <a:noFill/>
          <a:ln w="9525">
            <a:noFill/>
            <a:miter lim="800000"/>
            <a:headEnd/>
            <a:tailEnd/>
          </a:ln>
        </p:spPr>
        <p:txBody>
          <a:bodyPr>
            <a:spAutoFit/>
          </a:bodyPr>
          <a:lstStyle/>
          <a:p>
            <a:pPr algn="ctr"/>
            <a:r>
              <a:rPr lang="es-ES" sz="3200"/>
              <a:t>Alcance en función de la frecuencia</a:t>
            </a:r>
          </a:p>
        </p:txBody>
      </p:sp>
      <p:sp>
        <p:nvSpPr>
          <p:cNvPr id="144389" name="Text Box 4"/>
          <p:cNvSpPr txBox="1">
            <a:spLocks noChangeArrowheads="1"/>
          </p:cNvSpPr>
          <p:nvPr/>
        </p:nvSpPr>
        <p:spPr bwMode="auto">
          <a:xfrm>
            <a:off x="407988" y="5803900"/>
            <a:ext cx="8340725" cy="581025"/>
          </a:xfrm>
          <a:prstGeom prst="rect">
            <a:avLst/>
          </a:prstGeom>
          <a:solidFill>
            <a:schemeClr val="bg1"/>
          </a:solidFill>
          <a:ln w="9525">
            <a:noFill/>
            <a:miter lim="800000"/>
            <a:headEnd/>
            <a:tailEnd/>
          </a:ln>
        </p:spPr>
        <p:txBody>
          <a:bodyPr wrap="none">
            <a:spAutoFit/>
          </a:bodyPr>
          <a:lstStyle/>
          <a:p>
            <a:pPr algn="ctr"/>
            <a:r>
              <a:rPr lang="es-ES" sz="1600"/>
              <a:t>Las frecuencias altas se atenúan más (a mayor frecuencia menor alcance)</a:t>
            </a:r>
          </a:p>
          <a:p>
            <a:pPr algn="ctr"/>
            <a:r>
              <a:rPr lang="es-ES" sz="1600"/>
              <a:t>El uso de antenas direccionales aumenta el alcance (a veces de forma considerable)</a:t>
            </a:r>
          </a:p>
        </p:txBody>
      </p:sp>
      <p:sp>
        <p:nvSpPr>
          <p:cNvPr id="144390" name="Text Box 5"/>
          <p:cNvSpPr txBox="1">
            <a:spLocks noChangeArrowheads="1"/>
          </p:cNvSpPr>
          <p:nvPr/>
        </p:nvSpPr>
        <p:spPr bwMode="auto">
          <a:xfrm>
            <a:off x="6227763" y="1050925"/>
            <a:ext cx="2873375" cy="581025"/>
          </a:xfrm>
          <a:prstGeom prst="rect">
            <a:avLst/>
          </a:prstGeom>
          <a:solidFill>
            <a:schemeClr val="bg1"/>
          </a:solidFill>
          <a:ln w="9525">
            <a:noFill/>
            <a:miter lim="800000"/>
            <a:headEnd/>
            <a:tailEnd/>
          </a:ln>
        </p:spPr>
        <p:txBody>
          <a:bodyPr wrap="none">
            <a:spAutoFit/>
          </a:bodyPr>
          <a:lstStyle/>
          <a:p>
            <a:r>
              <a:rPr lang="es-ES" sz="1600"/>
              <a:t>Antena omnidireccional </a:t>
            </a:r>
          </a:p>
          <a:p>
            <a:r>
              <a:rPr lang="es-ES" sz="1600"/>
              <a:t>(Enlace punto a multipunto)</a:t>
            </a:r>
          </a:p>
        </p:txBody>
      </p:sp>
      <p:sp>
        <p:nvSpPr>
          <p:cNvPr id="144391" name="Text Box 6"/>
          <p:cNvSpPr txBox="1">
            <a:spLocks noChangeArrowheads="1"/>
          </p:cNvSpPr>
          <p:nvPr/>
        </p:nvSpPr>
        <p:spPr bwMode="auto">
          <a:xfrm>
            <a:off x="884238" y="5232400"/>
            <a:ext cx="2006600" cy="304800"/>
          </a:xfrm>
          <a:prstGeom prst="rect">
            <a:avLst/>
          </a:prstGeom>
          <a:solidFill>
            <a:schemeClr val="bg1"/>
          </a:solidFill>
          <a:ln w="9525">
            <a:noFill/>
            <a:miter lim="800000"/>
            <a:headEnd/>
            <a:tailEnd/>
          </a:ln>
        </p:spPr>
        <p:txBody>
          <a:bodyPr wrap="none">
            <a:spAutoFit/>
          </a:bodyPr>
          <a:lstStyle/>
          <a:p>
            <a:pPr algn="ctr"/>
            <a:r>
              <a:rPr lang="es-ES"/>
              <a:t>         Alcance (Km)     </a:t>
            </a:r>
          </a:p>
        </p:txBody>
      </p:sp>
      <p:sp>
        <p:nvSpPr>
          <p:cNvPr id="144392" name="Text Box 7"/>
          <p:cNvSpPr txBox="1">
            <a:spLocks noChangeArrowheads="1"/>
          </p:cNvSpPr>
          <p:nvPr/>
        </p:nvSpPr>
        <p:spPr bwMode="auto">
          <a:xfrm>
            <a:off x="4787900" y="5232400"/>
            <a:ext cx="2055813" cy="304800"/>
          </a:xfrm>
          <a:prstGeom prst="rect">
            <a:avLst/>
          </a:prstGeom>
          <a:solidFill>
            <a:schemeClr val="bg1"/>
          </a:solidFill>
          <a:ln w="9525">
            <a:noFill/>
            <a:miter lim="800000"/>
            <a:headEnd/>
            <a:tailEnd/>
          </a:ln>
        </p:spPr>
        <p:txBody>
          <a:bodyPr wrap="none">
            <a:spAutoFit/>
          </a:bodyPr>
          <a:lstStyle/>
          <a:p>
            <a:pPr algn="ctr"/>
            <a:r>
              <a:rPr lang="es-ES"/>
              <a:t>             Alcance (Km)  </a:t>
            </a:r>
          </a:p>
        </p:txBody>
      </p:sp>
      <p:sp>
        <p:nvSpPr>
          <p:cNvPr id="144393" name="Text Box 8"/>
          <p:cNvSpPr txBox="1">
            <a:spLocks noChangeArrowheads="1"/>
          </p:cNvSpPr>
          <p:nvPr/>
        </p:nvSpPr>
        <p:spPr bwMode="auto">
          <a:xfrm>
            <a:off x="1136650" y="1271588"/>
            <a:ext cx="2363788" cy="581025"/>
          </a:xfrm>
          <a:prstGeom prst="rect">
            <a:avLst/>
          </a:prstGeom>
          <a:solidFill>
            <a:schemeClr val="bg1"/>
          </a:solidFill>
          <a:ln w="9525">
            <a:noFill/>
            <a:miter lim="800000"/>
            <a:headEnd/>
            <a:tailEnd/>
          </a:ln>
        </p:spPr>
        <p:txBody>
          <a:bodyPr wrap="none">
            <a:spAutoFit/>
          </a:bodyPr>
          <a:lstStyle/>
          <a:p>
            <a:pPr algn="ctr"/>
            <a:r>
              <a:rPr lang="es-ES" sz="1600"/>
              <a:t>Antena direccional</a:t>
            </a:r>
          </a:p>
          <a:p>
            <a:pPr algn="ctr"/>
            <a:r>
              <a:rPr lang="es-ES" sz="1600"/>
              <a:t>(enlace punto a punto)</a:t>
            </a:r>
          </a:p>
        </p:txBody>
      </p:sp>
    </p:spTree>
    <p:extLst>
      <p:ext uri="{BB962C8B-B14F-4D97-AF65-F5344CB8AC3E}">
        <p14:creationId xmlns:p14="http://schemas.microsoft.com/office/powerpoint/2010/main" val="1993040923"/>
      </p:ext>
    </p:extLst>
  </p:cSld>
  <p:clrMapOvr>
    <a:masterClrMapping/>
  </p:clrMapOvr>
  <p:transition spd="med">
    <p:cover dir="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64D2C516-55CE-4D57-9454-A7E86A0ED8FD}" type="slidenum">
              <a:rPr lang="es-ES"/>
              <a:pPr>
                <a:defRPr/>
              </a:pPr>
              <a:t>153</a:t>
            </a:fld>
            <a:endParaRPr lang="es-ES"/>
          </a:p>
        </p:txBody>
      </p:sp>
      <p:sp>
        <p:nvSpPr>
          <p:cNvPr id="145411" name="Rectangle 2"/>
          <p:cNvSpPr>
            <a:spLocks noGrp="1" noChangeArrowheads="1"/>
          </p:cNvSpPr>
          <p:nvPr>
            <p:ph type="title"/>
          </p:nvPr>
        </p:nvSpPr>
        <p:spPr>
          <a:xfrm>
            <a:off x="685800" y="609600"/>
            <a:ext cx="7772400" cy="803275"/>
          </a:xfrm>
        </p:spPr>
        <p:txBody>
          <a:bodyPr/>
          <a:lstStyle/>
          <a:p>
            <a:pPr eaLnBrk="1" hangingPunct="1"/>
            <a:r>
              <a:rPr lang="es-ES_tradnl" sz="3600" smtClean="0"/>
              <a:t>Mejoras introducidas en de 802.16d y 802.16e</a:t>
            </a:r>
            <a:endParaRPr lang="es-ES" sz="3600" smtClean="0"/>
          </a:p>
        </p:txBody>
      </p:sp>
      <p:sp>
        <p:nvSpPr>
          <p:cNvPr id="145412" name="Rectangle 3"/>
          <p:cNvSpPr>
            <a:spLocks noGrp="1" noChangeArrowheads="1"/>
          </p:cNvSpPr>
          <p:nvPr>
            <p:ph type="body" idx="1"/>
          </p:nvPr>
        </p:nvSpPr>
        <p:spPr>
          <a:xfrm>
            <a:off x="539750" y="1701800"/>
            <a:ext cx="8134350" cy="4679950"/>
          </a:xfrm>
        </p:spPr>
        <p:txBody>
          <a:bodyPr/>
          <a:lstStyle/>
          <a:p>
            <a:pPr eaLnBrk="1" hangingPunct="1">
              <a:lnSpc>
                <a:spcPct val="80000"/>
              </a:lnSpc>
            </a:pPr>
            <a:r>
              <a:rPr lang="es-ES_tradnl" sz="2200" smtClean="0"/>
              <a:t>Frecuencias más bajas (2-11 </a:t>
            </a:r>
            <a:r>
              <a:rPr lang="es-ES_tradnl" sz="2200" i="1" smtClean="0"/>
              <a:t>vs</a:t>
            </a:r>
            <a:r>
              <a:rPr lang="es-ES_tradnl" sz="2200" smtClean="0"/>
              <a:t> 10-66 GHz):</a:t>
            </a:r>
          </a:p>
          <a:p>
            <a:pPr lvl="1" eaLnBrk="1" hangingPunct="1">
              <a:lnSpc>
                <a:spcPct val="80000"/>
              </a:lnSpc>
            </a:pPr>
            <a:r>
              <a:rPr lang="es-ES_tradnl" sz="2200" smtClean="0"/>
              <a:t>Aumenta el alcance</a:t>
            </a:r>
          </a:p>
          <a:p>
            <a:pPr lvl="1" eaLnBrk="1" hangingPunct="1">
              <a:lnSpc>
                <a:spcPct val="80000"/>
              </a:lnSpc>
            </a:pPr>
            <a:r>
              <a:rPr lang="es-ES_tradnl" sz="2200" smtClean="0"/>
              <a:t>Se puede funcionar sin visión directa (NLOS) </a:t>
            </a:r>
          </a:p>
          <a:p>
            <a:pPr lvl="1" eaLnBrk="1" hangingPunct="1">
              <a:lnSpc>
                <a:spcPct val="80000"/>
              </a:lnSpc>
            </a:pPr>
            <a:r>
              <a:rPr lang="es-ES_tradnl" sz="2200" smtClean="0"/>
              <a:t>Se pueden usar las bandas sin licencia de 2,4 y 5 GHz</a:t>
            </a:r>
          </a:p>
          <a:p>
            <a:pPr lvl="1" eaLnBrk="1" hangingPunct="1">
              <a:lnSpc>
                <a:spcPct val="80000"/>
              </a:lnSpc>
            </a:pPr>
            <a:r>
              <a:rPr lang="es-ES_tradnl" sz="2200" smtClean="0"/>
              <a:t>No es tan fácil disponer de grandes anchos de banda </a:t>
            </a:r>
          </a:p>
          <a:p>
            <a:pPr eaLnBrk="1" hangingPunct="1">
              <a:lnSpc>
                <a:spcPct val="80000"/>
              </a:lnSpc>
            </a:pPr>
            <a:r>
              <a:rPr lang="es-ES" sz="2200" smtClean="0"/>
              <a:t>Nuevas técnicas de corrección de errores muy agresivas, que permiten superar entornos hostiles</a:t>
            </a:r>
          </a:p>
          <a:p>
            <a:pPr eaLnBrk="1" hangingPunct="1">
              <a:lnSpc>
                <a:spcPct val="80000"/>
              </a:lnSpc>
            </a:pPr>
            <a:r>
              <a:rPr lang="es-ES" sz="2200" smtClean="0"/>
              <a:t>Potencia de emisión ajustable de forma automática, de forma que en cada caso se utiliza la mínima necesaria. Se reduce la interferencia y el consumo</a:t>
            </a:r>
            <a:endParaRPr lang="es-ES_tradnl" sz="2200" smtClean="0"/>
          </a:p>
          <a:p>
            <a:pPr eaLnBrk="1" hangingPunct="1">
              <a:lnSpc>
                <a:spcPct val="80000"/>
              </a:lnSpc>
            </a:pPr>
            <a:r>
              <a:rPr lang="es-ES_tradnl" sz="2200" smtClean="0"/>
              <a:t>Se exprimen al máximo las posibilidades del canal de radio. Ej.: uso de OFDM/OFDMA y de MIMO</a:t>
            </a:r>
          </a:p>
          <a:p>
            <a:pPr eaLnBrk="1" hangingPunct="1">
              <a:lnSpc>
                <a:spcPct val="80000"/>
              </a:lnSpc>
            </a:pPr>
            <a:r>
              <a:rPr lang="es-ES_tradnl" sz="2200" smtClean="0"/>
              <a:t>802.16e incorpora técnicas de transmisión que mejoran aun más el rendimiento. Además permite la movilidad (prevé el handover).</a:t>
            </a:r>
          </a:p>
          <a:p>
            <a:pPr eaLnBrk="1" hangingPunct="1">
              <a:lnSpc>
                <a:spcPct val="80000"/>
              </a:lnSpc>
            </a:pPr>
            <a:endParaRPr lang="es-ES" sz="2200" smtClean="0"/>
          </a:p>
        </p:txBody>
      </p:sp>
    </p:spTree>
    <p:extLst>
      <p:ext uri="{BB962C8B-B14F-4D97-AF65-F5344CB8AC3E}">
        <p14:creationId xmlns:p14="http://schemas.microsoft.com/office/powerpoint/2010/main" val="2257940021"/>
      </p:ext>
    </p:extLst>
  </p:cSld>
  <p:clrMapOvr>
    <a:masterClrMapping/>
  </p:clrMapOvr>
  <p:transition spd="med">
    <p:cover dir="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a:spLocks noGrp="1"/>
          </p:cNvSpPr>
          <p:nvPr>
            <p:ph type="sldNum" sz="quarter" idx="10"/>
          </p:nvPr>
        </p:nvSpPr>
        <p:spPr/>
        <p:txBody>
          <a:bodyPr/>
          <a:lstStyle/>
          <a:p>
            <a:pPr>
              <a:defRPr/>
            </a:pPr>
            <a:r>
              <a:rPr lang="es-ES"/>
              <a:t>Ampliación Redes 5-</a:t>
            </a:r>
            <a:fld id="{BC6339C2-4B01-48C3-AC02-274FB03D5D29}" type="slidenum">
              <a:rPr lang="es-ES"/>
              <a:pPr>
                <a:defRPr/>
              </a:pPr>
              <a:t>154</a:t>
            </a:fld>
            <a:endParaRPr lang="es-ES"/>
          </a:p>
        </p:txBody>
      </p:sp>
      <p:pic>
        <p:nvPicPr>
          <p:cNvPr id="146435" name="Picture 2"/>
          <p:cNvPicPr>
            <a:picLocks noChangeAspect="1" noChangeArrowheads="1"/>
          </p:cNvPicPr>
          <p:nvPr/>
        </p:nvPicPr>
        <p:blipFill>
          <a:blip r:embed="rId3" cstate="print"/>
          <a:srcRect/>
          <a:stretch>
            <a:fillRect/>
          </a:stretch>
        </p:blipFill>
        <p:spPr bwMode="auto">
          <a:xfrm>
            <a:off x="179388" y="1196975"/>
            <a:ext cx="8855075" cy="3587750"/>
          </a:xfrm>
          <a:prstGeom prst="rect">
            <a:avLst/>
          </a:prstGeom>
          <a:noFill/>
          <a:ln w="9525">
            <a:noFill/>
            <a:miter lim="800000"/>
            <a:headEnd/>
            <a:tailEnd/>
          </a:ln>
        </p:spPr>
      </p:pic>
      <p:sp>
        <p:nvSpPr>
          <p:cNvPr id="146436" name="Text Box 3"/>
          <p:cNvSpPr txBox="1">
            <a:spLocks noChangeArrowheads="1"/>
          </p:cNvSpPr>
          <p:nvPr/>
        </p:nvSpPr>
        <p:spPr bwMode="auto">
          <a:xfrm>
            <a:off x="1476375" y="5013325"/>
            <a:ext cx="6192838" cy="730250"/>
          </a:xfrm>
          <a:prstGeom prst="rect">
            <a:avLst/>
          </a:prstGeom>
          <a:noFill/>
          <a:ln w="9525">
            <a:noFill/>
            <a:miter lim="800000"/>
            <a:headEnd/>
            <a:tailEnd/>
          </a:ln>
        </p:spPr>
        <p:txBody>
          <a:bodyPr>
            <a:spAutoFit/>
          </a:bodyPr>
          <a:lstStyle/>
          <a:p>
            <a:r>
              <a:rPr lang="es-ES" b="0"/>
              <a:t>Para tener comunicación sin visión directa (NLOS, Non-Line Of Sight) se aprovecha la señal recibida por rebotes. Sin embargo el alcance se reduce respecto a una situación con visión directa (LOS).</a:t>
            </a:r>
          </a:p>
        </p:txBody>
      </p:sp>
      <p:sp>
        <p:nvSpPr>
          <p:cNvPr id="146437" name="Text Box 4"/>
          <p:cNvSpPr txBox="1">
            <a:spLocks noChangeArrowheads="1"/>
          </p:cNvSpPr>
          <p:nvPr/>
        </p:nvSpPr>
        <p:spPr bwMode="auto">
          <a:xfrm>
            <a:off x="971550" y="427038"/>
            <a:ext cx="7358063" cy="579437"/>
          </a:xfrm>
          <a:prstGeom prst="rect">
            <a:avLst/>
          </a:prstGeom>
          <a:noFill/>
          <a:ln w="9525">
            <a:noFill/>
            <a:miter lim="800000"/>
            <a:headEnd/>
            <a:tailEnd/>
          </a:ln>
        </p:spPr>
        <p:txBody>
          <a:bodyPr wrap="none">
            <a:spAutoFit/>
          </a:bodyPr>
          <a:lstStyle/>
          <a:p>
            <a:r>
              <a:rPr lang="es-ES" sz="3200" b="0"/>
              <a:t>Comunicación sin visión directa (NLOS)</a:t>
            </a:r>
          </a:p>
        </p:txBody>
      </p:sp>
    </p:spTree>
    <p:extLst>
      <p:ext uri="{BB962C8B-B14F-4D97-AF65-F5344CB8AC3E}">
        <p14:creationId xmlns:p14="http://schemas.microsoft.com/office/powerpoint/2010/main" val="191862821"/>
      </p:ext>
    </p:extLst>
  </p:cSld>
  <p:clrMapOvr>
    <a:masterClrMapping/>
  </p:clrMapOvr>
  <p:transition spd="med">
    <p:cover dir="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número de diapositiva"/>
          <p:cNvSpPr>
            <a:spLocks noGrp="1"/>
          </p:cNvSpPr>
          <p:nvPr>
            <p:ph type="sldNum" sz="quarter" idx="10"/>
          </p:nvPr>
        </p:nvSpPr>
        <p:spPr/>
        <p:txBody>
          <a:bodyPr/>
          <a:lstStyle/>
          <a:p>
            <a:pPr>
              <a:defRPr/>
            </a:pPr>
            <a:r>
              <a:rPr lang="es-ES"/>
              <a:t>Ampliación Redes 5-</a:t>
            </a:r>
            <a:fld id="{60E37301-53FD-467E-8423-81A0AC9AB0A0}" type="slidenum">
              <a:rPr lang="es-ES"/>
              <a:pPr>
                <a:defRPr/>
              </a:pPr>
              <a:t>155</a:t>
            </a:fld>
            <a:endParaRPr lang="es-ES"/>
          </a:p>
        </p:txBody>
      </p:sp>
      <p:pic>
        <p:nvPicPr>
          <p:cNvPr id="147459" name="Picture 2"/>
          <p:cNvPicPr>
            <a:picLocks noChangeAspect="1" noChangeArrowheads="1"/>
          </p:cNvPicPr>
          <p:nvPr/>
        </p:nvPicPr>
        <p:blipFill>
          <a:blip r:embed="rId3" cstate="print"/>
          <a:srcRect/>
          <a:stretch>
            <a:fillRect/>
          </a:stretch>
        </p:blipFill>
        <p:spPr bwMode="auto">
          <a:xfrm>
            <a:off x="285750" y="1084263"/>
            <a:ext cx="8570913" cy="5165725"/>
          </a:xfrm>
          <a:prstGeom prst="rect">
            <a:avLst/>
          </a:prstGeom>
          <a:noFill/>
          <a:ln w="9525">
            <a:noFill/>
            <a:miter lim="800000"/>
            <a:headEnd/>
            <a:tailEnd/>
          </a:ln>
        </p:spPr>
      </p:pic>
      <p:sp>
        <p:nvSpPr>
          <p:cNvPr id="147460" name="Text Box 3"/>
          <p:cNvSpPr txBox="1">
            <a:spLocks noChangeArrowheads="1"/>
          </p:cNvSpPr>
          <p:nvPr/>
        </p:nvSpPr>
        <p:spPr bwMode="auto">
          <a:xfrm>
            <a:off x="958850" y="188913"/>
            <a:ext cx="7177088" cy="946150"/>
          </a:xfrm>
          <a:prstGeom prst="rect">
            <a:avLst/>
          </a:prstGeom>
          <a:noFill/>
          <a:ln w="9525">
            <a:noFill/>
            <a:miter lim="800000"/>
            <a:headEnd/>
            <a:tailEnd/>
          </a:ln>
        </p:spPr>
        <p:txBody>
          <a:bodyPr wrap="none">
            <a:spAutoFit/>
          </a:bodyPr>
          <a:lstStyle/>
          <a:p>
            <a:pPr algn="ctr"/>
            <a:r>
              <a:rPr lang="es-ES" sz="2800" b="0"/>
              <a:t>Funcionamiento de OFDM</a:t>
            </a:r>
          </a:p>
          <a:p>
            <a:pPr algn="ctr"/>
            <a:r>
              <a:rPr lang="es-ES" sz="2800" b="0"/>
              <a:t>(Orthogonal Fequency Division Multiplexing)</a:t>
            </a:r>
          </a:p>
        </p:txBody>
      </p:sp>
      <p:sp>
        <p:nvSpPr>
          <p:cNvPr id="147461" name="Text Box 4"/>
          <p:cNvSpPr txBox="1">
            <a:spLocks noChangeArrowheads="1"/>
          </p:cNvSpPr>
          <p:nvPr/>
        </p:nvSpPr>
        <p:spPr bwMode="auto">
          <a:xfrm>
            <a:off x="2449513" y="6111875"/>
            <a:ext cx="5218112" cy="304800"/>
          </a:xfrm>
          <a:prstGeom prst="rect">
            <a:avLst/>
          </a:prstGeom>
          <a:noFill/>
          <a:ln w="9525">
            <a:noFill/>
            <a:miter lim="800000"/>
            <a:headEnd/>
            <a:tailEnd/>
          </a:ln>
        </p:spPr>
        <p:txBody>
          <a:bodyPr wrap="none">
            <a:spAutoFit/>
          </a:bodyPr>
          <a:lstStyle/>
          <a:p>
            <a:r>
              <a:rPr lang="es-ES" b="0"/>
              <a:t>Esta técnica se utiliza también en 802.11a, 802.11g y 802.15.3a</a:t>
            </a:r>
          </a:p>
        </p:txBody>
      </p:sp>
      <p:sp>
        <p:nvSpPr>
          <p:cNvPr id="147462" name="Text Box 5"/>
          <p:cNvSpPr txBox="1">
            <a:spLocks noChangeArrowheads="1"/>
          </p:cNvSpPr>
          <p:nvPr/>
        </p:nvSpPr>
        <p:spPr bwMode="auto">
          <a:xfrm>
            <a:off x="158750" y="2941638"/>
            <a:ext cx="2900363" cy="1155700"/>
          </a:xfrm>
          <a:prstGeom prst="rect">
            <a:avLst/>
          </a:prstGeom>
          <a:noFill/>
          <a:ln w="9525">
            <a:noFill/>
            <a:miter lim="800000"/>
            <a:headEnd/>
            <a:tailEnd/>
          </a:ln>
        </p:spPr>
        <p:txBody>
          <a:bodyPr>
            <a:spAutoFit/>
          </a:bodyPr>
          <a:lstStyle/>
          <a:p>
            <a:r>
              <a:rPr lang="es-ES" b="0"/>
              <a:t>Aunque las portadoras contiguas se solapan la técnica de codificación ortogonal utilizada evita que haya interferencias entre ellas</a:t>
            </a:r>
          </a:p>
        </p:txBody>
      </p:sp>
      <p:sp>
        <p:nvSpPr>
          <p:cNvPr id="147463" name="Line 6"/>
          <p:cNvSpPr>
            <a:spLocks noChangeShapeType="1"/>
          </p:cNvSpPr>
          <p:nvPr/>
        </p:nvSpPr>
        <p:spPr bwMode="auto">
          <a:xfrm>
            <a:off x="3460750" y="3405188"/>
            <a:ext cx="0" cy="287337"/>
          </a:xfrm>
          <a:prstGeom prst="line">
            <a:avLst/>
          </a:prstGeom>
          <a:noFill/>
          <a:ln w="9525">
            <a:solidFill>
              <a:schemeClr val="tx1"/>
            </a:solidFill>
            <a:round/>
            <a:headEnd/>
            <a:tailEnd type="triangle" w="med" len="med"/>
          </a:ln>
        </p:spPr>
        <p:txBody>
          <a:bodyPr/>
          <a:lstStyle/>
          <a:p>
            <a:endParaRPr lang="es-ES"/>
          </a:p>
        </p:txBody>
      </p:sp>
      <p:sp>
        <p:nvSpPr>
          <p:cNvPr id="147464" name="Line 7"/>
          <p:cNvSpPr>
            <a:spLocks noChangeShapeType="1"/>
          </p:cNvSpPr>
          <p:nvPr/>
        </p:nvSpPr>
        <p:spPr bwMode="auto">
          <a:xfrm>
            <a:off x="3662363" y="3284538"/>
            <a:ext cx="0" cy="407987"/>
          </a:xfrm>
          <a:prstGeom prst="line">
            <a:avLst/>
          </a:prstGeom>
          <a:noFill/>
          <a:ln w="9525">
            <a:solidFill>
              <a:schemeClr val="tx1"/>
            </a:solidFill>
            <a:round/>
            <a:headEnd/>
            <a:tailEnd type="triangle" w="med" len="med"/>
          </a:ln>
        </p:spPr>
        <p:txBody>
          <a:bodyPr/>
          <a:lstStyle/>
          <a:p>
            <a:endParaRPr lang="es-ES"/>
          </a:p>
        </p:txBody>
      </p:sp>
      <p:sp>
        <p:nvSpPr>
          <p:cNvPr id="147465" name="Line 8"/>
          <p:cNvSpPr>
            <a:spLocks noChangeShapeType="1"/>
          </p:cNvSpPr>
          <p:nvPr/>
        </p:nvSpPr>
        <p:spPr bwMode="auto">
          <a:xfrm flipH="1">
            <a:off x="3097213" y="3405188"/>
            <a:ext cx="360362" cy="0"/>
          </a:xfrm>
          <a:prstGeom prst="line">
            <a:avLst/>
          </a:prstGeom>
          <a:noFill/>
          <a:ln w="9525">
            <a:solidFill>
              <a:schemeClr val="tx1"/>
            </a:solidFill>
            <a:round/>
            <a:headEnd/>
            <a:tailEnd/>
          </a:ln>
        </p:spPr>
        <p:txBody>
          <a:bodyPr/>
          <a:lstStyle/>
          <a:p>
            <a:endParaRPr lang="es-ES"/>
          </a:p>
        </p:txBody>
      </p:sp>
      <p:sp>
        <p:nvSpPr>
          <p:cNvPr id="147466" name="Line 9"/>
          <p:cNvSpPr>
            <a:spLocks noChangeShapeType="1"/>
          </p:cNvSpPr>
          <p:nvPr/>
        </p:nvSpPr>
        <p:spPr bwMode="auto">
          <a:xfrm flipH="1">
            <a:off x="3043238" y="3287713"/>
            <a:ext cx="617537" cy="0"/>
          </a:xfrm>
          <a:prstGeom prst="line">
            <a:avLst/>
          </a:prstGeom>
          <a:noFill/>
          <a:ln w="9525">
            <a:solidFill>
              <a:schemeClr val="tx1"/>
            </a:solidFill>
            <a:round/>
            <a:headEnd/>
            <a:tailEnd/>
          </a:ln>
        </p:spPr>
        <p:txBody>
          <a:bodyPr/>
          <a:lstStyle/>
          <a:p>
            <a:endParaRPr lang="es-ES"/>
          </a:p>
        </p:txBody>
      </p:sp>
    </p:spTree>
    <p:extLst>
      <p:ext uri="{BB962C8B-B14F-4D97-AF65-F5344CB8AC3E}">
        <p14:creationId xmlns:p14="http://schemas.microsoft.com/office/powerpoint/2010/main" val="1473766613"/>
      </p:ext>
    </p:extLst>
  </p:cSld>
  <p:clrMapOvr>
    <a:masterClrMapping/>
  </p:clrMapOvr>
  <p:transition spd="med">
    <p:cover dir="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número de diapositiva"/>
          <p:cNvSpPr>
            <a:spLocks noGrp="1"/>
          </p:cNvSpPr>
          <p:nvPr>
            <p:ph type="sldNum" sz="quarter" idx="10"/>
          </p:nvPr>
        </p:nvSpPr>
        <p:spPr/>
        <p:txBody>
          <a:bodyPr/>
          <a:lstStyle/>
          <a:p>
            <a:pPr>
              <a:defRPr/>
            </a:pPr>
            <a:r>
              <a:rPr lang="es-ES"/>
              <a:t>Ampliación Redes 5-</a:t>
            </a:r>
            <a:fld id="{124AF59D-4D1A-4B76-AADE-9C369D112179}" type="slidenum">
              <a:rPr lang="es-ES"/>
              <a:pPr>
                <a:defRPr/>
              </a:pPr>
              <a:t>156</a:t>
            </a:fld>
            <a:endParaRPr lang="es-ES"/>
          </a:p>
        </p:txBody>
      </p:sp>
      <p:pic>
        <p:nvPicPr>
          <p:cNvPr id="148483" name="Picture 2"/>
          <p:cNvPicPr>
            <a:picLocks noChangeAspect="1" noChangeArrowheads="1"/>
          </p:cNvPicPr>
          <p:nvPr/>
        </p:nvPicPr>
        <p:blipFill>
          <a:blip r:embed="rId3" cstate="print"/>
          <a:srcRect/>
          <a:stretch>
            <a:fillRect/>
          </a:stretch>
        </p:blipFill>
        <p:spPr bwMode="auto">
          <a:xfrm>
            <a:off x="1042988" y="981075"/>
            <a:ext cx="6078537" cy="4279900"/>
          </a:xfrm>
          <a:prstGeom prst="rect">
            <a:avLst/>
          </a:prstGeom>
          <a:noFill/>
          <a:ln w="9525">
            <a:noFill/>
            <a:miter lim="800000"/>
            <a:headEnd/>
            <a:tailEnd/>
          </a:ln>
        </p:spPr>
      </p:pic>
      <p:sp>
        <p:nvSpPr>
          <p:cNvPr id="148484" name="Text Box 3"/>
          <p:cNvSpPr txBox="1">
            <a:spLocks noChangeArrowheads="1"/>
          </p:cNvSpPr>
          <p:nvPr/>
        </p:nvSpPr>
        <p:spPr bwMode="auto">
          <a:xfrm>
            <a:off x="971550" y="268288"/>
            <a:ext cx="7400925" cy="579437"/>
          </a:xfrm>
          <a:prstGeom prst="rect">
            <a:avLst/>
          </a:prstGeom>
          <a:noFill/>
          <a:ln w="9525">
            <a:noFill/>
            <a:miter lim="800000"/>
            <a:headEnd/>
            <a:tailEnd/>
          </a:ln>
        </p:spPr>
        <p:txBody>
          <a:bodyPr wrap="none">
            <a:spAutoFit/>
          </a:bodyPr>
          <a:lstStyle/>
          <a:p>
            <a:r>
              <a:rPr lang="es-ES" sz="3200" b="0"/>
              <a:t>Funcionamiento de OFDM y de OFDMA</a:t>
            </a:r>
          </a:p>
        </p:txBody>
      </p:sp>
      <p:sp>
        <p:nvSpPr>
          <p:cNvPr id="148485" name="Text Box 4"/>
          <p:cNvSpPr txBox="1">
            <a:spLocks noChangeArrowheads="1"/>
          </p:cNvSpPr>
          <p:nvPr/>
        </p:nvSpPr>
        <p:spPr bwMode="auto">
          <a:xfrm>
            <a:off x="7164388" y="1412875"/>
            <a:ext cx="1771650" cy="1370013"/>
          </a:xfrm>
          <a:prstGeom prst="rect">
            <a:avLst/>
          </a:prstGeom>
          <a:noFill/>
          <a:ln w="9525">
            <a:noFill/>
            <a:miter lim="800000"/>
            <a:headEnd/>
            <a:tailEnd/>
          </a:ln>
        </p:spPr>
        <p:txBody>
          <a:bodyPr>
            <a:spAutoFit/>
          </a:bodyPr>
          <a:lstStyle/>
          <a:p>
            <a:pPr algn="ctr"/>
            <a:r>
              <a:rPr lang="es-ES" sz="2800"/>
              <a:t>OFDM</a:t>
            </a:r>
          </a:p>
          <a:p>
            <a:pPr algn="ctr"/>
            <a:r>
              <a:rPr lang="es-ES"/>
              <a:t>(Orthogonal Frequency Division Multiplexing)</a:t>
            </a:r>
          </a:p>
        </p:txBody>
      </p:sp>
      <p:sp>
        <p:nvSpPr>
          <p:cNvPr id="148486" name="Text Box 5"/>
          <p:cNvSpPr txBox="1">
            <a:spLocks noChangeArrowheads="1"/>
          </p:cNvSpPr>
          <p:nvPr/>
        </p:nvSpPr>
        <p:spPr bwMode="auto">
          <a:xfrm>
            <a:off x="7092950" y="3644900"/>
            <a:ext cx="1727200" cy="1370013"/>
          </a:xfrm>
          <a:prstGeom prst="rect">
            <a:avLst/>
          </a:prstGeom>
          <a:noFill/>
          <a:ln w="9525">
            <a:noFill/>
            <a:miter lim="800000"/>
            <a:headEnd/>
            <a:tailEnd/>
          </a:ln>
        </p:spPr>
        <p:txBody>
          <a:bodyPr>
            <a:spAutoFit/>
          </a:bodyPr>
          <a:lstStyle/>
          <a:p>
            <a:pPr algn="ctr"/>
            <a:r>
              <a:rPr lang="es-ES" sz="2800"/>
              <a:t>OFDMA</a:t>
            </a:r>
          </a:p>
          <a:p>
            <a:pPr algn="ctr"/>
            <a:r>
              <a:rPr lang="es-ES"/>
              <a:t>(Orthogonal Frequency Division Multiple Access)</a:t>
            </a:r>
          </a:p>
        </p:txBody>
      </p:sp>
      <p:sp>
        <p:nvSpPr>
          <p:cNvPr id="148487" name="Text Box 6"/>
          <p:cNvSpPr txBox="1">
            <a:spLocks noChangeArrowheads="1"/>
          </p:cNvSpPr>
          <p:nvPr/>
        </p:nvSpPr>
        <p:spPr bwMode="auto">
          <a:xfrm>
            <a:off x="969963" y="5373688"/>
            <a:ext cx="7489825" cy="1069975"/>
          </a:xfrm>
          <a:prstGeom prst="rect">
            <a:avLst/>
          </a:prstGeom>
          <a:noFill/>
          <a:ln w="9525">
            <a:noFill/>
            <a:miter lim="800000"/>
            <a:headEnd/>
            <a:tailEnd/>
          </a:ln>
        </p:spPr>
        <p:txBody>
          <a:bodyPr>
            <a:spAutoFit/>
          </a:bodyPr>
          <a:lstStyle/>
          <a:p>
            <a:r>
              <a:rPr lang="es-ES" sz="1600" b="0"/>
              <a:t>OFDM: diferentes usuarios comparten el canal, pero no al mismo tiempo. Cuando un usuario transmite ocupa todas las portadoras.</a:t>
            </a:r>
          </a:p>
          <a:p>
            <a:r>
              <a:rPr lang="es-ES" sz="1600" b="0"/>
              <a:t>OFDMA: diferentes usuarios comparten el canal al mismo tiempo. Cada usuario ocupa diferentes portadoras </a:t>
            </a:r>
          </a:p>
        </p:txBody>
      </p:sp>
      <p:sp>
        <p:nvSpPr>
          <p:cNvPr id="148488" name="Rectangle 7"/>
          <p:cNvSpPr>
            <a:spLocks noChangeArrowheads="1"/>
          </p:cNvSpPr>
          <p:nvPr/>
        </p:nvSpPr>
        <p:spPr bwMode="auto">
          <a:xfrm>
            <a:off x="4322763" y="3187700"/>
            <a:ext cx="73025" cy="142875"/>
          </a:xfrm>
          <a:prstGeom prst="rect">
            <a:avLst/>
          </a:prstGeom>
          <a:solidFill>
            <a:schemeClr val="bg1"/>
          </a:solidFill>
          <a:ln w="9525">
            <a:noFill/>
            <a:miter lim="800000"/>
            <a:headEnd/>
            <a:tailEnd/>
          </a:ln>
        </p:spPr>
        <p:txBody>
          <a:bodyPr wrap="none" anchor="ctr"/>
          <a:lstStyle/>
          <a:p>
            <a:endParaRPr lang="es-ES"/>
          </a:p>
        </p:txBody>
      </p:sp>
    </p:spTree>
    <p:extLst>
      <p:ext uri="{BB962C8B-B14F-4D97-AF65-F5344CB8AC3E}">
        <p14:creationId xmlns:p14="http://schemas.microsoft.com/office/powerpoint/2010/main" val="81900366"/>
      </p:ext>
    </p:extLst>
  </p:cSld>
  <p:clrMapOvr>
    <a:masterClrMapping/>
  </p:clrMapOvr>
  <p:transition spd="med">
    <p:cover dir="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5A67E6B-3D80-4066-AD7D-2746F9C06E18}" type="slidenum">
              <a:rPr lang="es-ES"/>
              <a:pPr>
                <a:defRPr/>
              </a:pPr>
              <a:t>157</a:t>
            </a:fld>
            <a:endParaRPr lang="es-ES"/>
          </a:p>
        </p:txBody>
      </p:sp>
      <p:sp>
        <p:nvSpPr>
          <p:cNvPr id="150531" name="Rectangle 2"/>
          <p:cNvSpPr>
            <a:spLocks noGrp="1" noChangeArrowheads="1"/>
          </p:cNvSpPr>
          <p:nvPr>
            <p:ph type="title"/>
          </p:nvPr>
        </p:nvSpPr>
        <p:spPr>
          <a:xfrm>
            <a:off x="685800" y="609600"/>
            <a:ext cx="7848600" cy="914400"/>
          </a:xfrm>
        </p:spPr>
        <p:txBody>
          <a:bodyPr/>
          <a:lstStyle/>
          <a:p>
            <a:pPr eaLnBrk="1" hangingPunct="1"/>
            <a:r>
              <a:rPr lang="es-ES_tradnl" sz="4000" smtClean="0"/>
              <a:t>Topología de redes 802.16</a:t>
            </a:r>
            <a:endParaRPr lang="es-ES" sz="4000" smtClean="0"/>
          </a:p>
        </p:txBody>
      </p:sp>
      <p:sp>
        <p:nvSpPr>
          <p:cNvPr id="150532" name="Rectangle 3"/>
          <p:cNvSpPr>
            <a:spLocks noGrp="1" noChangeArrowheads="1"/>
          </p:cNvSpPr>
          <p:nvPr>
            <p:ph type="body" idx="1"/>
          </p:nvPr>
        </p:nvSpPr>
        <p:spPr/>
        <p:txBody>
          <a:bodyPr/>
          <a:lstStyle/>
          <a:p>
            <a:pPr eaLnBrk="1" hangingPunct="1">
              <a:lnSpc>
                <a:spcPct val="90000"/>
              </a:lnSpc>
            </a:pPr>
            <a:r>
              <a:rPr lang="es-ES_tradnl" sz="2800" dirty="0" smtClean="0"/>
              <a:t>Conexiones </a:t>
            </a:r>
            <a:r>
              <a:rPr lang="es-ES_tradnl" sz="2800" b="1" dirty="0" smtClean="0"/>
              <a:t>punto a punto</a:t>
            </a:r>
            <a:r>
              <a:rPr lang="es-ES_tradnl" sz="2800" dirty="0" smtClean="0"/>
              <a:t>. Equivalen a los puentes inalámbricos de 802.11. Normalmente son equipos fijos con antenas exteriores direccionales. Servicio de operador o de usuario final</a:t>
            </a:r>
          </a:p>
          <a:p>
            <a:pPr eaLnBrk="1" hangingPunct="1">
              <a:lnSpc>
                <a:spcPct val="90000"/>
              </a:lnSpc>
            </a:pPr>
            <a:r>
              <a:rPr lang="es-ES_tradnl" sz="2800" dirty="0" smtClean="0"/>
              <a:t>Conexiones </a:t>
            </a:r>
            <a:r>
              <a:rPr lang="es-ES_tradnl" sz="2800" b="1" dirty="0" smtClean="0"/>
              <a:t>punto a multipunto</a:t>
            </a:r>
            <a:r>
              <a:rPr lang="es-ES_tradnl" sz="2800" dirty="0" smtClean="0"/>
              <a:t>. Red de estaciones base con antenas sectoriales que dan cobertura a amplias áreas, con arquitectura celular. Normalmente pensado para servicio de operador. Necesidad de un protocolo MAC para el sentido ascendente.</a:t>
            </a:r>
            <a:endParaRPr lang="es-ES" sz="2800" dirty="0" smtClean="0"/>
          </a:p>
        </p:txBody>
      </p:sp>
    </p:spTree>
    <p:extLst>
      <p:ext uri="{BB962C8B-B14F-4D97-AF65-F5344CB8AC3E}">
        <p14:creationId xmlns:p14="http://schemas.microsoft.com/office/powerpoint/2010/main" val="812404506"/>
      </p:ext>
    </p:extLst>
  </p:cSld>
  <p:clrMapOvr>
    <a:masterClrMapping/>
  </p:clrMapOvr>
  <p:transition spd="med">
    <p:pull dir="l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Marcador de número de diapositiva"/>
          <p:cNvSpPr>
            <a:spLocks noGrp="1"/>
          </p:cNvSpPr>
          <p:nvPr>
            <p:ph type="sldNum" sz="quarter" idx="10"/>
          </p:nvPr>
        </p:nvSpPr>
        <p:spPr/>
        <p:txBody>
          <a:bodyPr/>
          <a:lstStyle/>
          <a:p>
            <a:pPr>
              <a:defRPr/>
            </a:pPr>
            <a:r>
              <a:rPr lang="es-ES"/>
              <a:t>Ampliación Redes 5-</a:t>
            </a:r>
            <a:fld id="{10BBCB0E-FC62-40F6-B36A-3BC6021A7C88}" type="slidenum">
              <a:rPr lang="es-ES"/>
              <a:pPr>
                <a:defRPr/>
              </a:pPr>
              <a:t>158</a:t>
            </a:fld>
            <a:endParaRPr lang="es-ES"/>
          </a:p>
        </p:txBody>
      </p:sp>
      <p:pic>
        <p:nvPicPr>
          <p:cNvPr id="151555" name="Picture 2"/>
          <p:cNvPicPr>
            <a:picLocks noChangeArrowheads="1"/>
          </p:cNvPicPr>
          <p:nvPr/>
        </p:nvPicPr>
        <p:blipFill>
          <a:blip r:embed="rId3" cstate="print"/>
          <a:srcRect/>
          <a:stretch>
            <a:fillRect/>
          </a:stretch>
        </p:blipFill>
        <p:spPr bwMode="auto">
          <a:xfrm>
            <a:off x="6276975" y="2609850"/>
            <a:ext cx="1343025" cy="1295400"/>
          </a:xfrm>
          <a:prstGeom prst="rect">
            <a:avLst/>
          </a:prstGeom>
          <a:noFill/>
          <a:ln w="9525">
            <a:noFill/>
            <a:miter lim="800000"/>
            <a:headEnd/>
            <a:tailEnd/>
          </a:ln>
        </p:spPr>
      </p:pic>
      <p:pic>
        <p:nvPicPr>
          <p:cNvPr id="151556" name="Picture 3"/>
          <p:cNvPicPr>
            <a:picLocks noChangeArrowheads="1"/>
          </p:cNvPicPr>
          <p:nvPr/>
        </p:nvPicPr>
        <p:blipFill>
          <a:blip r:embed="rId4" cstate="print"/>
          <a:srcRect/>
          <a:stretch>
            <a:fillRect/>
          </a:stretch>
        </p:blipFill>
        <p:spPr bwMode="auto">
          <a:xfrm>
            <a:off x="1143000" y="2686050"/>
            <a:ext cx="2514600" cy="1371600"/>
          </a:xfrm>
          <a:prstGeom prst="rect">
            <a:avLst/>
          </a:prstGeom>
          <a:noFill/>
          <a:ln w="9525">
            <a:noFill/>
            <a:miter lim="800000"/>
            <a:headEnd/>
            <a:tailEnd/>
          </a:ln>
        </p:spPr>
      </p:pic>
      <p:pic>
        <p:nvPicPr>
          <p:cNvPr id="151557" name="Picture 4" descr="BBFW"/>
          <p:cNvPicPr>
            <a:picLocks noChangeAspect="1" noChangeArrowheads="1"/>
          </p:cNvPicPr>
          <p:nvPr/>
        </p:nvPicPr>
        <p:blipFill>
          <a:blip r:embed="rId5" cstate="print"/>
          <a:srcRect/>
          <a:stretch>
            <a:fillRect/>
          </a:stretch>
        </p:blipFill>
        <p:spPr bwMode="auto">
          <a:xfrm>
            <a:off x="2047875" y="1466850"/>
            <a:ext cx="771525" cy="838200"/>
          </a:xfrm>
          <a:prstGeom prst="rect">
            <a:avLst/>
          </a:prstGeom>
          <a:noFill/>
          <a:ln w="9525">
            <a:noFill/>
            <a:miter lim="800000"/>
            <a:headEnd/>
            <a:tailEnd/>
          </a:ln>
        </p:spPr>
      </p:pic>
      <p:grpSp>
        <p:nvGrpSpPr>
          <p:cNvPr id="151558" name="Group 5"/>
          <p:cNvGrpSpPr>
            <a:grpSpLocks/>
          </p:cNvGrpSpPr>
          <p:nvPr/>
        </p:nvGrpSpPr>
        <p:grpSpPr bwMode="auto">
          <a:xfrm>
            <a:off x="6172200" y="1543050"/>
            <a:ext cx="777875" cy="828675"/>
            <a:chOff x="2570" y="624"/>
            <a:chExt cx="490" cy="522"/>
          </a:xfrm>
        </p:grpSpPr>
        <p:grpSp>
          <p:nvGrpSpPr>
            <p:cNvPr id="151573" name="Group 6"/>
            <p:cNvGrpSpPr>
              <a:grpSpLocks/>
            </p:cNvGrpSpPr>
            <p:nvPr/>
          </p:nvGrpSpPr>
          <p:grpSpPr bwMode="auto">
            <a:xfrm>
              <a:off x="2570" y="624"/>
              <a:ext cx="490" cy="522"/>
              <a:chOff x="2570" y="632"/>
              <a:chExt cx="490" cy="522"/>
            </a:xfrm>
          </p:grpSpPr>
          <p:grpSp>
            <p:nvGrpSpPr>
              <p:cNvPr id="151575" name="Group 7"/>
              <p:cNvGrpSpPr>
                <a:grpSpLocks/>
              </p:cNvGrpSpPr>
              <p:nvPr/>
            </p:nvGrpSpPr>
            <p:grpSpPr bwMode="auto">
              <a:xfrm>
                <a:off x="2570" y="632"/>
                <a:ext cx="300" cy="522"/>
                <a:chOff x="2570" y="632"/>
                <a:chExt cx="300" cy="522"/>
              </a:xfrm>
            </p:grpSpPr>
            <p:sp>
              <p:nvSpPr>
                <p:cNvPr id="151577" name="Freeform 8"/>
                <p:cNvSpPr>
                  <a:spLocks/>
                </p:cNvSpPr>
                <p:nvPr/>
              </p:nvSpPr>
              <p:spPr bwMode="auto">
                <a:xfrm rot="10800000">
                  <a:off x="2576" y="632"/>
                  <a:ext cx="294" cy="522"/>
                </a:xfrm>
                <a:custGeom>
                  <a:avLst/>
                  <a:gdLst>
                    <a:gd name="T0" fmla="*/ 270 w 294"/>
                    <a:gd name="T1" fmla="*/ 222 h 522"/>
                    <a:gd name="T2" fmla="*/ 270 w 294"/>
                    <a:gd name="T3" fmla="*/ 222 h 522"/>
                    <a:gd name="T4" fmla="*/ 276 w 294"/>
                    <a:gd name="T5" fmla="*/ 222 h 522"/>
                    <a:gd name="T6" fmla="*/ 282 w 294"/>
                    <a:gd name="T7" fmla="*/ 234 h 522"/>
                    <a:gd name="T8" fmla="*/ 288 w 294"/>
                    <a:gd name="T9" fmla="*/ 246 h 522"/>
                    <a:gd name="T10" fmla="*/ 294 w 294"/>
                    <a:gd name="T11" fmla="*/ 258 h 522"/>
                    <a:gd name="T12" fmla="*/ 294 w 294"/>
                    <a:gd name="T13" fmla="*/ 270 h 522"/>
                    <a:gd name="T14" fmla="*/ 288 w 294"/>
                    <a:gd name="T15" fmla="*/ 282 h 522"/>
                    <a:gd name="T16" fmla="*/ 282 w 294"/>
                    <a:gd name="T17" fmla="*/ 294 h 522"/>
                    <a:gd name="T18" fmla="*/ 276 w 294"/>
                    <a:gd name="T19" fmla="*/ 300 h 522"/>
                    <a:gd name="T20" fmla="*/ 270 w 294"/>
                    <a:gd name="T21" fmla="*/ 306 h 522"/>
                    <a:gd name="T22" fmla="*/ 258 w 294"/>
                    <a:gd name="T23" fmla="*/ 306 h 522"/>
                    <a:gd name="T24" fmla="*/ 252 w 294"/>
                    <a:gd name="T25" fmla="*/ 300 h 522"/>
                    <a:gd name="T26" fmla="*/ 246 w 294"/>
                    <a:gd name="T27" fmla="*/ 294 h 522"/>
                    <a:gd name="T28" fmla="*/ 240 w 294"/>
                    <a:gd name="T29" fmla="*/ 288 h 522"/>
                    <a:gd name="T30" fmla="*/ 234 w 294"/>
                    <a:gd name="T31" fmla="*/ 276 h 522"/>
                    <a:gd name="T32" fmla="*/ 228 w 294"/>
                    <a:gd name="T33" fmla="*/ 276 h 522"/>
                    <a:gd name="T34" fmla="*/ 216 w 294"/>
                    <a:gd name="T35" fmla="*/ 276 h 522"/>
                    <a:gd name="T36" fmla="*/ 216 w 294"/>
                    <a:gd name="T37" fmla="*/ 282 h 522"/>
                    <a:gd name="T38" fmla="*/ 210 w 294"/>
                    <a:gd name="T39" fmla="*/ 294 h 522"/>
                    <a:gd name="T40" fmla="*/ 72 w 294"/>
                    <a:gd name="T41" fmla="*/ 294 h 522"/>
                    <a:gd name="T42" fmla="*/ 72 w 294"/>
                    <a:gd name="T43" fmla="*/ 522 h 522"/>
                    <a:gd name="T44" fmla="*/ 42 w 294"/>
                    <a:gd name="T45" fmla="*/ 522 h 522"/>
                    <a:gd name="T46" fmla="*/ 0 w 294"/>
                    <a:gd name="T47" fmla="*/ 480 h 522"/>
                    <a:gd name="T48" fmla="*/ 0 w 294"/>
                    <a:gd name="T49" fmla="*/ 48 h 522"/>
                    <a:gd name="T50" fmla="*/ 48 w 294"/>
                    <a:gd name="T51" fmla="*/ 0 h 522"/>
                    <a:gd name="T52" fmla="*/ 72 w 294"/>
                    <a:gd name="T53" fmla="*/ 0 h 522"/>
                    <a:gd name="T54" fmla="*/ 72 w 294"/>
                    <a:gd name="T55" fmla="*/ 228 h 522"/>
                    <a:gd name="T56" fmla="*/ 204 w 294"/>
                    <a:gd name="T57" fmla="*/ 228 h 522"/>
                    <a:gd name="T58" fmla="*/ 216 w 294"/>
                    <a:gd name="T59" fmla="*/ 240 h 522"/>
                    <a:gd name="T60" fmla="*/ 222 w 294"/>
                    <a:gd name="T61" fmla="*/ 240 h 522"/>
                    <a:gd name="T62" fmla="*/ 228 w 294"/>
                    <a:gd name="T63" fmla="*/ 246 h 522"/>
                    <a:gd name="T64" fmla="*/ 234 w 294"/>
                    <a:gd name="T65" fmla="*/ 240 h 522"/>
                    <a:gd name="T66" fmla="*/ 246 w 294"/>
                    <a:gd name="T67" fmla="*/ 228 h 522"/>
                    <a:gd name="T68" fmla="*/ 252 w 294"/>
                    <a:gd name="T69" fmla="*/ 222 h 522"/>
                    <a:gd name="T70" fmla="*/ 264 w 294"/>
                    <a:gd name="T71" fmla="*/ 222 h 522"/>
                    <a:gd name="T72" fmla="*/ 270 w 294"/>
                    <a:gd name="T73" fmla="*/ 222 h 522"/>
                    <a:gd name="T74" fmla="*/ 270 w 294"/>
                    <a:gd name="T75" fmla="*/ 222 h 5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522"/>
                    <a:gd name="T116" fmla="*/ 294 w 294"/>
                    <a:gd name="T117" fmla="*/ 522 h 5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522">
                      <a:moveTo>
                        <a:pt x="270" y="222"/>
                      </a:moveTo>
                      <a:lnTo>
                        <a:pt x="270" y="222"/>
                      </a:lnTo>
                      <a:lnTo>
                        <a:pt x="276" y="222"/>
                      </a:lnTo>
                      <a:lnTo>
                        <a:pt x="282" y="234"/>
                      </a:lnTo>
                      <a:lnTo>
                        <a:pt x="288" y="246"/>
                      </a:lnTo>
                      <a:lnTo>
                        <a:pt x="294" y="258"/>
                      </a:lnTo>
                      <a:lnTo>
                        <a:pt x="294" y="270"/>
                      </a:lnTo>
                      <a:lnTo>
                        <a:pt x="288" y="282"/>
                      </a:lnTo>
                      <a:lnTo>
                        <a:pt x="282" y="294"/>
                      </a:lnTo>
                      <a:lnTo>
                        <a:pt x="276" y="300"/>
                      </a:lnTo>
                      <a:lnTo>
                        <a:pt x="270" y="306"/>
                      </a:lnTo>
                      <a:lnTo>
                        <a:pt x="258" y="306"/>
                      </a:lnTo>
                      <a:lnTo>
                        <a:pt x="252" y="300"/>
                      </a:lnTo>
                      <a:lnTo>
                        <a:pt x="246" y="294"/>
                      </a:lnTo>
                      <a:lnTo>
                        <a:pt x="240" y="288"/>
                      </a:lnTo>
                      <a:lnTo>
                        <a:pt x="234" y="276"/>
                      </a:lnTo>
                      <a:lnTo>
                        <a:pt x="228" y="276"/>
                      </a:lnTo>
                      <a:lnTo>
                        <a:pt x="216" y="276"/>
                      </a:lnTo>
                      <a:lnTo>
                        <a:pt x="216" y="282"/>
                      </a:lnTo>
                      <a:lnTo>
                        <a:pt x="210" y="294"/>
                      </a:lnTo>
                      <a:lnTo>
                        <a:pt x="72" y="294"/>
                      </a:lnTo>
                      <a:lnTo>
                        <a:pt x="72" y="522"/>
                      </a:lnTo>
                      <a:lnTo>
                        <a:pt x="42" y="522"/>
                      </a:lnTo>
                      <a:lnTo>
                        <a:pt x="0" y="480"/>
                      </a:lnTo>
                      <a:lnTo>
                        <a:pt x="0" y="48"/>
                      </a:lnTo>
                      <a:lnTo>
                        <a:pt x="48" y="0"/>
                      </a:lnTo>
                      <a:lnTo>
                        <a:pt x="72" y="0"/>
                      </a:lnTo>
                      <a:lnTo>
                        <a:pt x="72" y="228"/>
                      </a:lnTo>
                      <a:lnTo>
                        <a:pt x="204" y="228"/>
                      </a:lnTo>
                      <a:lnTo>
                        <a:pt x="216" y="240"/>
                      </a:lnTo>
                      <a:lnTo>
                        <a:pt x="222" y="240"/>
                      </a:lnTo>
                      <a:lnTo>
                        <a:pt x="228" y="246"/>
                      </a:lnTo>
                      <a:lnTo>
                        <a:pt x="234" y="240"/>
                      </a:lnTo>
                      <a:lnTo>
                        <a:pt x="246" y="228"/>
                      </a:lnTo>
                      <a:lnTo>
                        <a:pt x="252" y="222"/>
                      </a:lnTo>
                      <a:lnTo>
                        <a:pt x="264" y="222"/>
                      </a:lnTo>
                      <a:lnTo>
                        <a:pt x="270" y="222"/>
                      </a:lnTo>
                      <a:close/>
                    </a:path>
                  </a:pathLst>
                </a:custGeom>
                <a:solidFill>
                  <a:srgbClr val="0078AA"/>
                </a:solidFill>
                <a:ln w="9525">
                  <a:noFill/>
                  <a:round/>
                  <a:headEnd/>
                  <a:tailEnd/>
                </a:ln>
              </p:spPr>
              <p:txBody>
                <a:bodyPr/>
                <a:lstStyle/>
                <a:p>
                  <a:endParaRPr lang="es-ES"/>
                </a:p>
              </p:txBody>
            </p:sp>
            <p:sp>
              <p:nvSpPr>
                <p:cNvPr id="151578" name="Freeform 9"/>
                <p:cNvSpPr>
                  <a:spLocks/>
                </p:cNvSpPr>
                <p:nvPr/>
              </p:nvSpPr>
              <p:spPr bwMode="auto">
                <a:xfrm rot="10800000">
                  <a:off x="2570" y="632"/>
                  <a:ext cx="294" cy="522"/>
                </a:xfrm>
                <a:custGeom>
                  <a:avLst/>
                  <a:gdLst>
                    <a:gd name="T0" fmla="*/ 270 w 294"/>
                    <a:gd name="T1" fmla="*/ 222 h 522"/>
                    <a:gd name="T2" fmla="*/ 276 w 294"/>
                    <a:gd name="T3" fmla="*/ 222 h 522"/>
                    <a:gd name="T4" fmla="*/ 282 w 294"/>
                    <a:gd name="T5" fmla="*/ 234 h 522"/>
                    <a:gd name="T6" fmla="*/ 288 w 294"/>
                    <a:gd name="T7" fmla="*/ 246 h 522"/>
                    <a:gd name="T8" fmla="*/ 294 w 294"/>
                    <a:gd name="T9" fmla="*/ 258 h 522"/>
                    <a:gd name="T10" fmla="*/ 294 w 294"/>
                    <a:gd name="T11" fmla="*/ 270 h 522"/>
                    <a:gd name="T12" fmla="*/ 288 w 294"/>
                    <a:gd name="T13" fmla="*/ 282 h 522"/>
                    <a:gd name="T14" fmla="*/ 282 w 294"/>
                    <a:gd name="T15" fmla="*/ 294 h 522"/>
                    <a:gd name="T16" fmla="*/ 276 w 294"/>
                    <a:gd name="T17" fmla="*/ 300 h 522"/>
                    <a:gd name="T18" fmla="*/ 270 w 294"/>
                    <a:gd name="T19" fmla="*/ 306 h 522"/>
                    <a:gd name="T20" fmla="*/ 258 w 294"/>
                    <a:gd name="T21" fmla="*/ 306 h 522"/>
                    <a:gd name="T22" fmla="*/ 252 w 294"/>
                    <a:gd name="T23" fmla="*/ 300 h 522"/>
                    <a:gd name="T24" fmla="*/ 246 w 294"/>
                    <a:gd name="T25" fmla="*/ 294 h 522"/>
                    <a:gd name="T26" fmla="*/ 240 w 294"/>
                    <a:gd name="T27" fmla="*/ 288 h 522"/>
                    <a:gd name="T28" fmla="*/ 234 w 294"/>
                    <a:gd name="T29" fmla="*/ 276 h 522"/>
                    <a:gd name="T30" fmla="*/ 228 w 294"/>
                    <a:gd name="T31" fmla="*/ 276 h 522"/>
                    <a:gd name="T32" fmla="*/ 216 w 294"/>
                    <a:gd name="T33" fmla="*/ 276 h 522"/>
                    <a:gd name="T34" fmla="*/ 216 w 294"/>
                    <a:gd name="T35" fmla="*/ 282 h 522"/>
                    <a:gd name="T36" fmla="*/ 210 w 294"/>
                    <a:gd name="T37" fmla="*/ 294 h 522"/>
                    <a:gd name="T38" fmla="*/ 72 w 294"/>
                    <a:gd name="T39" fmla="*/ 294 h 522"/>
                    <a:gd name="T40" fmla="*/ 72 w 294"/>
                    <a:gd name="T41" fmla="*/ 522 h 522"/>
                    <a:gd name="T42" fmla="*/ 42 w 294"/>
                    <a:gd name="T43" fmla="*/ 522 h 522"/>
                    <a:gd name="T44" fmla="*/ 0 w 294"/>
                    <a:gd name="T45" fmla="*/ 480 h 522"/>
                    <a:gd name="T46" fmla="*/ 0 w 294"/>
                    <a:gd name="T47" fmla="*/ 48 h 522"/>
                    <a:gd name="T48" fmla="*/ 48 w 294"/>
                    <a:gd name="T49" fmla="*/ 0 h 522"/>
                    <a:gd name="T50" fmla="*/ 72 w 294"/>
                    <a:gd name="T51" fmla="*/ 0 h 522"/>
                    <a:gd name="T52" fmla="*/ 72 w 294"/>
                    <a:gd name="T53" fmla="*/ 228 h 522"/>
                    <a:gd name="T54" fmla="*/ 204 w 294"/>
                    <a:gd name="T55" fmla="*/ 228 h 522"/>
                    <a:gd name="T56" fmla="*/ 216 w 294"/>
                    <a:gd name="T57" fmla="*/ 240 h 522"/>
                    <a:gd name="T58" fmla="*/ 222 w 294"/>
                    <a:gd name="T59" fmla="*/ 240 h 522"/>
                    <a:gd name="T60" fmla="*/ 228 w 294"/>
                    <a:gd name="T61" fmla="*/ 246 h 522"/>
                    <a:gd name="T62" fmla="*/ 234 w 294"/>
                    <a:gd name="T63" fmla="*/ 240 h 522"/>
                    <a:gd name="T64" fmla="*/ 246 w 294"/>
                    <a:gd name="T65" fmla="*/ 228 h 522"/>
                    <a:gd name="T66" fmla="*/ 252 w 294"/>
                    <a:gd name="T67" fmla="*/ 222 h 522"/>
                    <a:gd name="T68" fmla="*/ 264 w 294"/>
                    <a:gd name="T69" fmla="*/ 222 h 522"/>
                    <a:gd name="T70" fmla="*/ 270 w 294"/>
                    <a:gd name="T71" fmla="*/ 222 h 5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522"/>
                    <a:gd name="T110" fmla="*/ 294 w 294"/>
                    <a:gd name="T111" fmla="*/ 522 h 5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522">
                      <a:moveTo>
                        <a:pt x="270" y="222"/>
                      </a:moveTo>
                      <a:lnTo>
                        <a:pt x="276" y="222"/>
                      </a:lnTo>
                      <a:lnTo>
                        <a:pt x="282" y="234"/>
                      </a:lnTo>
                      <a:lnTo>
                        <a:pt x="288" y="246"/>
                      </a:lnTo>
                      <a:lnTo>
                        <a:pt x="294" y="258"/>
                      </a:lnTo>
                      <a:lnTo>
                        <a:pt x="294" y="270"/>
                      </a:lnTo>
                      <a:lnTo>
                        <a:pt x="288" y="282"/>
                      </a:lnTo>
                      <a:lnTo>
                        <a:pt x="282" y="294"/>
                      </a:lnTo>
                      <a:lnTo>
                        <a:pt x="276" y="300"/>
                      </a:lnTo>
                      <a:lnTo>
                        <a:pt x="270" y="306"/>
                      </a:lnTo>
                      <a:lnTo>
                        <a:pt x="258" y="306"/>
                      </a:lnTo>
                      <a:lnTo>
                        <a:pt x="252" y="300"/>
                      </a:lnTo>
                      <a:lnTo>
                        <a:pt x="246" y="294"/>
                      </a:lnTo>
                      <a:lnTo>
                        <a:pt x="240" y="288"/>
                      </a:lnTo>
                      <a:lnTo>
                        <a:pt x="234" y="276"/>
                      </a:lnTo>
                      <a:lnTo>
                        <a:pt x="228" y="276"/>
                      </a:lnTo>
                      <a:lnTo>
                        <a:pt x="216" y="276"/>
                      </a:lnTo>
                      <a:lnTo>
                        <a:pt x="216" y="282"/>
                      </a:lnTo>
                      <a:lnTo>
                        <a:pt x="210" y="294"/>
                      </a:lnTo>
                      <a:lnTo>
                        <a:pt x="72" y="294"/>
                      </a:lnTo>
                      <a:lnTo>
                        <a:pt x="72" y="522"/>
                      </a:lnTo>
                      <a:lnTo>
                        <a:pt x="42" y="522"/>
                      </a:lnTo>
                      <a:lnTo>
                        <a:pt x="0" y="480"/>
                      </a:lnTo>
                      <a:lnTo>
                        <a:pt x="0" y="48"/>
                      </a:lnTo>
                      <a:lnTo>
                        <a:pt x="48" y="0"/>
                      </a:lnTo>
                      <a:lnTo>
                        <a:pt x="72" y="0"/>
                      </a:lnTo>
                      <a:lnTo>
                        <a:pt x="72" y="228"/>
                      </a:lnTo>
                      <a:lnTo>
                        <a:pt x="204" y="228"/>
                      </a:lnTo>
                      <a:lnTo>
                        <a:pt x="216" y="240"/>
                      </a:lnTo>
                      <a:lnTo>
                        <a:pt x="222" y="240"/>
                      </a:lnTo>
                      <a:lnTo>
                        <a:pt x="228" y="246"/>
                      </a:lnTo>
                      <a:lnTo>
                        <a:pt x="234" y="240"/>
                      </a:lnTo>
                      <a:lnTo>
                        <a:pt x="246" y="228"/>
                      </a:lnTo>
                      <a:lnTo>
                        <a:pt x="252" y="222"/>
                      </a:lnTo>
                      <a:lnTo>
                        <a:pt x="264" y="222"/>
                      </a:lnTo>
                      <a:lnTo>
                        <a:pt x="270" y="222"/>
                      </a:lnTo>
                      <a:close/>
                    </a:path>
                  </a:pathLst>
                </a:custGeom>
                <a:solidFill>
                  <a:srgbClr val="0078AA"/>
                </a:solidFill>
                <a:ln w="9525">
                  <a:solidFill>
                    <a:srgbClr val="AAE6FF"/>
                  </a:solidFill>
                  <a:round/>
                  <a:headEnd/>
                  <a:tailEnd/>
                </a:ln>
              </p:spPr>
              <p:txBody>
                <a:bodyPr/>
                <a:lstStyle/>
                <a:p>
                  <a:endParaRPr lang="es-ES"/>
                </a:p>
              </p:txBody>
            </p:sp>
          </p:grpSp>
          <p:sp>
            <p:nvSpPr>
              <p:cNvPr id="151576" name="Freeform 10"/>
              <p:cNvSpPr>
                <a:spLocks/>
              </p:cNvSpPr>
              <p:nvPr/>
            </p:nvSpPr>
            <p:spPr bwMode="auto">
              <a:xfrm rot="10800000">
                <a:off x="2874" y="672"/>
                <a:ext cx="186" cy="432"/>
              </a:xfrm>
              <a:custGeom>
                <a:avLst/>
                <a:gdLst>
                  <a:gd name="T0" fmla="*/ 186 w 186"/>
                  <a:gd name="T1" fmla="*/ 0 h 432"/>
                  <a:gd name="T2" fmla="*/ 108 w 186"/>
                  <a:gd name="T3" fmla="*/ 0 h 432"/>
                  <a:gd name="T4" fmla="*/ 96 w 186"/>
                  <a:gd name="T5" fmla="*/ 30 h 432"/>
                  <a:gd name="T6" fmla="*/ 90 w 186"/>
                  <a:gd name="T7" fmla="*/ 42 h 432"/>
                  <a:gd name="T8" fmla="*/ 84 w 186"/>
                  <a:gd name="T9" fmla="*/ 60 h 432"/>
                  <a:gd name="T10" fmla="*/ 84 w 186"/>
                  <a:gd name="T11" fmla="*/ 78 h 432"/>
                  <a:gd name="T12" fmla="*/ 78 w 186"/>
                  <a:gd name="T13" fmla="*/ 102 h 432"/>
                  <a:gd name="T14" fmla="*/ 78 w 186"/>
                  <a:gd name="T15" fmla="*/ 138 h 432"/>
                  <a:gd name="T16" fmla="*/ 0 w 186"/>
                  <a:gd name="T17" fmla="*/ 138 h 432"/>
                  <a:gd name="T18" fmla="*/ 0 w 186"/>
                  <a:gd name="T19" fmla="*/ 288 h 432"/>
                  <a:gd name="T20" fmla="*/ 78 w 186"/>
                  <a:gd name="T21" fmla="*/ 288 h 432"/>
                  <a:gd name="T22" fmla="*/ 78 w 186"/>
                  <a:gd name="T23" fmla="*/ 330 h 432"/>
                  <a:gd name="T24" fmla="*/ 84 w 186"/>
                  <a:gd name="T25" fmla="*/ 366 h 432"/>
                  <a:gd name="T26" fmla="*/ 90 w 186"/>
                  <a:gd name="T27" fmla="*/ 390 h 432"/>
                  <a:gd name="T28" fmla="*/ 102 w 186"/>
                  <a:gd name="T29" fmla="*/ 408 h 432"/>
                  <a:gd name="T30" fmla="*/ 114 w 186"/>
                  <a:gd name="T31" fmla="*/ 432 h 432"/>
                  <a:gd name="T32" fmla="*/ 186 w 186"/>
                  <a:gd name="T33" fmla="*/ 432 h 432"/>
                  <a:gd name="T34" fmla="*/ 186 w 186"/>
                  <a:gd name="T35" fmla="*/ 0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432"/>
                  <a:gd name="T56" fmla="*/ 186 w 186"/>
                  <a:gd name="T57" fmla="*/ 432 h 4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432">
                    <a:moveTo>
                      <a:pt x="186" y="0"/>
                    </a:moveTo>
                    <a:lnTo>
                      <a:pt x="108" y="0"/>
                    </a:lnTo>
                    <a:lnTo>
                      <a:pt x="96" y="30"/>
                    </a:lnTo>
                    <a:lnTo>
                      <a:pt x="90" y="42"/>
                    </a:lnTo>
                    <a:lnTo>
                      <a:pt x="84" y="60"/>
                    </a:lnTo>
                    <a:lnTo>
                      <a:pt x="84" y="78"/>
                    </a:lnTo>
                    <a:lnTo>
                      <a:pt x="78" y="102"/>
                    </a:lnTo>
                    <a:lnTo>
                      <a:pt x="78" y="138"/>
                    </a:lnTo>
                    <a:lnTo>
                      <a:pt x="0" y="138"/>
                    </a:lnTo>
                    <a:lnTo>
                      <a:pt x="0" y="288"/>
                    </a:lnTo>
                    <a:lnTo>
                      <a:pt x="78" y="288"/>
                    </a:lnTo>
                    <a:lnTo>
                      <a:pt x="78" y="330"/>
                    </a:lnTo>
                    <a:lnTo>
                      <a:pt x="84" y="366"/>
                    </a:lnTo>
                    <a:lnTo>
                      <a:pt x="90" y="390"/>
                    </a:lnTo>
                    <a:lnTo>
                      <a:pt x="102" y="408"/>
                    </a:lnTo>
                    <a:lnTo>
                      <a:pt x="114" y="432"/>
                    </a:lnTo>
                    <a:lnTo>
                      <a:pt x="186" y="432"/>
                    </a:lnTo>
                    <a:lnTo>
                      <a:pt x="186" y="0"/>
                    </a:lnTo>
                    <a:close/>
                  </a:path>
                </a:pathLst>
              </a:custGeom>
              <a:solidFill>
                <a:srgbClr val="0096D5"/>
              </a:solidFill>
              <a:ln w="9525">
                <a:solidFill>
                  <a:srgbClr val="AAE6FF"/>
                </a:solidFill>
                <a:round/>
                <a:headEnd/>
                <a:tailEnd/>
              </a:ln>
            </p:spPr>
            <p:txBody>
              <a:bodyPr/>
              <a:lstStyle/>
              <a:p>
                <a:endParaRPr lang="es-ES"/>
              </a:p>
            </p:txBody>
          </p:sp>
        </p:grpSp>
        <p:sp>
          <p:nvSpPr>
            <p:cNvPr id="151574" name="Freeform 11"/>
            <p:cNvSpPr>
              <a:spLocks/>
            </p:cNvSpPr>
            <p:nvPr/>
          </p:nvSpPr>
          <p:spPr bwMode="auto">
            <a:xfrm rot="10800000">
              <a:off x="2874" y="672"/>
              <a:ext cx="186" cy="432"/>
            </a:xfrm>
            <a:custGeom>
              <a:avLst/>
              <a:gdLst>
                <a:gd name="T0" fmla="*/ 186 w 186"/>
                <a:gd name="T1" fmla="*/ 0 h 432"/>
                <a:gd name="T2" fmla="*/ 108 w 186"/>
                <a:gd name="T3" fmla="*/ 0 h 432"/>
                <a:gd name="T4" fmla="*/ 96 w 186"/>
                <a:gd name="T5" fmla="*/ 30 h 432"/>
                <a:gd name="T6" fmla="*/ 90 w 186"/>
                <a:gd name="T7" fmla="*/ 42 h 432"/>
                <a:gd name="T8" fmla="*/ 84 w 186"/>
                <a:gd name="T9" fmla="*/ 60 h 432"/>
                <a:gd name="T10" fmla="*/ 84 w 186"/>
                <a:gd name="T11" fmla="*/ 78 h 432"/>
                <a:gd name="T12" fmla="*/ 78 w 186"/>
                <a:gd name="T13" fmla="*/ 102 h 432"/>
                <a:gd name="T14" fmla="*/ 78 w 186"/>
                <a:gd name="T15" fmla="*/ 138 h 432"/>
                <a:gd name="T16" fmla="*/ 0 w 186"/>
                <a:gd name="T17" fmla="*/ 138 h 432"/>
                <a:gd name="T18" fmla="*/ 0 w 186"/>
                <a:gd name="T19" fmla="*/ 288 h 432"/>
                <a:gd name="T20" fmla="*/ 78 w 186"/>
                <a:gd name="T21" fmla="*/ 288 h 432"/>
                <a:gd name="T22" fmla="*/ 78 w 186"/>
                <a:gd name="T23" fmla="*/ 330 h 432"/>
                <a:gd name="T24" fmla="*/ 84 w 186"/>
                <a:gd name="T25" fmla="*/ 366 h 432"/>
                <a:gd name="T26" fmla="*/ 90 w 186"/>
                <a:gd name="T27" fmla="*/ 390 h 432"/>
                <a:gd name="T28" fmla="*/ 102 w 186"/>
                <a:gd name="T29" fmla="*/ 408 h 432"/>
                <a:gd name="T30" fmla="*/ 114 w 186"/>
                <a:gd name="T31" fmla="*/ 432 h 432"/>
                <a:gd name="T32" fmla="*/ 186 w 186"/>
                <a:gd name="T33" fmla="*/ 432 h 432"/>
                <a:gd name="T34" fmla="*/ 186 w 186"/>
                <a:gd name="T35" fmla="*/ 0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432"/>
                <a:gd name="T56" fmla="*/ 186 w 186"/>
                <a:gd name="T57" fmla="*/ 432 h 4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432">
                  <a:moveTo>
                    <a:pt x="186" y="0"/>
                  </a:moveTo>
                  <a:lnTo>
                    <a:pt x="108" y="0"/>
                  </a:lnTo>
                  <a:lnTo>
                    <a:pt x="96" y="30"/>
                  </a:lnTo>
                  <a:lnTo>
                    <a:pt x="90" y="42"/>
                  </a:lnTo>
                  <a:lnTo>
                    <a:pt x="84" y="60"/>
                  </a:lnTo>
                  <a:lnTo>
                    <a:pt x="84" y="78"/>
                  </a:lnTo>
                  <a:lnTo>
                    <a:pt x="78" y="102"/>
                  </a:lnTo>
                  <a:lnTo>
                    <a:pt x="78" y="138"/>
                  </a:lnTo>
                  <a:lnTo>
                    <a:pt x="0" y="138"/>
                  </a:lnTo>
                  <a:lnTo>
                    <a:pt x="0" y="288"/>
                  </a:lnTo>
                  <a:lnTo>
                    <a:pt x="78" y="288"/>
                  </a:lnTo>
                  <a:lnTo>
                    <a:pt x="78" y="330"/>
                  </a:lnTo>
                  <a:lnTo>
                    <a:pt x="84" y="366"/>
                  </a:lnTo>
                  <a:lnTo>
                    <a:pt x="90" y="390"/>
                  </a:lnTo>
                  <a:lnTo>
                    <a:pt x="102" y="408"/>
                  </a:lnTo>
                  <a:lnTo>
                    <a:pt x="114" y="432"/>
                  </a:lnTo>
                  <a:lnTo>
                    <a:pt x="186" y="432"/>
                  </a:lnTo>
                  <a:lnTo>
                    <a:pt x="186" y="0"/>
                  </a:lnTo>
                  <a:close/>
                </a:path>
              </a:pathLst>
            </a:custGeom>
            <a:solidFill>
              <a:srgbClr val="0096D5"/>
            </a:solidFill>
            <a:ln w="9525">
              <a:noFill/>
              <a:round/>
              <a:headEnd/>
              <a:tailEnd/>
            </a:ln>
          </p:spPr>
          <p:txBody>
            <a:bodyPr/>
            <a:lstStyle/>
            <a:p>
              <a:endParaRPr lang="es-ES"/>
            </a:p>
          </p:txBody>
        </p:sp>
      </p:grpSp>
      <p:sp>
        <p:nvSpPr>
          <p:cNvPr id="151559" name="Rectangle 12"/>
          <p:cNvSpPr>
            <a:spLocks noChangeArrowheads="1"/>
          </p:cNvSpPr>
          <p:nvPr/>
        </p:nvSpPr>
        <p:spPr bwMode="auto">
          <a:xfrm>
            <a:off x="685800" y="476250"/>
            <a:ext cx="7848600" cy="838200"/>
          </a:xfrm>
          <a:prstGeom prst="rect">
            <a:avLst/>
          </a:prstGeom>
          <a:noFill/>
          <a:ln w="9525">
            <a:noFill/>
            <a:miter lim="800000"/>
            <a:headEnd/>
            <a:tailEnd/>
          </a:ln>
        </p:spPr>
        <p:txBody>
          <a:bodyPr anchor="ctr"/>
          <a:lstStyle/>
          <a:p>
            <a:pPr algn="ctr"/>
            <a:r>
              <a:rPr lang="es-ES_tradnl" sz="3200" b="0">
                <a:solidFill>
                  <a:schemeClr val="tx2"/>
                </a:solidFill>
                <a:latin typeface="Times New Roman" pitchFamily="18" charset="0"/>
              </a:rPr>
              <a:t>802.16: Configuración punto a punto</a:t>
            </a:r>
            <a:endParaRPr lang="es-ES" sz="3200" b="0">
              <a:solidFill>
                <a:schemeClr val="tx2"/>
              </a:solidFill>
              <a:latin typeface="Times New Roman" pitchFamily="18" charset="0"/>
            </a:endParaRPr>
          </a:p>
        </p:txBody>
      </p:sp>
      <p:sp>
        <p:nvSpPr>
          <p:cNvPr id="151560" name="Text Box 13"/>
          <p:cNvSpPr txBox="1">
            <a:spLocks noChangeArrowheads="1"/>
          </p:cNvSpPr>
          <p:nvPr/>
        </p:nvSpPr>
        <p:spPr bwMode="auto">
          <a:xfrm>
            <a:off x="990600" y="4514850"/>
            <a:ext cx="6934200" cy="1539875"/>
          </a:xfrm>
          <a:prstGeom prst="rect">
            <a:avLst/>
          </a:prstGeom>
          <a:noFill/>
          <a:ln w="9525">
            <a:noFill/>
            <a:miter lim="800000"/>
            <a:headEnd/>
            <a:tailEnd/>
          </a:ln>
        </p:spPr>
        <p:txBody>
          <a:bodyPr>
            <a:spAutoFit/>
          </a:bodyPr>
          <a:lstStyle/>
          <a:p>
            <a:pPr>
              <a:spcBef>
                <a:spcPct val="25000"/>
              </a:spcBef>
              <a:buFontTx/>
              <a:buChar char="•"/>
            </a:pPr>
            <a:r>
              <a:rPr lang="es-ES" sz="2000" b="0">
                <a:latin typeface="Times New Roman" pitchFamily="18" charset="0"/>
              </a:rPr>
              <a:t>Equivalente a enlace dedicado. Puede ser simétrico</a:t>
            </a:r>
          </a:p>
          <a:p>
            <a:pPr>
              <a:spcBef>
                <a:spcPct val="25000"/>
              </a:spcBef>
              <a:buFontTx/>
              <a:buChar char="•"/>
            </a:pPr>
            <a:r>
              <a:rPr lang="es-ES" sz="2000" b="0">
                <a:latin typeface="Times New Roman" pitchFamily="18" charset="0"/>
              </a:rPr>
              <a:t>Antenas altamente direccionales</a:t>
            </a:r>
          </a:p>
          <a:p>
            <a:pPr>
              <a:spcBef>
                <a:spcPct val="25000"/>
              </a:spcBef>
              <a:buFontTx/>
              <a:buChar char="•"/>
            </a:pPr>
            <a:r>
              <a:rPr lang="es-ES" sz="2000" b="0">
                <a:latin typeface="Times New Roman" pitchFamily="18" charset="0"/>
              </a:rPr>
              <a:t>Alta frecuencia, alcance limitado </a:t>
            </a:r>
          </a:p>
          <a:p>
            <a:pPr>
              <a:spcBef>
                <a:spcPct val="25000"/>
              </a:spcBef>
              <a:buFontTx/>
              <a:buChar char="•"/>
            </a:pPr>
            <a:r>
              <a:rPr lang="es-ES" sz="2000" b="0">
                <a:latin typeface="Times New Roman" pitchFamily="18" charset="0"/>
              </a:rPr>
              <a:t>Buen reaprovechamiento de canales sin interferencia</a:t>
            </a:r>
          </a:p>
        </p:txBody>
      </p:sp>
      <p:pic>
        <p:nvPicPr>
          <p:cNvPr id="151561" name="Picture 14" descr="bbfwMedia"/>
          <p:cNvPicPr>
            <a:picLocks noChangeAspect="1" noChangeArrowheads="1"/>
          </p:cNvPicPr>
          <p:nvPr/>
        </p:nvPicPr>
        <p:blipFill>
          <a:blip r:embed="rId6" cstate="print"/>
          <a:srcRect/>
          <a:stretch>
            <a:fillRect/>
          </a:stretch>
        </p:blipFill>
        <p:spPr bwMode="auto">
          <a:xfrm>
            <a:off x="2819400" y="1543050"/>
            <a:ext cx="923925" cy="742950"/>
          </a:xfrm>
          <a:prstGeom prst="rect">
            <a:avLst/>
          </a:prstGeom>
          <a:noFill/>
          <a:ln w="9525">
            <a:noFill/>
            <a:miter lim="800000"/>
            <a:headEnd/>
            <a:tailEnd/>
          </a:ln>
        </p:spPr>
      </p:pic>
      <p:grpSp>
        <p:nvGrpSpPr>
          <p:cNvPr id="151562" name="Group 15"/>
          <p:cNvGrpSpPr>
            <a:grpSpLocks/>
          </p:cNvGrpSpPr>
          <p:nvPr/>
        </p:nvGrpSpPr>
        <p:grpSpPr bwMode="auto">
          <a:xfrm rot="10800000">
            <a:off x="5257800" y="1676400"/>
            <a:ext cx="881063" cy="600075"/>
            <a:chOff x="1791" y="1338"/>
            <a:chExt cx="555" cy="378"/>
          </a:xfrm>
        </p:grpSpPr>
        <p:sp>
          <p:nvSpPr>
            <p:cNvPr id="151567" name="Arc 16"/>
            <p:cNvSpPr>
              <a:spLocks/>
            </p:cNvSpPr>
            <p:nvPr/>
          </p:nvSpPr>
          <p:spPr bwMode="auto">
            <a:xfrm>
              <a:off x="179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1568" name="Arc 17"/>
            <p:cNvSpPr>
              <a:spLocks/>
            </p:cNvSpPr>
            <p:nvPr/>
          </p:nvSpPr>
          <p:spPr bwMode="auto">
            <a:xfrm>
              <a:off x="186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1569" name="Arc 18"/>
            <p:cNvSpPr>
              <a:spLocks/>
            </p:cNvSpPr>
            <p:nvPr/>
          </p:nvSpPr>
          <p:spPr bwMode="auto">
            <a:xfrm>
              <a:off x="194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1570" name="Arc 19"/>
            <p:cNvSpPr>
              <a:spLocks/>
            </p:cNvSpPr>
            <p:nvPr/>
          </p:nvSpPr>
          <p:spPr bwMode="auto">
            <a:xfrm>
              <a:off x="201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1571" name="Arc 20"/>
            <p:cNvSpPr>
              <a:spLocks/>
            </p:cNvSpPr>
            <p:nvPr/>
          </p:nvSpPr>
          <p:spPr bwMode="auto">
            <a:xfrm>
              <a:off x="2097"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1572" name="Arc 21"/>
            <p:cNvSpPr>
              <a:spLocks/>
            </p:cNvSpPr>
            <p:nvPr/>
          </p:nvSpPr>
          <p:spPr bwMode="auto">
            <a:xfrm>
              <a:off x="2169"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sp>
        <p:nvSpPr>
          <p:cNvPr id="151563" name="AutoShape 22"/>
          <p:cNvSpPr>
            <a:spLocks noChangeArrowheads="1"/>
          </p:cNvSpPr>
          <p:nvPr/>
        </p:nvSpPr>
        <p:spPr bwMode="auto">
          <a:xfrm rot="10800000">
            <a:off x="1905000" y="1695450"/>
            <a:ext cx="228600" cy="990600"/>
          </a:xfrm>
          <a:custGeom>
            <a:avLst/>
            <a:gdLst>
              <a:gd name="T0" fmla="*/ 200025 w 21600"/>
              <a:gd name="T1" fmla="*/ 495300 h 21600"/>
              <a:gd name="T2" fmla="*/ 114300 w 21600"/>
              <a:gd name="T3" fmla="*/ 990600 h 21600"/>
              <a:gd name="T4" fmla="*/ 28575 w 21600"/>
              <a:gd name="T5" fmla="*/ 495300 h 21600"/>
              <a:gd name="T6" fmla="*/ 1143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sp>
        <p:nvSpPr>
          <p:cNvPr id="151564" name="AutoShape 23"/>
          <p:cNvSpPr>
            <a:spLocks noChangeArrowheads="1"/>
          </p:cNvSpPr>
          <p:nvPr/>
        </p:nvSpPr>
        <p:spPr bwMode="auto">
          <a:xfrm rot="10800000">
            <a:off x="6858000" y="1695450"/>
            <a:ext cx="228600" cy="990600"/>
          </a:xfrm>
          <a:custGeom>
            <a:avLst/>
            <a:gdLst>
              <a:gd name="T0" fmla="*/ 200025 w 21600"/>
              <a:gd name="T1" fmla="*/ 495300 h 21600"/>
              <a:gd name="T2" fmla="*/ 114300 w 21600"/>
              <a:gd name="T3" fmla="*/ 990600 h 21600"/>
              <a:gd name="T4" fmla="*/ 28575 w 21600"/>
              <a:gd name="T5" fmla="*/ 495300 h 21600"/>
              <a:gd name="T6" fmla="*/ 1143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sp>
        <p:nvSpPr>
          <p:cNvPr id="151565" name="Line 24"/>
          <p:cNvSpPr>
            <a:spLocks noChangeShapeType="1"/>
          </p:cNvSpPr>
          <p:nvPr/>
        </p:nvSpPr>
        <p:spPr bwMode="auto">
          <a:xfrm>
            <a:off x="2971800" y="2273300"/>
            <a:ext cx="609600" cy="0"/>
          </a:xfrm>
          <a:prstGeom prst="line">
            <a:avLst/>
          </a:prstGeom>
          <a:noFill/>
          <a:ln w="19050">
            <a:solidFill>
              <a:schemeClr val="tx1"/>
            </a:solidFill>
            <a:round/>
            <a:headEnd/>
            <a:tailEnd type="triangle" w="med" len="med"/>
          </a:ln>
        </p:spPr>
        <p:txBody>
          <a:bodyPr/>
          <a:lstStyle/>
          <a:p>
            <a:endParaRPr lang="es-ES"/>
          </a:p>
        </p:txBody>
      </p:sp>
      <p:sp>
        <p:nvSpPr>
          <p:cNvPr id="151566" name="Line 25"/>
          <p:cNvSpPr>
            <a:spLocks noChangeShapeType="1"/>
          </p:cNvSpPr>
          <p:nvPr/>
        </p:nvSpPr>
        <p:spPr bwMode="auto">
          <a:xfrm rot="10800000">
            <a:off x="5395913" y="2349500"/>
            <a:ext cx="609600" cy="0"/>
          </a:xfrm>
          <a:prstGeom prst="line">
            <a:avLst/>
          </a:prstGeom>
          <a:noFill/>
          <a:ln w="19050">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78355405"/>
      </p:ext>
    </p:extLst>
  </p:cSld>
  <p:clrMapOvr>
    <a:masterClrMapping/>
  </p:clrMapOvr>
  <p:transition spd="med">
    <p:cover dir="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número de diapositiva"/>
          <p:cNvSpPr>
            <a:spLocks noGrp="1"/>
          </p:cNvSpPr>
          <p:nvPr>
            <p:ph type="sldNum" sz="quarter" idx="10"/>
          </p:nvPr>
        </p:nvSpPr>
        <p:spPr/>
        <p:txBody>
          <a:bodyPr/>
          <a:lstStyle/>
          <a:p>
            <a:pPr>
              <a:defRPr/>
            </a:pPr>
            <a:r>
              <a:rPr lang="es-ES"/>
              <a:t>Ampliación Redes 5-</a:t>
            </a:r>
            <a:fld id="{A361904E-CB28-455D-B602-3E2676E9BD13}" type="slidenum">
              <a:rPr lang="es-ES"/>
              <a:pPr>
                <a:defRPr/>
              </a:pPr>
              <a:t>159</a:t>
            </a:fld>
            <a:endParaRPr lang="es-ES"/>
          </a:p>
        </p:txBody>
      </p:sp>
      <p:pic>
        <p:nvPicPr>
          <p:cNvPr id="152579" name="Picture 4" descr="10122007(001)"/>
          <p:cNvPicPr>
            <a:picLocks noChangeAspect="1" noChangeArrowheads="1"/>
          </p:cNvPicPr>
          <p:nvPr/>
        </p:nvPicPr>
        <p:blipFill>
          <a:blip r:embed="rId3" cstate="print"/>
          <a:srcRect l="9227" r="9227"/>
          <a:stretch>
            <a:fillRect/>
          </a:stretch>
        </p:blipFill>
        <p:spPr bwMode="auto">
          <a:xfrm>
            <a:off x="828675" y="1412875"/>
            <a:ext cx="3181350" cy="2925763"/>
          </a:xfrm>
          <a:prstGeom prst="rect">
            <a:avLst/>
          </a:prstGeom>
          <a:noFill/>
          <a:ln w="9525">
            <a:noFill/>
            <a:miter lim="800000"/>
            <a:headEnd/>
            <a:tailEnd/>
          </a:ln>
        </p:spPr>
      </p:pic>
      <p:pic>
        <p:nvPicPr>
          <p:cNvPr id="152580" name="Picture 5" descr="10122007(004)"/>
          <p:cNvPicPr>
            <a:picLocks noChangeAspect="1" noChangeArrowheads="1"/>
          </p:cNvPicPr>
          <p:nvPr/>
        </p:nvPicPr>
        <p:blipFill>
          <a:blip r:embed="rId4" cstate="print"/>
          <a:srcRect/>
          <a:stretch>
            <a:fillRect/>
          </a:stretch>
        </p:blipFill>
        <p:spPr bwMode="auto">
          <a:xfrm>
            <a:off x="4427538" y="1484313"/>
            <a:ext cx="3902075" cy="2925762"/>
          </a:xfrm>
          <a:prstGeom prst="rect">
            <a:avLst/>
          </a:prstGeom>
          <a:noFill/>
          <a:ln w="9525">
            <a:noFill/>
            <a:miter lim="800000"/>
            <a:headEnd/>
            <a:tailEnd/>
          </a:ln>
        </p:spPr>
      </p:pic>
      <p:sp>
        <p:nvSpPr>
          <p:cNvPr id="152581" name="Rectangle 6"/>
          <p:cNvSpPr>
            <a:spLocks noChangeArrowheads="1"/>
          </p:cNvSpPr>
          <p:nvPr/>
        </p:nvSpPr>
        <p:spPr bwMode="auto">
          <a:xfrm>
            <a:off x="685800" y="476250"/>
            <a:ext cx="7848600" cy="838200"/>
          </a:xfrm>
          <a:prstGeom prst="rect">
            <a:avLst/>
          </a:prstGeom>
          <a:noFill/>
          <a:ln w="9525">
            <a:noFill/>
            <a:miter lim="800000"/>
            <a:headEnd/>
            <a:tailEnd/>
          </a:ln>
        </p:spPr>
        <p:txBody>
          <a:bodyPr anchor="ctr"/>
          <a:lstStyle/>
          <a:p>
            <a:pPr algn="ctr"/>
            <a:r>
              <a:rPr lang="es-ES_tradnl" sz="3200" b="0">
                <a:solidFill>
                  <a:schemeClr val="tx2"/>
                </a:solidFill>
              </a:rPr>
              <a:t>Enlace punto a punto tipo WiMAX</a:t>
            </a:r>
          </a:p>
          <a:p>
            <a:pPr algn="ctr"/>
            <a:r>
              <a:rPr lang="es-ES_tradnl" sz="2400" b="0">
                <a:solidFill>
                  <a:schemeClr val="tx2"/>
                </a:solidFill>
              </a:rPr>
              <a:t>Instalado entre Rectorado y Palau de Cerveró (1 Km)</a:t>
            </a:r>
            <a:endParaRPr lang="es-ES" sz="2400" b="0">
              <a:solidFill>
                <a:schemeClr val="tx2"/>
              </a:solidFill>
            </a:endParaRPr>
          </a:p>
        </p:txBody>
      </p:sp>
      <p:sp>
        <p:nvSpPr>
          <p:cNvPr id="152582" name="Text Box 7"/>
          <p:cNvSpPr txBox="1">
            <a:spLocks noChangeArrowheads="1"/>
          </p:cNvSpPr>
          <p:nvPr/>
        </p:nvSpPr>
        <p:spPr bwMode="auto">
          <a:xfrm>
            <a:off x="684213" y="4724400"/>
            <a:ext cx="3914775" cy="1155700"/>
          </a:xfrm>
          <a:prstGeom prst="rect">
            <a:avLst/>
          </a:prstGeom>
          <a:noFill/>
          <a:ln w="9525">
            <a:noFill/>
            <a:miter lim="800000"/>
            <a:headEnd/>
            <a:tailEnd/>
          </a:ln>
        </p:spPr>
        <p:txBody>
          <a:bodyPr wrap="none">
            <a:spAutoFit/>
          </a:bodyPr>
          <a:lstStyle/>
          <a:p>
            <a:r>
              <a:rPr lang="es-ES"/>
              <a:t>Equipo: Alvarion BreezeNet B100</a:t>
            </a:r>
          </a:p>
          <a:p>
            <a:r>
              <a:rPr lang="es-ES"/>
              <a:t>Antena de 21 dB integrada en el equipo </a:t>
            </a:r>
          </a:p>
          <a:p>
            <a:r>
              <a:rPr lang="es-ES"/>
              <a:t>Caudal radio max.: 108 Mb/s</a:t>
            </a:r>
          </a:p>
          <a:p>
            <a:r>
              <a:rPr lang="es-ES"/>
              <a:t>Caudal datos max.: 70 Mb/s</a:t>
            </a:r>
          </a:p>
          <a:p>
            <a:r>
              <a:rPr lang="es-ES"/>
              <a:t>Canal de 20 MHz seleccionable (5,5-5,7 GHz)</a:t>
            </a:r>
          </a:p>
        </p:txBody>
      </p:sp>
      <p:sp>
        <p:nvSpPr>
          <p:cNvPr id="152583" name="Text Box 8"/>
          <p:cNvSpPr txBox="1">
            <a:spLocks noChangeArrowheads="1"/>
          </p:cNvSpPr>
          <p:nvPr/>
        </p:nvSpPr>
        <p:spPr bwMode="auto">
          <a:xfrm>
            <a:off x="4770438" y="4724400"/>
            <a:ext cx="3600450" cy="1155700"/>
          </a:xfrm>
          <a:prstGeom prst="rect">
            <a:avLst/>
          </a:prstGeom>
          <a:noFill/>
          <a:ln w="9525">
            <a:noFill/>
            <a:miter lim="800000"/>
            <a:headEnd/>
            <a:tailEnd/>
          </a:ln>
        </p:spPr>
        <p:txBody>
          <a:bodyPr wrap="none">
            <a:spAutoFit/>
          </a:bodyPr>
          <a:lstStyle/>
          <a:p>
            <a:r>
              <a:rPr lang="es-ES"/>
              <a:t>Interfaz 100BASE-T </a:t>
            </a:r>
          </a:p>
          <a:p>
            <a:r>
              <a:rPr lang="es-ES"/>
              <a:t>Actúa como puente remoto transparente</a:t>
            </a:r>
          </a:p>
          <a:p>
            <a:r>
              <a:rPr lang="es-ES"/>
              <a:t>Soporta QoS (802.1p) y VLANs (802.1Q)</a:t>
            </a:r>
          </a:p>
          <a:p>
            <a:r>
              <a:rPr lang="es-ES"/>
              <a:t>Gestionable por SNMP</a:t>
            </a:r>
          </a:p>
          <a:p>
            <a:r>
              <a:rPr lang="es-ES"/>
              <a:t>Precio: $8.000 (la pareja)</a:t>
            </a:r>
          </a:p>
        </p:txBody>
      </p:sp>
    </p:spTree>
    <p:extLst>
      <p:ext uri="{BB962C8B-B14F-4D97-AF65-F5344CB8AC3E}">
        <p14:creationId xmlns:p14="http://schemas.microsoft.com/office/powerpoint/2010/main" val="704958361"/>
      </p:ext>
    </p:extLst>
  </p:cSld>
  <p:clrMapOvr>
    <a:masterClrMapping/>
  </p:clrMapOvr>
  <p:transition spd="med">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1 Marcador de número de diapositiva"/>
          <p:cNvSpPr>
            <a:spLocks noGrp="1"/>
          </p:cNvSpPr>
          <p:nvPr>
            <p:ph type="sldNum" sz="quarter" idx="10"/>
          </p:nvPr>
        </p:nvSpPr>
        <p:spPr/>
        <p:txBody>
          <a:bodyPr/>
          <a:lstStyle/>
          <a:p>
            <a:pPr>
              <a:defRPr/>
            </a:pPr>
            <a:r>
              <a:rPr lang="es-ES"/>
              <a:t>Ampliación Redes 5-</a:t>
            </a:r>
            <a:fld id="{7EEA2F17-545B-4FE4-899C-81C975FD2760}" type="slidenum">
              <a:rPr lang="es-ES"/>
              <a:pPr>
                <a:defRPr/>
              </a:pPr>
              <a:t>16</a:t>
            </a:fld>
            <a:endParaRPr lang="es-ES"/>
          </a:p>
        </p:txBody>
      </p:sp>
      <p:sp>
        <p:nvSpPr>
          <p:cNvPr id="18435" name="Rectangle 2"/>
          <p:cNvSpPr>
            <a:spLocks noChangeArrowheads="1"/>
          </p:cNvSpPr>
          <p:nvPr/>
        </p:nvSpPr>
        <p:spPr bwMode="auto">
          <a:xfrm>
            <a:off x="381000" y="333375"/>
            <a:ext cx="8382000" cy="609600"/>
          </a:xfrm>
          <a:prstGeom prst="rect">
            <a:avLst/>
          </a:prstGeom>
          <a:noFill/>
          <a:ln w="9525">
            <a:noFill/>
            <a:miter lim="800000"/>
            <a:headEnd/>
            <a:tailEnd/>
          </a:ln>
        </p:spPr>
        <p:txBody>
          <a:bodyPr anchor="ctr"/>
          <a:lstStyle/>
          <a:p>
            <a:pPr algn="ctr"/>
            <a:r>
              <a:rPr lang="en-US" sz="4000" b="0" dirty="0" err="1">
                <a:solidFill>
                  <a:schemeClr val="tx2"/>
                </a:solidFill>
                <a:latin typeface="Arial" pitchFamily="34" charset="0"/>
                <a:cs typeface="Arial" pitchFamily="34" charset="0"/>
              </a:rPr>
              <a:t>Tramas</a:t>
            </a:r>
            <a:r>
              <a:rPr lang="en-US" sz="4000" b="0" dirty="0">
                <a:solidFill>
                  <a:schemeClr val="tx2"/>
                </a:solidFill>
                <a:latin typeface="Arial" pitchFamily="34" charset="0"/>
                <a:cs typeface="Arial" pitchFamily="34" charset="0"/>
              </a:rPr>
              <a:t> 802.11 – No son Ethernet!</a:t>
            </a:r>
          </a:p>
        </p:txBody>
      </p:sp>
      <p:sp>
        <p:nvSpPr>
          <p:cNvPr id="18436" name="Rectangle 3"/>
          <p:cNvSpPr>
            <a:spLocks noChangeArrowheads="1"/>
          </p:cNvSpPr>
          <p:nvPr/>
        </p:nvSpPr>
        <p:spPr bwMode="auto">
          <a:xfrm>
            <a:off x="304800" y="5229225"/>
            <a:ext cx="8534400" cy="120015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b="0" dirty="0">
                <a:latin typeface="Arial" pitchFamily="34" charset="0"/>
                <a:cs typeface="Arial" pitchFamily="34" charset="0"/>
              </a:rPr>
              <a:t>Hay </a:t>
            </a:r>
            <a:r>
              <a:rPr lang="en-US" sz="2000" b="0" dirty="0" err="1">
                <a:latin typeface="Arial" pitchFamily="34" charset="0"/>
                <a:cs typeface="Arial" pitchFamily="34" charset="0"/>
              </a:rPr>
              <a:t>algunas</a:t>
            </a:r>
            <a:r>
              <a:rPr lang="en-US" sz="2000" b="0" dirty="0">
                <a:latin typeface="Arial" pitchFamily="34" charset="0"/>
                <a:cs typeface="Arial" pitchFamily="34" charset="0"/>
              </a:rPr>
              <a:t> </a:t>
            </a:r>
            <a:r>
              <a:rPr lang="en-US" sz="2000" b="0" dirty="0" err="1">
                <a:latin typeface="Arial" pitchFamily="34" charset="0"/>
                <a:cs typeface="Arial" pitchFamily="34" charset="0"/>
              </a:rPr>
              <a:t>semejanzas</a:t>
            </a:r>
            <a:r>
              <a:rPr lang="en-US" sz="2000" b="0" dirty="0">
                <a:latin typeface="Arial" pitchFamily="34" charset="0"/>
                <a:cs typeface="Arial" pitchFamily="34" charset="0"/>
              </a:rPr>
              <a:t>, </a:t>
            </a:r>
            <a:r>
              <a:rPr lang="en-US" sz="2000" b="0" dirty="0" err="1">
                <a:latin typeface="Arial" pitchFamily="34" charset="0"/>
                <a:cs typeface="Arial" pitchFamily="34" charset="0"/>
              </a:rPr>
              <a:t>pero</a:t>
            </a:r>
            <a:r>
              <a:rPr lang="en-US" sz="2000" b="0" dirty="0">
                <a:latin typeface="Arial" pitchFamily="34" charset="0"/>
                <a:cs typeface="Arial" pitchFamily="34" charset="0"/>
              </a:rPr>
              <a:t> 802.11 </a:t>
            </a:r>
            <a:r>
              <a:rPr lang="en-US" sz="2000" b="0" dirty="0" err="1">
                <a:latin typeface="Arial" pitchFamily="34" charset="0"/>
                <a:cs typeface="Arial" pitchFamily="34" charset="0"/>
              </a:rPr>
              <a:t>es</a:t>
            </a:r>
            <a:r>
              <a:rPr lang="en-US" sz="2000" b="0" dirty="0">
                <a:latin typeface="Arial" pitchFamily="34" charset="0"/>
                <a:cs typeface="Arial" pitchFamily="34" charset="0"/>
              </a:rPr>
              <a:t> </a:t>
            </a:r>
            <a:r>
              <a:rPr lang="en-US" sz="2000" b="0" dirty="0" err="1">
                <a:latin typeface="Arial" pitchFamily="34" charset="0"/>
                <a:cs typeface="Arial" pitchFamily="34" charset="0"/>
              </a:rPr>
              <a:t>diferente</a:t>
            </a:r>
            <a:endParaRPr lang="en-US" sz="2000" b="0" dirty="0">
              <a:latin typeface="Arial" pitchFamily="34" charset="0"/>
              <a:cs typeface="Arial" pitchFamily="34" charset="0"/>
            </a:endParaRPr>
          </a:p>
          <a:p>
            <a:pPr marL="342900" indent="-342900">
              <a:lnSpc>
                <a:spcPct val="90000"/>
              </a:lnSpc>
              <a:spcBef>
                <a:spcPct val="20000"/>
              </a:spcBef>
              <a:buFontTx/>
              <a:buChar char="•"/>
            </a:pPr>
            <a:r>
              <a:rPr lang="en-US" sz="2000" b="0" dirty="0">
                <a:latin typeface="Arial" pitchFamily="34" charset="0"/>
                <a:cs typeface="Arial" pitchFamily="34" charset="0"/>
              </a:rPr>
              <a:t>Los APs son </a:t>
            </a:r>
            <a:r>
              <a:rPr lang="en-US" sz="2000" b="0" dirty="0" err="1">
                <a:latin typeface="Arial" pitchFamily="34" charset="0"/>
                <a:cs typeface="Arial" pitchFamily="34" charset="0"/>
              </a:rPr>
              <a:t>puentes</a:t>
            </a:r>
            <a:r>
              <a:rPr lang="en-US" sz="2000" b="0" dirty="0">
                <a:latin typeface="Arial" pitchFamily="34" charset="0"/>
                <a:cs typeface="Arial" pitchFamily="34" charset="0"/>
              </a:rPr>
              <a:t> </a:t>
            </a:r>
            <a:r>
              <a:rPr lang="en-US" sz="2000" b="0" dirty="0" err="1">
                <a:latin typeface="Arial" pitchFamily="34" charset="0"/>
                <a:cs typeface="Arial" pitchFamily="34" charset="0"/>
              </a:rPr>
              <a:t>traductores</a:t>
            </a:r>
            <a:r>
              <a:rPr lang="en-US" sz="2000" b="0" dirty="0">
                <a:latin typeface="Arial" pitchFamily="34" charset="0"/>
                <a:cs typeface="Arial" pitchFamily="34" charset="0"/>
              </a:rPr>
              <a:t> 802.11 </a:t>
            </a:r>
            <a:r>
              <a:rPr lang="en-US" sz="2000" b="0" dirty="0">
                <a:latin typeface="Arial" pitchFamily="34" charset="0"/>
                <a:cs typeface="Arial" pitchFamily="34" charset="0"/>
                <a:sym typeface="Symbol" pitchFamily="18" charset="2"/>
              </a:rPr>
              <a:t> </a:t>
            </a:r>
            <a:r>
              <a:rPr lang="en-US" sz="2000" b="0" dirty="0">
                <a:latin typeface="Arial" pitchFamily="34" charset="0"/>
                <a:cs typeface="Arial" pitchFamily="34" charset="0"/>
              </a:rPr>
              <a:t>802.x (x=3, 5, etc.)</a:t>
            </a:r>
          </a:p>
          <a:p>
            <a:pPr marL="342900" indent="-342900">
              <a:lnSpc>
                <a:spcPct val="90000"/>
              </a:lnSpc>
              <a:spcBef>
                <a:spcPct val="20000"/>
              </a:spcBef>
              <a:buFontTx/>
              <a:buChar char="•"/>
            </a:pPr>
            <a:r>
              <a:rPr lang="en-US" sz="2000" b="0" dirty="0">
                <a:latin typeface="Arial" pitchFamily="34" charset="0"/>
                <a:cs typeface="Arial" pitchFamily="34" charset="0"/>
              </a:rPr>
              <a:t>La </a:t>
            </a:r>
            <a:r>
              <a:rPr lang="en-US" sz="2000" b="0" dirty="0" err="1">
                <a:latin typeface="Arial" pitchFamily="34" charset="0"/>
                <a:cs typeface="Arial" pitchFamily="34" charset="0"/>
              </a:rPr>
              <a:t>trama</a:t>
            </a:r>
            <a:r>
              <a:rPr lang="en-US" sz="2000" b="0" dirty="0">
                <a:latin typeface="Arial" pitchFamily="34" charset="0"/>
                <a:cs typeface="Arial" pitchFamily="34" charset="0"/>
              </a:rPr>
              <a:t> se </a:t>
            </a:r>
            <a:r>
              <a:rPr lang="en-US" sz="2000" b="0" dirty="0" err="1">
                <a:latin typeface="Arial" pitchFamily="34" charset="0"/>
                <a:cs typeface="Arial" pitchFamily="34" charset="0"/>
              </a:rPr>
              <a:t>convierte</a:t>
            </a:r>
            <a:r>
              <a:rPr lang="en-US" sz="2000" b="0" dirty="0">
                <a:latin typeface="Arial" pitchFamily="34" charset="0"/>
                <a:cs typeface="Arial" pitchFamily="34" charset="0"/>
              </a:rPr>
              <a:t> de un </a:t>
            </a:r>
            <a:r>
              <a:rPr lang="en-US" sz="2000" b="0" dirty="0" err="1">
                <a:latin typeface="Arial" pitchFamily="34" charset="0"/>
                <a:cs typeface="Arial" pitchFamily="34" charset="0"/>
              </a:rPr>
              <a:t>formato</a:t>
            </a:r>
            <a:r>
              <a:rPr lang="en-US" sz="2000" b="0" dirty="0">
                <a:latin typeface="Arial" pitchFamily="34" charset="0"/>
                <a:cs typeface="Arial" pitchFamily="34" charset="0"/>
              </a:rPr>
              <a:t> a </a:t>
            </a:r>
            <a:r>
              <a:rPr lang="en-US" sz="2000" b="0" dirty="0" err="1">
                <a:latin typeface="Arial" pitchFamily="34" charset="0"/>
                <a:cs typeface="Arial" pitchFamily="34" charset="0"/>
              </a:rPr>
              <a:t>otro</a:t>
            </a:r>
            <a:endParaRPr lang="en-US" sz="2000" b="0" dirty="0">
              <a:latin typeface="Arial" pitchFamily="34" charset="0"/>
              <a:cs typeface="Arial" pitchFamily="34" charset="0"/>
            </a:endParaRPr>
          </a:p>
        </p:txBody>
      </p:sp>
      <p:sp>
        <p:nvSpPr>
          <p:cNvPr id="18437" name="Line 4"/>
          <p:cNvSpPr>
            <a:spLocks noChangeShapeType="1"/>
          </p:cNvSpPr>
          <p:nvPr/>
        </p:nvSpPr>
        <p:spPr bwMode="auto">
          <a:xfrm flipV="1">
            <a:off x="5114925" y="4652963"/>
            <a:ext cx="3876675" cy="4762"/>
          </a:xfrm>
          <a:prstGeom prst="line">
            <a:avLst/>
          </a:prstGeom>
          <a:noFill/>
          <a:ln w="38100">
            <a:solidFill>
              <a:srgbClr val="0000FF"/>
            </a:solidFill>
            <a:round/>
            <a:headEnd/>
            <a:tailEnd/>
          </a:ln>
        </p:spPr>
        <p:txBody>
          <a:bodyPr/>
          <a:lstStyle/>
          <a:p>
            <a:endParaRPr lang="es-ES"/>
          </a:p>
        </p:txBody>
      </p:sp>
      <p:sp>
        <p:nvSpPr>
          <p:cNvPr id="18438" name="Line 5"/>
          <p:cNvSpPr>
            <a:spLocks noChangeShapeType="1"/>
          </p:cNvSpPr>
          <p:nvPr/>
        </p:nvSpPr>
        <p:spPr bwMode="auto">
          <a:xfrm flipH="1">
            <a:off x="6011863" y="3500438"/>
            <a:ext cx="0" cy="1152525"/>
          </a:xfrm>
          <a:prstGeom prst="line">
            <a:avLst/>
          </a:prstGeom>
          <a:noFill/>
          <a:ln w="38100">
            <a:solidFill>
              <a:srgbClr val="0000FF"/>
            </a:solidFill>
            <a:round/>
            <a:headEnd/>
            <a:tailEnd/>
          </a:ln>
        </p:spPr>
        <p:txBody>
          <a:bodyPr/>
          <a:lstStyle/>
          <a:p>
            <a:endParaRPr lang="es-ES"/>
          </a:p>
        </p:txBody>
      </p:sp>
      <p:sp>
        <p:nvSpPr>
          <p:cNvPr id="18439" name="Text Box 6"/>
          <p:cNvSpPr txBox="1">
            <a:spLocks noChangeArrowheads="1"/>
          </p:cNvSpPr>
          <p:nvPr/>
        </p:nvSpPr>
        <p:spPr bwMode="auto">
          <a:xfrm>
            <a:off x="6248400" y="4119563"/>
            <a:ext cx="2286000" cy="317500"/>
          </a:xfrm>
          <a:prstGeom prst="rect">
            <a:avLst/>
          </a:prstGeom>
          <a:noFill/>
          <a:ln w="12700">
            <a:solidFill>
              <a:schemeClr val="tx1"/>
            </a:solidFill>
            <a:miter lim="800000"/>
            <a:headEnd/>
            <a:tailEnd/>
          </a:ln>
        </p:spPr>
        <p:txBody>
          <a:bodyPr>
            <a:spAutoFit/>
          </a:bodyPr>
          <a:lstStyle/>
          <a:p>
            <a:pPr>
              <a:spcBef>
                <a:spcPct val="50000"/>
              </a:spcBef>
            </a:pPr>
            <a:r>
              <a:rPr lang="en-US"/>
              <a:t>Distribution System (DS)</a:t>
            </a:r>
          </a:p>
        </p:txBody>
      </p:sp>
      <p:sp>
        <p:nvSpPr>
          <p:cNvPr id="18440" name="Line 8"/>
          <p:cNvSpPr>
            <a:spLocks noChangeShapeType="1"/>
          </p:cNvSpPr>
          <p:nvPr/>
        </p:nvSpPr>
        <p:spPr bwMode="auto">
          <a:xfrm flipV="1">
            <a:off x="5508625" y="3933825"/>
            <a:ext cx="0" cy="617538"/>
          </a:xfrm>
          <a:prstGeom prst="line">
            <a:avLst/>
          </a:prstGeom>
          <a:noFill/>
          <a:ln w="25400">
            <a:solidFill>
              <a:srgbClr val="FF0000"/>
            </a:solidFill>
            <a:round/>
            <a:headEnd type="triangle" w="med" len="med"/>
            <a:tailEnd type="triangle" w="med" len="med"/>
          </a:ln>
        </p:spPr>
        <p:txBody>
          <a:bodyPr/>
          <a:lstStyle/>
          <a:p>
            <a:endParaRPr lang="es-ES"/>
          </a:p>
        </p:txBody>
      </p:sp>
      <p:sp>
        <p:nvSpPr>
          <p:cNvPr id="18441" name="Text Box 9"/>
          <p:cNvSpPr txBox="1">
            <a:spLocks noChangeArrowheads="1"/>
          </p:cNvSpPr>
          <p:nvPr/>
        </p:nvSpPr>
        <p:spPr bwMode="auto">
          <a:xfrm>
            <a:off x="457200" y="1354138"/>
            <a:ext cx="2743200" cy="366712"/>
          </a:xfrm>
          <a:prstGeom prst="rect">
            <a:avLst/>
          </a:prstGeom>
          <a:noFill/>
          <a:ln w="25400">
            <a:noFill/>
            <a:miter lim="800000"/>
            <a:headEnd/>
            <a:tailEnd/>
          </a:ln>
        </p:spPr>
        <p:txBody>
          <a:bodyPr>
            <a:spAutoFit/>
          </a:bodyPr>
          <a:lstStyle/>
          <a:p>
            <a:pPr>
              <a:spcBef>
                <a:spcPct val="50000"/>
              </a:spcBef>
            </a:pPr>
            <a:r>
              <a:rPr lang="en-US" sz="1800"/>
              <a:t>Trama 802.11 de datos</a:t>
            </a:r>
          </a:p>
        </p:txBody>
      </p:sp>
      <p:sp>
        <p:nvSpPr>
          <p:cNvPr id="18442" name="Line 11"/>
          <p:cNvSpPr>
            <a:spLocks noChangeShapeType="1"/>
          </p:cNvSpPr>
          <p:nvPr/>
        </p:nvSpPr>
        <p:spPr bwMode="auto">
          <a:xfrm flipV="1">
            <a:off x="5638800" y="2565400"/>
            <a:ext cx="12700" cy="635000"/>
          </a:xfrm>
          <a:prstGeom prst="line">
            <a:avLst/>
          </a:prstGeom>
          <a:noFill/>
          <a:ln w="25400">
            <a:solidFill>
              <a:srgbClr val="FF0000"/>
            </a:solidFill>
            <a:round/>
            <a:headEnd type="triangle" w="med" len="med"/>
            <a:tailEnd type="triangle" w="med" len="med"/>
          </a:ln>
        </p:spPr>
        <p:txBody>
          <a:bodyPr/>
          <a:lstStyle/>
          <a:p>
            <a:endParaRPr lang="es-ES"/>
          </a:p>
        </p:txBody>
      </p:sp>
      <p:sp>
        <p:nvSpPr>
          <p:cNvPr id="18443" name="Text Box 17"/>
          <p:cNvSpPr txBox="1">
            <a:spLocks noChangeArrowheads="1"/>
          </p:cNvSpPr>
          <p:nvPr/>
        </p:nvSpPr>
        <p:spPr bwMode="auto">
          <a:xfrm>
            <a:off x="468313" y="3651250"/>
            <a:ext cx="2743200" cy="366713"/>
          </a:xfrm>
          <a:prstGeom prst="rect">
            <a:avLst/>
          </a:prstGeom>
          <a:noFill/>
          <a:ln w="25400">
            <a:noFill/>
            <a:miter lim="800000"/>
            <a:headEnd/>
            <a:tailEnd/>
          </a:ln>
        </p:spPr>
        <p:txBody>
          <a:bodyPr>
            <a:spAutoFit/>
          </a:bodyPr>
          <a:lstStyle/>
          <a:p>
            <a:pPr>
              <a:spcBef>
                <a:spcPct val="50000"/>
              </a:spcBef>
            </a:pPr>
            <a:r>
              <a:rPr lang="en-US" sz="1800"/>
              <a:t>Trama Ethernet</a:t>
            </a:r>
          </a:p>
        </p:txBody>
      </p:sp>
      <p:pic>
        <p:nvPicPr>
          <p:cNvPr id="18444" name="Picture 18"/>
          <p:cNvPicPr>
            <a:picLocks noChangeAspect="1" noChangeArrowheads="1"/>
          </p:cNvPicPr>
          <p:nvPr/>
        </p:nvPicPr>
        <p:blipFill>
          <a:blip r:embed="rId3" cstate="print"/>
          <a:srcRect/>
          <a:stretch>
            <a:fillRect/>
          </a:stretch>
        </p:blipFill>
        <p:spPr bwMode="auto">
          <a:xfrm>
            <a:off x="4997450" y="2708275"/>
            <a:ext cx="1303338" cy="1120775"/>
          </a:xfrm>
          <a:prstGeom prst="rect">
            <a:avLst/>
          </a:prstGeom>
          <a:noFill/>
          <a:ln w="9525">
            <a:noFill/>
            <a:miter lim="800000"/>
            <a:headEnd/>
            <a:tailEnd/>
          </a:ln>
        </p:spPr>
      </p:pic>
      <p:graphicFrame>
        <p:nvGraphicFramePr>
          <p:cNvPr id="1834061" name="Group 77"/>
          <p:cNvGraphicFramePr>
            <a:graphicFrameLocks noGrp="1"/>
          </p:cNvGraphicFramePr>
          <p:nvPr/>
        </p:nvGraphicFramePr>
        <p:xfrm>
          <a:off x="539750" y="1785938"/>
          <a:ext cx="7021513" cy="493776"/>
        </p:xfrm>
        <a:graphic>
          <a:graphicData uri="http://schemas.openxmlformats.org/drawingml/2006/table">
            <a:tbl>
              <a:tblPr/>
              <a:tblGrid>
                <a:gridCol w="727075"/>
                <a:gridCol w="635000"/>
                <a:gridCol w="877888"/>
                <a:gridCol w="877887"/>
                <a:gridCol w="877888"/>
                <a:gridCol w="506412"/>
                <a:gridCol w="877888"/>
                <a:gridCol w="950912"/>
                <a:gridCol w="690563"/>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 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8467" name="Text Box 41"/>
          <p:cNvSpPr txBox="1">
            <a:spLocks noChangeArrowheads="1"/>
          </p:cNvSpPr>
          <p:nvPr/>
        </p:nvSpPr>
        <p:spPr bwMode="auto">
          <a:xfrm>
            <a:off x="539750" y="2290763"/>
            <a:ext cx="7058025" cy="274637"/>
          </a:xfrm>
          <a:prstGeom prst="rect">
            <a:avLst/>
          </a:prstGeom>
          <a:noFill/>
          <a:ln w="9525">
            <a:noFill/>
            <a:miter lim="800000"/>
            <a:headEnd/>
            <a:tailEnd/>
          </a:ln>
        </p:spPr>
        <p:txBody>
          <a:bodyPr wrap="none">
            <a:spAutoFit/>
          </a:bodyPr>
          <a:lstStyle/>
          <a:p>
            <a:r>
              <a:rPr lang="es-ES" sz="1200"/>
              <a:t>2 Bytes   2 Bytes      6 Bytes       6 Bytes         6 Bytes    2 Bytes   6 Bytes    0-2312 Bytes  4 Bytes</a:t>
            </a:r>
          </a:p>
        </p:txBody>
      </p:sp>
      <p:graphicFrame>
        <p:nvGraphicFramePr>
          <p:cNvPr id="1834069" name="Group 85"/>
          <p:cNvGraphicFramePr>
            <a:graphicFrameLocks noGrp="1"/>
          </p:cNvGraphicFramePr>
          <p:nvPr/>
        </p:nvGraphicFramePr>
        <p:xfrm>
          <a:off x="539750" y="4017963"/>
          <a:ext cx="4103688" cy="493776"/>
        </p:xfrm>
        <a:graphic>
          <a:graphicData uri="http://schemas.openxmlformats.org/drawingml/2006/table">
            <a:tbl>
              <a:tblPr/>
              <a:tblGrid>
                <a:gridCol w="877888"/>
                <a:gridCol w="877887"/>
                <a:gridCol w="692150"/>
                <a:gridCol w="1079500"/>
                <a:gridCol w="576263"/>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Destino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18482" name="Text Box 68"/>
          <p:cNvSpPr txBox="1">
            <a:spLocks noChangeArrowheads="1"/>
          </p:cNvSpPr>
          <p:nvPr/>
        </p:nvSpPr>
        <p:spPr bwMode="auto">
          <a:xfrm>
            <a:off x="635000" y="4522788"/>
            <a:ext cx="4125913" cy="274637"/>
          </a:xfrm>
          <a:prstGeom prst="rect">
            <a:avLst/>
          </a:prstGeom>
          <a:noFill/>
          <a:ln w="9525">
            <a:noFill/>
            <a:miter lim="800000"/>
            <a:headEnd/>
            <a:tailEnd/>
          </a:ln>
        </p:spPr>
        <p:txBody>
          <a:bodyPr wrap="none">
            <a:spAutoFit/>
          </a:bodyPr>
          <a:lstStyle/>
          <a:p>
            <a:r>
              <a:rPr lang="es-ES" sz="1200"/>
              <a:t>6 Bytes       6 Bytes      2 Bytes   46-1500 Bytes  4 Bytes</a:t>
            </a:r>
          </a:p>
        </p:txBody>
      </p:sp>
      <p:pic>
        <p:nvPicPr>
          <p:cNvPr id="18483" name="Picture 73"/>
          <p:cNvPicPr>
            <a:picLocks noChangeAspect="1" noChangeArrowheads="1"/>
          </p:cNvPicPr>
          <p:nvPr/>
        </p:nvPicPr>
        <p:blipFill>
          <a:blip r:embed="rId4" cstate="print"/>
          <a:srcRect/>
          <a:stretch>
            <a:fillRect/>
          </a:stretch>
        </p:blipFill>
        <p:spPr bwMode="auto">
          <a:xfrm>
            <a:off x="5397500" y="2543175"/>
            <a:ext cx="111125" cy="598488"/>
          </a:xfrm>
          <a:prstGeom prst="rect">
            <a:avLst/>
          </a:prstGeom>
          <a:noFill/>
          <a:ln w="9525">
            <a:noFill/>
            <a:miter lim="800000"/>
            <a:headEnd/>
            <a:tailEnd/>
          </a:ln>
        </p:spPr>
      </p:pic>
      <p:sp>
        <p:nvSpPr>
          <p:cNvPr id="18484" name="Rectangle 78"/>
          <p:cNvSpPr>
            <a:spLocks noChangeArrowheads="1"/>
          </p:cNvSpPr>
          <p:nvPr/>
        </p:nvSpPr>
        <p:spPr bwMode="auto">
          <a:xfrm>
            <a:off x="6134100" y="2019300"/>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18485" name="Rectangle 79"/>
          <p:cNvSpPr>
            <a:spLocks noChangeArrowheads="1"/>
          </p:cNvSpPr>
          <p:nvPr/>
        </p:nvSpPr>
        <p:spPr bwMode="auto">
          <a:xfrm>
            <a:off x="6138863" y="2017713"/>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8486" name="Rectangle 80"/>
          <p:cNvSpPr>
            <a:spLocks noChangeArrowheads="1"/>
          </p:cNvSpPr>
          <p:nvPr/>
        </p:nvSpPr>
        <p:spPr bwMode="auto">
          <a:xfrm>
            <a:off x="3254375" y="4256088"/>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18487" name="Text Box 82"/>
          <p:cNvSpPr txBox="1">
            <a:spLocks noChangeArrowheads="1"/>
          </p:cNvSpPr>
          <p:nvPr/>
        </p:nvSpPr>
        <p:spPr bwMode="auto">
          <a:xfrm>
            <a:off x="5580063" y="1171575"/>
            <a:ext cx="2592387" cy="314325"/>
          </a:xfrm>
          <a:prstGeom prst="rect">
            <a:avLst/>
          </a:prstGeom>
          <a:noFill/>
          <a:ln w="9525">
            <a:solidFill>
              <a:schemeClr val="tx1"/>
            </a:solidFill>
            <a:miter lim="800000"/>
            <a:headEnd/>
            <a:tailEnd/>
          </a:ln>
        </p:spPr>
        <p:txBody>
          <a:bodyPr>
            <a:spAutoFit/>
          </a:bodyPr>
          <a:lstStyle/>
          <a:p>
            <a:pPr algn="ctr"/>
            <a:r>
              <a:rPr lang="es-ES"/>
              <a:t>Cabecera LLC/SNAP (802.2) </a:t>
            </a:r>
          </a:p>
        </p:txBody>
      </p:sp>
      <p:sp>
        <p:nvSpPr>
          <p:cNvPr id="18488" name="Line 83"/>
          <p:cNvSpPr>
            <a:spLocks noChangeShapeType="1"/>
          </p:cNvSpPr>
          <p:nvPr/>
        </p:nvSpPr>
        <p:spPr bwMode="auto">
          <a:xfrm>
            <a:off x="6156325" y="1485900"/>
            <a:ext cx="0" cy="503238"/>
          </a:xfrm>
          <a:prstGeom prst="line">
            <a:avLst/>
          </a:prstGeom>
          <a:noFill/>
          <a:ln w="9525">
            <a:solidFill>
              <a:schemeClr val="tx1"/>
            </a:solidFill>
            <a:round/>
            <a:headEnd/>
            <a:tailEnd type="triangle" w="med" len="med"/>
          </a:ln>
        </p:spPr>
        <p:txBody>
          <a:bodyPr/>
          <a:lstStyle/>
          <a:p>
            <a:endParaRPr lang="es-ES"/>
          </a:p>
        </p:txBody>
      </p:sp>
      <p:sp>
        <p:nvSpPr>
          <p:cNvPr id="18489" name="Rectangle 84"/>
          <p:cNvSpPr>
            <a:spLocks noChangeArrowheads="1"/>
          </p:cNvSpPr>
          <p:nvPr/>
        </p:nvSpPr>
        <p:spPr bwMode="auto">
          <a:xfrm>
            <a:off x="2628900" y="4256088"/>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pic>
        <p:nvPicPr>
          <p:cNvPr id="18490" name="Picture 86"/>
          <p:cNvPicPr>
            <a:picLocks noChangeArrowheads="1"/>
          </p:cNvPicPr>
          <p:nvPr/>
        </p:nvPicPr>
        <p:blipFill>
          <a:blip r:embed="rId5" cstate="print"/>
          <a:srcRect/>
          <a:stretch>
            <a:fillRect/>
          </a:stretch>
        </p:blipFill>
        <p:spPr bwMode="auto">
          <a:xfrm>
            <a:off x="5624513" y="4508500"/>
            <a:ext cx="819150" cy="287338"/>
          </a:xfrm>
          <a:prstGeom prst="rect">
            <a:avLst/>
          </a:prstGeom>
          <a:noFill/>
          <a:ln w="12700">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Marcador de número de diapositiva"/>
          <p:cNvSpPr>
            <a:spLocks noGrp="1"/>
          </p:cNvSpPr>
          <p:nvPr>
            <p:ph type="sldNum" sz="quarter" idx="10"/>
          </p:nvPr>
        </p:nvSpPr>
        <p:spPr/>
        <p:txBody>
          <a:bodyPr/>
          <a:lstStyle/>
          <a:p>
            <a:pPr>
              <a:defRPr/>
            </a:pPr>
            <a:r>
              <a:rPr lang="es-ES"/>
              <a:t>Ampliación Redes 5-</a:t>
            </a:r>
            <a:fld id="{1C787809-4344-40E9-8529-050A0D6A76F1}" type="slidenum">
              <a:rPr lang="es-ES"/>
              <a:pPr>
                <a:defRPr/>
              </a:pPr>
              <a:t>160</a:t>
            </a:fld>
            <a:endParaRPr lang="es-ES"/>
          </a:p>
        </p:txBody>
      </p:sp>
      <p:sp>
        <p:nvSpPr>
          <p:cNvPr id="153603" name="AutoShape 2" descr="Onda"/>
          <p:cNvSpPr>
            <a:spLocks noChangeArrowheads="1"/>
          </p:cNvSpPr>
          <p:nvPr/>
        </p:nvSpPr>
        <p:spPr bwMode="auto">
          <a:xfrm rot="-5400000">
            <a:off x="1906588" y="1301750"/>
            <a:ext cx="5105400" cy="4419600"/>
          </a:xfrm>
          <a:prstGeom prst="triangle">
            <a:avLst>
              <a:gd name="adj" fmla="val 50000"/>
            </a:avLst>
          </a:prstGeom>
          <a:pattFill prst="wave">
            <a:fgClr>
              <a:schemeClr val="accent1"/>
            </a:fgClr>
            <a:bgClr>
              <a:schemeClr val="bg1"/>
            </a:bgClr>
          </a:pattFill>
          <a:ln w="19050">
            <a:noFill/>
            <a:prstDash val="sysDot"/>
            <a:miter lim="800000"/>
            <a:headEnd/>
            <a:tailEnd/>
          </a:ln>
        </p:spPr>
        <p:txBody>
          <a:bodyPr wrap="none" anchor="ctr"/>
          <a:lstStyle/>
          <a:p>
            <a:endParaRPr lang="es-ES"/>
          </a:p>
        </p:txBody>
      </p:sp>
      <p:pic>
        <p:nvPicPr>
          <p:cNvPr id="153604" name="Picture 3"/>
          <p:cNvPicPr>
            <a:picLocks noChangeArrowheads="1"/>
          </p:cNvPicPr>
          <p:nvPr/>
        </p:nvPicPr>
        <p:blipFill>
          <a:blip r:embed="rId3" cstate="print"/>
          <a:srcRect/>
          <a:stretch>
            <a:fillRect/>
          </a:stretch>
        </p:blipFill>
        <p:spPr bwMode="auto">
          <a:xfrm>
            <a:off x="1411288" y="4083050"/>
            <a:ext cx="1438275" cy="1447800"/>
          </a:xfrm>
          <a:prstGeom prst="rect">
            <a:avLst/>
          </a:prstGeom>
          <a:noFill/>
          <a:ln w="9525">
            <a:noFill/>
            <a:miter lim="800000"/>
            <a:headEnd/>
            <a:tailEnd/>
          </a:ln>
        </p:spPr>
      </p:pic>
      <p:sp>
        <p:nvSpPr>
          <p:cNvPr id="153605" name="Rectangle 4"/>
          <p:cNvSpPr>
            <a:spLocks noChangeArrowheads="1"/>
          </p:cNvSpPr>
          <p:nvPr/>
        </p:nvSpPr>
        <p:spPr bwMode="auto">
          <a:xfrm>
            <a:off x="1017588" y="44450"/>
            <a:ext cx="6934200" cy="838200"/>
          </a:xfrm>
          <a:prstGeom prst="rect">
            <a:avLst/>
          </a:prstGeom>
          <a:noFill/>
          <a:ln w="9525">
            <a:noFill/>
            <a:miter lim="800000"/>
            <a:headEnd/>
            <a:tailEnd/>
          </a:ln>
        </p:spPr>
        <p:txBody>
          <a:bodyPr anchor="ctr"/>
          <a:lstStyle/>
          <a:p>
            <a:pPr algn="ctr"/>
            <a:r>
              <a:rPr lang="es-ES_tradnl" sz="3200" b="0">
                <a:solidFill>
                  <a:schemeClr val="tx2"/>
                </a:solidFill>
                <a:latin typeface="Times New Roman" pitchFamily="18" charset="0"/>
              </a:rPr>
              <a:t>802.16: Configuración multipunto</a:t>
            </a:r>
            <a:endParaRPr lang="es-ES" sz="3200" b="0">
              <a:solidFill>
                <a:schemeClr val="tx2"/>
              </a:solidFill>
              <a:latin typeface="Times New Roman" pitchFamily="18" charset="0"/>
            </a:endParaRPr>
          </a:p>
        </p:txBody>
      </p:sp>
      <p:pic>
        <p:nvPicPr>
          <p:cNvPr id="153606" name="Picture 5"/>
          <p:cNvPicPr>
            <a:picLocks noChangeArrowheads="1"/>
          </p:cNvPicPr>
          <p:nvPr/>
        </p:nvPicPr>
        <p:blipFill>
          <a:blip r:embed="rId4" cstate="print"/>
          <a:srcRect/>
          <a:stretch>
            <a:fillRect/>
          </a:stretch>
        </p:blipFill>
        <p:spPr bwMode="auto">
          <a:xfrm>
            <a:off x="5526088" y="2101850"/>
            <a:ext cx="1138237" cy="695325"/>
          </a:xfrm>
          <a:prstGeom prst="rect">
            <a:avLst/>
          </a:prstGeom>
          <a:noFill/>
          <a:ln w="9525">
            <a:noFill/>
            <a:miter lim="800000"/>
            <a:headEnd/>
            <a:tailEnd/>
          </a:ln>
        </p:spPr>
      </p:pic>
      <p:sp>
        <p:nvSpPr>
          <p:cNvPr id="153607" name="Text Box 6"/>
          <p:cNvSpPr txBox="1">
            <a:spLocks noChangeArrowheads="1"/>
          </p:cNvSpPr>
          <p:nvPr/>
        </p:nvSpPr>
        <p:spPr bwMode="auto">
          <a:xfrm>
            <a:off x="1663700" y="4797425"/>
            <a:ext cx="1030288" cy="581025"/>
          </a:xfrm>
          <a:prstGeom prst="rect">
            <a:avLst/>
          </a:prstGeom>
          <a:noFill/>
          <a:ln w="9525">
            <a:noFill/>
            <a:miter lim="800000"/>
            <a:headEnd/>
            <a:tailEnd/>
          </a:ln>
        </p:spPr>
        <p:txBody>
          <a:bodyPr wrap="none">
            <a:spAutoFit/>
          </a:bodyPr>
          <a:lstStyle/>
          <a:p>
            <a:pPr algn="ctr"/>
            <a:r>
              <a:rPr lang="es-ES" sz="1600"/>
              <a:t>Estación</a:t>
            </a:r>
          </a:p>
          <a:p>
            <a:pPr algn="ctr"/>
            <a:r>
              <a:rPr lang="es-ES" sz="1600"/>
              <a:t>base</a:t>
            </a:r>
          </a:p>
        </p:txBody>
      </p:sp>
      <p:pic>
        <p:nvPicPr>
          <p:cNvPr id="153608" name="Picture 7"/>
          <p:cNvPicPr>
            <a:picLocks noChangeArrowheads="1"/>
          </p:cNvPicPr>
          <p:nvPr/>
        </p:nvPicPr>
        <p:blipFill>
          <a:blip r:embed="rId5" cstate="print"/>
          <a:srcRect/>
          <a:stretch>
            <a:fillRect/>
          </a:stretch>
        </p:blipFill>
        <p:spPr bwMode="auto">
          <a:xfrm>
            <a:off x="5634038" y="3625850"/>
            <a:ext cx="958850" cy="609600"/>
          </a:xfrm>
          <a:prstGeom prst="rect">
            <a:avLst/>
          </a:prstGeom>
          <a:noFill/>
          <a:ln w="9525">
            <a:noFill/>
            <a:miter lim="800000"/>
            <a:headEnd/>
            <a:tailEnd/>
          </a:ln>
        </p:spPr>
      </p:pic>
      <p:sp>
        <p:nvSpPr>
          <p:cNvPr id="153609" name="AutoShape 8"/>
          <p:cNvSpPr>
            <a:spLocks noChangeArrowheads="1"/>
          </p:cNvSpPr>
          <p:nvPr/>
        </p:nvSpPr>
        <p:spPr bwMode="auto">
          <a:xfrm rot="10800000">
            <a:off x="2097088" y="3321050"/>
            <a:ext cx="228600" cy="914400"/>
          </a:xfrm>
          <a:custGeom>
            <a:avLst/>
            <a:gdLst>
              <a:gd name="T0" fmla="*/ 200025 w 21600"/>
              <a:gd name="T1" fmla="*/ 457200 h 21600"/>
              <a:gd name="T2" fmla="*/ 114300 w 21600"/>
              <a:gd name="T3" fmla="*/ 914400 h 21600"/>
              <a:gd name="T4" fmla="*/ 28575 w 21600"/>
              <a:gd name="T5" fmla="*/ 457200 h 21600"/>
              <a:gd name="T6" fmla="*/ 1143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pic>
        <p:nvPicPr>
          <p:cNvPr id="153610" name="Picture 9"/>
          <p:cNvPicPr>
            <a:picLocks noChangeArrowheads="1"/>
          </p:cNvPicPr>
          <p:nvPr/>
        </p:nvPicPr>
        <p:blipFill>
          <a:blip r:embed="rId5" cstate="print"/>
          <a:srcRect/>
          <a:stretch>
            <a:fillRect/>
          </a:stretch>
        </p:blipFill>
        <p:spPr bwMode="auto">
          <a:xfrm>
            <a:off x="5602288" y="5073650"/>
            <a:ext cx="958850" cy="609600"/>
          </a:xfrm>
          <a:prstGeom prst="rect">
            <a:avLst/>
          </a:prstGeom>
          <a:noFill/>
          <a:ln w="9525">
            <a:noFill/>
            <a:miter lim="800000"/>
            <a:headEnd/>
            <a:tailEnd/>
          </a:ln>
        </p:spPr>
      </p:pic>
      <p:sp>
        <p:nvSpPr>
          <p:cNvPr id="153611" name="AutoShape 10"/>
          <p:cNvSpPr>
            <a:spLocks noChangeArrowheads="1"/>
          </p:cNvSpPr>
          <p:nvPr/>
        </p:nvSpPr>
        <p:spPr bwMode="auto">
          <a:xfrm rot="10800000">
            <a:off x="5983288" y="4692650"/>
            <a:ext cx="152400" cy="457200"/>
          </a:xfrm>
          <a:custGeom>
            <a:avLst/>
            <a:gdLst>
              <a:gd name="T0" fmla="*/ 133350 w 21600"/>
              <a:gd name="T1" fmla="*/ 228600 h 21600"/>
              <a:gd name="T2" fmla="*/ 76200 w 21600"/>
              <a:gd name="T3" fmla="*/ 457200 h 21600"/>
              <a:gd name="T4" fmla="*/ 19050 w 21600"/>
              <a:gd name="T5" fmla="*/ 228600 h 21600"/>
              <a:gd name="T6" fmla="*/ 76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sp>
        <p:nvSpPr>
          <p:cNvPr id="153612" name="Text Box 11"/>
          <p:cNvSpPr txBox="1">
            <a:spLocks noChangeArrowheads="1"/>
          </p:cNvSpPr>
          <p:nvPr/>
        </p:nvSpPr>
        <p:spPr bwMode="auto">
          <a:xfrm>
            <a:off x="179388" y="2482850"/>
            <a:ext cx="1765300" cy="581025"/>
          </a:xfrm>
          <a:prstGeom prst="rect">
            <a:avLst/>
          </a:prstGeom>
          <a:noFill/>
          <a:ln w="9525">
            <a:noFill/>
            <a:miter lim="800000"/>
            <a:headEnd/>
            <a:tailEnd/>
          </a:ln>
        </p:spPr>
        <p:txBody>
          <a:bodyPr wrap="none">
            <a:spAutoFit/>
          </a:bodyPr>
          <a:lstStyle/>
          <a:p>
            <a:pPr algn="ctr"/>
            <a:r>
              <a:rPr lang="es-ES" sz="1600"/>
              <a:t>Antena sectorial</a:t>
            </a:r>
          </a:p>
          <a:p>
            <a:pPr algn="ctr"/>
            <a:r>
              <a:rPr lang="es-ES" sz="1600"/>
              <a:t>direccional (60º)</a:t>
            </a:r>
          </a:p>
        </p:txBody>
      </p:sp>
      <p:sp>
        <p:nvSpPr>
          <p:cNvPr id="153613" name="Text Box 12"/>
          <p:cNvSpPr txBox="1">
            <a:spLocks noChangeArrowheads="1"/>
          </p:cNvSpPr>
          <p:nvPr/>
        </p:nvSpPr>
        <p:spPr bwMode="auto">
          <a:xfrm>
            <a:off x="2997200" y="1416050"/>
            <a:ext cx="1309688" cy="336550"/>
          </a:xfrm>
          <a:prstGeom prst="rect">
            <a:avLst/>
          </a:prstGeom>
          <a:noFill/>
          <a:ln w="9525">
            <a:noFill/>
            <a:miter lim="800000"/>
            <a:headEnd/>
            <a:tailEnd/>
          </a:ln>
        </p:spPr>
        <p:txBody>
          <a:bodyPr wrap="none">
            <a:spAutoFit/>
          </a:bodyPr>
          <a:lstStyle/>
          <a:p>
            <a:r>
              <a:rPr lang="es-ES" sz="1600"/>
              <a:t>Sector (60º)</a:t>
            </a:r>
          </a:p>
        </p:txBody>
      </p:sp>
      <p:sp>
        <p:nvSpPr>
          <p:cNvPr id="153614" name="Line 13"/>
          <p:cNvSpPr>
            <a:spLocks noChangeShapeType="1"/>
          </p:cNvSpPr>
          <p:nvPr/>
        </p:nvSpPr>
        <p:spPr bwMode="auto">
          <a:xfrm flipH="1">
            <a:off x="3621088" y="1797050"/>
            <a:ext cx="0" cy="838200"/>
          </a:xfrm>
          <a:prstGeom prst="line">
            <a:avLst/>
          </a:prstGeom>
          <a:noFill/>
          <a:ln w="9525">
            <a:solidFill>
              <a:schemeClr val="tx1"/>
            </a:solidFill>
            <a:round/>
            <a:headEnd/>
            <a:tailEnd type="triangle" w="med" len="med"/>
          </a:ln>
        </p:spPr>
        <p:txBody>
          <a:bodyPr/>
          <a:lstStyle/>
          <a:p>
            <a:endParaRPr lang="es-ES"/>
          </a:p>
        </p:txBody>
      </p:sp>
      <p:sp>
        <p:nvSpPr>
          <p:cNvPr id="153615" name="Line 14"/>
          <p:cNvSpPr>
            <a:spLocks noChangeShapeType="1"/>
          </p:cNvSpPr>
          <p:nvPr/>
        </p:nvSpPr>
        <p:spPr bwMode="auto">
          <a:xfrm>
            <a:off x="1639888" y="3016250"/>
            <a:ext cx="381000" cy="381000"/>
          </a:xfrm>
          <a:prstGeom prst="line">
            <a:avLst/>
          </a:prstGeom>
          <a:noFill/>
          <a:ln w="9525">
            <a:solidFill>
              <a:schemeClr val="tx1"/>
            </a:solidFill>
            <a:round/>
            <a:headEnd/>
            <a:tailEnd type="triangle" w="med" len="med"/>
          </a:ln>
        </p:spPr>
        <p:txBody>
          <a:bodyPr/>
          <a:lstStyle/>
          <a:p>
            <a:endParaRPr lang="es-ES"/>
          </a:p>
        </p:txBody>
      </p:sp>
      <p:sp>
        <p:nvSpPr>
          <p:cNvPr id="153616" name="Text Box 15"/>
          <p:cNvSpPr txBox="1">
            <a:spLocks noChangeArrowheads="1"/>
          </p:cNvSpPr>
          <p:nvPr/>
        </p:nvSpPr>
        <p:spPr bwMode="auto">
          <a:xfrm>
            <a:off x="6948488" y="2997200"/>
            <a:ext cx="1458912" cy="825500"/>
          </a:xfrm>
          <a:prstGeom prst="rect">
            <a:avLst/>
          </a:prstGeom>
          <a:noFill/>
          <a:ln w="9525">
            <a:noFill/>
            <a:miter lim="800000"/>
            <a:headEnd/>
            <a:tailEnd/>
          </a:ln>
        </p:spPr>
        <p:txBody>
          <a:bodyPr wrap="none">
            <a:spAutoFit/>
          </a:bodyPr>
          <a:lstStyle/>
          <a:p>
            <a:pPr algn="ctr"/>
            <a:r>
              <a:rPr lang="es-ES" sz="1600"/>
              <a:t>Antena plana</a:t>
            </a:r>
          </a:p>
          <a:p>
            <a:pPr algn="ctr"/>
            <a:r>
              <a:rPr lang="es-ES" sz="1600"/>
              <a:t>direccional</a:t>
            </a:r>
          </a:p>
          <a:p>
            <a:pPr algn="ctr"/>
            <a:r>
              <a:rPr lang="es-ES" sz="1600"/>
              <a:t>(16x16 cm)</a:t>
            </a:r>
          </a:p>
        </p:txBody>
      </p:sp>
      <p:sp>
        <p:nvSpPr>
          <p:cNvPr id="153617" name="Line 16"/>
          <p:cNvSpPr>
            <a:spLocks noChangeShapeType="1"/>
          </p:cNvSpPr>
          <p:nvPr/>
        </p:nvSpPr>
        <p:spPr bwMode="auto">
          <a:xfrm flipH="1" flipV="1">
            <a:off x="6227763" y="3357563"/>
            <a:ext cx="576262" cy="0"/>
          </a:xfrm>
          <a:prstGeom prst="line">
            <a:avLst/>
          </a:prstGeom>
          <a:noFill/>
          <a:ln w="9525">
            <a:solidFill>
              <a:schemeClr val="tx1"/>
            </a:solidFill>
            <a:round/>
            <a:headEnd/>
            <a:tailEnd type="triangle" w="med" len="med"/>
          </a:ln>
        </p:spPr>
        <p:txBody>
          <a:bodyPr/>
          <a:lstStyle/>
          <a:p>
            <a:endParaRPr lang="es-ES"/>
          </a:p>
        </p:txBody>
      </p:sp>
      <p:sp>
        <p:nvSpPr>
          <p:cNvPr id="153618" name="Rectangle 17"/>
          <p:cNvSpPr>
            <a:spLocks noChangeArrowheads="1"/>
          </p:cNvSpPr>
          <p:nvPr/>
        </p:nvSpPr>
        <p:spPr bwMode="auto">
          <a:xfrm>
            <a:off x="5942013" y="4683125"/>
            <a:ext cx="228600" cy="228600"/>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53619" name="Rectangle 18"/>
          <p:cNvSpPr>
            <a:spLocks noChangeArrowheads="1"/>
          </p:cNvSpPr>
          <p:nvPr/>
        </p:nvSpPr>
        <p:spPr bwMode="auto">
          <a:xfrm>
            <a:off x="2103438" y="3316288"/>
            <a:ext cx="228600" cy="381000"/>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53620" name="Line 19"/>
          <p:cNvSpPr>
            <a:spLocks noChangeShapeType="1"/>
          </p:cNvSpPr>
          <p:nvPr/>
        </p:nvSpPr>
        <p:spPr bwMode="auto">
          <a:xfrm>
            <a:off x="2693988" y="3473450"/>
            <a:ext cx="609600" cy="0"/>
          </a:xfrm>
          <a:prstGeom prst="line">
            <a:avLst/>
          </a:prstGeom>
          <a:noFill/>
          <a:ln w="19050">
            <a:solidFill>
              <a:schemeClr val="tx1"/>
            </a:solidFill>
            <a:round/>
            <a:headEnd/>
            <a:tailEnd type="triangle" w="med" len="med"/>
          </a:ln>
        </p:spPr>
        <p:txBody>
          <a:bodyPr/>
          <a:lstStyle/>
          <a:p>
            <a:endParaRPr lang="es-ES"/>
          </a:p>
        </p:txBody>
      </p:sp>
      <p:sp>
        <p:nvSpPr>
          <p:cNvPr id="153621" name="Line 20"/>
          <p:cNvSpPr>
            <a:spLocks noChangeShapeType="1"/>
          </p:cNvSpPr>
          <p:nvPr/>
        </p:nvSpPr>
        <p:spPr bwMode="auto">
          <a:xfrm rot="10800000">
            <a:off x="4859338" y="3573463"/>
            <a:ext cx="609600" cy="0"/>
          </a:xfrm>
          <a:prstGeom prst="line">
            <a:avLst/>
          </a:prstGeom>
          <a:noFill/>
          <a:ln w="19050">
            <a:solidFill>
              <a:schemeClr val="tx1"/>
            </a:solidFill>
            <a:round/>
            <a:headEnd/>
            <a:tailEnd type="triangle" w="med" len="med"/>
          </a:ln>
        </p:spPr>
        <p:txBody>
          <a:bodyPr/>
          <a:lstStyle/>
          <a:p>
            <a:endParaRPr lang="es-ES"/>
          </a:p>
        </p:txBody>
      </p:sp>
      <p:sp>
        <p:nvSpPr>
          <p:cNvPr id="153622" name="Line 21"/>
          <p:cNvSpPr>
            <a:spLocks noChangeShapeType="1"/>
          </p:cNvSpPr>
          <p:nvPr/>
        </p:nvSpPr>
        <p:spPr bwMode="auto">
          <a:xfrm rot="9300000">
            <a:off x="4643438" y="2492375"/>
            <a:ext cx="609600" cy="0"/>
          </a:xfrm>
          <a:prstGeom prst="line">
            <a:avLst/>
          </a:prstGeom>
          <a:noFill/>
          <a:ln w="19050">
            <a:solidFill>
              <a:schemeClr val="tx1"/>
            </a:solidFill>
            <a:round/>
            <a:headEnd/>
            <a:tailEnd type="triangle" w="med" len="med"/>
          </a:ln>
        </p:spPr>
        <p:txBody>
          <a:bodyPr/>
          <a:lstStyle/>
          <a:p>
            <a:endParaRPr lang="es-ES"/>
          </a:p>
        </p:txBody>
      </p:sp>
      <p:sp>
        <p:nvSpPr>
          <p:cNvPr id="153623" name="AutoShape 22"/>
          <p:cNvSpPr>
            <a:spLocks noChangeArrowheads="1"/>
          </p:cNvSpPr>
          <p:nvPr/>
        </p:nvSpPr>
        <p:spPr bwMode="auto">
          <a:xfrm rot="10800000">
            <a:off x="5981700" y="3294063"/>
            <a:ext cx="152400" cy="457200"/>
          </a:xfrm>
          <a:custGeom>
            <a:avLst/>
            <a:gdLst>
              <a:gd name="T0" fmla="*/ 133350 w 21600"/>
              <a:gd name="T1" fmla="*/ 228600 h 21600"/>
              <a:gd name="T2" fmla="*/ 76200 w 21600"/>
              <a:gd name="T3" fmla="*/ 457200 h 21600"/>
              <a:gd name="T4" fmla="*/ 19050 w 21600"/>
              <a:gd name="T5" fmla="*/ 228600 h 21600"/>
              <a:gd name="T6" fmla="*/ 76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sp>
        <p:nvSpPr>
          <p:cNvPr id="153624" name="Rectangle 23"/>
          <p:cNvSpPr>
            <a:spLocks noChangeArrowheads="1"/>
          </p:cNvSpPr>
          <p:nvPr/>
        </p:nvSpPr>
        <p:spPr bwMode="auto">
          <a:xfrm>
            <a:off x="5940425" y="3284538"/>
            <a:ext cx="228600" cy="228600"/>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53625" name="AutoShape 24"/>
          <p:cNvSpPr>
            <a:spLocks noChangeArrowheads="1"/>
          </p:cNvSpPr>
          <p:nvPr/>
        </p:nvSpPr>
        <p:spPr bwMode="auto">
          <a:xfrm rot="10800000">
            <a:off x="5981700" y="1709738"/>
            <a:ext cx="152400" cy="457200"/>
          </a:xfrm>
          <a:custGeom>
            <a:avLst/>
            <a:gdLst>
              <a:gd name="T0" fmla="*/ 133350 w 21600"/>
              <a:gd name="T1" fmla="*/ 228600 h 21600"/>
              <a:gd name="T2" fmla="*/ 76200 w 21600"/>
              <a:gd name="T3" fmla="*/ 457200 h 21600"/>
              <a:gd name="T4" fmla="*/ 19050 w 21600"/>
              <a:gd name="T5" fmla="*/ 228600 h 21600"/>
              <a:gd name="T6" fmla="*/ 76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p:spPr>
        <p:txBody>
          <a:bodyPr wrap="none" anchor="ctr"/>
          <a:lstStyle/>
          <a:p>
            <a:endParaRPr lang="es-ES"/>
          </a:p>
        </p:txBody>
      </p:sp>
      <p:sp>
        <p:nvSpPr>
          <p:cNvPr id="153626" name="Rectangle 25"/>
          <p:cNvSpPr>
            <a:spLocks noChangeArrowheads="1"/>
          </p:cNvSpPr>
          <p:nvPr/>
        </p:nvSpPr>
        <p:spPr bwMode="auto">
          <a:xfrm>
            <a:off x="5940425" y="1700213"/>
            <a:ext cx="228600" cy="228600"/>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53627" name="Line 26"/>
          <p:cNvSpPr>
            <a:spLocks noChangeShapeType="1"/>
          </p:cNvSpPr>
          <p:nvPr/>
        </p:nvSpPr>
        <p:spPr bwMode="auto">
          <a:xfrm rot="10800000">
            <a:off x="4932363" y="4724400"/>
            <a:ext cx="538162" cy="287338"/>
          </a:xfrm>
          <a:prstGeom prst="line">
            <a:avLst/>
          </a:prstGeom>
          <a:noFill/>
          <a:ln w="19050">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3439485359"/>
      </p:ext>
    </p:extLst>
  </p:cSld>
  <p:clrMapOvr>
    <a:masterClrMapping/>
  </p:clrMapOvr>
  <p:transition spd="med">
    <p:cover dir="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1 Marcador de número de diapositiva"/>
          <p:cNvSpPr>
            <a:spLocks noGrp="1"/>
          </p:cNvSpPr>
          <p:nvPr>
            <p:ph type="sldNum" sz="quarter" idx="10"/>
          </p:nvPr>
        </p:nvSpPr>
        <p:spPr/>
        <p:txBody>
          <a:bodyPr/>
          <a:lstStyle/>
          <a:p>
            <a:pPr>
              <a:defRPr/>
            </a:pPr>
            <a:r>
              <a:rPr lang="es-ES"/>
              <a:t>Ampliación Redes 5-</a:t>
            </a:r>
            <a:fld id="{FF273A43-85B0-4CD1-A26C-ED84D0FCAAE9}" type="slidenum">
              <a:rPr lang="es-ES"/>
              <a:pPr>
                <a:defRPr/>
              </a:pPr>
              <a:t>161</a:t>
            </a:fld>
            <a:endParaRPr lang="es-ES"/>
          </a:p>
        </p:txBody>
      </p:sp>
      <p:sp>
        <p:nvSpPr>
          <p:cNvPr id="154627" name="Text Box 2"/>
          <p:cNvSpPr txBox="1">
            <a:spLocks noChangeArrowheads="1"/>
          </p:cNvSpPr>
          <p:nvPr/>
        </p:nvSpPr>
        <p:spPr bwMode="auto">
          <a:xfrm>
            <a:off x="609600" y="260350"/>
            <a:ext cx="7772400" cy="579438"/>
          </a:xfrm>
          <a:prstGeom prst="rect">
            <a:avLst/>
          </a:prstGeom>
          <a:solidFill>
            <a:schemeClr val="bg1"/>
          </a:solidFill>
          <a:ln w="9525">
            <a:noFill/>
            <a:miter lim="800000"/>
            <a:headEnd/>
            <a:tailEnd/>
          </a:ln>
        </p:spPr>
        <p:txBody>
          <a:bodyPr>
            <a:spAutoFit/>
          </a:bodyPr>
          <a:lstStyle/>
          <a:p>
            <a:pPr algn="ctr">
              <a:spcBef>
                <a:spcPct val="50000"/>
              </a:spcBef>
            </a:pPr>
            <a:r>
              <a:rPr lang="es-ES_tradnl" sz="3200" b="0">
                <a:latin typeface="Times New Roman" pitchFamily="18" charset="0"/>
              </a:rPr>
              <a:t>Topología de una red 802.16</a:t>
            </a:r>
            <a:endParaRPr lang="es-ES" sz="3200" b="0">
              <a:latin typeface="Times New Roman" pitchFamily="18" charset="0"/>
            </a:endParaRPr>
          </a:p>
        </p:txBody>
      </p:sp>
      <p:sp>
        <p:nvSpPr>
          <p:cNvPr id="154628" name="Text Box 3"/>
          <p:cNvSpPr txBox="1">
            <a:spLocks noChangeArrowheads="1"/>
          </p:cNvSpPr>
          <p:nvPr/>
        </p:nvSpPr>
        <p:spPr bwMode="auto">
          <a:xfrm>
            <a:off x="762000" y="6096000"/>
            <a:ext cx="3460750" cy="336550"/>
          </a:xfrm>
          <a:prstGeom prst="rect">
            <a:avLst/>
          </a:prstGeom>
          <a:noFill/>
          <a:ln w="9525">
            <a:noFill/>
            <a:miter lim="800000"/>
            <a:headEnd/>
            <a:tailEnd/>
          </a:ln>
        </p:spPr>
        <p:txBody>
          <a:bodyPr wrap="none">
            <a:spAutoFit/>
          </a:bodyPr>
          <a:lstStyle/>
          <a:p>
            <a:r>
              <a:rPr lang="es-ES" sz="1600"/>
              <a:t>NOC (Network Operations Center)</a:t>
            </a:r>
          </a:p>
        </p:txBody>
      </p:sp>
      <p:grpSp>
        <p:nvGrpSpPr>
          <p:cNvPr id="2" name="Group 4"/>
          <p:cNvGrpSpPr>
            <a:grpSpLocks/>
          </p:cNvGrpSpPr>
          <p:nvPr/>
        </p:nvGrpSpPr>
        <p:grpSpPr bwMode="auto">
          <a:xfrm>
            <a:off x="2124075" y="2509838"/>
            <a:ext cx="2228850" cy="3656012"/>
            <a:chOff x="1338" y="1581"/>
            <a:chExt cx="1404" cy="2303"/>
          </a:xfrm>
        </p:grpSpPr>
        <p:sp>
          <p:nvSpPr>
            <p:cNvPr id="154696" name="Line 5"/>
            <p:cNvSpPr>
              <a:spLocks noChangeShapeType="1"/>
            </p:cNvSpPr>
            <p:nvPr/>
          </p:nvSpPr>
          <p:spPr bwMode="auto">
            <a:xfrm rot="-3600000">
              <a:off x="1335" y="2792"/>
              <a:ext cx="1398" cy="786"/>
            </a:xfrm>
            <a:prstGeom prst="line">
              <a:avLst/>
            </a:prstGeom>
            <a:noFill/>
            <a:ln w="25400">
              <a:solidFill>
                <a:schemeClr val="accent2"/>
              </a:solidFill>
              <a:round/>
              <a:headEnd/>
              <a:tailEnd/>
            </a:ln>
          </p:spPr>
          <p:txBody>
            <a:bodyPr/>
            <a:lstStyle/>
            <a:p>
              <a:endParaRPr lang="es-ES"/>
            </a:p>
          </p:txBody>
        </p:sp>
        <p:sp>
          <p:nvSpPr>
            <p:cNvPr id="154697" name="Line 6"/>
            <p:cNvSpPr>
              <a:spLocks noChangeShapeType="1"/>
            </p:cNvSpPr>
            <p:nvPr/>
          </p:nvSpPr>
          <p:spPr bwMode="auto">
            <a:xfrm flipV="1">
              <a:off x="2040" y="1971"/>
              <a:ext cx="702" cy="396"/>
            </a:xfrm>
            <a:prstGeom prst="line">
              <a:avLst/>
            </a:prstGeom>
            <a:noFill/>
            <a:ln w="25400">
              <a:solidFill>
                <a:schemeClr val="accent2"/>
              </a:solidFill>
              <a:prstDash val="sysDot"/>
              <a:round/>
              <a:headEnd/>
              <a:tailEnd/>
            </a:ln>
          </p:spPr>
          <p:txBody>
            <a:bodyPr/>
            <a:lstStyle/>
            <a:p>
              <a:endParaRPr lang="es-ES"/>
            </a:p>
          </p:txBody>
        </p:sp>
        <p:sp>
          <p:nvSpPr>
            <p:cNvPr id="154698" name="Line 7"/>
            <p:cNvSpPr>
              <a:spLocks noChangeShapeType="1"/>
            </p:cNvSpPr>
            <p:nvPr/>
          </p:nvSpPr>
          <p:spPr bwMode="auto">
            <a:xfrm>
              <a:off x="1338" y="1983"/>
              <a:ext cx="699" cy="390"/>
            </a:xfrm>
            <a:prstGeom prst="line">
              <a:avLst/>
            </a:prstGeom>
            <a:noFill/>
            <a:ln w="25400">
              <a:solidFill>
                <a:schemeClr val="accent2"/>
              </a:solidFill>
              <a:round/>
              <a:headEnd/>
              <a:tailEnd/>
            </a:ln>
          </p:spPr>
          <p:txBody>
            <a:bodyPr/>
            <a:lstStyle/>
            <a:p>
              <a:endParaRPr lang="es-ES"/>
            </a:p>
          </p:txBody>
        </p:sp>
        <p:sp>
          <p:nvSpPr>
            <p:cNvPr id="154699" name="Line 8"/>
            <p:cNvSpPr>
              <a:spLocks noChangeShapeType="1"/>
            </p:cNvSpPr>
            <p:nvPr/>
          </p:nvSpPr>
          <p:spPr bwMode="auto">
            <a:xfrm>
              <a:off x="1350" y="2781"/>
              <a:ext cx="690" cy="384"/>
            </a:xfrm>
            <a:prstGeom prst="line">
              <a:avLst/>
            </a:prstGeom>
            <a:noFill/>
            <a:ln w="25400">
              <a:solidFill>
                <a:schemeClr val="accent2"/>
              </a:solidFill>
              <a:round/>
              <a:headEnd/>
              <a:tailEnd/>
            </a:ln>
          </p:spPr>
          <p:txBody>
            <a:bodyPr/>
            <a:lstStyle/>
            <a:p>
              <a:endParaRPr lang="es-ES"/>
            </a:p>
          </p:txBody>
        </p:sp>
        <p:sp>
          <p:nvSpPr>
            <p:cNvPr id="154700" name="Line 9"/>
            <p:cNvSpPr>
              <a:spLocks noChangeShapeType="1"/>
            </p:cNvSpPr>
            <p:nvPr/>
          </p:nvSpPr>
          <p:spPr bwMode="auto">
            <a:xfrm>
              <a:off x="2037" y="1581"/>
              <a:ext cx="3" cy="1584"/>
            </a:xfrm>
            <a:prstGeom prst="line">
              <a:avLst/>
            </a:prstGeom>
            <a:noFill/>
            <a:ln w="25400">
              <a:solidFill>
                <a:schemeClr val="accent2"/>
              </a:solidFill>
              <a:round/>
              <a:headEnd/>
              <a:tailEnd/>
            </a:ln>
          </p:spPr>
          <p:txBody>
            <a:bodyPr/>
            <a:lstStyle/>
            <a:p>
              <a:endParaRPr lang="es-ES"/>
            </a:p>
          </p:txBody>
        </p:sp>
      </p:grpSp>
      <p:sp>
        <p:nvSpPr>
          <p:cNvPr id="1730570" name="Text Box 10"/>
          <p:cNvSpPr txBox="1">
            <a:spLocks noChangeArrowheads="1"/>
          </p:cNvSpPr>
          <p:nvPr/>
        </p:nvSpPr>
        <p:spPr bwMode="auto">
          <a:xfrm>
            <a:off x="1219200" y="1708150"/>
            <a:ext cx="1336675" cy="336550"/>
          </a:xfrm>
          <a:prstGeom prst="rect">
            <a:avLst/>
          </a:prstGeom>
          <a:noFill/>
          <a:ln w="9525">
            <a:noFill/>
            <a:miter lim="800000"/>
            <a:headEnd/>
            <a:tailEnd/>
          </a:ln>
        </p:spPr>
        <p:txBody>
          <a:bodyPr wrap="none">
            <a:spAutoFit/>
          </a:bodyPr>
          <a:lstStyle/>
          <a:p>
            <a:r>
              <a:rPr lang="es-ES" sz="1600"/>
              <a:t>Fibra óptica</a:t>
            </a:r>
          </a:p>
        </p:txBody>
      </p:sp>
      <p:sp>
        <p:nvSpPr>
          <p:cNvPr id="1730571" name="Line 11"/>
          <p:cNvSpPr>
            <a:spLocks noChangeShapeType="1"/>
          </p:cNvSpPr>
          <p:nvPr/>
        </p:nvSpPr>
        <p:spPr bwMode="auto">
          <a:xfrm>
            <a:off x="2362200" y="2012950"/>
            <a:ext cx="0" cy="1219200"/>
          </a:xfrm>
          <a:prstGeom prst="line">
            <a:avLst/>
          </a:prstGeom>
          <a:noFill/>
          <a:ln w="9525">
            <a:solidFill>
              <a:schemeClr val="tx1"/>
            </a:solidFill>
            <a:round/>
            <a:headEnd/>
            <a:tailEnd type="triangle" w="med" len="med"/>
          </a:ln>
        </p:spPr>
        <p:txBody>
          <a:bodyPr/>
          <a:lstStyle/>
          <a:p>
            <a:endParaRPr lang="es-ES"/>
          </a:p>
        </p:txBody>
      </p:sp>
      <p:grpSp>
        <p:nvGrpSpPr>
          <p:cNvPr id="154632" name="Group 12"/>
          <p:cNvGrpSpPr>
            <a:grpSpLocks/>
          </p:cNvGrpSpPr>
          <p:nvPr/>
        </p:nvGrpSpPr>
        <p:grpSpPr bwMode="auto">
          <a:xfrm>
            <a:off x="2057400" y="2438400"/>
            <a:ext cx="2357438" cy="2670175"/>
            <a:chOff x="1296" y="1467"/>
            <a:chExt cx="1485" cy="1682"/>
          </a:xfrm>
        </p:grpSpPr>
        <p:sp>
          <p:nvSpPr>
            <p:cNvPr id="154689" name="Oval 13"/>
            <p:cNvSpPr>
              <a:spLocks noChangeArrowheads="1"/>
            </p:cNvSpPr>
            <p:nvPr/>
          </p:nvSpPr>
          <p:spPr bwMode="auto">
            <a:xfrm>
              <a:off x="2685" y="1853"/>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0" name="Oval 14"/>
            <p:cNvSpPr>
              <a:spLocks noChangeArrowheads="1"/>
            </p:cNvSpPr>
            <p:nvPr/>
          </p:nvSpPr>
          <p:spPr bwMode="auto">
            <a:xfrm>
              <a:off x="2679" y="2660"/>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1" name="Oval 15"/>
            <p:cNvSpPr>
              <a:spLocks noChangeArrowheads="1"/>
            </p:cNvSpPr>
            <p:nvPr/>
          </p:nvSpPr>
          <p:spPr bwMode="auto">
            <a:xfrm>
              <a:off x="1305" y="2669"/>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2" name="Oval 16"/>
            <p:cNvSpPr>
              <a:spLocks noChangeArrowheads="1"/>
            </p:cNvSpPr>
            <p:nvPr/>
          </p:nvSpPr>
          <p:spPr bwMode="auto">
            <a:xfrm>
              <a:off x="1992" y="2261"/>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3" name="Oval 17"/>
            <p:cNvSpPr>
              <a:spLocks noChangeArrowheads="1"/>
            </p:cNvSpPr>
            <p:nvPr/>
          </p:nvSpPr>
          <p:spPr bwMode="auto">
            <a:xfrm>
              <a:off x="1296" y="1865"/>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4" name="Oval 18"/>
            <p:cNvSpPr>
              <a:spLocks noChangeArrowheads="1"/>
            </p:cNvSpPr>
            <p:nvPr/>
          </p:nvSpPr>
          <p:spPr bwMode="auto">
            <a:xfrm>
              <a:off x="1992" y="1467"/>
              <a:ext cx="96" cy="96"/>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54695" name="Oval 19"/>
            <p:cNvSpPr>
              <a:spLocks noChangeArrowheads="1"/>
            </p:cNvSpPr>
            <p:nvPr/>
          </p:nvSpPr>
          <p:spPr bwMode="auto">
            <a:xfrm>
              <a:off x="1992" y="3053"/>
              <a:ext cx="96" cy="96"/>
            </a:xfrm>
            <a:prstGeom prst="ellipse">
              <a:avLst/>
            </a:prstGeom>
            <a:solidFill>
              <a:schemeClr val="accent1"/>
            </a:solidFill>
            <a:ln w="9525">
              <a:solidFill>
                <a:schemeClr val="tx1"/>
              </a:solidFill>
              <a:round/>
              <a:headEnd/>
              <a:tailEnd/>
            </a:ln>
          </p:spPr>
          <p:txBody>
            <a:bodyPr wrap="none" anchor="ctr"/>
            <a:lstStyle/>
            <a:p>
              <a:endParaRPr lang="es-ES"/>
            </a:p>
          </p:txBody>
        </p:sp>
      </p:grpSp>
      <p:sp>
        <p:nvSpPr>
          <p:cNvPr id="154633" name="Text Box 20"/>
          <p:cNvSpPr txBox="1">
            <a:spLocks noChangeArrowheads="1"/>
          </p:cNvSpPr>
          <p:nvPr/>
        </p:nvSpPr>
        <p:spPr bwMode="auto">
          <a:xfrm>
            <a:off x="4008438" y="1479550"/>
            <a:ext cx="1571625" cy="336550"/>
          </a:xfrm>
          <a:prstGeom prst="rect">
            <a:avLst/>
          </a:prstGeom>
          <a:noFill/>
          <a:ln w="9525">
            <a:noFill/>
            <a:miter lim="800000"/>
            <a:headEnd/>
            <a:tailEnd/>
          </a:ln>
        </p:spPr>
        <p:txBody>
          <a:bodyPr wrap="none">
            <a:spAutoFit/>
          </a:bodyPr>
          <a:lstStyle/>
          <a:p>
            <a:r>
              <a:rPr lang="es-ES" sz="1600"/>
              <a:t>Estación Base</a:t>
            </a:r>
          </a:p>
        </p:txBody>
      </p:sp>
      <p:sp>
        <p:nvSpPr>
          <p:cNvPr id="154634" name="Line 21"/>
          <p:cNvSpPr>
            <a:spLocks noChangeShapeType="1"/>
          </p:cNvSpPr>
          <p:nvPr/>
        </p:nvSpPr>
        <p:spPr bwMode="auto">
          <a:xfrm flipH="1">
            <a:off x="4367213" y="1860550"/>
            <a:ext cx="433387" cy="1162050"/>
          </a:xfrm>
          <a:prstGeom prst="line">
            <a:avLst/>
          </a:prstGeom>
          <a:noFill/>
          <a:ln w="9525">
            <a:solidFill>
              <a:schemeClr val="tx1"/>
            </a:solidFill>
            <a:round/>
            <a:headEnd/>
            <a:tailEnd type="triangle" w="med" len="med"/>
          </a:ln>
        </p:spPr>
        <p:txBody>
          <a:bodyPr/>
          <a:lstStyle/>
          <a:p>
            <a:endParaRPr lang="es-ES"/>
          </a:p>
        </p:txBody>
      </p:sp>
      <p:sp>
        <p:nvSpPr>
          <p:cNvPr id="154635" name="Rectangle 22"/>
          <p:cNvSpPr>
            <a:spLocks noChangeArrowheads="1"/>
          </p:cNvSpPr>
          <p:nvPr/>
        </p:nvSpPr>
        <p:spPr bwMode="auto">
          <a:xfrm>
            <a:off x="1624013" y="5451475"/>
            <a:ext cx="533400" cy="609600"/>
          </a:xfrm>
          <a:prstGeom prst="rect">
            <a:avLst/>
          </a:prstGeom>
          <a:solidFill>
            <a:srgbClr val="FF6600"/>
          </a:solidFill>
          <a:ln w="9525">
            <a:solidFill>
              <a:schemeClr val="tx1"/>
            </a:solidFill>
            <a:miter lim="800000"/>
            <a:headEnd/>
            <a:tailEnd/>
          </a:ln>
        </p:spPr>
        <p:txBody>
          <a:bodyPr wrap="none" anchor="ctr"/>
          <a:lstStyle/>
          <a:p>
            <a:endParaRPr lang="es-ES"/>
          </a:p>
        </p:txBody>
      </p:sp>
      <p:sp>
        <p:nvSpPr>
          <p:cNvPr id="1730583" name="Line 23"/>
          <p:cNvSpPr>
            <a:spLocks noChangeShapeType="1"/>
          </p:cNvSpPr>
          <p:nvPr/>
        </p:nvSpPr>
        <p:spPr bwMode="auto">
          <a:xfrm flipH="1" flipV="1">
            <a:off x="3779838" y="3500438"/>
            <a:ext cx="1439862" cy="504825"/>
          </a:xfrm>
          <a:prstGeom prst="line">
            <a:avLst/>
          </a:prstGeom>
          <a:noFill/>
          <a:ln w="9525">
            <a:solidFill>
              <a:schemeClr val="tx1"/>
            </a:solidFill>
            <a:round/>
            <a:headEnd/>
            <a:tailEnd type="triangle" w="med" len="med"/>
          </a:ln>
        </p:spPr>
        <p:txBody>
          <a:bodyPr/>
          <a:lstStyle/>
          <a:p>
            <a:endParaRPr lang="es-ES"/>
          </a:p>
        </p:txBody>
      </p:sp>
      <p:sp>
        <p:nvSpPr>
          <p:cNvPr id="1730584" name="Text Box 24"/>
          <p:cNvSpPr txBox="1">
            <a:spLocks noChangeArrowheads="1"/>
          </p:cNvSpPr>
          <p:nvPr/>
        </p:nvSpPr>
        <p:spPr bwMode="auto">
          <a:xfrm>
            <a:off x="5251450" y="3813175"/>
            <a:ext cx="2836863" cy="581025"/>
          </a:xfrm>
          <a:prstGeom prst="rect">
            <a:avLst/>
          </a:prstGeom>
          <a:noFill/>
          <a:ln w="9525">
            <a:noFill/>
            <a:miter lim="800000"/>
            <a:headEnd/>
            <a:tailEnd/>
          </a:ln>
        </p:spPr>
        <p:txBody>
          <a:bodyPr wrap="none">
            <a:spAutoFit/>
          </a:bodyPr>
          <a:lstStyle/>
          <a:p>
            <a:r>
              <a:rPr lang="es-ES" sz="1600" b="0"/>
              <a:t>Enlace punto a punto WiMAX</a:t>
            </a:r>
          </a:p>
          <a:p>
            <a:r>
              <a:rPr lang="es-ES" sz="1600" b="0"/>
              <a:t>entre dos estaciones base</a:t>
            </a:r>
          </a:p>
        </p:txBody>
      </p:sp>
      <p:grpSp>
        <p:nvGrpSpPr>
          <p:cNvPr id="4" name="Group 25"/>
          <p:cNvGrpSpPr>
            <a:grpSpLocks/>
          </p:cNvGrpSpPr>
          <p:nvPr/>
        </p:nvGrpSpPr>
        <p:grpSpPr bwMode="auto">
          <a:xfrm>
            <a:off x="1543050" y="1890713"/>
            <a:ext cx="3521075" cy="3781425"/>
            <a:chOff x="972" y="1191"/>
            <a:chExt cx="2218" cy="2382"/>
          </a:xfrm>
        </p:grpSpPr>
        <p:grpSp>
          <p:nvGrpSpPr>
            <p:cNvPr id="154640" name="Group 26"/>
            <p:cNvGrpSpPr>
              <a:grpSpLocks/>
            </p:cNvGrpSpPr>
            <p:nvPr/>
          </p:nvGrpSpPr>
          <p:grpSpPr bwMode="auto">
            <a:xfrm>
              <a:off x="1669" y="1991"/>
              <a:ext cx="827" cy="790"/>
              <a:chOff x="3648" y="3058"/>
              <a:chExt cx="827" cy="790"/>
            </a:xfrm>
          </p:grpSpPr>
          <p:sp>
            <p:nvSpPr>
              <p:cNvPr id="154683" name="AutoShape 27"/>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4" name="AutoShape 28"/>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5" name="AutoShape 29"/>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6" name="AutoShape 30"/>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7" name="AutoShape 31"/>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8" name="AutoShape 32"/>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1" name="Group 33"/>
            <p:cNvGrpSpPr>
              <a:grpSpLocks/>
            </p:cNvGrpSpPr>
            <p:nvPr/>
          </p:nvGrpSpPr>
          <p:grpSpPr bwMode="auto">
            <a:xfrm>
              <a:off x="980" y="2389"/>
              <a:ext cx="827" cy="790"/>
              <a:chOff x="3648" y="3058"/>
              <a:chExt cx="827" cy="790"/>
            </a:xfrm>
          </p:grpSpPr>
          <p:sp>
            <p:nvSpPr>
              <p:cNvPr id="154677" name="AutoShape 34"/>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8" name="AutoShape 35"/>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9" name="AutoShape 36"/>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0" name="AutoShape 37"/>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1" name="AutoShape 38"/>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82" name="AutoShape 39"/>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2" name="Group 40"/>
            <p:cNvGrpSpPr>
              <a:grpSpLocks/>
            </p:cNvGrpSpPr>
            <p:nvPr/>
          </p:nvGrpSpPr>
          <p:grpSpPr bwMode="auto">
            <a:xfrm>
              <a:off x="972" y="1591"/>
              <a:ext cx="827" cy="790"/>
              <a:chOff x="3648" y="3058"/>
              <a:chExt cx="827" cy="790"/>
            </a:xfrm>
          </p:grpSpPr>
          <p:sp>
            <p:nvSpPr>
              <p:cNvPr id="154671" name="AutoShape 41"/>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2" name="AutoShape 42"/>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3" name="AutoShape 43"/>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4" name="AutoShape 44"/>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5" name="AutoShape 45"/>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6" name="AutoShape 46"/>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3" name="Group 47"/>
            <p:cNvGrpSpPr>
              <a:grpSpLocks/>
            </p:cNvGrpSpPr>
            <p:nvPr/>
          </p:nvGrpSpPr>
          <p:grpSpPr bwMode="auto">
            <a:xfrm>
              <a:off x="1673" y="2783"/>
              <a:ext cx="827" cy="790"/>
              <a:chOff x="3648" y="3058"/>
              <a:chExt cx="827" cy="790"/>
            </a:xfrm>
          </p:grpSpPr>
          <p:sp>
            <p:nvSpPr>
              <p:cNvPr id="154665" name="AutoShape 48"/>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6" name="AutoShape 49"/>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7" name="AutoShape 50"/>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8" name="AutoShape 51"/>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9" name="AutoShape 52"/>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70" name="AutoShape 53"/>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4" name="Group 54"/>
            <p:cNvGrpSpPr>
              <a:grpSpLocks/>
            </p:cNvGrpSpPr>
            <p:nvPr/>
          </p:nvGrpSpPr>
          <p:grpSpPr bwMode="auto">
            <a:xfrm>
              <a:off x="1673" y="1191"/>
              <a:ext cx="827" cy="790"/>
              <a:chOff x="3648" y="3058"/>
              <a:chExt cx="827" cy="790"/>
            </a:xfrm>
          </p:grpSpPr>
          <p:sp>
            <p:nvSpPr>
              <p:cNvPr id="154659" name="AutoShape 55"/>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0" name="AutoShape 56"/>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1" name="AutoShape 57"/>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2" name="AutoShape 58"/>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3" name="AutoShape 59"/>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64" name="AutoShape 60"/>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5" name="Group 61"/>
            <p:cNvGrpSpPr>
              <a:grpSpLocks/>
            </p:cNvGrpSpPr>
            <p:nvPr/>
          </p:nvGrpSpPr>
          <p:grpSpPr bwMode="auto">
            <a:xfrm>
              <a:off x="2353" y="1585"/>
              <a:ext cx="827" cy="790"/>
              <a:chOff x="3648" y="3058"/>
              <a:chExt cx="827" cy="790"/>
            </a:xfrm>
          </p:grpSpPr>
          <p:sp>
            <p:nvSpPr>
              <p:cNvPr id="154653" name="AutoShape 62"/>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4" name="AutoShape 63"/>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5" name="AutoShape 64"/>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6" name="AutoShape 65"/>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7" name="AutoShape 66"/>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8" name="AutoShape 67"/>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nvGrpSpPr>
            <p:cNvPr id="154646" name="Group 68"/>
            <p:cNvGrpSpPr>
              <a:grpSpLocks/>
            </p:cNvGrpSpPr>
            <p:nvPr/>
          </p:nvGrpSpPr>
          <p:grpSpPr bwMode="auto">
            <a:xfrm>
              <a:off x="2363" y="2387"/>
              <a:ext cx="827" cy="790"/>
              <a:chOff x="3648" y="3058"/>
              <a:chExt cx="827" cy="790"/>
            </a:xfrm>
          </p:grpSpPr>
          <p:sp>
            <p:nvSpPr>
              <p:cNvPr id="154647" name="AutoShape 69"/>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48" name="AutoShape 70"/>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49" name="AutoShape 71"/>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0" name="AutoShape 72"/>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1" name="AutoShape 73"/>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4652" name="AutoShape 74"/>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grpSp>
      <p:sp>
        <p:nvSpPr>
          <p:cNvPr id="1730635" name="Text Box 75"/>
          <p:cNvSpPr txBox="1">
            <a:spLocks noChangeArrowheads="1"/>
          </p:cNvSpPr>
          <p:nvPr/>
        </p:nvSpPr>
        <p:spPr bwMode="auto">
          <a:xfrm>
            <a:off x="5048251" y="2028272"/>
            <a:ext cx="3167707" cy="584775"/>
          </a:xfrm>
          <a:prstGeom prst="rect">
            <a:avLst/>
          </a:prstGeom>
          <a:noFill/>
          <a:ln w="9525">
            <a:noFill/>
            <a:miter lim="800000"/>
            <a:headEnd/>
            <a:tailEnd/>
          </a:ln>
        </p:spPr>
        <p:txBody>
          <a:bodyPr wrap="square">
            <a:spAutoFit/>
          </a:bodyPr>
          <a:lstStyle/>
          <a:p>
            <a:pPr algn="ctr"/>
            <a:r>
              <a:rPr lang="es-ES" sz="1600" b="0" dirty="0" smtClean="0"/>
              <a:t>Cada estación base tiene seis antenas sectoriales de </a:t>
            </a:r>
            <a:r>
              <a:rPr lang="es-ES" sz="1600" b="0" dirty="0"/>
              <a:t>60º</a:t>
            </a:r>
          </a:p>
        </p:txBody>
      </p:sp>
    </p:spTree>
    <p:extLst>
      <p:ext uri="{BB962C8B-B14F-4D97-AF65-F5344CB8AC3E}">
        <p14:creationId xmlns:p14="http://schemas.microsoft.com/office/powerpoint/2010/main" val="422737324"/>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3057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3057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3058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3058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30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70" grpId="0"/>
      <p:bldP spid="1730571" grpId="0" animBg="1"/>
      <p:bldP spid="1730583" grpId="0" animBg="1"/>
      <p:bldP spid="1730584" grpId="0"/>
      <p:bldP spid="1730635"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26EE1D9F-BB02-4BDC-B4D7-FB6908B3B4F8}" type="slidenum">
              <a:rPr lang="es-ES"/>
              <a:pPr>
                <a:defRPr/>
              </a:pPr>
              <a:t>162</a:t>
            </a:fld>
            <a:endParaRPr lang="es-ES"/>
          </a:p>
        </p:txBody>
      </p:sp>
      <p:sp>
        <p:nvSpPr>
          <p:cNvPr id="155651" name="Rectangle 2"/>
          <p:cNvSpPr>
            <a:spLocks noGrp="1" noChangeArrowheads="1"/>
          </p:cNvSpPr>
          <p:nvPr>
            <p:ph type="title"/>
          </p:nvPr>
        </p:nvSpPr>
        <p:spPr>
          <a:xfrm>
            <a:off x="685800" y="609600"/>
            <a:ext cx="7772400" cy="874713"/>
          </a:xfrm>
        </p:spPr>
        <p:txBody>
          <a:bodyPr/>
          <a:lstStyle/>
          <a:p>
            <a:pPr eaLnBrk="1" hangingPunct="1"/>
            <a:r>
              <a:rPr lang="es-ES" smtClean="0"/>
              <a:t>Estructura celular de WiMAX</a:t>
            </a:r>
          </a:p>
        </p:txBody>
      </p:sp>
      <p:sp>
        <p:nvSpPr>
          <p:cNvPr id="155652" name="Rectangle 3"/>
          <p:cNvSpPr>
            <a:spLocks noGrp="1" noChangeArrowheads="1"/>
          </p:cNvSpPr>
          <p:nvPr>
            <p:ph type="body" idx="1"/>
          </p:nvPr>
        </p:nvSpPr>
        <p:spPr>
          <a:xfrm>
            <a:off x="685800" y="1773238"/>
            <a:ext cx="7772400" cy="4032250"/>
          </a:xfrm>
        </p:spPr>
        <p:txBody>
          <a:bodyPr/>
          <a:lstStyle/>
          <a:p>
            <a:pPr eaLnBrk="1" hangingPunct="1">
              <a:lnSpc>
                <a:spcPct val="80000"/>
              </a:lnSpc>
            </a:pPr>
            <a:r>
              <a:rPr lang="es-ES" sz="2200" dirty="0" smtClean="0"/>
              <a:t>En una arquitectura típica de zonas rurales cada estación base tendría tres antenas sectoriales de 120º que cubrirían un radio de 8 Km y abarcarían un área de unos 200 Km</a:t>
            </a:r>
            <a:r>
              <a:rPr lang="es-ES" sz="2200" baseline="30000" dirty="0" smtClean="0"/>
              <a:t>2</a:t>
            </a:r>
            <a:endParaRPr lang="es-ES" sz="2200" dirty="0" smtClean="0"/>
          </a:p>
          <a:p>
            <a:pPr eaLnBrk="1" hangingPunct="1">
              <a:lnSpc>
                <a:spcPct val="80000"/>
              </a:lnSpc>
            </a:pPr>
            <a:r>
              <a:rPr lang="es-ES" sz="2200" dirty="0" smtClean="0"/>
              <a:t>En zonas suburbanas el radio sería de unos 3 Km, para aumentar el rendimiento y mejorar la cobertura</a:t>
            </a:r>
          </a:p>
          <a:p>
            <a:pPr eaLnBrk="1" hangingPunct="1">
              <a:lnSpc>
                <a:spcPct val="80000"/>
              </a:lnSpc>
            </a:pPr>
            <a:r>
              <a:rPr lang="es-ES" sz="2200" dirty="0" smtClean="0"/>
              <a:t>En zonas urbanas las estaciones tendrían antenas </a:t>
            </a:r>
            <a:r>
              <a:rPr lang="es-ES" sz="2200" dirty="0" err="1" smtClean="0"/>
              <a:t>conn</a:t>
            </a:r>
            <a:r>
              <a:rPr lang="es-ES" sz="2200" dirty="0" smtClean="0"/>
              <a:t> sectores de 60º y habría hasta tres antenas por sector (18 en total) para aumentar aun más la capacidad </a:t>
            </a:r>
          </a:p>
          <a:p>
            <a:pPr eaLnBrk="1" hangingPunct="1">
              <a:lnSpc>
                <a:spcPct val="80000"/>
              </a:lnSpc>
            </a:pPr>
            <a:r>
              <a:rPr lang="es-ES" sz="2200" dirty="0" smtClean="0"/>
              <a:t>Si la densidad de población es alta y hay dificultad para ubicar las antenas en puntos elevados se utilizan micro-células con antenas omnidireccionales a poca altura (en postes de alumbrado por ejemplo) y un radio de acción de un Km.</a:t>
            </a:r>
          </a:p>
        </p:txBody>
      </p:sp>
    </p:spTree>
    <p:extLst>
      <p:ext uri="{BB962C8B-B14F-4D97-AF65-F5344CB8AC3E}">
        <p14:creationId xmlns:p14="http://schemas.microsoft.com/office/powerpoint/2010/main" val="3277280617"/>
      </p:ext>
    </p:extLst>
  </p:cSld>
  <p:clrMapOvr>
    <a:masterClrMapping/>
  </p:clrMapOvr>
  <p:transition spd="med">
    <p:cover dir="ru"/>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número de diapositiva"/>
          <p:cNvSpPr>
            <a:spLocks noGrp="1"/>
          </p:cNvSpPr>
          <p:nvPr>
            <p:ph type="sldNum" sz="quarter" idx="10"/>
          </p:nvPr>
        </p:nvSpPr>
        <p:spPr/>
        <p:txBody>
          <a:bodyPr/>
          <a:lstStyle/>
          <a:p>
            <a:pPr>
              <a:defRPr/>
            </a:pPr>
            <a:r>
              <a:rPr lang="es-ES"/>
              <a:t>Ampliación Redes 5-</a:t>
            </a:r>
            <a:fld id="{440DCEBF-D55D-4C6D-8608-498D21281A76}" type="slidenum">
              <a:rPr lang="es-ES"/>
              <a:pPr>
                <a:defRPr/>
              </a:pPr>
              <a:t>163</a:t>
            </a:fld>
            <a:endParaRPr lang="es-ES"/>
          </a:p>
        </p:txBody>
      </p:sp>
      <p:pic>
        <p:nvPicPr>
          <p:cNvPr id="156675" name="Picture 2"/>
          <p:cNvPicPr>
            <a:picLocks noChangeAspect="1" noChangeArrowheads="1"/>
          </p:cNvPicPr>
          <p:nvPr/>
        </p:nvPicPr>
        <p:blipFill>
          <a:blip r:embed="rId3" cstate="print"/>
          <a:srcRect/>
          <a:stretch>
            <a:fillRect/>
          </a:stretch>
        </p:blipFill>
        <p:spPr bwMode="auto">
          <a:xfrm>
            <a:off x="1908175" y="1179513"/>
            <a:ext cx="5649913" cy="4410075"/>
          </a:xfrm>
          <a:prstGeom prst="rect">
            <a:avLst/>
          </a:prstGeom>
          <a:noFill/>
          <a:ln w="9525">
            <a:noFill/>
            <a:miter lim="800000"/>
            <a:headEnd/>
            <a:tailEnd/>
          </a:ln>
        </p:spPr>
      </p:pic>
      <p:sp>
        <p:nvSpPr>
          <p:cNvPr id="156676" name="Text Box 3"/>
          <p:cNvSpPr txBox="1">
            <a:spLocks noChangeArrowheads="1"/>
          </p:cNvSpPr>
          <p:nvPr/>
        </p:nvSpPr>
        <p:spPr bwMode="auto">
          <a:xfrm>
            <a:off x="879475" y="5651500"/>
            <a:ext cx="7580313" cy="730250"/>
          </a:xfrm>
          <a:prstGeom prst="rect">
            <a:avLst/>
          </a:prstGeom>
          <a:noFill/>
          <a:ln w="9525">
            <a:noFill/>
            <a:miter lim="800000"/>
            <a:headEnd/>
            <a:tailEnd/>
          </a:ln>
        </p:spPr>
        <p:txBody>
          <a:bodyPr>
            <a:spAutoFit/>
          </a:bodyPr>
          <a:lstStyle/>
          <a:p>
            <a:r>
              <a:rPr lang="es-ES" b="0"/>
              <a:t>Existe una correlación geográfica que permite esbozar las celdas, aunque existen usuarios ‘singulares’ que pertenecen a una estación base atípica para la zona en que se encuentran. Esto puede deberse a que en ese caso se den condiciones de LOS con otra estación base.</a:t>
            </a:r>
          </a:p>
        </p:txBody>
      </p:sp>
      <p:sp>
        <p:nvSpPr>
          <p:cNvPr id="156677" name="Text Box 4"/>
          <p:cNvSpPr txBox="1">
            <a:spLocks noChangeArrowheads="1"/>
          </p:cNvSpPr>
          <p:nvPr/>
        </p:nvSpPr>
        <p:spPr bwMode="auto">
          <a:xfrm>
            <a:off x="395288" y="206375"/>
            <a:ext cx="8459787" cy="946150"/>
          </a:xfrm>
          <a:prstGeom prst="rect">
            <a:avLst/>
          </a:prstGeom>
          <a:noFill/>
          <a:ln w="9525">
            <a:noFill/>
            <a:miter lim="800000"/>
            <a:headEnd/>
            <a:tailEnd/>
          </a:ln>
        </p:spPr>
        <p:txBody>
          <a:bodyPr>
            <a:spAutoFit/>
          </a:bodyPr>
          <a:lstStyle/>
          <a:p>
            <a:pPr algn="ctr"/>
            <a:r>
              <a:rPr lang="es-ES" sz="2800" b="0"/>
              <a:t>Asignación de usuarios a estaciones base, usando como criterio de asignación la señal más intensa. </a:t>
            </a:r>
          </a:p>
        </p:txBody>
      </p:sp>
      <p:sp>
        <p:nvSpPr>
          <p:cNvPr id="156678" name="Line 5"/>
          <p:cNvSpPr>
            <a:spLocks noChangeShapeType="1"/>
          </p:cNvSpPr>
          <p:nvPr/>
        </p:nvSpPr>
        <p:spPr bwMode="auto">
          <a:xfrm flipH="1" flipV="1">
            <a:off x="6200775" y="5184775"/>
            <a:ext cx="387350" cy="104775"/>
          </a:xfrm>
          <a:prstGeom prst="line">
            <a:avLst/>
          </a:prstGeom>
          <a:noFill/>
          <a:ln w="9525">
            <a:solidFill>
              <a:schemeClr val="tx1"/>
            </a:solidFill>
            <a:round/>
            <a:headEnd/>
            <a:tailEnd type="triangle" w="med" len="med"/>
          </a:ln>
        </p:spPr>
        <p:txBody>
          <a:bodyPr/>
          <a:lstStyle/>
          <a:p>
            <a:endParaRPr lang="es-ES"/>
          </a:p>
        </p:txBody>
      </p:sp>
      <p:sp>
        <p:nvSpPr>
          <p:cNvPr id="156679" name="Text Box 6"/>
          <p:cNvSpPr txBox="1">
            <a:spLocks noChangeArrowheads="1"/>
          </p:cNvSpPr>
          <p:nvPr/>
        </p:nvSpPr>
        <p:spPr bwMode="auto">
          <a:xfrm>
            <a:off x="6516688" y="5072063"/>
            <a:ext cx="2012950" cy="517525"/>
          </a:xfrm>
          <a:prstGeom prst="rect">
            <a:avLst/>
          </a:prstGeom>
          <a:noFill/>
          <a:ln w="9525">
            <a:noFill/>
            <a:miter lim="800000"/>
            <a:headEnd/>
            <a:tailEnd/>
          </a:ln>
        </p:spPr>
        <p:txBody>
          <a:bodyPr wrap="none">
            <a:spAutoFit/>
          </a:bodyPr>
          <a:lstStyle/>
          <a:p>
            <a:pPr algn="ctr"/>
            <a:r>
              <a:rPr lang="es-ES"/>
              <a:t>Usuario ‘singular’</a:t>
            </a:r>
          </a:p>
          <a:p>
            <a:pPr algn="ctr"/>
            <a:r>
              <a:rPr lang="es-ES"/>
              <a:t>(asociado a la zona 1)</a:t>
            </a:r>
          </a:p>
        </p:txBody>
      </p:sp>
    </p:spTree>
    <p:extLst>
      <p:ext uri="{BB962C8B-B14F-4D97-AF65-F5344CB8AC3E}">
        <p14:creationId xmlns:p14="http://schemas.microsoft.com/office/powerpoint/2010/main" val="2553844114"/>
      </p:ext>
    </p:extLst>
  </p:cSld>
  <p:clrMapOvr>
    <a:masterClrMapping/>
  </p:clrMapOvr>
  <p:transition spd="med">
    <p:cover dir="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a:spLocks noGrp="1"/>
          </p:cNvSpPr>
          <p:nvPr>
            <p:ph type="sldNum" sz="quarter" idx="10"/>
          </p:nvPr>
        </p:nvSpPr>
        <p:spPr/>
        <p:txBody>
          <a:bodyPr/>
          <a:lstStyle/>
          <a:p>
            <a:pPr>
              <a:defRPr/>
            </a:pPr>
            <a:r>
              <a:rPr lang="es-ES"/>
              <a:t>Ampliación Redes 5-</a:t>
            </a:r>
            <a:fld id="{D102F433-4EBB-4789-9751-94EAB3E0ACE3}" type="slidenum">
              <a:rPr lang="es-ES"/>
              <a:pPr>
                <a:defRPr/>
              </a:pPr>
              <a:t>164</a:t>
            </a:fld>
            <a:endParaRPr lang="es-ES"/>
          </a:p>
        </p:txBody>
      </p:sp>
      <p:pic>
        <p:nvPicPr>
          <p:cNvPr id="157699" name="Picture 2"/>
          <p:cNvPicPr>
            <a:picLocks noChangeAspect="1" noChangeArrowheads="1"/>
          </p:cNvPicPr>
          <p:nvPr/>
        </p:nvPicPr>
        <p:blipFill>
          <a:blip r:embed="rId3" cstate="print"/>
          <a:srcRect/>
          <a:stretch>
            <a:fillRect/>
          </a:stretch>
        </p:blipFill>
        <p:spPr bwMode="auto">
          <a:xfrm>
            <a:off x="1301750" y="796925"/>
            <a:ext cx="6742113" cy="5440363"/>
          </a:xfrm>
          <a:prstGeom prst="rect">
            <a:avLst/>
          </a:prstGeom>
          <a:noFill/>
          <a:ln w="9525">
            <a:noFill/>
            <a:miter lim="800000"/>
            <a:headEnd/>
            <a:tailEnd/>
          </a:ln>
        </p:spPr>
      </p:pic>
      <p:sp>
        <p:nvSpPr>
          <p:cNvPr id="157700" name="Text Box 3"/>
          <p:cNvSpPr txBox="1">
            <a:spLocks noChangeArrowheads="1"/>
          </p:cNvSpPr>
          <p:nvPr/>
        </p:nvSpPr>
        <p:spPr bwMode="auto">
          <a:xfrm>
            <a:off x="519113" y="228600"/>
            <a:ext cx="7940675" cy="519113"/>
          </a:xfrm>
          <a:prstGeom prst="rect">
            <a:avLst/>
          </a:prstGeom>
          <a:noFill/>
          <a:ln w="9525">
            <a:noFill/>
            <a:miter lim="800000"/>
            <a:headEnd/>
            <a:tailEnd/>
          </a:ln>
        </p:spPr>
        <p:txBody>
          <a:bodyPr>
            <a:spAutoFit/>
          </a:bodyPr>
          <a:lstStyle/>
          <a:p>
            <a:pPr algn="ctr"/>
            <a:r>
              <a:rPr lang="es-ES" sz="2800" b="0" dirty="0"/>
              <a:t>Ejemplo de </a:t>
            </a:r>
            <a:r>
              <a:rPr lang="es-ES" sz="2800" b="0" dirty="0" smtClean="0"/>
              <a:t>red </a:t>
            </a:r>
            <a:r>
              <a:rPr lang="es-ES" sz="2800" b="0" dirty="0" err="1"/>
              <a:t>WiMAX</a:t>
            </a:r>
            <a:r>
              <a:rPr lang="es-ES" sz="2800" b="0" dirty="0"/>
              <a:t> en una ciudad</a:t>
            </a:r>
          </a:p>
        </p:txBody>
      </p:sp>
      <p:sp>
        <p:nvSpPr>
          <p:cNvPr id="157701" name="Text Box 4"/>
          <p:cNvSpPr txBox="1">
            <a:spLocks noChangeArrowheads="1"/>
          </p:cNvSpPr>
          <p:nvPr/>
        </p:nvSpPr>
        <p:spPr bwMode="auto">
          <a:xfrm>
            <a:off x="6084888" y="4786313"/>
            <a:ext cx="2735262" cy="730250"/>
          </a:xfrm>
          <a:prstGeom prst="rect">
            <a:avLst/>
          </a:prstGeom>
          <a:noFill/>
          <a:ln w="9525">
            <a:noFill/>
            <a:miter lim="800000"/>
            <a:headEnd/>
            <a:tailEnd/>
          </a:ln>
        </p:spPr>
        <p:txBody>
          <a:bodyPr>
            <a:spAutoFit/>
          </a:bodyPr>
          <a:lstStyle/>
          <a:p>
            <a:r>
              <a:rPr lang="es-ES"/>
              <a:t>La topología de una red WiMAX metropolitana es muy similar a la de una red CATV</a:t>
            </a:r>
          </a:p>
        </p:txBody>
      </p:sp>
    </p:spTree>
    <p:extLst>
      <p:ext uri="{BB962C8B-B14F-4D97-AF65-F5344CB8AC3E}">
        <p14:creationId xmlns:p14="http://schemas.microsoft.com/office/powerpoint/2010/main" val="2128149698"/>
      </p:ext>
    </p:extLst>
  </p:cSld>
  <p:clrMapOvr>
    <a:masterClrMapping/>
  </p:clrMapOvr>
  <p:transition spd="med">
    <p:cover dir="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Marcador de número de diapositiva"/>
          <p:cNvSpPr>
            <a:spLocks noGrp="1"/>
          </p:cNvSpPr>
          <p:nvPr>
            <p:ph type="sldNum" sz="quarter" idx="10"/>
          </p:nvPr>
        </p:nvSpPr>
        <p:spPr/>
        <p:txBody>
          <a:bodyPr/>
          <a:lstStyle/>
          <a:p>
            <a:pPr>
              <a:defRPr/>
            </a:pPr>
            <a:r>
              <a:rPr lang="es-ES"/>
              <a:t>Ampliación Redes 5-</a:t>
            </a:r>
            <a:fld id="{9667D538-2CA6-42D7-9A88-7F8C44525A77}" type="slidenum">
              <a:rPr lang="es-ES"/>
              <a:pPr>
                <a:defRPr/>
              </a:pPr>
              <a:t>165</a:t>
            </a:fld>
            <a:endParaRPr lang="es-ES"/>
          </a:p>
        </p:txBody>
      </p:sp>
      <p:sp>
        <p:nvSpPr>
          <p:cNvPr id="158723" name="Text Box 2"/>
          <p:cNvSpPr txBox="1">
            <a:spLocks noChangeArrowheads="1"/>
          </p:cNvSpPr>
          <p:nvPr/>
        </p:nvSpPr>
        <p:spPr bwMode="auto">
          <a:xfrm>
            <a:off x="900113" y="260350"/>
            <a:ext cx="7632700" cy="579438"/>
          </a:xfrm>
          <a:prstGeom prst="rect">
            <a:avLst/>
          </a:prstGeom>
          <a:noFill/>
          <a:ln w="9525">
            <a:noFill/>
            <a:miter lim="800000"/>
            <a:headEnd/>
            <a:tailEnd/>
          </a:ln>
        </p:spPr>
        <p:txBody>
          <a:bodyPr>
            <a:spAutoFit/>
          </a:bodyPr>
          <a:lstStyle/>
          <a:p>
            <a:pPr algn="ctr">
              <a:spcBef>
                <a:spcPct val="50000"/>
              </a:spcBef>
            </a:pPr>
            <a:r>
              <a:rPr lang="es-ES_tradnl" sz="3200" b="0">
                <a:latin typeface="Times New Roman" pitchFamily="18" charset="0"/>
              </a:rPr>
              <a:t>Comunicación entre estación base y usuario</a:t>
            </a:r>
            <a:endParaRPr lang="es-ES" sz="3200" b="0">
              <a:latin typeface="Times New Roman" pitchFamily="18" charset="0"/>
            </a:endParaRPr>
          </a:p>
        </p:txBody>
      </p:sp>
      <p:grpSp>
        <p:nvGrpSpPr>
          <p:cNvPr id="158724" name="Group 3"/>
          <p:cNvGrpSpPr>
            <a:grpSpLocks/>
          </p:cNvGrpSpPr>
          <p:nvPr/>
        </p:nvGrpSpPr>
        <p:grpSpPr bwMode="auto">
          <a:xfrm>
            <a:off x="1174750" y="2328863"/>
            <a:ext cx="2209800" cy="1905000"/>
            <a:chOff x="3648" y="3058"/>
            <a:chExt cx="827" cy="790"/>
          </a:xfrm>
        </p:grpSpPr>
        <p:sp>
          <p:nvSpPr>
            <p:cNvPr id="158751" name="AutoShape 4"/>
            <p:cNvSpPr>
              <a:spLocks noChangeArrowheads="1"/>
            </p:cNvSpPr>
            <p:nvPr/>
          </p:nvSpPr>
          <p:spPr bwMode="auto">
            <a:xfrm>
              <a:off x="3792" y="3456"/>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8752" name="AutoShape 5"/>
            <p:cNvSpPr>
              <a:spLocks noChangeArrowheads="1"/>
            </p:cNvSpPr>
            <p:nvPr/>
          </p:nvSpPr>
          <p:spPr bwMode="auto">
            <a:xfrm>
              <a:off x="4022" y="3060"/>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8753" name="AutoShape 6"/>
            <p:cNvSpPr>
              <a:spLocks noChangeArrowheads="1"/>
            </p:cNvSpPr>
            <p:nvPr/>
          </p:nvSpPr>
          <p:spPr bwMode="auto">
            <a:xfrm rot="7200000">
              <a:off x="3617" y="31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8754" name="AutoShape 7"/>
            <p:cNvSpPr>
              <a:spLocks noChangeArrowheads="1"/>
            </p:cNvSpPr>
            <p:nvPr/>
          </p:nvSpPr>
          <p:spPr bwMode="auto">
            <a:xfrm rot="3600000">
              <a:off x="3617" y="3355"/>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8755" name="AutoShape 8"/>
            <p:cNvSpPr>
              <a:spLocks noChangeArrowheads="1"/>
            </p:cNvSpPr>
            <p:nvPr/>
          </p:nvSpPr>
          <p:spPr bwMode="auto">
            <a:xfrm rot="-3600000">
              <a:off x="3965" y="33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sp>
          <p:nvSpPr>
            <p:cNvPr id="158756" name="AutoShape 9"/>
            <p:cNvSpPr>
              <a:spLocks noChangeArrowheads="1"/>
            </p:cNvSpPr>
            <p:nvPr/>
          </p:nvSpPr>
          <p:spPr bwMode="auto">
            <a:xfrm rot="10800000">
              <a:off x="3792" y="3058"/>
              <a:ext cx="453" cy="392"/>
            </a:xfrm>
            <a:prstGeom prst="triangle">
              <a:avLst>
                <a:gd name="adj" fmla="val 50000"/>
              </a:avLst>
            </a:prstGeom>
            <a:noFill/>
            <a:ln w="9525">
              <a:solidFill>
                <a:schemeClr val="tx1"/>
              </a:solidFill>
              <a:miter lim="800000"/>
              <a:headEnd/>
              <a:tailEnd/>
            </a:ln>
          </p:spPr>
          <p:txBody>
            <a:bodyPr wrap="none" anchor="ctr"/>
            <a:lstStyle/>
            <a:p>
              <a:endParaRPr lang="es-ES"/>
            </a:p>
          </p:txBody>
        </p:sp>
      </p:grpSp>
      <p:sp>
        <p:nvSpPr>
          <p:cNvPr id="158725" name="Oval 10"/>
          <p:cNvSpPr>
            <a:spLocks noChangeArrowheads="1"/>
          </p:cNvSpPr>
          <p:nvPr/>
        </p:nvSpPr>
        <p:spPr bwMode="auto">
          <a:xfrm>
            <a:off x="2027238" y="3146425"/>
            <a:ext cx="257175" cy="231775"/>
          </a:xfrm>
          <a:prstGeom prst="ellipse">
            <a:avLst/>
          </a:prstGeom>
          <a:solidFill>
            <a:schemeClr val="accent1"/>
          </a:solidFill>
          <a:ln w="9525">
            <a:solidFill>
              <a:schemeClr val="tx1"/>
            </a:solidFill>
            <a:round/>
            <a:headEnd/>
            <a:tailEnd/>
          </a:ln>
        </p:spPr>
        <p:txBody>
          <a:bodyPr wrap="none" anchor="ctr"/>
          <a:lstStyle/>
          <a:p>
            <a:endParaRPr lang="es-ES"/>
          </a:p>
        </p:txBody>
      </p:sp>
      <p:grpSp>
        <p:nvGrpSpPr>
          <p:cNvPr id="158726" name="Group 11"/>
          <p:cNvGrpSpPr>
            <a:grpSpLocks/>
          </p:cNvGrpSpPr>
          <p:nvPr/>
        </p:nvGrpSpPr>
        <p:grpSpPr bwMode="auto">
          <a:xfrm rot="10200000">
            <a:off x="5322888" y="2070100"/>
            <a:ext cx="609600" cy="457200"/>
            <a:chOff x="1791" y="1338"/>
            <a:chExt cx="555" cy="378"/>
          </a:xfrm>
        </p:grpSpPr>
        <p:sp>
          <p:nvSpPr>
            <p:cNvPr id="158745" name="Arc 12"/>
            <p:cNvSpPr>
              <a:spLocks/>
            </p:cNvSpPr>
            <p:nvPr/>
          </p:nvSpPr>
          <p:spPr bwMode="auto">
            <a:xfrm>
              <a:off x="179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8746" name="Arc 13"/>
            <p:cNvSpPr>
              <a:spLocks/>
            </p:cNvSpPr>
            <p:nvPr/>
          </p:nvSpPr>
          <p:spPr bwMode="auto">
            <a:xfrm>
              <a:off x="186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47" name="Arc 14"/>
            <p:cNvSpPr>
              <a:spLocks/>
            </p:cNvSpPr>
            <p:nvPr/>
          </p:nvSpPr>
          <p:spPr bwMode="auto">
            <a:xfrm>
              <a:off x="194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8748" name="Arc 15"/>
            <p:cNvSpPr>
              <a:spLocks/>
            </p:cNvSpPr>
            <p:nvPr/>
          </p:nvSpPr>
          <p:spPr bwMode="auto">
            <a:xfrm>
              <a:off x="201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49" name="Arc 16"/>
            <p:cNvSpPr>
              <a:spLocks/>
            </p:cNvSpPr>
            <p:nvPr/>
          </p:nvSpPr>
          <p:spPr bwMode="auto">
            <a:xfrm>
              <a:off x="2097"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50" name="Arc 17"/>
            <p:cNvSpPr>
              <a:spLocks/>
            </p:cNvSpPr>
            <p:nvPr/>
          </p:nvSpPr>
          <p:spPr bwMode="auto">
            <a:xfrm>
              <a:off x="2169"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grpSp>
        <p:nvGrpSpPr>
          <p:cNvPr id="158727" name="Group 18"/>
          <p:cNvGrpSpPr>
            <a:grpSpLocks/>
          </p:cNvGrpSpPr>
          <p:nvPr/>
        </p:nvGrpSpPr>
        <p:grpSpPr bwMode="auto">
          <a:xfrm rot="-900000">
            <a:off x="2927350" y="2481263"/>
            <a:ext cx="609600" cy="457200"/>
            <a:chOff x="1791" y="1338"/>
            <a:chExt cx="555" cy="378"/>
          </a:xfrm>
        </p:grpSpPr>
        <p:sp>
          <p:nvSpPr>
            <p:cNvPr id="158739" name="Arc 19"/>
            <p:cNvSpPr>
              <a:spLocks/>
            </p:cNvSpPr>
            <p:nvPr/>
          </p:nvSpPr>
          <p:spPr bwMode="auto">
            <a:xfrm>
              <a:off x="179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8740" name="Arc 20"/>
            <p:cNvSpPr>
              <a:spLocks/>
            </p:cNvSpPr>
            <p:nvPr/>
          </p:nvSpPr>
          <p:spPr bwMode="auto">
            <a:xfrm>
              <a:off x="186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41" name="Arc 21"/>
            <p:cNvSpPr>
              <a:spLocks/>
            </p:cNvSpPr>
            <p:nvPr/>
          </p:nvSpPr>
          <p:spPr bwMode="auto">
            <a:xfrm>
              <a:off x="1941"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sp>
          <p:nvSpPr>
            <p:cNvPr id="158742" name="Arc 22"/>
            <p:cNvSpPr>
              <a:spLocks/>
            </p:cNvSpPr>
            <p:nvPr/>
          </p:nvSpPr>
          <p:spPr bwMode="auto">
            <a:xfrm>
              <a:off x="2019"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43" name="Arc 23"/>
            <p:cNvSpPr>
              <a:spLocks/>
            </p:cNvSpPr>
            <p:nvPr/>
          </p:nvSpPr>
          <p:spPr bwMode="auto">
            <a:xfrm>
              <a:off x="2097" y="1338"/>
              <a:ext cx="171" cy="378"/>
            </a:xfrm>
            <a:custGeom>
              <a:avLst/>
              <a:gdLst>
                <a:gd name="T0" fmla="*/ 87 w 21600"/>
                <a:gd name="T1" fmla="*/ 378 h 38311"/>
                <a:gd name="T2" fmla="*/ 98 w 21600"/>
                <a:gd name="T3" fmla="*/ 0 h 38311"/>
                <a:gd name="T4" fmla="*/ 171 w 21600"/>
                <a:gd name="T5" fmla="*/ 192 h 38311"/>
                <a:gd name="T6" fmla="*/ 0 60000 65536"/>
                <a:gd name="T7" fmla="*/ 0 60000 65536"/>
                <a:gd name="T8" fmla="*/ 0 60000 65536"/>
                <a:gd name="T9" fmla="*/ 0 w 21600"/>
                <a:gd name="T10" fmla="*/ 0 h 38311"/>
                <a:gd name="T11" fmla="*/ 21600 w 21600"/>
                <a:gd name="T12" fmla="*/ 38311 h 38311"/>
              </a:gdLst>
              <a:ahLst/>
              <a:cxnLst>
                <a:cxn ang="T6">
                  <a:pos x="T0" y="T1"/>
                </a:cxn>
                <a:cxn ang="T7">
                  <a:pos x="T2" y="T3"/>
                </a:cxn>
                <a:cxn ang="T8">
                  <a:pos x="T4" y="T5"/>
                </a:cxn>
              </a:cxnLst>
              <a:rect l="T9" t="T10" r="T11" b="T12"/>
              <a:pathLst>
                <a:path w="21600" h="38311" fill="none" extrusionOk="0">
                  <a:moveTo>
                    <a:pt x="10976" y="38310"/>
                  </a:moveTo>
                  <a:cubicBezTo>
                    <a:pt x="4194" y="34479"/>
                    <a:pt x="0" y="27293"/>
                    <a:pt x="0" y="19504"/>
                  </a:cubicBezTo>
                  <a:cubicBezTo>
                    <a:pt x="-1" y="11170"/>
                    <a:pt x="4793" y="3580"/>
                    <a:pt x="12318" y="-1"/>
                  </a:cubicBezTo>
                </a:path>
                <a:path w="21600" h="38311" stroke="0" extrusionOk="0">
                  <a:moveTo>
                    <a:pt x="10976" y="38310"/>
                  </a:moveTo>
                  <a:cubicBezTo>
                    <a:pt x="4194" y="34479"/>
                    <a:pt x="0" y="27293"/>
                    <a:pt x="0" y="19504"/>
                  </a:cubicBezTo>
                  <a:cubicBezTo>
                    <a:pt x="-1" y="11170"/>
                    <a:pt x="4793" y="3580"/>
                    <a:pt x="12318" y="-1"/>
                  </a:cubicBezTo>
                  <a:lnTo>
                    <a:pt x="21600" y="19504"/>
                  </a:lnTo>
                  <a:close/>
                </a:path>
              </a:pathLst>
            </a:custGeom>
            <a:noFill/>
            <a:ln w="28575">
              <a:solidFill>
                <a:srgbClr val="00B4FF"/>
              </a:solidFill>
              <a:round/>
              <a:headEnd/>
              <a:tailEnd/>
            </a:ln>
          </p:spPr>
          <p:txBody>
            <a:bodyPr/>
            <a:lstStyle/>
            <a:p>
              <a:endParaRPr lang="es-ES"/>
            </a:p>
          </p:txBody>
        </p:sp>
        <p:sp>
          <p:nvSpPr>
            <p:cNvPr id="158744" name="Arc 24"/>
            <p:cNvSpPr>
              <a:spLocks/>
            </p:cNvSpPr>
            <p:nvPr/>
          </p:nvSpPr>
          <p:spPr bwMode="auto">
            <a:xfrm>
              <a:off x="2169" y="1338"/>
              <a:ext cx="177" cy="376"/>
            </a:xfrm>
            <a:custGeom>
              <a:avLst/>
              <a:gdLst>
                <a:gd name="T0" fmla="*/ 89 w 21600"/>
                <a:gd name="T1" fmla="*/ 376 h 38157"/>
                <a:gd name="T2" fmla="*/ 100 w 21600"/>
                <a:gd name="T3" fmla="*/ 0 h 38157"/>
                <a:gd name="T4" fmla="*/ 177 w 21600"/>
                <a:gd name="T5" fmla="*/ 191 h 38157"/>
                <a:gd name="T6" fmla="*/ 0 60000 65536"/>
                <a:gd name="T7" fmla="*/ 0 60000 65536"/>
                <a:gd name="T8" fmla="*/ 0 60000 65536"/>
                <a:gd name="T9" fmla="*/ 0 w 21600"/>
                <a:gd name="T10" fmla="*/ 0 h 38157"/>
                <a:gd name="T11" fmla="*/ 21600 w 21600"/>
                <a:gd name="T12" fmla="*/ 38157 h 38157"/>
              </a:gdLst>
              <a:ahLst/>
              <a:cxnLst>
                <a:cxn ang="T6">
                  <a:pos x="T0" y="T1"/>
                </a:cxn>
                <a:cxn ang="T7">
                  <a:pos x="T2" y="T3"/>
                </a:cxn>
                <a:cxn ang="T8">
                  <a:pos x="T4" y="T5"/>
                </a:cxn>
              </a:cxnLst>
              <a:rect l="T9" t="T10" r="T11" b="T12"/>
              <a:pathLst>
                <a:path w="21600" h="38157" fill="none" extrusionOk="0">
                  <a:moveTo>
                    <a:pt x="10851" y="38156"/>
                  </a:moveTo>
                  <a:cubicBezTo>
                    <a:pt x="4139" y="34305"/>
                    <a:pt x="0" y="27159"/>
                    <a:pt x="0" y="19421"/>
                  </a:cubicBezTo>
                  <a:cubicBezTo>
                    <a:pt x="-1" y="11156"/>
                    <a:pt x="4715" y="3616"/>
                    <a:pt x="12145" y="-1"/>
                  </a:cubicBezTo>
                </a:path>
                <a:path w="21600" h="38157" stroke="0" extrusionOk="0">
                  <a:moveTo>
                    <a:pt x="10851" y="38156"/>
                  </a:moveTo>
                  <a:cubicBezTo>
                    <a:pt x="4139" y="34305"/>
                    <a:pt x="0" y="27159"/>
                    <a:pt x="0" y="19421"/>
                  </a:cubicBezTo>
                  <a:cubicBezTo>
                    <a:pt x="-1" y="11156"/>
                    <a:pt x="4715" y="3616"/>
                    <a:pt x="12145" y="-1"/>
                  </a:cubicBezTo>
                  <a:lnTo>
                    <a:pt x="21600" y="19421"/>
                  </a:lnTo>
                  <a:close/>
                </a:path>
              </a:pathLst>
            </a:custGeom>
            <a:noFill/>
            <a:ln w="28575">
              <a:solidFill>
                <a:srgbClr val="00B4FF"/>
              </a:solidFill>
              <a:round/>
              <a:headEnd/>
              <a:tailEnd/>
            </a:ln>
          </p:spPr>
          <p:txBody>
            <a:bodyPr/>
            <a:lstStyle/>
            <a:p>
              <a:endParaRPr lang="es-ES"/>
            </a:p>
          </p:txBody>
        </p:sp>
      </p:grpSp>
      <p:sp>
        <p:nvSpPr>
          <p:cNvPr id="158728" name="Text Box 25"/>
          <p:cNvSpPr txBox="1">
            <a:spLocks noChangeArrowheads="1"/>
          </p:cNvSpPr>
          <p:nvPr/>
        </p:nvSpPr>
        <p:spPr bwMode="auto">
          <a:xfrm>
            <a:off x="1106488" y="4491038"/>
            <a:ext cx="1946275" cy="336550"/>
          </a:xfrm>
          <a:prstGeom prst="rect">
            <a:avLst/>
          </a:prstGeom>
          <a:noFill/>
          <a:ln w="9525">
            <a:noFill/>
            <a:miter lim="800000"/>
            <a:headEnd/>
            <a:tailEnd/>
          </a:ln>
        </p:spPr>
        <p:txBody>
          <a:bodyPr wrap="none">
            <a:spAutoFit/>
          </a:bodyPr>
          <a:lstStyle/>
          <a:p>
            <a:pPr algn="ctr"/>
            <a:r>
              <a:rPr lang="es-ES" sz="1600"/>
              <a:t>BS (Base Station) </a:t>
            </a:r>
          </a:p>
        </p:txBody>
      </p:sp>
      <p:sp>
        <p:nvSpPr>
          <p:cNvPr id="158729" name="Oval 26"/>
          <p:cNvSpPr>
            <a:spLocks noChangeArrowheads="1"/>
          </p:cNvSpPr>
          <p:nvPr/>
        </p:nvSpPr>
        <p:spPr bwMode="auto">
          <a:xfrm>
            <a:off x="814388" y="4538663"/>
            <a:ext cx="228600" cy="228600"/>
          </a:xfrm>
          <a:prstGeom prst="ellipse">
            <a:avLst/>
          </a:prstGeom>
          <a:solidFill>
            <a:schemeClr val="accent1"/>
          </a:solidFill>
          <a:ln w="9525">
            <a:solidFill>
              <a:schemeClr val="tx1"/>
            </a:solidFill>
            <a:round/>
            <a:headEnd/>
            <a:tailEnd/>
          </a:ln>
        </p:spPr>
        <p:txBody>
          <a:bodyPr wrap="none" anchor="ctr"/>
          <a:lstStyle/>
          <a:p>
            <a:endParaRPr lang="es-ES"/>
          </a:p>
        </p:txBody>
      </p:sp>
      <p:pic>
        <p:nvPicPr>
          <p:cNvPr id="158730" name="Picture 27"/>
          <p:cNvPicPr>
            <a:picLocks noChangeAspect="1" noChangeArrowheads="1"/>
          </p:cNvPicPr>
          <p:nvPr/>
        </p:nvPicPr>
        <p:blipFill>
          <a:blip r:embed="rId3" cstate="print"/>
          <a:srcRect/>
          <a:stretch>
            <a:fillRect/>
          </a:stretch>
        </p:blipFill>
        <p:spPr bwMode="auto">
          <a:xfrm>
            <a:off x="6061075" y="1401763"/>
            <a:ext cx="1244600" cy="1084262"/>
          </a:xfrm>
          <a:prstGeom prst="rect">
            <a:avLst/>
          </a:prstGeom>
          <a:noFill/>
          <a:ln w="9525">
            <a:noFill/>
            <a:miter lim="800000"/>
            <a:headEnd/>
            <a:tailEnd/>
          </a:ln>
        </p:spPr>
      </p:pic>
      <p:pic>
        <p:nvPicPr>
          <p:cNvPr id="158731" name="Picture 28"/>
          <p:cNvPicPr>
            <a:picLocks noChangeAspect="1" noChangeArrowheads="1"/>
          </p:cNvPicPr>
          <p:nvPr/>
        </p:nvPicPr>
        <p:blipFill>
          <a:blip r:embed="rId4" cstate="print"/>
          <a:srcRect l="2100" t="57019" r="8600" b="6746"/>
          <a:stretch>
            <a:fillRect/>
          </a:stretch>
        </p:blipFill>
        <p:spPr bwMode="auto">
          <a:xfrm>
            <a:off x="5867400" y="3933825"/>
            <a:ext cx="1417638" cy="528638"/>
          </a:xfrm>
          <a:prstGeom prst="rect">
            <a:avLst/>
          </a:prstGeom>
          <a:noFill/>
          <a:ln w="9525">
            <a:noFill/>
            <a:miter lim="800000"/>
            <a:headEnd/>
            <a:tailEnd/>
          </a:ln>
        </p:spPr>
      </p:pic>
      <p:pic>
        <p:nvPicPr>
          <p:cNvPr id="158732" name="Picture 29"/>
          <p:cNvPicPr>
            <a:picLocks noChangeAspect="1" noChangeArrowheads="1"/>
          </p:cNvPicPr>
          <p:nvPr/>
        </p:nvPicPr>
        <p:blipFill>
          <a:blip r:embed="rId5" cstate="print"/>
          <a:srcRect/>
          <a:stretch>
            <a:fillRect/>
          </a:stretch>
        </p:blipFill>
        <p:spPr bwMode="auto">
          <a:xfrm>
            <a:off x="468313" y="5084763"/>
            <a:ext cx="2136775" cy="1317625"/>
          </a:xfrm>
          <a:prstGeom prst="rect">
            <a:avLst/>
          </a:prstGeom>
          <a:noFill/>
          <a:ln w="9525">
            <a:noFill/>
            <a:miter lim="800000"/>
            <a:headEnd/>
            <a:tailEnd/>
          </a:ln>
        </p:spPr>
      </p:pic>
      <p:sp>
        <p:nvSpPr>
          <p:cNvPr id="158733" name="Line 30"/>
          <p:cNvSpPr>
            <a:spLocks noChangeShapeType="1"/>
          </p:cNvSpPr>
          <p:nvPr/>
        </p:nvSpPr>
        <p:spPr bwMode="auto">
          <a:xfrm>
            <a:off x="6627813" y="2374900"/>
            <a:ext cx="7937" cy="1797050"/>
          </a:xfrm>
          <a:prstGeom prst="line">
            <a:avLst/>
          </a:prstGeom>
          <a:noFill/>
          <a:ln w="38100">
            <a:solidFill>
              <a:schemeClr val="accent2"/>
            </a:solidFill>
            <a:round/>
            <a:headEnd/>
            <a:tailEnd/>
          </a:ln>
        </p:spPr>
        <p:txBody>
          <a:bodyPr/>
          <a:lstStyle/>
          <a:p>
            <a:endParaRPr lang="es-ES"/>
          </a:p>
        </p:txBody>
      </p:sp>
      <p:sp>
        <p:nvSpPr>
          <p:cNvPr id="158734" name="Line 31"/>
          <p:cNvSpPr>
            <a:spLocks noChangeShapeType="1"/>
          </p:cNvSpPr>
          <p:nvPr/>
        </p:nvSpPr>
        <p:spPr bwMode="auto">
          <a:xfrm flipH="1">
            <a:off x="5554663" y="4371975"/>
            <a:ext cx="928687" cy="1211263"/>
          </a:xfrm>
          <a:prstGeom prst="line">
            <a:avLst/>
          </a:prstGeom>
          <a:noFill/>
          <a:ln w="38100">
            <a:solidFill>
              <a:schemeClr val="accent2"/>
            </a:solidFill>
            <a:round/>
            <a:headEnd/>
            <a:tailEnd/>
          </a:ln>
        </p:spPr>
        <p:txBody>
          <a:bodyPr/>
          <a:lstStyle/>
          <a:p>
            <a:endParaRPr lang="es-ES"/>
          </a:p>
        </p:txBody>
      </p:sp>
      <p:pic>
        <p:nvPicPr>
          <p:cNvPr id="158735" name="Picture 32"/>
          <p:cNvPicPr>
            <a:picLocks noChangeArrowheads="1"/>
          </p:cNvPicPr>
          <p:nvPr/>
        </p:nvPicPr>
        <p:blipFill>
          <a:blip r:embed="rId6" cstate="print"/>
          <a:srcRect/>
          <a:stretch>
            <a:fillRect/>
          </a:stretch>
        </p:blipFill>
        <p:spPr bwMode="auto">
          <a:xfrm>
            <a:off x="5154613" y="4872038"/>
            <a:ext cx="958850" cy="1114425"/>
          </a:xfrm>
          <a:prstGeom prst="rect">
            <a:avLst/>
          </a:prstGeom>
          <a:noFill/>
          <a:ln w="12700">
            <a:noFill/>
            <a:miter lim="800000"/>
            <a:headEnd/>
            <a:tailEnd/>
          </a:ln>
        </p:spPr>
      </p:pic>
      <p:sp>
        <p:nvSpPr>
          <p:cNvPr id="158736" name="Line 33"/>
          <p:cNvSpPr>
            <a:spLocks noChangeShapeType="1"/>
          </p:cNvSpPr>
          <p:nvPr/>
        </p:nvSpPr>
        <p:spPr bwMode="auto">
          <a:xfrm>
            <a:off x="6632575" y="4378325"/>
            <a:ext cx="663575" cy="1109663"/>
          </a:xfrm>
          <a:prstGeom prst="line">
            <a:avLst/>
          </a:prstGeom>
          <a:noFill/>
          <a:ln w="38100">
            <a:solidFill>
              <a:schemeClr val="accent2"/>
            </a:solidFill>
            <a:round/>
            <a:headEnd/>
            <a:tailEnd/>
          </a:ln>
        </p:spPr>
        <p:txBody>
          <a:bodyPr/>
          <a:lstStyle/>
          <a:p>
            <a:endParaRPr lang="es-ES"/>
          </a:p>
        </p:txBody>
      </p:sp>
      <p:pic>
        <p:nvPicPr>
          <p:cNvPr id="158737" name="Picture 34"/>
          <p:cNvPicPr>
            <a:picLocks noChangeArrowheads="1"/>
          </p:cNvPicPr>
          <p:nvPr/>
        </p:nvPicPr>
        <p:blipFill>
          <a:blip r:embed="rId7" cstate="print"/>
          <a:srcRect/>
          <a:stretch>
            <a:fillRect/>
          </a:stretch>
        </p:blipFill>
        <p:spPr bwMode="auto">
          <a:xfrm>
            <a:off x="6883400" y="5170488"/>
            <a:ext cx="812800" cy="620712"/>
          </a:xfrm>
          <a:prstGeom prst="rect">
            <a:avLst/>
          </a:prstGeom>
          <a:noFill/>
          <a:ln w="12700">
            <a:noFill/>
            <a:miter lim="800000"/>
            <a:headEnd/>
            <a:tailEnd/>
          </a:ln>
        </p:spPr>
      </p:pic>
      <p:sp>
        <p:nvSpPr>
          <p:cNvPr id="158738" name="Text Box 35"/>
          <p:cNvSpPr txBox="1">
            <a:spLocks noChangeArrowheads="1"/>
          </p:cNvSpPr>
          <p:nvPr/>
        </p:nvSpPr>
        <p:spPr bwMode="auto">
          <a:xfrm>
            <a:off x="6877050" y="3716338"/>
            <a:ext cx="1652588" cy="336550"/>
          </a:xfrm>
          <a:prstGeom prst="rect">
            <a:avLst/>
          </a:prstGeom>
          <a:noFill/>
          <a:ln w="9525">
            <a:noFill/>
            <a:miter lim="800000"/>
            <a:headEnd/>
            <a:tailEnd/>
          </a:ln>
        </p:spPr>
        <p:txBody>
          <a:bodyPr wrap="none">
            <a:spAutoFit/>
          </a:bodyPr>
          <a:lstStyle/>
          <a:p>
            <a:pPr algn="ctr"/>
            <a:r>
              <a:rPr lang="es-ES" sz="1600"/>
              <a:t>Router WiMAX </a:t>
            </a:r>
          </a:p>
        </p:txBody>
      </p:sp>
    </p:spTree>
    <p:extLst>
      <p:ext uri="{BB962C8B-B14F-4D97-AF65-F5344CB8AC3E}">
        <p14:creationId xmlns:p14="http://schemas.microsoft.com/office/powerpoint/2010/main" val="1013784539"/>
      </p:ext>
    </p:extLst>
  </p:cSld>
  <p:clrMapOvr>
    <a:masterClrMapping/>
  </p:clrMapOvr>
  <p:transition spd="med">
    <p:cover dir="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número de diapositiva"/>
          <p:cNvSpPr>
            <a:spLocks noGrp="1"/>
          </p:cNvSpPr>
          <p:nvPr>
            <p:ph type="sldNum" sz="quarter" idx="10"/>
          </p:nvPr>
        </p:nvSpPr>
        <p:spPr/>
        <p:txBody>
          <a:bodyPr/>
          <a:lstStyle/>
          <a:p>
            <a:pPr>
              <a:defRPr/>
            </a:pPr>
            <a:r>
              <a:rPr lang="es-ES"/>
              <a:t>Ampliación Redes 5-</a:t>
            </a:r>
            <a:fld id="{8350BBA0-85BF-4995-90E8-6FB833B5F01C}" type="slidenum">
              <a:rPr lang="es-ES"/>
              <a:pPr>
                <a:defRPr/>
              </a:pPr>
              <a:t>166</a:t>
            </a:fld>
            <a:endParaRPr lang="es-ES"/>
          </a:p>
        </p:txBody>
      </p:sp>
      <p:pic>
        <p:nvPicPr>
          <p:cNvPr id="159747" name="Picture 2"/>
          <p:cNvPicPr>
            <a:picLocks noChangeAspect="1" noChangeArrowheads="1"/>
          </p:cNvPicPr>
          <p:nvPr/>
        </p:nvPicPr>
        <p:blipFill>
          <a:blip r:embed="rId3" cstate="print"/>
          <a:srcRect/>
          <a:stretch>
            <a:fillRect/>
          </a:stretch>
        </p:blipFill>
        <p:spPr bwMode="auto">
          <a:xfrm>
            <a:off x="3130550" y="1376363"/>
            <a:ext cx="3619500" cy="3563937"/>
          </a:xfrm>
          <a:prstGeom prst="rect">
            <a:avLst/>
          </a:prstGeom>
          <a:noFill/>
          <a:ln w="9525">
            <a:noFill/>
            <a:miter lim="800000"/>
            <a:headEnd/>
            <a:tailEnd/>
          </a:ln>
        </p:spPr>
      </p:pic>
      <p:sp>
        <p:nvSpPr>
          <p:cNvPr id="159748" name="Line 3"/>
          <p:cNvSpPr>
            <a:spLocks noChangeShapeType="1"/>
          </p:cNvSpPr>
          <p:nvPr/>
        </p:nvSpPr>
        <p:spPr bwMode="auto">
          <a:xfrm flipH="1">
            <a:off x="6731000" y="4329113"/>
            <a:ext cx="647700" cy="0"/>
          </a:xfrm>
          <a:prstGeom prst="line">
            <a:avLst/>
          </a:prstGeom>
          <a:noFill/>
          <a:ln w="9525">
            <a:solidFill>
              <a:schemeClr val="tx1"/>
            </a:solidFill>
            <a:round/>
            <a:headEnd/>
            <a:tailEnd type="triangle" w="med" len="med"/>
          </a:ln>
        </p:spPr>
        <p:txBody>
          <a:bodyPr/>
          <a:lstStyle/>
          <a:p>
            <a:endParaRPr lang="es-ES"/>
          </a:p>
        </p:txBody>
      </p:sp>
      <p:sp>
        <p:nvSpPr>
          <p:cNvPr id="159749" name="Text Box 4"/>
          <p:cNvSpPr txBox="1">
            <a:spLocks noChangeArrowheads="1"/>
          </p:cNvSpPr>
          <p:nvPr/>
        </p:nvSpPr>
        <p:spPr bwMode="auto">
          <a:xfrm>
            <a:off x="684213" y="4872038"/>
            <a:ext cx="7345362" cy="1581150"/>
          </a:xfrm>
          <a:prstGeom prst="rect">
            <a:avLst/>
          </a:prstGeom>
          <a:noFill/>
          <a:ln w="9525">
            <a:noFill/>
            <a:miter lim="800000"/>
            <a:headEnd/>
            <a:tailEnd/>
          </a:ln>
        </p:spPr>
        <p:txBody>
          <a:bodyPr>
            <a:spAutoFit/>
          </a:bodyPr>
          <a:lstStyle/>
          <a:p>
            <a:r>
              <a:rPr lang="es-ES" b="0"/>
              <a:t>Incluye:</a:t>
            </a:r>
          </a:p>
          <a:p>
            <a:endParaRPr lang="es-ES" b="0"/>
          </a:p>
          <a:p>
            <a:pPr>
              <a:buFontTx/>
              <a:buChar char="•"/>
            </a:pPr>
            <a:r>
              <a:rPr lang="es-ES" b="0"/>
              <a:t>6 antenas de 9 dBi. Utiliza la(s) más adecuada(s) en cada momento</a:t>
            </a:r>
          </a:p>
          <a:p>
            <a:pPr>
              <a:buFontTx/>
              <a:buChar char="•"/>
            </a:pPr>
            <a:r>
              <a:rPr lang="es-ES" b="0"/>
              <a:t>1 Puerto 10/100BASE-T</a:t>
            </a:r>
          </a:p>
          <a:p>
            <a:pPr>
              <a:buFontTx/>
              <a:buChar char="•"/>
            </a:pPr>
            <a:r>
              <a:rPr lang="es-ES" b="0"/>
              <a:t>Radio 802.11b/g para actuar como AP de redes inalámbricas</a:t>
            </a:r>
          </a:p>
          <a:p>
            <a:pPr>
              <a:buFontTx/>
              <a:buChar char="•"/>
            </a:pPr>
            <a:r>
              <a:rPr lang="es-ES" b="0"/>
              <a:t>1 ó 2 puertos RJ11 para conectar teléfonos analógicos (puede utilizar H.323 o SIP)</a:t>
            </a:r>
          </a:p>
          <a:p>
            <a:pPr>
              <a:buFontTx/>
              <a:buChar char="•"/>
            </a:pPr>
            <a:r>
              <a:rPr lang="es-ES" b="0"/>
              <a:t>Batería de back-up</a:t>
            </a:r>
          </a:p>
        </p:txBody>
      </p:sp>
      <p:sp>
        <p:nvSpPr>
          <p:cNvPr id="159750" name="Rectangle 5"/>
          <p:cNvSpPr>
            <a:spLocks noChangeArrowheads="1"/>
          </p:cNvSpPr>
          <p:nvPr/>
        </p:nvSpPr>
        <p:spPr bwMode="auto">
          <a:xfrm>
            <a:off x="5722938" y="3825875"/>
            <a:ext cx="863600" cy="1081088"/>
          </a:xfrm>
          <a:prstGeom prst="rect">
            <a:avLst/>
          </a:prstGeom>
          <a:noFill/>
          <a:ln w="19050">
            <a:solidFill>
              <a:schemeClr val="tx1"/>
            </a:solidFill>
            <a:miter lim="800000"/>
            <a:headEnd/>
            <a:tailEnd/>
          </a:ln>
        </p:spPr>
        <p:txBody>
          <a:bodyPr wrap="none" anchor="ctr"/>
          <a:lstStyle/>
          <a:p>
            <a:endParaRPr lang="es-ES"/>
          </a:p>
        </p:txBody>
      </p:sp>
      <p:sp>
        <p:nvSpPr>
          <p:cNvPr id="159751" name="Text Box 6"/>
          <p:cNvSpPr txBox="1">
            <a:spLocks noChangeArrowheads="1"/>
          </p:cNvSpPr>
          <p:nvPr/>
        </p:nvSpPr>
        <p:spPr bwMode="auto">
          <a:xfrm>
            <a:off x="519113" y="228600"/>
            <a:ext cx="7940675" cy="946150"/>
          </a:xfrm>
          <a:prstGeom prst="rect">
            <a:avLst/>
          </a:prstGeom>
          <a:noFill/>
          <a:ln w="9525">
            <a:noFill/>
            <a:miter lim="800000"/>
            <a:headEnd/>
            <a:tailEnd/>
          </a:ln>
        </p:spPr>
        <p:txBody>
          <a:bodyPr>
            <a:spAutoFit/>
          </a:bodyPr>
          <a:lstStyle/>
          <a:p>
            <a:pPr algn="ctr"/>
            <a:r>
              <a:rPr lang="es-ES" sz="2800" b="0"/>
              <a:t>Sistema de acceso WiMAX en una sola caja autoinstalable para interior</a:t>
            </a:r>
          </a:p>
        </p:txBody>
      </p:sp>
      <p:sp>
        <p:nvSpPr>
          <p:cNvPr id="159752" name="Text Box 7"/>
          <p:cNvSpPr txBox="1">
            <a:spLocks noChangeArrowheads="1"/>
          </p:cNvSpPr>
          <p:nvPr/>
        </p:nvSpPr>
        <p:spPr bwMode="auto">
          <a:xfrm>
            <a:off x="7329488" y="4149725"/>
            <a:ext cx="1563687" cy="304800"/>
          </a:xfrm>
          <a:prstGeom prst="rect">
            <a:avLst/>
          </a:prstGeom>
          <a:noFill/>
          <a:ln w="9525">
            <a:noFill/>
            <a:miter lim="800000"/>
            <a:headEnd/>
            <a:tailEnd/>
          </a:ln>
        </p:spPr>
        <p:txBody>
          <a:bodyPr wrap="none">
            <a:spAutoFit/>
          </a:bodyPr>
          <a:lstStyle/>
          <a:p>
            <a:r>
              <a:rPr lang="es-ES"/>
              <a:t>Sistema 802.16d</a:t>
            </a:r>
          </a:p>
        </p:txBody>
      </p:sp>
    </p:spTree>
    <p:extLst>
      <p:ext uri="{BB962C8B-B14F-4D97-AF65-F5344CB8AC3E}">
        <p14:creationId xmlns:p14="http://schemas.microsoft.com/office/powerpoint/2010/main" val="2436640249"/>
      </p:ext>
    </p:extLst>
  </p:cSld>
  <p:clrMapOvr>
    <a:masterClrMapping/>
  </p:clrMapOvr>
  <p:transition spd="med">
    <p:cover dir="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73A17A9D-435E-4AB2-9CB2-B94F7BEF39A2}" type="slidenum">
              <a:rPr lang="es-ES"/>
              <a:pPr>
                <a:defRPr/>
              </a:pPr>
              <a:t>167</a:t>
            </a:fld>
            <a:endParaRPr lang="es-ES"/>
          </a:p>
        </p:txBody>
      </p:sp>
      <p:sp>
        <p:nvSpPr>
          <p:cNvPr id="160771" name="Rectangle 2"/>
          <p:cNvSpPr>
            <a:spLocks noGrp="1" noChangeArrowheads="1"/>
          </p:cNvSpPr>
          <p:nvPr>
            <p:ph type="title"/>
          </p:nvPr>
        </p:nvSpPr>
        <p:spPr>
          <a:xfrm>
            <a:off x="685800" y="609600"/>
            <a:ext cx="7772400" cy="515938"/>
          </a:xfrm>
        </p:spPr>
        <p:txBody>
          <a:bodyPr/>
          <a:lstStyle/>
          <a:p>
            <a:pPr eaLnBrk="1" hangingPunct="1"/>
            <a:r>
              <a:rPr lang="es-ES" sz="4000" smtClean="0"/>
              <a:t>Asignación de frecuencias</a:t>
            </a:r>
          </a:p>
        </p:txBody>
      </p:sp>
      <p:sp>
        <p:nvSpPr>
          <p:cNvPr id="160772" name="Rectangle 3"/>
          <p:cNvSpPr>
            <a:spLocks noGrp="1" noChangeArrowheads="1"/>
          </p:cNvSpPr>
          <p:nvPr>
            <p:ph type="body" idx="1"/>
          </p:nvPr>
        </p:nvSpPr>
        <p:spPr>
          <a:xfrm>
            <a:off x="685800" y="1484313"/>
            <a:ext cx="7918450" cy="4681537"/>
          </a:xfrm>
        </p:spPr>
        <p:txBody>
          <a:bodyPr/>
          <a:lstStyle/>
          <a:p>
            <a:pPr eaLnBrk="1" hangingPunct="1">
              <a:lnSpc>
                <a:spcPct val="80000"/>
              </a:lnSpc>
            </a:pPr>
            <a:r>
              <a:rPr lang="es-ES" sz="2400" smtClean="0"/>
              <a:t>En WiMAX se contempla el uso de frecuencias con licencia y sin licencia (banda ISM):</a:t>
            </a:r>
          </a:p>
          <a:p>
            <a:pPr lvl="1" eaLnBrk="1" hangingPunct="1">
              <a:lnSpc>
                <a:spcPct val="80000"/>
              </a:lnSpc>
            </a:pPr>
            <a:r>
              <a:rPr lang="es-ES" sz="2000" smtClean="0"/>
              <a:t>Las frecuencias con licencia (principalmente 3,5 GHz) son para uso exclusivo de operadores</a:t>
            </a:r>
          </a:p>
          <a:p>
            <a:pPr lvl="1" eaLnBrk="1" hangingPunct="1">
              <a:lnSpc>
                <a:spcPct val="80000"/>
              </a:lnSpc>
            </a:pPr>
            <a:r>
              <a:rPr lang="es-ES" sz="2000" smtClean="0"/>
              <a:t>Las frecuencias sin licencia (2,5 y 5 GHz) son para el uso de particulares, así como de operadores en experiencias piloto o áreas rurales. </a:t>
            </a:r>
          </a:p>
          <a:p>
            <a:pPr eaLnBrk="1" hangingPunct="1">
              <a:lnSpc>
                <a:spcPct val="80000"/>
              </a:lnSpc>
            </a:pPr>
            <a:r>
              <a:rPr lang="es-ES" sz="2400" smtClean="0"/>
              <a:t>El operador puede empezar usando frecuencias sin licencia para tantear el negocio y cuando lo estime conveniente pasar a usar frecuencias con licencia. Las frecuencias con licencia son más caras pero más fiables al tener menos riesgo de interferencias.</a:t>
            </a:r>
          </a:p>
          <a:p>
            <a:pPr eaLnBrk="1" hangingPunct="1">
              <a:lnSpc>
                <a:spcPct val="80000"/>
              </a:lnSpc>
            </a:pPr>
            <a:r>
              <a:rPr lang="es-ES" sz="2400" smtClean="0"/>
              <a:t>En WiMAX todo esta pensado para obtener el máximo rendimiento del espectro radioeléctrico disponible</a:t>
            </a:r>
          </a:p>
        </p:txBody>
      </p:sp>
    </p:spTree>
    <p:extLst>
      <p:ext uri="{BB962C8B-B14F-4D97-AF65-F5344CB8AC3E}">
        <p14:creationId xmlns:p14="http://schemas.microsoft.com/office/powerpoint/2010/main" val="2208114303"/>
      </p:ext>
    </p:extLst>
  </p:cSld>
  <p:clrMapOvr>
    <a:masterClrMapping/>
  </p:clrMapOvr>
  <p:transition spd="med">
    <p:cover dir="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número de diapositiva"/>
          <p:cNvSpPr>
            <a:spLocks noGrp="1"/>
          </p:cNvSpPr>
          <p:nvPr>
            <p:ph type="sldNum" sz="quarter" idx="10"/>
          </p:nvPr>
        </p:nvSpPr>
        <p:spPr/>
        <p:txBody>
          <a:bodyPr/>
          <a:lstStyle/>
          <a:p>
            <a:pPr>
              <a:defRPr/>
            </a:pPr>
            <a:r>
              <a:rPr lang="es-ES"/>
              <a:t>Ampliación Redes 5-</a:t>
            </a:r>
            <a:fld id="{F6F99B35-A61E-4710-B133-AE6234554B1C}" type="slidenum">
              <a:rPr lang="es-ES"/>
              <a:pPr>
                <a:defRPr/>
              </a:pPr>
              <a:t>168</a:t>
            </a:fld>
            <a:endParaRPr lang="es-ES"/>
          </a:p>
        </p:txBody>
      </p:sp>
      <p:pic>
        <p:nvPicPr>
          <p:cNvPr id="161795" name="Picture 2"/>
          <p:cNvPicPr>
            <a:picLocks noChangeAspect="1" noChangeArrowheads="1"/>
          </p:cNvPicPr>
          <p:nvPr/>
        </p:nvPicPr>
        <p:blipFill>
          <a:blip r:embed="rId3" cstate="print"/>
          <a:srcRect/>
          <a:stretch>
            <a:fillRect/>
          </a:stretch>
        </p:blipFill>
        <p:spPr bwMode="auto">
          <a:xfrm>
            <a:off x="179388" y="1314450"/>
            <a:ext cx="8856662" cy="2057400"/>
          </a:xfrm>
          <a:prstGeom prst="rect">
            <a:avLst/>
          </a:prstGeom>
          <a:noFill/>
          <a:ln w="9525">
            <a:noFill/>
            <a:miter lim="800000"/>
            <a:headEnd/>
            <a:tailEnd/>
          </a:ln>
        </p:spPr>
      </p:pic>
      <p:sp>
        <p:nvSpPr>
          <p:cNvPr id="161796" name="Text Box 3"/>
          <p:cNvSpPr txBox="1">
            <a:spLocks noChangeArrowheads="1"/>
          </p:cNvSpPr>
          <p:nvPr/>
        </p:nvSpPr>
        <p:spPr bwMode="auto">
          <a:xfrm>
            <a:off x="250825" y="355600"/>
            <a:ext cx="8664575" cy="579438"/>
          </a:xfrm>
          <a:prstGeom prst="rect">
            <a:avLst/>
          </a:prstGeom>
          <a:noFill/>
          <a:ln w="9525">
            <a:noFill/>
            <a:miter lim="800000"/>
            <a:headEnd/>
            <a:tailEnd/>
          </a:ln>
        </p:spPr>
        <p:txBody>
          <a:bodyPr wrap="none">
            <a:spAutoFit/>
          </a:bodyPr>
          <a:lstStyle/>
          <a:p>
            <a:r>
              <a:rPr lang="es-ES" sz="3200" b="0"/>
              <a:t>Reutilización de frecuencias en redes celulares</a:t>
            </a:r>
          </a:p>
        </p:txBody>
      </p:sp>
      <p:sp>
        <p:nvSpPr>
          <p:cNvPr id="161797" name="Text Box 4"/>
          <p:cNvSpPr txBox="1">
            <a:spLocks noChangeArrowheads="1"/>
          </p:cNvSpPr>
          <p:nvPr/>
        </p:nvSpPr>
        <p:spPr bwMode="auto">
          <a:xfrm>
            <a:off x="574675" y="3875088"/>
            <a:ext cx="2251075" cy="517525"/>
          </a:xfrm>
          <a:prstGeom prst="rect">
            <a:avLst/>
          </a:prstGeom>
          <a:noFill/>
          <a:ln w="9525">
            <a:noFill/>
            <a:miter lim="800000"/>
            <a:headEnd/>
            <a:tailEnd/>
          </a:ln>
        </p:spPr>
        <p:txBody>
          <a:bodyPr wrap="none">
            <a:spAutoFit/>
          </a:bodyPr>
          <a:lstStyle/>
          <a:p>
            <a:pPr algn="ctr"/>
            <a:r>
              <a:rPr lang="es-ES"/>
              <a:t>‘Reuso-3’</a:t>
            </a:r>
          </a:p>
          <a:p>
            <a:pPr algn="ctr"/>
            <a:r>
              <a:rPr lang="es-ES"/>
              <a:t>Habitual en redes 802.11</a:t>
            </a:r>
          </a:p>
        </p:txBody>
      </p:sp>
      <p:sp>
        <p:nvSpPr>
          <p:cNvPr id="161798" name="Text Box 5"/>
          <p:cNvSpPr txBox="1">
            <a:spLocks noChangeArrowheads="1"/>
          </p:cNvSpPr>
          <p:nvPr/>
        </p:nvSpPr>
        <p:spPr bwMode="auto">
          <a:xfrm>
            <a:off x="3598863" y="3875088"/>
            <a:ext cx="2114550" cy="517525"/>
          </a:xfrm>
          <a:prstGeom prst="rect">
            <a:avLst/>
          </a:prstGeom>
          <a:noFill/>
          <a:ln w="9525">
            <a:noFill/>
            <a:miter lim="800000"/>
            <a:headEnd/>
            <a:tailEnd/>
          </a:ln>
        </p:spPr>
        <p:txBody>
          <a:bodyPr wrap="none">
            <a:spAutoFit/>
          </a:bodyPr>
          <a:lstStyle/>
          <a:p>
            <a:pPr algn="ctr"/>
            <a:r>
              <a:rPr lang="es-ES"/>
              <a:t>‘Reuso-7’</a:t>
            </a:r>
          </a:p>
          <a:p>
            <a:pPr algn="ctr"/>
            <a:r>
              <a:rPr lang="es-ES"/>
              <a:t>Habitual en redes GSM</a:t>
            </a:r>
          </a:p>
        </p:txBody>
      </p:sp>
      <p:sp>
        <p:nvSpPr>
          <p:cNvPr id="161799" name="Text Box 6"/>
          <p:cNvSpPr txBox="1">
            <a:spLocks noChangeArrowheads="1"/>
          </p:cNvSpPr>
          <p:nvPr/>
        </p:nvSpPr>
        <p:spPr bwMode="auto">
          <a:xfrm>
            <a:off x="6605588" y="3875088"/>
            <a:ext cx="2251075" cy="517525"/>
          </a:xfrm>
          <a:prstGeom prst="rect">
            <a:avLst/>
          </a:prstGeom>
          <a:noFill/>
          <a:ln w="9525">
            <a:noFill/>
            <a:miter lim="800000"/>
            <a:headEnd/>
            <a:tailEnd/>
          </a:ln>
        </p:spPr>
        <p:txBody>
          <a:bodyPr wrap="none">
            <a:spAutoFit/>
          </a:bodyPr>
          <a:lstStyle/>
          <a:p>
            <a:pPr algn="ctr"/>
            <a:r>
              <a:rPr lang="es-ES"/>
              <a:t>‘Reuso-1’</a:t>
            </a:r>
          </a:p>
          <a:p>
            <a:pPr algn="ctr"/>
            <a:r>
              <a:rPr lang="es-ES"/>
              <a:t>Habitual en redes 802.16</a:t>
            </a:r>
          </a:p>
        </p:txBody>
      </p:sp>
      <p:sp>
        <p:nvSpPr>
          <p:cNvPr id="161800" name="Text Box 7"/>
          <p:cNvSpPr txBox="1">
            <a:spLocks noChangeArrowheads="1"/>
          </p:cNvSpPr>
          <p:nvPr/>
        </p:nvSpPr>
        <p:spPr bwMode="auto">
          <a:xfrm>
            <a:off x="468313" y="5011738"/>
            <a:ext cx="7921625" cy="942975"/>
          </a:xfrm>
          <a:prstGeom prst="rect">
            <a:avLst/>
          </a:prstGeom>
          <a:noFill/>
          <a:ln w="9525">
            <a:noFill/>
            <a:miter lim="800000"/>
            <a:headEnd/>
            <a:tailEnd/>
          </a:ln>
        </p:spPr>
        <p:txBody>
          <a:bodyPr>
            <a:spAutoFit/>
          </a:bodyPr>
          <a:lstStyle/>
          <a:p>
            <a:r>
              <a:rPr lang="es-ES" b="0"/>
              <a:t>El ‘reuso-1’ o ‘reuso universal de frecuencias’ permite aprovechar mejor el espectro radioeléctrico y simplifica la planificación ya que hace innecesario diseñar un plan de asignación de frecuencias en la red. En este caso las interferencias se evitan mediante técnicas de modulación autoadaptativas y códigos correctores de errores (FEC) de alta eficiencia</a:t>
            </a:r>
          </a:p>
        </p:txBody>
      </p:sp>
    </p:spTree>
    <p:extLst>
      <p:ext uri="{BB962C8B-B14F-4D97-AF65-F5344CB8AC3E}">
        <p14:creationId xmlns:p14="http://schemas.microsoft.com/office/powerpoint/2010/main" val="800654973"/>
      </p:ext>
    </p:extLst>
  </p:cSld>
  <p:clrMapOvr>
    <a:masterClrMapping/>
  </p:clrMapOvr>
  <p:transition spd="med">
    <p:cover dir="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08AC7617-BD18-4B72-896C-DA79CACF8689}" type="slidenum">
              <a:rPr lang="es-ES"/>
              <a:pPr>
                <a:defRPr/>
              </a:pPr>
              <a:t>169</a:t>
            </a:fld>
            <a:endParaRPr lang="es-ES"/>
          </a:p>
        </p:txBody>
      </p:sp>
      <p:sp>
        <p:nvSpPr>
          <p:cNvPr id="162819" name="Rectangle 2"/>
          <p:cNvSpPr>
            <a:spLocks noChangeArrowheads="1"/>
          </p:cNvSpPr>
          <p:nvPr/>
        </p:nvSpPr>
        <p:spPr bwMode="auto">
          <a:xfrm>
            <a:off x="685800" y="609600"/>
            <a:ext cx="7918450" cy="762000"/>
          </a:xfrm>
          <a:prstGeom prst="rect">
            <a:avLst/>
          </a:prstGeom>
          <a:noFill/>
          <a:ln w="9525">
            <a:noFill/>
            <a:miter lim="800000"/>
            <a:headEnd/>
            <a:tailEnd/>
          </a:ln>
        </p:spPr>
        <p:txBody>
          <a:bodyPr anchor="ctr"/>
          <a:lstStyle/>
          <a:p>
            <a:pPr algn="ctr"/>
            <a:r>
              <a:rPr lang="es-ES_tradnl" sz="3600" b="0">
                <a:solidFill>
                  <a:schemeClr val="tx2"/>
                </a:solidFill>
                <a:latin typeface="Times New Roman" pitchFamily="18" charset="0"/>
              </a:rPr>
              <a:t>Ventajas de WiMAX </a:t>
            </a:r>
            <a:r>
              <a:rPr lang="es-ES_tradnl" sz="3600" b="0" i="1">
                <a:solidFill>
                  <a:schemeClr val="tx2"/>
                </a:solidFill>
                <a:latin typeface="Times New Roman" pitchFamily="18" charset="0"/>
              </a:rPr>
              <a:t>vs</a:t>
            </a:r>
            <a:r>
              <a:rPr lang="es-ES_tradnl" sz="3600" b="0">
                <a:solidFill>
                  <a:schemeClr val="tx2"/>
                </a:solidFill>
                <a:latin typeface="Times New Roman" pitchFamily="18" charset="0"/>
              </a:rPr>
              <a:t> CATV y ADSL</a:t>
            </a:r>
            <a:endParaRPr lang="es-ES" sz="3600" b="0">
              <a:solidFill>
                <a:schemeClr val="tx2"/>
              </a:solidFill>
              <a:latin typeface="Times New Roman" pitchFamily="18" charset="0"/>
            </a:endParaRPr>
          </a:p>
        </p:txBody>
      </p:sp>
      <p:sp>
        <p:nvSpPr>
          <p:cNvPr id="162820" name="Rectangle 3"/>
          <p:cNvSpPr>
            <a:spLocks noChangeArrowheads="1"/>
          </p:cNvSpPr>
          <p:nvPr/>
        </p:nvSpPr>
        <p:spPr bwMode="auto">
          <a:xfrm>
            <a:off x="685800" y="1773238"/>
            <a:ext cx="7924800" cy="4322762"/>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800" b="0" dirty="0">
                <a:latin typeface="Times New Roman" pitchFamily="18" charset="0"/>
              </a:rPr>
              <a:t>Despliegue rápido</a:t>
            </a:r>
          </a:p>
          <a:p>
            <a:pPr marL="342900" indent="-342900">
              <a:lnSpc>
                <a:spcPct val="90000"/>
              </a:lnSpc>
              <a:spcBef>
                <a:spcPct val="20000"/>
              </a:spcBef>
              <a:buFontTx/>
              <a:buChar char="•"/>
            </a:pPr>
            <a:r>
              <a:rPr lang="es-ES_tradnl" sz="2800" b="0" dirty="0">
                <a:latin typeface="Times New Roman" pitchFamily="18" charset="0"/>
              </a:rPr>
              <a:t>Bajo costo de las infraestructuras.</a:t>
            </a:r>
          </a:p>
          <a:p>
            <a:pPr marL="342900" indent="-342900">
              <a:lnSpc>
                <a:spcPct val="90000"/>
              </a:lnSpc>
              <a:spcBef>
                <a:spcPct val="20000"/>
              </a:spcBef>
              <a:buFontTx/>
              <a:buChar char="•"/>
            </a:pPr>
            <a:r>
              <a:rPr lang="es-ES" sz="2800" b="0" dirty="0">
                <a:latin typeface="Times New Roman" pitchFamily="18" charset="0"/>
              </a:rPr>
              <a:t>La inversión se desplaza al equipo del usuario final (CPE, </a:t>
            </a:r>
            <a:r>
              <a:rPr lang="es-ES" sz="2800" b="0" dirty="0" err="1">
                <a:latin typeface="Times New Roman" pitchFamily="18" charset="0"/>
              </a:rPr>
              <a:t>Customer</a:t>
            </a:r>
            <a:r>
              <a:rPr lang="es-ES" sz="2800" b="0" dirty="0">
                <a:latin typeface="Times New Roman" pitchFamily="18" charset="0"/>
              </a:rPr>
              <a:t> </a:t>
            </a:r>
            <a:r>
              <a:rPr lang="es-ES" sz="2800" b="0" dirty="0" err="1">
                <a:latin typeface="Times New Roman" pitchFamily="18" charset="0"/>
              </a:rPr>
              <a:t>Premises</a:t>
            </a:r>
            <a:r>
              <a:rPr lang="es-ES" sz="2800" b="0" dirty="0">
                <a:latin typeface="Times New Roman" pitchFamily="18" charset="0"/>
              </a:rPr>
              <a:t> </a:t>
            </a:r>
            <a:r>
              <a:rPr lang="es-ES" sz="2800" b="0" dirty="0" err="1">
                <a:latin typeface="Times New Roman" pitchFamily="18" charset="0"/>
              </a:rPr>
              <a:t>Equipment</a:t>
            </a:r>
            <a:r>
              <a:rPr lang="es-ES" sz="2800" b="0" dirty="0">
                <a:latin typeface="Times New Roman" pitchFamily="18" charset="0"/>
              </a:rPr>
              <a:t>); menor riesgo inicial  para operadoras en el despliegue </a:t>
            </a:r>
            <a:r>
              <a:rPr lang="es-ES" sz="2800" b="0" dirty="0" smtClean="0">
                <a:latin typeface="Times New Roman" pitchFamily="18" charset="0"/>
              </a:rPr>
              <a:t>inicial de </a:t>
            </a:r>
            <a:r>
              <a:rPr lang="es-ES" sz="2800" b="0" dirty="0">
                <a:latin typeface="Times New Roman" pitchFamily="18" charset="0"/>
              </a:rPr>
              <a:t>la red</a:t>
            </a:r>
          </a:p>
          <a:p>
            <a:pPr marL="342900" indent="-342900">
              <a:lnSpc>
                <a:spcPct val="90000"/>
              </a:lnSpc>
              <a:spcBef>
                <a:spcPct val="20000"/>
              </a:spcBef>
              <a:buFontTx/>
              <a:buChar char="•"/>
            </a:pPr>
            <a:r>
              <a:rPr lang="es-ES_tradnl" sz="2800" b="0" dirty="0">
                <a:latin typeface="Times New Roman" pitchFamily="18" charset="0"/>
              </a:rPr>
              <a:t>Opción especialmente </a:t>
            </a:r>
            <a:r>
              <a:rPr lang="es-ES" sz="2800" b="0" dirty="0">
                <a:latin typeface="Times New Roman" pitchFamily="18" charset="0"/>
              </a:rPr>
              <a:t>interesante en zonas rurales (2-150 </a:t>
            </a:r>
            <a:r>
              <a:rPr lang="es-ES" sz="2800" b="0" dirty="0" err="1">
                <a:latin typeface="Times New Roman" pitchFamily="18" charset="0"/>
              </a:rPr>
              <a:t>viv</a:t>
            </a:r>
            <a:r>
              <a:rPr lang="es-ES" sz="2800" b="0" dirty="0">
                <a:latin typeface="Times New Roman" pitchFamily="18" charset="0"/>
              </a:rPr>
              <a:t>./Km</a:t>
            </a:r>
            <a:r>
              <a:rPr lang="es-ES" sz="2800" b="0" baseline="30000" dirty="0">
                <a:latin typeface="Times New Roman" pitchFamily="18" charset="0"/>
              </a:rPr>
              <a:t>2</a:t>
            </a:r>
            <a:r>
              <a:rPr lang="es-ES" sz="2800" b="0" dirty="0">
                <a:latin typeface="Times New Roman" pitchFamily="18" charset="0"/>
              </a:rPr>
              <a:t>) o suburbanas (150-300 </a:t>
            </a:r>
            <a:r>
              <a:rPr lang="es-ES" sz="2800" b="0" dirty="0" err="1">
                <a:latin typeface="Times New Roman" pitchFamily="18" charset="0"/>
              </a:rPr>
              <a:t>viv</a:t>
            </a:r>
            <a:r>
              <a:rPr lang="es-ES" sz="2800" b="0" dirty="0">
                <a:latin typeface="Times New Roman" pitchFamily="18" charset="0"/>
              </a:rPr>
              <a:t>./Km</a:t>
            </a:r>
            <a:r>
              <a:rPr lang="es-ES" sz="2800" b="0" baseline="30000" dirty="0">
                <a:latin typeface="Times New Roman" pitchFamily="18" charset="0"/>
              </a:rPr>
              <a:t>2</a:t>
            </a:r>
            <a:r>
              <a:rPr lang="es-ES" sz="2800" b="0" dirty="0">
                <a:latin typeface="Times New Roman" pitchFamily="18" charset="0"/>
              </a:rPr>
              <a:t>) donde CATV, y a veces ADSL no están disponibles.</a:t>
            </a:r>
          </a:p>
        </p:txBody>
      </p:sp>
    </p:spTree>
    <p:extLst>
      <p:ext uri="{BB962C8B-B14F-4D97-AF65-F5344CB8AC3E}">
        <p14:creationId xmlns:p14="http://schemas.microsoft.com/office/powerpoint/2010/main" val="3823188552"/>
      </p:ext>
    </p:extLst>
  </p:cSld>
  <p:clrMapOvr>
    <a:masterClrMapping/>
  </p:clrMapOvr>
  <p:transition spd="med">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1 Marcador de número de diapositiva"/>
          <p:cNvSpPr>
            <a:spLocks noGrp="1"/>
          </p:cNvSpPr>
          <p:nvPr>
            <p:ph type="sldNum" sz="quarter" idx="10"/>
          </p:nvPr>
        </p:nvSpPr>
        <p:spPr/>
        <p:txBody>
          <a:bodyPr/>
          <a:lstStyle/>
          <a:p>
            <a:pPr>
              <a:defRPr/>
            </a:pPr>
            <a:r>
              <a:rPr lang="es-ES"/>
              <a:t>Ampliación Redes 5-</a:t>
            </a:r>
            <a:fld id="{D58D1125-457E-45D3-B49A-8CED7FEDC8CC}" type="slidenum">
              <a:rPr lang="es-ES"/>
              <a:pPr>
                <a:defRPr/>
              </a:pPr>
              <a:t>17</a:t>
            </a:fld>
            <a:endParaRPr lang="es-ES"/>
          </a:p>
        </p:txBody>
      </p:sp>
      <p:sp>
        <p:nvSpPr>
          <p:cNvPr id="19459" name="Text Box 2"/>
          <p:cNvSpPr txBox="1">
            <a:spLocks noChangeArrowheads="1"/>
          </p:cNvSpPr>
          <p:nvPr/>
        </p:nvSpPr>
        <p:spPr bwMode="auto">
          <a:xfrm>
            <a:off x="1852613" y="219075"/>
            <a:ext cx="5356979" cy="646331"/>
          </a:xfrm>
          <a:prstGeom prst="rect">
            <a:avLst/>
          </a:prstGeom>
          <a:noFill/>
          <a:ln w="9525">
            <a:noFill/>
            <a:miter lim="800000"/>
            <a:headEnd/>
            <a:tailEnd/>
          </a:ln>
        </p:spPr>
        <p:txBody>
          <a:bodyPr wrap="none">
            <a:spAutoFit/>
          </a:bodyPr>
          <a:lstStyle/>
          <a:p>
            <a:r>
              <a:rPr lang="es-ES" sz="3600" b="0" dirty="0">
                <a:latin typeface="Arial" pitchFamily="34" charset="0"/>
                <a:cs typeface="Arial" pitchFamily="34" charset="0"/>
              </a:rPr>
              <a:t>Formato de trama 802.11</a:t>
            </a:r>
          </a:p>
        </p:txBody>
      </p:sp>
      <p:sp>
        <p:nvSpPr>
          <p:cNvPr id="19460" name="Text Box 3"/>
          <p:cNvSpPr txBox="1">
            <a:spLocks noChangeArrowheads="1"/>
          </p:cNvSpPr>
          <p:nvPr/>
        </p:nvSpPr>
        <p:spPr bwMode="auto">
          <a:xfrm>
            <a:off x="2651125" y="3551238"/>
            <a:ext cx="5881225" cy="2893100"/>
          </a:xfrm>
          <a:prstGeom prst="rect">
            <a:avLst/>
          </a:prstGeom>
          <a:noFill/>
          <a:ln w="9525">
            <a:noFill/>
            <a:miter lim="800000"/>
            <a:headEnd/>
            <a:tailEnd/>
          </a:ln>
        </p:spPr>
        <p:txBody>
          <a:bodyPr wrap="none">
            <a:spAutoFit/>
          </a:bodyPr>
          <a:lstStyle/>
          <a:p>
            <a:r>
              <a:rPr lang="es-ES" dirty="0"/>
              <a:t>Permite la coexistencia de varias </a:t>
            </a:r>
            <a:r>
              <a:rPr lang="es-ES" dirty="0" err="1"/>
              <a:t>verisones</a:t>
            </a:r>
            <a:r>
              <a:rPr lang="es-ES" dirty="0"/>
              <a:t> del protocolo</a:t>
            </a:r>
          </a:p>
          <a:p>
            <a:r>
              <a:rPr lang="es-ES" dirty="0"/>
              <a:t>Indica si se trata de una trama de datos, de control o de gestión</a:t>
            </a:r>
          </a:p>
          <a:p>
            <a:r>
              <a:rPr lang="es-ES" dirty="0"/>
              <a:t>Indica por ejemplo si es una trama RTS o CTS</a:t>
            </a:r>
          </a:p>
          <a:p>
            <a:r>
              <a:rPr lang="es-ES" dirty="0"/>
              <a:t>Indica si la trama va dirigida hacia o tiene su origen el DS </a:t>
            </a:r>
          </a:p>
          <a:p>
            <a:r>
              <a:rPr lang="es-ES" dirty="0"/>
              <a:t>Indica que siguen más fragmentos</a:t>
            </a:r>
          </a:p>
          <a:p>
            <a:r>
              <a:rPr lang="es-ES" dirty="0"/>
              <a:t>Indica que esta trama es un reenvío</a:t>
            </a:r>
          </a:p>
          <a:p>
            <a:r>
              <a:rPr lang="es-ES" dirty="0"/>
              <a:t>Para ‘dormir’ o ‘despertar’ a una estación</a:t>
            </a:r>
          </a:p>
          <a:p>
            <a:r>
              <a:rPr lang="es-ES" dirty="0"/>
              <a:t>Advierte que el emisor tiene más tramas para enviar</a:t>
            </a:r>
          </a:p>
          <a:p>
            <a:r>
              <a:rPr lang="es-ES" dirty="0"/>
              <a:t>La trama está </a:t>
            </a:r>
            <a:r>
              <a:rPr lang="es-ES" dirty="0" err="1"/>
              <a:t>encriptada</a:t>
            </a:r>
            <a:r>
              <a:rPr lang="es-ES" dirty="0"/>
              <a:t> con WEP (</a:t>
            </a:r>
            <a:r>
              <a:rPr lang="es-ES" dirty="0" err="1"/>
              <a:t>Wireless</a:t>
            </a:r>
            <a:r>
              <a:rPr lang="es-ES" dirty="0"/>
              <a:t> </a:t>
            </a:r>
            <a:r>
              <a:rPr lang="es-ES" dirty="0" err="1"/>
              <a:t>Equivalent</a:t>
            </a:r>
            <a:r>
              <a:rPr lang="es-ES" dirty="0"/>
              <a:t> </a:t>
            </a:r>
            <a:r>
              <a:rPr lang="es-ES" dirty="0" err="1"/>
              <a:t>Privacy</a:t>
            </a:r>
            <a:r>
              <a:rPr lang="es-ES" dirty="0"/>
              <a:t>)</a:t>
            </a:r>
          </a:p>
          <a:p>
            <a:r>
              <a:rPr lang="es-ES" dirty="0"/>
              <a:t>Las tramas que tiene puesto este bit se han de procesar por orden</a:t>
            </a:r>
          </a:p>
          <a:p>
            <a:r>
              <a:rPr lang="es-ES" dirty="0"/>
              <a:t>Dice cuanto tiempo va a estar ocupado el canal por esta trama</a:t>
            </a:r>
          </a:p>
          <a:p>
            <a:r>
              <a:rPr lang="es-ES" dirty="0" smtClean="0"/>
              <a:t>Indica </a:t>
            </a:r>
            <a:r>
              <a:rPr lang="es-ES" dirty="0" err="1" smtClean="0"/>
              <a:t>dir.</a:t>
            </a:r>
            <a:r>
              <a:rPr lang="es-ES" dirty="0" smtClean="0"/>
              <a:t> origen y destino y las de los </a:t>
            </a:r>
            <a:r>
              <a:rPr lang="es-ES" dirty="0" err="1" smtClean="0"/>
              <a:t>APs</a:t>
            </a:r>
            <a:r>
              <a:rPr lang="es-ES" dirty="0" smtClean="0"/>
              <a:t> intermedios</a:t>
            </a:r>
            <a:r>
              <a:rPr lang="es-ES" dirty="0"/>
              <a:t> </a:t>
            </a:r>
            <a:r>
              <a:rPr lang="es-ES" dirty="0" smtClean="0"/>
              <a:t>en su caso</a:t>
            </a:r>
            <a:endParaRPr lang="es-ES" dirty="0"/>
          </a:p>
          <a:p>
            <a:r>
              <a:rPr lang="es-ES" dirty="0"/>
              <a:t>Número de secuencia (cuando la trama es un fragmento)</a:t>
            </a:r>
          </a:p>
        </p:txBody>
      </p:sp>
      <p:graphicFrame>
        <p:nvGraphicFramePr>
          <p:cNvPr id="1629210" name="Group 26"/>
          <p:cNvGraphicFramePr>
            <a:graphicFrameLocks noGrp="1"/>
          </p:cNvGraphicFramePr>
          <p:nvPr/>
        </p:nvGraphicFramePr>
        <p:xfrm>
          <a:off x="1403350" y="2732088"/>
          <a:ext cx="5976938" cy="560832"/>
        </p:xfrm>
        <a:graphic>
          <a:graphicData uri="http://schemas.openxmlformats.org/drawingml/2006/table">
            <a:tbl>
              <a:tblPr/>
              <a:tblGrid>
                <a:gridCol w="598488"/>
                <a:gridCol w="528637"/>
                <a:gridCol w="785813"/>
                <a:gridCol w="638175"/>
                <a:gridCol w="696912"/>
                <a:gridCol w="439738"/>
                <a:gridCol w="647700"/>
                <a:gridCol w="490537"/>
                <a:gridCol w="519113"/>
                <a:gridCol w="328612"/>
                <a:gridCol w="303213"/>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Tipo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Subtipo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Hacia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Desde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Reint.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Pwr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7" name="Line 53"/>
          <p:cNvSpPr>
            <a:spLocks noChangeShapeType="1"/>
          </p:cNvSpPr>
          <p:nvPr/>
        </p:nvSpPr>
        <p:spPr bwMode="auto">
          <a:xfrm flipH="1">
            <a:off x="1403350" y="1982788"/>
            <a:ext cx="3175" cy="725487"/>
          </a:xfrm>
          <a:prstGeom prst="line">
            <a:avLst/>
          </a:prstGeom>
          <a:noFill/>
          <a:ln w="9525">
            <a:solidFill>
              <a:schemeClr val="tx1"/>
            </a:solidFill>
            <a:prstDash val="dash"/>
            <a:round/>
            <a:headEnd/>
            <a:tailEnd type="triangle" w="med" len="med"/>
          </a:ln>
        </p:spPr>
        <p:txBody>
          <a:bodyPr/>
          <a:lstStyle/>
          <a:p>
            <a:endParaRPr lang="es-ES"/>
          </a:p>
        </p:txBody>
      </p:sp>
      <p:sp>
        <p:nvSpPr>
          <p:cNvPr id="19488" name="Text Box 54"/>
          <p:cNvSpPr txBox="1">
            <a:spLocks noChangeArrowheads="1"/>
          </p:cNvSpPr>
          <p:nvPr/>
        </p:nvSpPr>
        <p:spPr bwMode="auto">
          <a:xfrm>
            <a:off x="593725" y="2355850"/>
            <a:ext cx="6780213" cy="304800"/>
          </a:xfrm>
          <a:prstGeom prst="rect">
            <a:avLst/>
          </a:prstGeom>
          <a:noFill/>
          <a:ln w="9525">
            <a:noFill/>
            <a:miter lim="800000"/>
            <a:headEnd/>
            <a:tailEnd/>
          </a:ln>
        </p:spPr>
        <p:txBody>
          <a:bodyPr wrap="none">
            <a:spAutoFit/>
          </a:bodyPr>
          <a:lstStyle/>
          <a:p>
            <a:r>
              <a:rPr lang="es-ES" b="0"/>
              <a:t>Bits              2          2           4            1            1         1         1          1        1       1    1</a:t>
            </a:r>
          </a:p>
        </p:txBody>
      </p:sp>
      <p:sp>
        <p:nvSpPr>
          <p:cNvPr id="19489" name="Line 55"/>
          <p:cNvSpPr>
            <a:spLocks noChangeShapeType="1"/>
          </p:cNvSpPr>
          <p:nvPr/>
        </p:nvSpPr>
        <p:spPr bwMode="auto">
          <a:xfrm>
            <a:off x="2162175" y="1982788"/>
            <a:ext cx="5218113" cy="387350"/>
          </a:xfrm>
          <a:prstGeom prst="line">
            <a:avLst/>
          </a:prstGeom>
          <a:noFill/>
          <a:ln w="9525">
            <a:solidFill>
              <a:schemeClr val="tx1"/>
            </a:solidFill>
            <a:prstDash val="dash"/>
            <a:round/>
            <a:headEnd/>
            <a:tailEnd/>
          </a:ln>
        </p:spPr>
        <p:txBody>
          <a:bodyPr/>
          <a:lstStyle/>
          <a:p>
            <a:endParaRPr lang="es-ES"/>
          </a:p>
        </p:txBody>
      </p:sp>
      <p:sp>
        <p:nvSpPr>
          <p:cNvPr id="19490" name="Text Box 56"/>
          <p:cNvSpPr txBox="1">
            <a:spLocks noChangeArrowheads="1"/>
          </p:cNvSpPr>
          <p:nvPr/>
        </p:nvSpPr>
        <p:spPr bwMode="auto">
          <a:xfrm>
            <a:off x="760413" y="3551238"/>
            <a:ext cx="1939925" cy="2857500"/>
          </a:xfrm>
          <a:prstGeom prst="rect">
            <a:avLst/>
          </a:prstGeom>
          <a:noFill/>
          <a:ln w="9525">
            <a:noFill/>
            <a:miter lim="800000"/>
            <a:headEnd/>
            <a:tailEnd/>
          </a:ln>
        </p:spPr>
        <p:txBody>
          <a:bodyPr wrap="none">
            <a:spAutoFit/>
          </a:bodyPr>
          <a:lstStyle/>
          <a:p>
            <a:pPr algn="r"/>
            <a:r>
              <a:rPr lang="es-ES"/>
              <a:t>Vers.:</a:t>
            </a:r>
          </a:p>
          <a:p>
            <a:pPr algn="r"/>
            <a:r>
              <a:rPr lang="es-ES"/>
              <a:t>Tipo:</a:t>
            </a:r>
          </a:p>
          <a:p>
            <a:pPr algn="r"/>
            <a:r>
              <a:rPr lang="es-ES"/>
              <a:t>Subtipo:</a:t>
            </a:r>
          </a:p>
          <a:p>
            <a:pPr algn="r"/>
            <a:r>
              <a:rPr lang="es-ES"/>
              <a:t>Hacia DS, Desde DS:</a:t>
            </a:r>
          </a:p>
          <a:p>
            <a:pPr algn="r"/>
            <a:r>
              <a:rPr lang="es-ES"/>
              <a:t>MF:</a:t>
            </a:r>
          </a:p>
          <a:p>
            <a:pPr algn="r"/>
            <a:r>
              <a:rPr lang="es-ES"/>
              <a:t>Reint.:</a:t>
            </a:r>
          </a:p>
          <a:p>
            <a:pPr algn="r"/>
            <a:r>
              <a:rPr lang="es-ES"/>
              <a:t>Pwr:</a:t>
            </a:r>
          </a:p>
          <a:p>
            <a:pPr algn="r"/>
            <a:r>
              <a:rPr lang="es-ES"/>
              <a:t>Mas:</a:t>
            </a:r>
          </a:p>
          <a:p>
            <a:pPr algn="r"/>
            <a:r>
              <a:rPr lang="es-ES"/>
              <a:t>W:</a:t>
            </a:r>
          </a:p>
          <a:p>
            <a:pPr algn="r"/>
            <a:r>
              <a:rPr lang="es-ES"/>
              <a:t>O:</a:t>
            </a:r>
          </a:p>
          <a:p>
            <a:pPr algn="r"/>
            <a:r>
              <a:rPr lang="es-ES"/>
              <a:t>Duración:</a:t>
            </a:r>
          </a:p>
          <a:p>
            <a:pPr algn="r"/>
            <a:r>
              <a:rPr lang="es-ES"/>
              <a:t>Dirección 1,2,3,4:</a:t>
            </a:r>
          </a:p>
          <a:p>
            <a:pPr algn="r"/>
            <a:r>
              <a:rPr lang="es-ES"/>
              <a:t>Seq.:</a:t>
            </a:r>
          </a:p>
        </p:txBody>
      </p:sp>
      <p:sp>
        <p:nvSpPr>
          <p:cNvPr id="19491" name="Line 57"/>
          <p:cNvSpPr>
            <a:spLocks noChangeShapeType="1"/>
          </p:cNvSpPr>
          <p:nvPr/>
        </p:nvSpPr>
        <p:spPr bwMode="auto">
          <a:xfrm flipH="1">
            <a:off x="7380288" y="2368550"/>
            <a:ext cx="6350" cy="309563"/>
          </a:xfrm>
          <a:prstGeom prst="line">
            <a:avLst/>
          </a:prstGeom>
          <a:noFill/>
          <a:ln w="9525">
            <a:solidFill>
              <a:schemeClr val="tx1"/>
            </a:solidFill>
            <a:prstDash val="dash"/>
            <a:round/>
            <a:headEnd/>
            <a:tailEnd type="triangle" w="med" len="med"/>
          </a:ln>
        </p:spPr>
        <p:txBody>
          <a:bodyPr/>
          <a:lstStyle/>
          <a:p>
            <a:endParaRPr lang="es-ES"/>
          </a:p>
        </p:txBody>
      </p:sp>
      <p:sp>
        <p:nvSpPr>
          <p:cNvPr id="19492" name="Line 58"/>
          <p:cNvSpPr>
            <a:spLocks noChangeShapeType="1"/>
          </p:cNvSpPr>
          <p:nvPr/>
        </p:nvSpPr>
        <p:spPr bwMode="auto">
          <a:xfrm>
            <a:off x="1042988" y="2492375"/>
            <a:ext cx="144462" cy="0"/>
          </a:xfrm>
          <a:prstGeom prst="line">
            <a:avLst/>
          </a:prstGeom>
          <a:noFill/>
          <a:ln w="9525">
            <a:solidFill>
              <a:schemeClr val="tx1"/>
            </a:solidFill>
            <a:round/>
            <a:headEnd/>
            <a:tailEnd type="triangle" w="med" len="med"/>
          </a:ln>
        </p:spPr>
        <p:txBody>
          <a:bodyPr/>
          <a:lstStyle/>
          <a:p>
            <a:endParaRPr lang="es-ES"/>
          </a:p>
        </p:txBody>
      </p:sp>
      <p:graphicFrame>
        <p:nvGraphicFramePr>
          <p:cNvPr id="1629244" name="Group 60"/>
          <p:cNvGraphicFramePr>
            <a:graphicFrameLocks noGrp="1"/>
          </p:cNvGraphicFramePr>
          <p:nvPr/>
        </p:nvGraphicFramePr>
        <p:xfrm>
          <a:off x="1401763" y="1497013"/>
          <a:ext cx="7021512" cy="493776"/>
        </p:xfrm>
        <a:graphic>
          <a:graphicData uri="http://schemas.openxmlformats.org/drawingml/2006/table">
            <a:tbl>
              <a:tblPr/>
              <a:tblGrid>
                <a:gridCol w="727075"/>
                <a:gridCol w="635000"/>
                <a:gridCol w="877887"/>
                <a:gridCol w="877888"/>
                <a:gridCol w="877887"/>
                <a:gridCol w="506413"/>
                <a:gridCol w="877887"/>
                <a:gridCol w="950913"/>
                <a:gridCol w="6905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9515" name="Text Box 82"/>
          <p:cNvSpPr txBox="1">
            <a:spLocks noChangeArrowheads="1"/>
          </p:cNvSpPr>
          <p:nvPr/>
        </p:nvSpPr>
        <p:spPr bwMode="auto">
          <a:xfrm>
            <a:off x="1401763" y="1196975"/>
            <a:ext cx="7058025" cy="274638"/>
          </a:xfrm>
          <a:prstGeom prst="rect">
            <a:avLst/>
          </a:prstGeom>
          <a:noFill/>
          <a:ln w="9525">
            <a:noFill/>
            <a:miter lim="800000"/>
            <a:headEnd/>
            <a:tailEnd/>
          </a:ln>
        </p:spPr>
        <p:txBody>
          <a:bodyPr wrap="none">
            <a:spAutoFit/>
          </a:bodyPr>
          <a:lstStyle/>
          <a:p>
            <a:r>
              <a:rPr lang="es-ES" sz="1200"/>
              <a:t>2 Bytes   2 Bytes      6 Bytes       6 Bytes         6 Bytes    2 Bytes   6 Bytes    0-2312 Bytes  4 Bytes</a:t>
            </a:r>
          </a:p>
        </p:txBody>
      </p:sp>
      <p:sp>
        <p:nvSpPr>
          <p:cNvPr id="19516" name="Rectangle 83"/>
          <p:cNvSpPr>
            <a:spLocks noChangeArrowheads="1"/>
          </p:cNvSpPr>
          <p:nvPr/>
        </p:nvSpPr>
        <p:spPr bwMode="auto">
          <a:xfrm>
            <a:off x="6996113" y="1717675"/>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19517" name="Rectangle 84"/>
          <p:cNvSpPr>
            <a:spLocks noChangeArrowheads="1"/>
          </p:cNvSpPr>
          <p:nvPr/>
        </p:nvSpPr>
        <p:spPr bwMode="auto">
          <a:xfrm>
            <a:off x="7000875" y="1716088"/>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9A193000-05F7-40A8-BBBF-1027EB9F1385}" type="slidenum">
              <a:rPr lang="es-ES"/>
              <a:pPr>
                <a:defRPr/>
              </a:pPr>
              <a:t>170</a:t>
            </a:fld>
            <a:endParaRPr lang="es-ES"/>
          </a:p>
        </p:txBody>
      </p:sp>
      <p:sp>
        <p:nvSpPr>
          <p:cNvPr id="163843" name="Rectangle 2"/>
          <p:cNvSpPr>
            <a:spLocks noGrp="1" noChangeArrowheads="1"/>
          </p:cNvSpPr>
          <p:nvPr>
            <p:ph type="title"/>
          </p:nvPr>
        </p:nvSpPr>
        <p:spPr>
          <a:xfrm>
            <a:off x="323850" y="609600"/>
            <a:ext cx="8424863" cy="1143000"/>
          </a:xfrm>
        </p:spPr>
        <p:txBody>
          <a:bodyPr/>
          <a:lstStyle/>
          <a:p>
            <a:pPr eaLnBrk="1" hangingPunct="1"/>
            <a:r>
              <a:rPr lang="es-ES" sz="3600" smtClean="0"/>
              <a:t>Desventajas de WiMAX </a:t>
            </a:r>
            <a:r>
              <a:rPr lang="es-ES" sz="3600" i="1" smtClean="0"/>
              <a:t>vs</a:t>
            </a:r>
            <a:r>
              <a:rPr lang="es-ES" sz="3600" smtClean="0"/>
              <a:t> CATV y ADSL</a:t>
            </a:r>
          </a:p>
        </p:txBody>
      </p:sp>
      <p:sp>
        <p:nvSpPr>
          <p:cNvPr id="163844" name="Rectangle 3"/>
          <p:cNvSpPr>
            <a:spLocks noGrp="1" noChangeArrowheads="1"/>
          </p:cNvSpPr>
          <p:nvPr>
            <p:ph type="body" idx="1"/>
          </p:nvPr>
        </p:nvSpPr>
        <p:spPr/>
        <p:txBody>
          <a:bodyPr/>
          <a:lstStyle/>
          <a:p>
            <a:pPr eaLnBrk="1" hangingPunct="1">
              <a:lnSpc>
                <a:spcPct val="80000"/>
              </a:lnSpc>
            </a:pPr>
            <a:r>
              <a:rPr lang="es-ES" sz="2800" smtClean="0"/>
              <a:t>Es difícil asegurar el servicio a todos los usuarios, suelen quedar puntos con mala cobertura. Normalmente se aspira a conseguir una cobertura del 80-90%.</a:t>
            </a:r>
          </a:p>
          <a:p>
            <a:pPr eaLnBrk="1" hangingPunct="1">
              <a:lnSpc>
                <a:spcPct val="80000"/>
              </a:lnSpc>
            </a:pPr>
            <a:r>
              <a:rPr lang="es-ES" sz="2800" smtClean="0"/>
              <a:t>Es difícil garantizar una disponibilidad del 100%. La señal de RF puede no llegar por bloqueos, dispersión, humedad, interferencias, etc.</a:t>
            </a:r>
          </a:p>
          <a:p>
            <a:pPr eaLnBrk="1" hangingPunct="1">
              <a:lnSpc>
                <a:spcPct val="80000"/>
              </a:lnSpc>
            </a:pPr>
            <a:r>
              <a:rPr lang="es-ES" sz="2800" smtClean="0"/>
              <a:t>Normalmente WiMAX es una opción interesante cuando hay buena cobertura (visión directa o distancia corta) o cuando ADSL y CATV no están disponibles </a:t>
            </a:r>
          </a:p>
        </p:txBody>
      </p:sp>
    </p:spTree>
    <p:extLst>
      <p:ext uri="{BB962C8B-B14F-4D97-AF65-F5344CB8AC3E}">
        <p14:creationId xmlns:p14="http://schemas.microsoft.com/office/powerpoint/2010/main" val="3191171525"/>
      </p:ext>
    </p:extLst>
  </p:cSld>
  <p:clrMapOvr>
    <a:masterClrMapping/>
  </p:clrMapOvr>
  <p:transition spd="med">
    <p:cover dir="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1AA79FDC-AEE9-44D0-8BCB-20E20AC174B9}" type="slidenum">
              <a:rPr lang="es-ES"/>
              <a:pPr>
                <a:defRPr/>
              </a:pPr>
              <a:t>171</a:t>
            </a:fld>
            <a:endParaRPr lang="es-ES"/>
          </a:p>
        </p:txBody>
      </p:sp>
      <p:sp>
        <p:nvSpPr>
          <p:cNvPr id="164867" name="Rectangle 2"/>
          <p:cNvSpPr>
            <a:spLocks noGrp="1" noChangeArrowheads="1"/>
          </p:cNvSpPr>
          <p:nvPr>
            <p:ph type="title"/>
          </p:nvPr>
        </p:nvSpPr>
        <p:spPr/>
        <p:txBody>
          <a:bodyPr/>
          <a:lstStyle/>
          <a:p>
            <a:pPr eaLnBrk="1" hangingPunct="1"/>
            <a:r>
              <a:rPr lang="es-ES" dirty="0" smtClean="0"/>
              <a:t>Comparación </a:t>
            </a:r>
            <a:r>
              <a:rPr lang="es-ES" dirty="0" err="1" smtClean="0"/>
              <a:t>WiMAX</a:t>
            </a:r>
            <a:r>
              <a:rPr lang="es-ES" dirty="0" smtClean="0"/>
              <a:t> móvil (802.16e) </a:t>
            </a:r>
            <a:r>
              <a:rPr lang="es-ES" i="1" dirty="0" smtClean="0"/>
              <a:t>vs</a:t>
            </a:r>
            <a:r>
              <a:rPr lang="es-ES" dirty="0" smtClean="0"/>
              <a:t> </a:t>
            </a:r>
            <a:r>
              <a:rPr lang="es-ES" dirty="0" err="1" smtClean="0"/>
              <a:t>WiFi</a:t>
            </a:r>
            <a:endParaRPr lang="es-ES" dirty="0" smtClean="0"/>
          </a:p>
        </p:txBody>
      </p:sp>
      <p:sp>
        <p:nvSpPr>
          <p:cNvPr id="164868" name="Rectangle 3"/>
          <p:cNvSpPr>
            <a:spLocks noGrp="1" noChangeArrowheads="1"/>
          </p:cNvSpPr>
          <p:nvPr>
            <p:ph type="body" idx="1"/>
          </p:nvPr>
        </p:nvSpPr>
        <p:spPr/>
        <p:txBody>
          <a:bodyPr/>
          <a:lstStyle/>
          <a:p>
            <a:pPr eaLnBrk="1" hangingPunct="1">
              <a:lnSpc>
                <a:spcPct val="80000"/>
              </a:lnSpc>
            </a:pPr>
            <a:r>
              <a:rPr lang="es-ES" sz="2000" dirty="0" smtClean="0"/>
              <a:t>Las técnicas de transmisión utilizadas por </a:t>
            </a:r>
            <a:r>
              <a:rPr lang="es-ES" sz="2000" dirty="0" err="1" smtClean="0"/>
              <a:t>WiMAX</a:t>
            </a:r>
            <a:r>
              <a:rPr lang="es-ES" sz="2000" dirty="0" smtClean="0"/>
              <a:t> (especialmente en 802.16e) son más avanzadas y eficientes que la de </a:t>
            </a:r>
            <a:r>
              <a:rPr lang="es-ES" sz="2000" dirty="0" err="1" smtClean="0"/>
              <a:t>WiFi</a:t>
            </a:r>
            <a:r>
              <a:rPr lang="es-ES" sz="2000" dirty="0" smtClean="0"/>
              <a:t> . </a:t>
            </a:r>
            <a:r>
              <a:rPr lang="es-ES" sz="2000" dirty="0" err="1" smtClean="0"/>
              <a:t>WiMAX</a:t>
            </a:r>
            <a:r>
              <a:rPr lang="es-ES" sz="2000" dirty="0" smtClean="0"/>
              <a:t> ofrece mayores alcances y rendimientos, normalmente con menor interferencia, con o sin visión directa</a:t>
            </a:r>
          </a:p>
          <a:p>
            <a:pPr eaLnBrk="1" hangingPunct="1">
              <a:lnSpc>
                <a:spcPct val="80000"/>
              </a:lnSpc>
            </a:pPr>
            <a:r>
              <a:rPr lang="es-ES" sz="2000" dirty="0" smtClean="0"/>
              <a:t>El protocolo MAC de </a:t>
            </a:r>
            <a:r>
              <a:rPr lang="es-ES" sz="2000" dirty="0" err="1" smtClean="0"/>
              <a:t>WiMAX</a:t>
            </a:r>
            <a:r>
              <a:rPr lang="es-ES" sz="2000" dirty="0" smtClean="0"/>
              <a:t> (similar al de redes CATV) es más eficiente y ordenado que el de </a:t>
            </a:r>
            <a:r>
              <a:rPr lang="es-ES" sz="2000" dirty="0" err="1" smtClean="0"/>
              <a:t>WiFi</a:t>
            </a:r>
            <a:r>
              <a:rPr lang="es-ES" sz="2000" dirty="0" smtClean="0"/>
              <a:t>. El servicio es </a:t>
            </a:r>
            <a:r>
              <a:rPr lang="es-ES" sz="2000" dirty="0" err="1" smtClean="0"/>
              <a:t>oreintado</a:t>
            </a:r>
            <a:r>
              <a:rPr lang="es-ES" sz="2000" dirty="0" smtClean="0"/>
              <a:t> a conexión. Hay una capacidad mínima garantizada para cada estación.</a:t>
            </a:r>
          </a:p>
          <a:p>
            <a:pPr eaLnBrk="1" hangingPunct="1">
              <a:lnSpc>
                <a:spcPct val="80000"/>
              </a:lnSpc>
            </a:pPr>
            <a:r>
              <a:rPr lang="es-ES" sz="2000" dirty="0" smtClean="0"/>
              <a:t>Actualmente </a:t>
            </a:r>
            <a:r>
              <a:rPr lang="es-ES" sz="2000" dirty="0" err="1" smtClean="0"/>
              <a:t>WiMAX</a:t>
            </a:r>
            <a:r>
              <a:rPr lang="es-ES" sz="2000" dirty="0" smtClean="0"/>
              <a:t> móvil (802.16e) esta muy poco extendido y su precio es mayor que el de </a:t>
            </a:r>
            <a:r>
              <a:rPr lang="es-ES" sz="2000" dirty="0" err="1" smtClean="0"/>
              <a:t>WiFi</a:t>
            </a:r>
            <a:r>
              <a:rPr lang="es-ES" sz="2000" dirty="0" smtClean="0"/>
              <a:t>, pero esto puede cambiar cuando se popularice y  entre en juego la economía de escala</a:t>
            </a:r>
          </a:p>
          <a:p>
            <a:pPr eaLnBrk="1" hangingPunct="1">
              <a:lnSpc>
                <a:spcPct val="80000"/>
              </a:lnSpc>
            </a:pPr>
            <a:r>
              <a:rPr lang="es-ES" sz="2000" dirty="0" smtClean="0"/>
              <a:t>Se puede combinar </a:t>
            </a:r>
            <a:r>
              <a:rPr lang="es-ES" sz="2000" dirty="0" err="1" smtClean="0"/>
              <a:t>WiMAX</a:t>
            </a:r>
            <a:r>
              <a:rPr lang="es-ES" sz="2000" dirty="0" smtClean="0"/>
              <a:t> para el acceso al ISP y </a:t>
            </a:r>
            <a:r>
              <a:rPr lang="es-ES" sz="2000" dirty="0" err="1" smtClean="0"/>
              <a:t>WiFi</a:t>
            </a:r>
            <a:r>
              <a:rPr lang="es-ES" sz="2000" dirty="0" smtClean="0"/>
              <a:t> para la red doméstica. También por ejemplo usar enlaces inalámbricos 802.16d para conectar </a:t>
            </a:r>
            <a:r>
              <a:rPr lang="es-ES" sz="2000" dirty="0" err="1" smtClean="0"/>
              <a:t>APs</a:t>
            </a:r>
            <a:r>
              <a:rPr lang="es-ES" sz="2000" dirty="0" smtClean="0"/>
              <a:t> 802.11</a:t>
            </a:r>
          </a:p>
          <a:p>
            <a:pPr eaLnBrk="1" hangingPunct="1">
              <a:lnSpc>
                <a:spcPct val="80000"/>
              </a:lnSpc>
            </a:pPr>
            <a:r>
              <a:rPr lang="es-ES" sz="2000" dirty="0" smtClean="0"/>
              <a:t>En </a:t>
            </a:r>
            <a:r>
              <a:rPr lang="es-ES" sz="2000" dirty="0" err="1" smtClean="0"/>
              <a:t>WiMAX</a:t>
            </a:r>
            <a:r>
              <a:rPr lang="es-ES" sz="2000" dirty="0" smtClean="0"/>
              <a:t> no hay redes ad hoc. Los equipos siempre se hablan a través de su estación base</a:t>
            </a:r>
          </a:p>
        </p:txBody>
      </p:sp>
    </p:spTree>
    <p:extLst>
      <p:ext uri="{BB962C8B-B14F-4D97-AF65-F5344CB8AC3E}">
        <p14:creationId xmlns:p14="http://schemas.microsoft.com/office/powerpoint/2010/main" val="2894471930"/>
      </p:ext>
    </p:extLst>
  </p:cSld>
  <p:clrMapOvr>
    <a:masterClrMapping/>
  </p:clrMapOvr>
  <p:transition spd="med">
    <p:cover dir="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2A7B802D-EAAE-48AB-8DC0-93BB814934CB}" type="slidenum">
              <a:rPr lang="es-ES"/>
              <a:pPr>
                <a:defRPr/>
              </a:pPr>
              <a:t>172</a:t>
            </a:fld>
            <a:endParaRPr lang="es-ES"/>
          </a:p>
        </p:txBody>
      </p:sp>
      <p:sp>
        <p:nvSpPr>
          <p:cNvPr id="166915" name="Rectangle 2"/>
          <p:cNvSpPr>
            <a:spLocks noGrp="1" noChangeArrowheads="1"/>
          </p:cNvSpPr>
          <p:nvPr>
            <p:ph type="title"/>
          </p:nvPr>
        </p:nvSpPr>
        <p:spPr/>
        <p:txBody>
          <a:bodyPr/>
          <a:lstStyle/>
          <a:p>
            <a:pPr eaLnBrk="1" hangingPunct="1"/>
            <a:r>
              <a:rPr lang="es-ES" sz="4000" smtClean="0"/>
              <a:t>Despliegue/implantación de 802.16</a:t>
            </a:r>
          </a:p>
        </p:txBody>
      </p:sp>
      <p:sp>
        <p:nvSpPr>
          <p:cNvPr id="166916" name="Rectangle 3"/>
          <p:cNvSpPr>
            <a:spLocks noGrp="1" noChangeArrowheads="1"/>
          </p:cNvSpPr>
          <p:nvPr>
            <p:ph type="body" idx="1"/>
          </p:nvPr>
        </p:nvSpPr>
        <p:spPr/>
        <p:txBody>
          <a:bodyPr/>
          <a:lstStyle/>
          <a:p>
            <a:pPr eaLnBrk="1" hangingPunct="1">
              <a:lnSpc>
                <a:spcPct val="90000"/>
              </a:lnSpc>
            </a:pPr>
            <a:r>
              <a:rPr lang="es-ES_tradnl" sz="2400" smtClean="0"/>
              <a:t>802.16e será la alternativa a las redes móviles 3G para ofrecer acceso móvil a Internet (más capacidad a menor costo). Puede actuar como complemento de Wi-Fi o reemplazarlo completamente </a:t>
            </a:r>
          </a:p>
          <a:p>
            <a:pPr eaLnBrk="1" hangingPunct="1">
              <a:lnSpc>
                <a:spcPct val="90000"/>
              </a:lnSpc>
            </a:pPr>
            <a:r>
              <a:rPr lang="es-ES_tradnl" sz="2400" smtClean="0"/>
              <a:t>El estándar 802.16e se aprobó en diciembre de 2005. Ya hay en el mercado productos certificados para este estándar</a:t>
            </a:r>
          </a:p>
          <a:p>
            <a:pPr eaLnBrk="1" hangingPunct="1">
              <a:lnSpc>
                <a:spcPct val="90000"/>
              </a:lnSpc>
            </a:pPr>
            <a:r>
              <a:rPr lang="es-ES_tradnl" sz="2400" smtClean="0"/>
              <a:t>La primera red WiMAX móvil (802.16e) se ha puesto en servicio en Corea del Sur a partir del 2006. Ofrece conexiones a Internet móviles de 18/4M por $22 al mes.</a:t>
            </a:r>
          </a:p>
          <a:p>
            <a:pPr eaLnBrk="1" hangingPunct="1">
              <a:lnSpc>
                <a:spcPct val="90000"/>
              </a:lnSpc>
            </a:pPr>
            <a:r>
              <a:rPr lang="es-ES_tradnl" sz="2400" smtClean="0"/>
              <a:t>Se están desarrollando redes similares en otros países</a:t>
            </a:r>
            <a:endParaRPr lang="es-ES" sz="2400" smtClean="0"/>
          </a:p>
        </p:txBody>
      </p:sp>
    </p:spTree>
    <p:extLst>
      <p:ext uri="{BB962C8B-B14F-4D97-AF65-F5344CB8AC3E}">
        <p14:creationId xmlns:p14="http://schemas.microsoft.com/office/powerpoint/2010/main" val="1438126135"/>
      </p:ext>
    </p:extLst>
  </p:cSld>
  <p:clrMapOvr>
    <a:masterClrMapping/>
  </p:clrMapOvr>
  <p:transition spd="med">
    <p:cover dir="ru"/>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D88628A4-EED8-4721-A9E6-1CB49C22698D}" type="slidenum">
              <a:rPr lang="es-ES"/>
              <a:pPr>
                <a:defRPr/>
              </a:pPr>
              <a:t>173</a:t>
            </a:fld>
            <a:endParaRPr lang="es-ES"/>
          </a:p>
        </p:txBody>
      </p:sp>
      <p:sp>
        <p:nvSpPr>
          <p:cNvPr id="167939" name="Rectangle 2"/>
          <p:cNvSpPr>
            <a:spLocks noGrp="1" noChangeArrowheads="1"/>
          </p:cNvSpPr>
          <p:nvPr>
            <p:ph type="title"/>
          </p:nvPr>
        </p:nvSpPr>
        <p:spPr/>
        <p:txBody>
          <a:bodyPr/>
          <a:lstStyle/>
          <a:p>
            <a:pPr eaLnBrk="1" hangingPunct="1"/>
            <a:r>
              <a:rPr lang="es-ES" dirty="0" err="1" smtClean="0"/>
              <a:t>WiMAX</a:t>
            </a:r>
            <a:r>
              <a:rPr lang="es-ES" dirty="0" smtClean="0"/>
              <a:t> en España</a:t>
            </a:r>
          </a:p>
        </p:txBody>
      </p:sp>
      <p:sp>
        <p:nvSpPr>
          <p:cNvPr id="167940" name="Rectangle 3"/>
          <p:cNvSpPr>
            <a:spLocks noGrp="1" noChangeArrowheads="1"/>
          </p:cNvSpPr>
          <p:nvPr>
            <p:ph type="body" idx="1"/>
          </p:nvPr>
        </p:nvSpPr>
        <p:spPr>
          <a:xfrm>
            <a:off x="685800" y="1628800"/>
            <a:ext cx="7772400" cy="4464496"/>
          </a:xfrm>
        </p:spPr>
        <p:txBody>
          <a:bodyPr/>
          <a:lstStyle/>
          <a:p>
            <a:pPr eaLnBrk="1" hangingPunct="1"/>
            <a:r>
              <a:rPr lang="es-ES_tradnl" sz="2000" dirty="0" smtClean="0"/>
              <a:t>En España hay varias empresas que ofrecen actualmente servicios </a:t>
            </a:r>
            <a:r>
              <a:rPr lang="es-ES_tradnl" sz="2000" dirty="0" err="1" smtClean="0"/>
              <a:t>WiMAX</a:t>
            </a:r>
            <a:r>
              <a:rPr lang="es-ES_tradnl" sz="2000" dirty="0" smtClean="0"/>
              <a:t> (fijo y móvil):</a:t>
            </a:r>
          </a:p>
          <a:p>
            <a:pPr lvl="1" eaLnBrk="1" hangingPunct="1"/>
            <a:r>
              <a:rPr lang="es-ES_tradnl" sz="2000" dirty="0" err="1" smtClean="0"/>
              <a:t>Iberbanda</a:t>
            </a:r>
            <a:r>
              <a:rPr lang="es-ES_tradnl" sz="2000" dirty="0" smtClean="0"/>
              <a:t> (</a:t>
            </a:r>
            <a:r>
              <a:rPr lang="es-ES_tradnl" sz="2000" dirty="0" smtClean="0">
                <a:hlinkClick r:id="rId3"/>
              </a:rPr>
              <a:t>www.iberbanda.es</a:t>
            </a:r>
            <a:r>
              <a:rPr lang="es-ES_tradnl" sz="2000" dirty="0" smtClean="0"/>
              <a:t> ): ofrece internet 1M/1M por 30€/mes (con teléfono por 36€/mes). Despliegue en la mayor parte de España (pero no en Valencia)</a:t>
            </a:r>
          </a:p>
          <a:p>
            <a:pPr lvl="1" eaLnBrk="1" hangingPunct="1"/>
            <a:r>
              <a:rPr lang="es-ES_tradnl" sz="2000" dirty="0" err="1" smtClean="0"/>
              <a:t>Euskaltel</a:t>
            </a:r>
            <a:r>
              <a:rPr lang="es-ES_tradnl" sz="2000" dirty="0" smtClean="0"/>
              <a:t> (</a:t>
            </a:r>
            <a:r>
              <a:rPr lang="es-ES_tradnl" sz="2000" dirty="0" smtClean="0">
                <a:hlinkClick r:id="rId4"/>
              </a:rPr>
              <a:t>www.euskaltel.es</a:t>
            </a:r>
            <a:r>
              <a:rPr lang="es-ES_tradnl" sz="2000" dirty="0" smtClean="0"/>
              <a:t> ): 600K/1M por 39€/mes. Solo despliegue en el País Vasco</a:t>
            </a:r>
          </a:p>
          <a:p>
            <a:pPr lvl="1" eaLnBrk="1" hangingPunct="1"/>
            <a:r>
              <a:rPr lang="es-ES_tradnl" sz="2000" dirty="0" smtClean="0"/>
              <a:t>Otras empresas:</a:t>
            </a:r>
          </a:p>
          <a:p>
            <a:pPr lvl="2" eaLnBrk="1" hangingPunct="1"/>
            <a:r>
              <a:rPr lang="es-ES_tradnl" sz="1800" dirty="0" err="1" smtClean="0"/>
              <a:t>Nostracom</a:t>
            </a:r>
            <a:r>
              <a:rPr lang="es-ES_tradnl" sz="1800" dirty="0" smtClean="0"/>
              <a:t> telecomunicaciones (</a:t>
            </a:r>
            <a:r>
              <a:rPr lang="es-ES_tradnl" sz="1800" dirty="0" smtClean="0">
                <a:hlinkClick r:id="rId5"/>
              </a:rPr>
              <a:t>www.nostracom.es</a:t>
            </a:r>
            <a:r>
              <a:rPr lang="es-ES_tradnl" sz="1800" dirty="0" smtClean="0"/>
              <a:t> )</a:t>
            </a:r>
          </a:p>
          <a:p>
            <a:pPr lvl="2" eaLnBrk="1" hangingPunct="1"/>
            <a:r>
              <a:rPr lang="es-ES_tradnl" sz="1800" dirty="0" err="1" smtClean="0"/>
              <a:t>Jetnet</a:t>
            </a:r>
            <a:r>
              <a:rPr lang="es-ES_tradnl" sz="1800" dirty="0" smtClean="0"/>
              <a:t> (</a:t>
            </a:r>
            <a:r>
              <a:rPr lang="es-ES_tradnl" sz="1800" dirty="0" smtClean="0">
                <a:hlinkClick r:id="rId6"/>
              </a:rPr>
              <a:t>www.jetnet.es</a:t>
            </a:r>
            <a:r>
              <a:rPr lang="es-ES_tradnl" sz="1800" dirty="0" smtClean="0"/>
              <a:t> )</a:t>
            </a:r>
          </a:p>
          <a:p>
            <a:pPr lvl="2" eaLnBrk="1" hangingPunct="1"/>
            <a:r>
              <a:rPr lang="es-ES_tradnl" sz="1800" dirty="0" err="1" smtClean="0"/>
              <a:t>Esystel</a:t>
            </a:r>
            <a:r>
              <a:rPr lang="es-ES_tradnl" sz="1800" dirty="0" smtClean="0"/>
              <a:t> (</a:t>
            </a:r>
            <a:r>
              <a:rPr lang="es-ES_tradnl" sz="1800" dirty="0" smtClean="0">
                <a:hlinkClick r:id="rId7"/>
              </a:rPr>
              <a:t>www.esystel.es</a:t>
            </a:r>
            <a:r>
              <a:rPr lang="es-ES_tradnl" sz="1800" dirty="0" smtClean="0"/>
              <a:t>) </a:t>
            </a:r>
          </a:p>
          <a:p>
            <a:pPr lvl="2" eaLnBrk="1" hangingPunct="1"/>
            <a:r>
              <a:rPr lang="es-ES_tradnl" sz="1800" dirty="0"/>
              <a:t>WI-NET (</a:t>
            </a:r>
            <a:r>
              <a:rPr lang="es-ES_tradnl" sz="1800" dirty="0">
                <a:hlinkClick r:id="rId8"/>
              </a:rPr>
              <a:t>www.solismultimedia.com</a:t>
            </a:r>
            <a:r>
              <a:rPr lang="es-ES_tradnl" sz="1800" dirty="0"/>
              <a:t> )</a:t>
            </a:r>
          </a:p>
          <a:p>
            <a:pPr lvl="2" eaLnBrk="1" hangingPunct="1"/>
            <a:r>
              <a:rPr lang="es-ES_tradnl" sz="1800" dirty="0" smtClean="0"/>
              <a:t>WIFIBALEARES (</a:t>
            </a:r>
            <a:r>
              <a:rPr lang="es-ES_tradnl" sz="1800" dirty="0" smtClean="0">
                <a:hlinkClick r:id="rId9"/>
              </a:rPr>
              <a:t>www.wifibaleares.com</a:t>
            </a:r>
            <a:r>
              <a:rPr lang="es-ES_tradnl" sz="1800" dirty="0" smtClean="0"/>
              <a:t> )</a:t>
            </a:r>
          </a:p>
          <a:p>
            <a:pPr eaLnBrk="1" hangingPunct="1"/>
            <a:endParaRPr lang="es-ES" sz="1800" dirty="0" smtClean="0"/>
          </a:p>
        </p:txBody>
      </p:sp>
    </p:spTree>
    <p:extLst>
      <p:ext uri="{BB962C8B-B14F-4D97-AF65-F5344CB8AC3E}">
        <p14:creationId xmlns:p14="http://schemas.microsoft.com/office/powerpoint/2010/main" val="2515030668"/>
      </p:ext>
    </p:extLst>
  </p:cSld>
  <p:clrMapOvr>
    <a:masterClrMapping/>
  </p:clrMapOvr>
  <p:transition spd="med">
    <p:cover dir="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54CCDB80-D92D-488F-8602-647A02F4804A}" type="slidenum">
              <a:rPr lang="es-ES"/>
              <a:pPr>
                <a:defRPr/>
              </a:pPr>
              <a:t>174</a:t>
            </a:fld>
            <a:endParaRPr lang="es-ES"/>
          </a:p>
        </p:txBody>
      </p:sp>
      <p:sp>
        <p:nvSpPr>
          <p:cNvPr id="168963" name="Rectangle 2"/>
          <p:cNvSpPr>
            <a:spLocks noGrp="1" noChangeArrowheads="1"/>
          </p:cNvSpPr>
          <p:nvPr>
            <p:ph type="title"/>
          </p:nvPr>
        </p:nvSpPr>
        <p:spPr/>
        <p:txBody>
          <a:bodyPr/>
          <a:lstStyle/>
          <a:p>
            <a:pPr eaLnBrk="1" hangingPunct="1"/>
            <a:r>
              <a:rPr lang="es-ES" smtClean="0"/>
              <a:t>Sumario</a:t>
            </a:r>
          </a:p>
        </p:txBody>
      </p:sp>
      <p:sp>
        <p:nvSpPr>
          <p:cNvPr id="168964" name="Rectangle 3"/>
          <p:cNvSpPr>
            <a:spLocks noGrp="1" noChangeArrowheads="1"/>
          </p:cNvSpPr>
          <p:nvPr>
            <p:ph type="body" idx="1"/>
          </p:nvPr>
        </p:nvSpPr>
        <p:spPr/>
        <p:txBody>
          <a:bodyPr/>
          <a:lstStyle/>
          <a:p>
            <a:pPr eaLnBrk="1" hangingPunct="1"/>
            <a:r>
              <a:rPr lang="es-ES" smtClean="0"/>
              <a:t>Redes WiFi: IEEE 802.11</a:t>
            </a:r>
          </a:p>
          <a:p>
            <a:pPr eaLnBrk="1" hangingPunct="1"/>
            <a:r>
              <a:rPr lang="es-ES" smtClean="0"/>
              <a:t>Redes WiMAX: IEEE 802.16</a:t>
            </a:r>
          </a:p>
          <a:p>
            <a:pPr eaLnBrk="1" hangingPunct="1"/>
            <a:r>
              <a:rPr lang="es-ES" b="1" smtClean="0">
                <a:solidFill>
                  <a:srgbClr val="FF0000"/>
                </a:solidFill>
              </a:rPr>
              <a:t>Redes MBWA: IEEE 802.20</a:t>
            </a:r>
          </a:p>
          <a:p>
            <a:pPr eaLnBrk="1" hangingPunct="1"/>
            <a:endParaRPr lang="es-ES" smtClean="0"/>
          </a:p>
        </p:txBody>
      </p:sp>
    </p:spTree>
    <p:extLst>
      <p:ext uri="{BB962C8B-B14F-4D97-AF65-F5344CB8AC3E}">
        <p14:creationId xmlns:p14="http://schemas.microsoft.com/office/powerpoint/2010/main" val="1294293361"/>
      </p:ext>
    </p:extLst>
  </p:cSld>
  <p:clrMapOvr>
    <a:masterClrMapping/>
  </p:clrMapOvr>
  <p:transition spd="med">
    <p:cover dir="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2A8E4414-6842-40CE-96F0-A5856FDE4540}" type="slidenum">
              <a:rPr lang="es-ES"/>
              <a:pPr>
                <a:defRPr/>
              </a:pPr>
              <a:t>175</a:t>
            </a:fld>
            <a:endParaRPr lang="es-ES"/>
          </a:p>
        </p:txBody>
      </p:sp>
      <p:sp>
        <p:nvSpPr>
          <p:cNvPr id="169987" name="Rectangle 2"/>
          <p:cNvSpPr>
            <a:spLocks noGrp="1" noChangeArrowheads="1"/>
          </p:cNvSpPr>
          <p:nvPr>
            <p:ph type="title"/>
          </p:nvPr>
        </p:nvSpPr>
        <p:spPr>
          <a:xfrm>
            <a:off x="685800" y="476250"/>
            <a:ext cx="7772400" cy="1143000"/>
          </a:xfrm>
        </p:spPr>
        <p:txBody>
          <a:bodyPr/>
          <a:lstStyle/>
          <a:p>
            <a:pPr eaLnBrk="1" hangingPunct="1"/>
            <a:r>
              <a:rPr lang="es-ES" smtClean="0"/>
              <a:t>IEEE 802.20</a:t>
            </a:r>
          </a:p>
        </p:txBody>
      </p:sp>
      <p:sp>
        <p:nvSpPr>
          <p:cNvPr id="169988" name="Rectangle 3"/>
          <p:cNvSpPr>
            <a:spLocks noGrp="1" noChangeArrowheads="1"/>
          </p:cNvSpPr>
          <p:nvPr>
            <p:ph type="body" idx="1"/>
          </p:nvPr>
        </p:nvSpPr>
        <p:spPr>
          <a:xfrm>
            <a:off x="685800" y="1700213"/>
            <a:ext cx="7772400" cy="4395787"/>
          </a:xfrm>
        </p:spPr>
        <p:txBody>
          <a:bodyPr/>
          <a:lstStyle/>
          <a:p>
            <a:pPr eaLnBrk="1" hangingPunct="1">
              <a:lnSpc>
                <a:spcPct val="80000"/>
              </a:lnSpc>
            </a:pPr>
            <a:r>
              <a:rPr lang="es-ES" sz="2800" smtClean="0"/>
              <a:t>802.20 es Mobile-Fi o MBWA (Mobile Broadband Wireless Access)</a:t>
            </a:r>
          </a:p>
          <a:p>
            <a:pPr eaLnBrk="1" hangingPunct="1">
              <a:lnSpc>
                <a:spcPct val="80000"/>
              </a:lnSpc>
            </a:pPr>
            <a:r>
              <a:rPr lang="es-ES" sz="2800" smtClean="0"/>
              <a:t>Nuevo grupo de trabajo creado en dic. 2002</a:t>
            </a:r>
          </a:p>
          <a:p>
            <a:pPr eaLnBrk="1" hangingPunct="1">
              <a:lnSpc>
                <a:spcPct val="80000"/>
              </a:lnSpc>
            </a:pPr>
            <a:r>
              <a:rPr lang="es-ES" sz="2800" smtClean="0"/>
              <a:t>Objetivos:</a:t>
            </a:r>
          </a:p>
          <a:p>
            <a:pPr lvl="1" eaLnBrk="1" hangingPunct="1">
              <a:lnSpc>
                <a:spcPct val="80000"/>
              </a:lnSpc>
            </a:pPr>
            <a:r>
              <a:rPr lang="es-ES" sz="2400" smtClean="0"/>
              <a:t>Roaming a más de 250 Km/h (en simulaciones de 802.16e se ha conseguido el roaming a velocidades de hasta 120 Km/h)</a:t>
            </a:r>
          </a:p>
          <a:p>
            <a:pPr lvl="1" eaLnBrk="1" hangingPunct="1">
              <a:lnSpc>
                <a:spcPct val="80000"/>
              </a:lnSpc>
            </a:pPr>
            <a:r>
              <a:rPr lang="es-ES" sz="2400" smtClean="0"/>
              <a:t>Bandas con licencia por debajo de 3,5 GHz</a:t>
            </a:r>
          </a:p>
          <a:p>
            <a:pPr eaLnBrk="1" hangingPunct="1">
              <a:lnSpc>
                <a:spcPct val="80000"/>
              </a:lnSpc>
            </a:pPr>
            <a:r>
              <a:rPr lang="es-ES" sz="2800" smtClean="0"/>
              <a:t>Similares objetivos a 802.16e pero este centrado en el roaming a alta velocidad y basado en celdas de mayor tamaño para conseguir una cobertura más amplia</a:t>
            </a:r>
          </a:p>
          <a:p>
            <a:pPr eaLnBrk="1" hangingPunct="1">
              <a:lnSpc>
                <a:spcPct val="80000"/>
              </a:lnSpc>
            </a:pPr>
            <a:endParaRPr lang="es-ES" sz="2800" smtClean="0"/>
          </a:p>
        </p:txBody>
      </p:sp>
    </p:spTree>
    <p:extLst>
      <p:ext uri="{BB962C8B-B14F-4D97-AF65-F5344CB8AC3E}">
        <p14:creationId xmlns:p14="http://schemas.microsoft.com/office/powerpoint/2010/main" val="3356497428"/>
      </p:ext>
    </p:extLst>
  </p:cSld>
  <p:clrMapOvr>
    <a:masterClrMapping/>
  </p:clrMapOvr>
  <p:transition spd="med">
    <p:cover dir="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3 Marcador de número de diapositiva"/>
          <p:cNvSpPr>
            <a:spLocks noGrp="1"/>
          </p:cNvSpPr>
          <p:nvPr>
            <p:ph type="sldNum" sz="quarter" idx="10"/>
          </p:nvPr>
        </p:nvSpPr>
        <p:spPr/>
        <p:txBody>
          <a:bodyPr/>
          <a:lstStyle/>
          <a:p>
            <a:pPr>
              <a:defRPr/>
            </a:pPr>
            <a:r>
              <a:rPr lang="es-ES"/>
              <a:t>Ampliación Redes 5-</a:t>
            </a:r>
            <a:fld id="{D29DF978-73EB-46A2-B9AD-30520447DA4F}" type="slidenum">
              <a:rPr lang="es-ES"/>
              <a:pPr>
                <a:defRPr/>
              </a:pPr>
              <a:t>176</a:t>
            </a:fld>
            <a:endParaRPr lang="es-ES"/>
          </a:p>
        </p:txBody>
      </p:sp>
      <p:sp>
        <p:nvSpPr>
          <p:cNvPr id="171011" name="Rectangle 2"/>
          <p:cNvSpPr>
            <a:spLocks noGrp="1" noChangeArrowheads="1"/>
          </p:cNvSpPr>
          <p:nvPr>
            <p:ph type="title"/>
          </p:nvPr>
        </p:nvSpPr>
        <p:spPr>
          <a:xfrm>
            <a:off x="612775" y="260648"/>
            <a:ext cx="8062913" cy="731838"/>
          </a:xfrm>
        </p:spPr>
        <p:txBody>
          <a:bodyPr/>
          <a:lstStyle/>
          <a:p>
            <a:pPr eaLnBrk="1" hangingPunct="1"/>
            <a:r>
              <a:rPr lang="es-ES" sz="3600" dirty="0" smtClean="0"/>
              <a:t>Estándares 802 vigentes o en proceso</a:t>
            </a:r>
          </a:p>
        </p:txBody>
      </p:sp>
      <p:graphicFrame>
        <p:nvGraphicFramePr>
          <p:cNvPr id="1748995" name="Group 3"/>
          <p:cNvGraphicFramePr>
            <a:graphicFrameLocks noGrp="1"/>
          </p:cNvGraphicFramePr>
          <p:nvPr>
            <p:ph idx="1"/>
            <p:extLst>
              <p:ext uri="{D42A27DB-BD31-4B8C-83A1-F6EECF244321}">
                <p14:modId xmlns:p14="http://schemas.microsoft.com/office/powerpoint/2010/main" val="1895686215"/>
              </p:ext>
            </p:extLst>
          </p:nvPr>
        </p:nvGraphicFramePr>
        <p:xfrm>
          <a:off x="1763140" y="1124744"/>
          <a:ext cx="5530850" cy="5181600"/>
        </p:xfrm>
        <a:graphic>
          <a:graphicData uri="http://schemas.openxmlformats.org/drawingml/2006/table">
            <a:tbl>
              <a:tblPr/>
              <a:tblGrid>
                <a:gridCol w="1071563"/>
                <a:gridCol w="4459287"/>
              </a:tblGrid>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rPr>
                        <a:t>Estándar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Nombre oficial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Overview &amp; 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Bridging &amp;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Logical Link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CSMA/CD Access Method (Ethernet)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Token Ring Access 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rgbClr val="002060"/>
                          </a:solidFill>
                          <a:effectLst/>
                          <a:latin typeface="Times New Roman" pitchFamily="18" charset="0"/>
                        </a:rPr>
                        <a:t>802.11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rgbClr val="002060"/>
                          </a:solidFill>
                          <a:effectLst/>
                          <a:latin typeface="Times New Roman" pitchFamily="18" charset="0"/>
                        </a:rPr>
                        <a:t>Wireless</a:t>
                      </a:r>
                      <a:r>
                        <a:rPr kumimoji="0" lang="es-ES" sz="1400" b="0" i="0" u="none" strike="noStrike" cap="none" normalizeH="0" baseline="0" dirty="0" smtClean="0">
                          <a:ln>
                            <a:noFill/>
                          </a:ln>
                          <a:solidFill>
                            <a:srgbClr val="002060"/>
                          </a:solidFill>
                          <a:effectLst/>
                          <a:latin typeface="Times New Roman" pitchFamily="18" charset="0"/>
                        </a:rPr>
                        <a:t> (</a:t>
                      </a:r>
                      <a:r>
                        <a:rPr kumimoji="0" lang="es-ES" sz="1400" b="0" i="0" u="none" strike="noStrike" cap="none" normalizeH="0" baseline="0" dirty="0" err="1" smtClean="0">
                          <a:ln>
                            <a:noFill/>
                          </a:ln>
                          <a:solidFill>
                            <a:srgbClr val="002060"/>
                          </a:solidFill>
                          <a:effectLst/>
                          <a:latin typeface="Times New Roman" pitchFamily="18" charset="0"/>
                        </a:rPr>
                        <a:t>WiFi</a:t>
                      </a:r>
                      <a:r>
                        <a:rPr kumimoji="0" lang="es-ES" sz="14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Times New Roman" pitchFamily="18" charset="0"/>
                        </a:rPr>
                        <a:t>Demand</a:t>
                      </a:r>
                      <a:r>
                        <a:rPr kumimoji="0" lang="es-ES" sz="1400" b="0" i="0" u="none" strike="noStrike" cap="none" normalizeH="0" baseline="0" dirty="0" smtClean="0">
                          <a:ln>
                            <a:noFill/>
                          </a:ln>
                          <a:solidFill>
                            <a:schemeClr val="tx1"/>
                          </a:solidFill>
                          <a:effectLst/>
                          <a:latin typeface="Times New Roman" pitchFamily="18" charset="0"/>
                        </a:rPr>
                        <a:t> </a:t>
                      </a:r>
                      <a:r>
                        <a:rPr kumimoji="0" lang="es-ES" sz="1400" b="0" i="0" u="none" strike="noStrike" cap="none" normalizeH="0" baseline="0" dirty="0" err="1" smtClean="0">
                          <a:ln>
                            <a:noFill/>
                          </a:ln>
                          <a:solidFill>
                            <a:schemeClr val="tx1"/>
                          </a:solidFill>
                          <a:effectLst/>
                          <a:latin typeface="Times New Roman" pitchFamily="18" charset="0"/>
                        </a:rPr>
                        <a:t>Priority</a:t>
                      </a:r>
                      <a:r>
                        <a:rPr kumimoji="0" lang="es-ES" sz="1400" b="0" i="0" u="none" strike="noStrike" cap="none" normalizeH="0" baseline="0" dirty="0" smtClean="0">
                          <a:ln>
                            <a:noFill/>
                          </a:ln>
                          <a:solidFill>
                            <a:schemeClr val="tx1"/>
                          </a:solidFill>
                          <a:effectLst/>
                          <a:latin typeface="Times New Roman" pitchFamily="18" charset="0"/>
                        </a:rPr>
                        <a:t> Access </a:t>
                      </a:r>
                      <a:r>
                        <a:rPr kumimoji="0" lang="es-ES" sz="1400" b="0" i="0" u="none" strike="noStrike" cap="none" normalizeH="0" baseline="0" dirty="0" err="1" smtClean="0">
                          <a:ln>
                            <a:noFill/>
                          </a:ln>
                          <a:solidFill>
                            <a:schemeClr val="tx1"/>
                          </a:solidFill>
                          <a:effectLst/>
                          <a:latin typeface="Times New Roman" pitchFamily="18" charset="0"/>
                        </a:rPr>
                        <a:t>Method</a:t>
                      </a:r>
                      <a:endParaRPr kumimoji="0" lang="es-E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Wireless Personal Area networks (Bluetooth)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Broadband Wireless Metropolitan Area Network (WiMAX)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Resilent Packet 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Radio Regulatory Technical Advisory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Coexistence Techincal Advisory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Mobile Broadband Wireless Acess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Media Independent Handover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802.22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Times New Roman" pitchFamily="18" charset="0"/>
                        </a:rPr>
                        <a:t>Wireless</a:t>
                      </a:r>
                      <a:r>
                        <a:rPr kumimoji="0" lang="es-ES" sz="1400" b="0" i="0" u="none" strike="noStrike" cap="none" normalizeH="0" baseline="0" dirty="0" smtClean="0">
                          <a:ln>
                            <a:noFill/>
                          </a:ln>
                          <a:solidFill>
                            <a:schemeClr val="tx1"/>
                          </a:solidFill>
                          <a:effectLst/>
                          <a:latin typeface="Times New Roman" pitchFamily="18" charset="0"/>
                        </a:rPr>
                        <a:t> Regional </a:t>
                      </a:r>
                      <a:r>
                        <a:rPr kumimoji="0" lang="es-ES" sz="1400" b="0" i="0" u="none" strike="noStrike" cap="none" normalizeH="0" baseline="0" dirty="0" err="1" smtClean="0">
                          <a:ln>
                            <a:noFill/>
                          </a:ln>
                          <a:solidFill>
                            <a:schemeClr val="tx1"/>
                          </a:solidFill>
                          <a:effectLst/>
                          <a:latin typeface="Times New Roman" pitchFamily="18" charset="0"/>
                        </a:rPr>
                        <a:t>Area</a:t>
                      </a:r>
                      <a:r>
                        <a:rPr kumimoji="0" lang="es-ES" sz="1400" b="0" i="0" u="none" strike="noStrike" cap="none" normalizeH="0" baseline="0" dirty="0" smtClean="0">
                          <a:ln>
                            <a:noFill/>
                          </a:ln>
                          <a:solidFill>
                            <a:schemeClr val="tx1"/>
                          </a:solidFill>
                          <a:effectLst/>
                          <a:latin typeface="Times New Roman" pitchFamily="18" charset="0"/>
                        </a:rPr>
                        <a:t> </a:t>
                      </a:r>
                      <a:r>
                        <a:rPr kumimoji="0" lang="es-ES" sz="1400" b="0" i="0" u="none" strike="noStrike" cap="none" normalizeH="0" baseline="0" dirty="0" err="1" smtClean="0">
                          <a:ln>
                            <a:noFill/>
                          </a:ln>
                          <a:solidFill>
                            <a:schemeClr val="tx1"/>
                          </a:solidFill>
                          <a:effectLst/>
                          <a:latin typeface="Times New Roman" pitchFamily="18" charset="0"/>
                        </a:rPr>
                        <a:t>network</a:t>
                      </a:r>
                      <a:endParaRPr kumimoji="0" lang="es-E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rPr>
                        <a:t>802.23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Times New Roman" pitchFamily="18" charset="0"/>
                        </a:rPr>
                        <a:t>Emergency</a:t>
                      </a:r>
                      <a:r>
                        <a:rPr kumimoji="0" lang="es-ES" sz="1400" b="0" i="0" u="none" strike="noStrike" cap="none" normalizeH="0" baseline="0" dirty="0" smtClean="0">
                          <a:ln>
                            <a:noFill/>
                          </a:ln>
                          <a:solidFill>
                            <a:schemeClr val="tx1"/>
                          </a:solidFill>
                          <a:effectLst/>
                          <a:latin typeface="Times New Roman" pitchFamily="18" charset="0"/>
                        </a:rPr>
                        <a:t> </a:t>
                      </a:r>
                      <a:r>
                        <a:rPr kumimoji="0" lang="es-ES" sz="1400" b="0" i="0" u="none" strike="noStrike" cap="none" normalizeH="0" baseline="0" dirty="0" err="1" smtClean="0">
                          <a:ln>
                            <a:noFill/>
                          </a:ln>
                          <a:solidFill>
                            <a:schemeClr val="tx1"/>
                          </a:solidFill>
                          <a:effectLst/>
                          <a:latin typeface="Times New Roman" pitchFamily="18" charset="0"/>
                        </a:rPr>
                        <a:t>services</a:t>
                      </a:r>
                      <a:r>
                        <a:rPr kumimoji="0" lang="es-ES" sz="1400" b="0" i="0" u="none" strike="noStrike" cap="none" normalizeH="0" baseline="0" dirty="0" smtClean="0">
                          <a:ln>
                            <a:noFill/>
                          </a:ln>
                          <a:solidFill>
                            <a:schemeClr val="tx1"/>
                          </a:solidFill>
                          <a:effectLst/>
                          <a:latin typeface="Times New Roman" pitchFamily="18" charset="0"/>
                        </a:rPr>
                        <a:t> </a:t>
                      </a:r>
                      <a:r>
                        <a:rPr kumimoji="0" lang="es-ES" sz="1400" b="0" i="0" u="none" strike="noStrike" cap="none" normalizeH="0" baseline="0" dirty="0" err="1" smtClean="0">
                          <a:ln>
                            <a:noFill/>
                          </a:ln>
                          <a:solidFill>
                            <a:schemeClr val="tx1"/>
                          </a:solidFill>
                          <a:effectLst/>
                          <a:latin typeface="Times New Roman" pitchFamily="18" charset="0"/>
                        </a:rPr>
                        <a:t>Working</a:t>
                      </a:r>
                      <a:r>
                        <a:rPr kumimoji="0" lang="es-ES" sz="1400" b="0" i="0" u="none" strike="noStrike" cap="none" normalizeH="0" baseline="0" dirty="0" smtClean="0">
                          <a:ln>
                            <a:noFill/>
                          </a:ln>
                          <a:solidFill>
                            <a:schemeClr val="tx1"/>
                          </a:solidFill>
                          <a:effectLst/>
                          <a:latin typeface="Times New Roman" pitchFamily="18" charset="0"/>
                        </a:rPr>
                        <a:t> </a:t>
                      </a:r>
                      <a:r>
                        <a:rPr kumimoji="0" lang="es-ES" sz="1400" b="0" i="0" u="none" strike="noStrike" cap="none" normalizeH="0" baseline="0" dirty="0" err="1" smtClean="0">
                          <a:ln>
                            <a:noFill/>
                          </a:ln>
                          <a:solidFill>
                            <a:schemeClr val="tx1"/>
                          </a:solidFill>
                          <a:effectLst/>
                          <a:latin typeface="Times New Roman" pitchFamily="18" charset="0"/>
                        </a:rPr>
                        <a:t>Group</a:t>
                      </a:r>
                      <a:endParaRPr kumimoji="0" lang="es-E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1082" name="Line 73"/>
          <p:cNvSpPr>
            <a:spLocks noChangeShapeType="1"/>
          </p:cNvSpPr>
          <p:nvPr/>
        </p:nvSpPr>
        <p:spPr bwMode="auto">
          <a:xfrm>
            <a:off x="1331340" y="3067844"/>
            <a:ext cx="360363" cy="0"/>
          </a:xfrm>
          <a:prstGeom prst="line">
            <a:avLst/>
          </a:prstGeom>
          <a:noFill/>
          <a:ln w="9525">
            <a:solidFill>
              <a:schemeClr val="tx1"/>
            </a:solidFill>
            <a:round/>
            <a:headEnd/>
            <a:tailEnd type="triangle" w="med" len="med"/>
          </a:ln>
        </p:spPr>
        <p:txBody>
          <a:bodyPr/>
          <a:lstStyle/>
          <a:p>
            <a:endParaRPr lang="es-ES"/>
          </a:p>
        </p:txBody>
      </p:sp>
      <p:sp>
        <p:nvSpPr>
          <p:cNvPr id="171083" name="Line 74"/>
          <p:cNvSpPr>
            <a:spLocks noChangeShapeType="1"/>
          </p:cNvSpPr>
          <p:nvPr/>
        </p:nvSpPr>
        <p:spPr bwMode="auto">
          <a:xfrm>
            <a:off x="1331340" y="3717131"/>
            <a:ext cx="360363" cy="0"/>
          </a:xfrm>
          <a:prstGeom prst="line">
            <a:avLst/>
          </a:prstGeom>
          <a:noFill/>
          <a:ln w="9525">
            <a:solidFill>
              <a:schemeClr val="tx1"/>
            </a:solidFill>
            <a:round/>
            <a:headEnd/>
            <a:tailEnd type="triangle" w="med" len="med"/>
          </a:ln>
        </p:spPr>
        <p:txBody>
          <a:bodyPr/>
          <a:lstStyle/>
          <a:p>
            <a:endParaRPr lang="es-ES"/>
          </a:p>
        </p:txBody>
      </p:sp>
      <p:sp>
        <p:nvSpPr>
          <p:cNvPr id="171084" name="Line 75"/>
          <p:cNvSpPr>
            <a:spLocks noChangeShapeType="1"/>
          </p:cNvSpPr>
          <p:nvPr/>
        </p:nvSpPr>
        <p:spPr bwMode="auto">
          <a:xfrm>
            <a:off x="1331340" y="4004469"/>
            <a:ext cx="360363" cy="0"/>
          </a:xfrm>
          <a:prstGeom prst="line">
            <a:avLst/>
          </a:prstGeom>
          <a:noFill/>
          <a:ln w="9525">
            <a:solidFill>
              <a:schemeClr val="tx1"/>
            </a:solidFill>
            <a:round/>
            <a:headEnd/>
            <a:tailEnd type="triangle" w="med" len="med"/>
          </a:ln>
        </p:spPr>
        <p:txBody>
          <a:bodyPr/>
          <a:lstStyle/>
          <a:p>
            <a:endParaRPr lang="es-ES"/>
          </a:p>
        </p:txBody>
      </p:sp>
      <p:sp>
        <p:nvSpPr>
          <p:cNvPr id="171085" name="Line 76"/>
          <p:cNvSpPr>
            <a:spLocks noChangeShapeType="1"/>
          </p:cNvSpPr>
          <p:nvPr/>
        </p:nvSpPr>
        <p:spPr bwMode="auto">
          <a:xfrm>
            <a:off x="1331340" y="4580731"/>
            <a:ext cx="360363" cy="0"/>
          </a:xfrm>
          <a:prstGeom prst="line">
            <a:avLst/>
          </a:prstGeom>
          <a:noFill/>
          <a:ln w="9525">
            <a:solidFill>
              <a:schemeClr val="tx1"/>
            </a:solidFill>
            <a:round/>
            <a:headEnd/>
            <a:tailEnd type="triangle" w="med" len="med"/>
          </a:ln>
        </p:spPr>
        <p:txBody>
          <a:bodyPr/>
          <a:lstStyle/>
          <a:p>
            <a:endParaRPr lang="es-ES"/>
          </a:p>
        </p:txBody>
      </p:sp>
      <p:sp>
        <p:nvSpPr>
          <p:cNvPr id="171086" name="Line 77"/>
          <p:cNvSpPr>
            <a:spLocks noChangeShapeType="1"/>
          </p:cNvSpPr>
          <p:nvPr/>
        </p:nvSpPr>
        <p:spPr bwMode="auto">
          <a:xfrm>
            <a:off x="1331340" y="5228431"/>
            <a:ext cx="360363" cy="0"/>
          </a:xfrm>
          <a:prstGeom prst="line">
            <a:avLst/>
          </a:prstGeom>
          <a:noFill/>
          <a:ln w="9525">
            <a:solidFill>
              <a:schemeClr val="tx1"/>
            </a:solidFill>
            <a:round/>
            <a:headEnd/>
            <a:tailEnd type="triangle" w="med" len="med"/>
          </a:ln>
        </p:spPr>
        <p:txBody>
          <a:bodyPr/>
          <a:lstStyle/>
          <a:p>
            <a:endParaRPr lang="es-ES"/>
          </a:p>
        </p:txBody>
      </p:sp>
      <p:sp>
        <p:nvSpPr>
          <p:cNvPr id="171087" name="Line 78"/>
          <p:cNvSpPr>
            <a:spLocks noChangeShapeType="1"/>
          </p:cNvSpPr>
          <p:nvPr/>
        </p:nvSpPr>
        <p:spPr bwMode="auto">
          <a:xfrm>
            <a:off x="1331340" y="5515769"/>
            <a:ext cx="360363" cy="0"/>
          </a:xfrm>
          <a:prstGeom prst="line">
            <a:avLst/>
          </a:prstGeom>
          <a:noFill/>
          <a:ln w="9525">
            <a:solidFill>
              <a:schemeClr val="tx1"/>
            </a:solidFill>
            <a:round/>
            <a:headEnd/>
            <a:tailEnd type="triangle" w="med" len="med"/>
          </a:ln>
        </p:spPr>
        <p:txBody>
          <a:bodyPr/>
          <a:lstStyle/>
          <a:p>
            <a:endParaRPr lang="es-ES"/>
          </a:p>
        </p:txBody>
      </p:sp>
      <p:sp>
        <p:nvSpPr>
          <p:cNvPr id="171088" name="Line 79"/>
          <p:cNvSpPr>
            <a:spLocks noChangeShapeType="1"/>
          </p:cNvSpPr>
          <p:nvPr/>
        </p:nvSpPr>
        <p:spPr bwMode="auto">
          <a:xfrm>
            <a:off x="1331340" y="5804694"/>
            <a:ext cx="360363" cy="0"/>
          </a:xfrm>
          <a:prstGeom prst="line">
            <a:avLst/>
          </a:prstGeom>
          <a:noFill/>
          <a:ln w="9525">
            <a:solidFill>
              <a:schemeClr val="tx1"/>
            </a:solidFill>
            <a:round/>
            <a:headEnd/>
            <a:tailEnd type="triangle" w="med" len="med"/>
          </a:ln>
        </p:spPr>
        <p:txBody>
          <a:bodyPr/>
          <a:lstStyle/>
          <a:p>
            <a:endParaRPr lang="es-ES"/>
          </a:p>
        </p:txBody>
      </p:sp>
      <p:sp>
        <p:nvSpPr>
          <p:cNvPr id="171089" name="Line 80"/>
          <p:cNvSpPr>
            <a:spLocks noChangeShapeType="1"/>
          </p:cNvSpPr>
          <p:nvPr/>
        </p:nvSpPr>
        <p:spPr bwMode="auto">
          <a:xfrm rot="10800000">
            <a:off x="7379989" y="5804694"/>
            <a:ext cx="360363" cy="0"/>
          </a:xfrm>
          <a:prstGeom prst="line">
            <a:avLst/>
          </a:prstGeom>
          <a:noFill/>
          <a:ln w="9525">
            <a:solidFill>
              <a:schemeClr val="tx1"/>
            </a:solidFill>
            <a:round/>
            <a:headEnd/>
            <a:tailEnd type="triangle" w="med" len="med"/>
          </a:ln>
        </p:spPr>
        <p:txBody>
          <a:bodyPr/>
          <a:lstStyle/>
          <a:p>
            <a:endParaRPr lang="es-ES"/>
          </a:p>
        </p:txBody>
      </p:sp>
      <p:sp>
        <p:nvSpPr>
          <p:cNvPr id="171090" name="Line 81"/>
          <p:cNvSpPr>
            <a:spLocks noChangeShapeType="1"/>
          </p:cNvSpPr>
          <p:nvPr/>
        </p:nvSpPr>
        <p:spPr bwMode="auto">
          <a:xfrm rot="10800000">
            <a:off x="7379989" y="5515769"/>
            <a:ext cx="360363" cy="0"/>
          </a:xfrm>
          <a:prstGeom prst="line">
            <a:avLst/>
          </a:prstGeom>
          <a:noFill/>
          <a:ln w="9525">
            <a:solidFill>
              <a:schemeClr val="tx1"/>
            </a:solidFill>
            <a:round/>
            <a:headEnd/>
            <a:tailEnd type="triangle" w="med" len="med"/>
          </a:ln>
        </p:spPr>
        <p:txBody>
          <a:bodyPr/>
          <a:lstStyle/>
          <a:p>
            <a:endParaRPr lang="es-ES"/>
          </a:p>
        </p:txBody>
      </p:sp>
      <p:sp>
        <p:nvSpPr>
          <p:cNvPr id="171091" name="Line 82"/>
          <p:cNvSpPr>
            <a:spLocks noChangeShapeType="1"/>
          </p:cNvSpPr>
          <p:nvPr/>
        </p:nvSpPr>
        <p:spPr bwMode="auto">
          <a:xfrm rot="10800000">
            <a:off x="7379989" y="5228431"/>
            <a:ext cx="360363" cy="0"/>
          </a:xfrm>
          <a:prstGeom prst="line">
            <a:avLst/>
          </a:prstGeom>
          <a:noFill/>
          <a:ln w="9525">
            <a:solidFill>
              <a:schemeClr val="tx1"/>
            </a:solidFill>
            <a:round/>
            <a:headEnd/>
            <a:tailEnd type="triangle" w="med" len="med"/>
          </a:ln>
        </p:spPr>
        <p:txBody>
          <a:bodyPr/>
          <a:lstStyle/>
          <a:p>
            <a:endParaRPr lang="es-ES"/>
          </a:p>
        </p:txBody>
      </p:sp>
      <p:sp>
        <p:nvSpPr>
          <p:cNvPr id="171092" name="Line 83"/>
          <p:cNvSpPr>
            <a:spLocks noChangeShapeType="1"/>
          </p:cNvSpPr>
          <p:nvPr/>
        </p:nvSpPr>
        <p:spPr bwMode="auto">
          <a:xfrm rot="10800000">
            <a:off x="7379989" y="4580731"/>
            <a:ext cx="360363" cy="0"/>
          </a:xfrm>
          <a:prstGeom prst="line">
            <a:avLst/>
          </a:prstGeom>
          <a:noFill/>
          <a:ln w="9525">
            <a:solidFill>
              <a:schemeClr val="tx1"/>
            </a:solidFill>
            <a:round/>
            <a:headEnd/>
            <a:tailEnd type="triangle" w="med" len="med"/>
          </a:ln>
        </p:spPr>
        <p:txBody>
          <a:bodyPr/>
          <a:lstStyle/>
          <a:p>
            <a:endParaRPr lang="es-ES"/>
          </a:p>
        </p:txBody>
      </p:sp>
      <p:sp>
        <p:nvSpPr>
          <p:cNvPr id="171093" name="Line 84"/>
          <p:cNvSpPr>
            <a:spLocks noChangeShapeType="1"/>
          </p:cNvSpPr>
          <p:nvPr/>
        </p:nvSpPr>
        <p:spPr bwMode="auto">
          <a:xfrm rot="10800000">
            <a:off x="7379989" y="4004469"/>
            <a:ext cx="360363" cy="0"/>
          </a:xfrm>
          <a:prstGeom prst="line">
            <a:avLst/>
          </a:prstGeom>
          <a:noFill/>
          <a:ln w="9525">
            <a:solidFill>
              <a:schemeClr val="tx1"/>
            </a:solidFill>
            <a:round/>
            <a:headEnd/>
            <a:tailEnd type="triangle" w="med" len="med"/>
          </a:ln>
        </p:spPr>
        <p:txBody>
          <a:bodyPr/>
          <a:lstStyle/>
          <a:p>
            <a:endParaRPr lang="es-ES"/>
          </a:p>
        </p:txBody>
      </p:sp>
      <p:sp>
        <p:nvSpPr>
          <p:cNvPr id="171094" name="Line 85"/>
          <p:cNvSpPr>
            <a:spLocks noChangeShapeType="1"/>
          </p:cNvSpPr>
          <p:nvPr/>
        </p:nvSpPr>
        <p:spPr bwMode="auto">
          <a:xfrm rot="10800000">
            <a:off x="7379989" y="3717131"/>
            <a:ext cx="360363" cy="0"/>
          </a:xfrm>
          <a:prstGeom prst="line">
            <a:avLst/>
          </a:prstGeom>
          <a:noFill/>
          <a:ln w="9525">
            <a:solidFill>
              <a:schemeClr val="tx1"/>
            </a:solidFill>
            <a:round/>
            <a:headEnd/>
            <a:tailEnd type="triangle" w="med" len="med"/>
          </a:ln>
        </p:spPr>
        <p:txBody>
          <a:bodyPr/>
          <a:lstStyle/>
          <a:p>
            <a:endParaRPr lang="es-ES"/>
          </a:p>
        </p:txBody>
      </p:sp>
      <p:sp>
        <p:nvSpPr>
          <p:cNvPr id="171095" name="Line 86"/>
          <p:cNvSpPr>
            <a:spLocks noChangeShapeType="1"/>
          </p:cNvSpPr>
          <p:nvPr/>
        </p:nvSpPr>
        <p:spPr bwMode="auto">
          <a:xfrm rot="10800000">
            <a:off x="7379989" y="3067844"/>
            <a:ext cx="360363" cy="0"/>
          </a:xfrm>
          <a:prstGeom prst="line">
            <a:avLst/>
          </a:prstGeom>
          <a:noFill/>
          <a:ln w="9525">
            <a:solidFill>
              <a:schemeClr val="tx1"/>
            </a:solidFill>
            <a:round/>
            <a:headEnd/>
            <a:tailEnd type="triangle" w="med" len="med"/>
          </a:ln>
        </p:spPr>
        <p:txBody>
          <a:bodyPr/>
          <a:lstStyle/>
          <a:p>
            <a:endParaRPr lang="es-ES"/>
          </a:p>
        </p:txBody>
      </p:sp>
      <p:sp>
        <p:nvSpPr>
          <p:cNvPr id="19" name="Line 76"/>
          <p:cNvSpPr>
            <a:spLocks noChangeShapeType="1"/>
          </p:cNvSpPr>
          <p:nvPr/>
        </p:nvSpPr>
        <p:spPr bwMode="auto">
          <a:xfrm>
            <a:off x="1330943" y="4940498"/>
            <a:ext cx="360363" cy="0"/>
          </a:xfrm>
          <a:prstGeom prst="line">
            <a:avLst/>
          </a:prstGeom>
          <a:noFill/>
          <a:ln w="9525">
            <a:solidFill>
              <a:schemeClr val="tx1"/>
            </a:solidFill>
            <a:round/>
            <a:headEnd/>
            <a:tailEnd type="triangle" w="med" len="med"/>
          </a:ln>
        </p:spPr>
        <p:txBody>
          <a:bodyPr/>
          <a:lstStyle/>
          <a:p>
            <a:endParaRPr lang="es-ES"/>
          </a:p>
        </p:txBody>
      </p:sp>
      <p:sp>
        <p:nvSpPr>
          <p:cNvPr id="20" name="Line 83"/>
          <p:cNvSpPr>
            <a:spLocks noChangeShapeType="1"/>
          </p:cNvSpPr>
          <p:nvPr/>
        </p:nvSpPr>
        <p:spPr bwMode="auto">
          <a:xfrm rot="10800000">
            <a:off x="7379939" y="4940497"/>
            <a:ext cx="360363" cy="0"/>
          </a:xfrm>
          <a:prstGeom prst="line">
            <a:avLst/>
          </a:prstGeom>
          <a:noFill/>
          <a:ln w="9525">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2542861301"/>
      </p:ext>
    </p:extLst>
  </p:cSld>
  <p:clrMapOvr>
    <a:masterClrMapping/>
  </p:clrMapOvr>
  <p:transition spd="med">
    <p:cover dir="ru"/>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901E2D6-981F-40A0-A781-BFFC36447848}" type="slidenum">
              <a:rPr lang="es-ES"/>
              <a:pPr>
                <a:defRPr/>
              </a:pPr>
              <a:t>177</a:t>
            </a:fld>
            <a:endParaRPr lang="es-ES"/>
          </a:p>
        </p:txBody>
      </p:sp>
      <p:sp>
        <p:nvSpPr>
          <p:cNvPr id="172035" name="Rectangle 2"/>
          <p:cNvSpPr>
            <a:spLocks noGrp="1" noChangeArrowheads="1"/>
          </p:cNvSpPr>
          <p:nvPr>
            <p:ph type="title"/>
          </p:nvPr>
        </p:nvSpPr>
        <p:spPr/>
        <p:txBody>
          <a:bodyPr/>
          <a:lstStyle/>
          <a:p>
            <a:pPr eaLnBrk="1" hangingPunct="1"/>
            <a:r>
              <a:rPr lang="es-ES" smtClean="0"/>
              <a:t>Referencias</a:t>
            </a:r>
          </a:p>
        </p:txBody>
      </p:sp>
      <p:sp>
        <p:nvSpPr>
          <p:cNvPr id="172036" name="Rectangle 3"/>
          <p:cNvSpPr>
            <a:spLocks noGrp="1" noChangeArrowheads="1"/>
          </p:cNvSpPr>
          <p:nvPr>
            <p:ph type="body" idx="1"/>
          </p:nvPr>
        </p:nvSpPr>
        <p:spPr/>
        <p:txBody>
          <a:bodyPr/>
          <a:lstStyle/>
          <a:p>
            <a:pPr eaLnBrk="1" hangingPunct="1"/>
            <a:r>
              <a:rPr lang="es-ES" sz="2800" smtClean="0"/>
              <a:t>Matthew S. Gast: “802.11 Wireless Networks”, O’Reilly</a:t>
            </a:r>
          </a:p>
          <a:p>
            <a:pPr eaLnBrk="1" hangingPunct="1"/>
            <a:r>
              <a:rPr lang="es-ES" sz="2800" smtClean="0">
                <a:hlinkClick r:id="rId3"/>
              </a:rPr>
              <a:t>http://standards.ieee.org/getieee802/portfolio.html</a:t>
            </a:r>
            <a:r>
              <a:rPr lang="es-ES" sz="2800" smtClean="0"/>
              <a:t> Aquí están todos los estándares IEEE 802 vigentes que han sido aprobados hace más de un año</a:t>
            </a:r>
          </a:p>
          <a:p>
            <a:pPr eaLnBrk="1" hangingPunct="1"/>
            <a:r>
              <a:rPr lang="es-ES" sz="2800" smtClean="0"/>
              <a:t>Web de la Wi Fi Alliance: </a:t>
            </a:r>
            <a:r>
              <a:rPr lang="es-ES" sz="2800" smtClean="0">
                <a:hlinkClick r:id="rId4"/>
              </a:rPr>
              <a:t>http://www.wi-fi.org/</a:t>
            </a:r>
            <a:endParaRPr lang="es-ES" sz="2800" smtClean="0"/>
          </a:p>
          <a:p>
            <a:pPr eaLnBrk="1" hangingPunct="1"/>
            <a:r>
              <a:rPr lang="es-ES" sz="2800" smtClean="0"/>
              <a:t>Web del WiMAX Forum: </a:t>
            </a:r>
            <a:r>
              <a:rPr lang="es-ES" sz="2800" smtClean="0">
                <a:hlinkClick r:id="rId5"/>
              </a:rPr>
              <a:t>http://www.wimaxforum.org/home/</a:t>
            </a:r>
            <a:r>
              <a:rPr lang="es-ES" sz="2800" smtClean="0"/>
              <a:t> </a:t>
            </a:r>
          </a:p>
          <a:p>
            <a:pPr eaLnBrk="1" hangingPunct="1">
              <a:buFontTx/>
              <a:buNone/>
            </a:pPr>
            <a:endParaRPr lang="es-ES" sz="2800" smtClean="0"/>
          </a:p>
        </p:txBody>
      </p:sp>
    </p:spTree>
    <p:extLst>
      <p:ext uri="{BB962C8B-B14F-4D97-AF65-F5344CB8AC3E}">
        <p14:creationId xmlns:p14="http://schemas.microsoft.com/office/powerpoint/2010/main" val="4095577141"/>
      </p:ext>
    </p:extLst>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59B69BB5-3F60-4665-AD50-C2EC0B015191}" type="slidenum">
              <a:rPr lang="es-ES"/>
              <a:pPr>
                <a:defRPr/>
              </a:pPr>
              <a:t>18</a:t>
            </a:fld>
            <a:endParaRPr lang="es-ES"/>
          </a:p>
        </p:txBody>
      </p:sp>
      <p:sp>
        <p:nvSpPr>
          <p:cNvPr id="20483" name="Rectangle 2"/>
          <p:cNvSpPr>
            <a:spLocks noGrp="1" noChangeArrowheads="1"/>
          </p:cNvSpPr>
          <p:nvPr>
            <p:ph type="title"/>
          </p:nvPr>
        </p:nvSpPr>
        <p:spPr/>
        <p:txBody>
          <a:bodyPr/>
          <a:lstStyle/>
          <a:p>
            <a:pPr eaLnBrk="1" hangingPunct="1"/>
            <a:r>
              <a:rPr lang="es-ES" smtClean="0"/>
              <a:t>Tipos de tramas 802.11</a:t>
            </a:r>
          </a:p>
        </p:txBody>
      </p:sp>
      <p:sp>
        <p:nvSpPr>
          <p:cNvPr id="20484" name="Rectangle 3"/>
          <p:cNvSpPr>
            <a:spLocks noGrp="1" noChangeArrowheads="1"/>
          </p:cNvSpPr>
          <p:nvPr>
            <p:ph type="body" idx="1"/>
          </p:nvPr>
        </p:nvSpPr>
        <p:spPr/>
        <p:txBody>
          <a:bodyPr/>
          <a:lstStyle/>
          <a:p>
            <a:pPr eaLnBrk="1" hangingPunct="1">
              <a:lnSpc>
                <a:spcPct val="90000"/>
              </a:lnSpc>
            </a:pPr>
            <a:r>
              <a:rPr lang="es-ES" sz="2800" dirty="0" smtClean="0"/>
              <a:t>De gestión</a:t>
            </a:r>
          </a:p>
          <a:p>
            <a:pPr lvl="1" eaLnBrk="1" hangingPunct="1">
              <a:lnSpc>
                <a:spcPct val="90000"/>
              </a:lnSpc>
            </a:pPr>
            <a:r>
              <a:rPr lang="es-ES" sz="2400" dirty="0" smtClean="0"/>
              <a:t>Tramas baliza (</a:t>
            </a:r>
            <a:r>
              <a:rPr lang="es-ES" sz="2400" dirty="0" err="1" smtClean="0"/>
              <a:t>beacon</a:t>
            </a:r>
            <a:r>
              <a:rPr lang="es-ES" sz="2400" dirty="0" smtClean="0"/>
              <a:t>)</a:t>
            </a:r>
          </a:p>
          <a:p>
            <a:pPr lvl="1" eaLnBrk="1" hangingPunct="1">
              <a:lnSpc>
                <a:spcPct val="90000"/>
              </a:lnSpc>
            </a:pPr>
            <a:r>
              <a:rPr lang="es-ES" sz="2400" dirty="0" smtClean="0"/>
              <a:t>Tramas de sonda petición/respuesta</a:t>
            </a:r>
          </a:p>
          <a:p>
            <a:pPr lvl="1" eaLnBrk="1" hangingPunct="1">
              <a:lnSpc>
                <a:spcPct val="90000"/>
              </a:lnSpc>
            </a:pPr>
            <a:r>
              <a:rPr lang="es-ES" sz="2400" dirty="0" smtClean="0"/>
              <a:t>Tramas de autenticación/</a:t>
            </a:r>
            <a:r>
              <a:rPr lang="es-ES" sz="2400" dirty="0" err="1" smtClean="0"/>
              <a:t>deautenticación</a:t>
            </a:r>
            <a:endParaRPr lang="es-ES" sz="2400" dirty="0" smtClean="0"/>
          </a:p>
          <a:p>
            <a:pPr lvl="1" eaLnBrk="1" hangingPunct="1">
              <a:lnSpc>
                <a:spcPct val="90000"/>
              </a:lnSpc>
            </a:pPr>
            <a:r>
              <a:rPr lang="es-ES" sz="2400" dirty="0" smtClean="0"/>
              <a:t>Tramas de asociación/</a:t>
            </a:r>
            <a:r>
              <a:rPr lang="es-ES" sz="2400" dirty="0" err="1" smtClean="0"/>
              <a:t>reasociación</a:t>
            </a:r>
            <a:r>
              <a:rPr lang="es-ES" sz="2400" dirty="0" smtClean="0"/>
              <a:t>/</a:t>
            </a:r>
            <a:r>
              <a:rPr lang="es-ES" sz="2400" dirty="0" err="1" smtClean="0"/>
              <a:t>desasociación</a:t>
            </a:r>
            <a:endParaRPr lang="es-ES" sz="2400" dirty="0" smtClean="0"/>
          </a:p>
          <a:p>
            <a:pPr eaLnBrk="1" hangingPunct="1">
              <a:lnSpc>
                <a:spcPct val="90000"/>
              </a:lnSpc>
            </a:pPr>
            <a:r>
              <a:rPr lang="es-ES" sz="2800" dirty="0" smtClean="0"/>
              <a:t>De control</a:t>
            </a:r>
          </a:p>
          <a:p>
            <a:pPr lvl="1" eaLnBrk="1" hangingPunct="1">
              <a:lnSpc>
                <a:spcPct val="90000"/>
              </a:lnSpc>
            </a:pPr>
            <a:r>
              <a:rPr lang="es-ES" sz="2400" dirty="0" smtClean="0"/>
              <a:t>Tramas RTS (</a:t>
            </a:r>
            <a:r>
              <a:rPr lang="es-ES" sz="2400" dirty="0" err="1" smtClean="0"/>
              <a:t>Request</a:t>
            </a:r>
            <a:r>
              <a:rPr lang="es-ES" sz="2400" dirty="0" smtClean="0"/>
              <a:t> </a:t>
            </a:r>
            <a:r>
              <a:rPr lang="es-ES" sz="2400" dirty="0" err="1" smtClean="0"/>
              <a:t>To</a:t>
            </a:r>
            <a:r>
              <a:rPr lang="es-ES" sz="2400" dirty="0" smtClean="0"/>
              <a:t> </a:t>
            </a:r>
            <a:r>
              <a:rPr lang="es-ES" sz="2400" dirty="0" err="1" smtClean="0"/>
              <a:t>Send</a:t>
            </a:r>
            <a:r>
              <a:rPr lang="es-ES" sz="2400" dirty="0" smtClean="0"/>
              <a:t>) y CTS (Clear </a:t>
            </a:r>
            <a:r>
              <a:rPr lang="es-ES" sz="2400" dirty="0" err="1" smtClean="0"/>
              <a:t>To</a:t>
            </a:r>
            <a:r>
              <a:rPr lang="es-ES" sz="2400" dirty="0" smtClean="0"/>
              <a:t> </a:t>
            </a:r>
            <a:r>
              <a:rPr lang="es-ES" sz="2400" dirty="0" err="1" smtClean="0"/>
              <a:t>Send</a:t>
            </a:r>
            <a:r>
              <a:rPr lang="es-ES" sz="2400" dirty="0" smtClean="0"/>
              <a:t>)</a:t>
            </a:r>
          </a:p>
          <a:p>
            <a:pPr lvl="1" eaLnBrk="1" hangingPunct="1">
              <a:lnSpc>
                <a:spcPct val="90000"/>
              </a:lnSpc>
            </a:pPr>
            <a:r>
              <a:rPr lang="es-ES" sz="2400" dirty="0" smtClean="0"/>
              <a:t>Tramas ACK (</a:t>
            </a:r>
            <a:r>
              <a:rPr lang="es-ES" sz="2400" dirty="0" err="1" smtClean="0"/>
              <a:t>Acknowledgement</a:t>
            </a:r>
            <a:r>
              <a:rPr lang="es-ES" sz="2400" dirty="0" smtClean="0"/>
              <a:t>, acuse de recibo)</a:t>
            </a:r>
          </a:p>
          <a:p>
            <a:pPr eaLnBrk="1" hangingPunct="1">
              <a:lnSpc>
                <a:spcPct val="90000"/>
              </a:lnSpc>
            </a:pPr>
            <a:r>
              <a:rPr lang="es-ES" sz="2800" dirty="0" smtClean="0"/>
              <a:t>De datos (paquetes IP, ARP, ST, etc.)</a:t>
            </a:r>
          </a:p>
        </p:txBody>
      </p:sp>
    </p:spTree>
  </p:cSld>
  <p:clrMapOvr>
    <a:masterClrMapping/>
  </p:clrMapOvr>
  <p:transition spd="med">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2EC69A50-F455-4CDA-B1A5-13E66CC0E673}" type="slidenum">
              <a:rPr lang="es-ES"/>
              <a:pPr>
                <a:defRPr/>
              </a:pPr>
              <a:t>19</a:t>
            </a:fld>
            <a:endParaRPr lang="es-ES"/>
          </a:p>
        </p:txBody>
      </p:sp>
      <p:sp>
        <p:nvSpPr>
          <p:cNvPr id="21507" name="Rectangle 2"/>
          <p:cNvSpPr>
            <a:spLocks noGrp="1" noChangeArrowheads="1"/>
          </p:cNvSpPr>
          <p:nvPr>
            <p:ph type="title"/>
          </p:nvPr>
        </p:nvSpPr>
        <p:spPr>
          <a:xfrm>
            <a:off x="323850" y="414338"/>
            <a:ext cx="8458200" cy="1143000"/>
          </a:xfrm>
        </p:spPr>
        <p:txBody>
          <a:bodyPr/>
          <a:lstStyle/>
          <a:p>
            <a:pPr eaLnBrk="1" hangingPunct="1"/>
            <a:r>
              <a:rPr lang="es-ES" sz="4000" dirty="0" smtClean="0"/>
              <a:t>Protocolo MAC de redes 802.11</a:t>
            </a:r>
          </a:p>
        </p:txBody>
      </p:sp>
      <p:sp>
        <p:nvSpPr>
          <p:cNvPr id="21508" name="Rectangle 3"/>
          <p:cNvSpPr>
            <a:spLocks noGrp="1" noChangeArrowheads="1"/>
          </p:cNvSpPr>
          <p:nvPr>
            <p:ph type="body" idx="1"/>
          </p:nvPr>
        </p:nvSpPr>
        <p:spPr>
          <a:xfrm>
            <a:off x="685800" y="1571612"/>
            <a:ext cx="7772400" cy="4464050"/>
          </a:xfrm>
        </p:spPr>
        <p:txBody>
          <a:bodyPr/>
          <a:lstStyle/>
          <a:p>
            <a:pPr eaLnBrk="1" hangingPunct="1">
              <a:lnSpc>
                <a:spcPct val="80000"/>
              </a:lnSpc>
            </a:pPr>
            <a:r>
              <a:rPr lang="es-ES" sz="2200" dirty="0" smtClean="0"/>
              <a:t>El protocolo MAC depende del modo de funcionamiento. Hay dos posibilidades:</a:t>
            </a:r>
          </a:p>
          <a:p>
            <a:pPr lvl="1" eaLnBrk="1" hangingPunct="1">
              <a:lnSpc>
                <a:spcPct val="80000"/>
              </a:lnSpc>
            </a:pPr>
            <a:r>
              <a:rPr lang="es-ES" sz="2200" dirty="0" smtClean="0"/>
              <a:t>Modo </a:t>
            </a:r>
            <a:r>
              <a:rPr lang="es-ES" sz="2200" b="1" dirty="0" smtClean="0"/>
              <a:t>DCF, </a:t>
            </a:r>
            <a:r>
              <a:rPr lang="es-ES" sz="2200" dirty="0" err="1" smtClean="0"/>
              <a:t>Distributed</a:t>
            </a:r>
            <a:r>
              <a:rPr lang="es-ES" sz="2200" dirty="0" smtClean="0"/>
              <a:t> </a:t>
            </a:r>
            <a:r>
              <a:rPr lang="es-ES" sz="2200" dirty="0" err="1" smtClean="0"/>
              <a:t>Coordination</a:t>
            </a:r>
            <a:r>
              <a:rPr lang="es-ES" sz="2200" dirty="0" smtClean="0"/>
              <a:t> </a:t>
            </a:r>
            <a:r>
              <a:rPr lang="es-ES" sz="2200" dirty="0" err="1" smtClean="0"/>
              <a:t>Function</a:t>
            </a:r>
            <a:r>
              <a:rPr lang="es-ES" sz="2200" dirty="0" smtClean="0"/>
              <a:t>. </a:t>
            </a:r>
            <a:r>
              <a:rPr lang="es-ES" sz="2200" dirty="0"/>
              <a:t>Similar a </a:t>
            </a:r>
            <a:r>
              <a:rPr lang="es-ES" sz="2200" dirty="0" smtClean="0"/>
              <a:t>Ethernet, no hay un control centralizado de la red, las estaciones y los </a:t>
            </a:r>
            <a:r>
              <a:rPr lang="es-ES" sz="2200" dirty="0" err="1" smtClean="0"/>
              <a:t>APs</a:t>
            </a:r>
            <a:r>
              <a:rPr lang="es-ES" sz="2200" dirty="0" smtClean="0"/>
              <a:t> son iguales. Así funcionan las redes ad hoc y la mayoría de las redes de infraestructura. Su soporte es obligatorio en el estándar 802.11</a:t>
            </a:r>
          </a:p>
          <a:p>
            <a:pPr lvl="1" eaLnBrk="1" hangingPunct="1">
              <a:lnSpc>
                <a:spcPct val="80000"/>
              </a:lnSpc>
            </a:pPr>
            <a:r>
              <a:rPr lang="es-ES" sz="2200" dirty="0" smtClean="0"/>
              <a:t>Modo </a:t>
            </a:r>
            <a:r>
              <a:rPr lang="es-ES" sz="2200" b="1" dirty="0" smtClean="0"/>
              <a:t>PCF, </a:t>
            </a:r>
            <a:r>
              <a:rPr lang="es-ES" sz="2200" dirty="0" smtClean="0"/>
              <a:t>Point </a:t>
            </a:r>
            <a:r>
              <a:rPr lang="es-ES" sz="2200" dirty="0" err="1" smtClean="0"/>
              <a:t>Coordination</a:t>
            </a:r>
            <a:r>
              <a:rPr lang="es-ES" sz="2200" dirty="0" smtClean="0"/>
              <a:t> </a:t>
            </a:r>
            <a:r>
              <a:rPr lang="es-ES" sz="2200" dirty="0" err="1" smtClean="0"/>
              <a:t>Function</a:t>
            </a:r>
            <a:r>
              <a:rPr lang="es-ES" sz="2200" dirty="0" smtClean="0"/>
              <a:t>. Solo puede usarse en redes de infraestructura (con </a:t>
            </a:r>
            <a:r>
              <a:rPr lang="es-ES" sz="2200" dirty="0" err="1" smtClean="0"/>
              <a:t>APs</a:t>
            </a:r>
            <a:r>
              <a:rPr lang="es-ES" sz="2200" dirty="0" smtClean="0"/>
              <a:t>). El AP controla todas las transmisiones y asigna turnos a las estaciones (funcionamiento tipo </a:t>
            </a:r>
            <a:r>
              <a:rPr lang="es-ES" sz="2200" dirty="0" err="1" smtClean="0"/>
              <a:t>token</a:t>
            </a:r>
            <a:r>
              <a:rPr lang="es-ES" sz="2200" dirty="0" smtClean="0"/>
              <a:t> ring). No forma parte del conjunto de estándares de la </a:t>
            </a:r>
            <a:r>
              <a:rPr lang="es-ES" sz="2200" dirty="0" err="1" smtClean="0"/>
              <a:t>Wi</a:t>
            </a:r>
            <a:r>
              <a:rPr lang="es-ES" sz="2200" dirty="0" smtClean="0"/>
              <a:t>-Fi </a:t>
            </a:r>
            <a:r>
              <a:rPr lang="es-ES" sz="2200" dirty="0"/>
              <a:t>A</a:t>
            </a:r>
            <a:r>
              <a:rPr lang="es-ES" sz="2200" dirty="0" smtClean="0"/>
              <a:t>lliance y su implementación en 802.11 es opcional. El único producto del mercado que lo implementa es el AP </a:t>
            </a:r>
            <a:r>
              <a:rPr lang="es-ES" sz="2200" dirty="0" err="1" smtClean="0"/>
              <a:t>WarpLink</a:t>
            </a:r>
            <a:r>
              <a:rPr lang="es-ES" sz="2200" dirty="0" smtClean="0"/>
              <a:t> AOI-706 de </a:t>
            </a:r>
            <a:r>
              <a:rPr lang="es-ES" sz="2200" dirty="0" err="1" smtClean="0"/>
              <a:t>AOpen</a:t>
            </a:r>
            <a:r>
              <a:rPr lang="es-ES" sz="2200" dirty="0" smtClean="0"/>
              <a:t>. Este modo </a:t>
            </a:r>
            <a:r>
              <a:rPr lang="es-ES" sz="2200" b="1" dirty="0" smtClean="0"/>
              <a:t>lo vamos a ignorar</a:t>
            </a:r>
            <a:r>
              <a:rPr lang="es-ES" sz="2200" dirty="0" smtClean="0"/>
              <a:t> </a:t>
            </a:r>
          </a:p>
        </p:txBody>
      </p:sp>
    </p:spTree>
  </p:cSld>
  <p:clrMapOvr>
    <a:masterClrMapping/>
  </p:clrMapOvr>
  <p:transition spd="med">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AD013286-2901-4837-85FA-EC2D6F86ED28}" type="slidenum">
              <a:rPr lang="es-ES"/>
              <a:pPr>
                <a:defRPr/>
              </a:pPr>
              <a:t>2</a:t>
            </a:fld>
            <a:endParaRPr lang="es-ES"/>
          </a:p>
        </p:txBody>
      </p:sp>
      <p:sp>
        <p:nvSpPr>
          <p:cNvPr id="9219" name="Rectangle 2"/>
          <p:cNvSpPr>
            <a:spLocks noGrp="1" noChangeArrowheads="1"/>
          </p:cNvSpPr>
          <p:nvPr>
            <p:ph type="title"/>
          </p:nvPr>
        </p:nvSpPr>
        <p:spPr/>
        <p:txBody>
          <a:bodyPr/>
          <a:lstStyle/>
          <a:p>
            <a:pPr eaLnBrk="1" hangingPunct="1"/>
            <a:r>
              <a:rPr lang="es-ES" dirty="0" smtClean="0"/>
              <a:t>Redes inalámbricas 802.11</a:t>
            </a:r>
          </a:p>
        </p:txBody>
      </p:sp>
      <p:sp>
        <p:nvSpPr>
          <p:cNvPr id="9220" name="Rectangle 3"/>
          <p:cNvSpPr>
            <a:spLocks noGrp="1" noChangeArrowheads="1"/>
          </p:cNvSpPr>
          <p:nvPr>
            <p:ph type="body" idx="1"/>
          </p:nvPr>
        </p:nvSpPr>
        <p:spPr/>
        <p:txBody>
          <a:bodyPr/>
          <a:lstStyle/>
          <a:p>
            <a:pPr eaLnBrk="1" hangingPunct="1"/>
            <a:r>
              <a:rPr lang="es-ES" b="1" dirty="0" smtClean="0">
                <a:solidFill>
                  <a:srgbClr val="FF0000"/>
                </a:solidFill>
              </a:rPr>
              <a:t>Introducción y Arquitectura</a:t>
            </a:r>
          </a:p>
          <a:p>
            <a:pPr eaLnBrk="1" hangingPunct="1"/>
            <a:r>
              <a:rPr lang="es-ES" dirty="0" smtClean="0"/>
              <a:t>Nivel MAC</a:t>
            </a:r>
          </a:p>
          <a:p>
            <a:pPr eaLnBrk="1" hangingPunct="1"/>
            <a:r>
              <a:rPr lang="es-ES" dirty="0" smtClean="0"/>
              <a:t>Conectividad y seguridad</a:t>
            </a:r>
          </a:p>
          <a:p>
            <a:pPr eaLnBrk="1" hangingPunct="1"/>
            <a:r>
              <a:rPr lang="es-ES" dirty="0" smtClean="0"/>
              <a:t>Nivel físico</a:t>
            </a:r>
          </a:p>
          <a:p>
            <a:pPr eaLnBrk="1" hangingPunct="1"/>
            <a:r>
              <a:rPr lang="es-ES" dirty="0" smtClean="0"/>
              <a:t>Diseño</a:t>
            </a:r>
          </a:p>
          <a:p>
            <a:pPr eaLnBrk="1" hangingPunct="1"/>
            <a:r>
              <a:rPr lang="es-ES" dirty="0" smtClean="0"/>
              <a:t>Puentes inalámbricos</a:t>
            </a:r>
          </a:p>
        </p:txBody>
      </p:sp>
    </p:spTree>
  </p:cSld>
  <p:clrMapOvr>
    <a:masterClrMapping/>
  </p:clrMapOvr>
  <p:transition spd="med">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6B819BC-6EBF-44E7-B1B9-E345E7286A9D}" type="slidenum">
              <a:rPr lang="es-ES"/>
              <a:pPr>
                <a:defRPr/>
              </a:pPr>
              <a:t>20</a:t>
            </a:fld>
            <a:endParaRPr lang="es-ES"/>
          </a:p>
        </p:txBody>
      </p:sp>
      <p:sp>
        <p:nvSpPr>
          <p:cNvPr id="22531" name="Rectangle 2"/>
          <p:cNvSpPr>
            <a:spLocks noGrp="1" noChangeArrowheads="1"/>
          </p:cNvSpPr>
          <p:nvPr>
            <p:ph type="title"/>
          </p:nvPr>
        </p:nvSpPr>
        <p:spPr>
          <a:xfrm>
            <a:off x="685800" y="476250"/>
            <a:ext cx="7772400" cy="1143000"/>
          </a:xfrm>
        </p:spPr>
        <p:txBody>
          <a:bodyPr/>
          <a:lstStyle/>
          <a:p>
            <a:pPr eaLnBrk="1" hangingPunct="1"/>
            <a:r>
              <a:rPr lang="es-ES" sz="4000" smtClean="0"/>
              <a:t>Protocolo MAC en modo DCF</a:t>
            </a:r>
          </a:p>
        </p:txBody>
      </p:sp>
      <p:sp>
        <p:nvSpPr>
          <p:cNvPr id="22532" name="Rectangle 3"/>
          <p:cNvSpPr>
            <a:spLocks noGrp="1" noChangeArrowheads="1"/>
          </p:cNvSpPr>
          <p:nvPr>
            <p:ph type="body" idx="1"/>
          </p:nvPr>
        </p:nvSpPr>
        <p:spPr>
          <a:xfrm>
            <a:off x="685800" y="1847850"/>
            <a:ext cx="7772400" cy="4114800"/>
          </a:xfrm>
        </p:spPr>
        <p:txBody>
          <a:bodyPr/>
          <a:lstStyle/>
          <a:p>
            <a:pPr eaLnBrk="1" hangingPunct="1">
              <a:lnSpc>
                <a:spcPct val="80000"/>
              </a:lnSpc>
            </a:pPr>
            <a:r>
              <a:rPr lang="es-ES" sz="2800" dirty="0" smtClean="0"/>
              <a:t>En modo DCF (</a:t>
            </a:r>
            <a:r>
              <a:rPr lang="es-ES" sz="2800" dirty="0" err="1" smtClean="0"/>
              <a:t>Distributed</a:t>
            </a:r>
            <a:r>
              <a:rPr lang="es-ES" sz="2800" dirty="0" smtClean="0"/>
              <a:t> </a:t>
            </a:r>
            <a:r>
              <a:rPr lang="es-ES" sz="2800" dirty="0" err="1" smtClean="0"/>
              <a:t>Coordination</a:t>
            </a:r>
            <a:r>
              <a:rPr lang="es-ES" sz="2800" dirty="0" smtClean="0"/>
              <a:t> </a:t>
            </a:r>
            <a:r>
              <a:rPr lang="es-ES" sz="2800" dirty="0" err="1" smtClean="0"/>
              <a:t>Function</a:t>
            </a:r>
            <a:r>
              <a:rPr lang="es-ES" sz="2800" dirty="0" smtClean="0"/>
              <a:t>) puede haber contención (colisiones, varios transmitiendo a la vez).</a:t>
            </a:r>
          </a:p>
          <a:p>
            <a:pPr eaLnBrk="1" hangingPunct="1">
              <a:lnSpc>
                <a:spcPct val="80000"/>
              </a:lnSpc>
            </a:pPr>
            <a:r>
              <a:rPr lang="es-ES" sz="2800" dirty="0" smtClean="0"/>
              <a:t>Para evitarlas se utiliza una variante de Ethernet llamada CSMA/CA (</a:t>
            </a:r>
            <a:r>
              <a:rPr lang="es-ES" sz="2800" dirty="0" err="1" smtClean="0"/>
              <a:t>Carrier</a:t>
            </a:r>
            <a:r>
              <a:rPr lang="es-ES" sz="2800" dirty="0" smtClean="0"/>
              <a:t> </a:t>
            </a:r>
            <a:r>
              <a:rPr lang="es-ES" sz="2800" dirty="0" err="1" smtClean="0"/>
              <a:t>Sense</a:t>
            </a:r>
            <a:r>
              <a:rPr lang="es-ES" sz="2800" dirty="0" smtClean="0"/>
              <a:t> </a:t>
            </a:r>
            <a:r>
              <a:rPr lang="es-ES" sz="2800" dirty="0" err="1" smtClean="0"/>
              <a:t>Multiple</a:t>
            </a:r>
            <a:r>
              <a:rPr lang="es-ES" sz="2800" dirty="0" smtClean="0"/>
              <a:t> Access/</a:t>
            </a:r>
            <a:r>
              <a:rPr lang="es-ES" sz="2800" u="sng" dirty="0" err="1" smtClean="0"/>
              <a:t>Colision</a:t>
            </a:r>
            <a:r>
              <a:rPr lang="es-ES" sz="2800" u="sng" dirty="0" smtClean="0"/>
              <a:t> </a:t>
            </a:r>
            <a:r>
              <a:rPr lang="es-ES" sz="2800" u="sng" dirty="0" err="1" smtClean="0"/>
              <a:t>Avoidance</a:t>
            </a:r>
            <a:r>
              <a:rPr lang="es-ES" sz="2800" dirty="0" smtClean="0"/>
              <a:t>)</a:t>
            </a:r>
          </a:p>
          <a:p>
            <a:pPr eaLnBrk="1" hangingPunct="1">
              <a:lnSpc>
                <a:spcPct val="80000"/>
              </a:lnSpc>
            </a:pPr>
            <a:r>
              <a:rPr lang="es-ES" sz="2800" dirty="0" smtClean="0"/>
              <a:t>No puede usarse CSMA/CD (Ethernet) porque la interfaz de radio una vez empieza a transmitir no puede detectar si hay otras emisiones en el mismo canal (no puede distinguir la señal de otras estaciones de la suya propia)</a:t>
            </a:r>
          </a:p>
        </p:txBody>
      </p:sp>
    </p:spTree>
  </p:cSld>
  <p:clrMapOvr>
    <a:masterClrMapping/>
  </p:clrMapOvr>
  <p:transition spd="med">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5"/>
          <p:cNvSpPr>
            <a:spLocks noChangeShapeType="1"/>
          </p:cNvSpPr>
          <p:nvPr/>
        </p:nvSpPr>
        <p:spPr bwMode="auto">
          <a:xfrm flipH="1">
            <a:off x="4380430" y="1054425"/>
            <a:ext cx="0" cy="844721"/>
          </a:xfrm>
          <a:prstGeom prst="line">
            <a:avLst/>
          </a:prstGeom>
          <a:noFill/>
          <a:ln w="38100">
            <a:solidFill>
              <a:srgbClr val="0000FF"/>
            </a:solidFill>
            <a:round/>
            <a:headEnd/>
            <a:tailEnd/>
          </a:ln>
        </p:spPr>
        <p:txBody>
          <a:bodyPr/>
          <a:lstStyle/>
          <a:p>
            <a:endParaRPr lang="es-ES"/>
          </a:p>
        </p:txBody>
      </p:sp>
      <p:sp>
        <p:nvSpPr>
          <p:cNvPr id="22" name="3 Marcador de número de diapositiva"/>
          <p:cNvSpPr>
            <a:spLocks noGrp="1"/>
          </p:cNvSpPr>
          <p:nvPr>
            <p:ph type="sldNum" sz="quarter" idx="10"/>
          </p:nvPr>
        </p:nvSpPr>
        <p:spPr/>
        <p:txBody>
          <a:bodyPr/>
          <a:lstStyle/>
          <a:p>
            <a:pPr>
              <a:defRPr/>
            </a:pPr>
            <a:r>
              <a:rPr lang="es-ES"/>
              <a:t>Ampliación Redes 5-</a:t>
            </a:r>
            <a:fld id="{E98B6A13-7046-4A7B-9AC6-FE94932A47CF}" type="slidenum">
              <a:rPr lang="es-ES"/>
              <a:pPr>
                <a:defRPr/>
              </a:pPr>
              <a:t>21</a:t>
            </a:fld>
            <a:endParaRPr lang="es-ES"/>
          </a:p>
        </p:txBody>
      </p:sp>
      <p:sp>
        <p:nvSpPr>
          <p:cNvPr id="23555" name="Rectangle 2"/>
          <p:cNvSpPr>
            <a:spLocks noGrp="1" noChangeArrowheads="1"/>
          </p:cNvSpPr>
          <p:nvPr>
            <p:ph type="title"/>
          </p:nvPr>
        </p:nvSpPr>
        <p:spPr>
          <a:xfrm>
            <a:off x="398463" y="104775"/>
            <a:ext cx="8350250" cy="731838"/>
          </a:xfrm>
        </p:spPr>
        <p:txBody>
          <a:bodyPr/>
          <a:lstStyle/>
          <a:p>
            <a:pPr eaLnBrk="1" hangingPunct="1"/>
            <a:r>
              <a:rPr lang="es-ES" sz="4000" dirty="0" smtClean="0"/>
              <a:t>Envío de una trama en 802.11 con AP</a:t>
            </a:r>
          </a:p>
        </p:txBody>
      </p:sp>
      <p:sp>
        <p:nvSpPr>
          <p:cNvPr id="23556" name="Rectangle 3"/>
          <p:cNvSpPr>
            <a:spLocks noGrp="1" noChangeArrowheads="1"/>
          </p:cNvSpPr>
          <p:nvPr>
            <p:ph type="body" idx="1"/>
          </p:nvPr>
        </p:nvSpPr>
        <p:spPr>
          <a:xfrm>
            <a:off x="685800" y="4293096"/>
            <a:ext cx="7772400" cy="1802904"/>
          </a:xfrm>
        </p:spPr>
        <p:txBody>
          <a:bodyPr/>
          <a:lstStyle/>
          <a:p>
            <a:pPr eaLnBrk="1" hangingPunct="1">
              <a:lnSpc>
                <a:spcPct val="80000"/>
              </a:lnSpc>
            </a:pPr>
            <a:r>
              <a:rPr lang="es-ES" sz="2200" dirty="0" smtClean="0"/>
              <a:t>Todos los envíos son confirmados mediante ACK</a:t>
            </a:r>
          </a:p>
          <a:p>
            <a:pPr eaLnBrk="1" hangingPunct="1">
              <a:lnSpc>
                <a:spcPct val="80000"/>
              </a:lnSpc>
            </a:pPr>
            <a:r>
              <a:rPr lang="es-ES" sz="2200" dirty="0" smtClean="0"/>
              <a:t>Si Juan envía una trama a Ana tiene que mandarla al AP, que se la reenvía. La celda siempre funciona </a:t>
            </a:r>
            <a:r>
              <a:rPr lang="es-ES" sz="2200" dirty="0" err="1" smtClean="0"/>
              <a:t>half-duplex</a:t>
            </a:r>
            <a:r>
              <a:rPr lang="es-ES" sz="2200" dirty="0" smtClean="0"/>
              <a:t>, solo hay un canal de radio compartido por todos. El envío de Juan a Ana requiere cuatro envíos de radio</a:t>
            </a:r>
          </a:p>
          <a:p>
            <a:pPr eaLnBrk="1" hangingPunct="1">
              <a:lnSpc>
                <a:spcPct val="80000"/>
              </a:lnSpc>
            </a:pPr>
            <a:r>
              <a:rPr lang="es-ES" sz="2200" dirty="0" smtClean="0"/>
              <a:t>Si Juan envía una trama a un destino remoto (fuera de la celda) el AP se encarga de mandarla por el DS (dos envíos de radio) </a:t>
            </a:r>
          </a:p>
        </p:txBody>
      </p:sp>
      <p:pic>
        <p:nvPicPr>
          <p:cNvPr id="23557" name="Picture 5" descr="EndUser"/>
          <p:cNvPicPr>
            <a:picLocks noChangeAspect="1" noChangeArrowheads="1"/>
          </p:cNvPicPr>
          <p:nvPr/>
        </p:nvPicPr>
        <p:blipFill>
          <a:blip r:embed="rId3" cstate="print"/>
          <a:srcRect/>
          <a:stretch>
            <a:fillRect/>
          </a:stretch>
        </p:blipFill>
        <p:spPr bwMode="auto">
          <a:xfrm>
            <a:off x="2411413" y="2765921"/>
            <a:ext cx="852487" cy="1219200"/>
          </a:xfrm>
          <a:prstGeom prst="rect">
            <a:avLst/>
          </a:prstGeom>
          <a:noFill/>
          <a:ln w="9525">
            <a:noFill/>
            <a:miter lim="800000"/>
            <a:headEnd/>
            <a:tailEnd/>
          </a:ln>
        </p:spPr>
      </p:pic>
      <p:pic>
        <p:nvPicPr>
          <p:cNvPr id="23558" name="Picture 6" descr="EndUser Female"/>
          <p:cNvPicPr>
            <a:picLocks noChangeAspect="1" noChangeArrowheads="1"/>
          </p:cNvPicPr>
          <p:nvPr/>
        </p:nvPicPr>
        <p:blipFill>
          <a:blip r:embed="rId4" cstate="print"/>
          <a:srcRect/>
          <a:stretch>
            <a:fillRect/>
          </a:stretch>
        </p:blipFill>
        <p:spPr bwMode="auto">
          <a:xfrm>
            <a:off x="4233863" y="2692896"/>
            <a:ext cx="769937" cy="1219200"/>
          </a:xfrm>
          <a:prstGeom prst="rect">
            <a:avLst/>
          </a:prstGeom>
          <a:noFill/>
          <a:ln w="9525">
            <a:noFill/>
            <a:miter lim="800000"/>
            <a:headEnd/>
            <a:tailEnd/>
          </a:ln>
        </p:spPr>
      </p:pic>
      <p:pic>
        <p:nvPicPr>
          <p:cNvPr id="23559" name="Picture 7"/>
          <p:cNvPicPr>
            <a:picLocks noChangeAspect="1" noChangeArrowheads="1"/>
          </p:cNvPicPr>
          <p:nvPr/>
        </p:nvPicPr>
        <p:blipFill>
          <a:blip r:embed="rId5" cstate="print"/>
          <a:srcRect/>
          <a:stretch>
            <a:fillRect/>
          </a:stretch>
        </p:blipFill>
        <p:spPr bwMode="auto">
          <a:xfrm>
            <a:off x="4021138" y="1397496"/>
            <a:ext cx="827087" cy="711200"/>
          </a:xfrm>
          <a:prstGeom prst="rect">
            <a:avLst/>
          </a:prstGeom>
          <a:noFill/>
          <a:ln w="9525">
            <a:noFill/>
            <a:miter lim="800000"/>
            <a:headEnd/>
            <a:tailEnd/>
          </a:ln>
        </p:spPr>
      </p:pic>
      <p:sp>
        <p:nvSpPr>
          <p:cNvPr id="23560" name="Text Box 8"/>
          <p:cNvSpPr txBox="1">
            <a:spLocks noChangeArrowheads="1"/>
          </p:cNvSpPr>
          <p:nvPr/>
        </p:nvSpPr>
        <p:spPr bwMode="auto">
          <a:xfrm>
            <a:off x="2595563" y="3988296"/>
            <a:ext cx="596900" cy="304800"/>
          </a:xfrm>
          <a:prstGeom prst="rect">
            <a:avLst/>
          </a:prstGeom>
          <a:noFill/>
          <a:ln w="9525">
            <a:noFill/>
            <a:miter lim="800000"/>
            <a:headEnd/>
            <a:tailEnd/>
          </a:ln>
        </p:spPr>
        <p:txBody>
          <a:bodyPr wrap="none">
            <a:spAutoFit/>
          </a:bodyPr>
          <a:lstStyle/>
          <a:p>
            <a:r>
              <a:rPr lang="es-ES"/>
              <a:t>Juan</a:t>
            </a:r>
          </a:p>
        </p:txBody>
      </p:sp>
      <p:pic>
        <p:nvPicPr>
          <p:cNvPr id="23561" name="Picture 9"/>
          <p:cNvPicPr>
            <a:picLocks noChangeAspect="1" noChangeArrowheads="1"/>
          </p:cNvPicPr>
          <p:nvPr/>
        </p:nvPicPr>
        <p:blipFill>
          <a:blip r:embed="rId6" cstate="print"/>
          <a:srcRect/>
          <a:stretch>
            <a:fillRect/>
          </a:stretch>
        </p:blipFill>
        <p:spPr bwMode="auto">
          <a:xfrm>
            <a:off x="3263900" y="2078533"/>
            <a:ext cx="687388" cy="687388"/>
          </a:xfrm>
          <a:prstGeom prst="rect">
            <a:avLst/>
          </a:prstGeom>
          <a:noFill/>
          <a:ln w="9525">
            <a:noFill/>
            <a:miter lim="800000"/>
            <a:headEnd/>
            <a:tailEnd/>
          </a:ln>
        </p:spPr>
      </p:pic>
      <p:pic>
        <p:nvPicPr>
          <p:cNvPr id="23562" name="Picture 10"/>
          <p:cNvPicPr>
            <a:picLocks noChangeAspect="1" noChangeArrowheads="1"/>
          </p:cNvPicPr>
          <p:nvPr/>
        </p:nvPicPr>
        <p:blipFill>
          <a:blip r:embed="rId7" cstate="print"/>
          <a:srcRect/>
          <a:stretch>
            <a:fillRect/>
          </a:stretch>
        </p:blipFill>
        <p:spPr bwMode="auto">
          <a:xfrm>
            <a:off x="4448175" y="2116633"/>
            <a:ext cx="111125" cy="598488"/>
          </a:xfrm>
          <a:prstGeom prst="rect">
            <a:avLst/>
          </a:prstGeom>
          <a:noFill/>
          <a:ln w="9525">
            <a:noFill/>
            <a:miter lim="800000"/>
            <a:headEnd/>
            <a:tailEnd/>
          </a:ln>
        </p:spPr>
      </p:pic>
      <p:sp>
        <p:nvSpPr>
          <p:cNvPr id="1836043" name="Line 11"/>
          <p:cNvSpPr>
            <a:spLocks noChangeShapeType="1"/>
          </p:cNvSpPr>
          <p:nvPr/>
        </p:nvSpPr>
        <p:spPr bwMode="auto">
          <a:xfrm flipV="1">
            <a:off x="3192463" y="1973758"/>
            <a:ext cx="574675" cy="574675"/>
          </a:xfrm>
          <a:prstGeom prst="line">
            <a:avLst/>
          </a:prstGeom>
          <a:noFill/>
          <a:ln w="19050">
            <a:solidFill>
              <a:schemeClr val="tx1"/>
            </a:solidFill>
            <a:round/>
            <a:headEnd/>
            <a:tailEnd type="triangle" w="med" len="med"/>
          </a:ln>
        </p:spPr>
        <p:txBody>
          <a:bodyPr/>
          <a:lstStyle/>
          <a:p>
            <a:endParaRPr lang="es-ES"/>
          </a:p>
        </p:txBody>
      </p:sp>
      <p:pic>
        <p:nvPicPr>
          <p:cNvPr id="23564" name="Picture 15" descr="EndUserLeft"/>
          <p:cNvPicPr>
            <a:picLocks noChangeAspect="1" noChangeArrowheads="1"/>
          </p:cNvPicPr>
          <p:nvPr/>
        </p:nvPicPr>
        <p:blipFill>
          <a:blip r:embed="rId8" cstate="print"/>
          <a:srcRect/>
          <a:stretch>
            <a:fillRect/>
          </a:stretch>
        </p:blipFill>
        <p:spPr bwMode="auto">
          <a:xfrm>
            <a:off x="5683250" y="1683246"/>
            <a:ext cx="831850" cy="1158875"/>
          </a:xfrm>
          <a:prstGeom prst="rect">
            <a:avLst/>
          </a:prstGeom>
          <a:noFill/>
          <a:ln w="9525">
            <a:noFill/>
            <a:miter lim="800000"/>
            <a:headEnd/>
            <a:tailEnd/>
          </a:ln>
        </p:spPr>
      </p:pic>
      <p:sp>
        <p:nvSpPr>
          <p:cNvPr id="23565" name="Text Box 16"/>
          <p:cNvSpPr txBox="1">
            <a:spLocks noChangeArrowheads="1"/>
          </p:cNvSpPr>
          <p:nvPr/>
        </p:nvSpPr>
        <p:spPr bwMode="auto">
          <a:xfrm>
            <a:off x="4340225" y="3900983"/>
            <a:ext cx="519113" cy="304800"/>
          </a:xfrm>
          <a:prstGeom prst="rect">
            <a:avLst/>
          </a:prstGeom>
          <a:noFill/>
          <a:ln w="9525">
            <a:noFill/>
            <a:miter lim="800000"/>
            <a:headEnd/>
            <a:tailEnd/>
          </a:ln>
        </p:spPr>
        <p:txBody>
          <a:bodyPr wrap="none">
            <a:spAutoFit/>
          </a:bodyPr>
          <a:lstStyle/>
          <a:p>
            <a:r>
              <a:rPr lang="es-ES"/>
              <a:t>Ana</a:t>
            </a:r>
          </a:p>
        </p:txBody>
      </p:sp>
      <p:sp>
        <p:nvSpPr>
          <p:cNvPr id="23566" name="Text Box 17"/>
          <p:cNvSpPr txBox="1">
            <a:spLocks noChangeArrowheads="1"/>
          </p:cNvSpPr>
          <p:nvPr/>
        </p:nvSpPr>
        <p:spPr bwMode="auto">
          <a:xfrm>
            <a:off x="5795963" y="2837358"/>
            <a:ext cx="687387" cy="304800"/>
          </a:xfrm>
          <a:prstGeom prst="rect">
            <a:avLst/>
          </a:prstGeom>
          <a:noFill/>
          <a:ln w="9525">
            <a:noFill/>
            <a:miter lim="800000"/>
            <a:headEnd/>
            <a:tailEnd/>
          </a:ln>
        </p:spPr>
        <p:txBody>
          <a:bodyPr wrap="none">
            <a:spAutoFit/>
          </a:bodyPr>
          <a:lstStyle/>
          <a:p>
            <a:r>
              <a:rPr lang="es-ES"/>
              <a:t>Pedro</a:t>
            </a:r>
          </a:p>
        </p:txBody>
      </p:sp>
      <p:pic>
        <p:nvPicPr>
          <p:cNvPr id="23567" name="Picture 18"/>
          <p:cNvPicPr>
            <a:picLocks noChangeAspect="1" noChangeArrowheads="1"/>
          </p:cNvPicPr>
          <p:nvPr/>
        </p:nvPicPr>
        <p:blipFill>
          <a:blip r:embed="rId7" cstate="print"/>
          <a:srcRect/>
          <a:stretch>
            <a:fillRect/>
          </a:stretch>
        </p:blipFill>
        <p:spPr bwMode="auto">
          <a:xfrm rot="5400000">
            <a:off x="5199856" y="1537990"/>
            <a:ext cx="90487" cy="812800"/>
          </a:xfrm>
          <a:prstGeom prst="rect">
            <a:avLst/>
          </a:prstGeom>
          <a:noFill/>
          <a:ln w="9525">
            <a:noFill/>
            <a:miter lim="800000"/>
            <a:headEnd/>
            <a:tailEnd/>
          </a:ln>
        </p:spPr>
      </p:pic>
      <p:sp>
        <p:nvSpPr>
          <p:cNvPr id="1836051" name="Text Box 19"/>
          <p:cNvSpPr txBox="1">
            <a:spLocks noChangeArrowheads="1"/>
          </p:cNvSpPr>
          <p:nvPr/>
        </p:nvSpPr>
        <p:spPr bwMode="auto">
          <a:xfrm>
            <a:off x="2811463" y="1956296"/>
            <a:ext cx="676275" cy="304800"/>
          </a:xfrm>
          <a:prstGeom prst="rect">
            <a:avLst/>
          </a:prstGeom>
          <a:noFill/>
          <a:ln w="9525">
            <a:noFill/>
            <a:miter lim="800000"/>
            <a:headEnd/>
            <a:tailEnd/>
          </a:ln>
        </p:spPr>
        <p:txBody>
          <a:bodyPr wrap="none">
            <a:spAutoFit/>
          </a:bodyPr>
          <a:lstStyle/>
          <a:p>
            <a:r>
              <a:rPr lang="es-ES" dirty="0"/>
              <a:t>Datos</a:t>
            </a:r>
          </a:p>
        </p:txBody>
      </p:sp>
      <p:sp>
        <p:nvSpPr>
          <p:cNvPr id="1836052" name="Line 20"/>
          <p:cNvSpPr>
            <a:spLocks noChangeShapeType="1"/>
          </p:cNvSpPr>
          <p:nvPr/>
        </p:nvSpPr>
        <p:spPr bwMode="auto">
          <a:xfrm flipH="1">
            <a:off x="3419475" y="2261096"/>
            <a:ext cx="503238" cy="504825"/>
          </a:xfrm>
          <a:prstGeom prst="line">
            <a:avLst/>
          </a:prstGeom>
          <a:noFill/>
          <a:ln w="19050">
            <a:solidFill>
              <a:srgbClr val="FF0000"/>
            </a:solidFill>
            <a:round/>
            <a:headEnd/>
            <a:tailEnd type="triangle" w="med" len="med"/>
          </a:ln>
        </p:spPr>
        <p:txBody>
          <a:bodyPr/>
          <a:lstStyle/>
          <a:p>
            <a:endParaRPr lang="es-ES"/>
          </a:p>
        </p:txBody>
      </p:sp>
      <p:sp>
        <p:nvSpPr>
          <p:cNvPr id="1836053" name="Text Box 21"/>
          <p:cNvSpPr txBox="1">
            <a:spLocks noChangeArrowheads="1"/>
          </p:cNvSpPr>
          <p:nvPr/>
        </p:nvSpPr>
        <p:spPr bwMode="auto">
          <a:xfrm>
            <a:off x="3490913" y="2532558"/>
            <a:ext cx="569912" cy="304800"/>
          </a:xfrm>
          <a:prstGeom prst="rect">
            <a:avLst/>
          </a:prstGeom>
          <a:noFill/>
          <a:ln w="9525">
            <a:noFill/>
            <a:miter lim="800000"/>
            <a:headEnd/>
            <a:tailEnd/>
          </a:ln>
        </p:spPr>
        <p:txBody>
          <a:bodyPr wrap="none">
            <a:spAutoFit/>
          </a:bodyPr>
          <a:lstStyle/>
          <a:p>
            <a:r>
              <a:rPr lang="es-ES">
                <a:solidFill>
                  <a:srgbClr val="FF0000"/>
                </a:solidFill>
              </a:rPr>
              <a:t>ACK</a:t>
            </a:r>
          </a:p>
        </p:txBody>
      </p:sp>
      <p:sp>
        <p:nvSpPr>
          <p:cNvPr id="1836055" name="Line 23"/>
          <p:cNvSpPr>
            <a:spLocks noChangeShapeType="1"/>
          </p:cNvSpPr>
          <p:nvPr/>
        </p:nvSpPr>
        <p:spPr bwMode="auto">
          <a:xfrm>
            <a:off x="4354513" y="2189658"/>
            <a:ext cx="0" cy="503238"/>
          </a:xfrm>
          <a:prstGeom prst="line">
            <a:avLst/>
          </a:prstGeom>
          <a:noFill/>
          <a:ln w="19050">
            <a:solidFill>
              <a:schemeClr val="tx1"/>
            </a:solidFill>
            <a:round/>
            <a:headEnd/>
            <a:tailEnd type="triangle" w="med" len="med"/>
          </a:ln>
        </p:spPr>
        <p:txBody>
          <a:bodyPr/>
          <a:lstStyle/>
          <a:p>
            <a:endParaRPr lang="es-ES"/>
          </a:p>
        </p:txBody>
      </p:sp>
      <p:sp>
        <p:nvSpPr>
          <p:cNvPr id="1836056" name="Line 24"/>
          <p:cNvSpPr>
            <a:spLocks noChangeShapeType="1"/>
          </p:cNvSpPr>
          <p:nvPr/>
        </p:nvSpPr>
        <p:spPr bwMode="auto">
          <a:xfrm flipV="1">
            <a:off x="4643438" y="2189658"/>
            <a:ext cx="0" cy="503238"/>
          </a:xfrm>
          <a:prstGeom prst="line">
            <a:avLst/>
          </a:prstGeom>
          <a:noFill/>
          <a:ln w="19050">
            <a:solidFill>
              <a:srgbClr val="FF0000"/>
            </a:solidFill>
            <a:round/>
            <a:headEnd/>
            <a:tailEnd type="triangle" w="med" len="med"/>
          </a:ln>
        </p:spPr>
        <p:txBody>
          <a:bodyPr/>
          <a:lstStyle/>
          <a:p>
            <a:endParaRPr lang="es-ES"/>
          </a:p>
        </p:txBody>
      </p:sp>
      <p:sp>
        <p:nvSpPr>
          <p:cNvPr id="1836057" name="Text Box 25"/>
          <p:cNvSpPr txBox="1">
            <a:spLocks noChangeArrowheads="1"/>
          </p:cNvSpPr>
          <p:nvPr/>
        </p:nvSpPr>
        <p:spPr bwMode="auto">
          <a:xfrm>
            <a:off x="4643438" y="2261096"/>
            <a:ext cx="569912" cy="304800"/>
          </a:xfrm>
          <a:prstGeom prst="rect">
            <a:avLst/>
          </a:prstGeom>
          <a:noFill/>
          <a:ln w="9525">
            <a:noFill/>
            <a:miter lim="800000"/>
            <a:headEnd/>
            <a:tailEnd/>
          </a:ln>
        </p:spPr>
        <p:txBody>
          <a:bodyPr wrap="none">
            <a:spAutoFit/>
          </a:bodyPr>
          <a:lstStyle/>
          <a:p>
            <a:r>
              <a:rPr lang="es-ES">
                <a:solidFill>
                  <a:srgbClr val="FF0000"/>
                </a:solidFill>
              </a:rPr>
              <a:t>ACK</a:t>
            </a:r>
          </a:p>
        </p:txBody>
      </p:sp>
      <p:sp>
        <p:nvSpPr>
          <p:cNvPr id="1836058" name="Text Box 26"/>
          <p:cNvSpPr txBox="1">
            <a:spLocks noChangeArrowheads="1"/>
          </p:cNvSpPr>
          <p:nvPr/>
        </p:nvSpPr>
        <p:spPr bwMode="auto">
          <a:xfrm>
            <a:off x="3751263" y="2316658"/>
            <a:ext cx="676275" cy="304800"/>
          </a:xfrm>
          <a:prstGeom prst="rect">
            <a:avLst/>
          </a:prstGeom>
          <a:noFill/>
          <a:ln w="9525">
            <a:noFill/>
            <a:miter lim="800000"/>
            <a:headEnd/>
            <a:tailEnd/>
          </a:ln>
        </p:spPr>
        <p:txBody>
          <a:bodyPr wrap="none">
            <a:spAutoFit/>
          </a:bodyPr>
          <a:lstStyle/>
          <a:p>
            <a:r>
              <a:rPr lang="es-ES"/>
              <a:t>Datos</a:t>
            </a:r>
          </a:p>
        </p:txBody>
      </p:sp>
      <p:sp>
        <p:nvSpPr>
          <p:cNvPr id="23" name="Line 4"/>
          <p:cNvSpPr>
            <a:spLocks noChangeShapeType="1"/>
          </p:cNvSpPr>
          <p:nvPr/>
        </p:nvSpPr>
        <p:spPr bwMode="auto">
          <a:xfrm flipV="1">
            <a:off x="2509837" y="980381"/>
            <a:ext cx="3876675" cy="4762"/>
          </a:xfrm>
          <a:prstGeom prst="line">
            <a:avLst/>
          </a:prstGeom>
          <a:noFill/>
          <a:ln w="38100">
            <a:solidFill>
              <a:srgbClr val="0000FF"/>
            </a:solidFill>
            <a:round/>
            <a:headEnd/>
            <a:tailEnd/>
          </a:ln>
        </p:spPr>
        <p:txBody>
          <a:bodyPr/>
          <a:lstStyle/>
          <a:p>
            <a:endParaRPr lang="es-ES"/>
          </a:p>
        </p:txBody>
      </p:sp>
      <p:pic>
        <p:nvPicPr>
          <p:cNvPr id="25" name="Picture 86"/>
          <p:cNvPicPr>
            <a:picLocks noChangeArrowheads="1"/>
          </p:cNvPicPr>
          <p:nvPr/>
        </p:nvPicPr>
        <p:blipFill>
          <a:blip r:embed="rId9" cstate="print"/>
          <a:srcRect/>
          <a:stretch>
            <a:fillRect/>
          </a:stretch>
        </p:blipFill>
        <p:spPr bwMode="auto">
          <a:xfrm>
            <a:off x="4055774" y="836712"/>
            <a:ext cx="819150" cy="287338"/>
          </a:xfrm>
          <a:prstGeom prst="rect">
            <a:avLst/>
          </a:prstGeom>
          <a:noFill/>
          <a:ln w="12700">
            <a:noFill/>
            <a:miter lim="800000"/>
            <a:headEnd/>
            <a:tailEnd/>
          </a:ln>
        </p:spPr>
      </p:pic>
      <p:sp>
        <p:nvSpPr>
          <p:cNvPr id="26" name="Text Box 19"/>
          <p:cNvSpPr txBox="1">
            <a:spLocks noChangeArrowheads="1"/>
          </p:cNvSpPr>
          <p:nvPr/>
        </p:nvSpPr>
        <p:spPr bwMode="auto">
          <a:xfrm>
            <a:off x="3633210" y="1052736"/>
            <a:ext cx="434734" cy="307777"/>
          </a:xfrm>
          <a:prstGeom prst="rect">
            <a:avLst/>
          </a:prstGeom>
          <a:noFill/>
          <a:ln w="9525">
            <a:noFill/>
            <a:miter lim="800000"/>
            <a:headEnd/>
            <a:tailEnd/>
          </a:ln>
        </p:spPr>
        <p:txBody>
          <a:bodyPr wrap="none">
            <a:spAutoFit/>
          </a:bodyPr>
          <a:lstStyle/>
          <a:p>
            <a:r>
              <a:rPr lang="es-ES" dirty="0" smtClean="0"/>
              <a:t>DS</a:t>
            </a:r>
            <a:endParaRPr lang="es-ES" dirty="0"/>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36043"/>
                                        </p:tgtEl>
                                        <p:attrNameLst>
                                          <p:attrName>style.visibility</p:attrName>
                                        </p:attrNameLst>
                                      </p:cBhvr>
                                      <p:to>
                                        <p:strVal val="visible"/>
                                      </p:to>
                                    </p:set>
                                    <p:animEffect transition="in" filter="wipe(down)">
                                      <p:cBhvr>
                                        <p:cTn id="7" dur="500"/>
                                        <p:tgtEl>
                                          <p:spTgt spid="183604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36051"/>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grpId="0" nodeType="afterEffect">
                                  <p:stCondLst>
                                    <p:cond delay="1000"/>
                                  </p:stCondLst>
                                  <p:childTnLst>
                                    <p:set>
                                      <p:cBhvr>
                                        <p:cTn id="12" dur="1" fill="hold">
                                          <p:stCondLst>
                                            <p:cond delay="0"/>
                                          </p:stCondLst>
                                        </p:cTn>
                                        <p:tgtEl>
                                          <p:spTgt spid="1836052"/>
                                        </p:tgtEl>
                                        <p:attrNameLst>
                                          <p:attrName>style.visibility</p:attrName>
                                        </p:attrNameLst>
                                      </p:cBhvr>
                                      <p:to>
                                        <p:strVal val="visible"/>
                                      </p:to>
                                    </p:set>
                                    <p:animEffect transition="in" filter="wipe(up)">
                                      <p:cBhvr>
                                        <p:cTn id="13" dur="500"/>
                                        <p:tgtEl>
                                          <p:spTgt spid="1836052"/>
                                        </p:tgtEl>
                                      </p:cBhvr>
                                    </p:animEffec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8360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36055"/>
                                        </p:tgtEl>
                                        <p:attrNameLst>
                                          <p:attrName>style.visibility</p:attrName>
                                        </p:attrNameLst>
                                      </p:cBhvr>
                                      <p:to>
                                        <p:strVal val="visible"/>
                                      </p:to>
                                    </p:set>
                                    <p:animEffect transition="in" filter="wipe(up)">
                                      <p:cBhvr>
                                        <p:cTn id="21" dur="500"/>
                                        <p:tgtEl>
                                          <p:spTgt spid="1836055"/>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836058"/>
                                        </p:tgtEl>
                                        <p:attrNameLst>
                                          <p:attrName>style.visibility</p:attrName>
                                        </p:attrNameLst>
                                      </p:cBhvr>
                                      <p:to>
                                        <p:strVal val="visible"/>
                                      </p:to>
                                    </p:set>
                                  </p:childTnLst>
                                </p:cTn>
                              </p:par>
                            </p:childTnLst>
                          </p:cTn>
                        </p:par>
                        <p:par>
                          <p:cTn id="25" fill="hold">
                            <p:stCondLst>
                              <p:cond delay="500"/>
                            </p:stCondLst>
                            <p:childTnLst>
                              <p:par>
                                <p:cTn id="26" presetID="22" presetClass="entr" presetSubtype="4" fill="hold" grpId="0" nodeType="afterEffect">
                                  <p:stCondLst>
                                    <p:cond delay="1000"/>
                                  </p:stCondLst>
                                  <p:childTnLst>
                                    <p:set>
                                      <p:cBhvr>
                                        <p:cTn id="27" dur="1" fill="hold">
                                          <p:stCondLst>
                                            <p:cond delay="0"/>
                                          </p:stCondLst>
                                        </p:cTn>
                                        <p:tgtEl>
                                          <p:spTgt spid="1836056"/>
                                        </p:tgtEl>
                                        <p:attrNameLst>
                                          <p:attrName>style.visibility</p:attrName>
                                        </p:attrNameLst>
                                      </p:cBhvr>
                                      <p:to>
                                        <p:strVal val="visible"/>
                                      </p:to>
                                    </p:set>
                                    <p:animEffect transition="in" filter="wipe(down)">
                                      <p:cBhvr>
                                        <p:cTn id="28" dur="500"/>
                                        <p:tgtEl>
                                          <p:spTgt spid="1836056"/>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836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3" grpId="0" animBg="1"/>
      <p:bldP spid="1836051" grpId="0"/>
      <p:bldP spid="1836052" grpId="0" animBg="1"/>
      <p:bldP spid="1836053" grpId="0"/>
      <p:bldP spid="1836055" grpId="0" animBg="1"/>
      <p:bldP spid="1836056" grpId="0" animBg="1"/>
      <p:bldP spid="1836057" grpId="0"/>
      <p:bldP spid="18360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Marcador de número de diapositiva"/>
          <p:cNvSpPr>
            <a:spLocks noGrp="1"/>
          </p:cNvSpPr>
          <p:nvPr>
            <p:ph type="sldNum" sz="quarter" idx="10"/>
          </p:nvPr>
        </p:nvSpPr>
        <p:spPr/>
        <p:txBody>
          <a:bodyPr/>
          <a:lstStyle/>
          <a:p>
            <a:pPr>
              <a:defRPr/>
            </a:pPr>
            <a:r>
              <a:rPr lang="es-ES"/>
              <a:t>Ampliación Redes 5-</a:t>
            </a:r>
            <a:fld id="{F99B7D4E-6C2D-4093-8E35-6F2498CCBEEA}" type="slidenum">
              <a:rPr lang="es-ES"/>
              <a:pPr>
                <a:defRPr/>
              </a:pPr>
              <a:t>22</a:t>
            </a:fld>
            <a:endParaRPr lang="es-ES"/>
          </a:p>
        </p:txBody>
      </p:sp>
      <p:sp>
        <p:nvSpPr>
          <p:cNvPr id="24579" name="Rectangle 2"/>
          <p:cNvSpPr>
            <a:spLocks noChangeArrowheads="1"/>
          </p:cNvSpPr>
          <p:nvPr/>
        </p:nvSpPr>
        <p:spPr bwMode="auto">
          <a:xfrm>
            <a:off x="381000" y="152400"/>
            <a:ext cx="8458200" cy="609600"/>
          </a:xfrm>
          <a:prstGeom prst="rect">
            <a:avLst/>
          </a:prstGeom>
          <a:noFill/>
          <a:ln w="9525">
            <a:noFill/>
            <a:miter lim="800000"/>
            <a:headEnd/>
            <a:tailEnd/>
          </a:ln>
        </p:spPr>
        <p:txBody>
          <a:bodyPr anchor="ctr"/>
          <a:lstStyle/>
          <a:p>
            <a:pPr algn="ctr"/>
            <a:r>
              <a:rPr lang="en-US" sz="4400" b="0">
                <a:solidFill>
                  <a:schemeClr val="tx2"/>
                </a:solidFill>
                <a:latin typeface="Times New Roman" pitchFamily="18" charset="0"/>
              </a:rPr>
              <a:t>Acceso al medio – CSMA/CA</a:t>
            </a:r>
          </a:p>
        </p:txBody>
      </p:sp>
      <p:sp>
        <p:nvSpPr>
          <p:cNvPr id="24580" name="Rectangle 3"/>
          <p:cNvSpPr>
            <a:spLocks noChangeArrowheads="1"/>
          </p:cNvSpPr>
          <p:nvPr/>
        </p:nvSpPr>
        <p:spPr bwMode="auto">
          <a:xfrm>
            <a:off x="573088" y="4005064"/>
            <a:ext cx="8102600" cy="2268538"/>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dirty="0">
                <a:latin typeface="Times New Roman" pitchFamily="18" charset="0"/>
              </a:rPr>
              <a:t>CSMA/CD</a:t>
            </a:r>
            <a:r>
              <a:rPr lang="en-US" sz="2000" b="0" dirty="0">
                <a:latin typeface="Times New Roman" pitchFamily="18" charset="0"/>
              </a:rPr>
              <a:t> – Collision Detection (Ethernet, 802.3):</a:t>
            </a:r>
          </a:p>
          <a:p>
            <a:pPr marL="742950" lvl="1" indent="-285750">
              <a:lnSpc>
                <a:spcPct val="90000"/>
              </a:lnSpc>
              <a:spcBef>
                <a:spcPct val="20000"/>
              </a:spcBef>
              <a:buFontTx/>
              <a:buChar char="–"/>
            </a:pPr>
            <a:r>
              <a:rPr lang="en-US" sz="2000" b="0" dirty="0" err="1">
                <a:latin typeface="Times New Roman" pitchFamily="18" charset="0"/>
              </a:rPr>
              <a:t>Todos</a:t>
            </a:r>
            <a:r>
              <a:rPr lang="en-US" sz="2000" b="0" dirty="0">
                <a:latin typeface="Times New Roman" pitchFamily="18" charset="0"/>
              </a:rPr>
              <a:t> los </a:t>
            </a:r>
            <a:r>
              <a:rPr lang="en-US" sz="2000" b="0" dirty="0" err="1">
                <a:latin typeface="Times New Roman" pitchFamily="18" charset="0"/>
              </a:rPr>
              <a:t>dispositivos</a:t>
            </a:r>
            <a:r>
              <a:rPr lang="en-US" sz="2000" b="0" dirty="0">
                <a:latin typeface="Times New Roman" pitchFamily="18" charset="0"/>
              </a:rPr>
              <a:t> </a:t>
            </a:r>
            <a:r>
              <a:rPr lang="en-US" sz="2000" b="0" dirty="0" err="1">
                <a:latin typeface="Times New Roman" pitchFamily="18" charset="0"/>
              </a:rPr>
              <a:t>detectan</a:t>
            </a:r>
            <a:r>
              <a:rPr lang="en-US" sz="2000" b="0" dirty="0">
                <a:latin typeface="Times New Roman" pitchFamily="18" charset="0"/>
              </a:rPr>
              <a:t> la </a:t>
            </a:r>
            <a:r>
              <a:rPr lang="en-US" sz="2000" b="0" dirty="0" err="1">
                <a:latin typeface="Times New Roman" pitchFamily="18" charset="0"/>
              </a:rPr>
              <a:t>colisión</a:t>
            </a:r>
            <a:r>
              <a:rPr lang="en-US" sz="2000" b="0" dirty="0">
                <a:latin typeface="Times New Roman" pitchFamily="18" charset="0"/>
              </a:rPr>
              <a:t> en </a:t>
            </a:r>
            <a:r>
              <a:rPr lang="en-US" sz="2000" b="0" dirty="0" err="1">
                <a:latin typeface="Times New Roman" pitchFamily="18" charset="0"/>
              </a:rPr>
              <a:t>tiempo</a:t>
            </a:r>
            <a:r>
              <a:rPr lang="en-US" sz="2000" b="0" dirty="0">
                <a:latin typeface="Times New Roman" pitchFamily="18" charset="0"/>
              </a:rPr>
              <a:t> </a:t>
            </a:r>
            <a:r>
              <a:rPr lang="en-US" sz="2000" b="0" dirty="0" smtClean="0">
                <a:latin typeface="Times New Roman" pitchFamily="18" charset="0"/>
              </a:rPr>
              <a:t>real. </a:t>
            </a:r>
            <a:r>
              <a:rPr lang="en-US" sz="2000" b="0" dirty="0" err="1" smtClean="0">
                <a:latin typeface="Times New Roman" pitchFamily="18" charset="0"/>
              </a:rPr>
              <a:t>Cuando</a:t>
            </a:r>
            <a:r>
              <a:rPr lang="en-US" sz="2000" b="0" dirty="0" smtClean="0">
                <a:latin typeface="Times New Roman" pitchFamily="18" charset="0"/>
              </a:rPr>
              <a:t> </a:t>
            </a:r>
            <a:r>
              <a:rPr lang="en-US" sz="2000" b="0" dirty="0" err="1" smtClean="0">
                <a:latin typeface="Times New Roman" pitchFamily="18" charset="0"/>
              </a:rPr>
              <a:t>ocurre</a:t>
            </a:r>
            <a:r>
              <a:rPr lang="en-US" sz="2000" b="0" dirty="0" smtClean="0">
                <a:latin typeface="Times New Roman" pitchFamily="18" charset="0"/>
              </a:rPr>
              <a:t> la </a:t>
            </a:r>
            <a:r>
              <a:rPr lang="en-US" sz="2000" b="0" dirty="0" err="1" smtClean="0">
                <a:latin typeface="Times New Roman" pitchFamily="18" charset="0"/>
              </a:rPr>
              <a:t>coisión</a:t>
            </a:r>
            <a:r>
              <a:rPr lang="en-US" sz="2000" b="0" dirty="0" smtClean="0">
                <a:latin typeface="Times New Roman" pitchFamily="18" charset="0"/>
              </a:rPr>
              <a:t> la </a:t>
            </a:r>
            <a:r>
              <a:rPr lang="en-US" sz="2000" b="0" dirty="0" err="1" smtClean="0">
                <a:latin typeface="Times New Roman" pitchFamily="18" charset="0"/>
              </a:rPr>
              <a:t>transmisión</a:t>
            </a:r>
            <a:r>
              <a:rPr lang="en-US" sz="2000" b="0" dirty="0" smtClean="0">
                <a:latin typeface="Times New Roman" pitchFamily="18" charset="0"/>
              </a:rPr>
              <a:t> se </a:t>
            </a:r>
            <a:r>
              <a:rPr lang="en-US" sz="2000" b="0" dirty="0" err="1" smtClean="0">
                <a:latin typeface="Times New Roman" pitchFamily="18" charset="0"/>
              </a:rPr>
              <a:t>interrumpe</a:t>
            </a:r>
            <a:endParaRPr lang="en-US" sz="2000" b="0" dirty="0">
              <a:latin typeface="Times New Roman" pitchFamily="18" charset="0"/>
            </a:endParaRPr>
          </a:p>
          <a:p>
            <a:pPr marL="342900" indent="-342900">
              <a:lnSpc>
                <a:spcPct val="90000"/>
              </a:lnSpc>
              <a:spcBef>
                <a:spcPct val="20000"/>
              </a:spcBef>
              <a:buFontTx/>
              <a:buChar char="•"/>
            </a:pPr>
            <a:r>
              <a:rPr lang="en-US" sz="2000" dirty="0">
                <a:latin typeface="Times New Roman" pitchFamily="18" charset="0"/>
              </a:rPr>
              <a:t>CSMA/CA</a:t>
            </a:r>
            <a:r>
              <a:rPr lang="en-US" sz="2000" b="0" dirty="0">
                <a:latin typeface="Times New Roman" pitchFamily="18" charset="0"/>
              </a:rPr>
              <a:t> – Collision Avoidance (</a:t>
            </a:r>
            <a:r>
              <a:rPr lang="en-US" sz="2000" b="0" dirty="0" err="1">
                <a:latin typeface="Times New Roman" pitchFamily="18" charset="0"/>
              </a:rPr>
              <a:t>Wi-FI</a:t>
            </a:r>
            <a:r>
              <a:rPr lang="en-US" sz="2000" b="0" dirty="0">
                <a:latin typeface="Times New Roman" pitchFamily="18" charset="0"/>
              </a:rPr>
              <a:t>, 802.11)</a:t>
            </a:r>
          </a:p>
          <a:p>
            <a:pPr marL="742950" lvl="1" indent="-285750">
              <a:lnSpc>
                <a:spcPct val="90000"/>
              </a:lnSpc>
              <a:spcBef>
                <a:spcPct val="20000"/>
              </a:spcBef>
              <a:buFontTx/>
              <a:buChar char="–"/>
            </a:pPr>
            <a:r>
              <a:rPr lang="en-US" sz="2000" b="0" dirty="0">
                <a:latin typeface="Times New Roman" pitchFamily="18" charset="0"/>
              </a:rPr>
              <a:t>Los </a:t>
            </a:r>
            <a:r>
              <a:rPr lang="en-US" sz="2000" b="0" dirty="0" err="1">
                <a:latin typeface="Times New Roman" pitchFamily="18" charset="0"/>
              </a:rPr>
              <a:t>dispositivos</a:t>
            </a:r>
            <a:r>
              <a:rPr lang="en-US" sz="2000" b="0" dirty="0">
                <a:latin typeface="Times New Roman" pitchFamily="18" charset="0"/>
              </a:rPr>
              <a:t> </a:t>
            </a:r>
            <a:r>
              <a:rPr lang="en-US" sz="2000" b="0" dirty="0" err="1">
                <a:latin typeface="Times New Roman" pitchFamily="18" charset="0"/>
              </a:rPr>
              <a:t>suponen</a:t>
            </a:r>
            <a:r>
              <a:rPr lang="en-US" sz="2000" b="0" dirty="0">
                <a:latin typeface="Times New Roman" pitchFamily="18" charset="0"/>
              </a:rPr>
              <a:t> </a:t>
            </a:r>
            <a:r>
              <a:rPr lang="en-US" sz="2000" b="0" dirty="0" err="1">
                <a:latin typeface="Times New Roman" pitchFamily="18" charset="0"/>
              </a:rPr>
              <a:t>que</a:t>
            </a:r>
            <a:r>
              <a:rPr lang="en-US" sz="2000" b="0" dirty="0">
                <a:latin typeface="Times New Roman" pitchFamily="18" charset="0"/>
              </a:rPr>
              <a:t> ha </a:t>
            </a:r>
            <a:r>
              <a:rPr lang="en-US" sz="2000" b="0" dirty="0" err="1">
                <a:latin typeface="Times New Roman" pitchFamily="18" charset="0"/>
              </a:rPr>
              <a:t>habido</a:t>
            </a:r>
            <a:r>
              <a:rPr lang="en-US" sz="2000" b="0" dirty="0">
                <a:latin typeface="Times New Roman" pitchFamily="18" charset="0"/>
              </a:rPr>
              <a:t> </a:t>
            </a:r>
            <a:r>
              <a:rPr lang="en-US" sz="2000" b="0" dirty="0" err="1">
                <a:latin typeface="Times New Roman" pitchFamily="18" charset="0"/>
              </a:rPr>
              <a:t>colisión</a:t>
            </a:r>
            <a:r>
              <a:rPr lang="en-US" sz="2000" b="0" dirty="0">
                <a:latin typeface="Times New Roman" pitchFamily="18" charset="0"/>
              </a:rPr>
              <a:t> </a:t>
            </a:r>
            <a:r>
              <a:rPr lang="en-US" sz="2000" b="0" dirty="0" err="1">
                <a:latin typeface="Times New Roman" pitchFamily="18" charset="0"/>
              </a:rPr>
              <a:t>si</a:t>
            </a:r>
            <a:r>
              <a:rPr lang="en-US" sz="2000" b="0" dirty="0">
                <a:latin typeface="Times New Roman" pitchFamily="18" charset="0"/>
              </a:rPr>
              <a:t> </a:t>
            </a:r>
            <a:r>
              <a:rPr lang="en-US" sz="2000" b="0" dirty="0" err="1">
                <a:latin typeface="Times New Roman" pitchFamily="18" charset="0"/>
              </a:rPr>
              <a:t>después</a:t>
            </a:r>
            <a:r>
              <a:rPr lang="en-US" sz="2000" b="0" dirty="0">
                <a:latin typeface="Times New Roman" pitchFamily="18" charset="0"/>
              </a:rPr>
              <a:t> de </a:t>
            </a:r>
            <a:r>
              <a:rPr lang="en-US" sz="2000" b="0" dirty="0" err="1">
                <a:latin typeface="Times New Roman" pitchFamily="18" charset="0"/>
              </a:rPr>
              <a:t>enviar</a:t>
            </a:r>
            <a:r>
              <a:rPr lang="en-US" sz="2000" b="0" dirty="0">
                <a:latin typeface="Times New Roman" pitchFamily="18" charset="0"/>
              </a:rPr>
              <a:t> </a:t>
            </a:r>
            <a:r>
              <a:rPr lang="en-US" sz="2000" b="0" dirty="0" err="1">
                <a:latin typeface="Times New Roman" pitchFamily="18" charset="0"/>
              </a:rPr>
              <a:t>una</a:t>
            </a:r>
            <a:r>
              <a:rPr lang="en-US" sz="2000" b="0" dirty="0">
                <a:latin typeface="Times New Roman" pitchFamily="18" charset="0"/>
              </a:rPr>
              <a:t> </a:t>
            </a:r>
            <a:r>
              <a:rPr lang="en-US" sz="2000" b="0" dirty="0" err="1">
                <a:latin typeface="Times New Roman" pitchFamily="18" charset="0"/>
              </a:rPr>
              <a:t>trama</a:t>
            </a:r>
            <a:r>
              <a:rPr lang="en-US" sz="2000" b="0" dirty="0">
                <a:latin typeface="Times New Roman" pitchFamily="18" charset="0"/>
              </a:rPr>
              <a:t> no </a:t>
            </a:r>
            <a:r>
              <a:rPr lang="en-US" sz="2000" b="0" dirty="0" err="1">
                <a:latin typeface="Times New Roman" pitchFamily="18" charset="0"/>
              </a:rPr>
              <a:t>reciben</a:t>
            </a:r>
            <a:r>
              <a:rPr lang="en-US" sz="2000" b="0" dirty="0">
                <a:latin typeface="Times New Roman" pitchFamily="18" charset="0"/>
              </a:rPr>
              <a:t> la </a:t>
            </a:r>
            <a:r>
              <a:rPr lang="en-US" sz="2000" b="0" dirty="0" err="1">
                <a:latin typeface="Times New Roman" pitchFamily="18" charset="0"/>
              </a:rPr>
              <a:t>confirmación</a:t>
            </a:r>
            <a:r>
              <a:rPr lang="en-US" sz="2000" b="0" dirty="0">
                <a:latin typeface="Times New Roman" pitchFamily="18" charset="0"/>
              </a:rPr>
              <a:t> (ACK)</a:t>
            </a:r>
          </a:p>
          <a:p>
            <a:pPr marL="342900" indent="-342900">
              <a:lnSpc>
                <a:spcPct val="90000"/>
              </a:lnSpc>
              <a:spcBef>
                <a:spcPct val="20000"/>
              </a:spcBef>
              <a:buFontTx/>
              <a:buChar char="•"/>
            </a:pPr>
            <a:r>
              <a:rPr lang="en-US" sz="2000" b="0" dirty="0" err="1">
                <a:latin typeface="Times New Roman" pitchFamily="18" charset="0"/>
              </a:rPr>
              <a:t>Tanto</a:t>
            </a:r>
            <a:r>
              <a:rPr lang="en-US" sz="2000" b="0" dirty="0">
                <a:latin typeface="Times New Roman" pitchFamily="18" charset="0"/>
              </a:rPr>
              <a:t> CSMA/CD </a:t>
            </a:r>
            <a:r>
              <a:rPr lang="en-US" sz="2000" b="0" dirty="0" err="1">
                <a:latin typeface="Times New Roman" pitchFamily="18" charset="0"/>
              </a:rPr>
              <a:t>como</a:t>
            </a:r>
            <a:r>
              <a:rPr lang="en-US" sz="2000" b="0" dirty="0">
                <a:latin typeface="Times New Roman" pitchFamily="18" charset="0"/>
              </a:rPr>
              <a:t> CSMA/CA son </a:t>
            </a:r>
            <a:r>
              <a:rPr lang="en-US" sz="2000" b="0" dirty="0" smtClean="0">
                <a:latin typeface="Times New Roman" pitchFamily="18" charset="0"/>
              </a:rPr>
              <a:t>half-duplex, </a:t>
            </a:r>
            <a:r>
              <a:rPr lang="en-US" sz="2000" b="0" dirty="0" err="1" smtClean="0">
                <a:latin typeface="Times New Roman" pitchFamily="18" charset="0"/>
              </a:rPr>
              <a:t>pero</a:t>
            </a:r>
            <a:r>
              <a:rPr lang="en-US" sz="2000" b="0" dirty="0" smtClean="0">
                <a:latin typeface="Times New Roman" pitchFamily="18" charset="0"/>
              </a:rPr>
              <a:t> CSMA/CD </a:t>
            </a:r>
            <a:r>
              <a:rPr lang="en-US" sz="2000" b="0" dirty="0" err="1" smtClean="0">
                <a:latin typeface="Times New Roman" pitchFamily="18" charset="0"/>
              </a:rPr>
              <a:t>es</a:t>
            </a:r>
            <a:r>
              <a:rPr lang="en-US" sz="2000" b="0" dirty="0" smtClean="0">
                <a:latin typeface="Times New Roman" pitchFamily="18" charset="0"/>
              </a:rPr>
              <a:t> </a:t>
            </a:r>
            <a:r>
              <a:rPr lang="en-US" sz="2000" b="0" dirty="0" err="1" smtClean="0">
                <a:latin typeface="Times New Roman" pitchFamily="18" charset="0"/>
              </a:rPr>
              <a:t>más</a:t>
            </a:r>
            <a:r>
              <a:rPr lang="en-US" sz="2000" b="0" dirty="0" smtClean="0">
                <a:latin typeface="Times New Roman" pitchFamily="18" charset="0"/>
              </a:rPr>
              <a:t> </a:t>
            </a:r>
            <a:r>
              <a:rPr lang="en-US" sz="2000" b="0" dirty="0" err="1" smtClean="0">
                <a:latin typeface="Times New Roman" pitchFamily="18" charset="0"/>
              </a:rPr>
              <a:t>eficiente</a:t>
            </a:r>
            <a:r>
              <a:rPr lang="en-US" sz="2000" b="0" dirty="0" smtClean="0">
                <a:latin typeface="Times New Roman" pitchFamily="18" charset="0"/>
              </a:rPr>
              <a:t> </a:t>
            </a:r>
            <a:endParaRPr lang="en-US" sz="2000" b="0" dirty="0">
              <a:latin typeface="Times New Roman" pitchFamily="18" charset="0"/>
            </a:endParaRPr>
          </a:p>
        </p:txBody>
      </p:sp>
      <p:pic>
        <p:nvPicPr>
          <p:cNvPr id="24581" name="Picture 4" descr="networ3"/>
          <p:cNvPicPr>
            <a:picLocks noChangeAspect="1" noChangeArrowheads="1"/>
          </p:cNvPicPr>
          <p:nvPr/>
        </p:nvPicPr>
        <p:blipFill>
          <a:blip r:embed="rId3" cstate="print"/>
          <a:srcRect/>
          <a:stretch>
            <a:fillRect/>
          </a:stretch>
        </p:blipFill>
        <p:spPr bwMode="auto">
          <a:xfrm>
            <a:off x="381000" y="1000108"/>
            <a:ext cx="3292475" cy="2560638"/>
          </a:xfrm>
          <a:prstGeom prst="rect">
            <a:avLst/>
          </a:prstGeom>
          <a:noFill/>
          <a:ln w="9525">
            <a:noFill/>
            <a:miter lim="800000"/>
            <a:headEnd/>
            <a:tailEnd/>
          </a:ln>
        </p:spPr>
      </p:pic>
      <p:sp>
        <p:nvSpPr>
          <p:cNvPr id="24582" name="Text Box 6"/>
          <p:cNvSpPr txBox="1">
            <a:spLocks noChangeArrowheads="1"/>
          </p:cNvSpPr>
          <p:nvPr/>
        </p:nvSpPr>
        <p:spPr bwMode="auto">
          <a:xfrm>
            <a:off x="685800" y="3300396"/>
            <a:ext cx="2819400" cy="366712"/>
          </a:xfrm>
          <a:prstGeom prst="rect">
            <a:avLst/>
          </a:prstGeom>
          <a:solidFill>
            <a:schemeClr val="bg1"/>
          </a:solidFill>
          <a:ln w="25400">
            <a:noFill/>
            <a:miter lim="800000"/>
            <a:headEnd/>
            <a:tailEnd/>
          </a:ln>
        </p:spPr>
        <p:txBody>
          <a:bodyPr>
            <a:spAutoFit/>
          </a:bodyPr>
          <a:lstStyle/>
          <a:p>
            <a:pPr algn="ctr">
              <a:spcBef>
                <a:spcPct val="50000"/>
              </a:spcBef>
            </a:pPr>
            <a:r>
              <a:rPr lang="en-US" sz="1800"/>
              <a:t>CSMA/CD</a:t>
            </a:r>
          </a:p>
        </p:txBody>
      </p:sp>
      <p:sp>
        <p:nvSpPr>
          <p:cNvPr id="24583" name="Text Box 7"/>
          <p:cNvSpPr txBox="1">
            <a:spLocks noChangeArrowheads="1"/>
          </p:cNvSpPr>
          <p:nvPr/>
        </p:nvSpPr>
        <p:spPr bwMode="auto">
          <a:xfrm>
            <a:off x="4352925" y="3581400"/>
            <a:ext cx="2819400" cy="366713"/>
          </a:xfrm>
          <a:prstGeom prst="rect">
            <a:avLst/>
          </a:prstGeom>
          <a:solidFill>
            <a:schemeClr val="bg1"/>
          </a:solidFill>
          <a:ln w="25400">
            <a:noFill/>
            <a:miter lim="800000"/>
            <a:headEnd/>
            <a:tailEnd/>
          </a:ln>
        </p:spPr>
        <p:txBody>
          <a:bodyPr>
            <a:spAutoFit/>
          </a:bodyPr>
          <a:lstStyle/>
          <a:p>
            <a:pPr algn="ctr">
              <a:spcBef>
                <a:spcPct val="50000"/>
              </a:spcBef>
            </a:pPr>
            <a:r>
              <a:rPr lang="en-US" sz="1800"/>
              <a:t>CSMA/CA</a:t>
            </a:r>
          </a:p>
        </p:txBody>
      </p:sp>
      <p:sp>
        <p:nvSpPr>
          <p:cNvPr id="24584" name="Text Box 11"/>
          <p:cNvSpPr txBox="1">
            <a:spLocks noChangeArrowheads="1"/>
          </p:cNvSpPr>
          <p:nvPr/>
        </p:nvSpPr>
        <p:spPr bwMode="auto">
          <a:xfrm>
            <a:off x="857224" y="3621289"/>
            <a:ext cx="2619364" cy="307777"/>
          </a:xfrm>
          <a:prstGeom prst="rect">
            <a:avLst/>
          </a:prstGeom>
          <a:solidFill>
            <a:schemeClr val="bg1"/>
          </a:solidFill>
          <a:ln w="25400">
            <a:noFill/>
            <a:miter lim="800000"/>
            <a:headEnd/>
            <a:tailEnd/>
          </a:ln>
        </p:spPr>
        <p:txBody>
          <a:bodyPr wrap="square">
            <a:spAutoFit/>
          </a:bodyPr>
          <a:lstStyle/>
          <a:p>
            <a:pPr algn="ctr">
              <a:spcBef>
                <a:spcPct val="50000"/>
              </a:spcBef>
            </a:pPr>
            <a:r>
              <a:rPr lang="en-US" dirty="0" err="1"/>
              <a:t>Todos</a:t>
            </a:r>
            <a:r>
              <a:rPr lang="en-US" dirty="0"/>
              <a:t> </a:t>
            </a:r>
            <a:r>
              <a:rPr lang="en-US" dirty="0" err="1"/>
              <a:t>detectan</a:t>
            </a:r>
            <a:r>
              <a:rPr lang="en-US" dirty="0"/>
              <a:t> la </a:t>
            </a:r>
            <a:r>
              <a:rPr lang="en-US" dirty="0" err="1"/>
              <a:t>colisión</a:t>
            </a:r>
            <a:endParaRPr lang="en-US" dirty="0"/>
          </a:p>
        </p:txBody>
      </p:sp>
      <p:pic>
        <p:nvPicPr>
          <p:cNvPr id="24585" name="Picture 12" descr="EndUser"/>
          <p:cNvPicPr>
            <a:picLocks noChangeAspect="1" noChangeArrowheads="1"/>
          </p:cNvPicPr>
          <p:nvPr/>
        </p:nvPicPr>
        <p:blipFill>
          <a:blip r:embed="rId4" cstate="print"/>
          <a:srcRect/>
          <a:stretch>
            <a:fillRect/>
          </a:stretch>
        </p:blipFill>
        <p:spPr bwMode="auto">
          <a:xfrm>
            <a:off x="3924300" y="2133600"/>
            <a:ext cx="852488" cy="1219200"/>
          </a:xfrm>
          <a:prstGeom prst="rect">
            <a:avLst/>
          </a:prstGeom>
          <a:noFill/>
          <a:ln w="9525">
            <a:noFill/>
            <a:miter lim="800000"/>
            <a:headEnd/>
            <a:tailEnd/>
          </a:ln>
        </p:spPr>
      </p:pic>
      <p:pic>
        <p:nvPicPr>
          <p:cNvPr id="24586" name="Picture 13" descr="EndUser Female"/>
          <p:cNvPicPr>
            <a:picLocks noChangeAspect="1" noChangeArrowheads="1"/>
          </p:cNvPicPr>
          <p:nvPr/>
        </p:nvPicPr>
        <p:blipFill>
          <a:blip r:embed="rId5" cstate="print"/>
          <a:srcRect/>
          <a:stretch>
            <a:fillRect/>
          </a:stretch>
        </p:blipFill>
        <p:spPr bwMode="auto">
          <a:xfrm>
            <a:off x="5746750" y="2060575"/>
            <a:ext cx="769938" cy="1219200"/>
          </a:xfrm>
          <a:prstGeom prst="rect">
            <a:avLst/>
          </a:prstGeom>
          <a:noFill/>
          <a:ln w="9525">
            <a:noFill/>
            <a:miter lim="800000"/>
            <a:headEnd/>
            <a:tailEnd/>
          </a:ln>
        </p:spPr>
      </p:pic>
      <p:pic>
        <p:nvPicPr>
          <p:cNvPr id="24587" name="Picture 14"/>
          <p:cNvPicPr>
            <a:picLocks noChangeAspect="1" noChangeArrowheads="1"/>
          </p:cNvPicPr>
          <p:nvPr/>
        </p:nvPicPr>
        <p:blipFill>
          <a:blip r:embed="rId6" cstate="print"/>
          <a:srcRect/>
          <a:stretch>
            <a:fillRect/>
          </a:stretch>
        </p:blipFill>
        <p:spPr bwMode="auto">
          <a:xfrm>
            <a:off x="5534025" y="765175"/>
            <a:ext cx="827088" cy="711200"/>
          </a:xfrm>
          <a:prstGeom prst="rect">
            <a:avLst/>
          </a:prstGeom>
          <a:noFill/>
          <a:ln w="9525">
            <a:noFill/>
            <a:miter lim="800000"/>
            <a:headEnd/>
            <a:tailEnd/>
          </a:ln>
        </p:spPr>
      </p:pic>
      <p:sp>
        <p:nvSpPr>
          <p:cNvPr id="24588" name="Text Box 16"/>
          <p:cNvSpPr txBox="1">
            <a:spLocks noChangeArrowheads="1"/>
          </p:cNvSpPr>
          <p:nvPr/>
        </p:nvSpPr>
        <p:spPr bwMode="auto">
          <a:xfrm>
            <a:off x="4108450" y="3355975"/>
            <a:ext cx="596900" cy="304800"/>
          </a:xfrm>
          <a:prstGeom prst="rect">
            <a:avLst/>
          </a:prstGeom>
          <a:noFill/>
          <a:ln w="9525">
            <a:noFill/>
            <a:miter lim="800000"/>
            <a:headEnd/>
            <a:tailEnd/>
          </a:ln>
        </p:spPr>
        <p:txBody>
          <a:bodyPr wrap="none">
            <a:spAutoFit/>
          </a:bodyPr>
          <a:lstStyle/>
          <a:p>
            <a:r>
              <a:rPr lang="es-ES"/>
              <a:t>Juan</a:t>
            </a:r>
          </a:p>
        </p:txBody>
      </p:sp>
      <p:pic>
        <p:nvPicPr>
          <p:cNvPr id="24589" name="Picture 22"/>
          <p:cNvPicPr>
            <a:picLocks noChangeAspect="1" noChangeArrowheads="1"/>
          </p:cNvPicPr>
          <p:nvPr/>
        </p:nvPicPr>
        <p:blipFill>
          <a:blip r:embed="rId7" cstate="print"/>
          <a:srcRect/>
          <a:stretch>
            <a:fillRect/>
          </a:stretch>
        </p:blipFill>
        <p:spPr bwMode="auto">
          <a:xfrm>
            <a:off x="4776788" y="1446213"/>
            <a:ext cx="687387" cy="687387"/>
          </a:xfrm>
          <a:prstGeom prst="rect">
            <a:avLst/>
          </a:prstGeom>
          <a:noFill/>
          <a:ln w="9525">
            <a:noFill/>
            <a:miter lim="800000"/>
            <a:headEnd/>
            <a:tailEnd/>
          </a:ln>
        </p:spPr>
      </p:pic>
      <p:pic>
        <p:nvPicPr>
          <p:cNvPr id="24590" name="Picture 24"/>
          <p:cNvPicPr>
            <a:picLocks noChangeAspect="1" noChangeArrowheads="1"/>
          </p:cNvPicPr>
          <p:nvPr/>
        </p:nvPicPr>
        <p:blipFill>
          <a:blip r:embed="rId8" cstate="print"/>
          <a:srcRect/>
          <a:stretch>
            <a:fillRect/>
          </a:stretch>
        </p:blipFill>
        <p:spPr bwMode="auto">
          <a:xfrm>
            <a:off x="5961063" y="1484313"/>
            <a:ext cx="111125" cy="598487"/>
          </a:xfrm>
          <a:prstGeom prst="rect">
            <a:avLst/>
          </a:prstGeom>
          <a:noFill/>
          <a:ln w="9525">
            <a:noFill/>
            <a:miter lim="800000"/>
            <a:headEnd/>
            <a:tailEnd/>
          </a:ln>
        </p:spPr>
      </p:pic>
      <p:sp>
        <p:nvSpPr>
          <p:cNvPr id="1793049" name="Line 25"/>
          <p:cNvSpPr>
            <a:spLocks noChangeShapeType="1"/>
          </p:cNvSpPr>
          <p:nvPr/>
        </p:nvSpPr>
        <p:spPr bwMode="auto">
          <a:xfrm flipV="1">
            <a:off x="4705350" y="1341438"/>
            <a:ext cx="574675" cy="574675"/>
          </a:xfrm>
          <a:prstGeom prst="line">
            <a:avLst/>
          </a:prstGeom>
          <a:noFill/>
          <a:ln w="19050">
            <a:solidFill>
              <a:schemeClr val="tx1"/>
            </a:solidFill>
            <a:round/>
            <a:headEnd/>
            <a:tailEnd type="triangle" w="med" len="med"/>
          </a:ln>
        </p:spPr>
        <p:txBody>
          <a:bodyPr/>
          <a:lstStyle/>
          <a:p>
            <a:endParaRPr lang="es-ES"/>
          </a:p>
        </p:txBody>
      </p:sp>
      <p:sp>
        <p:nvSpPr>
          <p:cNvPr id="1793053" name="Line 29"/>
          <p:cNvSpPr>
            <a:spLocks noChangeShapeType="1"/>
          </p:cNvSpPr>
          <p:nvPr/>
        </p:nvSpPr>
        <p:spPr bwMode="auto">
          <a:xfrm flipH="1" flipV="1">
            <a:off x="6516688" y="1196975"/>
            <a:ext cx="515937" cy="0"/>
          </a:xfrm>
          <a:prstGeom prst="line">
            <a:avLst/>
          </a:prstGeom>
          <a:noFill/>
          <a:ln w="19050">
            <a:solidFill>
              <a:schemeClr val="tx1"/>
            </a:solidFill>
            <a:round/>
            <a:headEnd/>
            <a:tailEnd type="triangle" w="med" len="med"/>
          </a:ln>
        </p:spPr>
        <p:txBody>
          <a:bodyPr/>
          <a:lstStyle/>
          <a:p>
            <a:endParaRPr lang="es-ES"/>
          </a:p>
        </p:txBody>
      </p:sp>
      <p:sp>
        <p:nvSpPr>
          <p:cNvPr id="1793055" name="AutoShape 31"/>
          <p:cNvSpPr>
            <a:spLocks noChangeArrowheads="1"/>
          </p:cNvSpPr>
          <p:nvPr/>
        </p:nvSpPr>
        <p:spPr bwMode="auto">
          <a:xfrm>
            <a:off x="5654675" y="947738"/>
            <a:ext cx="633413" cy="609600"/>
          </a:xfrm>
          <a:prstGeom prst="irregularSeal2">
            <a:avLst/>
          </a:prstGeom>
          <a:solidFill>
            <a:srgbClr val="FF0000"/>
          </a:solidFill>
          <a:ln w="9525">
            <a:solidFill>
              <a:schemeClr val="tx1"/>
            </a:solidFill>
            <a:miter lim="800000"/>
            <a:headEnd/>
            <a:tailEnd/>
          </a:ln>
        </p:spPr>
        <p:txBody>
          <a:bodyPr wrap="none" anchor="ctr"/>
          <a:lstStyle/>
          <a:p>
            <a:pPr algn="ctr"/>
            <a:endParaRPr lang="es-ES"/>
          </a:p>
        </p:txBody>
      </p:sp>
      <p:sp>
        <p:nvSpPr>
          <p:cNvPr id="1793056" name="Text Box 32"/>
          <p:cNvSpPr txBox="1">
            <a:spLocks noChangeArrowheads="1"/>
          </p:cNvSpPr>
          <p:nvPr/>
        </p:nvSpPr>
        <p:spPr bwMode="auto">
          <a:xfrm>
            <a:off x="6845300" y="2849563"/>
            <a:ext cx="2119313" cy="1169551"/>
          </a:xfrm>
          <a:prstGeom prst="rect">
            <a:avLst/>
          </a:prstGeom>
          <a:noFill/>
          <a:ln w="9525">
            <a:noFill/>
            <a:miter lim="800000"/>
            <a:headEnd/>
            <a:tailEnd/>
          </a:ln>
        </p:spPr>
        <p:txBody>
          <a:bodyPr>
            <a:spAutoFit/>
          </a:bodyPr>
          <a:lstStyle/>
          <a:p>
            <a:r>
              <a:rPr lang="es-ES" dirty="0" smtClean="0"/>
              <a:t>Si Juan </a:t>
            </a:r>
            <a:r>
              <a:rPr lang="es-ES" dirty="0"/>
              <a:t>y Pedro </a:t>
            </a:r>
            <a:r>
              <a:rPr lang="es-ES" dirty="0" smtClean="0"/>
              <a:t>transmiten a la vez no </a:t>
            </a:r>
            <a:r>
              <a:rPr lang="es-ES" dirty="0"/>
              <a:t>detectan la colisión, solo ven que no les llega el </a:t>
            </a:r>
            <a:r>
              <a:rPr lang="es-ES" dirty="0" smtClean="0"/>
              <a:t>ACK esperado</a:t>
            </a:r>
            <a:endParaRPr lang="es-ES" dirty="0"/>
          </a:p>
        </p:txBody>
      </p:sp>
      <p:pic>
        <p:nvPicPr>
          <p:cNvPr id="24595" name="Picture 34" descr="EndUserLeft"/>
          <p:cNvPicPr>
            <a:picLocks noChangeAspect="1" noChangeArrowheads="1"/>
          </p:cNvPicPr>
          <p:nvPr/>
        </p:nvPicPr>
        <p:blipFill>
          <a:blip r:embed="rId9" cstate="print"/>
          <a:srcRect/>
          <a:stretch>
            <a:fillRect/>
          </a:stretch>
        </p:blipFill>
        <p:spPr bwMode="auto">
          <a:xfrm>
            <a:off x="7196138" y="1050925"/>
            <a:ext cx="831850" cy="1158875"/>
          </a:xfrm>
          <a:prstGeom prst="rect">
            <a:avLst/>
          </a:prstGeom>
          <a:noFill/>
          <a:ln w="9525">
            <a:noFill/>
            <a:miter lim="800000"/>
            <a:headEnd/>
            <a:tailEnd/>
          </a:ln>
        </p:spPr>
      </p:pic>
      <p:sp>
        <p:nvSpPr>
          <p:cNvPr id="24596" name="Text Box 35"/>
          <p:cNvSpPr txBox="1">
            <a:spLocks noChangeArrowheads="1"/>
          </p:cNvSpPr>
          <p:nvPr/>
        </p:nvSpPr>
        <p:spPr bwMode="auto">
          <a:xfrm>
            <a:off x="5853113" y="3268663"/>
            <a:ext cx="519112" cy="304800"/>
          </a:xfrm>
          <a:prstGeom prst="rect">
            <a:avLst/>
          </a:prstGeom>
          <a:noFill/>
          <a:ln w="9525">
            <a:noFill/>
            <a:miter lim="800000"/>
            <a:headEnd/>
            <a:tailEnd/>
          </a:ln>
        </p:spPr>
        <p:txBody>
          <a:bodyPr wrap="none">
            <a:spAutoFit/>
          </a:bodyPr>
          <a:lstStyle/>
          <a:p>
            <a:r>
              <a:rPr lang="es-ES"/>
              <a:t>Ana</a:t>
            </a:r>
          </a:p>
        </p:txBody>
      </p:sp>
      <p:sp>
        <p:nvSpPr>
          <p:cNvPr id="24597" name="Text Box 36"/>
          <p:cNvSpPr txBox="1">
            <a:spLocks noChangeArrowheads="1"/>
          </p:cNvSpPr>
          <p:nvPr/>
        </p:nvSpPr>
        <p:spPr bwMode="auto">
          <a:xfrm>
            <a:off x="7308850" y="2205038"/>
            <a:ext cx="687388" cy="304800"/>
          </a:xfrm>
          <a:prstGeom prst="rect">
            <a:avLst/>
          </a:prstGeom>
          <a:noFill/>
          <a:ln w="9525">
            <a:noFill/>
            <a:miter lim="800000"/>
            <a:headEnd/>
            <a:tailEnd/>
          </a:ln>
        </p:spPr>
        <p:txBody>
          <a:bodyPr wrap="none">
            <a:spAutoFit/>
          </a:bodyPr>
          <a:lstStyle/>
          <a:p>
            <a:r>
              <a:rPr lang="es-ES"/>
              <a:t>Pedro</a:t>
            </a:r>
          </a:p>
        </p:txBody>
      </p:sp>
      <p:pic>
        <p:nvPicPr>
          <p:cNvPr id="24598" name="Picture 37"/>
          <p:cNvPicPr>
            <a:picLocks noChangeAspect="1" noChangeArrowheads="1"/>
          </p:cNvPicPr>
          <p:nvPr/>
        </p:nvPicPr>
        <p:blipFill>
          <a:blip r:embed="rId8" cstate="print"/>
          <a:srcRect/>
          <a:stretch>
            <a:fillRect/>
          </a:stretch>
        </p:blipFill>
        <p:spPr bwMode="auto">
          <a:xfrm rot="5400000">
            <a:off x="6712744" y="905669"/>
            <a:ext cx="90488" cy="8128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3049"/>
                                        </p:tgtEl>
                                        <p:attrNameLst>
                                          <p:attrName>style.visibility</p:attrName>
                                        </p:attrNameLst>
                                      </p:cBhvr>
                                      <p:to>
                                        <p:strVal val="visible"/>
                                      </p:to>
                                    </p:set>
                                    <p:animEffect transition="in" filter="wipe(down)">
                                      <p:cBhvr>
                                        <p:cTn id="7" dur="500"/>
                                        <p:tgtEl>
                                          <p:spTgt spid="179304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93053"/>
                                        </p:tgtEl>
                                        <p:attrNameLst>
                                          <p:attrName>style.visibility</p:attrName>
                                        </p:attrNameLst>
                                      </p:cBhvr>
                                      <p:to>
                                        <p:strVal val="visible"/>
                                      </p:to>
                                    </p:set>
                                    <p:animEffect transition="in" filter="wipe(right)">
                                      <p:cBhvr>
                                        <p:cTn id="10" dur="500"/>
                                        <p:tgtEl>
                                          <p:spTgt spid="1793053"/>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17930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93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49" grpId="0" animBg="1"/>
      <p:bldP spid="1793053" grpId="0" animBg="1"/>
      <p:bldP spid="1793055" grpId="0" animBg="1" autoUpdateAnimBg="0"/>
      <p:bldP spid="17930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1 Marcador de número de diapositiva"/>
          <p:cNvSpPr>
            <a:spLocks noGrp="1"/>
          </p:cNvSpPr>
          <p:nvPr>
            <p:ph type="sldNum" sz="quarter" idx="10"/>
          </p:nvPr>
        </p:nvSpPr>
        <p:spPr/>
        <p:txBody>
          <a:bodyPr/>
          <a:lstStyle/>
          <a:p>
            <a:pPr>
              <a:defRPr/>
            </a:pPr>
            <a:r>
              <a:rPr lang="es-ES"/>
              <a:t>Ampliación Redes 5-</a:t>
            </a:r>
            <a:fld id="{EFDD01BC-88A3-49A6-935C-8B88C736CE99}" type="slidenum">
              <a:rPr lang="es-ES"/>
              <a:pPr>
                <a:defRPr/>
              </a:pPr>
              <a:t>23</a:t>
            </a:fld>
            <a:endParaRPr lang="es-ES"/>
          </a:p>
        </p:txBody>
      </p:sp>
      <p:sp>
        <p:nvSpPr>
          <p:cNvPr id="25603" name="Rectangle 2"/>
          <p:cNvSpPr>
            <a:spLocks noChangeArrowheads="1"/>
          </p:cNvSpPr>
          <p:nvPr/>
        </p:nvSpPr>
        <p:spPr bwMode="auto">
          <a:xfrm>
            <a:off x="179388" y="319070"/>
            <a:ext cx="4724400" cy="609600"/>
          </a:xfrm>
          <a:prstGeom prst="rect">
            <a:avLst/>
          </a:prstGeom>
          <a:noFill/>
          <a:ln w="9525">
            <a:noFill/>
            <a:miter lim="800000"/>
            <a:headEnd/>
            <a:tailEnd/>
          </a:ln>
        </p:spPr>
        <p:txBody>
          <a:bodyPr anchor="ctr"/>
          <a:lstStyle/>
          <a:p>
            <a:pPr algn="ctr"/>
            <a:r>
              <a:rPr lang="en-US" sz="4400" b="0" dirty="0">
                <a:solidFill>
                  <a:schemeClr val="tx2"/>
                </a:solidFill>
                <a:latin typeface="Times New Roman" pitchFamily="18" charset="0"/>
              </a:rPr>
              <a:t>Campo </a:t>
            </a:r>
            <a:r>
              <a:rPr lang="en-US" sz="4400" b="0" dirty="0" err="1">
                <a:solidFill>
                  <a:schemeClr val="tx2"/>
                </a:solidFill>
                <a:latin typeface="Times New Roman" pitchFamily="18" charset="0"/>
              </a:rPr>
              <a:t>Duración</a:t>
            </a:r>
            <a:endParaRPr lang="en-US" sz="4400" b="0" dirty="0">
              <a:solidFill>
                <a:schemeClr val="tx2"/>
              </a:solidFill>
              <a:latin typeface="Times New Roman" pitchFamily="18" charset="0"/>
            </a:endParaRPr>
          </a:p>
        </p:txBody>
      </p:sp>
      <p:sp>
        <p:nvSpPr>
          <p:cNvPr id="25604" name="Rectangle 3"/>
          <p:cNvSpPr>
            <a:spLocks noChangeArrowheads="1"/>
          </p:cNvSpPr>
          <p:nvPr/>
        </p:nvSpPr>
        <p:spPr bwMode="auto">
          <a:xfrm>
            <a:off x="250825" y="4149725"/>
            <a:ext cx="8677275" cy="2263775"/>
          </a:xfrm>
          <a:prstGeom prst="rect">
            <a:avLst/>
          </a:prstGeom>
          <a:solidFill>
            <a:schemeClr val="bg1"/>
          </a:solidFill>
          <a:ln w="9525">
            <a:noFill/>
            <a:miter lim="800000"/>
            <a:headEnd/>
            <a:tailEnd/>
          </a:ln>
        </p:spPr>
        <p:txBody>
          <a:bodyPr/>
          <a:lstStyle/>
          <a:p>
            <a:pPr marL="342900" indent="-342900">
              <a:lnSpc>
                <a:spcPct val="90000"/>
              </a:lnSpc>
              <a:spcBef>
                <a:spcPct val="20000"/>
              </a:spcBef>
              <a:buFontTx/>
              <a:buChar char="•"/>
            </a:pPr>
            <a:r>
              <a:rPr lang="en-US" sz="2000" dirty="0">
                <a:latin typeface="Times New Roman" pitchFamily="18" charset="0"/>
              </a:rPr>
              <a:t>Campo </a:t>
            </a:r>
            <a:r>
              <a:rPr lang="en-US" sz="2000" dirty="0" err="1">
                <a:latin typeface="Times New Roman" pitchFamily="18" charset="0"/>
              </a:rPr>
              <a:t>Duración</a:t>
            </a:r>
            <a:r>
              <a:rPr lang="en-US" sz="2000" dirty="0">
                <a:latin typeface="Times New Roman" pitchFamily="18" charset="0"/>
              </a:rPr>
              <a:t>/ID</a:t>
            </a:r>
            <a:r>
              <a:rPr lang="en-US" sz="2000" b="0" dirty="0">
                <a:latin typeface="Times New Roman" pitchFamily="18" charset="0"/>
              </a:rPr>
              <a:t> – </a:t>
            </a:r>
            <a:r>
              <a:rPr lang="en-US" sz="2000" b="0" dirty="0" err="1">
                <a:latin typeface="Times New Roman" pitchFamily="18" charset="0"/>
              </a:rPr>
              <a:t>Indica</a:t>
            </a:r>
            <a:r>
              <a:rPr lang="en-US" sz="2000" b="0" dirty="0">
                <a:latin typeface="Times New Roman" pitchFamily="18" charset="0"/>
              </a:rPr>
              <a:t> </a:t>
            </a:r>
            <a:r>
              <a:rPr lang="en-US" sz="2000" b="0" dirty="0" err="1">
                <a:latin typeface="Times New Roman" pitchFamily="18" charset="0"/>
              </a:rPr>
              <a:t>durante</a:t>
            </a:r>
            <a:r>
              <a:rPr lang="en-US" sz="2000" b="0" dirty="0">
                <a:latin typeface="Times New Roman" pitchFamily="18" charset="0"/>
              </a:rPr>
              <a:t> </a:t>
            </a:r>
            <a:r>
              <a:rPr lang="en-US" sz="2000" b="0" dirty="0" err="1">
                <a:latin typeface="Times New Roman" pitchFamily="18" charset="0"/>
              </a:rPr>
              <a:t>cuantos</a:t>
            </a:r>
            <a:r>
              <a:rPr lang="en-US" sz="2000" b="0" dirty="0">
                <a:latin typeface="Times New Roman" pitchFamily="18" charset="0"/>
              </a:rPr>
              <a:t> </a:t>
            </a:r>
            <a:r>
              <a:rPr lang="en-US" sz="2000" b="0" dirty="0" err="1">
                <a:latin typeface="Times New Roman" pitchFamily="18" charset="0"/>
              </a:rPr>
              <a:t>microsegundos</a:t>
            </a:r>
            <a:r>
              <a:rPr lang="en-US" sz="2000" b="0" dirty="0">
                <a:latin typeface="Times New Roman" pitchFamily="18" charset="0"/>
              </a:rPr>
              <a:t> </a:t>
            </a:r>
            <a:r>
              <a:rPr lang="en-US" sz="2000" b="0" dirty="0" err="1">
                <a:latin typeface="Times New Roman" pitchFamily="18" charset="0"/>
              </a:rPr>
              <a:t>estará</a:t>
            </a:r>
            <a:r>
              <a:rPr lang="en-US" sz="2000" b="0" dirty="0">
                <a:latin typeface="Times New Roman" pitchFamily="18" charset="0"/>
              </a:rPr>
              <a:t> </a:t>
            </a:r>
            <a:r>
              <a:rPr lang="en-US" sz="2000" b="0" dirty="0" err="1">
                <a:latin typeface="Times New Roman" pitchFamily="18" charset="0"/>
              </a:rPr>
              <a:t>ocupado</a:t>
            </a:r>
            <a:r>
              <a:rPr lang="en-US" sz="2000" b="0" dirty="0">
                <a:latin typeface="Times New Roman" pitchFamily="18" charset="0"/>
              </a:rPr>
              <a:t> el canal </a:t>
            </a:r>
            <a:r>
              <a:rPr lang="en-US" sz="2000" b="0" dirty="0" err="1" smtClean="0">
                <a:latin typeface="Times New Roman" pitchFamily="18" charset="0"/>
              </a:rPr>
              <a:t>por</a:t>
            </a:r>
            <a:r>
              <a:rPr lang="en-US" sz="2000" b="0" dirty="0" smtClean="0">
                <a:latin typeface="Times New Roman" pitchFamily="18" charset="0"/>
              </a:rPr>
              <a:t> la </a:t>
            </a:r>
            <a:r>
              <a:rPr lang="en-US" sz="2000" b="0" dirty="0" err="1" smtClean="0">
                <a:latin typeface="Times New Roman" pitchFamily="18" charset="0"/>
              </a:rPr>
              <a:t>transmisión</a:t>
            </a:r>
            <a:r>
              <a:rPr lang="en-US" sz="2000" b="0" dirty="0" smtClean="0">
                <a:latin typeface="Times New Roman" pitchFamily="18" charset="0"/>
              </a:rPr>
              <a:t> de </a:t>
            </a:r>
            <a:r>
              <a:rPr lang="en-US" sz="2000" b="0" dirty="0" err="1" smtClean="0">
                <a:latin typeface="Times New Roman" pitchFamily="18" charset="0"/>
              </a:rPr>
              <a:t>esta</a:t>
            </a:r>
            <a:r>
              <a:rPr lang="en-US" sz="2000" b="0" dirty="0" smtClean="0">
                <a:latin typeface="Times New Roman" pitchFamily="18" charset="0"/>
              </a:rPr>
              <a:t> </a:t>
            </a:r>
            <a:r>
              <a:rPr lang="en-US" sz="2000" b="0" dirty="0" err="1">
                <a:latin typeface="Times New Roman" pitchFamily="18" charset="0"/>
              </a:rPr>
              <a:t>trama</a:t>
            </a:r>
            <a:r>
              <a:rPr lang="en-US" sz="2000" b="0" dirty="0">
                <a:latin typeface="Times New Roman" pitchFamily="18" charset="0"/>
              </a:rPr>
              <a:t>.</a:t>
            </a:r>
          </a:p>
          <a:p>
            <a:pPr marL="742950" lvl="1" indent="-285750">
              <a:lnSpc>
                <a:spcPct val="90000"/>
              </a:lnSpc>
              <a:spcBef>
                <a:spcPct val="20000"/>
              </a:spcBef>
              <a:buFontTx/>
              <a:buChar char="–"/>
            </a:pPr>
            <a:r>
              <a:rPr lang="en-US" sz="2000" b="0" dirty="0">
                <a:latin typeface="Times New Roman" pitchFamily="18" charset="0"/>
              </a:rPr>
              <a:t>Lo </a:t>
            </a:r>
            <a:r>
              <a:rPr lang="en-US" sz="2000" b="0" dirty="0" err="1">
                <a:latin typeface="Times New Roman" pitchFamily="18" charset="0"/>
              </a:rPr>
              <a:t>calcula</a:t>
            </a:r>
            <a:r>
              <a:rPr lang="en-US" sz="2000" b="0" dirty="0">
                <a:latin typeface="Times New Roman" pitchFamily="18" charset="0"/>
              </a:rPr>
              <a:t> el </a:t>
            </a:r>
            <a:r>
              <a:rPr lang="en-US" sz="2000" b="0" dirty="0" err="1">
                <a:latin typeface="Times New Roman" pitchFamily="18" charset="0"/>
              </a:rPr>
              <a:t>emisor</a:t>
            </a:r>
            <a:r>
              <a:rPr lang="en-US" sz="2000" b="0" dirty="0">
                <a:latin typeface="Times New Roman" pitchFamily="18" charset="0"/>
              </a:rPr>
              <a:t> a </a:t>
            </a:r>
            <a:r>
              <a:rPr lang="en-US" sz="2000" b="0" dirty="0" err="1">
                <a:latin typeface="Times New Roman" pitchFamily="18" charset="0"/>
              </a:rPr>
              <a:t>partir</a:t>
            </a:r>
            <a:r>
              <a:rPr lang="en-US" sz="2000" b="0" dirty="0">
                <a:latin typeface="Times New Roman" pitchFamily="18" charset="0"/>
              </a:rPr>
              <a:t> de la </a:t>
            </a:r>
            <a:r>
              <a:rPr lang="en-US" sz="2000" b="0" dirty="0" err="1">
                <a:latin typeface="Times New Roman" pitchFamily="18" charset="0"/>
              </a:rPr>
              <a:t>velocidad</a:t>
            </a:r>
            <a:r>
              <a:rPr lang="en-US" sz="2000" b="0" dirty="0">
                <a:latin typeface="Times New Roman" pitchFamily="18" charset="0"/>
              </a:rPr>
              <a:t> de </a:t>
            </a:r>
            <a:r>
              <a:rPr lang="en-US" sz="2000" b="0" dirty="0" err="1">
                <a:latin typeface="Times New Roman" pitchFamily="18" charset="0"/>
              </a:rPr>
              <a:t>transmisión</a:t>
            </a:r>
            <a:r>
              <a:rPr lang="en-US" sz="2000" b="0" dirty="0">
                <a:latin typeface="Times New Roman" pitchFamily="18" charset="0"/>
              </a:rPr>
              <a:t> y la </a:t>
            </a:r>
            <a:r>
              <a:rPr lang="en-US" sz="2000" b="0" dirty="0" err="1">
                <a:latin typeface="Times New Roman" pitchFamily="18" charset="0"/>
              </a:rPr>
              <a:t>longitud</a:t>
            </a:r>
            <a:r>
              <a:rPr lang="en-US" sz="2000" b="0" dirty="0">
                <a:latin typeface="Times New Roman" pitchFamily="18" charset="0"/>
              </a:rPr>
              <a:t> de la </a:t>
            </a:r>
            <a:r>
              <a:rPr lang="en-US" sz="2000" b="0" dirty="0" err="1">
                <a:latin typeface="Times New Roman" pitchFamily="18" charset="0"/>
              </a:rPr>
              <a:t>trama</a:t>
            </a:r>
            <a:endParaRPr lang="en-US" sz="2000" b="0" dirty="0">
              <a:latin typeface="Times New Roman" pitchFamily="18" charset="0"/>
            </a:endParaRPr>
          </a:p>
          <a:p>
            <a:pPr marL="742950" lvl="1" indent="-285750">
              <a:lnSpc>
                <a:spcPct val="90000"/>
              </a:lnSpc>
              <a:spcBef>
                <a:spcPct val="20000"/>
              </a:spcBef>
              <a:buFontTx/>
              <a:buChar char="–"/>
            </a:pPr>
            <a:r>
              <a:rPr lang="en-US" sz="2000" b="0" dirty="0" err="1">
                <a:latin typeface="Times New Roman" pitchFamily="18" charset="0"/>
              </a:rPr>
              <a:t>Incluye</a:t>
            </a:r>
            <a:r>
              <a:rPr lang="en-US" sz="2000" b="0" dirty="0">
                <a:latin typeface="Times New Roman" pitchFamily="18" charset="0"/>
              </a:rPr>
              <a:t> </a:t>
            </a:r>
            <a:r>
              <a:rPr lang="en-US" sz="2000" b="0" dirty="0" err="1">
                <a:latin typeface="Times New Roman" pitchFamily="18" charset="0"/>
              </a:rPr>
              <a:t>también</a:t>
            </a:r>
            <a:r>
              <a:rPr lang="en-US" sz="2000" b="0" dirty="0">
                <a:latin typeface="Times New Roman" pitchFamily="18" charset="0"/>
              </a:rPr>
              <a:t> el </a:t>
            </a:r>
            <a:r>
              <a:rPr lang="en-US" sz="2000" b="0" dirty="0" err="1">
                <a:latin typeface="Times New Roman" pitchFamily="18" charset="0"/>
              </a:rPr>
              <a:t>tiempo</a:t>
            </a:r>
            <a:r>
              <a:rPr lang="en-US" sz="2000" b="0" dirty="0">
                <a:latin typeface="Times New Roman" pitchFamily="18" charset="0"/>
              </a:rPr>
              <a:t> </a:t>
            </a:r>
            <a:r>
              <a:rPr lang="en-US" sz="2000" b="0" dirty="0" err="1">
                <a:latin typeface="Times New Roman" pitchFamily="18" charset="0"/>
              </a:rPr>
              <a:t>estimado</a:t>
            </a:r>
            <a:r>
              <a:rPr lang="en-US" sz="2000" b="0" dirty="0">
                <a:latin typeface="Times New Roman" pitchFamily="18" charset="0"/>
              </a:rPr>
              <a:t> </a:t>
            </a:r>
            <a:r>
              <a:rPr lang="en-US" sz="2000" b="0" dirty="0" err="1">
                <a:latin typeface="Times New Roman" pitchFamily="18" charset="0"/>
              </a:rPr>
              <a:t>que</a:t>
            </a:r>
            <a:r>
              <a:rPr lang="en-US" sz="2000" b="0" dirty="0">
                <a:latin typeface="Times New Roman" pitchFamily="18" charset="0"/>
              </a:rPr>
              <a:t> </a:t>
            </a:r>
            <a:r>
              <a:rPr lang="en-US" sz="2000" b="0" dirty="0" err="1">
                <a:latin typeface="Times New Roman" pitchFamily="18" charset="0"/>
              </a:rPr>
              <a:t>tardará</a:t>
            </a:r>
            <a:r>
              <a:rPr lang="en-US" sz="2000" b="0" dirty="0">
                <a:latin typeface="Times New Roman" pitchFamily="18" charset="0"/>
              </a:rPr>
              <a:t> en </a:t>
            </a:r>
            <a:r>
              <a:rPr lang="en-US" sz="2000" b="0" dirty="0" err="1">
                <a:latin typeface="Times New Roman" pitchFamily="18" charset="0"/>
              </a:rPr>
              <a:t>recibir</a:t>
            </a:r>
            <a:r>
              <a:rPr lang="en-US" sz="2000" b="0" dirty="0">
                <a:latin typeface="Times New Roman" pitchFamily="18" charset="0"/>
              </a:rPr>
              <a:t> el ACK</a:t>
            </a:r>
          </a:p>
          <a:p>
            <a:pPr marL="342900" indent="-342900">
              <a:lnSpc>
                <a:spcPct val="90000"/>
              </a:lnSpc>
              <a:spcBef>
                <a:spcPct val="20000"/>
              </a:spcBef>
              <a:buFontTx/>
              <a:buChar char="•"/>
            </a:pPr>
            <a:r>
              <a:rPr lang="en-US" sz="2000" b="0" dirty="0" err="1">
                <a:latin typeface="Times New Roman" pitchFamily="18" charset="0"/>
              </a:rPr>
              <a:t>Todas</a:t>
            </a:r>
            <a:r>
              <a:rPr lang="en-US" sz="2000" b="0" dirty="0">
                <a:latin typeface="Times New Roman" pitchFamily="18" charset="0"/>
              </a:rPr>
              <a:t> </a:t>
            </a:r>
            <a:r>
              <a:rPr lang="en-US" sz="2000" b="0" dirty="0" err="1">
                <a:latin typeface="Times New Roman" pitchFamily="18" charset="0"/>
              </a:rPr>
              <a:t>las</a:t>
            </a:r>
            <a:r>
              <a:rPr lang="en-US" sz="2000" b="0" dirty="0">
                <a:latin typeface="Times New Roman" pitchFamily="18" charset="0"/>
              </a:rPr>
              <a:t> </a:t>
            </a:r>
            <a:r>
              <a:rPr lang="en-US" sz="2000" b="0" dirty="0" err="1">
                <a:latin typeface="Times New Roman" pitchFamily="18" charset="0"/>
              </a:rPr>
              <a:t>demás</a:t>
            </a:r>
            <a:r>
              <a:rPr lang="en-US" sz="2000" b="0" dirty="0">
                <a:latin typeface="Times New Roman" pitchFamily="18" charset="0"/>
              </a:rPr>
              <a:t> </a:t>
            </a:r>
            <a:r>
              <a:rPr lang="en-US" sz="2000" b="0" dirty="0" err="1">
                <a:latin typeface="Times New Roman" pitchFamily="18" charset="0"/>
              </a:rPr>
              <a:t>estaciones</a:t>
            </a:r>
            <a:r>
              <a:rPr lang="en-US" sz="2000" b="0" dirty="0">
                <a:latin typeface="Times New Roman" pitchFamily="18" charset="0"/>
              </a:rPr>
              <a:t> de la </a:t>
            </a:r>
            <a:r>
              <a:rPr lang="en-US" sz="2000" b="0" dirty="0" err="1">
                <a:latin typeface="Times New Roman" pitchFamily="18" charset="0"/>
              </a:rPr>
              <a:t>celda</a:t>
            </a:r>
            <a:r>
              <a:rPr lang="en-US" sz="2000" b="0" dirty="0">
                <a:latin typeface="Times New Roman" pitchFamily="18" charset="0"/>
              </a:rPr>
              <a:t> </a:t>
            </a:r>
            <a:r>
              <a:rPr lang="en-US" sz="2000" b="0" dirty="0" err="1">
                <a:latin typeface="Times New Roman" pitchFamily="18" charset="0"/>
              </a:rPr>
              <a:t>reciben</a:t>
            </a:r>
            <a:r>
              <a:rPr lang="en-US" sz="2000" b="0" dirty="0">
                <a:latin typeface="Times New Roman" pitchFamily="18" charset="0"/>
              </a:rPr>
              <a:t> </a:t>
            </a:r>
            <a:r>
              <a:rPr lang="en-US" sz="2000" b="0" dirty="0" err="1">
                <a:latin typeface="Times New Roman" pitchFamily="18" charset="0"/>
              </a:rPr>
              <a:t>esta</a:t>
            </a:r>
            <a:r>
              <a:rPr lang="en-US" sz="2000" b="0" dirty="0">
                <a:latin typeface="Times New Roman" pitchFamily="18" charset="0"/>
              </a:rPr>
              <a:t> </a:t>
            </a:r>
            <a:r>
              <a:rPr lang="en-US" sz="2000" b="0" dirty="0" err="1">
                <a:latin typeface="Times New Roman" pitchFamily="18" charset="0"/>
              </a:rPr>
              <a:t>información</a:t>
            </a:r>
            <a:r>
              <a:rPr lang="en-US" sz="2000" b="0" dirty="0">
                <a:latin typeface="Times New Roman" pitchFamily="18" charset="0"/>
              </a:rPr>
              <a:t> (la </a:t>
            </a:r>
            <a:r>
              <a:rPr lang="en-US" sz="2000" b="0" dirty="0" err="1">
                <a:latin typeface="Times New Roman" pitchFamily="18" charset="0"/>
              </a:rPr>
              <a:t>emisión</a:t>
            </a:r>
            <a:r>
              <a:rPr lang="en-US" sz="2000" b="0" dirty="0">
                <a:latin typeface="Times New Roman" pitchFamily="18" charset="0"/>
              </a:rPr>
              <a:t> en el canal de radio </a:t>
            </a:r>
            <a:r>
              <a:rPr lang="en-US" sz="2000" b="0" dirty="0" err="1">
                <a:latin typeface="Times New Roman" pitchFamily="18" charset="0"/>
              </a:rPr>
              <a:t>es</a:t>
            </a:r>
            <a:r>
              <a:rPr lang="en-US" sz="2000" b="0" dirty="0">
                <a:latin typeface="Times New Roman" pitchFamily="18" charset="0"/>
              </a:rPr>
              <a:t> </a:t>
            </a:r>
            <a:r>
              <a:rPr lang="en-US" sz="2000" b="0" dirty="0" smtClean="0">
                <a:latin typeface="Times New Roman" pitchFamily="18" charset="0"/>
              </a:rPr>
              <a:t>broadcast</a:t>
            </a:r>
            <a:r>
              <a:rPr lang="en-US" sz="2000" b="0" dirty="0">
                <a:latin typeface="Times New Roman" pitchFamily="18" charset="0"/>
              </a:rPr>
              <a:t>)</a:t>
            </a:r>
          </a:p>
        </p:txBody>
      </p:sp>
      <p:sp>
        <p:nvSpPr>
          <p:cNvPr id="25605" name="Text Box 10"/>
          <p:cNvSpPr txBox="1">
            <a:spLocks noChangeArrowheads="1"/>
          </p:cNvSpPr>
          <p:nvPr/>
        </p:nvSpPr>
        <p:spPr bwMode="auto">
          <a:xfrm>
            <a:off x="4479925" y="1631950"/>
            <a:ext cx="596900" cy="304800"/>
          </a:xfrm>
          <a:prstGeom prst="rect">
            <a:avLst/>
          </a:prstGeom>
          <a:noFill/>
          <a:ln w="9525">
            <a:noFill/>
            <a:miter lim="800000"/>
            <a:headEnd/>
            <a:tailEnd/>
          </a:ln>
        </p:spPr>
        <p:txBody>
          <a:bodyPr wrap="none">
            <a:spAutoFit/>
          </a:bodyPr>
          <a:lstStyle/>
          <a:p>
            <a:r>
              <a:rPr lang="es-ES"/>
              <a:t>Juan</a:t>
            </a:r>
          </a:p>
        </p:txBody>
      </p:sp>
      <p:pic>
        <p:nvPicPr>
          <p:cNvPr id="25606" name="Picture 12" descr="EndUser"/>
          <p:cNvPicPr>
            <a:picLocks noChangeAspect="1" noChangeArrowheads="1"/>
          </p:cNvPicPr>
          <p:nvPr/>
        </p:nvPicPr>
        <p:blipFill>
          <a:blip r:embed="rId3" cstate="print"/>
          <a:srcRect/>
          <a:stretch>
            <a:fillRect/>
          </a:stretch>
        </p:blipFill>
        <p:spPr bwMode="auto">
          <a:xfrm>
            <a:off x="4543425" y="1487488"/>
            <a:ext cx="852488" cy="1219200"/>
          </a:xfrm>
          <a:prstGeom prst="rect">
            <a:avLst/>
          </a:prstGeom>
          <a:noFill/>
          <a:ln w="9525">
            <a:noFill/>
            <a:miter lim="800000"/>
            <a:headEnd/>
            <a:tailEnd/>
          </a:ln>
        </p:spPr>
      </p:pic>
      <p:pic>
        <p:nvPicPr>
          <p:cNvPr id="25607" name="Picture 13" descr="EndUser Female"/>
          <p:cNvPicPr>
            <a:picLocks noChangeAspect="1" noChangeArrowheads="1"/>
          </p:cNvPicPr>
          <p:nvPr/>
        </p:nvPicPr>
        <p:blipFill>
          <a:blip r:embed="rId4" cstate="print"/>
          <a:srcRect/>
          <a:stretch>
            <a:fillRect/>
          </a:stretch>
        </p:blipFill>
        <p:spPr bwMode="auto">
          <a:xfrm>
            <a:off x="6323013" y="1487488"/>
            <a:ext cx="769937" cy="1219200"/>
          </a:xfrm>
          <a:prstGeom prst="rect">
            <a:avLst/>
          </a:prstGeom>
          <a:noFill/>
          <a:ln w="9525">
            <a:noFill/>
            <a:miter lim="800000"/>
            <a:headEnd/>
            <a:tailEnd/>
          </a:ln>
        </p:spPr>
      </p:pic>
      <p:pic>
        <p:nvPicPr>
          <p:cNvPr id="25608" name="Picture 14"/>
          <p:cNvPicPr>
            <a:picLocks noChangeAspect="1" noChangeArrowheads="1"/>
          </p:cNvPicPr>
          <p:nvPr/>
        </p:nvPicPr>
        <p:blipFill>
          <a:blip r:embed="rId5" cstate="print"/>
          <a:srcRect/>
          <a:stretch>
            <a:fillRect/>
          </a:stretch>
        </p:blipFill>
        <p:spPr bwMode="auto">
          <a:xfrm>
            <a:off x="6153150" y="261938"/>
            <a:ext cx="827088" cy="711200"/>
          </a:xfrm>
          <a:prstGeom prst="rect">
            <a:avLst/>
          </a:prstGeom>
          <a:noFill/>
          <a:ln w="9525">
            <a:noFill/>
            <a:miter lim="800000"/>
            <a:headEnd/>
            <a:tailEnd/>
          </a:ln>
        </p:spPr>
      </p:pic>
      <p:pic>
        <p:nvPicPr>
          <p:cNvPr id="25609" name="Picture 15" descr="EndUserLeft"/>
          <p:cNvPicPr>
            <a:picLocks noChangeAspect="1" noChangeArrowheads="1"/>
          </p:cNvPicPr>
          <p:nvPr/>
        </p:nvPicPr>
        <p:blipFill>
          <a:blip r:embed="rId6" cstate="print"/>
          <a:srcRect/>
          <a:stretch>
            <a:fillRect/>
          </a:stretch>
        </p:blipFill>
        <p:spPr bwMode="auto">
          <a:xfrm>
            <a:off x="7843838" y="476250"/>
            <a:ext cx="831850" cy="1158875"/>
          </a:xfrm>
          <a:prstGeom prst="rect">
            <a:avLst/>
          </a:prstGeom>
          <a:noFill/>
          <a:ln w="9525">
            <a:noFill/>
            <a:miter lim="800000"/>
            <a:headEnd/>
            <a:tailEnd/>
          </a:ln>
        </p:spPr>
      </p:pic>
      <p:sp>
        <p:nvSpPr>
          <p:cNvPr id="25610" name="Text Box 16"/>
          <p:cNvSpPr txBox="1">
            <a:spLocks noChangeArrowheads="1"/>
          </p:cNvSpPr>
          <p:nvPr/>
        </p:nvSpPr>
        <p:spPr bwMode="auto">
          <a:xfrm>
            <a:off x="4727575" y="2709863"/>
            <a:ext cx="596900" cy="304800"/>
          </a:xfrm>
          <a:prstGeom prst="rect">
            <a:avLst/>
          </a:prstGeom>
          <a:noFill/>
          <a:ln w="9525">
            <a:noFill/>
            <a:miter lim="800000"/>
            <a:headEnd/>
            <a:tailEnd/>
          </a:ln>
        </p:spPr>
        <p:txBody>
          <a:bodyPr wrap="none">
            <a:spAutoFit/>
          </a:bodyPr>
          <a:lstStyle/>
          <a:p>
            <a:r>
              <a:rPr lang="es-ES"/>
              <a:t>Juan</a:t>
            </a:r>
          </a:p>
        </p:txBody>
      </p:sp>
      <p:sp>
        <p:nvSpPr>
          <p:cNvPr id="25611" name="Text Box 17"/>
          <p:cNvSpPr txBox="1">
            <a:spLocks noChangeArrowheads="1"/>
          </p:cNvSpPr>
          <p:nvPr/>
        </p:nvSpPr>
        <p:spPr bwMode="auto">
          <a:xfrm>
            <a:off x="6500813" y="2693988"/>
            <a:ext cx="519112" cy="304800"/>
          </a:xfrm>
          <a:prstGeom prst="rect">
            <a:avLst/>
          </a:prstGeom>
          <a:noFill/>
          <a:ln w="9525">
            <a:noFill/>
            <a:miter lim="800000"/>
            <a:headEnd/>
            <a:tailEnd/>
          </a:ln>
        </p:spPr>
        <p:txBody>
          <a:bodyPr wrap="none">
            <a:spAutoFit/>
          </a:bodyPr>
          <a:lstStyle/>
          <a:p>
            <a:r>
              <a:rPr lang="es-ES"/>
              <a:t>Ana</a:t>
            </a:r>
          </a:p>
        </p:txBody>
      </p:sp>
      <p:sp>
        <p:nvSpPr>
          <p:cNvPr id="25612" name="Text Box 18"/>
          <p:cNvSpPr txBox="1">
            <a:spLocks noChangeArrowheads="1"/>
          </p:cNvSpPr>
          <p:nvPr/>
        </p:nvSpPr>
        <p:spPr bwMode="auto">
          <a:xfrm>
            <a:off x="7988300" y="1700213"/>
            <a:ext cx="687388" cy="304800"/>
          </a:xfrm>
          <a:prstGeom prst="rect">
            <a:avLst/>
          </a:prstGeom>
          <a:noFill/>
          <a:ln w="9525">
            <a:noFill/>
            <a:miter lim="800000"/>
            <a:headEnd/>
            <a:tailEnd/>
          </a:ln>
        </p:spPr>
        <p:txBody>
          <a:bodyPr wrap="none">
            <a:spAutoFit/>
          </a:bodyPr>
          <a:lstStyle/>
          <a:p>
            <a:r>
              <a:rPr lang="es-ES"/>
              <a:t>Pedro</a:t>
            </a:r>
          </a:p>
        </p:txBody>
      </p:sp>
      <p:pic>
        <p:nvPicPr>
          <p:cNvPr id="25613" name="Picture 19"/>
          <p:cNvPicPr>
            <a:picLocks noChangeAspect="1" noChangeArrowheads="1"/>
          </p:cNvPicPr>
          <p:nvPr/>
        </p:nvPicPr>
        <p:blipFill>
          <a:blip r:embed="rId7" cstate="print"/>
          <a:srcRect/>
          <a:stretch>
            <a:fillRect/>
          </a:stretch>
        </p:blipFill>
        <p:spPr bwMode="auto">
          <a:xfrm>
            <a:off x="5395913" y="942975"/>
            <a:ext cx="687387" cy="687388"/>
          </a:xfrm>
          <a:prstGeom prst="rect">
            <a:avLst/>
          </a:prstGeom>
          <a:noFill/>
          <a:ln w="9525">
            <a:noFill/>
            <a:miter lim="800000"/>
            <a:headEnd/>
            <a:tailEnd/>
          </a:ln>
        </p:spPr>
      </p:pic>
      <p:sp>
        <p:nvSpPr>
          <p:cNvPr id="1794070" name="Line 22"/>
          <p:cNvSpPr>
            <a:spLocks noChangeShapeType="1"/>
          </p:cNvSpPr>
          <p:nvPr/>
        </p:nvSpPr>
        <p:spPr bwMode="auto">
          <a:xfrm flipV="1">
            <a:off x="5324475" y="838200"/>
            <a:ext cx="574675" cy="574675"/>
          </a:xfrm>
          <a:prstGeom prst="line">
            <a:avLst/>
          </a:prstGeom>
          <a:noFill/>
          <a:ln w="19050">
            <a:solidFill>
              <a:schemeClr val="tx1"/>
            </a:solidFill>
            <a:round/>
            <a:headEnd/>
            <a:tailEnd type="triangle" w="med" len="med"/>
          </a:ln>
        </p:spPr>
        <p:txBody>
          <a:bodyPr/>
          <a:lstStyle/>
          <a:p>
            <a:endParaRPr lang="es-ES"/>
          </a:p>
        </p:txBody>
      </p:sp>
      <p:sp>
        <p:nvSpPr>
          <p:cNvPr id="1794072" name="Text Box 24"/>
          <p:cNvSpPr txBox="1">
            <a:spLocks noChangeArrowheads="1"/>
          </p:cNvSpPr>
          <p:nvPr/>
        </p:nvSpPr>
        <p:spPr bwMode="auto">
          <a:xfrm>
            <a:off x="4837113" y="788988"/>
            <a:ext cx="657225" cy="457200"/>
          </a:xfrm>
          <a:prstGeom prst="rect">
            <a:avLst/>
          </a:prstGeom>
          <a:noFill/>
          <a:ln w="9525">
            <a:noFill/>
            <a:miter lim="800000"/>
            <a:headEnd/>
            <a:tailEnd/>
          </a:ln>
        </p:spPr>
        <p:txBody>
          <a:bodyPr wrap="none">
            <a:spAutoFit/>
          </a:bodyPr>
          <a:lstStyle/>
          <a:p>
            <a:pPr algn="ctr"/>
            <a:r>
              <a:rPr lang="es-ES" sz="1200" dirty="0" err="1"/>
              <a:t>Durac</a:t>
            </a:r>
            <a:r>
              <a:rPr lang="es-ES" sz="1200" dirty="0"/>
              <a:t>.</a:t>
            </a:r>
          </a:p>
          <a:p>
            <a:pPr algn="ctr"/>
            <a:r>
              <a:rPr lang="es-ES" sz="1200" dirty="0"/>
              <a:t>50 ms</a:t>
            </a:r>
          </a:p>
        </p:txBody>
      </p:sp>
      <p:graphicFrame>
        <p:nvGraphicFramePr>
          <p:cNvPr id="1794075" name="Group 27"/>
          <p:cNvGraphicFramePr>
            <a:graphicFrameLocks noGrp="1"/>
          </p:cNvGraphicFramePr>
          <p:nvPr/>
        </p:nvGraphicFramePr>
        <p:xfrm>
          <a:off x="896938" y="3154363"/>
          <a:ext cx="7021512" cy="493776"/>
        </p:xfrm>
        <a:graphic>
          <a:graphicData uri="http://schemas.openxmlformats.org/drawingml/2006/table">
            <a:tbl>
              <a:tblPr/>
              <a:tblGrid>
                <a:gridCol w="727075"/>
                <a:gridCol w="635000"/>
                <a:gridCol w="877887"/>
                <a:gridCol w="877888"/>
                <a:gridCol w="877887"/>
                <a:gridCol w="506413"/>
                <a:gridCol w="877887"/>
                <a:gridCol w="950913"/>
                <a:gridCol w="6905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5638" name="Text Box 49"/>
          <p:cNvSpPr txBox="1">
            <a:spLocks noChangeArrowheads="1"/>
          </p:cNvSpPr>
          <p:nvPr/>
        </p:nvSpPr>
        <p:spPr bwMode="auto">
          <a:xfrm>
            <a:off x="900113" y="3659188"/>
            <a:ext cx="7058025" cy="274637"/>
          </a:xfrm>
          <a:prstGeom prst="rect">
            <a:avLst/>
          </a:prstGeom>
          <a:noFill/>
          <a:ln w="9525">
            <a:noFill/>
            <a:miter lim="800000"/>
            <a:headEnd/>
            <a:tailEnd/>
          </a:ln>
        </p:spPr>
        <p:txBody>
          <a:bodyPr wrap="none">
            <a:spAutoFit/>
          </a:bodyPr>
          <a:lstStyle/>
          <a:p>
            <a:r>
              <a:rPr lang="es-ES" sz="1200"/>
              <a:t>2 Bytes   2 Bytes      6 Bytes       6 Bytes         6 Bytes    2 Bytes   6 Bytes    0-2312 Bytes  4 Bytes</a:t>
            </a:r>
          </a:p>
        </p:txBody>
      </p:sp>
      <p:sp>
        <p:nvSpPr>
          <p:cNvPr id="25639" name="Rectangle 50"/>
          <p:cNvSpPr>
            <a:spLocks noChangeArrowheads="1"/>
          </p:cNvSpPr>
          <p:nvPr/>
        </p:nvSpPr>
        <p:spPr bwMode="auto">
          <a:xfrm>
            <a:off x="1619250" y="2924175"/>
            <a:ext cx="649288" cy="1081088"/>
          </a:xfrm>
          <a:prstGeom prst="rect">
            <a:avLst/>
          </a:prstGeom>
          <a:noFill/>
          <a:ln w="25400">
            <a:solidFill>
              <a:srgbClr val="FF0000"/>
            </a:solidFill>
            <a:miter lim="800000"/>
            <a:headEnd/>
            <a:tailEnd/>
          </a:ln>
        </p:spPr>
        <p:txBody>
          <a:bodyPr wrap="none" anchor="ctr"/>
          <a:lstStyle/>
          <a:p>
            <a:endParaRPr lang="es-ES"/>
          </a:p>
        </p:txBody>
      </p:sp>
      <p:pic>
        <p:nvPicPr>
          <p:cNvPr id="25640" name="Picture 52"/>
          <p:cNvPicPr>
            <a:picLocks noChangeAspect="1" noChangeArrowheads="1"/>
          </p:cNvPicPr>
          <p:nvPr/>
        </p:nvPicPr>
        <p:blipFill>
          <a:blip r:embed="rId8" cstate="print"/>
          <a:srcRect/>
          <a:stretch>
            <a:fillRect/>
          </a:stretch>
        </p:blipFill>
        <p:spPr bwMode="auto">
          <a:xfrm rot="5400000">
            <a:off x="7360444" y="330994"/>
            <a:ext cx="90488" cy="812800"/>
          </a:xfrm>
          <a:prstGeom prst="rect">
            <a:avLst/>
          </a:prstGeom>
          <a:noFill/>
          <a:ln w="9525">
            <a:noFill/>
            <a:miter lim="800000"/>
            <a:headEnd/>
            <a:tailEnd/>
          </a:ln>
        </p:spPr>
      </p:pic>
      <p:pic>
        <p:nvPicPr>
          <p:cNvPr id="25641" name="Picture 53"/>
          <p:cNvPicPr>
            <a:picLocks noChangeAspect="1" noChangeArrowheads="1"/>
          </p:cNvPicPr>
          <p:nvPr/>
        </p:nvPicPr>
        <p:blipFill>
          <a:blip r:embed="rId8" cstate="print"/>
          <a:srcRect/>
          <a:stretch>
            <a:fillRect/>
          </a:stretch>
        </p:blipFill>
        <p:spPr bwMode="auto">
          <a:xfrm>
            <a:off x="6588125" y="985838"/>
            <a:ext cx="111125" cy="498475"/>
          </a:xfrm>
          <a:prstGeom prst="rect">
            <a:avLst/>
          </a:prstGeom>
          <a:noFill/>
          <a:ln w="9525">
            <a:noFill/>
            <a:miter lim="800000"/>
            <a:headEnd/>
            <a:tailEnd/>
          </a:ln>
        </p:spPr>
      </p:pic>
      <p:sp>
        <p:nvSpPr>
          <p:cNvPr id="1794102" name="Line 54"/>
          <p:cNvSpPr>
            <a:spLocks noChangeShapeType="1"/>
          </p:cNvSpPr>
          <p:nvPr/>
        </p:nvSpPr>
        <p:spPr bwMode="auto">
          <a:xfrm>
            <a:off x="5435600" y="1773238"/>
            <a:ext cx="865188" cy="0"/>
          </a:xfrm>
          <a:prstGeom prst="line">
            <a:avLst/>
          </a:prstGeom>
          <a:noFill/>
          <a:ln w="19050">
            <a:solidFill>
              <a:schemeClr val="tx1"/>
            </a:solidFill>
            <a:round/>
            <a:headEnd/>
            <a:tailEnd type="triangle" w="med" len="med"/>
          </a:ln>
        </p:spPr>
        <p:txBody>
          <a:bodyPr/>
          <a:lstStyle/>
          <a:p>
            <a:endParaRPr lang="es-ES"/>
          </a:p>
        </p:txBody>
      </p:sp>
      <p:sp>
        <p:nvSpPr>
          <p:cNvPr id="1794103" name="Line 55"/>
          <p:cNvSpPr>
            <a:spLocks noChangeShapeType="1"/>
          </p:cNvSpPr>
          <p:nvPr/>
        </p:nvSpPr>
        <p:spPr bwMode="auto">
          <a:xfrm flipV="1">
            <a:off x="5435600" y="836613"/>
            <a:ext cx="2305050" cy="792162"/>
          </a:xfrm>
          <a:prstGeom prst="line">
            <a:avLst/>
          </a:prstGeom>
          <a:noFill/>
          <a:ln w="19050">
            <a:solidFill>
              <a:schemeClr val="tx1"/>
            </a:solidFill>
            <a:round/>
            <a:headEnd/>
            <a:tailEnd type="triangle" w="med" len="med"/>
          </a:ln>
        </p:spPr>
        <p:txBody>
          <a:bodyPr/>
          <a:lstStyle/>
          <a:p>
            <a:endParaRPr lang="es-ES"/>
          </a:p>
        </p:txBody>
      </p:sp>
      <p:sp>
        <p:nvSpPr>
          <p:cNvPr id="1794104" name="Text Box 56"/>
          <p:cNvSpPr txBox="1">
            <a:spLocks noChangeArrowheads="1"/>
          </p:cNvSpPr>
          <p:nvPr/>
        </p:nvSpPr>
        <p:spPr bwMode="auto">
          <a:xfrm>
            <a:off x="7010400" y="955675"/>
            <a:ext cx="657225" cy="457200"/>
          </a:xfrm>
          <a:prstGeom prst="rect">
            <a:avLst/>
          </a:prstGeom>
          <a:noFill/>
          <a:ln w="9525">
            <a:noFill/>
            <a:miter lim="800000"/>
            <a:headEnd/>
            <a:tailEnd/>
          </a:ln>
        </p:spPr>
        <p:txBody>
          <a:bodyPr wrap="none">
            <a:spAutoFit/>
          </a:bodyPr>
          <a:lstStyle/>
          <a:p>
            <a:pPr algn="ctr"/>
            <a:r>
              <a:rPr lang="es-ES" sz="1200"/>
              <a:t>Durac.</a:t>
            </a:r>
          </a:p>
          <a:p>
            <a:pPr algn="ctr"/>
            <a:r>
              <a:rPr lang="es-ES" sz="1200"/>
              <a:t>50 ms</a:t>
            </a:r>
          </a:p>
        </p:txBody>
      </p:sp>
      <p:sp>
        <p:nvSpPr>
          <p:cNvPr id="1794105" name="Text Box 57"/>
          <p:cNvSpPr txBox="1">
            <a:spLocks noChangeArrowheads="1"/>
          </p:cNvSpPr>
          <p:nvPr/>
        </p:nvSpPr>
        <p:spPr bwMode="auto">
          <a:xfrm>
            <a:off x="5508625" y="1773238"/>
            <a:ext cx="657225" cy="457200"/>
          </a:xfrm>
          <a:prstGeom prst="rect">
            <a:avLst/>
          </a:prstGeom>
          <a:noFill/>
          <a:ln w="9525">
            <a:noFill/>
            <a:miter lim="800000"/>
            <a:headEnd/>
            <a:tailEnd/>
          </a:ln>
        </p:spPr>
        <p:txBody>
          <a:bodyPr wrap="none">
            <a:spAutoFit/>
          </a:bodyPr>
          <a:lstStyle/>
          <a:p>
            <a:pPr algn="ctr"/>
            <a:r>
              <a:rPr lang="es-ES" sz="1200"/>
              <a:t>Durac.</a:t>
            </a:r>
          </a:p>
          <a:p>
            <a:pPr algn="ctr"/>
            <a:r>
              <a:rPr lang="es-ES" sz="1200"/>
              <a:t>50 ms</a:t>
            </a:r>
          </a:p>
        </p:txBody>
      </p:sp>
      <p:sp>
        <p:nvSpPr>
          <p:cNvPr id="25646" name="Rectangle 58"/>
          <p:cNvSpPr>
            <a:spLocks noChangeArrowheads="1"/>
          </p:cNvSpPr>
          <p:nvPr/>
        </p:nvSpPr>
        <p:spPr bwMode="auto">
          <a:xfrm>
            <a:off x="6502400" y="339566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25647" name="Rectangle 59"/>
          <p:cNvSpPr>
            <a:spLocks noChangeArrowheads="1"/>
          </p:cNvSpPr>
          <p:nvPr/>
        </p:nvSpPr>
        <p:spPr bwMode="auto">
          <a:xfrm>
            <a:off x="6507163" y="3394075"/>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25648" name="Text Box 60"/>
          <p:cNvSpPr txBox="1">
            <a:spLocks noChangeArrowheads="1"/>
          </p:cNvSpPr>
          <p:nvPr/>
        </p:nvSpPr>
        <p:spPr bwMode="auto">
          <a:xfrm>
            <a:off x="7235825" y="2420938"/>
            <a:ext cx="1749425" cy="527050"/>
          </a:xfrm>
          <a:prstGeom prst="rect">
            <a:avLst/>
          </a:prstGeom>
          <a:noFill/>
          <a:ln w="9525">
            <a:solidFill>
              <a:schemeClr val="tx1"/>
            </a:solidFill>
            <a:miter lim="800000"/>
            <a:headEnd/>
            <a:tailEnd/>
          </a:ln>
        </p:spPr>
        <p:txBody>
          <a:bodyPr>
            <a:spAutoFit/>
          </a:bodyPr>
          <a:lstStyle/>
          <a:p>
            <a:pPr algn="ctr"/>
            <a:r>
              <a:rPr lang="es-ES"/>
              <a:t>Cabecera</a:t>
            </a:r>
          </a:p>
          <a:p>
            <a:pPr algn="ctr"/>
            <a:r>
              <a:rPr lang="es-ES"/>
              <a:t>LLC/SNAP (802.2) </a:t>
            </a:r>
          </a:p>
        </p:txBody>
      </p:sp>
      <p:sp>
        <p:nvSpPr>
          <p:cNvPr id="25649" name="Line 61"/>
          <p:cNvSpPr>
            <a:spLocks noChangeShapeType="1"/>
          </p:cNvSpPr>
          <p:nvPr/>
        </p:nvSpPr>
        <p:spPr bwMode="auto">
          <a:xfrm flipH="1">
            <a:off x="6588125" y="2708275"/>
            <a:ext cx="647700" cy="649288"/>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4070"/>
                                        </p:tgtEl>
                                        <p:attrNameLst>
                                          <p:attrName>style.visibility</p:attrName>
                                        </p:attrNameLst>
                                      </p:cBhvr>
                                      <p:to>
                                        <p:strVal val="visible"/>
                                      </p:to>
                                    </p:set>
                                    <p:animEffect transition="in" filter="wipe(down)">
                                      <p:cBhvr>
                                        <p:cTn id="7" dur="500"/>
                                        <p:tgtEl>
                                          <p:spTgt spid="179407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94072"/>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794103"/>
                                        </p:tgtEl>
                                        <p:attrNameLst>
                                          <p:attrName>style.visibility</p:attrName>
                                        </p:attrNameLst>
                                      </p:cBhvr>
                                      <p:to>
                                        <p:strVal val="visible"/>
                                      </p:to>
                                    </p:set>
                                    <p:animEffect transition="in" filter="wipe(left)">
                                      <p:cBhvr>
                                        <p:cTn id="12" dur="500"/>
                                        <p:tgtEl>
                                          <p:spTgt spid="179410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94104"/>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1794102"/>
                                        </p:tgtEl>
                                        <p:attrNameLst>
                                          <p:attrName>style.visibility</p:attrName>
                                        </p:attrNameLst>
                                      </p:cBhvr>
                                      <p:to>
                                        <p:strVal val="visible"/>
                                      </p:to>
                                    </p:set>
                                    <p:animEffect transition="in" filter="wipe(left)">
                                      <p:cBhvr>
                                        <p:cTn id="17" dur="500"/>
                                        <p:tgtEl>
                                          <p:spTgt spid="179410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79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4070" grpId="0" animBg="1"/>
      <p:bldP spid="1794072" grpId="0"/>
      <p:bldP spid="1794102" grpId="0" animBg="1"/>
      <p:bldP spid="1794103" grpId="0" animBg="1"/>
      <p:bldP spid="1794104" grpId="0"/>
      <p:bldP spid="17941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0"/>
          </p:nvPr>
        </p:nvSpPr>
        <p:spPr/>
        <p:txBody>
          <a:bodyPr/>
          <a:lstStyle/>
          <a:p>
            <a:pPr>
              <a:defRPr/>
            </a:pPr>
            <a:r>
              <a:rPr lang="es-ES"/>
              <a:t>Ampliación Redes 5-</a:t>
            </a:r>
            <a:fld id="{0E5C1597-CF4C-41A1-B62D-4895C09D612D}" type="slidenum">
              <a:rPr lang="es-ES"/>
              <a:pPr>
                <a:defRPr/>
              </a:pPr>
              <a:t>24</a:t>
            </a:fld>
            <a:endParaRPr lang="es-ES"/>
          </a:p>
        </p:txBody>
      </p:sp>
      <p:sp>
        <p:nvSpPr>
          <p:cNvPr id="26627" name="Rectangle 2"/>
          <p:cNvSpPr>
            <a:spLocks noGrp="1" noChangeArrowheads="1"/>
          </p:cNvSpPr>
          <p:nvPr>
            <p:ph type="title"/>
          </p:nvPr>
        </p:nvSpPr>
        <p:spPr>
          <a:xfrm>
            <a:off x="395288" y="260350"/>
            <a:ext cx="4391025" cy="1143000"/>
          </a:xfrm>
        </p:spPr>
        <p:txBody>
          <a:bodyPr/>
          <a:lstStyle/>
          <a:p>
            <a:pPr eaLnBrk="1" hangingPunct="1"/>
            <a:r>
              <a:rPr lang="es-ES" sz="4000" smtClean="0"/>
              <a:t>NAV (Network Allocation Vector)</a:t>
            </a:r>
          </a:p>
        </p:txBody>
      </p:sp>
      <p:sp>
        <p:nvSpPr>
          <p:cNvPr id="26628" name="Rectangle 4"/>
          <p:cNvSpPr>
            <a:spLocks noGrp="1" noChangeArrowheads="1"/>
          </p:cNvSpPr>
          <p:nvPr>
            <p:ph type="body" idx="1"/>
          </p:nvPr>
        </p:nvSpPr>
        <p:spPr>
          <a:xfrm>
            <a:off x="539552" y="4149725"/>
            <a:ext cx="8136136" cy="1946275"/>
          </a:xfrm>
          <a:solidFill>
            <a:schemeClr val="bg1"/>
          </a:solidFill>
        </p:spPr>
        <p:txBody>
          <a:bodyPr/>
          <a:lstStyle/>
          <a:p>
            <a:pPr eaLnBrk="1" hangingPunct="1">
              <a:lnSpc>
                <a:spcPct val="80000"/>
              </a:lnSpc>
            </a:pPr>
            <a:r>
              <a:rPr lang="en-US" sz="2000" dirty="0" err="1" smtClean="0"/>
              <a:t>Cada</a:t>
            </a:r>
            <a:r>
              <a:rPr lang="en-US" sz="2000" dirty="0" smtClean="0"/>
              <a:t> </a:t>
            </a:r>
            <a:r>
              <a:rPr lang="en-US" sz="2000" dirty="0" err="1" smtClean="0"/>
              <a:t>estación</a:t>
            </a:r>
            <a:r>
              <a:rPr lang="en-US" sz="2000" dirty="0" smtClean="0"/>
              <a:t> </a:t>
            </a:r>
            <a:r>
              <a:rPr lang="en-US" sz="2000" dirty="0" err="1" smtClean="0"/>
              <a:t>mantiene</a:t>
            </a:r>
            <a:r>
              <a:rPr lang="en-US" sz="2000" dirty="0" smtClean="0"/>
              <a:t> un </a:t>
            </a:r>
            <a:r>
              <a:rPr lang="en-US" sz="2000" u="sng" dirty="0" err="1" smtClean="0"/>
              <a:t>contador</a:t>
            </a:r>
            <a:r>
              <a:rPr lang="en-US" sz="2000" u="sng" dirty="0" smtClean="0"/>
              <a:t> de </a:t>
            </a:r>
            <a:r>
              <a:rPr lang="en-US" sz="2000" u="sng" dirty="0" err="1" smtClean="0"/>
              <a:t>tiempo</a:t>
            </a:r>
            <a:r>
              <a:rPr lang="en-US" sz="2000" u="sng" dirty="0" smtClean="0"/>
              <a:t> </a:t>
            </a:r>
            <a:r>
              <a:rPr lang="en-US" sz="2000" u="sng" dirty="0" err="1" smtClean="0"/>
              <a:t>retrospectivo</a:t>
            </a:r>
            <a:r>
              <a:rPr lang="en-US" sz="2000" dirty="0" smtClean="0"/>
              <a:t> </a:t>
            </a:r>
            <a:r>
              <a:rPr lang="en-US" sz="2000" dirty="0" err="1" smtClean="0"/>
              <a:t>llamado</a:t>
            </a:r>
            <a:r>
              <a:rPr lang="en-US" sz="2000" dirty="0" smtClean="0"/>
              <a:t> </a:t>
            </a:r>
            <a:r>
              <a:rPr lang="en-US" sz="2000" b="1" dirty="0" smtClean="0"/>
              <a:t>NAV</a:t>
            </a:r>
            <a:r>
              <a:rPr lang="en-US" sz="2000" dirty="0" smtClean="0"/>
              <a:t> (</a:t>
            </a:r>
            <a:r>
              <a:rPr lang="en-US" sz="2000" b="1" dirty="0" smtClean="0"/>
              <a:t>Network Allocation Vector</a:t>
            </a:r>
            <a:r>
              <a:rPr lang="en-US" sz="2000" dirty="0" smtClean="0"/>
              <a:t>) </a:t>
            </a:r>
            <a:r>
              <a:rPr lang="en-US" sz="2000" dirty="0" err="1" smtClean="0"/>
              <a:t>que</a:t>
            </a:r>
            <a:r>
              <a:rPr lang="en-US" sz="2000" dirty="0" smtClean="0"/>
              <a:t> </a:t>
            </a:r>
            <a:r>
              <a:rPr lang="en-US" sz="2000" dirty="0" err="1" smtClean="0"/>
              <a:t>indica</a:t>
            </a:r>
            <a:r>
              <a:rPr lang="en-US" sz="2000" dirty="0" smtClean="0"/>
              <a:t> el </a:t>
            </a:r>
            <a:r>
              <a:rPr lang="en-US" sz="2000" dirty="0" err="1" smtClean="0"/>
              <a:t>tiempo</a:t>
            </a:r>
            <a:r>
              <a:rPr lang="en-US" sz="2000" dirty="0" smtClean="0"/>
              <a:t> </a:t>
            </a:r>
            <a:r>
              <a:rPr lang="en-US" sz="2000" dirty="0" err="1" smtClean="0"/>
              <a:t>que</a:t>
            </a:r>
            <a:r>
              <a:rPr lang="en-US" sz="2000" dirty="0" smtClean="0"/>
              <a:t> </a:t>
            </a:r>
            <a:r>
              <a:rPr lang="en-US" sz="2000" dirty="0" err="1" smtClean="0"/>
              <a:t>queda</a:t>
            </a:r>
            <a:r>
              <a:rPr lang="en-US" sz="2000" dirty="0" smtClean="0"/>
              <a:t> </a:t>
            </a:r>
            <a:r>
              <a:rPr lang="en-US" sz="2000" dirty="0" err="1" smtClean="0"/>
              <a:t>para</a:t>
            </a:r>
            <a:r>
              <a:rPr lang="en-US" sz="2000" dirty="0" smtClean="0"/>
              <a:t> </a:t>
            </a:r>
            <a:r>
              <a:rPr lang="en-US" sz="2000" dirty="0" err="1" smtClean="0"/>
              <a:t>que</a:t>
            </a:r>
            <a:r>
              <a:rPr lang="en-US" sz="2000" dirty="0" smtClean="0"/>
              <a:t> el canal </a:t>
            </a:r>
            <a:r>
              <a:rPr lang="en-US" sz="2000" dirty="0" err="1" smtClean="0"/>
              <a:t>quede</a:t>
            </a:r>
            <a:r>
              <a:rPr lang="en-US" sz="2000" dirty="0" smtClean="0"/>
              <a:t> </a:t>
            </a:r>
            <a:r>
              <a:rPr lang="en-US" sz="2000" dirty="0" err="1" smtClean="0"/>
              <a:t>libre</a:t>
            </a:r>
            <a:r>
              <a:rPr lang="en-US" sz="2000" dirty="0" smtClean="0"/>
              <a:t>. </a:t>
            </a:r>
          </a:p>
          <a:p>
            <a:pPr eaLnBrk="1" hangingPunct="1">
              <a:lnSpc>
                <a:spcPct val="80000"/>
              </a:lnSpc>
            </a:pPr>
            <a:r>
              <a:rPr lang="en-US" sz="2000" dirty="0" smtClean="0"/>
              <a:t>El NAV se </a:t>
            </a:r>
            <a:r>
              <a:rPr lang="en-US" sz="2000" dirty="0" err="1" smtClean="0"/>
              <a:t>actualiza</a:t>
            </a:r>
            <a:r>
              <a:rPr lang="en-US" sz="2000" dirty="0" smtClean="0"/>
              <a:t> con el valor del campo ‘</a:t>
            </a:r>
            <a:r>
              <a:rPr lang="en-US" sz="2000" dirty="0" err="1" smtClean="0"/>
              <a:t>duración</a:t>
            </a:r>
            <a:r>
              <a:rPr lang="en-US" sz="2000" dirty="0" smtClean="0"/>
              <a:t>’ </a:t>
            </a:r>
            <a:r>
              <a:rPr lang="en-US" sz="2000" dirty="0" err="1" smtClean="0"/>
              <a:t>que</a:t>
            </a:r>
            <a:r>
              <a:rPr lang="en-US" sz="2000" dirty="0" smtClean="0"/>
              <a:t> </a:t>
            </a:r>
            <a:r>
              <a:rPr lang="en-US" sz="2000" dirty="0" err="1" smtClean="0"/>
              <a:t>aparece</a:t>
            </a:r>
            <a:r>
              <a:rPr lang="en-US" sz="2000" dirty="0" smtClean="0"/>
              <a:t> en </a:t>
            </a:r>
            <a:r>
              <a:rPr lang="en-US" sz="2000" dirty="0" err="1" smtClean="0"/>
              <a:t>cada</a:t>
            </a:r>
            <a:r>
              <a:rPr lang="en-US" sz="2000" dirty="0" smtClean="0"/>
              <a:t> </a:t>
            </a:r>
            <a:r>
              <a:rPr lang="en-US" sz="2000" dirty="0" err="1" smtClean="0"/>
              <a:t>trama</a:t>
            </a:r>
            <a:r>
              <a:rPr lang="en-US" sz="2000" dirty="0" smtClean="0"/>
              <a:t> </a:t>
            </a:r>
            <a:r>
              <a:rPr lang="en-US" sz="2000" dirty="0" err="1" smtClean="0"/>
              <a:t>emitida</a:t>
            </a:r>
            <a:r>
              <a:rPr lang="en-US" sz="2000" dirty="0" smtClean="0"/>
              <a:t> </a:t>
            </a:r>
            <a:r>
              <a:rPr lang="en-US" sz="2000" dirty="0" err="1" smtClean="0"/>
              <a:t>por</a:t>
            </a:r>
            <a:r>
              <a:rPr lang="en-US" sz="2000" dirty="0" smtClean="0"/>
              <a:t> </a:t>
            </a:r>
            <a:r>
              <a:rPr lang="en-US" sz="2000" dirty="0" err="1" smtClean="0"/>
              <a:t>alguna</a:t>
            </a:r>
            <a:r>
              <a:rPr lang="en-US" sz="2000" dirty="0" smtClean="0"/>
              <a:t> </a:t>
            </a:r>
            <a:r>
              <a:rPr lang="en-US" sz="2000" dirty="0" err="1" smtClean="0"/>
              <a:t>estación</a:t>
            </a:r>
            <a:r>
              <a:rPr lang="en-US" sz="2000" dirty="0" smtClean="0"/>
              <a:t> en la </a:t>
            </a:r>
            <a:r>
              <a:rPr lang="en-US" sz="2000" dirty="0" err="1" smtClean="0"/>
              <a:t>celda</a:t>
            </a:r>
            <a:r>
              <a:rPr lang="en-US" sz="2000" dirty="0" smtClean="0"/>
              <a:t>, </a:t>
            </a:r>
            <a:r>
              <a:rPr lang="en-US" sz="2000" dirty="0" err="1" smtClean="0"/>
              <a:t>excepto</a:t>
            </a:r>
            <a:r>
              <a:rPr lang="en-US" sz="2000" dirty="0" smtClean="0"/>
              <a:t> </a:t>
            </a:r>
            <a:r>
              <a:rPr lang="en-US" sz="2000" dirty="0" err="1" smtClean="0"/>
              <a:t>si</a:t>
            </a:r>
            <a:r>
              <a:rPr lang="en-US" sz="2000" dirty="0" smtClean="0"/>
              <a:t> el </a:t>
            </a:r>
            <a:r>
              <a:rPr lang="en-US" sz="2000" dirty="0" err="1" smtClean="0"/>
              <a:t>nuevo</a:t>
            </a:r>
            <a:r>
              <a:rPr lang="en-US" sz="2000" dirty="0" smtClean="0"/>
              <a:t> NAV </a:t>
            </a:r>
            <a:r>
              <a:rPr lang="en-US" sz="2000" dirty="0" err="1" smtClean="0"/>
              <a:t>es</a:t>
            </a:r>
            <a:r>
              <a:rPr lang="en-US" sz="2000" dirty="0" smtClean="0"/>
              <a:t> </a:t>
            </a:r>
            <a:r>
              <a:rPr lang="en-US" sz="2000" dirty="0" err="1" smtClean="0"/>
              <a:t>más</a:t>
            </a:r>
            <a:r>
              <a:rPr lang="en-US" sz="2000" dirty="0" smtClean="0"/>
              <a:t> </a:t>
            </a:r>
            <a:r>
              <a:rPr lang="en-US" sz="2000" dirty="0" err="1" smtClean="0"/>
              <a:t>pequeño</a:t>
            </a:r>
            <a:r>
              <a:rPr lang="en-US" sz="2000" dirty="0" smtClean="0"/>
              <a:t> </a:t>
            </a:r>
            <a:r>
              <a:rPr lang="en-US" sz="2000" dirty="0" err="1" smtClean="0"/>
              <a:t>que</a:t>
            </a:r>
            <a:r>
              <a:rPr lang="en-US" sz="2000" dirty="0" smtClean="0"/>
              <a:t> el </a:t>
            </a:r>
            <a:r>
              <a:rPr lang="en-US" sz="2000" dirty="0" err="1" smtClean="0"/>
              <a:t>que</a:t>
            </a:r>
            <a:r>
              <a:rPr lang="en-US" sz="2000" dirty="0" smtClean="0"/>
              <a:t> </a:t>
            </a:r>
            <a:r>
              <a:rPr lang="en-US" sz="2000" dirty="0" err="1" smtClean="0"/>
              <a:t>ya</a:t>
            </a:r>
            <a:r>
              <a:rPr lang="en-US" sz="2000" dirty="0" smtClean="0"/>
              <a:t> </a:t>
            </a:r>
            <a:r>
              <a:rPr lang="en-US" sz="2000" dirty="0" err="1" smtClean="0"/>
              <a:t>había</a:t>
            </a:r>
            <a:r>
              <a:rPr lang="en-US" sz="2000" dirty="0" smtClean="0"/>
              <a:t>, en </a:t>
            </a:r>
            <a:r>
              <a:rPr lang="en-US" sz="2000" dirty="0" err="1" smtClean="0"/>
              <a:t>cuyo</a:t>
            </a:r>
            <a:r>
              <a:rPr lang="en-US" sz="2000" dirty="0" smtClean="0"/>
              <a:t> </a:t>
            </a:r>
            <a:r>
              <a:rPr lang="en-US" sz="2000" dirty="0" err="1" smtClean="0"/>
              <a:t>caso</a:t>
            </a:r>
            <a:r>
              <a:rPr lang="en-US" sz="2000" dirty="0" smtClean="0"/>
              <a:t> el </a:t>
            </a:r>
            <a:r>
              <a:rPr lang="en-US" sz="2000" dirty="0" err="1" smtClean="0"/>
              <a:t>último</a:t>
            </a:r>
            <a:r>
              <a:rPr lang="en-US" sz="2000" dirty="0" smtClean="0"/>
              <a:t> se </a:t>
            </a:r>
            <a:r>
              <a:rPr lang="en-US" sz="2000" dirty="0" err="1" smtClean="0"/>
              <a:t>ignora</a:t>
            </a:r>
            <a:endParaRPr lang="en-US" sz="2000" dirty="0" smtClean="0"/>
          </a:p>
          <a:p>
            <a:pPr eaLnBrk="1" hangingPunct="1">
              <a:lnSpc>
                <a:spcPct val="80000"/>
              </a:lnSpc>
            </a:pPr>
            <a:r>
              <a:rPr lang="en-US" sz="2000" dirty="0" err="1" smtClean="0"/>
              <a:t>Una</a:t>
            </a:r>
            <a:r>
              <a:rPr lang="en-US" sz="2000" dirty="0" smtClean="0"/>
              <a:t> </a:t>
            </a:r>
            <a:r>
              <a:rPr lang="en-US" sz="2000" dirty="0" err="1" smtClean="0"/>
              <a:t>estación</a:t>
            </a:r>
            <a:r>
              <a:rPr lang="en-US" sz="2000" dirty="0" smtClean="0"/>
              <a:t> </a:t>
            </a:r>
            <a:r>
              <a:rPr lang="en-US" sz="2000" dirty="0" err="1" smtClean="0"/>
              <a:t>nunca</a:t>
            </a:r>
            <a:r>
              <a:rPr lang="en-US" sz="2000" dirty="0" smtClean="0"/>
              <a:t> </a:t>
            </a:r>
            <a:r>
              <a:rPr lang="en-US" sz="2000" dirty="0" err="1" smtClean="0"/>
              <a:t>intentará</a:t>
            </a:r>
            <a:r>
              <a:rPr lang="en-US" sz="2000" dirty="0" smtClean="0"/>
              <a:t> </a:t>
            </a:r>
            <a:r>
              <a:rPr lang="en-US" sz="2000" dirty="0" err="1" smtClean="0"/>
              <a:t>transmitir</a:t>
            </a:r>
            <a:r>
              <a:rPr lang="en-US" sz="2000" dirty="0" smtClean="0"/>
              <a:t> </a:t>
            </a:r>
            <a:r>
              <a:rPr lang="en-US" sz="2000" dirty="0" err="1" smtClean="0"/>
              <a:t>mientras</a:t>
            </a:r>
            <a:r>
              <a:rPr lang="en-US" sz="2000" dirty="0" smtClean="0"/>
              <a:t> NAV &gt; 0</a:t>
            </a:r>
          </a:p>
        </p:txBody>
      </p:sp>
      <p:sp>
        <p:nvSpPr>
          <p:cNvPr id="26629" name="Text Box 7"/>
          <p:cNvSpPr txBox="1">
            <a:spLocks noChangeArrowheads="1"/>
          </p:cNvSpPr>
          <p:nvPr/>
        </p:nvSpPr>
        <p:spPr bwMode="auto">
          <a:xfrm>
            <a:off x="4479925" y="1919288"/>
            <a:ext cx="596900" cy="304800"/>
          </a:xfrm>
          <a:prstGeom prst="rect">
            <a:avLst/>
          </a:prstGeom>
          <a:noFill/>
          <a:ln w="9525">
            <a:noFill/>
            <a:miter lim="800000"/>
            <a:headEnd/>
            <a:tailEnd/>
          </a:ln>
        </p:spPr>
        <p:txBody>
          <a:bodyPr wrap="none">
            <a:spAutoFit/>
          </a:bodyPr>
          <a:lstStyle/>
          <a:p>
            <a:r>
              <a:rPr lang="es-ES"/>
              <a:t>Juan</a:t>
            </a:r>
          </a:p>
        </p:txBody>
      </p:sp>
      <p:pic>
        <p:nvPicPr>
          <p:cNvPr id="26630" name="Picture 8" descr="EndUser"/>
          <p:cNvPicPr>
            <a:picLocks noChangeAspect="1" noChangeArrowheads="1"/>
          </p:cNvPicPr>
          <p:nvPr/>
        </p:nvPicPr>
        <p:blipFill>
          <a:blip r:embed="rId3" cstate="print"/>
          <a:srcRect/>
          <a:stretch>
            <a:fillRect/>
          </a:stretch>
        </p:blipFill>
        <p:spPr bwMode="auto">
          <a:xfrm>
            <a:off x="4543425" y="1774825"/>
            <a:ext cx="852488" cy="1219200"/>
          </a:xfrm>
          <a:prstGeom prst="rect">
            <a:avLst/>
          </a:prstGeom>
          <a:noFill/>
          <a:ln w="9525">
            <a:noFill/>
            <a:miter lim="800000"/>
            <a:headEnd/>
            <a:tailEnd/>
          </a:ln>
        </p:spPr>
      </p:pic>
      <p:pic>
        <p:nvPicPr>
          <p:cNvPr id="26631" name="Picture 10"/>
          <p:cNvPicPr>
            <a:picLocks noChangeAspect="1" noChangeArrowheads="1"/>
          </p:cNvPicPr>
          <p:nvPr/>
        </p:nvPicPr>
        <p:blipFill>
          <a:blip r:embed="rId4" cstate="print"/>
          <a:srcRect/>
          <a:stretch>
            <a:fillRect/>
          </a:stretch>
        </p:blipFill>
        <p:spPr bwMode="auto">
          <a:xfrm>
            <a:off x="6153150" y="549275"/>
            <a:ext cx="827088" cy="711200"/>
          </a:xfrm>
          <a:prstGeom prst="rect">
            <a:avLst/>
          </a:prstGeom>
          <a:noFill/>
          <a:ln w="9525">
            <a:noFill/>
            <a:miter lim="800000"/>
            <a:headEnd/>
            <a:tailEnd/>
          </a:ln>
        </p:spPr>
      </p:pic>
      <p:sp>
        <p:nvSpPr>
          <p:cNvPr id="26632" name="Text Box 12"/>
          <p:cNvSpPr txBox="1">
            <a:spLocks noChangeArrowheads="1"/>
          </p:cNvSpPr>
          <p:nvPr/>
        </p:nvSpPr>
        <p:spPr bwMode="auto">
          <a:xfrm>
            <a:off x="4727575" y="2997200"/>
            <a:ext cx="596900" cy="304800"/>
          </a:xfrm>
          <a:prstGeom prst="rect">
            <a:avLst/>
          </a:prstGeom>
          <a:noFill/>
          <a:ln w="9525">
            <a:noFill/>
            <a:miter lim="800000"/>
            <a:headEnd/>
            <a:tailEnd/>
          </a:ln>
        </p:spPr>
        <p:txBody>
          <a:bodyPr wrap="none">
            <a:spAutoFit/>
          </a:bodyPr>
          <a:lstStyle/>
          <a:p>
            <a:r>
              <a:rPr lang="es-ES"/>
              <a:t>Juan</a:t>
            </a:r>
          </a:p>
        </p:txBody>
      </p:sp>
      <p:pic>
        <p:nvPicPr>
          <p:cNvPr id="26633" name="Picture 15"/>
          <p:cNvPicPr>
            <a:picLocks noChangeAspect="1" noChangeArrowheads="1"/>
          </p:cNvPicPr>
          <p:nvPr/>
        </p:nvPicPr>
        <p:blipFill>
          <a:blip r:embed="rId5" cstate="print"/>
          <a:srcRect/>
          <a:stretch>
            <a:fillRect/>
          </a:stretch>
        </p:blipFill>
        <p:spPr bwMode="auto">
          <a:xfrm>
            <a:off x="5395913" y="1230313"/>
            <a:ext cx="687387" cy="687387"/>
          </a:xfrm>
          <a:prstGeom prst="rect">
            <a:avLst/>
          </a:prstGeom>
          <a:noFill/>
          <a:ln w="9525">
            <a:noFill/>
            <a:miter lim="800000"/>
            <a:headEnd/>
            <a:tailEnd/>
          </a:ln>
        </p:spPr>
      </p:pic>
      <p:sp>
        <p:nvSpPr>
          <p:cNvPr id="1835032" name="Text Box 24"/>
          <p:cNvSpPr txBox="1">
            <a:spLocks noChangeArrowheads="1"/>
          </p:cNvSpPr>
          <p:nvPr/>
        </p:nvSpPr>
        <p:spPr bwMode="auto">
          <a:xfrm>
            <a:off x="6126163" y="3187700"/>
            <a:ext cx="1109662" cy="457200"/>
          </a:xfrm>
          <a:prstGeom prst="rect">
            <a:avLst/>
          </a:prstGeom>
          <a:noFill/>
          <a:ln w="9525">
            <a:noFill/>
            <a:miter lim="800000"/>
            <a:headEnd/>
            <a:tailEnd/>
          </a:ln>
        </p:spPr>
        <p:txBody>
          <a:bodyPr wrap="none">
            <a:spAutoFit/>
          </a:bodyPr>
          <a:lstStyle/>
          <a:p>
            <a:pPr algn="ctr"/>
            <a:r>
              <a:rPr lang="es-ES" sz="1200" dirty="0"/>
              <a:t>Actualizar</a:t>
            </a:r>
          </a:p>
          <a:p>
            <a:pPr algn="ctr"/>
            <a:r>
              <a:rPr lang="es-ES" sz="1200" dirty="0"/>
              <a:t>NAV = 50 ms</a:t>
            </a:r>
          </a:p>
        </p:txBody>
      </p:sp>
      <p:sp>
        <p:nvSpPr>
          <p:cNvPr id="1835033" name="Text Box 25"/>
          <p:cNvSpPr txBox="1">
            <a:spLocks noChangeArrowheads="1"/>
          </p:cNvSpPr>
          <p:nvPr/>
        </p:nvSpPr>
        <p:spPr bwMode="auto">
          <a:xfrm>
            <a:off x="7710488" y="2205038"/>
            <a:ext cx="1109662" cy="457200"/>
          </a:xfrm>
          <a:prstGeom prst="rect">
            <a:avLst/>
          </a:prstGeom>
          <a:noFill/>
          <a:ln w="9525">
            <a:noFill/>
            <a:miter lim="800000"/>
            <a:headEnd/>
            <a:tailEnd/>
          </a:ln>
        </p:spPr>
        <p:txBody>
          <a:bodyPr wrap="none">
            <a:spAutoFit/>
          </a:bodyPr>
          <a:lstStyle/>
          <a:p>
            <a:pPr algn="ctr"/>
            <a:r>
              <a:rPr lang="es-ES" sz="1200"/>
              <a:t>Actualizar</a:t>
            </a:r>
          </a:p>
          <a:p>
            <a:pPr algn="ctr"/>
            <a:r>
              <a:rPr lang="es-ES" sz="1200"/>
              <a:t>NAV = 50 ms</a:t>
            </a:r>
          </a:p>
        </p:txBody>
      </p:sp>
      <p:pic>
        <p:nvPicPr>
          <p:cNvPr id="26636" name="Picture 27" descr="EndUser Female"/>
          <p:cNvPicPr>
            <a:picLocks noChangeAspect="1" noChangeArrowheads="1"/>
          </p:cNvPicPr>
          <p:nvPr/>
        </p:nvPicPr>
        <p:blipFill>
          <a:blip r:embed="rId6" cstate="print"/>
          <a:srcRect/>
          <a:stretch>
            <a:fillRect/>
          </a:stretch>
        </p:blipFill>
        <p:spPr bwMode="auto">
          <a:xfrm>
            <a:off x="6323013" y="1773238"/>
            <a:ext cx="769937" cy="1219200"/>
          </a:xfrm>
          <a:prstGeom prst="rect">
            <a:avLst/>
          </a:prstGeom>
          <a:noFill/>
          <a:ln w="9525">
            <a:noFill/>
            <a:miter lim="800000"/>
            <a:headEnd/>
            <a:tailEnd/>
          </a:ln>
        </p:spPr>
      </p:pic>
      <p:pic>
        <p:nvPicPr>
          <p:cNvPr id="26637" name="Picture 28" descr="EndUserLeft"/>
          <p:cNvPicPr>
            <a:picLocks noChangeAspect="1" noChangeArrowheads="1"/>
          </p:cNvPicPr>
          <p:nvPr/>
        </p:nvPicPr>
        <p:blipFill>
          <a:blip r:embed="rId7" cstate="print"/>
          <a:srcRect/>
          <a:stretch>
            <a:fillRect/>
          </a:stretch>
        </p:blipFill>
        <p:spPr bwMode="auto">
          <a:xfrm>
            <a:off x="7843838" y="762000"/>
            <a:ext cx="831850" cy="1158875"/>
          </a:xfrm>
          <a:prstGeom prst="rect">
            <a:avLst/>
          </a:prstGeom>
          <a:noFill/>
          <a:ln w="9525">
            <a:noFill/>
            <a:miter lim="800000"/>
            <a:headEnd/>
            <a:tailEnd/>
          </a:ln>
        </p:spPr>
      </p:pic>
      <p:sp>
        <p:nvSpPr>
          <p:cNvPr id="26638" name="Text Box 29"/>
          <p:cNvSpPr txBox="1">
            <a:spLocks noChangeArrowheads="1"/>
          </p:cNvSpPr>
          <p:nvPr/>
        </p:nvSpPr>
        <p:spPr bwMode="auto">
          <a:xfrm>
            <a:off x="6500813" y="2979738"/>
            <a:ext cx="519112" cy="304800"/>
          </a:xfrm>
          <a:prstGeom prst="rect">
            <a:avLst/>
          </a:prstGeom>
          <a:noFill/>
          <a:ln w="9525">
            <a:noFill/>
            <a:miter lim="800000"/>
            <a:headEnd/>
            <a:tailEnd/>
          </a:ln>
        </p:spPr>
        <p:txBody>
          <a:bodyPr wrap="none">
            <a:spAutoFit/>
          </a:bodyPr>
          <a:lstStyle/>
          <a:p>
            <a:r>
              <a:rPr lang="es-ES"/>
              <a:t>Ana</a:t>
            </a:r>
          </a:p>
        </p:txBody>
      </p:sp>
      <p:sp>
        <p:nvSpPr>
          <p:cNvPr id="26639" name="Text Box 30"/>
          <p:cNvSpPr txBox="1">
            <a:spLocks noChangeArrowheads="1"/>
          </p:cNvSpPr>
          <p:nvPr/>
        </p:nvSpPr>
        <p:spPr bwMode="auto">
          <a:xfrm>
            <a:off x="7988300" y="1985963"/>
            <a:ext cx="687388" cy="304800"/>
          </a:xfrm>
          <a:prstGeom prst="rect">
            <a:avLst/>
          </a:prstGeom>
          <a:noFill/>
          <a:ln w="9525">
            <a:noFill/>
            <a:miter lim="800000"/>
            <a:headEnd/>
            <a:tailEnd/>
          </a:ln>
        </p:spPr>
        <p:txBody>
          <a:bodyPr wrap="none">
            <a:spAutoFit/>
          </a:bodyPr>
          <a:lstStyle/>
          <a:p>
            <a:r>
              <a:rPr lang="es-ES"/>
              <a:t>Pedro</a:t>
            </a:r>
          </a:p>
        </p:txBody>
      </p:sp>
      <p:pic>
        <p:nvPicPr>
          <p:cNvPr id="26640" name="Picture 31"/>
          <p:cNvPicPr>
            <a:picLocks noChangeAspect="1" noChangeArrowheads="1"/>
          </p:cNvPicPr>
          <p:nvPr/>
        </p:nvPicPr>
        <p:blipFill>
          <a:blip r:embed="rId8" cstate="print"/>
          <a:srcRect/>
          <a:stretch>
            <a:fillRect/>
          </a:stretch>
        </p:blipFill>
        <p:spPr bwMode="auto">
          <a:xfrm rot="5400000">
            <a:off x="7360444" y="616744"/>
            <a:ext cx="90488" cy="812800"/>
          </a:xfrm>
          <a:prstGeom prst="rect">
            <a:avLst/>
          </a:prstGeom>
          <a:noFill/>
          <a:ln w="9525">
            <a:noFill/>
            <a:miter lim="800000"/>
            <a:headEnd/>
            <a:tailEnd/>
          </a:ln>
        </p:spPr>
      </p:pic>
      <p:pic>
        <p:nvPicPr>
          <p:cNvPr id="26641" name="Picture 32"/>
          <p:cNvPicPr>
            <a:picLocks noChangeAspect="1" noChangeArrowheads="1"/>
          </p:cNvPicPr>
          <p:nvPr/>
        </p:nvPicPr>
        <p:blipFill>
          <a:blip r:embed="rId8" cstate="print"/>
          <a:srcRect/>
          <a:stretch>
            <a:fillRect/>
          </a:stretch>
        </p:blipFill>
        <p:spPr bwMode="auto">
          <a:xfrm>
            <a:off x="6588125" y="1274763"/>
            <a:ext cx="111125" cy="498475"/>
          </a:xfrm>
          <a:prstGeom prst="rect">
            <a:avLst/>
          </a:prstGeom>
          <a:noFill/>
          <a:ln w="9525">
            <a:noFill/>
            <a:miter lim="800000"/>
            <a:headEnd/>
            <a:tailEnd/>
          </a:ln>
        </p:spPr>
      </p:pic>
      <p:sp>
        <p:nvSpPr>
          <p:cNvPr id="18" name="Line 22"/>
          <p:cNvSpPr>
            <a:spLocks noChangeShapeType="1"/>
          </p:cNvSpPr>
          <p:nvPr/>
        </p:nvSpPr>
        <p:spPr bwMode="auto">
          <a:xfrm flipV="1">
            <a:off x="5324475" y="1172666"/>
            <a:ext cx="574675" cy="574675"/>
          </a:xfrm>
          <a:prstGeom prst="line">
            <a:avLst/>
          </a:prstGeom>
          <a:noFill/>
          <a:ln w="19050">
            <a:solidFill>
              <a:schemeClr val="tx1"/>
            </a:solidFill>
            <a:round/>
            <a:headEnd/>
            <a:tailEnd type="triangle" w="med" len="med"/>
          </a:ln>
        </p:spPr>
        <p:txBody>
          <a:bodyPr/>
          <a:lstStyle/>
          <a:p>
            <a:endParaRPr lang="es-ES"/>
          </a:p>
        </p:txBody>
      </p:sp>
      <p:sp>
        <p:nvSpPr>
          <p:cNvPr id="19" name="Text Box 24"/>
          <p:cNvSpPr txBox="1">
            <a:spLocks noChangeArrowheads="1"/>
          </p:cNvSpPr>
          <p:nvPr/>
        </p:nvSpPr>
        <p:spPr bwMode="auto">
          <a:xfrm>
            <a:off x="4837113" y="1123454"/>
            <a:ext cx="657225" cy="457200"/>
          </a:xfrm>
          <a:prstGeom prst="rect">
            <a:avLst/>
          </a:prstGeom>
          <a:noFill/>
          <a:ln w="9525">
            <a:noFill/>
            <a:miter lim="800000"/>
            <a:headEnd/>
            <a:tailEnd/>
          </a:ln>
        </p:spPr>
        <p:txBody>
          <a:bodyPr wrap="none">
            <a:spAutoFit/>
          </a:bodyPr>
          <a:lstStyle/>
          <a:p>
            <a:pPr algn="ctr"/>
            <a:r>
              <a:rPr lang="es-ES" sz="1200" dirty="0" err="1"/>
              <a:t>Durac</a:t>
            </a:r>
            <a:r>
              <a:rPr lang="es-ES" sz="1200" dirty="0"/>
              <a:t>.</a:t>
            </a:r>
          </a:p>
          <a:p>
            <a:pPr algn="ctr"/>
            <a:r>
              <a:rPr lang="es-ES" sz="1200" dirty="0"/>
              <a:t>50 ms</a:t>
            </a:r>
          </a:p>
        </p:txBody>
      </p:sp>
      <p:sp>
        <p:nvSpPr>
          <p:cNvPr id="20" name="Line 54"/>
          <p:cNvSpPr>
            <a:spLocks noChangeShapeType="1"/>
          </p:cNvSpPr>
          <p:nvPr/>
        </p:nvSpPr>
        <p:spPr bwMode="auto">
          <a:xfrm>
            <a:off x="5435600" y="2107704"/>
            <a:ext cx="865188" cy="0"/>
          </a:xfrm>
          <a:prstGeom prst="line">
            <a:avLst/>
          </a:prstGeom>
          <a:noFill/>
          <a:ln w="19050">
            <a:solidFill>
              <a:schemeClr val="tx1"/>
            </a:solidFill>
            <a:round/>
            <a:headEnd/>
            <a:tailEnd type="triangle" w="med" len="med"/>
          </a:ln>
        </p:spPr>
        <p:txBody>
          <a:bodyPr/>
          <a:lstStyle/>
          <a:p>
            <a:endParaRPr lang="es-ES"/>
          </a:p>
        </p:txBody>
      </p:sp>
      <p:sp>
        <p:nvSpPr>
          <p:cNvPr id="21" name="Line 55"/>
          <p:cNvSpPr>
            <a:spLocks noChangeShapeType="1"/>
          </p:cNvSpPr>
          <p:nvPr/>
        </p:nvSpPr>
        <p:spPr bwMode="auto">
          <a:xfrm flipV="1">
            <a:off x="5435600" y="1171079"/>
            <a:ext cx="2305050" cy="792162"/>
          </a:xfrm>
          <a:prstGeom prst="line">
            <a:avLst/>
          </a:prstGeom>
          <a:noFill/>
          <a:ln w="19050">
            <a:solidFill>
              <a:schemeClr val="tx1"/>
            </a:solidFill>
            <a:round/>
            <a:headEnd/>
            <a:tailEnd type="triangle" w="med" len="med"/>
          </a:ln>
        </p:spPr>
        <p:txBody>
          <a:bodyPr/>
          <a:lstStyle/>
          <a:p>
            <a:endParaRPr lang="es-ES"/>
          </a:p>
        </p:txBody>
      </p:sp>
      <p:sp>
        <p:nvSpPr>
          <p:cNvPr id="22" name="Text Box 56"/>
          <p:cNvSpPr txBox="1">
            <a:spLocks noChangeArrowheads="1"/>
          </p:cNvSpPr>
          <p:nvPr/>
        </p:nvSpPr>
        <p:spPr bwMode="auto">
          <a:xfrm>
            <a:off x="7010400" y="1290141"/>
            <a:ext cx="657225" cy="457200"/>
          </a:xfrm>
          <a:prstGeom prst="rect">
            <a:avLst/>
          </a:prstGeom>
          <a:noFill/>
          <a:ln w="9525">
            <a:noFill/>
            <a:miter lim="800000"/>
            <a:headEnd/>
            <a:tailEnd/>
          </a:ln>
        </p:spPr>
        <p:txBody>
          <a:bodyPr wrap="none">
            <a:spAutoFit/>
          </a:bodyPr>
          <a:lstStyle/>
          <a:p>
            <a:pPr algn="ctr"/>
            <a:r>
              <a:rPr lang="es-ES" sz="1200" dirty="0" err="1"/>
              <a:t>Durac</a:t>
            </a:r>
            <a:r>
              <a:rPr lang="es-ES" sz="1200" dirty="0"/>
              <a:t>.</a:t>
            </a:r>
          </a:p>
          <a:p>
            <a:pPr algn="ctr"/>
            <a:r>
              <a:rPr lang="es-ES" sz="1200" dirty="0"/>
              <a:t>50 ms</a:t>
            </a:r>
          </a:p>
        </p:txBody>
      </p:sp>
      <p:sp>
        <p:nvSpPr>
          <p:cNvPr id="23" name="Text Box 57"/>
          <p:cNvSpPr txBox="1">
            <a:spLocks noChangeArrowheads="1"/>
          </p:cNvSpPr>
          <p:nvPr/>
        </p:nvSpPr>
        <p:spPr bwMode="auto">
          <a:xfrm>
            <a:off x="5508625" y="2107704"/>
            <a:ext cx="657225" cy="457200"/>
          </a:xfrm>
          <a:prstGeom prst="rect">
            <a:avLst/>
          </a:prstGeom>
          <a:noFill/>
          <a:ln w="9525">
            <a:noFill/>
            <a:miter lim="800000"/>
            <a:headEnd/>
            <a:tailEnd/>
          </a:ln>
        </p:spPr>
        <p:txBody>
          <a:bodyPr wrap="none">
            <a:spAutoFit/>
          </a:bodyPr>
          <a:lstStyle/>
          <a:p>
            <a:pPr algn="ctr"/>
            <a:r>
              <a:rPr lang="es-ES" sz="1200" dirty="0" err="1"/>
              <a:t>Durac</a:t>
            </a:r>
            <a:r>
              <a:rPr lang="es-ES" sz="1200" dirty="0"/>
              <a:t>.</a:t>
            </a:r>
          </a:p>
          <a:p>
            <a:pPr algn="ctr"/>
            <a:r>
              <a:rPr lang="es-ES" sz="1200" dirty="0"/>
              <a:t>50 ms</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5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5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032" grpId="0"/>
      <p:bldP spid="18350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Marcador de número de diapositiva"/>
          <p:cNvSpPr>
            <a:spLocks noGrp="1"/>
          </p:cNvSpPr>
          <p:nvPr>
            <p:ph type="sldNum" sz="quarter" idx="10"/>
          </p:nvPr>
        </p:nvSpPr>
        <p:spPr>
          <a:xfrm>
            <a:off x="3489325" y="6468318"/>
            <a:ext cx="2235200" cy="273050"/>
          </a:xfrm>
        </p:spPr>
        <p:txBody>
          <a:bodyPr/>
          <a:lstStyle/>
          <a:p>
            <a:pPr>
              <a:defRPr/>
            </a:pPr>
            <a:r>
              <a:rPr lang="es-ES" dirty="0"/>
              <a:t>Ampliación Redes 5-</a:t>
            </a:r>
            <a:fld id="{E98B6A13-7046-4A7B-9AC6-FE94932A47CF}" type="slidenum">
              <a:rPr lang="es-ES"/>
              <a:pPr>
                <a:defRPr/>
              </a:pPr>
              <a:t>25</a:t>
            </a:fld>
            <a:endParaRPr lang="es-ES" dirty="0"/>
          </a:p>
        </p:txBody>
      </p:sp>
      <p:sp>
        <p:nvSpPr>
          <p:cNvPr id="23555" name="Rectangle 2"/>
          <p:cNvSpPr>
            <a:spLocks noGrp="1" noChangeArrowheads="1"/>
          </p:cNvSpPr>
          <p:nvPr>
            <p:ph type="title"/>
          </p:nvPr>
        </p:nvSpPr>
        <p:spPr>
          <a:xfrm>
            <a:off x="611560" y="192583"/>
            <a:ext cx="8350250" cy="731838"/>
          </a:xfrm>
        </p:spPr>
        <p:txBody>
          <a:bodyPr/>
          <a:lstStyle/>
          <a:p>
            <a:pPr eaLnBrk="1" hangingPunct="1"/>
            <a:r>
              <a:rPr lang="es-ES" sz="4000" dirty="0" smtClean="0"/>
              <a:t>Envío de trama en red ad hoc (sin AP)</a:t>
            </a:r>
          </a:p>
        </p:txBody>
      </p:sp>
      <p:sp>
        <p:nvSpPr>
          <p:cNvPr id="23556" name="Rectangle 3"/>
          <p:cNvSpPr>
            <a:spLocks noGrp="1" noChangeArrowheads="1"/>
          </p:cNvSpPr>
          <p:nvPr>
            <p:ph type="body" idx="1"/>
          </p:nvPr>
        </p:nvSpPr>
        <p:spPr>
          <a:xfrm>
            <a:off x="685800" y="4308797"/>
            <a:ext cx="7772400" cy="1802904"/>
          </a:xfrm>
        </p:spPr>
        <p:txBody>
          <a:bodyPr/>
          <a:lstStyle/>
          <a:p>
            <a:pPr eaLnBrk="1" hangingPunct="1">
              <a:lnSpc>
                <a:spcPct val="80000"/>
              </a:lnSpc>
            </a:pPr>
            <a:r>
              <a:rPr lang="es-ES" sz="2200" dirty="0" smtClean="0"/>
              <a:t>En este caso los envíos son siempre directos, de emisor a receptor. Se envían igualmente los ACK.</a:t>
            </a:r>
          </a:p>
          <a:p>
            <a:pPr eaLnBrk="1" hangingPunct="1">
              <a:lnSpc>
                <a:spcPct val="80000"/>
              </a:lnSpc>
            </a:pPr>
            <a:r>
              <a:rPr lang="es-ES" sz="2200" dirty="0" smtClean="0"/>
              <a:t>Si se producen muchos envíos entre estaciones de la misma celda la red ad hoc es más eficiente, pues se produce la mitad de envíos (solo dos por trama). </a:t>
            </a:r>
          </a:p>
          <a:p>
            <a:pPr eaLnBrk="1" hangingPunct="1">
              <a:lnSpc>
                <a:spcPct val="80000"/>
              </a:lnSpc>
            </a:pPr>
            <a:r>
              <a:rPr lang="es-ES" sz="2200" dirty="0" smtClean="0"/>
              <a:t>Para evitar colisiones se emplea el mecanismo de NAV.</a:t>
            </a:r>
          </a:p>
        </p:txBody>
      </p:sp>
      <p:pic>
        <p:nvPicPr>
          <p:cNvPr id="23557" name="Picture 5" descr="EndUser"/>
          <p:cNvPicPr>
            <a:picLocks noChangeAspect="1" noChangeArrowheads="1"/>
          </p:cNvPicPr>
          <p:nvPr/>
        </p:nvPicPr>
        <p:blipFill>
          <a:blip r:embed="rId3" cstate="print"/>
          <a:srcRect/>
          <a:stretch>
            <a:fillRect/>
          </a:stretch>
        </p:blipFill>
        <p:spPr bwMode="auto">
          <a:xfrm>
            <a:off x="1835696" y="1125438"/>
            <a:ext cx="852487" cy="1219200"/>
          </a:xfrm>
          <a:prstGeom prst="rect">
            <a:avLst/>
          </a:prstGeom>
          <a:noFill/>
          <a:ln w="9525">
            <a:noFill/>
            <a:miter lim="800000"/>
            <a:headEnd/>
            <a:tailEnd/>
          </a:ln>
        </p:spPr>
      </p:pic>
      <p:pic>
        <p:nvPicPr>
          <p:cNvPr id="23558" name="Picture 6" descr="EndUser Female"/>
          <p:cNvPicPr>
            <a:picLocks noChangeAspect="1" noChangeArrowheads="1"/>
          </p:cNvPicPr>
          <p:nvPr/>
        </p:nvPicPr>
        <p:blipFill>
          <a:blip r:embed="rId4" cstate="print"/>
          <a:srcRect/>
          <a:stretch>
            <a:fillRect/>
          </a:stretch>
        </p:blipFill>
        <p:spPr bwMode="auto">
          <a:xfrm>
            <a:off x="4067944" y="2364581"/>
            <a:ext cx="769937" cy="1219200"/>
          </a:xfrm>
          <a:prstGeom prst="rect">
            <a:avLst/>
          </a:prstGeom>
          <a:noFill/>
          <a:ln w="9525">
            <a:noFill/>
            <a:miter lim="800000"/>
            <a:headEnd/>
            <a:tailEnd/>
          </a:ln>
        </p:spPr>
      </p:pic>
      <p:sp>
        <p:nvSpPr>
          <p:cNvPr id="23560" name="Text Box 8"/>
          <p:cNvSpPr txBox="1">
            <a:spLocks noChangeArrowheads="1"/>
          </p:cNvSpPr>
          <p:nvPr/>
        </p:nvSpPr>
        <p:spPr bwMode="auto">
          <a:xfrm>
            <a:off x="2019846" y="2347813"/>
            <a:ext cx="596900" cy="304800"/>
          </a:xfrm>
          <a:prstGeom prst="rect">
            <a:avLst/>
          </a:prstGeom>
          <a:noFill/>
          <a:ln w="9525">
            <a:noFill/>
            <a:miter lim="800000"/>
            <a:headEnd/>
            <a:tailEnd/>
          </a:ln>
        </p:spPr>
        <p:txBody>
          <a:bodyPr wrap="none">
            <a:spAutoFit/>
          </a:bodyPr>
          <a:lstStyle/>
          <a:p>
            <a:r>
              <a:rPr lang="es-ES"/>
              <a:t>Juan</a:t>
            </a:r>
          </a:p>
        </p:txBody>
      </p:sp>
      <p:pic>
        <p:nvPicPr>
          <p:cNvPr id="23562" name="Picture 10"/>
          <p:cNvPicPr>
            <a:picLocks noChangeAspect="1" noChangeArrowheads="1"/>
          </p:cNvPicPr>
          <p:nvPr/>
        </p:nvPicPr>
        <p:blipFill>
          <a:blip r:embed="rId5" cstate="print"/>
          <a:srcRect/>
          <a:stretch>
            <a:fillRect/>
          </a:stretch>
        </p:blipFill>
        <p:spPr bwMode="auto">
          <a:xfrm rot="-3300000">
            <a:off x="3364090" y="1451918"/>
            <a:ext cx="123980" cy="1298921"/>
          </a:xfrm>
          <a:prstGeom prst="rect">
            <a:avLst/>
          </a:prstGeom>
          <a:noFill/>
          <a:ln w="9525">
            <a:noFill/>
            <a:miter lim="800000"/>
            <a:headEnd/>
            <a:tailEnd/>
          </a:ln>
        </p:spPr>
      </p:pic>
      <p:pic>
        <p:nvPicPr>
          <p:cNvPr id="23564" name="Picture 15" descr="EndUserLeft"/>
          <p:cNvPicPr>
            <a:picLocks noChangeAspect="1" noChangeArrowheads="1"/>
          </p:cNvPicPr>
          <p:nvPr/>
        </p:nvPicPr>
        <p:blipFill>
          <a:blip r:embed="rId6" cstate="print"/>
          <a:srcRect/>
          <a:stretch>
            <a:fillRect/>
          </a:stretch>
        </p:blipFill>
        <p:spPr bwMode="auto">
          <a:xfrm>
            <a:off x="5612358" y="1284461"/>
            <a:ext cx="831850" cy="1158875"/>
          </a:xfrm>
          <a:prstGeom prst="rect">
            <a:avLst/>
          </a:prstGeom>
          <a:noFill/>
          <a:ln w="9525">
            <a:noFill/>
            <a:miter lim="800000"/>
            <a:headEnd/>
            <a:tailEnd/>
          </a:ln>
        </p:spPr>
      </p:pic>
      <p:sp>
        <p:nvSpPr>
          <p:cNvPr id="23565" name="Text Box 16"/>
          <p:cNvSpPr txBox="1">
            <a:spLocks noChangeArrowheads="1"/>
          </p:cNvSpPr>
          <p:nvPr/>
        </p:nvSpPr>
        <p:spPr bwMode="auto">
          <a:xfrm>
            <a:off x="4174306" y="3572668"/>
            <a:ext cx="519113" cy="304800"/>
          </a:xfrm>
          <a:prstGeom prst="rect">
            <a:avLst/>
          </a:prstGeom>
          <a:noFill/>
          <a:ln w="9525">
            <a:noFill/>
            <a:miter lim="800000"/>
            <a:headEnd/>
            <a:tailEnd/>
          </a:ln>
        </p:spPr>
        <p:txBody>
          <a:bodyPr wrap="none">
            <a:spAutoFit/>
          </a:bodyPr>
          <a:lstStyle/>
          <a:p>
            <a:r>
              <a:rPr lang="es-ES"/>
              <a:t>Ana</a:t>
            </a:r>
          </a:p>
        </p:txBody>
      </p:sp>
      <p:sp>
        <p:nvSpPr>
          <p:cNvPr id="23566" name="Text Box 17"/>
          <p:cNvSpPr txBox="1">
            <a:spLocks noChangeArrowheads="1"/>
          </p:cNvSpPr>
          <p:nvPr/>
        </p:nvSpPr>
        <p:spPr bwMode="auto">
          <a:xfrm>
            <a:off x="5725071" y="2438573"/>
            <a:ext cx="687387" cy="304800"/>
          </a:xfrm>
          <a:prstGeom prst="rect">
            <a:avLst/>
          </a:prstGeom>
          <a:noFill/>
          <a:ln w="9525">
            <a:noFill/>
            <a:miter lim="800000"/>
            <a:headEnd/>
            <a:tailEnd/>
          </a:ln>
        </p:spPr>
        <p:txBody>
          <a:bodyPr wrap="none">
            <a:spAutoFit/>
          </a:bodyPr>
          <a:lstStyle/>
          <a:p>
            <a:r>
              <a:rPr lang="es-ES"/>
              <a:t>Pedro</a:t>
            </a:r>
          </a:p>
        </p:txBody>
      </p:sp>
      <p:pic>
        <p:nvPicPr>
          <p:cNvPr id="23567" name="Picture 18"/>
          <p:cNvPicPr>
            <a:picLocks noChangeAspect="1" noChangeArrowheads="1"/>
          </p:cNvPicPr>
          <p:nvPr/>
        </p:nvPicPr>
        <p:blipFill>
          <a:blip r:embed="rId5" cstate="print"/>
          <a:srcRect/>
          <a:stretch>
            <a:fillRect/>
          </a:stretch>
        </p:blipFill>
        <p:spPr bwMode="auto">
          <a:xfrm rot="5400000">
            <a:off x="4176654" y="393377"/>
            <a:ext cx="131224" cy="2227008"/>
          </a:xfrm>
          <a:prstGeom prst="rect">
            <a:avLst/>
          </a:prstGeom>
          <a:noFill/>
          <a:ln w="9525">
            <a:noFill/>
            <a:miter lim="800000"/>
            <a:headEnd/>
            <a:tailEnd/>
          </a:ln>
        </p:spPr>
      </p:pic>
      <p:pic>
        <p:nvPicPr>
          <p:cNvPr id="27" name="Picture 10"/>
          <p:cNvPicPr>
            <a:picLocks noChangeAspect="1" noChangeArrowheads="1"/>
          </p:cNvPicPr>
          <p:nvPr/>
        </p:nvPicPr>
        <p:blipFill>
          <a:blip r:embed="rId5" cstate="print"/>
          <a:srcRect/>
          <a:stretch>
            <a:fillRect/>
          </a:stretch>
        </p:blipFill>
        <p:spPr bwMode="auto">
          <a:xfrm rot="3300000">
            <a:off x="4846293" y="1435128"/>
            <a:ext cx="164979" cy="1298921"/>
          </a:xfrm>
          <a:prstGeom prst="rect">
            <a:avLst/>
          </a:prstGeom>
          <a:noFill/>
          <a:ln w="9525">
            <a:noFill/>
            <a:miter lim="800000"/>
            <a:headEnd/>
            <a:tailEnd/>
          </a:ln>
        </p:spPr>
      </p:pic>
      <p:sp>
        <p:nvSpPr>
          <p:cNvPr id="28" name="Line 11"/>
          <p:cNvSpPr>
            <a:spLocks noChangeShapeType="1"/>
          </p:cNvSpPr>
          <p:nvPr/>
        </p:nvSpPr>
        <p:spPr bwMode="auto">
          <a:xfrm>
            <a:off x="3234382" y="1716509"/>
            <a:ext cx="613223" cy="463525"/>
          </a:xfrm>
          <a:prstGeom prst="line">
            <a:avLst/>
          </a:prstGeom>
          <a:noFill/>
          <a:ln w="19050">
            <a:solidFill>
              <a:schemeClr val="tx1"/>
            </a:solidFill>
            <a:round/>
            <a:headEnd/>
            <a:tailEnd type="triangle" w="med" len="med"/>
          </a:ln>
        </p:spPr>
        <p:txBody>
          <a:bodyPr/>
          <a:lstStyle/>
          <a:p>
            <a:endParaRPr lang="es-ES"/>
          </a:p>
        </p:txBody>
      </p:sp>
      <p:sp>
        <p:nvSpPr>
          <p:cNvPr id="29" name="Text Box 19"/>
          <p:cNvSpPr txBox="1">
            <a:spLocks noChangeArrowheads="1"/>
          </p:cNvSpPr>
          <p:nvPr/>
        </p:nvSpPr>
        <p:spPr bwMode="auto">
          <a:xfrm>
            <a:off x="3464127" y="1654531"/>
            <a:ext cx="676275" cy="304800"/>
          </a:xfrm>
          <a:prstGeom prst="rect">
            <a:avLst/>
          </a:prstGeom>
          <a:noFill/>
          <a:ln w="9525">
            <a:noFill/>
            <a:miter lim="800000"/>
            <a:headEnd/>
            <a:tailEnd/>
          </a:ln>
        </p:spPr>
        <p:txBody>
          <a:bodyPr wrap="none">
            <a:spAutoFit/>
          </a:bodyPr>
          <a:lstStyle/>
          <a:p>
            <a:r>
              <a:rPr lang="es-ES" dirty="0"/>
              <a:t>Datos</a:t>
            </a:r>
          </a:p>
        </p:txBody>
      </p:sp>
      <p:sp>
        <p:nvSpPr>
          <p:cNvPr id="30" name="Line 20"/>
          <p:cNvSpPr>
            <a:spLocks noChangeShapeType="1"/>
          </p:cNvSpPr>
          <p:nvPr/>
        </p:nvSpPr>
        <p:spPr bwMode="auto">
          <a:xfrm flipH="1" flipV="1">
            <a:off x="2990647" y="1966977"/>
            <a:ext cx="595700" cy="462439"/>
          </a:xfrm>
          <a:prstGeom prst="line">
            <a:avLst/>
          </a:prstGeom>
          <a:noFill/>
          <a:ln w="19050">
            <a:solidFill>
              <a:srgbClr val="FF0000"/>
            </a:solidFill>
            <a:round/>
            <a:headEnd/>
            <a:tailEnd type="triangle" w="med" len="med"/>
          </a:ln>
        </p:spPr>
        <p:txBody>
          <a:bodyPr/>
          <a:lstStyle/>
          <a:p>
            <a:endParaRPr lang="es-ES"/>
          </a:p>
        </p:txBody>
      </p:sp>
      <p:sp>
        <p:nvSpPr>
          <p:cNvPr id="31" name="Text Box 21"/>
          <p:cNvSpPr txBox="1">
            <a:spLocks noChangeArrowheads="1"/>
          </p:cNvSpPr>
          <p:nvPr/>
        </p:nvSpPr>
        <p:spPr bwMode="auto">
          <a:xfrm>
            <a:off x="2861042" y="2278294"/>
            <a:ext cx="569912" cy="304800"/>
          </a:xfrm>
          <a:prstGeom prst="rect">
            <a:avLst/>
          </a:prstGeom>
          <a:noFill/>
          <a:ln w="9525">
            <a:noFill/>
            <a:miter lim="800000"/>
            <a:headEnd/>
            <a:tailEnd/>
          </a:ln>
        </p:spPr>
        <p:txBody>
          <a:bodyPr wrap="none">
            <a:spAutoFit/>
          </a:bodyPr>
          <a:lstStyle/>
          <a:p>
            <a:r>
              <a:rPr lang="es-ES" dirty="0">
                <a:solidFill>
                  <a:srgbClr val="FF0000"/>
                </a:solidFill>
              </a:rPr>
              <a:t>ACK</a:t>
            </a:r>
          </a:p>
        </p:txBody>
      </p:sp>
      <p:sp>
        <p:nvSpPr>
          <p:cNvPr id="32" name="Line 55"/>
          <p:cNvSpPr>
            <a:spLocks noChangeShapeType="1"/>
          </p:cNvSpPr>
          <p:nvPr/>
        </p:nvSpPr>
        <p:spPr bwMode="auto">
          <a:xfrm flipV="1">
            <a:off x="3049826" y="1356469"/>
            <a:ext cx="2384880" cy="0"/>
          </a:xfrm>
          <a:prstGeom prst="line">
            <a:avLst/>
          </a:prstGeom>
          <a:noFill/>
          <a:ln w="19050">
            <a:solidFill>
              <a:schemeClr val="tx1"/>
            </a:solidFill>
            <a:round/>
            <a:headEnd/>
            <a:tailEnd type="triangle" w="med" len="med"/>
          </a:ln>
        </p:spPr>
        <p:txBody>
          <a:bodyPr/>
          <a:lstStyle/>
          <a:p>
            <a:endParaRPr lang="es-ES"/>
          </a:p>
        </p:txBody>
      </p:sp>
      <p:sp>
        <p:nvSpPr>
          <p:cNvPr id="33" name="Line 55"/>
          <p:cNvSpPr>
            <a:spLocks noChangeShapeType="1"/>
          </p:cNvSpPr>
          <p:nvPr/>
        </p:nvSpPr>
        <p:spPr bwMode="auto">
          <a:xfrm>
            <a:off x="2944107" y="1695118"/>
            <a:ext cx="1040040" cy="841433"/>
          </a:xfrm>
          <a:prstGeom prst="line">
            <a:avLst/>
          </a:prstGeom>
          <a:noFill/>
          <a:ln w="19050">
            <a:solidFill>
              <a:schemeClr val="tx1"/>
            </a:solidFill>
            <a:round/>
            <a:headEnd/>
            <a:tailEnd type="triangle" w="med" len="med"/>
          </a:ln>
        </p:spPr>
        <p:txBody>
          <a:bodyPr/>
          <a:lstStyle/>
          <a:p>
            <a:endParaRPr lang="es-ES"/>
          </a:p>
        </p:txBody>
      </p:sp>
      <p:sp>
        <p:nvSpPr>
          <p:cNvPr id="35" name="Text Box 24"/>
          <p:cNvSpPr txBox="1">
            <a:spLocks noChangeArrowheads="1"/>
          </p:cNvSpPr>
          <p:nvPr/>
        </p:nvSpPr>
        <p:spPr bwMode="auto">
          <a:xfrm>
            <a:off x="2555776" y="1284461"/>
            <a:ext cx="657225" cy="457200"/>
          </a:xfrm>
          <a:prstGeom prst="rect">
            <a:avLst/>
          </a:prstGeom>
          <a:noFill/>
          <a:ln w="9525">
            <a:noFill/>
            <a:miter lim="800000"/>
            <a:headEnd/>
            <a:tailEnd/>
          </a:ln>
        </p:spPr>
        <p:txBody>
          <a:bodyPr wrap="none">
            <a:spAutoFit/>
          </a:bodyPr>
          <a:lstStyle/>
          <a:p>
            <a:pPr algn="ctr"/>
            <a:r>
              <a:rPr lang="es-ES" sz="1200" dirty="0" err="1"/>
              <a:t>Durac</a:t>
            </a:r>
            <a:r>
              <a:rPr lang="es-ES" sz="1200" dirty="0"/>
              <a:t>.</a:t>
            </a:r>
          </a:p>
          <a:p>
            <a:pPr algn="ctr"/>
            <a:r>
              <a:rPr lang="es-ES" sz="1200" dirty="0"/>
              <a:t>50 ms</a:t>
            </a:r>
          </a:p>
        </p:txBody>
      </p:sp>
      <p:sp>
        <p:nvSpPr>
          <p:cNvPr id="36" name="Text Box 24"/>
          <p:cNvSpPr txBox="1">
            <a:spLocks noChangeArrowheads="1"/>
          </p:cNvSpPr>
          <p:nvPr/>
        </p:nvSpPr>
        <p:spPr bwMode="auto">
          <a:xfrm>
            <a:off x="3923928" y="3732733"/>
            <a:ext cx="1109662" cy="457200"/>
          </a:xfrm>
          <a:prstGeom prst="rect">
            <a:avLst/>
          </a:prstGeom>
          <a:noFill/>
          <a:ln w="9525">
            <a:noFill/>
            <a:miter lim="800000"/>
            <a:headEnd/>
            <a:tailEnd/>
          </a:ln>
        </p:spPr>
        <p:txBody>
          <a:bodyPr wrap="none">
            <a:spAutoFit/>
          </a:bodyPr>
          <a:lstStyle/>
          <a:p>
            <a:pPr algn="ctr"/>
            <a:r>
              <a:rPr lang="es-ES" sz="1200" dirty="0"/>
              <a:t>Actualizar</a:t>
            </a:r>
          </a:p>
          <a:p>
            <a:pPr algn="ctr"/>
            <a:r>
              <a:rPr lang="es-ES" sz="1200" dirty="0"/>
              <a:t>NAV = 50 ms</a:t>
            </a:r>
          </a:p>
        </p:txBody>
      </p:sp>
      <p:sp>
        <p:nvSpPr>
          <p:cNvPr id="37" name="Text Box 24"/>
          <p:cNvSpPr txBox="1">
            <a:spLocks noChangeArrowheads="1"/>
          </p:cNvSpPr>
          <p:nvPr/>
        </p:nvSpPr>
        <p:spPr bwMode="auto">
          <a:xfrm>
            <a:off x="5550570" y="2627461"/>
            <a:ext cx="1109662" cy="457200"/>
          </a:xfrm>
          <a:prstGeom prst="rect">
            <a:avLst/>
          </a:prstGeom>
          <a:noFill/>
          <a:ln w="9525">
            <a:noFill/>
            <a:miter lim="800000"/>
            <a:headEnd/>
            <a:tailEnd/>
          </a:ln>
        </p:spPr>
        <p:txBody>
          <a:bodyPr wrap="none">
            <a:spAutoFit/>
          </a:bodyPr>
          <a:lstStyle/>
          <a:p>
            <a:pPr algn="ctr"/>
            <a:r>
              <a:rPr lang="es-ES" sz="1200" dirty="0"/>
              <a:t>Actualizar</a:t>
            </a:r>
          </a:p>
          <a:p>
            <a:pPr algn="ctr"/>
            <a:r>
              <a:rPr lang="es-ES" sz="1200" dirty="0"/>
              <a:t>NAV = 50 ms</a:t>
            </a:r>
          </a:p>
        </p:txBody>
      </p:sp>
    </p:spTree>
    <p:extLst>
      <p:ext uri="{BB962C8B-B14F-4D97-AF65-F5344CB8AC3E}">
        <p14:creationId xmlns:p14="http://schemas.microsoft.com/office/powerpoint/2010/main" val="2653964685"/>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par>
                          <p:cTn id="30" fill="hold">
                            <p:stCondLst>
                              <p:cond delay="500"/>
                            </p:stCondLst>
                            <p:childTnLst>
                              <p:par>
                                <p:cTn id="31" presetID="22" presetClass="entr" presetSubtype="4" fill="hold" grpId="0" nodeType="after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animBg="1"/>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a:defRPr/>
            </a:pPr>
            <a:r>
              <a:rPr lang="es-ES"/>
              <a:t>Ampliación Redes 5-</a:t>
            </a:r>
            <a:fld id="{621CC6AC-79ED-4C26-8B2F-B23ACAAE142C}" type="slidenum">
              <a:rPr lang="es-ES"/>
              <a:pPr>
                <a:defRPr/>
              </a:pPr>
              <a:t>26</a:t>
            </a:fld>
            <a:endParaRPr lang="es-ES"/>
          </a:p>
        </p:txBody>
      </p:sp>
      <p:sp>
        <p:nvSpPr>
          <p:cNvPr id="27651" name="Rectangle 2"/>
          <p:cNvSpPr>
            <a:spLocks noGrp="1" noChangeArrowheads="1"/>
          </p:cNvSpPr>
          <p:nvPr>
            <p:ph type="title"/>
          </p:nvPr>
        </p:nvSpPr>
        <p:spPr>
          <a:xfrm>
            <a:off x="685800" y="500042"/>
            <a:ext cx="7772400" cy="658813"/>
          </a:xfrm>
        </p:spPr>
        <p:txBody>
          <a:bodyPr/>
          <a:lstStyle/>
          <a:p>
            <a:pPr eaLnBrk="1" hangingPunct="1"/>
            <a:r>
              <a:rPr lang="es-ES" sz="4000" dirty="0" smtClean="0"/>
              <a:t>Emisión de una trama en CSMA/CA</a:t>
            </a:r>
          </a:p>
        </p:txBody>
      </p:sp>
      <p:sp>
        <p:nvSpPr>
          <p:cNvPr id="27652" name="Rectangle 3"/>
          <p:cNvSpPr>
            <a:spLocks noGrp="1" noChangeArrowheads="1"/>
          </p:cNvSpPr>
          <p:nvPr>
            <p:ph type="body" idx="1"/>
          </p:nvPr>
        </p:nvSpPr>
        <p:spPr>
          <a:xfrm>
            <a:off x="251520" y="1357298"/>
            <a:ext cx="4248150" cy="4681537"/>
          </a:xfrm>
        </p:spPr>
        <p:txBody>
          <a:bodyPr/>
          <a:lstStyle/>
          <a:p>
            <a:pPr eaLnBrk="1" hangingPunct="1">
              <a:lnSpc>
                <a:spcPct val="80000"/>
              </a:lnSpc>
            </a:pPr>
            <a:r>
              <a:rPr lang="es-ES" sz="1600" dirty="0" smtClean="0"/>
              <a:t>Cuando una estación quiere enviar una trama:</a:t>
            </a:r>
          </a:p>
          <a:p>
            <a:pPr lvl="1" eaLnBrk="1" hangingPunct="1">
              <a:lnSpc>
                <a:spcPct val="80000"/>
              </a:lnSpc>
              <a:buFontTx/>
              <a:buAutoNum type="arabicPeriod"/>
            </a:pPr>
            <a:r>
              <a:rPr lang="es-ES" sz="1600" dirty="0" smtClean="0"/>
              <a:t>Espera a que el canal esté libre y a que NAV = 0</a:t>
            </a:r>
          </a:p>
          <a:p>
            <a:pPr lvl="1" eaLnBrk="1" hangingPunct="1">
              <a:lnSpc>
                <a:spcPct val="80000"/>
              </a:lnSpc>
              <a:buFontTx/>
              <a:buAutoNum type="arabicPeriod"/>
            </a:pPr>
            <a:r>
              <a:rPr lang="es-ES" sz="1600" dirty="0" smtClean="0"/>
              <a:t>Elige un número aleatorio (</a:t>
            </a:r>
            <a:r>
              <a:rPr lang="es-ES" sz="1600" dirty="0" err="1" smtClean="0"/>
              <a:t>backoff</a:t>
            </a:r>
            <a:r>
              <a:rPr lang="es-ES" sz="1600" dirty="0" smtClean="0"/>
              <a:t> </a:t>
            </a:r>
            <a:r>
              <a:rPr lang="es-ES" sz="1600" dirty="0" err="1" smtClean="0"/>
              <a:t>counter</a:t>
            </a:r>
            <a:r>
              <a:rPr lang="es-ES" sz="1600" dirty="0" smtClean="0"/>
              <a:t>) entre 0 y </a:t>
            </a:r>
            <a:r>
              <a:rPr lang="es-ES" sz="1600" i="1" dirty="0" smtClean="0"/>
              <a:t>n.</a:t>
            </a:r>
            <a:r>
              <a:rPr lang="es-ES" sz="1600" dirty="0" smtClean="0"/>
              <a:t> </a:t>
            </a:r>
            <a:r>
              <a:rPr lang="es-ES" sz="1600" i="1" dirty="0" smtClean="0"/>
              <a:t>n</a:t>
            </a:r>
            <a:r>
              <a:rPr lang="es-ES" sz="1600" dirty="0" smtClean="0"/>
              <a:t> depende del hardware pero siempre </a:t>
            </a:r>
            <a:r>
              <a:rPr lang="es-ES" sz="1600" i="1" dirty="0" smtClean="0"/>
              <a:t>n</a:t>
            </a:r>
            <a:r>
              <a:rPr lang="es-ES" sz="1600" dirty="0" smtClean="0"/>
              <a:t> &lt;256.  </a:t>
            </a:r>
          </a:p>
          <a:p>
            <a:pPr lvl="1" eaLnBrk="1" hangingPunct="1">
              <a:lnSpc>
                <a:spcPct val="80000"/>
              </a:lnSpc>
              <a:buFontTx/>
              <a:buAutoNum type="arabicPeriod"/>
            </a:pPr>
            <a:r>
              <a:rPr lang="es-ES" sz="1600" dirty="0" smtClean="0"/>
              <a:t>Espera un número de intervalos de tiempo igual a </a:t>
            </a:r>
            <a:r>
              <a:rPr lang="es-ES" sz="1600" dirty="0" err="1" smtClean="0"/>
              <a:t>backoff</a:t>
            </a:r>
            <a:r>
              <a:rPr lang="es-ES" sz="1600" dirty="0" smtClean="0"/>
              <a:t> </a:t>
            </a:r>
            <a:r>
              <a:rPr lang="es-ES" sz="1600" dirty="0" err="1" smtClean="0"/>
              <a:t>counter</a:t>
            </a:r>
            <a:r>
              <a:rPr lang="es-ES" sz="1600" dirty="0" smtClean="0"/>
              <a:t>. Solo se cuentan intervalos cuando el canal está libre, si está ocupado el cómputo se ‘congela’</a:t>
            </a:r>
          </a:p>
          <a:p>
            <a:pPr lvl="1" eaLnBrk="1" hangingPunct="1">
              <a:lnSpc>
                <a:spcPct val="80000"/>
              </a:lnSpc>
              <a:buFontTx/>
              <a:buAutoNum type="arabicPeriod"/>
            </a:pPr>
            <a:r>
              <a:rPr lang="es-ES" sz="1600" dirty="0" smtClean="0"/>
              <a:t>Una vez agotados los intervalos se transmite la trama</a:t>
            </a:r>
          </a:p>
          <a:p>
            <a:pPr lvl="1" eaLnBrk="1" hangingPunct="1">
              <a:lnSpc>
                <a:spcPct val="80000"/>
              </a:lnSpc>
              <a:buFontTx/>
              <a:buAutoNum type="arabicPeriod"/>
            </a:pPr>
            <a:r>
              <a:rPr lang="es-ES" sz="1600" dirty="0" smtClean="0"/>
              <a:t>Al terminar espera a que el receptor le envíe una confirmación (ACK). Si no la recibe dentro del tiempo previsto considera que se ha producido una colisión y repite el proceso desde el principio, pero doblando </a:t>
            </a:r>
            <a:r>
              <a:rPr lang="es-ES" sz="1600" i="1" dirty="0" smtClean="0"/>
              <a:t>n</a:t>
            </a:r>
            <a:r>
              <a:rPr lang="es-ES" sz="1600" dirty="0" smtClean="0"/>
              <a:t> en el paso 2</a:t>
            </a:r>
          </a:p>
        </p:txBody>
      </p:sp>
      <p:pic>
        <p:nvPicPr>
          <p:cNvPr id="27653" name="Picture 4"/>
          <p:cNvPicPr>
            <a:picLocks noChangeAspect="1" noChangeArrowheads="1"/>
          </p:cNvPicPr>
          <p:nvPr/>
        </p:nvPicPr>
        <p:blipFill>
          <a:blip r:embed="rId3" cstate="print"/>
          <a:srcRect/>
          <a:stretch>
            <a:fillRect/>
          </a:stretch>
        </p:blipFill>
        <p:spPr bwMode="auto">
          <a:xfrm>
            <a:off x="4692650" y="1773238"/>
            <a:ext cx="4343400" cy="3527425"/>
          </a:xfrm>
          <a:prstGeom prst="rect">
            <a:avLst/>
          </a:prstGeom>
          <a:noFill/>
          <a:ln w="25400">
            <a:noFill/>
            <a:miter lim="800000"/>
            <a:headEnd/>
            <a:tailEnd/>
          </a:ln>
        </p:spPr>
      </p:pic>
      <p:sp>
        <p:nvSpPr>
          <p:cNvPr id="2" name="1 CuadroTexto"/>
          <p:cNvSpPr txBox="1"/>
          <p:nvPr/>
        </p:nvSpPr>
        <p:spPr>
          <a:xfrm>
            <a:off x="5514428" y="5661248"/>
            <a:ext cx="2585964" cy="307777"/>
          </a:xfrm>
          <a:prstGeom prst="rect">
            <a:avLst/>
          </a:prstGeom>
          <a:noFill/>
        </p:spPr>
        <p:txBody>
          <a:bodyPr wrap="none" rtlCol="0">
            <a:spAutoFit/>
          </a:bodyPr>
          <a:lstStyle/>
          <a:p>
            <a:r>
              <a:rPr lang="es-ES" b="0" dirty="0" smtClean="0"/>
              <a:t>Slot time: 9 </a:t>
            </a:r>
            <a:r>
              <a:rPr lang="es-ES" b="0" dirty="0" smtClean="0">
                <a:sym typeface="Symbol"/>
              </a:rPr>
              <a:t>s (generalmente)</a:t>
            </a:r>
            <a:endParaRPr lang="es-ES" b="0" dirty="0"/>
          </a:p>
        </p:txBody>
      </p:sp>
    </p:spTree>
  </p:cSld>
  <p:clrMapOvr>
    <a:masterClrMapping/>
  </p:clrMapOvr>
  <p:transition spd="med">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2 Marcador de número de diapositiva"/>
          <p:cNvSpPr>
            <a:spLocks noGrp="1"/>
          </p:cNvSpPr>
          <p:nvPr>
            <p:ph type="sldNum" sz="quarter" idx="10"/>
          </p:nvPr>
        </p:nvSpPr>
        <p:spPr/>
        <p:txBody>
          <a:bodyPr/>
          <a:lstStyle/>
          <a:p>
            <a:pPr>
              <a:defRPr/>
            </a:pPr>
            <a:r>
              <a:rPr lang="es-ES"/>
              <a:t>Ampliación Redes 5-</a:t>
            </a:r>
            <a:fld id="{5BBCBBEC-F156-4199-9253-A01DAE8D9924}" type="slidenum">
              <a:rPr lang="es-ES"/>
              <a:pPr>
                <a:defRPr/>
              </a:pPr>
              <a:t>27</a:t>
            </a:fld>
            <a:endParaRPr lang="es-ES"/>
          </a:p>
        </p:txBody>
      </p:sp>
      <p:sp>
        <p:nvSpPr>
          <p:cNvPr id="28675" name="Rectangle 2"/>
          <p:cNvSpPr>
            <a:spLocks noGrp="1" noChangeArrowheads="1"/>
          </p:cNvSpPr>
          <p:nvPr>
            <p:ph type="title"/>
          </p:nvPr>
        </p:nvSpPr>
        <p:spPr>
          <a:xfrm>
            <a:off x="685800" y="188913"/>
            <a:ext cx="7772400" cy="838200"/>
          </a:xfrm>
        </p:spPr>
        <p:txBody>
          <a:bodyPr/>
          <a:lstStyle/>
          <a:p>
            <a:pPr eaLnBrk="1" hangingPunct="1"/>
            <a:r>
              <a:rPr lang="es-ES" sz="3600" dirty="0" smtClean="0">
                <a:latin typeface="Arial" charset="0"/>
              </a:rPr>
              <a:t>Algoritmo CSMA/CA</a:t>
            </a:r>
          </a:p>
        </p:txBody>
      </p:sp>
      <p:sp>
        <p:nvSpPr>
          <p:cNvPr id="28676" name="Line 3"/>
          <p:cNvSpPr>
            <a:spLocks noChangeShapeType="1"/>
          </p:cNvSpPr>
          <p:nvPr/>
        </p:nvSpPr>
        <p:spPr bwMode="auto">
          <a:xfrm>
            <a:off x="844550" y="2627313"/>
            <a:ext cx="7666038" cy="0"/>
          </a:xfrm>
          <a:prstGeom prst="line">
            <a:avLst/>
          </a:prstGeom>
          <a:noFill/>
          <a:ln w="19050">
            <a:solidFill>
              <a:schemeClr val="tx1"/>
            </a:solidFill>
            <a:round/>
            <a:headEnd/>
            <a:tailEnd/>
          </a:ln>
        </p:spPr>
        <p:txBody>
          <a:bodyPr/>
          <a:lstStyle/>
          <a:p>
            <a:endParaRPr lang="es-ES"/>
          </a:p>
        </p:txBody>
      </p:sp>
      <p:sp>
        <p:nvSpPr>
          <p:cNvPr id="28677" name="Text Box 4"/>
          <p:cNvSpPr txBox="1">
            <a:spLocks noChangeArrowheads="1"/>
          </p:cNvSpPr>
          <p:nvPr/>
        </p:nvSpPr>
        <p:spPr bwMode="auto">
          <a:xfrm>
            <a:off x="280988" y="2230438"/>
            <a:ext cx="1212850" cy="336550"/>
          </a:xfrm>
          <a:prstGeom prst="rect">
            <a:avLst/>
          </a:prstGeom>
          <a:noFill/>
          <a:ln w="19050">
            <a:noFill/>
            <a:miter lim="800000"/>
            <a:headEnd/>
            <a:tailEnd/>
          </a:ln>
        </p:spPr>
        <p:txBody>
          <a:bodyPr wrap="none">
            <a:spAutoFit/>
          </a:bodyPr>
          <a:lstStyle/>
          <a:p>
            <a:r>
              <a:rPr lang="es-ES" sz="1600"/>
              <a:t>Emisor (A)</a:t>
            </a:r>
          </a:p>
        </p:txBody>
      </p:sp>
      <p:sp>
        <p:nvSpPr>
          <p:cNvPr id="28678" name="Line 5"/>
          <p:cNvSpPr>
            <a:spLocks noChangeShapeType="1"/>
          </p:cNvSpPr>
          <p:nvPr/>
        </p:nvSpPr>
        <p:spPr bwMode="auto">
          <a:xfrm>
            <a:off x="844550" y="4913313"/>
            <a:ext cx="7666038" cy="0"/>
          </a:xfrm>
          <a:prstGeom prst="line">
            <a:avLst/>
          </a:prstGeom>
          <a:noFill/>
          <a:ln w="19050">
            <a:solidFill>
              <a:schemeClr val="tx1"/>
            </a:solidFill>
            <a:round/>
            <a:headEnd/>
            <a:tailEnd/>
          </a:ln>
        </p:spPr>
        <p:txBody>
          <a:bodyPr/>
          <a:lstStyle/>
          <a:p>
            <a:endParaRPr lang="es-ES"/>
          </a:p>
        </p:txBody>
      </p:sp>
      <p:sp>
        <p:nvSpPr>
          <p:cNvPr id="28679" name="Line 6"/>
          <p:cNvSpPr>
            <a:spLocks noChangeShapeType="1"/>
          </p:cNvSpPr>
          <p:nvPr/>
        </p:nvSpPr>
        <p:spPr bwMode="auto">
          <a:xfrm>
            <a:off x="844550" y="3770313"/>
            <a:ext cx="7666038" cy="0"/>
          </a:xfrm>
          <a:prstGeom prst="line">
            <a:avLst/>
          </a:prstGeom>
          <a:noFill/>
          <a:ln w="19050">
            <a:solidFill>
              <a:schemeClr val="tx1"/>
            </a:solidFill>
            <a:round/>
            <a:headEnd/>
            <a:tailEnd/>
          </a:ln>
        </p:spPr>
        <p:txBody>
          <a:bodyPr/>
          <a:lstStyle/>
          <a:p>
            <a:endParaRPr lang="es-ES"/>
          </a:p>
        </p:txBody>
      </p:sp>
      <p:sp>
        <p:nvSpPr>
          <p:cNvPr id="28680" name="Text Box 7"/>
          <p:cNvSpPr txBox="1">
            <a:spLocks noChangeArrowheads="1"/>
          </p:cNvSpPr>
          <p:nvPr/>
        </p:nvSpPr>
        <p:spPr bwMode="auto">
          <a:xfrm>
            <a:off x="295275" y="3357563"/>
            <a:ext cx="1403350" cy="336550"/>
          </a:xfrm>
          <a:prstGeom prst="rect">
            <a:avLst/>
          </a:prstGeom>
          <a:noFill/>
          <a:ln w="19050">
            <a:noFill/>
            <a:miter lim="800000"/>
            <a:headEnd/>
            <a:tailEnd/>
          </a:ln>
        </p:spPr>
        <p:txBody>
          <a:bodyPr wrap="none">
            <a:spAutoFit/>
          </a:bodyPr>
          <a:lstStyle/>
          <a:p>
            <a:r>
              <a:rPr lang="es-ES" sz="1600"/>
              <a:t>Receptor (B)</a:t>
            </a:r>
          </a:p>
        </p:txBody>
      </p:sp>
      <p:sp>
        <p:nvSpPr>
          <p:cNvPr id="28681" name="Text Box 8"/>
          <p:cNvSpPr txBox="1">
            <a:spLocks noChangeArrowheads="1"/>
          </p:cNvSpPr>
          <p:nvPr/>
        </p:nvSpPr>
        <p:spPr bwMode="auto">
          <a:xfrm>
            <a:off x="295275" y="4500563"/>
            <a:ext cx="2114550" cy="336550"/>
          </a:xfrm>
          <a:prstGeom prst="rect">
            <a:avLst/>
          </a:prstGeom>
          <a:noFill/>
          <a:ln w="19050">
            <a:noFill/>
            <a:miter lim="800000"/>
            <a:headEnd/>
            <a:tailEnd/>
          </a:ln>
        </p:spPr>
        <p:txBody>
          <a:bodyPr wrap="none">
            <a:spAutoFit/>
          </a:bodyPr>
          <a:lstStyle/>
          <a:p>
            <a:r>
              <a:rPr lang="es-ES" sz="1600"/>
              <a:t>Segundo emisor (C)</a:t>
            </a:r>
          </a:p>
        </p:txBody>
      </p:sp>
      <p:sp>
        <p:nvSpPr>
          <p:cNvPr id="28682" name="Line 9"/>
          <p:cNvSpPr>
            <a:spLocks noChangeShapeType="1"/>
          </p:cNvSpPr>
          <p:nvPr/>
        </p:nvSpPr>
        <p:spPr bwMode="auto">
          <a:xfrm>
            <a:off x="1758950" y="2017713"/>
            <a:ext cx="0" cy="609600"/>
          </a:xfrm>
          <a:prstGeom prst="line">
            <a:avLst/>
          </a:prstGeom>
          <a:noFill/>
          <a:ln w="19050">
            <a:solidFill>
              <a:schemeClr val="tx1"/>
            </a:solidFill>
            <a:round/>
            <a:headEnd/>
            <a:tailEnd/>
          </a:ln>
        </p:spPr>
        <p:txBody>
          <a:bodyPr/>
          <a:lstStyle/>
          <a:p>
            <a:endParaRPr lang="es-ES"/>
          </a:p>
        </p:txBody>
      </p:sp>
      <p:sp>
        <p:nvSpPr>
          <p:cNvPr id="28683" name="Line 10"/>
          <p:cNvSpPr>
            <a:spLocks noChangeShapeType="1"/>
          </p:cNvSpPr>
          <p:nvPr/>
        </p:nvSpPr>
        <p:spPr bwMode="auto">
          <a:xfrm>
            <a:off x="2320925" y="2017713"/>
            <a:ext cx="0" cy="3276600"/>
          </a:xfrm>
          <a:prstGeom prst="line">
            <a:avLst/>
          </a:prstGeom>
          <a:noFill/>
          <a:ln w="19050">
            <a:solidFill>
              <a:schemeClr val="tx1"/>
            </a:solidFill>
            <a:round/>
            <a:headEnd/>
            <a:tailEnd/>
          </a:ln>
        </p:spPr>
        <p:txBody>
          <a:bodyPr/>
          <a:lstStyle/>
          <a:p>
            <a:endParaRPr lang="es-ES"/>
          </a:p>
        </p:txBody>
      </p:sp>
      <p:sp>
        <p:nvSpPr>
          <p:cNvPr id="28684" name="Text Box 11"/>
          <p:cNvSpPr txBox="1">
            <a:spLocks noChangeArrowheads="1"/>
          </p:cNvSpPr>
          <p:nvPr/>
        </p:nvSpPr>
        <p:spPr bwMode="auto">
          <a:xfrm>
            <a:off x="1758950" y="1408113"/>
            <a:ext cx="1209675" cy="304800"/>
          </a:xfrm>
          <a:prstGeom prst="rect">
            <a:avLst/>
          </a:prstGeom>
          <a:noFill/>
          <a:ln w="19050">
            <a:noFill/>
            <a:miter lim="800000"/>
            <a:headEnd/>
            <a:tailEnd/>
          </a:ln>
        </p:spPr>
        <p:txBody>
          <a:bodyPr wrap="none">
            <a:spAutoFit/>
          </a:bodyPr>
          <a:lstStyle/>
          <a:p>
            <a:r>
              <a:rPr lang="es-ES"/>
              <a:t>DIFS (50ms)</a:t>
            </a:r>
          </a:p>
        </p:txBody>
      </p:sp>
      <p:sp>
        <p:nvSpPr>
          <p:cNvPr id="28685" name="Rectangle 12"/>
          <p:cNvSpPr>
            <a:spLocks noChangeArrowheads="1"/>
          </p:cNvSpPr>
          <p:nvPr/>
        </p:nvSpPr>
        <p:spPr bwMode="auto">
          <a:xfrm>
            <a:off x="2320925" y="2246313"/>
            <a:ext cx="1828800" cy="381000"/>
          </a:xfrm>
          <a:prstGeom prst="rect">
            <a:avLst/>
          </a:prstGeom>
          <a:solidFill>
            <a:schemeClr val="accent1"/>
          </a:solidFill>
          <a:ln w="19050">
            <a:solidFill>
              <a:schemeClr val="tx1"/>
            </a:solidFill>
            <a:miter lim="800000"/>
            <a:headEnd/>
            <a:tailEnd/>
          </a:ln>
        </p:spPr>
        <p:txBody>
          <a:bodyPr wrap="none" anchor="ctr"/>
          <a:lstStyle/>
          <a:p>
            <a:pPr algn="ctr"/>
            <a:r>
              <a:rPr lang="es-ES"/>
              <a:t>Trama de Datos</a:t>
            </a:r>
          </a:p>
        </p:txBody>
      </p:sp>
      <p:sp>
        <p:nvSpPr>
          <p:cNvPr id="28686" name="Line 13"/>
          <p:cNvSpPr>
            <a:spLocks noChangeShapeType="1"/>
          </p:cNvSpPr>
          <p:nvPr/>
        </p:nvSpPr>
        <p:spPr bwMode="auto">
          <a:xfrm>
            <a:off x="4149725" y="2627313"/>
            <a:ext cx="0" cy="533400"/>
          </a:xfrm>
          <a:prstGeom prst="line">
            <a:avLst/>
          </a:prstGeom>
          <a:noFill/>
          <a:ln w="19050">
            <a:solidFill>
              <a:schemeClr val="tx1"/>
            </a:solidFill>
            <a:round/>
            <a:headEnd/>
            <a:tailEnd/>
          </a:ln>
        </p:spPr>
        <p:txBody>
          <a:bodyPr/>
          <a:lstStyle/>
          <a:p>
            <a:endParaRPr lang="es-ES"/>
          </a:p>
        </p:txBody>
      </p:sp>
      <p:sp>
        <p:nvSpPr>
          <p:cNvPr id="28687" name="Line 14"/>
          <p:cNvSpPr>
            <a:spLocks noChangeShapeType="1"/>
          </p:cNvSpPr>
          <p:nvPr/>
        </p:nvSpPr>
        <p:spPr bwMode="auto">
          <a:xfrm>
            <a:off x="4291013" y="2855913"/>
            <a:ext cx="0" cy="533400"/>
          </a:xfrm>
          <a:prstGeom prst="line">
            <a:avLst/>
          </a:prstGeom>
          <a:noFill/>
          <a:ln w="19050">
            <a:solidFill>
              <a:schemeClr val="tx1"/>
            </a:solidFill>
            <a:round/>
            <a:headEnd/>
            <a:tailEnd/>
          </a:ln>
        </p:spPr>
        <p:txBody>
          <a:bodyPr/>
          <a:lstStyle/>
          <a:p>
            <a:endParaRPr lang="es-ES"/>
          </a:p>
        </p:txBody>
      </p:sp>
      <p:sp>
        <p:nvSpPr>
          <p:cNvPr id="28688" name="Line 15"/>
          <p:cNvSpPr>
            <a:spLocks noChangeShapeType="1"/>
          </p:cNvSpPr>
          <p:nvPr/>
        </p:nvSpPr>
        <p:spPr bwMode="auto">
          <a:xfrm>
            <a:off x="3798888" y="2932113"/>
            <a:ext cx="350837" cy="0"/>
          </a:xfrm>
          <a:prstGeom prst="line">
            <a:avLst/>
          </a:prstGeom>
          <a:noFill/>
          <a:ln w="19050">
            <a:solidFill>
              <a:schemeClr val="tx1"/>
            </a:solidFill>
            <a:round/>
            <a:headEnd/>
            <a:tailEnd type="triangle" w="med" len="med"/>
          </a:ln>
        </p:spPr>
        <p:txBody>
          <a:bodyPr/>
          <a:lstStyle/>
          <a:p>
            <a:endParaRPr lang="es-ES"/>
          </a:p>
        </p:txBody>
      </p:sp>
      <p:sp>
        <p:nvSpPr>
          <p:cNvPr id="28689" name="Line 16"/>
          <p:cNvSpPr>
            <a:spLocks noChangeShapeType="1"/>
          </p:cNvSpPr>
          <p:nvPr/>
        </p:nvSpPr>
        <p:spPr bwMode="auto">
          <a:xfrm rot="10800000">
            <a:off x="4291013" y="2932113"/>
            <a:ext cx="350837" cy="0"/>
          </a:xfrm>
          <a:prstGeom prst="line">
            <a:avLst/>
          </a:prstGeom>
          <a:noFill/>
          <a:ln w="19050">
            <a:solidFill>
              <a:schemeClr val="tx1"/>
            </a:solidFill>
            <a:round/>
            <a:headEnd/>
            <a:tailEnd type="triangle" w="med" len="med"/>
          </a:ln>
        </p:spPr>
        <p:txBody>
          <a:bodyPr/>
          <a:lstStyle/>
          <a:p>
            <a:endParaRPr lang="es-ES"/>
          </a:p>
        </p:txBody>
      </p:sp>
      <p:sp>
        <p:nvSpPr>
          <p:cNvPr id="28690" name="Rectangle 17"/>
          <p:cNvSpPr>
            <a:spLocks noChangeArrowheads="1"/>
          </p:cNvSpPr>
          <p:nvPr/>
        </p:nvSpPr>
        <p:spPr bwMode="auto">
          <a:xfrm>
            <a:off x="4291013" y="3389313"/>
            <a:ext cx="561975" cy="381000"/>
          </a:xfrm>
          <a:prstGeom prst="rect">
            <a:avLst/>
          </a:prstGeom>
          <a:solidFill>
            <a:srgbClr val="FF0000"/>
          </a:solidFill>
          <a:ln w="19050">
            <a:solidFill>
              <a:schemeClr val="tx1"/>
            </a:solidFill>
            <a:miter lim="800000"/>
            <a:headEnd/>
            <a:tailEnd/>
          </a:ln>
        </p:spPr>
        <p:txBody>
          <a:bodyPr wrap="none" anchor="ctr"/>
          <a:lstStyle/>
          <a:p>
            <a:pPr algn="ctr"/>
            <a:r>
              <a:rPr lang="es-ES"/>
              <a:t>ACK</a:t>
            </a:r>
          </a:p>
        </p:txBody>
      </p:sp>
      <p:sp>
        <p:nvSpPr>
          <p:cNvPr id="28691" name="Line 18"/>
          <p:cNvSpPr>
            <a:spLocks noChangeShapeType="1"/>
          </p:cNvSpPr>
          <p:nvPr/>
        </p:nvSpPr>
        <p:spPr bwMode="auto">
          <a:xfrm>
            <a:off x="4852988" y="3770313"/>
            <a:ext cx="0" cy="533400"/>
          </a:xfrm>
          <a:prstGeom prst="line">
            <a:avLst/>
          </a:prstGeom>
          <a:noFill/>
          <a:ln w="19050">
            <a:solidFill>
              <a:schemeClr val="tx1"/>
            </a:solidFill>
            <a:round/>
            <a:headEnd/>
            <a:tailEnd/>
          </a:ln>
        </p:spPr>
        <p:txBody>
          <a:bodyPr/>
          <a:lstStyle/>
          <a:p>
            <a:endParaRPr lang="es-ES"/>
          </a:p>
        </p:txBody>
      </p:sp>
      <p:sp>
        <p:nvSpPr>
          <p:cNvPr id="28692" name="Line 19"/>
          <p:cNvSpPr>
            <a:spLocks noChangeShapeType="1"/>
          </p:cNvSpPr>
          <p:nvPr/>
        </p:nvSpPr>
        <p:spPr bwMode="auto">
          <a:xfrm>
            <a:off x="5416550" y="3770313"/>
            <a:ext cx="0" cy="533400"/>
          </a:xfrm>
          <a:prstGeom prst="line">
            <a:avLst/>
          </a:prstGeom>
          <a:noFill/>
          <a:ln w="19050">
            <a:solidFill>
              <a:schemeClr val="tx1"/>
            </a:solidFill>
            <a:round/>
            <a:headEnd/>
            <a:tailEnd/>
          </a:ln>
        </p:spPr>
        <p:txBody>
          <a:bodyPr/>
          <a:lstStyle/>
          <a:p>
            <a:endParaRPr lang="es-ES"/>
          </a:p>
        </p:txBody>
      </p:sp>
      <p:sp>
        <p:nvSpPr>
          <p:cNvPr id="28693" name="Text Box 20"/>
          <p:cNvSpPr txBox="1">
            <a:spLocks noChangeArrowheads="1"/>
          </p:cNvSpPr>
          <p:nvPr/>
        </p:nvSpPr>
        <p:spPr bwMode="auto">
          <a:xfrm>
            <a:off x="4872038" y="3846513"/>
            <a:ext cx="588962" cy="304800"/>
          </a:xfrm>
          <a:prstGeom prst="rect">
            <a:avLst/>
          </a:prstGeom>
          <a:noFill/>
          <a:ln w="19050">
            <a:noFill/>
            <a:miter lim="800000"/>
            <a:headEnd/>
            <a:tailEnd/>
          </a:ln>
        </p:spPr>
        <p:txBody>
          <a:bodyPr wrap="none">
            <a:spAutoFit/>
          </a:bodyPr>
          <a:lstStyle/>
          <a:p>
            <a:r>
              <a:rPr lang="es-ES"/>
              <a:t>DIFS</a:t>
            </a:r>
          </a:p>
        </p:txBody>
      </p:sp>
      <p:sp>
        <p:nvSpPr>
          <p:cNvPr id="28694" name="Text Box 21"/>
          <p:cNvSpPr txBox="1">
            <a:spLocks noChangeArrowheads="1"/>
          </p:cNvSpPr>
          <p:nvPr/>
        </p:nvSpPr>
        <p:spPr bwMode="auto">
          <a:xfrm>
            <a:off x="3635896" y="1408113"/>
            <a:ext cx="1200150" cy="304800"/>
          </a:xfrm>
          <a:prstGeom prst="rect">
            <a:avLst/>
          </a:prstGeom>
          <a:noFill/>
          <a:ln w="19050">
            <a:noFill/>
            <a:miter lim="800000"/>
            <a:headEnd/>
            <a:tailEnd/>
          </a:ln>
        </p:spPr>
        <p:txBody>
          <a:bodyPr wrap="none">
            <a:spAutoFit/>
          </a:bodyPr>
          <a:lstStyle/>
          <a:p>
            <a:r>
              <a:rPr lang="es-ES" dirty="0"/>
              <a:t>SIFS (10ms)</a:t>
            </a:r>
          </a:p>
        </p:txBody>
      </p:sp>
      <p:sp>
        <p:nvSpPr>
          <p:cNvPr id="28695" name="Line 22"/>
          <p:cNvSpPr>
            <a:spLocks noChangeShapeType="1"/>
          </p:cNvSpPr>
          <p:nvPr/>
        </p:nvSpPr>
        <p:spPr bwMode="auto">
          <a:xfrm>
            <a:off x="5416550" y="4379913"/>
            <a:ext cx="0" cy="990600"/>
          </a:xfrm>
          <a:prstGeom prst="line">
            <a:avLst/>
          </a:prstGeom>
          <a:noFill/>
          <a:ln w="19050">
            <a:solidFill>
              <a:schemeClr val="tx1"/>
            </a:solidFill>
            <a:round/>
            <a:headEnd/>
            <a:tailEnd/>
          </a:ln>
        </p:spPr>
        <p:txBody>
          <a:bodyPr/>
          <a:lstStyle/>
          <a:p>
            <a:endParaRPr lang="es-ES"/>
          </a:p>
        </p:txBody>
      </p:sp>
      <p:sp>
        <p:nvSpPr>
          <p:cNvPr id="28696" name="Line 23"/>
          <p:cNvSpPr>
            <a:spLocks noChangeShapeType="1"/>
          </p:cNvSpPr>
          <p:nvPr/>
        </p:nvSpPr>
        <p:spPr bwMode="auto">
          <a:xfrm>
            <a:off x="6892925" y="4379913"/>
            <a:ext cx="0" cy="990600"/>
          </a:xfrm>
          <a:prstGeom prst="line">
            <a:avLst/>
          </a:prstGeom>
          <a:noFill/>
          <a:ln w="19050">
            <a:solidFill>
              <a:schemeClr val="tx1"/>
            </a:solidFill>
            <a:round/>
            <a:headEnd/>
            <a:tailEnd/>
          </a:ln>
        </p:spPr>
        <p:txBody>
          <a:bodyPr/>
          <a:lstStyle/>
          <a:p>
            <a:endParaRPr lang="es-ES"/>
          </a:p>
        </p:txBody>
      </p:sp>
      <p:sp>
        <p:nvSpPr>
          <p:cNvPr id="28697" name="Rectangle 24"/>
          <p:cNvSpPr>
            <a:spLocks noChangeArrowheads="1"/>
          </p:cNvSpPr>
          <p:nvPr/>
        </p:nvSpPr>
        <p:spPr bwMode="auto">
          <a:xfrm>
            <a:off x="6892925" y="4532313"/>
            <a:ext cx="1617663" cy="381000"/>
          </a:xfrm>
          <a:prstGeom prst="rect">
            <a:avLst/>
          </a:prstGeom>
          <a:solidFill>
            <a:schemeClr val="accent1"/>
          </a:solidFill>
          <a:ln w="19050">
            <a:solidFill>
              <a:schemeClr val="tx1"/>
            </a:solidFill>
            <a:miter lim="800000"/>
            <a:headEnd/>
            <a:tailEnd/>
          </a:ln>
        </p:spPr>
        <p:txBody>
          <a:bodyPr wrap="none" anchor="ctr"/>
          <a:lstStyle/>
          <a:p>
            <a:pPr algn="ctr"/>
            <a:r>
              <a:rPr lang="es-ES"/>
              <a:t>Trama de Datos</a:t>
            </a:r>
          </a:p>
        </p:txBody>
      </p:sp>
      <p:sp>
        <p:nvSpPr>
          <p:cNvPr id="28698" name="Line 25"/>
          <p:cNvSpPr>
            <a:spLocks noChangeShapeType="1"/>
          </p:cNvSpPr>
          <p:nvPr/>
        </p:nvSpPr>
        <p:spPr bwMode="auto">
          <a:xfrm>
            <a:off x="5627688" y="4625975"/>
            <a:ext cx="0" cy="287338"/>
          </a:xfrm>
          <a:prstGeom prst="line">
            <a:avLst/>
          </a:prstGeom>
          <a:noFill/>
          <a:ln w="19050">
            <a:solidFill>
              <a:schemeClr val="tx1"/>
            </a:solidFill>
            <a:round/>
            <a:headEnd/>
            <a:tailEnd/>
          </a:ln>
        </p:spPr>
        <p:txBody>
          <a:bodyPr/>
          <a:lstStyle/>
          <a:p>
            <a:endParaRPr lang="es-ES"/>
          </a:p>
        </p:txBody>
      </p:sp>
      <p:sp>
        <p:nvSpPr>
          <p:cNvPr id="28699" name="Line 26"/>
          <p:cNvSpPr>
            <a:spLocks noChangeShapeType="1"/>
          </p:cNvSpPr>
          <p:nvPr/>
        </p:nvSpPr>
        <p:spPr bwMode="auto">
          <a:xfrm>
            <a:off x="6048375" y="4625975"/>
            <a:ext cx="0" cy="287338"/>
          </a:xfrm>
          <a:prstGeom prst="line">
            <a:avLst/>
          </a:prstGeom>
          <a:noFill/>
          <a:ln w="19050">
            <a:solidFill>
              <a:schemeClr val="tx1"/>
            </a:solidFill>
            <a:round/>
            <a:headEnd/>
            <a:tailEnd/>
          </a:ln>
        </p:spPr>
        <p:txBody>
          <a:bodyPr/>
          <a:lstStyle/>
          <a:p>
            <a:endParaRPr lang="es-ES"/>
          </a:p>
        </p:txBody>
      </p:sp>
      <p:sp>
        <p:nvSpPr>
          <p:cNvPr id="28700" name="Line 27"/>
          <p:cNvSpPr>
            <a:spLocks noChangeShapeType="1"/>
          </p:cNvSpPr>
          <p:nvPr/>
        </p:nvSpPr>
        <p:spPr bwMode="auto">
          <a:xfrm>
            <a:off x="5838825" y="4625975"/>
            <a:ext cx="0" cy="287338"/>
          </a:xfrm>
          <a:prstGeom prst="line">
            <a:avLst/>
          </a:prstGeom>
          <a:noFill/>
          <a:ln w="19050">
            <a:solidFill>
              <a:schemeClr val="tx1"/>
            </a:solidFill>
            <a:round/>
            <a:headEnd/>
            <a:tailEnd/>
          </a:ln>
        </p:spPr>
        <p:txBody>
          <a:bodyPr/>
          <a:lstStyle/>
          <a:p>
            <a:endParaRPr lang="es-ES"/>
          </a:p>
        </p:txBody>
      </p:sp>
      <p:sp>
        <p:nvSpPr>
          <p:cNvPr id="28701" name="Line 28"/>
          <p:cNvSpPr>
            <a:spLocks noChangeShapeType="1"/>
          </p:cNvSpPr>
          <p:nvPr/>
        </p:nvSpPr>
        <p:spPr bwMode="auto">
          <a:xfrm>
            <a:off x="2320925" y="5141913"/>
            <a:ext cx="3095625" cy="0"/>
          </a:xfrm>
          <a:prstGeom prst="line">
            <a:avLst/>
          </a:prstGeom>
          <a:noFill/>
          <a:ln w="19050">
            <a:solidFill>
              <a:schemeClr val="tx1"/>
            </a:solidFill>
            <a:round/>
            <a:headEnd type="triangle" w="med" len="med"/>
            <a:tailEnd type="triangle" w="med" len="med"/>
          </a:ln>
        </p:spPr>
        <p:txBody>
          <a:bodyPr/>
          <a:lstStyle/>
          <a:p>
            <a:endParaRPr lang="es-ES"/>
          </a:p>
        </p:txBody>
      </p:sp>
      <p:sp>
        <p:nvSpPr>
          <p:cNvPr id="28702" name="Text Box 29"/>
          <p:cNvSpPr txBox="1">
            <a:spLocks noChangeArrowheads="1"/>
          </p:cNvSpPr>
          <p:nvPr/>
        </p:nvSpPr>
        <p:spPr bwMode="auto">
          <a:xfrm>
            <a:off x="2881313" y="5218113"/>
            <a:ext cx="1916112" cy="517525"/>
          </a:xfrm>
          <a:prstGeom prst="rect">
            <a:avLst/>
          </a:prstGeom>
          <a:noFill/>
          <a:ln w="19050">
            <a:noFill/>
            <a:miter lim="800000"/>
            <a:headEnd/>
            <a:tailEnd/>
          </a:ln>
        </p:spPr>
        <p:txBody>
          <a:bodyPr wrap="none">
            <a:spAutoFit/>
          </a:bodyPr>
          <a:lstStyle/>
          <a:p>
            <a:pPr algn="ctr"/>
            <a:r>
              <a:rPr lang="es-ES"/>
              <a:t>Tiempo de retención</a:t>
            </a:r>
          </a:p>
          <a:p>
            <a:pPr algn="ctr"/>
            <a:r>
              <a:rPr lang="es-ES"/>
              <a:t>(Carrier Sense)</a:t>
            </a:r>
          </a:p>
        </p:txBody>
      </p:sp>
      <p:sp>
        <p:nvSpPr>
          <p:cNvPr id="28703" name="Line 30"/>
          <p:cNvSpPr>
            <a:spLocks noChangeShapeType="1"/>
          </p:cNvSpPr>
          <p:nvPr/>
        </p:nvSpPr>
        <p:spPr bwMode="auto">
          <a:xfrm>
            <a:off x="5416550" y="5141913"/>
            <a:ext cx="1476375" cy="0"/>
          </a:xfrm>
          <a:prstGeom prst="line">
            <a:avLst/>
          </a:prstGeom>
          <a:noFill/>
          <a:ln w="19050">
            <a:solidFill>
              <a:schemeClr val="tx1"/>
            </a:solidFill>
            <a:round/>
            <a:headEnd type="triangle" w="med" len="med"/>
            <a:tailEnd type="triangle" w="med" len="med"/>
          </a:ln>
        </p:spPr>
        <p:txBody>
          <a:bodyPr/>
          <a:lstStyle/>
          <a:p>
            <a:endParaRPr lang="es-ES"/>
          </a:p>
        </p:txBody>
      </p:sp>
      <p:sp>
        <p:nvSpPr>
          <p:cNvPr id="28704" name="Text Box 31"/>
          <p:cNvSpPr txBox="1">
            <a:spLocks noChangeArrowheads="1"/>
          </p:cNvSpPr>
          <p:nvPr/>
        </p:nvSpPr>
        <p:spPr bwMode="auto">
          <a:xfrm>
            <a:off x="5357818" y="5294313"/>
            <a:ext cx="1643399" cy="523220"/>
          </a:xfrm>
          <a:prstGeom prst="rect">
            <a:avLst/>
          </a:prstGeom>
          <a:noFill/>
          <a:ln w="19050">
            <a:noFill/>
            <a:miter lim="800000"/>
            <a:headEnd/>
            <a:tailEnd/>
          </a:ln>
        </p:spPr>
        <p:txBody>
          <a:bodyPr wrap="none">
            <a:spAutoFit/>
          </a:bodyPr>
          <a:lstStyle/>
          <a:p>
            <a:r>
              <a:rPr lang="es-ES" dirty="0"/>
              <a:t>Tiempo </a:t>
            </a:r>
            <a:r>
              <a:rPr lang="es-ES" dirty="0" smtClean="0"/>
              <a:t>aleatorio</a:t>
            </a:r>
          </a:p>
          <a:p>
            <a:r>
              <a:rPr lang="es-ES" dirty="0" smtClean="0"/>
              <a:t>(</a:t>
            </a:r>
            <a:r>
              <a:rPr lang="es-ES" dirty="0" err="1" smtClean="0"/>
              <a:t>backoff</a:t>
            </a:r>
            <a:r>
              <a:rPr lang="es-ES" dirty="0" smtClean="0"/>
              <a:t> </a:t>
            </a:r>
            <a:r>
              <a:rPr lang="es-ES" dirty="0" err="1" smtClean="0"/>
              <a:t>counter</a:t>
            </a:r>
            <a:r>
              <a:rPr lang="es-ES" dirty="0" smtClean="0"/>
              <a:t>)</a:t>
            </a:r>
            <a:endParaRPr lang="es-ES" dirty="0"/>
          </a:p>
        </p:txBody>
      </p:sp>
      <p:sp>
        <p:nvSpPr>
          <p:cNvPr id="28705" name="Line 32"/>
          <p:cNvSpPr>
            <a:spLocks noChangeShapeType="1"/>
          </p:cNvSpPr>
          <p:nvPr/>
        </p:nvSpPr>
        <p:spPr bwMode="auto">
          <a:xfrm>
            <a:off x="6259513" y="4625975"/>
            <a:ext cx="0" cy="287338"/>
          </a:xfrm>
          <a:prstGeom prst="line">
            <a:avLst/>
          </a:prstGeom>
          <a:noFill/>
          <a:ln w="19050">
            <a:solidFill>
              <a:schemeClr val="tx1"/>
            </a:solidFill>
            <a:round/>
            <a:headEnd/>
            <a:tailEnd/>
          </a:ln>
        </p:spPr>
        <p:txBody>
          <a:bodyPr/>
          <a:lstStyle/>
          <a:p>
            <a:endParaRPr lang="es-ES"/>
          </a:p>
        </p:txBody>
      </p:sp>
      <p:sp>
        <p:nvSpPr>
          <p:cNvPr id="28706" name="Line 33"/>
          <p:cNvSpPr>
            <a:spLocks noChangeShapeType="1"/>
          </p:cNvSpPr>
          <p:nvPr/>
        </p:nvSpPr>
        <p:spPr bwMode="auto">
          <a:xfrm>
            <a:off x="6470650" y="4625975"/>
            <a:ext cx="0" cy="287338"/>
          </a:xfrm>
          <a:prstGeom prst="line">
            <a:avLst/>
          </a:prstGeom>
          <a:noFill/>
          <a:ln w="19050">
            <a:solidFill>
              <a:schemeClr val="tx1"/>
            </a:solidFill>
            <a:round/>
            <a:headEnd/>
            <a:tailEnd/>
          </a:ln>
        </p:spPr>
        <p:txBody>
          <a:bodyPr/>
          <a:lstStyle/>
          <a:p>
            <a:endParaRPr lang="es-ES"/>
          </a:p>
        </p:txBody>
      </p:sp>
      <p:sp>
        <p:nvSpPr>
          <p:cNvPr id="28707" name="Line 34"/>
          <p:cNvSpPr>
            <a:spLocks noChangeShapeType="1"/>
          </p:cNvSpPr>
          <p:nvPr/>
        </p:nvSpPr>
        <p:spPr bwMode="auto">
          <a:xfrm>
            <a:off x="6681788" y="4625975"/>
            <a:ext cx="0" cy="287338"/>
          </a:xfrm>
          <a:prstGeom prst="line">
            <a:avLst/>
          </a:prstGeom>
          <a:noFill/>
          <a:ln w="19050">
            <a:solidFill>
              <a:schemeClr val="tx1"/>
            </a:solidFill>
            <a:round/>
            <a:headEnd/>
            <a:tailEnd/>
          </a:ln>
        </p:spPr>
        <p:txBody>
          <a:bodyPr/>
          <a:lstStyle/>
          <a:p>
            <a:endParaRPr lang="es-ES"/>
          </a:p>
        </p:txBody>
      </p:sp>
      <p:sp>
        <p:nvSpPr>
          <p:cNvPr id="28708" name="Line 35"/>
          <p:cNvSpPr>
            <a:spLocks noChangeShapeType="1"/>
          </p:cNvSpPr>
          <p:nvPr/>
        </p:nvSpPr>
        <p:spPr bwMode="auto">
          <a:xfrm>
            <a:off x="4219575" y="1712913"/>
            <a:ext cx="0" cy="1066800"/>
          </a:xfrm>
          <a:prstGeom prst="line">
            <a:avLst/>
          </a:prstGeom>
          <a:noFill/>
          <a:ln w="19050">
            <a:solidFill>
              <a:schemeClr val="tx1"/>
            </a:solidFill>
            <a:round/>
            <a:headEnd/>
            <a:tailEnd type="triangle" w="med" len="med"/>
          </a:ln>
        </p:spPr>
        <p:txBody>
          <a:bodyPr/>
          <a:lstStyle/>
          <a:p>
            <a:endParaRPr lang="es-ES"/>
          </a:p>
        </p:txBody>
      </p:sp>
      <p:sp>
        <p:nvSpPr>
          <p:cNvPr id="28709" name="Line 36"/>
          <p:cNvSpPr>
            <a:spLocks noChangeShapeType="1"/>
          </p:cNvSpPr>
          <p:nvPr/>
        </p:nvSpPr>
        <p:spPr bwMode="auto">
          <a:xfrm flipH="1">
            <a:off x="1758950" y="2170113"/>
            <a:ext cx="561975" cy="0"/>
          </a:xfrm>
          <a:prstGeom prst="line">
            <a:avLst/>
          </a:prstGeom>
          <a:noFill/>
          <a:ln w="19050">
            <a:solidFill>
              <a:schemeClr val="tx1"/>
            </a:solidFill>
            <a:round/>
            <a:headEnd type="triangle" w="med" len="med"/>
            <a:tailEnd type="triangle" w="med" len="med"/>
          </a:ln>
        </p:spPr>
        <p:txBody>
          <a:bodyPr/>
          <a:lstStyle/>
          <a:p>
            <a:endParaRPr lang="es-ES"/>
          </a:p>
        </p:txBody>
      </p:sp>
      <p:sp>
        <p:nvSpPr>
          <p:cNvPr id="28710" name="Line 37"/>
          <p:cNvSpPr>
            <a:spLocks noChangeShapeType="1"/>
          </p:cNvSpPr>
          <p:nvPr/>
        </p:nvSpPr>
        <p:spPr bwMode="auto">
          <a:xfrm flipH="1">
            <a:off x="4852988" y="4151313"/>
            <a:ext cx="563562" cy="0"/>
          </a:xfrm>
          <a:prstGeom prst="line">
            <a:avLst/>
          </a:prstGeom>
          <a:noFill/>
          <a:ln w="19050">
            <a:solidFill>
              <a:schemeClr val="tx1"/>
            </a:solidFill>
            <a:round/>
            <a:headEnd type="triangle" w="med" len="med"/>
            <a:tailEnd type="triangle" w="med" len="med"/>
          </a:ln>
        </p:spPr>
        <p:txBody>
          <a:bodyPr/>
          <a:lstStyle/>
          <a:p>
            <a:endParaRPr lang="es-ES"/>
          </a:p>
        </p:txBody>
      </p:sp>
      <p:sp>
        <p:nvSpPr>
          <p:cNvPr id="28711" name="Text Box 38"/>
          <p:cNvSpPr txBox="1">
            <a:spLocks noChangeArrowheads="1"/>
          </p:cNvSpPr>
          <p:nvPr/>
        </p:nvSpPr>
        <p:spPr bwMode="auto">
          <a:xfrm>
            <a:off x="492125" y="5840433"/>
            <a:ext cx="5697538" cy="517525"/>
          </a:xfrm>
          <a:prstGeom prst="rect">
            <a:avLst/>
          </a:prstGeom>
          <a:noFill/>
          <a:ln w="9525">
            <a:noFill/>
            <a:miter lim="800000"/>
            <a:headEnd/>
            <a:tailEnd/>
          </a:ln>
        </p:spPr>
        <p:txBody>
          <a:bodyPr wrap="none">
            <a:spAutoFit/>
          </a:bodyPr>
          <a:lstStyle/>
          <a:p>
            <a:r>
              <a:rPr lang="es-ES" dirty="0"/>
              <a:t>DIFS: DCF (</a:t>
            </a:r>
            <a:r>
              <a:rPr lang="es-ES" dirty="0" err="1"/>
              <a:t>Distributed</a:t>
            </a:r>
            <a:r>
              <a:rPr lang="es-ES" dirty="0"/>
              <a:t> </a:t>
            </a:r>
            <a:r>
              <a:rPr lang="es-ES" dirty="0" err="1"/>
              <a:t>Coordination</a:t>
            </a:r>
            <a:r>
              <a:rPr lang="es-ES" dirty="0"/>
              <a:t> </a:t>
            </a:r>
            <a:r>
              <a:rPr lang="es-ES" dirty="0" err="1"/>
              <a:t>Function</a:t>
            </a:r>
            <a:r>
              <a:rPr lang="es-ES" dirty="0"/>
              <a:t>) Inter </a:t>
            </a:r>
            <a:r>
              <a:rPr lang="es-ES" dirty="0" err="1"/>
              <a:t>Frame</a:t>
            </a:r>
            <a:r>
              <a:rPr lang="es-ES" dirty="0"/>
              <a:t> </a:t>
            </a:r>
            <a:r>
              <a:rPr lang="es-ES" dirty="0" err="1"/>
              <a:t>Space</a:t>
            </a:r>
            <a:endParaRPr lang="es-ES" dirty="0"/>
          </a:p>
          <a:p>
            <a:r>
              <a:rPr lang="es-ES" dirty="0"/>
              <a:t>SIFS: Short Inter </a:t>
            </a:r>
            <a:r>
              <a:rPr lang="es-ES" dirty="0" err="1"/>
              <a:t>Frame</a:t>
            </a:r>
            <a:r>
              <a:rPr lang="es-ES" dirty="0"/>
              <a:t> </a:t>
            </a:r>
            <a:r>
              <a:rPr lang="es-ES" dirty="0" err="1"/>
              <a:t>Space</a:t>
            </a:r>
            <a:endParaRPr lang="es-ES" dirty="0"/>
          </a:p>
        </p:txBody>
      </p:sp>
      <p:sp>
        <p:nvSpPr>
          <p:cNvPr id="28712" name="Line 39"/>
          <p:cNvSpPr>
            <a:spLocks noChangeShapeType="1"/>
          </p:cNvSpPr>
          <p:nvPr/>
        </p:nvSpPr>
        <p:spPr bwMode="auto">
          <a:xfrm>
            <a:off x="2039938" y="1712913"/>
            <a:ext cx="0" cy="381000"/>
          </a:xfrm>
          <a:prstGeom prst="line">
            <a:avLst/>
          </a:prstGeom>
          <a:noFill/>
          <a:ln w="19050">
            <a:solidFill>
              <a:schemeClr val="tx1"/>
            </a:solidFill>
            <a:round/>
            <a:headEnd/>
            <a:tailEnd type="triangle" w="med" len="med"/>
          </a:ln>
        </p:spPr>
        <p:txBody>
          <a:bodyPr/>
          <a:lstStyle/>
          <a:p>
            <a:endParaRPr lang="es-ES"/>
          </a:p>
        </p:txBody>
      </p:sp>
      <p:cxnSp>
        <p:nvCxnSpPr>
          <p:cNvPr id="3" name="2 Conector recto de flecha"/>
          <p:cNvCxnSpPr/>
          <p:nvPr/>
        </p:nvCxnSpPr>
        <p:spPr bwMode="auto">
          <a:xfrm flipH="1">
            <a:off x="4355976" y="2345343"/>
            <a:ext cx="1001842" cy="3635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4 Conector recto de flecha"/>
          <p:cNvCxnSpPr/>
          <p:nvPr/>
        </p:nvCxnSpPr>
        <p:spPr bwMode="auto">
          <a:xfrm flipH="1">
            <a:off x="5166520" y="2345343"/>
            <a:ext cx="191298" cy="11804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5 CuadroTexto"/>
          <p:cNvSpPr txBox="1"/>
          <p:nvPr/>
        </p:nvSpPr>
        <p:spPr>
          <a:xfrm>
            <a:off x="5332816" y="1145014"/>
            <a:ext cx="3487656" cy="1200329"/>
          </a:xfrm>
          <a:prstGeom prst="rect">
            <a:avLst/>
          </a:prstGeom>
          <a:noFill/>
          <a:ln>
            <a:solidFill>
              <a:schemeClr val="accent6"/>
            </a:solidFill>
          </a:ln>
        </p:spPr>
        <p:txBody>
          <a:bodyPr wrap="square" rtlCol="0">
            <a:spAutoFit/>
          </a:bodyPr>
          <a:lstStyle/>
          <a:p>
            <a:r>
              <a:rPr lang="es-ES" sz="1200" dirty="0" smtClean="0"/>
              <a:t>Como el ACK se envía con una pausa muy pequeña (SIFS) después de la trama de datos el canal está asegurado, ya que una nueva trama de datos tendría que esperar más tiempo (DIFS). Además la reserva del NAV ya incluye el tiempo para el envío del ACK </a:t>
            </a:r>
            <a:endParaRPr lang="es-ES" sz="1200" dirty="0"/>
          </a:p>
        </p:txBody>
      </p:sp>
    </p:spTree>
  </p:cSld>
  <p:clrMapOvr>
    <a:masterClrMapping/>
  </p:clrMapOvr>
  <p:transition spd="med">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7FC9DDD4-A447-488B-8B05-04A6DE626545}" type="slidenum">
              <a:rPr lang="es-ES"/>
              <a:pPr>
                <a:defRPr/>
              </a:pPr>
              <a:t>28</a:t>
            </a:fld>
            <a:endParaRPr lang="es-ES"/>
          </a:p>
        </p:txBody>
      </p:sp>
      <p:sp>
        <p:nvSpPr>
          <p:cNvPr id="29699" name="Rectangle 2"/>
          <p:cNvSpPr>
            <a:spLocks noGrp="1" noChangeArrowheads="1"/>
          </p:cNvSpPr>
          <p:nvPr>
            <p:ph type="title"/>
          </p:nvPr>
        </p:nvSpPr>
        <p:spPr>
          <a:xfrm>
            <a:off x="685800" y="261938"/>
            <a:ext cx="7772400" cy="1079500"/>
          </a:xfrm>
        </p:spPr>
        <p:txBody>
          <a:bodyPr/>
          <a:lstStyle/>
          <a:p>
            <a:pPr eaLnBrk="1" hangingPunct="1"/>
            <a:r>
              <a:rPr lang="es-ES" sz="4000" dirty="0" smtClean="0"/>
              <a:t>Colisiones en CSMA/CA</a:t>
            </a:r>
          </a:p>
        </p:txBody>
      </p:sp>
      <p:sp>
        <p:nvSpPr>
          <p:cNvPr id="29700" name="Rectangle 3"/>
          <p:cNvSpPr>
            <a:spLocks noGrp="1" noChangeArrowheads="1"/>
          </p:cNvSpPr>
          <p:nvPr>
            <p:ph type="body" idx="1"/>
          </p:nvPr>
        </p:nvSpPr>
        <p:spPr>
          <a:xfrm>
            <a:off x="684213" y="1124744"/>
            <a:ext cx="7702550" cy="3816350"/>
          </a:xfrm>
        </p:spPr>
        <p:txBody>
          <a:bodyPr/>
          <a:lstStyle/>
          <a:p>
            <a:pPr eaLnBrk="1" hangingPunct="1"/>
            <a:r>
              <a:rPr lang="es-ES" sz="2200" dirty="0" smtClean="0"/>
              <a:t>Pueden producirse colisiones porque dos estaciones a la espera elijan por casualidad el mismo número de intervalos (</a:t>
            </a:r>
            <a:r>
              <a:rPr lang="es-ES" sz="2200" dirty="0" err="1" smtClean="0"/>
              <a:t>backoff</a:t>
            </a:r>
            <a:r>
              <a:rPr lang="es-ES" sz="2200" dirty="0" smtClean="0"/>
              <a:t> </a:t>
            </a:r>
            <a:r>
              <a:rPr lang="es-ES" sz="2200" dirty="0" err="1" smtClean="0"/>
              <a:t>counter</a:t>
            </a:r>
            <a:r>
              <a:rPr lang="es-ES" sz="2200" dirty="0" smtClean="0"/>
              <a:t>) para empezar a transmitir. </a:t>
            </a:r>
          </a:p>
          <a:p>
            <a:pPr eaLnBrk="1" hangingPunct="1"/>
            <a:r>
              <a:rPr lang="es-ES" sz="2200" dirty="0" smtClean="0"/>
              <a:t>En ese caso reintentarán, duplicando cada vez el rango de valores entre los que cada una elige al azar el nuevo ‘</a:t>
            </a:r>
            <a:r>
              <a:rPr lang="es-ES" sz="2200" dirty="0" err="1" smtClean="0"/>
              <a:t>backoff</a:t>
            </a:r>
            <a:r>
              <a:rPr lang="es-ES" sz="2200" dirty="0" smtClean="0"/>
              <a:t> </a:t>
            </a:r>
            <a:r>
              <a:rPr lang="es-ES" sz="2200" dirty="0" err="1" smtClean="0"/>
              <a:t>counter</a:t>
            </a:r>
            <a:r>
              <a:rPr lang="es-ES" sz="2200" dirty="0" smtClean="0"/>
              <a:t>’. </a:t>
            </a:r>
          </a:p>
          <a:p>
            <a:pPr eaLnBrk="1" hangingPunct="1"/>
            <a:r>
              <a:rPr lang="es-ES" sz="2200" dirty="0" smtClean="0"/>
              <a:t>Es similar a Ethernet, salvo que aquí las estaciones no detectan las colisiones sino que las infieren por la ausencia del ACK</a:t>
            </a:r>
          </a:p>
          <a:p>
            <a:pPr eaLnBrk="1" hangingPunct="1"/>
            <a:r>
              <a:rPr lang="es-ES" sz="2200" dirty="0" smtClean="0"/>
              <a:t>Este proceso lo siguen todas las estaciones que están asociadas a un mismo AP en un mismo canal de radio.</a:t>
            </a:r>
          </a:p>
          <a:p>
            <a:pPr eaLnBrk="1" hangingPunct="1"/>
            <a:r>
              <a:rPr lang="es-ES" sz="2200" dirty="0" smtClean="0"/>
              <a:t>A veces dos estaciones asociadas al mismo AP colisionan porque no se reciben mutuamente. En ese caso no detectan el canal ocupado y pueden transmitir a la vez. Esto se conoce como el ‘problema de la estación oculta’.</a:t>
            </a:r>
          </a:p>
        </p:txBody>
      </p:sp>
    </p:spTree>
  </p:cSld>
  <p:clrMapOvr>
    <a:masterClrMapping/>
  </p:clrMapOvr>
  <p:transition spd="med">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1 Marcador de número de diapositiva"/>
          <p:cNvSpPr>
            <a:spLocks noGrp="1"/>
          </p:cNvSpPr>
          <p:nvPr>
            <p:ph type="sldNum" sz="quarter" idx="10"/>
          </p:nvPr>
        </p:nvSpPr>
        <p:spPr/>
        <p:txBody>
          <a:bodyPr/>
          <a:lstStyle/>
          <a:p>
            <a:pPr>
              <a:defRPr/>
            </a:pPr>
            <a:r>
              <a:rPr lang="es-ES"/>
              <a:t>Ampliación Redes 5-</a:t>
            </a:r>
            <a:fld id="{F71EAADD-7385-4F5B-8954-EB39CCEA68F0}" type="slidenum">
              <a:rPr lang="es-ES"/>
              <a:pPr>
                <a:defRPr/>
              </a:pPr>
              <a:t>29</a:t>
            </a:fld>
            <a:endParaRPr lang="es-ES"/>
          </a:p>
        </p:txBody>
      </p:sp>
      <p:pic>
        <p:nvPicPr>
          <p:cNvPr id="30723" name="Picture 40"/>
          <p:cNvPicPr>
            <a:picLocks noChangeAspect="1" noChangeArrowheads="1"/>
          </p:cNvPicPr>
          <p:nvPr/>
        </p:nvPicPr>
        <p:blipFill>
          <a:blip r:embed="rId3" cstate="print"/>
          <a:srcRect/>
          <a:stretch>
            <a:fillRect/>
          </a:stretch>
        </p:blipFill>
        <p:spPr bwMode="auto">
          <a:xfrm>
            <a:off x="3995738" y="3005138"/>
            <a:ext cx="825500" cy="711200"/>
          </a:xfrm>
          <a:prstGeom prst="rect">
            <a:avLst/>
          </a:prstGeom>
          <a:noFill/>
          <a:ln w="9525">
            <a:noFill/>
            <a:miter lim="800000"/>
            <a:headEnd/>
            <a:tailEnd/>
          </a:ln>
        </p:spPr>
      </p:pic>
      <p:sp>
        <p:nvSpPr>
          <p:cNvPr id="30724" name="Text Box 2"/>
          <p:cNvSpPr txBox="1">
            <a:spLocks noChangeArrowheads="1"/>
          </p:cNvSpPr>
          <p:nvPr/>
        </p:nvSpPr>
        <p:spPr bwMode="auto">
          <a:xfrm>
            <a:off x="1185863" y="165100"/>
            <a:ext cx="6915150" cy="641350"/>
          </a:xfrm>
          <a:prstGeom prst="rect">
            <a:avLst/>
          </a:prstGeom>
          <a:noFill/>
          <a:ln w="9525">
            <a:noFill/>
            <a:miter lim="800000"/>
            <a:headEnd/>
            <a:tailEnd/>
          </a:ln>
        </p:spPr>
        <p:txBody>
          <a:bodyPr wrap="none">
            <a:spAutoFit/>
          </a:bodyPr>
          <a:lstStyle/>
          <a:p>
            <a:r>
              <a:rPr lang="es-ES" sz="3600" b="0"/>
              <a:t>El problema de la estación oculta</a:t>
            </a:r>
          </a:p>
        </p:txBody>
      </p:sp>
      <p:pic>
        <p:nvPicPr>
          <p:cNvPr id="30725" name="Picture 4"/>
          <p:cNvPicPr>
            <a:picLocks noChangeArrowheads="1"/>
          </p:cNvPicPr>
          <p:nvPr/>
        </p:nvPicPr>
        <p:blipFill>
          <a:blip r:embed="rId4" cstate="print"/>
          <a:srcRect/>
          <a:stretch>
            <a:fillRect/>
          </a:stretch>
        </p:blipFill>
        <p:spPr bwMode="auto">
          <a:xfrm>
            <a:off x="5700713" y="2935288"/>
            <a:ext cx="842962" cy="741362"/>
          </a:xfrm>
          <a:prstGeom prst="rect">
            <a:avLst/>
          </a:prstGeom>
          <a:noFill/>
          <a:ln w="9525">
            <a:noFill/>
            <a:miter lim="800000"/>
            <a:headEnd/>
            <a:tailEnd/>
          </a:ln>
        </p:spPr>
      </p:pic>
      <p:pic>
        <p:nvPicPr>
          <p:cNvPr id="30726" name="Picture 5"/>
          <p:cNvPicPr>
            <a:picLocks noChangeArrowheads="1"/>
          </p:cNvPicPr>
          <p:nvPr/>
        </p:nvPicPr>
        <p:blipFill>
          <a:blip r:embed="rId4" cstate="print"/>
          <a:srcRect/>
          <a:stretch>
            <a:fillRect/>
          </a:stretch>
        </p:blipFill>
        <p:spPr bwMode="auto">
          <a:xfrm>
            <a:off x="2160588" y="2911475"/>
            <a:ext cx="842962" cy="741363"/>
          </a:xfrm>
          <a:prstGeom prst="rect">
            <a:avLst/>
          </a:prstGeom>
          <a:noFill/>
          <a:ln w="9525">
            <a:noFill/>
            <a:miter lim="800000"/>
            <a:headEnd/>
            <a:tailEnd/>
          </a:ln>
        </p:spPr>
      </p:pic>
      <p:sp>
        <p:nvSpPr>
          <p:cNvPr id="30727" name="Text Box 6"/>
          <p:cNvSpPr txBox="1">
            <a:spLocks noChangeArrowheads="1"/>
          </p:cNvSpPr>
          <p:nvPr/>
        </p:nvSpPr>
        <p:spPr bwMode="auto">
          <a:xfrm>
            <a:off x="2574925" y="2651125"/>
            <a:ext cx="312738" cy="304800"/>
          </a:xfrm>
          <a:prstGeom prst="rect">
            <a:avLst/>
          </a:prstGeom>
          <a:noFill/>
          <a:ln w="9525">
            <a:noFill/>
            <a:miter lim="800000"/>
            <a:headEnd/>
            <a:tailEnd/>
          </a:ln>
        </p:spPr>
        <p:txBody>
          <a:bodyPr wrap="none">
            <a:spAutoFit/>
          </a:bodyPr>
          <a:lstStyle/>
          <a:p>
            <a:r>
              <a:rPr lang="es-ES"/>
              <a:t>A</a:t>
            </a:r>
          </a:p>
        </p:txBody>
      </p:sp>
      <p:sp>
        <p:nvSpPr>
          <p:cNvPr id="30728" name="Text Box 7"/>
          <p:cNvSpPr txBox="1">
            <a:spLocks noChangeArrowheads="1"/>
          </p:cNvSpPr>
          <p:nvPr/>
        </p:nvSpPr>
        <p:spPr bwMode="auto">
          <a:xfrm>
            <a:off x="4324350" y="2706688"/>
            <a:ext cx="312738" cy="304800"/>
          </a:xfrm>
          <a:prstGeom prst="rect">
            <a:avLst/>
          </a:prstGeom>
          <a:noFill/>
          <a:ln w="9525">
            <a:noFill/>
            <a:miter lim="800000"/>
            <a:headEnd/>
            <a:tailEnd/>
          </a:ln>
        </p:spPr>
        <p:txBody>
          <a:bodyPr wrap="none">
            <a:spAutoFit/>
          </a:bodyPr>
          <a:lstStyle/>
          <a:p>
            <a:r>
              <a:rPr lang="es-ES"/>
              <a:t>B</a:t>
            </a:r>
          </a:p>
        </p:txBody>
      </p:sp>
      <p:sp>
        <p:nvSpPr>
          <p:cNvPr id="30729" name="Text Box 8"/>
          <p:cNvSpPr txBox="1">
            <a:spLocks noChangeArrowheads="1"/>
          </p:cNvSpPr>
          <p:nvPr/>
        </p:nvSpPr>
        <p:spPr bwMode="auto">
          <a:xfrm>
            <a:off x="6042025" y="2686050"/>
            <a:ext cx="312738" cy="304800"/>
          </a:xfrm>
          <a:prstGeom prst="rect">
            <a:avLst/>
          </a:prstGeom>
          <a:noFill/>
          <a:ln w="9525">
            <a:noFill/>
            <a:miter lim="800000"/>
            <a:headEnd/>
            <a:tailEnd/>
          </a:ln>
        </p:spPr>
        <p:txBody>
          <a:bodyPr wrap="none">
            <a:spAutoFit/>
          </a:bodyPr>
          <a:lstStyle/>
          <a:p>
            <a:r>
              <a:rPr lang="es-ES"/>
              <a:t>C</a:t>
            </a:r>
          </a:p>
        </p:txBody>
      </p:sp>
      <p:pic>
        <p:nvPicPr>
          <p:cNvPr id="1801225" name="Picture 9"/>
          <p:cNvPicPr>
            <a:picLocks noChangeAspect="1" noChangeArrowheads="1"/>
          </p:cNvPicPr>
          <p:nvPr/>
        </p:nvPicPr>
        <p:blipFill>
          <a:blip r:embed="rId5" cstate="print"/>
          <a:srcRect/>
          <a:stretch>
            <a:fillRect/>
          </a:stretch>
        </p:blipFill>
        <p:spPr bwMode="auto">
          <a:xfrm>
            <a:off x="4537075" y="3119438"/>
            <a:ext cx="1687513" cy="128587"/>
          </a:xfrm>
          <a:prstGeom prst="rect">
            <a:avLst/>
          </a:prstGeom>
          <a:noFill/>
          <a:ln w="9525">
            <a:noFill/>
            <a:miter lim="800000"/>
            <a:headEnd/>
            <a:tailEnd/>
          </a:ln>
        </p:spPr>
      </p:pic>
      <p:pic>
        <p:nvPicPr>
          <p:cNvPr id="1801226" name="Picture 10"/>
          <p:cNvPicPr>
            <a:picLocks noChangeAspect="1" noChangeArrowheads="1"/>
          </p:cNvPicPr>
          <p:nvPr/>
        </p:nvPicPr>
        <p:blipFill>
          <a:blip r:embed="rId5" cstate="print"/>
          <a:srcRect/>
          <a:stretch>
            <a:fillRect/>
          </a:stretch>
        </p:blipFill>
        <p:spPr bwMode="auto">
          <a:xfrm>
            <a:off x="2643188" y="3119438"/>
            <a:ext cx="1689100" cy="128587"/>
          </a:xfrm>
          <a:prstGeom prst="rect">
            <a:avLst/>
          </a:prstGeom>
          <a:noFill/>
          <a:ln w="9525">
            <a:noFill/>
            <a:miter lim="800000"/>
            <a:headEnd/>
            <a:tailEnd/>
          </a:ln>
        </p:spPr>
      </p:pic>
      <p:sp>
        <p:nvSpPr>
          <p:cNvPr id="1801227" name="Text Box 11"/>
          <p:cNvSpPr txBox="1">
            <a:spLocks noChangeArrowheads="1"/>
          </p:cNvSpPr>
          <p:nvPr/>
        </p:nvSpPr>
        <p:spPr bwMode="auto">
          <a:xfrm>
            <a:off x="422275" y="5373688"/>
            <a:ext cx="2265363" cy="942975"/>
          </a:xfrm>
          <a:prstGeom prst="rect">
            <a:avLst/>
          </a:prstGeom>
          <a:noFill/>
          <a:ln w="9525">
            <a:noFill/>
            <a:miter lim="800000"/>
            <a:headEnd/>
            <a:tailEnd/>
          </a:ln>
        </p:spPr>
        <p:txBody>
          <a:bodyPr>
            <a:spAutoFit/>
          </a:bodyPr>
          <a:lstStyle/>
          <a:p>
            <a:r>
              <a:rPr lang="es-ES"/>
              <a:t>1: A quiere transmitir una trama a B. Detecta el medio libre y transmite</a:t>
            </a:r>
          </a:p>
        </p:txBody>
      </p:sp>
      <p:sp>
        <p:nvSpPr>
          <p:cNvPr id="1801228" name="Text Box 12"/>
          <p:cNvSpPr txBox="1">
            <a:spLocks noChangeArrowheads="1"/>
          </p:cNvSpPr>
          <p:nvPr/>
        </p:nvSpPr>
        <p:spPr bwMode="auto">
          <a:xfrm>
            <a:off x="5334000" y="5373688"/>
            <a:ext cx="2825750" cy="1155700"/>
          </a:xfrm>
          <a:prstGeom prst="rect">
            <a:avLst/>
          </a:prstGeom>
          <a:noFill/>
          <a:ln w="9525">
            <a:noFill/>
            <a:miter lim="800000"/>
            <a:headEnd/>
            <a:tailEnd/>
          </a:ln>
        </p:spPr>
        <p:txBody>
          <a:bodyPr>
            <a:spAutoFit/>
          </a:bodyPr>
          <a:lstStyle/>
          <a:p>
            <a:r>
              <a:rPr lang="es-ES"/>
              <a:t>3: Mientras A está transmitiendo C quiere enviar una trama a B. Detecta el medio libre (pues no capta la emisión de A) y transmite</a:t>
            </a:r>
          </a:p>
        </p:txBody>
      </p:sp>
      <p:grpSp>
        <p:nvGrpSpPr>
          <p:cNvPr id="2" name="Group 13"/>
          <p:cNvGrpSpPr>
            <a:grpSpLocks/>
          </p:cNvGrpSpPr>
          <p:nvPr/>
        </p:nvGrpSpPr>
        <p:grpSpPr bwMode="auto">
          <a:xfrm>
            <a:off x="2460625" y="1163640"/>
            <a:ext cx="3798888" cy="3979872"/>
            <a:chOff x="1679" y="624"/>
            <a:chExt cx="2593" cy="2706"/>
          </a:xfrm>
        </p:grpSpPr>
        <p:sp>
          <p:nvSpPr>
            <p:cNvPr id="30765" name="Oval 14"/>
            <p:cNvSpPr>
              <a:spLocks noChangeArrowheads="1"/>
            </p:cNvSpPr>
            <p:nvPr/>
          </p:nvSpPr>
          <p:spPr bwMode="auto">
            <a:xfrm>
              <a:off x="1778" y="836"/>
              <a:ext cx="2494" cy="2494"/>
            </a:xfrm>
            <a:prstGeom prst="ellipse">
              <a:avLst/>
            </a:prstGeom>
            <a:noFill/>
            <a:ln w="9525">
              <a:solidFill>
                <a:schemeClr val="tx1"/>
              </a:solidFill>
              <a:prstDash val="dash"/>
              <a:round/>
              <a:headEnd/>
              <a:tailEnd/>
            </a:ln>
          </p:spPr>
          <p:txBody>
            <a:bodyPr wrap="none" anchor="ctr"/>
            <a:lstStyle/>
            <a:p>
              <a:endParaRPr lang="es-ES"/>
            </a:p>
          </p:txBody>
        </p:sp>
        <p:sp>
          <p:nvSpPr>
            <p:cNvPr id="30766" name="Text Box 15"/>
            <p:cNvSpPr txBox="1">
              <a:spLocks noChangeArrowheads="1"/>
            </p:cNvSpPr>
            <p:nvPr/>
          </p:nvSpPr>
          <p:spPr bwMode="auto">
            <a:xfrm>
              <a:off x="1679" y="624"/>
              <a:ext cx="885" cy="192"/>
            </a:xfrm>
            <a:prstGeom prst="rect">
              <a:avLst/>
            </a:prstGeom>
            <a:noFill/>
            <a:ln w="9525">
              <a:noFill/>
              <a:miter lim="800000"/>
              <a:headEnd/>
              <a:tailEnd/>
            </a:ln>
          </p:spPr>
          <p:txBody>
            <a:bodyPr wrap="none">
              <a:spAutoFit/>
            </a:bodyPr>
            <a:lstStyle/>
            <a:p>
              <a:r>
                <a:rPr lang="es-ES"/>
                <a:t>Alcance de B</a:t>
              </a:r>
            </a:p>
          </p:txBody>
        </p:sp>
        <p:sp>
          <p:nvSpPr>
            <p:cNvPr id="30767" name="Line 16"/>
            <p:cNvSpPr>
              <a:spLocks noChangeShapeType="1"/>
            </p:cNvSpPr>
            <p:nvPr/>
          </p:nvSpPr>
          <p:spPr bwMode="auto">
            <a:xfrm>
              <a:off x="2448" y="768"/>
              <a:ext cx="192" cy="96"/>
            </a:xfrm>
            <a:prstGeom prst="line">
              <a:avLst/>
            </a:prstGeom>
            <a:noFill/>
            <a:ln w="9525">
              <a:solidFill>
                <a:schemeClr val="tx1"/>
              </a:solidFill>
              <a:round/>
              <a:headEnd/>
              <a:tailEnd type="triangle" w="med" len="med"/>
            </a:ln>
          </p:spPr>
          <p:txBody>
            <a:bodyPr/>
            <a:lstStyle/>
            <a:p>
              <a:endParaRPr lang="es-ES"/>
            </a:p>
          </p:txBody>
        </p:sp>
      </p:grpSp>
      <p:sp>
        <p:nvSpPr>
          <p:cNvPr id="1801233" name="Text Box 17"/>
          <p:cNvSpPr txBox="1">
            <a:spLocks noChangeArrowheads="1"/>
          </p:cNvSpPr>
          <p:nvPr/>
        </p:nvSpPr>
        <p:spPr bwMode="auto">
          <a:xfrm>
            <a:off x="6732588" y="3786190"/>
            <a:ext cx="2249487" cy="1384995"/>
          </a:xfrm>
          <a:prstGeom prst="rect">
            <a:avLst/>
          </a:prstGeom>
          <a:noFill/>
          <a:ln w="9525">
            <a:noFill/>
            <a:miter lim="800000"/>
            <a:headEnd/>
            <a:tailEnd/>
          </a:ln>
        </p:spPr>
        <p:txBody>
          <a:bodyPr>
            <a:spAutoFit/>
          </a:bodyPr>
          <a:lstStyle/>
          <a:p>
            <a:r>
              <a:rPr lang="es-ES" dirty="0"/>
              <a:t>4: Se produce una colisión en la intersección por lo que B no recibe </a:t>
            </a:r>
            <a:r>
              <a:rPr lang="es-ES" dirty="0" smtClean="0"/>
              <a:t>correctamente ninguna </a:t>
            </a:r>
            <a:r>
              <a:rPr lang="es-ES" dirty="0"/>
              <a:t>de las dos tramas</a:t>
            </a:r>
          </a:p>
        </p:txBody>
      </p:sp>
      <p:sp>
        <p:nvSpPr>
          <p:cNvPr id="1801234" name="AutoShape 18"/>
          <p:cNvSpPr>
            <a:spLocks noChangeArrowheads="1"/>
          </p:cNvSpPr>
          <p:nvPr/>
        </p:nvSpPr>
        <p:spPr bwMode="auto">
          <a:xfrm>
            <a:off x="4149725" y="2935288"/>
            <a:ext cx="633413" cy="609600"/>
          </a:xfrm>
          <a:prstGeom prst="irregularSeal2">
            <a:avLst/>
          </a:prstGeom>
          <a:solidFill>
            <a:srgbClr val="FF0000"/>
          </a:solidFill>
          <a:ln w="9525">
            <a:solidFill>
              <a:schemeClr val="tx1"/>
            </a:solidFill>
            <a:miter lim="800000"/>
            <a:headEnd/>
            <a:tailEnd/>
          </a:ln>
        </p:spPr>
        <p:txBody>
          <a:bodyPr wrap="none" anchor="ctr"/>
          <a:lstStyle/>
          <a:p>
            <a:pPr algn="ctr"/>
            <a:r>
              <a:rPr lang="es-ES"/>
              <a:t>4</a:t>
            </a:r>
          </a:p>
        </p:txBody>
      </p:sp>
      <p:sp>
        <p:nvSpPr>
          <p:cNvPr id="30737" name="Line 19"/>
          <p:cNvSpPr>
            <a:spLocks noChangeShapeType="1"/>
          </p:cNvSpPr>
          <p:nvPr/>
        </p:nvSpPr>
        <p:spPr bwMode="auto">
          <a:xfrm>
            <a:off x="2601913" y="4002088"/>
            <a:ext cx="1827212" cy="0"/>
          </a:xfrm>
          <a:prstGeom prst="line">
            <a:avLst/>
          </a:prstGeom>
          <a:noFill/>
          <a:ln w="9525">
            <a:solidFill>
              <a:schemeClr val="tx1"/>
            </a:solidFill>
            <a:round/>
            <a:headEnd/>
            <a:tailEnd/>
          </a:ln>
        </p:spPr>
        <p:txBody>
          <a:bodyPr/>
          <a:lstStyle/>
          <a:p>
            <a:endParaRPr lang="es-ES"/>
          </a:p>
        </p:txBody>
      </p:sp>
      <p:sp>
        <p:nvSpPr>
          <p:cNvPr id="30738" name="Line 20"/>
          <p:cNvSpPr>
            <a:spLocks noChangeShapeType="1"/>
          </p:cNvSpPr>
          <p:nvPr/>
        </p:nvSpPr>
        <p:spPr bwMode="auto">
          <a:xfrm>
            <a:off x="4430713" y="3849688"/>
            <a:ext cx="0" cy="304800"/>
          </a:xfrm>
          <a:prstGeom prst="line">
            <a:avLst/>
          </a:prstGeom>
          <a:noFill/>
          <a:ln w="9525">
            <a:solidFill>
              <a:schemeClr val="tx1"/>
            </a:solidFill>
            <a:round/>
            <a:headEnd/>
            <a:tailEnd/>
          </a:ln>
        </p:spPr>
        <p:txBody>
          <a:bodyPr/>
          <a:lstStyle/>
          <a:p>
            <a:endParaRPr lang="es-ES"/>
          </a:p>
        </p:txBody>
      </p:sp>
      <p:sp>
        <p:nvSpPr>
          <p:cNvPr id="30739" name="Line 21"/>
          <p:cNvSpPr>
            <a:spLocks noChangeShapeType="1"/>
          </p:cNvSpPr>
          <p:nvPr/>
        </p:nvSpPr>
        <p:spPr bwMode="auto">
          <a:xfrm>
            <a:off x="4430713" y="4002088"/>
            <a:ext cx="1827212" cy="0"/>
          </a:xfrm>
          <a:prstGeom prst="line">
            <a:avLst/>
          </a:prstGeom>
          <a:noFill/>
          <a:ln w="9525">
            <a:solidFill>
              <a:schemeClr val="tx1"/>
            </a:solidFill>
            <a:round/>
            <a:headEnd/>
            <a:tailEnd/>
          </a:ln>
        </p:spPr>
        <p:txBody>
          <a:bodyPr/>
          <a:lstStyle/>
          <a:p>
            <a:endParaRPr lang="es-ES"/>
          </a:p>
        </p:txBody>
      </p:sp>
      <p:sp>
        <p:nvSpPr>
          <p:cNvPr id="30740" name="Line 22"/>
          <p:cNvSpPr>
            <a:spLocks noChangeShapeType="1"/>
          </p:cNvSpPr>
          <p:nvPr/>
        </p:nvSpPr>
        <p:spPr bwMode="auto">
          <a:xfrm>
            <a:off x="6259513" y="3849688"/>
            <a:ext cx="0" cy="304800"/>
          </a:xfrm>
          <a:prstGeom prst="line">
            <a:avLst/>
          </a:prstGeom>
          <a:noFill/>
          <a:ln w="9525">
            <a:solidFill>
              <a:schemeClr val="tx1"/>
            </a:solidFill>
            <a:round/>
            <a:headEnd/>
            <a:tailEnd/>
          </a:ln>
        </p:spPr>
        <p:txBody>
          <a:bodyPr/>
          <a:lstStyle/>
          <a:p>
            <a:endParaRPr lang="es-ES"/>
          </a:p>
        </p:txBody>
      </p:sp>
      <p:sp>
        <p:nvSpPr>
          <p:cNvPr id="30741" name="Line 23"/>
          <p:cNvSpPr>
            <a:spLocks noChangeShapeType="1"/>
          </p:cNvSpPr>
          <p:nvPr/>
        </p:nvSpPr>
        <p:spPr bwMode="auto">
          <a:xfrm>
            <a:off x="2601913" y="3849688"/>
            <a:ext cx="0" cy="304800"/>
          </a:xfrm>
          <a:prstGeom prst="line">
            <a:avLst/>
          </a:prstGeom>
          <a:noFill/>
          <a:ln w="9525">
            <a:solidFill>
              <a:schemeClr val="tx1"/>
            </a:solidFill>
            <a:round/>
            <a:headEnd/>
            <a:tailEnd/>
          </a:ln>
        </p:spPr>
        <p:txBody>
          <a:bodyPr/>
          <a:lstStyle/>
          <a:p>
            <a:endParaRPr lang="es-ES"/>
          </a:p>
        </p:txBody>
      </p:sp>
      <p:sp>
        <p:nvSpPr>
          <p:cNvPr id="30742" name="Text Box 24"/>
          <p:cNvSpPr txBox="1">
            <a:spLocks noChangeArrowheads="1"/>
          </p:cNvSpPr>
          <p:nvPr/>
        </p:nvSpPr>
        <p:spPr bwMode="auto">
          <a:xfrm>
            <a:off x="3079750" y="4013200"/>
            <a:ext cx="588963" cy="304800"/>
          </a:xfrm>
          <a:prstGeom prst="rect">
            <a:avLst/>
          </a:prstGeom>
          <a:noFill/>
          <a:ln w="9525">
            <a:noFill/>
            <a:miter lim="800000"/>
            <a:headEnd/>
            <a:tailEnd/>
          </a:ln>
        </p:spPr>
        <p:txBody>
          <a:bodyPr wrap="none">
            <a:spAutoFit/>
          </a:bodyPr>
          <a:lstStyle/>
          <a:p>
            <a:r>
              <a:rPr lang="es-ES"/>
              <a:t>70 m</a:t>
            </a:r>
          </a:p>
        </p:txBody>
      </p:sp>
      <p:sp>
        <p:nvSpPr>
          <p:cNvPr id="30743" name="Text Box 25"/>
          <p:cNvSpPr txBox="1">
            <a:spLocks noChangeArrowheads="1"/>
          </p:cNvSpPr>
          <p:nvPr/>
        </p:nvSpPr>
        <p:spPr bwMode="auto">
          <a:xfrm>
            <a:off x="5013325" y="4002088"/>
            <a:ext cx="588963" cy="304800"/>
          </a:xfrm>
          <a:prstGeom prst="rect">
            <a:avLst/>
          </a:prstGeom>
          <a:noFill/>
          <a:ln w="9525">
            <a:noFill/>
            <a:miter lim="800000"/>
            <a:headEnd/>
            <a:tailEnd/>
          </a:ln>
        </p:spPr>
        <p:txBody>
          <a:bodyPr wrap="none">
            <a:spAutoFit/>
          </a:bodyPr>
          <a:lstStyle/>
          <a:p>
            <a:r>
              <a:rPr lang="es-ES"/>
              <a:t>70 m</a:t>
            </a:r>
          </a:p>
        </p:txBody>
      </p:sp>
      <p:grpSp>
        <p:nvGrpSpPr>
          <p:cNvPr id="3" name="Group 26"/>
          <p:cNvGrpSpPr>
            <a:grpSpLocks/>
          </p:cNvGrpSpPr>
          <p:nvPr/>
        </p:nvGrpSpPr>
        <p:grpSpPr bwMode="auto">
          <a:xfrm>
            <a:off x="3024188" y="2554288"/>
            <a:ext cx="422275" cy="533400"/>
            <a:chOff x="2064" y="1680"/>
            <a:chExt cx="288" cy="336"/>
          </a:xfrm>
        </p:grpSpPr>
        <p:sp>
          <p:nvSpPr>
            <p:cNvPr id="30763" name="AutoShape 27"/>
            <p:cNvSpPr>
              <a:spLocks noChangeArrowheads="1"/>
            </p:cNvSpPr>
            <p:nvPr/>
          </p:nvSpPr>
          <p:spPr bwMode="auto">
            <a:xfrm>
              <a:off x="2064" y="1824"/>
              <a:ext cx="288" cy="192"/>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pPr algn="ctr"/>
              <a:r>
                <a:rPr lang="es-ES"/>
                <a:t>Tr.</a:t>
              </a:r>
            </a:p>
          </p:txBody>
        </p:sp>
        <p:sp>
          <p:nvSpPr>
            <p:cNvPr id="30764" name="Text Box 28"/>
            <p:cNvSpPr txBox="1">
              <a:spLocks noChangeArrowheads="1"/>
            </p:cNvSpPr>
            <p:nvPr/>
          </p:nvSpPr>
          <p:spPr bwMode="auto">
            <a:xfrm>
              <a:off x="2078" y="1680"/>
              <a:ext cx="193" cy="192"/>
            </a:xfrm>
            <a:prstGeom prst="rect">
              <a:avLst/>
            </a:prstGeom>
            <a:noFill/>
            <a:ln w="9525">
              <a:noFill/>
              <a:miter lim="800000"/>
              <a:headEnd/>
              <a:tailEnd/>
            </a:ln>
          </p:spPr>
          <p:txBody>
            <a:bodyPr wrap="none">
              <a:spAutoFit/>
            </a:bodyPr>
            <a:lstStyle/>
            <a:p>
              <a:r>
                <a:rPr lang="es-ES"/>
                <a:t>1</a:t>
              </a:r>
            </a:p>
          </p:txBody>
        </p:sp>
      </p:grpSp>
      <p:grpSp>
        <p:nvGrpSpPr>
          <p:cNvPr id="4" name="Group 29"/>
          <p:cNvGrpSpPr>
            <a:grpSpLocks/>
          </p:cNvGrpSpPr>
          <p:nvPr/>
        </p:nvGrpSpPr>
        <p:grpSpPr bwMode="auto">
          <a:xfrm>
            <a:off x="5486400" y="2554288"/>
            <a:ext cx="422275" cy="533400"/>
            <a:chOff x="3744" y="1680"/>
            <a:chExt cx="288" cy="336"/>
          </a:xfrm>
        </p:grpSpPr>
        <p:sp>
          <p:nvSpPr>
            <p:cNvPr id="30761" name="AutoShape 30"/>
            <p:cNvSpPr>
              <a:spLocks noChangeArrowheads="1"/>
            </p:cNvSpPr>
            <p:nvPr/>
          </p:nvSpPr>
          <p:spPr bwMode="auto">
            <a:xfrm>
              <a:off x="3744" y="1824"/>
              <a:ext cx="288" cy="192"/>
            </a:xfrm>
            <a:prstGeom prst="leftArrow">
              <a:avLst>
                <a:gd name="adj1" fmla="val 50000"/>
                <a:gd name="adj2" fmla="val 37500"/>
              </a:avLst>
            </a:prstGeom>
            <a:solidFill>
              <a:schemeClr val="accent1"/>
            </a:solidFill>
            <a:ln w="9525">
              <a:solidFill>
                <a:schemeClr val="tx1"/>
              </a:solidFill>
              <a:miter lim="800000"/>
              <a:headEnd/>
              <a:tailEnd/>
            </a:ln>
          </p:spPr>
          <p:txBody>
            <a:bodyPr wrap="none" anchor="ctr"/>
            <a:lstStyle/>
            <a:p>
              <a:pPr algn="ctr"/>
              <a:r>
                <a:rPr lang="es-ES"/>
                <a:t>Tr.</a:t>
              </a:r>
            </a:p>
          </p:txBody>
        </p:sp>
        <p:sp>
          <p:nvSpPr>
            <p:cNvPr id="30762" name="Text Box 31"/>
            <p:cNvSpPr txBox="1">
              <a:spLocks noChangeArrowheads="1"/>
            </p:cNvSpPr>
            <p:nvPr/>
          </p:nvSpPr>
          <p:spPr bwMode="auto">
            <a:xfrm>
              <a:off x="3806" y="1680"/>
              <a:ext cx="192" cy="192"/>
            </a:xfrm>
            <a:prstGeom prst="rect">
              <a:avLst/>
            </a:prstGeom>
            <a:noFill/>
            <a:ln w="9525">
              <a:noFill/>
              <a:miter lim="800000"/>
              <a:headEnd/>
              <a:tailEnd/>
            </a:ln>
          </p:spPr>
          <p:txBody>
            <a:bodyPr wrap="none">
              <a:spAutoFit/>
            </a:bodyPr>
            <a:lstStyle/>
            <a:p>
              <a:r>
                <a:rPr lang="es-ES"/>
                <a:t>3</a:t>
              </a:r>
            </a:p>
          </p:txBody>
        </p:sp>
      </p:grpSp>
      <p:grpSp>
        <p:nvGrpSpPr>
          <p:cNvPr id="5" name="Group 32"/>
          <p:cNvGrpSpPr>
            <a:grpSpLocks/>
          </p:cNvGrpSpPr>
          <p:nvPr/>
        </p:nvGrpSpPr>
        <p:grpSpPr bwMode="auto">
          <a:xfrm>
            <a:off x="211138" y="1316040"/>
            <a:ext cx="4360862" cy="3827472"/>
            <a:chOff x="144" y="720"/>
            <a:chExt cx="2976" cy="2610"/>
          </a:xfrm>
        </p:grpSpPr>
        <p:sp>
          <p:nvSpPr>
            <p:cNvPr id="30758" name="Oval 33"/>
            <p:cNvSpPr>
              <a:spLocks noChangeArrowheads="1"/>
            </p:cNvSpPr>
            <p:nvPr/>
          </p:nvSpPr>
          <p:spPr bwMode="auto">
            <a:xfrm>
              <a:off x="626" y="836"/>
              <a:ext cx="2494" cy="2494"/>
            </a:xfrm>
            <a:prstGeom prst="ellipse">
              <a:avLst/>
            </a:prstGeom>
            <a:noFill/>
            <a:ln w="9525">
              <a:solidFill>
                <a:schemeClr val="tx1"/>
              </a:solidFill>
              <a:prstDash val="dash"/>
              <a:round/>
              <a:headEnd/>
              <a:tailEnd/>
            </a:ln>
          </p:spPr>
          <p:txBody>
            <a:bodyPr wrap="none" anchor="ctr"/>
            <a:lstStyle/>
            <a:p>
              <a:endParaRPr lang="es-ES"/>
            </a:p>
          </p:txBody>
        </p:sp>
        <p:sp>
          <p:nvSpPr>
            <p:cNvPr id="30759" name="Text Box 34"/>
            <p:cNvSpPr txBox="1">
              <a:spLocks noChangeArrowheads="1"/>
            </p:cNvSpPr>
            <p:nvPr/>
          </p:nvSpPr>
          <p:spPr bwMode="auto">
            <a:xfrm>
              <a:off x="144" y="720"/>
              <a:ext cx="885" cy="192"/>
            </a:xfrm>
            <a:prstGeom prst="rect">
              <a:avLst/>
            </a:prstGeom>
            <a:noFill/>
            <a:ln w="9525">
              <a:noFill/>
              <a:miter lim="800000"/>
              <a:headEnd/>
              <a:tailEnd/>
            </a:ln>
          </p:spPr>
          <p:txBody>
            <a:bodyPr wrap="none">
              <a:spAutoFit/>
            </a:bodyPr>
            <a:lstStyle/>
            <a:p>
              <a:r>
                <a:rPr lang="es-ES"/>
                <a:t>Alcance de A</a:t>
              </a:r>
            </a:p>
          </p:txBody>
        </p:sp>
        <p:sp>
          <p:nvSpPr>
            <p:cNvPr id="30760" name="Line 35"/>
            <p:cNvSpPr>
              <a:spLocks noChangeShapeType="1"/>
            </p:cNvSpPr>
            <p:nvPr/>
          </p:nvSpPr>
          <p:spPr bwMode="auto">
            <a:xfrm>
              <a:off x="912" y="864"/>
              <a:ext cx="192" cy="192"/>
            </a:xfrm>
            <a:prstGeom prst="line">
              <a:avLst/>
            </a:prstGeom>
            <a:noFill/>
            <a:ln w="9525">
              <a:solidFill>
                <a:schemeClr val="tx1"/>
              </a:solidFill>
              <a:round/>
              <a:headEnd/>
              <a:tailEnd type="triangle" w="med" len="med"/>
            </a:ln>
          </p:spPr>
          <p:txBody>
            <a:bodyPr/>
            <a:lstStyle/>
            <a:p>
              <a:endParaRPr lang="es-ES"/>
            </a:p>
          </p:txBody>
        </p:sp>
      </p:grpSp>
      <p:grpSp>
        <p:nvGrpSpPr>
          <p:cNvPr id="6" name="Group 36"/>
          <p:cNvGrpSpPr>
            <a:grpSpLocks/>
          </p:cNvGrpSpPr>
          <p:nvPr/>
        </p:nvGrpSpPr>
        <p:grpSpPr bwMode="auto">
          <a:xfrm>
            <a:off x="4291013" y="1320802"/>
            <a:ext cx="4460875" cy="3822710"/>
            <a:chOff x="2928" y="768"/>
            <a:chExt cx="3044" cy="2610"/>
          </a:xfrm>
        </p:grpSpPr>
        <p:sp>
          <p:nvSpPr>
            <p:cNvPr id="30755" name="Oval 37"/>
            <p:cNvSpPr>
              <a:spLocks noChangeArrowheads="1"/>
            </p:cNvSpPr>
            <p:nvPr/>
          </p:nvSpPr>
          <p:spPr bwMode="auto">
            <a:xfrm>
              <a:off x="2928" y="884"/>
              <a:ext cx="2494" cy="2494"/>
            </a:xfrm>
            <a:prstGeom prst="ellipse">
              <a:avLst/>
            </a:prstGeom>
            <a:noFill/>
            <a:ln w="9525">
              <a:solidFill>
                <a:schemeClr val="tx1"/>
              </a:solidFill>
              <a:prstDash val="dash"/>
              <a:round/>
              <a:headEnd/>
              <a:tailEnd/>
            </a:ln>
          </p:spPr>
          <p:txBody>
            <a:bodyPr wrap="none" anchor="ctr"/>
            <a:lstStyle/>
            <a:p>
              <a:endParaRPr lang="es-ES"/>
            </a:p>
          </p:txBody>
        </p:sp>
        <p:sp>
          <p:nvSpPr>
            <p:cNvPr id="30756" name="Text Box 38"/>
            <p:cNvSpPr txBox="1">
              <a:spLocks noChangeArrowheads="1"/>
            </p:cNvSpPr>
            <p:nvPr/>
          </p:nvSpPr>
          <p:spPr bwMode="auto">
            <a:xfrm>
              <a:off x="5087" y="768"/>
              <a:ext cx="885" cy="192"/>
            </a:xfrm>
            <a:prstGeom prst="rect">
              <a:avLst/>
            </a:prstGeom>
            <a:noFill/>
            <a:ln w="9525">
              <a:noFill/>
              <a:miter lim="800000"/>
              <a:headEnd/>
              <a:tailEnd/>
            </a:ln>
          </p:spPr>
          <p:txBody>
            <a:bodyPr wrap="none">
              <a:spAutoFit/>
            </a:bodyPr>
            <a:lstStyle/>
            <a:p>
              <a:r>
                <a:rPr lang="es-ES"/>
                <a:t>Alcance de C</a:t>
              </a:r>
            </a:p>
          </p:txBody>
        </p:sp>
        <p:sp>
          <p:nvSpPr>
            <p:cNvPr id="30757" name="Line 39"/>
            <p:cNvSpPr>
              <a:spLocks noChangeShapeType="1"/>
            </p:cNvSpPr>
            <p:nvPr/>
          </p:nvSpPr>
          <p:spPr bwMode="auto">
            <a:xfrm flipH="1">
              <a:off x="4896" y="912"/>
              <a:ext cx="192" cy="144"/>
            </a:xfrm>
            <a:prstGeom prst="line">
              <a:avLst/>
            </a:prstGeom>
            <a:noFill/>
            <a:ln w="9525">
              <a:solidFill>
                <a:schemeClr val="tx1"/>
              </a:solidFill>
              <a:round/>
              <a:headEnd/>
              <a:tailEnd type="triangle" w="med" len="med"/>
            </a:ln>
          </p:spPr>
          <p:txBody>
            <a:bodyPr/>
            <a:lstStyle/>
            <a:p>
              <a:endParaRPr lang="es-ES"/>
            </a:p>
          </p:txBody>
        </p:sp>
      </p:grpSp>
      <p:sp>
        <p:nvSpPr>
          <p:cNvPr id="1801257" name="Rectangle 41"/>
          <p:cNvSpPr>
            <a:spLocks noChangeArrowheads="1"/>
          </p:cNvSpPr>
          <p:nvPr/>
        </p:nvSpPr>
        <p:spPr bwMode="auto">
          <a:xfrm>
            <a:off x="3078163" y="5365750"/>
            <a:ext cx="1854200" cy="730250"/>
          </a:xfrm>
          <a:prstGeom prst="rect">
            <a:avLst/>
          </a:prstGeom>
          <a:noFill/>
          <a:ln w="9525">
            <a:noFill/>
            <a:miter lim="800000"/>
            <a:headEnd/>
            <a:tailEnd/>
          </a:ln>
        </p:spPr>
        <p:txBody>
          <a:bodyPr>
            <a:spAutoFit/>
          </a:bodyPr>
          <a:lstStyle/>
          <a:p>
            <a:r>
              <a:rPr lang="es-ES"/>
              <a:t>2: B estará callado durante la transmisión de A</a:t>
            </a:r>
          </a:p>
        </p:txBody>
      </p:sp>
      <p:sp>
        <p:nvSpPr>
          <p:cNvPr id="1801258" name="Text Box 42"/>
          <p:cNvSpPr txBox="1">
            <a:spLocks noChangeArrowheads="1"/>
          </p:cNvSpPr>
          <p:nvPr/>
        </p:nvSpPr>
        <p:spPr bwMode="auto">
          <a:xfrm>
            <a:off x="1979613" y="1389063"/>
            <a:ext cx="1800225" cy="527050"/>
          </a:xfrm>
          <a:prstGeom prst="rect">
            <a:avLst/>
          </a:prstGeom>
          <a:solidFill>
            <a:schemeClr val="bg1"/>
          </a:solidFill>
          <a:ln w="9525">
            <a:solidFill>
              <a:schemeClr val="tx1"/>
            </a:solidFill>
            <a:miter lim="800000"/>
            <a:headEnd/>
            <a:tailEnd/>
          </a:ln>
        </p:spPr>
        <p:txBody>
          <a:bodyPr>
            <a:spAutoFit/>
          </a:bodyPr>
          <a:lstStyle/>
          <a:p>
            <a:r>
              <a:rPr lang="es-ES"/>
              <a:t>1: A: Ahí va una trama de 100 ms</a:t>
            </a:r>
          </a:p>
        </p:txBody>
      </p:sp>
      <p:sp>
        <p:nvSpPr>
          <p:cNvPr id="1801259" name="Line 43"/>
          <p:cNvSpPr>
            <a:spLocks noChangeShapeType="1"/>
          </p:cNvSpPr>
          <p:nvPr/>
        </p:nvSpPr>
        <p:spPr bwMode="auto">
          <a:xfrm>
            <a:off x="3203575" y="1916113"/>
            <a:ext cx="0" cy="576262"/>
          </a:xfrm>
          <a:prstGeom prst="line">
            <a:avLst/>
          </a:prstGeom>
          <a:noFill/>
          <a:ln w="9525">
            <a:solidFill>
              <a:schemeClr val="tx1"/>
            </a:solidFill>
            <a:round/>
            <a:headEnd/>
            <a:tailEnd type="triangle" w="med" len="med"/>
          </a:ln>
        </p:spPr>
        <p:txBody>
          <a:bodyPr/>
          <a:lstStyle/>
          <a:p>
            <a:endParaRPr lang="es-ES"/>
          </a:p>
        </p:txBody>
      </p:sp>
      <p:sp>
        <p:nvSpPr>
          <p:cNvPr id="1801260" name="Text Box 44"/>
          <p:cNvSpPr txBox="1">
            <a:spLocks noChangeArrowheads="1"/>
          </p:cNvSpPr>
          <p:nvPr/>
        </p:nvSpPr>
        <p:spPr bwMode="auto">
          <a:xfrm>
            <a:off x="4067175" y="1052513"/>
            <a:ext cx="1873250" cy="952500"/>
          </a:xfrm>
          <a:prstGeom prst="rect">
            <a:avLst/>
          </a:prstGeom>
          <a:solidFill>
            <a:schemeClr val="bg1"/>
          </a:solidFill>
          <a:ln w="9525">
            <a:solidFill>
              <a:schemeClr val="tx1"/>
            </a:solidFill>
            <a:miter lim="800000"/>
            <a:headEnd/>
            <a:tailEnd/>
          </a:ln>
        </p:spPr>
        <p:txBody>
          <a:bodyPr>
            <a:spAutoFit/>
          </a:bodyPr>
          <a:lstStyle/>
          <a:p>
            <a:r>
              <a:rPr lang="es-ES"/>
              <a:t>2: B: Debo estar callado durante los próximos 100 ms</a:t>
            </a:r>
          </a:p>
          <a:p>
            <a:r>
              <a:rPr lang="es-ES"/>
              <a:t>NAV = 100 ms</a:t>
            </a:r>
          </a:p>
        </p:txBody>
      </p:sp>
      <p:sp>
        <p:nvSpPr>
          <p:cNvPr id="1801261" name="Line 45"/>
          <p:cNvSpPr>
            <a:spLocks noChangeShapeType="1"/>
          </p:cNvSpPr>
          <p:nvPr/>
        </p:nvSpPr>
        <p:spPr bwMode="auto">
          <a:xfrm>
            <a:off x="4427538" y="1989138"/>
            <a:ext cx="0" cy="719137"/>
          </a:xfrm>
          <a:prstGeom prst="line">
            <a:avLst/>
          </a:prstGeom>
          <a:noFill/>
          <a:ln w="9525">
            <a:solidFill>
              <a:schemeClr val="tx1"/>
            </a:solidFill>
            <a:round/>
            <a:headEnd/>
            <a:tailEnd type="triangle" w="med" len="med"/>
          </a:ln>
        </p:spPr>
        <p:txBody>
          <a:bodyPr/>
          <a:lstStyle/>
          <a:p>
            <a:endParaRPr lang="es-ES"/>
          </a:p>
        </p:txBody>
      </p:sp>
      <p:sp>
        <p:nvSpPr>
          <p:cNvPr id="1801262" name="Text Box 46"/>
          <p:cNvSpPr txBox="1">
            <a:spLocks noChangeArrowheads="1"/>
          </p:cNvSpPr>
          <p:nvPr/>
        </p:nvSpPr>
        <p:spPr bwMode="auto">
          <a:xfrm>
            <a:off x="6227763" y="1677988"/>
            <a:ext cx="1800225" cy="527050"/>
          </a:xfrm>
          <a:prstGeom prst="rect">
            <a:avLst/>
          </a:prstGeom>
          <a:solidFill>
            <a:schemeClr val="bg1"/>
          </a:solidFill>
          <a:ln w="9525">
            <a:solidFill>
              <a:schemeClr val="tx1"/>
            </a:solidFill>
            <a:miter lim="800000"/>
            <a:headEnd/>
            <a:tailEnd/>
          </a:ln>
        </p:spPr>
        <p:txBody>
          <a:bodyPr>
            <a:spAutoFit/>
          </a:bodyPr>
          <a:lstStyle/>
          <a:p>
            <a:r>
              <a:rPr lang="es-ES" dirty="0"/>
              <a:t>3: C: Ahí va una trama de </a:t>
            </a:r>
            <a:r>
              <a:rPr lang="es-ES" dirty="0" smtClean="0"/>
              <a:t>50 </a:t>
            </a:r>
            <a:r>
              <a:rPr lang="es-ES" dirty="0"/>
              <a:t>ms</a:t>
            </a:r>
          </a:p>
        </p:txBody>
      </p:sp>
      <p:sp>
        <p:nvSpPr>
          <p:cNvPr id="1801263" name="Line 47"/>
          <p:cNvSpPr>
            <a:spLocks noChangeShapeType="1"/>
          </p:cNvSpPr>
          <p:nvPr/>
        </p:nvSpPr>
        <p:spPr bwMode="auto">
          <a:xfrm flipH="1">
            <a:off x="5940425" y="2205038"/>
            <a:ext cx="503238" cy="503237"/>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122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par>
                                <p:cTn id="22" presetID="22" presetClass="entr" presetSubtype="8" fill="hold" nodeType="withEffect">
                                  <p:stCondLst>
                                    <p:cond delay="0"/>
                                  </p:stCondLst>
                                  <p:childTnLst>
                                    <p:set>
                                      <p:cBhvr>
                                        <p:cTn id="23" dur="1" fill="hold">
                                          <p:stCondLst>
                                            <p:cond delay="0"/>
                                          </p:stCondLst>
                                        </p:cTn>
                                        <p:tgtEl>
                                          <p:spTgt spid="1801226"/>
                                        </p:tgtEl>
                                        <p:attrNameLst>
                                          <p:attrName>style.visibility</p:attrName>
                                        </p:attrNameLst>
                                      </p:cBhvr>
                                      <p:to>
                                        <p:strVal val="visible"/>
                                      </p:to>
                                    </p:set>
                                    <p:animEffect transition="in" filter="wipe(left)">
                                      <p:cBhvr>
                                        <p:cTn id="24" dur="500"/>
                                        <p:tgtEl>
                                          <p:spTgt spid="18012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8012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012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012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012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012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8012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012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01263"/>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499"/>
                                          </p:stCondLst>
                                        </p:cTn>
                                        <p:tgtEl>
                                          <p:spTgt spid="4"/>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801225"/>
                                        </p:tgtEl>
                                        <p:attrNameLst>
                                          <p:attrName>style.visibility</p:attrName>
                                        </p:attrNameLst>
                                      </p:cBhvr>
                                      <p:to>
                                        <p:strVal val="visible"/>
                                      </p:to>
                                    </p:set>
                                    <p:animEffect transition="in" filter="wipe(right)">
                                      <p:cBhvr>
                                        <p:cTn id="51" dur="500"/>
                                        <p:tgtEl>
                                          <p:spTgt spid="180122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8012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1801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227" grpId="0" autoUpdateAnimBg="0"/>
      <p:bldP spid="1801228" grpId="0" autoUpdateAnimBg="0"/>
      <p:bldP spid="1801233" grpId="0" autoUpdateAnimBg="0"/>
      <p:bldP spid="1801234" grpId="0" animBg="1" autoUpdateAnimBg="0"/>
      <p:bldP spid="1801257" grpId="0"/>
      <p:bldP spid="1801258" grpId="0" animBg="1"/>
      <p:bldP spid="1801259" grpId="0" animBg="1"/>
      <p:bldP spid="1801260" grpId="0" animBg="1"/>
      <p:bldP spid="1801261" grpId="0" animBg="1"/>
      <p:bldP spid="1801262" grpId="0" animBg="1"/>
      <p:bldP spid="18012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 Marcador de número de diapositiva"/>
          <p:cNvSpPr>
            <a:spLocks noGrp="1"/>
          </p:cNvSpPr>
          <p:nvPr>
            <p:ph type="sldNum" sz="quarter" idx="10"/>
          </p:nvPr>
        </p:nvSpPr>
        <p:spPr/>
        <p:txBody>
          <a:bodyPr/>
          <a:lstStyle/>
          <a:p>
            <a:pPr>
              <a:defRPr/>
            </a:pPr>
            <a:r>
              <a:rPr lang="es-ES"/>
              <a:t>Ampliación Redes 5-</a:t>
            </a:r>
            <a:fld id="{D0E2D8AA-4254-4849-BF00-653D6C3DBF00}" type="slidenum">
              <a:rPr lang="es-ES"/>
              <a:pPr>
                <a:defRPr/>
              </a:pPr>
              <a:t>3</a:t>
            </a:fld>
            <a:endParaRPr lang="es-ES"/>
          </a:p>
        </p:txBody>
      </p:sp>
      <p:graphicFrame>
        <p:nvGraphicFramePr>
          <p:cNvPr id="1563650" name="Group 2"/>
          <p:cNvGraphicFramePr>
            <a:graphicFrameLocks noGrp="1"/>
          </p:cNvGraphicFramePr>
          <p:nvPr>
            <p:extLst>
              <p:ext uri="{D42A27DB-BD31-4B8C-83A1-F6EECF244321}">
                <p14:modId xmlns:p14="http://schemas.microsoft.com/office/powerpoint/2010/main" val="436730109"/>
              </p:ext>
            </p:extLst>
          </p:nvPr>
        </p:nvGraphicFramePr>
        <p:xfrm>
          <a:off x="584200" y="1196975"/>
          <a:ext cx="7948613" cy="5212080"/>
        </p:xfrm>
        <a:graphic>
          <a:graphicData uri="http://schemas.openxmlformats.org/drawingml/2006/table">
            <a:tbl>
              <a:tblPr/>
              <a:tblGrid>
                <a:gridCol w="1614488"/>
                <a:gridCol w="1481137"/>
                <a:gridCol w="1541463"/>
                <a:gridCol w="1728787"/>
                <a:gridCol w="1582738"/>
              </a:tblGrid>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Tipo de 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WWAN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(Wide)</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WMAN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(Metropolitan)</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WLAN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(Local)</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WPAN (Personal)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Estándar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GSM/GPRS/UMTS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IEEE 802.16</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IEEE 802.11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IEEE 802.15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Certificación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WiMAX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WiFi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Bluetooth, ZigBee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Velocidad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máxima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42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128 Mb/s</a:t>
                      </a:r>
                      <a:endParaRPr kumimoji="0" lang="es-E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600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55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Frecuencia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0,9/1,8/2,1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2-66 GHz</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2,4 y 5 GHz</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Infrarrojos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2,4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Rango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35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 – 50 Km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30 - 150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Técnica radio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Varias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Varias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FHSS, DSSS, OFDM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FHSS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Itinerancia (roaming)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Sí</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(802.16e)</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Equivalente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Conex. telef.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(módem)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 CATV</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Cables de conexión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61" name="Rectangle 64"/>
          <p:cNvSpPr>
            <a:spLocks noChangeArrowheads="1"/>
          </p:cNvSpPr>
          <p:nvPr/>
        </p:nvSpPr>
        <p:spPr bwMode="auto">
          <a:xfrm>
            <a:off x="504825" y="198438"/>
            <a:ext cx="8027988" cy="854075"/>
          </a:xfrm>
          <a:prstGeom prst="rect">
            <a:avLst/>
          </a:prstGeom>
          <a:noFill/>
          <a:ln w="9525">
            <a:noFill/>
            <a:miter lim="800000"/>
            <a:headEnd/>
            <a:tailEnd/>
          </a:ln>
        </p:spPr>
        <p:txBody>
          <a:bodyPr anchor="ctr"/>
          <a:lstStyle/>
          <a:p>
            <a:pPr algn="ctr"/>
            <a:r>
              <a:rPr lang="es-ES" sz="3200" b="0">
                <a:solidFill>
                  <a:schemeClr val="tx2"/>
                </a:solidFill>
              </a:rPr>
              <a:t>Comparación tecnologías inalámbricas</a:t>
            </a:r>
          </a:p>
        </p:txBody>
      </p:sp>
    </p:spTree>
  </p:cSld>
  <p:clrMapOvr>
    <a:masterClrMapping/>
  </p:clrMapOvr>
  <p:transition spd="med">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número de diapositiva"/>
          <p:cNvSpPr>
            <a:spLocks noGrp="1"/>
          </p:cNvSpPr>
          <p:nvPr>
            <p:ph type="sldNum" sz="quarter" idx="10"/>
          </p:nvPr>
        </p:nvSpPr>
        <p:spPr/>
        <p:txBody>
          <a:bodyPr/>
          <a:lstStyle/>
          <a:p>
            <a:pPr>
              <a:defRPr/>
            </a:pPr>
            <a:r>
              <a:rPr lang="es-ES"/>
              <a:t>Ampliación Redes 5-</a:t>
            </a:r>
            <a:fld id="{D720E040-447E-4313-9576-FDEE164F00E8}" type="slidenum">
              <a:rPr lang="es-ES"/>
              <a:pPr>
                <a:defRPr/>
              </a:pPr>
              <a:t>30</a:t>
            </a:fld>
            <a:endParaRPr lang="es-ES"/>
          </a:p>
        </p:txBody>
      </p:sp>
      <p:pic>
        <p:nvPicPr>
          <p:cNvPr id="31747" name="Picture 35"/>
          <p:cNvPicPr>
            <a:picLocks noChangeAspect="1" noChangeArrowheads="1"/>
          </p:cNvPicPr>
          <p:nvPr/>
        </p:nvPicPr>
        <p:blipFill>
          <a:blip r:embed="rId3" cstate="print"/>
          <a:srcRect/>
          <a:stretch>
            <a:fillRect/>
          </a:stretch>
        </p:blipFill>
        <p:spPr bwMode="auto">
          <a:xfrm>
            <a:off x="4033838" y="2789238"/>
            <a:ext cx="825500" cy="711200"/>
          </a:xfrm>
          <a:prstGeom prst="rect">
            <a:avLst/>
          </a:prstGeom>
          <a:noFill/>
          <a:ln w="9525">
            <a:noFill/>
            <a:miter lim="800000"/>
            <a:headEnd/>
            <a:tailEnd/>
          </a:ln>
        </p:spPr>
      </p:pic>
      <p:sp>
        <p:nvSpPr>
          <p:cNvPr id="31748" name="Text Box 2"/>
          <p:cNvSpPr txBox="1">
            <a:spLocks noChangeArrowheads="1"/>
          </p:cNvSpPr>
          <p:nvPr/>
        </p:nvSpPr>
        <p:spPr bwMode="auto">
          <a:xfrm>
            <a:off x="250825" y="188913"/>
            <a:ext cx="8743950" cy="641350"/>
          </a:xfrm>
          <a:prstGeom prst="rect">
            <a:avLst/>
          </a:prstGeom>
          <a:noFill/>
          <a:ln w="9525">
            <a:noFill/>
            <a:miter lim="800000"/>
            <a:headEnd/>
            <a:tailEnd/>
          </a:ln>
        </p:spPr>
        <p:txBody>
          <a:bodyPr wrap="none">
            <a:spAutoFit/>
          </a:bodyPr>
          <a:lstStyle/>
          <a:p>
            <a:r>
              <a:rPr lang="es-ES" sz="3600" b="0"/>
              <a:t>Solución al problema de la estación oculta</a:t>
            </a:r>
          </a:p>
        </p:txBody>
      </p:sp>
      <p:pic>
        <p:nvPicPr>
          <p:cNvPr id="31749" name="Picture 4"/>
          <p:cNvPicPr>
            <a:picLocks noChangeArrowheads="1"/>
          </p:cNvPicPr>
          <p:nvPr/>
        </p:nvPicPr>
        <p:blipFill>
          <a:blip r:embed="rId4" cstate="print"/>
          <a:srcRect/>
          <a:stretch>
            <a:fillRect/>
          </a:stretch>
        </p:blipFill>
        <p:spPr bwMode="auto">
          <a:xfrm>
            <a:off x="5700713" y="2825750"/>
            <a:ext cx="842962" cy="741363"/>
          </a:xfrm>
          <a:prstGeom prst="rect">
            <a:avLst/>
          </a:prstGeom>
          <a:noFill/>
          <a:ln w="9525">
            <a:noFill/>
            <a:miter lim="800000"/>
            <a:headEnd/>
            <a:tailEnd/>
          </a:ln>
        </p:spPr>
      </p:pic>
      <p:pic>
        <p:nvPicPr>
          <p:cNvPr id="31750" name="Picture 5"/>
          <p:cNvPicPr>
            <a:picLocks noChangeArrowheads="1"/>
          </p:cNvPicPr>
          <p:nvPr/>
        </p:nvPicPr>
        <p:blipFill>
          <a:blip r:embed="rId4" cstate="print"/>
          <a:srcRect/>
          <a:stretch>
            <a:fillRect/>
          </a:stretch>
        </p:blipFill>
        <p:spPr bwMode="auto">
          <a:xfrm>
            <a:off x="2160588" y="2801938"/>
            <a:ext cx="842962" cy="741362"/>
          </a:xfrm>
          <a:prstGeom prst="rect">
            <a:avLst/>
          </a:prstGeom>
          <a:noFill/>
          <a:ln w="9525">
            <a:noFill/>
            <a:miter lim="800000"/>
            <a:headEnd/>
            <a:tailEnd/>
          </a:ln>
        </p:spPr>
      </p:pic>
      <p:sp>
        <p:nvSpPr>
          <p:cNvPr id="31751" name="Text Box 6"/>
          <p:cNvSpPr txBox="1">
            <a:spLocks noChangeArrowheads="1"/>
          </p:cNvSpPr>
          <p:nvPr/>
        </p:nvSpPr>
        <p:spPr bwMode="auto">
          <a:xfrm>
            <a:off x="2574925" y="2541588"/>
            <a:ext cx="312738" cy="304800"/>
          </a:xfrm>
          <a:prstGeom prst="rect">
            <a:avLst/>
          </a:prstGeom>
          <a:noFill/>
          <a:ln w="9525">
            <a:noFill/>
            <a:miter lim="800000"/>
            <a:headEnd/>
            <a:tailEnd/>
          </a:ln>
        </p:spPr>
        <p:txBody>
          <a:bodyPr wrap="none">
            <a:spAutoFit/>
          </a:bodyPr>
          <a:lstStyle/>
          <a:p>
            <a:r>
              <a:rPr lang="es-ES"/>
              <a:t>A</a:t>
            </a:r>
          </a:p>
        </p:txBody>
      </p:sp>
      <p:sp>
        <p:nvSpPr>
          <p:cNvPr id="31752" name="Text Box 7"/>
          <p:cNvSpPr txBox="1">
            <a:spLocks noChangeArrowheads="1"/>
          </p:cNvSpPr>
          <p:nvPr/>
        </p:nvSpPr>
        <p:spPr bwMode="auto">
          <a:xfrm>
            <a:off x="4324350" y="2597150"/>
            <a:ext cx="312738" cy="304800"/>
          </a:xfrm>
          <a:prstGeom prst="rect">
            <a:avLst/>
          </a:prstGeom>
          <a:noFill/>
          <a:ln w="9525">
            <a:noFill/>
            <a:miter lim="800000"/>
            <a:headEnd/>
            <a:tailEnd/>
          </a:ln>
        </p:spPr>
        <p:txBody>
          <a:bodyPr wrap="none">
            <a:spAutoFit/>
          </a:bodyPr>
          <a:lstStyle/>
          <a:p>
            <a:r>
              <a:rPr lang="es-ES"/>
              <a:t>B</a:t>
            </a:r>
          </a:p>
        </p:txBody>
      </p:sp>
      <p:sp>
        <p:nvSpPr>
          <p:cNvPr id="31753" name="Text Box 8"/>
          <p:cNvSpPr txBox="1">
            <a:spLocks noChangeArrowheads="1"/>
          </p:cNvSpPr>
          <p:nvPr/>
        </p:nvSpPr>
        <p:spPr bwMode="auto">
          <a:xfrm>
            <a:off x="6042025" y="2576513"/>
            <a:ext cx="312738" cy="304800"/>
          </a:xfrm>
          <a:prstGeom prst="rect">
            <a:avLst/>
          </a:prstGeom>
          <a:noFill/>
          <a:ln w="9525">
            <a:noFill/>
            <a:miter lim="800000"/>
            <a:headEnd/>
            <a:tailEnd/>
          </a:ln>
        </p:spPr>
        <p:txBody>
          <a:bodyPr wrap="none">
            <a:spAutoFit/>
          </a:bodyPr>
          <a:lstStyle/>
          <a:p>
            <a:r>
              <a:rPr lang="es-ES"/>
              <a:t>C</a:t>
            </a:r>
          </a:p>
        </p:txBody>
      </p:sp>
      <p:sp>
        <p:nvSpPr>
          <p:cNvPr id="31754" name="Oval 9"/>
          <p:cNvSpPr>
            <a:spLocks noChangeArrowheads="1"/>
          </p:cNvSpPr>
          <p:nvPr/>
        </p:nvSpPr>
        <p:spPr bwMode="auto">
          <a:xfrm>
            <a:off x="4291013" y="1181100"/>
            <a:ext cx="3654425" cy="3959225"/>
          </a:xfrm>
          <a:prstGeom prst="ellipse">
            <a:avLst/>
          </a:prstGeom>
          <a:noFill/>
          <a:ln w="9525">
            <a:solidFill>
              <a:schemeClr val="tx1"/>
            </a:solidFill>
            <a:prstDash val="dash"/>
            <a:round/>
            <a:headEnd/>
            <a:tailEnd/>
          </a:ln>
        </p:spPr>
        <p:txBody>
          <a:bodyPr wrap="none" anchor="ctr"/>
          <a:lstStyle/>
          <a:p>
            <a:endParaRPr lang="es-ES"/>
          </a:p>
        </p:txBody>
      </p:sp>
      <p:sp>
        <p:nvSpPr>
          <p:cNvPr id="31755" name="Oval 10"/>
          <p:cNvSpPr>
            <a:spLocks noChangeArrowheads="1"/>
          </p:cNvSpPr>
          <p:nvPr/>
        </p:nvSpPr>
        <p:spPr bwMode="auto">
          <a:xfrm>
            <a:off x="917575" y="1104900"/>
            <a:ext cx="3654425" cy="3959225"/>
          </a:xfrm>
          <a:prstGeom prst="ellipse">
            <a:avLst/>
          </a:prstGeom>
          <a:noFill/>
          <a:ln w="9525">
            <a:solidFill>
              <a:schemeClr val="tx1"/>
            </a:solidFill>
            <a:prstDash val="dash"/>
            <a:round/>
            <a:headEnd/>
            <a:tailEnd/>
          </a:ln>
        </p:spPr>
        <p:txBody>
          <a:bodyPr wrap="none" anchor="ctr"/>
          <a:lstStyle/>
          <a:p>
            <a:endParaRPr lang="es-ES"/>
          </a:p>
        </p:txBody>
      </p:sp>
      <p:pic>
        <p:nvPicPr>
          <p:cNvPr id="1803275" name="Picture 11"/>
          <p:cNvPicPr>
            <a:picLocks noChangeAspect="1" noChangeArrowheads="1"/>
          </p:cNvPicPr>
          <p:nvPr/>
        </p:nvPicPr>
        <p:blipFill>
          <a:blip r:embed="rId5" cstate="print"/>
          <a:srcRect/>
          <a:stretch>
            <a:fillRect/>
          </a:stretch>
        </p:blipFill>
        <p:spPr bwMode="auto">
          <a:xfrm>
            <a:off x="2643188" y="3009900"/>
            <a:ext cx="1689100" cy="128588"/>
          </a:xfrm>
          <a:prstGeom prst="rect">
            <a:avLst/>
          </a:prstGeom>
          <a:noFill/>
          <a:ln w="9525">
            <a:noFill/>
            <a:miter lim="800000"/>
            <a:headEnd/>
            <a:tailEnd/>
          </a:ln>
        </p:spPr>
      </p:pic>
      <p:sp>
        <p:nvSpPr>
          <p:cNvPr id="1803276" name="Text Box 12"/>
          <p:cNvSpPr txBox="1">
            <a:spLocks noChangeArrowheads="1"/>
          </p:cNvSpPr>
          <p:nvPr/>
        </p:nvSpPr>
        <p:spPr bwMode="auto">
          <a:xfrm>
            <a:off x="141288" y="5187950"/>
            <a:ext cx="3319462" cy="730250"/>
          </a:xfrm>
          <a:prstGeom prst="rect">
            <a:avLst/>
          </a:prstGeom>
          <a:noFill/>
          <a:ln w="9525">
            <a:noFill/>
            <a:miter lim="800000"/>
            <a:headEnd/>
            <a:tailEnd/>
          </a:ln>
        </p:spPr>
        <p:txBody>
          <a:bodyPr>
            <a:spAutoFit/>
          </a:bodyPr>
          <a:lstStyle/>
          <a:p>
            <a:r>
              <a:rPr lang="es-ES"/>
              <a:t>1: Antes de transmitir la trama A envía un mensaje RTS (Request To Send)</a:t>
            </a:r>
          </a:p>
        </p:txBody>
      </p:sp>
      <p:sp>
        <p:nvSpPr>
          <p:cNvPr id="1803277" name="Text Box 13"/>
          <p:cNvSpPr txBox="1">
            <a:spLocks noChangeArrowheads="1"/>
          </p:cNvSpPr>
          <p:nvPr/>
        </p:nvSpPr>
        <p:spPr bwMode="auto">
          <a:xfrm>
            <a:off x="3587750" y="5203825"/>
            <a:ext cx="2179638" cy="730250"/>
          </a:xfrm>
          <a:prstGeom prst="rect">
            <a:avLst/>
          </a:prstGeom>
          <a:noFill/>
          <a:ln w="9525">
            <a:noFill/>
            <a:miter lim="800000"/>
            <a:headEnd/>
            <a:tailEnd/>
          </a:ln>
        </p:spPr>
        <p:txBody>
          <a:bodyPr>
            <a:spAutoFit/>
          </a:bodyPr>
          <a:lstStyle/>
          <a:p>
            <a:r>
              <a:rPr lang="es-ES"/>
              <a:t>2: B responde al RTS con un CTS (Clear To Send)</a:t>
            </a:r>
          </a:p>
        </p:txBody>
      </p:sp>
      <p:sp>
        <p:nvSpPr>
          <p:cNvPr id="31759" name="Oval 14"/>
          <p:cNvSpPr>
            <a:spLocks noChangeArrowheads="1"/>
          </p:cNvSpPr>
          <p:nvPr/>
        </p:nvSpPr>
        <p:spPr bwMode="auto">
          <a:xfrm>
            <a:off x="2605088" y="1104900"/>
            <a:ext cx="3654425" cy="3959225"/>
          </a:xfrm>
          <a:prstGeom prst="ellipse">
            <a:avLst/>
          </a:prstGeom>
          <a:noFill/>
          <a:ln w="9525">
            <a:solidFill>
              <a:schemeClr val="tx1"/>
            </a:solidFill>
            <a:prstDash val="dash"/>
            <a:round/>
            <a:headEnd/>
            <a:tailEnd/>
          </a:ln>
        </p:spPr>
        <p:txBody>
          <a:bodyPr wrap="none" anchor="ctr"/>
          <a:lstStyle/>
          <a:p>
            <a:endParaRPr lang="es-ES"/>
          </a:p>
        </p:txBody>
      </p:sp>
      <p:sp>
        <p:nvSpPr>
          <p:cNvPr id="1803279" name="Text Box 15"/>
          <p:cNvSpPr txBox="1">
            <a:spLocks noChangeArrowheads="1"/>
          </p:cNvSpPr>
          <p:nvPr/>
        </p:nvSpPr>
        <p:spPr bwMode="auto">
          <a:xfrm>
            <a:off x="5908675" y="5187950"/>
            <a:ext cx="3094038" cy="730250"/>
          </a:xfrm>
          <a:prstGeom prst="rect">
            <a:avLst/>
          </a:prstGeom>
          <a:noFill/>
          <a:ln w="9525">
            <a:noFill/>
            <a:miter lim="800000"/>
            <a:headEnd/>
            <a:tailEnd/>
          </a:ln>
        </p:spPr>
        <p:txBody>
          <a:bodyPr>
            <a:spAutoFit/>
          </a:bodyPr>
          <a:lstStyle/>
          <a:p>
            <a:r>
              <a:rPr lang="es-ES"/>
              <a:t>3. C no capta el RTS, pero sí el CTS. Sabe que no debe transmitir durante los próximos 100 ms</a:t>
            </a:r>
          </a:p>
        </p:txBody>
      </p:sp>
      <p:sp>
        <p:nvSpPr>
          <p:cNvPr id="1803280" name="AutoShape 16"/>
          <p:cNvSpPr>
            <a:spLocks noChangeArrowheads="1"/>
          </p:cNvSpPr>
          <p:nvPr/>
        </p:nvSpPr>
        <p:spPr bwMode="auto">
          <a:xfrm>
            <a:off x="3024188" y="2673350"/>
            <a:ext cx="422275" cy="304800"/>
          </a:xfrm>
          <a:prstGeom prst="rightArrow">
            <a:avLst>
              <a:gd name="adj1" fmla="val 50000"/>
              <a:gd name="adj2" fmla="val 34635"/>
            </a:avLst>
          </a:prstGeom>
          <a:solidFill>
            <a:schemeClr val="accent1"/>
          </a:solidFill>
          <a:ln w="9525">
            <a:solidFill>
              <a:schemeClr val="tx1"/>
            </a:solidFill>
            <a:miter lim="800000"/>
            <a:headEnd/>
            <a:tailEnd/>
          </a:ln>
        </p:spPr>
        <p:txBody>
          <a:bodyPr wrap="none" anchor="ctr"/>
          <a:lstStyle/>
          <a:p>
            <a:pPr algn="ctr"/>
            <a:r>
              <a:rPr lang="es-ES"/>
              <a:t>RTS</a:t>
            </a:r>
          </a:p>
        </p:txBody>
      </p:sp>
      <p:sp>
        <p:nvSpPr>
          <p:cNvPr id="1803281" name="Text Box 17"/>
          <p:cNvSpPr txBox="1">
            <a:spLocks noChangeArrowheads="1"/>
          </p:cNvSpPr>
          <p:nvPr/>
        </p:nvSpPr>
        <p:spPr bwMode="auto">
          <a:xfrm>
            <a:off x="1116013" y="1301750"/>
            <a:ext cx="2400300" cy="527050"/>
          </a:xfrm>
          <a:prstGeom prst="rect">
            <a:avLst/>
          </a:prstGeom>
          <a:solidFill>
            <a:schemeClr val="bg1"/>
          </a:solidFill>
          <a:ln w="9525">
            <a:solidFill>
              <a:schemeClr val="tx1"/>
            </a:solidFill>
            <a:miter lim="800000"/>
            <a:headEnd/>
            <a:tailEnd/>
          </a:ln>
        </p:spPr>
        <p:txBody>
          <a:bodyPr>
            <a:spAutoFit/>
          </a:bodyPr>
          <a:lstStyle/>
          <a:p>
            <a:r>
              <a:rPr lang="es-ES"/>
              <a:t>1: RTS: Quiero enviar una trama durante 100 ms</a:t>
            </a:r>
          </a:p>
        </p:txBody>
      </p:sp>
      <p:sp>
        <p:nvSpPr>
          <p:cNvPr id="1803282" name="Line 18"/>
          <p:cNvSpPr>
            <a:spLocks noChangeShapeType="1"/>
          </p:cNvSpPr>
          <p:nvPr/>
        </p:nvSpPr>
        <p:spPr bwMode="auto">
          <a:xfrm flipH="1">
            <a:off x="3165475" y="2041525"/>
            <a:ext cx="4763" cy="555625"/>
          </a:xfrm>
          <a:prstGeom prst="line">
            <a:avLst/>
          </a:prstGeom>
          <a:noFill/>
          <a:ln w="9525">
            <a:solidFill>
              <a:schemeClr val="tx1"/>
            </a:solidFill>
            <a:round/>
            <a:headEnd/>
            <a:tailEnd type="triangle" w="med" len="med"/>
          </a:ln>
        </p:spPr>
        <p:txBody>
          <a:bodyPr/>
          <a:lstStyle/>
          <a:p>
            <a:endParaRPr lang="es-ES"/>
          </a:p>
        </p:txBody>
      </p:sp>
      <p:sp>
        <p:nvSpPr>
          <p:cNvPr id="1803283" name="Text Box 19"/>
          <p:cNvSpPr txBox="1">
            <a:spLocks noChangeArrowheads="1"/>
          </p:cNvSpPr>
          <p:nvPr/>
        </p:nvSpPr>
        <p:spPr bwMode="auto">
          <a:xfrm>
            <a:off x="280988" y="5889625"/>
            <a:ext cx="3095625" cy="517525"/>
          </a:xfrm>
          <a:prstGeom prst="rect">
            <a:avLst/>
          </a:prstGeom>
          <a:noFill/>
          <a:ln w="9525">
            <a:noFill/>
            <a:miter lim="800000"/>
            <a:headEnd/>
            <a:tailEnd/>
          </a:ln>
        </p:spPr>
        <p:txBody>
          <a:bodyPr>
            <a:spAutoFit/>
          </a:bodyPr>
          <a:lstStyle/>
          <a:p>
            <a:r>
              <a:rPr lang="es-ES"/>
              <a:t>4. A envía su trama seguro de no colisionar con otras estaciones</a:t>
            </a:r>
          </a:p>
        </p:txBody>
      </p:sp>
      <p:grpSp>
        <p:nvGrpSpPr>
          <p:cNvPr id="2" name="Group 20"/>
          <p:cNvGrpSpPr>
            <a:grpSpLocks/>
          </p:cNvGrpSpPr>
          <p:nvPr/>
        </p:nvGrpSpPr>
        <p:grpSpPr bwMode="auto">
          <a:xfrm>
            <a:off x="6189663" y="1225550"/>
            <a:ext cx="1898650" cy="1524000"/>
            <a:chOff x="4224" y="912"/>
            <a:chExt cx="1296" cy="960"/>
          </a:xfrm>
        </p:grpSpPr>
        <p:sp>
          <p:nvSpPr>
            <p:cNvPr id="31778" name="Text Box 21"/>
            <p:cNvSpPr txBox="1">
              <a:spLocks noChangeArrowheads="1"/>
            </p:cNvSpPr>
            <p:nvPr/>
          </p:nvSpPr>
          <p:spPr bwMode="auto">
            <a:xfrm>
              <a:off x="4224" y="912"/>
              <a:ext cx="1296" cy="600"/>
            </a:xfrm>
            <a:prstGeom prst="rect">
              <a:avLst/>
            </a:prstGeom>
            <a:solidFill>
              <a:schemeClr val="bg1"/>
            </a:solidFill>
            <a:ln w="9525">
              <a:solidFill>
                <a:schemeClr val="tx1"/>
              </a:solidFill>
              <a:miter lim="800000"/>
              <a:headEnd/>
              <a:tailEnd/>
            </a:ln>
          </p:spPr>
          <p:txBody>
            <a:bodyPr>
              <a:spAutoFit/>
            </a:bodyPr>
            <a:lstStyle/>
            <a:p>
              <a:r>
                <a:rPr lang="es-ES"/>
                <a:t>3: Debo estar callado durante los próximos 100 ms</a:t>
              </a:r>
            </a:p>
            <a:p>
              <a:r>
                <a:rPr lang="es-ES"/>
                <a:t>NAV = 100 ms</a:t>
              </a:r>
            </a:p>
          </p:txBody>
        </p:sp>
        <p:sp>
          <p:nvSpPr>
            <p:cNvPr id="31779" name="Line 22"/>
            <p:cNvSpPr>
              <a:spLocks noChangeShapeType="1"/>
            </p:cNvSpPr>
            <p:nvPr/>
          </p:nvSpPr>
          <p:spPr bwMode="auto">
            <a:xfrm>
              <a:off x="4320" y="1392"/>
              <a:ext cx="0" cy="480"/>
            </a:xfrm>
            <a:prstGeom prst="line">
              <a:avLst/>
            </a:prstGeom>
            <a:noFill/>
            <a:ln w="9525">
              <a:solidFill>
                <a:schemeClr val="tx1"/>
              </a:solidFill>
              <a:round/>
              <a:headEnd/>
              <a:tailEnd type="triangle" w="med" len="med"/>
            </a:ln>
          </p:spPr>
          <p:txBody>
            <a:bodyPr/>
            <a:lstStyle/>
            <a:p>
              <a:endParaRPr lang="es-ES"/>
            </a:p>
          </p:txBody>
        </p:sp>
      </p:grpSp>
      <p:sp>
        <p:nvSpPr>
          <p:cNvPr id="1803287" name="AutoShape 23"/>
          <p:cNvSpPr>
            <a:spLocks noChangeArrowheads="1"/>
          </p:cNvSpPr>
          <p:nvPr/>
        </p:nvSpPr>
        <p:spPr bwMode="auto">
          <a:xfrm>
            <a:off x="3657600" y="2673350"/>
            <a:ext cx="422275" cy="304800"/>
          </a:xfrm>
          <a:prstGeom prst="leftArrow">
            <a:avLst>
              <a:gd name="adj1" fmla="val 50000"/>
              <a:gd name="adj2" fmla="val 34635"/>
            </a:avLst>
          </a:prstGeom>
          <a:solidFill>
            <a:schemeClr val="accent1"/>
          </a:solidFill>
          <a:ln w="9525">
            <a:solidFill>
              <a:schemeClr val="tx1"/>
            </a:solidFill>
            <a:miter lim="800000"/>
            <a:headEnd/>
            <a:tailEnd/>
          </a:ln>
        </p:spPr>
        <p:txBody>
          <a:bodyPr wrap="none" anchor="ctr"/>
          <a:lstStyle/>
          <a:p>
            <a:pPr algn="ctr"/>
            <a:r>
              <a:rPr lang="es-ES"/>
              <a:t>CTS</a:t>
            </a:r>
          </a:p>
        </p:txBody>
      </p:sp>
      <p:sp>
        <p:nvSpPr>
          <p:cNvPr id="1803288" name="Text Box 24"/>
          <p:cNvSpPr txBox="1">
            <a:spLocks noChangeArrowheads="1"/>
          </p:cNvSpPr>
          <p:nvPr/>
        </p:nvSpPr>
        <p:spPr bwMode="auto">
          <a:xfrm>
            <a:off x="3657600" y="1301750"/>
            <a:ext cx="2039938" cy="527050"/>
          </a:xfrm>
          <a:prstGeom prst="rect">
            <a:avLst/>
          </a:prstGeom>
          <a:solidFill>
            <a:schemeClr val="bg1"/>
          </a:solidFill>
          <a:ln w="9525">
            <a:solidFill>
              <a:schemeClr val="tx1"/>
            </a:solidFill>
            <a:miter lim="800000"/>
            <a:headEnd/>
            <a:tailEnd/>
          </a:ln>
        </p:spPr>
        <p:txBody>
          <a:bodyPr>
            <a:spAutoFit/>
          </a:bodyPr>
          <a:lstStyle/>
          <a:p>
            <a:r>
              <a:rPr lang="es-ES"/>
              <a:t>2: CTS: de acuerdo, envía durante 100 ms</a:t>
            </a:r>
          </a:p>
        </p:txBody>
      </p:sp>
      <p:sp>
        <p:nvSpPr>
          <p:cNvPr id="1803289" name="Line 25"/>
          <p:cNvSpPr>
            <a:spLocks noChangeShapeType="1"/>
          </p:cNvSpPr>
          <p:nvPr/>
        </p:nvSpPr>
        <p:spPr bwMode="auto">
          <a:xfrm>
            <a:off x="3938588" y="2032000"/>
            <a:ext cx="0" cy="565150"/>
          </a:xfrm>
          <a:prstGeom prst="line">
            <a:avLst/>
          </a:prstGeom>
          <a:noFill/>
          <a:ln w="9525">
            <a:solidFill>
              <a:schemeClr val="tx1"/>
            </a:solidFill>
            <a:round/>
            <a:headEnd/>
            <a:tailEnd type="triangle" w="med" len="med"/>
          </a:ln>
        </p:spPr>
        <p:txBody>
          <a:bodyPr/>
          <a:lstStyle/>
          <a:p>
            <a:endParaRPr lang="es-ES"/>
          </a:p>
        </p:txBody>
      </p:sp>
      <p:sp>
        <p:nvSpPr>
          <p:cNvPr id="1803290" name="AutoShape 26"/>
          <p:cNvSpPr>
            <a:spLocks noChangeArrowheads="1"/>
          </p:cNvSpPr>
          <p:nvPr/>
        </p:nvSpPr>
        <p:spPr bwMode="auto">
          <a:xfrm>
            <a:off x="4852988" y="2673350"/>
            <a:ext cx="422275" cy="304800"/>
          </a:xfrm>
          <a:prstGeom prst="rightArrow">
            <a:avLst>
              <a:gd name="adj1" fmla="val 50000"/>
              <a:gd name="adj2" fmla="val 34635"/>
            </a:avLst>
          </a:prstGeom>
          <a:solidFill>
            <a:schemeClr val="accent1"/>
          </a:solidFill>
          <a:ln w="9525">
            <a:solidFill>
              <a:schemeClr val="tx1"/>
            </a:solidFill>
            <a:miter lim="800000"/>
            <a:headEnd/>
            <a:tailEnd/>
          </a:ln>
        </p:spPr>
        <p:txBody>
          <a:bodyPr wrap="none" anchor="ctr"/>
          <a:lstStyle/>
          <a:p>
            <a:pPr algn="ctr"/>
            <a:r>
              <a:rPr lang="es-ES"/>
              <a:t>CTS</a:t>
            </a:r>
          </a:p>
        </p:txBody>
      </p:sp>
      <p:sp>
        <p:nvSpPr>
          <p:cNvPr id="1803291" name="Line 27"/>
          <p:cNvSpPr>
            <a:spLocks noChangeShapeType="1"/>
          </p:cNvSpPr>
          <p:nvPr/>
        </p:nvSpPr>
        <p:spPr bwMode="auto">
          <a:xfrm>
            <a:off x="4994275" y="2038350"/>
            <a:ext cx="0" cy="558800"/>
          </a:xfrm>
          <a:prstGeom prst="line">
            <a:avLst/>
          </a:prstGeom>
          <a:noFill/>
          <a:ln w="9525">
            <a:solidFill>
              <a:schemeClr val="tx1"/>
            </a:solidFill>
            <a:round/>
            <a:headEnd/>
            <a:tailEnd type="triangle" w="med" len="med"/>
          </a:ln>
        </p:spPr>
        <p:txBody>
          <a:bodyPr/>
          <a:lstStyle/>
          <a:p>
            <a:endParaRPr lang="es-ES"/>
          </a:p>
        </p:txBody>
      </p:sp>
      <p:grpSp>
        <p:nvGrpSpPr>
          <p:cNvPr id="3" name="Group 28"/>
          <p:cNvGrpSpPr>
            <a:grpSpLocks/>
          </p:cNvGrpSpPr>
          <p:nvPr/>
        </p:nvGrpSpPr>
        <p:grpSpPr bwMode="auto">
          <a:xfrm>
            <a:off x="2743200" y="3001963"/>
            <a:ext cx="3516313" cy="136525"/>
            <a:chOff x="1824" y="2031"/>
            <a:chExt cx="2400" cy="86"/>
          </a:xfrm>
        </p:grpSpPr>
        <p:pic>
          <p:nvPicPr>
            <p:cNvPr id="31776" name="Picture 29"/>
            <p:cNvPicPr>
              <a:picLocks noChangeAspect="1" noChangeArrowheads="1"/>
            </p:cNvPicPr>
            <p:nvPr/>
          </p:nvPicPr>
          <p:blipFill>
            <a:blip r:embed="rId5" cstate="print"/>
            <a:srcRect/>
            <a:stretch>
              <a:fillRect/>
            </a:stretch>
          </p:blipFill>
          <p:spPr bwMode="auto">
            <a:xfrm>
              <a:off x="1824" y="2036"/>
              <a:ext cx="1152" cy="81"/>
            </a:xfrm>
            <a:prstGeom prst="rect">
              <a:avLst/>
            </a:prstGeom>
            <a:noFill/>
            <a:ln w="9525">
              <a:noFill/>
              <a:miter lim="800000"/>
              <a:headEnd/>
              <a:tailEnd/>
            </a:ln>
          </p:spPr>
        </p:pic>
        <p:pic>
          <p:nvPicPr>
            <p:cNvPr id="31777" name="Picture 30"/>
            <p:cNvPicPr>
              <a:picLocks noChangeAspect="1" noChangeArrowheads="1"/>
            </p:cNvPicPr>
            <p:nvPr/>
          </p:nvPicPr>
          <p:blipFill>
            <a:blip r:embed="rId5" cstate="print"/>
            <a:srcRect/>
            <a:stretch>
              <a:fillRect/>
            </a:stretch>
          </p:blipFill>
          <p:spPr bwMode="auto">
            <a:xfrm>
              <a:off x="3072" y="2031"/>
              <a:ext cx="1152" cy="81"/>
            </a:xfrm>
            <a:prstGeom prst="rect">
              <a:avLst/>
            </a:prstGeom>
            <a:noFill/>
            <a:ln w="9525">
              <a:noFill/>
              <a:miter lim="800000"/>
              <a:headEnd/>
              <a:tailEnd/>
            </a:ln>
          </p:spPr>
        </p:pic>
      </p:grpSp>
      <p:grpSp>
        <p:nvGrpSpPr>
          <p:cNvPr id="4" name="Group 31"/>
          <p:cNvGrpSpPr>
            <a:grpSpLocks/>
          </p:cNvGrpSpPr>
          <p:nvPr/>
        </p:nvGrpSpPr>
        <p:grpSpPr bwMode="auto">
          <a:xfrm>
            <a:off x="3009900" y="3271838"/>
            <a:ext cx="436563" cy="544512"/>
            <a:chOff x="2054" y="2201"/>
            <a:chExt cx="298" cy="343"/>
          </a:xfrm>
        </p:grpSpPr>
        <p:sp>
          <p:nvSpPr>
            <p:cNvPr id="31774" name="AutoShape 32"/>
            <p:cNvSpPr>
              <a:spLocks noChangeArrowheads="1"/>
            </p:cNvSpPr>
            <p:nvPr/>
          </p:nvSpPr>
          <p:spPr bwMode="auto">
            <a:xfrm>
              <a:off x="2064" y="2201"/>
              <a:ext cx="288" cy="192"/>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pPr algn="ctr"/>
              <a:r>
                <a:rPr lang="es-ES"/>
                <a:t>Tr.</a:t>
              </a:r>
            </a:p>
          </p:txBody>
        </p:sp>
        <p:sp>
          <p:nvSpPr>
            <p:cNvPr id="31775" name="Text Box 33"/>
            <p:cNvSpPr txBox="1">
              <a:spLocks noChangeArrowheads="1"/>
            </p:cNvSpPr>
            <p:nvPr/>
          </p:nvSpPr>
          <p:spPr bwMode="auto">
            <a:xfrm>
              <a:off x="2054" y="2352"/>
              <a:ext cx="193" cy="192"/>
            </a:xfrm>
            <a:prstGeom prst="rect">
              <a:avLst/>
            </a:prstGeom>
            <a:noFill/>
            <a:ln w="9525">
              <a:noFill/>
              <a:miter lim="800000"/>
              <a:headEnd/>
              <a:tailEnd/>
            </a:ln>
          </p:spPr>
          <p:txBody>
            <a:bodyPr wrap="none">
              <a:spAutoFit/>
            </a:bodyPr>
            <a:lstStyle/>
            <a:p>
              <a:r>
                <a:rPr lang="es-ES"/>
                <a:t>4</a:t>
              </a:r>
            </a:p>
          </p:txBody>
        </p:sp>
      </p:grpSp>
      <p:pic>
        <p:nvPicPr>
          <p:cNvPr id="1803298" name="Picture 34"/>
          <p:cNvPicPr>
            <a:picLocks noChangeAspect="1" noChangeArrowheads="1"/>
          </p:cNvPicPr>
          <p:nvPr/>
        </p:nvPicPr>
        <p:blipFill>
          <a:blip r:embed="rId5" cstate="print"/>
          <a:srcRect/>
          <a:stretch>
            <a:fillRect/>
          </a:stretch>
        </p:blipFill>
        <p:spPr bwMode="auto">
          <a:xfrm>
            <a:off x="2673350" y="3162300"/>
            <a:ext cx="1687513" cy="128588"/>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327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0328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0328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80328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803275"/>
                                        </p:tgtEl>
                                        <p:attrNameLst>
                                          <p:attrName>style.visibility</p:attrName>
                                        </p:attrNameLst>
                                      </p:cBhvr>
                                      <p:to>
                                        <p:strVal val="visible"/>
                                      </p:to>
                                    </p:set>
                                    <p:animEffect transition="in" filter="wipe(left)">
                                      <p:cBhvr>
                                        <p:cTn id="18" dur="500"/>
                                        <p:tgtEl>
                                          <p:spTgt spid="180327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3277"/>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80328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0328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0329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8032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03290"/>
                                        </p:tgtEl>
                                        <p:attrNameLst>
                                          <p:attrName>style.visibility</p:attrName>
                                        </p:attrNameLst>
                                      </p:cBhvr>
                                      <p:to>
                                        <p:strVal val="visible"/>
                                      </p:to>
                                    </p:set>
                                  </p:childTnLst>
                                </p:cTn>
                              </p:par>
                            </p:childTnLst>
                          </p:cTn>
                        </p:par>
                        <p:par>
                          <p:cTn id="35" fill="hold">
                            <p:stCondLst>
                              <p:cond delay="500"/>
                            </p:stCondLst>
                            <p:childTnLst>
                              <p:par>
                                <p:cTn id="36" presetID="16" presetClass="entr" presetSubtype="37"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032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03283"/>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499"/>
                                          </p:stCondLst>
                                        </p:cTn>
                                        <p:tgtEl>
                                          <p:spTgt spid="4"/>
                                        </p:tgtEl>
                                        <p:attrNameLst>
                                          <p:attrName>style.visibility</p:attrName>
                                        </p:attrNameLst>
                                      </p:cBhvr>
                                      <p:to>
                                        <p:strVal val="visible"/>
                                      </p:to>
                                    </p:se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1803298"/>
                                        </p:tgtEl>
                                        <p:attrNameLst>
                                          <p:attrName>style.visibility</p:attrName>
                                        </p:attrNameLst>
                                      </p:cBhvr>
                                      <p:to>
                                        <p:strVal val="visible"/>
                                      </p:to>
                                    </p:set>
                                    <p:animEffect transition="in" filter="wipe(left)">
                                      <p:cBhvr>
                                        <p:cTn id="57" dur="500"/>
                                        <p:tgtEl>
                                          <p:spTgt spid="1803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276" grpId="0" autoUpdateAnimBg="0"/>
      <p:bldP spid="1803277" grpId="0" autoUpdateAnimBg="0"/>
      <p:bldP spid="1803279" grpId="0" autoUpdateAnimBg="0"/>
      <p:bldP spid="1803280" grpId="0" animBg="1"/>
      <p:bldP spid="1803281" grpId="0" animBg="1"/>
      <p:bldP spid="1803282" grpId="0" animBg="1"/>
      <p:bldP spid="1803283" grpId="0" autoUpdateAnimBg="0"/>
      <p:bldP spid="1803287" grpId="0" animBg="1"/>
      <p:bldP spid="1803288" grpId="0" animBg="1"/>
      <p:bldP spid="1803289" grpId="0" animBg="1"/>
      <p:bldP spid="1803290" grpId="0" animBg="1"/>
      <p:bldP spid="18032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Marcador de número de diapositiva"/>
          <p:cNvSpPr>
            <a:spLocks noGrp="1"/>
          </p:cNvSpPr>
          <p:nvPr>
            <p:ph type="sldNum" sz="quarter" idx="10"/>
          </p:nvPr>
        </p:nvSpPr>
        <p:spPr/>
        <p:txBody>
          <a:bodyPr/>
          <a:lstStyle/>
          <a:p>
            <a:pPr>
              <a:defRPr/>
            </a:pPr>
            <a:r>
              <a:rPr lang="es-ES"/>
              <a:t>Ampliación Redes 5-</a:t>
            </a:r>
            <a:fld id="{45B528FC-8B5E-48B2-9B2C-6062F1712D23}" type="slidenum">
              <a:rPr lang="es-ES"/>
              <a:pPr>
                <a:defRPr/>
              </a:pPr>
              <a:t>31</a:t>
            </a:fld>
            <a:endParaRPr lang="es-ES"/>
          </a:p>
        </p:txBody>
      </p:sp>
      <p:sp>
        <p:nvSpPr>
          <p:cNvPr id="32771" name="Text Box 2"/>
          <p:cNvSpPr txBox="1">
            <a:spLocks noChangeArrowheads="1"/>
          </p:cNvSpPr>
          <p:nvPr/>
        </p:nvSpPr>
        <p:spPr bwMode="auto">
          <a:xfrm>
            <a:off x="642910" y="188913"/>
            <a:ext cx="7584127" cy="1077218"/>
          </a:xfrm>
          <a:prstGeom prst="rect">
            <a:avLst/>
          </a:prstGeom>
          <a:noFill/>
          <a:ln w="9525">
            <a:noFill/>
            <a:miter lim="800000"/>
            <a:headEnd/>
            <a:tailEnd/>
          </a:ln>
        </p:spPr>
        <p:txBody>
          <a:bodyPr wrap="none">
            <a:spAutoFit/>
          </a:bodyPr>
          <a:lstStyle/>
          <a:p>
            <a:pPr algn="ctr"/>
            <a:r>
              <a:rPr lang="es-ES" sz="3200" b="0" dirty="0">
                <a:latin typeface="Arial" pitchFamily="34" charset="0"/>
                <a:cs typeface="Arial" pitchFamily="34" charset="0"/>
              </a:rPr>
              <a:t>Detección de portadora virtual por medio</a:t>
            </a:r>
          </a:p>
          <a:p>
            <a:pPr algn="ctr"/>
            <a:r>
              <a:rPr lang="es-ES" sz="3200" b="0" dirty="0">
                <a:latin typeface="Arial" pitchFamily="34" charset="0"/>
                <a:cs typeface="Arial" pitchFamily="34" charset="0"/>
              </a:rPr>
              <a:t>de RTS/CTS</a:t>
            </a:r>
          </a:p>
        </p:txBody>
      </p:sp>
      <p:sp>
        <p:nvSpPr>
          <p:cNvPr id="32772" name="Text Box 3"/>
          <p:cNvSpPr txBox="1">
            <a:spLocks noChangeArrowheads="1"/>
          </p:cNvSpPr>
          <p:nvPr/>
        </p:nvSpPr>
        <p:spPr bwMode="auto">
          <a:xfrm>
            <a:off x="6011863" y="5465763"/>
            <a:ext cx="2027237" cy="304800"/>
          </a:xfrm>
          <a:prstGeom prst="rect">
            <a:avLst/>
          </a:prstGeom>
          <a:noFill/>
          <a:ln w="9525">
            <a:noFill/>
            <a:miter lim="800000"/>
            <a:headEnd/>
            <a:tailEnd/>
          </a:ln>
        </p:spPr>
        <p:txBody>
          <a:bodyPr wrap="none">
            <a:spAutoFit/>
          </a:bodyPr>
          <a:lstStyle/>
          <a:p>
            <a:r>
              <a:rPr lang="es-ES"/>
              <a:t>C         A         B         D</a:t>
            </a:r>
          </a:p>
        </p:txBody>
      </p:sp>
      <p:sp>
        <p:nvSpPr>
          <p:cNvPr id="32773" name="Text Box 4"/>
          <p:cNvSpPr txBox="1">
            <a:spLocks noChangeArrowheads="1"/>
          </p:cNvSpPr>
          <p:nvPr/>
        </p:nvSpPr>
        <p:spPr bwMode="auto">
          <a:xfrm>
            <a:off x="950913" y="2170113"/>
            <a:ext cx="184150" cy="304800"/>
          </a:xfrm>
          <a:prstGeom prst="rect">
            <a:avLst/>
          </a:prstGeom>
          <a:noFill/>
          <a:ln w="9525">
            <a:noFill/>
            <a:miter lim="800000"/>
            <a:headEnd/>
            <a:tailEnd/>
          </a:ln>
        </p:spPr>
        <p:txBody>
          <a:bodyPr wrap="none">
            <a:spAutoFit/>
          </a:bodyPr>
          <a:lstStyle/>
          <a:p>
            <a:endParaRPr lang="es-ES"/>
          </a:p>
        </p:txBody>
      </p:sp>
      <p:sp>
        <p:nvSpPr>
          <p:cNvPr id="32774" name="Oval 5"/>
          <p:cNvSpPr>
            <a:spLocks noChangeArrowheads="1"/>
          </p:cNvSpPr>
          <p:nvPr/>
        </p:nvSpPr>
        <p:spPr bwMode="auto">
          <a:xfrm>
            <a:off x="5435600" y="4906963"/>
            <a:ext cx="1439863" cy="1439862"/>
          </a:xfrm>
          <a:prstGeom prst="ellipse">
            <a:avLst/>
          </a:prstGeom>
          <a:noFill/>
          <a:ln w="9525">
            <a:solidFill>
              <a:schemeClr val="tx1"/>
            </a:solidFill>
            <a:round/>
            <a:headEnd/>
            <a:tailEnd/>
          </a:ln>
        </p:spPr>
        <p:txBody>
          <a:bodyPr wrap="none" anchor="ctr"/>
          <a:lstStyle/>
          <a:p>
            <a:endParaRPr lang="es-ES"/>
          </a:p>
        </p:txBody>
      </p:sp>
      <p:sp>
        <p:nvSpPr>
          <p:cNvPr id="32775" name="Oval 6"/>
          <p:cNvSpPr>
            <a:spLocks noChangeArrowheads="1"/>
          </p:cNvSpPr>
          <p:nvPr/>
        </p:nvSpPr>
        <p:spPr bwMode="auto">
          <a:xfrm>
            <a:off x="6011863" y="4906963"/>
            <a:ext cx="1439862" cy="1439862"/>
          </a:xfrm>
          <a:prstGeom prst="ellipse">
            <a:avLst/>
          </a:prstGeom>
          <a:noFill/>
          <a:ln w="9525">
            <a:solidFill>
              <a:schemeClr val="tx1"/>
            </a:solidFill>
            <a:round/>
            <a:headEnd/>
            <a:tailEnd/>
          </a:ln>
        </p:spPr>
        <p:txBody>
          <a:bodyPr wrap="none" anchor="ctr"/>
          <a:lstStyle/>
          <a:p>
            <a:endParaRPr lang="es-ES"/>
          </a:p>
        </p:txBody>
      </p:sp>
      <p:sp>
        <p:nvSpPr>
          <p:cNvPr id="32776" name="Oval 7"/>
          <p:cNvSpPr>
            <a:spLocks noChangeArrowheads="1"/>
          </p:cNvSpPr>
          <p:nvPr/>
        </p:nvSpPr>
        <p:spPr bwMode="auto">
          <a:xfrm>
            <a:off x="6588125" y="4906963"/>
            <a:ext cx="1439863" cy="1439862"/>
          </a:xfrm>
          <a:prstGeom prst="ellipse">
            <a:avLst/>
          </a:prstGeom>
          <a:noFill/>
          <a:ln w="9525">
            <a:solidFill>
              <a:schemeClr val="tx1"/>
            </a:solidFill>
            <a:round/>
            <a:headEnd/>
            <a:tailEnd/>
          </a:ln>
        </p:spPr>
        <p:txBody>
          <a:bodyPr wrap="none" anchor="ctr"/>
          <a:lstStyle/>
          <a:p>
            <a:endParaRPr lang="es-ES"/>
          </a:p>
        </p:txBody>
      </p:sp>
      <p:sp>
        <p:nvSpPr>
          <p:cNvPr id="32777" name="Oval 8"/>
          <p:cNvSpPr>
            <a:spLocks noChangeArrowheads="1"/>
          </p:cNvSpPr>
          <p:nvPr/>
        </p:nvSpPr>
        <p:spPr bwMode="auto">
          <a:xfrm>
            <a:off x="7164388" y="4906963"/>
            <a:ext cx="1439862" cy="1439862"/>
          </a:xfrm>
          <a:prstGeom prst="ellipse">
            <a:avLst/>
          </a:prstGeom>
          <a:noFill/>
          <a:ln w="9525">
            <a:solidFill>
              <a:schemeClr val="tx1"/>
            </a:solidFill>
            <a:round/>
            <a:headEnd/>
            <a:tailEnd/>
          </a:ln>
        </p:spPr>
        <p:txBody>
          <a:bodyPr wrap="none" anchor="ctr"/>
          <a:lstStyle/>
          <a:p>
            <a:endParaRPr lang="es-ES"/>
          </a:p>
        </p:txBody>
      </p:sp>
      <p:sp>
        <p:nvSpPr>
          <p:cNvPr id="32778" name="Line 9"/>
          <p:cNvSpPr>
            <a:spLocks noChangeShapeType="1"/>
          </p:cNvSpPr>
          <p:nvPr/>
        </p:nvSpPr>
        <p:spPr bwMode="auto">
          <a:xfrm>
            <a:off x="1619250" y="2314575"/>
            <a:ext cx="7056438" cy="0"/>
          </a:xfrm>
          <a:prstGeom prst="line">
            <a:avLst/>
          </a:prstGeom>
          <a:noFill/>
          <a:ln w="19050">
            <a:solidFill>
              <a:schemeClr val="tx1"/>
            </a:solidFill>
            <a:round/>
            <a:headEnd/>
            <a:tailEnd/>
          </a:ln>
        </p:spPr>
        <p:txBody>
          <a:bodyPr/>
          <a:lstStyle/>
          <a:p>
            <a:endParaRPr lang="es-ES"/>
          </a:p>
        </p:txBody>
      </p:sp>
      <p:sp>
        <p:nvSpPr>
          <p:cNvPr id="32779" name="Line 10"/>
          <p:cNvSpPr>
            <a:spLocks noChangeShapeType="1"/>
          </p:cNvSpPr>
          <p:nvPr/>
        </p:nvSpPr>
        <p:spPr bwMode="auto">
          <a:xfrm>
            <a:off x="1547813" y="2890838"/>
            <a:ext cx="7056437" cy="0"/>
          </a:xfrm>
          <a:prstGeom prst="line">
            <a:avLst/>
          </a:prstGeom>
          <a:noFill/>
          <a:ln w="19050">
            <a:solidFill>
              <a:schemeClr val="tx1"/>
            </a:solidFill>
            <a:round/>
            <a:headEnd/>
            <a:tailEnd/>
          </a:ln>
        </p:spPr>
        <p:txBody>
          <a:bodyPr/>
          <a:lstStyle/>
          <a:p>
            <a:endParaRPr lang="es-ES"/>
          </a:p>
        </p:txBody>
      </p:sp>
      <p:sp>
        <p:nvSpPr>
          <p:cNvPr id="32780" name="Line 11"/>
          <p:cNvSpPr>
            <a:spLocks noChangeShapeType="1"/>
          </p:cNvSpPr>
          <p:nvPr/>
        </p:nvSpPr>
        <p:spPr bwMode="auto">
          <a:xfrm>
            <a:off x="1547813" y="3467100"/>
            <a:ext cx="7056437" cy="0"/>
          </a:xfrm>
          <a:prstGeom prst="line">
            <a:avLst/>
          </a:prstGeom>
          <a:noFill/>
          <a:ln w="19050">
            <a:solidFill>
              <a:schemeClr val="tx1"/>
            </a:solidFill>
            <a:round/>
            <a:headEnd/>
            <a:tailEnd/>
          </a:ln>
        </p:spPr>
        <p:txBody>
          <a:bodyPr/>
          <a:lstStyle/>
          <a:p>
            <a:endParaRPr lang="es-ES"/>
          </a:p>
        </p:txBody>
      </p:sp>
      <p:sp>
        <p:nvSpPr>
          <p:cNvPr id="32781" name="Line 12"/>
          <p:cNvSpPr>
            <a:spLocks noChangeShapeType="1"/>
          </p:cNvSpPr>
          <p:nvPr/>
        </p:nvSpPr>
        <p:spPr bwMode="auto">
          <a:xfrm>
            <a:off x="1547813" y="4043363"/>
            <a:ext cx="7056437" cy="0"/>
          </a:xfrm>
          <a:prstGeom prst="line">
            <a:avLst/>
          </a:prstGeom>
          <a:noFill/>
          <a:ln w="19050">
            <a:solidFill>
              <a:schemeClr val="tx1"/>
            </a:solidFill>
            <a:round/>
            <a:headEnd/>
            <a:tailEnd/>
          </a:ln>
        </p:spPr>
        <p:txBody>
          <a:bodyPr/>
          <a:lstStyle/>
          <a:p>
            <a:endParaRPr lang="es-ES"/>
          </a:p>
        </p:txBody>
      </p:sp>
      <p:sp>
        <p:nvSpPr>
          <p:cNvPr id="32782" name="Rectangle 13"/>
          <p:cNvSpPr>
            <a:spLocks noChangeArrowheads="1"/>
          </p:cNvSpPr>
          <p:nvPr/>
        </p:nvSpPr>
        <p:spPr bwMode="auto">
          <a:xfrm>
            <a:off x="3708400" y="2027238"/>
            <a:ext cx="2879725" cy="287337"/>
          </a:xfrm>
          <a:prstGeom prst="rect">
            <a:avLst/>
          </a:prstGeom>
          <a:solidFill>
            <a:schemeClr val="accent1"/>
          </a:solidFill>
          <a:ln w="9525">
            <a:solidFill>
              <a:schemeClr val="tx1"/>
            </a:solidFill>
            <a:miter lim="800000"/>
            <a:headEnd/>
            <a:tailEnd/>
          </a:ln>
        </p:spPr>
        <p:txBody>
          <a:bodyPr wrap="none" anchor="ctr"/>
          <a:lstStyle/>
          <a:p>
            <a:pPr algn="ctr"/>
            <a:r>
              <a:rPr lang="es-ES"/>
              <a:t>Datos</a:t>
            </a:r>
          </a:p>
        </p:txBody>
      </p:sp>
      <p:sp>
        <p:nvSpPr>
          <p:cNvPr id="32783" name="Rectangle 14" descr="Diagonal hacia arriba ancha"/>
          <p:cNvSpPr>
            <a:spLocks noChangeArrowheads="1"/>
          </p:cNvSpPr>
          <p:nvPr/>
        </p:nvSpPr>
        <p:spPr bwMode="auto">
          <a:xfrm>
            <a:off x="2555875" y="3179763"/>
            <a:ext cx="4895850" cy="287337"/>
          </a:xfrm>
          <a:prstGeom prst="rect">
            <a:avLst/>
          </a:prstGeom>
          <a:pattFill prst="wdUpDiag">
            <a:fgClr>
              <a:schemeClr val="accent1"/>
            </a:fgClr>
            <a:bgClr>
              <a:schemeClr val="bg1"/>
            </a:bgClr>
          </a:pattFill>
          <a:ln w="9525">
            <a:solidFill>
              <a:schemeClr val="tx1"/>
            </a:solidFill>
            <a:miter lim="800000"/>
            <a:headEnd/>
            <a:tailEnd/>
          </a:ln>
        </p:spPr>
        <p:txBody>
          <a:bodyPr wrap="none" anchor="ctr"/>
          <a:lstStyle/>
          <a:p>
            <a:pPr algn="ctr"/>
            <a:r>
              <a:rPr lang="es-ES"/>
              <a:t>No disponible</a:t>
            </a:r>
          </a:p>
        </p:txBody>
      </p:sp>
      <p:sp>
        <p:nvSpPr>
          <p:cNvPr id="32784" name="Rectangle 15" descr="Diagonal hacia arriba ancha"/>
          <p:cNvSpPr>
            <a:spLocks noChangeArrowheads="1"/>
          </p:cNvSpPr>
          <p:nvPr/>
        </p:nvSpPr>
        <p:spPr bwMode="auto">
          <a:xfrm>
            <a:off x="3419475" y="3756025"/>
            <a:ext cx="4032250" cy="287338"/>
          </a:xfrm>
          <a:prstGeom prst="rect">
            <a:avLst/>
          </a:prstGeom>
          <a:pattFill prst="wdUpDiag">
            <a:fgClr>
              <a:schemeClr val="accent1"/>
            </a:fgClr>
            <a:bgClr>
              <a:schemeClr val="bg1"/>
            </a:bgClr>
          </a:pattFill>
          <a:ln w="9525">
            <a:solidFill>
              <a:schemeClr val="tx1"/>
            </a:solidFill>
            <a:miter lim="800000"/>
            <a:headEnd/>
            <a:tailEnd/>
          </a:ln>
        </p:spPr>
        <p:txBody>
          <a:bodyPr wrap="none" anchor="ctr"/>
          <a:lstStyle/>
          <a:p>
            <a:pPr algn="ctr"/>
            <a:r>
              <a:rPr lang="es-ES"/>
              <a:t>No disponible</a:t>
            </a:r>
          </a:p>
        </p:txBody>
      </p:sp>
      <p:sp>
        <p:nvSpPr>
          <p:cNvPr id="32785" name="Rectangle 16"/>
          <p:cNvSpPr>
            <a:spLocks noChangeArrowheads="1"/>
          </p:cNvSpPr>
          <p:nvPr/>
        </p:nvSpPr>
        <p:spPr bwMode="auto">
          <a:xfrm>
            <a:off x="1979613" y="2027238"/>
            <a:ext cx="576262" cy="287337"/>
          </a:xfrm>
          <a:prstGeom prst="rect">
            <a:avLst/>
          </a:prstGeom>
          <a:solidFill>
            <a:schemeClr val="accent1"/>
          </a:solidFill>
          <a:ln w="9525">
            <a:solidFill>
              <a:schemeClr val="tx1"/>
            </a:solidFill>
            <a:miter lim="800000"/>
            <a:headEnd/>
            <a:tailEnd/>
          </a:ln>
        </p:spPr>
        <p:txBody>
          <a:bodyPr wrap="none" anchor="ctr"/>
          <a:lstStyle/>
          <a:p>
            <a:pPr algn="ctr"/>
            <a:r>
              <a:rPr lang="es-ES"/>
              <a:t>RTS</a:t>
            </a:r>
          </a:p>
        </p:txBody>
      </p:sp>
      <p:sp>
        <p:nvSpPr>
          <p:cNvPr id="32786" name="Rectangle 17"/>
          <p:cNvSpPr>
            <a:spLocks noChangeArrowheads="1"/>
          </p:cNvSpPr>
          <p:nvPr/>
        </p:nvSpPr>
        <p:spPr bwMode="auto">
          <a:xfrm>
            <a:off x="2843213" y="2603500"/>
            <a:ext cx="576262" cy="287338"/>
          </a:xfrm>
          <a:prstGeom prst="rect">
            <a:avLst/>
          </a:prstGeom>
          <a:solidFill>
            <a:schemeClr val="accent1"/>
          </a:solidFill>
          <a:ln w="9525">
            <a:solidFill>
              <a:schemeClr val="tx1"/>
            </a:solidFill>
            <a:miter lim="800000"/>
            <a:headEnd/>
            <a:tailEnd/>
          </a:ln>
        </p:spPr>
        <p:txBody>
          <a:bodyPr wrap="none" anchor="ctr"/>
          <a:lstStyle/>
          <a:p>
            <a:pPr algn="ctr"/>
            <a:r>
              <a:rPr lang="es-ES"/>
              <a:t>CTS</a:t>
            </a:r>
          </a:p>
        </p:txBody>
      </p:sp>
      <p:sp>
        <p:nvSpPr>
          <p:cNvPr id="32787" name="Rectangle 18"/>
          <p:cNvSpPr>
            <a:spLocks noChangeArrowheads="1"/>
          </p:cNvSpPr>
          <p:nvPr/>
        </p:nvSpPr>
        <p:spPr bwMode="auto">
          <a:xfrm>
            <a:off x="6875463" y="2603500"/>
            <a:ext cx="576262" cy="287338"/>
          </a:xfrm>
          <a:prstGeom prst="rect">
            <a:avLst/>
          </a:prstGeom>
          <a:solidFill>
            <a:schemeClr val="accent1"/>
          </a:solidFill>
          <a:ln w="9525">
            <a:solidFill>
              <a:schemeClr val="tx1"/>
            </a:solidFill>
            <a:miter lim="800000"/>
            <a:headEnd/>
            <a:tailEnd/>
          </a:ln>
        </p:spPr>
        <p:txBody>
          <a:bodyPr wrap="none" anchor="ctr"/>
          <a:lstStyle/>
          <a:p>
            <a:pPr algn="ctr"/>
            <a:r>
              <a:rPr lang="es-ES"/>
              <a:t>ACK</a:t>
            </a:r>
          </a:p>
        </p:txBody>
      </p:sp>
      <p:sp>
        <p:nvSpPr>
          <p:cNvPr id="32788" name="Line 19"/>
          <p:cNvSpPr>
            <a:spLocks noChangeShapeType="1"/>
          </p:cNvSpPr>
          <p:nvPr/>
        </p:nvSpPr>
        <p:spPr bwMode="auto">
          <a:xfrm>
            <a:off x="3333750" y="4330700"/>
            <a:ext cx="792163" cy="0"/>
          </a:xfrm>
          <a:prstGeom prst="line">
            <a:avLst/>
          </a:prstGeom>
          <a:noFill/>
          <a:ln w="19050">
            <a:solidFill>
              <a:schemeClr val="tx1"/>
            </a:solidFill>
            <a:round/>
            <a:headEnd/>
            <a:tailEnd type="triangle" w="med" len="med"/>
          </a:ln>
        </p:spPr>
        <p:txBody>
          <a:bodyPr/>
          <a:lstStyle/>
          <a:p>
            <a:endParaRPr lang="es-ES"/>
          </a:p>
        </p:txBody>
      </p:sp>
      <p:sp>
        <p:nvSpPr>
          <p:cNvPr id="32789" name="Text Box 20"/>
          <p:cNvSpPr txBox="1">
            <a:spLocks noChangeArrowheads="1"/>
          </p:cNvSpPr>
          <p:nvPr/>
        </p:nvSpPr>
        <p:spPr bwMode="auto">
          <a:xfrm>
            <a:off x="2555875" y="4187825"/>
            <a:ext cx="777875" cy="274638"/>
          </a:xfrm>
          <a:prstGeom prst="rect">
            <a:avLst/>
          </a:prstGeom>
          <a:noFill/>
          <a:ln w="9525">
            <a:noFill/>
            <a:miter lim="800000"/>
            <a:headEnd/>
            <a:tailEnd/>
          </a:ln>
        </p:spPr>
        <p:txBody>
          <a:bodyPr wrap="none">
            <a:spAutoFit/>
          </a:bodyPr>
          <a:lstStyle/>
          <a:p>
            <a:r>
              <a:rPr lang="es-ES" sz="1200"/>
              <a:t>Tiempo:</a:t>
            </a:r>
          </a:p>
        </p:txBody>
      </p:sp>
      <p:sp>
        <p:nvSpPr>
          <p:cNvPr id="32790" name="Text Box 21"/>
          <p:cNvSpPr txBox="1">
            <a:spLocks noChangeArrowheads="1"/>
          </p:cNvSpPr>
          <p:nvPr/>
        </p:nvSpPr>
        <p:spPr bwMode="auto">
          <a:xfrm>
            <a:off x="1181100" y="3898900"/>
            <a:ext cx="293688" cy="274638"/>
          </a:xfrm>
          <a:prstGeom prst="rect">
            <a:avLst/>
          </a:prstGeom>
          <a:noFill/>
          <a:ln w="9525">
            <a:noFill/>
            <a:miter lim="800000"/>
            <a:headEnd/>
            <a:tailEnd/>
          </a:ln>
        </p:spPr>
        <p:txBody>
          <a:bodyPr wrap="none">
            <a:spAutoFit/>
          </a:bodyPr>
          <a:lstStyle/>
          <a:p>
            <a:r>
              <a:rPr lang="es-ES" sz="1200"/>
              <a:t>D</a:t>
            </a:r>
          </a:p>
        </p:txBody>
      </p:sp>
      <p:sp>
        <p:nvSpPr>
          <p:cNvPr id="32791" name="Text Box 22"/>
          <p:cNvSpPr txBox="1">
            <a:spLocks noChangeArrowheads="1"/>
          </p:cNvSpPr>
          <p:nvPr/>
        </p:nvSpPr>
        <p:spPr bwMode="auto">
          <a:xfrm>
            <a:off x="1181100" y="3322638"/>
            <a:ext cx="293688" cy="274637"/>
          </a:xfrm>
          <a:prstGeom prst="rect">
            <a:avLst/>
          </a:prstGeom>
          <a:noFill/>
          <a:ln w="9525">
            <a:noFill/>
            <a:miter lim="800000"/>
            <a:headEnd/>
            <a:tailEnd/>
          </a:ln>
        </p:spPr>
        <p:txBody>
          <a:bodyPr wrap="none">
            <a:spAutoFit/>
          </a:bodyPr>
          <a:lstStyle/>
          <a:p>
            <a:r>
              <a:rPr lang="es-ES" sz="1200"/>
              <a:t>C</a:t>
            </a:r>
          </a:p>
        </p:txBody>
      </p:sp>
      <p:sp>
        <p:nvSpPr>
          <p:cNvPr id="32792" name="Text Box 23"/>
          <p:cNvSpPr txBox="1">
            <a:spLocks noChangeArrowheads="1"/>
          </p:cNvSpPr>
          <p:nvPr/>
        </p:nvSpPr>
        <p:spPr bwMode="auto">
          <a:xfrm>
            <a:off x="468313" y="2746375"/>
            <a:ext cx="1046162" cy="274638"/>
          </a:xfrm>
          <a:prstGeom prst="rect">
            <a:avLst/>
          </a:prstGeom>
          <a:noFill/>
          <a:ln w="9525">
            <a:noFill/>
            <a:miter lim="800000"/>
            <a:headEnd/>
            <a:tailEnd/>
          </a:ln>
        </p:spPr>
        <p:txBody>
          <a:bodyPr wrap="none">
            <a:spAutoFit/>
          </a:bodyPr>
          <a:lstStyle/>
          <a:p>
            <a:r>
              <a:rPr lang="es-ES" sz="1200"/>
              <a:t>Receptor: B</a:t>
            </a:r>
          </a:p>
        </p:txBody>
      </p:sp>
      <p:sp>
        <p:nvSpPr>
          <p:cNvPr id="32793" name="Text Box 24"/>
          <p:cNvSpPr txBox="1">
            <a:spLocks noChangeArrowheads="1"/>
          </p:cNvSpPr>
          <p:nvPr/>
        </p:nvSpPr>
        <p:spPr bwMode="auto">
          <a:xfrm>
            <a:off x="611188" y="2171700"/>
            <a:ext cx="903287" cy="274638"/>
          </a:xfrm>
          <a:prstGeom prst="rect">
            <a:avLst/>
          </a:prstGeom>
          <a:noFill/>
          <a:ln w="9525">
            <a:noFill/>
            <a:miter lim="800000"/>
            <a:headEnd/>
            <a:tailEnd/>
          </a:ln>
        </p:spPr>
        <p:txBody>
          <a:bodyPr wrap="none">
            <a:spAutoFit/>
          </a:bodyPr>
          <a:lstStyle/>
          <a:p>
            <a:r>
              <a:rPr lang="es-ES" sz="1200"/>
              <a:t>Emisor: A</a:t>
            </a:r>
          </a:p>
        </p:txBody>
      </p:sp>
      <p:sp>
        <p:nvSpPr>
          <p:cNvPr id="32794" name="Line 25"/>
          <p:cNvSpPr>
            <a:spLocks noChangeShapeType="1"/>
          </p:cNvSpPr>
          <p:nvPr/>
        </p:nvSpPr>
        <p:spPr bwMode="auto">
          <a:xfrm>
            <a:off x="2555875" y="2027238"/>
            <a:ext cx="0" cy="1441450"/>
          </a:xfrm>
          <a:prstGeom prst="line">
            <a:avLst/>
          </a:prstGeom>
          <a:noFill/>
          <a:ln w="9525">
            <a:solidFill>
              <a:schemeClr val="tx1"/>
            </a:solidFill>
            <a:prstDash val="dash"/>
            <a:round/>
            <a:headEnd/>
            <a:tailEnd/>
          </a:ln>
        </p:spPr>
        <p:txBody>
          <a:bodyPr/>
          <a:lstStyle/>
          <a:p>
            <a:endParaRPr lang="es-ES"/>
          </a:p>
        </p:txBody>
      </p:sp>
      <p:sp>
        <p:nvSpPr>
          <p:cNvPr id="32795" name="Line 26"/>
          <p:cNvSpPr>
            <a:spLocks noChangeShapeType="1"/>
          </p:cNvSpPr>
          <p:nvPr/>
        </p:nvSpPr>
        <p:spPr bwMode="auto">
          <a:xfrm>
            <a:off x="3419475" y="2027238"/>
            <a:ext cx="0" cy="1944687"/>
          </a:xfrm>
          <a:prstGeom prst="line">
            <a:avLst/>
          </a:prstGeom>
          <a:noFill/>
          <a:ln w="9525">
            <a:solidFill>
              <a:schemeClr val="tx1"/>
            </a:solidFill>
            <a:prstDash val="dash"/>
            <a:round/>
            <a:headEnd/>
            <a:tailEnd/>
          </a:ln>
        </p:spPr>
        <p:txBody>
          <a:bodyPr/>
          <a:lstStyle/>
          <a:p>
            <a:endParaRPr lang="es-ES"/>
          </a:p>
        </p:txBody>
      </p:sp>
      <p:sp>
        <p:nvSpPr>
          <p:cNvPr id="32796" name="Line 27"/>
          <p:cNvSpPr>
            <a:spLocks noChangeShapeType="1"/>
          </p:cNvSpPr>
          <p:nvPr/>
        </p:nvSpPr>
        <p:spPr bwMode="auto">
          <a:xfrm>
            <a:off x="7451725" y="2674938"/>
            <a:ext cx="0" cy="1296987"/>
          </a:xfrm>
          <a:prstGeom prst="line">
            <a:avLst/>
          </a:prstGeom>
          <a:noFill/>
          <a:ln w="9525">
            <a:solidFill>
              <a:schemeClr val="tx1"/>
            </a:solidFill>
            <a:prstDash val="dash"/>
            <a:round/>
            <a:headEnd/>
            <a:tailEnd/>
          </a:ln>
        </p:spPr>
        <p:txBody>
          <a:bodyPr/>
          <a:lstStyle/>
          <a:p>
            <a:endParaRPr lang="es-ES"/>
          </a:p>
        </p:txBody>
      </p:sp>
      <p:sp>
        <p:nvSpPr>
          <p:cNvPr id="32797" name="Line 28"/>
          <p:cNvSpPr>
            <a:spLocks noChangeShapeType="1"/>
          </p:cNvSpPr>
          <p:nvPr/>
        </p:nvSpPr>
        <p:spPr bwMode="auto">
          <a:xfrm>
            <a:off x="2843213" y="2027238"/>
            <a:ext cx="0" cy="865187"/>
          </a:xfrm>
          <a:prstGeom prst="line">
            <a:avLst/>
          </a:prstGeom>
          <a:noFill/>
          <a:ln w="9525">
            <a:solidFill>
              <a:schemeClr val="tx1"/>
            </a:solidFill>
            <a:prstDash val="dash"/>
            <a:round/>
            <a:headEnd/>
            <a:tailEnd/>
          </a:ln>
        </p:spPr>
        <p:txBody>
          <a:bodyPr/>
          <a:lstStyle/>
          <a:p>
            <a:endParaRPr lang="es-ES"/>
          </a:p>
        </p:txBody>
      </p:sp>
      <p:sp>
        <p:nvSpPr>
          <p:cNvPr id="32798" name="Text Box 29"/>
          <p:cNvSpPr txBox="1">
            <a:spLocks noChangeArrowheads="1"/>
          </p:cNvSpPr>
          <p:nvPr/>
        </p:nvSpPr>
        <p:spPr bwMode="auto">
          <a:xfrm>
            <a:off x="2484438" y="1536700"/>
            <a:ext cx="523875" cy="274638"/>
          </a:xfrm>
          <a:prstGeom prst="rect">
            <a:avLst/>
          </a:prstGeom>
          <a:noFill/>
          <a:ln w="9525">
            <a:noFill/>
            <a:miter lim="800000"/>
            <a:headEnd/>
            <a:tailEnd/>
          </a:ln>
        </p:spPr>
        <p:txBody>
          <a:bodyPr wrap="none">
            <a:spAutoFit/>
          </a:bodyPr>
          <a:lstStyle/>
          <a:p>
            <a:r>
              <a:rPr lang="es-ES" sz="1200"/>
              <a:t>SIFS</a:t>
            </a:r>
          </a:p>
        </p:txBody>
      </p:sp>
      <p:sp>
        <p:nvSpPr>
          <p:cNvPr id="32799" name="Line 30"/>
          <p:cNvSpPr>
            <a:spLocks noChangeShapeType="1"/>
          </p:cNvSpPr>
          <p:nvPr/>
        </p:nvSpPr>
        <p:spPr bwMode="auto">
          <a:xfrm flipH="1">
            <a:off x="6875463" y="2027238"/>
            <a:ext cx="1587" cy="865187"/>
          </a:xfrm>
          <a:prstGeom prst="line">
            <a:avLst/>
          </a:prstGeom>
          <a:noFill/>
          <a:ln w="9525">
            <a:solidFill>
              <a:schemeClr val="tx1"/>
            </a:solidFill>
            <a:prstDash val="dash"/>
            <a:round/>
            <a:headEnd/>
            <a:tailEnd/>
          </a:ln>
        </p:spPr>
        <p:txBody>
          <a:bodyPr/>
          <a:lstStyle/>
          <a:p>
            <a:endParaRPr lang="es-ES"/>
          </a:p>
        </p:txBody>
      </p:sp>
      <p:sp>
        <p:nvSpPr>
          <p:cNvPr id="32800" name="AutoShape 31"/>
          <p:cNvSpPr>
            <a:spLocks/>
          </p:cNvSpPr>
          <p:nvPr/>
        </p:nvSpPr>
        <p:spPr bwMode="auto">
          <a:xfrm rot="5400000">
            <a:off x="3482181" y="1735932"/>
            <a:ext cx="144463" cy="266700"/>
          </a:xfrm>
          <a:prstGeom prst="leftBrace">
            <a:avLst>
              <a:gd name="adj1" fmla="val 15385"/>
              <a:gd name="adj2" fmla="val 50000"/>
            </a:avLst>
          </a:prstGeom>
          <a:noFill/>
          <a:ln w="9525">
            <a:solidFill>
              <a:schemeClr val="tx1"/>
            </a:solidFill>
            <a:round/>
            <a:headEnd/>
            <a:tailEnd/>
          </a:ln>
        </p:spPr>
        <p:txBody>
          <a:bodyPr wrap="none" anchor="ctr"/>
          <a:lstStyle/>
          <a:p>
            <a:endParaRPr lang="es-ES"/>
          </a:p>
        </p:txBody>
      </p:sp>
      <p:sp>
        <p:nvSpPr>
          <p:cNvPr id="32801" name="Text Box 32"/>
          <p:cNvSpPr txBox="1">
            <a:spLocks noChangeArrowheads="1"/>
          </p:cNvSpPr>
          <p:nvPr/>
        </p:nvSpPr>
        <p:spPr bwMode="auto">
          <a:xfrm>
            <a:off x="3286125" y="1524000"/>
            <a:ext cx="523875" cy="274638"/>
          </a:xfrm>
          <a:prstGeom prst="rect">
            <a:avLst/>
          </a:prstGeom>
          <a:noFill/>
          <a:ln w="9525">
            <a:noFill/>
            <a:miter lim="800000"/>
            <a:headEnd/>
            <a:tailEnd/>
          </a:ln>
        </p:spPr>
        <p:txBody>
          <a:bodyPr wrap="none">
            <a:spAutoFit/>
          </a:bodyPr>
          <a:lstStyle/>
          <a:p>
            <a:r>
              <a:rPr lang="es-ES" sz="1200"/>
              <a:t>SIFS</a:t>
            </a:r>
          </a:p>
        </p:txBody>
      </p:sp>
      <p:sp>
        <p:nvSpPr>
          <p:cNvPr id="32802" name="AutoShape 33"/>
          <p:cNvSpPr>
            <a:spLocks/>
          </p:cNvSpPr>
          <p:nvPr/>
        </p:nvSpPr>
        <p:spPr bwMode="auto">
          <a:xfrm rot="5400000">
            <a:off x="2637632" y="1750219"/>
            <a:ext cx="144462" cy="266700"/>
          </a:xfrm>
          <a:prstGeom prst="leftBrace">
            <a:avLst>
              <a:gd name="adj1" fmla="val 15385"/>
              <a:gd name="adj2" fmla="val 50000"/>
            </a:avLst>
          </a:prstGeom>
          <a:noFill/>
          <a:ln w="9525">
            <a:solidFill>
              <a:schemeClr val="tx1"/>
            </a:solidFill>
            <a:round/>
            <a:headEnd/>
            <a:tailEnd/>
          </a:ln>
        </p:spPr>
        <p:txBody>
          <a:bodyPr wrap="none" anchor="ctr"/>
          <a:lstStyle/>
          <a:p>
            <a:endParaRPr lang="es-ES"/>
          </a:p>
        </p:txBody>
      </p:sp>
      <p:sp>
        <p:nvSpPr>
          <p:cNvPr id="32803" name="Text Box 34"/>
          <p:cNvSpPr txBox="1">
            <a:spLocks noChangeArrowheads="1"/>
          </p:cNvSpPr>
          <p:nvPr/>
        </p:nvSpPr>
        <p:spPr bwMode="auto">
          <a:xfrm>
            <a:off x="6496050" y="1536700"/>
            <a:ext cx="523875" cy="274638"/>
          </a:xfrm>
          <a:prstGeom prst="rect">
            <a:avLst/>
          </a:prstGeom>
          <a:noFill/>
          <a:ln w="9525">
            <a:noFill/>
            <a:miter lim="800000"/>
            <a:headEnd/>
            <a:tailEnd/>
          </a:ln>
        </p:spPr>
        <p:txBody>
          <a:bodyPr wrap="none">
            <a:spAutoFit/>
          </a:bodyPr>
          <a:lstStyle/>
          <a:p>
            <a:r>
              <a:rPr lang="es-ES" sz="1200"/>
              <a:t>SIFS</a:t>
            </a:r>
          </a:p>
        </p:txBody>
      </p:sp>
      <p:sp>
        <p:nvSpPr>
          <p:cNvPr id="32804" name="AutoShape 35"/>
          <p:cNvSpPr>
            <a:spLocks/>
          </p:cNvSpPr>
          <p:nvPr/>
        </p:nvSpPr>
        <p:spPr bwMode="auto">
          <a:xfrm rot="5400000">
            <a:off x="6649243" y="1748632"/>
            <a:ext cx="144463" cy="266700"/>
          </a:xfrm>
          <a:prstGeom prst="leftBrace">
            <a:avLst>
              <a:gd name="adj1" fmla="val 15385"/>
              <a:gd name="adj2" fmla="val 50000"/>
            </a:avLst>
          </a:prstGeom>
          <a:noFill/>
          <a:ln w="9525">
            <a:solidFill>
              <a:schemeClr val="tx1"/>
            </a:solidFill>
            <a:round/>
            <a:headEnd/>
            <a:tailEnd/>
          </a:ln>
        </p:spPr>
        <p:txBody>
          <a:bodyPr wrap="none" anchor="ctr"/>
          <a:lstStyle/>
          <a:p>
            <a:endParaRPr lang="es-ES"/>
          </a:p>
        </p:txBody>
      </p:sp>
      <p:sp>
        <p:nvSpPr>
          <p:cNvPr id="32805" name="Text Box 36"/>
          <p:cNvSpPr txBox="1">
            <a:spLocks noChangeArrowheads="1"/>
          </p:cNvSpPr>
          <p:nvPr/>
        </p:nvSpPr>
        <p:spPr bwMode="auto">
          <a:xfrm>
            <a:off x="6084888" y="4292600"/>
            <a:ext cx="2374900" cy="603250"/>
          </a:xfrm>
          <a:prstGeom prst="rect">
            <a:avLst/>
          </a:prstGeom>
          <a:noFill/>
          <a:ln w="9525">
            <a:noFill/>
            <a:miter lim="800000"/>
            <a:headEnd/>
            <a:tailEnd/>
          </a:ln>
        </p:spPr>
        <p:txBody>
          <a:bodyPr>
            <a:spAutoFit/>
          </a:bodyPr>
          <a:lstStyle/>
          <a:p>
            <a:pPr>
              <a:lnSpc>
                <a:spcPct val="120000"/>
              </a:lnSpc>
            </a:pPr>
            <a:r>
              <a:rPr lang="es-ES"/>
              <a:t>D oye a B pero no a A. </a:t>
            </a:r>
          </a:p>
          <a:p>
            <a:pPr>
              <a:lnSpc>
                <a:spcPct val="120000"/>
              </a:lnSpc>
            </a:pPr>
            <a:r>
              <a:rPr lang="es-ES"/>
              <a:t>C oye a A pero no a B.</a:t>
            </a:r>
          </a:p>
        </p:txBody>
      </p:sp>
      <p:sp>
        <p:nvSpPr>
          <p:cNvPr id="32806" name="Text Box 37"/>
          <p:cNvSpPr txBox="1">
            <a:spLocks noChangeArrowheads="1"/>
          </p:cNvSpPr>
          <p:nvPr/>
        </p:nvSpPr>
        <p:spPr bwMode="auto">
          <a:xfrm>
            <a:off x="252413" y="4875213"/>
            <a:ext cx="4751387" cy="1126462"/>
          </a:xfrm>
          <a:prstGeom prst="rect">
            <a:avLst/>
          </a:prstGeom>
          <a:noFill/>
          <a:ln w="9525">
            <a:noFill/>
            <a:miter lim="800000"/>
            <a:headEnd/>
            <a:tailEnd/>
          </a:ln>
        </p:spPr>
        <p:txBody>
          <a:bodyPr>
            <a:spAutoFit/>
          </a:bodyPr>
          <a:lstStyle/>
          <a:p>
            <a:pPr algn="ctr">
              <a:lnSpc>
                <a:spcPct val="120000"/>
              </a:lnSpc>
            </a:pPr>
            <a:r>
              <a:rPr lang="es-ES" dirty="0"/>
              <a:t>C y D pueden calcular cuanto tiempo va a estar ocupado el canal porque </a:t>
            </a:r>
            <a:r>
              <a:rPr lang="es-ES" dirty="0" smtClean="0"/>
              <a:t>los </a:t>
            </a:r>
            <a:r>
              <a:rPr lang="es-ES" dirty="0"/>
              <a:t>mensajes RTS/CTS </a:t>
            </a:r>
            <a:r>
              <a:rPr lang="es-ES" dirty="0" smtClean="0"/>
              <a:t>contienen </a:t>
            </a:r>
            <a:r>
              <a:rPr lang="es-ES" dirty="0"/>
              <a:t>información sobre la longitud de la trama a transmitir.</a:t>
            </a:r>
          </a:p>
        </p:txBody>
      </p:sp>
    </p:spTree>
  </p:cSld>
  <p:clrMapOvr>
    <a:masterClrMapping/>
  </p:clrMapOvr>
  <p:transition spd="med">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FCF4F478-B951-4392-80BC-E61873F90C89}" type="slidenum">
              <a:rPr lang="es-ES"/>
              <a:pPr>
                <a:defRPr/>
              </a:pPr>
              <a:t>32</a:t>
            </a:fld>
            <a:endParaRPr lang="es-ES"/>
          </a:p>
        </p:txBody>
      </p:sp>
      <p:sp>
        <p:nvSpPr>
          <p:cNvPr id="33795" name="Rectangle 2"/>
          <p:cNvSpPr>
            <a:spLocks noGrp="1" noChangeArrowheads="1"/>
          </p:cNvSpPr>
          <p:nvPr>
            <p:ph type="title"/>
          </p:nvPr>
        </p:nvSpPr>
        <p:spPr/>
        <p:txBody>
          <a:bodyPr/>
          <a:lstStyle/>
          <a:p>
            <a:pPr eaLnBrk="1" hangingPunct="1"/>
            <a:r>
              <a:rPr lang="es-ES" sz="4000" smtClean="0"/>
              <a:t>Inconvenientes/ventajas de usar RTS/CTS</a:t>
            </a:r>
          </a:p>
        </p:txBody>
      </p:sp>
      <p:sp>
        <p:nvSpPr>
          <p:cNvPr id="33796" name="Rectangle 3"/>
          <p:cNvSpPr>
            <a:spLocks noGrp="1" noChangeArrowheads="1"/>
          </p:cNvSpPr>
          <p:nvPr>
            <p:ph type="body" idx="1"/>
          </p:nvPr>
        </p:nvSpPr>
        <p:spPr/>
        <p:txBody>
          <a:bodyPr/>
          <a:lstStyle/>
          <a:p>
            <a:pPr eaLnBrk="1" hangingPunct="1">
              <a:lnSpc>
                <a:spcPct val="90000"/>
              </a:lnSpc>
            </a:pPr>
            <a:r>
              <a:rPr lang="es-ES" sz="2400" dirty="0" smtClean="0"/>
              <a:t>Inconvenientes:</a:t>
            </a:r>
          </a:p>
          <a:p>
            <a:pPr lvl="1" eaLnBrk="1" hangingPunct="1">
              <a:lnSpc>
                <a:spcPct val="90000"/>
              </a:lnSpc>
            </a:pPr>
            <a:r>
              <a:rPr lang="es-ES" sz="2000" dirty="0" smtClean="0"/>
              <a:t>Aumenta la latencia (cada envío ha de ir precedido del intercambio de dos mensajes)</a:t>
            </a:r>
          </a:p>
          <a:p>
            <a:pPr lvl="1" eaLnBrk="1" hangingPunct="1">
              <a:lnSpc>
                <a:spcPct val="90000"/>
              </a:lnSpc>
            </a:pPr>
            <a:r>
              <a:rPr lang="es-ES" sz="2000" dirty="0" smtClean="0"/>
              <a:t>Reduce de rendimiento (</a:t>
            </a:r>
            <a:r>
              <a:rPr lang="es-ES" sz="2000" dirty="0" err="1" smtClean="0"/>
              <a:t>throughput</a:t>
            </a:r>
            <a:r>
              <a:rPr lang="es-ES" sz="2000" dirty="0" smtClean="0"/>
              <a:t>). El canal se ha de utilizar durante algún tiempo para enviar mensajes de control</a:t>
            </a:r>
          </a:p>
          <a:p>
            <a:pPr eaLnBrk="1" hangingPunct="1">
              <a:lnSpc>
                <a:spcPct val="90000"/>
              </a:lnSpc>
            </a:pPr>
            <a:r>
              <a:rPr lang="es-ES" sz="2400" dirty="0" smtClean="0"/>
              <a:t>Ventajas:</a:t>
            </a:r>
          </a:p>
          <a:p>
            <a:pPr lvl="1" eaLnBrk="1" hangingPunct="1">
              <a:lnSpc>
                <a:spcPct val="90000"/>
              </a:lnSpc>
            </a:pPr>
            <a:r>
              <a:rPr lang="es-ES" sz="2000" dirty="0" smtClean="0"/>
              <a:t>Se reducen las colisiones si se da el problema de la estación oculta. Esto puede mejorar el rendimiento en esos casos.</a:t>
            </a:r>
          </a:p>
          <a:p>
            <a:pPr eaLnBrk="1" hangingPunct="1">
              <a:lnSpc>
                <a:spcPct val="90000"/>
              </a:lnSpc>
            </a:pPr>
            <a:r>
              <a:rPr lang="es-ES" sz="2400" dirty="0" smtClean="0"/>
              <a:t>Recomendación: activar RTS/CTS solo en las estaciones que por su distancia o ubicación se sospeche que no se van a ‘oír’ entre sí</a:t>
            </a:r>
          </a:p>
        </p:txBody>
      </p:sp>
    </p:spTree>
  </p:cSld>
  <p:clrMapOvr>
    <a:masterClrMapping/>
  </p:clrMapOvr>
  <p:transition spd="med">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número de diapositiva"/>
          <p:cNvSpPr>
            <a:spLocks noGrp="1"/>
          </p:cNvSpPr>
          <p:nvPr>
            <p:ph type="sldNum" sz="quarter" idx="10"/>
          </p:nvPr>
        </p:nvSpPr>
        <p:spPr/>
        <p:txBody>
          <a:bodyPr/>
          <a:lstStyle/>
          <a:p>
            <a:pPr>
              <a:defRPr/>
            </a:pPr>
            <a:r>
              <a:rPr lang="es-ES"/>
              <a:t>Ampliación Redes 5-</a:t>
            </a:r>
            <a:fld id="{0980EDB3-5860-44E6-BAE9-5EDAE5166E13}" type="slidenum">
              <a:rPr lang="es-ES"/>
              <a:pPr>
                <a:defRPr/>
              </a:pPr>
              <a:t>33</a:t>
            </a:fld>
            <a:endParaRPr lang="es-ES"/>
          </a:p>
        </p:txBody>
      </p:sp>
      <p:sp>
        <p:nvSpPr>
          <p:cNvPr id="34819" name="Rectangle 4"/>
          <p:cNvSpPr>
            <a:spLocks noGrp="1" noChangeArrowheads="1"/>
          </p:cNvSpPr>
          <p:nvPr>
            <p:ph type="title"/>
          </p:nvPr>
        </p:nvSpPr>
        <p:spPr>
          <a:xfrm>
            <a:off x="685800" y="476250"/>
            <a:ext cx="7772400" cy="658813"/>
          </a:xfrm>
        </p:spPr>
        <p:txBody>
          <a:bodyPr/>
          <a:lstStyle/>
          <a:p>
            <a:pPr eaLnBrk="1" hangingPunct="1"/>
            <a:r>
              <a:rPr lang="es-ES" sz="3600" smtClean="0">
                <a:latin typeface="Arial" charset="0"/>
              </a:rPr>
              <a:t>Ejemplo de uso de RTS/CTS</a:t>
            </a:r>
          </a:p>
        </p:txBody>
      </p:sp>
      <p:pic>
        <p:nvPicPr>
          <p:cNvPr id="34820" name="Picture 5"/>
          <p:cNvPicPr>
            <a:picLocks noChangeAspect="1" noChangeArrowheads="1"/>
          </p:cNvPicPr>
          <p:nvPr/>
        </p:nvPicPr>
        <p:blipFill>
          <a:blip r:embed="rId3" cstate="print"/>
          <a:srcRect/>
          <a:stretch>
            <a:fillRect/>
          </a:stretch>
        </p:blipFill>
        <p:spPr bwMode="auto">
          <a:xfrm>
            <a:off x="4033838" y="2973388"/>
            <a:ext cx="590550" cy="509587"/>
          </a:xfrm>
          <a:prstGeom prst="rect">
            <a:avLst/>
          </a:prstGeom>
          <a:noFill/>
          <a:ln w="9525">
            <a:noFill/>
            <a:miter lim="800000"/>
            <a:headEnd/>
            <a:tailEnd/>
          </a:ln>
        </p:spPr>
      </p:pic>
      <p:pic>
        <p:nvPicPr>
          <p:cNvPr id="34821" name="Picture 6"/>
          <p:cNvPicPr>
            <a:picLocks noChangeAspect="1" noChangeArrowheads="1"/>
          </p:cNvPicPr>
          <p:nvPr/>
        </p:nvPicPr>
        <p:blipFill>
          <a:blip r:embed="rId4" cstate="print"/>
          <a:srcRect/>
          <a:stretch>
            <a:fillRect/>
          </a:stretch>
        </p:blipFill>
        <p:spPr bwMode="auto">
          <a:xfrm>
            <a:off x="2843213" y="2503488"/>
            <a:ext cx="593725" cy="522287"/>
          </a:xfrm>
          <a:prstGeom prst="rect">
            <a:avLst/>
          </a:prstGeom>
          <a:noFill/>
          <a:ln w="9525">
            <a:noFill/>
            <a:miter lim="800000"/>
            <a:headEnd/>
            <a:tailEnd/>
          </a:ln>
        </p:spPr>
      </p:pic>
      <p:pic>
        <p:nvPicPr>
          <p:cNvPr id="34822" name="Picture 7"/>
          <p:cNvPicPr>
            <a:picLocks noChangeAspect="1" noChangeArrowheads="1"/>
          </p:cNvPicPr>
          <p:nvPr/>
        </p:nvPicPr>
        <p:blipFill>
          <a:blip r:embed="rId4" cstate="print"/>
          <a:srcRect/>
          <a:stretch>
            <a:fillRect/>
          </a:stretch>
        </p:blipFill>
        <p:spPr bwMode="auto">
          <a:xfrm>
            <a:off x="5148263" y="2287588"/>
            <a:ext cx="593725" cy="522287"/>
          </a:xfrm>
          <a:prstGeom prst="rect">
            <a:avLst/>
          </a:prstGeom>
          <a:noFill/>
          <a:ln w="9525">
            <a:noFill/>
            <a:miter lim="800000"/>
            <a:headEnd/>
            <a:tailEnd/>
          </a:ln>
        </p:spPr>
      </p:pic>
      <p:pic>
        <p:nvPicPr>
          <p:cNvPr id="34823" name="Picture 8"/>
          <p:cNvPicPr>
            <a:picLocks noChangeAspect="1" noChangeArrowheads="1"/>
          </p:cNvPicPr>
          <p:nvPr/>
        </p:nvPicPr>
        <p:blipFill>
          <a:blip r:embed="rId4" cstate="print"/>
          <a:srcRect/>
          <a:stretch>
            <a:fillRect/>
          </a:stretch>
        </p:blipFill>
        <p:spPr bwMode="auto">
          <a:xfrm>
            <a:off x="2987675" y="3871913"/>
            <a:ext cx="593725" cy="522287"/>
          </a:xfrm>
          <a:prstGeom prst="rect">
            <a:avLst/>
          </a:prstGeom>
          <a:noFill/>
          <a:ln w="9525">
            <a:noFill/>
            <a:miter lim="800000"/>
            <a:headEnd/>
            <a:tailEnd/>
          </a:ln>
        </p:spPr>
      </p:pic>
      <p:pic>
        <p:nvPicPr>
          <p:cNvPr id="34824" name="Picture 9"/>
          <p:cNvPicPr>
            <a:picLocks noChangeAspect="1" noChangeArrowheads="1"/>
          </p:cNvPicPr>
          <p:nvPr/>
        </p:nvPicPr>
        <p:blipFill>
          <a:blip r:embed="rId4" cstate="print"/>
          <a:srcRect/>
          <a:stretch>
            <a:fillRect/>
          </a:stretch>
        </p:blipFill>
        <p:spPr bwMode="auto">
          <a:xfrm>
            <a:off x="5292725" y="3943350"/>
            <a:ext cx="593725" cy="522288"/>
          </a:xfrm>
          <a:prstGeom prst="rect">
            <a:avLst/>
          </a:prstGeom>
          <a:noFill/>
          <a:ln w="9525">
            <a:noFill/>
            <a:miter lim="800000"/>
            <a:headEnd/>
            <a:tailEnd/>
          </a:ln>
        </p:spPr>
      </p:pic>
      <p:pic>
        <p:nvPicPr>
          <p:cNvPr id="34825" name="Picture 10"/>
          <p:cNvPicPr>
            <a:picLocks noChangeAspect="1" noChangeArrowheads="1"/>
          </p:cNvPicPr>
          <p:nvPr/>
        </p:nvPicPr>
        <p:blipFill>
          <a:blip r:embed="rId4" cstate="print"/>
          <a:srcRect/>
          <a:stretch>
            <a:fillRect/>
          </a:stretch>
        </p:blipFill>
        <p:spPr bwMode="auto">
          <a:xfrm>
            <a:off x="7308850" y="3933825"/>
            <a:ext cx="593725" cy="522288"/>
          </a:xfrm>
          <a:prstGeom prst="rect">
            <a:avLst/>
          </a:prstGeom>
          <a:noFill/>
          <a:ln w="9525">
            <a:noFill/>
            <a:miter lim="800000"/>
            <a:headEnd/>
            <a:tailEnd/>
          </a:ln>
        </p:spPr>
      </p:pic>
      <p:pic>
        <p:nvPicPr>
          <p:cNvPr id="34826" name="Picture 11"/>
          <p:cNvPicPr>
            <a:picLocks noChangeAspect="1" noChangeArrowheads="1"/>
          </p:cNvPicPr>
          <p:nvPr/>
        </p:nvPicPr>
        <p:blipFill>
          <a:blip r:embed="rId4" cstate="print"/>
          <a:srcRect/>
          <a:stretch>
            <a:fillRect/>
          </a:stretch>
        </p:blipFill>
        <p:spPr bwMode="auto">
          <a:xfrm>
            <a:off x="1116013" y="1927225"/>
            <a:ext cx="593725" cy="522288"/>
          </a:xfrm>
          <a:prstGeom prst="rect">
            <a:avLst/>
          </a:prstGeom>
          <a:noFill/>
          <a:ln w="9525">
            <a:noFill/>
            <a:miter lim="800000"/>
            <a:headEnd/>
            <a:tailEnd/>
          </a:ln>
        </p:spPr>
      </p:pic>
      <p:sp>
        <p:nvSpPr>
          <p:cNvPr id="34827" name="Text Box 12"/>
          <p:cNvSpPr txBox="1">
            <a:spLocks noChangeArrowheads="1"/>
          </p:cNvSpPr>
          <p:nvPr/>
        </p:nvSpPr>
        <p:spPr bwMode="auto">
          <a:xfrm>
            <a:off x="4119563" y="3509963"/>
            <a:ext cx="431800" cy="304800"/>
          </a:xfrm>
          <a:prstGeom prst="rect">
            <a:avLst/>
          </a:prstGeom>
          <a:noFill/>
          <a:ln w="9525">
            <a:noFill/>
            <a:miter lim="800000"/>
            <a:headEnd/>
            <a:tailEnd/>
          </a:ln>
        </p:spPr>
        <p:txBody>
          <a:bodyPr wrap="none">
            <a:spAutoFit/>
          </a:bodyPr>
          <a:lstStyle/>
          <a:p>
            <a:r>
              <a:rPr lang="es-ES"/>
              <a:t>AP</a:t>
            </a:r>
          </a:p>
        </p:txBody>
      </p:sp>
      <p:sp>
        <p:nvSpPr>
          <p:cNvPr id="34828" name="Text Box 13"/>
          <p:cNvSpPr txBox="1">
            <a:spLocks noChangeArrowheads="1"/>
          </p:cNvSpPr>
          <p:nvPr/>
        </p:nvSpPr>
        <p:spPr bwMode="auto">
          <a:xfrm>
            <a:off x="890588" y="2432050"/>
            <a:ext cx="944562" cy="517525"/>
          </a:xfrm>
          <a:prstGeom prst="rect">
            <a:avLst/>
          </a:prstGeom>
          <a:noFill/>
          <a:ln w="9525">
            <a:noFill/>
            <a:miter lim="800000"/>
            <a:headEnd/>
            <a:tailEnd/>
          </a:ln>
        </p:spPr>
        <p:txBody>
          <a:bodyPr wrap="none">
            <a:spAutoFit/>
          </a:bodyPr>
          <a:lstStyle/>
          <a:p>
            <a:pPr algn="ctr"/>
            <a:r>
              <a:rPr lang="es-ES"/>
              <a:t>A</a:t>
            </a:r>
          </a:p>
          <a:p>
            <a:pPr algn="ctr"/>
            <a:r>
              <a:rPr lang="es-ES"/>
              <a:t>RTS/CTS</a:t>
            </a:r>
          </a:p>
        </p:txBody>
      </p:sp>
      <p:sp>
        <p:nvSpPr>
          <p:cNvPr id="34829" name="Text Box 14"/>
          <p:cNvSpPr txBox="1">
            <a:spLocks noChangeArrowheads="1"/>
          </p:cNvSpPr>
          <p:nvPr/>
        </p:nvSpPr>
        <p:spPr bwMode="auto">
          <a:xfrm>
            <a:off x="5292725" y="4519613"/>
            <a:ext cx="303213" cy="304800"/>
          </a:xfrm>
          <a:prstGeom prst="rect">
            <a:avLst/>
          </a:prstGeom>
          <a:noFill/>
          <a:ln w="9525">
            <a:noFill/>
            <a:miter lim="800000"/>
            <a:headEnd/>
            <a:tailEnd/>
          </a:ln>
        </p:spPr>
        <p:txBody>
          <a:bodyPr wrap="none">
            <a:spAutoFit/>
          </a:bodyPr>
          <a:lstStyle/>
          <a:p>
            <a:r>
              <a:rPr lang="es-ES"/>
              <a:t>E</a:t>
            </a:r>
          </a:p>
        </p:txBody>
      </p:sp>
      <p:sp>
        <p:nvSpPr>
          <p:cNvPr id="34830" name="Text Box 15"/>
          <p:cNvSpPr txBox="1">
            <a:spLocks noChangeArrowheads="1"/>
          </p:cNvSpPr>
          <p:nvPr/>
        </p:nvSpPr>
        <p:spPr bwMode="auto">
          <a:xfrm>
            <a:off x="5219700" y="2792413"/>
            <a:ext cx="312738" cy="304800"/>
          </a:xfrm>
          <a:prstGeom prst="rect">
            <a:avLst/>
          </a:prstGeom>
          <a:noFill/>
          <a:ln w="9525">
            <a:noFill/>
            <a:miter lim="800000"/>
            <a:headEnd/>
            <a:tailEnd/>
          </a:ln>
        </p:spPr>
        <p:txBody>
          <a:bodyPr wrap="none">
            <a:spAutoFit/>
          </a:bodyPr>
          <a:lstStyle/>
          <a:p>
            <a:r>
              <a:rPr lang="es-ES"/>
              <a:t>D</a:t>
            </a:r>
          </a:p>
        </p:txBody>
      </p:sp>
      <p:sp>
        <p:nvSpPr>
          <p:cNvPr id="34831" name="Text Box 16"/>
          <p:cNvSpPr txBox="1">
            <a:spLocks noChangeArrowheads="1"/>
          </p:cNvSpPr>
          <p:nvPr/>
        </p:nvSpPr>
        <p:spPr bwMode="auto">
          <a:xfrm>
            <a:off x="3132138" y="4376738"/>
            <a:ext cx="312737" cy="304800"/>
          </a:xfrm>
          <a:prstGeom prst="rect">
            <a:avLst/>
          </a:prstGeom>
          <a:noFill/>
          <a:ln w="9525">
            <a:noFill/>
            <a:miter lim="800000"/>
            <a:headEnd/>
            <a:tailEnd/>
          </a:ln>
        </p:spPr>
        <p:txBody>
          <a:bodyPr wrap="none">
            <a:spAutoFit/>
          </a:bodyPr>
          <a:lstStyle/>
          <a:p>
            <a:r>
              <a:rPr lang="es-ES"/>
              <a:t>C</a:t>
            </a:r>
          </a:p>
        </p:txBody>
      </p:sp>
      <p:sp>
        <p:nvSpPr>
          <p:cNvPr id="34832" name="Text Box 17"/>
          <p:cNvSpPr txBox="1">
            <a:spLocks noChangeArrowheads="1"/>
          </p:cNvSpPr>
          <p:nvPr/>
        </p:nvSpPr>
        <p:spPr bwMode="auto">
          <a:xfrm>
            <a:off x="2916238" y="3079750"/>
            <a:ext cx="312737" cy="304800"/>
          </a:xfrm>
          <a:prstGeom prst="rect">
            <a:avLst/>
          </a:prstGeom>
          <a:noFill/>
          <a:ln w="9525">
            <a:noFill/>
            <a:miter lim="800000"/>
            <a:headEnd/>
            <a:tailEnd/>
          </a:ln>
        </p:spPr>
        <p:txBody>
          <a:bodyPr wrap="none">
            <a:spAutoFit/>
          </a:bodyPr>
          <a:lstStyle/>
          <a:p>
            <a:r>
              <a:rPr lang="es-ES"/>
              <a:t>B</a:t>
            </a:r>
          </a:p>
        </p:txBody>
      </p:sp>
      <p:sp>
        <p:nvSpPr>
          <p:cNvPr id="34833" name="Text Box 18"/>
          <p:cNvSpPr txBox="1">
            <a:spLocks noChangeArrowheads="1"/>
          </p:cNvSpPr>
          <p:nvPr/>
        </p:nvSpPr>
        <p:spPr bwMode="auto">
          <a:xfrm>
            <a:off x="7092950" y="4437063"/>
            <a:ext cx="944563" cy="517525"/>
          </a:xfrm>
          <a:prstGeom prst="rect">
            <a:avLst/>
          </a:prstGeom>
          <a:noFill/>
          <a:ln w="9525">
            <a:noFill/>
            <a:miter lim="800000"/>
            <a:headEnd/>
            <a:tailEnd/>
          </a:ln>
        </p:spPr>
        <p:txBody>
          <a:bodyPr wrap="none">
            <a:spAutoFit/>
          </a:bodyPr>
          <a:lstStyle/>
          <a:p>
            <a:pPr algn="ctr"/>
            <a:r>
              <a:rPr lang="es-ES"/>
              <a:t>F</a:t>
            </a:r>
          </a:p>
          <a:p>
            <a:pPr algn="ctr"/>
            <a:r>
              <a:rPr lang="es-ES"/>
              <a:t>RTS/CTS</a:t>
            </a:r>
          </a:p>
        </p:txBody>
      </p:sp>
      <p:sp>
        <p:nvSpPr>
          <p:cNvPr id="34834" name="Text Box 19"/>
          <p:cNvSpPr txBox="1">
            <a:spLocks noChangeArrowheads="1"/>
          </p:cNvSpPr>
          <p:nvPr/>
        </p:nvSpPr>
        <p:spPr bwMode="auto">
          <a:xfrm>
            <a:off x="612775" y="5084763"/>
            <a:ext cx="8062913" cy="1169551"/>
          </a:xfrm>
          <a:prstGeom prst="rect">
            <a:avLst/>
          </a:prstGeom>
          <a:noFill/>
          <a:ln w="9525">
            <a:noFill/>
            <a:miter lim="800000"/>
            <a:headEnd/>
            <a:tailEnd/>
          </a:ln>
        </p:spPr>
        <p:txBody>
          <a:bodyPr>
            <a:spAutoFit/>
          </a:bodyPr>
          <a:lstStyle/>
          <a:p>
            <a:pPr>
              <a:buFontTx/>
              <a:buChar char="•"/>
            </a:pPr>
            <a:r>
              <a:rPr lang="es-ES" b="0" dirty="0"/>
              <a:t>RTS/CTS debería activarse en A y en F únicamente</a:t>
            </a:r>
          </a:p>
          <a:p>
            <a:pPr>
              <a:buFontTx/>
              <a:buChar char="•"/>
            </a:pPr>
            <a:r>
              <a:rPr lang="es-ES" b="0" dirty="0"/>
              <a:t>Si </a:t>
            </a:r>
            <a:r>
              <a:rPr lang="es-ES" b="0" dirty="0" smtClean="0"/>
              <a:t>solo estuviera una de ambas (A </a:t>
            </a:r>
            <a:r>
              <a:rPr lang="es-ES" b="0" dirty="0"/>
              <a:t>o </a:t>
            </a:r>
            <a:r>
              <a:rPr lang="es-ES" b="0" dirty="0" smtClean="0"/>
              <a:t>F) </a:t>
            </a:r>
            <a:r>
              <a:rPr lang="es-ES" b="0" dirty="0"/>
              <a:t>no haría falta activar RTS/CTS en ninguna estación</a:t>
            </a:r>
          </a:p>
          <a:p>
            <a:pPr>
              <a:buFontTx/>
              <a:buChar char="•"/>
            </a:pPr>
            <a:r>
              <a:rPr lang="es-ES" b="0" dirty="0"/>
              <a:t>Si una estación sufre una elevada tasa de colisiones y se encuentra relativamente alejada de su AP es posible que convenga activarle los mensajes RTS/CTS. En ningún caso hace falta activar </a:t>
            </a:r>
            <a:r>
              <a:rPr lang="es-ES" b="0" dirty="0" smtClean="0"/>
              <a:t>RTS/CTS en </a:t>
            </a:r>
            <a:r>
              <a:rPr lang="es-ES" b="0" dirty="0"/>
              <a:t>el AP, ya que cuando </a:t>
            </a:r>
            <a:r>
              <a:rPr lang="es-ES" b="0" dirty="0" smtClean="0"/>
              <a:t>recibe </a:t>
            </a:r>
            <a:r>
              <a:rPr lang="es-ES" b="0" dirty="0"/>
              <a:t>un RTS él siempre </a:t>
            </a:r>
            <a:r>
              <a:rPr lang="es-ES" b="0" dirty="0" smtClean="0"/>
              <a:t>responde </a:t>
            </a:r>
            <a:r>
              <a:rPr lang="es-ES" b="0" dirty="0"/>
              <a:t>con el CTS correspondiente</a:t>
            </a:r>
          </a:p>
        </p:txBody>
      </p:sp>
      <p:sp>
        <p:nvSpPr>
          <p:cNvPr id="34835" name="Line 20"/>
          <p:cNvSpPr>
            <a:spLocks noChangeShapeType="1"/>
          </p:cNvSpPr>
          <p:nvPr/>
        </p:nvSpPr>
        <p:spPr bwMode="auto">
          <a:xfrm flipH="1">
            <a:off x="1908175" y="1557338"/>
            <a:ext cx="4248150" cy="576262"/>
          </a:xfrm>
          <a:prstGeom prst="line">
            <a:avLst/>
          </a:prstGeom>
          <a:noFill/>
          <a:ln w="9525">
            <a:solidFill>
              <a:schemeClr val="tx1"/>
            </a:solidFill>
            <a:round/>
            <a:headEnd/>
            <a:tailEnd type="triangle" w="med" len="med"/>
          </a:ln>
        </p:spPr>
        <p:txBody>
          <a:bodyPr/>
          <a:lstStyle/>
          <a:p>
            <a:endParaRPr lang="es-ES"/>
          </a:p>
        </p:txBody>
      </p:sp>
      <p:sp>
        <p:nvSpPr>
          <p:cNvPr id="34836" name="Line 21"/>
          <p:cNvSpPr>
            <a:spLocks noChangeShapeType="1"/>
          </p:cNvSpPr>
          <p:nvPr/>
        </p:nvSpPr>
        <p:spPr bwMode="auto">
          <a:xfrm>
            <a:off x="7162800" y="2081213"/>
            <a:ext cx="361950" cy="1635125"/>
          </a:xfrm>
          <a:prstGeom prst="line">
            <a:avLst/>
          </a:prstGeom>
          <a:noFill/>
          <a:ln w="9525">
            <a:solidFill>
              <a:schemeClr val="tx1"/>
            </a:solidFill>
            <a:round/>
            <a:headEnd/>
            <a:tailEnd type="triangle" w="med" len="med"/>
          </a:ln>
        </p:spPr>
        <p:txBody>
          <a:bodyPr/>
          <a:lstStyle/>
          <a:p>
            <a:endParaRPr lang="es-ES"/>
          </a:p>
        </p:txBody>
      </p:sp>
      <p:sp>
        <p:nvSpPr>
          <p:cNvPr id="34837" name="Text Box 22"/>
          <p:cNvSpPr txBox="1">
            <a:spLocks noChangeArrowheads="1"/>
          </p:cNvSpPr>
          <p:nvPr/>
        </p:nvSpPr>
        <p:spPr bwMode="auto">
          <a:xfrm>
            <a:off x="6156325" y="1320800"/>
            <a:ext cx="2663825" cy="739775"/>
          </a:xfrm>
          <a:prstGeom prst="rect">
            <a:avLst/>
          </a:prstGeom>
          <a:noFill/>
          <a:ln w="9525">
            <a:solidFill>
              <a:schemeClr val="tx1"/>
            </a:solidFill>
            <a:miter lim="800000"/>
            <a:headEnd/>
            <a:tailEnd/>
          </a:ln>
        </p:spPr>
        <p:txBody>
          <a:bodyPr>
            <a:spAutoFit/>
          </a:bodyPr>
          <a:lstStyle/>
          <a:p>
            <a:r>
              <a:rPr lang="es-ES" dirty="0"/>
              <a:t>Estas estaciones escuchan a todas las demás, pero no se </a:t>
            </a:r>
            <a:r>
              <a:rPr lang="es-ES" dirty="0" smtClean="0"/>
              <a:t>escuchan entre </a:t>
            </a:r>
            <a:r>
              <a:rPr lang="es-ES" dirty="0"/>
              <a:t>ellas</a:t>
            </a:r>
          </a:p>
        </p:txBody>
      </p:sp>
    </p:spTree>
  </p:cSld>
  <p:clrMapOvr>
    <a:masterClrMapping/>
  </p:clrMapOvr>
  <p:transition spd="med">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DB3C9C36-D7A4-4B9B-8613-F54C9E860922}" type="slidenum">
              <a:rPr lang="es-ES"/>
              <a:pPr>
                <a:defRPr/>
              </a:pPr>
              <a:t>34</a:t>
            </a:fld>
            <a:endParaRPr lang="es-ES"/>
          </a:p>
        </p:txBody>
      </p:sp>
      <p:sp>
        <p:nvSpPr>
          <p:cNvPr id="35843" name="Rectangle 2"/>
          <p:cNvSpPr>
            <a:spLocks noGrp="1" noChangeArrowheads="1"/>
          </p:cNvSpPr>
          <p:nvPr>
            <p:ph type="title"/>
          </p:nvPr>
        </p:nvSpPr>
        <p:spPr>
          <a:xfrm>
            <a:off x="685800" y="549275"/>
            <a:ext cx="7772400" cy="762000"/>
          </a:xfrm>
        </p:spPr>
        <p:txBody>
          <a:bodyPr/>
          <a:lstStyle/>
          <a:p>
            <a:pPr eaLnBrk="1" hangingPunct="1"/>
            <a:r>
              <a:rPr lang="es-ES" smtClean="0"/>
              <a:t>Mensajes RTS/CTS</a:t>
            </a:r>
          </a:p>
        </p:txBody>
      </p:sp>
      <p:sp>
        <p:nvSpPr>
          <p:cNvPr id="35844" name="Rectangle 3"/>
          <p:cNvSpPr>
            <a:spLocks noGrp="1" noChangeArrowheads="1"/>
          </p:cNvSpPr>
          <p:nvPr>
            <p:ph type="body" idx="1"/>
          </p:nvPr>
        </p:nvSpPr>
        <p:spPr>
          <a:xfrm>
            <a:off x="539750" y="1484313"/>
            <a:ext cx="7561263" cy="4572000"/>
          </a:xfrm>
        </p:spPr>
        <p:txBody>
          <a:bodyPr/>
          <a:lstStyle/>
          <a:p>
            <a:pPr eaLnBrk="1" hangingPunct="1">
              <a:lnSpc>
                <a:spcPct val="90000"/>
              </a:lnSpc>
            </a:pPr>
            <a:r>
              <a:rPr lang="es-ES" sz="2400" dirty="0" smtClean="0"/>
              <a:t>El uso de RTS/CTS se denomina a veces </a:t>
            </a:r>
            <a:r>
              <a:rPr lang="es-ES" sz="2400" i="1" dirty="0" smtClean="0"/>
              <a:t>Virtual </a:t>
            </a:r>
            <a:r>
              <a:rPr lang="es-ES" sz="2400" i="1" dirty="0" err="1" smtClean="0"/>
              <a:t>Carrier</a:t>
            </a:r>
            <a:r>
              <a:rPr lang="es-ES" sz="2400" i="1" dirty="0" smtClean="0"/>
              <a:t> </a:t>
            </a:r>
            <a:r>
              <a:rPr lang="es-ES" sz="2400" i="1" dirty="0" err="1" smtClean="0"/>
              <a:t>Sense</a:t>
            </a:r>
            <a:r>
              <a:rPr lang="es-ES" sz="2400" i="1" dirty="0" smtClean="0"/>
              <a:t>, </a:t>
            </a:r>
            <a:r>
              <a:rPr lang="es-ES" sz="2400" dirty="0" smtClean="0"/>
              <a:t>ya que permite a una estación reservar el medio para su uso exclusivo sin necesidad de hacer una transmisión real. Una vez emitidos los dos mensajes ya todos actuarán como si el canal estuviera ocupado.</a:t>
            </a:r>
          </a:p>
          <a:p>
            <a:pPr eaLnBrk="1" hangingPunct="1">
              <a:lnSpc>
                <a:spcPct val="90000"/>
              </a:lnSpc>
            </a:pPr>
            <a:r>
              <a:rPr lang="es-ES" sz="2400" dirty="0" smtClean="0"/>
              <a:t>El uso de RTS/CTS se activa por configuración, pero no todas las interfaces lo soportan </a:t>
            </a:r>
          </a:p>
          <a:p>
            <a:pPr eaLnBrk="1" hangingPunct="1">
              <a:lnSpc>
                <a:spcPct val="90000"/>
              </a:lnSpc>
            </a:pPr>
            <a:r>
              <a:rPr lang="es-ES" sz="2400" dirty="0" smtClean="0"/>
              <a:t>En algunos casos se puede especificar a partir de que tamaño de trama se quiere utilizar RTS/CTS. Si se pone &gt;2312 bytes (tamaño máximo) no se usa nunca, si se pone 1 se usa siempre. El ajuste por tamaño tiene sentido ya que el beneficio de utilizar RTS/CTS es mayor cuanto mayores son las tramas transmitidas</a:t>
            </a:r>
          </a:p>
        </p:txBody>
      </p:sp>
    </p:spTree>
  </p:cSld>
  <p:clrMapOvr>
    <a:masterClrMapping/>
  </p:clrMapOvr>
  <p:transition spd="med">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número de diapositiva"/>
          <p:cNvSpPr>
            <a:spLocks noGrp="1"/>
          </p:cNvSpPr>
          <p:nvPr>
            <p:ph type="sldNum" sz="quarter" idx="10"/>
          </p:nvPr>
        </p:nvSpPr>
        <p:spPr/>
        <p:txBody>
          <a:bodyPr/>
          <a:lstStyle/>
          <a:p>
            <a:pPr>
              <a:defRPr/>
            </a:pPr>
            <a:r>
              <a:rPr lang="es-ES"/>
              <a:t>Ampliación Redes 5-</a:t>
            </a:r>
            <a:fld id="{B2F89BD5-89C5-4EBC-8CD3-B872865A4265}" type="slidenum">
              <a:rPr lang="es-ES"/>
              <a:pPr>
                <a:defRPr/>
              </a:pPr>
              <a:t>35</a:t>
            </a:fld>
            <a:endParaRPr lang="es-ES"/>
          </a:p>
        </p:txBody>
      </p:sp>
      <p:sp>
        <p:nvSpPr>
          <p:cNvPr id="36867" name="Rectangle 4"/>
          <p:cNvSpPr>
            <a:spLocks noGrp="1" noChangeArrowheads="1"/>
          </p:cNvSpPr>
          <p:nvPr>
            <p:ph type="title"/>
          </p:nvPr>
        </p:nvSpPr>
        <p:spPr>
          <a:xfrm>
            <a:off x="685800" y="260350"/>
            <a:ext cx="7772400" cy="1143000"/>
          </a:xfrm>
        </p:spPr>
        <p:txBody>
          <a:bodyPr/>
          <a:lstStyle/>
          <a:p>
            <a:pPr eaLnBrk="1" hangingPunct="1"/>
            <a:r>
              <a:rPr lang="es-ES" sz="4000" smtClean="0"/>
              <a:t>Ejemplos de configuración de RTS/CTS</a:t>
            </a:r>
          </a:p>
        </p:txBody>
      </p:sp>
      <p:pic>
        <p:nvPicPr>
          <p:cNvPr id="36868" name="Picture 5"/>
          <p:cNvPicPr>
            <a:picLocks noChangeAspect="1" noChangeArrowheads="1"/>
          </p:cNvPicPr>
          <p:nvPr/>
        </p:nvPicPr>
        <p:blipFill>
          <a:blip r:embed="rId3" cstate="print"/>
          <a:srcRect/>
          <a:stretch>
            <a:fillRect/>
          </a:stretch>
        </p:blipFill>
        <p:spPr bwMode="auto">
          <a:xfrm>
            <a:off x="4778375" y="2247900"/>
            <a:ext cx="4114800" cy="3341688"/>
          </a:xfrm>
          <a:prstGeom prst="rect">
            <a:avLst/>
          </a:prstGeom>
          <a:noFill/>
          <a:ln w="25400">
            <a:noFill/>
            <a:miter lim="800000"/>
            <a:headEnd/>
            <a:tailEnd/>
          </a:ln>
        </p:spPr>
      </p:pic>
      <p:pic>
        <p:nvPicPr>
          <p:cNvPr id="36869" name="Picture 6"/>
          <p:cNvPicPr>
            <a:picLocks noChangeAspect="1" noChangeArrowheads="1"/>
          </p:cNvPicPr>
          <p:nvPr/>
        </p:nvPicPr>
        <p:blipFill>
          <a:blip r:embed="rId4" cstate="print"/>
          <a:srcRect/>
          <a:stretch>
            <a:fillRect/>
          </a:stretch>
        </p:blipFill>
        <p:spPr bwMode="auto">
          <a:xfrm>
            <a:off x="509588" y="1700213"/>
            <a:ext cx="4124325" cy="4064000"/>
          </a:xfrm>
          <a:prstGeom prst="rect">
            <a:avLst/>
          </a:prstGeom>
          <a:noFill/>
          <a:ln w="9525">
            <a:noFill/>
            <a:miter lim="800000"/>
            <a:headEnd/>
            <a:tailEnd/>
          </a:ln>
        </p:spPr>
      </p:pic>
      <p:sp>
        <p:nvSpPr>
          <p:cNvPr id="36870" name="Text Box 7"/>
          <p:cNvSpPr txBox="1">
            <a:spLocks noChangeArrowheads="1"/>
          </p:cNvSpPr>
          <p:nvPr/>
        </p:nvSpPr>
        <p:spPr bwMode="auto">
          <a:xfrm>
            <a:off x="755650" y="5948363"/>
            <a:ext cx="3560763" cy="304800"/>
          </a:xfrm>
          <a:prstGeom prst="rect">
            <a:avLst/>
          </a:prstGeom>
          <a:noFill/>
          <a:ln w="9525">
            <a:noFill/>
            <a:miter lim="800000"/>
            <a:headEnd/>
            <a:tailEnd/>
          </a:ln>
        </p:spPr>
        <p:txBody>
          <a:bodyPr wrap="none">
            <a:spAutoFit/>
          </a:bodyPr>
          <a:lstStyle/>
          <a:p>
            <a:r>
              <a:rPr lang="es-ES"/>
              <a:t>Activación sin ajuste de tamaño mínimo</a:t>
            </a:r>
          </a:p>
        </p:txBody>
      </p:sp>
      <p:sp>
        <p:nvSpPr>
          <p:cNvPr id="36871" name="Text Box 8"/>
          <p:cNvSpPr txBox="1">
            <a:spLocks noChangeArrowheads="1"/>
          </p:cNvSpPr>
          <p:nvPr/>
        </p:nvSpPr>
        <p:spPr bwMode="auto">
          <a:xfrm>
            <a:off x="5076825" y="5949950"/>
            <a:ext cx="3619500" cy="304800"/>
          </a:xfrm>
          <a:prstGeom prst="rect">
            <a:avLst/>
          </a:prstGeom>
          <a:noFill/>
          <a:ln w="9525">
            <a:noFill/>
            <a:miter lim="800000"/>
            <a:headEnd/>
            <a:tailEnd/>
          </a:ln>
        </p:spPr>
        <p:txBody>
          <a:bodyPr wrap="none">
            <a:spAutoFit/>
          </a:bodyPr>
          <a:lstStyle/>
          <a:p>
            <a:r>
              <a:rPr lang="es-ES"/>
              <a:t>Activación con ajuste de tamaño mínimo</a:t>
            </a:r>
          </a:p>
        </p:txBody>
      </p:sp>
      <p:sp>
        <p:nvSpPr>
          <p:cNvPr id="36872" name="Rectangle 11"/>
          <p:cNvSpPr>
            <a:spLocks noChangeArrowheads="1"/>
          </p:cNvSpPr>
          <p:nvPr/>
        </p:nvSpPr>
        <p:spPr bwMode="auto">
          <a:xfrm>
            <a:off x="5076825" y="4148138"/>
            <a:ext cx="1655763" cy="720725"/>
          </a:xfrm>
          <a:prstGeom prst="rect">
            <a:avLst/>
          </a:prstGeom>
          <a:noFill/>
          <a:ln w="25400">
            <a:solidFill>
              <a:srgbClr val="FF0000"/>
            </a:solidFill>
            <a:miter lim="800000"/>
            <a:headEnd/>
            <a:tailEnd/>
          </a:ln>
        </p:spPr>
        <p:txBody>
          <a:bodyPr wrap="none" anchor="ctr"/>
          <a:lstStyle/>
          <a:p>
            <a:endParaRPr lang="es-ES"/>
          </a:p>
        </p:txBody>
      </p:sp>
      <p:sp>
        <p:nvSpPr>
          <p:cNvPr id="36873" name="Line 13"/>
          <p:cNvSpPr>
            <a:spLocks noChangeShapeType="1"/>
          </p:cNvSpPr>
          <p:nvPr/>
        </p:nvSpPr>
        <p:spPr bwMode="auto">
          <a:xfrm flipV="1">
            <a:off x="2555875" y="3500438"/>
            <a:ext cx="0" cy="504825"/>
          </a:xfrm>
          <a:prstGeom prst="line">
            <a:avLst/>
          </a:prstGeom>
          <a:noFill/>
          <a:ln w="25400">
            <a:solidFill>
              <a:srgbClr val="FF0000"/>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06A3BC7-3137-49FB-B56E-2E0C9587BD6B}" type="slidenum">
              <a:rPr lang="es-ES"/>
              <a:pPr>
                <a:defRPr/>
              </a:pPr>
              <a:t>36</a:t>
            </a:fld>
            <a:endParaRPr lang="es-ES"/>
          </a:p>
        </p:txBody>
      </p:sp>
      <p:sp>
        <p:nvSpPr>
          <p:cNvPr id="37891" name="Rectangle 2"/>
          <p:cNvSpPr>
            <a:spLocks noGrp="1" noChangeArrowheads="1"/>
          </p:cNvSpPr>
          <p:nvPr>
            <p:ph type="title"/>
          </p:nvPr>
        </p:nvSpPr>
        <p:spPr>
          <a:xfrm>
            <a:off x="685800" y="549275"/>
            <a:ext cx="7772400" cy="879461"/>
          </a:xfrm>
        </p:spPr>
        <p:txBody>
          <a:bodyPr/>
          <a:lstStyle/>
          <a:p>
            <a:pPr eaLnBrk="1" hangingPunct="1"/>
            <a:r>
              <a:rPr lang="es-ES" sz="4000" dirty="0" smtClean="0"/>
              <a:t>Fragmentación</a:t>
            </a:r>
          </a:p>
        </p:txBody>
      </p:sp>
      <p:sp>
        <p:nvSpPr>
          <p:cNvPr id="37892" name="Rectangle 3"/>
          <p:cNvSpPr>
            <a:spLocks noGrp="1" noChangeArrowheads="1"/>
          </p:cNvSpPr>
          <p:nvPr>
            <p:ph type="body" idx="1"/>
          </p:nvPr>
        </p:nvSpPr>
        <p:spPr>
          <a:xfrm>
            <a:off x="539750" y="1616075"/>
            <a:ext cx="8064500" cy="4419600"/>
          </a:xfrm>
        </p:spPr>
        <p:txBody>
          <a:bodyPr/>
          <a:lstStyle/>
          <a:p>
            <a:pPr eaLnBrk="1" hangingPunct="1">
              <a:lnSpc>
                <a:spcPct val="80000"/>
              </a:lnSpc>
            </a:pPr>
            <a:r>
              <a:rPr lang="es-ES" sz="2400" dirty="0" smtClean="0"/>
              <a:t>La redes WLAN tienen una mayor tasa de error que las LAN</a:t>
            </a:r>
          </a:p>
          <a:p>
            <a:pPr eaLnBrk="1" hangingPunct="1">
              <a:lnSpc>
                <a:spcPct val="80000"/>
              </a:lnSpc>
            </a:pPr>
            <a:r>
              <a:rPr lang="es-ES" sz="2400" dirty="0" smtClean="0"/>
              <a:t>Por eso se prevé la posibilidad de que el emisor fragmente las tramas para enviarlas en trozos más pequeños, ya que esto reduce la probabilidad de error.</a:t>
            </a:r>
          </a:p>
          <a:p>
            <a:pPr eaLnBrk="1" hangingPunct="1">
              <a:lnSpc>
                <a:spcPct val="80000"/>
              </a:lnSpc>
            </a:pPr>
            <a:r>
              <a:rPr lang="es-ES" sz="2400" dirty="0" smtClean="0"/>
              <a:t>Por cada fragmento se devuelve un ACK, por lo que en caso necesario los fragmentos se pueden retransmitir por separado. </a:t>
            </a:r>
          </a:p>
          <a:p>
            <a:pPr eaLnBrk="1" hangingPunct="1">
              <a:lnSpc>
                <a:spcPct val="80000"/>
              </a:lnSpc>
            </a:pPr>
            <a:r>
              <a:rPr lang="es-ES" sz="2400" dirty="0" smtClean="0"/>
              <a:t>La fragmentación reduce algo la eficiencia, pero permite enviar datos en entornos con muchos errores (ruido).</a:t>
            </a:r>
          </a:p>
          <a:p>
            <a:pPr eaLnBrk="1" hangingPunct="1">
              <a:lnSpc>
                <a:spcPct val="80000"/>
              </a:lnSpc>
            </a:pPr>
            <a:r>
              <a:rPr lang="es-ES" sz="2400" dirty="0" smtClean="0"/>
              <a:t>Los </a:t>
            </a:r>
            <a:r>
              <a:rPr lang="es-ES" sz="2400" dirty="0" err="1" smtClean="0"/>
              <a:t>Aps</a:t>
            </a:r>
            <a:r>
              <a:rPr lang="es-ES" sz="2400" dirty="0" smtClean="0"/>
              <a:t> no pueden fragmentar a nivel de red porque no son </a:t>
            </a:r>
            <a:r>
              <a:rPr lang="es-ES" sz="2400" dirty="0" err="1" smtClean="0"/>
              <a:t>routers</a:t>
            </a:r>
            <a:endParaRPr lang="es-ES" sz="2400" dirty="0" smtClean="0"/>
          </a:p>
          <a:p>
            <a:pPr eaLnBrk="1" hangingPunct="1">
              <a:lnSpc>
                <a:spcPct val="80000"/>
              </a:lnSpc>
            </a:pPr>
            <a:r>
              <a:rPr lang="es-ES" sz="2400" dirty="0" smtClean="0"/>
              <a:t>Todas las estaciones están obligadas a soportar la fragmentación en recepción, pero no en transmisión</a:t>
            </a:r>
          </a:p>
          <a:p>
            <a:pPr eaLnBrk="1" hangingPunct="1">
              <a:lnSpc>
                <a:spcPct val="80000"/>
              </a:lnSpc>
            </a:pPr>
            <a:r>
              <a:rPr lang="es-ES" sz="2400" dirty="0" smtClean="0"/>
              <a:t>Los paquetes </a:t>
            </a:r>
            <a:r>
              <a:rPr lang="es-ES" sz="2400" dirty="0" err="1" smtClean="0"/>
              <a:t>multicast</a:t>
            </a:r>
            <a:r>
              <a:rPr lang="es-ES" sz="2400" dirty="0" smtClean="0"/>
              <a:t> y </a:t>
            </a:r>
            <a:r>
              <a:rPr lang="es-ES" sz="2400" dirty="0" err="1" smtClean="0"/>
              <a:t>broadcast</a:t>
            </a:r>
            <a:r>
              <a:rPr lang="es-ES" sz="2400" dirty="0" smtClean="0"/>
              <a:t> no se fragmentan nunca</a:t>
            </a:r>
          </a:p>
          <a:p>
            <a:pPr eaLnBrk="1" hangingPunct="1">
              <a:lnSpc>
                <a:spcPct val="80000"/>
              </a:lnSpc>
              <a:buFontTx/>
              <a:buNone/>
            </a:pPr>
            <a:endParaRPr lang="es-ES" sz="2400" dirty="0" smtClean="0"/>
          </a:p>
        </p:txBody>
      </p:sp>
    </p:spTree>
  </p:cSld>
  <p:clrMapOvr>
    <a:masterClrMapping/>
  </p:clrMapOvr>
  <p:transition spd="med">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2 Marcador de número de diapositiva"/>
          <p:cNvSpPr>
            <a:spLocks noGrp="1"/>
          </p:cNvSpPr>
          <p:nvPr>
            <p:ph type="sldNum" sz="quarter" idx="10"/>
          </p:nvPr>
        </p:nvSpPr>
        <p:spPr/>
        <p:txBody>
          <a:bodyPr/>
          <a:lstStyle/>
          <a:p>
            <a:pPr>
              <a:defRPr/>
            </a:pPr>
            <a:r>
              <a:rPr lang="es-ES"/>
              <a:t>Ampliación Redes 5-</a:t>
            </a:r>
            <a:fld id="{BE985F4F-E675-48F1-92C4-E0341DAA2ECC}" type="slidenum">
              <a:rPr lang="es-ES"/>
              <a:pPr>
                <a:defRPr/>
              </a:pPr>
              <a:t>37</a:t>
            </a:fld>
            <a:endParaRPr lang="es-ES"/>
          </a:p>
        </p:txBody>
      </p:sp>
      <p:sp>
        <p:nvSpPr>
          <p:cNvPr id="38915" name="Rectangle 2"/>
          <p:cNvSpPr>
            <a:spLocks noGrp="1" noChangeArrowheads="1"/>
          </p:cNvSpPr>
          <p:nvPr>
            <p:ph type="title"/>
          </p:nvPr>
        </p:nvSpPr>
        <p:spPr>
          <a:xfrm>
            <a:off x="685800" y="214290"/>
            <a:ext cx="6550025" cy="666733"/>
          </a:xfrm>
        </p:spPr>
        <p:txBody>
          <a:bodyPr/>
          <a:lstStyle/>
          <a:p>
            <a:pPr eaLnBrk="1" hangingPunct="1"/>
            <a:r>
              <a:rPr lang="es-ES" sz="4000" dirty="0" smtClean="0">
                <a:latin typeface="Arial" pitchFamily="34" charset="0"/>
                <a:cs typeface="Arial" pitchFamily="34" charset="0"/>
              </a:rPr>
              <a:t>Fragmentación</a:t>
            </a:r>
          </a:p>
        </p:txBody>
      </p:sp>
      <p:sp>
        <p:nvSpPr>
          <p:cNvPr id="38916" name="Rectangle 14"/>
          <p:cNvSpPr>
            <a:spLocks noChangeArrowheads="1"/>
          </p:cNvSpPr>
          <p:nvPr/>
        </p:nvSpPr>
        <p:spPr bwMode="auto">
          <a:xfrm>
            <a:off x="539750" y="5072063"/>
            <a:ext cx="8064500" cy="1452562"/>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000" b="0" dirty="0">
                <a:latin typeface="Times New Roman" pitchFamily="18" charset="0"/>
              </a:rPr>
              <a:t>Los fragmentos tienen la misma estructura que la trama inicial. Todos los campos de control de la cabecera y el CRC aparecen en </a:t>
            </a:r>
            <a:r>
              <a:rPr lang="es-ES" sz="2000" b="0" dirty="0" smtClean="0">
                <a:latin typeface="Times New Roman" pitchFamily="18" charset="0"/>
              </a:rPr>
              <a:t>cada fragmento. Cada </a:t>
            </a:r>
            <a:r>
              <a:rPr lang="es-ES" sz="2000" b="0" dirty="0">
                <a:latin typeface="Times New Roman" pitchFamily="18" charset="0"/>
              </a:rPr>
              <a:t>fragmento añade por tanto 34 </a:t>
            </a:r>
            <a:r>
              <a:rPr lang="es-ES" sz="2000" b="0" dirty="0" smtClean="0">
                <a:latin typeface="Times New Roman" pitchFamily="18" charset="0"/>
              </a:rPr>
              <a:t>bytes.</a:t>
            </a:r>
            <a:endParaRPr lang="es-ES" sz="2000" b="0" dirty="0">
              <a:latin typeface="Times New Roman" pitchFamily="18" charset="0"/>
            </a:endParaRPr>
          </a:p>
          <a:p>
            <a:pPr marL="342900" indent="-342900">
              <a:lnSpc>
                <a:spcPct val="80000"/>
              </a:lnSpc>
              <a:spcBef>
                <a:spcPct val="20000"/>
              </a:spcBef>
              <a:buFontTx/>
              <a:buChar char="•"/>
            </a:pPr>
            <a:r>
              <a:rPr lang="es-ES" sz="2000" b="0" dirty="0" smtClean="0">
                <a:latin typeface="Times New Roman" pitchFamily="18" charset="0"/>
              </a:rPr>
              <a:t>En la práctica el </a:t>
            </a:r>
            <a:r>
              <a:rPr lang="es-ES" sz="2000" b="0" dirty="0" err="1">
                <a:latin typeface="Times New Roman" pitchFamily="18" charset="0"/>
              </a:rPr>
              <a:t>overhead</a:t>
            </a:r>
            <a:r>
              <a:rPr lang="es-ES" sz="2000" b="0" dirty="0">
                <a:latin typeface="Times New Roman" pitchFamily="18" charset="0"/>
              </a:rPr>
              <a:t> que se añade es aún mayor pues la trama a nivel físico lleva otros campos no mostrados aquí</a:t>
            </a:r>
          </a:p>
          <a:p>
            <a:pPr marL="342900" indent="-342900">
              <a:lnSpc>
                <a:spcPct val="80000"/>
              </a:lnSpc>
              <a:spcBef>
                <a:spcPct val="20000"/>
              </a:spcBef>
            </a:pPr>
            <a:endParaRPr lang="es-ES" sz="2000" b="0" dirty="0">
              <a:latin typeface="Times New Roman" pitchFamily="18" charset="0"/>
            </a:endParaRPr>
          </a:p>
        </p:txBody>
      </p:sp>
      <p:graphicFrame>
        <p:nvGraphicFramePr>
          <p:cNvPr id="1837075" name="Group 19"/>
          <p:cNvGraphicFramePr>
            <a:graphicFrameLocks noGrp="1"/>
          </p:cNvGraphicFramePr>
          <p:nvPr/>
        </p:nvGraphicFramePr>
        <p:xfrm>
          <a:off x="1192213" y="1354138"/>
          <a:ext cx="7021512" cy="493776"/>
        </p:xfrm>
        <a:graphic>
          <a:graphicData uri="http://schemas.openxmlformats.org/drawingml/2006/table">
            <a:tbl>
              <a:tblPr/>
              <a:tblGrid>
                <a:gridCol w="727075"/>
                <a:gridCol w="635000"/>
                <a:gridCol w="877887"/>
                <a:gridCol w="877888"/>
                <a:gridCol w="877887"/>
                <a:gridCol w="506413"/>
                <a:gridCol w="877887"/>
                <a:gridCol w="950913"/>
                <a:gridCol w="6905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 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939" name="Text Box 41"/>
          <p:cNvSpPr txBox="1">
            <a:spLocks noChangeArrowheads="1"/>
          </p:cNvSpPr>
          <p:nvPr/>
        </p:nvSpPr>
        <p:spPr bwMode="auto">
          <a:xfrm>
            <a:off x="1192213" y="1071546"/>
            <a:ext cx="7058025" cy="274637"/>
          </a:xfrm>
          <a:prstGeom prst="rect">
            <a:avLst/>
          </a:prstGeom>
          <a:noFill/>
          <a:ln w="9525">
            <a:noFill/>
            <a:miter lim="800000"/>
            <a:headEnd/>
            <a:tailEnd/>
          </a:ln>
        </p:spPr>
        <p:txBody>
          <a:bodyPr wrap="none">
            <a:spAutoFit/>
          </a:bodyPr>
          <a:lstStyle/>
          <a:p>
            <a:r>
              <a:rPr lang="es-ES" sz="1200" dirty="0"/>
              <a:t>2 Bytes   2 Bytes      6 Bytes       6 Bytes         6 Bytes    2 Bytes   6 Bytes    0-2310 Bytes  4 Bytes</a:t>
            </a:r>
          </a:p>
        </p:txBody>
      </p:sp>
      <p:graphicFrame>
        <p:nvGraphicFramePr>
          <p:cNvPr id="1837221" name="Group 165"/>
          <p:cNvGraphicFramePr>
            <a:graphicFrameLocks noGrp="1"/>
          </p:cNvGraphicFramePr>
          <p:nvPr/>
        </p:nvGraphicFramePr>
        <p:xfrm>
          <a:off x="2484438" y="2578100"/>
          <a:ext cx="3968750" cy="563563"/>
        </p:xfrm>
        <a:graphic>
          <a:graphicData uri="http://schemas.openxmlformats.org/drawingml/2006/table">
            <a:tbl>
              <a:tblPr/>
              <a:tblGrid>
                <a:gridCol w="935037"/>
                <a:gridCol w="2520950"/>
                <a:gridCol w="512763"/>
              </a:tblGrid>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Cabecera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 (0-2310)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950" name="Text Box 87"/>
          <p:cNvSpPr txBox="1">
            <a:spLocks noChangeArrowheads="1"/>
          </p:cNvSpPr>
          <p:nvPr/>
        </p:nvSpPr>
        <p:spPr bwMode="auto">
          <a:xfrm>
            <a:off x="2484438" y="2276475"/>
            <a:ext cx="4111625" cy="274638"/>
          </a:xfrm>
          <a:prstGeom prst="rect">
            <a:avLst/>
          </a:prstGeom>
          <a:noFill/>
          <a:ln w="9525">
            <a:noFill/>
            <a:miter lim="800000"/>
            <a:headEnd/>
            <a:tailEnd/>
          </a:ln>
        </p:spPr>
        <p:txBody>
          <a:bodyPr wrap="none">
            <a:spAutoFit/>
          </a:bodyPr>
          <a:lstStyle/>
          <a:p>
            <a:r>
              <a:rPr lang="es-ES" sz="1200"/>
              <a:t>30 Bytes                           2310 Bytes                   4 Bytes</a:t>
            </a:r>
          </a:p>
        </p:txBody>
      </p:sp>
      <p:graphicFrame>
        <p:nvGraphicFramePr>
          <p:cNvPr id="1837223" name="Group 167"/>
          <p:cNvGraphicFramePr>
            <a:graphicFrameLocks noGrp="1"/>
          </p:cNvGraphicFramePr>
          <p:nvPr/>
        </p:nvGraphicFramePr>
        <p:xfrm>
          <a:off x="827088" y="4005263"/>
          <a:ext cx="2241550" cy="563563"/>
        </p:xfrm>
        <a:graphic>
          <a:graphicData uri="http://schemas.openxmlformats.org/drawingml/2006/table">
            <a:tbl>
              <a:tblPr/>
              <a:tblGrid>
                <a:gridCol w="866775"/>
                <a:gridCol w="862012"/>
                <a:gridCol w="512763"/>
              </a:tblGrid>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Cabecera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961" name="Text Box 116"/>
          <p:cNvSpPr txBox="1">
            <a:spLocks noChangeArrowheads="1"/>
          </p:cNvSpPr>
          <p:nvPr/>
        </p:nvSpPr>
        <p:spPr bwMode="auto">
          <a:xfrm>
            <a:off x="827088" y="4581525"/>
            <a:ext cx="2398712" cy="274638"/>
          </a:xfrm>
          <a:prstGeom prst="rect">
            <a:avLst/>
          </a:prstGeom>
          <a:noFill/>
          <a:ln w="9525">
            <a:noFill/>
            <a:miter lim="800000"/>
            <a:headEnd/>
            <a:tailEnd/>
          </a:ln>
        </p:spPr>
        <p:txBody>
          <a:bodyPr wrap="none">
            <a:spAutoFit/>
          </a:bodyPr>
          <a:lstStyle/>
          <a:p>
            <a:r>
              <a:rPr lang="es-ES" sz="1200"/>
              <a:t>30 Bytes     770 Bytes   4 Bytes</a:t>
            </a:r>
          </a:p>
        </p:txBody>
      </p:sp>
      <p:graphicFrame>
        <p:nvGraphicFramePr>
          <p:cNvPr id="1837208" name="Group 152"/>
          <p:cNvGraphicFramePr>
            <a:graphicFrameLocks noGrp="1"/>
          </p:cNvGraphicFramePr>
          <p:nvPr/>
        </p:nvGraphicFramePr>
        <p:xfrm>
          <a:off x="3406775" y="4017963"/>
          <a:ext cx="2368550" cy="563563"/>
        </p:xfrm>
        <a:graphic>
          <a:graphicData uri="http://schemas.openxmlformats.org/drawingml/2006/table">
            <a:tbl>
              <a:tblPr/>
              <a:tblGrid>
                <a:gridCol w="866775"/>
                <a:gridCol w="925513"/>
                <a:gridCol w="576262"/>
              </a:tblGrid>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Cabecera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(771-1540)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972" name="Text Box 132"/>
          <p:cNvSpPr txBox="1">
            <a:spLocks noChangeArrowheads="1"/>
          </p:cNvSpPr>
          <p:nvPr/>
        </p:nvSpPr>
        <p:spPr bwMode="auto">
          <a:xfrm>
            <a:off x="3406775" y="4568825"/>
            <a:ext cx="2355850" cy="274638"/>
          </a:xfrm>
          <a:prstGeom prst="rect">
            <a:avLst/>
          </a:prstGeom>
          <a:noFill/>
          <a:ln w="9525">
            <a:noFill/>
            <a:miter lim="800000"/>
            <a:headEnd/>
            <a:tailEnd/>
          </a:ln>
        </p:spPr>
        <p:txBody>
          <a:bodyPr wrap="none">
            <a:spAutoFit/>
          </a:bodyPr>
          <a:lstStyle/>
          <a:p>
            <a:r>
              <a:rPr lang="es-ES" sz="1200"/>
              <a:t>30 Bytes     770 Bytes  4 Bytes</a:t>
            </a:r>
          </a:p>
        </p:txBody>
      </p:sp>
      <p:graphicFrame>
        <p:nvGraphicFramePr>
          <p:cNvPr id="1837207" name="Group 151"/>
          <p:cNvGraphicFramePr>
            <a:graphicFrameLocks noGrp="1"/>
          </p:cNvGraphicFramePr>
          <p:nvPr/>
        </p:nvGraphicFramePr>
        <p:xfrm>
          <a:off x="6057900" y="4017963"/>
          <a:ext cx="2452688" cy="563563"/>
        </p:xfrm>
        <a:graphic>
          <a:graphicData uri="http://schemas.openxmlformats.org/drawingml/2006/table">
            <a:tbl>
              <a:tblPr/>
              <a:tblGrid>
                <a:gridCol w="866775"/>
                <a:gridCol w="1009650"/>
                <a:gridCol w="576263"/>
              </a:tblGrid>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Cabecera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p>
                      <a:pPr marL="0" marR="0" lvl="0" indent="0" algn="ctr" defTabSz="914400" rtl="0" eaLnBrk="1" fontAlgn="base" latinLnBrk="0" hangingPunct="1">
                        <a:lnSpc>
                          <a:spcPct val="70000"/>
                        </a:lnSpc>
                        <a:spcBef>
                          <a:spcPct val="1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(1541-2310)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983" name="Text Box 144"/>
          <p:cNvSpPr txBox="1">
            <a:spLocks noChangeArrowheads="1"/>
          </p:cNvSpPr>
          <p:nvPr/>
        </p:nvSpPr>
        <p:spPr bwMode="auto">
          <a:xfrm>
            <a:off x="6057900" y="4568825"/>
            <a:ext cx="2527300" cy="274638"/>
          </a:xfrm>
          <a:prstGeom prst="rect">
            <a:avLst/>
          </a:prstGeom>
          <a:noFill/>
          <a:ln w="9525">
            <a:noFill/>
            <a:miter lim="800000"/>
            <a:headEnd/>
            <a:tailEnd/>
          </a:ln>
        </p:spPr>
        <p:txBody>
          <a:bodyPr wrap="none">
            <a:spAutoFit/>
          </a:bodyPr>
          <a:lstStyle/>
          <a:p>
            <a:r>
              <a:rPr lang="es-ES" sz="1200"/>
              <a:t>30 Bytes     770 Bytes      4 Bytes</a:t>
            </a:r>
          </a:p>
        </p:txBody>
      </p:sp>
      <p:sp>
        <p:nvSpPr>
          <p:cNvPr id="38984" name="Line 154"/>
          <p:cNvSpPr>
            <a:spLocks noChangeShapeType="1"/>
          </p:cNvSpPr>
          <p:nvPr/>
        </p:nvSpPr>
        <p:spPr bwMode="auto">
          <a:xfrm flipV="1">
            <a:off x="1757363" y="3132138"/>
            <a:ext cx="1666875" cy="835025"/>
          </a:xfrm>
          <a:prstGeom prst="line">
            <a:avLst/>
          </a:prstGeom>
          <a:noFill/>
          <a:ln w="19050">
            <a:solidFill>
              <a:srgbClr val="FF0000"/>
            </a:solidFill>
            <a:prstDash val="sysDot"/>
            <a:round/>
            <a:headEnd type="triangle" w="med" len="med"/>
            <a:tailEnd/>
          </a:ln>
        </p:spPr>
        <p:txBody>
          <a:bodyPr/>
          <a:lstStyle/>
          <a:p>
            <a:endParaRPr lang="es-ES"/>
          </a:p>
        </p:txBody>
      </p:sp>
      <p:sp>
        <p:nvSpPr>
          <p:cNvPr id="38985" name="Line 155"/>
          <p:cNvSpPr>
            <a:spLocks noChangeShapeType="1"/>
          </p:cNvSpPr>
          <p:nvPr/>
        </p:nvSpPr>
        <p:spPr bwMode="auto">
          <a:xfrm>
            <a:off x="5930900" y="3128963"/>
            <a:ext cx="1903413" cy="842962"/>
          </a:xfrm>
          <a:prstGeom prst="line">
            <a:avLst/>
          </a:prstGeom>
          <a:noFill/>
          <a:ln w="19050">
            <a:solidFill>
              <a:srgbClr val="FF0000"/>
            </a:solidFill>
            <a:prstDash val="sysDot"/>
            <a:round/>
            <a:headEnd/>
            <a:tailEnd type="triangle" w="med" len="med"/>
          </a:ln>
        </p:spPr>
        <p:txBody>
          <a:bodyPr/>
          <a:lstStyle/>
          <a:p>
            <a:endParaRPr lang="es-ES"/>
          </a:p>
        </p:txBody>
      </p:sp>
      <p:sp>
        <p:nvSpPr>
          <p:cNvPr id="38986" name="Line 156"/>
          <p:cNvSpPr>
            <a:spLocks noChangeShapeType="1"/>
          </p:cNvSpPr>
          <p:nvPr/>
        </p:nvSpPr>
        <p:spPr bwMode="auto">
          <a:xfrm flipH="1" flipV="1">
            <a:off x="5189538" y="3141663"/>
            <a:ext cx="1657350" cy="831850"/>
          </a:xfrm>
          <a:prstGeom prst="line">
            <a:avLst/>
          </a:prstGeom>
          <a:noFill/>
          <a:ln w="19050">
            <a:solidFill>
              <a:srgbClr val="FF0000"/>
            </a:solidFill>
            <a:prstDash val="sysDot"/>
            <a:round/>
            <a:headEnd type="triangle" w="med" len="med"/>
            <a:tailEnd/>
          </a:ln>
        </p:spPr>
        <p:txBody>
          <a:bodyPr/>
          <a:lstStyle/>
          <a:p>
            <a:endParaRPr lang="es-ES"/>
          </a:p>
        </p:txBody>
      </p:sp>
      <p:sp>
        <p:nvSpPr>
          <p:cNvPr id="38987" name="Line 157"/>
          <p:cNvSpPr>
            <a:spLocks noChangeShapeType="1"/>
          </p:cNvSpPr>
          <p:nvPr/>
        </p:nvSpPr>
        <p:spPr bwMode="auto">
          <a:xfrm flipH="1" flipV="1">
            <a:off x="5191125" y="3149600"/>
            <a:ext cx="7938" cy="801688"/>
          </a:xfrm>
          <a:prstGeom prst="line">
            <a:avLst/>
          </a:prstGeom>
          <a:noFill/>
          <a:ln w="19050">
            <a:solidFill>
              <a:srgbClr val="FF0000"/>
            </a:solidFill>
            <a:prstDash val="sysDot"/>
            <a:round/>
            <a:headEnd type="triangle" w="med" len="med"/>
            <a:tailEnd/>
          </a:ln>
        </p:spPr>
        <p:txBody>
          <a:bodyPr/>
          <a:lstStyle/>
          <a:p>
            <a:endParaRPr lang="es-ES"/>
          </a:p>
        </p:txBody>
      </p:sp>
      <p:sp>
        <p:nvSpPr>
          <p:cNvPr id="38988" name="Line 158"/>
          <p:cNvSpPr>
            <a:spLocks noChangeShapeType="1"/>
          </p:cNvSpPr>
          <p:nvPr/>
        </p:nvSpPr>
        <p:spPr bwMode="auto">
          <a:xfrm flipV="1">
            <a:off x="4268788" y="3141663"/>
            <a:ext cx="15875" cy="827087"/>
          </a:xfrm>
          <a:prstGeom prst="line">
            <a:avLst/>
          </a:prstGeom>
          <a:noFill/>
          <a:ln w="19050">
            <a:solidFill>
              <a:srgbClr val="FF0000"/>
            </a:solidFill>
            <a:prstDash val="sysDot"/>
            <a:round/>
            <a:headEnd type="triangle" w="med" len="med"/>
            <a:tailEnd/>
          </a:ln>
        </p:spPr>
        <p:txBody>
          <a:bodyPr/>
          <a:lstStyle/>
          <a:p>
            <a:endParaRPr lang="es-ES"/>
          </a:p>
        </p:txBody>
      </p:sp>
      <p:sp>
        <p:nvSpPr>
          <p:cNvPr id="38989" name="Line 159"/>
          <p:cNvSpPr>
            <a:spLocks noChangeShapeType="1"/>
          </p:cNvSpPr>
          <p:nvPr/>
        </p:nvSpPr>
        <p:spPr bwMode="auto">
          <a:xfrm flipV="1">
            <a:off x="2641600" y="3141663"/>
            <a:ext cx="1644650" cy="822325"/>
          </a:xfrm>
          <a:prstGeom prst="line">
            <a:avLst/>
          </a:prstGeom>
          <a:noFill/>
          <a:ln w="19050">
            <a:solidFill>
              <a:srgbClr val="FF0000"/>
            </a:solidFill>
            <a:prstDash val="sysDot"/>
            <a:round/>
            <a:headEnd type="triangle" w="med" len="med"/>
            <a:tailEnd/>
          </a:ln>
        </p:spPr>
        <p:txBody>
          <a:bodyPr/>
          <a:lstStyle/>
          <a:p>
            <a:endParaRPr lang="es-ES"/>
          </a:p>
        </p:txBody>
      </p:sp>
      <p:sp>
        <p:nvSpPr>
          <p:cNvPr id="38990" name="Rectangle 170"/>
          <p:cNvSpPr>
            <a:spLocks noChangeArrowheads="1"/>
          </p:cNvSpPr>
          <p:nvPr/>
        </p:nvSpPr>
        <p:spPr bwMode="auto">
          <a:xfrm>
            <a:off x="6786563" y="1593850"/>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38991" name="Rectangle 171"/>
          <p:cNvSpPr>
            <a:spLocks noChangeArrowheads="1"/>
          </p:cNvSpPr>
          <p:nvPr/>
        </p:nvSpPr>
        <p:spPr bwMode="auto">
          <a:xfrm>
            <a:off x="6791325" y="1592263"/>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38992" name="Rectangle 172"/>
          <p:cNvSpPr>
            <a:spLocks noChangeArrowheads="1"/>
          </p:cNvSpPr>
          <p:nvPr/>
        </p:nvSpPr>
        <p:spPr bwMode="auto">
          <a:xfrm>
            <a:off x="3635375" y="2852738"/>
            <a:ext cx="2089150"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38993" name="Rectangle 173"/>
          <p:cNvSpPr>
            <a:spLocks noChangeArrowheads="1"/>
          </p:cNvSpPr>
          <p:nvPr/>
        </p:nvSpPr>
        <p:spPr bwMode="auto">
          <a:xfrm>
            <a:off x="3640138" y="2851150"/>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38994" name="Rectangle 174"/>
          <p:cNvSpPr>
            <a:spLocks noChangeArrowheads="1"/>
          </p:cNvSpPr>
          <p:nvPr/>
        </p:nvSpPr>
        <p:spPr bwMode="auto">
          <a:xfrm>
            <a:off x="7151688" y="4341813"/>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38995" name="Rectangle 176"/>
          <p:cNvSpPr>
            <a:spLocks noChangeArrowheads="1"/>
          </p:cNvSpPr>
          <p:nvPr/>
        </p:nvSpPr>
        <p:spPr bwMode="auto">
          <a:xfrm>
            <a:off x="4462463" y="4340225"/>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38996" name="Rectangle 178"/>
          <p:cNvSpPr>
            <a:spLocks noChangeArrowheads="1"/>
          </p:cNvSpPr>
          <p:nvPr/>
        </p:nvSpPr>
        <p:spPr bwMode="auto">
          <a:xfrm>
            <a:off x="1870075" y="4330700"/>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38997" name="Rectangle 179"/>
          <p:cNvSpPr>
            <a:spLocks noChangeArrowheads="1"/>
          </p:cNvSpPr>
          <p:nvPr/>
        </p:nvSpPr>
        <p:spPr bwMode="auto">
          <a:xfrm>
            <a:off x="1874838" y="4329113"/>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38998" name="Text Box 180"/>
          <p:cNvSpPr txBox="1">
            <a:spLocks noChangeArrowheads="1"/>
          </p:cNvSpPr>
          <p:nvPr/>
        </p:nvSpPr>
        <p:spPr bwMode="auto">
          <a:xfrm>
            <a:off x="6659563" y="357166"/>
            <a:ext cx="1749425" cy="527050"/>
          </a:xfrm>
          <a:prstGeom prst="rect">
            <a:avLst/>
          </a:prstGeom>
          <a:noFill/>
          <a:ln w="9525">
            <a:solidFill>
              <a:schemeClr val="tx1"/>
            </a:solidFill>
            <a:miter lim="800000"/>
            <a:headEnd/>
            <a:tailEnd/>
          </a:ln>
        </p:spPr>
        <p:txBody>
          <a:bodyPr>
            <a:spAutoFit/>
          </a:bodyPr>
          <a:lstStyle/>
          <a:p>
            <a:pPr algn="ctr"/>
            <a:r>
              <a:rPr lang="es-ES"/>
              <a:t>Cabecera</a:t>
            </a:r>
          </a:p>
          <a:p>
            <a:pPr algn="ctr"/>
            <a:r>
              <a:rPr lang="es-ES"/>
              <a:t>LLC/SNAP (802.2) </a:t>
            </a:r>
          </a:p>
        </p:txBody>
      </p:sp>
      <p:sp>
        <p:nvSpPr>
          <p:cNvPr id="38999" name="Line 181"/>
          <p:cNvSpPr>
            <a:spLocks noChangeShapeType="1"/>
          </p:cNvSpPr>
          <p:nvPr/>
        </p:nvSpPr>
        <p:spPr bwMode="auto">
          <a:xfrm>
            <a:off x="6786578" y="928671"/>
            <a:ext cx="17447" cy="628668"/>
          </a:xfrm>
          <a:prstGeom prst="line">
            <a:avLst/>
          </a:prstGeom>
          <a:noFill/>
          <a:ln w="9525">
            <a:solidFill>
              <a:schemeClr val="tx1"/>
            </a:solidFill>
            <a:round/>
            <a:headEnd/>
            <a:tailEnd type="triangle" w="med" len="med"/>
          </a:ln>
        </p:spPr>
        <p:txBody>
          <a:bodyPr/>
          <a:lstStyle/>
          <a:p>
            <a:endParaRPr lang="es-ES"/>
          </a:p>
        </p:txBody>
      </p:sp>
      <p:sp>
        <p:nvSpPr>
          <p:cNvPr id="31" name="Line 154"/>
          <p:cNvSpPr>
            <a:spLocks noChangeShapeType="1"/>
          </p:cNvSpPr>
          <p:nvPr/>
        </p:nvSpPr>
        <p:spPr bwMode="auto">
          <a:xfrm>
            <a:off x="1214414" y="1857364"/>
            <a:ext cx="1285884" cy="714380"/>
          </a:xfrm>
          <a:prstGeom prst="line">
            <a:avLst/>
          </a:prstGeom>
          <a:noFill/>
          <a:ln w="19050">
            <a:solidFill>
              <a:srgbClr val="FF0000"/>
            </a:solidFill>
            <a:prstDash val="sysDot"/>
            <a:round/>
            <a:headEnd type="triangle" w="med" len="med"/>
            <a:tailEnd/>
          </a:ln>
        </p:spPr>
        <p:txBody>
          <a:bodyPr/>
          <a:lstStyle/>
          <a:p>
            <a:endParaRPr lang="es-ES"/>
          </a:p>
        </p:txBody>
      </p:sp>
      <p:sp>
        <p:nvSpPr>
          <p:cNvPr id="32" name="Line 154"/>
          <p:cNvSpPr>
            <a:spLocks noChangeShapeType="1"/>
          </p:cNvSpPr>
          <p:nvPr/>
        </p:nvSpPr>
        <p:spPr bwMode="auto">
          <a:xfrm flipH="1">
            <a:off x="3428992" y="1857364"/>
            <a:ext cx="3143272" cy="714380"/>
          </a:xfrm>
          <a:prstGeom prst="line">
            <a:avLst/>
          </a:prstGeom>
          <a:noFill/>
          <a:ln w="19050">
            <a:solidFill>
              <a:srgbClr val="FF0000"/>
            </a:solidFill>
            <a:prstDash val="sysDot"/>
            <a:round/>
            <a:headEnd type="triangle" w="med" len="med"/>
            <a:tailEnd/>
          </a:ln>
        </p:spPr>
        <p:txBody>
          <a:bodyPr/>
          <a:lstStyle/>
          <a:p>
            <a:endParaRPr lang="es-ES"/>
          </a:p>
        </p:txBody>
      </p:sp>
      <p:sp>
        <p:nvSpPr>
          <p:cNvPr id="33" name="Line 154"/>
          <p:cNvSpPr>
            <a:spLocks noChangeShapeType="1"/>
          </p:cNvSpPr>
          <p:nvPr/>
        </p:nvSpPr>
        <p:spPr bwMode="auto">
          <a:xfrm flipH="1">
            <a:off x="6429388" y="1857364"/>
            <a:ext cx="1785950" cy="714380"/>
          </a:xfrm>
          <a:prstGeom prst="line">
            <a:avLst/>
          </a:prstGeom>
          <a:noFill/>
          <a:ln w="19050">
            <a:solidFill>
              <a:srgbClr val="FF0000"/>
            </a:solidFill>
            <a:prstDash val="sysDot"/>
            <a:round/>
            <a:headEnd type="triangle" w="med" len="med"/>
            <a:tailEnd/>
          </a:ln>
        </p:spPr>
        <p:txBody>
          <a:bodyPr/>
          <a:lstStyle/>
          <a:p>
            <a:endParaRPr lang="es-ES"/>
          </a:p>
        </p:txBody>
      </p:sp>
      <p:sp>
        <p:nvSpPr>
          <p:cNvPr id="34" name="Line 154"/>
          <p:cNvSpPr>
            <a:spLocks noChangeShapeType="1"/>
          </p:cNvSpPr>
          <p:nvPr/>
        </p:nvSpPr>
        <p:spPr bwMode="auto">
          <a:xfrm flipH="1">
            <a:off x="5929322" y="1857364"/>
            <a:ext cx="1571636" cy="714380"/>
          </a:xfrm>
          <a:prstGeom prst="line">
            <a:avLst/>
          </a:prstGeom>
          <a:noFill/>
          <a:ln w="19050">
            <a:solidFill>
              <a:srgbClr val="FF0000"/>
            </a:solidFill>
            <a:prstDash val="sysDot"/>
            <a:round/>
            <a:headEnd type="triangle" w="med" len="med"/>
            <a:tailEn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número de diapositiva"/>
          <p:cNvSpPr>
            <a:spLocks noGrp="1"/>
          </p:cNvSpPr>
          <p:nvPr>
            <p:ph type="sldNum" sz="quarter" idx="10"/>
          </p:nvPr>
        </p:nvSpPr>
        <p:spPr/>
        <p:txBody>
          <a:bodyPr/>
          <a:lstStyle/>
          <a:p>
            <a:pPr>
              <a:defRPr/>
            </a:pPr>
            <a:r>
              <a:rPr lang="es-ES"/>
              <a:t>Ampliación Redes 5-</a:t>
            </a:r>
            <a:fld id="{3C17B75A-1E23-4560-97B8-54B463688E3D}" type="slidenum">
              <a:rPr lang="es-ES"/>
              <a:pPr>
                <a:defRPr/>
              </a:pPr>
              <a:t>38</a:t>
            </a:fld>
            <a:endParaRPr lang="es-ES"/>
          </a:p>
        </p:txBody>
      </p:sp>
      <p:sp>
        <p:nvSpPr>
          <p:cNvPr id="39939" name="Rectangle 4"/>
          <p:cNvSpPr>
            <a:spLocks noGrp="1" noChangeArrowheads="1"/>
          </p:cNvSpPr>
          <p:nvPr>
            <p:ph type="title"/>
          </p:nvPr>
        </p:nvSpPr>
        <p:spPr>
          <a:xfrm>
            <a:off x="685800" y="609600"/>
            <a:ext cx="7772400" cy="803275"/>
          </a:xfrm>
        </p:spPr>
        <p:txBody>
          <a:bodyPr/>
          <a:lstStyle/>
          <a:p>
            <a:pPr eaLnBrk="1" hangingPunct="1"/>
            <a:r>
              <a:rPr lang="es-ES" smtClean="0"/>
              <a:t>Configuración de Fragmentación</a:t>
            </a:r>
          </a:p>
        </p:txBody>
      </p:sp>
      <p:pic>
        <p:nvPicPr>
          <p:cNvPr id="39940" name="Picture 5"/>
          <p:cNvPicPr>
            <a:picLocks noChangeAspect="1" noChangeArrowheads="1"/>
          </p:cNvPicPr>
          <p:nvPr/>
        </p:nvPicPr>
        <p:blipFill>
          <a:blip r:embed="rId3" cstate="print"/>
          <a:srcRect/>
          <a:stretch>
            <a:fillRect/>
          </a:stretch>
        </p:blipFill>
        <p:spPr bwMode="auto">
          <a:xfrm>
            <a:off x="2401888" y="1557338"/>
            <a:ext cx="4114800" cy="3354387"/>
          </a:xfrm>
          <a:prstGeom prst="rect">
            <a:avLst/>
          </a:prstGeom>
          <a:noFill/>
          <a:ln w="25400">
            <a:noFill/>
            <a:miter lim="800000"/>
            <a:headEnd/>
            <a:tailEnd/>
          </a:ln>
        </p:spPr>
      </p:pic>
      <p:sp>
        <p:nvSpPr>
          <p:cNvPr id="39941" name="Rectangle 7"/>
          <p:cNvSpPr>
            <a:spLocks noChangeArrowheads="1"/>
          </p:cNvSpPr>
          <p:nvPr/>
        </p:nvSpPr>
        <p:spPr bwMode="auto">
          <a:xfrm>
            <a:off x="539750" y="5072063"/>
            <a:ext cx="8064500" cy="1020762"/>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000" b="0" dirty="0">
                <a:latin typeface="Times New Roman" pitchFamily="18" charset="0"/>
              </a:rPr>
              <a:t>Algunas interfaces inalámbricas permiten fijar a partir de que tamaño se quiere hacer fragmentación. El rango suele estar entre 256 y 2312 </a:t>
            </a:r>
            <a:r>
              <a:rPr lang="es-ES" sz="2000" b="0" dirty="0" smtClean="0">
                <a:latin typeface="Times New Roman" pitchFamily="18" charset="0"/>
              </a:rPr>
              <a:t>bytes (con </a:t>
            </a:r>
            <a:r>
              <a:rPr lang="es-ES" sz="2000" b="0" dirty="0">
                <a:latin typeface="Times New Roman" pitchFamily="18" charset="0"/>
              </a:rPr>
              <a:t>2312 nunca se produce </a:t>
            </a:r>
            <a:r>
              <a:rPr lang="es-ES" sz="2000" b="0" dirty="0" smtClean="0">
                <a:latin typeface="Times New Roman" pitchFamily="18" charset="0"/>
              </a:rPr>
              <a:t>fragmentación).</a:t>
            </a:r>
            <a:endParaRPr lang="es-ES" sz="2000" b="0" dirty="0">
              <a:latin typeface="Times New Roman" pitchFamily="18" charset="0"/>
            </a:endParaRPr>
          </a:p>
          <a:p>
            <a:pPr marL="342900" indent="-342900">
              <a:lnSpc>
                <a:spcPct val="80000"/>
              </a:lnSpc>
              <a:spcBef>
                <a:spcPct val="20000"/>
              </a:spcBef>
            </a:pPr>
            <a:endParaRPr lang="es-ES" sz="2000" b="0" dirty="0">
              <a:latin typeface="Times New Roman" pitchFamily="18" charset="0"/>
            </a:endParaRPr>
          </a:p>
        </p:txBody>
      </p:sp>
      <p:sp>
        <p:nvSpPr>
          <p:cNvPr id="39942" name="Rectangle 8"/>
          <p:cNvSpPr>
            <a:spLocks noChangeArrowheads="1"/>
          </p:cNvSpPr>
          <p:nvPr/>
        </p:nvSpPr>
        <p:spPr bwMode="auto">
          <a:xfrm>
            <a:off x="4500563" y="3500438"/>
            <a:ext cx="1655762" cy="720725"/>
          </a:xfrm>
          <a:prstGeom prst="rect">
            <a:avLst/>
          </a:prstGeom>
          <a:noFill/>
          <a:ln w="25400">
            <a:solidFill>
              <a:srgbClr val="FF0000"/>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3 Marcador de número de diapositiva"/>
          <p:cNvSpPr>
            <a:spLocks noGrp="1"/>
          </p:cNvSpPr>
          <p:nvPr>
            <p:ph type="sldNum" sz="quarter" idx="10"/>
          </p:nvPr>
        </p:nvSpPr>
        <p:spPr/>
        <p:txBody>
          <a:bodyPr/>
          <a:lstStyle/>
          <a:p>
            <a:pPr>
              <a:defRPr/>
            </a:pPr>
            <a:r>
              <a:rPr lang="es-ES"/>
              <a:t>Ampliación Redes 5-</a:t>
            </a:r>
            <a:fld id="{2C91B36C-05ED-4ABF-90A8-53BD7AE61B8D}" type="slidenum">
              <a:rPr lang="es-ES"/>
              <a:pPr>
                <a:defRPr/>
              </a:pPr>
              <a:t>39</a:t>
            </a:fld>
            <a:endParaRPr lang="es-ES"/>
          </a:p>
        </p:txBody>
      </p:sp>
      <p:sp>
        <p:nvSpPr>
          <p:cNvPr id="40963" name="Rectangle 2"/>
          <p:cNvSpPr>
            <a:spLocks noGrp="1" noChangeArrowheads="1"/>
          </p:cNvSpPr>
          <p:nvPr>
            <p:ph type="title"/>
          </p:nvPr>
        </p:nvSpPr>
        <p:spPr>
          <a:xfrm>
            <a:off x="685800" y="188913"/>
            <a:ext cx="7772400" cy="1008062"/>
          </a:xfrm>
        </p:spPr>
        <p:txBody>
          <a:bodyPr/>
          <a:lstStyle/>
          <a:p>
            <a:pPr eaLnBrk="1" hangingPunct="1"/>
            <a:r>
              <a:rPr lang="es-ES" sz="3600" smtClean="0">
                <a:solidFill>
                  <a:schemeClr val="tx1"/>
                </a:solidFill>
                <a:latin typeface="Arial" charset="0"/>
              </a:rPr>
              <a:t>Envío de una trama fragmentada</a:t>
            </a:r>
          </a:p>
        </p:txBody>
      </p:sp>
      <p:sp>
        <p:nvSpPr>
          <p:cNvPr id="40964" name="Text Box 3"/>
          <p:cNvSpPr txBox="1">
            <a:spLocks noChangeArrowheads="1"/>
          </p:cNvSpPr>
          <p:nvPr/>
        </p:nvSpPr>
        <p:spPr bwMode="auto">
          <a:xfrm>
            <a:off x="1619250" y="1125538"/>
            <a:ext cx="6121400" cy="954107"/>
          </a:xfrm>
          <a:prstGeom prst="rect">
            <a:avLst/>
          </a:prstGeom>
          <a:noFill/>
          <a:ln w="9525">
            <a:noFill/>
            <a:miter lim="800000"/>
            <a:headEnd/>
            <a:tailEnd/>
          </a:ln>
        </p:spPr>
        <p:txBody>
          <a:bodyPr wrap="square">
            <a:spAutoFit/>
          </a:bodyPr>
          <a:lstStyle/>
          <a:p>
            <a:r>
              <a:rPr lang="es-ES" dirty="0"/>
              <a:t>La separación entre cada </a:t>
            </a:r>
            <a:r>
              <a:rPr lang="es-ES" dirty="0" smtClean="0"/>
              <a:t>fragmento </a:t>
            </a:r>
            <a:r>
              <a:rPr lang="es-ES" dirty="0"/>
              <a:t>y </a:t>
            </a:r>
            <a:r>
              <a:rPr lang="es-ES" dirty="0" smtClean="0"/>
              <a:t>su </a:t>
            </a:r>
            <a:r>
              <a:rPr lang="es-ES" dirty="0"/>
              <a:t>ACK es de </a:t>
            </a:r>
            <a:r>
              <a:rPr lang="es-ES" dirty="0" smtClean="0"/>
              <a:t>un SIFS (10 ms).</a:t>
            </a:r>
            <a:endParaRPr lang="es-ES" dirty="0"/>
          </a:p>
          <a:p>
            <a:r>
              <a:rPr lang="es-ES" dirty="0"/>
              <a:t>De esta forma las demás estaciones  no pueden interrumpir el </a:t>
            </a:r>
            <a:r>
              <a:rPr lang="es-ES" dirty="0" smtClean="0"/>
              <a:t>envío, </a:t>
            </a:r>
            <a:r>
              <a:rPr lang="es-ES" dirty="0"/>
              <a:t>por lo que los fragmentos se envían como una </a:t>
            </a:r>
            <a:r>
              <a:rPr lang="es-ES" dirty="0" smtClean="0"/>
              <a:t>ráfaga.</a:t>
            </a:r>
          </a:p>
          <a:p>
            <a:r>
              <a:rPr lang="es-ES" dirty="0" smtClean="0"/>
              <a:t>La fragmentación puede combinarse con el mecanismo de RTS/CTS.</a:t>
            </a:r>
            <a:endParaRPr lang="es-ES" dirty="0"/>
          </a:p>
        </p:txBody>
      </p:sp>
      <p:sp>
        <p:nvSpPr>
          <p:cNvPr id="40965" name="Text Box 4"/>
          <p:cNvSpPr txBox="1">
            <a:spLocks noChangeArrowheads="1"/>
          </p:cNvSpPr>
          <p:nvPr/>
        </p:nvSpPr>
        <p:spPr bwMode="auto">
          <a:xfrm>
            <a:off x="808038" y="2706688"/>
            <a:ext cx="312737" cy="304800"/>
          </a:xfrm>
          <a:prstGeom prst="rect">
            <a:avLst/>
          </a:prstGeom>
          <a:noFill/>
          <a:ln w="9525">
            <a:noFill/>
            <a:miter lim="800000"/>
            <a:headEnd/>
            <a:tailEnd/>
          </a:ln>
        </p:spPr>
        <p:txBody>
          <a:bodyPr wrap="none">
            <a:spAutoFit/>
          </a:bodyPr>
          <a:lstStyle/>
          <a:p>
            <a:r>
              <a:rPr lang="es-ES"/>
              <a:t>A</a:t>
            </a:r>
          </a:p>
        </p:txBody>
      </p:sp>
      <p:sp>
        <p:nvSpPr>
          <p:cNvPr id="40966" name="Line 5"/>
          <p:cNvSpPr>
            <a:spLocks noChangeShapeType="1"/>
          </p:cNvSpPr>
          <p:nvPr/>
        </p:nvSpPr>
        <p:spPr bwMode="auto">
          <a:xfrm>
            <a:off x="1187450" y="2852738"/>
            <a:ext cx="6553200" cy="0"/>
          </a:xfrm>
          <a:prstGeom prst="line">
            <a:avLst/>
          </a:prstGeom>
          <a:noFill/>
          <a:ln w="9525">
            <a:solidFill>
              <a:schemeClr val="tx1"/>
            </a:solidFill>
            <a:round/>
            <a:headEnd/>
            <a:tailEnd/>
          </a:ln>
        </p:spPr>
        <p:txBody>
          <a:bodyPr/>
          <a:lstStyle/>
          <a:p>
            <a:endParaRPr lang="es-ES"/>
          </a:p>
        </p:txBody>
      </p:sp>
      <p:sp>
        <p:nvSpPr>
          <p:cNvPr id="40967" name="Text Box 6"/>
          <p:cNvSpPr txBox="1">
            <a:spLocks noChangeArrowheads="1"/>
          </p:cNvSpPr>
          <p:nvPr/>
        </p:nvSpPr>
        <p:spPr bwMode="auto">
          <a:xfrm>
            <a:off x="827088" y="3268663"/>
            <a:ext cx="312737" cy="304800"/>
          </a:xfrm>
          <a:prstGeom prst="rect">
            <a:avLst/>
          </a:prstGeom>
          <a:noFill/>
          <a:ln w="9525">
            <a:noFill/>
            <a:miter lim="800000"/>
            <a:headEnd/>
            <a:tailEnd/>
          </a:ln>
        </p:spPr>
        <p:txBody>
          <a:bodyPr wrap="none">
            <a:spAutoFit/>
          </a:bodyPr>
          <a:lstStyle/>
          <a:p>
            <a:r>
              <a:rPr lang="es-ES"/>
              <a:t>B</a:t>
            </a:r>
          </a:p>
        </p:txBody>
      </p:sp>
      <p:sp>
        <p:nvSpPr>
          <p:cNvPr id="40968" name="Line 7"/>
          <p:cNvSpPr>
            <a:spLocks noChangeShapeType="1"/>
          </p:cNvSpPr>
          <p:nvPr/>
        </p:nvSpPr>
        <p:spPr bwMode="auto">
          <a:xfrm>
            <a:off x="1206500" y="3429000"/>
            <a:ext cx="7037388" cy="0"/>
          </a:xfrm>
          <a:prstGeom prst="line">
            <a:avLst/>
          </a:prstGeom>
          <a:noFill/>
          <a:ln w="9525">
            <a:solidFill>
              <a:schemeClr val="tx1"/>
            </a:solidFill>
            <a:round/>
            <a:headEnd/>
            <a:tailEnd/>
          </a:ln>
        </p:spPr>
        <p:txBody>
          <a:bodyPr/>
          <a:lstStyle/>
          <a:p>
            <a:endParaRPr lang="es-ES"/>
          </a:p>
        </p:txBody>
      </p:sp>
      <p:sp>
        <p:nvSpPr>
          <p:cNvPr id="40969" name="Text Box 8"/>
          <p:cNvSpPr txBox="1">
            <a:spLocks noChangeArrowheads="1"/>
          </p:cNvSpPr>
          <p:nvPr/>
        </p:nvSpPr>
        <p:spPr bwMode="auto">
          <a:xfrm>
            <a:off x="808038" y="3844925"/>
            <a:ext cx="312737" cy="304800"/>
          </a:xfrm>
          <a:prstGeom prst="rect">
            <a:avLst/>
          </a:prstGeom>
          <a:noFill/>
          <a:ln w="9525">
            <a:noFill/>
            <a:miter lim="800000"/>
            <a:headEnd/>
            <a:tailEnd/>
          </a:ln>
        </p:spPr>
        <p:txBody>
          <a:bodyPr wrap="none">
            <a:spAutoFit/>
          </a:bodyPr>
          <a:lstStyle/>
          <a:p>
            <a:r>
              <a:rPr lang="es-ES"/>
              <a:t>C</a:t>
            </a:r>
          </a:p>
        </p:txBody>
      </p:sp>
      <p:sp>
        <p:nvSpPr>
          <p:cNvPr id="40970" name="Text Box 9"/>
          <p:cNvSpPr txBox="1">
            <a:spLocks noChangeArrowheads="1"/>
          </p:cNvSpPr>
          <p:nvPr/>
        </p:nvSpPr>
        <p:spPr bwMode="auto">
          <a:xfrm>
            <a:off x="808038" y="4418013"/>
            <a:ext cx="312737" cy="304800"/>
          </a:xfrm>
          <a:prstGeom prst="rect">
            <a:avLst/>
          </a:prstGeom>
          <a:noFill/>
          <a:ln w="9525">
            <a:noFill/>
            <a:miter lim="800000"/>
            <a:headEnd/>
            <a:tailEnd/>
          </a:ln>
        </p:spPr>
        <p:txBody>
          <a:bodyPr wrap="none">
            <a:spAutoFit/>
          </a:bodyPr>
          <a:lstStyle/>
          <a:p>
            <a:r>
              <a:rPr lang="es-ES"/>
              <a:t>D</a:t>
            </a:r>
          </a:p>
        </p:txBody>
      </p:sp>
      <p:sp>
        <p:nvSpPr>
          <p:cNvPr id="40971" name="Text Box 10"/>
          <p:cNvSpPr txBox="1">
            <a:spLocks noChangeArrowheads="1"/>
          </p:cNvSpPr>
          <p:nvPr/>
        </p:nvSpPr>
        <p:spPr bwMode="auto">
          <a:xfrm>
            <a:off x="3827463" y="4635500"/>
            <a:ext cx="814387" cy="304800"/>
          </a:xfrm>
          <a:prstGeom prst="rect">
            <a:avLst/>
          </a:prstGeom>
          <a:noFill/>
          <a:ln w="9525">
            <a:noFill/>
            <a:miter lim="800000"/>
            <a:headEnd/>
            <a:tailEnd/>
          </a:ln>
        </p:spPr>
        <p:txBody>
          <a:bodyPr wrap="none">
            <a:spAutoFit/>
          </a:bodyPr>
          <a:lstStyle/>
          <a:p>
            <a:r>
              <a:rPr lang="es-ES"/>
              <a:t>Tiempo</a:t>
            </a:r>
          </a:p>
        </p:txBody>
      </p:sp>
      <p:sp>
        <p:nvSpPr>
          <p:cNvPr id="40972" name="Line 11"/>
          <p:cNvSpPr>
            <a:spLocks noChangeShapeType="1"/>
          </p:cNvSpPr>
          <p:nvPr/>
        </p:nvSpPr>
        <p:spPr bwMode="auto">
          <a:xfrm>
            <a:off x="4645025" y="4795838"/>
            <a:ext cx="360363" cy="0"/>
          </a:xfrm>
          <a:prstGeom prst="line">
            <a:avLst/>
          </a:prstGeom>
          <a:noFill/>
          <a:ln w="9525">
            <a:solidFill>
              <a:schemeClr val="tx1"/>
            </a:solidFill>
            <a:round/>
            <a:headEnd/>
            <a:tailEnd type="triangle" w="med" len="med"/>
          </a:ln>
        </p:spPr>
        <p:txBody>
          <a:bodyPr/>
          <a:lstStyle/>
          <a:p>
            <a:endParaRPr lang="es-ES"/>
          </a:p>
        </p:txBody>
      </p:sp>
      <p:sp>
        <p:nvSpPr>
          <p:cNvPr id="40973" name="Rectangle 12"/>
          <p:cNvSpPr>
            <a:spLocks noChangeArrowheads="1"/>
          </p:cNvSpPr>
          <p:nvPr/>
        </p:nvSpPr>
        <p:spPr bwMode="auto">
          <a:xfrm>
            <a:off x="1547813" y="2563813"/>
            <a:ext cx="576262" cy="287337"/>
          </a:xfrm>
          <a:prstGeom prst="rect">
            <a:avLst/>
          </a:prstGeom>
          <a:solidFill>
            <a:srgbClr val="CCFFCC"/>
          </a:solidFill>
          <a:ln w="9525">
            <a:solidFill>
              <a:schemeClr val="tx1"/>
            </a:solidFill>
            <a:miter lim="800000"/>
            <a:headEnd/>
            <a:tailEnd/>
          </a:ln>
        </p:spPr>
        <p:txBody>
          <a:bodyPr wrap="none" anchor="ctr"/>
          <a:lstStyle/>
          <a:p>
            <a:pPr algn="ctr"/>
            <a:r>
              <a:rPr lang="es-ES"/>
              <a:t>RTS</a:t>
            </a:r>
          </a:p>
        </p:txBody>
      </p:sp>
      <p:sp>
        <p:nvSpPr>
          <p:cNvPr id="40974" name="Rectangle 13"/>
          <p:cNvSpPr>
            <a:spLocks noChangeArrowheads="1"/>
          </p:cNvSpPr>
          <p:nvPr/>
        </p:nvSpPr>
        <p:spPr bwMode="auto">
          <a:xfrm>
            <a:off x="2339975" y="3141663"/>
            <a:ext cx="576263" cy="287337"/>
          </a:xfrm>
          <a:prstGeom prst="rect">
            <a:avLst/>
          </a:prstGeom>
          <a:solidFill>
            <a:srgbClr val="FFFF99"/>
          </a:solidFill>
          <a:ln w="9525">
            <a:solidFill>
              <a:schemeClr val="tx1"/>
            </a:solidFill>
            <a:miter lim="800000"/>
            <a:headEnd/>
            <a:tailEnd/>
          </a:ln>
        </p:spPr>
        <p:txBody>
          <a:bodyPr wrap="none" anchor="ctr"/>
          <a:lstStyle/>
          <a:p>
            <a:pPr algn="ctr"/>
            <a:r>
              <a:rPr lang="es-ES"/>
              <a:t>CTS</a:t>
            </a:r>
          </a:p>
        </p:txBody>
      </p:sp>
      <p:sp>
        <p:nvSpPr>
          <p:cNvPr id="40975" name="Rectangle 14"/>
          <p:cNvSpPr>
            <a:spLocks noChangeArrowheads="1"/>
          </p:cNvSpPr>
          <p:nvPr/>
        </p:nvSpPr>
        <p:spPr bwMode="auto">
          <a:xfrm>
            <a:off x="3132138" y="2565400"/>
            <a:ext cx="576262" cy="287338"/>
          </a:xfrm>
          <a:prstGeom prst="rect">
            <a:avLst/>
          </a:prstGeom>
          <a:solidFill>
            <a:srgbClr val="CCFFCC"/>
          </a:solidFill>
          <a:ln w="9525">
            <a:solidFill>
              <a:schemeClr val="tx1"/>
            </a:solidFill>
            <a:miter lim="800000"/>
            <a:headEnd/>
            <a:tailEnd/>
          </a:ln>
        </p:spPr>
        <p:txBody>
          <a:bodyPr wrap="none" anchor="ctr"/>
          <a:lstStyle/>
          <a:p>
            <a:pPr algn="ctr"/>
            <a:r>
              <a:rPr lang="es-ES"/>
              <a:t>Frag 1</a:t>
            </a:r>
          </a:p>
        </p:txBody>
      </p:sp>
      <p:sp>
        <p:nvSpPr>
          <p:cNvPr id="40976" name="Rectangle 15"/>
          <p:cNvSpPr>
            <a:spLocks noChangeArrowheads="1"/>
          </p:cNvSpPr>
          <p:nvPr/>
        </p:nvSpPr>
        <p:spPr bwMode="auto">
          <a:xfrm>
            <a:off x="3924300" y="3141663"/>
            <a:ext cx="576263" cy="287337"/>
          </a:xfrm>
          <a:prstGeom prst="rect">
            <a:avLst/>
          </a:prstGeom>
          <a:solidFill>
            <a:srgbClr val="FFFF99"/>
          </a:solidFill>
          <a:ln w="9525">
            <a:solidFill>
              <a:schemeClr val="tx1"/>
            </a:solidFill>
            <a:miter lim="800000"/>
            <a:headEnd/>
            <a:tailEnd/>
          </a:ln>
        </p:spPr>
        <p:txBody>
          <a:bodyPr wrap="none" anchor="ctr"/>
          <a:lstStyle/>
          <a:p>
            <a:pPr algn="ctr"/>
            <a:r>
              <a:rPr lang="es-ES"/>
              <a:t>ACK</a:t>
            </a:r>
          </a:p>
        </p:txBody>
      </p:sp>
      <p:sp>
        <p:nvSpPr>
          <p:cNvPr id="40977" name="Rectangle 16"/>
          <p:cNvSpPr>
            <a:spLocks noChangeArrowheads="1"/>
          </p:cNvSpPr>
          <p:nvPr/>
        </p:nvSpPr>
        <p:spPr bwMode="auto">
          <a:xfrm>
            <a:off x="5508625" y="3141663"/>
            <a:ext cx="576263" cy="287337"/>
          </a:xfrm>
          <a:prstGeom prst="rect">
            <a:avLst/>
          </a:prstGeom>
          <a:solidFill>
            <a:srgbClr val="FFFF99"/>
          </a:solidFill>
          <a:ln w="9525">
            <a:solidFill>
              <a:schemeClr val="tx1"/>
            </a:solidFill>
            <a:miter lim="800000"/>
            <a:headEnd/>
            <a:tailEnd/>
          </a:ln>
        </p:spPr>
        <p:txBody>
          <a:bodyPr wrap="none" anchor="ctr"/>
          <a:lstStyle/>
          <a:p>
            <a:pPr algn="ctr"/>
            <a:r>
              <a:rPr lang="es-ES"/>
              <a:t>ACK</a:t>
            </a:r>
          </a:p>
        </p:txBody>
      </p:sp>
      <p:sp>
        <p:nvSpPr>
          <p:cNvPr id="40978" name="Rectangle 17"/>
          <p:cNvSpPr>
            <a:spLocks noChangeArrowheads="1"/>
          </p:cNvSpPr>
          <p:nvPr/>
        </p:nvSpPr>
        <p:spPr bwMode="auto">
          <a:xfrm>
            <a:off x="7092950" y="3141663"/>
            <a:ext cx="576263" cy="287337"/>
          </a:xfrm>
          <a:prstGeom prst="rect">
            <a:avLst/>
          </a:prstGeom>
          <a:solidFill>
            <a:srgbClr val="FFFF99"/>
          </a:solidFill>
          <a:ln w="9525">
            <a:solidFill>
              <a:schemeClr val="tx1"/>
            </a:solidFill>
            <a:miter lim="800000"/>
            <a:headEnd/>
            <a:tailEnd/>
          </a:ln>
        </p:spPr>
        <p:txBody>
          <a:bodyPr wrap="none" anchor="ctr"/>
          <a:lstStyle/>
          <a:p>
            <a:pPr algn="ctr"/>
            <a:r>
              <a:rPr lang="es-ES"/>
              <a:t>ACK</a:t>
            </a:r>
          </a:p>
        </p:txBody>
      </p:sp>
      <p:sp>
        <p:nvSpPr>
          <p:cNvPr id="40979" name="Line 18"/>
          <p:cNvSpPr>
            <a:spLocks noChangeShapeType="1"/>
          </p:cNvSpPr>
          <p:nvPr/>
        </p:nvSpPr>
        <p:spPr bwMode="auto">
          <a:xfrm>
            <a:off x="1258888" y="4005263"/>
            <a:ext cx="7037387" cy="0"/>
          </a:xfrm>
          <a:prstGeom prst="line">
            <a:avLst/>
          </a:prstGeom>
          <a:noFill/>
          <a:ln w="9525">
            <a:solidFill>
              <a:schemeClr val="tx1"/>
            </a:solidFill>
            <a:round/>
            <a:headEnd/>
            <a:tailEnd/>
          </a:ln>
        </p:spPr>
        <p:txBody>
          <a:bodyPr/>
          <a:lstStyle/>
          <a:p>
            <a:endParaRPr lang="es-ES"/>
          </a:p>
        </p:txBody>
      </p:sp>
      <p:sp>
        <p:nvSpPr>
          <p:cNvPr id="40980" name="Line 19"/>
          <p:cNvSpPr>
            <a:spLocks noChangeShapeType="1"/>
          </p:cNvSpPr>
          <p:nvPr/>
        </p:nvSpPr>
        <p:spPr bwMode="auto">
          <a:xfrm>
            <a:off x="1258888" y="4579938"/>
            <a:ext cx="7037387" cy="0"/>
          </a:xfrm>
          <a:prstGeom prst="line">
            <a:avLst/>
          </a:prstGeom>
          <a:noFill/>
          <a:ln w="9525">
            <a:solidFill>
              <a:schemeClr val="tx1"/>
            </a:solidFill>
            <a:round/>
            <a:headEnd/>
            <a:tailEnd/>
          </a:ln>
        </p:spPr>
        <p:txBody>
          <a:bodyPr/>
          <a:lstStyle/>
          <a:p>
            <a:endParaRPr lang="es-ES"/>
          </a:p>
        </p:txBody>
      </p:sp>
      <p:sp>
        <p:nvSpPr>
          <p:cNvPr id="40981" name="Rectangle 20" descr="Diagonal hacia arriba ancha"/>
          <p:cNvSpPr>
            <a:spLocks noChangeArrowheads="1"/>
          </p:cNvSpPr>
          <p:nvPr/>
        </p:nvSpPr>
        <p:spPr bwMode="auto">
          <a:xfrm>
            <a:off x="2124075" y="3717925"/>
            <a:ext cx="5543550" cy="287338"/>
          </a:xfrm>
          <a:prstGeom prst="rect">
            <a:avLst/>
          </a:prstGeom>
          <a:pattFill prst="wdUpDiag">
            <a:fgClr>
              <a:srgbClr val="FFFF99"/>
            </a:fgClr>
            <a:bgClr>
              <a:srgbClr val="FFFFFF"/>
            </a:bgClr>
          </a:pattFill>
          <a:ln w="9525">
            <a:solidFill>
              <a:schemeClr val="tx1"/>
            </a:solidFill>
            <a:miter lim="800000"/>
            <a:headEnd/>
            <a:tailEnd/>
          </a:ln>
        </p:spPr>
        <p:txBody>
          <a:bodyPr wrap="none" anchor="ctr"/>
          <a:lstStyle/>
          <a:p>
            <a:pPr algn="ctr"/>
            <a:r>
              <a:rPr lang="es-ES"/>
              <a:t>No disponible</a:t>
            </a:r>
          </a:p>
        </p:txBody>
      </p:sp>
      <p:sp>
        <p:nvSpPr>
          <p:cNvPr id="40982" name="Rectangle 21" descr="Diagonal hacia arriba ancha"/>
          <p:cNvSpPr>
            <a:spLocks noChangeArrowheads="1"/>
          </p:cNvSpPr>
          <p:nvPr/>
        </p:nvSpPr>
        <p:spPr bwMode="auto">
          <a:xfrm>
            <a:off x="2916238" y="4292600"/>
            <a:ext cx="4751387" cy="287338"/>
          </a:xfrm>
          <a:prstGeom prst="rect">
            <a:avLst/>
          </a:prstGeom>
          <a:pattFill prst="wdUpDiag">
            <a:fgClr>
              <a:srgbClr val="FFFF99"/>
            </a:fgClr>
            <a:bgClr>
              <a:srgbClr val="FFFFFF"/>
            </a:bgClr>
          </a:pattFill>
          <a:ln w="9525">
            <a:solidFill>
              <a:schemeClr val="tx1"/>
            </a:solidFill>
            <a:miter lim="800000"/>
            <a:headEnd/>
            <a:tailEnd/>
          </a:ln>
        </p:spPr>
        <p:txBody>
          <a:bodyPr wrap="none" anchor="ctr"/>
          <a:lstStyle/>
          <a:p>
            <a:pPr algn="ctr"/>
            <a:r>
              <a:rPr lang="es-ES"/>
              <a:t>No disponible</a:t>
            </a:r>
          </a:p>
        </p:txBody>
      </p:sp>
      <p:sp>
        <p:nvSpPr>
          <p:cNvPr id="40983" name="Line 22"/>
          <p:cNvSpPr>
            <a:spLocks noChangeShapeType="1"/>
          </p:cNvSpPr>
          <p:nvPr/>
        </p:nvSpPr>
        <p:spPr bwMode="auto">
          <a:xfrm>
            <a:off x="2124075" y="2563813"/>
            <a:ext cx="0" cy="1655762"/>
          </a:xfrm>
          <a:prstGeom prst="line">
            <a:avLst/>
          </a:prstGeom>
          <a:noFill/>
          <a:ln w="9525">
            <a:solidFill>
              <a:schemeClr val="tx1"/>
            </a:solidFill>
            <a:prstDash val="dash"/>
            <a:round/>
            <a:headEnd/>
            <a:tailEnd/>
          </a:ln>
        </p:spPr>
        <p:txBody>
          <a:bodyPr/>
          <a:lstStyle/>
          <a:p>
            <a:endParaRPr lang="es-ES"/>
          </a:p>
        </p:txBody>
      </p:sp>
      <p:sp>
        <p:nvSpPr>
          <p:cNvPr id="40984" name="Line 23"/>
          <p:cNvSpPr>
            <a:spLocks noChangeShapeType="1"/>
          </p:cNvSpPr>
          <p:nvPr/>
        </p:nvSpPr>
        <p:spPr bwMode="auto">
          <a:xfrm>
            <a:off x="2916238" y="2563813"/>
            <a:ext cx="0" cy="2305050"/>
          </a:xfrm>
          <a:prstGeom prst="line">
            <a:avLst/>
          </a:prstGeom>
          <a:noFill/>
          <a:ln w="9525">
            <a:solidFill>
              <a:schemeClr val="tx1"/>
            </a:solidFill>
            <a:prstDash val="dash"/>
            <a:round/>
            <a:headEnd/>
            <a:tailEnd/>
          </a:ln>
        </p:spPr>
        <p:txBody>
          <a:bodyPr/>
          <a:lstStyle/>
          <a:p>
            <a:endParaRPr lang="es-ES"/>
          </a:p>
        </p:txBody>
      </p:sp>
      <p:sp>
        <p:nvSpPr>
          <p:cNvPr id="40985" name="Line 24"/>
          <p:cNvSpPr>
            <a:spLocks noChangeShapeType="1"/>
          </p:cNvSpPr>
          <p:nvPr/>
        </p:nvSpPr>
        <p:spPr bwMode="auto">
          <a:xfrm>
            <a:off x="7667625" y="3284538"/>
            <a:ext cx="0" cy="1584325"/>
          </a:xfrm>
          <a:prstGeom prst="line">
            <a:avLst/>
          </a:prstGeom>
          <a:noFill/>
          <a:ln w="9525">
            <a:solidFill>
              <a:schemeClr val="tx1"/>
            </a:solidFill>
            <a:prstDash val="dash"/>
            <a:round/>
            <a:headEnd/>
            <a:tailEnd/>
          </a:ln>
        </p:spPr>
        <p:txBody>
          <a:bodyPr/>
          <a:lstStyle/>
          <a:p>
            <a:endParaRPr lang="es-ES"/>
          </a:p>
        </p:txBody>
      </p:sp>
      <p:sp>
        <p:nvSpPr>
          <p:cNvPr id="40986" name="Rectangle 25"/>
          <p:cNvSpPr>
            <a:spLocks noChangeArrowheads="1"/>
          </p:cNvSpPr>
          <p:nvPr/>
        </p:nvSpPr>
        <p:spPr bwMode="auto">
          <a:xfrm>
            <a:off x="4716463" y="2563813"/>
            <a:ext cx="576262" cy="287337"/>
          </a:xfrm>
          <a:prstGeom prst="rect">
            <a:avLst/>
          </a:prstGeom>
          <a:solidFill>
            <a:srgbClr val="CCFFCC"/>
          </a:solidFill>
          <a:ln w="9525">
            <a:solidFill>
              <a:schemeClr val="tx1"/>
            </a:solidFill>
            <a:miter lim="800000"/>
            <a:headEnd/>
            <a:tailEnd/>
          </a:ln>
        </p:spPr>
        <p:txBody>
          <a:bodyPr wrap="none" anchor="ctr"/>
          <a:lstStyle/>
          <a:p>
            <a:pPr algn="ctr"/>
            <a:r>
              <a:rPr lang="es-ES"/>
              <a:t>Frag 2</a:t>
            </a:r>
          </a:p>
        </p:txBody>
      </p:sp>
      <p:sp>
        <p:nvSpPr>
          <p:cNvPr id="40987" name="Line 26"/>
          <p:cNvSpPr>
            <a:spLocks noChangeShapeType="1"/>
          </p:cNvSpPr>
          <p:nvPr/>
        </p:nvSpPr>
        <p:spPr bwMode="auto">
          <a:xfrm>
            <a:off x="5508625" y="2563813"/>
            <a:ext cx="0" cy="1008062"/>
          </a:xfrm>
          <a:prstGeom prst="line">
            <a:avLst/>
          </a:prstGeom>
          <a:noFill/>
          <a:ln w="9525">
            <a:solidFill>
              <a:schemeClr val="tx1"/>
            </a:solidFill>
            <a:prstDash val="dash"/>
            <a:round/>
            <a:headEnd/>
            <a:tailEnd/>
          </a:ln>
        </p:spPr>
        <p:txBody>
          <a:bodyPr/>
          <a:lstStyle/>
          <a:p>
            <a:endParaRPr lang="es-ES"/>
          </a:p>
        </p:txBody>
      </p:sp>
      <p:sp>
        <p:nvSpPr>
          <p:cNvPr id="40988" name="Rectangle 27"/>
          <p:cNvSpPr>
            <a:spLocks noChangeArrowheads="1"/>
          </p:cNvSpPr>
          <p:nvPr/>
        </p:nvSpPr>
        <p:spPr bwMode="auto">
          <a:xfrm>
            <a:off x="6300788" y="2565400"/>
            <a:ext cx="576262" cy="287338"/>
          </a:xfrm>
          <a:prstGeom prst="rect">
            <a:avLst/>
          </a:prstGeom>
          <a:solidFill>
            <a:srgbClr val="FFFF99"/>
          </a:solidFill>
          <a:ln w="9525">
            <a:solidFill>
              <a:schemeClr val="tx1"/>
            </a:solidFill>
            <a:miter lim="800000"/>
            <a:headEnd/>
            <a:tailEnd/>
          </a:ln>
        </p:spPr>
        <p:txBody>
          <a:bodyPr wrap="none" anchor="ctr"/>
          <a:lstStyle/>
          <a:p>
            <a:pPr algn="ctr"/>
            <a:r>
              <a:rPr lang="es-ES"/>
              <a:t>Frag 3</a:t>
            </a:r>
          </a:p>
        </p:txBody>
      </p:sp>
      <p:sp>
        <p:nvSpPr>
          <p:cNvPr id="40989" name="Text Box 28"/>
          <p:cNvSpPr txBox="1">
            <a:spLocks noChangeArrowheads="1"/>
          </p:cNvSpPr>
          <p:nvPr/>
        </p:nvSpPr>
        <p:spPr bwMode="auto">
          <a:xfrm>
            <a:off x="1979613" y="2073275"/>
            <a:ext cx="523875" cy="274638"/>
          </a:xfrm>
          <a:prstGeom prst="rect">
            <a:avLst/>
          </a:prstGeom>
          <a:noFill/>
          <a:ln w="9525">
            <a:noFill/>
            <a:miter lim="800000"/>
            <a:headEnd/>
            <a:tailEnd/>
          </a:ln>
        </p:spPr>
        <p:txBody>
          <a:bodyPr wrap="none">
            <a:spAutoFit/>
          </a:bodyPr>
          <a:lstStyle/>
          <a:p>
            <a:r>
              <a:rPr lang="es-ES" sz="1200"/>
              <a:t>SIFS</a:t>
            </a:r>
          </a:p>
        </p:txBody>
      </p:sp>
      <p:sp>
        <p:nvSpPr>
          <p:cNvPr id="40990" name="AutoShape 29"/>
          <p:cNvSpPr>
            <a:spLocks/>
          </p:cNvSpPr>
          <p:nvPr/>
        </p:nvSpPr>
        <p:spPr bwMode="auto">
          <a:xfrm rot="5400000">
            <a:off x="2169319"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0991" name="Line 30"/>
          <p:cNvSpPr>
            <a:spLocks noChangeShapeType="1"/>
          </p:cNvSpPr>
          <p:nvPr/>
        </p:nvSpPr>
        <p:spPr bwMode="auto">
          <a:xfrm>
            <a:off x="2339975" y="2563813"/>
            <a:ext cx="0" cy="2305050"/>
          </a:xfrm>
          <a:prstGeom prst="line">
            <a:avLst/>
          </a:prstGeom>
          <a:noFill/>
          <a:ln w="9525">
            <a:solidFill>
              <a:schemeClr val="tx1"/>
            </a:solidFill>
            <a:prstDash val="dash"/>
            <a:round/>
            <a:headEnd/>
            <a:tailEnd/>
          </a:ln>
        </p:spPr>
        <p:txBody>
          <a:bodyPr/>
          <a:lstStyle/>
          <a:p>
            <a:endParaRPr lang="es-ES"/>
          </a:p>
        </p:txBody>
      </p:sp>
      <p:sp>
        <p:nvSpPr>
          <p:cNvPr id="40992" name="Line 31"/>
          <p:cNvSpPr>
            <a:spLocks noChangeShapeType="1"/>
          </p:cNvSpPr>
          <p:nvPr/>
        </p:nvSpPr>
        <p:spPr bwMode="auto">
          <a:xfrm>
            <a:off x="6084888" y="2563813"/>
            <a:ext cx="0" cy="1008062"/>
          </a:xfrm>
          <a:prstGeom prst="line">
            <a:avLst/>
          </a:prstGeom>
          <a:noFill/>
          <a:ln w="9525">
            <a:solidFill>
              <a:schemeClr val="tx1"/>
            </a:solidFill>
            <a:prstDash val="dash"/>
            <a:round/>
            <a:headEnd/>
            <a:tailEnd/>
          </a:ln>
        </p:spPr>
        <p:txBody>
          <a:bodyPr/>
          <a:lstStyle/>
          <a:p>
            <a:endParaRPr lang="es-ES"/>
          </a:p>
        </p:txBody>
      </p:sp>
      <p:sp>
        <p:nvSpPr>
          <p:cNvPr id="40993" name="Line 32"/>
          <p:cNvSpPr>
            <a:spLocks noChangeShapeType="1"/>
          </p:cNvSpPr>
          <p:nvPr/>
        </p:nvSpPr>
        <p:spPr bwMode="auto">
          <a:xfrm>
            <a:off x="7092950" y="2563813"/>
            <a:ext cx="0" cy="1008062"/>
          </a:xfrm>
          <a:prstGeom prst="line">
            <a:avLst/>
          </a:prstGeom>
          <a:noFill/>
          <a:ln w="9525">
            <a:solidFill>
              <a:schemeClr val="tx1"/>
            </a:solidFill>
            <a:prstDash val="dash"/>
            <a:round/>
            <a:headEnd/>
            <a:tailEnd/>
          </a:ln>
        </p:spPr>
        <p:txBody>
          <a:bodyPr/>
          <a:lstStyle/>
          <a:p>
            <a:endParaRPr lang="es-ES"/>
          </a:p>
        </p:txBody>
      </p:sp>
      <p:sp>
        <p:nvSpPr>
          <p:cNvPr id="40994" name="Text Box 33"/>
          <p:cNvSpPr txBox="1">
            <a:spLocks noChangeArrowheads="1"/>
          </p:cNvSpPr>
          <p:nvPr/>
        </p:nvSpPr>
        <p:spPr bwMode="auto">
          <a:xfrm>
            <a:off x="2771775" y="2073275"/>
            <a:ext cx="523875" cy="274638"/>
          </a:xfrm>
          <a:prstGeom prst="rect">
            <a:avLst/>
          </a:prstGeom>
          <a:noFill/>
          <a:ln w="9525">
            <a:noFill/>
            <a:miter lim="800000"/>
            <a:headEnd/>
            <a:tailEnd/>
          </a:ln>
        </p:spPr>
        <p:txBody>
          <a:bodyPr wrap="none">
            <a:spAutoFit/>
          </a:bodyPr>
          <a:lstStyle/>
          <a:p>
            <a:r>
              <a:rPr lang="es-ES" sz="1200"/>
              <a:t>SIFS</a:t>
            </a:r>
          </a:p>
        </p:txBody>
      </p:sp>
      <p:sp>
        <p:nvSpPr>
          <p:cNvPr id="40995" name="AutoShape 34"/>
          <p:cNvSpPr>
            <a:spLocks/>
          </p:cNvSpPr>
          <p:nvPr/>
        </p:nvSpPr>
        <p:spPr bwMode="auto">
          <a:xfrm rot="5400000">
            <a:off x="2961482"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0996" name="Text Box 35"/>
          <p:cNvSpPr txBox="1">
            <a:spLocks noChangeArrowheads="1"/>
          </p:cNvSpPr>
          <p:nvPr/>
        </p:nvSpPr>
        <p:spPr bwMode="auto">
          <a:xfrm>
            <a:off x="4335463" y="2073275"/>
            <a:ext cx="523875" cy="274638"/>
          </a:xfrm>
          <a:prstGeom prst="rect">
            <a:avLst/>
          </a:prstGeom>
          <a:noFill/>
          <a:ln w="9525">
            <a:noFill/>
            <a:miter lim="800000"/>
            <a:headEnd/>
            <a:tailEnd/>
          </a:ln>
        </p:spPr>
        <p:txBody>
          <a:bodyPr wrap="none">
            <a:spAutoFit/>
          </a:bodyPr>
          <a:lstStyle/>
          <a:p>
            <a:r>
              <a:rPr lang="es-ES" sz="1200"/>
              <a:t>SIFS</a:t>
            </a:r>
          </a:p>
        </p:txBody>
      </p:sp>
      <p:sp>
        <p:nvSpPr>
          <p:cNvPr id="40997" name="AutoShape 36"/>
          <p:cNvSpPr>
            <a:spLocks/>
          </p:cNvSpPr>
          <p:nvPr/>
        </p:nvSpPr>
        <p:spPr bwMode="auto">
          <a:xfrm rot="5400000">
            <a:off x="4525169"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0998" name="Text Box 37"/>
          <p:cNvSpPr txBox="1">
            <a:spLocks noChangeArrowheads="1"/>
          </p:cNvSpPr>
          <p:nvPr/>
        </p:nvSpPr>
        <p:spPr bwMode="auto">
          <a:xfrm>
            <a:off x="3563938" y="2073275"/>
            <a:ext cx="523875" cy="274638"/>
          </a:xfrm>
          <a:prstGeom prst="rect">
            <a:avLst/>
          </a:prstGeom>
          <a:noFill/>
          <a:ln w="9525">
            <a:noFill/>
            <a:miter lim="800000"/>
            <a:headEnd/>
            <a:tailEnd/>
          </a:ln>
        </p:spPr>
        <p:txBody>
          <a:bodyPr wrap="none">
            <a:spAutoFit/>
          </a:bodyPr>
          <a:lstStyle/>
          <a:p>
            <a:r>
              <a:rPr lang="es-ES" sz="1200"/>
              <a:t>SIFS</a:t>
            </a:r>
          </a:p>
        </p:txBody>
      </p:sp>
      <p:sp>
        <p:nvSpPr>
          <p:cNvPr id="40999" name="AutoShape 38"/>
          <p:cNvSpPr>
            <a:spLocks/>
          </p:cNvSpPr>
          <p:nvPr/>
        </p:nvSpPr>
        <p:spPr bwMode="auto">
          <a:xfrm rot="5400000">
            <a:off x="3753644"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1000" name="Text Box 39"/>
          <p:cNvSpPr txBox="1">
            <a:spLocks noChangeArrowheads="1"/>
          </p:cNvSpPr>
          <p:nvPr/>
        </p:nvSpPr>
        <p:spPr bwMode="auto">
          <a:xfrm>
            <a:off x="5127625" y="2073275"/>
            <a:ext cx="523875" cy="274638"/>
          </a:xfrm>
          <a:prstGeom prst="rect">
            <a:avLst/>
          </a:prstGeom>
          <a:noFill/>
          <a:ln w="9525">
            <a:noFill/>
            <a:miter lim="800000"/>
            <a:headEnd/>
            <a:tailEnd/>
          </a:ln>
        </p:spPr>
        <p:txBody>
          <a:bodyPr wrap="none">
            <a:spAutoFit/>
          </a:bodyPr>
          <a:lstStyle/>
          <a:p>
            <a:r>
              <a:rPr lang="es-ES" sz="1200"/>
              <a:t>SIFS</a:t>
            </a:r>
          </a:p>
        </p:txBody>
      </p:sp>
      <p:sp>
        <p:nvSpPr>
          <p:cNvPr id="41001" name="AutoShape 40"/>
          <p:cNvSpPr>
            <a:spLocks/>
          </p:cNvSpPr>
          <p:nvPr/>
        </p:nvSpPr>
        <p:spPr bwMode="auto">
          <a:xfrm rot="5400000">
            <a:off x="5317332"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1002" name="Text Box 41"/>
          <p:cNvSpPr txBox="1">
            <a:spLocks noChangeArrowheads="1"/>
          </p:cNvSpPr>
          <p:nvPr/>
        </p:nvSpPr>
        <p:spPr bwMode="auto">
          <a:xfrm>
            <a:off x="5919788" y="2073275"/>
            <a:ext cx="523875" cy="274638"/>
          </a:xfrm>
          <a:prstGeom prst="rect">
            <a:avLst/>
          </a:prstGeom>
          <a:noFill/>
          <a:ln w="9525">
            <a:noFill/>
            <a:miter lim="800000"/>
            <a:headEnd/>
            <a:tailEnd/>
          </a:ln>
        </p:spPr>
        <p:txBody>
          <a:bodyPr wrap="none">
            <a:spAutoFit/>
          </a:bodyPr>
          <a:lstStyle/>
          <a:p>
            <a:r>
              <a:rPr lang="es-ES" sz="1200"/>
              <a:t>SIFS</a:t>
            </a:r>
          </a:p>
        </p:txBody>
      </p:sp>
      <p:sp>
        <p:nvSpPr>
          <p:cNvPr id="41003" name="AutoShape 42"/>
          <p:cNvSpPr>
            <a:spLocks/>
          </p:cNvSpPr>
          <p:nvPr/>
        </p:nvSpPr>
        <p:spPr bwMode="auto">
          <a:xfrm rot="5400000">
            <a:off x="6109494"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1004" name="Text Box 43"/>
          <p:cNvSpPr txBox="1">
            <a:spLocks noChangeArrowheads="1"/>
          </p:cNvSpPr>
          <p:nvPr/>
        </p:nvSpPr>
        <p:spPr bwMode="auto">
          <a:xfrm>
            <a:off x="6711950" y="2073275"/>
            <a:ext cx="523875" cy="274638"/>
          </a:xfrm>
          <a:prstGeom prst="rect">
            <a:avLst/>
          </a:prstGeom>
          <a:noFill/>
          <a:ln w="9525">
            <a:noFill/>
            <a:miter lim="800000"/>
            <a:headEnd/>
            <a:tailEnd/>
          </a:ln>
        </p:spPr>
        <p:txBody>
          <a:bodyPr wrap="none">
            <a:spAutoFit/>
          </a:bodyPr>
          <a:lstStyle/>
          <a:p>
            <a:r>
              <a:rPr lang="es-ES" sz="1200"/>
              <a:t>SIFS</a:t>
            </a:r>
          </a:p>
        </p:txBody>
      </p:sp>
      <p:sp>
        <p:nvSpPr>
          <p:cNvPr id="41005" name="AutoShape 44"/>
          <p:cNvSpPr>
            <a:spLocks/>
          </p:cNvSpPr>
          <p:nvPr/>
        </p:nvSpPr>
        <p:spPr bwMode="auto">
          <a:xfrm rot="5400000">
            <a:off x="6901657" y="2321719"/>
            <a:ext cx="144462" cy="196850"/>
          </a:xfrm>
          <a:prstGeom prst="leftBrace">
            <a:avLst>
              <a:gd name="adj1" fmla="val 11355"/>
              <a:gd name="adj2" fmla="val 50000"/>
            </a:avLst>
          </a:prstGeom>
          <a:noFill/>
          <a:ln w="9525">
            <a:solidFill>
              <a:schemeClr val="tx1"/>
            </a:solidFill>
            <a:round/>
            <a:headEnd/>
            <a:tailEnd/>
          </a:ln>
        </p:spPr>
        <p:txBody>
          <a:bodyPr wrap="none" anchor="ctr"/>
          <a:lstStyle/>
          <a:p>
            <a:endParaRPr lang="es-ES"/>
          </a:p>
        </p:txBody>
      </p:sp>
      <p:sp>
        <p:nvSpPr>
          <p:cNvPr id="41006" name="Line 45"/>
          <p:cNvSpPr>
            <a:spLocks noChangeShapeType="1"/>
          </p:cNvSpPr>
          <p:nvPr/>
        </p:nvSpPr>
        <p:spPr bwMode="auto">
          <a:xfrm>
            <a:off x="3924300" y="2563813"/>
            <a:ext cx="0" cy="1008062"/>
          </a:xfrm>
          <a:prstGeom prst="line">
            <a:avLst/>
          </a:prstGeom>
          <a:noFill/>
          <a:ln w="9525">
            <a:solidFill>
              <a:schemeClr val="tx1"/>
            </a:solidFill>
            <a:prstDash val="dash"/>
            <a:round/>
            <a:headEnd/>
            <a:tailEnd/>
          </a:ln>
        </p:spPr>
        <p:txBody>
          <a:bodyPr/>
          <a:lstStyle/>
          <a:p>
            <a:endParaRPr lang="es-ES"/>
          </a:p>
        </p:txBody>
      </p:sp>
      <p:sp>
        <p:nvSpPr>
          <p:cNvPr id="41007" name="Line 46"/>
          <p:cNvSpPr>
            <a:spLocks noChangeShapeType="1"/>
          </p:cNvSpPr>
          <p:nvPr/>
        </p:nvSpPr>
        <p:spPr bwMode="auto">
          <a:xfrm>
            <a:off x="4500563" y="2563813"/>
            <a:ext cx="0" cy="1008062"/>
          </a:xfrm>
          <a:prstGeom prst="line">
            <a:avLst/>
          </a:prstGeom>
          <a:noFill/>
          <a:ln w="9525">
            <a:solidFill>
              <a:schemeClr val="tx1"/>
            </a:solidFill>
            <a:prstDash val="dash"/>
            <a:round/>
            <a:headEnd/>
            <a:tailEnd/>
          </a:ln>
        </p:spPr>
        <p:txBody>
          <a:bodyPr/>
          <a:lstStyle/>
          <a:p>
            <a:endParaRPr lang="es-ES"/>
          </a:p>
        </p:txBody>
      </p:sp>
      <p:sp>
        <p:nvSpPr>
          <p:cNvPr id="41008" name="Text Box 47"/>
          <p:cNvSpPr txBox="1">
            <a:spLocks noChangeArrowheads="1"/>
          </p:cNvSpPr>
          <p:nvPr/>
        </p:nvSpPr>
        <p:spPr bwMode="auto">
          <a:xfrm>
            <a:off x="5219700" y="5643563"/>
            <a:ext cx="2027238" cy="304800"/>
          </a:xfrm>
          <a:prstGeom prst="rect">
            <a:avLst/>
          </a:prstGeom>
          <a:noFill/>
          <a:ln w="9525">
            <a:noFill/>
            <a:miter lim="800000"/>
            <a:headEnd/>
            <a:tailEnd/>
          </a:ln>
        </p:spPr>
        <p:txBody>
          <a:bodyPr wrap="none">
            <a:spAutoFit/>
          </a:bodyPr>
          <a:lstStyle/>
          <a:p>
            <a:r>
              <a:rPr lang="es-ES"/>
              <a:t>C         A         B         D</a:t>
            </a:r>
          </a:p>
        </p:txBody>
      </p:sp>
      <p:sp>
        <p:nvSpPr>
          <p:cNvPr id="41009" name="Text Box 48"/>
          <p:cNvSpPr txBox="1">
            <a:spLocks noChangeArrowheads="1"/>
          </p:cNvSpPr>
          <p:nvPr/>
        </p:nvSpPr>
        <p:spPr bwMode="auto">
          <a:xfrm>
            <a:off x="714348" y="5502275"/>
            <a:ext cx="3643338" cy="867930"/>
          </a:xfrm>
          <a:prstGeom prst="rect">
            <a:avLst/>
          </a:prstGeom>
          <a:noFill/>
          <a:ln w="9525">
            <a:noFill/>
            <a:miter lim="800000"/>
            <a:headEnd/>
            <a:tailEnd/>
          </a:ln>
        </p:spPr>
        <p:txBody>
          <a:bodyPr wrap="square">
            <a:spAutoFit/>
          </a:bodyPr>
          <a:lstStyle/>
          <a:p>
            <a:pPr>
              <a:lnSpc>
                <a:spcPct val="120000"/>
              </a:lnSpc>
            </a:pPr>
            <a:r>
              <a:rPr lang="es-ES" dirty="0" smtClean="0"/>
              <a:t>A envía una trama fragmentada hacia B</a:t>
            </a:r>
          </a:p>
          <a:p>
            <a:pPr>
              <a:lnSpc>
                <a:spcPct val="120000"/>
              </a:lnSpc>
            </a:pPr>
            <a:r>
              <a:rPr lang="es-ES" dirty="0" smtClean="0"/>
              <a:t>D </a:t>
            </a:r>
            <a:r>
              <a:rPr lang="es-ES" dirty="0"/>
              <a:t>‘oye’ a B pero no a </a:t>
            </a:r>
            <a:r>
              <a:rPr lang="es-ES" dirty="0" err="1"/>
              <a:t>A</a:t>
            </a:r>
            <a:r>
              <a:rPr lang="es-ES" dirty="0"/>
              <a:t>. </a:t>
            </a:r>
          </a:p>
          <a:p>
            <a:pPr>
              <a:lnSpc>
                <a:spcPct val="120000"/>
              </a:lnSpc>
            </a:pPr>
            <a:r>
              <a:rPr lang="es-ES" dirty="0"/>
              <a:t>C oye a </a:t>
            </a:r>
            <a:r>
              <a:rPr lang="es-ES" dirty="0" err="1"/>
              <a:t>A</a:t>
            </a:r>
            <a:r>
              <a:rPr lang="es-ES" dirty="0"/>
              <a:t> pero no a B.</a:t>
            </a:r>
          </a:p>
        </p:txBody>
      </p:sp>
      <p:sp>
        <p:nvSpPr>
          <p:cNvPr id="41010" name="Oval 49"/>
          <p:cNvSpPr>
            <a:spLocks noChangeArrowheads="1"/>
          </p:cNvSpPr>
          <p:nvPr/>
        </p:nvSpPr>
        <p:spPr bwMode="auto">
          <a:xfrm>
            <a:off x="4643438" y="5084763"/>
            <a:ext cx="1439862" cy="1439862"/>
          </a:xfrm>
          <a:prstGeom prst="ellipse">
            <a:avLst/>
          </a:prstGeom>
          <a:noFill/>
          <a:ln w="9525">
            <a:solidFill>
              <a:schemeClr val="tx1"/>
            </a:solidFill>
            <a:round/>
            <a:headEnd/>
            <a:tailEnd/>
          </a:ln>
        </p:spPr>
        <p:txBody>
          <a:bodyPr wrap="none" anchor="ctr"/>
          <a:lstStyle/>
          <a:p>
            <a:endParaRPr lang="es-ES"/>
          </a:p>
        </p:txBody>
      </p:sp>
      <p:sp>
        <p:nvSpPr>
          <p:cNvPr id="41011" name="Oval 50"/>
          <p:cNvSpPr>
            <a:spLocks noChangeArrowheads="1"/>
          </p:cNvSpPr>
          <p:nvPr/>
        </p:nvSpPr>
        <p:spPr bwMode="auto">
          <a:xfrm>
            <a:off x="5219700" y="5084763"/>
            <a:ext cx="1439863" cy="1439862"/>
          </a:xfrm>
          <a:prstGeom prst="ellipse">
            <a:avLst/>
          </a:prstGeom>
          <a:noFill/>
          <a:ln w="9525">
            <a:solidFill>
              <a:schemeClr val="tx1"/>
            </a:solidFill>
            <a:round/>
            <a:headEnd/>
            <a:tailEnd/>
          </a:ln>
        </p:spPr>
        <p:txBody>
          <a:bodyPr wrap="none" anchor="ctr"/>
          <a:lstStyle/>
          <a:p>
            <a:endParaRPr lang="es-ES"/>
          </a:p>
        </p:txBody>
      </p:sp>
      <p:sp>
        <p:nvSpPr>
          <p:cNvPr id="41012" name="Oval 51"/>
          <p:cNvSpPr>
            <a:spLocks noChangeArrowheads="1"/>
          </p:cNvSpPr>
          <p:nvPr/>
        </p:nvSpPr>
        <p:spPr bwMode="auto">
          <a:xfrm>
            <a:off x="5795963" y="5084763"/>
            <a:ext cx="1439862" cy="1439862"/>
          </a:xfrm>
          <a:prstGeom prst="ellipse">
            <a:avLst/>
          </a:prstGeom>
          <a:noFill/>
          <a:ln w="9525">
            <a:solidFill>
              <a:schemeClr val="tx1"/>
            </a:solidFill>
            <a:round/>
            <a:headEnd/>
            <a:tailEnd/>
          </a:ln>
        </p:spPr>
        <p:txBody>
          <a:bodyPr wrap="none" anchor="ctr"/>
          <a:lstStyle/>
          <a:p>
            <a:endParaRPr lang="es-ES"/>
          </a:p>
        </p:txBody>
      </p:sp>
      <p:sp>
        <p:nvSpPr>
          <p:cNvPr id="41013" name="Oval 52"/>
          <p:cNvSpPr>
            <a:spLocks noChangeArrowheads="1"/>
          </p:cNvSpPr>
          <p:nvPr/>
        </p:nvSpPr>
        <p:spPr bwMode="auto">
          <a:xfrm>
            <a:off x="6372225" y="5084763"/>
            <a:ext cx="1439863" cy="1439862"/>
          </a:xfrm>
          <a:prstGeom prst="ellipse">
            <a:avLst/>
          </a:prstGeom>
          <a:noFill/>
          <a:ln w="9525">
            <a:solidFill>
              <a:schemeClr val="tx1"/>
            </a:solidFill>
            <a:round/>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Marcador de número de diapositiva"/>
          <p:cNvSpPr>
            <a:spLocks noGrp="1"/>
          </p:cNvSpPr>
          <p:nvPr>
            <p:ph type="sldNum" sz="quarter" idx="10"/>
          </p:nvPr>
        </p:nvSpPr>
        <p:spPr/>
        <p:txBody>
          <a:bodyPr/>
          <a:lstStyle/>
          <a:p>
            <a:pPr>
              <a:defRPr/>
            </a:pPr>
            <a:r>
              <a:rPr lang="es-ES"/>
              <a:t>Ampliación Redes 5-</a:t>
            </a:r>
            <a:fld id="{C257A18C-F72D-4514-9FAF-6A18F0D9E263}" type="slidenum">
              <a:rPr lang="es-ES"/>
              <a:pPr>
                <a:defRPr/>
              </a:pPr>
              <a:t>4</a:t>
            </a:fld>
            <a:endParaRPr lang="es-ES"/>
          </a:p>
        </p:txBody>
      </p:sp>
      <p:sp>
        <p:nvSpPr>
          <p:cNvPr id="5123" name="Rectangle 2"/>
          <p:cNvSpPr>
            <a:spLocks noChangeArrowheads="1"/>
          </p:cNvSpPr>
          <p:nvPr/>
        </p:nvSpPr>
        <p:spPr bwMode="auto">
          <a:xfrm>
            <a:off x="1044575" y="358775"/>
            <a:ext cx="6840538" cy="1090613"/>
          </a:xfrm>
          <a:prstGeom prst="rect">
            <a:avLst/>
          </a:prstGeom>
          <a:noFill/>
          <a:ln w="9525">
            <a:noFill/>
            <a:miter lim="800000"/>
            <a:headEnd/>
            <a:tailEnd/>
          </a:ln>
        </p:spPr>
        <p:txBody>
          <a:bodyPr anchor="ctr"/>
          <a:lstStyle/>
          <a:p>
            <a:pPr algn="ctr"/>
            <a:r>
              <a:rPr lang="es-ES_tradnl" sz="3600" b="0" dirty="0">
                <a:solidFill>
                  <a:schemeClr val="tx2"/>
                </a:solidFill>
              </a:rPr>
              <a:t>Arquitectura de los estándares IEEE </a:t>
            </a:r>
            <a:r>
              <a:rPr lang="es-ES_tradnl" sz="3600" b="0" dirty="0" smtClean="0">
                <a:solidFill>
                  <a:schemeClr val="tx2"/>
                </a:solidFill>
              </a:rPr>
              <a:t>802 vigentes</a:t>
            </a:r>
            <a:endParaRPr lang="es-ES_tradnl" sz="3600" b="0" dirty="0">
              <a:solidFill>
                <a:schemeClr val="tx2"/>
              </a:solidFill>
            </a:endParaRPr>
          </a:p>
        </p:txBody>
      </p:sp>
      <p:sp>
        <p:nvSpPr>
          <p:cNvPr id="5124" name="Rectangle 3"/>
          <p:cNvSpPr>
            <a:spLocks noChangeArrowheads="1"/>
          </p:cNvSpPr>
          <p:nvPr/>
        </p:nvSpPr>
        <p:spPr bwMode="auto">
          <a:xfrm>
            <a:off x="1752451" y="4094163"/>
            <a:ext cx="701675" cy="1406525"/>
          </a:xfrm>
          <a:prstGeom prst="rect">
            <a:avLst/>
          </a:prstGeom>
          <a:noFill/>
          <a:ln w="25400">
            <a:solidFill>
              <a:schemeClr val="tx1"/>
            </a:solidFill>
            <a:miter lim="800000"/>
            <a:headEnd/>
            <a:tailEnd/>
          </a:ln>
        </p:spPr>
        <p:txBody>
          <a:bodyPr wrap="none" anchor="ctr"/>
          <a:lstStyle/>
          <a:p>
            <a:endParaRPr lang="es-ES"/>
          </a:p>
        </p:txBody>
      </p:sp>
      <p:sp>
        <p:nvSpPr>
          <p:cNvPr id="5126" name="Rectangle 5"/>
          <p:cNvSpPr>
            <a:spLocks noChangeArrowheads="1"/>
          </p:cNvSpPr>
          <p:nvPr/>
        </p:nvSpPr>
        <p:spPr bwMode="auto">
          <a:xfrm>
            <a:off x="2633489" y="4090988"/>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5128" name="Rectangle 7"/>
          <p:cNvSpPr>
            <a:spLocks noChangeArrowheads="1"/>
          </p:cNvSpPr>
          <p:nvPr/>
        </p:nvSpPr>
        <p:spPr bwMode="auto">
          <a:xfrm>
            <a:off x="3563888" y="4097338"/>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5129" name="Rectangle 8"/>
          <p:cNvSpPr>
            <a:spLocks noChangeArrowheads="1"/>
          </p:cNvSpPr>
          <p:nvPr/>
        </p:nvSpPr>
        <p:spPr bwMode="auto">
          <a:xfrm>
            <a:off x="4458221" y="4097338"/>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5130" name="Rectangle 9"/>
          <p:cNvSpPr>
            <a:spLocks noChangeArrowheads="1"/>
          </p:cNvSpPr>
          <p:nvPr/>
        </p:nvSpPr>
        <p:spPr bwMode="auto">
          <a:xfrm>
            <a:off x="5346204" y="4098925"/>
            <a:ext cx="701675" cy="1406525"/>
          </a:xfrm>
          <a:prstGeom prst="rect">
            <a:avLst/>
          </a:prstGeom>
          <a:noFill/>
          <a:ln w="25400">
            <a:solidFill>
              <a:schemeClr val="tx1"/>
            </a:solidFill>
            <a:miter lim="800000"/>
            <a:headEnd/>
            <a:tailEnd/>
          </a:ln>
        </p:spPr>
        <p:txBody>
          <a:bodyPr wrap="none" anchor="ctr"/>
          <a:lstStyle/>
          <a:p>
            <a:endParaRPr lang="es-ES"/>
          </a:p>
        </p:txBody>
      </p:sp>
      <p:sp>
        <p:nvSpPr>
          <p:cNvPr id="5131" name="Rectangle 10"/>
          <p:cNvSpPr>
            <a:spLocks noChangeArrowheads="1"/>
          </p:cNvSpPr>
          <p:nvPr/>
        </p:nvSpPr>
        <p:spPr bwMode="auto">
          <a:xfrm>
            <a:off x="6231012" y="4110038"/>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5132" name="Rectangle 11"/>
          <p:cNvSpPr>
            <a:spLocks noChangeArrowheads="1"/>
          </p:cNvSpPr>
          <p:nvPr/>
        </p:nvSpPr>
        <p:spPr bwMode="auto">
          <a:xfrm>
            <a:off x="1609725" y="3433763"/>
            <a:ext cx="6353175" cy="504825"/>
          </a:xfrm>
          <a:prstGeom prst="rect">
            <a:avLst/>
          </a:prstGeom>
          <a:noFill/>
          <a:ln w="25400">
            <a:solidFill>
              <a:schemeClr val="tx1"/>
            </a:solidFill>
            <a:miter lim="800000"/>
            <a:headEnd/>
            <a:tailEnd/>
          </a:ln>
        </p:spPr>
        <p:txBody>
          <a:bodyPr wrap="none" anchor="ctr"/>
          <a:lstStyle/>
          <a:p>
            <a:endParaRPr lang="es-ES"/>
          </a:p>
        </p:txBody>
      </p:sp>
      <p:sp>
        <p:nvSpPr>
          <p:cNvPr id="5133" name="Rectangle 12"/>
          <p:cNvSpPr>
            <a:spLocks noChangeArrowheads="1"/>
          </p:cNvSpPr>
          <p:nvPr/>
        </p:nvSpPr>
        <p:spPr bwMode="auto">
          <a:xfrm>
            <a:off x="1600200" y="2738438"/>
            <a:ext cx="6353175" cy="504825"/>
          </a:xfrm>
          <a:prstGeom prst="rect">
            <a:avLst/>
          </a:prstGeom>
          <a:noFill/>
          <a:ln w="25400">
            <a:solidFill>
              <a:schemeClr val="tx1"/>
            </a:solidFill>
            <a:miter lim="800000"/>
            <a:headEnd/>
            <a:tailEnd/>
          </a:ln>
        </p:spPr>
        <p:txBody>
          <a:bodyPr wrap="none" anchor="ctr"/>
          <a:lstStyle/>
          <a:p>
            <a:endParaRPr lang="es-ES"/>
          </a:p>
        </p:txBody>
      </p:sp>
      <p:sp>
        <p:nvSpPr>
          <p:cNvPr id="5134" name="Rectangle 13"/>
          <p:cNvSpPr>
            <a:spLocks noChangeArrowheads="1"/>
          </p:cNvSpPr>
          <p:nvPr/>
        </p:nvSpPr>
        <p:spPr bwMode="auto">
          <a:xfrm>
            <a:off x="1155700" y="2713038"/>
            <a:ext cx="336550" cy="2800350"/>
          </a:xfrm>
          <a:prstGeom prst="rect">
            <a:avLst/>
          </a:prstGeom>
          <a:noFill/>
          <a:ln w="25400">
            <a:solidFill>
              <a:schemeClr val="tx1"/>
            </a:solidFill>
            <a:miter lim="800000"/>
            <a:headEnd/>
            <a:tailEnd/>
          </a:ln>
        </p:spPr>
        <p:txBody>
          <a:bodyPr wrap="none" anchor="ctr"/>
          <a:lstStyle/>
          <a:p>
            <a:endParaRPr lang="es-ES"/>
          </a:p>
        </p:txBody>
      </p:sp>
      <p:sp>
        <p:nvSpPr>
          <p:cNvPr id="5135" name="Rectangle 14"/>
          <p:cNvSpPr>
            <a:spLocks noChangeArrowheads="1"/>
          </p:cNvSpPr>
          <p:nvPr/>
        </p:nvSpPr>
        <p:spPr bwMode="auto">
          <a:xfrm>
            <a:off x="736600" y="2700338"/>
            <a:ext cx="336550" cy="2800350"/>
          </a:xfrm>
          <a:prstGeom prst="rect">
            <a:avLst/>
          </a:prstGeom>
          <a:noFill/>
          <a:ln w="25400">
            <a:solidFill>
              <a:schemeClr val="tx1"/>
            </a:solidFill>
            <a:miter lim="800000"/>
            <a:headEnd/>
            <a:tailEnd/>
          </a:ln>
        </p:spPr>
        <p:txBody>
          <a:bodyPr wrap="none" anchor="ctr"/>
          <a:lstStyle/>
          <a:p>
            <a:endParaRPr lang="es-ES"/>
          </a:p>
        </p:txBody>
      </p:sp>
      <p:sp>
        <p:nvSpPr>
          <p:cNvPr id="5136" name="Rectangle 15"/>
          <p:cNvSpPr>
            <a:spLocks noChangeArrowheads="1"/>
          </p:cNvSpPr>
          <p:nvPr/>
        </p:nvSpPr>
        <p:spPr bwMode="auto">
          <a:xfrm>
            <a:off x="336550" y="2376488"/>
            <a:ext cx="342900" cy="1936750"/>
          </a:xfrm>
          <a:prstGeom prst="rect">
            <a:avLst/>
          </a:prstGeom>
          <a:noFill/>
          <a:ln w="25400">
            <a:solidFill>
              <a:schemeClr val="tx1"/>
            </a:solidFill>
            <a:miter lim="800000"/>
            <a:headEnd/>
            <a:tailEnd/>
          </a:ln>
        </p:spPr>
        <p:txBody>
          <a:bodyPr wrap="none" anchor="ctr"/>
          <a:lstStyle/>
          <a:p>
            <a:endParaRPr lang="es-ES"/>
          </a:p>
        </p:txBody>
      </p:sp>
      <p:sp>
        <p:nvSpPr>
          <p:cNvPr id="5137" name="Line 16"/>
          <p:cNvSpPr>
            <a:spLocks noChangeShapeType="1"/>
          </p:cNvSpPr>
          <p:nvPr/>
        </p:nvSpPr>
        <p:spPr bwMode="auto">
          <a:xfrm>
            <a:off x="8096250" y="5507038"/>
            <a:ext cx="641350" cy="0"/>
          </a:xfrm>
          <a:prstGeom prst="line">
            <a:avLst/>
          </a:prstGeom>
          <a:noFill/>
          <a:ln w="25400">
            <a:solidFill>
              <a:schemeClr val="tx1"/>
            </a:solidFill>
            <a:round/>
            <a:headEnd/>
            <a:tailEnd/>
          </a:ln>
        </p:spPr>
        <p:txBody>
          <a:bodyPr/>
          <a:lstStyle/>
          <a:p>
            <a:endParaRPr lang="es-ES"/>
          </a:p>
        </p:txBody>
      </p:sp>
      <p:sp>
        <p:nvSpPr>
          <p:cNvPr id="5138" name="Line 17"/>
          <p:cNvSpPr>
            <a:spLocks noChangeShapeType="1"/>
          </p:cNvSpPr>
          <p:nvPr/>
        </p:nvSpPr>
        <p:spPr bwMode="auto">
          <a:xfrm>
            <a:off x="8089900" y="4833938"/>
            <a:ext cx="641350" cy="0"/>
          </a:xfrm>
          <a:prstGeom prst="line">
            <a:avLst/>
          </a:prstGeom>
          <a:noFill/>
          <a:ln w="25400">
            <a:solidFill>
              <a:schemeClr val="tx1"/>
            </a:solidFill>
            <a:round/>
            <a:headEnd/>
            <a:tailEnd/>
          </a:ln>
        </p:spPr>
        <p:txBody>
          <a:bodyPr/>
          <a:lstStyle/>
          <a:p>
            <a:endParaRPr lang="es-ES"/>
          </a:p>
        </p:txBody>
      </p:sp>
      <p:sp>
        <p:nvSpPr>
          <p:cNvPr id="5139" name="Line 18"/>
          <p:cNvSpPr>
            <a:spLocks noChangeShapeType="1"/>
          </p:cNvSpPr>
          <p:nvPr/>
        </p:nvSpPr>
        <p:spPr bwMode="auto">
          <a:xfrm>
            <a:off x="8102600" y="2738438"/>
            <a:ext cx="641350" cy="0"/>
          </a:xfrm>
          <a:prstGeom prst="line">
            <a:avLst/>
          </a:prstGeom>
          <a:noFill/>
          <a:ln w="25400">
            <a:solidFill>
              <a:schemeClr val="tx1"/>
            </a:solidFill>
            <a:round/>
            <a:headEnd/>
            <a:tailEnd/>
          </a:ln>
        </p:spPr>
        <p:txBody>
          <a:bodyPr/>
          <a:lstStyle/>
          <a:p>
            <a:endParaRPr lang="es-ES"/>
          </a:p>
        </p:txBody>
      </p:sp>
      <p:sp>
        <p:nvSpPr>
          <p:cNvPr id="5140" name="Text Box 19"/>
          <p:cNvSpPr txBox="1">
            <a:spLocks noChangeArrowheads="1"/>
          </p:cNvSpPr>
          <p:nvPr/>
        </p:nvSpPr>
        <p:spPr bwMode="auto">
          <a:xfrm>
            <a:off x="1654026" y="4465638"/>
            <a:ext cx="903288" cy="639762"/>
          </a:xfrm>
          <a:prstGeom prst="rect">
            <a:avLst/>
          </a:prstGeom>
          <a:noFill/>
          <a:ln w="9525">
            <a:noFill/>
            <a:miter lim="800000"/>
            <a:headEnd/>
            <a:tailEnd/>
          </a:ln>
        </p:spPr>
        <p:txBody>
          <a:bodyPr wrap="none">
            <a:spAutoFit/>
          </a:bodyPr>
          <a:lstStyle/>
          <a:p>
            <a:pPr algn="ctr"/>
            <a:r>
              <a:rPr lang="es-ES_tradnl" sz="1200"/>
              <a:t>802.3:</a:t>
            </a:r>
          </a:p>
          <a:p>
            <a:pPr algn="ctr"/>
            <a:r>
              <a:rPr lang="es-ES_tradnl" sz="1200"/>
              <a:t>CSMA/CD</a:t>
            </a:r>
          </a:p>
          <a:p>
            <a:pPr algn="ctr"/>
            <a:r>
              <a:rPr lang="es-ES_tradnl" sz="1200"/>
              <a:t>(Ethernet)</a:t>
            </a:r>
            <a:endParaRPr lang="es-ES" sz="1200"/>
          </a:p>
        </p:txBody>
      </p:sp>
      <p:sp>
        <p:nvSpPr>
          <p:cNvPr id="5142" name="Text Box 21"/>
          <p:cNvSpPr txBox="1">
            <a:spLocks noChangeArrowheads="1"/>
          </p:cNvSpPr>
          <p:nvPr/>
        </p:nvSpPr>
        <p:spPr bwMode="auto">
          <a:xfrm>
            <a:off x="3586113" y="4449763"/>
            <a:ext cx="698500" cy="457200"/>
          </a:xfrm>
          <a:prstGeom prst="rect">
            <a:avLst/>
          </a:prstGeom>
          <a:noFill/>
          <a:ln w="9525">
            <a:noFill/>
            <a:miter lim="800000"/>
            <a:headEnd/>
            <a:tailEnd/>
          </a:ln>
        </p:spPr>
        <p:txBody>
          <a:bodyPr wrap="none">
            <a:spAutoFit/>
          </a:bodyPr>
          <a:lstStyle/>
          <a:p>
            <a:pPr algn="ctr"/>
            <a:r>
              <a:rPr lang="es-ES_tradnl" sz="1200"/>
              <a:t>802.15:</a:t>
            </a:r>
          </a:p>
          <a:p>
            <a:pPr algn="ctr"/>
            <a:r>
              <a:rPr lang="es-ES_tradnl" sz="1200"/>
              <a:t>WPAN</a:t>
            </a:r>
            <a:endParaRPr lang="es-ES" sz="1200"/>
          </a:p>
        </p:txBody>
      </p:sp>
      <p:sp>
        <p:nvSpPr>
          <p:cNvPr id="5144" name="Text Box 24"/>
          <p:cNvSpPr txBox="1">
            <a:spLocks noChangeArrowheads="1"/>
          </p:cNvSpPr>
          <p:nvPr/>
        </p:nvSpPr>
        <p:spPr bwMode="auto">
          <a:xfrm>
            <a:off x="4488384" y="4437063"/>
            <a:ext cx="657225" cy="457200"/>
          </a:xfrm>
          <a:prstGeom prst="rect">
            <a:avLst/>
          </a:prstGeom>
          <a:noFill/>
          <a:ln w="9525">
            <a:noFill/>
            <a:miter lim="800000"/>
            <a:headEnd/>
            <a:tailEnd/>
          </a:ln>
        </p:spPr>
        <p:txBody>
          <a:bodyPr wrap="none">
            <a:spAutoFit/>
          </a:bodyPr>
          <a:lstStyle/>
          <a:p>
            <a:pPr algn="ctr"/>
            <a:r>
              <a:rPr lang="es-ES_tradnl" sz="1200"/>
              <a:t>802.16</a:t>
            </a:r>
          </a:p>
          <a:p>
            <a:pPr algn="ctr"/>
            <a:r>
              <a:rPr lang="es-ES_tradnl" sz="1200"/>
              <a:t>BBWA</a:t>
            </a:r>
            <a:endParaRPr lang="es-ES" sz="1200"/>
          </a:p>
        </p:txBody>
      </p:sp>
      <p:sp>
        <p:nvSpPr>
          <p:cNvPr id="5145" name="Text Box 25"/>
          <p:cNvSpPr txBox="1">
            <a:spLocks noChangeArrowheads="1"/>
          </p:cNvSpPr>
          <p:nvPr/>
        </p:nvSpPr>
        <p:spPr bwMode="auto">
          <a:xfrm>
            <a:off x="2649364" y="4449763"/>
            <a:ext cx="698500" cy="457200"/>
          </a:xfrm>
          <a:prstGeom prst="rect">
            <a:avLst/>
          </a:prstGeom>
          <a:noFill/>
          <a:ln w="9525">
            <a:noFill/>
            <a:miter lim="800000"/>
            <a:headEnd/>
            <a:tailEnd/>
          </a:ln>
        </p:spPr>
        <p:txBody>
          <a:bodyPr wrap="none">
            <a:spAutoFit/>
          </a:bodyPr>
          <a:lstStyle/>
          <a:p>
            <a:pPr algn="ctr"/>
            <a:r>
              <a:rPr lang="es-ES_tradnl" sz="1200"/>
              <a:t>802.11:</a:t>
            </a:r>
          </a:p>
          <a:p>
            <a:pPr algn="ctr"/>
            <a:r>
              <a:rPr lang="es-ES_tradnl" sz="1200"/>
              <a:t>WLAN</a:t>
            </a:r>
            <a:endParaRPr lang="es-ES" sz="1200"/>
          </a:p>
        </p:txBody>
      </p:sp>
      <p:sp>
        <p:nvSpPr>
          <p:cNvPr id="5146" name="Text Box 26"/>
          <p:cNvSpPr txBox="1">
            <a:spLocks noChangeArrowheads="1"/>
          </p:cNvSpPr>
          <p:nvPr/>
        </p:nvSpPr>
        <p:spPr bwMode="auto">
          <a:xfrm>
            <a:off x="6254825" y="4449763"/>
            <a:ext cx="698500" cy="457200"/>
          </a:xfrm>
          <a:prstGeom prst="rect">
            <a:avLst/>
          </a:prstGeom>
          <a:noFill/>
          <a:ln w="9525">
            <a:noFill/>
            <a:miter lim="800000"/>
            <a:headEnd/>
            <a:tailEnd/>
          </a:ln>
        </p:spPr>
        <p:txBody>
          <a:bodyPr wrap="none">
            <a:spAutoFit/>
          </a:bodyPr>
          <a:lstStyle/>
          <a:p>
            <a:pPr algn="ctr"/>
            <a:r>
              <a:rPr lang="es-ES_tradnl" sz="1200"/>
              <a:t>802.20:</a:t>
            </a:r>
          </a:p>
          <a:p>
            <a:pPr algn="ctr"/>
            <a:r>
              <a:rPr lang="es-ES_tradnl" sz="1200"/>
              <a:t>MBWA</a:t>
            </a:r>
            <a:endParaRPr lang="es-ES" sz="1200"/>
          </a:p>
        </p:txBody>
      </p:sp>
      <p:sp>
        <p:nvSpPr>
          <p:cNvPr id="5147" name="Text Box 27"/>
          <p:cNvSpPr txBox="1">
            <a:spLocks noChangeArrowheads="1"/>
          </p:cNvSpPr>
          <p:nvPr/>
        </p:nvSpPr>
        <p:spPr bwMode="auto">
          <a:xfrm>
            <a:off x="3816350" y="3500438"/>
            <a:ext cx="2339975" cy="274637"/>
          </a:xfrm>
          <a:prstGeom prst="rect">
            <a:avLst/>
          </a:prstGeom>
          <a:noFill/>
          <a:ln w="9525">
            <a:noFill/>
            <a:miter lim="800000"/>
            <a:headEnd/>
            <a:tailEnd/>
          </a:ln>
        </p:spPr>
        <p:txBody>
          <a:bodyPr wrap="none">
            <a:spAutoFit/>
          </a:bodyPr>
          <a:lstStyle/>
          <a:p>
            <a:pPr algn="ctr"/>
            <a:r>
              <a:rPr lang="es-ES_tradnl" sz="1200"/>
              <a:t>802.1: Puentes Transparentes</a:t>
            </a:r>
            <a:endParaRPr lang="es-ES" sz="1200"/>
          </a:p>
        </p:txBody>
      </p:sp>
      <p:sp>
        <p:nvSpPr>
          <p:cNvPr id="5148" name="Text Box 28"/>
          <p:cNvSpPr txBox="1">
            <a:spLocks noChangeArrowheads="1"/>
          </p:cNvSpPr>
          <p:nvPr/>
        </p:nvSpPr>
        <p:spPr bwMode="auto">
          <a:xfrm>
            <a:off x="3851275" y="2836863"/>
            <a:ext cx="2576513" cy="274637"/>
          </a:xfrm>
          <a:prstGeom prst="rect">
            <a:avLst/>
          </a:prstGeom>
          <a:noFill/>
          <a:ln w="9525">
            <a:noFill/>
            <a:miter lim="800000"/>
            <a:headEnd/>
            <a:tailEnd/>
          </a:ln>
        </p:spPr>
        <p:txBody>
          <a:bodyPr wrap="none">
            <a:spAutoFit/>
          </a:bodyPr>
          <a:lstStyle/>
          <a:p>
            <a:pPr algn="ctr"/>
            <a:r>
              <a:rPr lang="es-ES_tradnl" sz="1200"/>
              <a:t>802.2: LLC (Logical Link Control)</a:t>
            </a:r>
            <a:endParaRPr lang="es-ES" sz="1200"/>
          </a:p>
        </p:txBody>
      </p:sp>
      <p:sp>
        <p:nvSpPr>
          <p:cNvPr id="5149" name="Text Box 29"/>
          <p:cNvSpPr txBox="1">
            <a:spLocks noChangeArrowheads="1"/>
          </p:cNvSpPr>
          <p:nvPr/>
        </p:nvSpPr>
        <p:spPr bwMode="auto">
          <a:xfrm>
            <a:off x="8116888" y="4941888"/>
            <a:ext cx="615950" cy="457200"/>
          </a:xfrm>
          <a:prstGeom prst="rect">
            <a:avLst/>
          </a:prstGeom>
          <a:noFill/>
          <a:ln w="9525">
            <a:noFill/>
            <a:miter lim="800000"/>
            <a:headEnd/>
            <a:tailEnd/>
          </a:ln>
        </p:spPr>
        <p:txBody>
          <a:bodyPr wrap="none">
            <a:spAutoFit/>
          </a:bodyPr>
          <a:lstStyle/>
          <a:p>
            <a:pPr algn="ctr"/>
            <a:r>
              <a:rPr lang="es-ES_tradnl" sz="1200"/>
              <a:t>Capa</a:t>
            </a:r>
          </a:p>
          <a:p>
            <a:pPr algn="ctr"/>
            <a:r>
              <a:rPr lang="es-ES_tradnl" sz="1200"/>
              <a:t>Física</a:t>
            </a:r>
            <a:endParaRPr lang="es-ES" sz="1200"/>
          </a:p>
        </p:txBody>
      </p:sp>
      <p:sp>
        <p:nvSpPr>
          <p:cNvPr id="5150" name="Text Box 30"/>
          <p:cNvSpPr txBox="1">
            <a:spLocks noChangeArrowheads="1"/>
          </p:cNvSpPr>
          <p:nvPr/>
        </p:nvSpPr>
        <p:spPr bwMode="auto">
          <a:xfrm>
            <a:off x="8015288" y="2808288"/>
            <a:ext cx="819150" cy="457200"/>
          </a:xfrm>
          <a:prstGeom prst="rect">
            <a:avLst/>
          </a:prstGeom>
          <a:noFill/>
          <a:ln w="9525">
            <a:noFill/>
            <a:miter lim="800000"/>
            <a:headEnd/>
            <a:tailEnd/>
          </a:ln>
        </p:spPr>
        <p:txBody>
          <a:bodyPr wrap="none">
            <a:spAutoFit/>
          </a:bodyPr>
          <a:lstStyle/>
          <a:p>
            <a:pPr algn="ctr"/>
            <a:r>
              <a:rPr lang="es-ES_tradnl" sz="1200"/>
              <a:t>Subcapa</a:t>
            </a:r>
          </a:p>
          <a:p>
            <a:pPr algn="ctr"/>
            <a:r>
              <a:rPr lang="es-ES_tradnl" sz="1200"/>
              <a:t>LLC</a:t>
            </a:r>
            <a:endParaRPr lang="es-ES" sz="1200"/>
          </a:p>
        </p:txBody>
      </p:sp>
      <p:sp>
        <p:nvSpPr>
          <p:cNvPr id="5151" name="Line 31"/>
          <p:cNvSpPr>
            <a:spLocks noChangeShapeType="1"/>
          </p:cNvSpPr>
          <p:nvPr/>
        </p:nvSpPr>
        <p:spPr bwMode="auto">
          <a:xfrm>
            <a:off x="8108950" y="3328988"/>
            <a:ext cx="641350" cy="0"/>
          </a:xfrm>
          <a:prstGeom prst="line">
            <a:avLst/>
          </a:prstGeom>
          <a:noFill/>
          <a:ln w="25400">
            <a:solidFill>
              <a:schemeClr val="tx1"/>
            </a:solidFill>
            <a:prstDash val="sysDot"/>
            <a:round/>
            <a:headEnd/>
            <a:tailEnd/>
          </a:ln>
        </p:spPr>
        <p:txBody>
          <a:bodyPr/>
          <a:lstStyle/>
          <a:p>
            <a:endParaRPr lang="es-ES"/>
          </a:p>
        </p:txBody>
      </p:sp>
      <p:sp>
        <p:nvSpPr>
          <p:cNvPr id="5152" name="Text Box 32"/>
          <p:cNvSpPr txBox="1">
            <a:spLocks noChangeArrowheads="1"/>
          </p:cNvSpPr>
          <p:nvPr/>
        </p:nvSpPr>
        <p:spPr bwMode="auto">
          <a:xfrm>
            <a:off x="8015288" y="3630613"/>
            <a:ext cx="819150" cy="1004887"/>
          </a:xfrm>
          <a:prstGeom prst="rect">
            <a:avLst/>
          </a:prstGeom>
          <a:noFill/>
          <a:ln w="9525">
            <a:noFill/>
            <a:miter lim="800000"/>
            <a:headEnd/>
            <a:tailEnd/>
          </a:ln>
        </p:spPr>
        <p:txBody>
          <a:bodyPr wrap="none">
            <a:spAutoFit/>
          </a:bodyPr>
          <a:lstStyle/>
          <a:p>
            <a:pPr algn="ctr"/>
            <a:r>
              <a:rPr lang="es-ES_tradnl" sz="1200"/>
              <a:t>Subcapa</a:t>
            </a:r>
          </a:p>
          <a:p>
            <a:pPr algn="ctr"/>
            <a:r>
              <a:rPr lang="es-ES_tradnl" sz="1200"/>
              <a:t>MAC</a:t>
            </a:r>
          </a:p>
          <a:p>
            <a:pPr algn="ctr"/>
            <a:r>
              <a:rPr lang="es-ES_tradnl" sz="1200"/>
              <a:t>(Media</a:t>
            </a:r>
          </a:p>
          <a:p>
            <a:pPr algn="ctr"/>
            <a:r>
              <a:rPr lang="es-ES_tradnl" sz="1200"/>
              <a:t>Access</a:t>
            </a:r>
          </a:p>
          <a:p>
            <a:pPr algn="ctr"/>
            <a:r>
              <a:rPr lang="es-ES_tradnl" sz="1200"/>
              <a:t>Control)</a:t>
            </a:r>
            <a:endParaRPr lang="es-ES" sz="1200"/>
          </a:p>
        </p:txBody>
      </p:sp>
      <p:sp>
        <p:nvSpPr>
          <p:cNvPr id="5153" name="Text Box 33"/>
          <p:cNvSpPr txBox="1">
            <a:spLocks noChangeArrowheads="1"/>
          </p:cNvSpPr>
          <p:nvPr/>
        </p:nvSpPr>
        <p:spPr bwMode="auto">
          <a:xfrm rot="-5400000">
            <a:off x="700882" y="4036219"/>
            <a:ext cx="1225550" cy="274637"/>
          </a:xfrm>
          <a:prstGeom prst="rect">
            <a:avLst/>
          </a:prstGeom>
          <a:noFill/>
          <a:ln w="9525">
            <a:noFill/>
            <a:miter lim="800000"/>
            <a:headEnd/>
            <a:tailEnd/>
          </a:ln>
        </p:spPr>
        <p:txBody>
          <a:bodyPr wrap="none">
            <a:spAutoFit/>
          </a:bodyPr>
          <a:lstStyle/>
          <a:p>
            <a:pPr algn="ctr"/>
            <a:r>
              <a:rPr lang="es-ES_tradnl" sz="1200"/>
              <a:t>802.1: Gestión</a:t>
            </a:r>
            <a:endParaRPr lang="es-ES" sz="1200"/>
          </a:p>
        </p:txBody>
      </p:sp>
      <p:sp>
        <p:nvSpPr>
          <p:cNvPr id="5154" name="Text Box 34"/>
          <p:cNvSpPr txBox="1">
            <a:spLocks noChangeArrowheads="1"/>
          </p:cNvSpPr>
          <p:nvPr/>
        </p:nvSpPr>
        <p:spPr bwMode="auto">
          <a:xfrm rot="-5400000">
            <a:off x="-400843" y="3942556"/>
            <a:ext cx="2584450" cy="274637"/>
          </a:xfrm>
          <a:prstGeom prst="rect">
            <a:avLst/>
          </a:prstGeom>
          <a:noFill/>
          <a:ln w="9525">
            <a:noFill/>
            <a:miter lim="800000"/>
            <a:headEnd/>
            <a:tailEnd/>
          </a:ln>
        </p:spPr>
        <p:txBody>
          <a:bodyPr wrap="none">
            <a:spAutoFit/>
          </a:bodyPr>
          <a:lstStyle/>
          <a:p>
            <a:pPr algn="ctr"/>
            <a:r>
              <a:rPr lang="es-ES_tradnl" sz="1200"/>
              <a:t>802.1: Perspectiva y Arquitectura</a:t>
            </a:r>
            <a:endParaRPr lang="es-ES" sz="1200"/>
          </a:p>
        </p:txBody>
      </p:sp>
      <p:sp>
        <p:nvSpPr>
          <p:cNvPr id="5155" name="Text Box 35"/>
          <p:cNvSpPr txBox="1">
            <a:spLocks noChangeArrowheads="1"/>
          </p:cNvSpPr>
          <p:nvPr/>
        </p:nvSpPr>
        <p:spPr bwMode="auto">
          <a:xfrm rot="-5400000">
            <a:off x="-266700" y="3224213"/>
            <a:ext cx="1487487" cy="274638"/>
          </a:xfrm>
          <a:prstGeom prst="rect">
            <a:avLst/>
          </a:prstGeom>
          <a:noFill/>
          <a:ln w="9525">
            <a:noFill/>
            <a:miter lim="800000"/>
            <a:headEnd/>
            <a:tailEnd/>
          </a:ln>
        </p:spPr>
        <p:txBody>
          <a:bodyPr wrap="none">
            <a:spAutoFit/>
          </a:bodyPr>
          <a:lstStyle/>
          <a:p>
            <a:pPr algn="ctr"/>
            <a:r>
              <a:rPr lang="es-ES_tradnl" sz="1200"/>
              <a:t>802.10: Seguridad</a:t>
            </a:r>
            <a:endParaRPr lang="es-ES" sz="1200"/>
          </a:p>
        </p:txBody>
      </p:sp>
      <p:sp>
        <p:nvSpPr>
          <p:cNvPr id="5156" name="Text Box 44"/>
          <p:cNvSpPr txBox="1">
            <a:spLocks noChangeArrowheads="1"/>
          </p:cNvSpPr>
          <p:nvPr/>
        </p:nvSpPr>
        <p:spPr bwMode="auto">
          <a:xfrm>
            <a:off x="5352554" y="4437063"/>
            <a:ext cx="647700" cy="457200"/>
          </a:xfrm>
          <a:prstGeom prst="rect">
            <a:avLst/>
          </a:prstGeom>
          <a:noFill/>
          <a:ln w="9525">
            <a:noFill/>
            <a:miter lim="800000"/>
            <a:headEnd/>
            <a:tailEnd/>
          </a:ln>
        </p:spPr>
        <p:txBody>
          <a:bodyPr wrap="none">
            <a:spAutoFit/>
          </a:bodyPr>
          <a:lstStyle/>
          <a:p>
            <a:pPr algn="ctr"/>
            <a:r>
              <a:rPr lang="es-ES_tradnl" sz="1200"/>
              <a:t>802.17</a:t>
            </a:r>
          </a:p>
          <a:p>
            <a:pPr algn="ctr"/>
            <a:r>
              <a:rPr lang="es-ES_tradnl" sz="1200"/>
              <a:t>RPR</a:t>
            </a:r>
            <a:endParaRPr lang="es-ES" sz="1200"/>
          </a:p>
        </p:txBody>
      </p:sp>
      <p:sp>
        <p:nvSpPr>
          <p:cNvPr id="37" name="36 CuadroTexto"/>
          <p:cNvSpPr txBox="1"/>
          <p:nvPr/>
        </p:nvSpPr>
        <p:spPr>
          <a:xfrm>
            <a:off x="4433975" y="6000768"/>
            <a:ext cx="1866217" cy="307777"/>
          </a:xfrm>
          <a:prstGeom prst="rect">
            <a:avLst/>
          </a:prstGeom>
          <a:noFill/>
        </p:spPr>
        <p:txBody>
          <a:bodyPr wrap="none" rtlCol="0">
            <a:spAutoFit/>
          </a:bodyPr>
          <a:lstStyle/>
          <a:p>
            <a:r>
              <a:rPr lang="es-ES" dirty="0" smtClean="0"/>
              <a:t>Redes inalámbricas</a:t>
            </a:r>
            <a:endParaRPr lang="es-ES" dirty="0"/>
          </a:p>
        </p:txBody>
      </p:sp>
      <p:cxnSp>
        <p:nvCxnSpPr>
          <p:cNvPr id="39" name="38 Conector recto de flecha"/>
          <p:cNvCxnSpPr/>
          <p:nvPr/>
        </p:nvCxnSpPr>
        <p:spPr bwMode="auto">
          <a:xfrm flipH="1" flipV="1">
            <a:off x="4119641" y="5643578"/>
            <a:ext cx="452360" cy="357190"/>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41" name="40 Conector recto de flecha"/>
          <p:cNvCxnSpPr/>
          <p:nvPr/>
        </p:nvCxnSpPr>
        <p:spPr bwMode="auto">
          <a:xfrm flipH="1" flipV="1">
            <a:off x="4905459" y="5572140"/>
            <a:ext cx="80878" cy="384162"/>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43" name="42 Conector recto de flecha"/>
          <p:cNvCxnSpPr/>
          <p:nvPr/>
        </p:nvCxnSpPr>
        <p:spPr bwMode="auto">
          <a:xfrm flipH="1" flipV="1">
            <a:off x="3131840" y="5643580"/>
            <a:ext cx="1152773" cy="357190"/>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45" name="44 Conector recto de flecha"/>
          <p:cNvCxnSpPr>
            <a:stCxn id="37" idx="3"/>
          </p:cNvCxnSpPr>
          <p:nvPr/>
        </p:nvCxnSpPr>
        <p:spPr bwMode="auto">
          <a:xfrm flipV="1">
            <a:off x="6300192" y="5643580"/>
            <a:ext cx="1080120" cy="511077"/>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6" name="Rectangle 10"/>
          <p:cNvSpPr>
            <a:spLocks noChangeArrowheads="1"/>
          </p:cNvSpPr>
          <p:nvPr/>
        </p:nvSpPr>
        <p:spPr bwMode="auto">
          <a:xfrm>
            <a:off x="7164288" y="4110707"/>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44" name="Text Box 44"/>
          <p:cNvSpPr txBox="1">
            <a:spLocks noChangeArrowheads="1"/>
          </p:cNvSpPr>
          <p:nvPr/>
        </p:nvSpPr>
        <p:spPr bwMode="auto">
          <a:xfrm>
            <a:off x="7145742" y="4448845"/>
            <a:ext cx="652743" cy="461665"/>
          </a:xfrm>
          <a:prstGeom prst="rect">
            <a:avLst/>
          </a:prstGeom>
          <a:noFill/>
          <a:ln w="9525">
            <a:noFill/>
            <a:miter lim="800000"/>
            <a:headEnd/>
            <a:tailEnd/>
          </a:ln>
        </p:spPr>
        <p:txBody>
          <a:bodyPr wrap="none">
            <a:spAutoFit/>
          </a:bodyPr>
          <a:lstStyle/>
          <a:p>
            <a:pPr algn="ctr"/>
            <a:r>
              <a:rPr lang="es-ES_tradnl" sz="1200" dirty="0" smtClean="0"/>
              <a:t>802.21</a:t>
            </a:r>
            <a:endParaRPr lang="es-ES_tradnl" sz="1200" dirty="0"/>
          </a:p>
          <a:p>
            <a:pPr algn="ctr"/>
            <a:r>
              <a:rPr lang="es-ES_tradnl" sz="1200" dirty="0" smtClean="0"/>
              <a:t>MIHS</a:t>
            </a:r>
            <a:endParaRPr lang="es-ES" sz="1200" dirty="0"/>
          </a:p>
        </p:txBody>
      </p:sp>
      <p:cxnSp>
        <p:nvCxnSpPr>
          <p:cNvPr id="47" name="46 Conector recto de flecha"/>
          <p:cNvCxnSpPr/>
          <p:nvPr/>
        </p:nvCxnSpPr>
        <p:spPr bwMode="auto">
          <a:xfrm flipV="1">
            <a:off x="6156176" y="5643580"/>
            <a:ext cx="271612" cy="312722"/>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med">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43DEFD24-AF6B-4C18-951F-910EE99F0094}" type="slidenum">
              <a:rPr lang="es-ES"/>
              <a:pPr>
                <a:defRPr/>
              </a:pPr>
              <a:t>40</a:t>
            </a:fld>
            <a:endParaRPr lang="es-ES"/>
          </a:p>
        </p:txBody>
      </p:sp>
      <p:sp>
        <p:nvSpPr>
          <p:cNvPr id="41987" name="Rectangle 4"/>
          <p:cNvSpPr>
            <a:spLocks noChangeArrowheads="1"/>
          </p:cNvSpPr>
          <p:nvPr/>
        </p:nvSpPr>
        <p:spPr bwMode="auto">
          <a:xfrm>
            <a:off x="685800" y="333375"/>
            <a:ext cx="7772400" cy="731838"/>
          </a:xfrm>
          <a:prstGeom prst="rect">
            <a:avLst/>
          </a:prstGeom>
          <a:noFill/>
          <a:ln w="9525">
            <a:noFill/>
            <a:miter lim="800000"/>
            <a:headEnd/>
            <a:tailEnd/>
          </a:ln>
        </p:spPr>
        <p:txBody>
          <a:bodyPr anchor="ctr"/>
          <a:lstStyle/>
          <a:p>
            <a:pPr algn="ctr"/>
            <a:r>
              <a:rPr lang="es-ES" sz="4000" b="0">
                <a:solidFill>
                  <a:schemeClr val="tx2"/>
                </a:solidFill>
                <a:latin typeface="Times New Roman" pitchFamily="18" charset="0"/>
              </a:rPr>
              <a:t>Direcciones MAC de los AP</a:t>
            </a:r>
          </a:p>
        </p:txBody>
      </p:sp>
      <p:sp>
        <p:nvSpPr>
          <p:cNvPr id="41988" name="Rectangle 5"/>
          <p:cNvSpPr>
            <a:spLocks noChangeArrowheads="1"/>
          </p:cNvSpPr>
          <p:nvPr/>
        </p:nvSpPr>
        <p:spPr bwMode="auto">
          <a:xfrm>
            <a:off x="539750" y="1125538"/>
            <a:ext cx="8064500" cy="4392612"/>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200" b="0" dirty="0">
                <a:latin typeface="Times New Roman" pitchFamily="18" charset="0"/>
              </a:rPr>
              <a:t>Un AP tiene normalmente dos direcciones MAC:</a:t>
            </a:r>
          </a:p>
          <a:p>
            <a:pPr marL="742950" lvl="1" indent="-285750">
              <a:lnSpc>
                <a:spcPct val="80000"/>
              </a:lnSpc>
              <a:spcBef>
                <a:spcPct val="20000"/>
              </a:spcBef>
              <a:buFontTx/>
              <a:buChar char="–"/>
            </a:pPr>
            <a:r>
              <a:rPr lang="es-ES" sz="2200" b="0" dirty="0">
                <a:latin typeface="Times New Roman" pitchFamily="18" charset="0"/>
              </a:rPr>
              <a:t>La de su interfaz </a:t>
            </a:r>
            <a:r>
              <a:rPr lang="es-ES" sz="2200" b="0" dirty="0" smtClean="0">
                <a:latin typeface="Times New Roman" pitchFamily="18" charset="0"/>
              </a:rPr>
              <a:t>inalámbrica</a:t>
            </a:r>
          </a:p>
          <a:p>
            <a:pPr marL="742950" lvl="1" indent="-285750">
              <a:lnSpc>
                <a:spcPct val="80000"/>
              </a:lnSpc>
              <a:spcBef>
                <a:spcPct val="20000"/>
              </a:spcBef>
              <a:buFontTx/>
              <a:buChar char="–"/>
            </a:pPr>
            <a:r>
              <a:rPr lang="es-ES" sz="2200" b="0" dirty="0" smtClean="0">
                <a:latin typeface="Times New Roman" pitchFamily="18" charset="0"/>
              </a:rPr>
              <a:t>La </a:t>
            </a:r>
            <a:r>
              <a:rPr lang="es-ES" sz="2200" b="0" dirty="0">
                <a:latin typeface="Times New Roman" pitchFamily="18" charset="0"/>
              </a:rPr>
              <a:t>de su interfaz en </a:t>
            </a:r>
            <a:r>
              <a:rPr lang="es-ES" sz="2200" b="0" dirty="0" smtClean="0">
                <a:latin typeface="Times New Roman" pitchFamily="18" charset="0"/>
              </a:rPr>
              <a:t>el DS (normalmente Ethernet)</a:t>
            </a:r>
            <a:endParaRPr lang="es-ES" sz="2200" b="0" dirty="0">
              <a:latin typeface="Times New Roman" pitchFamily="18" charset="0"/>
            </a:endParaRPr>
          </a:p>
          <a:p>
            <a:pPr marL="342900" indent="-342900">
              <a:lnSpc>
                <a:spcPct val="80000"/>
              </a:lnSpc>
              <a:spcBef>
                <a:spcPct val="20000"/>
              </a:spcBef>
              <a:buFontTx/>
              <a:buChar char="•"/>
            </a:pPr>
            <a:r>
              <a:rPr lang="es-ES" sz="2200" b="0" dirty="0" smtClean="0">
                <a:latin typeface="Times New Roman" pitchFamily="18" charset="0"/>
              </a:rPr>
              <a:t>La </a:t>
            </a:r>
            <a:r>
              <a:rPr lang="es-ES" sz="2200" b="0" dirty="0">
                <a:latin typeface="Times New Roman" pitchFamily="18" charset="0"/>
              </a:rPr>
              <a:t>dirección MAC de la interfaz inalámbrica se utiliza como identificador del BSS que corresponde a ese AP y se </a:t>
            </a:r>
            <a:r>
              <a:rPr lang="es-ES" sz="2200" b="0" dirty="0" smtClean="0">
                <a:latin typeface="Times New Roman" pitchFamily="18" charset="0"/>
              </a:rPr>
              <a:t>denomina </a:t>
            </a:r>
            <a:r>
              <a:rPr lang="es-ES" sz="2200" dirty="0">
                <a:latin typeface="Times New Roman" pitchFamily="18" charset="0"/>
              </a:rPr>
              <a:t>BSSID</a:t>
            </a:r>
            <a:r>
              <a:rPr lang="es-ES" sz="2200" b="0" dirty="0">
                <a:latin typeface="Times New Roman" pitchFamily="18" charset="0"/>
              </a:rPr>
              <a:t> (BSS </a:t>
            </a:r>
            <a:r>
              <a:rPr lang="es-ES" sz="2200" b="0" dirty="0" err="1">
                <a:latin typeface="Times New Roman" pitchFamily="18" charset="0"/>
              </a:rPr>
              <a:t>Identifier</a:t>
            </a:r>
            <a:r>
              <a:rPr lang="es-ES" sz="2200" b="0" dirty="0">
                <a:latin typeface="Times New Roman" pitchFamily="18" charset="0"/>
              </a:rPr>
              <a:t>). Este dato es fundamental para el funcionamiento de una red 802.11</a:t>
            </a:r>
          </a:p>
          <a:p>
            <a:pPr marL="342900" indent="-342900">
              <a:lnSpc>
                <a:spcPct val="80000"/>
              </a:lnSpc>
              <a:spcBef>
                <a:spcPct val="20000"/>
              </a:spcBef>
              <a:buFontTx/>
              <a:buChar char="•"/>
            </a:pPr>
            <a:r>
              <a:rPr lang="es-ES" sz="2200" b="0" dirty="0">
                <a:latin typeface="Times New Roman" pitchFamily="18" charset="0"/>
              </a:rPr>
              <a:t>La dirección MAC de la interfaz </a:t>
            </a:r>
            <a:r>
              <a:rPr lang="es-ES" sz="2200" b="0" dirty="0" smtClean="0">
                <a:latin typeface="Times New Roman" pitchFamily="18" charset="0"/>
              </a:rPr>
              <a:t>en el DS </a:t>
            </a:r>
            <a:r>
              <a:rPr lang="es-ES" sz="2200" b="0" dirty="0">
                <a:latin typeface="Times New Roman" pitchFamily="18" charset="0"/>
              </a:rPr>
              <a:t>no tiene interés para la red inalámbrica y no aparece </a:t>
            </a:r>
            <a:r>
              <a:rPr lang="es-ES" sz="2200" b="0" dirty="0" smtClean="0">
                <a:latin typeface="Times New Roman" pitchFamily="18" charset="0"/>
              </a:rPr>
              <a:t>en </a:t>
            </a:r>
            <a:r>
              <a:rPr lang="es-ES" sz="2200" b="0" dirty="0">
                <a:latin typeface="Times New Roman" pitchFamily="18" charset="0"/>
              </a:rPr>
              <a:t>las </a:t>
            </a:r>
            <a:r>
              <a:rPr lang="es-ES" sz="2200" b="0" dirty="0" smtClean="0">
                <a:latin typeface="Times New Roman" pitchFamily="18" charset="0"/>
              </a:rPr>
              <a:t>tramas 802.11. </a:t>
            </a:r>
            <a:r>
              <a:rPr lang="es-ES" sz="2200" b="0" dirty="0">
                <a:latin typeface="Times New Roman" pitchFamily="18" charset="0"/>
              </a:rPr>
              <a:t>Pero </a:t>
            </a:r>
            <a:r>
              <a:rPr lang="es-ES" sz="2200" b="0" dirty="0" smtClean="0">
                <a:latin typeface="Times New Roman" pitchFamily="18" charset="0"/>
              </a:rPr>
              <a:t>es la </a:t>
            </a:r>
            <a:r>
              <a:rPr lang="es-ES" sz="2200" b="0" dirty="0">
                <a:latin typeface="Times New Roman" pitchFamily="18" charset="0"/>
              </a:rPr>
              <a:t>dirección </a:t>
            </a:r>
            <a:r>
              <a:rPr lang="es-ES" sz="2200" b="0" dirty="0" smtClean="0">
                <a:latin typeface="Times New Roman" pitchFamily="18" charset="0"/>
              </a:rPr>
              <a:t>MAC que </a:t>
            </a:r>
            <a:r>
              <a:rPr lang="es-ES" sz="2200" b="0" dirty="0">
                <a:latin typeface="Times New Roman" pitchFamily="18" charset="0"/>
              </a:rPr>
              <a:t>normalmente se asocia con la dirección IP </a:t>
            </a:r>
            <a:r>
              <a:rPr lang="es-ES" sz="2200" b="0" dirty="0" smtClean="0">
                <a:latin typeface="Times New Roman" pitchFamily="18" charset="0"/>
              </a:rPr>
              <a:t>de gestión del </a:t>
            </a:r>
            <a:r>
              <a:rPr lang="es-ES" sz="2200" b="0" dirty="0">
                <a:latin typeface="Times New Roman" pitchFamily="18" charset="0"/>
              </a:rPr>
              <a:t>AP y será por tanto la que aparecerá en las tablas ARP</a:t>
            </a:r>
          </a:p>
          <a:p>
            <a:pPr marL="342900" indent="-342900">
              <a:lnSpc>
                <a:spcPct val="80000"/>
              </a:lnSpc>
              <a:spcBef>
                <a:spcPct val="20000"/>
              </a:spcBef>
              <a:buFontTx/>
              <a:buChar char="•"/>
            </a:pPr>
            <a:r>
              <a:rPr lang="es-ES" sz="2200" b="0" dirty="0">
                <a:latin typeface="Times New Roman" pitchFamily="18" charset="0"/>
              </a:rPr>
              <a:t>Si el AP tiene </a:t>
            </a:r>
            <a:r>
              <a:rPr lang="es-ES" sz="2200" b="0" dirty="0" smtClean="0">
                <a:latin typeface="Times New Roman" pitchFamily="18" charset="0"/>
              </a:rPr>
              <a:t>más </a:t>
            </a:r>
            <a:r>
              <a:rPr lang="es-ES" sz="2200" b="0" dirty="0">
                <a:latin typeface="Times New Roman" pitchFamily="18" charset="0"/>
              </a:rPr>
              <a:t>de una interfaz inalámbrica (por ejemplo un AP de banda dual </a:t>
            </a:r>
            <a:r>
              <a:rPr lang="es-ES" sz="2200" b="0" dirty="0" smtClean="0">
                <a:latin typeface="Times New Roman" pitchFamily="18" charset="0"/>
              </a:rPr>
              <a:t>2,4 y 5 GHz, 802.11a/b) </a:t>
            </a:r>
            <a:r>
              <a:rPr lang="es-ES" sz="2200" b="0" dirty="0">
                <a:latin typeface="Times New Roman" pitchFamily="18" charset="0"/>
              </a:rPr>
              <a:t>cada una tendrá una dirección MAC diferente. En ese caso cada emisor de radio configura un BSS diferente y tendrá por tanto un BSSID diferente, aunque evidentemente sus áreas de cobertura estarán fuertemente </a:t>
            </a:r>
            <a:r>
              <a:rPr lang="es-ES" sz="2200" b="0" dirty="0" smtClean="0">
                <a:latin typeface="Times New Roman" pitchFamily="18" charset="0"/>
              </a:rPr>
              <a:t>solapadas.</a:t>
            </a:r>
            <a:endParaRPr lang="es-ES" sz="2200" b="0" dirty="0">
              <a:latin typeface="Times New Roman" pitchFamily="18" charset="0"/>
            </a:endParaRPr>
          </a:p>
        </p:txBody>
      </p:sp>
    </p:spTree>
  </p:cSld>
  <p:clrMapOvr>
    <a:masterClrMapping/>
  </p:clrMapOvr>
  <p:transition spd="med">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Marcador de número de diapositiva"/>
          <p:cNvSpPr>
            <a:spLocks noGrp="1"/>
          </p:cNvSpPr>
          <p:nvPr>
            <p:ph type="sldNum" sz="quarter" idx="10"/>
          </p:nvPr>
        </p:nvSpPr>
        <p:spPr/>
        <p:txBody>
          <a:bodyPr/>
          <a:lstStyle/>
          <a:p>
            <a:pPr>
              <a:defRPr/>
            </a:pPr>
            <a:r>
              <a:rPr lang="es-ES"/>
              <a:t>Ampliación Redes 5-</a:t>
            </a:r>
            <a:fld id="{30DD6DE5-B044-411A-BAF6-841C19E54C19}" type="slidenum">
              <a:rPr lang="es-ES"/>
              <a:pPr>
                <a:defRPr/>
              </a:pPr>
              <a:t>41</a:t>
            </a:fld>
            <a:endParaRPr lang="es-ES"/>
          </a:p>
        </p:txBody>
      </p:sp>
      <p:pic>
        <p:nvPicPr>
          <p:cNvPr id="43011" name="Picture 4"/>
          <p:cNvPicPr>
            <a:picLocks noChangeAspect="1" noChangeArrowheads="1"/>
          </p:cNvPicPr>
          <p:nvPr/>
        </p:nvPicPr>
        <p:blipFill>
          <a:blip r:embed="rId3" cstate="print"/>
          <a:srcRect/>
          <a:stretch>
            <a:fillRect/>
          </a:stretch>
        </p:blipFill>
        <p:spPr bwMode="auto">
          <a:xfrm>
            <a:off x="468313" y="2417763"/>
            <a:ext cx="6477000" cy="3875087"/>
          </a:xfrm>
          <a:prstGeom prst="rect">
            <a:avLst/>
          </a:prstGeom>
          <a:noFill/>
          <a:ln w="25400">
            <a:noFill/>
            <a:miter lim="800000"/>
            <a:headEnd/>
            <a:tailEnd/>
          </a:ln>
        </p:spPr>
      </p:pic>
      <p:pic>
        <p:nvPicPr>
          <p:cNvPr id="43012" name="Picture 5" descr="CiscoAP1200"/>
          <p:cNvPicPr>
            <a:picLocks noChangeAspect="1" noChangeArrowheads="1"/>
          </p:cNvPicPr>
          <p:nvPr/>
        </p:nvPicPr>
        <p:blipFill>
          <a:blip r:embed="rId4" cstate="print"/>
          <a:srcRect/>
          <a:stretch>
            <a:fillRect/>
          </a:stretch>
        </p:blipFill>
        <p:spPr bwMode="auto">
          <a:xfrm>
            <a:off x="3516313" y="1252538"/>
            <a:ext cx="4191000" cy="2825750"/>
          </a:xfrm>
          <a:prstGeom prst="rect">
            <a:avLst/>
          </a:prstGeom>
          <a:noFill/>
          <a:ln w="9525">
            <a:noFill/>
            <a:miter lim="800000"/>
            <a:headEnd/>
            <a:tailEnd/>
          </a:ln>
        </p:spPr>
      </p:pic>
      <p:sp>
        <p:nvSpPr>
          <p:cNvPr id="43013" name="Rectangle 6"/>
          <p:cNvSpPr>
            <a:spLocks noChangeArrowheads="1"/>
          </p:cNvSpPr>
          <p:nvPr/>
        </p:nvSpPr>
        <p:spPr bwMode="auto">
          <a:xfrm>
            <a:off x="1228725" y="320675"/>
            <a:ext cx="6529388" cy="731838"/>
          </a:xfrm>
          <a:prstGeom prst="rect">
            <a:avLst/>
          </a:prstGeom>
          <a:noFill/>
          <a:ln w="9525">
            <a:noFill/>
            <a:miter lim="800000"/>
            <a:headEnd/>
            <a:tailEnd/>
          </a:ln>
        </p:spPr>
        <p:txBody>
          <a:bodyPr anchor="ctr"/>
          <a:lstStyle/>
          <a:p>
            <a:pPr algn="ctr"/>
            <a:r>
              <a:rPr lang="es-ES" sz="3200" b="0">
                <a:solidFill>
                  <a:schemeClr val="tx2"/>
                </a:solidFill>
              </a:rPr>
              <a:t>Direcciones MAC en un AP de banda dual (802.11a/b)</a:t>
            </a:r>
          </a:p>
        </p:txBody>
      </p:sp>
      <p:sp>
        <p:nvSpPr>
          <p:cNvPr id="43014" name="Rectangle 7"/>
          <p:cNvSpPr>
            <a:spLocks noChangeArrowheads="1"/>
          </p:cNvSpPr>
          <p:nvPr/>
        </p:nvSpPr>
        <p:spPr bwMode="auto">
          <a:xfrm>
            <a:off x="3241675" y="5429250"/>
            <a:ext cx="936625" cy="215900"/>
          </a:xfrm>
          <a:prstGeom prst="rect">
            <a:avLst/>
          </a:prstGeom>
          <a:noFill/>
          <a:ln w="25400">
            <a:solidFill>
              <a:srgbClr val="FF0000"/>
            </a:solidFill>
            <a:miter lim="800000"/>
            <a:headEnd/>
            <a:tailEnd/>
          </a:ln>
        </p:spPr>
        <p:txBody>
          <a:bodyPr wrap="none" anchor="ctr"/>
          <a:lstStyle/>
          <a:p>
            <a:endParaRPr lang="es-ES"/>
          </a:p>
        </p:txBody>
      </p:sp>
      <p:sp>
        <p:nvSpPr>
          <p:cNvPr id="43015" name="Rectangle 11"/>
          <p:cNvSpPr>
            <a:spLocks noChangeArrowheads="1"/>
          </p:cNvSpPr>
          <p:nvPr/>
        </p:nvSpPr>
        <p:spPr bwMode="auto">
          <a:xfrm>
            <a:off x="5834063" y="4421188"/>
            <a:ext cx="936625" cy="431800"/>
          </a:xfrm>
          <a:prstGeom prst="rect">
            <a:avLst/>
          </a:prstGeom>
          <a:noFill/>
          <a:ln w="25400">
            <a:solidFill>
              <a:srgbClr val="FF0000"/>
            </a:solidFill>
            <a:miter lim="800000"/>
            <a:headEnd/>
            <a:tailEnd/>
          </a:ln>
        </p:spPr>
        <p:txBody>
          <a:bodyPr wrap="none" anchor="ctr"/>
          <a:lstStyle/>
          <a:p>
            <a:endParaRPr lang="es-ES"/>
          </a:p>
        </p:txBody>
      </p:sp>
      <p:sp>
        <p:nvSpPr>
          <p:cNvPr id="43016" name="Line 12"/>
          <p:cNvSpPr>
            <a:spLocks noChangeShapeType="1"/>
          </p:cNvSpPr>
          <p:nvPr/>
        </p:nvSpPr>
        <p:spPr bwMode="auto">
          <a:xfrm flipH="1" flipV="1">
            <a:off x="4787900" y="3141663"/>
            <a:ext cx="2322513" cy="1063625"/>
          </a:xfrm>
          <a:prstGeom prst="line">
            <a:avLst/>
          </a:prstGeom>
          <a:noFill/>
          <a:ln w="25400">
            <a:solidFill>
              <a:srgbClr val="FF0000"/>
            </a:solidFill>
            <a:round/>
            <a:headEnd/>
            <a:tailEnd type="triangle" w="med" len="med"/>
          </a:ln>
        </p:spPr>
        <p:txBody>
          <a:bodyPr/>
          <a:lstStyle/>
          <a:p>
            <a:endParaRPr lang="es-ES"/>
          </a:p>
        </p:txBody>
      </p:sp>
      <p:sp>
        <p:nvSpPr>
          <p:cNvPr id="43017" name="Rectangle 13"/>
          <p:cNvSpPr>
            <a:spLocks noChangeArrowheads="1"/>
          </p:cNvSpPr>
          <p:nvPr/>
        </p:nvSpPr>
        <p:spPr bwMode="auto">
          <a:xfrm>
            <a:off x="3241675" y="5718175"/>
            <a:ext cx="936625" cy="215900"/>
          </a:xfrm>
          <a:prstGeom prst="rect">
            <a:avLst/>
          </a:prstGeom>
          <a:noFill/>
          <a:ln w="25400">
            <a:solidFill>
              <a:srgbClr val="00FF00"/>
            </a:solidFill>
            <a:miter lim="800000"/>
            <a:headEnd/>
            <a:tailEnd/>
          </a:ln>
        </p:spPr>
        <p:txBody>
          <a:bodyPr wrap="none" anchor="ctr"/>
          <a:lstStyle/>
          <a:p>
            <a:endParaRPr lang="es-ES"/>
          </a:p>
        </p:txBody>
      </p:sp>
      <p:sp>
        <p:nvSpPr>
          <p:cNvPr id="43018" name="Line 14"/>
          <p:cNvSpPr>
            <a:spLocks noChangeShapeType="1"/>
          </p:cNvSpPr>
          <p:nvPr/>
        </p:nvSpPr>
        <p:spPr bwMode="auto">
          <a:xfrm flipH="1">
            <a:off x="4249738" y="5565677"/>
            <a:ext cx="2194470" cy="223936"/>
          </a:xfrm>
          <a:prstGeom prst="line">
            <a:avLst/>
          </a:prstGeom>
          <a:noFill/>
          <a:ln w="25400">
            <a:solidFill>
              <a:srgbClr val="00FF00"/>
            </a:solidFill>
            <a:round/>
            <a:headEnd/>
            <a:tailEnd type="triangle" w="med" len="med"/>
          </a:ln>
        </p:spPr>
        <p:txBody>
          <a:bodyPr/>
          <a:lstStyle/>
          <a:p>
            <a:endParaRPr lang="es-ES"/>
          </a:p>
        </p:txBody>
      </p:sp>
      <p:sp>
        <p:nvSpPr>
          <p:cNvPr id="43019" name="Text Box 15"/>
          <p:cNvSpPr txBox="1">
            <a:spLocks noChangeArrowheads="1"/>
          </p:cNvSpPr>
          <p:nvPr/>
        </p:nvSpPr>
        <p:spPr bwMode="auto">
          <a:xfrm>
            <a:off x="6444208" y="5411788"/>
            <a:ext cx="2683492" cy="307777"/>
          </a:xfrm>
          <a:prstGeom prst="rect">
            <a:avLst/>
          </a:prstGeom>
          <a:noFill/>
          <a:ln w="9525">
            <a:noFill/>
            <a:miter lim="800000"/>
            <a:headEnd/>
            <a:tailEnd/>
          </a:ln>
        </p:spPr>
        <p:txBody>
          <a:bodyPr wrap="none">
            <a:spAutoFit/>
          </a:bodyPr>
          <a:lstStyle/>
          <a:p>
            <a:r>
              <a:rPr lang="es-ES" dirty="0"/>
              <a:t>BSSID para </a:t>
            </a:r>
            <a:r>
              <a:rPr lang="es-ES" dirty="0" smtClean="0"/>
              <a:t>802.11b (2,4 GHz)</a:t>
            </a:r>
            <a:endParaRPr lang="es-ES" dirty="0"/>
          </a:p>
        </p:txBody>
      </p:sp>
      <p:sp>
        <p:nvSpPr>
          <p:cNvPr id="43020" name="Text Box 16"/>
          <p:cNvSpPr txBox="1">
            <a:spLocks noChangeArrowheads="1"/>
          </p:cNvSpPr>
          <p:nvPr/>
        </p:nvSpPr>
        <p:spPr bwMode="auto">
          <a:xfrm>
            <a:off x="6516216" y="6076950"/>
            <a:ext cx="2590517" cy="307777"/>
          </a:xfrm>
          <a:prstGeom prst="rect">
            <a:avLst/>
          </a:prstGeom>
          <a:noFill/>
          <a:ln w="9525">
            <a:noFill/>
            <a:miter lim="800000"/>
            <a:headEnd/>
            <a:tailEnd/>
          </a:ln>
        </p:spPr>
        <p:txBody>
          <a:bodyPr wrap="none">
            <a:spAutoFit/>
          </a:bodyPr>
          <a:lstStyle/>
          <a:p>
            <a:r>
              <a:rPr lang="es-ES" dirty="0"/>
              <a:t>BSSID para </a:t>
            </a:r>
            <a:r>
              <a:rPr lang="es-ES" dirty="0" smtClean="0"/>
              <a:t>802.11a (5 GHz)</a:t>
            </a:r>
            <a:endParaRPr lang="es-ES" dirty="0"/>
          </a:p>
        </p:txBody>
      </p:sp>
      <p:sp>
        <p:nvSpPr>
          <p:cNvPr id="43021" name="Line 17"/>
          <p:cNvSpPr>
            <a:spLocks noChangeShapeType="1"/>
          </p:cNvSpPr>
          <p:nvPr/>
        </p:nvSpPr>
        <p:spPr bwMode="auto">
          <a:xfrm flipH="1" flipV="1">
            <a:off x="4249738" y="6149975"/>
            <a:ext cx="2266478" cy="71438"/>
          </a:xfrm>
          <a:prstGeom prst="line">
            <a:avLst/>
          </a:prstGeom>
          <a:noFill/>
          <a:ln w="25400">
            <a:solidFill>
              <a:srgbClr val="3366FF"/>
            </a:solidFill>
            <a:round/>
            <a:headEnd/>
            <a:tailEnd type="triangle" w="med" len="med"/>
          </a:ln>
        </p:spPr>
        <p:txBody>
          <a:bodyPr/>
          <a:lstStyle/>
          <a:p>
            <a:endParaRPr lang="es-ES"/>
          </a:p>
        </p:txBody>
      </p:sp>
      <p:sp>
        <p:nvSpPr>
          <p:cNvPr id="43022" name="Rectangle 18"/>
          <p:cNvSpPr>
            <a:spLocks noChangeArrowheads="1"/>
          </p:cNvSpPr>
          <p:nvPr/>
        </p:nvSpPr>
        <p:spPr bwMode="auto">
          <a:xfrm>
            <a:off x="3241675" y="6005513"/>
            <a:ext cx="936625" cy="215900"/>
          </a:xfrm>
          <a:prstGeom prst="rect">
            <a:avLst/>
          </a:prstGeom>
          <a:noFill/>
          <a:ln w="25400">
            <a:solidFill>
              <a:srgbClr val="3366FF"/>
            </a:solidFill>
            <a:miter lim="800000"/>
            <a:headEnd/>
            <a:tailEnd/>
          </a:ln>
        </p:spPr>
        <p:txBody>
          <a:bodyPr wrap="none" anchor="ctr"/>
          <a:lstStyle/>
          <a:p>
            <a:endParaRPr lang="es-ES"/>
          </a:p>
        </p:txBody>
      </p:sp>
      <p:sp>
        <p:nvSpPr>
          <p:cNvPr id="43023" name="Text Box 19"/>
          <p:cNvSpPr txBox="1">
            <a:spLocks noChangeArrowheads="1"/>
          </p:cNvSpPr>
          <p:nvPr/>
        </p:nvSpPr>
        <p:spPr bwMode="auto">
          <a:xfrm>
            <a:off x="7099300" y="4125913"/>
            <a:ext cx="1811338" cy="942975"/>
          </a:xfrm>
          <a:prstGeom prst="rect">
            <a:avLst/>
          </a:prstGeom>
          <a:noFill/>
          <a:ln w="9525">
            <a:noFill/>
            <a:miter lim="800000"/>
            <a:headEnd/>
            <a:tailEnd/>
          </a:ln>
        </p:spPr>
        <p:txBody>
          <a:bodyPr>
            <a:spAutoFit/>
          </a:bodyPr>
          <a:lstStyle/>
          <a:p>
            <a:r>
              <a:rPr lang="es-ES"/>
              <a:t>Dirección de la interfaz Ethernet</a:t>
            </a:r>
          </a:p>
          <a:p>
            <a:r>
              <a:rPr lang="es-ES"/>
              <a:t>(asociada con la dirección IP)</a:t>
            </a:r>
          </a:p>
        </p:txBody>
      </p:sp>
      <p:sp>
        <p:nvSpPr>
          <p:cNvPr id="43024" name="Line 20"/>
          <p:cNvSpPr>
            <a:spLocks noChangeShapeType="1"/>
          </p:cNvSpPr>
          <p:nvPr/>
        </p:nvSpPr>
        <p:spPr bwMode="auto">
          <a:xfrm flipH="1">
            <a:off x="6821488" y="4349750"/>
            <a:ext cx="288925" cy="71438"/>
          </a:xfrm>
          <a:prstGeom prst="line">
            <a:avLst/>
          </a:prstGeom>
          <a:noFill/>
          <a:ln w="25400">
            <a:solidFill>
              <a:srgbClr val="FF0000"/>
            </a:solidFill>
            <a:round/>
            <a:headEnd/>
            <a:tailEnd type="triangle" w="med" len="med"/>
          </a:ln>
        </p:spPr>
        <p:txBody>
          <a:bodyPr/>
          <a:lstStyle/>
          <a:p>
            <a:endParaRPr lang="es-ES"/>
          </a:p>
        </p:txBody>
      </p:sp>
      <p:sp>
        <p:nvSpPr>
          <p:cNvPr id="43025" name="Line 21"/>
          <p:cNvSpPr>
            <a:spLocks noChangeShapeType="1"/>
          </p:cNvSpPr>
          <p:nvPr/>
        </p:nvSpPr>
        <p:spPr bwMode="auto">
          <a:xfrm flipH="1">
            <a:off x="4302125" y="4852988"/>
            <a:ext cx="2808288" cy="576262"/>
          </a:xfrm>
          <a:prstGeom prst="line">
            <a:avLst/>
          </a:prstGeom>
          <a:noFill/>
          <a:ln w="25400">
            <a:solidFill>
              <a:srgbClr val="FF0000"/>
            </a:solidFill>
            <a:round/>
            <a:headEnd/>
            <a:tailEnd type="triangle" w="med" len="med"/>
          </a:ln>
        </p:spPr>
        <p:txBody>
          <a:bodyPr/>
          <a:lstStyle/>
          <a:p>
            <a:endParaRPr lang="es-ES"/>
          </a:p>
        </p:txBody>
      </p:sp>
      <p:sp>
        <p:nvSpPr>
          <p:cNvPr id="43026" name="Rectangle 22"/>
          <p:cNvSpPr>
            <a:spLocks noChangeArrowheads="1"/>
          </p:cNvSpPr>
          <p:nvPr/>
        </p:nvSpPr>
        <p:spPr bwMode="auto">
          <a:xfrm>
            <a:off x="4356100" y="2708275"/>
            <a:ext cx="360363" cy="360363"/>
          </a:xfrm>
          <a:prstGeom prst="rect">
            <a:avLst/>
          </a:prstGeom>
          <a:noFill/>
          <a:ln w="25400">
            <a:solidFill>
              <a:srgbClr val="FF0000"/>
            </a:solidFill>
            <a:miter lim="800000"/>
            <a:headEnd/>
            <a:tailEnd/>
          </a:ln>
        </p:spPr>
        <p:txBody>
          <a:bodyPr wrap="none" anchor="ctr"/>
          <a:lstStyle/>
          <a:p>
            <a:endParaRPr lang="es-ES"/>
          </a:p>
        </p:txBody>
      </p:sp>
      <p:sp>
        <p:nvSpPr>
          <p:cNvPr id="19" name="Rectangle 13"/>
          <p:cNvSpPr>
            <a:spLocks noChangeArrowheads="1"/>
          </p:cNvSpPr>
          <p:nvPr/>
        </p:nvSpPr>
        <p:spPr bwMode="auto">
          <a:xfrm>
            <a:off x="3786187" y="2647505"/>
            <a:ext cx="392113" cy="359718"/>
          </a:xfrm>
          <a:prstGeom prst="rect">
            <a:avLst/>
          </a:prstGeom>
          <a:noFill/>
          <a:ln w="25400">
            <a:solidFill>
              <a:srgbClr val="00FF00"/>
            </a:solidFill>
            <a:miter lim="800000"/>
            <a:headEnd/>
            <a:tailEnd/>
          </a:ln>
        </p:spPr>
        <p:txBody>
          <a:bodyPr wrap="none" anchor="ctr"/>
          <a:lstStyle/>
          <a:p>
            <a:endParaRPr lang="es-ES"/>
          </a:p>
        </p:txBody>
      </p:sp>
      <p:sp>
        <p:nvSpPr>
          <p:cNvPr id="20" name="Rectangle 13"/>
          <p:cNvSpPr>
            <a:spLocks noChangeArrowheads="1"/>
          </p:cNvSpPr>
          <p:nvPr/>
        </p:nvSpPr>
        <p:spPr bwMode="auto">
          <a:xfrm>
            <a:off x="6169824" y="3288039"/>
            <a:ext cx="392113" cy="383209"/>
          </a:xfrm>
          <a:prstGeom prst="rect">
            <a:avLst/>
          </a:prstGeom>
          <a:noFill/>
          <a:ln w="25400">
            <a:solidFill>
              <a:srgbClr val="00FF00"/>
            </a:solidFill>
            <a:miter lim="800000"/>
            <a:headEnd/>
            <a:tailEnd/>
          </a:ln>
        </p:spPr>
        <p:txBody>
          <a:bodyPr wrap="none" anchor="ctr"/>
          <a:lstStyle/>
          <a:p>
            <a:endParaRPr lang="es-ES"/>
          </a:p>
        </p:txBody>
      </p:sp>
      <p:sp>
        <p:nvSpPr>
          <p:cNvPr id="21" name="Rectangle 18"/>
          <p:cNvSpPr>
            <a:spLocks noChangeArrowheads="1"/>
          </p:cNvSpPr>
          <p:nvPr/>
        </p:nvSpPr>
        <p:spPr bwMode="auto">
          <a:xfrm>
            <a:off x="3709987" y="2564904"/>
            <a:ext cx="539751" cy="503932"/>
          </a:xfrm>
          <a:prstGeom prst="rect">
            <a:avLst/>
          </a:prstGeom>
          <a:noFill/>
          <a:ln w="25400">
            <a:solidFill>
              <a:srgbClr val="3366FF"/>
            </a:solidFill>
            <a:miter lim="800000"/>
            <a:headEnd/>
            <a:tailEnd/>
          </a:ln>
        </p:spPr>
        <p:txBody>
          <a:bodyPr wrap="none" anchor="ctr"/>
          <a:lstStyle/>
          <a:p>
            <a:endParaRPr lang="es-ES"/>
          </a:p>
        </p:txBody>
      </p:sp>
      <p:sp>
        <p:nvSpPr>
          <p:cNvPr id="22" name="Rectangle 18"/>
          <p:cNvSpPr>
            <a:spLocks noChangeArrowheads="1"/>
          </p:cNvSpPr>
          <p:nvPr/>
        </p:nvSpPr>
        <p:spPr bwMode="auto">
          <a:xfrm>
            <a:off x="6084168" y="3213100"/>
            <a:ext cx="539751" cy="546858"/>
          </a:xfrm>
          <a:prstGeom prst="rect">
            <a:avLst/>
          </a:prstGeom>
          <a:noFill/>
          <a:ln w="25400">
            <a:solidFill>
              <a:srgbClr val="3366FF"/>
            </a:solidFill>
            <a:miter lim="800000"/>
            <a:headEnd/>
            <a:tailEnd/>
          </a:ln>
        </p:spPr>
        <p:txBody>
          <a:bodyPr wrap="none" anchor="ctr"/>
          <a:lstStyle/>
          <a:p>
            <a:endParaRPr lang="es-ES"/>
          </a:p>
        </p:txBody>
      </p:sp>
      <p:sp>
        <p:nvSpPr>
          <p:cNvPr id="23" name="Line 17"/>
          <p:cNvSpPr>
            <a:spLocks noChangeShapeType="1"/>
          </p:cNvSpPr>
          <p:nvPr/>
        </p:nvSpPr>
        <p:spPr bwMode="auto">
          <a:xfrm flipH="1" flipV="1">
            <a:off x="3982242" y="3141662"/>
            <a:ext cx="2532857" cy="3072447"/>
          </a:xfrm>
          <a:prstGeom prst="line">
            <a:avLst/>
          </a:prstGeom>
          <a:noFill/>
          <a:ln w="25400">
            <a:solidFill>
              <a:srgbClr val="3366FF"/>
            </a:solidFill>
            <a:round/>
            <a:headEnd/>
            <a:tailEnd type="triangle" w="med" len="med"/>
          </a:ln>
        </p:spPr>
        <p:txBody>
          <a:bodyPr/>
          <a:lstStyle/>
          <a:p>
            <a:endParaRPr lang="es-ES"/>
          </a:p>
        </p:txBody>
      </p:sp>
      <p:sp>
        <p:nvSpPr>
          <p:cNvPr id="24" name="Line 17"/>
          <p:cNvSpPr>
            <a:spLocks noChangeShapeType="1"/>
          </p:cNvSpPr>
          <p:nvPr/>
        </p:nvSpPr>
        <p:spPr bwMode="auto">
          <a:xfrm flipH="1" flipV="1">
            <a:off x="6444206" y="3861046"/>
            <a:ext cx="70893" cy="2375923"/>
          </a:xfrm>
          <a:prstGeom prst="line">
            <a:avLst/>
          </a:prstGeom>
          <a:noFill/>
          <a:ln w="25400">
            <a:solidFill>
              <a:srgbClr val="3366FF"/>
            </a:solidFill>
            <a:round/>
            <a:headEnd/>
            <a:tailEnd type="triangle" w="med" len="med"/>
          </a:ln>
        </p:spPr>
        <p:txBody>
          <a:bodyPr/>
          <a:lstStyle/>
          <a:p>
            <a:endParaRPr lang="es-ES"/>
          </a:p>
        </p:txBody>
      </p:sp>
      <p:sp>
        <p:nvSpPr>
          <p:cNvPr id="25" name="Line 14"/>
          <p:cNvSpPr>
            <a:spLocks noChangeShapeType="1"/>
          </p:cNvSpPr>
          <p:nvPr/>
        </p:nvSpPr>
        <p:spPr bwMode="auto">
          <a:xfrm flipH="1" flipV="1">
            <a:off x="4249738" y="3141662"/>
            <a:ext cx="2170112" cy="2417127"/>
          </a:xfrm>
          <a:prstGeom prst="line">
            <a:avLst/>
          </a:prstGeom>
          <a:noFill/>
          <a:ln w="25400">
            <a:solidFill>
              <a:srgbClr val="00FF00"/>
            </a:solidFill>
            <a:round/>
            <a:headEnd/>
            <a:tailEnd type="triangle" w="med" len="med"/>
          </a:ln>
        </p:spPr>
        <p:txBody>
          <a:bodyPr/>
          <a:lstStyle/>
          <a:p>
            <a:endParaRPr lang="es-ES"/>
          </a:p>
        </p:txBody>
      </p:sp>
      <p:sp>
        <p:nvSpPr>
          <p:cNvPr id="26" name="Line 14"/>
          <p:cNvSpPr>
            <a:spLocks noChangeShapeType="1"/>
          </p:cNvSpPr>
          <p:nvPr/>
        </p:nvSpPr>
        <p:spPr bwMode="auto">
          <a:xfrm flipH="1" flipV="1">
            <a:off x="6302373" y="3861046"/>
            <a:ext cx="128906" cy="1705363"/>
          </a:xfrm>
          <a:prstGeom prst="line">
            <a:avLst/>
          </a:prstGeom>
          <a:noFill/>
          <a:ln w="25400">
            <a:solidFill>
              <a:srgbClr val="00FF00"/>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3 Marcador de número de diapositiva"/>
          <p:cNvSpPr>
            <a:spLocks noGrp="1"/>
          </p:cNvSpPr>
          <p:nvPr>
            <p:ph type="sldNum" sz="quarter" idx="10"/>
          </p:nvPr>
        </p:nvSpPr>
        <p:spPr/>
        <p:txBody>
          <a:bodyPr/>
          <a:lstStyle/>
          <a:p>
            <a:pPr>
              <a:defRPr/>
            </a:pPr>
            <a:r>
              <a:rPr lang="es-ES"/>
              <a:t>Ampliación Redes 5-</a:t>
            </a:r>
            <a:fld id="{3CE868CF-7FDA-4595-A394-743F2F9D9ADC}" type="slidenum">
              <a:rPr lang="es-ES"/>
              <a:pPr>
                <a:defRPr/>
              </a:pPr>
              <a:t>42</a:t>
            </a:fld>
            <a:endParaRPr lang="es-ES"/>
          </a:p>
        </p:txBody>
      </p:sp>
      <p:sp>
        <p:nvSpPr>
          <p:cNvPr id="44035" name="Line 24"/>
          <p:cNvSpPr>
            <a:spLocks noChangeShapeType="1"/>
          </p:cNvSpPr>
          <p:nvPr/>
        </p:nvSpPr>
        <p:spPr bwMode="auto">
          <a:xfrm flipV="1">
            <a:off x="3059113" y="5230813"/>
            <a:ext cx="1081087" cy="0"/>
          </a:xfrm>
          <a:prstGeom prst="line">
            <a:avLst/>
          </a:prstGeom>
          <a:noFill/>
          <a:ln w="25400">
            <a:solidFill>
              <a:srgbClr val="0000FF"/>
            </a:solidFill>
            <a:round/>
            <a:headEnd/>
            <a:tailEnd/>
          </a:ln>
        </p:spPr>
        <p:txBody>
          <a:bodyPr/>
          <a:lstStyle/>
          <a:p>
            <a:endParaRPr lang="es-ES"/>
          </a:p>
        </p:txBody>
      </p:sp>
      <p:sp>
        <p:nvSpPr>
          <p:cNvPr id="44036" name="Line 23"/>
          <p:cNvSpPr>
            <a:spLocks noChangeShapeType="1"/>
          </p:cNvSpPr>
          <p:nvPr/>
        </p:nvSpPr>
        <p:spPr bwMode="auto">
          <a:xfrm flipV="1">
            <a:off x="2195513" y="5230813"/>
            <a:ext cx="1081087" cy="0"/>
          </a:xfrm>
          <a:prstGeom prst="line">
            <a:avLst/>
          </a:prstGeom>
          <a:noFill/>
          <a:ln w="25400">
            <a:solidFill>
              <a:srgbClr val="0000FF"/>
            </a:solidFill>
            <a:round/>
            <a:headEnd/>
            <a:tailEnd/>
          </a:ln>
        </p:spPr>
        <p:txBody>
          <a:bodyPr/>
          <a:lstStyle/>
          <a:p>
            <a:endParaRPr lang="es-ES"/>
          </a:p>
        </p:txBody>
      </p:sp>
      <p:sp>
        <p:nvSpPr>
          <p:cNvPr id="44037" name="Rectangle 2"/>
          <p:cNvSpPr>
            <a:spLocks noGrp="1" noChangeArrowheads="1"/>
          </p:cNvSpPr>
          <p:nvPr>
            <p:ph type="title"/>
          </p:nvPr>
        </p:nvSpPr>
        <p:spPr>
          <a:xfrm>
            <a:off x="179388" y="188913"/>
            <a:ext cx="4751387" cy="1143000"/>
          </a:xfrm>
        </p:spPr>
        <p:txBody>
          <a:bodyPr/>
          <a:lstStyle/>
          <a:p>
            <a:pPr eaLnBrk="1" hangingPunct="1"/>
            <a:r>
              <a:rPr lang="en-US" sz="3600" dirty="0" smtClean="0">
                <a:latin typeface="Arial" charset="0"/>
              </a:rPr>
              <a:t>Router ‘3 en 1’</a:t>
            </a:r>
          </a:p>
        </p:txBody>
      </p:sp>
      <p:pic>
        <p:nvPicPr>
          <p:cNvPr id="44038" name="Picture 4" descr="linksys_d02"/>
          <p:cNvPicPr>
            <a:picLocks noChangeAspect="1" noChangeArrowheads="1"/>
          </p:cNvPicPr>
          <p:nvPr/>
        </p:nvPicPr>
        <p:blipFill>
          <a:blip r:embed="rId3" cstate="print"/>
          <a:srcRect/>
          <a:stretch>
            <a:fillRect/>
          </a:stretch>
        </p:blipFill>
        <p:spPr bwMode="auto">
          <a:xfrm>
            <a:off x="4806950" y="0"/>
            <a:ext cx="4048125" cy="2628900"/>
          </a:xfrm>
          <a:prstGeom prst="rect">
            <a:avLst/>
          </a:prstGeom>
          <a:noFill/>
          <a:ln w="9525">
            <a:noFill/>
            <a:miter lim="800000"/>
            <a:headEnd/>
            <a:tailEnd/>
          </a:ln>
        </p:spPr>
      </p:pic>
      <p:sp>
        <p:nvSpPr>
          <p:cNvPr id="44039" name="Line 5"/>
          <p:cNvSpPr>
            <a:spLocks noChangeShapeType="1"/>
          </p:cNvSpPr>
          <p:nvPr/>
        </p:nvSpPr>
        <p:spPr bwMode="auto">
          <a:xfrm flipV="1">
            <a:off x="5651500" y="1889090"/>
            <a:ext cx="307173" cy="676310"/>
          </a:xfrm>
          <a:prstGeom prst="line">
            <a:avLst/>
          </a:prstGeom>
          <a:noFill/>
          <a:ln w="38100">
            <a:solidFill>
              <a:srgbClr val="00CC00"/>
            </a:solidFill>
            <a:round/>
            <a:headEnd/>
            <a:tailEnd type="triangle" w="med" len="med"/>
          </a:ln>
        </p:spPr>
        <p:txBody>
          <a:bodyPr/>
          <a:lstStyle/>
          <a:p>
            <a:endParaRPr lang="es-ES"/>
          </a:p>
        </p:txBody>
      </p:sp>
      <p:sp>
        <p:nvSpPr>
          <p:cNvPr id="44040" name="Line 6"/>
          <p:cNvSpPr>
            <a:spLocks noChangeShapeType="1"/>
          </p:cNvSpPr>
          <p:nvPr/>
        </p:nvSpPr>
        <p:spPr bwMode="auto">
          <a:xfrm flipV="1">
            <a:off x="6443663" y="2133600"/>
            <a:ext cx="288925" cy="1295400"/>
          </a:xfrm>
          <a:prstGeom prst="line">
            <a:avLst/>
          </a:prstGeom>
          <a:noFill/>
          <a:ln w="38100">
            <a:solidFill>
              <a:schemeClr val="accent2"/>
            </a:solidFill>
            <a:round/>
            <a:headEnd/>
            <a:tailEnd type="triangle" w="med" len="med"/>
          </a:ln>
        </p:spPr>
        <p:txBody>
          <a:bodyPr/>
          <a:lstStyle/>
          <a:p>
            <a:endParaRPr lang="es-ES"/>
          </a:p>
        </p:txBody>
      </p:sp>
      <p:sp>
        <p:nvSpPr>
          <p:cNvPr id="44041" name="Line 7"/>
          <p:cNvSpPr>
            <a:spLocks noChangeShapeType="1"/>
          </p:cNvSpPr>
          <p:nvPr/>
        </p:nvSpPr>
        <p:spPr bwMode="auto">
          <a:xfrm flipH="1" flipV="1">
            <a:off x="7667625" y="2420938"/>
            <a:ext cx="144463" cy="360362"/>
          </a:xfrm>
          <a:prstGeom prst="line">
            <a:avLst/>
          </a:prstGeom>
          <a:noFill/>
          <a:ln w="38100">
            <a:solidFill>
              <a:srgbClr val="3366FF"/>
            </a:solidFill>
            <a:round/>
            <a:headEnd/>
            <a:tailEnd type="triangle" w="med" len="med"/>
          </a:ln>
        </p:spPr>
        <p:txBody>
          <a:bodyPr/>
          <a:lstStyle/>
          <a:p>
            <a:endParaRPr lang="es-ES"/>
          </a:p>
        </p:txBody>
      </p:sp>
      <p:sp>
        <p:nvSpPr>
          <p:cNvPr id="44042" name="Text Box 10"/>
          <p:cNvSpPr txBox="1">
            <a:spLocks noChangeArrowheads="1"/>
          </p:cNvSpPr>
          <p:nvPr/>
        </p:nvSpPr>
        <p:spPr bwMode="auto">
          <a:xfrm>
            <a:off x="4147542" y="2554288"/>
            <a:ext cx="2152650" cy="527050"/>
          </a:xfrm>
          <a:prstGeom prst="rect">
            <a:avLst/>
          </a:prstGeom>
          <a:noFill/>
          <a:ln w="9525">
            <a:solidFill>
              <a:schemeClr val="tx1"/>
            </a:solidFill>
            <a:miter lim="800000"/>
            <a:headEnd/>
            <a:tailEnd/>
          </a:ln>
        </p:spPr>
        <p:txBody>
          <a:bodyPr wrap="none">
            <a:spAutoFit/>
          </a:bodyPr>
          <a:lstStyle/>
          <a:p>
            <a:pPr algn="r"/>
            <a:r>
              <a:rPr lang="es-ES"/>
              <a:t>Interfaz 802.3 WAN</a:t>
            </a:r>
          </a:p>
          <a:p>
            <a:pPr algn="r"/>
            <a:r>
              <a:rPr lang="es-ES"/>
              <a:t>MAC 00:0F:66:09:4E:10</a:t>
            </a:r>
          </a:p>
        </p:txBody>
      </p:sp>
      <p:sp>
        <p:nvSpPr>
          <p:cNvPr id="44043" name="Text Box 11"/>
          <p:cNvSpPr txBox="1">
            <a:spLocks noChangeArrowheads="1"/>
          </p:cNvSpPr>
          <p:nvPr/>
        </p:nvSpPr>
        <p:spPr bwMode="auto">
          <a:xfrm>
            <a:off x="4500563" y="3406775"/>
            <a:ext cx="2162175" cy="527050"/>
          </a:xfrm>
          <a:prstGeom prst="rect">
            <a:avLst/>
          </a:prstGeom>
          <a:noFill/>
          <a:ln w="9525">
            <a:solidFill>
              <a:schemeClr val="tx1"/>
            </a:solidFill>
            <a:miter lim="800000"/>
            <a:headEnd/>
            <a:tailEnd/>
          </a:ln>
        </p:spPr>
        <p:txBody>
          <a:bodyPr wrap="none">
            <a:spAutoFit/>
          </a:bodyPr>
          <a:lstStyle/>
          <a:p>
            <a:pPr algn="r"/>
            <a:r>
              <a:rPr lang="es-ES"/>
              <a:t>Interfaces 802.3 LAN</a:t>
            </a:r>
          </a:p>
          <a:p>
            <a:pPr algn="r"/>
            <a:r>
              <a:rPr lang="es-ES"/>
              <a:t>MAC 00:0F:66:09:4E:0F</a:t>
            </a:r>
          </a:p>
        </p:txBody>
      </p:sp>
      <p:sp>
        <p:nvSpPr>
          <p:cNvPr id="44044" name="Rectangle 12"/>
          <p:cNvSpPr>
            <a:spLocks noChangeArrowheads="1"/>
          </p:cNvSpPr>
          <p:nvPr/>
        </p:nvSpPr>
        <p:spPr bwMode="auto">
          <a:xfrm>
            <a:off x="6370638" y="1484313"/>
            <a:ext cx="1008062" cy="576262"/>
          </a:xfrm>
          <a:prstGeom prst="rect">
            <a:avLst/>
          </a:prstGeom>
          <a:noFill/>
          <a:ln w="25400">
            <a:solidFill>
              <a:srgbClr val="FFFF00"/>
            </a:solidFill>
            <a:miter lim="800000"/>
            <a:headEnd/>
            <a:tailEnd/>
          </a:ln>
        </p:spPr>
        <p:txBody>
          <a:bodyPr wrap="none" anchor="ctr"/>
          <a:lstStyle/>
          <a:p>
            <a:endParaRPr lang="es-ES"/>
          </a:p>
        </p:txBody>
      </p:sp>
      <p:sp>
        <p:nvSpPr>
          <p:cNvPr id="44045" name="Text Box 13"/>
          <p:cNvSpPr txBox="1">
            <a:spLocks noChangeArrowheads="1"/>
          </p:cNvSpPr>
          <p:nvPr/>
        </p:nvSpPr>
        <p:spPr bwMode="auto">
          <a:xfrm>
            <a:off x="6811963" y="2767013"/>
            <a:ext cx="2152650" cy="527050"/>
          </a:xfrm>
          <a:prstGeom prst="rect">
            <a:avLst/>
          </a:prstGeom>
          <a:noFill/>
          <a:ln w="9525">
            <a:solidFill>
              <a:schemeClr val="tx1"/>
            </a:solidFill>
            <a:miter lim="800000"/>
            <a:headEnd/>
            <a:tailEnd/>
          </a:ln>
        </p:spPr>
        <p:txBody>
          <a:bodyPr wrap="none">
            <a:spAutoFit/>
          </a:bodyPr>
          <a:lstStyle/>
          <a:p>
            <a:pPr algn="r"/>
            <a:r>
              <a:rPr lang="es-ES"/>
              <a:t>Interfaz 802.11 LAN</a:t>
            </a:r>
          </a:p>
          <a:p>
            <a:pPr algn="r"/>
            <a:r>
              <a:rPr lang="es-ES"/>
              <a:t>MAC 00:0F:66:09:4E:11</a:t>
            </a:r>
          </a:p>
        </p:txBody>
      </p:sp>
      <p:sp>
        <p:nvSpPr>
          <p:cNvPr id="44046" name="Line 15"/>
          <p:cNvSpPr>
            <a:spLocks noChangeShapeType="1"/>
          </p:cNvSpPr>
          <p:nvPr/>
        </p:nvSpPr>
        <p:spPr bwMode="auto">
          <a:xfrm flipH="1" flipV="1">
            <a:off x="5146675" y="1916113"/>
            <a:ext cx="2665413" cy="865187"/>
          </a:xfrm>
          <a:prstGeom prst="line">
            <a:avLst/>
          </a:prstGeom>
          <a:noFill/>
          <a:ln w="38100">
            <a:solidFill>
              <a:srgbClr val="3366FF"/>
            </a:solidFill>
            <a:round/>
            <a:headEnd/>
            <a:tailEnd type="triangle" w="med" len="med"/>
          </a:ln>
        </p:spPr>
        <p:txBody>
          <a:bodyPr/>
          <a:lstStyle/>
          <a:p>
            <a:endParaRPr lang="es-ES"/>
          </a:p>
        </p:txBody>
      </p:sp>
      <p:grpSp>
        <p:nvGrpSpPr>
          <p:cNvPr id="44047" name="Group 19"/>
          <p:cNvGrpSpPr>
            <a:grpSpLocks/>
          </p:cNvGrpSpPr>
          <p:nvPr/>
        </p:nvGrpSpPr>
        <p:grpSpPr bwMode="auto">
          <a:xfrm>
            <a:off x="827088" y="4725988"/>
            <a:ext cx="1728787" cy="958850"/>
            <a:chOff x="2880" y="1806"/>
            <a:chExt cx="1384" cy="604"/>
          </a:xfrm>
        </p:grpSpPr>
        <p:pic>
          <p:nvPicPr>
            <p:cNvPr id="44083" name="Picture 20"/>
            <p:cNvPicPr>
              <a:picLocks noChangeArrowheads="1"/>
            </p:cNvPicPr>
            <p:nvPr/>
          </p:nvPicPr>
          <p:blipFill>
            <a:blip r:embed="rId4" cstate="print"/>
            <a:srcRect/>
            <a:stretch>
              <a:fillRect/>
            </a:stretch>
          </p:blipFill>
          <p:spPr bwMode="auto">
            <a:xfrm>
              <a:off x="2880" y="1806"/>
              <a:ext cx="1384" cy="604"/>
            </a:xfrm>
            <a:prstGeom prst="rect">
              <a:avLst/>
            </a:prstGeom>
            <a:noFill/>
            <a:ln w="9525">
              <a:noFill/>
              <a:miter lim="800000"/>
              <a:headEnd/>
              <a:tailEnd/>
            </a:ln>
          </p:spPr>
        </p:pic>
        <p:sp>
          <p:nvSpPr>
            <p:cNvPr id="44084" name="Text Box 21"/>
            <p:cNvSpPr txBox="1">
              <a:spLocks noChangeArrowheads="1"/>
            </p:cNvSpPr>
            <p:nvPr/>
          </p:nvSpPr>
          <p:spPr bwMode="auto">
            <a:xfrm>
              <a:off x="3312" y="2016"/>
              <a:ext cx="667" cy="192"/>
            </a:xfrm>
            <a:prstGeom prst="rect">
              <a:avLst/>
            </a:prstGeom>
            <a:noFill/>
            <a:ln w="9525">
              <a:noFill/>
              <a:miter lim="800000"/>
              <a:headEnd/>
              <a:tailEnd/>
            </a:ln>
          </p:spPr>
          <p:txBody>
            <a:bodyPr wrap="none">
              <a:spAutoFit/>
            </a:bodyPr>
            <a:lstStyle/>
            <a:p>
              <a:r>
                <a:rPr lang="es-ES"/>
                <a:t>Internet</a:t>
              </a:r>
            </a:p>
          </p:txBody>
        </p:sp>
      </p:grpSp>
      <p:pic>
        <p:nvPicPr>
          <p:cNvPr id="44048" name="Picture 22"/>
          <p:cNvPicPr>
            <a:picLocks noChangeArrowheads="1"/>
          </p:cNvPicPr>
          <p:nvPr/>
        </p:nvPicPr>
        <p:blipFill>
          <a:blip r:embed="rId5" cstate="print"/>
          <a:srcRect/>
          <a:stretch>
            <a:fillRect/>
          </a:stretch>
        </p:blipFill>
        <p:spPr bwMode="auto">
          <a:xfrm>
            <a:off x="2987675" y="4992688"/>
            <a:ext cx="665163" cy="454025"/>
          </a:xfrm>
          <a:prstGeom prst="rect">
            <a:avLst/>
          </a:prstGeom>
          <a:noFill/>
          <a:ln w="12700">
            <a:noFill/>
            <a:miter lim="800000"/>
            <a:headEnd/>
            <a:tailEnd/>
          </a:ln>
        </p:spPr>
      </p:pic>
      <p:sp>
        <p:nvSpPr>
          <p:cNvPr id="44049" name="Line 25"/>
          <p:cNvSpPr>
            <a:spLocks noChangeShapeType="1"/>
          </p:cNvSpPr>
          <p:nvPr/>
        </p:nvSpPr>
        <p:spPr bwMode="auto">
          <a:xfrm flipV="1">
            <a:off x="4210050" y="5230813"/>
            <a:ext cx="1081088" cy="0"/>
          </a:xfrm>
          <a:prstGeom prst="line">
            <a:avLst/>
          </a:prstGeom>
          <a:noFill/>
          <a:ln w="25400">
            <a:solidFill>
              <a:srgbClr val="0000FF"/>
            </a:solidFill>
            <a:round/>
            <a:headEnd/>
            <a:tailEnd/>
          </a:ln>
        </p:spPr>
        <p:txBody>
          <a:bodyPr/>
          <a:lstStyle/>
          <a:p>
            <a:endParaRPr lang="es-ES"/>
          </a:p>
        </p:txBody>
      </p:sp>
      <p:pic>
        <p:nvPicPr>
          <p:cNvPr id="44050" name="Picture 18"/>
          <p:cNvPicPr>
            <a:picLocks noChangeAspect="1" noChangeArrowheads="1"/>
          </p:cNvPicPr>
          <p:nvPr/>
        </p:nvPicPr>
        <p:blipFill>
          <a:blip r:embed="rId6" cstate="print"/>
          <a:srcRect/>
          <a:stretch>
            <a:fillRect/>
          </a:stretch>
        </p:blipFill>
        <p:spPr bwMode="auto">
          <a:xfrm>
            <a:off x="5037138" y="4864100"/>
            <a:ext cx="681037" cy="509588"/>
          </a:xfrm>
          <a:prstGeom prst="rect">
            <a:avLst/>
          </a:prstGeom>
          <a:noFill/>
          <a:ln w="9525">
            <a:noFill/>
            <a:miter lim="800000"/>
            <a:headEnd/>
            <a:tailEnd/>
          </a:ln>
        </p:spPr>
      </p:pic>
      <p:sp>
        <p:nvSpPr>
          <p:cNvPr id="44051" name="Line 32"/>
          <p:cNvSpPr>
            <a:spLocks noChangeShapeType="1"/>
          </p:cNvSpPr>
          <p:nvPr/>
        </p:nvSpPr>
        <p:spPr bwMode="auto">
          <a:xfrm flipV="1">
            <a:off x="4100513" y="5229225"/>
            <a:ext cx="0" cy="504825"/>
          </a:xfrm>
          <a:prstGeom prst="line">
            <a:avLst/>
          </a:prstGeom>
          <a:noFill/>
          <a:ln w="25400">
            <a:solidFill>
              <a:srgbClr val="0000FF"/>
            </a:solidFill>
            <a:round/>
            <a:headEnd/>
            <a:tailEnd/>
          </a:ln>
        </p:spPr>
        <p:txBody>
          <a:bodyPr/>
          <a:lstStyle/>
          <a:p>
            <a:endParaRPr lang="es-ES"/>
          </a:p>
        </p:txBody>
      </p:sp>
      <p:sp>
        <p:nvSpPr>
          <p:cNvPr id="44052" name="Line 33"/>
          <p:cNvSpPr>
            <a:spLocks noChangeShapeType="1"/>
          </p:cNvSpPr>
          <p:nvPr/>
        </p:nvSpPr>
        <p:spPr bwMode="auto">
          <a:xfrm flipV="1">
            <a:off x="4532313" y="5229225"/>
            <a:ext cx="0" cy="504825"/>
          </a:xfrm>
          <a:prstGeom prst="line">
            <a:avLst/>
          </a:prstGeom>
          <a:noFill/>
          <a:ln w="25400">
            <a:solidFill>
              <a:srgbClr val="0000FF"/>
            </a:solidFill>
            <a:round/>
            <a:headEnd/>
            <a:tailEnd/>
          </a:ln>
        </p:spPr>
        <p:txBody>
          <a:bodyPr/>
          <a:lstStyle/>
          <a:p>
            <a:endParaRPr lang="es-ES"/>
          </a:p>
        </p:txBody>
      </p:sp>
      <p:sp>
        <p:nvSpPr>
          <p:cNvPr id="44053" name="Line 34"/>
          <p:cNvSpPr>
            <a:spLocks noChangeShapeType="1"/>
          </p:cNvSpPr>
          <p:nvPr/>
        </p:nvSpPr>
        <p:spPr bwMode="auto">
          <a:xfrm flipV="1">
            <a:off x="4100513" y="4652963"/>
            <a:ext cx="0" cy="504825"/>
          </a:xfrm>
          <a:prstGeom prst="line">
            <a:avLst/>
          </a:prstGeom>
          <a:noFill/>
          <a:ln w="25400">
            <a:solidFill>
              <a:srgbClr val="0000FF"/>
            </a:solidFill>
            <a:round/>
            <a:headEnd/>
            <a:tailEnd/>
          </a:ln>
        </p:spPr>
        <p:txBody>
          <a:bodyPr/>
          <a:lstStyle/>
          <a:p>
            <a:endParaRPr lang="es-ES"/>
          </a:p>
        </p:txBody>
      </p:sp>
      <p:sp>
        <p:nvSpPr>
          <p:cNvPr id="44054" name="Line 35"/>
          <p:cNvSpPr>
            <a:spLocks noChangeShapeType="1"/>
          </p:cNvSpPr>
          <p:nvPr/>
        </p:nvSpPr>
        <p:spPr bwMode="auto">
          <a:xfrm flipV="1">
            <a:off x="4532313" y="4652963"/>
            <a:ext cx="0" cy="504825"/>
          </a:xfrm>
          <a:prstGeom prst="line">
            <a:avLst/>
          </a:prstGeom>
          <a:noFill/>
          <a:ln w="25400">
            <a:solidFill>
              <a:srgbClr val="0000FF"/>
            </a:solidFill>
            <a:round/>
            <a:headEnd/>
            <a:tailEnd/>
          </a:ln>
        </p:spPr>
        <p:txBody>
          <a:bodyPr/>
          <a:lstStyle/>
          <a:p>
            <a:endParaRPr lang="es-ES"/>
          </a:p>
        </p:txBody>
      </p:sp>
      <p:pic>
        <p:nvPicPr>
          <p:cNvPr id="44055" name="Picture 26"/>
          <p:cNvPicPr>
            <a:picLocks noChangeAspect="1" noChangeArrowheads="1"/>
          </p:cNvPicPr>
          <p:nvPr/>
        </p:nvPicPr>
        <p:blipFill>
          <a:blip r:embed="rId7" cstate="print"/>
          <a:srcRect/>
          <a:stretch>
            <a:fillRect/>
          </a:stretch>
        </p:blipFill>
        <p:spPr bwMode="auto">
          <a:xfrm>
            <a:off x="3811588" y="4410075"/>
            <a:ext cx="468312" cy="458788"/>
          </a:xfrm>
          <a:prstGeom prst="rect">
            <a:avLst/>
          </a:prstGeom>
          <a:noFill/>
          <a:ln w="9525">
            <a:noFill/>
            <a:miter lim="800000"/>
            <a:headEnd/>
            <a:tailEnd/>
          </a:ln>
        </p:spPr>
      </p:pic>
      <p:pic>
        <p:nvPicPr>
          <p:cNvPr id="44056" name="Picture 27"/>
          <p:cNvPicPr>
            <a:picLocks noChangeAspect="1" noChangeArrowheads="1"/>
          </p:cNvPicPr>
          <p:nvPr/>
        </p:nvPicPr>
        <p:blipFill>
          <a:blip r:embed="rId7" cstate="print"/>
          <a:srcRect/>
          <a:stretch>
            <a:fillRect/>
          </a:stretch>
        </p:blipFill>
        <p:spPr bwMode="auto">
          <a:xfrm>
            <a:off x="4351338" y="4410075"/>
            <a:ext cx="468312" cy="458788"/>
          </a:xfrm>
          <a:prstGeom prst="rect">
            <a:avLst/>
          </a:prstGeom>
          <a:noFill/>
          <a:ln w="9525">
            <a:noFill/>
            <a:miter lim="800000"/>
            <a:headEnd/>
            <a:tailEnd/>
          </a:ln>
        </p:spPr>
      </p:pic>
      <p:pic>
        <p:nvPicPr>
          <p:cNvPr id="44057" name="Picture 30"/>
          <p:cNvPicPr>
            <a:picLocks noChangeAspect="1" noChangeArrowheads="1"/>
          </p:cNvPicPr>
          <p:nvPr/>
        </p:nvPicPr>
        <p:blipFill>
          <a:blip r:embed="rId7" cstate="print"/>
          <a:srcRect/>
          <a:stretch>
            <a:fillRect/>
          </a:stretch>
        </p:blipFill>
        <p:spPr bwMode="auto">
          <a:xfrm>
            <a:off x="3811588" y="5518150"/>
            <a:ext cx="468312" cy="458788"/>
          </a:xfrm>
          <a:prstGeom prst="rect">
            <a:avLst/>
          </a:prstGeom>
          <a:noFill/>
          <a:ln w="9525">
            <a:noFill/>
            <a:miter lim="800000"/>
            <a:headEnd/>
            <a:tailEnd/>
          </a:ln>
        </p:spPr>
      </p:pic>
      <p:pic>
        <p:nvPicPr>
          <p:cNvPr id="44058" name="Picture 31"/>
          <p:cNvPicPr>
            <a:picLocks noChangeAspect="1" noChangeArrowheads="1"/>
          </p:cNvPicPr>
          <p:nvPr/>
        </p:nvPicPr>
        <p:blipFill>
          <a:blip r:embed="rId7" cstate="print"/>
          <a:srcRect/>
          <a:stretch>
            <a:fillRect/>
          </a:stretch>
        </p:blipFill>
        <p:spPr bwMode="auto">
          <a:xfrm>
            <a:off x="4387850" y="5518150"/>
            <a:ext cx="468313" cy="458788"/>
          </a:xfrm>
          <a:prstGeom prst="rect">
            <a:avLst/>
          </a:prstGeom>
          <a:noFill/>
          <a:ln w="9525">
            <a:noFill/>
            <a:miter lim="800000"/>
            <a:headEnd/>
            <a:tailEnd/>
          </a:ln>
        </p:spPr>
      </p:pic>
      <p:pic>
        <p:nvPicPr>
          <p:cNvPr id="44059" name="Picture 17"/>
          <p:cNvPicPr>
            <a:picLocks noChangeArrowheads="1"/>
          </p:cNvPicPr>
          <p:nvPr/>
        </p:nvPicPr>
        <p:blipFill>
          <a:blip r:embed="rId8" cstate="print"/>
          <a:srcRect/>
          <a:stretch>
            <a:fillRect/>
          </a:stretch>
        </p:blipFill>
        <p:spPr bwMode="auto">
          <a:xfrm>
            <a:off x="3897313" y="5086350"/>
            <a:ext cx="819150" cy="287338"/>
          </a:xfrm>
          <a:prstGeom prst="rect">
            <a:avLst/>
          </a:prstGeom>
          <a:noFill/>
          <a:ln w="12700">
            <a:noFill/>
            <a:miter lim="800000"/>
            <a:headEnd/>
            <a:tailEnd/>
          </a:ln>
        </p:spPr>
      </p:pic>
      <p:pic>
        <p:nvPicPr>
          <p:cNvPr id="44060" name="Picture 36"/>
          <p:cNvPicPr>
            <a:picLocks noChangeAspect="1" noChangeArrowheads="1"/>
          </p:cNvPicPr>
          <p:nvPr/>
        </p:nvPicPr>
        <p:blipFill>
          <a:blip r:embed="rId9" cstate="print"/>
          <a:srcRect/>
          <a:stretch>
            <a:fillRect/>
          </a:stretch>
        </p:blipFill>
        <p:spPr bwMode="auto">
          <a:xfrm rot="5400000">
            <a:off x="6168231" y="4760119"/>
            <a:ext cx="90488" cy="812800"/>
          </a:xfrm>
          <a:prstGeom prst="rect">
            <a:avLst/>
          </a:prstGeom>
          <a:noFill/>
          <a:ln w="9525">
            <a:noFill/>
            <a:miter lim="800000"/>
            <a:headEnd/>
            <a:tailEnd/>
          </a:ln>
        </p:spPr>
      </p:pic>
      <p:pic>
        <p:nvPicPr>
          <p:cNvPr id="44061" name="Picture 37"/>
          <p:cNvPicPr>
            <a:picLocks noChangeAspect="1" noChangeArrowheads="1"/>
          </p:cNvPicPr>
          <p:nvPr/>
        </p:nvPicPr>
        <p:blipFill>
          <a:blip r:embed="rId9" cstate="print"/>
          <a:srcRect/>
          <a:stretch>
            <a:fillRect/>
          </a:stretch>
        </p:blipFill>
        <p:spPr bwMode="auto">
          <a:xfrm rot="3600000">
            <a:off x="6117431" y="4544219"/>
            <a:ext cx="90488" cy="812800"/>
          </a:xfrm>
          <a:prstGeom prst="rect">
            <a:avLst/>
          </a:prstGeom>
          <a:noFill/>
          <a:ln w="9525">
            <a:noFill/>
            <a:miter lim="800000"/>
            <a:headEnd/>
            <a:tailEnd/>
          </a:ln>
        </p:spPr>
      </p:pic>
      <p:pic>
        <p:nvPicPr>
          <p:cNvPr id="44062" name="Picture 38"/>
          <p:cNvPicPr>
            <a:picLocks noChangeAspect="1" noChangeArrowheads="1"/>
          </p:cNvPicPr>
          <p:nvPr/>
        </p:nvPicPr>
        <p:blipFill>
          <a:blip r:embed="rId9" cstate="print"/>
          <a:srcRect/>
          <a:stretch>
            <a:fillRect/>
          </a:stretch>
        </p:blipFill>
        <p:spPr bwMode="auto">
          <a:xfrm rot="7200000">
            <a:off x="6117431" y="4993482"/>
            <a:ext cx="90487" cy="812800"/>
          </a:xfrm>
          <a:prstGeom prst="rect">
            <a:avLst/>
          </a:prstGeom>
          <a:noFill/>
          <a:ln w="9525">
            <a:noFill/>
            <a:miter lim="800000"/>
            <a:headEnd/>
            <a:tailEnd/>
          </a:ln>
        </p:spPr>
      </p:pic>
      <p:pic>
        <p:nvPicPr>
          <p:cNvPr id="44063" name="Picture 39"/>
          <p:cNvPicPr>
            <a:picLocks noChangeAspect="1" noChangeArrowheads="1"/>
          </p:cNvPicPr>
          <p:nvPr/>
        </p:nvPicPr>
        <p:blipFill>
          <a:blip r:embed="rId10" cstate="print"/>
          <a:srcRect/>
          <a:stretch>
            <a:fillRect/>
          </a:stretch>
        </p:blipFill>
        <p:spPr bwMode="auto">
          <a:xfrm>
            <a:off x="6619875" y="4203700"/>
            <a:ext cx="500063" cy="439738"/>
          </a:xfrm>
          <a:prstGeom prst="rect">
            <a:avLst/>
          </a:prstGeom>
          <a:noFill/>
          <a:ln w="9525">
            <a:noFill/>
            <a:miter lim="800000"/>
            <a:headEnd/>
            <a:tailEnd/>
          </a:ln>
        </p:spPr>
      </p:pic>
      <p:pic>
        <p:nvPicPr>
          <p:cNvPr id="44064" name="Picture 40"/>
          <p:cNvPicPr>
            <a:picLocks noChangeAspect="1" noChangeArrowheads="1"/>
          </p:cNvPicPr>
          <p:nvPr/>
        </p:nvPicPr>
        <p:blipFill>
          <a:blip r:embed="rId10" cstate="print"/>
          <a:srcRect/>
          <a:stretch>
            <a:fillRect/>
          </a:stretch>
        </p:blipFill>
        <p:spPr bwMode="auto">
          <a:xfrm>
            <a:off x="6697663" y="4797425"/>
            <a:ext cx="500062" cy="439738"/>
          </a:xfrm>
          <a:prstGeom prst="rect">
            <a:avLst/>
          </a:prstGeom>
          <a:noFill/>
          <a:ln w="9525">
            <a:noFill/>
            <a:miter lim="800000"/>
            <a:headEnd/>
            <a:tailEnd/>
          </a:ln>
        </p:spPr>
      </p:pic>
      <p:pic>
        <p:nvPicPr>
          <p:cNvPr id="44065" name="Picture 41"/>
          <p:cNvPicPr>
            <a:picLocks noChangeAspect="1" noChangeArrowheads="1"/>
          </p:cNvPicPr>
          <p:nvPr/>
        </p:nvPicPr>
        <p:blipFill>
          <a:blip r:embed="rId10" cstate="print"/>
          <a:srcRect/>
          <a:stretch>
            <a:fillRect/>
          </a:stretch>
        </p:blipFill>
        <p:spPr bwMode="auto">
          <a:xfrm>
            <a:off x="6548438" y="5437188"/>
            <a:ext cx="500062" cy="439737"/>
          </a:xfrm>
          <a:prstGeom prst="rect">
            <a:avLst/>
          </a:prstGeom>
          <a:noFill/>
          <a:ln w="9525">
            <a:noFill/>
            <a:miter lim="800000"/>
            <a:headEnd/>
            <a:tailEnd/>
          </a:ln>
        </p:spPr>
      </p:pic>
      <p:sp>
        <p:nvSpPr>
          <p:cNvPr id="44066" name="Rectangle 42"/>
          <p:cNvSpPr>
            <a:spLocks noChangeArrowheads="1"/>
          </p:cNvSpPr>
          <p:nvPr/>
        </p:nvSpPr>
        <p:spPr bwMode="auto">
          <a:xfrm>
            <a:off x="2876550" y="4941888"/>
            <a:ext cx="2952750" cy="503237"/>
          </a:xfrm>
          <a:prstGeom prst="rect">
            <a:avLst/>
          </a:prstGeom>
          <a:noFill/>
          <a:ln w="28575">
            <a:solidFill>
              <a:srgbClr val="FF0000"/>
            </a:solidFill>
            <a:miter lim="800000"/>
            <a:headEnd/>
            <a:tailEnd/>
          </a:ln>
        </p:spPr>
        <p:txBody>
          <a:bodyPr wrap="none" anchor="ctr"/>
          <a:lstStyle/>
          <a:p>
            <a:endParaRPr lang="es-ES"/>
          </a:p>
        </p:txBody>
      </p:sp>
      <p:sp>
        <p:nvSpPr>
          <p:cNvPr id="44067" name="Text Box 43"/>
          <p:cNvSpPr txBox="1">
            <a:spLocks noChangeArrowheads="1"/>
          </p:cNvSpPr>
          <p:nvPr/>
        </p:nvSpPr>
        <p:spPr bwMode="auto">
          <a:xfrm>
            <a:off x="1879600" y="4111625"/>
            <a:ext cx="996950" cy="254000"/>
          </a:xfrm>
          <a:prstGeom prst="rect">
            <a:avLst/>
          </a:prstGeom>
          <a:noFill/>
          <a:ln w="9525">
            <a:solidFill>
              <a:schemeClr val="tx1"/>
            </a:solidFill>
            <a:miter lim="800000"/>
            <a:headEnd/>
            <a:tailEnd/>
          </a:ln>
        </p:spPr>
        <p:txBody>
          <a:bodyPr wrap="none">
            <a:spAutoFit/>
          </a:bodyPr>
          <a:lstStyle/>
          <a:p>
            <a:r>
              <a:rPr lang="es-ES" sz="1000"/>
              <a:t>88.24.225.207</a:t>
            </a:r>
          </a:p>
        </p:txBody>
      </p:sp>
      <p:sp>
        <p:nvSpPr>
          <p:cNvPr id="44068" name="Text Box 44"/>
          <p:cNvSpPr txBox="1">
            <a:spLocks noChangeArrowheads="1"/>
          </p:cNvSpPr>
          <p:nvPr/>
        </p:nvSpPr>
        <p:spPr bwMode="auto">
          <a:xfrm>
            <a:off x="3103563" y="4076700"/>
            <a:ext cx="857250" cy="254000"/>
          </a:xfrm>
          <a:prstGeom prst="rect">
            <a:avLst/>
          </a:prstGeom>
          <a:noFill/>
          <a:ln w="9525">
            <a:solidFill>
              <a:schemeClr val="tx1"/>
            </a:solidFill>
            <a:miter lim="800000"/>
            <a:headEnd/>
            <a:tailEnd/>
          </a:ln>
        </p:spPr>
        <p:txBody>
          <a:bodyPr wrap="none">
            <a:spAutoFit/>
          </a:bodyPr>
          <a:lstStyle/>
          <a:p>
            <a:r>
              <a:rPr lang="es-ES" sz="1000"/>
              <a:t>192.168.1.1</a:t>
            </a:r>
          </a:p>
        </p:txBody>
      </p:sp>
      <p:sp>
        <p:nvSpPr>
          <p:cNvPr id="44069" name="Line 45"/>
          <p:cNvSpPr>
            <a:spLocks noChangeShapeType="1"/>
          </p:cNvSpPr>
          <p:nvPr/>
        </p:nvSpPr>
        <p:spPr bwMode="auto">
          <a:xfrm>
            <a:off x="2660650" y="4365625"/>
            <a:ext cx="288925" cy="792163"/>
          </a:xfrm>
          <a:prstGeom prst="line">
            <a:avLst/>
          </a:prstGeom>
          <a:noFill/>
          <a:ln w="9525">
            <a:solidFill>
              <a:schemeClr val="tx1"/>
            </a:solidFill>
            <a:round/>
            <a:headEnd/>
            <a:tailEnd type="triangle" w="med" len="med"/>
          </a:ln>
        </p:spPr>
        <p:txBody>
          <a:bodyPr/>
          <a:lstStyle/>
          <a:p>
            <a:endParaRPr lang="es-ES"/>
          </a:p>
        </p:txBody>
      </p:sp>
      <p:sp>
        <p:nvSpPr>
          <p:cNvPr id="44070" name="Line 46"/>
          <p:cNvSpPr>
            <a:spLocks noChangeShapeType="1"/>
          </p:cNvSpPr>
          <p:nvPr/>
        </p:nvSpPr>
        <p:spPr bwMode="auto">
          <a:xfrm>
            <a:off x="3668713" y="4335463"/>
            <a:ext cx="0" cy="822325"/>
          </a:xfrm>
          <a:prstGeom prst="line">
            <a:avLst/>
          </a:prstGeom>
          <a:noFill/>
          <a:ln w="9525">
            <a:solidFill>
              <a:schemeClr val="tx1"/>
            </a:solidFill>
            <a:round/>
            <a:headEnd/>
            <a:tailEnd type="triangle" w="med" len="med"/>
          </a:ln>
        </p:spPr>
        <p:txBody>
          <a:bodyPr/>
          <a:lstStyle/>
          <a:p>
            <a:endParaRPr lang="es-ES"/>
          </a:p>
        </p:txBody>
      </p:sp>
      <p:sp>
        <p:nvSpPr>
          <p:cNvPr id="44071" name="Text Box 47"/>
          <p:cNvSpPr txBox="1">
            <a:spLocks noChangeArrowheads="1"/>
          </p:cNvSpPr>
          <p:nvPr/>
        </p:nvSpPr>
        <p:spPr bwMode="auto">
          <a:xfrm>
            <a:off x="1795463" y="5876925"/>
            <a:ext cx="1268412" cy="254000"/>
          </a:xfrm>
          <a:prstGeom prst="rect">
            <a:avLst/>
          </a:prstGeom>
          <a:noFill/>
          <a:ln w="9525">
            <a:solidFill>
              <a:schemeClr val="tx1"/>
            </a:solidFill>
            <a:miter lim="800000"/>
            <a:headEnd/>
            <a:tailEnd/>
          </a:ln>
        </p:spPr>
        <p:txBody>
          <a:bodyPr wrap="none">
            <a:spAutoFit/>
          </a:bodyPr>
          <a:lstStyle/>
          <a:p>
            <a:r>
              <a:rPr lang="es-ES" sz="1000"/>
              <a:t>00:0F:66:09:4E:10</a:t>
            </a:r>
          </a:p>
        </p:txBody>
      </p:sp>
      <p:sp>
        <p:nvSpPr>
          <p:cNvPr id="44072" name="Line 48"/>
          <p:cNvSpPr>
            <a:spLocks noChangeShapeType="1"/>
          </p:cNvSpPr>
          <p:nvPr/>
        </p:nvSpPr>
        <p:spPr bwMode="auto">
          <a:xfrm flipV="1">
            <a:off x="2803525" y="5300663"/>
            <a:ext cx="146050" cy="576262"/>
          </a:xfrm>
          <a:prstGeom prst="line">
            <a:avLst/>
          </a:prstGeom>
          <a:noFill/>
          <a:ln w="9525">
            <a:solidFill>
              <a:schemeClr val="tx1"/>
            </a:solidFill>
            <a:round/>
            <a:headEnd/>
            <a:tailEnd type="triangle" w="med" len="med"/>
          </a:ln>
        </p:spPr>
        <p:txBody>
          <a:bodyPr/>
          <a:lstStyle/>
          <a:p>
            <a:endParaRPr lang="es-ES"/>
          </a:p>
        </p:txBody>
      </p:sp>
      <p:sp>
        <p:nvSpPr>
          <p:cNvPr id="44073" name="Text Box 49"/>
          <p:cNvSpPr txBox="1">
            <a:spLocks noChangeArrowheads="1"/>
          </p:cNvSpPr>
          <p:nvPr/>
        </p:nvSpPr>
        <p:spPr bwMode="auto">
          <a:xfrm>
            <a:off x="3192463" y="6092825"/>
            <a:ext cx="1276350" cy="254000"/>
          </a:xfrm>
          <a:prstGeom prst="rect">
            <a:avLst/>
          </a:prstGeom>
          <a:noFill/>
          <a:ln w="9525">
            <a:solidFill>
              <a:schemeClr val="tx1"/>
            </a:solidFill>
            <a:miter lim="800000"/>
            <a:headEnd/>
            <a:tailEnd/>
          </a:ln>
        </p:spPr>
        <p:txBody>
          <a:bodyPr wrap="none">
            <a:spAutoFit/>
          </a:bodyPr>
          <a:lstStyle/>
          <a:p>
            <a:r>
              <a:rPr lang="es-ES" sz="1000"/>
              <a:t>00:0F:66:09:4E:0F</a:t>
            </a:r>
          </a:p>
        </p:txBody>
      </p:sp>
      <p:sp>
        <p:nvSpPr>
          <p:cNvPr id="44074" name="Line 50"/>
          <p:cNvSpPr>
            <a:spLocks noChangeShapeType="1"/>
          </p:cNvSpPr>
          <p:nvPr/>
        </p:nvSpPr>
        <p:spPr bwMode="auto">
          <a:xfrm flipV="1">
            <a:off x="3657600" y="5300663"/>
            <a:ext cx="11113" cy="792162"/>
          </a:xfrm>
          <a:prstGeom prst="line">
            <a:avLst/>
          </a:prstGeom>
          <a:noFill/>
          <a:ln w="9525">
            <a:solidFill>
              <a:schemeClr val="tx1"/>
            </a:solidFill>
            <a:round/>
            <a:headEnd/>
            <a:tailEnd type="triangle" w="med" len="med"/>
          </a:ln>
        </p:spPr>
        <p:txBody>
          <a:bodyPr/>
          <a:lstStyle/>
          <a:p>
            <a:endParaRPr lang="es-ES"/>
          </a:p>
        </p:txBody>
      </p:sp>
      <p:sp>
        <p:nvSpPr>
          <p:cNvPr id="44075" name="Line 51"/>
          <p:cNvSpPr>
            <a:spLocks noChangeShapeType="1"/>
          </p:cNvSpPr>
          <p:nvPr/>
        </p:nvSpPr>
        <p:spPr bwMode="auto">
          <a:xfrm flipH="1" flipV="1">
            <a:off x="5757863" y="5229225"/>
            <a:ext cx="0" cy="576263"/>
          </a:xfrm>
          <a:prstGeom prst="line">
            <a:avLst/>
          </a:prstGeom>
          <a:noFill/>
          <a:ln w="9525">
            <a:solidFill>
              <a:schemeClr val="tx1"/>
            </a:solidFill>
            <a:round/>
            <a:headEnd/>
            <a:tailEnd type="triangle" w="med" len="med"/>
          </a:ln>
        </p:spPr>
        <p:txBody>
          <a:bodyPr/>
          <a:lstStyle/>
          <a:p>
            <a:endParaRPr lang="es-ES"/>
          </a:p>
        </p:txBody>
      </p:sp>
      <p:sp>
        <p:nvSpPr>
          <p:cNvPr id="44076" name="Text Box 52"/>
          <p:cNvSpPr txBox="1">
            <a:spLocks noChangeArrowheads="1"/>
          </p:cNvSpPr>
          <p:nvPr/>
        </p:nvSpPr>
        <p:spPr bwMode="auto">
          <a:xfrm>
            <a:off x="5064125" y="5805488"/>
            <a:ext cx="1268413" cy="254000"/>
          </a:xfrm>
          <a:prstGeom prst="rect">
            <a:avLst/>
          </a:prstGeom>
          <a:noFill/>
          <a:ln w="9525">
            <a:solidFill>
              <a:schemeClr val="tx1"/>
            </a:solidFill>
            <a:miter lim="800000"/>
            <a:headEnd/>
            <a:tailEnd/>
          </a:ln>
        </p:spPr>
        <p:txBody>
          <a:bodyPr wrap="none">
            <a:spAutoFit/>
          </a:bodyPr>
          <a:lstStyle/>
          <a:p>
            <a:r>
              <a:rPr lang="es-ES" sz="1000"/>
              <a:t>00:0F:66:09:4E:11</a:t>
            </a:r>
          </a:p>
        </p:txBody>
      </p:sp>
      <p:sp>
        <p:nvSpPr>
          <p:cNvPr id="44077" name="Rectangle 53"/>
          <p:cNvSpPr>
            <a:spLocks noChangeArrowheads="1"/>
          </p:cNvSpPr>
          <p:nvPr/>
        </p:nvSpPr>
        <p:spPr bwMode="auto">
          <a:xfrm>
            <a:off x="4787900" y="476250"/>
            <a:ext cx="4016375" cy="1873250"/>
          </a:xfrm>
          <a:prstGeom prst="rect">
            <a:avLst/>
          </a:prstGeom>
          <a:noFill/>
          <a:ln w="28575">
            <a:solidFill>
              <a:srgbClr val="FF0000"/>
            </a:solidFill>
            <a:miter lim="800000"/>
            <a:headEnd/>
            <a:tailEnd/>
          </a:ln>
        </p:spPr>
        <p:txBody>
          <a:bodyPr wrap="none" anchor="ctr"/>
          <a:lstStyle/>
          <a:p>
            <a:endParaRPr lang="es-ES"/>
          </a:p>
        </p:txBody>
      </p:sp>
      <p:sp>
        <p:nvSpPr>
          <p:cNvPr id="44078" name="Text Box 54"/>
          <p:cNvSpPr txBox="1">
            <a:spLocks noChangeArrowheads="1"/>
          </p:cNvSpPr>
          <p:nvPr/>
        </p:nvSpPr>
        <p:spPr bwMode="auto">
          <a:xfrm>
            <a:off x="361380" y="1327150"/>
            <a:ext cx="3705225" cy="1384995"/>
          </a:xfrm>
          <a:prstGeom prst="rect">
            <a:avLst/>
          </a:prstGeom>
          <a:noFill/>
          <a:ln w="9525">
            <a:solidFill>
              <a:schemeClr val="tx1"/>
            </a:solidFill>
            <a:miter lim="800000"/>
            <a:headEnd/>
            <a:tailEnd/>
          </a:ln>
        </p:spPr>
        <p:txBody>
          <a:bodyPr wrap="square">
            <a:spAutoFit/>
          </a:bodyPr>
          <a:lstStyle/>
          <a:p>
            <a:r>
              <a:rPr lang="es-ES" dirty="0"/>
              <a:t>Este aparato contiene:</a:t>
            </a:r>
          </a:p>
          <a:p>
            <a:pPr>
              <a:buFontTx/>
              <a:buChar char="•"/>
            </a:pPr>
            <a:r>
              <a:rPr lang="es-ES" dirty="0"/>
              <a:t>Un </a:t>
            </a:r>
            <a:r>
              <a:rPr lang="es-ES" dirty="0" err="1"/>
              <a:t>router</a:t>
            </a:r>
            <a:r>
              <a:rPr lang="es-ES" dirty="0"/>
              <a:t> con dos interfaces </a:t>
            </a:r>
            <a:r>
              <a:rPr lang="es-ES" dirty="0" err="1"/>
              <a:t>ethernet</a:t>
            </a:r>
            <a:r>
              <a:rPr lang="es-ES" dirty="0"/>
              <a:t> y funciones de </a:t>
            </a:r>
            <a:r>
              <a:rPr lang="es-ES" dirty="0" smtClean="0"/>
              <a:t>NAT y cortafuegos</a:t>
            </a:r>
            <a:endParaRPr lang="es-ES" dirty="0"/>
          </a:p>
          <a:p>
            <a:pPr>
              <a:buFontTx/>
              <a:buChar char="•"/>
            </a:pPr>
            <a:r>
              <a:rPr lang="es-ES" dirty="0"/>
              <a:t>Un </a:t>
            </a:r>
            <a:r>
              <a:rPr lang="es-ES" dirty="0" err="1"/>
              <a:t>switch</a:t>
            </a:r>
            <a:r>
              <a:rPr lang="es-ES" dirty="0"/>
              <a:t> </a:t>
            </a:r>
            <a:r>
              <a:rPr lang="es-ES" dirty="0" err="1" smtClean="0"/>
              <a:t>ethernet</a:t>
            </a:r>
            <a:r>
              <a:rPr lang="es-ES" dirty="0" smtClean="0"/>
              <a:t>, no gestionable, con </a:t>
            </a:r>
            <a:r>
              <a:rPr lang="es-ES" dirty="0"/>
              <a:t>seis </a:t>
            </a:r>
            <a:r>
              <a:rPr lang="es-ES" dirty="0" smtClean="0"/>
              <a:t>puertos </a:t>
            </a:r>
            <a:r>
              <a:rPr lang="es-ES" dirty="0"/>
              <a:t>(</a:t>
            </a:r>
            <a:r>
              <a:rPr lang="es-ES" dirty="0" smtClean="0"/>
              <a:t>2 internos)</a:t>
            </a:r>
            <a:endParaRPr lang="es-ES" dirty="0"/>
          </a:p>
          <a:p>
            <a:pPr>
              <a:buFontTx/>
              <a:buChar char="•"/>
            </a:pPr>
            <a:r>
              <a:rPr lang="es-ES" dirty="0"/>
              <a:t>Un punto de acceso </a:t>
            </a:r>
            <a:r>
              <a:rPr lang="es-ES" dirty="0" smtClean="0"/>
              <a:t>802.11b/g (2,4 GHz)</a:t>
            </a:r>
            <a:endParaRPr lang="es-ES" dirty="0"/>
          </a:p>
        </p:txBody>
      </p:sp>
      <p:sp>
        <p:nvSpPr>
          <p:cNvPr id="44079" name="Line 55"/>
          <p:cNvSpPr>
            <a:spLocks noChangeShapeType="1"/>
          </p:cNvSpPr>
          <p:nvPr/>
        </p:nvSpPr>
        <p:spPr bwMode="auto">
          <a:xfrm>
            <a:off x="4066605" y="1412875"/>
            <a:ext cx="433387" cy="0"/>
          </a:xfrm>
          <a:prstGeom prst="line">
            <a:avLst/>
          </a:prstGeom>
          <a:noFill/>
          <a:ln w="9525">
            <a:solidFill>
              <a:schemeClr val="tx1"/>
            </a:solidFill>
            <a:round/>
            <a:headEnd/>
            <a:tailEnd type="triangle" w="med" len="med"/>
          </a:ln>
        </p:spPr>
        <p:txBody>
          <a:bodyPr/>
          <a:lstStyle/>
          <a:p>
            <a:endParaRPr lang="es-ES"/>
          </a:p>
        </p:txBody>
      </p:sp>
      <p:sp>
        <p:nvSpPr>
          <p:cNvPr id="44080" name="Line 56"/>
          <p:cNvSpPr>
            <a:spLocks noChangeShapeType="1"/>
          </p:cNvSpPr>
          <p:nvPr/>
        </p:nvSpPr>
        <p:spPr bwMode="auto">
          <a:xfrm flipH="1">
            <a:off x="2990850" y="2714619"/>
            <a:ext cx="9514" cy="2154243"/>
          </a:xfrm>
          <a:prstGeom prst="line">
            <a:avLst/>
          </a:prstGeom>
          <a:noFill/>
          <a:ln w="9525">
            <a:solidFill>
              <a:schemeClr val="tx1"/>
            </a:solidFill>
            <a:round/>
            <a:headEnd/>
            <a:tailEnd type="triangle" w="med" len="med"/>
          </a:ln>
        </p:spPr>
        <p:txBody>
          <a:bodyPr/>
          <a:lstStyle/>
          <a:p>
            <a:endParaRPr lang="es-ES"/>
          </a:p>
        </p:txBody>
      </p:sp>
      <p:sp>
        <p:nvSpPr>
          <p:cNvPr id="44081" name="Text Box 57"/>
          <p:cNvSpPr txBox="1">
            <a:spLocks noChangeArrowheads="1"/>
          </p:cNvSpPr>
          <p:nvPr/>
        </p:nvSpPr>
        <p:spPr bwMode="auto">
          <a:xfrm>
            <a:off x="7402513" y="4005263"/>
            <a:ext cx="1633537" cy="304800"/>
          </a:xfrm>
          <a:prstGeom prst="rect">
            <a:avLst/>
          </a:prstGeom>
          <a:noFill/>
          <a:ln w="9525">
            <a:noFill/>
            <a:miter lim="800000"/>
            <a:headEnd/>
            <a:tailEnd/>
          </a:ln>
        </p:spPr>
        <p:txBody>
          <a:bodyPr>
            <a:spAutoFit/>
          </a:bodyPr>
          <a:lstStyle/>
          <a:p>
            <a:r>
              <a:rPr lang="es-ES"/>
              <a:t>Este es el BSSID</a:t>
            </a:r>
          </a:p>
        </p:txBody>
      </p:sp>
      <p:sp>
        <p:nvSpPr>
          <p:cNvPr id="44082" name="Line 58"/>
          <p:cNvSpPr>
            <a:spLocks noChangeShapeType="1"/>
          </p:cNvSpPr>
          <p:nvPr/>
        </p:nvSpPr>
        <p:spPr bwMode="auto">
          <a:xfrm flipH="1" flipV="1">
            <a:off x="8316913" y="3284538"/>
            <a:ext cx="0" cy="720725"/>
          </a:xfrm>
          <a:prstGeom prst="line">
            <a:avLst/>
          </a:prstGeom>
          <a:noFill/>
          <a:ln w="9525">
            <a:solidFill>
              <a:schemeClr val="tx1"/>
            </a:solidFill>
            <a:round/>
            <a:headEnd/>
            <a:tailEnd type="triangle" w="med" len="med"/>
          </a:ln>
        </p:spPr>
        <p:txBody>
          <a:bodyPr/>
          <a:lstStyle/>
          <a:p>
            <a:endParaRPr lang="es-ES"/>
          </a:p>
        </p:txBody>
      </p:sp>
      <p:sp>
        <p:nvSpPr>
          <p:cNvPr id="53" name="Rectangle 13"/>
          <p:cNvSpPr>
            <a:spLocks noChangeArrowheads="1"/>
          </p:cNvSpPr>
          <p:nvPr/>
        </p:nvSpPr>
        <p:spPr bwMode="auto">
          <a:xfrm>
            <a:off x="5953648" y="1474735"/>
            <a:ext cx="342008" cy="354065"/>
          </a:xfrm>
          <a:prstGeom prst="rect">
            <a:avLst/>
          </a:prstGeom>
          <a:noFill/>
          <a:ln w="25400">
            <a:solidFill>
              <a:srgbClr val="00FF00"/>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3 Marcador de número de diapositiva"/>
          <p:cNvSpPr>
            <a:spLocks noGrp="1"/>
          </p:cNvSpPr>
          <p:nvPr>
            <p:ph type="sldNum" sz="quarter" idx="10"/>
          </p:nvPr>
        </p:nvSpPr>
        <p:spPr/>
        <p:txBody>
          <a:bodyPr/>
          <a:lstStyle/>
          <a:p>
            <a:pPr>
              <a:defRPr/>
            </a:pPr>
            <a:r>
              <a:rPr lang="es-ES"/>
              <a:t>Ampliación Redes 5-</a:t>
            </a:r>
            <a:fld id="{E490167A-2ADA-4F94-8EF1-45103FDB3D91}" type="slidenum">
              <a:rPr lang="es-ES"/>
              <a:pPr>
                <a:defRPr/>
              </a:pPr>
              <a:t>43</a:t>
            </a:fld>
            <a:endParaRPr lang="es-ES"/>
          </a:p>
        </p:txBody>
      </p:sp>
      <p:sp>
        <p:nvSpPr>
          <p:cNvPr id="45059" name="Text Box 54"/>
          <p:cNvSpPr txBox="1">
            <a:spLocks noChangeArrowheads="1"/>
          </p:cNvSpPr>
          <p:nvPr/>
        </p:nvSpPr>
        <p:spPr bwMode="auto">
          <a:xfrm>
            <a:off x="322263" y="3094038"/>
            <a:ext cx="6534150" cy="304800"/>
          </a:xfrm>
          <a:prstGeom prst="rect">
            <a:avLst/>
          </a:prstGeom>
          <a:noFill/>
          <a:ln w="9525">
            <a:noFill/>
            <a:miter lim="800000"/>
            <a:headEnd/>
            <a:tailEnd/>
          </a:ln>
        </p:spPr>
        <p:txBody>
          <a:bodyPr wrap="none">
            <a:spAutoFit/>
          </a:bodyPr>
          <a:lstStyle/>
          <a:p>
            <a:r>
              <a:rPr lang="es-ES" b="0"/>
              <a:t>Bits         2          2           4            1            1         1         1          1        1       1    1</a:t>
            </a:r>
          </a:p>
        </p:txBody>
      </p:sp>
      <p:sp>
        <p:nvSpPr>
          <p:cNvPr id="45060" name="Rectangle 2"/>
          <p:cNvSpPr>
            <a:spLocks noGrp="1" noChangeArrowheads="1"/>
          </p:cNvSpPr>
          <p:nvPr>
            <p:ph type="title"/>
          </p:nvPr>
        </p:nvSpPr>
        <p:spPr>
          <a:xfrm>
            <a:off x="396875" y="260350"/>
            <a:ext cx="8278813" cy="731838"/>
          </a:xfrm>
        </p:spPr>
        <p:txBody>
          <a:bodyPr/>
          <a:lstStyle/>
          <a:p>
            <a:pPr eaLnBrk="1" hangingPunct="1"/>
            <a:r>
              <a:rPr lang="es-ES" sz="3600" smtClean="0">
                <a:latin typeface="Arial" charset="0"/>
              </a:rPr>
              <a:t>Campo control de Trama y Direcciones</a:t>
            </a:r>
          </a:p>
        </p:txBody>
      </p:sp>
      <p:graphicFrame>
        <p:nvGraphicFramePr>
          <p:cNvPr id="1844228" name="Group 4"/>
          <p:cNvGraphicFramePr>
            <a:graphicFrameLocks noGrp="1"/>
          </p:cNvGraphicFramePr>
          <p:nvPr/>
        </p:nvGraphicFramePr>
        <p:xfrm>
          <a:off x="896938" y="1557338"/>
          <a:ext cx="7021512" cy="493776"/>
        </p:xfrm>
        <a:graphic>
          <a:graphicData uri="http://schemas.openxmlformats.org/drawingml/2006/table">
            <a:tbl>
              <a:tblPr/>
              <a:tblGrid>
                <a:gridCol w="727075"/>
                <a:gridCol w="635000"/>
                <a:gridCol w="877887"/>
                <a:gridCol w="877888"/>
                <a:gridCol w="877887"/>
                <a:gridCol w="506413"/>
                <a:gridCol w="877887"/>
                <a:gridCol w="950913"/>
                <a:gridCol w="6905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5083" name="Text Box 26"/>
          <p:cNvSpPr txBox="1">
            <a:spLocks noChangeArrowheads="1"/>
          </p:cNvSpPr>
          <p:nvPr/>
        </p:nvSpPr>
        <p:spPr bwMode="auto">
          <a:xfrm>
            <a:off x="896938" y="1268413"/>
            <a:ext cx="7058025" cy="274637"/>
          </a:xfrm>
          <a:prstGeom prst="rect">
            <a:avLst/>
          </a:prstGeom>
          <a:noFill/>
          <a:ln w="9525">
            <a:noFill/>
            <a:miter lim="800000"/>
            <a:headEnd/>
            <a:tailEnd/>
          </a:ln>
        </p:spPr>
        <p:txBody>
          <a:bodyPr wrap="none">
            <a:spAutoFit/>
          </a:bodyPr>
          <a:lstStyle/>
          <a:p>
            <a:r>
              <a:rPr lang="es-ES" sz="1200"/>
              <a:t>2 Bytes   2 Bytes      6 Bytes       6 Bytes         6 Bytes    2 Bytes   6 Bytes    0-2310 Bytes  4 Bytes</a:t>
            </a:r>
          </a:p>
        </p:txBody>
      </p:sp>
      <p:graphicFrame>
        <p:nvGraphicFramePr>
          <p:cNvPr id="1844251" name="Group 27"/>
          <p:cNvGraphicFramePr>
            <a:graphicFrameLocks noGrp="1"/>
          </p:cNvGraphicFramePr>
          <p:nvPr/>
        </p:nvGraphicFramePr>
        <p:xfrm>
          <a:off x="890588" y="2509838"/>
          <a:ext cx="5976937" cy="560832"/>
        </p:xfrm>
        <a:graphic>
          <a:graphicData uri="http://schemas.openxmlformats.org/drawingml/2006/table">
            <a:tbl>
              <a:tblPr/>
              <a:tblGrid>
                <a:gridCol w="598487"/>
                <a:gridCol w="528638"/>
                <a:gridCol w="785812"/>
                <a:gridCol w="638175"/>
                <a:gridCol w="696913"/>
                <a:gridCol w="439737"/>
                <a:gridCol w="647700"/>
                <a:gridCol w="490538"/>
                <a:gridCol w="519112"/>
                <a:gridCol w="328613"/>
                <a:gridCol w="303212"/>
              </a:tblGrid>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Tipo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Subtipo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Hacia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Desde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Reint.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Pwr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10" name="Line 53"/>
          <p:cNvSpPr>
            <a:spLocks noChangeShapeType="1"/>
          </p:cNvSpPr>
          <p:nvPr/>
        </p:nvSpPr>
        <p:spPr bwMode="auto">
          <a:xfrm flipH="1">
            <a:off x="892175" y="2060575"/>
            <a:ext cx="1588" cy="422275"/>
          </a:xfrm>
          <a:prstGeom prst="line">
            <a:avLst/>
          </a:prstGeom>
          <a:noFill/>
          <a:ln w="19050">
            <a:solidFill>
              <a:srgbClr val="FF0000"/>
            </a:solidFill>
            <a:prstDash val="dash"/>
            <a:round/>
            <a:headEnd/>
            <a:tailEnd type="triangle" w="med" len="med"/>
          </a:ln>
        </p:spPr>
        <p:txBody>
          <a:bodyPr/>
          <a:lstStyle/>
          <a:p>
            <a:endParaRPr lang="es-ES"/>
          </a:p>
        </p:txBody>
      </p:sp>
      <p:sp>
        <p:nvSpPr>
          <p:cNvPr id="45111" name="Line 55"/>
          <p:cNvSpPr>
            <a:spLocks noChangeShapeType="1"/>
          </p:cNvSpPr>
          <p:nvPr/>
        </p:nvSpPr>
        <p:spPr bwMode="auto">
          <a:xfrm>
            <a:off x="1617663" y="2133600"/>
            <a:ext cx="5249862" cy="314325"/>
          </a:xfrm>
          <a:prstGeom prst="line">
            <a:avLst/>
          </a:prstGeom>
          <a:noFill/>
          <a:ln w="19050">
            <a:solidFill>
              <a:srgbClr val="FF0000"/>
            </a:solidFill>
            <a:prstDash val="dash"/>
            <a:round/>
            <a:headEnd/>
            <a:tailEnd type="triangle" w="med" len="med"/>
          </a:ln>
        </p:spPr>
        <p:txBody>
          <a:bodyPr/>
          <a:lstStyle/>
          <a:p>
            <a:endParaRPr lang="es-ES"/>
          </a:p>
        </p:txBody>
      </p:sp>
      <p:sp>
        <p:nvSpPr>
          <p:cNvPr id="45112" name="Line 57"/>
          <p:cNvSpPr>
            <a:spLocks noChangeShapeType="1"/>
          </p:cNvSpPr>
          <p:nvPr/>
        </p:nvSpPr>
        <p:spPr bwMode="auto">
          <a:xfrm>
            <a:off x="754063" y="3230563"/>
            <a:ext cx="144462" cy="0"/>
          </a:xfrm>
          <a:prstGeom prst="line">
            <a:avLst/>
          </a:prstGeom>
          <a:noFill/>
          <a:ln w="9525">
            <a:solidFill>
              <a:schemeClr val="tx1"/>
            </a:solidFill>
            <a:round/>
            <a:headEnd/>
            <a:tailEnd type="triangle" w="med" len="med"/>
          </a:ln>
        </p:spPr>
        <p:txBody>
          <a:bodyPr/>
          <a:lstStyle/>
          <a:p>
            <a:endParaRPr lang="es-ES"/>
          </a:p>
        </p:txBody>
      </p:sp>
      <p:sp>
        <p:nvSpPr>
          <p:cNvPr id="45113" name="Rectangle 58"/>
          <p:cNvSpPr>
            <a:spLocks noChangeArrowheads="1"/>
          </p:cNvSpPr>
          <p:nvPr/>
        </p:nvSpPr>
        <p:spPr bwMode="auto">
          <a:xfrm>
            <a:off x="896938" y="1484313"/>
            <a:ext cx="720725" cy="649287"/>
          </a:xfrm>
          <a:prstGeom prst="rect">
            <a:avLst/>
          </a:prstGeom>
          <a:noFill/>
          <a:ln w="25400">
            <a:solidFill>
              <a:srgbClr val="FF0000"/>
            </a:solidFill>
            <a:miter lim="800000"/>
            <a:headEnd/>
            <a:tailEnd/>
          </a:ln>
        </p:spPr>
        <p:txBody>
          <a:bodyPr wrap="none" anchor="ctr"/>
          <a:lstStyle/>
          <a:p>
            <a:endParaRPr lang="es-ES"/>
          </a:p>
        </p:txBody>
      </p:sp>
      <p:sp>
        <p:nvSpPr>
          <p:cNvPr id="45114" name="Rectangle 59"/>
          <p:cNvSpPr>
            <a:spLocks noChangeArrowheads="1"/>
          </p:cNvSpPr>
          <p:nvPr/>
        </p:nvSpPr>
        <p:spPr bwMode="auto">
          <a:xfrm>
            <a:off x="2803525" y="2420938"/>
            <a:ext cx="1339850" cy="717550"/>
          </a:xfrm>
          <a:prstGeom prst="rect">
            <a:avLst/>
          </a:prstGeom>
          <a:noFill/>
          <a:ln w="25400">
            <a:solidFill>
              <a:srgbClr val="FF0000"/>
            </a:solidFill>
            <a:miter lim="800000"/>
            <a:headEnd/>
            <a:tailEnd/>
          </a:ln>
        </p:spPr>
        <p:txBody>
          <a:bodyPr wrap="none" anchor="ctr"/>
          <a:lstStyle/>
          <a:p>
            <a:endParaRPr lang="es-ES"/>
          </a:p>
        </p:txBody>
      </p:sp>
      <p:sp>
        <p:nvSpPr>
          <p:cNvPr id="45115" name="Text Box 60"/>
          <p:cNvSpPr txBox="1">
            <a:spLocks noChangeArrowheads="1"/>
          </p:cNvSpPr>
          <p:nvPr/>
        </p:nvSpPr>
        <p:spPr bwMode="auto">
          <a:xfrm>
            <a:off x="877888" y="4694238"/>
            <a:ext cx="7869237" cy="2047875"/>
          </a:xfrm>
          <a:prstGeom prst="rect">
            <a:avLst/>
          </a:prstGeom>
          <a:noFill/>
          <a:ln w="9525">
            <a:noFill/>
            <a:miter lim="800000"/>
            <a:headEnd/>
            <a:tailEnd/>
          </a:ln>
        </p:spPr>
        <p:txBody>
          <a:bodyPr>
            <a:spAutoFit/>
          </a:bodyPr>
          <a:lstStyle/>
          <a:p>
            <a:r>
              <a:rPr lang="es-ES" sz="1600" b="0"/>
              <a:t>Los bits ‘Hacia DS’ y ‘Desde DS’ indican si la trama va hacia o viene desde un AP o DS (Distribution System):</a:t>
            </a:r>
          </a:p>
          <a:p>
            <a:r>
              <a:rPr lang="es-ES" sz="1600" b="0"/>
              <a:t>         Hacia DS    Desde DS	Significado</a:t>
            </a:r>
          </a:p>
          <a:p>
            <a:r>
              <a:rPr lang="es-ES" sz="1600" b="0"/>
              <a:t>	0	  0	Trama de estación a estación (red ‘ad hoc’)</a:t>
            </a:r>
          </a:p>
          <a:p>
            <a:r>
              <a:rPr lang="es-ES" sz="1600" b="0"/>
              <a:t>	1	  0	Trama de estación hacia AP</a:t>
            </a:r>
          </a:p>
          <a:p>
            <a:r>
              <a:rPr lang="es-ES" sz="1600" b="0"/>
              <a:t>	0	  1	Trama de AP hacia estación	</a:t>
            </a:r>
          </a:p>
          <a:p>
            <a:r>
              <a:rPr lang="es-ES" sz="1600" b="0"/>
              <a:t>	1	  1	Trama de AP hacia AP (DS inalámbrico)</a:t>
            </a:r>
          </a:p>
          <a:p>
            <a:r>
              <a:rPr lang="es-ES" sz="1600" b="0"/>
              <a:t>	</a:t>
            </a:r>
          </a:p>
        </p:txBody>
      </p:sp>
      <p:sp>
        <p:nvSpPr>
          <p:cNvPr id="45116" name="Text Box 61"/>
          <p:cNvSpPr txBox="1">
            <a:spLocks noChangeArrowheads="1"/>
          </p:cNvSpPr>
          <p:nvPr/>
        </p:nvSpPr>
        <p:spPr bwMode="auto">
          <a:xfrm>
            <a:off x="846138" y="3573463"/>
            <a:ext cx="6459537" cy="1069975"/>
          </a:xfrm>
          <a:prstGeom prst="rect">
            <a:avLst/>
          </a:prstGeom>
          <a:noFill/>
          <a:ln w="9525">
            <a:noFill/>
            <a:miter lim="800000"/>
            <a:headEnd/>
            <a:tailEnd/>
          </a:ln>
        </p:spPr>
        <p:txBody>
          <a:bodyPr>
            <a:spAutoFit/>
          </a:bodyPr>
          <a:lstStyle/>
          <a:p>
            <a:r>
              <a:rPr lang="es-ES" sz="1600" b="0"/>
              <a:t>Dirección 1: Receptor de la trama en la red inalámbrica</a:t>
            </a:r>
          </a:p>
          <a:p>
            <a:r>
              <a:rPr lang="es-ES" sz="1600" b="0"/>
              <a:t>Dirección 2: Transmisor de la trama en la red inalámbrica</a:t>
            </a:r>
          </a:p>
          <a:p>
            <a:r>
              <a:rPr lang="es-ES" sz="1600" b="0"/>
              <a:t>Dirección 3: puede ser varias cosas, depende del caso</a:t>
            </a:r>
          </a:p>
          <a:p>
            <a:r>
              <a:rPr lang="es-ES" sz="1600" b="0"/>
              <a:t>Dirección 4: No se suele utilizar</a:t>
            </a:r>
          </a:p>
        </p:txBody>
      </p:sp>
      <p:sp>
        <p:nvSpPr>
          <p:cNvPr id="45117" name="Rectangle 62"/>
          <p:cNvSpPr>
            <a:spLocks noChangeArrowheads="1"/>
          </p:cNvSpPr>
          <p:nvPr/>
        </p:nvSpPr>
        <p:spPr bwMode="auto">
          <a:xfrm>
            <a:off x="6486525" y="180181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45118" name="Rectangle 63"/>
          <p:cNvSpPr>
            <a:spLocks noChangeArrowheads="1"/>
          </p:cNvSpPr>
          <p:nvPr/>
        </p:nvSpPr>
        <p:spPr bwMode="auto">
          <a:xfrm>
            <a:off x="6491288" y="1800225"/>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1 Marcador de número de diapositiva"/>
          <p:cNvSpPr>
            <a:spLocks noGrp="1"/>
          </p:cNvSpPr>
          <p:nvPr>
            <p:ph type="sldNum" sz="quarter" idx="10"/>
          </p:nvPr>
        </p:nvSpPr>
        <p:spPr/>
        <p:txBody>
          <a:bodyPr/>
          <a:lstStyle/>
          <a:p>
            <a:pPr>
              <a:defRPr/>
            </a:pPr>
            <a:r>
              <a:rPr lang="es-ES"/>
              <a:t>Ampliación Redes 5-</a:t>
            </a:r>
            <a:fld id="{F0BAA6CE-1E91-495C-AC3A-5F65B3798037}" type="slidenum">
              <a:rPr lang="es-ES"/>
              <a:pPr>
                <a:defRPr/>
              </a:pPr>
              <a:t>44</a:t>
            </a:fld>
            <a:endParaRPr lang="es-ES"/>
          </a:p>
        </p:txBody>
      </p:sp>
      <p:sp>
        <p:nvSpPr>
          <p:cNvPr id="46083" name="Rectangle 15"/>
          <p:cNvSpPr>
            <a:spLocks noChangeArrowheads="1"/>
          </p:cNvSpPr>
          <p:nvPr/>
        </p:nvSpPr>
        <p:spPr bwMode="auto">
          <a:xfrm>
            <a:off x="0" y="333375"/>
            <a:ext cx="9144000" cy="731838"/>
          </a:xfrm>
          <a:prstGeom prst="rect">
            <a:avLst/>
          </a:prstGeom>
          <a:noFill/>
          <a:ln w="9525">
            <a:noFill/>
            <a:miter lim="800000"/>
            <a:headEnd/>
            <a:tailEnd/>
          </a:ln>
        </p:spPr>
        <p:txBody>
          <a:bodyPr anchor="ctr"/>
          <a:lstStyle/>
          <a:p>
            <a:pPr algn="ctr"/>
            <a:r>
              <a:rPr lang="en-US" sz="3200" b="0" dirty="0" err="1">
                <a:solidFill>
                  <a:schemeClr val="tx2"/>
                </a:solidFill>
              </a:rPr>
              <a:t>Envío</a:t>
            </a:r>
            <a:r>
              <a:rPr lang="en-US" sz="3200" b="0" dirty="0">
                <a:solidFill>
                  <a:schemeClr val="tx2"/>
                </a:solidFill>
              </a:rPr>
              <a:t> de </a:t>
            </a:r>
            <a:r>
              <a:rPr lang="en-US" sz="3200" b="0" dirty="0" err="1">
                <a:solidFill>
                  <a:schemeClr val="tx2"/>
                </a:solidFill>
              </a:rPr>
              <a:t>tramas</a:t>
            </a:r>
            <a:r>
              <a:rPr lang="en-US" sz="3200" b="0" dirty="0">
                <a:solidFill>
                  <a:schemeClr val="tx2"/>
                </a:solidFill>
              </a:rPr>
              <a:t> en </a:t>
            </a:r>
            <a:r>
              <a:rPr lang="en-US" sz="3200" b="0" dirty="0" err="1" smtClean="0">
                <a:solidFill>
                  <a:schemeClr val="tx2"/>
                </a:solidFill>
              </a:rPr>
              <a:t>una</a:t>
            </a:r>
            <a:r>
              <a:rPr lang="en-US" sz="3200" b="0" dirty="0" smtClean="0">
                <a:solidFill>
                  <a:schemeClr val="tx2"/>
                </a:solidFill>
              </a:rPr>
              <a:t> red </a:t>
            </a:r>
            <a:r>
              <a:rPr lang="en-US" sz="3200" b="0" dirty="0">
                <a:solidFill>
                  <a:schemeClr val="tx2"/>
                </a:solidFill>
              </a:rPr>
              <a:t>ad </a:t>
            </a:r>
            <a:r>
              <a:rPr lang="en-US" sz="3200" b="0" dirty="0" smtClean="0">
                <a:solidFill>
                  <a:schemeClr val="tx2"/>
                </a:solidFill>
              </a:rPr>
              <a:t>hoc</a:t>
            </a:r>
            <a:endParaRPr lang="en-US" sz="3200" b="0" dirty="0">
              <a:solidFill>
                <a:schemeClr val="tx2"/>
              </a:solidFill>
            </a:endParaRPr>
          </a:p>
        </p:txBody>
      </p:sp>
      <p:sp>
        <p:nvSpPr>
          <p:cNvPr id="46084" name="Text Box 20"/>
          <p:cNvSpPr txBox="1">
            <a:spLocks noChangeArrowheads="1"/>
          </p:cNvSpPr>
          <p:nvPr/>
        </p:nvSpPr>
        <p:spPr bwMode="auto">
          <a:xfrm>
            <a:off x="920750" y="1485900"/>
            <a:ext cx="7539038" cy="581025"/>
          </a:xfrm>
          <a:prstGeom prst="rect">
            <a:avLst/>
          </a:prstGeom>
          <a:noFill/>
          <a:ln w="9525">
            <a:noFill/>
            <a:miter lim="800000"/>
            <a:headEnd/>
            <a:tailEnd/>
          </a:ln>
        </p:spPr>
        <p:txBody>
          <a:bodyPr>
            <a:spAutoFit/>
          </a:bodyPr>
          <a:lstStyle/>
          <a:p>
            <a:r>
              <a:rPr lang="es-ES" sz="1600" b="0"/>
              <a:t>Veamos como se enviaría una trama en una red ad hoc entre dos estaciones.</a:t>
            </a:r>
          </a:p>
          <a:p>
            <a:r>
              <a:rPr lang="es-ES" sz="1600" b="0"/>
              <a:t>Por simplificar supondremos que las direcciones MAC son </a:t>
            </a:r>
            <a:r>
              <a:rPr lang="es-ES" sz="1600"/>
              <a:t>A</a:t>
            </a:r>
            <a:r>
              <a:rPr lang="es-ES" sz="1600" b="0"/>
              <a:t> y </a:t>
            </a:r>
            <a:r>
              <a:rPr lang="es-ES" sz="1600"/>
              <a:t>B</a:t>
            </a:r>
            <a:r>
              <a:rPr lang="es-ES" sz="1600" b="0"/>
              <a:t>.</a:t>
            </a:r>
          </a:p>
        </p:txBody>
      </p:sp>
      <p:pic>
        <p:nvPicPr>
          <p:cNvPr id="46085" name="Picture 23"/>
          <p:cNvPicPr>
            <a:picLocks noChangeAspect="1" noChangeArrowheads="1"/>
          </p:cNvPicPr>
          <p:nvPr/>
        </p:nvPicPr>
        <p:blipFill>
          <a:blip r:embed="rId3" cstate="print"/>
          <a:srcRect/>
          <a:stretch>
            <a:fillRect/>
          </a:stretch>
        </p:blipFill>
        <p:spPr bwMode="auto">
          <a:xfrm>
            <a:off x="3563938" y="2401888"/>
            <a:ext cx="593725" cy="522287"/>
          </a:xfrm>
          <a:prstGeom prst="rect">
            <a:avLst/>
          </a:prstGeom>
          <a:noFill/>
          <a:ln w="9525">
            <a:noFill/>
            <a:miter lim="800000"/>
            <a:headEnd/>
            <a:tailEnd/>
          </a:ln>
        </p:spPr>
      </p:pic>
      <p:pic>
        <p:nvPicPr>
          <p:cNvPr id="46086" name="Picture 24"/>
          <p:cNvPicPr>
            <a:picLocks noChangeAspect="1" noChangeArrowheads="1"/>
          </p:cNvPicPr>
          <p:nvPr/>
        </p:nvPicPr>
        <p:blipFill>
          <a:blip r:embed="rId3" cstate="print"/>
          <a:srcRect/>
          <a:stretch>
            <a:fillRect/>
          </a:stretch>
        </p:blipFill>
        <p:spPr bwMode="auto">
          <a:xfrm>
            <a:off x="4914900" y="2401888"/>
            <a:ext cx="593725" cy="522287"/>
          </a:xfrm>
          <a:prstGeom prst="rect">
            <a:avLst/>
          </a:prstGeom>
          <a:noFill/>
          <a:ln w="9525">
            <a:noFill/>
            <a:miter lim="800000"/>
            <a:headEnd/>
            <a:tailEnd/>
          </a:ln>
        </p:spPr>
      </p:pic>
      <p:sp>
        <p:nvSpPr>
          <p:cNvPr id="46087" name="Text Box 25"/>
          <p:cNvSpPr txBox="1">
            <a:spLocks noChangeArrowheads="1"/>
          </p:cNvSpPr>
          <p:nvPr/>
        </p:nvSpPr>
        <p:spPr bwMode="auto">
          <a:xfrm>
            <a:off x="3754438" y="2403475"/>
            <a:ext cx="312737" cy="304800"/>
          </a:xfrm>
          <a:prstGeom prst="rect">
            <a:avLst/>
          </a:prstGeom>
          <a:noFill/>
          <a:ln w="9525">
            <a:noFill/>
            <a:miter lim="800000"/>
            <a:headEnd/>
            <a:tailEnd/>
          </a:ln>
        </p:spPr>
        <p:txBody>
          <a:bodyPr wrap="none">
            <a:spAutoFit/>
          </a:bodyPr>
          <a:lstStyle/>
          <a:p>
            <a:r>
              <a:rPr lang="es-ES"/>
              <a:t>A</a:t>
            </a:r>
          </a:p>
        </p:txBody>
      </p:sp>
      <p:sp>
        <p:nvSpPr>
          <p:cNvPr id="46088" name="Text Box 26"/>
          <p:cNvSpPr txBox="1">
            <a:spLocks noChangeArrowheads="1"/>
          </p:cNvSpPr>
          <p:nvPr/>
        </p:nvSpPr>
        <p:spPr bwMode="auto">
          <a:xfrm>
            <a:off x="5124450" y="2403475"/>
            <a:ext cx="312738" cy="304800"/>
          </a:xfrm>
          <a:prstGeom prst="rect">
            <a:avLst/>
          </a:prstGeom>
          <a:noFill/>
          <a:ln w="9525">
            <a:noFill/>
            <a:miter lim="800000"/>
            <a:headEnd/>
            <a:tailEnd/>
          </a:ln>
        </p:spPr>
        <p:txBody>
          <a:bodyPr wrap="none">
            <a:spAutoFit/>
          </a:bodyPr>
          <a:lstStyle/>
          <a:p>
            <a:r>
              <a:rPr lang="es-ES"/>
              <a:t>B</a:t>
            </a:r>
          </a:p>
        </p:txBody>
      </p:sp>
      <p:graphicFrame>
        <p:nvGraphicFramePr>
          <p:cNvPr id="1859612" name="Group 28"/>
          <p:cNvGraphicFramePr>
            <a:graphicFrameLocks noGrp="1"/>
          </p:cNvGraphicFramePr>
          <p:nvPr/>
        </p:nvGraphicFramePr>
        <p:xfrm>
          <a:off x="2105025" y="4149725"/>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6111" name="Text Box 50"/>
          <p:cNvSpPr txBox="1">
            <a:spLocks noChangeArrowheads="1"/>
          </p:cNvSpPr>
          <p:nvPr/>
        </p:nvSpPr>
        <p:spPr bwMode="auto">
          <a:xfrm>
            <a:off x="827088" y="3500438"/>
            <a:ext cx="3371850" cy="336550"/>
          </a:xfrm>
          <a:prstGeom prst="rect">
            <a:avLst/>
          </a:prstGeom>
          <a:noFill/>
          <a:ln w="9525">
            <a:noFill/>
            <a:miter lim="800000"/>
            <a:headEnd/>
            <a:tailEnd/>
          </a:ln>
        </p:spPr>
        <p:txBody>
          <a:bodyPr wrap="none">
            <a:spAutoFit/>
          </a:bodyPr>
          <a:lstStyle/>
          <a:p>
            <a:r>
              <a:rPr lang="es-ES" sz="1600"/>
              <a:t>Paso 1: A envía la trama hacia B:</a:t>
            </a:r>
          </a:p>
        </p:txBody>
      </p:sp>
      <p:sp>
        <p:nvSpPr>
          <p:cNvPr id="46112" name="Text Box 51"/>
          <p:cNvSpPr txBox="1">
            <a:spLocks noChangeArrowheads="1"/>
          </p:cNvSpPr>
          <p:nvPr/>
        </p:nvSpPr>
        <p:spPr bwMode="auto">
          <a:xfrm>
            <a:off x="3744913" y="3895725"/>
            <a:ext cx="322262" cy="314325"/>
          </a:xfrm>
          <a:prstGeom prst="rect">
            <a:avLst/>
          </a:prstGeom>
          <a:solidFill>
            <a:schemeClr val="bg1"/>
          </a:solidFill>
          <a:ln w="9525">
            <a:solidFill>
              <a:schemeClr val="tx1"/>
            </a:solidFill>
            <a:miter lim="800000"/>
            <a:headEnd/>
            <a:tailEnd/>
          </a:ln>
        </p:spPr>
        <p:txBody>
          <a:bodyPr wrap="none">
            <a:spAutoFit/>
          </a:bodyPr>
          <a:lstStyle/>
          <a:p>
            <a:r>
              <a:rPr lang="es-ES"/>
              <a:t>B</a:t>
            </a:r>
          </a:p>
        </p:txBody>
      </p:sp>
      <p:sp>
        <p:nvSpPr>
          <p:cNvPr id="46113" name="Text Box 52"/>
          <p:cNvSpPr txBox="1">
            <a:spLocks noChangeArrowheads="1"/>
          </p:cNvSpPr>
          <p:nvPr/>
        </p:nvSpPr>
        <p:spPr bwMode="auto">
          <a:xfrm>
            <a:off x="4622800" y="3895725"/>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graphicFrame>
        <p:nvGraphicFramePr>
          <p:cNvPr id="1859638" name="Group 54"/>
          <p:cNvGraphicFramePr>
            <a:graphicFrameLocks noGrp="1"/>
          </p:cNvGraphicFramePr>
          <p:nvPr/>
        </p:nvGraphicFramePr>
        <p:xfrm>
          <a:off x="684213" y="4149725"/>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2" name="Line 62"/>
          <p:cNvSpPr>
            <a:spLocks noChangeShapeType="1"/>
          </p:cNvSpPr>
          <p:nvPr/>
        </p:nvSpPr>
        <p:spPr bwMode="auto">
          <a:xfrm flipH="1">
            <a:off x="1835150" y="4365625"/>
            <a:ext cx="503238" cy="0"/>
          </a:xfrm>
          <a:prstGeom prst="line">
            <a:avLst/>
          </a:prstGeom>
          <a:noFill/>
          <a:ln w="31750">
            <a:solidFill>
              <a:srgbClr val="FF0000"/>
            </a:solidFill>
            <a:round/>
            <a:headEnd/>
            <a:tailEnd type="triangle" w="med" len="med"/>
          </a:ln>
        </p:spPr>
        <p:txBody>
          <a:bodyPr/>
          <a:lstStyle/>
          <a:p>
            <a:endParaRPr lang="es-ES"/>
          </a:p>
        </p:txBody>
      </p:sp>
      <p:sp>
        <p:nvSpPr>
          <p:cNvPr id="46123" name="Rectangle 63"/>
          <p:cNvSpPr>
            <a:spLocks noChangeArrowheads="1"/>
          </p:cNvSpPr>
          <p:nvPr/>
        </p:nvSpPr>
        <p:spPr bwMode="auto">
          <a:xfrm>
            <a:off x="2338388" y="4294188"/>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00</a:t>
            </a:r>
          </a:p>
        </p:txBody>
      </p:sp>
      <p:sp>
        <p:nvSpPr>
          <p:cNvPr id="46124" name="Text Box 64"/>
          <p:cNvSpPr txBox="1">
            <a:spLocks noChangeArrowheads="1"/>
          </p:cNvSpPr>
          <p:nvPr/>
        </p:nvSpPr>
        <p:spPr bwMode="auto">
          <a:xfrm>
            <a:off x="755650" y="5013325"/>
            <a:ext cx="3187700" cy="336550"/>
          </a:xfrm>
          <a:prstGeom prst="rect">
            <a:avLst/>
          </a:prstGeom>
          <a:noFill/>
          <a:ln w="9525">
            <a:noFill/>
            <a:miter lim="800000"/>
            <a:headEnd/>
            <a:tailEnd/>
          </a:ln>
        </p:spPr>
        <p:txBody>
          <a:bodyPr wrap="none">
            <a:spAutoFit/>
          </a:bodyPr>
          <a:lstStyle/>
          <a:p>
            <a:r>
              <a:rPr lang="es-ES" sz="1600"/>
              <a:t>Paso 2: B envía el ACK hacia A</a:t>
            </a:r>
          </a:p>
        </p:txBody>
      </p:sp>
      <p:sp>
        <p:nvSpPr>
          <p:cNvPr id="46125" name="Rectangle 65"/>
          <p:cNvSpPr>
            <a:spLocks noChangeArrowheads="1"/>
          </p:cNvSpPr>
          <p:nvPr/>
        </p:nvSpPr>
        <p:spPr bwMode="auto">
          <a:xfrm>
            <a:off x="7524750" y="4400550"/>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46126" name="Rectangle 67"/>
          <p:cNvSpPr>
            <a:spLocks noChangeArrowheads="1"/>
          </p:cNvSpPr>
          <p:nvPr/>
        </p:nvSpPr>
        <p:spPr bwMode="auto">
          <a:xfrm>
            <a:off x="7527925" y="4398963"/>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pic>
        <p:nvPicPr>
          <p:cNvPr id="46127" name="Picture 71"/>
          <p:cNvPicPr>
            <a:picLocks noChangeAspect="1" noChangeArrowheads="1"/>
          </p:cNvPicPr>
          <p:nvPr/>
        </p:nvPicPr>
        <p:blipFill>
          <a:blip r:embed="rId4" cstate="print"/>
          <a:srcRect/>
          <a:stretch>
            <a:fillRect/>
          </a:stretch>
        </p:blipFill>
        <p:spPr bwMode="auto">
          <a:xfrm rot="5400000">
            <a:off x="4572794" y="2256632"/>
            <a:ext cx="90487" cy="812800"/>
          </a:xfrm>
          <a:prstGeom prst="rect">
            <a:avLst/>
          </a:prstGeom>
          <a:noFill/>
          <a:ln w="9525">
            <a:noFill/>
            <a:miter lim="800000"/>
            <a:headEnd/>
            <a:tailEnd/>
          </a:ln>
        </p:spPr>
      </p:pic>
      <p:sp>
        <p:nvSpPr>
          <p:cNvPr id="46128" name="Line 72"/>
          <p:cNvSpPr>
            <a:spLocks noChangeShapeType="1"/>
          </p:cNvSpPr>
          <p:nvPr/>
        </p:nvSpPr>
        <p:spPr bwMode="auto">
          <a:xfrm>
            <a:off x="4284663" y="2492375"/>
            <a:ext cx="647700" cy="0"/>
          </a:xfrm>
          <a:prstGeom prst="line">
            <a:avLst/>
          </a:prstGeom>
          <a:noFill/>
          <a:ln w="19050">
            <a:solidFill>
              <a:schemeClr val="tx1"/>
            </a:solidFill>
            <a:round/>
            <a:headEnd/>
            <a:tailEnd type="triangle" w="med" len="med"/>
          </a:ln>
        </p:spPr>
        <p:txBody>
          <a:bodyPr/>
          <a:lstStyle/>
          <a:p>
            <a:endParaRPr lang="es-ES"/>
          </a:p>
        </p:txBody>
      </p:sp>
      <p:sp>
        <p:nvSpPr>
          <p:cNvPr id="46129" name="Text Box 73"/>
          <p:cNvSpPr txBox="1">
            <a:spLocks noChangeArrowheads="1"/>
          </p:cNvSpPr>
          <p:nvPr/>
        </p:nvSpPr>
        <p:spPr bwMode="auto">
          <a:xfrm>
            <a:off x="4479925" y="2203450"/>
            <a:ext cx="282575" cy="304800"/>
          </a:xfrm>
          <a:prstGeom prst="rect">
            <a:avLst/>
          </a:prstGeom>
          <a:noFill/>
          <a:ln w="9525">
            <a:noFill/>
            <a:miter lim="800000"/>
            <a:headEnd/>
            <a:tailEnd/>
          </a:ln>
        </p:spPr>
        <p:txBody>
          <a:bodyPr wrap="none">
            <a:spAutoFit/>
          </a:bodyPr>
          <a:lstStyle/>
          <a:p>
            <a:r>
              <a:rPr lang="es-ES"/>
              <a:t>1</a:t>
            </a:r>
          </a:p>
        </p:txBody>
      </p:sp>
      <p:sp>
        <p:nvSpPr>
          <p:cNvPr id="46130" name="Line 74"/>
          <p:cNvSpPr>
            <a:spLocks noChangeShapeType="1"/>
          </p:cNvSpPr>
          <p:nvPr/>
        </p:nvSpPr>
        <p:spPr bwMode="auto">
          <a:xfrm flipH="1">
            <a:off x="4211638" y="2781300"/>
            <a:ext cx="647700" cy="0"/>
          </a:xfrm>
          <a:prstGeom prst="line">
            <a:avLst/>
          </a:prstGeom>
          <a:noFill/>
          <a:ln w="19050">
            <a:solidFill>
              <a:schemeClr val="tx1"/>
            </a:solidFill>
            <a:round/>
            <a:headEnd/>
            <a:tailEnd type="triangle" w="med" len="med"/>
          </a:ln>
        </p:spPr>
        <p:txBody>
          <a:bodyPr/>
          <a:lstStyle/>
          <a:p>
            <a:endParaRPr lang="es-ES"/>
          </a:p>
        </p:txBody>
      </p:sp>
      <p:sp>
        <p:nvSpPr>
          <p:cNvPr id="46131" name="Text Box 75"/>
          <p:cNvSpPr txBox="1">
            <a:spLocks noChangeArrowheads="1"/>
          </p:cNvSpPr>
          <p:nvPr/>
        </p:nvSpPr>
        <p:spPr bwMode="auto">
          <a:xfrm>
            <a:off x="4433888" y="2763838"/>
            <a:ext cx="282575" cy="304800"/>
          </a:xfrm>
          <a:prstGeom prst="rect">
            <a:avLst/>
          </a:prstGeom>
          <a:noFill/>
          <a:ln w="9525">
            <a:noFill/>
            <a:miter lim="800000"/>
            <a:headEnd/>
            <a:tailEnd/>
          </a:ln>
        </p:spPr>
        <p:txBody>
          <a:bodyPr wrap="none">
            <a:spAutoFit/>
          </a:bodyPr>
          <a:lstStyle/>
          <a:p>
            <a:r>
              <a:rPr lang="es-ES"/>
              <a:t>2</a:t>
            </a:r>
          </a:p>
        </p:txBody>
      </p:sp>
      <p:sp>
        <p:nvSpPr>
          <p:cNvPr id="46132" name="Text Box 77"/>
          <p:cNvSpPr txBox="1">
            <a:spLocks noChangeArrowheads="1"/>
          </p:cNvSpPr>
          <p:nvPr/>
        </p:nvSpPr>
        <p:spPr bwMode="auto">
          <a:xfrm>
            <a:off x="5292725" y="3879850"/>
            <a:ext cx="738188" cy="314325"/>
          </a:xfrm>
          <a:prstGeom prst="rect">
            <a:avLst/>
          </a:prstGeom>
          <a:solidFill>
            <a:schemeClr val="bg1"/>
          </a:solidFill>
          <a:ln w="9525">
            <a:solidFill>
              <a:schemeClr val="tx1"/>
            </a:solidFill>
            <a:miter lim="800000"/>
            <a:headEnd/>
            <a:tailEnd/>
          </a:ln>
        </p:spPr>
        <p:txBody>
          <a:bodyPr wrap="none">
            <a:spAutoFit/>
          </a:bodyPr>
          <a:lstStyle/>
          <a:p>
            <a:r>
              <a:rPr lang="es-ES"/>
              <a:t>BSSID</a:t>
            </a:r>
          </a:p>
        </p:txBody>
      </p:sp>
      <p:sp>
        <p:nvSpPr>
          <p:cNvPr id="46133" name="Text Box 78"/>
          <p:cNvSpPr txBox="1">
            <a:spLocks noChangeArrowheads="1"/>
          </p:cNvSpPr>
          <p:nvPr/>
        </p:nvSpPr>
        <p:spPr bwMode="auto">
          <a:xfrm>
            <a:off x="1546621" y="5589588"/>
            <a:ext cx="6049715" cy="584775"/>
          </a:xfrm>
          <a:prstGeom prst="rect">
            <a:avLst/>
          </a:prstGeom>
          <a:noFill/>
          <a:ln w="9525">
            <a:noFill/>
            <a:miter lim="800000"/>
            <a:headEnd/>
            <a:tailEnd/>
          </a:ln>
        </p:spPr>
        <p:txBody>
          <a:bodyPr wrap="square">
            <a:spAutoFit/>
          </a:bodyPr>
          <a:lstStyle/>
          <a:p>
            <a:pPr algn="ctr"/>
            <a:r>
              <a:rPr lang="es-ES" sz="1600" b="0" dirty="0"/>
              <a:t>Cuando se crea una red ad hoc la primera estación que </a:t>
            </a:r>
            <a:r>
              <a:rPr lang="es-ES" sz="1600" b="0" dirty="0" smtClean="0"/>
              <a:t>aparece genera </a:t>
            </a:r>
            <a:r>
              <a:rPr lang="es-ES" sz="1600" b="0" dirty="0"/>
              <a:t>un BSSID aleatorio que </a:t>
            </a:r>
            <a:r>
              <a:rPr lang="es-ES" sz="1600" b="0" dirty="0" smtClean="0"/>
              <a:t>identifica la red (la celda)</a:t>
            </a:r>
            <a:endParaRPr lang="es-ES" sz="1600" b="0" dirty="0"/>
          </a:p>
        </p:txBody>
      </p:sp>
    </p:spTree>
  </p:cSld>
  <p:clrMapOvr>
    <a:masterClrMapping/>
  </p:clrMapOvr>
  <p:transition spd="med">
    <p:cover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Marcador de número de diapositiva"/>
          <p:cNvSpPr>
            <a:spLocks noGrp="1"/>
          </p:cNvSpPr>
          <p:nvPr>
            <p:ph type="sldNum" sz="quarter" idx="10"/>
          </p:nvPr>
        </p:nvSpPr>
        <p:spPr/>
        <p:txBody>
          <a:bodyPr/>
          <a:lstStyle/>
          <a:p>
            <a:pPr>
              <a:defRPr/>
            </a:pPr>
            <a:r>
              <a:rPr lang="es-ES"/>
              <a:t>Ampliación Redes 5-</a:t>
            </a:r>
            <a:fld id="{401922C3-23D3-4762-9907-67D12EE52113}" type="slidenum">
              <a:rPr lang="es-ES"/>
              <a:pPr>
                <a:defRPr/>
              </a:pPr>
              <a:t>45</a:t>
            </a:fld>
            <a:endParaRPr lang="es-ES"/>
          </a:p>
        </p:txBody>
      </p:sp>
      <p:sp>
        <p:nvSpPr>
          <p:cNvPr id="47107" name="Line 2"/>
          <p:cNvSpPr>
            <a:spLocks noChangeShapeType="1"/>
          </p:cNvSpPr>
          <p:nvPr/>
        </p:nvSpPr>
        <p:spPr bwMode="auto">
          <a:xfrm>
            <a:off x="2700338" y="1412875"/>
            <a:ext cx="0" cy="1081088"/>
          </a:xfrm>
          <a:prstGeom prst="line">
            <a:avLst/>
          </a:prstGeom>
          <a:noFill/>
          <a:ln w="25400">
            <a:solidFill>
              <a:srgbClr val="0000FF"/>
            </a:solidFill>
            <a:round/>
            <a:headEnd/>
            <a:tailEnd/>
          </a:ln>
        </p:spPr>
        <p:txBody>
          <a:bodyPr/>
          <a:lstStyle/>
          <a:p>
            <a:endParaRPr lang="es-ES"/>
          </a:p>
        </p:txBody>
      </p:sp>
      <p:sp>
        <p:nvSpPr>
          <p:cNvPr id="47108" name="Line 3"/>
          <p:cNvSpPr>
            <a:spLocks noChangeShapeType="1"/>
          </p:cNvSpPr>
          <p:nvPr/>
        </p:nvSpPr>
        <p:spPr bwMode="auto">
          <a:xfrm flipV="1">
            <a:off x="3060700" y="2349500"/>
            <a:ext cx="935038" cy="144463"/>
          </a:xfrm>
          <a:prstGeom prst="line">
            <a:avLst/>
          </a:prstGeom>
          <a:noFill/>
          <a:ln w="25400">
            <a:solidFill>
              <a:srgbClr val="0000FF"/>
            </a:solidFill>
            <a:round/>
            <a:headEnd/>
            <a:tailEnd/>
          </a:ln>
        </p:spPr>
        <p:txBody>
          <a:bodyPr/>
          <a:lstStyle/>
          <a:p>
            <a:endParaRPr lang="es-ES"/>
          </a:p>
        </p:txBody>
      </p:sp>
      <p:sp>
        <p:nvSpPr>
          <p:cNvPr id="47109" name="Line 4"/>
          <p:cNvSpPr>
            <a:spLocks noChangeShapeType="1"/>
          </p:cNvSpPr>
          <p:nvPr/>
        </p:nvSpPr>
        <p:spPr bwMode="auto">
          <a:xfrm flipV="1">
            <a:off x="3132138" y="2565400"/>
            <a:ext cx="2447925" cy="0"/>
          </a:xfrm>
          <a:prstGeom prst="line">
            <a:avLst/>
          </a:prstGeom>
          <a:noFill/>
          <a:ln w="25400">
            <a:solidFill>
              <a:srgbClr val="0000FF"/>
            </a:solidFill>
            <a:round/>
            <a:headEnd/>
            <a:tailEnd/>
          </a:ln>
        </p:spPr>
        <p:txBody>
          <a:bodyPr/>
          <a:lstStyle/>
          <a:p>
            <a:endParaRPr lang="es-ES"/>
          </a:p>
        </p:txBody>
      </p:sp>
      <p:pic>
        <p:nvPicPr>
          <p:cNvPr id="47110" name="Picture 5"/>
          <p:cNvPicPr>
            <a:picLocks noChangeAspect="1" noChangeArrowheads="1"/>
          </p:cNvPicPr>
          <p:nvPr/>
        </p:nvPicPr>
        <p:blipFill>
          <a:blip r:embed="rId3" cstate="print"/>
          <a:srcRect/>
          <a:stretch>
            <a:fillRect/>
          </a:stretch>
        </p:blipFill>
        <p:spPr bwMode="auto">
          <a:xfrm>
            <a:off x="5292725" y="2120900"/>
            <a:ext cx="681038" cy="509588"/>
          </a:xfrm>
          <a:prstGeom prst="rect">
            <a:avLst/>
          </a:prstGeom>
          <a:noFill/>
          <a:ln w="9525">
            <a:noFill/>
            <a:miter lim="800000"/>
            <a:headEnd/>
            <a:tailEnd/>
          </a:ln>
        </p:spPr>
      </p:pic>
      <p:pic>
        <p:nvPicPr>
          <p:cNvPr id="47111" name="Picture 6"/>
          <p:cNvPicPr>
            <a:picLocks noChangeAspect="1" noChangeArrowheads="1"/>
          </p:cNvPicPr>
          <p:nvPr/>
        </p:nvPicPr>
        <p:blipFill>
          <a:blip r:embed="rId4" cstate="print"/>
          <a:srcRect/>
          <a:stretch>
            <a:fillRect/>
          </a:stretch>
        </p:blipFill>
        <p:spPr bwMode="auto">
          <a:xfrm>
            <a:off x="5364163" y="1406514"/>
            <a:ext cx="593725" cy="522288"/>
          </a:xfrm>
          <a:prstGeom prst="rect">
            <a:avLst/>
          </a:prstGeom>
          <a:noFill/>
          <a:ln w="9525">
            <a:noFill/>
            <a:miter lim="800000"/>
            <a:headEnd/>
            <a:tailEnd/>
          </a:ln>
        </p:spPr>
      </p:pic>
      <p:pic>
        <p:nvPicPr>
          <p:cNvPr id="47112" name="Picture 7"/>
          <p:cNvPicPr>
            <a:picLocks noChangeArrowheads="1"/>
          </p:cNvPicPr>
          <p:nvPr/>
        </p:nvPicPr>
        <p:blipFill>
          <a:blip r:embed="rId5" cstate="print"/>
          <a:srcRect/>
          <a:stretch>
            <a:fillRect/>
          </a:stretch>
        </p:blipFill>
        <p:spPr bwMode="auto">
          <a:xfrm>
            <a:off x="2411413" y="1052513"/>
            <a:ext cx="519112" cy="692150"/>
          </a:xfrm>
          <a:prstGeom prst="rect">
            <a:avLst/>
          </a:prstGeom>
          <a:noFill/>
          <a:ln w="12700">
            <a:noFill/>
            <a:miter lim="800000"/>
            <a:headEnd/>
            <a:tailEnd/>
          </a:ln>
        </p:spPr>
      </p:pic>
      <p:sp>
        <p:nvSpPr>
          <p:cNvPr id="47113" name="Text Box 8"/>
          <p:cNvSpPr txBox="1">
            <a:spLocks noChangeArrowheads="1"/>
          </p:cNvSpPr>
          <p:nvPr/>
        </p:nvSpPr>
        <p:spPr bwMode="auto">
          <a:xfrm>
            <a:off x="5554663" y="1408102"/>
            <a:ext cx="312737" cy="304800"/>
          </a:xfrm>
          <a:prstGeom prst="rect">
            <a:avLst/>
          </a:prstGeom>
          <a:noFill/>
          <a:ln w="9525">
            <a:noFill/>
            <a:miter lim="800000"/>
            <a:headEnd/>
            <a:tailEnd/>
          </a:ln>
        </p:spPr>
        <p:txBody>
          <a:bodyPr wrap="none">
            <a:spAutoFit/>
          </a:bodyPr>
          <a:lstStyle/>
          <a:p>
            <a:r>
              <a:rPr lang="es-ES"/>
              <a:t>C</a:t>
            </a:r>
          </a:p>
        </p:txBody>
      </p:sp>
      <p:sp>
        <p:nvSpPr>
          <p:cNvPr id="47114" name="Text Box 9"/>
          <p:cNvSpPr txBox="1">
            <a:spLocks noChangeArrowheads="1"/>
          </p:cNvSpPr>
          <p:nvPr/>
        </p:nvSpPr>
        <p:spPr bwMode="auto">
          <a:xfrm>
            <a:off x="2482850" y="1296988"/>
            <a:ext cx="319088" cy="336550"/>
          </a:xfrm>
          <a:prstGeom prst="rect">
            <a:avLst/>
          </a:prstGeom>
          <a:noFill/>
          <a:ln w="9525">
            <a:noFill/>
            <a:miter lim="800000"/>
            <a:headEnd/>
            <a:tailEnd/>
          </a:ln>
        </p:spPr>
        <p:txBody>
          <a:bodyPr wrap="none">
            <a:spAutoFit/>
          </a:bodyPr>
          <a:lstStyle/>
          <a:p>
            <a:r>
              <a:rPr lang="es-ES" sz="1600"/>
              <a:t>X</a:t>
            </a:r>
          </a:p>
        </p:txBody>
      </p:sp>
      <p:sp>
        <p:nvSpPr>
          <p:cNvPr id="47115" name="Text Box 10"/>
          <p:cNvSpPr txBox="1">
            <a:spLocks noChangeArrowheads="1"/>
          </p:cNvSpPr>
          <p:nvPr/>
        </p:nvSpPr>
        <p:spPr bwMode="auto">
          <a:xfrm>
            <a:off x="5395913" y="2300288"/>
            <a:ext cx="577850" cy="336550"/>
          </a:xfrm>
          <a:prstGeom prst="rect">
            <a:avLst/>
          </a:prstGeom>
          <a:noFill/>
          <a:ln w="9525">
            <a:noFill/>
            <a:miter lim="800000"/>
            <a:headEnd/>
            <a:tailEnd/>
          </a:ln>
        </p:spPr>
        <p:txBody>
          <a:bodyPr wrap="none">
            <a:spAutoFit/>
          </a:bodyPr>
          <a:lstStyle/>
          <a:p>
            <a:r>
              <a:rPr lang="es-ES" sz="1600"/>
              <a:t>AP2</a:t>
            </a:r>
          </a:p>
        </p:txBody>
      </p:sp>
      <p:sp>
        <p:nvSpPr>
          <p:cNvPr id="47116" name="Rectangle 11"/>
          <p:cNvSpPr>
            <a:spLocks noChangeArrowheads="1"/>
          </p:cNvSpPr>
          <p:nvPr/>
        </p:nvSpPr>
        <p:spPr bwMode="auto">
          <a:xfrm>
            <a:off x="0" y="44450"/>
            <a:ext cx="9144000" cy="731838"/>
          </a:xfrm>
          <a:prstGeom prst="rect">
            <a:avLst/>
          </a:prstGeom>
          <a:noFill/>
          <a:ln w="9525">
            <a:noFill/>
            <a:miter lim="800000"/>
            <a:headEnd/>
            <a:tailEnd/>
          </a:ln>
        </p:spPr>
        <p:txBody>
          <a:bodyPr anchor="ctr"/>
          <a:lstStyle/>
          <a:p>
            <a:pPr algn="ctr"/>
            <a:r>
              <a:rPr lang="en-US" sz="3200" b="0" dirty="0" err="1">
                <a:solidFill>
                  <a:schemeClr val="tx2"/>
                </a:solidFill>
              </a:rPr>
              <a:t>Envío</a:t>
            </a:r>
            <a:r>
              <a:rPr lang="en-US" sz="3200" b="0" dirty="0">
                <a:solidFill>
                  <a:schemeClr val="tx2"/>
                </a:solidFill>
              </a:rPr>
              <a:t> de </a:t>
            </a:r>
            <a:r>
              <a:rPr lang="en-US" sz="3200" b="0" dirty="0" err="1">
                <a:solidFill>
                  <a:schemeClr val="tx2"/>
                </a:solidFill>
              </a:rPr>
              <a:t>tramas</a:t>
            </a:r>
            <a:r>
              <a:rPr lang="en-US" sz="3200" b="0" dirty="0">
                <a:solidFill>
                  <a:schemeClr val="tx2"/>
                </a:solidFill>
              </a:rPr>
              <a:t> en </a:t>
            </a:r>
            <a:r>
              <a:rPr lang="en-US" sz="3200" b="0" dirty="0" err="1" smtClean="0">
                <a:solidFill>
                  <a:schemeClr val="tx2"/>
                </a:solidFill>
              </a:rPr>
              <a:t>una</a:t>
            </a:r>
            <a:r>
              <a:rPr lang="en-US" sz="3200" b="0" dirty="0" smtClean="0">
                <a:solidFill>
                  <a:schemeClr val="tx2"/>
                </a:solidFill>
              </a:rPr>
              <a:t> red de </a:t>
            </a:r>
            <a:r>
              <a:rPr lang="en-US" sz="3200" b="0" dirty="0" err="1" smtClean="0">
                <a:solidFill>
                  <a:schemeClr val="tx2"/>
                </a:solidFill>
              </a:rPr>
              <a:t>infraestructura</a:t>
            </a:r>
            <a:endParaRPr lang="en-US" sz="3200" b="0" dirty="0">
              <a:solidFill>
                <a:schemeClr val="tx2"/>
              </a:solidFill>
            </a:endParaRPr>
          </a:p>
        </p:txBody>
      </p:sp>
      <p:sp>
        <p:nvSpPr>
          <p:cNvPr id="47117" name="Text Box 13"/>
          <p:cNvSpPr txBox="1">
            <a:spLocks noChangeArrowheads="1"/>
          </p:cNvSpPr>
          <p:nvPr/>
        </p:nvSpPr>
        <p:spPr bwMode="auto">
          <a:xfrm>
            <a:off x="827088" y="2924175"/>
            <a:ext cx="7488237" cy="336550"/>
          </a:xfrm>
          <a:prstGeom prst="rect">
            <a:avLst/>
          </a:prstGeom>
          <a:noFill/>
          <a:ln w="9525">
            <a:noFill/>
            <a:miter lim="800000"/>
            <a:headEnd/>
            <a:tailEnd/>
          </a:ln>
        </p:spPr>
        <p:txBody>
          <a:bodyPr>
            <a:spAutoFit/>
          </a:bodyPr>
          <a:lstStyle/>
          <a:p>
            <a:r>
              <a:rPr lang="es-ES" sz="1600" b="0"/>
              <a:t>Vamos a ver en esta red como se transmite una trama en los siguientes casos:</a:t>
            </a:r>
          </a:p>
        </p:txBody>
      </p:sp>
      <p:sp>
        <p:nvSpPr>
          <p:cNvPr id="47118" name="Text Box 14"/>
          <p:cNvSpPr txBox="1">
            <a:spLocks noChangeArrowheads="1"/>
          </p:cNvSpPr>
          <p:nvPr/>
        </p:nvSpPr>
        <p:spPr bwMode="auto">
          <a:xfrm>
            <a:off x="2555875" y="3284538"/>
            <a:ext cx="3613150" cy="1314450"/>
          </a:xfrm>
          <a:prstGeom prst="rect">
            <a:avLst/>
          </a:prstGeom>
          <a:noFill/>
          <a:ln w="9525">
            <a:noFill/>
            <a:miter lim="800000"/>
            <a:headEnd/>
            <a:tailEnd/>
          </a:ln>
        </p:spPr>
        <p:txBody>
          <a:bodyPr>
            <a:spAutoFit/>
          </a:bodyPr>
          <a:lstStyle/>
          <a:p>
            <a:pPr marL="457200" indent="-457200">
              <a:buFontTx/>
              <a:buAutoNum type="arabicPeriod"/>
            </a:pPr>
            <a:r>
              <a:rPr lang="es-ES" sz="1600" b="0"/>
              <a:t>De A hacia B (A-AP1-B)</a:t>
            </a:r>
          </a:p>
          <a:p>
            <a:pPr marL="457200" indent="-457200">
              <a:buFontTx/>
              <a:buAutoNum type="arabicPeriod"/>
            </a:pPr>
            <a:r>
              <a:rPr lang="es-ES" sz="1600" b="0"/>
              <a:t>De A hacia X (A-AP1-X)</a:t>
            </a:r>
          </a:p>
          <a:p>
            <a:pPr marL="457200" indent="-457200">
              <a:buFontTx/>
              <a:buAutoNum type="arabicPeriod"/>
            </a:pPr>
            <a:r>
              <a:rPr lang="es-ES" sz="1600" b="0"/>
              <a:t>De X hacia A (X-AP1-A)</a:t>
            </a:r>
          </a:p>
          <a:p>
            <a:pPr marL="457200" indent="-457200">
              <a:buFontTx/>
              <a:buAutoNum type="arabicPeriod"/>
            </a:pPr>
            <a:r>
              <a:rPr lang="es-ES" sz="1600" b="0"/>
              <a:t>De A hacia C (A-AP1-AP2-C)</a:t>
            </a:r>
          </a:p>
          <a:p>
            <a:pPr marL="457200" indent="-457200">
              <a:buFontTx/>
              <a:buAutoNum type="arabicPeriod"/>
            </a:pPr>
            <a:r>
              <a:rPr lang="es-ES" sz="1600" b="0"/>
              <a:t>De C hacia D (C-AP2-AP3-D)</a:t>
            </a:r>
          </a:p>
        </p:txBody>
      </p:sp>
      <p:sp>
        <p:nvSpPr>
          <p:cNvPr id="47119" name="Text Box 15"/>
          <p:cNvSpPr txBox="1">
            <a:spLocks noChangeArrowheads="1"/>
          </p:cNvSpPr>
          <p:nvPr/>
        </p:nvSpPr>
        <p:spPr bwMode="auto">
          <a:xfrm>
            <a:off x="920750" y="4581525"/>
            <a:ext cx="7539038" cy="825500"/>
          </a:xfrm>
          <a:prstGeom prst="rect">
            <a:avLst/>
          </a:prstGeom>
          <a:noFill/>
          <a:ln w="9525">
            <a:noFill/>
            <a:miter lim="800000"/>
            <a:headEnd/>
            <a:tailEnd/>
          </a:ln>
        </p:spPr>
        <p:txBody>
          <a:bodyPr>
            <a:spAutoFit/>
          </a:bodyPr>
          <a:lstStyle/>
          <a:p>
            <a:r>
              <a:rPr lang="es-ES" sz="1600" b="0"/>
              <a:t>El sistema de distribución está formado por una red Ethernet y por tanto los puntos de acceso tendrán que hacer de puentes transparentes y traductores entre 802.3 y 802.11</a:t>
            </a:r>
          </a:p>
        </p:txBody>
      </p:sp>
      <p:sp>
        <p:nvSpPr>
          <p:cNvPr id="47120" name="Text Box 16"/>
          <p:cNvSpPr txBox="1">
            <a:spLocks noChangeArrowheads="1"/>
          </p:cNvSpPr>
          <p:nvPr/>
        </p:nvSpPr>
        <p:spPr bwMode="auto">
          <a:xfrm>
            <a:off x="920750" y="5430838"/>
            <a:ext cx="7539038" cy="825500"/>
          </a:xfrm>
          <a:prstGeom prst="rect">
            <a:avLst/>
          </a:prstGeom>
          <a:noFill/>
          <a:ln w="9525">
            <a:noFill/>
            <a:miter lim="800000"/>
            <a:headEnd/>
            <a:tailEnd/>
          </a:ln>
        </p:spPr>
        <p:txBody>
          <a:bodyPr>
            <a:spAutoFit/>
          </a:bodyPr>
          <a:lstStyle/>
          <a:p>
            <a:r>
              <a:rPr lang="es-ES" sz="1600" b="0"/>
              <a:t>Por simplificar supondremos que las direcciones MAC de los hosts son </a:t>
            </a:r>
            <a:r>
              <a:rPr lang="es-ES" sz="1600"/>
              <a:t>A</a:t>
            </a:r>
            <a:r>
              <a:rPr lang="es-ES" sz="1600" b="0"/>
              <a:t>, </a:t>
            </a:r>
            <a:r>
              <a:rPr lang="es-ES" sz="1600"/>
              <a:t>B, C, D</a:t>
            </a:r>
            <a:r>
              <a:rPr lang="es-ES" sz="1600" b="0"/>
              <a:t> y </a:t>
            </a:r>
            <a:r>
              <a:rPr lang="es-ES" sz="1600"/>
              <a:t>X</a:t>
            </a:r>
            <a:r>
              <a:rPr lang="es-ES" sz="1600" b="0"/>
              <a:t>, y que las direcciones MAC de la interfaz inalámbrica de los APs (y por tanto su BSSID) son </a:t>
            </a:r>
            <a:r>
              <a:rPr lang="es-ES" sz="1600"/>
              <a:t>AP1, AP2</a:t>
            </a:r>
            <a:r>
              <a:rPr lang="es-ES" sz="1600" b="0"/>
              <a:t> y </a:t>
            </a:r>
            <a:r>
              <a:rPr lang="es-ES" sz="1600"/>
              <a:t>AP3</a:t>
            </a:r>
            <a:r>
              <a:rPr lang="es-ES" sz="1600" b="0"/>
              <a:t>.</a:t>
            </a:r>
          </a:p>
        </p:txBody>
      </p:sp>
      <p:pic>
        <p:nvPicPr>
          <p:cNvPr id="47121" name="Picture 17"/>
          <p:cNvPicPr>
            <a:picLocks noChangeArrowheads="1"/>
          </p:cNvPicPr>
          <p:nvPr/>
        </p:nvPicPr>
        <p:blipFill>
          <a:blip r:embed="rId6" cstate="print"/>
          <a:srcRect/>
          <a:stretch>
            <a:fillRect/>
          </a:stretch>
        </p:blipFill>
        <p:spPr bwMode="auto">
          <a:xfrm>
            <a:off x="2411413" y="2420938"/>
            <a:ext cx="819150" cy="287337"/>
          </a:xfrm>
          <a:prstGeom prst="rect">
            <a:avLst/>
          </a:prstGeom>
          <a:noFill/>
          <a:ln w="12700">
            <a:noFill/>
            <a:miter lim="800000"/>
            <a:headEnd/>
            <a:tailEnd/>
          </a:ln>
        </p:spPr>
      </p:pic>
      <p:pic>
        <p:nvPicPr>
          <p:cNvPr id="47122" name="Picture 18"/>
          <p:cNvPicPr>
            <a:picLocks noChangeAspect="1" noChangeArrowheads="1"/>
          </p:cNvPicPr>
          <p:nvPr/>
        </p:nvPicPr>
        <p:blipFill>
          <a:blip r:embed="rId3" cstate="print"/>
          <a:srcRect/>
          <a:stretch>
            <a:fillRect/>
          </a:stretch>
        </p:blipFill>
        <p:spPr bwMode="auto">
          <a:xfrm>
            <a:off x="3719513" y="1905000"/>
            <a:ext cx="681037" cy="509588"/>
          </a:xfrm>
          <a:prstGeom prst="rect">
            <a:avLst/>
          </a:prstGeom>
          <a:noFill/>
          <a:ln w="9525">
            <a:noFill/>
            <a:miter lim="800000"/>
            <a:headEnd/>
            <a:tailEnd/>
          </a:ln>
        </p:spPr>
      </p:pic>
      <p:pic>
        <p:nvPicPr>
          <p:cNvPr id="47123" name="Picture 19"/>
          <p:cNvPicPr>
            <a:picLocks noChangeAspect="1" noChangeArrowheads="1"/>
          </p:cNvPicPr>
          <p:nvPr/>
        </p:nvPicPr>
        <p:blipFill>
          <a:blip r:embed="rId4" cstate="print"/>
          <a:srcRect/>
          <a:stretch>
            <a:fillRect/>
          </a:stretch>
        </p:blipFill>
        <p:spPr bwMode="auto">
          <a:xfrm>
            <a:off x="3402013" y="1052513"/>
            <a:ext cx="593725" cy="522287"/>
          </a:xfrm>
          <a:prstGeom prst="rect">
            <a:avLst/>
          </a:prstGeom>
          <a:noFill/>
          <a:ln w="9525">
            <a:noFill/>
            <a:miter lim="800000"/>
            <a:headEnd/>
            <a:tailEnd/>
          </a:ln>
        </p:spPr>
      </p:pic>
      <p:pic>
        <p:nvPicPr>
          <p:cNvPr id="47124" name="Picture 20"/>
          <p:cNvPicPr>
            <a:picLocks noChangeAspect="1" noChangeArrowheads="1"/>
          </p:cNvPicPr>
          <p:nvPr/>
        </p:nvPicPr>
        <p:blipFill>
          <a:blip r:embed="rId4" cstate="print"/>
          <a:srcRect/>
          <a:stretch>
            <a:fillRect/>
          </a:stretch>
        </p:blipFill>
        <p:spPr bwMode="auto">
          <a:xfrm>
            <a:off x="4229100" y="1052513"/>
            <a:ext cx="593725" cy="522287"/>
          </a:xfrm>
          <a:prstGeom prst="rect">
            <a:avLst/>
          </a:prstGeom>
          <a:noFill/>
          <a:ln w="9525">
            <a:noFill/>
            <a:miter lim="800000"/>
            <a:headEnd/>
            <a:tailEnd/>
          </a:ln>
        </p:spPr>
      </p:pic>
      <p:sp>
        <p:nvSpPr>
          <p:cNvPr id="47125" name="Text Box 21"/>
          <p:cNvSpPr txBox="1">
            <a:spLocks noChangeArrowheads="1"/>
          </p:cNvSpPr>
          <p:nvPr/>
        </p:nvSpPr>
        <p:spPr bwMode="auto">
          <a:xfrm>
            <a:off x="3592513" y="1054100"/>
            <a:ext cx="312737" cy="304800"/>
          </a:xfrm>
          <a:prstGeom prst="rect">
            <a:avLst/>
          </a:prstGeom>
          <a:noFill/>
          <a:ln w="9525">
            <a:noFill/>
            <a:miter lim="800000"/>
            <a:headEnd/>
            <a:tailEnd/>
          </a:ln>
        </p:spPr>
        <p:txBody>
          <a:bodyPr wrap="none">
            <a:spAutoFit/>
          </a:bodyPr>
          <a:lstStyle/>
          <a:p>
            <a:r>
              <a:rPr lang="es-ES"/>
              <a:t>A</a:t>
            </a:r>
          </a:p>
        </p:txBody>
      </p:sp>
      <p:sp>
        <p:nvSpPr>
          <p:cNvPr id="47126" name="Text Box 22"/>
          <p:cNvSpPr txBox="1">
            <a:spLocks noChangeArrowheads="1"/>
          </p:cNvSpPr>
          <p:nvPr/>
        </p:nvSpPr>
        <p:spPr bwMode="auto">
          <a:xfrm>
            <a:off x="4438650" y="1054100"/>
            <a:ext cx="312738" cy="304800"/>
          </a:xfrm>
          <a:prstGeom prst="rect">
            <a:avLst/>
          </a:prstGeom>
          <a:noFill/>
          <a:ln w="9525">
            <a:noFill/>
            <a:miter lim="800000"/>
            <a:headEnd/>
            <a:tailEnd/>
          </a:ln>
        </p:spPr>
        <p:txBody>
          <a:bodyPr wrap="none">
            <a:spAutoFit/>
          </a:bodyPr>
          <a:lstStyle/>
          <a:p>
            <a:r>
              <a:rPr lang="es-ES"/>
              <a:t>B</a:t>
            </a:r>
          </a:p>
        </p:txBody>
      </p:sp>
      <p:sp>
        <p:nvSpPr>
          <p:cNvPr id="47127" name="Text Box 23"/>
          <p:cNvSpPr txBox="1">
            <a:spLocks noChangeArrowheads="1"/>
          </p:cNvSpPr>
          <p:nvPr/>
        </p:nvSpPr>
        <p:spPr bwMode="auto">
          <a:xfrm>
            <a:off x="3822700" y="2084388"/>
            <a:ext cx="577850" cy="336550"/>
          </a:xfrm>
          <a:prstGeom prst="rect">
            <a:avLst/>
          </a:prstGeom>
          <a:noFill/>
          <a:ln w="9525">
            <a:noFill/>
            <a:miter lim="800000"/>
            <a:headEnd/>
            <a:tailEnd/>
          </a:ln>
        </p:spPr>
        <p:txBody>
          <a:bodyPr wrap="none">
            <a:spAutoFit/>
          </a:bodyPr>
          <a:lstStyle/>
          <a:p>
            <a:r>
              <a:rPr lang="es-ES" sz="1600"/>
              <a:t>AP1</a:t>
            </a:r>
          </a:p>
        </p:txBody>
      </p:sp>
      <p:pic>
        <p:nvPicPr>
          <p:cNvPr id="47128" name="Picture 24"/>
          <p:cNvPicPr>
            <a:picLocks noChangeAspect="1" noChangeArrowheads="1"/>
          </p:cNvPicPr>
          <p:nvPr/>
        </p:nvPicPr>
        <p:blipFill>
          <a:blip r:embed="rId3" cstate="print"/>
          <a:srcRect/>
          <a:stretch>
            <a:fillRect/>
          </a:stretch>
        </p:blipFill>
        <p:spPr bwMode="auto">
          <a:xfrm>
            <a:off x="6946900" y="2116138"/>
            <a:ext cx="681038" cy="509587"/>
          </a:xfrm>
          <a:prstGeom prst="rect">
            <a:avLst/>
          </a:prstGeom>
          <a:noFill/>
          <a:ln w="9525">
            <a:noFill/>
            <a:miter lim="800000"/>
            <a:headEnd/>
            <a:tailEnd/>
          </a:ln>
        </p:spPr>
      </p:pic>
      <p:pic>
        <p:nvPicPr>
          <p:cNvPr id="47129" name="Picture 25"/>
          <p:cNvPicPr>
            <a:picLocks noChangeAspect="1" noChangeArrowheads="1"/>
          </p:cNvPicPr>
          <p:nvPr/>
        </p:nvPicPr>
        <p:blipFill>
          <a:blip r:embed="rId4" cstate="print"/>
          <a:srcRect/>
          <a:stretch>
            <a:fillRect/>
          </a:stretch>
        </p:blipFill>
        <p:spPr bwMode="auto">
          <a:xfrm>
            <a:off x="7018338" y="1401752"/>
            <a:ext cx="593725" cy="522287"/>
          </a:xfrm>
          <a:prstGeom prst="rect">
            <a:avLst/>
          </a:prstGeom>
          <a:noFill/>
          <a:ln w="9525">
            <a:noFill/>
            <a:miter lim="800000"/>
            <a:headEnd/>
            <a:tailEnd/>
          </a:ln>
        </p:spPr>
      </p:pic>
      <p:sp>
        <p:nvSpPr>
          <p:cNvPr id="47130" name="Text Box 26"/>
          <p:cNvSpPr txBox="1">
            <a:spLocks noChangeArrowheads="1"/>
          </p:cNvSpPr>
          <p:nvPr/>
        </p:nvSpPr>
        <p:spPr bwMode="auto">
          <a:xfrm>
            <a:off x="7208838" y="1403339"/>
            <a:ext cx="312737" cy="304800"/>
          </a:xfrm>
          <a:prstGeom prst="rect">
            <a:avLst/>
          </a:prstGeom>
          <a:noFill/>
          <a:ln w="9525">
            <a:noFill/>
            <a:miter lim="800000"/>
            <a:headEnd/>
            <a:tailEnd/>
          </a:ln>
        </p:spPr>
        <p:txBody>
          <a:bodyPr wrap="none">
            <a:spAutoFit/>
          </a:bodyPr>
          <a:lstStyle/>
          <a:p>
            <a:r>
              <a:rPr lang="es-ES"/>
              <a:t>D</a:t>
            </a:r>
          </a:p>
        </p:txBody>
      </p:sp>
      <p:sp>
        <p:nvSpPr>
          <p:cNvPr id="47131" name="Text Box 27"/>
          <p:cNvSpPr txBox="1">
            <a:spLocks noChangeArrowheads="1"/>
          </p:cNvSpPr>
          <p:nvPr/>
        </p:nvSpPr>
        <p:spPr bwMode="auto">
          <a:xfrm>
            <a:off x="7050088" y="2295525"/>
            <a:ext cx="577850" cy="336550"/>
          </a:xfrm>
          <a:prstGeom prst="rect">
            <a:avLst/>
          </a:prstGeom>
          <a:noFill/>
          <a:ln w="9525">
            <a:noFill/>
            <a:miter lim="800000"/>
            <a:headEnd/>
            <a:tailEnd/>
          </a:ln>
        </p:spPr>
        <p:txBody>
          <a:bodyPr wrap="none">
            <a:spAutoFit/>
          </a:bodyPr>
          <a:lstStyle/>
          <a:p>
            <a:r>
              <a:rPr lang="es-ES" sz="1600"/>
              <a:t>AP3</a:t>
            </a:r>
          </a:p>
        </p:txBody>
      </p:sp>
      <p:pic>
        <p:nvPicPr>
          <p:cNvPr id="47132" name="Picture 28"/>
          <p:cNvPicPr>
            <a:picLocks noChangeAspect="1" noChangeArrowheads="1"/>
          </p:cNvPicPr>
          <p:nvPr/>
        </p:nvPicPr>
        <p:blipFill>
          <a:blip r:embed="rId7" cstate="print"/>
          <a:srcRect/>
          <a:stretch>
            <a:fillRect/>
          </a:stretch>
        </p:blipFill>
        <p:spPr bwMode="auto">
          <a:xfrm rot="5400000">
            <a:off x="6423819" y="2086769"/>
            <a:ext cx="90488" cy="8128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1 Marcador de número de diapositiva"/>
          <p:cNvSpPr>
            <a:spLocks noGrp="1"/>
          </p:cNvSpPr>
          <p:nvPr>
            <p:ph type="sldNum" sz="quarter" idx="10"/>
          </p:nvPr>
        </p:nvSpPr>
        <p:spPr/>
        <p:txBody>
          <a:bodyPr/>
          <a:lstStyle/>
          <a:p>
            <a:pPr>
              <a:defRPr/>
            </a:pPr>
            <a:r>
              <a:rPr lang="es-ES"/>
              <a:t>Ampliación Redes 5-</a:t>
            </a:r>
            <a:fld id="{3542DED9-9546-45E5-A5EA-1C70D1031E9A}" type="slidenum">
              <a:rPr lang="es-ES"/>
              <a:pPr>
                <a:defRPr/>
              </a:pPr>
              <a:t>46</a:t>
            </a:fld>
            <a:endParaRPr lang="es-ES"/>
          </a:p>
        </p:txBody>
      </p:sp>
      <p:graphicFrame>
        <p:nvGraphicFramePr>
          <p:cNvPr id="1860724" name="Group 116"/>
          <p:cNvGraphicFramePr>
            <a:graphicFrameLocks noGrp="1"/>
          </p:cNvGraphicFramePr>
          <p:nvPr/>
        </p:nvGraphicFramePr>
        <p:xfrm>
          <a:off x="1889125" y="2349500"/>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860722" name="Group 114"/>
          <p:cNvGraphicFramePr>
            <a:graphicFrameLocks noGrp="1"/>
          </p:cNvGraphicFramePr>
          <p:nvPr/>
        </p:nvGraphicFramePr>
        <p:xfrm>
          <a:off x="1889125" y="4233863"/>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8175" name="Rectangle 164"/>
          <p:cNvSpPr>
            <a:spLocks noChangeArrowheads="1"/>
          </p:cNvSpPr>
          <p:nvPr/>
        </p:nvSpPr>
        <p:spPr bwMode="auto">
          <a:xfrm>
            <a:off x="7308850" y="2565400"/>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48176" name="Rectangle 165"/>
          <p:cNvSpPr>
            <a:spLocks noChangeArrowheads="1"/>
          </p:cNvSpPr>
          <p:nvPr/>
        </p:nvSpPr>
        <p:spPr bwMode="auto">
          <a:xfrm>
            <a:off x="7312025" y="446881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48177" name="Rectangle 15"/>
          <p:cNvSpPr>
            <a:spLocks noChangeArrowheads="1"/>
          </p:cNvSpPr>
          <p:nvPr/>
        </p:nvSpPr>
        <p:spPr bwMode="auto">
          <a:xfrm>
            <a:off x="323850" y="465138"/>
            <a:ext cx="4608513" cy="731837"/>
          </a:xfrm>
          <a:prstGeom prst="rect">
            <a:avLst/>
          </a:prstGeom>
          <a:noFill/>
          <a:ln w="9525">
            <a:noFill/>
            <a:miter lim="800000"/>
            <a:headEnd/>
            <a:tailEnd/>
          </a:ln>
        </p:spPr>
        <p:txBody>
          <a:bodyPr anchor="ctr"/>
          <a:lstStyle/>
          <a:p>
            <a:pPr algn="ctr"/>
            <a:r>
              <a:rPr lang="en-US" sz="3200" b="0" dirty="0" err="1">
                <a:solidFill>
                  <a:schemeClr val="tx2"/>
                </a:solidFill>
              </a:rPr>
              <a:t>Caso</a:t>
            </a:r>
            <a:r>
              <a:rPr lang="en-US" sz="3200" b="0" dirty="0">
                <a:solidFill>
                  <a:schemeClr val="tx2"/>
                </a:solidFill>
              </a:rPr>
              <a:t> 1: </a:t>
            </a:r>
            <a:r>
              <a:rPr lang="en-US" sz="3200" b="0" dirty="0" smtClean="0">
                <a:solidFill>
                  <a:schemeClr val="tx2"/>
                </a:solidFill>
              </a:rPr>
              <a:t>A-AP1-B</a:t>
            </a:r>
            <a:endParaRPr lang="en-US" sz="3200" b="0" dirty="0">
              <a:solidFill>
                <a:schemeClr val="tx2"/>
              </a:solidFill>
            </a:endParaRPr>
          </a:p>
        </p:txBody>
      </p:sp>
      <p:sp>
        <p:nvSpPr>
          <p:cNvPr id="48178" name="Text Box 41"/>
          <p:cNvSpPr txBox="1">
            <a:spLocks noChangeArrowheads="1"/>
          </p:cNvSpPr>
          <p:nvPr/>
        </p:nvSpPr>
        <p:spPr bwMode="auto">
          <a:xfrm>
            <a:off x="611188" y="1700213"/>
            <a:ext cx="3619500" cy="336550"/>
          </a:xfrm>
          <a:prstGeom prst="rect">
            <a:avLst/>
          </a:prstGeom>
          <a:noFill/>
          <a:ln w="9525">
            <a:noFill/>
            <a:miter lim="800000"/>
            <a:headEnd/>
            <a:tailEnd/>
          </a:ln>
        </p:spPr>
        <p:txBody>
          <a:bodyPr wrap="none">
            <a:spAutoFit/>
          </a:bodyPr>
          <a:lstStyle/>
          <a:p>
            <a:r>
              <a:rPr lang="es-ES" sz="1600" dirty="0"/>
              <a:t>Paso 1: A envía </a:t>
            </a:r>
            <a:r>
              <a:rPr lang="es-ES" sz="1600" dirty="0" smtClean="0"/>
              <a:t>la trama </a:t>
            </a:r>
            <a:r>
              <a:rPr lang="es-ES" sz="1600" dirty="0"/>
              <a:t>hacia AP1:</a:t>
            </a:r>
          </a:p>
        </p:txBody>
      </p:sp>
      <p:sp>
        <p:nvSpPr>
          <p:cNvPr id="48179" name="Text Box 42"/>
          <p:cNvSpPr txBox="1">
            <a:spLocks noChangeArrowheads="1"/>
          </p:cNvSpPr>
          <p:nvPr/>
        </p:nvSpPr>
        <p:spPr bwMode="auto">
          <a:xfrm>
            <a:off x="3419475" y="20955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AP1</a:t>
            </a:r>
          </a:p>
        </p:txBody>
      </p:sp>
      <p:sp>
        <p:nvSpPr>
          <p:cNvPr id="48180" name="Text Box 44"/>
          <p:cNvSpPr txBox="1">
            <a:spLocks noChangeArrowheads="1"/>
          </p:cNvSpPr>
          <p:nvPr/>
        </p:nvSpPr>
        <p:spPr bwMode="auto">
          <a:xfrm>
            <a:off x="4406900" y="2095500"/>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48181" name="Text Box 45"/>
          <p:cNvSpPr txBox="1">
            <a:spLocks noChangeArrowheads="1"/>
          </p:cNvSpPr>
          <p:nvPr/>
        </p:nvSpPr>
        <p:spPr bwMode="auto">
          <a:xfrm>
            <a:off x="5311775" y="2095500"/>
            <a:ext cx="322263" cy="314325"/>
          </a:xfrm>
          <a:prstGeom prst="rect">
            <a:avLst/>
          </a:prstGeom>
          <a:solidFill>
            <a:schemeClr val="bg1"/>
          </a:solidFill>
          <a:ln w="9525">
            <a:solidFill>
              <a:schemeClr val="tx1"/>
            </a:solidFill>
            <a:miter lim="800000"/>
            <a:headEnd/>
            <a:tailEnd/>
          </a:ln>
        </p:spPr>
        <p:txBody>
          <a:bodyPr wrap="none">
            <a:spAutoFit/>
          </a:bodyPr>
          <a:lstStyle/>
          <a:p>
            <a:r>
              <a:rPr lang="es-ES"/>
              <a:t>B</a:t>
            </a:r>
          </a:p>
        </p:txBody>
      </p:sp>
      <p:graphicFrame>
        <p:nvGraphicFramePr>
          <p:cNvPr id="1860676" name="Group 68"/>
          <p:cNvGraphicFramePr>
            <a:graphicFrameLocks noGrp="1"/>
          </p:cNvGraphicFramePr>
          <p:nvPr/>
        </p:nvGraphicFramePr>
        <p:xfrm>
          <a:off x="468313" y="2349500"/>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90" name="Line 69"/>
          <p:cNvSpPr>
            <a:spLocks noChangeShapeType="1"/>
          </p:cNvSpPr>
          <p:nvPr/>
        </p:nvSpPr>
        <p:spPr bwMode="auto">
          <a:xfrm flipH="1">
            <a:off x="1619250" y="2565400"/>
            <a:ext cx="503238" cy="0"/>
          </a:xfrm>
          <a:prstGeom prst="line">
            <a:avLst/>
          </a:prstGeom>
          <a:noFill/>
          <a:ln w="31750">
            <a:solidFill>
              <a:srgbClr val="FF0000"/>
            </a:solidFill>
            <a:round/>
            <a:headEnd/>
            <a:tailEnd type="triangle" w="med" len="med"/>
          </a:ln>
        </p:spPr>
        <p:txBody>
          <a:bodyPr/>
          <a:lstStyle/>
          <a:p>
            <a:endParaRPr lang="es-ES"/>
          </a:p>
        </p:txBody>
      </p:sp>
      <p:sp>
        <p:nvSpPr>
          <p:cNvPr id="48191" name="Rectangle 70"/>
          <p:cNvSpPr>
            <a:spLocks noChangeArrowheads="1"/>
          </p:cNvSpPr>
          <p:nvPr/>
        </p:nvSpPr>
        <p:spPr bwMode="auto">
          <a:xfrm>
            <a:off x="2122488" y="2493963"/>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10</a:t>
            </a:r>
          </a:p>
        </p:txBody>
      </p:sp>
      <p:sp>
        <p:nvSpPr>
          <p:cNvPr id="48192" name="Text Box 94"/>
          <p:cNvSpPr txBox="1">
            <a:spLocks noChangeArrowheads="1"/>
          </p:cNvSpPr>
          <p:nvPr/>
        </p:nvSpPr>
        <p:spPr bwMode="auto">
          <a:xfrm>
            <a:off x="539750" y="3573463"/>
            <a:ext cx="3619500" cy="336550"/>
          </a:xfrm>
          <a:prstGeom prst="rect">
            <a:avLst/>
          </a:prstGeom>
          <a:noFill/>
          <a:ln w="9525">
            <a:noFill/>
            <a:miter lim="800000"/>
            <a:headEnd/>
            <a:tailEnd/>
          </a:ln>
        </p:spPr>
        <p:txBody>
          <a:bodyPr wrap="none">
            <a:spAutoFit/>
          </a:bodyPr>
          <a:lstStyle/>
          <a:p>
            <a:r>
              <a:rPr lang="es-ES" sz="1600" dirty="0"/>
              <a:t>Paso 3: AP1 envía </a:t>
            </a:r>
            <a:r>
              <a:rPr lang="es-ES" sz="1600" dirty="0" smtClean="0"/>
              <a:t>la trama </a:t>
            </a:r>
            <a:r>
              <a:rPr lang="es-ES" sz="1600" dirty="0"/>
              <a:t>hacia B:</a:t>
            </a:r>
          </a:p>
        </p:txBody>
      </p:sp>
      <p:sp>
        <p:nvSpPr>
          <p:cNvPr id="48193" name="Text Box 95"/>
          <p:cNvSpPr txBox="1">
            <a:spLocks noChangeArrowheads="1"/>
          </p:cNvSpPr>
          <p:nvPr/>
        </p:nvSpPr>
        <p:spPr bwMode="auto">
          <a:xfrm>
            <a:off x="3552825" y="3979863"/>
            <a:ext cx="322263" cy="314325"/>
          </a:xfrm>
          <a:prstGeom prst="rect">
            <a:avLst/>
          </a:prstGeom>
          <a:solidFill>
            <a:schemeClr val="bg1"/>
          </a:solidFill>
          <a:ln w="9525">
            <a:solidFill>
              <a:schemeClr val="tx1"/>
            </a:solidFill>
            <a:miter lim="800000"/>
            <a:headEnd/>
            <a:tailEnd/>
          </a:ln>
        </p:spPr>
        <p:txBody>
          <a:bodyPr wrap="none">
            <a:spAutoFit/>
          </a:bodyPr>
          <a:lstStyle/>
          <a:p>
            <a:r>
              <a:rPr lang="es-ES"/>
              <a:t>B</a:t>
            </a:r>
          </a:p>
        </p:txBody>
      </p:sp>
      <p:sp>
        <p:nvSpPr>
          <p:cNvPr id="48194" name="Text Box 96"/>
          <p:cNvSpPr txBox="1">
            <a:spLocks noChangeArrowheads="1"/>
          </p:cNvSpPr>
          <p:nvPr/>
        </p:nvSpPr>
        <p:spPr bwMode="auto">
          <a:xfrm>
            <a:off x="4284663" y="3979863"/>
            <a:ext cx="539750" cy="314325"/>
          </a:xfrm>
          <a:prstGeom prst="rect">
            <a:avLst/>
          </a:prstGeom>
          <a:solidFill>
            <a:schemeClr val="bg1"/>
          </a:solidFill>
          <a:ln w="9525">
            <a:solidFill>
              <a:schemeClr val="tx1"/>
            </a:solidFill>
            <a:miter lim="800000"/>
            <a:headEnd/>
            <a:tailEnd/>
          </a:ln>
        </p:spPr>
        <p:txBody>
          <a:bodyPr wrap="none">
            <a:spAutoFit/>
          </a:bodyPr>
          <a:lstStyle/>
          <a:p>
            <a:r>
              <a:rPr lang="es-ES"/>
              <a:t>AP1</a:t>
            </a:r>
          </a:p>
        </p:txBody>
      </p:sp>
      <p:sp>
        <p:nvSpPr>
          <p:cNvPr id="48195" name="Text Box 97"/>
          <p:cNvSpPr txBox="1">
            <a:spLocks noChangeArrowheads="1"/>
          </p:cNvSpPr>
          <p:nvPr/>
        </p:nvSpPr>
        <p:spPr bwMode="auto">
          <a:xfrm>
            <a:off x="5311775" y="3979863"/>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graphicFrame>
        <p:nvGraphicFramePr>
          <p:cNvPr id="1860706" name="Group 98"/>
          <p:cNvGraphicFramePr>
            <a:graphicFrameLocks noGrp="1"/>
          </p:cNvGraphicFramePr>
          <p:nvPr/>
        </p:nvGraphicFramePr>
        <p:xfrm>
          <a:off x="468313" y="4233863"/>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204" name="Line 106"/>
          <p:cNvSpPr>
            <a:spLocks noChangeShapeType="1"/>
          </p:cNvSpPr>
          <p:nvPr/>
        </p:nvSpPr>
        <p:spPr bwMode="auto">
          <a:xfrm flipH="1">
            <a:off x="1619250" y="4449763"/>
            <a:ext cx="503238" cy="0"/>
          </a:xfrm>
          <a:prstGeom prst="line">
            <a:avLst/>
          </a:prstGeom>
          <a:noFill/>
          <a:ln w="31750">
            <a:solidFill>
              <a:srgbClr val="FF0000"/>
            </a:solidFill>
            <a:round/>
            <a:headEnd/>
            <a:tailEnd type="triangle" w="med" len="med"/>
          </a:ln>
        </p:spPr>
        <p:txBody>
          <a:bodyPr/>
          <a:lstStyle/>
          <a:p>
            <a:endParaRPr lang="es-ES"/>
          </a:p>
        </p:txBody>
      </p:sp>
      <p:sp>
        <p:nvSpPr>
          <p:cNvPr id="48205" name="Rectangle 107"/>
          <p:cNvSpPr>
            <a:spLocks noChangeArrowheads="1"/>
          </p:cNvSpPr>
          <p:nvPr/>
        </p:nvSpPr>
        <p:spPr bwMode="auto">
          <a:xfrm>
            <a:off x="2122488" y="4378325"/>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01</a:t>
            </a:r>
          </a:p>
        </p:txBody>
      </p:sp>
      <p:sp>
        <p:nvSpPr>
          <p:cNvPr id="48206" name="Line 108"/>
          <p:cNvSpPr>
            <a:spLocks noChangeShapeType="1"/>
          </p:cNvSpPr>
          <p:nvPr/>
        </p:nvSpPr>
        <p:spPr bwMode="auto">
          <a:xfrm>
            <a:off x="3779838" y="2382838"/>
            <a:ext cx="792162" cy="1550987"/>
          </a:xfrm>
          <a:prstGeom prst="line">
            <a:avLst/>
          </a:prstGeom>
          <a:noFill/>
          <a:ln w="9525">
            <a:solidFill>
              <a:schemeClr val="tx1"/>
            </a:solidFill>
            <a:round/>
            <a:headEnd/>
            <a:tailEnd type="triangle" w="med" len="med"/>
          </a:ln>
        </p:spPr>
        <p:txBody>
          <a:bodyPr/>
          <a:lstStyle/>
          <a:p>
            <a:endParaRPr lang="es-ES"/>
          </a:p>
        </p:txBody>
      </p:sp>
      <p:sp>
        <p:nvSpPr>
          <p:cNvPr id="48207" name="Line 109"/>
          <p:cNvSpPr>
            <a:spLocks noChangeShapeType="1"/>
          </p:cNvSpPr>
          <p:nvPr/>
        </p:nvSpPr>
        <p:spPr bwMode="auto">
          <a:xfrm>
            <a:off x="4572000" y="2382838"/>
            <a:ext cx="863600" cy="1550987"/>
          </a:xfrm>
          <a:prstGeom prst="line">
            <a:avLst/>
          </a:prstGeom>
          <a:noFill/>
          <a:ln w="9525">
            <a:solidFill>
              <a:schemeClr val="tx1"/>
            </a:solidFill>
            <a:round/>
            <a:headEnd/>
            <a:tailEnd type="triangle" w="med" len="med"/>
          </a:ln>
        </p:spPr>
        <p:txBody>
          <a:bodyPr/>
          <a:lstStyle/>
          <a:p>
            <a:endParaRPr lang="es-ES"/>
          </a:p>
        </p:txBody>
      </p:sp>
      <p:sp>
        <p:nvSpPr>
          <p:cNvPr id="48208" name="Line 110"/>
          <p:cNvSpPr>
            <a:spLocks noChangeShapeType="1"/>
          </p:cNvSpPr>
          <p:nvPr/>
        </p:nvSpPr>
        <p:spPr bwMode="auto">
          <a:xfrm flipH="1">
            <a:off x="3851275" y="2382838"/>
            <a:ext cx="1584325" cy="1550987"/>
          </a:xfrm>
          <a:prstGeom prst="line">
            <a:avLst/>
          </a:prstGeom>
          <a:noFill/>
          <a:ln w="9525">
            <a:solidFill>
              <a:schemeClr val="tx1"/>
            </a:solidFill>
            <a:round/>
            <a:headEnd/>
            <a:tailEnd type="triangle" w="med" len="med"/>
          </a:ln>
        </p:spPr>
        <p:txBody>
          <a:bodyPr/>
          <a:lstStyle/>
          <a:p>
            <a:endParaRPr lang="es-ES"/>
          </a:p>
        </p:txBody>
      </p:sp>
      <p:sp>
        <p:nvSpPr>
          <p:cNvPr id="48209" name="Text Box 117"/>
          <p:cNvSpPr txBox="1">
            <a:spLocks noChangeArrowheads="1"/>
          </p:cNvSpPr>
          <p:nvPr/>
        </p:nvSpPr>
        <p:spPr bwMode="auto">
          <a:xfrm>
            <a:off x="633413" y="5373688"/>
            <a:ext cx="7539037" cy="825500"/>
          </a:xfrm>
          <a:prstGeom prst="rect">
            <a:avLst/>
          </a:prstGeom>
          <a:noFill/>
          <a:ln w="9525">
            <a:noFill/>
            <a:miter lim="800000"/>
            <a:headEnd/>
            <a:tailEnd/>
          </a:ln>
        </p:spPr>
        <p:txBody>
          <a:bodyPr>
            <a:spAutoFit/>
          </a:bodyPr>
          <a:lstStyle/>
          <a:p>
            <a:r>
              <a:rPr lang="es-ES" sz="1600" b="0"/>
              <a:t>En 802.11 es preciso indicar quien transmite la trama pues es a quien hay que enviar el ACK. Las direcciones del transmisor y receptor pueden se diferentes de las de origen y destino de la trama</a:t>
            </a:r>
          </a:p>
        </p:txBody>
      </p:sp>
      <p:sp>
        <p:nvSpPr>
          <p:cNvPr id="48210" name="Text Box 118"/>
          <p:cNvSpPr txBox="1">
            <a:spLocks noChangeArrowheads="1"/>
          </p:cNvSpPr>
          <p:nvPr/>
        </p:nvSpPr>
        <p:spPr bwMode="auto">
          <a:xfrm>
            <a:off x="539750" y="3021013"/>
            <a:ext cx="3435350" cy="336550"/>
          </a:xfrm>
          <a:prstGeom prst="rect">
            <a:avLst/>
          </a:prstGeom>
          <a:noFill/>
          <a:ln w="9525">
            <a:noFill/>
            <a:miter lim="800000"/>
            <a:headEnd/>
            <a:tailEnd/>
          </a:ln>
        </p:spPr>
        <p:txBody>
          <a:bodyPr wrap="none">
            <a:spAutoFit/>
          </a:bodyPr>
          <a:lstStyle/>
          <a:p>
            <a:r>
              <a:rPr lang="es-ES" sz="1600" dirty="0"/>
              <a:t>Paso 2: AP1 envía </a:t>
            </a:r>
            <a:r>
              <a:rPr lang="es-ES" sz="1600" dirty="0" smtClean="0"/>
              <a:t>el ACK </a:t>
            </a:r>
            <a:r>
              <a:rPr lang="es-ES" sz="1600" dirty="0"/>
              <a:t>hacia A</a:t>
            </a:r>
          </a:p>
        </p:txBody>
      </p:sp>
      <p:sp>
        <p:nvSpPr>
          <p:cNvPr id="48211" name="Text Box 119"/>
          <p:cNvSpPr txBox="1">
            <a:spLocks noChangeArrowheads="1"/>
          </p:cNvSpPr>
          <p:nvPr/>
        </p:nvSpPr>
        <p:spPr bwMode="auto">
          <a:xfrm>
            <a:off x="539750" y="4964113"/>
            <a:ext cx="3435350" cy="336550"/>
          </a:xfrm>
          <a:prstGeom prst="rect">
            <a:avLst/>
          </a:prstGeom>
          <a:noFill/>
          <a:ln w="9525">
            <a:noFill/>
            <a:miter lim="800000"/>
            <a:headEnd/>
            <a:tailEnd/>
          </a:ln>
        </p:spPr>
        <p:txBody>
          <a:bodyPr wrap="none">
            <a:spAutoFit/>
          </a:bodyPr>
          <a:lstStyle/>
          <a:p>
            <a:r>
              <a:rPr lang="es-ES" sz="1600" dirty="0"/>
              <a:t>Paso 4: B envía </a:t>
            </a:r>
            <a:r>
              <a:rPr lang="es-ES" sz="1600" dirty="0" smtClean="0"/>
              <a:t>el ACK </a:t>
            </a:r>
            <a:r>
              <a:rPr lang="es-ES" sz="1600" dirty="0"/>
              <a:t>hacia AP1</a:t>
            </a:r>
          </a:p>
        </p:txBody>
      </p:sp>
      <p:sp>
        <p:nvSpPr>
          <p:cNvPr id="48212" name="Line 122"/>
          <p:cNvSpPr>
            <a:spLocks noChangeShapeType="1"/>
          </p:cNvSpPr>
          <p:nvPr/>
        </p:nvSpPr>
        <p:spPr bwMode="auto">
          <a:xfrm>
            <a:off x="7596188" y="2708275"/>
            <a:ext cx="0" cy="1512888"/>
          </a:xfrm>
          <a:prstGeom prst="line">
            <a:avLst/>
          </a:prstGeom>
          <a:noFill/>
          <a:ln w="9525">
            <a:solidFill>
              <a:schemeClr val="tx1"/>
            </a:solidFill>
            <a:round/>
            <a:headEnd/>
            <a:tailEnd type="triangle" w="med" len="med"/>
          </a:ln>
        </p:spPr>
        <p:txBody>
          <a:bodyPr/>
          <a:lstStyle/>
          <a:p>
            <a:endParaRPr lang="es-ES"/>
          </a:p>
        </p:txBody>
      </p:sp>
      <p:sp>
        <p:nvSpPr>
          <p:cNvPr id="48213" name="Line 123"/>
          <p:cNvSpPr>
            <a:spLocks noChangeShapeType="1"/>
          </p:cNvSpPr>
          <p:nvPr/>
        </p:nvSpPr>
        <p:spPr bwMode="auto">
          <a:xfrm>
            <a:off x="5475288" y="693738"/>
            <a:ext cx="0" cy="1081087"/>
          </a:xfrm>
          <a:prstGeom prst="line">
            <a:avLst/>
          </a:prstGeom>
          <a:noFill/>
          <a:ln w="25400">
            <a:solidFill>
              <a:srgbClr val="0000FF"/>
            </a:solidFill>
            <a:round/>
            <a:headEnd/>
            <a:tailEnd/>
          </a:ln>
        </p:spPr>
        <p:txBody>
          <a:bodyPr/>
          <a:lstStyle/>
          <a:p>
            <a:endParaRPr lang="es-ES"/>
          </a:p>
        </p:txBody>
      </p:sp>
      <p:pic>
        <p:nvPicPr>
          <p:cNvPr id="48214" name="Picture 128"/>
          <p:cNvPicPr>
            <a:picLocks noChangeArrowheads="1"/>
          </p:cNvPicPr>
          <p:nvPr/>
        </p:nvPicPr>
        <p:blipFill>
          <a:blip r:embed="rId3" cstate="print"/>
          <a:srcRect/>
          <a:stretch>
            <a:fillRect/>
          </a:stretch>
        </p:blipFill>
        <p:spPr bwMode="auto">
          <a:xfrm>
            <a:off x="5186363" y="333375"/>
            <a:ext cx="519112" cy="692150"/>
          </a:xfrm>
          <a:prstGeom prst="rect">
            <a:avLst/>
          </a:prstGeom>
          <a:noFill/>
          <a:ln w="12700">
            <a:noFill/>
            <a:miter lim="800000"/>
            <a:headEnd/>
            <a:tailEnd/>
          </a:ln>
        </p:spPr>
      </p:pic>
      <p:sp>
        <p:nvSpPr>
          <p:cNvPr id="48215" name="Text Box 130"/>
          <p:cNvSpPr txBox="1">
            <a:spLocks noChangeArrowheads="1"/>
          </p:cNvSpPr>
          <p:nvPr/>
        </p:nvSpPr>
        <p:spPr bwMode="auto">
          <a:xfrm>
            <a:off x="5257800" y="577850"/>
            <a:ext cx="319088" cy="336550"/>
          </a:xfrm>
          <a:prstGeom prst="rect">
            <a:avLst/>
          </a:prstGeom>
          <a:noFill/>
          <a:ln w="9525">
            <a:noFill/>
            <a:miter lim="800000"/>
            <a:headEnd/>
            <a:tailEnd/>
          </a:ln>
        </p:spPr>
        <p:txBody>
          <a:bodyPr wrap="none">
            <a:spAutoFit/>
          </a:bodyPr>
          <a:lstStyle/>
          <a:p>
            <a:r>
              <a:rPr lang="es-ES" sz="1600"/>
              <a:t>X</a:t>
            </a:r>
          </a:p>
        </p:txBody>
      </p:sp>
      <p:sp>
        <p:nvSpPr>
          <p:cNvPr id="48216" name="Rectangle 139"/>
          <p:cNvSpPr>
            <a:spLocks noChangeArrowheads="1"/>
          </p:cNvSpPr>
          <p:nvPr/>
        </p:nvSpPr>
        <p:spPr bwMode="auto">
          <a:xfrm>
            <a:off x="7308850" y="2565400"/>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48217" name="Rectangle 140"/>
          <p:cNvSpPr>
            <a:spLocks noChangeArrowheads="1"/>
          </p:cNvSpPr>
          <p:nvPr/>
        </p:nvSpPr>
        <p:spPr bwMode="auto">
          <a:xfrm>
            <a:off x="7312025" y="4470400"/>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48218" name="Line 142"/>
          <p:cNvSpPr>
            <a:spLocks noChangeShapeType="1"/>
          </p:cNvSpPr>
          <p:nvPr/>
        </p:nvSpPr>
        <p:spPr bwMode="auto">
          <a:xfrm flipV="1">
            <a:off x="5691188" y="1701800"/>
            <a:ext cx="935037" cy="144463"/>
          </a:xfrm>
          <a:prstGeom prst="line">
            <a:avLst/>
          </a:prstGeom>
          <a:noFill/>
          <a:ln w="25400">
            <a:solidFill>
              <a:srgbClr val="0000FF"/>
            </a:solidFill>
            <a:round/>
            <a:headEnd/>
            <a:tailEnd/>
          </a:ln>
        </p:spPr>
        <p:txBody>
          <a:bodyPr/>
          <a:lstStyle/>
          <a:p>
            <a:endParaRPr lang="es-ES"/>
          </a:p>
        </p:txBody>
      </p:sp>
      <p:sp>
        <p:nvSpPr>
          <p:cNvPr id="48219" name="Line 143"/>
          <p:cNvSpPr>
            <a:spLocks noChangeShapeType="1"/>
          </p:cNvSpPr>
          <p:nvPr/>
        </p:nvSpPr>
        <p:spPr bwMode="auto">
          <a:xfrm flipV="1">
            <a:off x="5762625" y="1917700"/>
            <a:ext cx="2447925" cy="0"/>
          </a:xfrm>
          <a:prstGeom prst="line">
            <a:avLst/>
          </a:prstGeom>
          <a:noFill/>
          <a:ln w="25400">
            <a:solidFill>
              <a:srgbClr val="0000FF"/>
            </a:solidFill>
            <a:round/>
            <a:headEnd/>
            <a:tailEnd/>
          </a:ln>
        </p:spPr>
        <p:txBody>
          <a:bodyPr/>
          <a:lstStyle/>
          <a:p>
            <a:endParaRPr lang="es-ES"/>
          </a:p>
        </p:txBody>
      </p:sp>
      <p:pic>
        <p:nvPicPr>
          <p:cNvPr id="48220" name="Picture 144"/>
          <p:cNvPicPr>
            <a:picLocks noChangeAspect="1" noChangeArrowheads="1"/>
          </p:cNvPicPr>
          <p:nvPr/>
        </p:nvPicPr>
        <p:blipFill>
          <a:blip r:embed="rId4" cstate="print"/>
          <a:srcRect/>
          <a:stretch>
            <a:fillRect/>
          </a:stretch>
        </p:blipFill>
        <p:spPr bwMode="auto">
          <a:xfrm>
            <a:off x="7923213" y="1473200"/>
            <a:ext cx="681037" cy="509588"/>
          </a:xfrm>
          <a:prstGeom prst="rect">
            <a:avLst/>
          </a:prstGeom>
          <a:noFill/>
          <a:ln w="9525">
            <a:noFill/>
            <a:miter lim="800000"/>
            <a:headEnd/>
            <a:tailEnd/>
          </a:ln>
        </p:spPr>
      </p:pic>
      <p:pic>
        <p:nvPicPr>
          <p:cNvPr id="48221" name="Picture 145"/>
          <p:cNvPicPr>
            <a:picLocks noChangeAspect="1" noChangeArrowheads="1"/>
          </p:cNvPicPr>
          <p:nvPr/>
        </p:nvPicPr>
        <p:blipFill>
          <a:blip r:embed="rId5" cstate="print"/>
          <a:srcRect/>
          <a:stretch>
            <a:fillRect/>
          </a:stretch>
        </p:blipFill>
        <p:spPr bwMode="auto">
          <a:xfrm>
            <a:off x="7994650" y="620696"/>
            <a:ext cx="593725" cy="522288"/>
          </a:xfrm>
          <a:prstGeom prst="rect">
            <a:avLst/>
          </a:prstGeom>
          <a:noFill/>
          <a:ln w="9525">
            <a:noFill/>
            <a:miter lim="800000"/>
            <a:headEnd/>
            <a:tailEnd/>
          </a:ln>
        </p:spPr>
      </p:pic>
      <p:sp>
        <p:nvSpPr>
          <p:cNvPr id="48222" name="Text Box 146"/>
          <p:cNvSpPr txBox="1">
            <a:spLocks noChangeArrowheads="1"/>
          </p:cNvSpPr>
          <p:nvPr/>
        </p:nvSpPr>
        <p:spPr bwMode="auto">
          <a:xfrm>
            <a:off x="8185150" y="622284"/>
            <a:ext cx="312738" cy="304800"/>
          </a:xfrm>
          <a:prstGeom prst="rect">
            <a:avLst/>
          </a:prstGeom>
          <a:noFill/>
          <a:ln w="9525">
            <a:noFill/>
            <a:miter lim="800000"/>
            <a:headEnd/>
            <a:tailEnd/>
          </a:ln>
        </p:spPr>
        <p:txBody>
          <a:bodyPr wrap="none">
            <a:spAutoFit/>
          </a:bodyPr>
          <a:lstStyle/>
          <a:p>
            <a:r>
              <a:rPr lang="es-ES"/>
              <a:t>C</a:t>
            </a:r>
          </a:p>
        </p:txBody>
      </p:sp>
      <p:sp>
        <p:nvSpPr>
          <p:cNvPr id="48223" name="Text Box 147"/>
          <p:cNvSpPr txBox="1">
            <a:spLocks noChangeArrowheads="1"/>
          </p:cNvSpPr>
          <p:nvPr/>
        </p:nvSpPr>
        <p:spPr bwMode="auto">
          <a:xfrm>
            <a:off x="8026400" y="1652588"/>
            <a:ext cx="577850" cy="336550"/>
          </a:xfrm>
          <a:prstGeom prst="rect">
            <a:avLst/>
          </a:prstGeom>
          <a:noFill/>
          <a:ln w="9525">
            <a:noFill/>
            <a:miter lim="800000"/>
            <a:headEnd/>
            <a:tailEnd/>
          </a:ln>
        </p:spPr>
        <p:txBody>
          <a:bodyPr wrap="none">
            <a:spAutoFit/>
          </a:bodyPr>
          <a:lstStyle/>
          <a:p>
            <a:r>
              <a:rPr lang="es-ES" sz="1600"/>
              <a:t>AP2</a:t>
            </a:r>
          </a:p>
        </p:txBody>
      </p:sp>
      <p:pic>
        <p:nvPicPr>
          <p:cNvPr id="48224" name="Picture 148"/>
          <p:cNvPicPr>
            <a:picLocks noChangeAspect="1" noChangeArrowheads="1"/>
          </p:cNvPicPr>
          <p:nvPr/>
        </p:nvPicPr>
        <p:blipFill>
          <a:blip r:embed="rId4" cstate="print"/>
          <a:srcRect/>
          <a:stretch>
            <a:fillRect/>
          </a:stretch>
        </p:blipFill>
        <p:spPr bwMode="auto">
          <a:xfrm>
            <a:off x="6350000" y="1257300"/>
            <a:ext cx="681038" cy="509588"/>
          </a:xfrm>
          <a:prstGeom prst="rect">
            <a:avLst/>
          </a:prstGeom>
          <a:noFill/>
          <a:ln w="9525">
            <a:noFill/>
            <a:miter lim="800000"/>
            <a:headEnd/>
            <a:tailEnd/>
          </a:ln>
        </p:spPr>
      </p:pic>
      <p:pic>
        <p:nvPicPr>
          <p:cNvPr id="48225" name="Picture 149"/>
          <p:cNvPicPr>
            <a:picLocks noChangeAspect="1" noChangeArrowheads="1"/>
          </p:cNvPicPr>
          <p:nvPr/>
        </p:nvPicPr>
        <p:blipFill>
          <a:blip r:embed="rId5" cstate="print"/>
          <a:srcRect/>
          <a:stretch>
            <a:fillRect/>
          </a:stretch>
        </p:blipFill>
        <p:spPr bwMode="auto">
          <a:xfrm>
            <a:off x="6032500" y="404813"/>
            <a:ext cx="593725" cy="522287"/>
          </a:xfrm>
          <a:prstGeom prst="rect">
            <a:avLst/>
          </a:prstGeom>
          <a:noFill/>
          <a:ln w="9525">
            <a:noFill/>
            <a:miter lim="800000"/>
            <a:headEnd/>
            <a:tailEnd/>
          </a:ln>
        </p:spPr>
      </p:pic>
      <p:pic>
        <p:nvPicPr>
          <p:cNvPr id="48226" name="Picture 150"/>
          <p:cNvPicPr>
            <a:picLocks noChangeAspect="1" noChangeArrowheads="1"/>
          </p:cNvPicPr>
          <p:nvPr/>
        </p:nvPicPr>
        <p:blipFill>
          <a:blip r:embed="rId5" cstate="print"/>
          <a:srcRect/>
          <a:stretch>
            <a:fillRect/>
          </a:stretch>
        </p:blipFill>
        <p:spPr bwMode="auto">
          <a:xfrm>
            <a:off x="6859588" y="404813"/>
            <a:ext cx="593725" cy="522287"/>
          </a:xfrm>
          <a:prstGeom prst="rect">
            <a:avLst/>
          </a:prstGeom>
          <a:noFill/>
          <a:ln w="9525">
            <a:noFill/>
            <a:miter lim="800000"/>
            <a:headEnd/>
            <a:tailEnd/>
          </a:ln>
        </p:spPr>
      </p:pic>
      <p:sp>
        <p:nvSpPr>
          <p:cNvPr id="48227" name="Text Box 151"/>
          <p:cNvSpPr txBox="1">
            <a:spLocks noChangeArrowheads="1"/>
          </p:cNvSpPr>
          <p:nvPr/>
        </p:nvSpPr>
        <p:spPr bwMode="auto">
          <a:xfrm>
            <a:off x="6223000" y="406400"/>
            <a:ext cx="312738" cy="304800"/>
          </a:xfrm>
          <a:prstGeom prst="rect">
            <a:avLst/>
          </a:prstGeom>
          <a:noFill/>
          <a:ln w="9525">
            <a:noFill/>
            <a:miter lim="800000"/>
            <a:headEnd/>
            <a:tailEnd/>
          </a:ln>
        </p:spPr>
        <p:txBody>
          <a:bodyPr wrap="none">
            <a:spAutoFit/>
          </a:bodyPr>
          <a:lstStyle/>
          <a:p>
            <a:r>
              <a:rPr lang="es-ES"/>
              <a:t>A</a:t>
            </a:r>
          </a:p>
        </p:txBody>
      </p:sp>
      <p:sp>
        <p:nvSpPr>
          <p:cNvPr id="48228" name="Text Box 152"/>
          <p:cNvSpPr txBox="1">
            <a:spLocks noChangeArrowheads="1"/>
          </p:cNvSpPr>
          <p:nvPr/>
        </p:nvSpPr>
        <p:spPr bwMode="auto">
          <a:xfrm>
            <a:off x="7069138" y="406400"/>
            <a:ext cx="312737" cy="304800"/>
          </a:xfrm>
          <a:prstGeom prst="rect">
            <a:avLst/>
          </a:prstGeom>
          <a:noFill/>
          <a:ln w="9525">
            <a:noFill/>
            <a:miter lim="800000"/>
            <a:headEnd/>
            <a:tailEnd/>
          </a:ln>
        </p:spPr>
        <p:txBody>
          <a:bodyPr wrap="none">
            <a:spAutoFit/>
          </a:bodyPr>
          <a:lstStyle/>
          <a:p>
            <a:r>
              <a:rPr lang="es-ES"/>
              <a:t>B</a:t>
            </a:r>
          </a:p>
        </p:txBody>
      </p:sp>
      <p:sp>
        <p:nvSpPr>
          <p:cNvPr id="48229" name="Text Box 153"/>
          <p:cNvSpPr txBox="1">
            <a:spLocks noChangeArrowheads="1"/>
          </p:cNvSpPr>
          <p:nvPr/>
        </p:nvSpPr>
        <p:spPr bwMode="auto">
          <a:xfrm>
            <a:off x="6453188" y="1436688"/>
            <a:ext cx="577850" cy="336550"/>
          </a:xfrm>
          <a:prstGeom prst="rect">
            <a:avLst/>
          </a:prstGeom>
          <a:noFill/>
          <a:ln w="9525">
            <a:noFill/>
            <a:miter lim="800000"/>
            <a:headEnd/>
            <a:tailEnd/>
          </a:ln>
        </p:spPr>
        <p:txBody>
          <a:bodyPr wrap="none">
            <a:spAutoFit/>
          </a:bodyPr>
          <a:lstStyle/>
          <a:p>
            <a:r>
              <a:rPr lang="es-ES" sz="1600"/>
              <a:t>AP1</a:t>
            </a:r>
          </a:p>
        </p:txBody>
      </p:sp>
      <p:pic>
        <p:nvPicPr>
          <p:cNvPr id="48230" name="Picture 154"/>
          <p:cNvPicPr>
            <a:picLocks noChangeAspect="1" noChangeArrowheads="1"/>
          </p:cNvPicPr>
          <p:nvPr/>
        </p:nvPicPr>
        <p:blipFill>
          <a:blip r:embed="rId6" cstate="print"/>
          <a:srcRect/>
          <a:stretch>
            <a:fillRect/>
          </a:stretch>
        </p:blipFill>
        <p:spPr bwMode="auto">
          <a:xfrm rot="600000">
            <a:off x="6986588" y="887413"/>
            <a:ext cx="111125" cy="598487"/>
          </a:xfrm>
          <a:prstGeom prst="rect">
            <a:avLst/>
          </a:prstGeom>
          <a:noFill/>
          <a:ln w="9525">
            <a:noFill/>
            <a:miter lim="800000"/>
            <a:headEnd/>
            <a:tailEnd/>
          </a:ln>
        </p:spPr>
      </p:pic>
      <p:pic>
        <p:nvPicPr>
          <p:cNvPr id="48231" name="Picture 155"/>
          <p:cNvPicPr>
            <a:picLocks noChangeAspect="1" noChangeArrowheads="1"/>
          </p:cNvPicPr>
          <p:nvPr/>
        </p:nvPicPr>
        <p:blipFill>
          <a:blip r:embed="rId6" cstate="print"/>
          <a:srcRect/>
          <a:stretch>
            <a:fillRect/>
          </a:stretch>
        </p:blipFill>
        <p:spPr bwMode="auto">
          <a:xfrm rot="-600000">
            <a:off x="6338888" y="909638"/>
            <a:ext cx="111125" cy="598487"/>
          </a:xfrm>
          <a:prstGeom prst="rect">
            <a:avLst/>
          </a:prstGeom>
          <a:noFill/>
          <a:ln w="9525">
            <a:noFill/>
            <a:miter lim="800000"/>
            <a:headEnd/>
            <a:tailEnd/>
          </a:ln>
        </p:spPr>
      </p:pic>
      <p:sp>
        <p:nvSpPr>
          <p:cNvPr id="48232" name="Line 156"/>
          <p:cNvSpPr>
            <a:spLocks noChangeShapeType="1"/>
          </p:cNvSpPr>
          <p:nvPr/>
        </p:nvSpPr>
        <p:spPr bwMode="auto">
          <a:xfrm rot="600000">
            <a:off x="6942138" y="981075"/>
            <a:ext cx="0" cy="431800"/>
          </a:xfrm>
          <a:prstGeom prst="line">
            <a:avLst/>
          </a:prstGeom>
          <a:noFill/>
          <a:ln w="19050">
            <a:solidFill>
              <a:schemeClr val="tx1"/>
            </a:solidFill>
            <a:round/>
            <a:headEnd type="triangle" w="med" len="med"/>
            <a:tailEnd/>
          </a:ln>
        </p:spPr>
        <p:txBody>
          <a:bodyPr/>
          <a:lstStyle/>
          <a:p>
            <a:endParaRPr lang="es-ES"/>
          </a:p>
        </p:txBody>
      </p:sp>
      <p:sp>
        <p:nvSpPr>
          <p:cNvPr id="48233" name="Line 157"/>
          <p:cNvSpPr>
            <a:spLocks noChangeShapeType="1"/>
          </p:cNvSpPr>
          <p:nvPr/>
        </p:nvSpPr>
        <p:spPr bwMode="auto">
          <a:xfrm rot="21000000" flipV="1">
            <a:off x="6481763" y="981075"/>
            <a:ext cx="0" cy="431800"/>
          </a:xfrm>
          <a:prstGeom prst="line">
            <a:avLst/>
          </a:prstGeom>
          <a:noFill/>
          <a:ln w="19050">
            <a:solidFill>
              <a:schemeClr val="tx1"/>
            </a:solidFill>
            <a:round/>
            <a:headEnd/>
            <a:tailEnd type="triangle" w="med" len="med"/>
          </a:ln>
        </p:spPr>
        <p:txBody>
          <a:bodyPr/>
          <a:lstStyle/>
          <a:p>
            <a:endParaRPr lang="es-ES"/>
          </a:p>
        </p:txBody>
      </p:sp>
      <p:sp>
        <p:nvSpPr>
          <p:cNvPr id="48234" name="Line 158"/>
          <p:cNvSpPr>
            <a:spLocks noChangeShapeType="1"/>
          </p:cNvSpPr>
          <p:nvPr/>
        </p:nvSpPr>
        <p:spPr bwMode="auto">
          <a:xfrm rot="-600000">
            <a:off x="6276975" y="981075"/>
            <a:ext cx="0" cy="431800"/>
          </a:xfrm>
          <a:prstGeom prst="line">
            <a:avLst/>
          </a:prstGeom>
          <a:noFill/>
          <a:ln w="19050">
            <a:solidFill>
              <a:schemeClr val="tx1"/>
            </a:solidFill>
            <a:round/>
            <a:headEnd/>
            <a:tailEnd type="triangle" w="med" len="med"/>
          </a:ln>
        </p:spPr>
        <p:txBody>
          <a:bodyPr/>
          <a:lstStyle/>
          <a:p>
            <a:endParaRPr lang="es-ES"/>
          </a:p>
        </p:txBody>
      </p:sp>
      <p:sp>
        <p:nvSpPr>
          <p:cNvPr id="48235" name="Line 159"/>
          <p:cNvSpPr>
            <a:spLocks noChangeShapeType="1"/>
          </p:cNvSpPr>
          <p:nvPr/>
        </p:nvSpPr>
        <p:spPr bwMode="auto">
          <a:xfrm rot="600000" flipV="1">
            <a:off x="7131050" y="981075"/>
            <a:ext cx="0" cy="431800"/>
          </a:xfrm>
          <a:prstGeom prst="line">
            <a:avLst/>
          </a:prstGeom>
          <a:noFill/>
          <a:ln w="19050">
            <a:solidFill>
              <a:schemeClr val="tx1"/>
            </a:solidFill>
            <a:round/>
            <a:headEnd type="triangle" w="med" len="med"/>
            <a:tailEnd/>
          </a:ln>
        </p:spPr>
        <p:txBody>
          <a:bodyPr/>
          <a:lstStyle/>
          <a:p>
            <a:endParaRPr lang="es-ES"/>
          </a:p>
        </p:txBody>
      </p:sp>
      <p:sp>
        <p:nvSpPr>
          <p:cNvPr id="48236" name="Text Box 160"/>
          <p:cNvSpPr txBox="1">
            <a:spLocks noChangeArrowheads="1"/>
          </p:cNvSpPr>
          <p:nvPr/>
        </p:nvSpPr>
        <p:spPr bwMode="auto">
          <a:xfrm>
            <a:off x="6024563" y="995363"/>
            <a:ext cx="282575" cy="304800"/>
          </a:xfrm>
          <a:prstGeom prst="rect">
            <a:avLst/>
          </a:prstGeom>
          <a:noFill/>
          <a:ln w="9525">
            <a:noFill/>
            <a:miter lim="800000"/>
            <a:headEnd/>
            <a:tailEnd/>
          </a:ln>
        </p:spPr>
        <p:txBody>
          <a:bodyPr wrap="none">
            <a:spAutoFit/>
          </a:bodyPr>
          <a:lstStyle/>
          <a:p>
            <a:r>
              <a:rPr lang="es-ES"/>
              <a:t>1</a:t>
            </a:r>
          </a:p>
        </p:txBody>
      </p:sp>
      <p:sp>
        <p:nvSpPr>
          <p:cNvPr id="48237" name="Text Box 161"/>
          <p:cNvSpPr txBox="1">
            <a:spLocks noChangeArrowheads="1"/>
          </p:cNvSpPr>
          <p:nvPr/>
        </p:nvSpPr>
        <p:spPr bwMode="auto">
          <a:xfrm>
            <a:off x="6410325" y="981075"/>
            <a:ext cx="282575" cy="304800"/>
          </a:xfrm>
          <a:prstGeom prst="rect">
            <a:avLst/>
          </a:prstGeom>
          <a:noFill/>
          <a:ln w="9525">
            <a:noFill/>
            <a:miter lim="800000"/>
            <a:headEnd/>
            <a:tailEnd/>
          </a:ln>
        </p:spPr>
        <p:txBody>
          <a:bodyPr wrap="none">
            <a:spAutoFit/>
          </a:bodyPr>
          <a:lstStyle/>
          <a:p>
            <a:r>
              <a:rPr lang="es-ES"/>
              <a:t>2</a:t>
            </a:r>
          </a:p>
        </p:txBody>
      </p:sp>
      <p:sp>
        <p:nvSpPr>
          <p:cNvPr id="48238" name="Text Box 162"/>
          <p:cNvSpPr txBox="1">
            <a:spLocks noChangeArrowheads="1"/>
          </p:cNvSpPr>
          <p:nvPr/>
        </p:nvSpPr>
        <p:spPr bwMode="auto">
          <a:xfrm>
            <a:off x="6719888" y="981075"/>
            <a:ext cx="282575" cy="304800"/>
          </a:xfrm>
          <a:prstGeom prst="rect">
            <a:avLst/>
          </a:prstGeom>
          <a:noFill/>
          <a:ln w="9525">
            <a:noFill/>
            <a:miter lim="800000"/>
            <a:headEnd/>
            <a:tailEnd/>
          </a:ln>
        </p:spPr>
        <p:txBody>
          <a:bodyPr wrap="none">
            <a:spAutoFit/>
          </a:bodyPr>
          <a:lstStyle/>
          <a:p>
            <a:r>
              <a:rPr lang="es-ES"/>
              <a:t>3</a:t>
            </a:r>
          </a:p>
        </p:txBody>
      </p:sp>
      <p:sp>
        <p:nvSpPr>
          <p:cNvPr id="48239" name="Text Box 163"/>
          <p:cNvSpPr txBox="1">
            <a:spLocks noChangeArrowheads="1"/>
          </p:cNvSpPr>
          <p:nvPr/>
        </p:nvSpPr>
        <p:spPr bwMode="auto">
          <a:xfrm>
            <a:off x="7085013" y="1039813"/>
            <a:ext cx="282575" cy="304800"/>
          </a:xfrm>
          <a:prstGeom prst="rect">
            <a:avLst/>
          </a:prstGeom>
          <a:noFill/>
          <a:ln w="9525">
            <a:noFill/>
            <a:miter lim="800000"/>
            <a:headEnd/>
            <a:tailEnd/>
          </a:ln>
        </p:spPr>
        <p:txBody>
          <a:bodyPr wrap="none">
            <a:spAutoFit/>
          </a:bodyPr>
          <a:lstStyle/>
          <a:p>
            <a:r>
              <a:rPr lang="es-ES"/>
              <a:t>4</a:t>
            </a:r>
          </a:p>
        </p:txBody>
      </p:sp>
      <p:pic>
        <p:nvPicPr>
          <p:cNvPr id="48240" name="Picture 132"/>
          <p:cNvPicPr>
            <a:picLocks noChangeArrowheads="1"/>
          </p:cNvPicPr>
          <p:nvPr/>
        </p:nvPicPr>
        <p:blipFill>
          <a:blip r:embed="rId7" cstate="print"/>
          <a:srcRect/>
          <a:stretch>
            <a:fillRect/>
          </a:stretch>
        </p:blipFill>
        <p:spPr bwMode="auto">
          <a:xfrm>
            <a:off x="5186363" y="1701800"/>
            <a:ext cx="819150" cy="287338"/>
          </a:xfrm>
          <a:prstGeom prst="rect">
            <a:avLst/>
          </a:prstGeom>
          <a:noFill/>
          <a:ln w="12700">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1 Marcador de número de diapositiva"/>
          <p:cNvSpPr>
            <a:spLocks noGrp="1"/>
          </p:cNvSpPr>
          <p:nvPr>
            <p:ph type="sldNum" sz="quarter" idx="10"/>
          </p:nvPr>
        </p:nvSpPr>
        <p:spPr/>
        <p:txBody>
          <a:bodyPr/>
          <a:lstStyle/>
          <a:p>
            <a:pPr>
              <a:defRPr/>
            </a:pPr>
            <a:r>
              <a:rPr lang="es-ES"/>
              <a:t>Ampliación Redes 5-</a:t>
            </a:r>
            <a:fld id="{9CAA49B0-A13E-45AC-B12A-F91412A619DB}" type="slidenum">
              <a:rPr lang="es-ES"/>
              <a:pPr>
                <a:defRPr/>
              </a:pPr>
              <a:t>47</a:t>
            </a:fld>
            <a:endParaRPr lang="es-ES"/>
          </a:p>
        </p:txBody>
      </p:sp>
      <p:graphicFrame>
        <p:nvGraphicFramePr>
          <p:cNvPr id="1863694" name="Group 14"/>
          <p:cNvGraphicFramePr>
            <a:graphicFrameLocks noGrp="1"/>
          </p:cNvGraphicFramePr>
          <p:nvPr/>
        </p:nvGraphicFramePr>
        <p:xfrm>
          <a:off x="1889125" y="2349500"/>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9177" name="Rectangle 162"/>
          <p:cNvSpPr>
            <a:spLocks noChangeArrowheads="1"/>
          </p:cNvSpPr>
          <p:nvPr/>
        </p:nvSpPr>
        <p:spPr bwMode="auto">
          <a:xfrm>
            <a:off x="7312025" y="256381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49178" name="Rectangle 13"/>
          <p:cNvSpPr>
            <a:spLocks noChangeArrowheads="1"/>
          </p:cNvSpPr>
          <p:nvPr/>
        </p:nvSpPr>
        <p:spPr bwMode="auto">
          <a:xfrm>
            <a:off x="250825" y="465138"/>
            <a:ext cx="4608513" cy="731837"/>
          </a:xfrm>
          <a:prstGeom prst="rect">
            <a:avLst/>
          </a:prstGeom>
          <a:noFill/>
          <a:ln w="9525">
            <a:noFill/>
            <a:miter lim="800000"/>
            <a:headEnd/>
            <a:tailEnd/>
          </a:ln>
        </p:spPr>
        <p:txBody>
          <a:bodyPr anchor="ctr"/>
          <a:lstStyle/>
          <a:p>
            <a:pPr algn="ctr"/>
            <a:r>
              <a:rPr lang="en-US" sz="3200" b="0" dirty="0" err="1">
                <a:solidFill>
                  <a:schemeClr val="tx2"/>
                </a:solidFill>
              </a:rPr>
              <a:t>Caso</a:t>
            </a:r>
            <a:r>
              <a:rPr lang="en-US" sz="3200" b="0" dirty="0">
                <a:solidFill>
                  <a:schemeClr val="tx2"/>
                </a:solidFill>
              </a:rPr>
              <a:t> 2: </a:t>
            </a:r>
            <a:r>
              <a:rPr lang="en-US" sz="3200" b="0" dirty="0" smtClean="0">
                <a:solidFill>
                  <a:schemeClr val="tx2"/>
                </a:solidFill>
              </a:rPr>
              <a:t>A-AP1-X</a:t>
            </a:r>
            <a:endParaRPr lang="en-US" sz="3200" b="0" dirty="0">
              <a:solidFill>
                <a:schemeClr val="tx2"/>
              </a:solidFill>
            </a:endParaRPr>
          </a:p>
        </p:txBody>
      </p:sp>
      <p:sp>
        <p:nvSpPr>
          <p:cNvPr id="49179" name="Text Box 36"/>
          <p:cNvSpPr txBox="1">
            <a:spLocks noChangeArrowheads="1"/>
          </p:cNvSpPr>
          <p:nvPr/>
        </p:nvSpPr>
        <p:spPr bwMode="auto">
          <a:xfrm>
            <a:off x="611188" y="1700213"/>
            <a:ext cx="3619500" cy="336550"/>
          </a:xfrm>
          <a:prstGeom prst="rect">
            <a:avLst/>
          </a:prstGeom>
          <a:noFill/>
          <a:ln w="9525">
            <a:noFill/>
            <a:miter lim="800000"/>
            <a:headEnd/>
            <a:tailEnd/>
          </a:ln>
        </p:spPr>
        <p:txBody>
          <a:bodyPr wrap="none">
            <a:spAutoFit/>
          </a:bodyPr>
          <a:lstStyle/>
          <a:p>
            <a:r>
              <a:rPr lang="es-ES" sz="1600"/>
              <a:t>Paso 1: A envía la trama hacia AP1:</a:t>
            </a:r>
          </a:p>
        </p:txBody>
      </p:sp>
      <p:sp>
        <p:nvSpPr>
          <p:cNvPr id="49180" name="Text Box 37"/>
          <p:cNvSpPr txBox="1">
            <a:spLocks noChangeArrowheads="1"/>
          </p:cNvSpPr>
          <p:nvPr/>
        </p:nvSpPr>
        <p:spPr bwMode="auto">
          <a:xfrm>
            <a:off x="3492500" y="20955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AP1</a:t>
            </a:r>
          </a:p>
        </p:txBody>
      </p:sp>
      <p:sp>
        <p:nvSpPr>
          <p:cNvPr id="49181" name="Text Box 38"/>
          <p:cNvSpPr txBox="1">
            <a:spLocks noChangeArrowheads="1"/>
          </p:cNvSpPr>
          <p:nvPr/>
        </p:nvSpPr>
        <p:spPr bwMode="auto">
          <a:xfrm>
            <a:off x="4394200" y="2095500"/>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49182" name="Text Box 39"/>
          <p:cNvSpPr txBox="1">
            <a:spLocks noChangeArrowheads="1"/>
          </p:cNvSpPr>
          <p:nvPr/>
        </p:nvSpPr>
        <p:spPr bwMode="auto">
          <a:xfrm>
            <a:off x="5311775" y="2095500"/>
            <a:ext cx="312738" cy="314325"/>
          </a:xfrm>
          <a:prstGeom prst="rect">
            <a:avLst/>
          </a:prstGeom>
          <a:solidFill>
            <a:schemeClr val="bg1"/>
          </a:solidFill>
          <a:ln w="9525">
            <a:solidFill>
              <a:schemeClr val="tx1"/>
            </a:solidFill>
            <a:miter lim="800000"/>
            <a:headEnd/>
            <a:tailEnd/>
          </a:ln>
        </p:spPr>
        <p:txBody>
          <a:bodyPr wrap="none">
            <a:spAutoFit/>
          </a:bodyPr>
          <a:lstStyle/>
          <a:p>
            <a:r>
              <a:rPr lang="es-ES"/>
              <a:t>X</a:t>
            </a:r>
          </a:p>
        </p:txBody>
      </p:sp>
      <p:graphicFrame>
        <p:nvGraphicFramePr>
          <p:cNvPr id="1863720" name="Group 40"/>
          <p:cNvGraphicFramePr>
            <a:graphicFrameLocks noGrp="1"/>
          </p:cNvGraphicFramePr>
          <p:nvPr/>
        </p:nvGraphicFramePr>
        <p:xfrm>
          <a:off x="468313" y="2349500"/>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1" name="Line 48"/>
          <p:cNvSpPr>
            <a:spLocks noChangeShapeType="1"/>
          </p:cNvSpPr>
          <p:nvPr/>
        </p:nvSpPr>
        <p:spPr bwMode="auto">
          <a:xfrm flipH="1">
            <a:off x="1619250" y="2565400"/>
            <a:ext cx="503238" cy="0"/>
          </a:xfrm>
          <a:prstGeom prst="line">
            <a:avLst/>
          </a:prstGeom>
          <a:noFill/>
          <a:ln w="31750">
            <a:solidFill>
              <a:srgbClr val="FF0000"/>
            </a:solidFill>
            <a:round/>
            <a:headEnd/>
            <a:tailEnd type="triangle" w="med" len="med"/>
          </a:ln>
        </p:spPr>
        <p:txBody>
          <a:bodyPr/>
          <a:lstStyle/>
          <a:p>
            <a:endParaRPr lang="es-ES"/>
          </a:p>
        </p:txBody>
      </p:sp>
      <p:sp>
        <p:nvSpPr>
          <p:cNvPr id="49192" name="Rectangle 49"/>
          <p:cNvSpPr>
            <a:spLocks noChangeArrowheads="1"/>
          </p:cNvSpPr>
          <p:nvPr/>
        </p:nvSpPr>
        <p:spPr bwMode="auto">
          <a:xfrm>
            <a:off x="2122488" y="2493963"/>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10</a:t>
            </a:r>
          </a:p>
        </p:txBody>
      </p:sp>
      <p:sp>
        <p:nvSpPr>
          <p:cNvPr id="49193" name="Text Box 72"/>
          <p:cNvSpPr txBox="1">
            <a:spLocks noChangeArrowheads="1"/>
          </p:cNvSpPr>
          <p:nvPr/>
        </p:nvSpPr>
        <p:spPr bwMode="auto">
          <a:xfrm>
            <a:off x="517525" y="3429000"/>
            <a:ext cx="3608388" cy="336550"/>
          </a:xfrm>
          <a:prstGeom prst="rect">
            <a:avLst/>
          </a:prstGeom>
          <a:noFill/>
          <a:ln w="9525">
            <a:noFill/>
            <a:miter lim="800000"/>
            <a:headEnd/>
            <a:tailEnd/>
          </a:ln>
        </p:spPr>
        <p:txBody>
          <a:bodyPr wrap="none">
            <a:spAutoFit/>
          </a:bodyPr>
          <a:lstStyle/>
          <a:p>
            <a:r>
              <a:rPr lang="es-ES" sz="1600"/>
              <a:t>Paso 3: AP1 envía la trama hacia X:</a:t>
            </a:r>
          </a:p>
        </p:txBody>
      </p:sp>
      <p:sp>
        <p:nvSpPr>
          <p:cNvPr id="49194" name="Line 86"/>
          <p:cNvSpPr>
            <a:spLocks noChangeShapeType="1"/>
          </p:cNvSpPr>
          <p:nvPr/>
        </p:nvSpPr>
        <p:spPr bwMode="auto">
          <a:xfrm>
            <a:off x="4572000" y="2349500"/>
            <a:ext cx="0" cy="1584325"/>
          </a:xfrm>
          <a:prstGeom prst="line">
            <a:avLst/>
          </a:prstGeom>
          <a:noFill/>
          <a:ln w="9525">
            <a:solidFill>
              <a:schemeClr val="tx1"/>
            </a:solidFill>
            <a:round/>
            <a:headEnd/>
            <a:tailEnd type="triangle" w="med" len="med"/>
          </a:ln>
        </p:spPr>
        <p:txBody>
          <a:bodyPr/>
          <a:lstStyle/>
          <a:p>
            <a:endParaRPr lang="es-ES"/>
          </a:p>
        </p:txBody>
      </p:sp>
      <p:sp>
        <p:nvSpPr>
          <p:cNvPr id="49195" name="Line 88"/>
          <p:cNvSpPr>
            <a:spLocks noChangeShapeType="1"/>
          </p:cNvSpPr>
          <p:nvPr/>
        </p:nvSpPr>
        <p:spPr bwMode="auto">
          <a:xfrm flipH="1">
            <a:off x="3851275" y="2382838"/>
            <a:ext cx="1584325" cy="1550987"/>
          </a:xfrm>
          <a:prstGeom prst="line">
            <a:avLst/>
          </a:prstGeom>
          <a:noFill/>
          <a:ln w="9525">
            <a:solidFill>
              <a:schemeClr val="tx1"/>
            </a:solidFill>
            <a:round/>
            <a:headEnd/>
            <a:tailEnd type="triangle" w="med" len="med"/>
          </a:ln>
        </p:spPr>
        <p:txBody>
          <a:bodyPr/>
          <a:lstStyle/>
          <a:p>
            <a:endParaRPr lang="es-ES"/>
          </a:p>
        </p:txBody>
      </p:sp>
      <p:sp>
        <p:nvSpPr>
          <p:cNvPr id="49196" name="Text Box 89"/>
          <p:cNvSpPr txBox="1">
            <a:spLocks noChangeArrowheads="1"/>
          </p:cNvSpPr>
          <p:nvPr/>
        </p:nvSpPr>
        <p:spPr bwMode="auto">
          <a:xfrm>
            <a:off x="611188" y="5013325"/>
            <a:ext cx="7705725" cy="825500"/>
          </a:xfrm>
          <a:prstGeom prst="rect">
            <a:avLst/>
          </a:prstGeom>
          <a:noFill/>
          <a:ln w="9525">
            <a:noFill/>
            <a:miter lim="800000"/>
            <a:headEnd/>
            <a:tailEnd/>
          </a:ln>
        </p:spPr>
        <p:txBody>
          <a:bodyPr>
            <a:spAutoFit/>
          </a:bodyPr>
          <a:lstStyle/>
          <a:p>
            <a:r>
              <a:rPr lang="es-ES" sz="1600" b="0"/>
              <a:t>En 802.11 se utiliza encapsulado LLC/SNAP (802.2), en Ethernet se usa Ethertype. </a:t>
            </a:r>
          </a:p>
          <a:p>
            <a:r>
              <a:rPr lang="es-ES" sz="1600" b="0"/>
              <a:t>El AP se encarga de convertir uno en otro (es un puente transparente)</a:t>
            </a:r>
          </a:p>
          <a:p>
            <a:r>
              <a:rPr lang="es-ES" sz="1600" b="0"/>
              <a:t>La trama Ethernet no contiene el BSSID la dirección del AP</a:t>
            </a:r>
          </a:p>
        </p:txBody>
      </p:sp>
      <p:sp>
        <p:nvSpPr>
          <p:cNvPr id="49197" name="Text Box 90"/>
          <p:cNvSpPr txBox="1">
            <a:spLocks noChangeArrowheads="1"/>
          </p:cNvSpPr>
          <p:nvPr/>
        </p:nvSpPr>
        <p:spPr bwMode="auto">
          <a:xfrm>
            <a:off x="539750" y="3021013"/>
            <a:ext cx="3435350" cy="336550"/>
          </a:xfrm>
          <a:prstGeom prst="rect">
            <a:avLst/>
          </a:prstGeom>
          <a:noFill/>
          <a:ln w="9525">
            <a:noFill/>
            <a:miter lim="800000"/>
            <a:headEnd/>
            <a:tailEnd/>
          </a:ln>
        </p:spPr>
        <p:txBody>
          <a:bodyPr wrap="none">
            <a:spAutoFit/>
          </a:bodyPr>
          <a:lstStyle/>
          <a:p>
            <a:r>
              <a:rPr lang="es-ES" sz="1600"/>
              <a:t>Paso 2: AP1 envía el ACK hacia A</a:t>
            </a:r>
          </a:p>
        </p:txBody>
      </p:sp>
      <p:graphicFrame>
        <p:nvGraphicFramePr>
          <p:cNvPr id="1863792" name="Group 112"/>
          <p:cNvGraphicFramePr>
            <a:graphicFrameLocks noGrp="1"/>
          </p:cNvGraphicFramePr>
          <p:nvPr/>
        </p:nvGraphicFramePr>
        <p:xfrm>
          <a:off x="3276600" y="4160838"/>
          <a:ext cx="3702050" cy="493776"/>
        </p:xfrm>
        <a:graphic>
          <a:graphicData uri="http://schemas.openxmlformats.org/drawingml/2006/table">
            <a:tbl>
              <a:tblPr/>
              <a:tblGrid>
                <a:gridCol w="877888"/>
                <a:gridCol w="877887"/>
                <a:gridCol w="692150"/>
                <a:gridCol w="606425"/>
                <a:gridCol w="647700"/>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Destino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49212" name="Text Box 107"/>
          <p:cNvSpPr txBox="1">
            <a:spLocks noChangeArrowheads="1"/>
          </p:cNvSpPr>
          <p:nvPr/>
        </p:nvSpPr>
        <p:spPr bwMode="auto">
          <a:xfrm>
            <a:off x="3563938" y="3933825"/>
            <a:ext cx="312737" cy="314325"/>
          </a:xfrm>
          <a:prstGeom prst="rect">
            <a:avLst/>
          </a:prstGeom>
          <a:solidFill>
            <a:schemeClr val="bg1"/>
          </a:solidFill>
          <a:ln w="9525">
            <a:solidFill>
              <a:schemeClr val="tx1"/>
            </a:solidFill>
            <a:miter lim="800000"/>
            <a:headEnd/>
            <a:tailEnd/>
          </a:ln>
        </p:spPr>
        <p:txBody>
          <a:bodyPr wrap="none">
            <a:spAutoFit/>
          </a:bodyPr>
          <a:lstStyle/>
          <a:p>
            <a:r>
              <a:rPr lang="es-ES"/>
              <a:t>X</a:t>
            </a:r>
          </a:p>
        </p:txBody>
      </p:sp>
      <p:sp>
        <p:nvSpPr>
          <p:cNvPr id="49213" name="Text Box 109"/>
          <p:cNvSpPr txBox="1">
            <a:spLocks noChangeArrowheads="1"/>
          </p:cNvSpPr>
          <p:nvPr/>
        </p:nvSpPr>
        <p:spPr bwMode="auto">
          <a:xfrm>
            <a:off x="4427538" y="3933825"/>
            <a:ext cx="322262"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49214" name="Line 113"/>
          <p:cNvSpPr>
            <a:spLocks noChangeShapeType="1"/>
          </p:cNvSpPr>
          <p:nvPr/>
        </p:nvSpPr>
        <p:spPr bwMode="auto">
          <a:xfrm flipH="1">
            <a:off x="6156325" y="2708275"/>
            <a:ext cx="1295400" cy="1368425"/>
          </a:xfrm>
          <a:prstGeom prst="line">
            <a:avLst/>
          </a:prstGeom>
          <a:noFill/>
          <a:ln w="9525">
            <a:solidFill>
              <a:schemeClr val="tx1"/>
            </a:solidFill>
            <a:round/>
            <a:headEnd/>
            <a:tailEnd type="triangle" w="med" len="med"/>
          </a:ln>
        </p:spPr>
        <p:txBody>
          <a:bodyPr/>
          <a:lstStyle/>
          <a:p>
            <a:endParaRPr lang="es-ES"/>
          </a:p>
        </p:txBody>
      </p:sp>
      <p:sp>
        <p:nvSpPr>
          <p:cNvPr id="49215" name="Rectangle 114"/>
          <p:cNvSpPr>
            <a:spLocks noChangeArrowheads="1"/>
          </p:cNvSpPr>
          <p:nvPr/>
        </p:nvSpPr>
        <p:spPr bwMode="auto">
          <a:xfrm>
            <a:off x="7308850" y="2565400"/>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49216" name="Rectangle 115"/>
          <p:cNvSpPr>
            <a:spLocks noChangeArrowheads="1"/>
          </p:cNvSpPr>
          <p:nvPr/>
        </p:nvSpPr>
        <p:spPr bwMode="auto">
          <a:xfrm>
            <a:off x="5349875" y="4389438"/>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49217" name="Line 116"/>
          <p:cNvSpPr>
            <a:spLocks noChangeShapeType="1"/>
          </p:cNvSpPr>
          <p:nvPr/>
        </p:nvSpPr>
        <p:spPr bwMode="auto">
          <a:xfrm flipH="1">
            <a:off x="5610225" y="2705100"/>
            <a:ext cx="1725613" cy="1411288"/>
          </a:xfrm>
          <a:prstGeom prst="line">
            <a:avLst/>
          </a:prstGeom>
          <a:noFill/>
          <a:ln w="9525">
            <a:solidFill>
              <a:schemeClr val="tx1"/>
            </a:solidFill>
            <a:round/>
            <a:headEnd/>
            <a:tailEnd type="triangle" w="med" len="med"/>
          </a:ln>
        </p:spPr>
        <p:txBody>
          <a:bodyPr/>
          <a:lstStyle/>
          <a:p>
            <a:endParaRPr lang="es-ES"/>
          </a:p>
        </p:txBody>
      </p:sp>
      <p:sp>
        <p:nvSpPr>
          <p:cNvPr id="49218" name="Line 121"/>
          <p:cNvSpPr>
            <a:spLocks noChangeShapeType="1"/>
          </p:cNvSpPr>
          <p:nvPr/>
        </p:nvSpPr>
        <p:spPr bwMode="auto">
          <a:xfrm>
            <a:off x="5475288" y="693738"/>
            <a:ext cx="0" cy="1081087"/>
          </a:xfrm>
          <a:prstGeom prst="line">
            <a:avLst/>
          </a:prstGeom>
          <a:noFill/>
          <a:ln w="25400">
            <a:solidFill>
              <a:srgbClr val="0000FF"/>
            </a:solidFill>
            <a:round/>
            <a:headEnd/>
            <a:tailEnd/>
          </a:ln>
        </p:spPr>
        <p:txBody>
          <a:bodyPr/>
          <a:lstStyle/>
          <a:p>
            <a:endParaRPr lang="es-ES"/>
          </a:p>
        </p:txBody>
      </p:sp>
      <p:pic>
        <p:nvPicPr>
          <p:cNvPr id="49219" name="Picture 126"/>
          <p:cNvPicPr>
            <a:picLocks noChangeArrowheads="1"/>
          </p:cNvPicPr>
          <p:nvPr/>
        </p:nvPicPr>
        <p:blipFill>
          <a:blip r:embed="rId3" cstate="print"/>
          <a:srcRect/>
          <a:stretch>
            <a:fillRect/>
          </a:stretch>
        </p:blipFill>
        <p:spPr bwMode="auto">
          <a:xfrm>
            <a:off x="5186363" y="333375"/>
            <a:ext cx="519112" cy="692150"/>
          </a:xfrm>
          <a:prstGeom prst="rect">
            <a:avLst/>
          </a:prstGeom>
          <a:noFill/>
          <a:ln w="12700">
            <a:noFill/>
            <a:miter lim="800000"/>
            <a:headEnd/>
            <a:tailEnd/>
          </a:ln>
        </p:spPr>
      </p:pic>
      <p:sp>
        <p:nvSpPr>
          <p:cNvPr id="49220" name="Text Box 128"/>
          <p:cNvSpPr txBox="1">
            <a:spLocks noChangeArrowheads="1"/>
          </p:cNvSpPr>
          <p:nvPr/>
        </p:nvSpPr>
        <p:spPr bwMode="auto">
          <a:xfrm>
            <a:off x="5257800" y="577850"/>
            <a:ext cx="319088" cy="336550"/>
          </a:xfrm>
          <a:prstGeom prst="rect">
            <a:avLst/>
          </a:prstGeom>
          <a:noFill/>
          <a:ln w="9525">
            <a:noFill/>
            <a:miter lim="800000"/>
            <a:headEnd/>
            <a:tailEnd/>
          </a:ln>
        </p:spPr>
        <p:txBody>
          <a:bodyPr wrap="none">
            <a:spAutoFit/>
          </a:bodyPr>
          <a:lstStyle/>
          <a:p>
            <a:r>
              <a:rPr lang="es-ES" sz="1600"/>
              <a:t>X</a:t>
            </a:r>
          </a:p>
        </p:txBody>
      </p:sp>
      <p:sp>
        <p:nvSpPr>
          <p:cNvPr id="49221" name="Line 137"/>
          <p:cNvSpPr>
            <a:spLocks noChangeShapeType="1"/>
          </p:cNvSpPr>
          <p:nvPr/>
        </p:nvSpPr>
        <p:spPr bwMode="auto">
          <a:xfrm flipV="1">
            <a:off x="5651500" y="1701800"/>
            <a:ext cx="935038" cy="144463"/>
          </a:xfrm>
          <a:prstGeom prst="line">
            <a:avLst/>
          </a:prstGeom>
          <a:noFill/>
          <a:ln w="25400">
            <a:solidFill>
              <a:srgbClr val="0000FF"/>
            </a:solidFill>
            <a:round/>
            <a:headEnd/>
            <a:tailEnd/>
          </a:ln>
        </p:spPr>
        <p:txBody>
          <a:bodyPr/>
          <a:lstStyle/>
          <a:p>
            <a:endParaRPr lang="es-ES"/>
          </a:p>
        </p:txBody>
      </p:sp>
      <p:sp>
        <p:nvSpPr>
          <p:cNvPr id="49222" name="Line 138"/>
          <p:cNvSpPr>
            <a:spLocks noChangeShapeType="1"/>
          </p:cNvSpPr>
          <p:nvPr/>
        </p:nvSpPr>
        <p:spPr bwMode="auto">
          <a:xfrm flipV="1">
            <a:off x="5722938" y="1917700"/>
            <a:ext cx="2447925" cy="0"/>
          </a:xfrm>
          <a:prstGeom prst="line">
            <a:avLst/>
          </a:prstGeom>
          <a:noFill/>
          <a:ln w="25400">
            <a:solidFill>
              <a:srgbClr val="0000FF"/>
            </a:solidFill>
            <a:round/>
            <a:headEnd/>
            <a:tailEnd/>
          </a:ln>
        </p:spPr>
        <p:txBody>
          <a:bodyPr/>
          <a:lstStyle/>
          <a:p>
            <a:endParaRPr lang="es-ES"/>
          </a:p>
        </p:txBody>
      </p:sp>
      <p:pic>
        <p:nvPicPr>
          <p:cNvPr id="49223" name="Picture 139"/>
          <p:cNvPicPr>
            <a:picLocks noChangeAspect="1" noChangeArrowheads="1"/>
          </p:cNvPicPr>
          <p:nvPr/>
        </p:nvPicPr>
        <p:blipFill>
          <a:blip r:embed="rId4" cstate="print"/>
          <a:srcRect/>
          <a:stretch>
            <a:fillRect/>
          </a:stretch>
        </p:blipFill>
        <p:spPr bwMode="auto">
          <a:xfrm>
            <a:off x="7883525" y="1473200"/>
            <a:ext cx="681038" cy="509588"/>
          </a:xfrm>
          <a:prstGeom prst="rect">
            <a:avLst/>
          </a:prstGeom>
          <a:noFill/>
          <a:ln w="9525">
            <a:noFill/>
            <a:miter lim="800000"/>
            <a:headEnd/>
            <a:tailEnd/>
          </a:ln>
        </p:spPr>
      </p:pic>
      <p:pic>
        <p:nvPicPr>
          <p:cNvPr id="49224" name="Picture 140"/>
          <p:cNvPicPr>
            <a:picLocks noChangeAspect="1" noChangeArrowheads="1"/>
          </p:cNvPicPr>
          <p:nvPr/>
        </p:nvPicPr>
        <p:blipFill>
          <a:blip r:embed="rId5" cstate="print"/>
          <a:srcRect/>
          <a:stretch>
            <a:fillRect/>
          </a:stretch>
        </p:blipFill>
        <p:spPr bwMode="auto">
          <a:xfrm>
            <a:off x="7939088" y="620696"/>
            <a:ext cx="593725" cy="522288"/>
          </a:xfrm>
          <a:prstGeom prst="rect">
            <a:avLst/>
          </a:prstGeom>
          <a:noFill/>
          <a:ln w="9525">
            <a:noFill/>
            <a:miter lim="800000"/>
            <a:headEnd/>
            <a:tailEnd/>
          </a:ln>
        </p:spPr>
      </p:pic>
      <p:sp>
        <p:nvSpPr>
          <p:cNvPr id="49225" name="Text Box 141"/>
          <p:cNvSpPr txBox="1">
            <a:spLocks noChangeArrowheads="1"/>
          </p:cNvSpPr>
          <p:nvPr/>
        </p:nvSpPr>
        <p:spPr bwMode="auto">
          <a:xfrm>
            <a:off x="8129588" y="622284"/>
            <a:ext cx="312737" cy="304800"/>
          </a:xfrm>
          <a:prstGeom prst="rect">
            <a:avLst/>
          </a:prstGeom>
          <a:noFill/>
          <a:ln w="9525">
            <a:noFill/>
            <a:miter lim="800000"/>
            <a:headEnd/>
            <a:tailEnd/>
          </a:ln>
        </p:spPr>
        <p:txBody>
          <a:bodyPr wrap="none">
            <a:spAutoFit/>
          </a:bodyPr>
          <a:lstStyle/>
          <a:p>
            <a:r>
              <a:rPr lang="es-ES"/>
              <a:t>C</a:t>
            </a:r>
          </a:p>
        </p:txBody>
      </p:sp>
      <p:sp>
        <p:nvSpPr>
          <p:cNvPr id="49226" name="Text Box 142"/>
          <p:cNvSpPr txBox="1">
            <a:spLocks noChangeArrowheads="1"/>
          </p:cNvSpPr>
          <p:nvPr/>
        </p:nvSpPr>
        <p:spPr bwMode="auto">
          <a:xfrm>
            <a:off x="7986713" y="1652588"/>
            <a:ext cx="577850" cy="336550"/>
          </a:xfrm>
          <a:prstGeom prst="rect">
            <a:avLst/>
          </a:prstGeom>
          <a:noFill/>
          <a:ln w="9525">
            <a:noFill/>
            <a:miter lim="800000"/>
            <a:headEnd/>
            <a:tailEnd/>
          </a:ln>
        </p:spPr>
        <p:txBody>
          <a:bodyPr wrap="none">
            <a:spAutoFit/>
          </a:bodyPr>
          <a:lstStyle/>
          <a:p>
            <a:r>
              <a:rPr lang="es-ES" sz="1600"/>
              <a:t>AP2</a:t>
            </a:r>
          </a:p>
        </p:txBody>
      </p:sp>
      <p:pic>
        <p:nvPicPr>
          <p:cNvPr id="49227" name="Picture 143"/>
          <p:cNvPicPr>
            <a:picLocks noChangeAspect="1" noChangeArrowheads="1"/>
          </p:cNvPicPr>
          <p:nvPr/>
        </p:nvPicPr>
        <p:blipFill>
          <a:blip r:embed="rId4" cstate="print"/>
          <a:srcRect/>
          <a:stretch>
            <a:fillRect/>
          </a:stretch>
        </p:blipFill>
        <p:spPr bwMode="auto">
          <a:xfrm>
            <a:off x="6310313" y="1257300"/>
            <a:ext cx="681037" cy="509588"/>
          </a:xfrm>
          <a:prstGeom prst="rect">
            <a:avLst/>
          </a:prstGeom>
          <a:noFill/>
          <a:ln w="9525">
            <a:noFill/>
            <a:miter lim="800000"/>
            <a:headEnd/>
            <a:tailEnd/>
          </a:ln>
        </p:spPr>
      </p:pic>
      <p:pic>
        <p:nvPicPr>
          <p:cNvPr id="49228" name="Picture 144"/>
          <p:cNvPicPr>
            <a:picLocks noChangeAspect="1" noChangeArrowheads="1"/>
          </p:cNvPicPr>
          <p:nvPr/>
        </p:nvPicPr>
        <p:blipFill>
          <a:blip r:embed="rId5" cstate="print"/>
          <a:srcRect/>
          <a:stretch>
            <a:fillRect/>
          </a:stretch>
        </p:blipFill>
        <p:spPr bwMode="auto">
          <a:xfrm>
            <a:off x="5992813" y="404813"/>
            <a:ext cx="593725" cy="522287"/>
          </a:xfrm>
          <a:prstGeom prst="rect">
            <a:avLst/>
          </a:prstGeom>
          <a:noFill/>
          <a:ln w="9525">
            <a:noFill/>
            <a:miter lim="800000"/>
            <a:headEnd/>
            <a:tailEnd/>
          </a:ln>
        </p:spPr>
      </p:pic>
      <p:pic>
        <p:nvPicPr>
          <p:cNvPr id="49229" name="Picture 145"/>
          <p:cNvPicPr>
            <a:picLocks noChangeAspect="1" noChangeArrowheads="1"/>
          </p:cNvPicPr>
          <p:nvPr/>
        </p:nvPicPr>
        <p:blipFill>
          <a:blip r:embed="rId5" cstate="print"/>
          <a:srcRect/>
          <a:stretch>
            <a:fillRect/>
          </a:stretch>
        </p:blipFill>
        <p:spPr bwMode="auto">
          <a:xfrm>
            <a:off x="6819900" y="404813"/>
            <a:ext cx="593725" cy="522287"/>
          </a:xfrm>
          <a:prstGeom prst="rect">
            <a:avLst/>
          </a:prstGeom>
          <a:noFill/>
          <a:ln w="9525">
            <a:noFill/>
            <a:miter lim="800000"/>
            <a:headEnd/>
            <a:tailEnd/>
          </a:ln>
        </p:spPr>
      </p:pic>
      <p:sp>
        <p:nvSpPr>
          <p:cNvPr id="49230" name="Text Box 146"/>
          <p:cNvSpPr txBox="1">
            <a:spLocks noChangeArrowheads="1"/>
          </p:cNvSpPr>
          <p:nvPr/>
        </p:nvSpPr>
        <p:spPr bwMode="auto">
          <a:xfrm>
            <a:off x="6183313" y="406400"/>
            <a:ext cx="312737" cy="304800"/>
          </a:xfrm>
          <a:prstGeom prst="rect">
            <a:avLst/>
          </a:prstGeom>
          <a:noFill/>
          <a:ln w="9525">
            <a:noFill/>
            <a:miter lim="800000"/>
            <a:headEnd/>
            <a:tailEnd/>
          </a:ln>
        </p:spPr>
        <p:txBody>
          <a:bodyPr wrap="none">
            <a:spAutoFit/>
          </a:bodyPr>
          <a:lstStyle/>
          <a:p>
            <a:r>
              <a:rPr lang="es-ES"/>
              <a:t>A</a:t>
            </a:r>
          </a:p>
        </p:txBody>
      </p:sp>
      <p:sp>
        <p:nvSpPr>
          <p:cNvPr id="49231" name="Text Box 147"/>
          <p:cNvSpPr txBox="1">
            <a:spLocks noChangeArrowheads="1"/>
          </p:cNvSpPr>
          <p:nvPr/>
        </p:nvSpPr>
        <p:spPr bwMode="auto">
          <a:xfrm>
            <a:off x="7029450" y="406400"/>
            <a:ext cx="312738" cy="304800"/>
          </a:xfrm>
          <a:prstGeom prst="rect">
            <a:avLst/>
          </a:prstGeom>
          <a:noFill/>
          <a:ln w="9525">
            <a:noFill/>
            <a:miter lim="800000"/>
            <a:headEnd/>
            <a:tailEnd/>
          </a:ln>
        </p:spPr>
        <p:txBody>
          <a:bodyPr wrap="none">
            <a:spAutoFit/>
          </a:bodyPr>
          <a:lstStyle/>
          <a:p>
            <a:r>
              <a:rPr lang="es-ES"/>
              <a:t>B</a:t>
            </a:r>
          </a:p>
        </p:txBody>
      </p:sp>
      <p:sp>
        <p:nvSpPr>
          <p:cNvPr id="49232" name="Text Box 148"/>
          <p:cNvSpPr txBox="1">
            <a:spLocks noChangeArrowheads="1"/>
          </p:cNvSpPr>
          <p:nvPr/>
        </p:nvSpPr>
        <p:spPr bwMode="auto">
          <a:xfrm>
            <a:off x="6413500" y="1436688"/>
            <a:ext cx="577850" cy="336550"/>
          </a:xfrm>
          <a:prstGeom prst="rect">
            <a:avLst/>
          </a:prstGeom>
          <a:noFill/>
          <a:ln w="9525">
            <a:noFill/>
            <a:miter lim="800000"/>
            <a:headEnd/>
            <a:tailEnd/>
          </a:ln>
        </p:spPr>
        <p:txBody>
          <a:bodyPr wrap="none">
            <a:spAutoFit/>
          </a:bodyPr>
          <a:lstStyle/>
          <a:p>
            <a:r>
              <a:rPr lang="es-ES" sz="1600"/>
              <a:t>AP1</a:t>
            </a:r>
          </a:p>
        </p:txBody>
      </p:sp>
      <p:pic>
        <p:nvPicPr>
          <p:cNvPr id="49233" name="Picture 150"/>
          <p:cNvPicPr>
            <a:picLocks noChangeAspect="1" noChangeArrowheads="1"/>
          </p:cNvPicPr>
          <p:nvPr/>
        </p:nvPicPr>
        <p:blipFill>
          <a:blip r:embed="rId6" cstate="print"/>
          <a:srcRect/>
          <a:stretch>
            <a:fillRect/>
          </a:stretch>
        </p:blipFill>
        <p:spPr bwMode="auto">
          <a:xfrm rot="-600000">
            <a:off x="6299200" y="909638"/>
            <a:ext cx="111125" cy="598487"/>
          </a:xfrm>
          <a:prstGeom prst="rect">
            <a:avLst/>
          </a:prstGeom>
          <a:noFill/>
          <a:ln w="9525">
            <a:noFill/>
            <a:miter lim="800000"/>
            <a:headEnd/>
            <a:tailEnd/>
          </a:ln>
        </p:spPr>
      </p:pic>
      <p:sp>
        <p:nvSpPr>
          <p:cNvPr id="49234" name="Line 152"/>
          <p:cNvSpPr>
            <a:spLocks noChangeShapeType="1"/>
          </p:cNvSpPr>
          <p:nvPr/>
        </p:nvSpPr>
        <p:spPr bwMode="auto">
          <a:xfrm rot="21000000" flipV="1">
            <a:off x="6442075" y="981075"/>
            <a:ext cx="0" cy="431800"/>
          </a:xfrm>
          <a:prstGeom prst="line">
            <a:avLst/>
          </a:prstGeom>
          <a:noFill/>
          <a:ln w="19050">
            <a:solidFill>
              <a:schemeClr val="tx1"/>
            </a:solidFill>
            <a:round/>
            <a:headEnd/>
            <a:tailEnd type="triangle" w="med" len="med"/>
          </a:ln>
        </p:spPr>
        <p:txBody>
          <a:bodyPr/>
          <a:lstStyle/>
          <a:p>
            <a:endParaRPr lang="es-ES"/>
          </a:p>
        </p:txBody>
      </p:sp>
      <p:sp>
        <p:nvSpPr>
          <p:cNvPr id="49235" name="Line 153"/>
          <p:cNvSpPr>
            <a:spLocks noChangeShapeType="1"/>
          </p:cNvSpPr>
          <p:nvPr/>
        </p:nvSpPr>
        <p:spPr bwMode="auto">
          <a:xfrm rot="-600000">
            <a:off x="6226175" y="981075"/>
            <a:ext cx="0" cy="431800"/>
          </a:xfrm>
          <a:prstGeom prst="line">
            <a:avLst/>
          </a:prstGeom>
          <a:noFill/>
          <a:ln w="19050">
            <a:solidFill>
              <a:schemeClr val="tx1"/>
            </a:solidFill>
            <a:round/>
            <a:headEnd/>
            <a:tailEnd type="triangle" w="med" len="med"/>
          </a:ln>
        </p:spPr>
        <p:txBody>
          <a:bodyPr/>
          <a:lstStyle/>
          <a:p>
            <a:endParaRPr lang="es-ES"/>
          </a:p>
        </p:txBody>
      </p:sp>
      <p:sp>
        <p:nvSpPr>
          <p:cNvPr id="49236" name="Text Box 155"/>
          <p:cNvSpPr txBox="1">
            <a:spLocks noChangeArrowheads="1"/>
          </p:cNvSpPr>
          <p:nvPr/>
        </p:nvSpPr>
        <p:spPr bwMode="auto">
          <a:xfrm>
            <a:off x="5943600" y="981075"/>
            <a:ext cx="282575" cy="304800"/>
          </a:xfrm>
          <a:prstGeom prst="rect">
            <a:avLst/>
          </a:prstGeom>
          <a:noFill/>
          <a:ln w="9525">
            <a:noFill/>
            <a:miter lim="800000"/>
            <a:headEnd/>
            <a:tailEnd/>
          </a:ln>
        </p:spPr>
        <p:txBody>
          <a:bodyPr wrap="none">
            <a:spAutoFit/>
          </a:bodyPr>
          <a:lstStyle/>
          <a:p>
            <a:r>
              <a:rPr lang="es-ES"/>
              <a:t>1</a:t>
            </a:r>
          </a:p>
        </p:txBody>
      </p:sp>
      <p:sp>
        <p:nvSpPr>
          <p:cNvPr id="49237" name="Text Box 156"/>
          <p:cNvSpPr txBox="1">
            <a:spLocks noChangeArrowheads="1"/>
          </p:cNvSpPr>
          <p:nvPr/>
        </p:nvSpPr>
        <p:spPr bwMode="auto">
          <a:xfrm>
            <a:off x="6370638" y="981075"/>
            <a:ext cx="282575" cy="304800"/>
          </a:xfrm>
          <a:prstGeom prst="rect">
            <a:avLst/>
          </a:prstGeom>
          <a:noFill/>
          <a:ln w="9525">
            <a:noFill/>
            <a:miter lim="800000"/>
            <a:headEnd/>
            <a:tailEnd/>
          </a:ln>
        </p:spPr>
        <p:txBody>
          <a:bodyPr wrap="none">
            <a:spAutoFit/>
          </a:bodyPr>
          <a:lstStyle/>
          <a:p>
            <a:r>
              <a:rPr lang="es-ES"/>
              <a:t>2</a:t>
            </a:r>
          </a:p>
        </p:txBody>
      </p:sp>
      <p:pic>
        <p:nvPicPr>
          <p:cNvPr id="49238" name="Picture 130"/>
          <p:cNvPicPr>
            <a:picLocks noChangeArrowheads="1"/>
          </p:cNvPicPr>
          <p:nvPr/>
        </p:nvPicPr>
        <p:blipFill>
          <a:blip r:embed="rId7" cstate="print"/>
          <a:srcRect/>
          <a:stretch>
            <a:fillRect/>
          </a:stretch>
        </p:blipFill>
        <p:spPr bwMode="auto">
          <a:xfrm>
            <a:off x="5186363" y="1701800"/>
            <a:ext cx="819150" cy="287338"/>
          </a:xfrm>
          <a:prstGeom prst="rect">
            <a:avLst/>
          </a:prstGeom>
          <a:noFill/>
          <a:ln w="12700">
            <a:noFill/>
            <a:miter lim="800000"/>
            <a:headEnd/>
            <a:tailEnd/>
          </a:ln>
        </p:spPr>
      </p:pic>
      <p:sp>
        <p:nvSpPr>
          <p:cNvPr id="49239" name="Line 159"/>
          <p:cNvSpPr>
            <a:spLocks noChangeShapeType="1"/>
          </p:cNvSpPr>
          <p:nvPr/>
        </p:nvSpPr>
        <p:spPr bwMode="auto">
          <a:xfrm flipH="1">
            <a:off x="5570538" y="1628775"/>
            <a:ext cx="647700" cy="71438"/>
          </a:xfrm>
          <a:prstGeom prst="line">
            <a:avLst/>
          </a:prstGeom>
          <a:noFill/>
          <a:ln w="19050">
            <a:solidFill>
              <a:schemeClr val="tx1"/>
            </a:solidFill>
            <a:round/>
            <a:headEnd/>
            <a:tailEnd/>
          </a:ln>
        </p:spPr>
        <p:txBody>
          <a:bodyPr/>
          <a:lstStyle/>
          <a:p>
            <a:endParaRPr lang="es-ES"/>
          </a:p>
        </p:txBody>
      </p:sp>
      <p:sp>
        <p:nvSpPr>
          <p:cNvPr id="49240" name="Line 160"/>
          <p:cNvSpPr>
            <a:spLocks noChangeShapeType="1"/>
          </p:cNvSpPr>
          <p:nvPr/>
        </p:nvSpPr>
        <p:spPr bwMode="auto">
          <a:xfrm flipV="1">
            <a:off x="5580063" y="1052513"/>
            <a:ext cx="0" cy="647700"/>
          </a:xfrm>
          <a:prstGeom prst="line">
            <a:avLst/>
          </a:prstGeom>
          <a:noFill/>
          <a:ln w="19050">
            <a:solidFill>
              <a:schemeClr val="tx1"/>
            </a:solidFill>
            <a:round/>
            <a:headEnd/>
            <a:tailEnd type="triangle" w="med" len="med"/>
          </a:ln>
        </p:spPr>
        <p:txBody>
          <a:bodyPr/>
          <a:lstStyle/>
          <a:p>
            <a:endParaRPr lang="es-ES"/>
          </a:p>
        </p:txBody>
      </p:sp>
      <p:sp>
        <p:nvSpPr>
          <p:cNvPr id="49241" name="Text Box 161"/>
          <p:cNvSpPr txBox="1">
            <a:spLocks noChangeArrowheads="1"/>
          </p:cNvSpPr>
          <p:nvPr/>
        </p:nvSpPr>
        <p:spPr bwMode="auto">
          <a:xfrm>
            <a:off x="5532438" y="1196975"/>
            <a:ext cx="282575" cy="304800"/>
          </a:xfrm>
          <a:prstGeom prst="rect">
            <a:avLst/>
          </a:prstGeom>
          <a:noFill/>
          <a:ln w="9525">
            <a:noFill/>
            <a:miter lim="800000"/>
            <a:headEnd/>
            <a:tailEnd/>
          </a:ln>
        </p:spPr>
        <p:txBody>
          <a:bodyPr wrap="none">
            <a:spAutoFit/>
          </a:bodyPr>
          <a:lstStyle/>
          <a:p>
            <a:r>
              <a:rPr lang="es-ES"/>
              <a:t>3</a:t>
            </a:r>
          </a:p>
        </p:txBody>
      </p:sp>
      <p:sp>
        <p:nvSpPr>
          <p:cNvPr id="49242" name="Rectangle 163"/>
          <p:cNvSpPr>
            <a:spLocks noChangeArrowheads="1"/>
          </p:cNvSpPr>
          <p:nvPr/>
        </p:nvSpPr>
        <p:spPr bwMode="auto">
          <a:xfrm>
            <a:off x="5759450" y="4397375"/>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Tree>
  </p:cSld>
  <p:clrMapOvr>
    <a:masterClrMapping/>
  </p:clrMapOvr>
  <p:transition spd="med">
    <p:cover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1 Marcador de número de diapositiva"/>
          <p:cNvSpPr>
            <a:spLocks noGrp="1"/>
          </p:cNvSpPr>
          <p:nvPr>
            <p:ph type="sldNum" sz="quarter" idx="10"/>
          </p:nvPr>
        </p:nvSpPr>
        <p:spPr/>
        <p:txBody>
          <a:bodyPr/>
          <a:lstStyle/>
          <a:p>
            <a:pPr>
              <a:defRPr/>
            </a:pPr>
            <a:r>
              <a:rPr lang="es-ES"/>
              <a:t>Ampliación Redes 5-</a:t>
            </a:r>
            <a:fld id="{7FC1F169-8FBC-434B-B207-6FBF2F3A0F34}" type="slidenum">
              <a:rPr lang="es-ES"/>
              <a:pPr>
                <a:defRPr/>
              </a:pPr>
              <a:t>48</a:t>
            </a:fld>
            <a:endParaRPr lang="es-ES"/>
          </a:p>
        </p:txBody>
      </p:sp>
      <p:graphicFrame>
        <p:nvGraphicFramePr>
          <p:cNvPr id="1864718" name="Group 14"/>
          <p:cNvGraphicFramePr>
            <a:graphicFrameLocks noGrp="1"/>
          </p:cNvGraphicFramePr>
          <p:nvPr/>
        </p:nvGraphicFramePr>
        <p:xfrm>
          <a:off x="1889125" y="3827463"/>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50201" name="Rectangle 122"/>
          <p:cNvSpPr>
            <a:spLocks noChangeArrowheads="1"/>
          </p:cNvSpPr>
          <p:nvPr/>
        </p:nvSpPr>
        <p:spPr bwMode="auto">
          <a:xfrm>
            <a:off x="7305675" y="403701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0202" name="Rectangle 13"/>
          <p:cNvSpPr>
            <a:spLocks noChangeArrowheads="1"/>
          </p:cNvSpPr>
          <p:nvPr/>
        </p:nvSpPr>
        <p:spPr bwMode="auto">
          <a:xfrm>
            <a:off x="287338" y="465138"/>
            <a:ext cx="4716462" cy="731837"/>
          </a:xfrm>
          <a:prstGeom prst="rect">
            <a:avLst/>
          </a:prstGeom>
          <a:noFill/>
          <a:ln w="9525">
            <a:noFill/>
            <a:miter lim="800000"/>
            <a:headEnd/>
            <a:tailEnd/>
          </a:ln>
        </p:spPr>
        <p:txBody>
          <a:bodyPr anchor="ctr"/>
          <a:lstStyle/>
          <a:p>
            <a:pPr algn="ctr"/>
            <a:r>
              <a:rPr lang="en-US" sz="3200" b="0" dirty="0" err="1">
                <a:solidFill>
                  <a:schemeClr val="tx2"/>
                </a:solidFill>
              </a:rPr>
              <a:t>Caso</a:t>
            </a:r>
            <a:r>
              <a:rPr lang="en-US" sz="3200" b="0" dirty="0">
                <a:solidFill>
                  <a:schemeClr val="tx2"/>
                </a:solidFill>
              </a:rPr>
              <a:t> 3: </a:t>
            </a:r>
            <a:r>
              <a:rPr lang="en-US" sz="3200" b="0" dirty="0" smtClean="0">
                <a:solidFill>
                  <a:schemeClr val="tx2"/>
                </a:solidFill>
              </a:rPr>
              <a:t>X-AP1-A</a:t>
            </a:r>
            <a:endParaRPr lang="en-US" sz="3200" b="0" dirty="0">
              <a:solidFill>
                <a:schemeClr val="tx2"/>
              </a:solidFill>
            </a:endParaRPr>
          </a:p>
        </p:txBody>
      </p:sp>
      <p:sp>
        <p:nvSpPr>
          <p:cNvPr id="50203" name="Text Box 36"/>
          <p:cNvSpPr txBox="1">
            <a:spLocks noChangeArrowheads="1"/>
          </p:cNvSpPr>
          <p:nvPr/>
        </p:nvSpPr>
        <p:spPr bwMode="auto">
          <a:xfrm>
            <a:off x="611188" y="1700213"/>
            <a:ext cx="3608387" cy="336550"/>
          </a:xfrm>
          <a:prstGeom prst="rect">
            <a:avLst/>
          </a:prstGeom>
          <a:noFill/>
          <a:ln w="9525">
            <a:noFill/>
            <a:miter lim="800000"/>
            <a:headEnd/>
            <a:tailEnd/>
          </a:ln>
        </p:spPr>
        <p:txBody>
          <a:bodyPr wrap="none">
            <a:spAutoFit/>
          </a:bodyPr>
          <a:lstStyle/>
          <a:p>
            <a:r>
              <a:rPr lang="es-ES" sz="1600"/>
              <a:t>Paso 1: X envía la trama hacia AP1:</a:t>
            </a:r>
          </a:p>
        </p:txBody>
      </p:sp>
      <p:sp>
        <p:nvSpPr>
          <p:cNvPr id="50204" name="Text Box 37"/>
          <p:cNvSpPr txBox="1">
            <a:spLocks noChangeArrowheads="1"/>
          </p:cNvSpPr>
          <p:nvPr/>
        </p:nvSpPr>
        <p:spPr bwMode="auto">
          <a:xfrm>
            <a:off x="3529013" y="3573463"/>
            <a:ext cx="322262"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50205" name="Text Box 38"/>
          <p:cNvSpPr txBox="1">
            <a:spLocks noChangeArrowheads="1"/>
          </p:cNvSpPr>
          <p:nvPr/>
        </p:nvSpPr>
        <p:spPr bwMode="auto">
          <a:xfrm>
            <a:off x="4284663" y="3573463"/>
            <a:ext cx="539750" cy="314325"/>
          </a:xfrm>
          <a:prstGeom prst="rect">
            <a:avLst/>
          </a:prstGeom>
          <a:solidFill>
            <a:schemeClr val="bg1"/>
          </a:solidFill>
          <a:ln w="9525">
            <a:solidFill>
              <a:schemeClr val="tx1"/>
            </a:solidFill>
            <a:miter lim="800000"/>
            <a:headEnd/>
            <a:tailEnd/>
          </a:ln>
        </p:spPr>
        <p:txBody>
          <a:bodyPr wrap="none">
            <a:spAutoFit/>
          </a:bodyPr>
          <a:lstStyle/>
          <a:p>
            <a:r>
              <a:rPr lang="es-ES"/>
              <a:t>AP1</a:t>
            </a:r>
          </a:p>
        </p:txBody>
      </p:sp>
      <p:sp>
        <p:nvSpPr>
          <p:cNvPr id="50206" name="Text Box 39"/>
          <p:cNvSpPr txBox="1">
            <a:spLocks noChangeArrowheads="1"/>
          </p:cNvSpPr>
          <p:nvPr/>
        </p:nvSpPr>
        <p:spPr bwMode="auto">
          <a:xfrm>
            <a:off x="5311775" y="3573463"/>
            <a:ext cx="312738" cy="314325"/>
          </a:xfrm>
          <a:prstGeom prst="rect">
            <a:avLst/>
          </a:prstGeom>
          <a:solidFill>
            <a:schemeClr val="bg1"/>
          </a:solidFill>
          <a:ln w="9525">
            <a:solidFill>
              <a:schemeClr val="tx1"/>
            </a:solidFill>
            <a:miter lim="800000"/>
            <a:headEnd/>
            <a:tailEnd/>
          </a:ln>
        </p:spPr>
        <p:txBody>
          <a:bodyPr wrap="none">
            <a:spAutoFit/>
          </a:bodyPr>
          <a:lstStyle/>
          <a:p>
            <a:r>
              <a:rPr lang="es-ES"/>
              <a:t>X</a:t>
            </a:r>
          </a:p>
        </p:txBody>
      </p:sp>
      <p:graphicFrame>
        <p:nvGraphicFramePr>
          <p:cNvPr id="1864744" name="Group 40"/>
          <p:cNvGraphicFramePr>
            <a:graphicFrameLocks noGrp="1"/>
          </p:cNvGraphicFramePr>
          <p:nvPr/>
        </p:nvGraphicFramePr>
        <p:xfrm>
          <a:off x="468313" y="3827463"/>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5" name="Line 48"/>
          <p:cNvSpPr>
            <a:spLocks noChangeShapeType="1"/>
          </p:cNvSpPr>
          <p:nvPr/>
        </p:nvSpPr>
        <p:spPr bwMode="auto">
          <a:xfrm flipH="1">
            <a:off x="1619250" y="4043363"/>
            <a:ext cx="503238" cy="0"/>
          </a:xfrm>
          <a:prstGeom prst="line">
            <a:avLst/>
          </a:prstGeom>
          <a:noFill/>
          <a:ln w="31750">
            <a:solidFill>
              <a:srgbClr val="FF0000"/>
            </a:solidFill>
            <a:round/>
            <a:headEnd/>
            <a:tailEnd type="triangle" w="med" len="med"/>
          </a:ln>
        </p:spPr>
        <p:txBody>
          <a:bodyPr/>
          <a:lstStyle/>
          <a:p>
            <a:endParaRPr lang="es-ES"/>
          </a:p>
        </p:txBody>
      </p:sp>
      <p:sp>
        <p:nvSpPr>
          <p:cNvPr id="50216" name="Rectangle 49"/>
          <p:cNvSpPr>
            <a:spLocks noChangeArrowheads="1"/>
          </p:cNvSpPr>
          <p:nvPr/>
        </p:nvSpPr>
        <p:spPr bwMode="auto">
          <a:xfrm>
            <a:off x="2122488" y="3971925"/>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01</a:t>
            </a:r>
          </a:p>
        </p:txBody>
      </p:sp>
      <p:sp>
        <p:nvSpPr>
          <p:cNvPr id="50217" name="Text Box 50"/>
          <p:cNvSpPr txBox="1">
            <a:spLocks noChangeArrowheads="1"/>
          </p:cNvSpPr>
          <p:nvPr/>
        </p:nvSpPr>
        <p:spPr bwMode="auto">
          <a:xfrm>
            <a:off x="395288" y="3021013"/>
            <a:ext cx="3392487" cy="336550"/>
          </a:xfrm>
          <a:prstGeom prst="rect">
            <a:avLst/>
          </a:prstGeom>
          <a:noFill/>
          <a:ln w="9525">
            <a:noFill/>
            <a:miter lim="800000"/>
            <a:headEnd/>
            <a:tailEnd/>
          </a:ln>
        </p:spPr>
        <p:txBody>
          <a:bodyPr wrap="none">
            <a:spAutoFit/>
          </a:bodyPr>
          <a:lstStyle/>
          <a:p>
            <a:r>
              <a:rPr lang="es-ES" sz="1600"/>
              <a:t>Paso 2: AP1 envía trama hacia A:</a:t>
            </a:r>
          </a:p>
        </p:txBody>
      </p:sp>
      <p:sp>
        <p:nvSpPr>
          <p:cNvPr id="50218" name="Text Box 54"/>
          <p:cNvSpPr txBox="1">
            <a:spLocks noChangeArrowheads="1"/>
          </p:cNvSpPr>
          <p:nvPr/>
        </p:nvSpPr>
        <p:spPr bwMode="auto">
          <a:xfrm>
            <a:off x="539750" y="4460875"/>
            <a:ext cx="3435350" cy="336550"/>
          </a:xfrm>
          <a:prstGeom prst="rect">
            <a:avLst/>
          </a:prstGeom>
          <a:noFill/>
          <a:ln w="9525">
            <a:noFill/>
            <a:miter lim="800000"/>
            <a:headEnd/>
            <a:tailEnd/>
          </a:ln>
        </p:spPr>
        <p:txBody>
          <a:bodyPr wrap="none">
            <a:spAutoFit/>
          </a:bodyPr>
          <a:lstStyle/>
          <a:p>
            <a:r>
              <a:rPr lang="es-ES" sz="1600"/>
              <a:t>Paso 3: A envía el ACK hacia AP1</a:t>
            </a:r>
          </a:p>
        </p:txBody>
      </p:sp>
      <p:graphicFrame>
        <p:nvGraphicFramePr>
          <p:cNvPr id="1864759" name="Group 55"/>
          <p:cNvGraphicFramePr>
            <a:graphicFrameLocks noGrp="1"/>
          </p:cNvGraphicFramePr>
          <p:nvPr/>
        </p:nvGraphicFramePr>
        <p:xfrm>
          <a:off x="3276600" y="2333625"/>
          <a:ext cx="3702050" cy="493776"/>
        </p:xfrm>
        <a:graphic>
          <a:graphicData uri="http://schemas.openxmlformats.org/drawingml/2006/table">
            <a:tbl>
              <a:tblPr/>
              <a:tblGrid>
                <a:gridCol w="877888"/>
                <a:gridCol w="877887"/>
                <a:gridCol w="692150"/>
                <a:gridCol w="606425"/>
                <a:gridCol w="647700"/>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Destino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50233" name="Text Box 69"/>
          <p:cNvSpPr txBox="1">
            <a:spLocks noChangeArrowheads="1"/>
          </p:cNvSpPr>
          <p:nvPr/>
        </p:nvSpPr>
        <p:spPr bwMode="auto">
          <a:xfrm>
            <a:off x="3563938" y="2106613"/>
            <a:ext cx="322262"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50234" name="Text Box 70"/>
          <p:cNvSpPr txBox="1">
            <a:spLocks noChangeArrowheads="1"/>
          </p:cNvSpPr>
          <p:nvPr/>
        </p:nvSpPr>
        <p:spPr bwMode="auto">
          <a:xfrm>
            <a:off x="4427538" y="2106613"/>
            <a:ext cx="312737" cy="314325"/>
          </a:xfrm>
          <a:prstGeom prst="rect">
            <a:avLst/>
          </a:prstGeom>
          <a:solidFill>
            <a:schemeClr val="bg1"/>
          </a:solidFill>
          <a:ln w="9525">
            <a:solidFill>
              <a:schemeClr val="tx1"/>
            </a:solidFill>
            <a:miter lim="800000"/>
            <a:headEnd/>
            <a:tailEnd/>
          </a:ln>
        </p:spPr>
        <p:txBody>
          <a:bodyPr wrap="none">
            <a:spAutoFit/>
          </a:bodyPr>
          <a:lstStyle/>
          <a:p>
            <a:r>
              <a:rPr lang="es-ES"/>
              <a:t>X</a:t>
            </a:r>
          </a:p>
        </p:txBody>
      </p:sp>
      <p:sp>
        <p:nvSpPr>
          <p:cNvPr id="50235" name="Rectangle 74"/>
          <p:cNvSpPr>
            <a:spLocks noChangeArrowheads="1"/>
          </p:cNvSpPr>
          <p:nvPr/>
        </p:nvSpPr>
        <p:spPr bwMode="auto">
          <a:xfrm>
            <a:off x="7308850" y="4043363"/>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0236" name="Rectangle 75"/>
          <p:cNvSpPr>
            <a:spLocks noChangeArrowheads="1"/>
          </p:cNvSpPr>
          <p:nvPr/>
        </p:nvSpPr>
        <p:spPr bwMode="auto">
          <a:xfrm>
            <a:off x="5349875" y="2562225"/>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0237" name="Line 51"/>
          <p:cNvSpPr>
            <a:spLocks noChangeShapeType="1"/>
          </p:cNvSpPr>
          <p:nvPr/>
        </p:nvSpPr>
        <p:spPr bwMode="auto">
          <a:xfrm flipH="1">
            <a:off x="3708400" y="2420938"/>
            <a:ext cx="0" cy="1008062"/>
          </a:xfrm>
          <a:prstGeom prst="line">
            <a:avLst/>
          </a:prstGeom>
          <a:noFill/>
          <a:ln w="9525">
            <a:solidFill>
              <a:schemeClr val="tx1"/>
            </a:solidFill>
            <a:round/>
            <a:headEnd/>
            <a:tailEnd type="triangle" w="med" len="med"/>
          </a:ln>
        </p:spPr>
        <p:txBody>
          <a:bodyPr/>
          <a:lstStyle/>
          <a:p>
            <a:endParaRPr lang="es-ES"/>
          </a:p>
        </p:txBody>
      </p:sp>
      <p:sp>
        <p:nvSpPr>
          <p:cNvPr id="50238" name="Line 52"/>
          <p:cNvSpPr>
            <a:spLocks noChangeShapeType="1"/>
          </p:cNvSpPr>
          <p:nvPr/>
        </p:nvSpPr>
        <p:spPr bwMode="auto">
          <a:xfrm>
            <a:off x="4572000" y="2349500"/>
            <a:ext cx="792163" cy="1150938"/>
          </a:xfrm>
          <a:prstGeom prst="line">
            <a:avLst/>
          </a:prstGeom>
          <a:noFill/>
          <a:ln w="9525">
            <a:solidFill>
              <a:schemeClr val="tx1"/>
            </a:solidFill>
            <a:round/>
            <a:headEnd/>
            <a:tailEnd type="triangle" w="med" len="med"/>
          </a:ln>
        </p:spPr>
        <p:txBody>
          <a:bodyPr/>
          <a:lstStyle/>
          <a:p>
            <a:endParaRPr lang="es-ES"/>
          </a:p>
        </p:txBody>
      </p:sp>
      <p:sp>
        <p:nvSpPr>
          <p:cNvPr id="50239" name="Line 76"/>
          <p:cNvSpPr>
            <a:spLocks noChangeShapeType="1"/>
          </p:cNvSpPr>
          <p:nvPr/>
        </p:nvSpPr>
        <p:spPr bwMode="auto">
          <a:xfrm>
            <a:off x="5395913" y="2695575"/>
            <a:ext cx="1903412" cy="1304925"/>
          </a:xfrm>
          <a:prstGeom prst="line">
            <a:avLst/>
          </a:prstGeom>
          <a:noFill/>
          <a:ln w="9525">
            <a:solidFill>
              <a:schemeClr val="tx1"/>
            </a:solidFill>
            <a:round/>
            <a:headEnd/>
            <a:tailEnd type="triangle" w="med" len="med"/>
          </a:ln>
        </p:spPr>
        <p:txBody>
          <a:bodyPr/>
          <a:lstStyle/>
          <a:p>
            <a:endParaRPr lang="es-ES"/>
          </a:p>
        </p:txBody>
      </p:sp>
      <p:sp>
        <p:nvSpPr>
          <p:cNvPr id="50240" name="Text Box 79"/>
          <p:cNvSpPr txBox="1">
            <a:spLocks noChangeArrowheads="1"/>
          </p:cNvSpPr>
          <p:nvPr/>
        </p:nvSpPr>
        <p:spPr bwMode="auto">
          <a:xfrm>
            <a:off x="611188" y="5013325"/>
            <a:ext cx="7539037" cy="825500"/>
          </a:xfrm>
          <a:prstGeom prst="rect">
            <a:avLst/>
          </a:prstGeom>
          <a:noFill/>
          <a:ln w="9525">
            <a:noFill/>
            <a:miter lim="800000"/>
            <a:headEnd/>
            <a:tailEnd/>
          </a:ln>
        </p:spPr>
        <p:txBody>
          <a:bodyPr>
            <a:spAutoFit/>
          </a:bodyPr>
          <a:lstStyle/>
          <a:p>
            <a:r>
              <a:rPr lang="es-ES" sz="1600" b="0"/>
              <a:t>La trama Ethernet no contiene la dirección de AP1, pero como AP1 habrá enviado a la red tramas con dirección de origen A el conmutador tendrán la dirección MAC de A en el puerto donde esté conectado AP1</a:t>
            </a:r>
          </a:p>
        </p:txBody>
      </p:sp>
      <p:sp>
        <p:nvSpPr>
          <p:cNvPr id="50241" name="Line 96"/>
          <p:cNvSpPr>
            <a:spLocks noChangeShapeType="1"/>
          </p:cNvSpPr>
          <p:nvPr/>
        </p:nvSpPr>
        <p:spPr bwMode="auto">
          <a:xfrm>
            <a:off x="5475288" y="693738"/>
            <a:ext cx="0" cy="1081087"/>
          </a:xfrm>
          <a:prstGeom prst="line">
            <a:avLst/>
          </a:prstGeom>
          <a:noFill/>
          <a:ln w="25400">
            <a:solidFill>
              <a:srgbClr val="0000FF"/>
            </a:solidFill>
            <a:round/>
            <a:headEnd/>
            <a:tailEnd/>
          </a:ln>
        </p:spPr>
        <p:txBody>
          <a:bodyPr/>
          <a:lstStyle/>
          <a:p>
            <a:endParaRPr lang="es-ES"/>
          </a:p>
        </p:txBody>
      </p:sp>
      <p:pic>
        <p:nvPicPr>
          <p:cNvPr id="50242" name="Picture 97"/>
          <p:cNvPicPr>
            <a:picLocks noChangeArrowheads="1"/>
          </p:cNvPicPr>
          <p:nvPr/>
        </p:nvPicPr>
        <p:blipFill>
          <a:blip r:embed="rId3" cstate="print"/>
          <a:srcRect/>
          <a:stretch>
            <a:fillRect/>
          </a:stretch>
        </p:blipFill>
        <p:spPr bwMode="auto">
          <a:xfrm>
            <a:off x="5186363" y="333375"/>
            <a:ext cx="519112" cy="692150"/>
          </a:xfrm>
          <a:prstGeom prst="rect">
            <a:avLst/>
          </a:prstGeom>
          <a:noFill/>
          <a:ln w="12700">
            <a:noFill/>
            <a:miter lim="800000"/>
            <a:headEnd/>
            <a:tailEnd/>
          </a:ln>
        </p:spPr>
      </p:pic>
      <p:sp>
        <p:nvSpPr>
          <p:cNvPr id="50243" name="Text Box 98"/>
          <p:cNvSpPr txBox="1">
            <a:spLocks noChangeArrowheads="1"/>
          </p:cNvSpPr>
          <p:nvPr/>
        </p:nvSpPr>
        <p:spPr bwMode="auto">
          <a:xfrm>
            <a:off x="5257800" y="577850"/>
            <a:ext cx="319088" cy="336550"/>
          </a:xfrm>
          <a:prstGeom prst="rect">
            <a:avLst/>
          </a:prstGeom>
          <a:noFill/>
          <a:ln w="9525">
            <a:noFill/>
            <a:miter lim="800000"/>
            <a:headEnd/>
            <a:tailEnd/>
          </a:ln>
        </p:spPr>
        <p:txBody>
          <a:bodyPr wrap="none">
            <a:spAutoFit/>
          </a:bodyPr>
          <a:lstStyle/>
          <a:p>
            <a:r>
              <a:rPr lang="es-ES" sz="1600"/>
              <a:t>X</a:t>
            </a:r>
          </a:p>
        </p:txBody>
      </p:sp>
      <p:sp>
        <p:nvSpPr>
          <p:cNvPr id="50244" name="Line 99"/>
          <p:cNvSpPr>
            <a:spLocks noChangeShapeType="1"/>
          </p:cNvSpPr>
          <p:nvPr/>
        </p:nvSpPr>
        <p:spPr bwMode="auto">
          <a:xfrm flipV="1">
            <a:off x="5651500" y="1701800"/>
            <a:ext cx="935038" cy="144463"/>
          </a:xfrm>
          <a:prstGeom prst="line">
            <a:avLst/>
          </a:prstGeom>
          <a:noFill/>
          <a:ln w="25400">
            <a:solidFill>
              <a:srgbClr val="0000FF"/>
            </a:solidFill>
            <a:round/>
            <a:headEnd/>
            <a:tailEnd/>
          </a:ln>
        </p:spPr>
        <p:txBody>
          <a:bodyPr/>
          <a:lstStyle/>
          <a:p>
            <a:endParaRPr lang="es-ES"/>
          </a:p>
        </p:txBody>
      </p:sp>
      <p:sp>
        <p:nvSpPr>
          <p:cNvPr id="50245" name="Line 100"/>
          <p:cNvSpPr>
            <a:spLocks noChangeShapeType="1"/>
          </p:cNvSpPr>
          <p:nvPr/>
        </p:nvSpPr>
        <p:spPr bwMode="auto">
          <a:xfrm flipV="1">
            <a:off x="5722938" y="1917700"/>
            <a:ext cx="2447925" cy="0"/>
          </a:xfrm>
          <a:prstGeom prst="line">
            <a:avLst/>
          </a:prstGeom>
          <a:noFill/>
          <a:ln w="25400">
            <a:solidFill>
              <a:srgbClr val="0000FF"/>
            </a:solidFill>
            <a:round/>
            <a:headEnd/>
            <a:tailEnd/>
          </a:ln>
        </p:spPr>
        <p:txBody>
          <a:bodyPr/>
          <a:lstStyle/>
          <a:p>
            <a:endParaRPr lang="es-ES"/>
          </a:p>
        </p:txBody>
      </p:sp>
      <p:pic>
        <p:nvPicPr>
          <p:cNvPr id="50246" name="Picture 101"/>
          <p:cNvPicPr>
            <a:picLocks noChangeAspect="1" noChangeArrowheads="1"/>
          </p:cNvPicPr>
          <p:nvPr/>
        </p:nvPicPr>
        <p:blipFill>
          <a:blip r:embed="rId4" cstate="print"/>
          <a:srcRect/>
          <a:stretch>
            <a:fillRect/>
          </a:stretch>
        </p:blipFill>
        <p:spPr bwMode="auto">
          <a:xfrm>
            <a:off x="7883525" y="1473200"/>
            <a:ext cx="681038" cy="509588"/>
          </a:xfrm>
          <a:prstGeom prst="rect">
            <a:avLst/>
          </a:prstGeom>
          <a:noFill/>
          <a:ln w="9525">
            <a:noFill/>
            <a:miter lim="800000"/>
            <a:headEnd/>
            <a:tailEnd/>
          </a:ln>
        </p:spPr>
      </p:pic>
      <p:pic>
        <p:nvPicPr>
          <p:cNvPr id="50247" name="Picture 102"/>
          <p:cNvPicPr>
            <a:picLocks noChangeAspect="1" noChangeArrowheads="1"/>
          </p:cNvPicPr>
          <p:nvPr/>
        </p:nvPicPr>
        <p:blipFill>
          <a:blip r:embed="rId5" cstate="print"/>
          <a:srcRect/>
          <a:stretch>
            <a:fillRect/>
          </a:stretch>
        </p:blipFill>
        <p:spPr bwMode="auto">
          <a:xfrm>
            <a:off x="7939088" y="620696"/>
            <a:ext cx="593725" cy="522288"/>
          </a:xfrm>
          <a:prstGeom prst="rect">
            <a:avLst/>
          </a:prstGeom>
          <a:noFill/>
          <a:ln w="9525">
            <a:noFill/>
            <a:miter lim="800000"/>
            <a:headEnd/>
            <a:tailEnd/>
          </a:ln>
        </p:spPr>
      </p:pic>
      <p:sp>
        <p:nvSpPr>
          <p:cNvPr id="50248" name="Text Box 103"/>
          <p:cNvSpPr txBox="1">
            <a:spLocks noChangeArrowheads="1"/>
          </p:cNvSpPr>
          <p:nvPr/>
        </p:nvSpPr>
        <p:spPr bwMode="auto">
          <a:xfrm>
            <a:off x="8129588" y="622284"/>
            <a:ext cx="312737" cy="304800"/>
          </a:xfrm>
          <a:prstGeom prst="rect">
            <a:avLst/>
          </a:prstGeom>
          <a:noFill/>
          <a:ln w="9525">
            <a:noFill/>
            <a:miter lim="800000"/>
            <a:headEnd/>
            <a:tailEnd/>
          </a:ln>
        </p:spPr>
        <p:txBody>
          <a:bodyPr wrap="none">
            <a:spAutoFit/>
          </a:bodyPr>
          <a:lstStyle/>
          <a:p>
            <a:r>
              <a:rPr lang="es-ES"/>
              <a:t>C</a:t>
            </a:r>
          </a:p>
        </p:txBody>
      </p:sp>
      <p:sp>
        <p:nvSpPr>
          <p:cNvPr id="50249" name="Text Box 104"/>
          <p:cNvSpPr txBox="1">
            <a:spLocks noChangeArrowheads="1"/>
          </p:cNvSpPr>
          <p:nvPr/>
        </p:nvSpPr>
        <p:spPr bwMode="auto">
          <a:xfrm>
            <a:off x="7986713" y="1652588"/>
            <a:ext cx="577850" cy="336550"/>
          </a:xfrm>
          <a:prstGeom prst="rect">
            <a:avLst/>
          </a:prstGeom>
          <a:noFill/>
          <a:ln w="9525">
            <a:noFill/>
            <a:miter lim="800000"/>
            <a:headEnd/>
            <a:tailEnd/>
          </a:ln>
        </p:spPr>
        <p:txBody>
          <a:bodyPr wrap="none">
            <a:spAutoFit/>
          </a:bodyPr>
          <a:lstStyle/>
          <a:p>
            <a:r>
              <a:rPr lang="es-ES" sz="1600"/>
              <a:t>AP2</a:t>
            </a:r>
          </a:p>
        </p:txBody>
      </p:sp>
      <p:pic>
        <p:nvPicPr>
          <p:cNvPr id="50250" name="Picture 105"/>
          <p:cNvPicPr>
            <a:picLocks noChangeAspect="1" noChangeArrowheads="1"/>
          </p:cNvPicPr>
          <p:nvPr/>
        </p:nvPicPr>
        <p:blipFill>
          <a:blip r:embed="rId4" cstate="print"/>
          <a:srcRect/>
          <a:stretch>
            <a:fillRect/>
          </a:stretch>
        </p:blipFill>
        <p:spPr bwMode="auto">
          <a:xfrm>
            <a:off x="6310313" y="1257300"/>
            <a:ext cx="681037" cy="509588"/>
          </a:xfrm>
          <a:prstGeom prst="rect">
            <a:avLst/>
          </a:prstGeom>
          <a:noFill/>
          <a:ln w="9525">
            <a:noFill/>
            <a:miter lim="800000"/>
            <a:headEnd/>
            <a:tailEnd/>
          </a:ln>
        </p:spPr>
      </p:pic>
      <p:pic>
        <p:nvPicPr>
          <p:cNvPr id="50251" name="Picture 106"/>
          <p:cNvPicPr>
            <a:picLocks noChangeAspect="1" noChangeArrowheads="1"/>
          </p:cNvPicPr>
          <p:nvPr/>
        </p:nvPicPr>
        <p:blipFill>
          <a:blip r:embed="rId5" cstate="print"/>
          <a:srcRect/>
          <a:stretch>
            <a:fillRect/>
          </a:stretch>
        </p:blipFill>
        <p:spPr bwMode="auto">
          <a:xfrm>
            <a:off x="5992813" y="404813"/>
            <a:ext cx="593725" cy="522287"/>
          </a:xfrm>
          <a:prstGeom prst="rect">
            <a:avLst/>
          </a:prstGeom>
          <a:noFill/>
          <a:ln w="9525">
            <a:noFill/>
            <a:miter lim="800000"/>
            <a:headEnd/>
            <a:tailEnd/>
          </a:ln>
        </p:spPr>
      </p:pic>
      <p:pic>
        <p:nvPicPr>
          <p:cNvPr id="50252" name="Picture 107"/>
          <p:cNvPicPr>
            <a:picLocks noChangeAspect="1" noChangeArrowheads="1"/>
          </p:cNvPicPr>
          <p:nvPr/>
        </p:nvPicPr>
        <p:blipFill>
          <a:blip r:embed="rId5" cstate="print"/>
          <a:srcRect/>
          <a:stretch>
            <a:fillRect/>
          </a:stretch>
        </p:blipFill>
        <p:spPr bwMode="auto">
          <a:xfrm>
            <a:off x="6819900" y="404813"/>
            <a:ext cx="593725" cy="522287"/>
          </a:xfrm>
          <a:prstGeom prst="rect">
            <a:avLst/>
          </a:prstGeom>
          <a:noFill/>
          <a:ln w="9525">
            <a:noFill/>
            <a:miter lim="800000"/>
            <a:headEnd/>
            <a:tailEnd/>
          </a:ln>
        </p:spPr>
      </p:pic>
      <p:sp>
        <p:nvSpPr>
          <p:cNvPr id="50253" name="Text Box 108"/>
          <p:cNvSpPr txBox="1">
            <a:spLocks noChangeArrowheads="1"/>
          </p:cNvSpPr>
          <p:nvPr/>
        </p:nvSpPr>
        <p:spPr bwMode="auto">
          <a:xfrm>
            <a:off x="6183313" y="406400"/>
            <a:ext cx="312737" cy="304800"/>
          </a:xfrm>
          <a:prstGeom prst="rect">
            <a:avLst/>
          </a:prstGeom>
          <a:noFill/>
          <a:ln w="9525">
            <a:noFill/>
            <a:miter lim="800000"/>
            <a:headEnd/>
            <a:tailEnd/>
          </a:ln>
        </p:spPr>
        <p:txBody>
          <a:bodyPr wrap="none">
            <a:spAutoFit/>
          </a:bodyPr>
          <a:lstStyle/>
          <a:p>
            <a:r>
              <a:rPr lang="es-ES"/>
              <a:t>A</a:t>
            </a:r>
          </a:p>
        </p:txBody>
      </p:sp>
      <p:sp>
        <p:nvSpPr>
          <p:cNvPr id="50254" name="Text Box 109"/>
          <p:cNvSpPr txBox="1">
            <a:spLocks noChangeArrowheads="1"/>
          </p:cNvSpPr>
          <p:nvPr/>
        </p:nvSpPr>
        <p:spPr bwMode="auto">
          <a:xfrm>
            <a:off x="7029450" y="406400"/>
            <a:ext cx="312738" cy="304800"/>
          </a:xfrm>
          <a:prstGeom prst="rect">
            <a:avLst/>
          </a:prstGeom>
          <a:noFill/>
          <a:ln w="9525">
            <a:noFill/>
            <a:miter lim="800000"/>
            <a:headEnd/>
            <a:tailEnd/>
          </a:ln>
        </p:spPr>
        <p:txBody>
          <a:bodyPr wrap="none">
            <a:spAutoFit/>
          </a:bodyPr>
          <a:lstStyle/>
          <a:p>
            <a:r>
              <a:rPr lang="es-ES"/>
              <a:t>B</a:t>
            </a:r>
          </a:p>
        </p:txBody>
      </p:sp>
      <p:sp>
        <p:nvSpPr>
          <p:cNvPr id="50255" name="Text Box 110"/>
          <p:cNvSpPr txBox="1">
            <a:spLocks noChangeArrowheads="1"/>
          </p:cNvSpPr>
          <p:nvPr/>
        </p:nvSpPr>
        <p:spPr bwMode="auto">
          <a:xfrm>
            <a:off x="6413500" y="1436688"/>
            <a:ext cx="577850" cy="336550"/>
          </a:xfrm>
          <a:prstGeom prst="rect">
            <a:avLst/>
          </a:prstGeom>
          <a:noFill/>
          <a:ln w="9525">
            <a:noFill/>
            <a:miter lim="800000"/>
            <a:headEnd/>
            <a:tailEnd/>
          </a:ln>
        </p:spPr>
        <p:txBody>
          <a:bodyPr wrap="none">
            <a:spAutoFit/>
          </a:bodyPr>
          <a:lstStyle/>
          <a:p>
            <a:r>
              <a:rPr lang="es-ES" sz="1600"/>
              <a:t>AP1</a:t>
            </a:r>
          </a:p>
        </p:txBody>
      </p:sp>
      <p:pic>
        <p:nvPicPr>
          <p:cNvPr id="50256" name="Picture 112"/>
          <p:cNvPicPr>
            <a:picLocks noChangeAspect="1" noChangeArrowheads="1"/>
          </p:cNvPicPr>
          <p:nvPr/>
        </p:nvPicPr>
        <p:blipFill>
          <a:blip r:embed="rId6" cstate="print"/>
          <a:srcRect/>
          <a:stretch>
            <a:fillRect/>
          </a:stretch>
        </p:blipFill>
        <p:spPr bwMode="auto">
          <a:xfrm rot="-600000">
            <a:off x="6299200" y="909638"/>
            <a:ext cx="111125" cy="598487"/>
          </a:xfrm>
          <a:prstGeom prst="rect">
            <a:avLst/>
          </a:prstGeom>
          <a:noFill/>
          <a:ln w="9525">
            <a:noFill/>
            <a:miter lim="800000"/>
            <a:headEnd/>
            <a:tailEnd/>
          </a:ln>
        </p:spPr>
      </p:pic>
      <p:sp>
        <p:nvSpPr>
          <p:cNvPr id="50257" name="Line 113"/>
          <p:cNvSpPr>
            <a:spLocks noChangeShapeType="1"/>
          </p:cNvSpPr>
          <p:nvPr/>
        </p:nvSpPr>
        <p:spPr bwMode="auto">
          <a:xfrm rot="21000000" flipV="1">
            <a:off x="6442075" y="981075"/>
            <a:ext cx="0" cy="431800"/>
          </a:xfrm>
          <a:prstGeom prst="line">
            <a:avLst/>
          </a:prstGeom>
          <a:noFill/>
          <a:ln w="19050">
            <a:solidFill>
              <a:schemeClr val="tx1"/>
            </a:solidFill>
            <a:round/>
            <a:headEnd type="triangle" w="med" len="med"/>
            <a:tailEnd/>
          </a:ln>
        </p:spPr>
        <p:txBody>
          <a:bodyPr/>
          <a:lstStyle/>
          <a:p>
            <a:endParaRPr lang="es-ES"/>
          </a:p>
        </p:txBody>
      </p:sp>
      <p:sp>
        <p:nvSpPr>
          <p:cNvPr id="50258" name="Line 114"/>
          <p:cNvSpPr>
            <a:spLocks noChangeShapeType="1"/>
          </p:cNvSpPr>
          <p:nvPr/>
        </p:nvSpPr>
        <p:spPr bwMode="auto">
          <a:xfrm rot="-600000">
            <a:off x="6226175" y="981075"/>
            <a:ext cx="0" cy="431800"/>
          </a:xfrm>
          <a:prstGeom prst="line">
            <a:avLst/>
          </a:prstGeom>
          <a:noFill/>
          <a:ln w="19050">
            <a:solidFill>
              <a:schemeClr val="tx1"/>
            </a:solidFill>
            <a:round/>
            <a:headEnd type="triangle" w="med" len="med"/>
            <a:tailEnd/>
          </a:ln>
        </p:spPr>
        <p:txBody>
          <a:bodyPr/>
          <a:lstStyle/>
          <a:p>
            <a:endParaRPr lang="es-ES"/>
          </a:p>
        </p:txBody>
      </p:sp>
      <p:sp>
        <p:nvSpPr>
          <p:cNvPr id="50259" name="Text Box 115"/>
          <p:cNvSpPr txBox="1">
            <a:spLocks noChangeArrowheads="1"/>
          </p:cNvSpPr>
          <p:nvPr/>
        </p:nvSpPr>
        <p:spPr bwMode="auto">
          <a:xfrm>
            <a:off x="5943600" y="981075"/>
            <a:ext cx="282575" cy="304800"/>
          </a:xfrm>
          <a:prstGeom prst="rect">
            <a:avLst/>
          </a:prstGeom>
          <a:noFill/>
          <a:ln w="9525">
            <a:noFill/>
            <a:miter lim="800000"/>
            <a:headEnd/>
            <a:tailEnd/>
          </a:ln>
        </p:spPr>
        <p:txBody>
          <a:bodyPr wrap="none">
            <a:spAutoFit/>
          </a:bodyPr>
          <a:lstStyle/>
          <a:p>
            <a:r>
              <a:rPr lang="es-ES"/>
              <a:t>2</a:t>
            </a:r>
          </a:p>
        </p:txBody>
      </p:sp>
      <p:sp>
        <p:nvSpPr>
          <p:cNvPr id="50260" name="Text Box 116"/>
          <p:cNvSpPr txBox="1">
            <a:spLocks noChangeArrowheads="1"/>
          </p:cNvSpPr>
          <p:nvPr/>
        </p:nvSpPr>
        <p:spPr bwMode="auto">
          <a:xfrm>
            <a:off x="6370638" y="981075"/>
            <a:ext cx="282575" cy="304800"/>
          </a:xfrm>
          <a:prstGeom prst="rect">
            <a:avLst/>
          </a:prstGeom>
          <a:noFill/>
          <a:ln w="9525">
            <a:noFill/>
            <a:miter lim="800000"/>
            <a:headEnd/>
            <a:tailEnd/>
          </a:ln>
        </p:spPr>
        <p:txBody>
          <a:bodyPr wrap="none">
            <a:spAutoFit/>
          </a:bodyPr>
          <a:lstStyle/>
          <a:p>
            <a:r>
              <a:rPr lang="es-ES"/>
              <a:t>3</a:t>
            </a:r>
          </a:p>
        </p:txBody>
      </p:sp>
      <p:pic>
        <p:nvPicPr>
          <p:cNvPr id="50261" name="Picture 117"/>
          <p:cNvPicPr>
            <a:picLocks noChangeArrowheads="1"/>
          </p:cNvPicPr>
          <p:nvPr/>
        </p:nvPicPr>
        <p:blipFill>
          <a:blip r:embed="rId7" cstate="print"/>
          <a:srcRect/>
          <a:stretch>
            <a:fillRect/>
          </a:stretch>
        </p:blipFill>
        <p:spPr bwMode="auto">
          <a:xfrm>
            <a:off x="5186363" y="1701800"/>
            <a:ext cx="819150" cy="287338"/>
          </a:xfrm>
          <a:prstGeom prst="rect">
            <a:avLst/>
          </a:prstGeom>
          <a:noFill/>
          <a:ln w="12700">
            <a:noFill/>
            <a:miter lim="800000"/>
            <a:headEnd/>
            <a:tailEnd/>
          </a:ln>
        </p:spPr>
      </p:pic>
      <p:sp>
        <p:nvSpPr>
          <p:cNvPr id="50262" name="Line 118"/>
          <p:cNvSpPr>
            <a:spLocks noChangeShapeType="1"/>
          </p:cNvSpPr>
          <p:nvPr/>
        </p:nvSpPr>
        <p:spPr bwMode="auto">
          <a:xfrm flipH="1">
            <a:off x="5570538" y="1628775"/>
            <a:ext cx="647700" cy="71438"/>
          </a:xfrm>
          <a:prstGeom prst="line">
            <a:avLst/>
          </a:prstGeom>
          <a:noFill/>
          <a:ln w="19050">
            <a:solidFill>
              <a:schemeClr val="tx1"/>
            </a:solidFill>
            <a:round/>
            <a:headEnd type="triangle" w="med" len="med"/>
            <a:tailEnd/>
          </a:ln>
        </p:spPr>
        <p:txBody>
          <a:bodyPr/>
          <a:lstStyle/>
          <a:p>
            <a:endParaRPr lang="es-ES"/>
          </a:p>
        </p:txBody>
      </p:sp>
      <p:sp>
        <p:nvSpPr>
          <p:cNvPr id="50263" name="Line 119"/>
          <p:cNvSpPr>
            <a:spLocks noChangeShapeType="1"/>
          </p:cNvSpPr>
          <p:nvPr/>
        </p:nvSpPr>
        <p:spPr bwMode="auto">
          <a:xfrm flipV="1">
            <a:off x="5580063" y="1052513"/>
            <a:ext cx="0" cy="647700"/>
          </a:xfrm>
          <a:prstGeom prst="line">
            <a:avLst/>
          </a:prstGeom>
          <a:noFill/>
          <a:ln w="19050">
            <a:solidFill>
              <a:schemeClr val="tx1"/>
            </a:solidFill>
            <a:round/>
            <a:headEnd/>
            <a:tailEnd/>
          </a:ln>
        </p:spPr>
        <p:txBody>
          <a:bodyPr/>
          <a:lstStyle/>
          <a:p>
            <a:endParaRPr lang="es-ES"/>
          </a:p>
        </p:txBody>
      </p:sp>
      <p:sp>
        <p:nvSpPr>
          <p:cNvPr id="50264" name="Text Box 120"/>
          <p:cNvSpPr txBox="1">
            <a:spLocks noChangeArrowheads="1"/>
          </p:cNvSpPr>
          <p:nvPr/>
        </p:nvSpPr>
        <p:spPr bwMode="auto">
          <a:xfrm>
            <a:off x="5532438" y="1196975"/>
            <a:ext cx="282575" cy="304800"/>
          </a:xfrm>
          <a:prstGeom prst="rect">
            <a:avLst/>
          </a:prstGeom>
          <a:noFill/>
          <a:ln w="9525">
            <a:noFill/>
            <a:miter lim="800000"/>
            <a:headEnd/>
            <a:tailEnd/>
          </a:ln>
        </p:spPr>
        <p:txBody>
          <a:bodyPr wrap="none">
            <a:spAutoFit/>
          </a:bodyPr>
          <a:lstStyle/>
          <a:p>
            <a:r>
              <a:rPr lang="es-ES"/>
              <a:t>1</a:t>
            </a:r>
          </a:p>
        </p:txBody>
      </p:sp>
      <p:sp>
        <p:nvSpPr>
          <p:cNvPr id="50265" name="Rectangle 121"/>
          <p:cNvSpPr>
            <a:spLocks noChangeArrowheads="1"/>
          </p:cNvSpPr>
          <p:nvPr/>
        </p:nvSpPr>
        <p:spPr bwMode="auto">
          <a:xfrm>
            <a:off x="5762625" y="2568575"/>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0266" name="Line 73"/>
          <p:cNvSpPr>
            <a:spLocks noChangeShapeType="1"/>
          </p:cNvSpPr>
          <p:nvPr/>
        </p:nvSpPr>
        <p:spPr bwMode="auto">
          <a:xfrm>
            <a:off x="6156325" y="2708275"/>
            <a:ext cx="1368425" cy="1081088"/>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1 Marcador de número de diapositiva"/>
          <p:cNvSpPr>
            <a:spLocks noGrp="1"/>
          </p:cNvSpPr>
          <p:nvPr>
            <p:ph type="sldNum" sz="quarter" idx="10"/>
          </p:nvPr>
        </p:nvSpPr>
        <p:spPr/>
        <p:txBody>
          <a:bodyPr/>
          <a:lstStyle/>
          <a:p>
            <a:pPr>
              <a:defRPr/>
            </a:pPr>
            <a:r>
              <a:rPr lang="es-ES"/>
              <a:t>Ampliación Redes 5-</a:t>
            </a:r>
            <a:fld id="{ED39401D-24B6-49A1-8F2D-A3E4A880F8E7}" type="slidenum">
              <a:rPr lang="es-ES"/>
              <a:pPr>
                <a:defRPr/>
              </a:pPr>
              <a:t>49</a:t>
            </a:fld>
            <a:endParaRPr lang="es-ES"/>
          </a:p>
        </p:txBody>
      </p:sp>
      <p:graphicFrame>
        <p:nvGraphicFramePr>
          <p:cNvPr id="1865874" name="Group 146"/>
          <p:cNvGraphicFramePr>
            <a:graphicFrameLocks noGrp="1"/>
          </p:cNvGraphicFramePr>
          <p:nvPr/>
        </p:nvGraphicFramePr>
        <p:xfrm>
          <a:off x="2105025" y="5384800"/>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51225" name="Rectangle 218"/>
          <p:cNvSpPr>
            <a:spLocks noChangeArrowheads="1"/>
          </p:cNvSpPr>
          <p:nvPr/>
        </p:nvSpPr>
        <p:spPr bwMode="auto">
          <a:xfrm>
            <a:off x="7518400" y="559911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graphicFrame>
        <p:nvGraphicFramePr>
          <p:cNvPr id="1865810" name="Group 82"/>
          <p:cNvGraphicFramePr>
            <a:graphicFrameLocks noGrp="1"/>
          </p:cNvGraphicFramePr>
          <p:nvPr/>
        </p:nvGraphicFramePr>
        <p:xfrm>
          <a:off x="2105025" y="2459038"/>
          <a:ext cx="6499225" cy="493776"/>
        </p:xfrm>
        <a:graphic>
          <a:graphicData uri="http://schemas.openxmlformats.org/drawingml/2006/table">
            <a:tbl>
              <a:tblPr/>
              <a:tblGrid>
                <a:gridCol w="727075"/>
                <a:gridCol w="635000"/>
                <a:gridCol w="877888"/>
                <a:gridCol w="877887"/>
                <a:gridCol w="877888"/>
                <a:gridCol w="506412"/>
                <a:gridCol w="877888"/>
                <a:gridCol w="6064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51248" name="Rectangle 216"/>
          <p:cNvSpPr>
            <a:spLocks noChangeArrowheads="1"/>
          </p:cNvSpPr>
          <p:nvPr/>
        </p:nvSpPr>
        <p:spPr bwMode="auto">
          <a:xfrm>
            <a:off x="7523163" y="2673350"/>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1249" name="Rectangle 2"/>
          <p:cNvSpPr>
            <a:spLocks noChangeArrowheads="1"/>
          </p:cNvSpPr>
          <p:nvPr/>
        </p:nvSpPr>
        <p:spPr bwMode="auto">
          <a:xfrm>
            <a:off x="287338" y="465138"/>
            <a:ext cx="4716462" cy="731837"/>
          </a:xfrm>
          <a:prstGeom prst="rect">
            <a:avLst/>
          </a:prstGeom>
          <a:noFill/>
          <a:ln w="9525">
            <a:noFill/>
            <a:miter lim="800000"/>
            <a:headEnd/>
            <a:tailEnd/>
          </a:ln>
        </p:spPr>
        <p:txBody>
          <a:bodyPr anchor="ctr"/>
          <a:lstStyle/>
          <a:p>
            <a:pPr algn="ctr"/>
            <a:r>
              <a:rPr lang="en-US" sz="3200" b="0" dirty="0" err="1">
                <a:solidFill>
                  <a:schemeClr val="tx2"/>
                </a:solidFill>
              </a:rPr>
              <a:t>Caso</a:t>
            </a:r>
            <a:r>
              <a:rPr lang="en-US" sz="3200" b="0" dirty="0">
                <a:solidFill>
                  <a:schemeClr val="tx2"/>
                </a:solidFill>
              </a:rPr>
              <a:t> 4: </a:t>
            </a:r>
            <a:r>
              <a:rPr lang="en-US" sz="3200" b="0" dirty="0" smtClean="0">
                <a:solidFill>
                  <a:schemeClr val="tx2"/>
                </a:solidFill>
              </a:rPr>
              <a:t>A-AP1-AP2-C</a:t>
            </a:r>
            <a:endParaRPr lang="en-US" sz="3200" b="0" dirty="0">
              <a:solidFill>
                <a:schemeClr val="tx2"/>
              </a:solidFill>
            </a:endParaRPr>
          </a:p>
        </p:txBody>
      </p:sp>
      <p:sp>
        <p:nvSpPr>
          <p:cNvPr id="51250" name="Text Box 104"/>
          <p:cNvSpPr txBox="1">
            <a:spLocks noChangeArrowheads="1"/>
          </p:cNvSpPr>
          <p:nvPr/>
        </p:nvSpPr>
        <p:spPr bwMode="auto">
          <a:xfrm>
            <a:off x="4632325" y="2205038"/>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51251" name="Text Box 105"/>
          <p:cNvSpPr txBox="1">
            <a:spLocks noChangeArrowheads="1"/>
          </p:cNvSpPr>
          <p:nvPr/>
        </p:nvSpPr>
        <p:spPr bwMode="auto">
          <a:xfrm>
            <a:off x="3635375" y="2205038"/>
            <a:ext cx="539750" cy="314325"/>
          </a:xfrm>
          <a:prstGeom prst="rect">
            <a:avLst/>
          </a:prstGeom>
          <a:solidFill>
            <a:schemeClr val="bg1"/>
          </a:solidFill>
          <a:ln w="9525">
            <a:solidFill>
              <a:schemeClr val="tx1"/>
            </a:solidFill>
            <a:miter lim="800000"/>
            <a:headEnd/>
            <a:tailEnd/>
          </a:ln>
        </p:spPr>
        <p:txBody>
          <a:bodyPr wrap="none">
            <a:spAutoFit/>
          </a:bodyPr>
          <a:lstStyle/>
          <a:p>
            <a:r>
              <a:rPr lang="es-ES"/>
              <a:t>AP1</a:t>
            </a:r>
          </a:p>
        </p:txBody>
      </p:sp>
      <p:sp>
        <p:nvSpPr>
          <p:cNvPr id="51252" name="Text Box 106"/>
          <p:cNvSpPr txBox="1">
            <a:spLocks noChangeArrowheads="1"/>
          </p:cNvSpPr>
          <p:nvPr/>
        </p:nvSpPr>
        <p:spPr bwMode="auto">
          <a:xfrm>
            <a:off x="5527675" y="2205038"/>
            <a:ext cx="322263"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graphicFrame>
        <p:nvGraphicFramePr>
          <p:cNvPr id="1865835" name="Group 107"/>
          <p:cNvGraphicFramePr>
            <a:graphicFrameLocks noGrp="1"/>
          </p:cNvGraphicFramePr>
          <p:nvPr/>
        </p:nvGraphicFramePr>
        <p:xfrm>
          <a:off x="684213" y="2459038"/>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61" name="Line 115"/>
          <p:cNvSpPr>
            <a:spLocks noChangeShapeType="1"/>
          </p:cNvSpPr>
          <p:nvPr/>
        </p:nvSpPr>
        <p:spPr bwMode="auto">
          <a:xfrm flipH="1">
            <a:off x="1835150" y="2674938"/>
            <a:ext cx="503238" cy="0"/>
          </a:xfrm>
          <a:prstGeom prst="line">
            <a:avLst/>
          </a:prstGeom>
          <a:noFill/>
          <a:ln w="31750">
            <a:solidFill>
              <a:srgbClr val="FF0000"/>
            </a:solidFill>
            <a:round/>
            <a:headEnd/>
            <a:tailEnd type="triangle" w="med" len="med"/>
          </a:ln>
        </p:spPr>
        <p:txBody>
          <a:bodyPr/>
          <a:lstStyle/>
          <a:p>
            <a:endParaRPr lang="es-ES"/>
          </a:p>
        </p:txBody>
      </p:sp>
      <p:sp>
        <p:nvSpPr>
          <p:cNvPr id="51262" name="Rectangle 116"/>
          <p:cNvSpPr>
            <a:spLocks noChangeArrowheads="1"/>
          </p:cNvSpPr>
          <p:nvPr/>
        </p:nvSpPr>
        <p:spPr bwMode="auto">
          <a:xfrm>
            <a:off x="2338388" y="2603500"/>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10</a:t>
            </a:r>
          </a:p>
        </p:txBody>
      </p:sp>
      <p:sp>
        <p:nvSpPr>
          <p:cNvPr id="51263" name="Text Box 117"/>
          <p:cNvSpPr txBox="1">
            <a:spLocks noChangeArrowheads="1"/>
          </p:cNvSpPr>
          <p:nvPr/>
        </p:nvSpPr>
        <p:spPr bwMode="auto">
          <a:xfrm>
            <a:off x="611188" y="3357563"/>
            <a:ext cx="3640137" cy="336550"/>
          </a:xfrm>
          <a:prstGeom prst="rect">
            <a:avLst/>
          </a:prstGeom>
          <a:noFill/>
          <a:ln w="9525">
            <a:noFill/>
            <a:miter lim="800000"/>
            <a:headEnd/>
            <a:tailEnd/>
          </a:ln>
        </p:spPr>
        <p:txBody>
          <a:bodyPr wrap="none">
            <a:spAutoFit/>
          </a:bodyPr>
          <a:lstStyle/>
          <a:p>
            <a:r>
              <a:rPr lang="es-ES" sz="1600"/>
              <a:t>Paso 3: AP1 envía trama hacia AP2:</a:t>
            </a:r>
          </a:p>
        </p:txBody>
      </p:sp>
      <p:sp>
        <p:nvSpPr>
          <p:cNvPr id="51264" name="Text Box 120"/>
          <p:cNvSpPr txBox="1">
            <a:spLocks noChangeArrowheads="1"/>
          </p:cNvSpPr>
          <p:nvPr/>
        </p:nvSpPr>
        <p:spPr bwMode="auto">
          <a:xfrm>
            <a:off x="611188" y="2997200"/>
            <a:ext cx="3435350" cy="336550"/>
          </a:xfrm>
          <a:prstGeom prst="rect">
            <a:avLst/>
          </a:prstGeom>
          <a:noFill/>
          <a:ln w="9525">
            <a:noFill/>
            <a:miter lim="800000"/>
            <a:headEnd/>
            <a:tailEnd/>
          </a:ln>
        </p:spPr>
        <p:txBody>
          <a:bodyPr wrap="none">
            <a:spAutoFit/>
          </a:bodyPr>
          <a:lstStyle/>
          <a:p>
            <a:r>
              <a:rPr lang="es-ES" sz="1600"/>
              <a:t>Paso 2: AP1 envía el ACK hacia A</a:t>
            </a:r>
          </a:p>
        </p:txBody>
      </p:sp>
      <p:graphicFrame>
        <p:nvGraphicFramePr>
          <p:cNvPr id="1865849" name="Group 121"/>
          <p:cNvGraphicFramePr>
            <a:graphicFrameLocks noGrp="1"/>
          </p:cNvGraphicFramePr>
          <p:nvPr/>
        </p:nvGraphicFramePr>
        <p:xfrm>
          <a:off x="3492500" y="4016375"/>
          <a:ext cx="3702050" cy="493776"/>
        </p:xfrm>
        <a:graphic>
          <a:graphicData uri="http://schemas.openxmlformats.org/drawingml/2006/table">
            <a:tbl>
              <a:tblPr/>
              <a:tblGrid>
                <a:gridCol w="877888"/>
                <a:gridCol w="877887"/>
                <a:gridCol w="692150"/>
                <a:gridCol w="606425"/>
                <a:gridCol w="647700"/>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Destino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51279" name="Text Box 135"/>
          <p:cNvSpPr txBox="1">
            <a:spLocks noChangeArrowheads="1"/>
          </p:cNvSpPr>
          <p:nvPr/>
        </p:nvSpPr>
        <p:spPr bwMode="auto">
          <a:xfrm>
            <a:off x="3779838" y="3789363"/>
            <a:ext cx="322262"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sp>
        <p:nvSpPr>
          <p:cNvPr id="51280" name="Text Box 136"/>
          <p:cNvSpPr txBox="1">
            <a:spLocks noChangeArrowheads="1"/>
          </p:cNvSpPr>
          <p:nvPr/>
        </p:nvSpPr>
        <p:spPr bwMode="auto">
          <a:xfrm>
            <a:off x="4643438" y="3789363"/>
            <a:ext cx="322262"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sp>
        <p:nvSpPr>
          <p:cNvPr id="51281" name="Rectangle 140"/>
          <p:cNvSpPr>
            <a:spLocks noChangeArrowheads="1"/>
          </p:cNvSpPr>
          <p:nvPr/>
        </p:nvSpPr>
        <p:spPr bwMode="auto">
          <a:xfrm>
            <a:off x="7524750" y="2674938"/>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1282" name="Text Box 145"/>
          <p:cNvSpPr txBox="1">
            <a:spLocks noChangeArrowheads="1"/>
          </p:cNvSpPr>
          <p:nvPr/>
        </p:nvSpPr>
        <p:spPr bwMode="auto">
          <a:xfrm>
            <a:off x="611188" y="1700213"/>
            <a:ext cx="3619500" cy="336550"/>
          </a:xfrm>
          <a:prstGeom prst="rect">
            <a:avLst/>
          </a:prstGeom>
          <a:noFill/>
          <a:ln w="9525">
            <a:noFill/>
            <a:miter lim="800000"/>
            <a:headEnd/>
            <a:tailEnd/>
          </a:ln>
        </p:spPr>
        <p:txBody>
          <a:bodyPr wrap="none">
            <a:spAutoFit/>
          </a:bodyPr>
          <a:lstStyle/>
          <a:p>
            <a:r>
              <a:rPr lang="es-ES" sz="1600"/>
              <a:t>Paso 1: A envía la trama hacia AP1:</a:t>
            </a:r>
          </a:p>
        </p:txBody>
      </p:sp>
      <p:sp>
        <p:nvSpPr>
          <p:cNvPr id="51283" name="Text Box 168"/>
          <p:cNvSpPr txBox="1">
            <a:spLocks noChangeArrowheads="1"/>
          </p:cNvSpPr>
          <p:nvPr/>
        </p:nvSpPr>
        <p:spPr bwMode="auto">
          <a:xfrm>
            <a:off x="4498975" y="51308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AP2</a:t>
            </a:r>
          </a:p>
        </p:txBody>
      </p:sp>
      <p:sp>
        <p:nvSpPr>
          <p:cNvPr id="51284" name="Text Box 169"/>
          <p:cNvSpPr txBox="1">
            <a:spLocks noChangeArrowheads="1"/>
          </p:cNvSpPr>
          <p:nvPr/>
        </p:nvSpPr>
        <p:spPr bwMode="auto">
          <a:xfrm>
            <a:off x="3779838" y="5130800"/>
            <a:ext cx="322262"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sp>
        <p:nvSpPr>
          <p:cNvPr id="51285" name="Text Box 170"/>
          <p:cNvSpPr txBox="1">
            <a:spLocks noChangeArrowheads="1"/>
          </p:cNvSpPr>
          <p:nvPr/>
        </p:nvSpPr>
        <p:spPr bwMode="auto">
          <a:xfrm>
            <a:off x="5527675" y="5130800"/>
            <a:ext cx="322263" cy="314325"/>
          </a:xfrm>
          <a:prstGeom prst="rect">
            <a:avLst/>
          </a:prstGeom>
          <a:solidFill>
            <a:schemeClr val="bg1"/>
          </a:solidFill>
          <a:ln w="9525">
            <a:solidFill>
              <a:schemeClr val="tx1"/>
            </a:solidFill>
            <a:miter lim="800000"/>
            <a:headEnd/>
            <a:tailEnd/>
          </a:ln>
        </p:spPr>
        <p:txBody>
          <a:bodyPr wrap="none">
            <a:spAutoFit/>
          </a:bodyPr>
          <a:lstStyle/>
          <a:p>
            <a:r>
              <a:rPr lang="es-ES"/>
              <a:t>A</a:t>
            </a:r>
          </a:p>
        </p:txBody>
      </p:sp>
      <p:graphicFrame>
        <p:nvGraphicFramePr>
          <p:cNvPr id="1865899" name="Group 171"/>
          <p:cNvGraphicFramePr>
            <a:graphicFrameLocks noGrp="1"/>
          </p:cNvGraphicFramePr>
          <p:nvPr/>
        </p:nvGraphicFramePr>
        <p:xfrm>
          <a:off x="684213" y="5384800"/>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94" name="Line 179"/>
          <p:cNvSpPr>
            <a:spLocks noChangeShapeType="1"/>
          </p:cNvSpPr>
          <p:nvPr/>
        </p:nvSpPr>
        <p:spPr bwMode="auto">
          <a:xfrm flipH="1">
            <a:off x="1835150" y="5600700"/>
            <a:ext cx="503238" cy="0"/>
          </a:xfrm>
          <a:prstGeom prst="line">
            <a:avLst/>
          </a:prstGeom>
          <a:noFill/>
          <a:ln w="31750">
            <a:solidFill>
              <a:srgbClr val="FF0000"/>
            </a:solidFill>
            <a:round/>
            <a:headEnd/>
            <a:tailEnd type="triangle" w="med" len="med"/>
          </a:ln>
        </p:spPr>
        <p:txBody>
          <a:bodyPr/>
          <a:lstStyle/>
          <a:p>
            <a:endParaRPr lang="es-ES"/>
          </a:p>
        </p:txBody>
      </p:sp>
      <p:sp>
        <p:nvSpPr>
          <p:cNvPr id="51295" name="Rectangle 180"/>
          <p:cNvSpPr>
            <a:spLocks noChangeArrowheads="1"/>
          </p:cNvSpPr>
          <p:nvPr/>
        </p:nvSpPr>
        <p:spPr bwMode="auto">
          <a:xfrm>
            <a:off x="2338388" y="5529263"/>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01</a:t>
            </a:r>
          </a:p>
        </p:txBody>
      </p:sp>
      <p:sp>
        <p:nvSpPr>
          <p:cNvPr id="51296" name="Text Box 181"/>
          <p:cNvSpPr txBox="1">
            <a:spLocks noChangeArrowheads="1"/>
          </p:cNvSpPr>
          <p:nvPr/>
        </p:nvSpPr>
        <p:spPr bwMode="auto">
          <a:xfrm>
            <a:off x="592138" y="4652963"/>
            <a:ext cx="3392487" cy="336550"/>
          </a:xfrm>
          <a:prstGeom prst="rect">
            <a:avLst/>
          </a:prstGeom>
          <a:noFill/>
          <a:ln w="9525">
            <a:noFill/>
            <a:miter lim="800000"/>
            <a:headEnd/>
            <a:tailEnd/>
          </a:ln>
        </p:spPr>
        <p:txBody>
          <a:bodyPr wrap="none">
            <a:spAutoFit/>
          </a:bodyPr>
          <a:lstStyle/>
          <a:p>
            <a:r>
              <a:rPr lang="es-ES" sz="1600"/>
              <a:t>Paso 4: AP2 envía trama hacia C:</a:t>
            </a:r>
          </a:p>
        </p:txBody>
      </p:sp>
      <p:sp>
        <p:nvSpPr>
          <p:cNvPr id="51297" name="Rectangle 183"/>
          <p:cNvSpPr>
            <a:spLocks noChangeArrowheads="1"/>
          </p:cNvSpPr>
          <p:nvPr/>
        </p:nvSpPr>
        <p:spPr bwMode="auto">
          <a:xfrm>
            <a:off x="7524750" y="5600700"/>
            <a:ext cx="71438"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1298" name="Text Box 184"/>
          <p:cNvSpPr txBox="1">
            <a:spLocks noChangeArrowheads="1"/>
          </p:cNvSpPr>
          <p:nvPr/>
        </p:nvSpPr>
        <p:spPr bwMode="auto">
          <a:xfrm>
            <a:off x="539750" y="5972175"/>
            <a:ext cx="3435350" cy="336550"/>
          </a:xfrm>
          <a:prstGeom prst="rect">
            <a:avLst/>
          </a:prstGeom>
          <a:noFill/>
          <a:ln w="9525">
            <a:noFill/>
            <a:miter lim="800000"/>
            <a:headEnd/>
            <a:tailEnd/>
          </a:ln>
        </p:spPr>
        <p:txBody>
          <a:bodyPr wrap="none">
            <a:spAutoFit/>
          </a:bodyPr>
          <a:lstStyle/>
          <a:p>
            <a:r>
              <a:rPr lang="es-ES" sz="1600"/>
              <a:t>Paso 5: C envía el ACK hacia AP2</a:t>
            </a:r>
          </a:p>
        </p:txBody>
      </p:sp>
      <p:sp>
        <p:nvSpPr>
          <p:cNvPr id="51299" name="Line 118"/>
          <p:cNvSpPr>
            <a:spLocks noChangeShapeType="1"/>
          </p:cNvSpPr>
          <p:nvPr/>
        </p:nvSpPr>
        <p:spPr bwMode="auto">
          <a:xfrm flipH="1">
            <a:off x="4787900" y="2492375"/>
            <a:ext cx="0" cy="1223963"/>
          </a:xfrm>
          <a:prstGeom prst="line">
            <a:avLst/>
          </a:prstGeom>
          <a:noFill/>
          <a:ln w="9525">
            <a:solidFill>
              <a:schemeClr val="tx1"/>
            </a:solidFill>
            <a:round/>
            <a:headEnd/>
            <a:tailEnd type="triangle" w="med" len="med"/>
          </a:ln>
        </p:spPr>
        <p:txBody>
          <a:bodyPr/>
          <a:lstStyle/>
          <a:p>
            <a:endParaRPr lang="es-ES"/>
          </a:p>
        </p:txBody>
      </p:sp>
      <p:sp>
        <p:nvSpPr>
          <p:cNvPr id="51300" name="Line 119"/>
          <p:cNvSpPr>
            <a:spLocks noChangeShapeType="1"/>
          </p:cNvSpPr>
          <p:nvPr/>
        </p:nvSpPr>
        <p:spPr bwMode="auto">
          <a:xfrm flipH="1">
            <a:off x="4140200" y="2420938"/>
            <a:ext cx="1439863" cy="1295400"/>
          </a:xfrm>
          <a:prstGeom prst="line">
            <a:avLst/>
          </a:prstGeom>
          <a:noFill/>
          <a:ln w="9525">
            <a:solidFill>
              <a:schemeClr val="tx1"/>
            </a:solidFill>
            <a:round/>
            <a:headEnd/>
            <a:tailEnd type="triangle" w="med" len="med"/>
          </a:ln>
        </p:spPr>
        <p:txBody>
          <a:bodyPr/>
          <a:lstStyle/>
          <a:p>
            <a:endParaRPr lang="es-ES"/>
          </a:p>
        </p:txBody>
      </p:sp>
      <p:sp>
        <p:nvSpPr>
          <p:cNvPr id="51301" name="Line 185"/>
          <p:cNvSpPr>
            <a:spLocks noChangeShapeType="1"/>
          </p:cNvSpPr>
          <p:nvPr/>
        </p:nvSpPr>
        <p:spPr bwMode="auto">
          <a:xfrm flipH="1">
            <a:off x="3924300" y="4076700"/>
            <a:ext cx="0" cy="1008063"/>
          </a:xfrm>
          <a:prstGeom prst="line">
            <a:avLst/>
          </a:prstGeom>
          <a:noFill/>
          <a:ln w="9525">
            <a:solidFill>
              <a:schemeClr val="tx1"/>
            </a:solidFill>
            <a:round/>
            <a:headEnd/>
            <a:tailEnd type="triangle" w="med" len="med"/>
          </a:ln>
        </p:spPr>
        <p:txBody>
          <a:bodyPr/>
          <a:lstStyle/>
          <a:p>
            <a:endParaRPr lang="es-ES"/>
          </a:p>
        </p:txBody>
      </p:sp>
      <p:sp>
        <p:nvSpPr>
          <p:cNvPr id="51302" name="Line 186"/>
          <p:cNvSpPr>
            <a:spLocks noChangeShapeType="1"/>
          </p:cNvSpPr>
          <p:nvPr/>
        </p:nvSpPr>
        <p:spPr bwMode="auto">
          <a:xfrm>
            <a:off x="4859338" y="4076700"/>
            <a:ext cx="649287" cy="1008063"/>
          </a:xfrm>
          <a:prstGeom prst="line">
            <a:avLst/>
          </a:prstGeom>
          <a:noFill/>
          <a:ln w="9525">
            <a:solidFill>
              <a:schemeClr val="tx1"/>
            </a:solidFill>
            <a:round/>
            <a:headEnd/>
            <a:tailEnd type="triangle" w="med" len="med"/>
          </a:ln>
        </p:spPr>
        <p:txBody>
          <a:bodyPr/>
          <a:lstStyle/>
          <a:p>
            <a:endParaRPr lang="es-ES"/>
          </a:p>
        </p:txBody>
      </p:sp>
      <p:sp>
        <p:nvSpPr>
          <p:cNvPr id="51303" name="Line 187"/>
          <p:cNvSpPr>
            <a:spLocks noChangeShapeType="1"/>
          </p:cNvSpPr>
          <p:nvPr/>
        </p:nvSpPr>
        <p:spPr bwMode="auto">
          <a:xfrm>
            <a:off x="5475288" y="693738"/>
            <a:ext cx="0" cy="1081087"/>
          </a:xfrm>
          <a:prstGeom prst="line">
            <a:avLst/>
          </a:prstGeom>
          <a:noFill/>
          <a:ln w="25400">
            <a:solidFill>
              <a:srgbClr val="0000FF"/>
            </a:solidFill>
            <a:round/>
            <a:headEnd/>
            <a:tailEnd/>
          </a:ln>
        </p:spPr>
        <p:txBody>
          <a:bodyPr/>
          <a:lstStyle/>
          <a:p>
            <a:endParaRPr lang="es-ES"/>
          </a:p>
        </p:txBody>
      </p:sp>
      <p:pic>
        <p:nvPicPr>
          <p:cNvPr id="51304" name="Picture 188"/>
          <p:cNvPicPr>
            <a:picLocks noChangeArrowheads="1"/>
          </p:cNvPicPr>
          <p:nvPr/>
        </p:nvPicPr>
        <p:blipFill>
          <a:blip r:embed="rId3" cstate="print"/>
          <a:srcRect/>
          <a:stretch>
            <a:fillRect/>
          </a:stretch>
        </p:blipFill>
        <p:spPr bwMode="auto">
          <a:xfrm>
            <a:off x="5186363" y="333375"/>
            <a:ext cx="519112" cy="692150"/>
          </a:xfrm>
          <a:prstGeom prst="rect">
            <a:avLst/>
          </a:prstGeom>
          <a:noFill/>
          <a:ln w="12700">
            <a:noFill/>
            <a:miter lim="800000"/>
            <a:headEnd/>
            <a:tailEnd/>
          </a:ln>
        </p:spPr>
      </p:pic>
      <p:sp>
        <p:nvSpPr>
          <p:cNvPr id="51305" name="Text Box 189"/>
          <p:cNvSpPr txBox="1">
            <a:spLocks noChangeArrowheads="1"/>
          </p:cNvSpPr>
          <p:nvPr/>
        </p:nvSpPr>
        <p:spPr bwMode="auto">
          <a:xfrm>
            <a:off x="5257800" y="577850"/>
            <a:ext cx="319088" cy="336550"/>
          </a:xfrm>
          <a:prstGeom prst="rect">
            <a:avLst/>
          </a:prstGeom>
          <a:noFill/>
          <a:ln w="9525">
            <a:noFill/>
            <a:miter lim="800000"/>
            <a:headEnd/>
            <a:tailEnd/>
          </a:ln>
        </p:spPr>
        <p:txBody>
          <a:bodyPr wrap="none">
            <a:spAutoFit/>
          </a:bodyPr>
          <a:lstStyle/>
          <a:p>
            <a:r>
              <a:rPr lang="es-ES" sz="1600"/>
              <a:t>X</a:t>
            </a:r>
          </a:p>
        </p:txBody>
      </p:sp>
      <p:sp>
        <p:nvSpPr>
          <p:cNvPr id="51306" name="Line 190"/>
          <p:cNvSpPr>
            <a:spLocks noChangeShapeType="1"/>
          </p:cNvSpPr>
          <p:nvPr/>
        </p:nvSpPr>
        <p:spPr bwMode="auto">
          <a:xfrm flipV="1">
            <a:off x="5651500" y="1701800"/>
            <a:ext cx="935038" cy="144463"/>
          </a:xfrm>
          <a:prstGeom prst="line">
            <a:avLst/>
          </a:prstGeom>
          <a:noFill/>
          <a:ln w="25400">
            <a:solidFill>
              <a:srgbClr val="0000FF"/>
            </a:solidFill>
            <a:round/>
            <a:headEnd/>
            <a:tailEnd/>
          </a:ln>
        </p:spPr>
        <p:txBody>
          <a:bodyPr/>
          <a:lstStyle/>
          <a:p>
            <a:endParaRPr lang="es-ES"/>
          </a:p>
        </p:txBody>
      </p:sp>
      <p:sp>
        <p:nvSpPr>
          <p:cNvPr id="51307" name="Line 191"/>
          <p:cNvSpPr>
            <a:spLocks noChangeShapeType="1"/>
          </p:cNvSpPr>
          <p:nvPr/>
        </p:nvSpPr>
        <p:spPr bwMode="auto">
          <a:xfrm flipV="1">
            <a:off x="5722938" y="1917700"/>
            <a:ext cx="2447925" cy="0"/>
          </a:xfrm>
          <a:prstGeom prst="line">
            <a:avLst/>
          </a:prstGeom>
          <a:noFill/>
          <a:ln w="25400">
            <a:solidFill>
              <a:srgbClr val="0000FF"/>
            </a:solidFill>
            <a:round/>
            <a:headEnd/>
            <a:tailEnd/>
          </a:ln>
        </p:spPr>
        <p:txBody>
          <a:bodyPr/>
          <a:lstStyle/>
          <a:p>
            <a:endParaRPr lang="es-ES"/>
          </a:p>
        </p:txBody>
      </p:sp>
      <p:pic>
        <p:nvPicPr>
          <p:cNvPr id="51308" name="Picture 192"/>
          <p:cNvPicPr>
            <a:picLocks noChangeAspect="1" noChangeArrowheads="1"/>
          </p:cNvPicPr>
          <p:nvPr/>
        </p:nvPicPr>
        <p:blipFill>
          <a:blip r:embed="rId4" cstate="print"/>
          <a:srcRect/>
          <a:stretch>
            <a:fillRect/>
          </a:stretch>
        </p:blipFill>
        <p:spPr bwMode="auto">
          <a:xfrm>
            <a:off x="7883525" y="1473200"/>
            <a:ext cx="681038" cy="509588"/>
          </a:xfrm>
          <a:prstGeom prst="rect">
            <a:avLst/>
          </a:prstGeom>
          <a:noFill/>
          <a:ln w="9525">
            <a:noFill/>
            <a:miter lim="800000"/>
            <a:headEnd/>
            <a:tailEnd/>
          </a:ln>
        </p:spPr>
      </p:pic>
      <p:pic>
        <p:nvPicPr>
          <p:cNvPr id="51309" name="Picture 193"/>
          <p:cNvPicPr>
            <a:picLocks noChangeAspect="1" noChangeArrowheads="1"/>
          </p:cNvPicPr>
          <p:nvPr/>
        </p:nvPicPr>
        <p:blipFill>
          <a:blip r:embed="rId5" cstate="print"/>
          <a:srcRect/>
          <a:stretch>
            <a:fillRect/>
          </a:stretch>
        </p:blipFill>
        <p:spPr bwMode="auto">
          <a:xfrm>
            <a:off x="7866063" y="530225"/>
            <a:ext cx="593725" cy="522288"/>
          </a:xfrm>
          <a:prstGeom prst="rect">
            <a:avLst/>
          </a:prstGeom>
          <a:noFill/>
          <a:ln w="9525">
            <a:noFill/>
            <a:miter lim="800000"/>
            <a:headEnd/>
            <a:tailEnd/>
          </a:ln>
        </p:spPr>
      </p:pic>
      <p:sp>
        <p:nvSpPr>
          <p:cNvPr id="51310" name="Text Box 194"/>
          <p:cNvSpPr txBox="1">
            <a:spLocks noChangeArrowheads="1"/>
          </p:cNvSpPr>
          <p:nvPr/>
        </p:nvSpPr>
        <p:spPr bwMode="auto">
          <a:xfrm>
            <a:off x="8056563" y="531813"/>
            <a:ext cx="312737" cy="304800"/>
          </a:xfrm>
          <a:prstGeom prst="rect">
            <a:avLst/>
          </a:prstGeom>
          <a:noFill/>
          <a:ln w="9525">
            <a:noFill/>
            <a:miter lim="800000"/>
            <a:headEnd/>
            <a:tailEnd/>
          </a:ln>
        </p:spPr>
        <p:txBody>
          <a:bodyPr wrap="none">
            <a:spAutoFit/>
          </a:bodyPr>
          <a:lstStyle/>
          <a:p>
            <a:r>
              <a:rPr lang="es-ES"/>
              <a:t>C</a:t>
            </a:r>
          </a:p>
        </p:txBody>
      </p:sp>
      <p:sp>
        <p:nvSpPr>
          <p:cNvPr id="51311" name="Text Box 195"/>
          <p:cNvSpPr txBox="1">
            <a:spLocks noChangeArrowheads="1"/>
          </p:cNvSpPr>
          <p:nvPr/>
        </p:nvSpPr>
        <p:spPr bwMode="auto">
          <a:xfrm>
            <a:off x="7986713" y="1652588"/>
            <a:ext cx="577850" cy="336550"/>
          </a:xfrm>
          <a:prstGeom prst="rect">
            <a:avLst/>
          </a:prstGeom>
          <a:noFill/>
          <a:ln w="9525">
            <a:noFill/>
            <a:miter lim="800000"/>
            <a:headEnd/>
            <a:tailEnd/>
          </a:ln>
        </p:spPr>
        <p:txBody>
          <a:bodyPr wrap="none">
            <a:spAutoFit/>
          </a:bodyPr>
          <a:lstStyle/>
          <a:p>
            <a:r>
              <a:rPr lang="es-ES" sz="1600"/>
              <a:t>AP2</a:t>
            </a:r>
          </a:p>
        </p:txBody>
      </p:sp>
      <p:pic>
        <p:nvPicPr>
          <p:cNvPr id="51312" name="Picture 196"/>
          <p:cNvPicPr>
            <a:picLocks noChangeAspect="1" noChangeArrowheads="1"/>
          </p:cNvPicPr>
          <p:nvPr/>
        </p:nvPicPr>
        <p:blipFill>
          <a:blip r:embed="rId4" cstate="print"/>
          <a:srcRect/>
          <a:stretch>
            <a:fillRect/>
          </a:stretch>
        </p:blipFill>
        <p:spPr bwMode="auto">
          <a:xfrm>
            <a:off x="6310313" y="1257300"/>
            <a:ext cx="681037" cy="509588"/>
          </a:xfrm>
          <a:prstGeom prst="rect">
            <a:avLst/>
          </a:prstGeom>
          <a:noFill/>
          <a:ln w="9525">
            <a:noFill/>
            <a:miter lim="800000"/>
            <a:headEnd/>
            <a:tailEnd/>
          </a:ln>
        </p:spPr>
      </p:pic>
      <p:pic>
        <p:nvPicPr>
          <p:cNvPr id="51313" name="Picture 197"/>
          <p:cNvPicPr>
            <a:picLocks noChangeAspect="1" noChangeArrowheads="1"/>
          </p:cNvPicPr>
          <p:nvPr/>
        </p:nvPicPr>
        <p:blipFill>
          <a:blip r:embed="rId5" cstate="print"/>
          <a:srcRect/>
          <a:stretch>
            <a:fillRect/>
          </a:stretch>
        </p:blipFill>
        <p:spPr bwMode="auto">
          <a:xfrm>
            <a:off x="5992813" y="404813"/>
            <a:ext cx="593725" cy="522287"/>
          </a:xfrm>
          <a:prstGeom prst="rect">
            <a:avLst/>
          </a:prstGeom>
          <a:noFill/>
          <a:ln w="9525">
            <a:noFill/>
            <a:miter lim="800000"/>
            <a:headEnd/>
            <a:tailEnd/>
          </a:ln>
        </p:spPr>
      </p:pic>
      <p:pic>
        <p:nvPicPr>
          <p:cNvPr id="51314" name="Picture 198"/>
          <p:cNvPicPr>
            <a:picLocks noChangeAspect="1" noChangeArrowheads="1"/>
          </p:cNvPicPr>
          <p:nvPr/>
        </p:nvPicPr>
        <p:blipFill>
          <a:blip r:embed="rId5" cstate="print"/>
          <a:srcRect/>
          <a:stretch>
            <a:fillRect/>
          </a:stretch>
        </p:blipFill>
        <p:spPr bwMode="auto">
          <a:xfrm>
            <a:off x="6819900" y="404813"/>
            <a:ext cx="593725" cy="522287"/>
          </a:xfrm>
          <a:prstGeom prst="rect">
            <a:avLst/>
          </a:prstGeom>
          <a:noFill/>
          <a:ln w="9525">
            <a:noFill/>
            <a:miter lim="800000"/>
            <a:headEnd/>
            <a:tailEnd/>
          </a:ln>
        </p:spPr>
      </p:pic>
      <p:sp>
        <p:nvSpPr>
          <p:cNvPr id="51315" name="Text Box 199"/>
          <p:cNvSpPr txBox="1">
            <a:spLocks noChangeArrowheads="1"/>
          </p:cNvSpPr>
          <p:nvPr/>
        </p:nvSpPr>
        <p:spPr bwMode="auto">
          <a:xfrm>
            <a:off x="6183313" y="406400"/>
            <a:ext cx="312737" cy="304800"/>
          </a:xfrm>
          <a:prstGeom prst="rect">
            <a:avLst/>
          </a:prstGeom>
          <a:noFill/>
          <a:ln w="9525">
            <a:noFill/>
            <a:miter lim="800000"/>
            <a:headEnd/>
            <a:tailEnd/>
          </a:ln>
        </p:spPr>
        <p:txBody>
          <a:bodyPr wrap="none">
            <a:spAutoFit/>
          </a:bodyPr>
          <a:lstStyle/>
          <a:p>
            <a:r>
              <a:rPr lang="es-ES"/>
              <a:t>A</a:t>
            </a:r>
          </a:p>
        </p:txBody>
      </p:sp>
      <p:sp>
        <p:nvSpPr>
          <p:cNvPr id="51316" name="Text Box 200"/>
          <p:cNvSpPr txBox="1">
            <a:spLocks noChangeArrowheads="1"/>
          </p:cNvSpPr>
          <p:nvPr/>
        </p:nvSpPr>
        <p:spPr bwMode="auto">
          <a:xfrm>
            <a:off x="7029450" y="406400"/>
            <a:ext cx="312738" cy="304800"/>
          </a:xfrm>
          <a:prstGeom prst="rect">
            <a:avLst/>
          </a:prstGeom>
          <a:noFill/>
          <a:ln w="9525">
            <a:noFill/>
            <a:miter lim="800000"/>
            <a:headEnd/>
            <a:tailEnd/>
          </a:ln>
        </p:spPr>
        <p:txBody>
          <a:bodyPr wrap="none">
            <a:spAutoFit/>
          </a:bodyPr>
          <a:lstStyle/>
          <a:p>
            <a:r>
              <a:rPr lang="es-ES"/>
              <a:t>B</a:t>
            </a:r>
          </a:p>
        </p:txBody>
      </p:sp>
      <p:sp>
        <p:nvSpPr>
          <p:cNvPr id="51317" name="Text Box 201"/>
          <p:cNvSpPr txBox="1">
            <a:spLocks noChangeArrowheads="1"/>
          </p:cNvSpPr>
          <p:nvPr/>
        </p:nvSpPr>
        <p:spPr bwMode="auto">
          <a:xfrm>
            <a:off x="6413500" y="1436688"/>
            <a:ext cx="577850" cy="336550"/>
          </a:xfrm>
          <a:prstGeom prst="rect">
            <a:avLst/>
          </a:prstGeom>
          <a:noFill/>
          <a:ln w="9525">
            <a:noFill/>
            <a:miter lim="800000"/>
            <a:headEnd/>
            <a:tailEnd/>
          </a:ln>
        </p:spPr>
        <p:txBody>
          <a:bodyPr wrap="none">
            <a:spAutoFit/>
          </a:bodyPr>
          <a:lstStyle/>
          <a:p>
            <a:r>
              <a:rPr lang="es-ES" sz="1600"/>
              <a:t>AP1</a:t>
            </a:r>
          </a:p>
        </p:txBody>
      </p:sp>
      <p:pic>
        <p:nvPicPr>
          <p:cNvPr id="51318" name="Picture 202"/>
          <p:cNvPicPr>
            <a:picLocks noChangeAspect="1" noChangeArrowheads="1"/>
          </p:cNvPicPr>
          <p:nvPr/>
        </p:nvPicPr>
        <p:blipFill>
          <a:blip r:embed="rId6" cstate="print"/>
          <a:srcRect/>
          <a:stretch>
            <a:fillRect/>
          </a:stretch>
        </p:blipFill>
        <p:spPr bwMode="auto">
          <a:xfrm rot="-600000">
            <a:off x="6299200" y="909638"/>
            <a:ext cx="111125" cy="598487"/>
          </a:xfrm>
          <a:prstGeom prst="rect">
            <a:avLst/>
          </a:prstGeom>
          <a:noFill/>
          <a:ln w="9525">
            <a:noFill/>
            <a:miter lim="800000"/>
            <a:headEnd/>
            <a:tailEnd/>
          </a:ln>
        </p:spPr>
      </p:pic>
      <p:sp>
        <p:nvSpPr>
          <p:cNvPr id="51319" name="Line 203"/>
          <p:cNvSpPr>
            <a:spLocks noChangeShapeType="1"/>
          </p:cNvSpPr>
          <p:nvPr/>
        </p:nvSpPr>
        <p:spPr bwMode="auto">
          <a:xfrm rot="21000000" flipV="1">
            <a:off x="6442075" y="981075"/>
            <a:ext cx="0" cy="431800"/>
          </a:xfrm>
          <a:prstGeom prst="line">
            <a:avLst/>
          </a:prstGeom>
          <a:noFill/>
          <a:ln w="19050">
            <a:solidFill>
              <a:schemeClr val="tx1"/>
            </a:solidFill>
            <a:round/>
            <a:headEnd/>
            <a:tailEnd type="triangle" w="med" len="med"/>
          </a:ln>
        </p:spPr>
        <p:txBody>
          <a:bodyPr/>
          <a:lstStyle/>
          <a:p>
            <a:endParaRPr lang="es-ES"/>
          </a:p>
        </p:txBody>
      </p:sp>
      <p:sp>
        <p:nvSpPr>
          <p:cNvPr id="51320" name="Line 204"/>
          <p:cNvSpPr>
            <a:spLocks noChangeShapeType="1"/>
          </p:cNvSpPr>
          <p:nvPr/>
        </p:nvSpPr>
        <p:spPr bwMode="auto">
          <a:xfrm rot="-600000">
            <a:off x="6226175" y="981075"/>
            <a:ext cx="0" cy="431800"/>
          </a:xfrm>
          <a:prstGeom prst="line">
            <a:avLst/>
          </a:prstGeom>
          <a:noFill/>
          <a:ln w="19050">
            <a:solidFill>
              <a:schemeClr val="tx1"/>
            </a:solidFill>
            <a:round/>
            <a:headEnd/>
            <a:tailEnd type="triangle" w="med" len="med"/>
          </a:ln>
        </p:spPr>
        <p:txBody>
          <a:bodyPr/>
          <a:lstStyle/>
          <a:p>
            <a:endParaRPr lang="es-ES"/>
          </a:p>
        </p:txBody>
      </p:sp>
      <p:sp>
        <p:nvSpPr>
          <p:cNvPr id="51321" name="Text Box 205"/>
          <p:cNvSpPr txBox="1">
            <a:spLocks noChangeArrowheads="1"/>
          </p:cNvSpPr>
          <p:nvPr/>
        </p:nvSpPr>
        <p:spPr bwMode="auto">
          <a:xfrm>
            <a:off x="5943600" y="981075"/>
            <a:ext cx="282575" cy="304800"/>
          </a:xfrm>
          <a:prstGeom prst="rect">
            <a:avLst/>
          </a:prstGeom>
          <a:noFill/>
          <a:ln w="9525">
            <a:noFill/>
            <a:miter lim="800000"/>
            <a:headEnd/>
            <a:tailEnd/>
          </a:ln>
        </p:spPr>
        <p:txBody>
          <a:bodyPr wrap="none">
            <a:spAutoFit/>
          </a:bodyPr>
          <a:lstStyle/>
          <a:p>
            <a:r>
              <a:rPr lang="es-ES"/>
              <a:t>1</a:t>
            </a:r>
          </a:p>
        </p:txBody>
      </p:sp>
      <p:sp>
        <p:nvSpPr>
          <p:cNvPr id="51322" name="Text Box 206"/>
          <p:cNvSpPr txBox="1">
            <a:spLocks noChangeArrowheads="1"/>
          </p:cNvSpPr>
          <p:nvPr/>
        </p:nvSpPr>
        <p:spPr bwMode="auto">
          <a:xfrm>
            <a:off x="6370638" y="981075"/>
            <a:ext cx="282575" cy="304800"/>
          </a:xfrm>
          <a:prstGeom prst="rect">
            <a:avLst/>
          </a:prstGeom>
          <a:noFill/>
          <a:ln w="9525">
            <a:noFill/>
            <a:miter lim="800000"/>
            <a:headEnd/>
            <a:tailEnd/>
          </a:ln>
        </p:spPr>
        <p:txBody>
          <a:bodyPr wrap="none">
            <a:spAutoFit/>
          </a:bodyPr>
          <a:lstStyle/>
          <a:p>
            <a:r>
              <a:rPr lang="es-ES"/>
              <a:t>2</a:t>
            </a:r>
          </a:p>
        </p:txBody>
      </p:sp>
      <p:pic>
        <p:nvPicPr>
          <p:cNvPr id="51323" name="Picture 207"/>
          <p:cNvPicPr>
            <a:picLocks noChangeArrowheads="1"/>
          </p:cNvPicPr>
          <p:nvPr/>
        </p:nvPicPr>
        <p:blipFill>
          <a:blip r:embed="rId7" cstate="print"/>
          <a:srcRect/>
          <a:stretch>
            <a:fillRect/>
          </a:stretch>
        </p:blipFill>
        <p:spPr bwMode="auto">
          <a:xfrm>
            <a:off x="5186363" y="1701800"/>
            <a:ext cx="819150" cy="287338"/>
          </a:xfrm>
          <a:prstGeom prst="rect">
            <a:avLst/>
          </a:prstGeom>
          <a:noFill/>
          <a:ln w="12700">
            <a:noFill/>
            <a:miter lim="800000"/>
            <a:headEnd/>
            <a:tailEnd/>
          </a:ln>
        </p:spPr>
      </p:pic>
      <p:sp>
        <p:nvSpPr>
          <p:cNvPr id="51324" name="Line 208"/>
          <p:cNvSpPr>
            <a:spLocks noChangeShapeType="1"/>
          </p:cNvSpPr>
          <p:nvPr/>
        </p:nvSpPr>
        <p:spPr bwMode="auto">
          <a:xfrm flipH="1">
            <a:off x="6084888" y="1773238"/>
            <a:ext cx="431800" cy="71437"/>
          </a:xfrm>
          <a:prstGeom prst="line">
            <a:avLst/>
          </a:prstGeom>
          <a:noFill/>
          <a:ln w="19050">
            <a:solidFill>
              <a:schemeClr val="tx1"/>
            </a:solidFill>
            <a:round/>
            <a:headEnd/>
            <a:tailEnd/>
          </a:ln>
        </p:spPr>
        <p:txBody>
          <a:bodyPr/>
          <a:lstStyle/>
          <a:p>
            <a:endParaRPr lang="es-ES"/>
          </a:p>
        </p:txBody>
      </p:sp>
      <p:sp>
        <p:nvSpPr>
          <p:cNvPr id="51325" name="Line 209"/>
          <p:cNvSpPr>
            <a:spLocks noChangeShapeType="1"/>
          </p:cNvSpPr>
          <p:nvPr/>
        </p:nvSpPr>
        <p:spPr bwMode="auto">
          <a:xfrm>
            <a:off x="6084888" y="1844675"/>
            <a:ext cx="1727200" cy="0"/>
          </a:xfrm>
          <a:prstGeom prst="line">
            <a:avLst/>
          </a:prstGeom>
          <a:noFill/>
          <a:ln w="19050">
            <a:solidFill>
              <a:schemeClr val="tx1"/>
            </a:solidFill>
            <a:round/>
            <a:headEnd/>
            <a:tailEnd type="triangle" w="med" len="med"/>
          </a:ln>
        </p:spPr>
        <p:txBody>
          <a:bodyPr/>
          <a:lstStyle/>
          <a:p>
            <a:endParaRPr lang="es-ES"/>
          </a:p>
        </p:txBody>
      </p:sp>
      <p:sp>
        <p:nvSpPr>
          <p:cNvPr id="51326" name="Text Box 210"/>
          <p:cNvSpPr txBox="1">
            <a:spLocks noChangeArrowheads="1"/>
          </p:cNvSpPr>
          <p:nvPr/>
        </p:nvSpPr>
        <p:spPr bwMode="auto">
          <a:xfrm>
            <a:off x="7092950" y="1592263"/>
            <a:ext cx="282575" cy="304800"/>
          </a:xfrm>
          <a:prstGeom prst="rect">
            <a:avLst/>
          </a:prstGeom>
          <a:noFill/>
          <a:ln w="9525">
            <a:noFill/>
            <a:miter lim="800000"/>
            <a:headEnd/>
            <a:tailEnd/>
          </a:ln>
        </p:spPr>
        <p:txBody>
          <a:bodyPr wrap="none">
            <a:spAutoFit/>
          </a:bodyPr>
          <a:lstStyle/>
          <a:p>
            <a:r>
              <a:rPr lang="es-ES"/>
              <a:t>3</a:t>
            </a:r>
          </a:p>
        </p:txBody>
      </p:sp>
      <p:pic>
        <p:nvPicPr>
          <p:cNvPr id="51327" name="Picture 211"/>
          <p:cNvPicPr>
            <a:picLocks noChangeAspect="1" noChangeArrowheads="1"/>
          </p:cNvPicPr>
          <p:nvPr/>
        </p:nvPicPr>
        <p:blipFill>
          <a:blip r:embed="rId6" cstate="print"/>
          <a:srcRect/>
          <a:stretch>
            <a:fillRect/>
          </a:stretch>
        </p:blipFill>
        <p:spPr bwMode="auto">
          <a:xfrm>
            <a:off x="7942263" y="1030288"/>
            <a:ext cx="111125" cy="598487"/>
          </a:xfrm>
          <a:prstGeom prst="rect">
            <a:avLst/>
          </a:prstGeom>
          <a:noFill/>
          <a:ln w="9525">
            <a:noFill/>
            <a:miter lim="800000"/>
            <a:headEnd/>
            <a:tailEnd/>
          </a:ln>
        </p:spPr>
      </p:pic>
      <p:sp>
        <p:nvSpPr>
          <p:cNvPr id="51328" name="Line 212"/>
          <p:cNvSpPr>
            <a:spLocks noChangeShapeType="1"/>
          </p:cNvSpPr>
          <p:nvPr/>
        </p:nvSpPr>
        <p:spPr bwMode="auto">
          <a:xfrm flipV="1">
            <a:off x="7885113" y="1125538"/>
            <a:ext cx="0" cy="431800"/>
          </a:xfrm>
          <a:prstGeom prst="line">
            <a:avLst/>
          </a:prstGeom>
          <a:noFill/>
          <a:ln w="19050">
            <a:solidFill>
              <a:schemeClr val="tx1"/>
            </a:solidFill>
            <a:round/>
            <a:headEnd/>
            <a:tailEnd type="triangle" w="med" len="med"/>
          </a:ln>
        </p:spPr>
        <p:txBody>
          <a:bodyPr/>
          <a:lstStyle/>
          <a:p>
            <a:endParaRPr lang="es-ES"/>
          </a:p>
        </p:txBody>
      </p:sp>
      <p:sp>
        <p:nvSpPr>
          <p:cNvPr id="51329" name="Line 213"/>
          <p:cNvSpPr>
            <a:spLocks noChangeShapeType="1"/>
          </p:cNvSpPr>
          <p:nvPr/>
        </p:nvSpPr>
        <p:spPr bwMode="auto">
          <a:xfrm>
            <a:off x="8101013" y="1125538"/>
            <a:ext cx="0" cy="431800"/>
          </a:xfrm>
          <a:prstGeom prst="line">
            <a:avLst/>
          </a:prstGeom>
          <a:noFill/>
          <a:ln w="19050">
            <a:solidFill>
              <a:schemeClr val="tx1"/>
            </a:solidFill>
            <a:round/>
            <a:headEnd/>
            <a:tailEnd type="triangle" w="med" len="med"/>
          </a:ln>
        </p:spPr>
        <p:txBody>
          <a:bodyPr/>
          <a:lstStyle/>
          <a:p>
            <a:endParaRPr lang="es-ES"/>
          </a:p>
        </p:txBody>
      </p:sp>
      <p:sp>
        <p:nvSpPr>
          <p:cNvPr id="51330" name="Text Box 214"/>
          <p:cNvSpPr txBox="1">
            <a:spLocks noChangeArrowheads="1"/>
          </p:cNvSpPr>
          <p:nvPr/>
        </p:nvSpPr>
        <p:spPr bwMode="auto">
          <a:xfrm>
            <a:off x="7602538" y="1179513"/>
            <a:ext cx="282575" cy="304800"/>
          </a:xfrm>
          <a:prstGeom prst="rect">
            <a:avLst/>
          </a:prstGeom>
          <a:noFill/>
          <a:ln w="9525">
            <a:noFill/>
            <a:miter lim="800000"/>
            <a:headEnd/>
            <a:tailEnd/>
          </a:ln>
        </p:spPr>
        <p:txBody>
          <a:bodyPr wrap="none">
            <a:spAutoFit/>
          </a:bodyPr>
          <a:lstStyle/>
          <a:p>
            <a:r>
              <a:rPr lang="es-ES"/>
              <a:t>4</a:t>
            </a:r>
          </a:p>
        </p:txBody>
      </p:sp>
      <p:sp>
        <p:nvSpPr>
          <p:cNvPr id="51331" name="Text Box 215"/>
          <p:cNvSpPr txBox="1">
            <a:spLocks noChangeArrowheads="1"/>
          </p:cNvSpPr>
          <p:nvPr/>
        </p:nvSpPr>
        <p:spPr bwMode="auto">
          <a:xfrm>
            <a:off x="8101013" y="1196975"/>
            <a:ext cx="282575" cy="304800"/>
          </a:xfrm>
          <a:prstGeom prst="rect">
            <a:avLst/>
          </a:prstGeom>
          <a:noFill/>
          <a:ln w="9525">
            <a:noFill/>
            <a:miter lim="800000"/>
            <a:headEnd/>
            <a:tailEnd/>
          </a:ln>
        </p:spPr>
        <p:txBody>
          <a:bodyPr wrap="none">
            <a:spAutoFit/>
          </a:bodyPr>
          <a:lstStyle/>
          <a:p>
            <a:r>
              <a:rPr lang="es-ES"/>
              <a:t>5</a:t>
            </a:r>
          </a:p>
        </p:txBody>
      </p:sp>
      <p:sp>
        <p:nvSpPr>
          <p:cNvPr id="51332" name="Rectangle 217"/>
          <p:cNvSpPr>
            <a:spLocks noChangeArrowheads="1"/>
          </p:cNvSpPr>
          <p:nvPr/>
        </p:nvSpPr>
        <p:spPr bwMode="auto">
          <a:xfrm>
            <a:off x="5991225" y="4251325"/>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1333" name="Rectangle 219"/>
          <p:cNvSpPr>
            <a:spLocks noChangeArrowheads="1"/>
          </p:cNvSpPr>
          <p:nvPr/>
        </p:nvSpPr>
        <p:spPr bwMode="auto">
          <a:xfrm>
            <a:off x="5567363" y="4267200"/>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1334" name="Line 220"/>
          <p:cNvSpPr>
            <a:spLocks noChangeShapeType="1"/>
          </p:cNvSpPr>
          <p:nvPr/>
        </p:nvSpPr>
        <p:spPr bwMode="auto">
          <a:xfrm flipH="1">
            <a:off x="5651500" y="2925763"/>
            <a:ext cx="1873250" cy="1008062"/>
          </a:xfrm>
          <a:prstGeom prst="line">
            <a:avLst/>
          </a:prstGeom>
          <a:noFill/>
          <a:ln w="9525">
            <a:solidFill>
              <a:schemeClr val="tx1"/>
            </a:solidFill>
            <a:round/>
            <a:headEnd/>
            <a:tailEnd type="triangle" w="med" len="med"/>
          </a:ln>
        </p:spPr>
        <p:txBody>
          <a:bodyPr/>
          <a:lstStyle/>
          <a:p>
            <a:endParaRPr lang="es-ES"/>
          </a:p>
        </p:txBody>
      </p:sp>
      <p:sp>
        <p:nvSpPr>
          <p:cNvPr id="51335" name="Line 221"/>
          <p:cNvSpPr>
            <a:spLocks noChangeShapeType="1"/>
          </p:cNvSpPr>
          <p:nvPr/>
        </p:nvSpPr>
        <p:spPr bwMode="auto">
          <a:xfrm flipH="1">
            <a:off x="6300788" y="2924175"/>
            <a:ext cx="1511300" cy="1009650"/>
          </a:xfrm>
          <a:prstGeom prst="line">
            <a:avLst/>
          </a:prstGeom>
          <a:noFill/>
          <a:ln w="9525">
            <a:solidFill>
              <a:schemeClr val="tx1"/>
            </a:solidFill>
            <a:round/>
            <a:headEnd/>
            <a:tailEnd type="triangle" w="med" len="med"/>
          </a:ln>
        </p:spPr>
        <p:txBody>
          <a:bodyPr/>
          <a:lstStyle/>
          <a:p>
            <a:endParaRPr lang="es-ES"/>
          </a:p>
        </p:txBody>
      </p:sp>
      <p:sp>
        <p:nvSpPr>
          <p:cNvPr id="51336" name="Line 222"/>
          <p:cNvSpPr>
            <a:spLocks noChangeShapeType="1"/>
          </p:cNvSpPr>
          <p:nvPr/>
        </p:nvSpPr>
        <p:spPr bwMode="auto">
          <a:xfrm>
            <a:off x="5616575" y="4543425"/>
            <a:ext cx="1763713" cy="757238"/>
          </a:xfrm>
          <a:prstGeom prst="line">
            <a:avLst/>
          </a:prstGeom>
          <a:noFill/>
          <a:ln w="9525">
            <a:solidFill>
              <a:schemeClr val="tx1"/>
            </a:solidFill>
            <a:round/>
            <a:headEnd/>
            <a:tailEnd type="triangle" w="med" len="med"/>
          </a:ln>
        </p:spPr>
        <p:txBody>
          <a:bodyPr/>
          <a:lstStyle/>
          <a:p>
            <a:endParaRPr lang="es-ES"/>
          </a:p>
        </p:txBody>
      </p:sp>
      <p:sp>
        <p:nvSpPr>
          <p:cNvPr id="51337" name="Line 223"/>
          <p:cNvSpPr>
            <a:spLocks noChangeShapeType="1"/>
          </p:cNvSpPr>
          <p:nvPr/>
        </p:nvSpPr>
        <p:spPr bwMode="auto">
          <a:xfrm>
            <a:off x="6280150" y="4543425"/>
            <a:ext cx="1316038" cy="757238"/>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r>
              <a:rPr lang="es-ES" smtClean="0"/>
              <a:t>Ampliación Redes 5-</a:t>
            </a:r>
            <a:fld id="{31A22598-AE61-4599-840A-438699D2398D}" type="slidenum">
              <a:rPr lang="es-ES" smtClean="0"/>
              <a:pPr>
                <a:defRPr/>
              </a:pPr>
              <a:t>5</a:t>
            </a:fld>
            <a:endParaRPr lang="es-ES"/>
          </a:p>
        </p:txBody>
      </p:sp>
      <p:sp>
        <p:nvSpPr>
          <p:cNvPr id="5" name="Rectangle 2"/>
          <p:cNvSpPr>
            <a:spLocks noGrp="1" noChangeArrowheads="1"/>
          </p:cNvSpPr>
          <p:nvPr>
            <p:ph type="title"/>
          </p:nvPr>
        </p:nvSpPr>
        <p:spPr>
          <a:xfrm>
            <a:off x="450819" y="719138"/>
            <a:ext cx="7772400" cy="838200"/>
          </a:xfrm>
        </p:spPr>
        <p:txBody>
          <a:bodyPr/>
          <a:lstStyle/>
          <a:p>
            <a:pPr eaLnBrk="1" hangingPunct="1"/>
            <a:r>
              <a:rPr lang="es-ES" sz="4000" smtClean="0">
                <a:latin typeface="Arial" charset="0"/>
              </a:rPr>
              <a:t>Modelo de Referencia de 802.11</a:t>
            </a:r>
          </a:p>
        </p:txBody>
      </p:sp>
      <p:sp>
        <p:nvSpPr>
          <p:cNvPr id="6" name="Rectangle 3"/>
          <p:cNvSpPr>
            <a:spLocks noChangeArrowheads="1"/>
          </p:cNvSpPr>
          <p:nvPr/>
        </p:nvSpPr>
        <p:spPr bwMode="auto">
          <a:xfrm>
            <a:off x="1438244" y="4575175"/>
            <a:ext cx="7205722" cy="1066800"/>
          </a:xfrm>
          <a:prstGeom prst="rect">
            <a:avLst/>
          </a:prstGeom>
          <a:solidFill>
            <a:srgbClr val="FF00FF"/>
          </a:solidFill>
          <a:ln w="9525">
            <a:solidFill>
              <a:schemeClr val="tx1"/>
            </a:solidFill>
            <a:miter lim="800000"/>
            <a:headEnd/>
            <a:tailEnd/>
          </a:ln>
        </p:spPr>
        <p:txBody>
          <a:bodyPr wrap="none" anchor="ctr"/>
          <a:lstStyle/>
          <a:p>
            <a:pPr algn="ctr"/>
            <a:r>
              <a:rPr lang="es-ES"/>
              <a:t>PMD (Physical Media Dependent)</a:t>
            </a:r>
          </a:p>
          <a:p>
            <a:pPr algn="ctr"/>
            <a:endParaRPr lang="es-ES"/>
          </a:p>
          <a:p>
            <a:pPr algn="ctr"/>
            <a:endParaRPr lang="es-ES"/>
          </a:p>
          <a:p>
            <a:pPr algn="ctr"/>
            <a:endParaRPr lang="es-ES"/>
          </a:p>
        </p:txBody>
      </p:sp>
      <p:sp>
        <p:nvSpPr>
          <p:cNvPr id="7" name="Rectangle 4"/>
          <p:cNvSpPr>
            <a:spLocks noChangeArrowheads="1"/>
          </p:cNvSpPr>
          <p:nvPr/>
        </p:nvSpPr>
        <p:spPr bwMode="auto">
          <a:xfrm>
            <a:off x="1438244" y="3933825"/>
            <a:ext cx="7205722" cy="641350"/>
          </a:xfrm>
          <a:prstGeom prst="rect">
            <a:avLst/>
          </a:prstGeom>
          <a:solidFill>
            <a:srgbClr val="FFFF00"/>
          </a:solidFill>
          <a:ln w="9525">
            <a:solidFill>
              <a:schemeClr val="tx1"/>
            </a:solidFill>
            <a:miter lim="800000"/>
            <a:headEnd/>
            <a:tailEnd/>
          </a:ln>
        </p:spPr>
        <p:txBody>
          <a:bodyPr wrap="none" anchor="ctr"/>
          <a:lstStyle/>
          <a:p>
            <a:pPr algn="ctr"/>
            <a:r>
              <a:rPr lang="es-ES"/>
              <a:t>PLCP (Physical Layer Convergence Procedure)</a:t>
            </a:r>
          </a:p>
        </p:txBody>
      </p:sp>
      <p:sp>
        <p:nvSpPr>
          <p:cNvPr id="8" name="Rectangle 5"/>
          <p:cNvSpPr>
            <a:spLocks noChangeArrowheads="1"/>
          </p:cNvSpPr>
          <p:nvPr/>
        </p:nvSpPr>
        <p:spPr bwMode="auto">
          <a:xfrm>
            <a:off x="1438244" y="2867025"/>
            <a:ext cx="7205722" cy="1066800"/>
          </a:xfrm>
          <a:prstGeom prst="rect">
            <a:avLst/>
          </a:prstGeom>
          <a:solidFill>
            <a:schemeClr val="accent1"/>
          </a:solidFill>
          <a:ln w="9525">
            <a:solidFill>
              <a:schemeClr val="tx1"/>
            </a:solidFill>
            <a:miter lim="800000"/>
            <a:headEnd/>
            <a:tailEnd/>
          </a:ln>
        </p:spPr>
        <p:txBody>
          <a:bodyPr wrap="none" anchor="ctr"/>
          <a:lstStyle/>
          <a:p>
            <a:r>
              <a:rPr lang="es-ES"/>
              <a:t>Subcapa MAC:</a:t>
            </a:r>
          </a:p>
          <a:p>
            <a:r>
              <a:rPr lang="es-ES"/>
              <a:t>	Acceso al medio (CSMA/CA)</a:t>
            </a:r>
          </a:p>
          <a:p>
            <a:r>
              <a:rPr lang="es-ES"/>
              <a:t>	Acuses de recibo</a:t>
            </a:r>
          </a:p>
          <a:p>
            <a:r>
              <a:rPr lang="es-ES"/>
              <a:t>	Fragmentación</a:t>
            </a:r>
          </a:p>
          <a:p>
            <a:r>
              <a:rPr lang="es-ES"/>
              <a:t>	Confidencialidad (WEP)</a:t>
            </a:r>
          </a:p>
        </p:txBody>
      </p:sp>
      <p:sp>
        <p:nvSpPr>
          <p:cNvPr id="9" name="Line 6"/>
          <p:cNvSpPr>
            <a:spLocks noChangeShapeType="1"/>
          </p:cNvSpPr>
          <p:nvPr/>
        </p:nvSpPr>
        <p:spPr bwMode="auto">
          <a:xfrm>
            <a:off x="71406" y="3933825"/>
            <a:ext cx="6681788" cy="0"/>
          </a:xfrm>
          <a:prstGeom prst="line">
            <a:avLst/>
          </a:prstGeom>
          <a:noFill/>
          <a:ln w="9525">
            <a:solidFill>
              <a:schemeClr val="tx1"/>
            </a:solidFill>
            <a:prstDash val="dash"/>
            <a:round/>
            <a:headEnd/>
            <a:tailEnd/>
          </a:ln>
        </p:spPr>
        <p:txBody>
          <a:bodyPr/>
          <a:lstStyle/>
          <a:p>
            <a:endParaRPr lang="es-ES"/>
          </a:p>
        </p:txBody>
      </p:sp>
      <p:sp>
        <p:nvSpPr>
          <p:cNvPr id="10" name="Text Box 7"/>
          <p:cNvSpPr txBox="1">
            <a:spLocks noChangeArrowheads="1"/>
          </p:cNvSpPr>
          <p:nvPr/>
        </p:nvSpPr>
        <p:spPr bwMode="auto">
          <a:xfrm>
            <a:off x="355578" y="2997200"/>
            <a:ext cx="1073150" cy="641350"/>
          </a:xfrm>
          <a:prstGeom prst="rect">
            <a:avLst/>
          </a:prstGeom>
          <a:noFill/>
          <a:ln w="9525">
            <a:noFill/>
            <a:miter lim="800000"/>
            <a:headEnd/>
            <a:tailEnd/>
          </a:ln>
        </p:spPr>
        <p:txBody>
          <a:bodyPr wrap="none">
            <a:spAutoFit/>
          </a:bodyPr>
          <a:lstStyle/>
          <a:p>
            <a:pPr algn="ctr"/>
            <a:r>
              <a:rPr lang="es-ES" sz="1800" dirty="0"/>
              <a:t>Capa de</a:t>
            </a:r>
          </a:p>
          <a:p>
            <a:pPr algn="ctr"/>
            <a:r>
              <a:rPr lang="es-ES" sz="1800" dirty="0"/>
              <a:t>enlace</a:t>
            </a:r>
          </a:p>
        </p:txBody>
      </p:sp>
      <p:sp>
        <p:nvSpPr>
          <p:cNvPr id="11" name="Text Box 8"/>
          <p:cNvSpPr txBox="1">
            <a:spLocks noChangeArrowheads="1"/>
          </p:cNvSpPr>
          <p:nvPr/>
        </p:nvSpPr>
        <p:spPr bwMode="auto">
          <a:xfrm>
            <a:off x="517502" y="4360863"/>
            <a:ext cx="768350" cy="641350"/>
          </a:xfrm>
          <a:prstGeom prst="rect">
            <a:avLst/>
          </a:prstGeom>
          <a:noFill/>
          <a:ln w="9525">
            <a:noFill/>
            <a:miter lim="800000"/>
            <a:headEnd/>
            <a:tailEnd/>
          </a:ln>
        </p:spPr>
        <p:txBody>
          <a:bodyPr wrap="none">
            <a:spAutoFit/>
          </a:bodyPr>
          <a:lstStyle/>
          <a:p>
            <a:r>
              <a:rPr lang="es-ES" sz="1800" dirty="0"/>
              <a:t>Capa</a:t>
            </a:r>
          </a:p>
          <a:p>
            <a:r>
              <a:rPr lang="es-ES" sz="1800" dirty="0"/>
              <a:t>física</a:t>
            </a:r>
          </a:p>
        </p:txBody>
      </p:sp>
      <p:sp>
        <p:nvSpPr>
          <p:cNvPr id="12" name="Rectangle 9"/>
          <p:cNvSpPr>
            <a:spLocks noChangeArrowheads="1"/>
          </p:cNvSpPr>
          <p:nvPr/>
        </p:nvSpPr>
        <p:spPr bwMode="auto">
          <a:xfrm>
            <a:off x="1533474" y="5056188"/>
            <a:ext cx="950899" cy="533400"/>
          </a:xfrm>
          <a:prstGeom prst="rect">
            <a:avLst/>
          </a:prstGeom>
          <a:solidFill>
            <a:srgbClr val="3366FF"/>
          </a:solidFill>
          <a:ln w="9525">
            <a:solidFill>
              <a:schemeClr val="tx1"/>
            </a:solidFill>
            <a:miter lim="800000"/>
            <a:headEnd/>
            <a:tailEnd/>
          </a:ln>
        </p:spPr>
        <p:txBody>
          <a:bodyPr wrap="none" anchor="ctr"/>
          <a:lstStyle/>
          <a:p>
            <a:pPr algn="ctr"/>
            <a:r>
              <a:rPr lang="es-ES" dirty="0"/>
              <a:t>Infrarrojos</a:t>
            </a:r>
          </a:p>
          <a:p>
            <a:pPr algn="ctr"/>
            <a:r>
              <a:rPr lang="es-ES" dirty="0"/>
              <a:t>802.11</a:t>
            </a:r>
          </a:p>
        </p:txBody>
      </p:sp>
      <p:sp>
        <p:nvSpPr>
          <p:cNvPr id="13" name="Rectangle 10"/>
          <p:cNvSpPr>
            <a:spLocks noChangeArrowheads="1"/>
          </p:cNvSpPr>
          <p:nvPr/>
        </p:nvSpPr>
        <p:spPr bwMode="auto">
          <a:xfrm>
            <a:off x="5462564" y="4941168"/>
            <a:ext cx="842981" cy="648420"/>
          </a:xfrm>
          <a:prstGeom prst="rect">
            <a:avLst/>
          </a:prstGeom>
          <a:solidFill>
            <a:srgbClr val="3366FF"/>
          </a:solidFill>
          <a:ln w="9525">
            <a:solidFill>
              <a:schemeClr val="tx1"/>
            </a:solidFill>
            <a:miter lim="800000"/>
            <a:headEnd/>
            <a:tailEnd/>
          </a:ln>
        </p:spPr>
        <p:txBody>
          <a:bodyPr wrap="none" anchor="ctr"/>
          <a:lstStyle/>
          <a:p>
            <a:pPr algn="ctr"/>
            <a:r>
              <a:rPr lang="es-ES" dirty="0"/>
              <a:t>OFDM</a:t>
            </a:r>
          </a:p>
          <a:p>
            <a:pPr algn="ctr"/>
            <a:r>
              <a:rPr lang="es-ES" dirty="0" smtClean="0"/>
              <a:t>802.11a</a:t>
            </a:r>
          </a:p>
          <a:p>
            <a:pPr algn="ctr"/>
            <a:r>
              <a:rPr lang="es-ES" dirty="0" smtClean="0"/>
              <a:t>5,7 GHz</a:t>
            </a:r>
            <a:endParaRPr lang="es-ES" dirty="0"/>
          </a:p>
        </p:txBody>
      </p:sp>
      <p:sp>
        <p:nvSpPr>
          <p:cNvPr id="14" name="Rectangle 11"/>
          <p:cNvSpPr>
            <a:spLocks noChangeArrowheads="1"/>
          </p:cNvSpPr>
          <p:nvPr/>
        </p:nvSpPr>
        <p:spPr bwMode="auto">
          <a:xfrm>
            <a:off x="3462300" y="4941168"/>
            <a:ext cx="790577" cy="648420"/>
          </a:xfrm>
          <a:prstGeom prst="rect">
            <a:avLst/>
          </a:prstGeom>
          <a:solidFill>
            <a:srgbClr val="3366FF"/>
          </a:solidFill>
          <a:ln w="9525">
            <a:solidFill>
              <a:schemeClr val="tx1"/>
            </a:solidFill>
            <a:miter lim="800000"/>
            <a:headEnd/>
            <a:tailEnd/>
          </a:ln>
        </p:spPr>
        <p:txBody>
          <a:bodyPr wrap="none" anchor="ctr"/>
          <a:lstStyle/>
          <a:p>
            <a:pPr algn="ctr"/>
            <a:r>
              <a:rPr lang="es-ES" dirty="0"/>
              <a:t>DSSS</a:t>
            </a:r>
          </a:p>
          <a:p>
            <a:pPr algn="ctr"/>
            <a:r>
              <a:rPr lang="es-ES" dirty="0" smtClean="0"/>
              <a:t>802.11</a:t>
            </a:r>
          </a:p>
          <a:p>
            <a:pPr algn="ctr"/>
            <a:r>
              <a:rPr lang="es-ES" dirty="0" smtClean="0"/>
              <a:t>2,4 GHz</a:t>
            </a:r>
            <a:endParaRPr lang="es-ES" dirty="0"/>
          </a:p>
        </p:txBody>
      </p:sp>
      <p:sp>
        <p:nvSpPr>
          <p:cNvPr id="15" name="Rectangle 12"/>
          <p:cNvSpPr>
            <a:spLocks noChangeArrowheads="1"/>
          </p:cNvSpPr>
          <p:nvPr/>
        </p:nvSpPr>
        <p:spPr bwMode="auto">
          <a:xfrm>
            <a:off x="2592355" y="4941168"/>
            <a:ext cx="727069" cy="648420"/>
          </a:xfrm>
          <a:prstGeom prst="rect">
            <a:avLst/>
          </a:prstGeom>
          <a:solidFill>
            <a:srgbClr val="3366FF"/>
          </a:solidFill>
          <a:ln w="9525">
            <a:solidFill>
              <a:schemeClr val="tx1"/>
            </a:solidFill>
            <a:miter lim="800000"/>
            <a:headEnd/>
            <a:tailEnd/>
          </a:ln>
        </p:spPr>
        <p:txBody>
          <a:bodyPr wrap="none" anchor="ctr"/>
          <a:lstStyle/>
          <a:p>
            <a:pPr algn="ctr"/>
            <a:r>
              <a:rPr lang="es-ES" dirty="0"/>
              <a:t>FHSS</a:t>
            </a:r>
          </a:p>
          <a:p>
            <a:pPr algn="ctr"/>
            <a:r>
              <a:rPr lang="es-ES" dirty="0" smtClean="0"/>
              <a:t>802.11</a:t>
            </a:r>
          </a:p>
          <a:p>
            <a:pPr algn="ctr"/>
            <a:r>
              <a:rPr lang="es-ES" dirty="0" smtClean="0"/>
              <a:t>2,4 GHz</a:t>
            </a:r>
            <a:endParaRPr lang="es-ES" dirty="0"/>
          </a:p>
        </p:txBody>
      </p:sp>
      <p:sp>
        <p:nvSpPr>
          <p:cNvPr id="16" name="Rectangle 13"/>
          <p:cNvSpPr>
            <a:spLocks noChangeArrowheads="1"/>
          </p:cNvSpPr>
          <p:nvPr/>
        </p:nvSpPr>
        <p:spPr bwMode="auto">
          <a:xfrm>
            <a:off x="1438244" y="2270125"/>
            <a:ext cx="7205722" cy="595313"/>
          </a:xfrm>
          <a:prstGeom prst="rect">
            <a:avLst/>
          </a:prstGeom>
          <a:solidFill>
            <a:srgbClr val="CCFFFF"/>
          </a:solidFill>
          <a:ln w="9525">
            <a:solidFill>
              <a:schemeClr val="tx1"/>
            </a:solidFill>
            <a:miter lim="800000"/>
            <a:headEnd/>
            <a:tailEnd/>
          </a:ln>
        </p:spPr>
        <p:txBody>
          <a:bodyPr wrap="none" anchor="ctr"/>
          <a:lstStyle/>
          <a:p>
            <a:pPr algn="ctr"/>
            <a:r>
              <a:rPr lang="es-ES"/>
              <a:t>Subcapa LLC (802.2)</a:t>
            </a:r>
          </a:p>
        </p:txBody>
      </p:sp>
      <p:sp>
        <p:nvSpPr>
          <p:cNvPr id="17" name="Rectangle 14"/>
          <p:cNvSpPr>
            <a:spLocks noChangeArrowheads="1"/>
          </p:cNvSpPr>
          <p:nvPr/>
        </p:nvSpPr>
        <p:spPr bwMode="auto">
          <a:xfrm>
            <a:off x="4390994" y="4941168"/>
            <a:ext cx="923936" cy="648420"/>
          </a:xfrm>
          <a:prstGeom prst="rect">
            <a:avLst/>
          </a:prstGeom>
          <a:solidFill>
            <a:srgbClr val="3366FF"/>
          </a:solidFill>
          <a:ln w="9525">
            <a:solidFill>
              <a:schemeClr val="tx1"/>
            </a:solidFill>
            <a:miter lim="800000"/>
            <a:headEnd/>
            <a:tailEnd/>
          </a:ln>
        </p:spPr>
        <p:txBody>
          <a:bodyPr wrap="none" anchor="ctr"/>
          <a:lstStyle/>
          <a:p>
            <a:pPr algn="ctr"/>
            <a:r>
              <a:rPr lang="es-ES" dirty="0"/>
              <a:t>HR/DSSS</a:t>
            </a:r>
          </a:p>
          <a:p>
            <a:pPr algn="ctr"/>
            <a:r>
              <a:rPr lang="es-ES" dirty="0" smtClean="0"/>
              <a:t>802.11b</a:t>
            </a:r>
          </a:p>
          <a:p>
            <a:pPr algn="ctr"/>
            <a:r>
              <a:rPr lang="es-ES" dirty="0" smtClean="0"/>
              <a:t>2,4 GHz</a:t>
            </a:r>
            <a:endParaRPr lang="es-ES" dirty="0"/>
          </a:p>
        </p:txBody>
      </p:sp>
      <p:sp>
        <p:nvSpPr>
          <p:cNvPr id="18" name="Rectangle 16"/>
          <p:cNvSpPr>
            <a:spLocks noChangeArrowheads="1"/>
          </p:cNvSpPr>
          <p:nvPr/>
        </p:nvSpPr>
        <p:spPr bwMode="auto">
          <a:xfrm>
            <a:off x="6391258" y="4941168"/>
            <a:ext cx="1109700" cy="648420"/>
          </a:xfrm>
          <a:prstGeom prst="rect">
            <a:avLst/>
          </a:prstGeom>
          <a:solidFill>
            <a:srgbClr val="3366FF"/>
          </a:solidFill>
          <a:ln w="9525">
            <a:solidFill>
              <a:schemeClr val="tx1"/>
            </a:solidFill>
            <a:miter lim="800000"/>
            <a:headEnd/>
            <a:tailEnd/>
          </a:ln>
        </p:spPr>
        <p:txBody>
          <a:bodyPr wrap="none" anchor="ctr"/>
          <a:lstStyle/>
          <a:p>
            <a:pPr algn="ctr"/>
            <a:r>
              <a:rPr lang="es-ES" dirty="0"/>
              <a:t>DSSS-OFDM</a:t>
            </a:r>
          </a:p>
          <a:p>
            <a:pPr algn="ctr"/>
            <a:r>
              <a:rPr lang="es-ES" dirty="0" smtClean="0"/>
              <a:t>802.11g</a:t>
            </a:r>
          </a:p>
          <a:p>
            <a:pPr algn="ctr"/>
            <a:r>
              <a:rPr lang="es-ES" dirty="0" smtClean="0"/>
              <a:t>2,4 GHz</a:t>
            </a:r>
            <a:endParaRPr lang="es-ES" dirty="0"/>
          </a:p>
        </p:txBody>
      </p:sp>
      <p:sp>
        <p:nvSpPr>
          <p:cNvPr id="19" name="18 Cerrar llave"/>
          <p:cNvSpPr/>
          <p:nvPr/>
        </p:nvSpPr>
        <p:spPr bwMode="auto">
          <a:xfrm rot="5400000">
            <a:off x="2747920" y="4500570"/>
            <a:ext cx="285752" cy="2714644"/>
          </a:xfrm>
          <a:prstGeom prst="rightBrac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0" name="19 Cerrar llave"/>
          <p:cNvSpPr/>
          <p:nvPr/>
        </p:nvSpPr>
        <p:spPr bwMode="auto">
          <a:xfrm rot="5400000">
            <a:off x="5248250" y="4929198"/>
            <a:ext cx="285752" cy="1857388"/>
          </a:xfrm>
          <a:prstGeom prst="rightBrac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1" name="20 CuadroTexto"/>
          <p:cNvSpPr txBox="1"/>
          <p:nvPr/>
        </p:nvSpPr>
        <p:spPr>
          <a:xfrm>
            <a:off x="2214546" y="6072206"/>
            <a:ext cx="1406154" cy="307777"/>
          </a:xfrm>
          <a:prstGeom prst="rect">
            <a:avLst/>
          </a:prstGeom>
          <a:noFill/>
        </p:spPr>
        <p:txBody>
          <a:bodyPr wrap="none" rtlCol="0">
            <a:spAutoFit/>
          </a:bodyPr>
          <a:lstStyle/>
          <a:p>
            <a:r>
              <a:rPr lang="es-ES" dirty="0" smtClean="0"/>
              <a:t>1997 (‘</a:t>
            </a:r>
            <a:r>
              <a:rPr lang="es-ES" dirty="0" err="1" smtClean="0"/>
              <a:t>legacy</a:t>
            </a:r>
            <a:r>
              <a:rPr lang="es-ES" dirty="0" smtClean="0"/>
              <a:t>’)</a:t>
            </a:r>
            <a:endParaRPr lang="es-ES" dirty="0"/>
          </a:p>
        </p:txBody>
      </p:sp>
      <p:sp>
        <p:nvSpPr>
          <p:cNvPr id="22" name="21 CuadroTexto"/>
          <p:cNvSpPr txBox="1"/>
          <p:nvPr/>
        </p:nvSpPr>
        <p:spPr>
          <a:xfrm>
            <a:off x="5094667" y="6072206"/>
            <a:ext cx="582211" cy="307777"/>
          </a:xfrm>
          <a:prstGeom prst="rect">
            <a:avLst/>
          </a:prstGeom>
          <a:noFill/>
        </p:spPr>
        <p:txBody>
          <a:bodyPr wrap="none" rtlCol="0">
            <a:spAutoFit/>
          </a:bodyPr>
          <a:lstStyle/>
          <a:p>
            <a:r>
              <a:rPr lang="es-ES" dirty="0" smtClean="0"/>
              <a:t>1999</a:t>
            </a:r>
            <a:endParaRPr lang="es-ES" dirty="0"/>
          </a:p>
        </p:txBody>
      </p:sp>
      <p:sp>
        <p:nvSpPr>
          <p:cNvPr id="23" name="22 CuadroTexto"/>
          <p:cNvSpPr txBox="1"/>
          <p:nvPr/>
        </p:nvSpPr>
        <p:spPr>
          <a:xfrm>
            <a:off x="6666303" y="5715016"/>
            <a:ext cx="582211" cy="307777"/>
          </a:xfrm>
          <a:prstGeom prst="rect">
            <a:avLst/>
          </a:prstGeom>
          <a:noFill/>
        </p:spPr>
        <p:txBody>
          <a:bodyPr wrap="none" rtlCol="0">
            <a:spAutoFit/>
          </a:bodyPr>
          <a:lstStyle/>
          <a:p>
            <a:r>
              <a:rPr lang="es-ES" dirty="0" smtClean="0"/>
              <a:t>2003</a:t>
            </a:r>
            <a:endParaRPr lang="es-ES" dirty="0"/>
          </a:p>
        </p:txBody>
      </p:sp>
      <p:sp>
        <p:nvSpPr>
          <p:cNvPr id="24" name="Rectangle 16"/>
          <p:cNvSpPr>
            <a:spLocks noChangeArrowheads="1"/>
          </p:cNvSpPr>
          <p:nvPr/>
        </p:nvSpPr>
        <p:spPr bwMode="auto">
          <a:xfrm>
            <a:off x="7629496" y="4923720"/>
            <a:ext cx="943032" cy="648420"/>
          </a:xfrm>
          <a:prstGeom prst="rect">
            <a:avLst/>
          </a:prstGeom>
          <a:solidFill>
            <a:srgbClr val="3366FF"/>
          </a:solidFill>
          <a:ln w="9525">
            <a:solidFill>
              <a:schemeClr val="tx1"/>
            </a:solidFill>
            <a:miter lim="800000"/>
            <a:headEnd/>
            <a:tailEnd/>
          </a:ln>
        </p:spPr>
        <p:txBody>
          <a:bodyPr wrap="none" anchor="ctr"/>
          <a:lstStyle/>
          <a:p>
            <a:pPr algn="ctr"/>
            <a:r>
              <a:rPr lang="es-ES" dirty="0" smtClean="0"/>
              <a:t>OFDM</a:t>
            </a:r>
          </a:p>
          <a:p>
            <a:pPr algn="ctr"/>
            <a:r>
              <a:rPr lang="es-ES" dirty="0" smtClean="0"/>
              <a:t>802.11n</a:t>
            </a:r>
          </a:p>
          <a:p>
            <a:pPr algn="ctr"/>
            <a:r>
              <a:rPr lang="es-ES" dirty="0" smtClean="0"/>
              <a:t>2,4/5 GHz</a:t>
            </a:r>
            <a:endParaRPr lang="es-ES" dirty="0"/>
          </a:p>
        </p:txBody>
      </p:sp>
      <p:sp>
        <p:nvSpPr>
          <p:cNvPr id="25" name="24 CuadroTexto"/>
          <p:cNvSpPr txBox="1"/>
          <p:nvPr/>
        </p:nvSpPr>
        <p:spPr>
          <a:xfrm>
            <a:off x="7776003" y="5715016"/>
            <a:ext cx="582211" cy="307777"/>
          </a:xfrm>
          <a:prstGeom prst="rect">
            <a:avLst/>
          </a:prstGeom>
          <a:noFill/>
        </p:spPr>
        <p:txBody>
          <a:bodyPr wrap="none" rtlCol="0">
            <a:spAutoFit/>
          </a:bodyPr>
          <a:lstStyle/>
          <a:p>
            <a:r>
              <a:rPr lang="es-ES" dirty="0" smtClean="0"/>
              <a:t>2009</a:t>
            </a:r>
            <a:endParaRPr lang="es-ES" dirty="0"/>
          </a:p>
        </p:txBody>
      </p:sp>
    </p:spTree>
    <p:extLst>
      <p:ext uri="{BB962C8B-B14F-4D97-AF65-F5344CB8AC3E}">
        <p14:creationId xmlns:p14="http://schemas.microsoft.com/office/powerpoint/2010/main" val="747987732"/>
      </p:ext>
    </p:extLst>
  </p:cSld>
  <p:clrMapOvr>
    <a:masterClrMapping/>
  </p:clrMapOvr>
  <p:transition spd="med">
    <p:cover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1 Marcador de número de diapositiva"/>
          <p:cNvSpPr>
            <a:spLocks noGrp="1"/>
          </p:cNvSpPr>
          <p:nvPr>
            <p:ph type="sldNum" sz="quarter" idx="10"/>
          </p:nvPr>
        </p:nvSpPr>
        <p:spPr/>
        <p:txBody>
          <a:bodyPr/>
          <a:lstStyle/>
          <a:p>
            <a:pPr>
              <a:defRPr/>
            </a:pPr>
            <a:r>
              <a:rPr lang="es-ES"/>
              <a:t>Ampliación Redes 5-</a:t>
            </a:r>
            <a:fld id="{86BCBE90-4219-4EEF-9169-A40CC6AF33F4}" type="slidenum">
              <a:rPr lang="es-ES"/>
              <a:pPr>
                <a:defRPr/>
              </a:pPr>
              <a:t>50</a:t>
            </a:fld>
            <a:endParaRPr lang="es-ES"/>
          </a:p>
        </p:txBody>
      </p:sp>
      <p:graphicFrame>
        <p:nvGraphicFramePr>
          <p:cNvPr id="1867989" name="Group 213"/>
          <p:cNvGraphicFramePr>
            <a:graphicFrameLocks noGrp="1"/>
          </p:cNvGraphicFramePr>
          <p:nvPr/>
        </p:nvGraphicFramePr>
        <p:xfrm>
          <a:off x="2105025" y="2333625"/>
          <a:ext cx="6645275" cy="493776"/>
        </p:xfrm>
        <a:graphic>
          <a:graphicData uri="http://schemas.openxmlformats.org/drawingml/2006/table">
            <a:tbl>
              <a:tblPr/>
              <a:tblGrid>
                <a:gridCol w="727075"/>
                <a:gridCol w="635000"/>
                <a:gridCol w="877888"/>
                <a:gridCol w="877887"/>
                <a:gridCol w="877888"/>
                <a:gridCol w="506412"/>
                <a:gridCol w="949325"/>
                <a:gridCol w="682625"/>
                <a:gridCol w="511175"/>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867993" name="Group 217"/>
          <p:cNvGraphicFramePr>
            <a:graphicFrameLocks noGrp="1"/>
          </p:cNvGraphicFramePr>
          <p:nvPr/>
        </p:nvGraphicFramePr>
        <p:xfrm>
          <a:off x="2105025" y="5384800"/>
          <a:ext cx="6654800" cy="493776"/>
        </p:xfrm>
        <a:graphic>
          <a:graphicData uri="http://schemas.openxmlformats.org/drawingml/2006/table">
            <a:tbl>
              <a:tblPr/>
              <a:tblGrid>
                <a:gridCol w="727075"/>
                <a:gridCol w="635000"/>
                <a:gridCol w="877888"/>
                <a:gridCol w="877887"/>
                <a:gridCol w="877888"/>
                <a:gridCol w="528637"/>
                <a:gridCol w="927100"/>
                <a:gridCol w="682625"/>
                <a:gridCol w="520700"/>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867986" name="Group 210"/>
          <p:cNvGraphicFramePr>
            <a:graphicFrameLocks noGrp="1"/>
          </p:cNvGraphicFramePr>
          <p:nvPr/>
        </p:nvGraphicFramePr>
        <p:xfrm>
          <a:off x="2176463" y="3873500"/>
          <a:ext cx="6577012" cy="493776"/>
        </p:xfrm>
        <a:graphic>
          <a:graphicData uri="http://schemas.openxmlformats.org/drawingml/2006/table">
            <a:tbl>
              <a:tblPr/>
              <a:tblGrid>
                <a:gridCol w="727075"/>
                <a:gridCol w="635000"/>
                <a:gridCol w="877887"/>
                <a:gridCol w="877888"/>
                <a:gridCol w="877887"/>
                <a:gridCol w="520700"/>
                <a:gridCol w="877888"/>
                <a:gridCol w="669925"/>
                <a:gridCol w="5127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 (DR)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 (DT)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 (DD)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52293" name="Rectangle 196"/>
          <p:cNvSpPr>
            <a:spLocks noChangeArrowheads="1"/>
          </p:cNvSpPr>
          <p:nvPr/>
        </p:nvSpPr>
        <p:spPr bwMode="auto">
          <a:xfrm>
            <a:off x="7667625" y="2544763"/>
            <a:ext cx="525463"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2294" name="Rectangle 197"/>
          <p:cNvSpPr>
            <a:spLocks noChangeArrowheads="1"/>
          </p:cNvSpPr>
          <p:nvPr/>
        </p:nvSpPr>
        <p:spPr bwMode="auto">
          <a:xfrm>
            <a:off x="7596188" y="4084638"/>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2295" name="Rectangle 198"/>
          <p:cNvSpPr>
            <a:spLocks noChangeArrowheads="1"/>
          </p:cNvSpPr>
          <p:nvPr/>
        </p:nvSpPr>
        <p:spPr bwMode="auto">
          <a:xfrm>
            <a:off x="7602538" y="5600700"/>
            <a:ext cx="525462" cy="215900"/>
          </a:xfrm>
          <a:prstGeom prst="rect">
            <a:avLst/>
          </a:prstGeom>
          <a:solidFill>
            <a:schemeClr val="accent1"/>
          </a:solidFill>
          <a:ln w="9525">
            <a:solidFill>
              <a:schemeClr val="tx1"/>
            </a:solidFill>
            <a:miter lim="800000"/>
            <a:headEnd/>
            <a:tailEnd/>
          </a:ln>
        </p:spPr>
        <p:txBody>
          <a:bodyPr wrap="none" anchor="ctr"/>
          <a:lstStyle/>
          <a:p>
            <a:pPr algn="ctr"/>
            <a:r>
              <a:rPr lang="es-ES" sz="1200"/>
              <a:t>IP</a:t>
            </a:r>
          </a:p>
        </p:txBody>
      </p:sp>
      <p:sp>
        <p:nvSpPr>
          <p:cNvPr id="52296" name="Rectangle 2"/>
          <p:cNvSpPr>
            <a:spLocks noChangeArrowheads="1"/>
          </p:cNvSpPr>
          <p:nvPr/>
        </p:nvSpPr>
        <p:spPr bwMode="auto">
          <a:xfrm>
            <a:off x="287338" y="465138"/>
            <a:ext cx="4716462" cy="731837"/>
          </a:xfrm>
          <a:prstGeom prst="rect">
            <a:avLst/>
          </a:prstGeom>
          <a:noFill/>
          <a:ln w="9525">
            <a:noFill/>
            <a:miter lim="800000"/>
            <a:headEnd/>
            <a:tailEnd/>
          </a:ln>
        </p:spPr>
        <p:txBody>
          <a:bodyPr anchor="ctr"/>
          <a:lstStyle/>
          <a:p>
            <a:pPr algn="ctr"/>
            <a:r>
              <a:rPr lang="en-US" sz="3200" b="0" dirty="0" err="1">
                <a:solidFill>
                  <a:schemeClr val="tx2"/>
                </a:solidFill>
              </a:rPr>
              <a:t>Caso</a:t>
            </a:r>
            <a:r>
              <a:rPr lang="en-US" sz="3200" b="0" dirty="0">
                <a:solidFill>
                  <a:schemeClr val="tx2"/>
                </a:solidFill>
              </a:rPr>
              <a:t> 5: </a:t>
            </a:r>
            <a:r>
              <a:rPr lang="en-US" sz="3200" b="0" dirty="0" smtClean="0">
                <a:solidFill>
                  <a:schemeClr val="tx2"/>
                </a:solidFill>
              </a:rPr>
              <a:t>C-AP2-AP3-D</a:t>
            </a:r>
            <a:endParaRPr lang="en-US" sz="3200" b="0" dirty="0">
              <a:solidFill>
                <a:schemeClr val="tx2"/>
              </a:solidFill>
            </a:endParaRPr>
          </a:p>
        </p:txBody>
      </p:sp>
      <p:sp>
        <p:nvSpPr>
          <p:cNvPr id="52297" name="Text Box 41"/>
          <p:cNvSpPr txBox="1">
            <a:spLocks noChangeArrowheads="1"/>
          </p:cNvSpPr>
          <p:nvPr/>
        </p:nvSpPr>
        <p:spPr bwMode="auto">
          <a:xfrm>
            <a:off x="4681538" y="2079625"/>
            <a:ext cx="322262"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sp>
        <p:nvSpPr>
          <p:cNvPr id="52298" name="Text Box 42"/>
          <p:cNvSpPr txBox="1">
            <a:spLocks noChangeArrowheads="1"/>
          </p:cNvSpPr>
          <p:nvPr/>
        </p:nvSpPr>
        <p:spPr bwMode="auto">
          <a:xfrm>
            <a:off x="3684588" y="2079625"/>
            <a:ext cx="539750" cy="314325"/>
          </a:xfrm>
          <a:prstGeom prst="rect">
            <a:avLst/>
          </a:prstGeom>
          <a:solidFill>
            <a:schemeClr val="bg1"/>
          </a:solidFill>
          <a:ln w="9525">
            <a:solidFill>
              <a:schemeClr val="tx1"/>
            </a:solidFill>
            <a:miter lim="800000"/>
            <a:headEnd/>
            <a:tailEnd/>
          </a:ln>
        </p:spPr>
        <p:txBody>
          <a:bodyPr wrap="none">
            <a:spAutoFit/>
          </a:bodyPr>
          <a:lstStyle/>
          <a:p>
            <a:r>
              <a:rPr lang="es-ES"/>
              <a:t>AP2</a:t>
            </a:r>
          </a:p>
        </p:txBody>
      </p:sp>
      <p:sp>
        <p:nvSpPr>
          <p:cNvPr id="52299" name="Text Box 43"/>
          <p:cNvSpPr txBox="1">
            <a:spLocks noChangeArrowheads="1"/>
          </p:cNvSpPr>
          <p:nvPr/>
        </p:nvSpPr>
        <p:spPr bwMode="auto">
          <a:xfrm>
            <a:off x="5527675" y="2079625"/>
            <a:ext cx="322263" cy="314325"/>
          </a:xfrm>
          <a:prstGeom prst="rect">
            <a:avLst/>
          </a:prstGeom>
          <a:solidFill>
            <a:schemeClr val="bg1"/>
          </a:solidFill>
          <a:ln w="9525">
            <a:solidFill>
              <a:schemeClr val="tx1"/>
            </a:solidFill>
            <a:miter lim="800000"/>
            <a:headEnd/>
            <a:tailEnd/>
          </a:ln>
        </p:spPr>
        <p:txBody>
          <a:bodyPr wrap="none">
            <a:spAutoFit/>
          </a:bodyPr>
          <a:lstStyle/>
          <a:p>
            <a:r>
              <a:rPr lang="es-ES"/>
              <a:t>D</a:t>
            </a:r>
          </a:p>
        </p:txBody>
      </p:sp>
      <p:graphicFrame>
        <p:nvGraphicFramePr>
          <p:cNvPr id="1867820" name="Group 44"/>
          <p:cNvGraphicFramePr>
            <a:graphicFrameLocks noGrp="1"/>
          </p:cNvGraphicFramePr>
          <p:nvPr/>
        </p:nvGraphicFramePr>
        <p:xfrm>
          <a:off x="684213" y="2333625"/>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08" name="Line 52"/>
          <p:cNvSpPr>
            <a:spLocks noChangeShapeType="1"/>
          </p:cNvSpPr>
          <p:nvPr/>
        </p:nvSpPr>
        <p:spPr bwMode="auto">
          <a:xfrm flipH="1">
            <a:off x="1835150" y="2549525"/>
            <a:ext cx="503238" cy="0"/>
          </a:xfrm>
          <a:prstGeom prst="line">
            <a:avLst/>
          </a:prstGeom>
          <a:noFill/>
          <a:ln w="31750">
            <a:solidFill>
              <a:srgbClr val="FF0000"/>
            </a:solidFill>
            <a:round/>
            <a:headEnd/>
            <a:tailEnd type="triangle" w="med" len="med"/>
          </a:ln>
        </p:spPr>
        <p:txBody>
          <a:bodyPr/>
          <a:lstStyle/>
          <a:p>
            <a:endParaRPr lang="es-ES"/>
          </a:p>
        </p:txBody>
      </p:sp>
      <p:sp>
        <p:nvSpPr>
          <p:cNvPr id="52309" name="Rectangle 53"/>
          <p:cNvSpPr>
            <a:spLocks noChangeArrowheads="1"/>
          </p:cNvSpPr>
          <p:nvPr/>
        </p:nvSpPr>
        <p:spPr bwMode="auto">
          <a:xfrm>
            <a:off x="2338388" y="2478088"/>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10</a:t>
            </a:r>
          </a:p>
        </p:txBody>
      </p:sp>
      <p:sp>
        <p:nvSpPr>
          <p:cNvPr id="52310" name="Text Box 54"/>
          <p:cNvSpPr txBox="1">
            <a:spLocks noChangeArrowheads="1"/>
          </p:cNvSpPr>
          <p:nvPr/>
        </p:nvSpPr>
        <p:spPr bwMode="auto">
          <a:xfrm>
            <a:off x="611188" y="3286125"/>
            <a:ext cx="3867150" cy="336550"/>
          </a:xfrm>
          <a:prstGeom prst="rect">
            <a:avLst/>
          </a:prstGeom>
          <a:noFill/>
          <a:ln w="9525">
            <a:noFill/>
            <a:miter lim="800000"/>
            <a:headEnd/>
            <a:tailEnd/>
          </a:ln>
        </p:spPr>
        <p:txBody>
          <a:bodyPr wrap="none">
            <a:spAutoFit/>
          </a:bodyPr>
          <a:lstStyle/>
          <a:p>
            <a:r>
              <a:rPr lang="es-ES" sz="1600"/>
              <a:t>Paso 3: AP2 envía la trama hacia AP3:</a:t>
            </a:r>
          </a:p>
        </p:txBody>
      </p:sp>
      <p:sp>
        <p:nvSpPr>
          <p:cNvPr id="52311" name="Text Box 55"/>
          <p:cNvSpPr txBox="1">
            <a:spLocks noChangeArrowheads="1"/>
          </p:cNvSpPr>
          <p:nvPr/>
        </p:nvSpPr>
        <p:spPr bwMode="auto">
          <a:xfrm>
            <a:off x="611188" y="2871788"/>
            <a:ext cx="3435350" cy="336550"/>
          </a:xfrm>
          <a:prstGeom prst="rect">
            <a:avLst/>
          </a:prstGeom>
          <a:noFill/>
          <a:ln w="9525">
            <a:noFill/>
            <a:miter lim="800000"/>
            <a:headEnd/>
            <a:tailEnd/>
          </a:ln>
        </p:spPr>
        <p:txBody>
          <a:bodyPr wrap="none">
            <a:spAutoFit/>
          </a:bodyPr>
          <a:lstStyle/>
          <a:p>
            <a:r>
              <a:rPr lang="es-ES" sz="1600"/>
              <a:t>Paso 2: AP2 envía el ACK hacia C</a:t>
            </a:r>
          </a:p>
        </p:txBody>
      </p:sp>
      <p:sp>
        <p:nvSpPr>
          <p:cNvPr id="52312" name="Rectangle 74"/>
          <p:cNvSpPr>
            <a:spLocks noChangeArrowheads="1"/>
          </p:cNvSpPr>
          <p:nvPr/>
        </p:nvSpPr>
        <p:spPr bwMode="auto">
          <a:xfrm>
            <a:off x="7596188" y="2546350"/>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2313" name="Text Box 76"/>
          <p:cNvSpPr txBox="1">
            <a:spLocks noChangeArrowheads="1"/>
          </p:cNvSpPr>
          <p:nvPr/>
        </p:nvSpPr>
        <p:spPr bwMode="auto">
          <a:xfrm>
            <a:off x="611188" y="1574800"/>
            <a:ext cx="3619500" cy="336550"/>
          </a:xfrm>
          <a:prstGeom prst="rect">
            <a:avLst/>
          </a:prstGeom>
          <a:noFill/>
          <a:ln w="9525">
            <a:noFill/>
            <a:miter lim="800000"/>
            <a:headEnd/>
            <a:tailEnd/>
          </a:ln>
        </p:spPr>
        <p:txBody>
          <a:bodyPr wrap="none">
            <a:spAutoFit/>
          </a:bodyPr>
          <a:lstStyle/>
          <a:p>
            <a:r>
              <a:rPr lang="es-ES" sz="1600"/>
              <a:t>Paso 1: C envía la trama hacia AP2:</a:t>
            </a:r>
          </a:p>
        </p:txBody>
      </p:sp>
      <p:sp>
        <p:nvSpPr>
          <p:cNvPr id="52314" name="Text Box 99"/>
          <p:cNvSpPr txBox="1">
            <a:spLocks noChangeArrowheads="1"/>
          </p:cNvSpPr>
          <p:nvPr/>
        </p:nvSpPr>
        <p:spPr bwMode="auto">
          <a:xfrm>
            <a:off x="4498975" y="51308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AP3</a:t>
            </a:r>
          </a:p>
        </p:txBody>
      </p:sp>
      <p:sp>
        <p:nvSpPr>
          <p:cNvPr id="52315" name="Text Box 100"/>
          <p:cNvSpPr txBox="1">
            <a:spLocks noChangeArrowheads="1"/>
          </p:cNvSpPr>
          <p:nvPr/>
        </p:nvSpPr>
        <p:spPr bwMode="auto">
          <a:xfrm>
            <a:off x="3779838" y="5130800"/>
            <a:ext cx="322262" cy="314325"/>
          </a:xfrm>
          <a:prstGeom prst="rect">
            <a:avLst/>
          </a:prstGeom>
          <a:solidFill>
            <a:schemeClr val="bg1"/>
          </a:solidFill>
          <a:ln w="9525">
            <a:solidFill>
              <a:schemeClr val="tx1"/>
            </a:solidFill>
            <a:miter lim="800000"/>
            <a:headEnd/>
            <a:tailEnd/>
          </a:ln>
        </p:spPr>
        <p:txBody>
          <a:bodyPr wrap="none">
            <a:spAutoFit/>
          </a:bodyPr>
          <a:lstStyle/>
          <a:p>
            <a:r>
              <a:rPr lang="es-ES"/>
              <a:t>D</a:t>
            </a:r>
          </a:p>
        </p:txBody>
      </p:sp>
      <p:sp>
        <p:nvSpPr>
          <p:cNvPr id="52316" name="Text Box 101"/>
          <p:cNvSpPr txBox="1">
            <a:spLocks noChangeArrowheads="1"/>
          </p:cNvSpPr>
          <p:nvPr/>
        </p:nvSpPr>
        <p:spPr bwMode="auto">
          <a:xfrm>
            <a:off x="5527675" y="5130800"/>
            <a:ext cx="322263"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graphicFrame>
        <p:nvGraphicFramePr>
          <p:cNvPr id="1867878" name="Group 102"/>
          <p:cNvGraphicFramePr>
            <a:graphicFrameLocks noGrp="1"/>
          </p:cNvGraphicFramePr>
          <p:nvPr/>
        </p:nvGraphicFramePr>
        <p:xfrm>
          <a:off x="684213" y="5384800"/>
          <a:ext cx="1044575" cy="463296"/>
        </p:xfrm>
        <a:graphic>
          <a:graphicData uri="http://schemas.openxmlformats.org/drawingml/2006/table">
            <a:tbl>
              <a:tblPr/>
              <a:tblGrid>
                <a:gridCol w="522287"/>
                <a:gridCol w="522288"/>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25" name="Line 110"/>
          <p:cNvSpPr>
            <a:spLocks noChangeShapeType="1"/>
          </p:cNvSpPr>
          <p:nvPr/>
        </p:nvSpPr>
        <p:spPr bwMode="auto">
          <a:xfrm flipH="1">
            <a:off x="1835150" y="5600700"/>
            <a:ext cx="503238" cy="0"/>
          </a:xfrm>
          <a:prstGeom prst="line">
            <a:avLst/>
          </a:prstGeom>
          <a:noFill/>
          <a:ln w="31750">
            <a:solidFill>
              <a:srgbClr val="FF0000"/>
            </a:solidFill>
            <a:round/>
            <a:headEnd/>
            <a:tailEnd type="triangle" w="med" len="med"/>
          </a:ln>
        </p:spPr>
        <p:txBody>
          <a:bodyPr/>
          <a:lstStyle/>
          <a:p>
            <a:endParaRPr lang="es-ES"/>
          </a:p>
        </p:txBody>
      </p:sp>
      <p:sp>
        <p:nvSpPr>
          <p:cNvPr id="52326" name="Rectangle 111"/>
          <p:cNvSpPr>
            <a:spLocks noChangeArrowheads="1"/>
          </p:cNvSpPr>
          <p:nvPr/>
        </p:nvSpPr>
        <p:spPr bwMode="auto">
          <a:xfrm>
            <a:off x="2338388" y="5529263"/>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01</a:t>
            </a:r>
          </a:p>
        </p:txBody>
      </p:sp>
      <p:sp>
        <p:nvSpPr>
          <p:cNvPr id="52327" name="Text Box 112"/>
          <p:cNvSpPr txBox="1">
            <a:spLocks noChangeArrowheads="1"/>
          </p:cNvSpPr>
          <p:nvPr/>
        </p:nvSpPr>
        <p:spPr bwMode="auto">
          <a:xfrm>
            <a:off x="592138" y="4797425"/>
            <a:ext cx="3392487" cy="336550"/>
          </a:xfrm>
          <a:prstGeom prst="rect">
            <a:avLst/>
          </a:prstGeom>
          <a:noFill/>
          <a:ln w="9525">
            <a:noFill/>
            <a:miter lim="800000"/>
            <a:headEnd/>
            <a:tailEnd/>
          </a:ln>
        </p:spPr>
        <p:txBody>
          <a:bodyPr wrap="none">
            <a:spAutoFit/>
          </a:bodyPr>
          <a:lstStyle/>
          <a:p>
            <a:r>
              <a:rPr lang="es-ES" sz="1600"/>
              <a:t>Paso 5: AP3 envía trama hacia D:</a:t>
            </a:r>
          </a:p>
        </p:txBody>
      </p:sp>
      <p:sp>
        <p:nvSpPr>
          <p:cNvPr id="52328" name="Rectangle 114"/>
          <p:cNvSpPr>
            <a:spLocks noChangeArrowheads="1"/>
          </p:cNvSpPr>
          <p:nvPr/>
        </p:nvSpPr>
        <p:spPr bwMode="auto">
          <a:xfrm>
            <a:off x="7596188" y="5600700"/>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2329" name="Text Box 115"/>
          <p:cNvSpPr txBox="1">
            <a:spLocks noChangeArrowheads="1"/>
          </p:cNvSpPr>
          <p:nvPr/>
        </p:nvSpPr>
        <p:spPr bwMode="auto">
          <a:xfrm>
            <a:off x="539750" y="6045200"/>
            <a:ext cx="3435350" cy="336550"/>
          </a:xfrm>
          <a:prstGeom prst="rect">
            <a:avLst/>
          </a:prstGeom>
          <a:noFill/>
          <a:ln w="9525">
            <a:noFill/>
            <a:miter lim="800000"/>
            <a:headEnd/>
            <a:tailEnd/>
          </a:ln>
        </p:spPr>
        <p:txBody>
          <a:bodyPr wrap="none">
            <a:spAutoFit/>
          </a:bodyPr>
          <a:lstStyle/>
          <a:p>
            <a:r>
              <a:rPr lang="es-ES" sz="1600"/>
              <a:t>Paso 6: D envía el ACK hacia AP3</a:t>
            </a:r>
          </a:p>
        </p:txBody>
      </p:sp>
      <p:sp>
        <p:nvSpPr>
          <p:cNvPr id="52330" name="Line 116"/>
          <p:cNvSpPr>
            <a:spLocks noChangeShapeType="1"/>
          </p:cNvSpPr>
          <p:nvPr/>
        </p:nvSpPr>
        <p:spPr bwMode="auto">
          <a:xfrm>
            <a:off x="4859338" y="2349500"/>
            <a:ext cx="2017712" cy="1223963"/>
          </a:xfrm>
          <a:prstGeom prst="line">
            <a:avLst/>
          </a:prstGeom>
          <a:noFill/>
          <a:ln w="9525">
            <a:solidFill>
              <a:schemeClr val="tx1"/>
            </a:solidFill>
            <a:round/>
            <a:headEnd/>
            <a:tailEnd type="triangle" w="med" len="med"/>
          </a:ln>
        </p:spPr>
        <p:txBody>
          <a:bodyPr/>
          <a:lstStyle/>
          <a:p>
            <a:endParaRPr lang="es-ES"/>
          </a:p>
        </p:txBody>
      </p:sp>
      <p:sp>
        <p:nvSpPr>
          <p:cNvPr id="52331" name="Line 117"/>
          <p:cNvSpPr>
            <a:spLocks noChangeShapeType="1"/>
          </p:cNvSpPr>
          <p:nvPr/>
        </p:nvSpPr>
        <p:spPr bwMode="auto">
          <a:xfrm>
            <a:off x="5724525" y="2349500"/>
            <a:ext cx="0" cy="1223963"/>
          </a:xfrm>
          <a:prstGeom prst="line">
            <a:avLst/>
          </a:prstGeom>
          <a:noFill/>
          <a:ln w="9525">
            <a:solidFill>
              <a:schemeClr val="tx1"/>
            </a:solidFill>
            <a:round/>
            <a:headEnd/>
            <a:tailEnd type="triangle" w="med" len="med"/>
          </a:ln>
        </p:spPr>
        <p:txBody>
          <a:bodyPr/>
          <a:lstStyle/>
          <a:p>
            <a:endParaRPr lang="es-ES"/>
          </a:p>
        </p:txBody>
      </p:sp>
      <p:pic>
        <p:nvPicPr>
          <p:cNvPr id="52332" name="Picture 123"/>
          <p:cNvPicPr>
            <a:picLocks noChangeAspect="1" noChangeArrowheads="1"/>
          </p:cNvPicPr>
          <p:nvPr/>
        </p:nvPicPr>
        <p:blipFill>
          <a:blip r:embed="rId3" cstate="print"/>
          <a:srcRect/>
          <a:stretch>
            <a:fillRect/>
          </a:stretch>
        </p:blipFill>
        <p:spPr bwMode="auto">
          <a:xfrm>
            <a:off x="6084888" y="1184275"/>
            <a:ext cx="681037" cy="509588"/>
          </a:xfrm>
          <a:prstGeom prst="rect">
            <a:avLst/>
          </a:prstGeom>
          <a:noFill/>
          <a:ln w="9525">
            <a:noFill/>
            <a:miter lim="800000"/>
            <a:headEnd/>
            <a:tailEnd/>
          </a:ln>
        </p:spPr>
      </p:pic>
      <p:pic>
        <p:nvPicPr>
          <p:cNvPr id="52333" name="Picture 124"/>
          <p:cNvPicPr>
            <a:picLocks noChangeAspect="1" noChangeArrowheads="1"/>
          </p:cNvPicPr>
          <p:nvPr/>
        </p:nvPicPr>
        <p:blipFill>
          <a:blip r:embed="rId4" cstate="print"/>
          <a:srcRect/>
          <a:stretch>
            <a:fillRect/>
          </a:stretch>
        </p:blipFill>
        <p:spPr bwMode="auto">
          <a:xfrm>
            <a:off x="6156325" y="338138"/>
            <a:ext cx="593725" cy="522287"/>
          </a:xfrm>
          <a:prstGeom prst="rect">
            <a:avLst/>
          </a:prstGeom>
          <a:noFill/>
          <a:ln w="9525">
            <a:noFill/>
            <a:miter lim="800000"/>
            <a:headEnd/>
            <a:tailEnd/>
          </a:ln>
        </p:spPr>
      </p:pic>
      <p:sp>
        <p:nvSpPr>
          <p:cNvPr id="52334" name="Text Box 126"/>
          <p:cNvSpPr txBox="1">
            <a:spLocks noChangeArrowheads="1"/>
          </p:cNvSpPr>
          <p:nvPr/>
        </p:nvSpPr>
        <p:spPr bwMode="auto">
          <a:xfrm>
            <a:off x="6346825" y="339725"/>
            <a:ext cx="312738" cy="304800"/>
          </a:xfrm>
          <a:prstGeom prst="rect">
            <a:avLst/>
          </a:prstGeom>
          <a:noFill/>
          <a:ln w="9525">
            <a:noFill/>
            <a:miter lim="800000"/>
            <a:headEnd/>
            <a:tailEnd/>
          </a:ln>
        </p:spPr>
        <p:txBody>
          <a:bodyPr wrap="none">
            <a:spAutoFit/>
          </a:bodyPr>
          <a:lstStyle/>
          <a:p>
            <a:r>
              <a:rPr lang="es-ES"/>
              <a:t>C</a:t>
            </a:r>
          </a:p>
        </p:txBody>
      </p:sp>
      <p:sp>
        <p:nvSpPr>
          <p:cNvPr id="52335" name="Text Box 128"/>
          <p:cNvSpPr txBox="1">
            <a:spLocks noChangeArrowheads="1"/>
          </p:cNvSpPr>
          <p:nvPr/>
        </p:nvSpPr>
        <p:spPr bwMode="auto">
          <a:xfrm>
            <a:off x="6188075" y="1363663"/>
            <a:ext cx="577850" cy="336550"/>
          </a:xfrm>
          <a:prstGeom prst="rect">
            <a:avLst/>
          </a:prstGeom>
          <a:noFill/>
          <a:ln w="9525">
            <a:noFill/>
            <a:miter lim="800000"/>
            <a:headEnd/>
            <a:tailEnd/>
          </a:ln>
        </p:spPr>
        <p:txBody>
          <a:bodyPr wrap="none">
            <a:spAutoFit/>
          </a:bodyPr>
          <a:lstStyle/>
          <a:p>
            <a:r>
              <a:rPr lang="es-ES" sz="1600"/>
              <a:t>AP2</a:t>
            </a:r>
          </a:p>
        </p:txBody>
      </p:sp>
      <p:pic>
        <p:nvPicPr>
          <p:cNvPr id="52336" name="Picture 136"/>
          <p:cNvPicPr>
            <a:picLocks noChangeAspect="1" noChangeArrowheads="1"/>
          </p:cNvPicPr>
          <p:nvPr/>
        </p:nvPicPr>
        <p:blipFill>
          <a:blip r:embed="rId3" cstate="print"/>
          <a:srcRect/>
          <a:stretch>
            <a:fillRect/>
          </a:stretch>
        </p:blipFill>
        <p:spPr bwMode="auto">
          <a:xfrm>
            <a:off x="7739063" y="1179513"/>
            <a:ext cx="681037" cy="509587"/>
          </a:xfrm>
          <a:prstGeom prst="rect">
            <a:avLst/>
          </a:prstGeom>
          <a:noFill/>
          <a:ln w="9525">
            <a:noFill/>
            <a:miter lim="800000"/>
            <a:headEnd/>
            <a:tailEnd/>
          </a:ln>
        </p:spPr>
      </p:pic>
      <p:pic>
        <p:nvPicPr>
          <p:cNvPr id="52337" name="Picture 137"/>
          <p:cNvPicPr>
            <a:picLocks noChangeAspect="1" noChangeArrowheads="1"/>
          </p:cNvPicPr>
          <p:nvPr/>
        </p:nvPicPr>
        <p:blipFill>
          <a:blip r:embed="rId4" cstate="print"/>
          <a:srcRect/>
          <a:stretch>
            <a:fillRect/>
          </a:stretch>
        </p:blipFill>
        <p:spPr bwMode="auto">
          <a:xfrm>
            <a:off x="7810500" y="333375"/>
            <a:ext cx="593725" cy="522288"/>
          </a:xfrm>
          <a:prstGeom prst="rect">
            <a:avLst/>
          </a:prstGeom>
          <a:noFill/>
          <a:ln w="9525">
            <a:noFill/>
            <a:miter lim="800000"/>
            <a:headEnd/>
            <a:tailEnd/>
          </a:ln>
        </p:spPr>
      </p:pic>
      <p:sp>
        <p:nvSpPr>
          <p:cNvPr id="52338" name="Text Box 138"/>
          <p:cNvSpPr txBox="1">
            <a:spLocks noChangeArrowheads="1"/>
          </p:cNvSpPr>
          <p:nvPr/>
        </p:nvSpPr>
        <p:spPr bwMode="auto">
          <a:xfrm>
            <a:off x="8001000" y="334963"/>
            <a:ext cx="312738" cy="304800"/>
          </a:xfrm>
          <a:prstGeom prst="rect">
            <a:avLst/>
          </a:prstGeom>
          <a:noFill/>
          <a:ln w="9525">
            <a:noFill/>
            <a:miter lim="800000"/>
            <a:headEnd/>
            <a:tailEnd/>
          </a:ln>
        </p:spPr>
        <p:txBody>
          <a:bodyPr wrap="none">
            <a:spAutoFit/>
          </a:bodyPr>
          <a:lstStyle/>
          <a:p>
            <a:r>
              <a:rPr lang="es-ES"/>
              <a:t>D</a:t>
            </a:r>
          </a:p>
        </p:txBody>
      </p:sp>
      <p:sp>
        <p:nvSpPr>
          <p:cNvPr id="52339" name="Text Box 139"/>
          <p:cNvSpPr txBox="1">
            <a:spLocks noChangeArrowheads="1"/>
          </p:cNvSpPr>
          <p:nvPr/>
        </p:nvSpPr>
        <p:spPr bwMode="auto">
          <a:xfrm>
            <a:off x="7842250" y="1358900"/>
            <a:ext cx="577850" cy="336550"/>
          </a:xfrm>
          <a:prstGeom prst="rect">
            <a:avLst/>
          </a:prstGeom>
          <a:noFill/>
          <a:ln w="9525">
            <a:noFill/>
            <a:miter lim="800000"/>
            <a:headEnd/>
            <a:tailEnd/>
          </a:ln>
        </p:spPr>
        <p:txBody>
          <a:bodyPr wrap="none">
            <a:spAutoFit/>
          </a:bodyPr>
          <a:lstStyle/>
          <a:p>
            <a:r>
              <a:rPr lang="es-ES" sz="1600"/>
              <a:t>AP3</a:t>
            </a:r>
          </a:p>
        </p:txBody>
      </p:sp>
      <p:pic>
        <p:nvPicPr>
          <p:cNvPr id="52340" name="Picture 140"/>
          <p:cNvPicPr>
            <a:picLocks noChangeAspect="1" noChangeArrowheads="1"/>
          </p:cNvPicPr>
          <p:nvPr/>
        </p:nvPicPr>
        <p:blipFill>
          <a:blip r:embed="rId5" cstate="print"/>
          <a:srcRect/>
          <a:stretch>
            <a:fillRect/>
          </a:stretch>
        </p:blipFill>
        <p:spPr bwMode="auto">
          <a:xfrm rot="5400000">
            <a:off x="7215981" y="1096169"/>
            <a:ext cx="90488" cy="812800"/>
          </a:xfrm>
          <a:prstGeom prst="rect">
            <a:avLst/>
          </a:prstGeom>
          <a:noFill/>
          <a:ln w="9525">
            <a:noFill/>
            <a:miter lim="800000"/>
            <a:headEnd/>
            <a:tailEnd/>
          </a:ln>
        </p:spPr>
      </p:pic>
      <p:sp>
        <p:nvSpPr>
          <p:cNvPr id="52341" name="Text Box 163"/>
          <p:cNvSpPr txBox="1">
            <a:spLocks noChangeArrowheads="1"/>
          </p:cNvSpPr>
          <p:nvPr/>
        </p:nvSpPr>
        <p:spPr bwMode="auto">
          <a:xfrm>
            <a:off x="3706813" y="36195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AP3</a:t>
            </a:r>
          </a:p>
        </p:txBody>
      </p:sp>
      <p:sp>
        <p:nvSpPr>
          <p:cNvPr id="52342" name="Text Box 164"/>
          <p:cNvSpPr txBox="1">
            <a:spLocks noChangeArrowheads="1"/>
          </p:cNvSpPr>
          <p:nvPr/>
        </p:nvSpPr>
        <p:spPr bwMode="auto">
          <a:xfrm>
            <a:off x="4572000" y="3619500"/>
            <a:ext cx="539750" cy="314325"/>
          </a:xfrm>
          <a:prstGeom prst="rect">
            <a:avLst/>
          </a:prstGeom>
          <a:solidFill>
            <a:schemeClr val="bg1"/>
          </a:solidFill>
          <a:ln w="9525">
            <a:solidFill>
              <a:schemeClr val="tx1"/>
            </a:solidFill>
            <a:miter lim="800000"/>
            <a:headEnd/>
            <a:tailEnd/>
          </a:ln>
        </p:spPr>
        <p:txBody>
          <a:bodyPr wrap="none">
            <a:spAutoFit/>
          </a:bodyPr>
          <a:lstStyle/>
          <a:p>
            <a:r>
              <a:rPr lang="es-ES"/>
              <a:t>AP2</a:t>
            </a:r>
          </a:p>
        </p:txBody>
      </p:sp>
      <p:sp>
        <p:nvSpPr>
          <p:cNvPr id="52343" name="Text Box 165"/>
          <p:cNvSpPr txBox="1">
            <a:spLocks noChangeArrowheads="1"/>
          </p:cNvSpPr>
          <p:nvPr/>
        </p:nvSpPr>
        <p:spPr bwMode="auto">
          <a:xfrm>
            <a:off x="5599113" y="3619500"/>
            <a:ext cx="322262" cy="314325"/>
          </a:xfrm>
          <a:prstGeom prst="rect">
            <a:avLst/>
          </a:prstGeom>
          <a:solidFill>
            <a:schemeClr val="bg1"/>
          </a:solidFill>
          <a:ln w="9525">
            <a:solidFill>
              <a:schemeClr val="tx1"/>
            </a:solidFill>
            <a:miter lim="800000"/>
            <a:headEnd/>
            <a:tailEnd/>
          </a:ln>
        </p:spPr>
        <p:txBody>
          <a:bodyPr wrap="none">
            <a:spAutoFit/>
          </a:bodyPr>
          <a:lstStyle/>
          <a:p>
            <a:r>
              <a:rPr lang="es-ES"/>
              <a:t>D</a:t>
            </a:r>
          </a:p>
        </p:txBody>
      </p:sp>
      <p:graphicFrame>
        <p:nvGraphicFramePr>
          <p:cNvPr id="1867942" name="Group 166"/>
          <p:cNvGraphicFramePr>
            <a:graphicFrameLocks noGrp="1"/>
          </p:cNvGraphicFramePr>
          <p:nvPr/>
        </p:nvGraphicFramePr>
        <p:xfrm>
          <a:off x="755650" y="3873500"/>
          <a:ext cx="1044575" cy="463296"/>
        </p:xfrm>
        <a:graphic>
          <a:graphicData uri="http://schemas.openxmlformats.org/drawingml/2006/table">
            <a:tbl>
              <a:tblPr/>
              <a:tblGrid>
                <a:gridCol w="522288"/>
                <a:gridCol w="522287"/>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H.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D. 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52" name="Line 174"/>
          <p:cNvSpPr>
            <a:spLocks noChangeShapeType="1"/>
          </p:cNvSpPr>
          <p:nvPr/>
        </p:nvSpPr>
        <p:spPr bwMode="auto">
          <a:xfrm flipH="1">
            <a:off x="1906588" y="4089400"/>
            <a:ext cx="503237" cy="0"/>
          </a:xfrm>
          <a:prstGeom prst="line">
            <a:avLst/>
          </a:prstGeom>
          <a:noFill/>
          <a:ln w="31750">
            <a:solidFill>
              <a:srgbClr val="FF0000"/>
            </a:solidFill>
            <a:round/>
            <a:headEnd/>
            <a:tailEnd type="triangle" w="med" len="med"/>
          </a:ln>
        </p:spPr>
        <p:txBody>
          <a:bodyPr/>
          <a:lstStyle/>
          <a:p>
            <a:endParaRPr lang="es-ES"/>
          </a:p>
        </p:txBody>
      </p:sp>
      <p:sp>
        <p:nvSpPr>
          <p:cNvPr id="52353" name="Rectangle 175"/>
          <p:cNvSpPr>
            <a:spLocks noChangeArrowheads="1"/>
          </p:cNvSpPr>
          <p:nvPr/>
        </p:nvSpPr>
        <p:spPr bwMode="auto">
          <a:xfrm>
            <a:off x="2409825" y="4017963"/>
            <a:ext cx="215900" cy="142875"/>
          </a:xfrm>
          <a:prstGeom prst="rect">
            <a:avLst/>
          </a:prstGeom>
          <a:solidFill>
            <a:schemeClr val="bg1"/>
          </a:solidFill>
          <a:ln w="9525">
            <a:solidFill>
              <a:schemeClr val="tx1"/>
            </a:solidFill>
            <a:miter lim="800000"/>
            <a:headEnd/>
            <a:tailEnd/>
          </a:ln>
        </p:spPr>
        <p:txBody>
          <a:bodyPr wrap="none" anchor="ctr"/>
          <a:lstStyle/>
          <a:p>
            <a:pPr algn="ctr"/>
            <a:r>
              <a:rPr lang="es-ES" sz="800"/>
              <a:t>11</a:t>
            </a:r>
          </a:p>
        </p:txBody>
      </p:sp>
      <p:sp>
        <p:nvSpPr>
          <p:cNvPr id="52354" name="Rectangle 177"/>
          <p:cNvSpPr>
            <a:spLocks noChangeArrowheads="1"/>
          </p:cNvSpPr>
          <p:nvPr/>
        </p:nvSpPr>
        <p:spPr bwMode="auto">
          <a:xfrm>
            <a:off x="7596188" y="4089400"/>
            <a:ext cx="71437" cy="215900"/>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52355" name="Text Box 178"/>
          <p:cNvSpPr txBox="1">
            <a:spLocks noChangeArrowheads="1"/>
          </p:cNvSpPr>
          <p:nvPr/>
        </p:nvSpPr>
        <p:spPr bwMode="auto">
          <a:xfrm>
            <a:off x="6948488" y="3619500"/>
            <a:ext cx="322262" cy="314325"/>
          </a:xfrm>
          <a:prstGeom prst="rect">
            <a:avLst/>
          </a:prstGeom>
          <a:solidFill>
            <a:schemeClr val="bg1"/>
          </a:solidFill>
          <a:ln w="9525">
            <a:solidFill>
              <a:schemeClr val="tx1"/>
            </a:solidFill>
            <a:miter lim="800000"/>
            <a:headEnd/>
            <a:tailEnd/>
          </a:ln>
        </p:spPr>
        <p:txBody>
          <a:bodyPr wrap="none">
            <a:spAutoFit/>
          </a:bodyPr>
          <a:lstStyle/>
          <a:p>
            <a:r>
              <a:rPr lang="es-ES"/>
              <a:t>C</a:t>
            </a:r>
          </a:p>
        </p:txBody>
      </p:sp>
      <p:sp>
        <p:nvSpPr>
          <p:cNvPr id="52356" name="Text Box 179"/>
          <p:cNvSpPr txBox="1">
            <a:spLocks noChangeArrowheads="1"/>
          </p:cNvSpPr>
          <p:nvPr/>
        </p:nvSpPr>
        <p:spPr bwMode="auto">
          <a:xfrm>
            <a:off x="611188" y="4437063"/>
            <a:ext cx="3751262" cy="336550"/>
          </a:xfrm>
          <a:prstGeom prst="rect">
            <a:avLst/>
          </a:prstGeom>
          <a:noFill/>
          <a:ln w="9525">
            <a:noFill/>
            <a:miter lim="800000"/>
            <a:headEnd/>
            <a:tailEnd/>
          </a:ln>
        </p:spPr>
        <p:txBody>
          <a:bodyPr wrap="none">
            <a:spAutoFit/>
          </a:bodyPr>
          <a:lstStyle/>
          <a:p>
            <a:r>
              <a:rPr lang="es-ES" sz="1600"/>
              <a:t>Paso 4: AP3 envía el ACK hacia AP2:</a:t>
            </a:r>
          </a:p>
        </p:txBody>
      </p:sp>
      <p:sp>
        <p:nvSpPr>
          <p:cNvPr id="52357" name="Line 118"/>
          <p:cNvSpPr>
            <a:spLocks noChangeShapeType="1"/>
          </p:cNvSpPr>
          <p:nvPr/>
        </p:nvSpPr>
        <p:spPr bwMode="auto">
          <a:xfrm flipH="1">
            <a:off x="4140200" y="3933825"/>
            <a:ext cx="1584325" cy="1150938"/>
          </a:xfrm>
          <a:prstGeom prst="line">
            <a:avLst/>
          </a:prstGeom>
          <a:noFill/>
          <a:ln w="9525">
            <a:solidFill>
              <a:schemeClr val="tx1"/>
            </a:solidFill>
            <a:round/>
            <a:headEnd/>
            <a:tailEnd type="triangle" w="med" len="med"/>
          </a:ln>
        </p:spPr>
        <p:txBody>
          <a:bodyPr/>
          <a:lstStyle/>
          <a:p>
            <a:endParaRPr lang="es-ES"/>
          </a:p>
        </p:txBody>
      </p:sp>
      <p:sp>
        <p:nvSpPr>
          <p:cNvPr id="52358" name="Line 119"/>
          <p:cNvSpPr>
            <a:spLocks noChangeShapeType="1"/>
          </p:cNvSpPr>
          <p:nvPr/>
        </p:nvSpPr>
        <p:spPr bwMode="auto">
          <a:xfrm flipH="1">
            <a:off x="5795963" y="3860800"/>
            <a:ext cx="1223962" cy="1223963"/>
          </a:xfrm>
          <a:prstGeom prst="line">
            <a:avLst/>
          </a:prstGeom>
          <a:noFill/>
          <a:ln w="9525">
            <a:solidFill>
              <a:schemeClr val="tx1"/>
            </a:solidFill>
            <a:round/>
            <a:headEnd/>
            <a:tailEnd type="triangle" w="med" len="med"/>
          </a:ln>
        </p:spPr>
        <p:txBody>
          <a:bodyPr/>
          <a:lstStyle/>
          <a:p>
            <a:endParaRPr lang="es-ES"/>
          </a:p>
        </p:txBody>
      </p:sp>
      <p:pic>
        <p:nvPicPr>
          <p:cNvPr id="52359" name="Picture 180"/>
          <p:cNvPicPr>
            <a:picLocks noChangeAspect="1" noChangeArrowheads="1"/>
          </p:cNvPicPr>
          <p:nvPr/>
        </p:nvPicPr>
        <p:blipFill>
          <a:blip r:embed="rId5" cstate="print"/>
          <a:srcRect/>
          <a:stretch>
            <a:fillRect/>
          </a:stretch>
        </p:blipFill>
        <p:spPr bwMode="auto">
          <a:xfrm>
            <a:off x="7989888" y="836613"/>
            <a:ext cx="111125" cy="598487"/>
          </a:xfrm>
          <a:prstGeom prst="rect">
            <a:avLst/>
          </a:prstGeom>
          <a:noFill/>
          <a:ln w="9525">
            <a:noFill/>
            <a:miter lim="800000"/>
            <a:headEnd/>
            <a:tailEnd/>
          </a:ln>
        </p:spPr>
      </p:pic>
      <p:pic>
        <p:nvPicPr>
          <p:cNvPr id="52360" name="Picture 181"/>
          <p:cNvPicPr>
            <a:picLocks noChangeAspect="1" noChangeArrowheads="1"/>
          </p:cNvPicPr>
          <p:nvPr/>
        </p:nvPicPr>
        <p:blipFill>
          <a:blip r:embed="rId5" cstate="print"/>
          <a:srcRect/>
          <a:stretch>
            <a:fillRect/>
          </a:stretch>
        </p:blipFill>
        <p:spPr bwMode="auto">
          <a:xfrm>
            <a:off x="6372225" y="836613"/>
            <a:ext cx="111125" cy="598487"/>
          </a:xfrm>
          <a:prstGeom prst="rect">
            <a:avLst/>
          </a:prstGeom>
          <a:noFill/>
          <a:ln w="9525">
            <a:noFill/>
            <a:miter lim="800000"/>
            <a:headEnd/>
            <a:tailEnd/>
          </a:ln>
        </p:spPr>
      </p:pic>
      <p:sp>
        <p:nvSpPr>
          <p:cNvPr id="52361" name="Line 182"/>
          <p:cNvSpPr>
            <a:spLocks noChangeShapeType="1"/>
          </p:cNvSpPr>
          <p:nvPr/>
        </p:nvSpPr>
        <p:spPr bwMode="auto">
          <a:xfrm>
            <a:off x="6300788" y="908050"/>
            <a:ext cx="0" cy="433388"/>
          </a:xfrm>
          <a:prstGeom prst="line">
            <a:avLst/>
          </a:prstGeom>
          <a:noFill/>
          <a:ln w="19050">
            <a:solidFill>
              <a:schemeClr val="tx1"/>
            </a:solidFill>
            <a:round/>
            <a:headEnd/>
            <a:tailEnd type="triangle" w="med" len="med"/>
          </a:ln>
        </p:spPr>
        <p:txBody>
          <a:bodyPr/>
          <a:lstStyle/>
          <a:p>
            <a:endParaRPr lang="es-ES"/>
          </a:p>
        </p:txBody>
      </p:sp>
      <p:sp>
        <p:nvSpPr>
          <p:cNvPr id="52362" name="Line 183"/>
          <p:cNvSpPr>
            <a:spLocks noChangeShapeType="1"/>
          </p:cNvSpPr>
          <p:nvPr/>
        </p:nvSpPr>
        <p:spPr bwMode="auto">
          <a:xfrm flipV="1">
            <a:off x="6516688" y="908050"/>
            <a:ext cx="0" cy="433388"/>
          </a:xfrm>
          <a:prstGeom prst="line">
            <a:avLst/>
          </a:prstGeom>
          <a:noFill/>
          <a:ln w="19050">
            <a:solidFill>
              <a:schemeClr val="tx1"/>
            </a:solidFill>
            <a:round/>
            <a:headEnd/>
            <a:tailEnd type="triangle" w="med" len="med"/>
          </a:ln>
        </p:spPr>
        <p:txBody>
          <a:bodyPr/>
          <a:lstStyle/>
          <a:p>
            <a:endParaRPr lang="es-ES"/>
          </a:p>
        </p:txBody>
      </p:sp>
      <p:sp>
        <p:nvSpPr>
          <p:cNvPr id="52363" name="Line 184"/>
          <p:cNvSpPr>
            <a:spLocks noChangeShapeType="1"/>
          </p:cNvSpPr>
          <p:nvPr/>
        </p:nvSpPr>
        <p:spPr bwMode="auto">
          <a:xfrm>
            <a:off x="7956550" y="908050"/>
            <a:ext cx="0" cy="433388"/>
          </a:xfrm>
          <a:prstGeom prst="line">
            <a:avLst/>
          </a:prstGeom>
          <a:noFill/>
          <a:ln w="19050">
            <a:solidFill>
              <a:schemeClr val="tx1"/>
            </a:solidFill>
            <a:round/>
            <a:headEnd type="triangle" w="med" len="med"/>
            <a:tailEnd/>
          </a:ln>
        </p:spPr>
        <p:txBody>
          <a:bodyPr/>
          <a:lstStyle/>
          <a:p>
            <a:endParaRPr lang="es-ES"/>
          </a:p>
        </p:txBody>
      </p:sp>
      <p:sp>
        <p:nvSpPr>
          <p:cNvPr id="52364" name="Line 185"/>
          <p:cNvSpPr>
            <a:spLocks noChangeShapeType="1"/>
          </p:cNvSpPr>
          <p:nvPr/>
        </p:nvSpPr>
        <p:spPr bwMode="auto">
          <a:xfrm flipV="1">
            <a:off x="8172450" y="908050"/>
            <a:ext cx="0" cy="433388"/>
          </a:xfrm>
          <a:prstGeom prst="line">
            <a:avLst/>
          </a:prstGeom>
          <a:noFill/>
          <a:ln w="19050">
            <a:solidFill>
              <a:schemeClr val="tx1"/>
            </a:solidFill>
            <a:round/>
            <a:headEnd type="triangle" w="med" len="med"/>
            <a:tailEnd/>
          </a:ln>
        </p:spPr>
        <p:txBody>
          <a:bodyPr/>
          <a:lstStyle/>
          <a:p>
            <a:endParaRPr lang="es-ES"/>
          </a:p>
        </p:txBody>
      </p:sp>
      <p:sp>
        <p:nvSpPr>
          <p:cNvPr id="52365" name="Text Box 186"/>
          <p:cNvSpPr txBox="1">
            <a:spLocks noChangeArrowheads="1"/>
          </p:cNvSpPr>
          <p:nvPr/>
        </p:nvSpPr>
        <p:spPr bwMode="auto">
          <a:xfrm>
            <a:off x="6018213" y="908050"/>
            <a:ext cx="282575" cy="304800"/>
          </a:xfrm>
          <a:prstGeom prst="rect">
            <a:avLst/>
          </a:prstGeom>
          <a:noFill/>
          <a:ln w="9525">
            <a:noFill/>
            <a:miter lim="800000"/>
            <a:headEnd/>
            <a:tailEnd/>
          </a:ln>
        </p:spPr>
        <p:txBody>
          <a:bodyPr wrap="none">
            <a:spAutoFit/>
          </a:bodyPr>
          <a:lstStyle/>
          <a:p>
            <a:r>
              <a:rPr lang="es-ES"/>
              <a:t>1</a:t>
            </a:r>
          </a:p>
        </p:txBody>
      </p:sp>
      <p:sp>
        <p:nvSpPr>
          <p:cNvPr id="52366" name="Text Box 187"/>
          <p:cNvSpPr txBox="1">
            <a:spLocks noChangeArrowheads="1"/>
          </p:cNvSpPr>
          <p:nvPr/>
        </p:nvSpPr>
        <p:spPr bwMode="auto">
          <a:xfrm>
            <a:off x="6521450" y="908050"/>
            <a:ext cx="282575" cy="304800"/>
          </a:xfrm>
          <a:prstGeom prst="rect">
            <a:avLst/>
          </a:prstGeom>
          <a:noFill/>
          <a:ln w="9525">
            <a:noFill/>
            <a:miter lim="800000"/>
            <a:headEnd/>
            <a:tailEnd/>
          </a:ln>
        </p:spPr>
        <p:txBody>
          <a:bodyPr wrap="none">
            <a:spAutoFit/>
          </a:bodyPr>
          <a:lstStyle/>
          <a:p>
            <a:r>
              <a:rPr lang="es-ES"/>
              <a:t>2</a:t>
            </a:r>
          </a:p>
        </p:txBody>
      </p:sp>
      <p:sp>
        <p:nvSpPr>
          <p:cNvPr id="52367" name="Text Box 188"/>
          <p:cNvSpPr txBox="1">
            <a:spLocks noChangeArrowheads="1"/>
          </p:cNvSpPr>
          <p:nvPr/>
        </p:nvSpPr>
        <p:spPr bwMode="auto">
          <a:xfrm>
            <a:off x="7673975" y="908050"/>
            <a:ext cx="282575" cy="304800"/>
          </a:xfrm>
          <a:prstGeom prst="rect">
            <a:avLst/>
          </a:prstGeom>
          <a:noFill/>
          <a:ln w="9525">
            <a:noFill/>
            <a:miter lim="800000"/>
            <a:headEnd/>
            <a:tailEnd/>
          </a:ln>
        </p:spPr>
        <p:txBody>
          <a:bodyPr wrap="none">
            <a:spAutoFit/>
          </a:bodyPr>
          <a:lstStyle/>
          <a:p>
            <a:r>
              <a:rPr lang="es-ES"/>
              <a:t>5</a:t>
            </a:r>
          </a:p>
        </p:txBody>
      </p:sp>
      <p:sp>
        <p:nvSpPr>
          <p:cNvPr id="52368" name="Text Box 189"/>
          <p:cNvSpPr txBox="1">
            <a:spLocks noChangeArrowheads="1"/>
          </p:cNvSpPr>
          <p:nvPr/>
        </p:nvSpPr>
        <p:spPr bwMode="auto">
          <a:xfrm>
            <a:off x="8177213" y="908050"/>
            <a:ext cx="282575" cy="304800"/>
          </a:xfrm>
          <a:prstGeom prst="rect">
            <a:avLst/>
          </a:prstGeom>
          <a:noFill/>
          <a:ln w="9525">
            <a:noFill/>
            <a:miter lim="800000"/>
            <a:headEnd/>
            <a:tailEnd/>
          </a:ln>
        </p:spPr>
        <p:txBody>
          <a:bodyPr wrap="none">
            <a:spAutoFit/>
          </a:bodyPr>
          <a:lstStyle/>
          <a:p>
            <a:r>
              <a:rPr lang="es-ES"/>
              <a:t>6</a:t>
            </a:r>
          </a:p>
        </p:txBody>
      </p:sp>
      <p:sp>
        <p:nvSpPr>
          <p:cNvPr id="52369" name="Line 190"/>
          <p:cNvSpPr>
            <a:spLocks noChangeShapeType="1"/>
          </p:cNvSpPr>
          <p:nvPr/>
        </p:nvSpPr>
        <p:spPr bwMode="auto">
          <a:xfrm>
            <a:off x="6948488" y="1412875"/>
            <a:ext cx="576262" cy="0"/>
          </a:xfrm>
          <a:prstGeom prst="line">
            <a:avLst/>
          </a:prstGeom>
          <a:noFill/>
          <a:ln w="19050">
            <a:solidFill>
              <a:schemeClr val="tx1"/>
            </a:solidFill>
            <a:round/>
            <a:headEnd/>
            <a:tailEnd type="triangle" w="med" len="med"/>
          </a:ln>
        </p:spPr>
        <p:txBody>
          <a:bodyPr/>
          <a:lstStyle/>
          <a:p>
            <a:endParaRPr lang="es-ES"/>
          </a:p>
        </p:txBody>
      </p:sp>
      <p:sp>
        <p:nvSpPr>
          <p:cNvPr id="52370" name="Line 191"/>
          <p:cNvSpPr>
            <a:spLocks noChangeShapeType="1"/>
          </p:cNvSpPr>
          <p:nvPr/>
        </p:nvSpPr>
        <p:spPr bwMode="auto">
          <a:xfrm flipH="1">
            <a:off x="6948488" y="1628775"/>
            <a:ext cx="576262" cy="0"/>
          </a:xfrm>
          <a:prstGeom prst="line">
            <a:avLst/>
          </a:prstGeom>
          <a:noFill/>
          <a:ln w="19050">
            <a:solidFill>
              <a:schemeClr val="tx1"/>
            </a:solidFill>
            <a:round/>
            <a:headEnd/>
            <a:tailEnd type="triangle" w="med" len="med"/>
          </a:ln>
        </p:spPr>
        <p:txBody>
          <a:bodyPr/>
          <a:lstStyle/>
          <a:p>
            <a:endParaRPr lang="es-ES"/>
          </a:p>
        </p:txBody>
      </p:sp>
      <p:sp>
        <p:nvSpPr>
          <p:cNvPr id="52371" name="Text Box 192"/>
          <p:cNvSpPr txBox="1">
            <a:spLocks noChangeArrowheads="1"/>
          </p:cNvSpPr>
          <p:nvPr/>
        </p:nvSpPr>
        <p:spPr bwMode="auto">
          <a:xfrm>
            <a:off x="7097713" y="1123950"/>
            <a:ext cx="282575" cy="304800"/>
          </a:xfrm>
          <a:prstGeom prst="rect">
            <a:avLst/>
          </a:prstGeom>
          <a:noFill/>
          <a:ln w="9525">
            <a:noFill/>
            <a:miter lim="800000"/>
            <a:headEnd/>
            <a:tailEnd/>
          </a:ln>
        </p:spPr>
        <p:txBody>
          <a:bodyPr wrap="none">
            <a:spAutoFit/>
          </a:bodyPr>
          <a:lstStyle/>
          <a:p>
            <a:r>
              <a:rPr lang="es-ES"/>
              <a:t>3</a:t>
            </a:r>
          </a:p>
        </p:txBody>
      </p:sp>
      <p:sp>
        <p:nvSpPr>
          <p:cNvPr id="52372" name="Text Box 193"/>
          <p:cNvSpPr txBox="1">
            <a:spLocks noChangeArrowheads="1"/>
          </p:cNvSpPr>
          <p:nvPr/>
        </p:nvSpPr>
        <p:spPr bwMode="auto">
          <a:xfrm>
            <a:off x="7092950" y="1611313"/>
            <a:ext cx="282575" cy="304800"/>
          </a:xfrm>
          <a:prstGeom prst="rect">
            <a:avLst/>
          </a:prstGeom>
          <a:noFill/>
          <a:ln w="9525">
            <a:noFill/>
            <a:miter lim="800000"/>
            <a:headEnd/>
            <a:tailEnd/>
          </a:ln>
        </p:spPr>
        <p:txBody>
          <a:bodyPr wrap="none">
            <a:spAutoFit/>
          </a:bodyPr>
          <a:lstStyle/>
          <a:p>
            <a:r>
              <a:rPr lang="es-ES"/>
              <a:t>4</a:t>
            </a:r>
          </a:p>
        </p:txBody>
      </p:sp>
      <p:sp>
        <p:nvSpPr>
          <p:cNvPr id="52373" name="Line 194"/>
          <p:cNvSpPr>
            <a:spLocks noChangeShapeType="1"/>
          </p:cNvSpPr>
          <p:nvPr/>
        </p:nvSpPr>
        <p:spPr bwMode="auto">
          <a:xfrm>
            <a:off x="3924300" y="2349500"/>
            <a:ext cx="863600" cy="1223963"/>
          </a:xfrm>
          <a:prstGeom prst="line">
            <a:avLst/>
          </a:prstGeom>
          <a:noFill/>
          <a:ln w="9525">
            <a:solidFill>
              <a:schemeClr val="tx1"/>
            </a:solidFill>
            <a:round/>
            <a:headEnd/>
            <a:tailEnd type="triangle" w="med" len="med"/>
          </a:ln>
        </p:spPr>
        <p:txBody>
          <a:bodyPr/>
          <a:lstStyle/>
          <a:p>
            <a:endParaRPr lang="es-ES"/>
          </a:p>
        </p:txBody>
      </p:sp>
      <p:sp>
        <p:nvSpPr>
          <p:cNvPr id="52374" name="Line 195"/>
          <p:cNvSpPr>
            <a:spLocks noChangeShapeType="1"/>
          </p:cNvSpPr>
          <p:nvPr/>
        </p:nvSpPr>
        <p:spPr bwMode="auto">
          <a:xfrm>
            <a:off x="3995738" y="3860800"/>
            <a:ext cx="720725" cy="1223963"/>
          </a:xfrm>
          <a:prstGeom prst="line">
            <a:avLst/>
          </a:prstGeom>
          <a:noFill/>
          <a:ln w="9525">
            <a:solidFill>
              <a:schemeClr val="tx1"/>
            </a:solidFill>
            <a:round/>
            <a:headEnd/>
            <a:tailEnd type="triangle" w="med" len="med"/>
          </a:ln>
        </p:spPr>
        <p:txBody>
          <a:bodyPr/>
          <a:lstStyle/>
          <a:p>
            <a:endParaRPr lang="es-ES"/>
          </a:p>
        </p:txBody>
      </p:sp>
      <p:sp>
        <p:nvSpPr>
          <p:cNvPr id="52375" name="Line 199"/>
          <p:cNvSpPr>
            <a:spLocks noChangeShapeType="1"/>
          </p:cNvSpPr>
          <p:nvPr/>
        </p:nvSpPr>
        <p:spPr bwMode="auto">
          <a:xfrm>
            <a:off x="7881938" y="2794000"/>
            <a:ext cx="3175" cy="995363"/>
          </a:xfrm>
          <a:prstGeom prst="line">
            <a:avLst/>
          </a:prstGeom>
          <a:noFill/>
          <a:ln w="9525">
            <a:solidFill>
              <a:schemeClr val="tx1"/>
            </a:solidFill>
            <a:round/>
            <a:headEnd/>
            <a:tailEnd type="triangle" w="med" len="med"/>
          </a:ln>
        </p:spPr>
        <p:txBody>
          <a:bodyPr/>
          <a:lstStyle/>
          <a:p>
            <a:endParaRPr lang="es-ES"/>
          </a:p>
        </p:txBody>
      </p:sp>
      <p:sp>
        <p:nvSpPr>
          <p:cNvPr id="52376" name="Line 200"/>
          <p:cNvSpPr>
            <a:spLocks noChangeShapeType="1"/>
          </p:cNvSpPr>
          <p:nvPr/>
        </p:nvSpPr>
        <p:spPr bwMode="auto">
          <a:xfrm>
            <a:off x="7635875" y="2794000"/>
            <a:ext cx="0" cy="1008063"/>
          </a:xfrm>
          <a:prstGeom prst="line">
            <a:avLst/>
          </a:prstGeom>
          <a:noFill/>
          <a:ln w="9525">
            <a:solidFill>
              <a:schemeClr val="tx1"/>
            </a:solidFill>
            <a:round/>
            <a:headEnd/>
            <a:tailEnd type="triangle" w="med" len="med"/>
          </a:ln>
        </p:spPr>
        <p:txBody>
          <a:bodyPr/>
          <a:lstStyle/>
          <a:p>
            <a:endParaRPr lang="es-ES"/>
          </a:p>
        </p:txBody>
      </p:sp>
      <p:sp>
        <p:nvSpPr>
          <p:cNvPr id="52377" name="Line 201"/>
          <p:cNvSpPr>
            <a:spLocks noChangeShapeType="1"/>
          </p:cNvSpPr>
          <p:nvPr/>
        </p:nvSpPr>
        <p:spPr bwMode="auto">
          <a:xfrm>
            <a:off x="7881938" y="4333875"/>
            <a:ext cx="3175" cy="966788"/>
          </a:xfrm>
          <a:prstGeom prst="line">
            <a:avLst/>
          </a:prstGeom>
          <a:noFill/>
          <a:ln w="9525">
            <a:solidFill>
              <a:schemeClr val="tx1"/>
            </a:solidFill>
            <a:round/>
            <a:headEnd/>
            <a:tailEnd type="triangle" w="med" len="med"/>
          </a:ln>
        </p:spPr>
        <p:txBody>
          <a:bodyPr/>
          <a:lstStyle/>
          <a:p>
            <a:endParaRPr lang="es-ES"/>
          </a:p>
        </p:txBody>
      </p:sp>
      <p:sp>
        <p:nvSpPr>
          <p:cNvPr id="52378" name="Line 202"/>
          <p:cNvSpPr>
            <a:spLocks noChangeShapeType="1"/>
          </p:cNvSpPr>
          <p:nvPr/>
        </p:nvSpPr>
        <p:spPr bwMode="auto">
          <a:xfrm>
            <a:off x="7627938" y="4324350"/>
            <a:ext cx="3175" cy="982663"/>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Marcador de número de diapositiva"/>
          <p:cNvSpPr>
            <a:spLocks noGrp="1"/>
          </p:cNvSpPr>
          <p:nvPr>
            <p:ph type="sldNum" sz="quarter" idx="10"/>
          </p:nvPr>
        </p:nvSpPr>
        <p:spPr/>
        <p:txBody>
          <a:bodyPr/>
          <a:lstStyle/>
          <a:p>
            <a:pPr>
              <a:defRPr/>
            </a:pPr>
            <a:r>
              <a:rPr lang="es-ES"/>
              <a:t>Ampliación Redes 5-</a:t>
            </a:r>
            <a:fld id="{BDDC375A-F0E3-4C46-A58D-19971015F963}" type="slidenum">
              <a:rPr lang="es-ES"/>
              <a:pPr>
                <a:defRPr/>
              </a:pPr>
              <a:t>51</a:t>
            </a:fld>
            <a:endParaRPr lang="es-ES"/>
          </a:p>
        </p:txBody>
      </p:sp>
      <p:graphicFrame>
        <p:nvGraphicFramePr>
          <p:cNvPr id="1874036" name="Group 116"/>
          <p:cNvGraphicFramePr>
            <a:graphicFrameLocks noGrp="1"/>
          </p:cNvGraphicFramePr>
          <p:nvPr>
            <p:extLst>
              <p:ext uri="{D42A27DB-BD31-4B8C-83A1-F6EECF244321}">
                <p14:modId xmlns:p14="http://schemas.microsoft.com/office/powerpoint/2010/main" val="2693323144"/>
              </p:ext>
            </p:extLst>
          </p:nvPr>
        </p:nvGraphicFramePr>
        <p:xfrm>
          <a:off x="611188" y="1968500"/>
          <a:ext cx="8016875" cy="3082608"/>
        </p:xfrm>
        <a:graphic>
          <a:graphicData uri="http://schemas.openxmlformats.org/drawingml/2006/table">
            <a:tbl>
              <a:tblPr/>
              <a:tblGrid>
                <a:gridCol w="1063625"/>
                <a:gridCol w="1130300"/>
                <a:gridCol w="1446212"/>
                <a:gridCol w="1458913"/>
                <a:gridCol w="1458912"/>
                <a:gridCol w="1458913"/>
              </a:tblGrid>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Hacia 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Desde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Dirección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(destino radio)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Dirección 2 </a:t>
                      </a:r>
                      <a:r>
                        <a:rPr kumimoji="0" lang="es-ES" sz="1600" b="0" i="0" u="none" strike="noStrike" cap="none" normalizeH="0" baseline="30000" dirty="0" smtClean="0">
                          <a:ln>
                            <a:noFill/>
                          </a:ln>
                          <a:solidFill>
                            <a:schemeClr val="tx1"/>
                          </a:solidFill>
                          <a:effectLst/>
                          <a:latin typeface="Arial" charset="0"/>
                        </a:rPr>
                        <a:t>*</a:t>
                      </a:r>
                      <a:endParaRPr kumimoji="0" lang="es-E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(origen radio)</a:t>
                      </a:r>
                      <a:endParaRPr kumimoji="0" lang="es-ES" sz="14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Dirección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Dirección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DD (Dirección de Destino)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DO (Dirección de 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BSSID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No Aplicable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DD (Dirección de Destino)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BSSID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DO (Dirección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de 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No Aplicable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BSSID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DO (Dirección de Origen)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DD (Dirección de Destino)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No Aplicable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DR (Dirección Receptor)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DT (Dirección Transmisor)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DD (Dirección de Destino)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DO (Dirección de Origen)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95" name="Rectangle 75"/>
          <p:cNvSpPr>
            <a:spLocks noChangeArrowheads="1"/>
          </p:cNvSpPr>
          <p:nvPr/>
        </p:nvSpPr>
        <p:spPr bwMode="auto">
          <a:xfrm>
            <a:off x="1260475" y="536575"/>
            <a:ext cx="6696075" cy="731838"/>
          </a:xfrm>
          <a:prstGeom prst="rect">
            <a:avLst/>
          </a:prstGeom>
          <a:noFill/>
          <a:ln w="9525">
            <a:noFill/>
            <a:miter lim="800000"/>
            <a:headEnd/>
            <a:tailEnd/>
          </a:ln>
        </p:spPr>
        <p:txBody>
          <a:bodyPr anchor="ctr"/>
          <a:lstStyle/>
          <a:p>
            <a:pPr algn="ctr"/>
            <a:r>
              <a:rPr lang="en-US" sz="3600" b="0">
                <a:solidFill>
                  <a:schemeClr val="tx2"/>
                </a:solidFill>
              </a:rPr>
              <a:t>Contenido del campo dirección en las tramas MAC</a:t>
            </a:r>
          </a:p>
        </p:txBody>
      </p:sp>
      <p:sp>
        <p:nvSpPr>
          <p:cNvPr id="53296" name="Text Box 76"/>
          <p:cNvSpPr txBox="1">
            <a:spLocks noChangeArrowheads="1"/>
          </p:cNvSpPr>
          <p:nvPr/>
        </p:nvSpPr>
        <p:spPr bwMode="auto">
          <a:xfrm>
            <a:off x="971550" y="5140424"/>
            <a:ext cx="4370388" cy="304800"/>
          </a:xfrm>
          <a:prstGeom prst="rect">
            <a:avLst/>
          </a:prstGeom>
          <a:noFill/>
          <a:ln w="9525">
            <a:noFill/>
            <a:miter lim="800000"/>
            <a:headEnd/>
            <a:tailEnd/>
          </a:ln>
        </p:spPr>
        <p:txBody>
          <a:bodyPr wrap="none">
            <a:spAutoFit/>
          </a:bodyPr>
          <a:lstStyle/>
          <a:p>
            <a:r>
              <a:rPr lang="es-ES" b="0" baseline="30000" dirty="0"/>
              <a:t>* </a:t>
            </a:r>
            <a:r>
              <a:rPr lang="es-ES" b="0" dirty="0"/>
              <a:t>La dirección 2 es a la que se deben enviar los </a:t>
            </a:r>
            <a:r>
              <a:rPr lang="es-ES" b="0" dirty="0" err="1"/>
              <a:t>ACKs</a:t>
            </a:r>
            <a:endParaRPr lang="es-ES" b="0" dirty="0"/>
          </a:p>
        </p:txBody>
      </p:sp>
    </p:spTree>
  </p:cSld>
  <p:clrMapOvr>
    <a:masterClrMapping/>
  </p:clrMapOvr>
  <p:transition spd="med">
    <p:cover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F7D25C45-5C47-48C3-B634-84BF8D14F86F}" type="slidenum">
              <a:rPr lang="es-ES"/>
              <a:pPr>
                <a:defRPr/>
              </a:pPr>
              <a:t>52</a:t>
            </a:fld>
            <a:endParaRPr lang="es-ES"/>
          </a:p>
        </p:txBody>
      </p:sp>
      <p:sp>
        <p:nvSpPr>
          <p:cNvPr id="54275" name="Rectangle 2"/>
          <p:cNvSpPr>
            <a:spLocks noGrp="1" noChangeArrowheads="1"/>
          </p:cNvSpPr>
          <p:nvPr>
            <p:ph type="title"/>
          </p:nvPr>
        </p:nvSpPr>
        <p:spPr/>
        <p:txBody>
          <a:bodyPr/>
          <a:lstStyle/>
          <a:p>
            <a:pPr eaLnBrk="1" hangingPunct="1"/>
            <a:r>
              <a:rPr lang="es-ES" dirty="0" smtClean="0"/>
              <a:t>Redes inalámbricas 802.11</a:t>
            </a:r>
          </a:p>
        </p:txBody>
      </p:sp>
      <p:sp>
        <p:nvSpPr>
          <p:cNvPr id="54276" name="Rectangle 3"/>
          <p:cNvSpPr>
            <a:spLocks noGrp="1" noChangeArrowheads="1"/>
          </p:cNvSpPr>
          <p:nvPr>
            <p:ph type="body" idx="1"/>
          </p:nvPr>
        </p:nvSpPr>
        <p:spPr/>
        <p:txBody>
          <a:bodyPr/>
          <a:lstStyle/>
          <a:p>
            <a:pPr eaLnBrk="1" hangingPunct="1"/>
            <a:r>
              <a:rPr lang="es-ES" dirty="0" smtClean="0"/>
              <a:t>Introducción y Arquitectura</a:t>
            </a:r>
          </a:p>
          <a:p>
            <a:pPr eaLnBrk="1" hangingPunct="1"/>
            <a:r>
              <a:rPr lang="es-ES" dirty="0" smtClean="0"/>
              <a:t>Nivel MAC</a:t>
            </a:r>
          </a:p>
          <a:p>
            <a:pPr eaLnBrk="1" hangingPunct="1"/>
            <a:r>
              <a:rPr lang="es-ES" b="1" dirty="0" smtClean="0">
                <a:solidFill>
                  <a:srgbClr val="FF0000"/>
                </a:solidFill>
              </a:rPr>
              <a:t>Conectividad y seguridad</a:t>
            </a:r>
          </a:p>
          <a:p>
            <a:pPr eaLnBrk="1" hangingPunct="1"/>
            <a:r>
              <a:rPr lang="es-ES" dirty="0" smtClean="0"/>
              <a:t>Nivel físico</a:t>
            </a:r>
          </a:p>
          <a:p>
            <a:pPr eaLnBrk="1" hangingPunct="1"/>
            <a:r>
              <a:rPr lang="es-ES" dirty="0" smtClean="0"/>
              <a:t>Diseño</a:t>
            </a:r>
          </a:p>
          <a:p>
            <a:pPr eaLnBrk="1" hangingPunct="1"/>
            <a:r>
              <a:rPr lang="es-ES" dirty="0" smtClean="0"/>
              <a:t>Puentes inalámbricos</a:t>
            </a:r>
          </a:p>
        </p:txBody>
      </p:sp>
    </p:spTree>
  </p:cSld>
  <p:clrMapOvr>
    <a:masterClrMapping/>
  </p:clrMapOvr>
  <p:transition spd="med">
    <p:cover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89325" y="5959649"/>
            <a:ext cx="2235200" cy="273050"/>
          </a:xfrm>
        </p:spPr>
        <p:txBody>
          <a:bodyPr/>
          <a:lstStyle/>
          <a:p>
            <a:pPr>
              <a:defRPr/>
            </a:pPr>
            <a:r>
              <a:rPr lang="es-ES"/>
              <a:t>Ampliación Redes 5-</a:t>
            </a:r>
            <a:fld id="{7D9BB0C3-4418-434F-AEFE-974CF782368B}" type="slidenum">
              <a:rPr lang="es-ES"/>
              <a:pPr>
                <a:defRPr/>
              </a:pPr>
              <a:t>53</a:t>
            </a:fld>
            <a:endParaRPr lang="es-ES"/>
          </a:p>
        </p:txBody>
      </p:sp>
      <p:sp>
        <p:nvSpPr>
          <p:cNvPr id="55299" name="Rectangle 2"/>
          <p:cNvSpPr>
            <a:spLocks noGrp="1" noChangeArrowheads="1"/>
          </p:cNvSpPr>
          <p:nvPr>
            <p:ph type="title"/>
          </p:nvPr>
        </p:nvSpPr>
        <p:spPr>
          <a:xfrm>
            <a:off x="685800" y="116632"/>
            <a:ext cx="7772400" cy="926976"/>
          </a:xfrm>
        </p:spPr>
        <p:txBody>
          <a:bodyPr/>
          <a:lstStyle/>
          <a:p>
            <a:pPr eaLnBrk="1" hangingPunct="1"/>
            <a:r>
              <a:rPr lang="es-ES" sz="3200" dirty="0" smtClean="0"/>
              <a:t>Identificación de redes 802.11</a:t>
            </a:r>
          </a:p>
        </p:txBody>
      </p:sp>
      <p:sp>
        <p:nvSpPr>
          <p:cNvPr id="55300" name="Rectangle 3"/>
          <p:cNvSpPr>
            <a:spLocks noGrp="1" noChangeArrowheads="1"/>
          </p:cNvSpPr>
          <p:nvPr>
            <p:ph type="body" idx="1"/>
          </p:nvPr>
        </p:nvSpPr>
        <p:spPr>
          <a:xfrm>
            <a:off x="685800" y="1135237"/>
            <a:ext cx="7772400" cy="4395787"/>
          </a:xfrm>
        </p:spPr>
        <p:txBody>
          <a:bodyPr/>
          <a:lstStyle/>
          <a:p>
            <a:pPr eaLnBrk="1" hangingPunct="1">
              <a:lnSpc>
                <a:spcPct val="90000"/>
              </a:lnSpc>
            </a:pPr>
            <a:r>
              <a:rPr lang="es-ES" sz="2000" dirty="0" smtClean="0"/>
              <a:t>Cada AP tiene un BSSID, de fábrica (la MAC de su interfaz inalámbrica). El BSSID no se puede cambiar.</a:t>
            </a:r>
          </a:p>
          <a:p>
            <a:pPr eaLnBrk="1" hangingPunct="1">
              <a:lnSpc>
                <a:spcPct val="90000"/>
              </a:lnSpc>
            </a:pPr>
            <a:r>
              <a:rPr lang="es-ES" sz="2000" dirty="0" smtClean="0"/>
              <a:t>Cada red inalámbrica tiene un SSID (</a:t>
            </a:r>
            <a:r>
              <a:rPr lang="es-ES" sz="2000" dirty="0" err="1" smtClean="0"/>
              <a:t>Service</a:t>
            </a:r>
            <a:r>
              <a:rPr lang="es-ES" sz="2000" dirty="0" smtClean="0"/>
              <a:t> Set </a:t>
            </a:r>
            <a:r>
              <a:rPr lang="es-ES" sz="2000" dirty="0" err="1" smtClean="0"/>
              <a:t>identifier</a:t>
            </a:r>
            <a:r>
              <a:rPr lang="es-ES" sz="2000" dirty="0" smtClean="0"/>
              <a:t>) también llamado a veces ESSID (Extended SSID). El SSID es una cadena de 2 a 32 caracteres cualesquiera, configurable por el usuario.</a:t>
            </a:r>
          </a:p>
          <a:p>
            <a:pPr eaLnBrk="1" hangingPunct="1">
              <a:lnSpc>
                <a:spcPct val="90000"/>
              </a:lnSpc>
            </a:pPr>
            <a:r>
              <a:rPr lang="es-ES" sz="2000" dirty="0" smtClean="0"/>
              <a:t>Si tenemos un AP aislado (Basic </a:t>
            </a:r>
            <a:r>
              <a:rPr lang="es-ES" sz="2000" dirty="0" err="1" smtClean="0"/>
              <a:t>Service</a:t>
            </a:r>
            <a:r>
              <a:rPr lang="es-ES" sz="2000" dirty="0" smtClean="0"/>
              <a:t> Set, BSS) tendrá un BSSID y un SSID.</a:t>
            </a:r>
          </a:p>
          <a:p>
            <a:pPr eaLnBrk="1" hangingPunct="1">
              <a:lnSpc>
                <a:spcPct val="90000"/>
              </a:lnSpc>
            </a:pPr>
            <a:r>
              <a:rPr lang="es-ES" sz="2000" dirty="0" smtClean="0"/>
              <a:t>Si tenemos varios </a:t>
            </a:r>
            <a:r>
              <a:rPr lang="es-ES" sz="2000" dirty="0" err="1" smtClean="0"/>
              <a:t>APs</a:t>
            </a:r>
            <a:r>
              <a:rPr lang="es-ES" sz="2000" dirty="0" smtClean="0"/>
              <a:t> formando un Extended </a:t>
            </a:r>
            <a:r>
              <a:rPr lang="es-ES" sz="2000" dirty="0" err="1" smtClean="0"/>
              <a:t>Service</a:t>
            </a:r>
            <a:r>
              <a:rPr lang="es-ES" sz="2000" dirty="0" smtClean="0"/>
              <a:t> Set (ESS), es decir todos conectados a nivel 2 por un DS (</a:t>
            </a:r>
            <a:r>
              <a:rPr lang="es-ES" sz="2000" dirty="0" err="1" smtClean="0"/>
              <a:t>Distribution</a:t>
            </a:r>
            <a:r>
              <a:rPr lang="es-ES" sz="2000" dirty="0" smtClean="0"/>
              <a:t> </a:t>
            </a:r>
            <a:r>
              <a:rPr lang="es-ES" sz="2000" dirty="0" err="1" smtClean="0"/>
              <a:t>System</a:t>
            </a:r>
            <a:r>
              <a:rPr lang="es-ES" sz="2000" dirty="0" smtClean="0"/>
              <a:t>) cada AP tiene un BSSID y todos comparten el mismo SSID.</a:t>
            </a:r>
          </a:p>
          <a:p>
            <a:pPr eaLnBrk="1" hangingPunct="1">
              <a:lnSpc>
                <a:spcPct val="90000"/>
              </a:lnSpc>
            </a:pPr>
            <a:r>
              <a:rPr lang="es-ES" sz="2000" dirty="0" smtClean="0"/>
              <a:t>En una red ad hoc la estación que inicia la red ad hoc elige el BSSID al azar. El usuario configura el ESSID.</a:t>
            </a:r>
          </a:p>
          <a:p>
            <a:pPr eaLnBrk="1" hangingPunct="1">
              <a:lnSpc>
                <a:spcPct val="90000"/>
              </a:lnSpc>
            </a:pPr>
            <a:r>
              <a:rPr lang="es-ES" sz="2000" dirty="0" smtClean="0"/>
              <a:t>Los </a:t>
            </a:r>
            <a:r>
              <a:rPr lang="es-ES" sz="2000" dirty="0" err="1" smtClean="0"/>
              <a:t>APs</a:t>
            </a:r>
            <a:r>
              <a:rPr lang="es-ES" sz="2000" dirty="0" smtClean="0"/>
              <a:t> modernos pueden participar </a:t>
            </a:r>
            <a:r>
              <a:rPr lang="es-ES" sz="2000" dirty="0" err="1" smtClean="0"/>
              <a:t>simultáneamnete</a:t>
            </a:r>
            <a:r>
              <a:rPr lang="es-ES" sz="2000" dirty="0" smtClean="0"/>
              <a:t> en varias redes inalámbricas. En ese caso cada red inalámbrica tiene un SSID diferente y el AP crea un BSSID diferente para cada SSID.</a:t>
            </a:r>
          </a:p>
        </p:txBody>
      </p:sp>
    </p:spTree>
    <p:extLst>
      <p:ext uri="{BB962C8B-B14F-4D97-AF65-F5344CB8AC3E}">
        <p14:creationId xmlns:p14="http://schemas.microsoft.com/office/powerpoint/2010/main" val="57961805"/>
      </p:ext>
    </p:extLst>
  </p:cSld>
  <p:clrMapOvr>
    <a:masterClrMapping/>
  </p:clrMapOvr>
  <p:transition spd="med">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13C2E003-C61A-4693-A92B-9F832945593F}" type="slidenum">
              <a:rPr lang="es-ES"/>
              <a:pPr>
                <a:defRPr/>
              </a:pPr>
              <a:t>54</a:t>
            </a:fld>
            <a:endParaRPr lang="es-ES"/>
          </a:p>
        </p:txBody>
      </p:sp>
      <p:sp>
        <p:nvSpPr>
          <p:cNvPr id="56323" name="Rectangle 2"/>
          <p:cNvSpPr>
            <a:spLocks noGrp="1" noChangeArrowheads="1"/>
          </p:cNvSpPr>
          <p:nvPr>
            <p:ph type="title"/>
          </p:nvPr>
        </p:nvSpPr>
        <p:spPr>
          <a:xfrm>
            <a:off x="685800" y="260648"/>
            <a:ext cx="7772400" cy="731838"/>
          </a:xfrm>
        </p:spPr>
        <p:txBody>
          <a:bodyPr/>
          <a:lstStyle/>
          <a:p>
            <a:pPr eaLnBrk="1" hangingPunct="1"/>
            <a:r>
              <a:rPr lang="es-ES" sz="3600" dirty="0" smtClean="0"/>
              <a:t>Conectividad en redes 802.11</a:t>
            </a:r>
          </a:p>
        </p:txBody>
      </p:sp>
      <p:sp>
        <p:nvSpPr>
          <p:cNvPr id="56324" name="Rectangle 3"/>
          <p:cNvSpPr>
            <a:spLocks noGrp="1" noChangeArrowheads="1"/>
          </p:cNvSpPr>
          <p:nvPr>
            <p:ph type="body" idx="1"/>
          </p:nvPr>
        </p:nvSpPr>
        <p:spPr>
          <a:xfrm>
            <a:off x="685800" y="1341438"/>
            <a:ext cx="7772400" cy="4754562"/>
          </a:xfrm>
        </p:spPr>
        <p:txBody>
          <a:bodyPr/>
          <a:lstStyle/>
          <a:p>
            <a:pPr eaLnBrk="1" hangingPunct="1">
              <a:lnSpc>
                <a:spcPct val="90000"/>
              </a:lnSpc>
            </a:pPr>
            <a:r>
              <a:rPr lang="es-ES" sz="2000" dirty="0"/>
              <a:t>Cualquier estación que pretenda participar en una red debe configurarse con el SSID correcto</a:t>
            </a:r>
          </a:p>
          <a:p>
            <a:pPr eaLnBrk="1" hangingPunct="1">
              <a:lnSpc>
                <a:spcPct val="90000"/>
              </a:lnSpc>
            </a:pPr>
            <a:r>
              <a:rPr lang="es-ES" sz="2000" dirty="0"/>
              <a:t>Pero ¿Cómo averigua una estación los SSID que están disponibles en un momento dado?</a:t>
            </a:r>
          </a:p>
          <a:p>
            <a:pPr eaLnBrk="1" hangingPunct="1">
              <a:lnSpc>
                <a:spcPct val="80000"/>
              </a:lnSpc>
            </a:pPr>
            <a:r>
              <a:rPr lang="es-ES" sz="2000" dirty="0" smtClean="0"/>
              <a:t>Los </a:t>
            </a:r>
            <a:r>
              <a:rPr lang="es-ES" sz="2000" dirty="0" err="1" smtClean="0"/>
              <a:t>APs</a:t>
            </a:r>
            <a:r>
              <a:rPr lang="es-ES" sz="2000" dirty="0" smtClean="0"/>
              <a:t> difunden periódicamente unos mensajes </a:t>
            </a:r>
            <a:r>
              <a:rPr lang="es-ES" sz="2000" dirty="0" err="1" smtClean="0"/>
              <a:t>broadcast</a:t>
            </a:r>
            <a:r>
              <a:rPr lang="es-ES" sz="2000" dirty="0" smtClean="0"/>
              <a:t> llamados ‘</a:t>
            </a:r>
            <a:r>
              <a:rPr lang="es-ES" sz="2000" dirty="0" err="1" smtClean="0"/>
              <a:t>beacon</a:t>
            </a:r>
            <a:r>
              <a:rPr lang="es-ES" sz="2000" dirty="0" smtClean="0"/>
              <a:t>’ (baliza) en los que indican el SSID de la red a la que pertenecen. </a:t>
            </a:r>
          </a:p>
          <a:p>
            <a:pPr eaLnBrk="1" hangingPunct="1">
              <a:lnSpc>
                <a:spcPct val="80000"/>
              </a:lnSpc>
            </a:pPr>
            <a:r>
              <a:rPr lang="es-ES" sz="2000" dirty="0" smtClean="0"/>
              <a:t>Típicamente los </a:t>
            </a:r>
            <a:r>
              <a:rPr lang="es-ES" sz="2000" dirty="0" err="1" smtClean="0"/>
              <a:t>beacon</a:t>
            </a:r>
            <a:r>
              <a:rPr lang="es-ES" sz="2000" dirty="0" smtClean="0"/>
              <a:t> se envían 10 veces por segundo</a:t>
            </a:r>
          </a:p>
          <a:p>
            <a:pPr eaLnBrk="1" hangingPunct="1">
              <a:lnSpc>
                <a:spcPct val="80000"/>
              </a:lnSpc>
            </a:pPr>
            <a:r>
              <a:rPr lang="es-ES" sz="2000" dirty="0" smtClean="0"/>
              <a:t>Un AP puede configurarse para que no envíe </a:t>
            </a:r>
            <a:r>
              <a:rPr lang="es-ES" sz="2000" dirty="0" err="1" smtClean="0"/>
              <a:t>beacons</a:t>
            </a:r>
            <a:r>
              <a:rPr lang="es-ES" sz="2000" dirty="0" smtClean="0"/>
              <a:t>, o para que los envíe ocultando su SSID. Esto se hace a veces como medida de seguridad, pero los SSID no viajan encriptados por lo que el SSID se puede averiguar capturando un mensaje de otra estación</a:t>
            </a:r>
          </a:p>
          <a:p>
            <a:pPr eaLnBrk="1" hangingPunct="1">
              <a:lnSpc>
                <a:spcPct val="80000"/>
              </a:lnSpc>
            </a:pPr>
            <a:r>
              <a:rPr lang="es-ES" sz="2000" dirty="0" smtClean="0"/>
              <a:t>Además de esperar a recibir </a:t>
            </a:r>
            <a:r>
              <a:rPr lang="es-ES" sz="2000" dirty="0" err="1" smtClean="0"/>
              <a:t>beacons</a:t>
            </a:r>
            <a:r>
              <a:rPr lang="es-ES" sz="2000" dirty="0" smtClean="0"/>
              <a:t> las estaciones pueden enviar mensajes ‘</a:t>
            </a:r>
            <a:r>
              <a:rPr lang="es-ES" sz="2000" dirty="0" err="1" smtClean="0"/>
              <a:t>probe</a:t>
            </a:r>
            <a:r>
              <a:rPr lang="es-ES" sz="2000" dirty="0" smtClean="0"/>
              <a:t>’ (exploradores). Cuando un AP recibe un ‘</a:t>
            </a:r>
            <a:r>
              <a:rPr lang="es-ES" sz="2000" dirty="0" err="1" smtClean="0"/>
              <a:t>probe</a:t>
            </a:r>
            <a:r>
              <a:rPr lang="es-ES" sz="2000" dirty="0" smtClean="0"/>
              <a:t> </a:t>
            </a:r>
            <a:r>
              <a:rPr lang="es-ES" sz="2000" dirty="0" err="1" smtClean="0"/>
              <a:t>request</a:t>
            </a:r>
            <a:r>
              <a:rPr lang="es-ES" sz="2000" dirty="0" smtClean="0"/>
              <a:t>’ está obligado a responder con un ‘</a:t>
            </a:r>
            <a:r>
              <a:rPr lang="es-ES" sz="2000" dirty="0" err="1" smtClean="0"/>
              <a:t>probe</a:t>
            </a:r>
            <a:r>
              <a:rPr lang="es-ES" sz="2000" dirty="0" smtClean="0"/>
              <a:t> response’ si:</a:t>
            </a:r>
          </a:p>
          <a:p>
            <a:pPr lvl="1" eaLnBrk="1" hangingPunct="1">
              <a:lnSpc>
                <a:spcPct val="80000"/>
              </a:lnSpc>
            </a:pPr>
            <a:r>
              <a:rPr lang="es-ES" sz="2000" dirty="0" smtClean="0"/>
              <a:t>El </a:t>
            </a:r>
            <a:r>
              <a:rPr lang="es-ES" sz="2000" dirty="0" err="1" smtClean="0"/>
              <a:t>probe</a:t>
            </a:r>
            <a:r>
              <a:rPr lang="es-ES" sz="2000" dirty="0" smtClean="0"/>
              <a:t> </a:t>
            </a:r>
            <a:r>
              <a:rPr lang="es-ES" sz="2000" dirty="0" err="1" smtClean="0"/>
              <a:t>request</a:t>
            </a:r>
            <a:r>
              <a:rPr lang="es-ES" sz="2000" dirty="0" smtClean="0"/>
              <a:t> indicaba el SSID de ese AP</a:t>
            </a:r>
          </a:p>
          <a:p>
            <a:pPr lvl="1" eaLnBrk="1" hangingPunct="1">
              <a:lnSpc>
                <a:spcPct val="80000"/>
              </a:lnSpc>
            </a:pPr>
            <a:r>
              <a:rPr lang="es-ES" sz="2000" dirty="0" smtClean="0"/>
              <a:t>El </a:t>
            </a:r>
            <a:r>
              <a:rPr lang="es-ES" sz="2000" dirty="0" err="1" smtClean="0"/>
              <a:t>probe</a:t>
            </a:r>
            <a:r>
              <a:rPr lang="es-ES" sz="2000" dirty="0" smtClean="0"/>
              <a:t> </a:t>
            </a:r>
            <a:r>
              <a:rPr lang="es-ES" sz="2000" dirty="0" err="1" smtClean="0"/>
              <a:t>request</a:t>
            </a:r>
            <a:r>
              <a:rPr lang="es-ES" sz="2000" dirty="0" smtClean="0"/>
              <a:t> indicaba un SSID de 0 bytes (SSID </a:t>
            </a:r>
            <a:r>
              <a:rPr lang="es-ES" sz="2000" dirty="0" err="1" smtClean="0"/>
              <a:t>broadcast</a:t>
            </a:r>
            <a:r>
              <a:rPr lang="es-ES" sz="2000" dirty="0" smtClean="0"/>
              <a:t>) </a:t>
            </a:r>
          </a:p>
          <a:p>
            <a:pPr eaLnBrk="1" hangingPunct="1">
              <a:lnSpc>
                <a:spcPct val="80000"/>
              </a:lnSpc>
            </a:pPr>
            <a:endParaRPr lang="es-ES" sz="2000" dirty="0" smtClean="0"/>
          </a:p>
        </p:txBody>
      </p:sp>
    </p:spTree>
  </p:cSld>
  <p:clrMapOvr>
    <a:masterClrMapping/>
  </p:clrMapOvr>
  <p:transition spd="med">
    <p:cover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0"/>
          </p:nvPr>
        </p:nvSpPr>
        <p:spPr/>
        <p:txBody>
          <a:bodyPr/>
          <a:lstStyle/>
          <a:p>
            <a:pPr>
              <a:defRPr/>
            </a:pPr>
            <a:r>
              <a:rPr lang="es-ES"/>
              <a:t>Ampliación Redes 5-</a:t>
            </a:r>
            <a:fld id="{9BB696AC-A5A4-4DAA-B68D-CF0B5ED2BF99}" type="slidenum">
              <a:rPr lang="es-ES"/>
              <a:pPr>
                <a:defRPr/>
              </a:pPr>
              <a:t>55</a:t>
            </a:fld>
            <a:endParaRPr lang="es-ES"/>
          </a:p>
        </p:txBody>
      </p:sp>
      <p:sp>
        <p:nvSpPr>
          <p:cNvPr id="57347" name="Rectangle 2"/>
          <p:cNvSpPr>
            <a:spLocks noGrp="1" noChangeArrowheads="1"/>
          </p:cNvSpPr>
          <p:nvPr>
            <p:ph type="title"/>
          </p:nvPr>
        </p:nvSpPr>
        <p:spPr>
          <a:xfrm>
            <a:off x="214282" y="142852"/>
            <a:ext cx="8747125" cy="792163"/>
          </a:xfrm>
        </p:spPr>
        <p:txBody>
          <a:bodyPr/>
          <a:lstStyle/>
          <a:p>
            <a:pPr eaLnBrk="1" hangingPunct="1"/>
            <a:r>
              <a:rPr lang="es-ES" sz="3200" dirty="0" smtClean="0"/>
              <a:t>Ejemplo de escaneo activo: programa </a:t>
            </a:r>
            <a:r>
              <a:rPr lang="es-ES" sz="3200" dirty="0" err="1" smtClean="0"/>
              <a:t>NetStumbler</a:t>
            </a:r>
            <a:endParaRPr lang="es-ES" sz="3200" dirty="0" smtClean="0"/>
          </a:p>
        </p:txBody>
      </p:sp>
      <p:sp>
        <p:nvSpPr>
          <p:cNvPr id="57348" name="Rectangle 3"/>
          <p:cNvSpPr>
            <a:spLocks noGrp="1" noChangeArrowheads="1"/>
          </p:cNvSpPr>
          <p:nvPr>
            <p:ph type="body" idx="1"/>
          </p:nvPr>
        </p:nvSpPr>
        <p:spPr>
          <a:xfrm>
            <a:off x="755650" y="1052513"/>
            <a:ext cx="7631113" cy="2735262"/>
          </a:xfrm>
        </p:spPr>
        <p:txBody>
          <a:bodyPr/>
          <a:lstStyle/>
          <a:p>
            <a:pPr eaLnBrk="1" hangingPunct="1">
              <a:lnSpc>
                <a:spcPct val="80000"/>
              </a:lnSpc>
            </a:pPr>
            <a:r>
              <a:rPr lang="es-ES" sz="2000" smtClean="0"/>
              <a:t>NetStumbler envía un probe request con el SSID broadcast por cada canal de radio. A continuación analiza los probe response recibidos</a:t>
            </a:r>
          </a:p>
          <a:p>
            <a:pPr eaLnBrk="1" hangingPunct="1">
              <a:lnSpc>
                <a:spcPct val="80000"/>
              </a:lnSpc>
            </a:pPr>
            <a:r>
              <a:rPr lang="es-ES" sz="2000" smtClean="0"/>
              <a:t>De esta forma ‘descubre’ todos los APs, excepto aquellos que han sido configurados para ocultar su SSID</a:t>
            </a:r>
          </a:p>
          <a:p>
            <a:pPr eaLnBrk="1" hangingPunct="1">
              <a:lnSpc>
                <a:spcPct val="80000"/>
              </a:lnSpc>
            </a:pPr>
            <a:r>
              <a:rPr lang="es-ES" sz="2000" smtClean="0"/>
              <a:t>Tanto los beacon como los probe response contienen información del AP: </a:t>
            </a:r>
          </a:p>
          <a:p>
            <a:pPr lvl="1" eaLnBrk="1" hangingPunct="1">
              <a:lnSpc>
                <a:spcPct val="80000"/>
              </a:lnSpc>
            </a:pPr>
            <a:r>
              <a:rPr lang="es-ES" sz="2000" smtClean="0"/>
              <a:t>Su BSSID y su SSID</a:t>
            </a:r>
          </a:p>
          <a:p>
            <a:pPr lvl="1" eaLnBrk="1" hangingPunct="1">
              <a:lnSpc>
                <a:spcPct val="80000"/>
              </a:lnSpc>
            </a:pPr>
            <a:r>
              <a:rPr lang="es-ES" sz="2000" smtClean="0"/>
              <a:t>Velocidades soportadas</a:t>
            </a:r>
          </a:p>
          <a:p>
            <a:pPr lvl="1" eaLnBrk="1" hangingPunct="1">
              <a:lnSpc>
                <a:spcPct val="80000"/>
              </a:lnSpc>
            </a:pPr>
            <a:r>
              <a:rPr lang="es-ES" sz="2000" smtClean="0"/>
              <a:t>Protocolos de encriptación soportados</a:t>
            </a:r>
          </a:p>
          <a:p>
            <a:pPr lvl="1" eaLnBrk="1" hangingPunct="1">
              <a:lnSpc>
                <a:spcPct val="80000"/>
              </a:lnSpc>
            </a:pPr>
            <a:r>
              <a:rPr lang="es-ES" sz="2000" smtClean="0"/>
              <a:t>Etc.</a:t>
            </a:r>
          </a:p>
          <a:p>
            <a:pPr eaLnBrk="1" hangingPunct="1">
              <a:lnSpc>
                <a:spcPct val="80000"/>
              </a:lnSpc>
            </a:pPr>
            <a:endParaRPr lang="es-ES" sz="2000" smtClean="0"/>
          </a:p>
          <a:p>
            <a:pPr eaLnBrk="1" hangingPunct="1">
              <a:lnSpc>
                <a:spcPct val="80000"/>
              </a:lnSpc>
            </a:pPr>
            <a:endParaRPr lang="es-ES" sz="2000" smtClean="0"/>
          </a:p>
        </p:txBody>
      </p:sp>
      <p:pic>
        <p:nvPicPr>
          <p:cNvPr id="57349" name="Picture 6"/>
          <p:cNvPicPr>
            <a:picLocks noChangeAspect="1" noChangeArrowheads="1"/>
          </p:cNvPicPr>
          <p:nvPr/>
        </p:nvPicPr>
        <p:blipFill>
          <a:blip r:embed="rId3" cstate="print"/>
          <a:srcRect r="23993" b="70149"/>
          <a:stretch>
            <a:fillRect/>
          </a:stretch>
        </p:blipFill>
        <p:spPr bwMode="auto">
          <a:xfrm>
            <a:off x="34925" y="4359275"/>
            <a:ext cx="9123363" cy="2132013"/>
          </a:xfrm>
          <a:prstGeom prst="rect">
            <a:avLst/>
          </a:prstGeom>
          <a:noFill/>
          <a:ln w="9525">
            <a:noFill/>
            <a:miter lim="800000"/>
            <a:headEnd/>
            <a:tailEnd/>
          </a:ln>
        </p:spPr>
      </p:pic>
      <p:sp>
        <p:nvSpPr>
          <p:cNvPr id="57350" name="Text Box 7"/>
          <p:cNvSpPr txBox="1">
            <a:spLocks noChangeArrowheads="1"/>
          </p:cNvSpPr>
          <p:nvPr/>
        </p:nvSpPr>
        <p:spPr bwMode="auto">
          <a:xfrm>
            <a:off x="2268538" y="5897563"/>
            <a:ext cx="649287" cy="274637"/>
          </a:xfrm>
          <a:prstGeom prst="rect">
            <a:avLst/>
          </a:prstGeom>
          <a:noFill/>
          <a:ln w="9525">
            <a:noFill/>
            <a:miter lim="800000"/>
            <a:headEnd/>
            <a:tailEnd/>
          </a:ln>
        </p:spPr>
        <p:txBody>
          <a:bodyPr wrap="none">
            <a:spAutoFit/>
          </a:bodyPr>
          <a:lstStyle/>
          <a:p>
            <a:r>
              <a:rPr lang="es-ES" sz="1200"/>
              <a:t>BSSID</a:t>
            </a:r>
          </a:p>
        </p:txBody>
      </p:sp>
      <p:sp>
        <p:nvSpPr>
          <p:cNvPr id="57351" name="Line 8"/>
          <p:cNvSpPr>
            <a:spLocks noChangeShapeType="1"/>
          </p:cNvSpPr>
          <p:nvPr/>
        </p:nvSpPr>
        <p:spPr bwMode="auto">
          <a:xfrm flipV="1">
            <a:off x="2555875" y="5589588"/>
            <a:ext cx="0" cy="287337"/>
          </a:xfrm>
          <a:prstGeom prst="line">
            <a:avLst/>
          </a:prstGeom>
          <a:noFill/>
          <a:ln w="9525">
            <a:solidFill>
              <a:schemeClr val="tx1"/>
            </a:solidFill>
            <a:round/>
            <a:headEnd/>
            <a:tailEnd type="triangle" w="med" len="med"/>
          </a:ln>
        </p:spPr>
        <p:txBody>
          <a:bodyPr/>
          <a:lstStyle/>
          <a:p>
            <a:endParaRPr lang="es-ES"/>
          </a:p>
        </p:txBody>
      </p:sp>
      <p:sp>
        <p:nvSpPr>
          <p:cNvPr id="57352" name="Text Box 9"/>
          <p:cNvSpPr txBox="1">
            <a:spLocks noChangeArrowheads="1"/>
          </p:cNvSpPr>
          <p:nvPr/>
        </p:nvSpPr>
        <p:spPr bwMode="auto">
          <a:xfrm>
            <a:off x="7524750" y="3683000"/>
            <a:ext cx="1470025" cy="466725"/>
          </a:xfrm>
          <a:prstGeom prst="rect">
            <a:avLst/>
          </a:prstGeom>
          <a:noFill/>
          <a:ln w="9525">
            <a:solidFill>
              <a:schemeClr val="tx1"/>
            </a:solidFill>
            <a:miter lim="800000"/>
            <a:headEnd/>
            <a:tailEnd/>
          </a:ln>
        </p:spPr>
        <p:txBody>
          <a:bodyPr>
            <a:spAutoFit/>
          </a:bodyPr>
          <a:lstStyle/>
          <a:p>
            <a:pPr algn="ctr"/>
            <a:r>
              <a:rPr lang="es-ES" sz="1200"/>
              <a:t>Intervalo de Beacon (100 ms)</a:t>
            </a:r>
          </a:p>
        </p:txBody>
      </p:sp>
      <p:sp>
        <p:nvSpPr>
          <p:cNvPr id="57353" name="Line 10"/>
          <p:cNvSpPr>
            <a:spLocks noChangeShapeType="1"/>
          </p:cNvSpPr>
          <p:nvPr/>
        </p:nvSpPr>
        <p:spPr bwMode="auto">
          <a:xfrm flipH="1">
            <a:off x="8316913" y="4149725"/>
            <a:ext cx="1587" cy="792163"/>
          </a:xfrm>
          <a:prstGeom prst="line">
            <a:avLst/>
          </a:prstGeom>
          <a:noFill/>
          <a:ln w="9525">
            <a:solidFill>
              <a:schemeClr val="tx1"/>
            </a:solidFill>
            <a:round/>
            <a:headEnd/>
            <a:tailEnd type="triangle" w="med" len="med"/>
          </a:ln>
        </p:spPr>
        <p:txBody>
          <a:bodyPr/>
          <a:lstStyle/>
          <a:p>
            <a:endParaRPr lang="es-ES"/>
          </a:p>
        </p:txBody>
      </p:sp>
      <p:sp>
        <p:nvSpPr>
          <p:cNvPr id="57354" name="Text Box 11"/>
          <p:cNvSpPr txBox="1">
            <a:spLocks noChangeArrowheads="1"/>
          </p:cNvSpPr>
          <p:nvPr/>
        </p:nvSpPr>
        <p:spPr bwMode="auto">
          <a:xfrm>
            <a:off x="6948488" y="5876925"/>
            <a:ext cx="1182687" cy="466725"/>
          </a:xfrm>
          <a:prstGeom prst="rect">
            <a:avLst/>
          </a:prstGeom>
          <a:noFill/>
          <a:ln w="9525">
            <a:solidFill>
              <a:schemeClr val="tx1"/>
            </a:solidFill>
            <a:miter lim="800000"/>
            <a:headEnd/>
            <a:tailEnd/>
          </a:ln>
        </p:spPr>
        <p:txBody>
          <a:bodyPr>
            <a:spAutoFit/>
          </a:bodyPr>
          <a:lstStyle/>
          <a:p>
            <a:pPr algn="ctr"/>
            <a:r>
              <a:rPr lang="es-ES" sz="1200"/>
              <a:t>Intensidad de la señal (dB)</a:t>
            </a:r>
          </a:p>
        </p:txBody>
      </p:sp>
      <p:sp>
        <p:nvSpPr>
          <p:cNvPr id="57355" name="Line 12"/>
          <p:cNvSpPr>
            <a:spLocks noChangeShapeType="1"/>
          </p:cNvSpPr>
          <p:nvPr/>
        </p:nvSpPr>
        <p:spPr bwMode="auto">
          <a:xfrm flipV="1">
            <a:off x="7524750" y="5589588"/>
            <a:ext cx="0" cy="287337"/>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ransition spd="med">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smtClean="0"/>
              <a:t>Ampliación Redes 5-</a:t>
            </a:r>
            <a:fld id="{3F720088-55EE-40B8-8BAB-764ED13201E9}" type="slidenum">
              <a:rPr lang="es-ES" smtClean="0"/>
              <a:pPr>
                <a:defRPr/>
              </a:pPr>
              <a:t>56</a:t>
            </a:fld>
            <a:endParaRPr lang="es-ES"/>
          </a:p>
        </p:txBody>
      </p:sp>
      <p:pic>
        <p:nvPicPr>
          <p:cNvPr id="1026" name="Picture 2"/>
          <p:cNvPicPr>
            <a:picLocks noChangeAspect="1" noChangeArrowheads="1"/>
          </p:cNvPicPr>
          <p:nvPr/>
        </p:nvPicPr>
        <p:blipFill>
          <a:blip r:embed="rId3" cstate="print"/>
          <a:srcRect/>
          <a:stretch>
            <a:fillRect/>
          </a:stretch>
        </p:blipFill>
        <p:spPr bwMode="auto">
          <a:xfrm>
            <a:off x="804863" y="857272"/>
            <a:ext cx="7534275" cy="5715000"/>
          </a:xfrm>
          <a:prstGeom prst="rect">
            <a:avLst/>
          </a:prstGeom>
          <a:noFill/>
          <a:ln w="9525">
            <a:noFill/>
            <a:miter lim="800000"/>
            <a:headEnd/>
            <a:tailEnd/>
          </a:ln>
        </p:spPr>
      </p:pic>
      <p:sp>
        <p:nvSpPr>
          <p:cNvPr id="6" name="Rectangle 2"/>
          <p:cNvSpPr>
            <a:spLocks noGrp="1" noChangeArrowheads="1"/>
          </p:cNvSpPr>
          <p:nvPr>
            <p:ph type="title"/>
          </p:nvPr>
        </p:nvSpPr>
        <p:spPr>
          <a:xfrm>
            <a:off x="0" y="142852"/>
            <a:ext cx="9144000" cy="792163"/>
          </a:xfrm>
        </p:spPr>
        <p:txBody>
          <a:bodyPr/>
          <a:lstStyle/>
          <a:p>
            <a:pPr eaLnBrk="1" hangingPunct="1"/>
            <a:r>
              <a:rPr lang="es-ES" sz="2800" dirty="0" smtClean="0"/>
              <a:t>Programa </a:t>
            </a:r>
            <a:r>
              <a:rPr lang="es-ES" sz="2800" dirty="0" err="1" smtClean="0"/>
              <a:t>Inssider</a:t>
            </a:r>
            <a:r>
              <a:rPr lang="es-ES" sz="2800" dirty="0" smtClean="0"/>
              <a:t> (</a:t>
            </a:r>
            <a:r>
              <a:rPr lang="es-ES" sz="2800" dirty="0" smtClean="0">
                <a:hlinkClick r:id="rId4"/>
              </a:rPr>
              <a:t>www.metageek.net/products/inssider</a:t>
            </a:r>
            <a:r>
              <a:rPr lang="es-ES" sz="2800" dirty="0" smtClean="0"/>
              <a:t>)</a:t>
            </a:r>
          </a:p>
        </p:txBody>
      </p:sp>
    </p:spTree>
  </p:cSld>
  <p:clrMapOvr>
    <a:masterClrMapping/>
  </p:clrMapOvr>
  <p:transition spd="med">
    <p:cover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smtClean="0"/>
              <a:t>Ampliación Redes 5-</a:t>
            </a:r>
            <a:fld id="{3F720088-55EE-40B8-8BAB-764ED13201E9}" type="slidenum">
              <a:rPr lang="es-ES" smtClean="0"/>
              <a:pPr>
                <a:defRPr/>
              </a:pPr>
              <a:t>57</a:t>
            </a:fld>
            <a:endParaRPr lang="es-ES"/>
          </a:p>
        </p:txBody>
      </p:sp>
      <p:pic>
        <p:nvPicPr>
          <p:cNvPr id="2050" name="Picture 2"/>
          <p:cNvPicPr>
            <a:picLocks noChangeAspect="1" noChangeArrowheads="1"/>
          </p:cNvPicPr>
          <p:nvPr/>
        </p:nvPicPr>
        <p:blipFill>
          <a:blip r:embed="rId3" cstate="print"/>
          <a:srcRect/>
          <a:stretch>
            <a:fillRect/>
          </a:stretch>
        </p:blipFill>
        <p:spPr bwMode="auto">
          <a:xfrm>
            <a:off x="114336" y="708682"/>
            <a:ext cx="8886820" cy="5863590"/>
          </a:xfrm>
          <a:prstGeom prst="rect">
            <a:avLst/>
          </a:prstGeom>
          <a:noFill/>
          <a:ln w="9525">
            <a:noFill/>
            <a:miter lim="800000"/>
            <a:headEnd/>
            <a:tailEnd/>
          </a:ln>
        </p:spPr>
      </p:pic>
      <p:sp>
        <p:nvSpPr>
          <p:cNvPr id="6" name="Rectangle 2"/>
          <p:cNvSpPr>
            <a:spLocks noGrp="1" noChangeArrowheads="1"/>
          </p:cNvSpPr>
          <p:nvPr>
            <p:ph type="title"/>
          </p:nvPr>
        </p:nvSpPr>
        <p:spPr>
          <a:xfrm>
            <a:off x="0" y="71414"/>
            <a:ext cx="9144000" cy="792163"/>
          </a:xfrm>
        </p:spPr>
        <p:txBody>
          <a:bodyPr/>
          <a:lstStyle/>
          <a:p>
            <a:pPr eaLnBrk="1" hangingPunct="1"/>
            <a:r>
              <a:rPr lang="es-ES" sz="2800" dirty="0" err="1" smtClean="0"/>
              <a:t>Wi-Spy</a:t>
            </a:r>
            <a:r>
              <a:rPr lang="es-ES" sz="2800" dirty="0" smtClean="0"/>
              <a:t> 2.4x de </a:t>
            </a:r>
            <a:r>
              <a:rPr lang="es-ES" sz="2800" dirty="0" err="1" smtClean="0"/>
              <a:t>metageek</a:t>
            </a:r>
            <a:r>
              <a:rPr lang="es-ES" sz="2800" dirty="0" smtClean="0"/>
              <a:t> (www.metageek.net)</a:t>
            </a:r>
          </a:p>
        </p:txBody>
      </p:sp>
    </p:spTree>
  </p:cSld>
  <p:clrMapOvr>
    <a:masterClrMapping/>
  </p:clrMapOvr>
  <p:transition spd="med">
    <p:cover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402A40B5-3D3F-4EC1-98EE-C7D0D7A69B62}" type="slidenum">
              <a:rPr lang="es-ES"/>
              <a:pPr>
                <a:defRPr/>
              </a:pPr>
              <a:t>58</a:t>
            </a:fld>
            <a:endParaRPr lang="es-ES"/>
          </a:p>
        </p:txBody>
      </p:sp>
      <p:sp>
        <p:nvSpPr>
          <p:cNvPr id="58371" name="Rectangle 2"/>
          <p:cNvSpPr>
            <a:spLocks noGrp="1" noChangeArrowheads="1"/>
          </p:cNvSpPr>
          <p:nvPr>
            <p:ph type="title"/>
          </p:nvPr>
        </p:nvSpPr>
        <p:spPr>
          <a:xfrm>
            <a:off x="685800" y="404813"/>
            <a:ext cx="7772400" cy="731837"/>
          </a:xfrm>
        </p:spPr>
        <p:txBody>
          <a:bodyPr/>
          <a:lstStyle/>
          <a:p>
            <a:pPr eaLnBrk="1" hangingPunct="1"/>
            <a:r>
              <a:rPr lang="es-ES" sz="4000" smtClean="0"/>
              <a:t>Asociación</a:t>
            </a:r>
          </a:p>
        </p:txBody>
      </p:sp>
      <p:sp>
        <p:nvSpPr>
          <p:cNvPr id="58372" name="Rectangle 3"/>
          <p:cNvSpPr>
            <a:spLocks noGrp="1" noChangeArrowheads="1"/>
          </p:cNvSpPr>
          <p:nvPr>
            <p:ph type="body" idx="1"/>
          </p:nvPr>
        </p:nvSpPr>
        <p:spPr>
          <a:xfrm>
            <a:off x="611560" y="1196752"/>
            <a:ext cx="8062664" cy="4895850"/>
          </a:xfrm>
        </p:spPr>
        <p:txBody>
          <a:bodyPr/>
          <a:lstStyle/>
          <a:p>
            <a:pPr eaLnBrk="1" hangingPunct="1">
              <a:lnSpc>
                <a:spcPct val="80000"/>
              </a:lnSpc>
            </a:pPr>
            <a:r>
              <a:rPr lang="es-ES" sz="2200" dirty="0" smtClean="0"/>
              <a:t>Si una red inalámbrica (o sea un SSID) no tiene configurada ninguna protección cualquier estación puede conectarse a ella asociándose a uno de sus </a:t>
            </a:r>
            <a:r>
              <a:rPr lang="es-ES" sz="2200" dirty="0" err="1" smtClean="0"/>
              <a:t>APs</a:t>
            </a:r>
            <a:r>
              <a:rPr lang="es-ES" sz="2200" dirty="0" smtClean="0"/>
              <a:t>.</a:t>
            </a:r>
          </a:p>
          <a:p>
            <a:pPr eaLnBrk="1" hangingPunct="1">
              <a:lnSpc>
                <a:spcPct val="80000"/>
              </a:lnSpc>
            </a:pPr>
            <a:r>
              <a:rPr lang="es-ES" sz="2200" dirty="0" smtClean="0"/>
              <a:t>Cada AP de la red inalámbrica mantiene en todo momento una lista de las estaciones que tiene asociadas (identificadas por sus direcciones MAC)</a:t>
            </a:r>
          </a:p>
          <a:p>
            <a:pPr eaLnBrk="1" hangingPunct="1">
              <a:lnSpc>
                <a:spcPct val="80000"/>
              </a:lnSpc>
            </a:pPr>
            <a:r>
              <a:rPr lang="es-ES" sz="2200" dirty="0" smtClean="0"/>
              <a:t>Asociarse a un AP en una red inalámbrica equivale a conectarse por cable a un </a:t>
            </a:r>
            <a:r>
              <a:rPr lang="es-ES" sz="2200" dirty="0" err="1" smtClean="0"/>
              <a:t>switch</a:t>
            </a:r>
            <a:r>
              <a:rPr lang="es-ES" sz="2200" dirty="0" smtClean="0"/>
              <a:t> en una red </a:t>
            </a:r>
            <a:r>
              <a:rPr lang="es-ES" sz="2200" dirty="0" err="1" smtClean="0"/>
              <a:t>ethernet</a:t>
            </a:r>
            <a:endParaRPr lang="es-ES" sz="2200" dirty="0" smtClean="0"/>
          </a:p>
          <a:p>
            <a:pPr eaLnBrk="1" hangingPunct="1">
              <a:lnSpc>
                <a:spcPct val="80000"/>
              </a:lnSpc>
            </a:pPr>
            <a:r>
              <a:rPr lang="es-ES" sz="2200" dirty="0" smtClean="0"/>
              <a:t>Cuando un AP recibe una trama del DS mira si la MAC de destino está en su lista de estaciones asociadas. Si es así envía la trama por radio, si no la descarta. </a:t>
            </a:r>
          </a:p>
          <a:p>
            <a:pPr eaLnBrk="1" hangingPunct="1">
              <a:lnSpc>
                <a:spcPct val="80000"/>
              </a:lnSpc>
            </a:pPr>
            <a:r>
              <a:rPr lang="es-ES" sz="2200" dirty="0" smtClean="0"/>
              <a:t>En lo relativo al intercambio de tráfico entre su interfaz inalámbrica y su interfaz de cable el funcionamiento de un AP es similar al de un puente transparente o un </a:t>
            </a:r>
            <a:r>
              <a:rPr lang="es-ES" sz="2200" dirty="0" err="1" smtClean="0"/>
              <a:t>switch</a:t>
            </a:r>
            <a:r>
              <a:rPr lang="es-ES" sz="2200" dirty="0" smtClean="0"/>
              <a:t> LAN, salvo que el AP no inunda por la red inalámbrica las tramas que le llegan por el DS con destino desconocido. En cambio en el funcionamiento con las estaciones asociadas al AP en su interfaz inalámbrica el funcionamiento se asemeja al de un </a:t>
            </a:r>
            <a:r>
              <a:rPr lang="es-ES" sz="2200" dirty="0" err="1" smtClean="0"/>
              <a:t>hub</a:t>
            </a:r>
            <a:r>
              <a:rPr lang="es-ES" sz="2200" dirty="0" smtClean="0"/>
              <a:t> </a:t>
            </a:r>
            <a:r>
              <a:rPr lang="es-ES" sz="2200" dirty="0" err="1" smtClean="0"/>
              <a:t>half-duplex</a:t>
            </a:r>
            <a:r>
              <a:rPr lang="es-ES" sz="2200" dirty="0" smtClean="0"/>
              <a:t> </a:t>
            </a:r>
          </a:p>
        </p:txBody>
      </p:sp>
    </p:spTree>
  </p:cSld>
  <p:clrMapOvr>
    <a:masterClrMapping/>
  </p:clrMapOvr>
  <p:transition spd="med">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8F235482-F786-4B68-BB0E-736D9FBEE771}" type="slidenum">
              <a:rPr lang="es-ES"/>
              <a:pPr>
                <a:defRPr/>
              </a:pPr>
              <a:t>59</a:t>
            </a:fld>
            <a:endParaRPr lang="es-ES"/>
          </a:p>
        </p:txBody>
      </p:sp>
      <p:sp>
        <p:nvSpPr>
          <p:cNvPr id="59395" name="Rectangle 2"/>
          <p:cNvSpPr>
            <a:spLocks noGrp="1" noChangeArrowheads="1"/>
          </p:cNvSpPr>
          <p:nvPr>
            <p:ph type="title"/>
          </p:nvPr>
        </p:nvSpPr>
        <p:spPr>
          <a:xfrm>
            <a:off x="323528" y="333375"/>
            <a:ext cx="8568308" cy="1000125"/>
          </a:xfrm>
        </p:spPr>
        <p:txBody>
          <a:bodyPr/>
          <a:lstStyle/>
          <a:p>
            <a:pPr eaLnBrk="1" hangingPunct="1"/>
            <a:r>
              <a:rPr lang="es-ES" dirty="0" err="1" smtClean="0"/>
              <a:t>Itinerancia</a:t>
            </a:r>
            <a:r>
              <a:rPr lang="es-ES" dirty="0" smtClean="0"/>
              <a:t> (‘</a:t>
            </a:r>
            <a:r>
              <a:rPr lang="es-ES" dirty="0" err="1" smtClean="0"/>
              <a:t>Handoff</a:t>
            </a:r>
            <a:r>
              <a:rPr lang="es-ES" dirty="0" smtClean="0"/>
              <a:t>’ o ‘</a:t>
            </a:r>
            <a:r>
              <a:rPr lang="es-ES" dirty="0" err="1" smtClean="0"/>
              <a:t>Roaming</a:t>
            </a:r>
            <a:r>
              <a:rPr lang="es-ES" dirty="0" smtClean="0"/>
              <a:t>’)</a:t>
            </a:r>
          </a:p>
        </p:txBody>
      </p:sp>
      <p:sp>
        <p:nvSpPr>
          <p:cNvPr id="59396" name="Rectangle 3"/>
          <p:cNvSpPr>
            <a:spLocks noGrp="1" noChangeArrowheads="1"/>
          </p:cNvSpPr>
          <p:nvPr>
            <p:ph type="body" idx="1"/>
          </p:nvPr>
        </p:nvSpPr>
        <p:spPr>
          <a:xfrm>
            <a:off x="685800" y="1628775"/>
            <a:ext cx="7772400" cy="4467225"/>
          </a:xfrm>
        </p:spPr>
        <p:txBody>
          <a:bodyPr/>
          <a:lstStyle/>
          <a:p>
            <a:pPr eaLnBrk="1" hangingPunct="1">
              <a:lnSpc>
                <a:spcPct val="90000"/>
              </a:lnSpc>
            </a:pPr>
            <a:r>
              <a:rPr lang="es-ES" sz="2400" dirty="0" smtClean="0"/>
              <a:t>Cada estación (en realidad cada interfaz) no puede estar asociada a más de un AP a la vez (necesitaría dos radios).  </a:t>
            </a:r>
          </a:p>
          <a:p>
            <a:pPr eaLnBrk="1" hangingPunct="1">
              <a:lnSpc>
                <a:spcPct val="90000"/>
              </a:lnSpc>
            </a:pPr>
            <a:r>
              <a:rPr lang="es-ES" sz="2400" dirty="0" smtClean="0"/>
              <a:t>Si la estación se aleja de un AP y se acerca a otro deberá </a:t>
            </a:r>
            <a:r>
              <a:rPr lang="es-ES" sz="2400" dirty="0" err="1" smtClean="0"/>
              <a:t>reasociarse</a:t>
            </a:r>
            <a:r>
              <a:rPr lang="es-ES" sz="2400" dirty="0" smtClean="0"/>
              <a:t>, es decir desasociarse del primer AP y asociarse al segundo (suponiendo que ambos pertenecen al mismo ESS, es decir tienen el mismo SSID)</a:t>
            </a:r>
          </a:p>
          <a:p>
            <a:pPr eaLnBrk="1" hangingPunct="1">
              <a:lnSpc>
                <a:spcPct val="90000"/>
              </a:lnSpc>
            </a:pPr>
            <a:r>
              <a:rPr lang="es-ES" sz="2400" dirty="0" smtClean="0"/>
              <a:t>Si el proceso se realiza con suficiente rapidez es posible que no se pierdan paquetes. La rapidez depende de:</a:t>
            </a:r>
          </a:p>
          <a:p>
            <a:pPr lvl="1" eaLnBrk="1" hangingPunct="1">
              <a:lnSpc>
                <a:spcPct val="90000"/>
              </a:lnSpc>
            </a:pPr>
            <a:r>
              <a:rPr lang="es-ES" sz="2000" dirty="0"/>
              <a:t>E</a:t>
            </a:r>
            <a:r>
              <a:rPr lang="es-ES" sz="2000" dirty="0" smtClean="0"/>
              <a:t>l grado de solapamiento de las áreas de cobertura de los dos </a:t>
            </a:r>
            <a:r>
              <a:rPr lang="es-ES" sz="2000" dirty="0" err="1" smtClean="0"/>
              <a:t>APs</a:t>
            </a:r>
            <a:endParaRPr lang="es-ES" sz="2000" dirty="0" smtClean="0"/>
          </a:p>
          <a:p>
            <a:pPr lvl="1" eaLnBrk="1" hangingPunct="1">
              <a:lnSpc>
                <a:spcPct val="90000"/>
              </a:lnSpc>
            </a:pPr>
            <a:r>
              <a:rPr lang="es-ES" sz="2000" dirty="0"/>
              <a:t>L</a:t>
            </a:r>
            <a:r>
              <a:rPr lang="es-ES" sz="2000" dirty="0" smtClean="0"/>
              <a:t>a velocidad con que se esté moviendo la estación</a:t>
            </a:r>
          </a:p>
          <a:p>
            <a:pPr lvl="1" eaLnBrk="1" hangingPunct="1">
              <a:lnSpc>
                <a:spcPct val="90000"/>
              </a:lnSpc>
            </a:pPr>
            <a:r>
              <a:rPr lang="es-ES" sz="2000" dirty="0" smtClean="0"/>
              <a:t>La agresividad de la </a:t>
            </a:r>
            <a:r>
              <a:rPr lang="es-ES" sz="2000" dirty="0" err="1" smtClean="0"/>
              <a:t>itinerancia</a:t>
            </a:r>
            <a:r>
              <a:rPr lang="es-ES" sz="2000" dirty="0" smtClean="0"/>
              <a:t>. Normalmente configurable en la interfaz</a:t>
            </a:r>
          </a:p>
        </p:txBody>
      </p:sp>
    </p:spTree>
  </p:cSld>
  <p:clrMapOvr>
    <a:masterClrMapping/>
  </p:clrMapOvr>
  <p:transition spd="med">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a:defRPr/>
            </a:pPr>
            <a:r>
              <a:rPr lang="es-ES"/>
              <a:t>Ampliación Redes 5-</a:t>
            </a:r>
            <a:fld id="{8B2A5332-6642-4AAD-8348-ACD99781DA29}" type="slidenum">
              <a:rPr lang="es-ES"/>
              <a:pPr>
                <a:defRPr/>
              </a:pPr>
              <a:t>6</a:t>
            </a:fld>
            <a:endParaRPr lang="es-ES"/>
          </a:p>
        </p:txBody>
      </p:sp>
      <p:sp>
        <p:nvSpPr>
          <p:cNvPr id="8195" name="Rectangle 2"/>
          <p:cNvSpPr>
            <a:spLocks noGrp="1" noChangeArrowheads="1"/>
          </p:cNvSpPr>
          <p:nvPr>
            <p:ph type="title"/>
          </p:nvPr>
        </p:nvSpPr>
        <p:spPr>
          <a:xfrm>
            <a:off x="685800" y="609600"/>
            <a:ext cx="7772400" cy="658813"/>
          </a:xfrm>
        </p:spPr>
        <p:txBody>
          <a:bodyPr/>
          <a:lstStyle/>
          <a:p>
            <a:pPr eaLnBrk="1" hangingPunct="1"/>
            <a:r>
              <a:rPr lang="es-ES" sz="4000" smtClean="0"/>
              <a:t>Certificación Wi-Fi Alliance</a:t>
            </a:r>
          </a:p>
        </p:txBody>
      </p:sp>
      <p:sp>
        <p:nvSpPr>
          <p:cNvPr id="8196" name="Rectangle 3"/>
          <p:cNvSpPr>
            <a:spLocks noGrp="1" noChangeArrowheads="1"/>
          </p:cNvSpPr>
          <p:nvPr>
            <p:ph type="body" idx="1"/>
          </p:nvPr>
        </p:nvSpPr>
        <p:spPr>
          <a:xfrm>
            <a:off x="685800" y="1643050"/>
            <a:ext cx="7772400" cy="4665675"/>
          </a:xfrm>
        </p:spPr>
        <p:txBody>
          <a:bodyPr/>
          <a:lstStyle/>
          <a:p>
            <a:pPr eaLnBrk="1" hangingPunct="1">
              <a:lnSpc>
                <a:spcPct val="80000"/>
              </a:lnSpc>
            </a:pPr>
            <a:r>
              <a:rPr lang="es-ES" sz="2200" dirty="0" smtClean="0"/>
              <a:t>La </a:t>
            </a:r>
            <a:r>
              <a:rPr lang="es-ES" sz="2200" dirty="0" err="1" smtClean="0"/>
              <a:t>Wi</a:t>
            </a:r>
            <a:r>
              <a:rPr lang="es-ES" sz="2200" dirty="0" smtClean="0"/>
              <a:t>-Fi Alliance es un consorcio de fabricantes de hardware y software cuyo objetivo es promover el uso de tecnología 802.11 y velar por su interoperabilidad</a:t>
            </a:r>
          </a:p>
          <a:p>
            <a:pPr eaLnBrk="1" hangingPunct="1">
              <a:lnSpc>
                <a:spcPct val="80000"/>
              </a:lnSpc>
            </a:pPr>
            <a:r>
              <a:rPr lang="es-ES" sz="2200" dirty="0" smtClean="0"/>
              <a:t>Para ello la </a:t>
            </a:r>
            <a:r>
              <a:rPr lang="es-ES" sz="2200" dirty="0" err="1" smtClean="0"/>
              <a:t>Wi</a:t>
            </a:r>
            <a:r>
              <a:rPr lang="es-ES" sz="2200" dirty="0" smtClean="0"/>
              <a:t>-Fi </a:t>
            </a:r>
            <a:r>
              <a:rPr lang="es-ES" sz="2200" dirty="0"/>
              <a:t>A</a:t>
            </a:r>
            <a:r>
              <a:rPr lang="es-ES" sz="2200" dirty="0" smtClean="0"/>
              <a:t>lliance ha definido un proceso de certificación, de forma que cualquier fabricante puede someter a prueba sus productos y si la superan podrá poner el sello correspondiente</a:t>
            </a:r>
          </a:p>
          <a:p>
            <a:pPr eaLnBrk="1" hangingPunct="1">
              <a:lnSpc>
                <a:spcPct val="80000"/>
              </a:lnSpc>
            </a:pPr>
            <a:r>
              <a:rPr lang="es-ES" sz="2200" dirty="0" smtClean="0"/>
              <a:t>Los requisitos de certificación de la </a:t>
            </a:r>
            <a:r>
              <a:rPr lang="es-ES" sz="2200" dirty="0" err="1" smtClean="0"/>
              <a:t>Wi</a:t>
            </a:r>
            <a:r>
              <a:rPr lang="es-ES" sz="2200" dirty="0" smtClean="0"/>
              <a:t>-Fi Alliance no coinciden exactamente con la norma 802.11. Algunas funcionalidades (opcionales) de 802.11 no se exigen en la certificación </a:t>
            </a:r>
            <a:r>
              <a:rPr lang="es-ES" sz="2200" dirty="0" err="1" smtClean="0"/>
              <a:t>Wi</a:t>
            </a:r>
            <a:r>
              <a:rPr lang="es-ES" sz="2200" dirty="0" smtClean="0"/>
              <a:t>-Fi y en algún caso se exigen funciones adicionales, sobre todo para garantizar aspectos de interoperabilidad y seguridad</a:t>
            </a:r>
          </a:p>
          <a:p>
            <a:pPr eaLnBrk="1" hangingPunct="1">
              <a:lnSpc>
                <a:spcPct val="80000"/>
              </a:lnSpc>
            </a:pPr>
            <a:r>
              <a:rPr lang="es-ES" sz="2200" dirty="0" smtClean="0"/>
              <a:t>En algunos casos la </a:t>
            </a:r>
            <a:r>
              <a:rPr lang="es-ES" sz="2200" dirty="0" err="1" smtClean="0"/>
              <a:t>Wi</a:t>
            </a:r>
            <a:r>
              <a:rPr lang="es-ES" sz="2200" dirty="0" smtClean="0"/>
              <a:t>-Fi Alliance se adelanta al comité 802.11 certificando productos en base a borradores del estándar, como ha ocurrido con 802.11n</a:t>
            </a:r>
          </a:p>
        </p:txBody>
      </p:sp>
      <p:pic>
        <p:nvPicPr>
          <p:cNvPr id="8197" name="Picture 4" descr="wi-fi_certified_468x60"/>
          <p:cNvPicPr>
            <a:picLocks noChangeAspect="1" noChangeArrowheads="1"/>
          </p:cNvPicPr>
          <p:nvPr/>
        </p:nvPicPr>
        <p:blipFill>
          <a:blip r:embed="rId3" cstate="print"/>
          <a:srcRect r="80759"/>
          <a:stretch>
            <a:fillRect/>
          </a:stretch>
        </p:blipFill>
        <p:spPr bwMode="auto">
          <a:xfrm>
            <a:off x="7812088" y="333375"/>
            <a:ext cx="857250" cy="5715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8F235482-F786-4B68-BB0E-736D9FBEE771}" type="slidenum">
              <a:rPr lang="es-ES"/>
              <a:pPr>
                <a:defRPr/>
              </a:pPr>
              <a:t>60</a:t>
            </a:fld>
            <a:endParaRPr lang="es-ES"/>
          </a:p>
        </p:txBody>
      </p:sp>
      <p:sp>
        <p:nvSpPr>
          <p:cNvPr id="59395" name="Rectangle 2"/>
          <p:cNvSpPr>
            <a:spLocks noGrp="1" noChangeArrowheads="1"/>
          </p:cNvSpPr>
          <p:nvPr>
            <p:ph type="title"/>
          </p:nvPr>
        </p:nvSpPr>
        <p:spPr>
          <a:xfrm>
            <a:off x="323528" y="333375"/>
            <a:ext cx="8568308" cy="1000125"/>
          </a:xfrm>
        </p:spPr>
        <p:txBody>
          <a:bodyPr/>
          <a:lstStyle/>
          <a:p>
            <a:pPr eaLnBrk="1" hangingPunct="1"/>
            <a:r>
              <a:rPr lang="es-ES" dirty="0" smtClean="0"/>
              <a:t>Consideraciones sobre </a:t>
            </a:r>
            <a:r>
              <a:rPr lang="es-ES" dirty="0" err="1" smtClean="0"/>
              <a:t>Itinerancia</a:t>
            </a:r>
            <a:endParaRPr lang="es-ES" dirty="0" smtClean="0"/>
          </a:p>
        </p:txBody>
      </p:sp>
      <p:sp>
        <p:nvSpPr>
          <p:cNvPr id="59396" name="Rectangle 3"/>
          <p:cNvSpPr>
            <a:spLocks noGrp="1" noChangeArrowheads="1"/>
          </p:cNvSpPr>
          <p:nvPr>
            <p:ph type="body" idx="1"/>
          </p:nvPr>
        </p:nvSpPr>
        <p:spPr>
          <a:xfrm>
            <a:off x="611560" y="1556792"/>
            <a:ext cx="8062664" cy="4467225"/>
          </a:xfrm>
        </p:spPr>
        <p:txBody>
          <a:bodyPr/>
          <a:lstStyle/>
          <a:p>
            <a:pPr eaLnBrk="1" hangingPunct="1">
              <a:lnSpc>
                <a:spcPct val="90000"/>
              </a:lnSpc>
            </a:pPr>
            <a:r>
              <a:rPr lang="es-ES" sz="2400" dirty="0" smtClean="0"/>
              <a:t>La </a:t>
            </a:r>
            <a:r>
              <a:rPr lang="es-ES" sz="2400" dirty="0" err="1" smtClean="0"/>
              <a:t>itinerancia</a:t>
            </a:r>
            <a:r>
              <a:rPr lang="es-ES" sz="2400" dirty="0" smtClean="0"/>
              <a:t> no estaba contemplada en el estándar 802.11 inicial.</a:t>
            </a:r>
          </a:p>
          <a:p>
            <a:pPr eaLnBrk="1" hangingPunct="1">
              <a:lnSpc>
                <a:spcPct val="90000"/>
              </a:lnSpc>
            </a:pPr>
            <a:r>
              <a:rPr lang="es-ES" sz="2400" dirty="0" smtClean="0"/>
              <a:t>Las implementaciones la han incorporado desde el principio, pero el aumento de complejidad de los protocolos de seguridad hizo que los sistemas tardaran un tiempo considerable (a veces hasta 1 </a:t>
            </a:r>
            <a:r>
              <a:rPr lang="es-ES" sz="2400" dirty="0" err="1" smtClean="0"/>
              <a:t>seg</a:t>
            </a:r>
            <a:r>
              <a:rPr lang="es-ES" sz="2400" dirty="0" smtClean="0"/>
              <a:t>) en hacer el cambio.</a:t>
            </a:r>
          </a:p>
          <a:p>
            <a:pPr eaLnBrk="1" hangingPunct="1">
              <a:lnSpc>
                <a:spcPct val="90000"/>
              </a:lnSpc>
            </a:pPr>
            <a:r>
              <a:rPr lang="es-ES" sz="2400" dirty="0" smtClean="0"/>
              <a:t>La aparición de teléfonos 802.11 aumentó la necesidad de una </a:t>
            </a:r>
            <a:r>
              <a:rPr lang="es-ES" sz="2400" dirty="0" err="1" smtClean="0"/>
              <a:t>itinerancia</a:t>
            </a:r>
            <a:r>
              <a:rPr lang="es-ES" sz="2400" dirty="0" smtClean="0"/>
              <a:t> rápida y segura. Se considera que para que la comunicación se mantenga el cambio se debe hacer en menos de 50 ms. Por ello se aprobó en 2008 el estándar 802.11r. (</a:t>
            </a:r>
            <a:r>
              <a:rPr lang="es-ES" sz="2400" dirty="0" err="1" smtClean="0"/>
              <a:t>Fast</a:t>
            </a:r>
            <a:r>
              <a:rPr lang="es-ES" sz="2400" dirty="0" smtClean="0"/>
              <a:t> BSS </a:t>
            </a:r>
            <a:r>
              <a:rPr lang="es-ES" sz="2400" dirty="0" err="1" smtClean="0"/>
              <a:t>Transition</a:t>
            </a:r>
            <a:r>
              <a:rPr lang="es-ES" sz="2400" dirty="0" smtClean="0"/>
              <a:t>)</a:t>
            </a:r>
          </a:p>
          <a:p>
            <a:pPr eaLnBrk="1" hangingPunct="1">
              <a:lnSpc>
                <a:spcPct val="90000"/>
              </a:lnSpc>
            </a:pPr>
            <a:r>
              <a:rPr lang="es-ES" sz="2400" dirty="0" smtClean="0"/>
              <a:t>Es importante tener siempre el software, drivers, etc. lo más actualizados posible</a:t>
            </a:r>
          </a:p>
        </p:txBody>
      </p:sp>
    </p:spTree>
    <p:extLst>
      <p:ext uri="{BB962C8B-B14F-4D97-AF65-F5344CB8AC3E}">
        <p14:creationId xmlns:p14="http://schemas.microsoft.com/office/powerpoint/2010/main" val="1783808175"/>
      </p:ext>
    </p:extLst>
  </p:cSld>
  <p:clrMapOvr>
    <a:masterClrMapping/>
  </p:clrMapOvr>
  <p:transition spd="med">
    <p:cover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EA95BB1-DE34-4918-8333-EA5E720F00A3}" type="slidenum">
              <a:rPr lang="es-ES"/>
              <a:pPr>
                <a:defRPr/>
              </a:pPr>
              <a:t>61</a:t>
            </a:fld>
            <a:endParaRPr lang="es-ES"/>
          </a:p>
        </p:txBody>
      </p:sp>
      <p:sp>
        <p:nvSpPr>
          <p:cNvPr id="60419" name="Rectangle 2"/>
          <p:cNvSpPr>
            <a:spLocks noGrp="1" noChangeArrowheads="1"/>
          </p:cNvSpPr>
          <p:nvPr>
            <p:ph type="title"/>
          </p:nvPr>
        </p:nvSpPr>
        <p:spPr/>
        <p:txBody>
          <a:bodyPr/>
          <a:lstStyle/>
          <a:p>
            <a:pPr eaLnBrk="1" hangingPunct="1"/>
            <a:r>
              <a:rPr lang="es-ES" smtClean="0"/>
              <a:t>Autentificación</a:t>
            </a:r>
          </a:p>
        </p:txBody>
      </p:sp>
      <p:sp>
        <p:nvSpPr>
          <p:cNvPr id="60420" name="Rectangle 3"/>
          <p:cNvSpPr>
            <a:spLocks noGrp="1" noChangeArrowheads="1"/>
          </p:cNvSpPr>
          <p:nvPr>
            <p:ph type="body" idx="1"/>
          </p:nvPr>
        </p:nvSpPr>
        <p:spPr>
          <a:xfrm>
            <a:off x="685800" y="1772816"/>
            <a:ext cx="7772400" cy="4114800"/>
          </a:xfrm>
        </p:spPr>
        <p:txBody>
          <a:bodyPr/>
          <a:lstStyle/>
          <a:p>
            <a:pPr eaLnBrk="1" hangingPunct="1">
              <a:lnSpc>
                <a:spcPct val="90000"/>
              </a:lnSpc>
            </a:pPr>
            <a:r>
              <a:rPr lang="es-ES" sz="2400" dirty="0" smtClean="0"/>
              <a:t>Una red inalámbrica sin protección esta expuesta a ataques. Para evitarlo se debe utilizar algún protocolo de protección, como WEP, WPA, etc.</a:t>
            </a:r>
          </a:p>
          <a:p>
            <a:pPr eaLnBrk="1" hangingPunct="1">
              <a:lnSpc>
                <a:spcPct val="90000"/>
              </a:lnSpc>
            </a:pPr>
            <a:r>
              <a:rPr lang="es-ES" sz="2400" dirty="0" smtClean="0"/>
              <a:t>Cuando se utiliza protección la red (el AP) obliga a las estaciones a autentificarse antes de asociarlas</a:t>
            </a:r>
          </a:p>
          <a:p>
            <a:pPr eaLnBrk="1" hangingPunct="1">
              <a:lnSpc>
                <a:spcPct val="90000"/>
              </a:lnSpc>
            </a:pPr>
            <a:r>
              <a:rPr lang="es-ES" sz="2400" dirty="0"/>
              <a:t>La autentificación se hace con un determinado SSID, la asociación con cada BSSID</a:t>
            </a:r>
          </a:p>
          <a:p>
            <a:pPr eaLnBrk="1" hangingPunct="1">
              <a:lnSpc>
                <a:spcPct val="90000"/>
              </a:lnSpc>
            </a:pPr>
            <a:r>
              <a:rPr lang="es-ES" sz="2400" dirty="0" smtClean="0"/>
              <a:t>La autentificación se hace antes de asociarse y se realiza de forma abreviada al </a:t>
            </a:r>
            <a:r>
              <a:rPr lang="es-ES" sz="2400" dirty="0" err="1" smtClean="0"/>
              <a:t>reasociarse</a:t>
            </a:r>
            <a:r>
              <a:rPr lang="es-ES" sz="2400" dirty="0" smtClean="0"/>
              <a:t> (cambiar de AP) para acelerar la </a:t>
            </a:r>
            <a:r>
              <a:rPr lang="es-ES" sz="2400" dirty="0" err="1" smtClean="0"/>
              <a:t>itinerancia</a:t>
            </a:r>
            <a:r>
              <a:rPr lang="es-ES" sz="2400" dirty="0" smtClean="0"/>
              <a:t> (802.11r). </a:t>
            </a:r>
          </a:p>
        </p:txBody>
      </p:sp>
    </p:spTree>
  </p:cSld>
  <p:clrMapOvr>
    <a:masterClrMapping/>
  </p:clrMapOvr>
  <p:transition spd="med">
    <p:cover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3 Marcador de número de diapositiva"/>
          <p:cNvSpPr>
            <a:spLocks noGrp="1"/>
          </p:cNvSpPr>
          <p:nvPr>
            <p:ph type="sldNum" sz="quarter" idx="10"/>
          </p:nvPr>
        </p:nvSpPr>
        <p:spPr/>
        <p:txBody>
          <a:bodyPr/>
          <a:lstStyle/>
          <a:p>
            <a:pPr>
              <a:defRPr/>
            </a:pPr>
            <a:r>
              <a:rPr lang="es-ES"/>
              <a:t>Ampliación Redes 5-</a:t>
            </a:r>
            <a:fld id="{08AB2EF2-9564-40F2-B5B3-4B3BA93C5253}" type="slidenum">
              <a:rPr lang="es-ES"/>
              <a:pPr>
                <a:defRPr/>
              </a:pPr>
              <a:t>62</a:t>
            </a:fld>
            <a:endParaRPr lang="es-ES"/>
          </a:p>
        </p:txBody>
      </p:sp>
      <p:sp>
        <p:nvSpPr>
          <p:cNvPr id="61443" name="Line 47"/>
          <p:cNvSpPr>
            <a:spLocks noChangeShapeType="1"/>
          </p:cNvSpPr>
          <p:nvPr/>
        </p:nvSpPr>
        <p:spPr bwMode="auto">
          <a:xfrm>
            <a:off x="6804025" y="4714884"/>
            <a:ext cx="0" cy="287338"/>
          </a:xfrm>
          <a:prstGeom prst="line">
            <a:avLst/>
          </a:prstGeom>
          <a:noFill/>
          <a:ln w="25400">
            <a:solidFill>
              <a:srgbClr val="0000FF"/>
            </a:solidFill>
            <a:round/>
            <a:headEnd/>
            <a:tailEnd/>
          </a:ln>
        </p:spPr>
        <p:txBody>
          <a:bodyPr/>
          <a:lstStyle/>
          <a:p>
            <a:endParaRPr lang="es-ES"/>
          </a:p>
        </p:txBody>
      </p:sp>
      <p:sp>
        <p:nvSpPr>
          <p:cNvPr id="61444" name="Line 48"/>
          <p:cNvSpPr>
            <a:spLocks noChangeShapeType="1"/>
          </p:cNvSpPr>
          <p:nvPr/>
        </p:nvSpPr>
        <p:spPr bwMode="auto">
          <a:xfrm>
            <a:off x="4284663" y="4714884"/>
            <a:ext cx="0" cy="287338"/>
          </a:xfrm>
          <a:prstGeom prst="line">
            <a:avLst/>
          </a:prstGeom>
          <a:noFill/>
          <a:ln w="25400">
            <a:solidFill>
              <a:srgbClr val="0000FF"/>
            </a:solidFill>
            <a:round/>
            <a:headEnd/>
            <a:tailEnd/>
          </a:ln>
        </p:spPr>
        <p:txBody>
          <a:bodyPr/>
          <a:lstStyle/>
          <a:p>
            <a:endParaRPr lang="es-ES"/>
          </a:p>
        </p:txBody>
      </p:sp>
      <p:sp>
        <p:nvSpPr>
          <p:cNvPr id="61445" name="Line 49"/>
          <p:cNvSpPr>
            <a:spLocks noChangeShapeType="1"/>
          </p:cNvSpPr>
          <p:nvPr/>
        </p:nvSpPr>
        <p:spPr bwMode="auto">
          <a:xfrm>
            <a:off x="1835150" y="4714884"/>
            <a:ext cx="0" cy="287338"/>
          </a:xfrm>
          <a:prstGeom prst="line">
            <a:avLst/>
          </a:prstGeom>
          <a:noFill/>
          <a:ln w="25400">
            <a:solidFill>
              <a:srgbClr val="0000FF"/>
            </a:solidFill>
            <a:round/>
            <a:headEnd/>
            <a:tailEnd/>
          </a:ln>
        </p:spPr>
        <p:txBody>
          <a:bodyPr/>
          <a:lstStyle/>
          <a:p>
            <a:endParaRPr lang="es-ES"/>
          </a:p>
        </p:txBody>
      </p:sp>
      <p:sp>
        <p:nvSpPr>
          <p:cNvPr id="61446" name="Rectangle 2"/>
          <p:cNvSpPr>
            <a:spLocks noGrp="1" noChangeArrowheads="1"/>
          </p:cNvSpPr>
          <p:nvPr>
            <p:ph type="title"/>
          </p:nvPr>
        </p:nvSpPr>
        <p:spPr>
          <a:xfrm>
            <a:off x="473073" y="260350"/>
            <a:ext cx="8170893" cy="1143000"/>
          </a:xfrm>
        </p:spPr>
        <p:txBody>
          <a:bodyPr/>
          <a:lstStyle/>
          <a:p>
            <a:pPr eaLnBrk="1" hangingPunct="1"/>
            <a:r>
              <a:rPr lang="es-ES" sz="3200" dirty="0" err="1" smtClean="0">
                <a:latin typeface="Arial" pitchFamily="34" charset="0"/>
                <a:cs typeface="Arial" pitchFamily="34" charset="0"/>
              </a:rPr>
              <a:t>Itinerancia</a:t>
            </a:r>
            <a:r>
              <a:rPr lang="es-ES" sz="3200" dirty="0" smtClean="0">
                <a:latin typeface="Arial" pitchFamily="34" charset="0"/>
                <a:cs typeface="Arial" pitchFamily="34" charset="0"/>
              </a:rPr>
              <a:t>/</a:t>
            </a:r>
            <a:r>
              <a:rPr lang="es-ES" sz="3200" dirty="0" err="1" smtClean="0">
                <a:latin typeface="Arial" pitchFamily="34" charset="0"/>
                <a:cs typeface="Arial" pitchFamily="34" charset="0"/>
              </a:rPr>
              <a:t>roaming</a:t>
            </a:r>
            <a:r>
              <a:rPr lang="es-ES" sz="3200" dirty="0" smtClean="0">
                <a:latin typeface="Arial" pitchFamily="34" charset="0"/>
                <a:cs typeface="Arial" pitchFamily="34" charset="0"/>
              </a:rPr>
              <a:t> de una estación 802.11</a:t>
            </a:r>
          </a:p>
        </p:txBody>
      </p:sp>
      <p:sp>
        <p:nvSpPr>
          <p:cNvPr id="1872900" name="Text Box 4"/>
          <p:cNvSpPr txBox="1">
            <a:spLocks noChangeArrowheads="1"/>
          </p:cNvSpPr>
          <p:nvPr/>
        </p:nvSpPr>
        <p:spPr bwMode="auto">
          <a:xfrm>
            <a:off x="1041400" y="1566863"/>
            <a:ext cx="1511300" cy="536575"/>
          </a:xfrm>
          <a:prstGeom prst="rect">
            <a:avLst/>
          </a:prstGeom>
          <a:noFill/>
          <a:ln w="19050">
            <a:solidFill>
              <a:schemeClr val="tx1"/>
            </a:solidFill>
            <a:miter lim="800000"/>
            <a:headEnd/>
            <a:tailEnd/>
          </a:ln>
        </p:spPr>
        <p:txBody>
          <a:bodyPr wrap="none">
            <a:spAutoFit/>
          </a:bodyPr>
          <a:lstStyle/>
          <a:p>
            <a:pPr algn="ctr"/>
            <a:r>
              <a:rPr lang="es-ES"/>
              <a:t>No Autenticado</a:t>
            </a:r>
          </a:p>
          <a:p>
            <a:pPr algn="ctr"/>
            <a:r>
              <a:rPr lang="es-ES"/>
              <a:t>No Asociado</a:t>
            </a:r>
          </a:p>
        </p:txBody>
      </p:sp>
      <p:sp>
        <p:nvSpPr>
          <p:cNvPr id="1872901" name="Text Box 5"/>
          <p:cNvSpPr txBox="1">
            <a:spLocks noChangeArrowheads="1"/>
          </p:cNvSpPr>
          <p:nvPr/>
        </p:nvSpPr>
        <p:spPr bwMode="auto">
          <a:xfrm>
            <a:off x="1135063" y="2935288"/>
            <a:ext cx="1285875" cy="536575"/>
          </a:xfrm>
          <a:prstGeom prst="rect">
            <a:avLst/>
          </a:prstGeom>
          <a:noFill/>
          <a:ln w="19050">
            <a:solidFill>
              <a:schemeClr val="tx1"/>
            </a:solidFill>
            <a:miter lim="800000"/>
            <a:headEnd/>
            <a:tailEnd/>
          </a:ln>
        </p:spPr>
        <p:txBody>
          <a:bodyPr wrap="none">
            <a:spAutoFit/>
          </a:bodyPr>
          <a:lstStyle/>
          <a:p>
            <a:pPr algn="ctr"/>
            <a:r>
              <a:rPr lang="es-ES"/>
              <a:t>Autenticado</a:t>
            </a:r>
          </a:p>
          <a:p>
            <a:pPr algn="ctr"/>
            <a:r>
              <a:rPr lang="es-ES"/>
              <a:t>No Asociado</a:t>
            </a:r>
          </a:p>
        </p:txBody>
      </p:sp>
      <p:sp>
        <p:nvSpPr>
          <p:cNvPr id="1872903" name="Line 7"/>
          <p:cNvSpPr>
            <a:spLocks noChangeShapeType="1"/>
          </p:cNvSpPr>
          <p:nvPr/>
        </p:nvSpPr>
        <p:spPr bwMode="auto">
          <a:xfrm>
            <a:off x="2414588" y="4367213"/>
            <a:ext cx="1368425" cy="0"/>
          </a:xfrm>
          <a:prstGeom prst="line">
            <a:avLst/>
          </a:prstGeom>
          <a:noFill/>
          <a:ln w="19050">
            <a:solidFill>
              <a:schemeClr val="tx1"/>
            </a:solidFill>
            <a:round/>
            <a:headEnd/>
            <a:tailEnd type="triangle" w="med" len="med"/>
          </a:ln>
        </p:spPr>
        <p:txBody>
          <a:bodyPr/>
          <a:lstStyle/>
          <a:p>
            <a:endParaRPr lang="es-ES"/>
          </a:p>
        </p:txBody>
      </p:sp>
      <p:sp>
        <p:nvSpPr>
          <p:cNvPr id="1872907" name="Text Box 11"/>
          <p:cNvSpPr txBox="1">
            <a:spLocks noChangeArrowheads="1"/>
          </p:cNvSpPr>
          <p:nvPr/>
        </p:nvSpPr>
        <p:spPr bwMode="auto">
          <a:xfrm>
            <a:off x="1768475" y="2270125"/>
            <a:ext cx="1354138" cy="304800"/>
          </a:xfrm>
          <a:prstGeom prst="rect">
            <a:avLst/>
          </a:prstGeom>
          <a:noFill/>
          <a:ln w="9525">
            <a:noFill/>
            <a:miter lim="800000"/>
            <a:headEnd/>
            <a:tailEnd/>
          </a:ln>
        </p:spPr>
        <p:txBody>
          <a:bodyPr wrap="none">
            <a:spAutoFit/>
          </a:bodyPr>
          <a:lstStyle/>
          <a:p>
            <a:r>
              <a:rPr lang="es-ES"/>
              <a:t>Autenticación</a:t>
            </a:r>
          </a:p>
        </p:txBody>
      </p:sp>
      <p:sp>
        <p:nvSpPr>
          <p:cNvPr id="1872910" name="Line 14"/>
          <p:cNvSpPr>
            <a:spLocks noChangeShapeType="1"/>
          </p:cNvSpPr>
          <p:nvPr/>
        </p:nvSpPr>
        <p:spPr bwMode="auto">
          <a:xfrm>
            <a:off x="1725613" y="2071688"/>
            <a:ext cx="0" cy="863600"/>
          </a:xfrm>
          <a:prstGeom prst="line">
            <a:avLst/>
          </a:prstGeom>
          <a:noFill/>
          <a:ln w="19050">
            <a:solidFill>
              <a:schemeClr val="tx1"/>
            </a:solidFill>
            <a:round/>
            <a:headEnd/>
            <a:tailEnd type="triangle" w="med" len="med"/>
          </a:ln>
        </p:spPr>
        <p:txBody>
          <a:bodyPr/>
          <a:lstStyle/>
          <a:p>
            <a:endParaRPr lang="es-ES"/>
          </a:p>
        </p:txBody>
      </p:sp>
      <p:sp>
        <p:nvSpPr>
          <p:cNvPr id="1872912" name="Line 16"/>
          <p:cNvSpPr>
            <a:spLocks noChangeShapeType="1"/>
          </p:cNvSpPr>
          <p:nvPr/>
        </p:nvSpPr>
        <p:spPr bwMode="auto">
          <a:xfrm flipH="1">
            <a:off x="1692275" y="3440113"/>
            <a:ext cx="3175" cy="636587"/>
          </a:xfrm>
          <a:prstGeom prst="line">
            <a:avLst/>
          </a:prstGeom>
          <a:noFill/>
          <a:ln w="19050">
            <a:solidFill>
              <a:schemeClr val="tx1"/>
            </a:solidFill>
            <a:round/>
            <a:headEnd/>
            <a:tailEnd type="triangle" w="med" len="med"/>
          </a:ln>
        </p:spPr>
        <p:txBody>
          <a:bodyPr/>
          <a:lstStyle/>
          <a:p>
            <a:endParaRPr lang="es-ES"/>
          </a:p>
        </p:txBody>
      </p:sp>
      <p:sp>
        <p:nvSpPr>
          <p:cNvPr id="1872916" name="Line 20"/>
          <p:cNvSpPr>
            <a:spLocks noChangeShapeType="1"/>
          </p:cNvSpPr>
          <p:nvPr/>
        </p:nvSpPr>
        <p:spPr bwMode="auto">
          <a:xfrm>
            <a:off x="5005388" y="4367213"/>
            <a:ext cx="1370012" cy="0"/>
          </a:xfrm>
          <a:prstGeom prst="line">
            <a:avLst/>
          </a:prstGeom>
          <a:noFill/>
          <a:ln w="19050">
            <a:solidFill>
              <a:schemeClr val="tx1"/>
            </a:solidFill>
            <a:round/>
            <a:headEnd/>
            <a:tailEnd type="triangle" w="med" len="med"/>
          </a:ln>
        </p:spPr>
        <p:txBody>
          <a:bodyPr/>
          <a:lstStyle/>
          <a:p>
            <a:endParaRPr lang="es-ES"/>
          </a:p>
        </p:txBody>
      </p:sp>
      <p:sp>
        <p:nvSpPr>
          <p:cNvPr id="1872917" name="Line 21"/>
          <p:cNvSpPr>
            <a:spLocks noChangeShapeType="1"/>
          </p:cNvSpPr>
          <p:nvPr/>
        </p:nvSpPr>
        <p:spPr bwMode="auto">
          <a:xfrm flipH="1">
            <a:off x="7019925" y="3440113"/>
            <a:ext cx="3175" cy="636587"/>
          </a:xfrm>
          <a:prstGeom prst="line">
            <a:avLst/>
          </a:prstGeom>
          <a:noFill/>
          <a:ln w="19050">
            <a:solidFill>
              <a:schemeClr val="tx1"/>
            </a:solidFill>
            <a:round/>
            <a:headEnd type="triangle" w="med" len="med"/>
            <a:tailEnd/>
          </a:ln>
        </p:spPr>
        <p:txBody>
          <a:bodyPr/>
          <a:lstStyle/>
          <a:p>
            <a:endParaRPr lang="es-ES"/>
          </a:p>
        </p:txBody>
      </p:sp>
      <p:sp>
        <p:nvSpPr>
          <p:cNvPr id="1872918" name="Text Box 22"/>
          <p:cNvSpPr txBox="1">
            <a:spLocks noChangeArrowheads="1"/>
          </p:cNvSpPr>
          <p:nvPr/>
        </p:nvSpPr>
        <p:spPr bwMode="auto">
          <a:xfrm>
            <a:off x="6389688" y="2913063"/>
            <a:ext cx="1285875" cy="536575"/>
          </a:xfrm>
          <a:prstGeom prst="rect">
            <a:avLst/>
          </a:prstGeom>
          <a:noFill/>
          <a:ln w="19050">
            <a:solidFill>
              <a:schemeClr val="tx1"/>
            </a:solidFill>
            <a:miter lim="800000"/>
            <a:headEnd/>
            <a:tailEnd/>
          </a:ln>
        </p:spPr>
        <p:txBody>
          <a:bodyPr wrap="none">
            <a:spAutoFit/>
          </a:bodyPr>
          <a:lstStyle/>
          <a:p>
            <a:pPr algn="ctr"/>
            <a:r>
              <a:rPr lang="es-ES"/>
              <a:t>Autenticado</a:t>
            </a:r>
          </a:p>
          <a:p>
            <a:pPr algn="ctr"/>
            <a:r>
              <a:rPr lang="es-ES"/>
              <a:t>No Asociado</a:t>
            </a:r>
          </a:p>
        </p:txBody>
      </p:sp>
      <p:sp>
        <p:nvSpPr>
          <p:cNvPr id="1872919" name="Line 23"/>
          <p:cNvSpPr>
            <a:spLocks noChangeShapeType="1"/>
          </p:cNvSpPr>
          <p:nvPr/>
        </p:nvSpPr>
        <p:spPr bwMode="auto">
          <a:xfrm>
            <a:off x="7023100" y="2071688"/>
            <a:ext cx="0" cy="863600"/>
          </a:xfrm>
          <a:prstGeom prst="line">
            <a:avLst/>
          </a:prstGeom>
          <a:noFill/>
          <a:ln w="19050">
            <a:solidFill>
              <a:schemeClr val="tx1"/>
            </a:solidFill>
            <a:round/>
            <a:headEnd type="triangle" w="med" len="med"/>
            <a:tailEnd/>
          </a:ln>
        </p:spPr>
        <p:txBody>
          <a:bodyPr/>
          <a:lstStyle/>
          <a:p>
            <a:endParaRPr lang="es-ES"/>
          </a:p>
        </p:txBody>
      </p:sp>
      <p:sp>
        <p:nvSpPr>
          <p:cNvPr id="1872920" name="Text Box 24"/>
          <p:cNvSpPr txBox="1">
            <a:spLocks noChangeArrowheads="1"/>
          </p:cNvSpPr>
          <p:nvPr/>
        </p:nvSpPr>
        <p:spPr bwMode="auto">
          <a:xfrm>
            <a:off x="6235700" y="1566863"/>
            <a:ext cx="1511300" cy="536575"/>
          </a:xfrm>
          <a:prstGeom prst="rect">
            <a:avLst/>
          </a:prstGeom>
          <a:noFill/>
          <a:ln w="19050">
            <a:solidFill>
              <a:schemeClr val="tx1"/>
            </a:solidFill>
            <a:miter lim="800000"/>
            <a:headEnd/>
            <a:tailEnd/>
          </a:ln>
        </p:spPr>
        <p:txBody>
          <a:bodyPr wrap="none">
            <a:spAutoFit/>
          </a:bodyPr>
          <a:lstStyle/>
          <a:p>
            <a:pPr algn="ctr"/>
            <a:r>
              <a:rPr lang="es-ES"/>
              <a:t>No Autenticado</a:t>
            </a:r>
          </a:p>
          <a:p>
            <a:pPr algn="ctr"/>
            <a:r>
              <a:rPr lang="es-ES"/>
              <a:t>No Asociado</a:t>
            </a:r>
          </a:p>
        </p:txBody>
      </p:sp>
      <p:sp>
        <p:nvSpPr>
          <p:cNvPr id="1872921" name="Text Box 25"/>
          <p:cNvSpPr txBox="1">
            <a:spLocks noChangeArrowheads="1"/>
          </p:cNvSpPr>
          <p:nvPr/>
        </p:nvSpPr>
        <p:spPr bwMode="auto">
          <a:xfrm>
            <a:off x="5438775" y="2287588"/>
            <a:ext cx="1550988" cy="304800"/>
          </a:xfrm>
          <a:prstGeom prst="rect">
            <a:avLst/>
          </a:prstGeom>
          <a:noFill/>
          <a:ln w="9525">
            <a:noFill/>
            <a:miter lim="800000"/>
            <a:headEnd/>
            <a:tailEnd/>
          </a:ln>
        </p:spPr>
        <p:txBody>
          <a:bodyPr wrap="none">
            <a:spAutoFit/>
          </a:bodyPr>
          <a:lstStyle/>
          <a:p>
            <a:r>
              <a:rPr lang="es-ES"/>
              <a:t>Deautenticación</a:t>
            </a:r>
          </a:p>
        </p:txBody>
      </p:sp>
      <p:sp>
        <p:nvSpPr>
          <p:cNvPr id="1872922" name="Text Box 26"/>
          <p:cNvSpPr txBox="1">
            <a:spLocks noChangeArrowheads="1"/>
          </p:cNvSpPr>
          <p:nvPr/>
        </p:nvSpPr>
        <p:spPr bwMode="auto">
          <a:xfrm>
            <a:off x="1709738" y="3573463"/>
            <a:ext cx="1128712" cy="304800"/>
          </a:xfrm>
          <a:prstGeom prst="rect">
            <a:avLst/>
          </a:prstGeom>
          <a:noFill/>
          <a:ln w="9525">
            <a:noFill/>
            <a:miter lim="800000"/>
            <a:headEnd/>
            <a:tailEnd/>
          </a:ln>
        </p:spPr>
        <p:txBody>
          <a:bodyPr wrap="none">
            <a:spAutoFit/>
          </a:bodyPr>
          <a:lstStyle/>
          <a:p>
            <a:r>
              <a:rPr lang="es-ES"/>
              <a:t>Asociación</a:t>
            </a:r>
          </a:p>
        </p:txBody>
      </p:sp>
      <p:sp>
        <p:nvSpPr>
          <p:cNvPr id="1872923" name="Text Box 27"/>
          <p:cNvSpPr txBox="1">
            <a:spLocks noChangeArrowheads="1"/>
          </p:cNvSpPr>
          <p:nvPr/>
        </p:nvSpPr>
        <p:spPr bwMode="auto">
          <a:xfrm>
            <a:off x="5654675" y="3573463"/>
            <a:ext cx="1325563" cy="304800"/>
          </a:xfrm>
          <a:prstGeom prst="rect">
            <a:avLst/>
          </a:prstGeom>
          <a:noFill/>
          <a:ln w="9525">
            <a:noFill/>
            <a:miter lim="800000"/>
            <a:headEnd/>
            <a:tailEnd/>
          </a:ln>
        </p:spPr>
        <p:txBody>
          <a:bodyPr wrap="none">
            <a:spAutoFit/>
          </a:bodyPr>
          <a:lstStyle/>
          <a:p>
            <a:r>
              <a:rPr lang="es-ES"/>
              <a:t>Deasociación</a:t>
            </a:r>
          </a:p>
        </p:txBody>
      </p:sp>
      <p:sp>
        <p:nvSpPr>
          <p:cNvPr id="61461" name="Rectangle 30"/>
          <p:cNvSpPr>
            <a:spLocks noChangeArrowheads="1"/>
          </p:cNvSpPr>
          <p:nvPr/>
        </p:nvSpPr>
        <p:spPr bwMode="auto">
          <a:xfrm>
            <a:off x="827088" y="2708274"/>
            <a:ext cx="7416800" cy="2792427"/>
          </a:xfrm>
          <a:prstGeom prst="rect">
            <a:avLst/>
          </a:prstGeom>
          <a:noFill/>
          <a:ln w="19050">
            <a:solidFill>
              <a:srgbClr val="0000FF"/>
            </a:solidFill>
            <a:prstDash val="sysDot"/>
            <a:miter lim="800000"/>
            <a:headEnd/>
            <a:tailEnd/>
          </a:ln>
        </p:spPr>
        <p:txBody>
          <a:bodyPr wrap="none" anchor="ctr"/>
          <a:lstStyle/>
          <a:p>
            <a:endParaRPr lang="es-ES"/>
          </a:p>
        </p:txBody>
      </p:sp>
      <p:sp>
        <p:nvSpPr>
          <p:cNvPr id="61462" name="Text Box 32"/>
          <p:cNvSpPr txBox="1">
            <a:spLocks noChangeArrowheads="1"/>
          </p:cNvSpPr>
          <p:nvPr/>
        </p:nvSpPr>
        <p:spPr bwMode="auto">
          <a:xfrm>
            <a:off x="3635375" y="2714620"/>
            <a:ext cx="1228725" cy="304800"/>
          </a:xfrm>
          <a:prstGeom prst="rect">
            <a:avLst/>
          </a:prstGeom>
          <a:noFill/>
          <a:ln w="9525">
            <a:noFill/>
            <a:miter lim="800000"/>
            <a:headEnd/>
            <a:tailEnd/>
          </a:ln>
        </p:spPr>
        <p:txBody>
          <a:bodyPr wrap="none">
            <a:spAutoFit/>
          </a:bodyPr>
          <a:lstStyle/>
          <a:p>
            <a:r>
              <a:rPr lang="es-ES"/>
              <a:t>SSID: patata</a:t>
            </a:r>
          </a:p>
        </p:txBody>
      </p:sp>
      <p:sp>
        <p:nvSpPr>
          <p:cNvPr id="61463" name="Rectangle 33"/>
          <p:cNvSpPr>
            <a:spLocks noChangeArrowheads="1"/>
          </p:cNvSpPr>
          <p:nvPr/>
        </p:nvSpPr>
        <p:spPr bwMode="auto">
          <a:xfrm>
            <a:off x="971550" y="3933824"/>
            <a:ext cx="2160588" cy="1352563"/>
          </a:xfrm>
          <a:prstGeom prst="rect">
            <a:avLst/>
          </a:prstGeom>
          <a:noFill/>
          <a:ln w="19050">
            <a:solidFill>
              <a:srgbClr val="FF0000"/>
            </a:solidFill>
            <a:prstDash val="sysDot"/>
            <a:miter lim="800000"/>
            <a:headEnd/>
            <a:tailEnd/>
          </a:ln>
        </p:spPr>
        <p:txBody>
          <a:bodyPr wrap="none" anchor="ctr"/>
          <a:lstStyle/>
          <a:p>
            <a:endParaRPr lang="es-ES"/>
          </a:p>
        </p:txBody>
      </p:sp>
      <p:sp>
        <p:nvSpPr>
          <p:cNvPr id="61464" name="Rectangle 34"/>
          <p:cNvSpPr>
            <a:spLocks noChangeArrowheads="1"/>
          </p:cNvSpPr>
          <p:nvPr/>
        </p:nvSpPr>
        <p:spPr bwMode="auto">
          <a:xfrm>
            <a:off x="3132138" y="3933824"/>
            <a:ext cx="2519362" cy="1352563"/>
          </a:xfrm>
          <a:prstGeom prst="rect">
            <a:avLst/>
          </a:prstGeom>
          <a:noFill/>
          <a:ln w="19050">
            <a:solidFill>
              <a:srgbClr val="FF0000"/>
            </a:solidFill>
            <a:prstDash val="sysDot"/>
            <a:miter lim="800000"/>
            <a:headEnd/>
            <a:tailEnd/>
          </a:ln>
        </p:spPr>
        <p:txBody>
          <a:bodyPr wrap="none" anchor="ctr"/>
          <a:lstStyle/>
          <a:p>
            <a:endParaRPr lang="es-ES"/>
          </a:p>
        </p:txBody>
      </p:sp>
      <p:sp>
        <p:nvSpPr>
          <p:cNvPr id="61465" name="Rectangle 35"/>
          <p:cNvSpPr>
            <a:spLocks noChangeArrowheads="1"/>
          </p:cNvSpPr>
          <p:nvPr/>
        </p:nvSpPr>
        <p:spPr bwMode="auto">
          <a:xfrm>
            <a:off x="5651500" y="3933824"/>
            <a:ext cx="2160588" cy="1352563"/>
          </a:xfrm>
          <a:prstGeom prst="rect">
            <a:avLst/>
          </a:prstGeom>
          <a:noFill/>
          <a:ln w="19050">
            <a:solidFill>
              <a:srgbClr val="FF0000"/>
            </a:solidFill>
            <a:prstDash val="sysDot"/>
            <a:miter lim="800000"/>
            <a:headEnd/>
            <a:tailEnd/>
          </a:ln>
        </p:spPr>
        <p:txBody>
          <a:bodyPr wrap="none" anchor="ctr"/>
          <a:lstStyle/>
          <a:p>
            <a:endParaRPr lang="es-ES"/>
          </a:p>
        </p:txBody>
      </p:sp>
      <p:sp>
        <p:nvSpPr>
          <p:cNvPr id="61466" name="Text Box 36"/>
          <p:cNvSpPr txBox="1">
            <a:spLocks noChangeArrowheads="1"/>
          </p:cNvSpPr>
          <p:nvPr/>
        </p:nvSpPr>
        <p:spPr bwMode="auto">
          <a:xfrm>
            <a:off x="963602" y="5000636"/>
            <a:ext cx="2108200" cy="304800"/>
          </a:xfrm>
          <a:prstGeom prst="rect">
            <a:avLst/>
          </a:prstGeom>
          <a:noFill/>
          <a:ln w="9525">
            <a:noFill/>
            <a:miter lim="800000"/>
            <a:headEnd/>
            <a:tailEnd/>
          </a:ln>
        </p:spPr>
        <p:txBody>
          <a:bodyPr wrap="none">
            <a:spAutoFit/>
          </a:bodyPr>
          <a:lstStyle/>
          <a:p>
            <a:r>
              <a:rPr lang="es-ES" dirty="0"/>
              <a:t>BSSID: 000B86A867C1</a:t>
            </a:r>
          </a:p>
        </p:txBody>
      </p:sp>
      <p:sp>
        <p:nvSpPr>
          <p:cNvPr id="61467" name="Text Box 37"/>
          <p:cNvSpPr txBox="1">
            <a:spLocks noChangeArrowheads="1"/>
          </p:cNvSpPr>
          <p:nvPr/>
        </p:nvSpPr>
        <p:spPr bwMode="auto">
          <a:xfrm>
            <a:off x="3327400" y="5000636"/>
            <a:ext cx="2098675" cy="304800"/>
          </a:xfrm>
          <a:prstGeom prst="rect">
            <a:avLst/>
          </a:prstGeom>
          <a:noFill/>
          <a:ln w="9525">
            <a:noFill/>
            <a:miter lim="800000"/>
            <a:headEnd/>
            <a:tailEnd/>
          </a:ln>
        </p:spPr>
        <p:txBody>
          <a:bodyPr wrap="none">
            <a:spAutoFit/>
          </a:bodyPr>
          <a:lstStyle/>
          <a:p>
            <a:r>
              <a:rPr lang="es-ES" dirty="0"/>
              <a:t>BSSID: 000B86A882E1</a:t>
            </a:r>
          </a:p>
        </p:txBody>
      </p:sp>
      <p:sp>
        <p:nvSpPr>
          <p:cNvPr id="61468" name="Text Box 38"/>
          <p:cNvSpPr txBox="1">
            <a:spLocks noChangeArrowheads="1"/>
          </p:cNvSpPr>
          <p:nvPr/>
        </p:nvSpPr>
        <p:spPr bwMode="auto">
          <a:xfrm>
            <a:off x="5713413" y="5000636"/>
            <a:ext cx="2078037" cy="304800"/>
          </a:xfrm>
          <a:prstGeom prst="rect">
            <a:avLst/>
          </a:prstGeom>
          <a:noFill/>
          <a:ln w="9525">
            <a:noFill/>
            <a:miter lim="800000"/>
            <a:headEnd/>
            <a:tailEnd/>
          </a:ln>
        </p:spPr>
        <p:txBody>
          <a:bodyPr wrap="none">
            <a:spAutoFit/>
          </a:bodyPr>
          <a:lstStyle/>
          <a:p>
            <a:r>
              <a:rPr lang="es-ES" dirty="0"/>
              <a:t>BSSID: 000B86A87781</a:t>
            </a:r>
          </a:p>
        </p:txBody>
      </p:sp>
      <p:pic>
        <p:nvPicPr>
          <p:cNvPr id="61472" name="Picture 42"/>
          <p:cNvPicPr>
            <a:picLocks noChangeAspect="1" noChangeArrowheads="1"/>
          </p:cNvPicPr>
          <p:nvPr/>
        </p:nvPicPr>
        <p:blipFill>
          <a:blip r:embed="rId3" cstate="print"/>
          <a:srcRect/>
          <a:stretch>
            <a:fillRect/>
          </a:stretch>
        </p:blipFill>
        <p:spPr bwMode="auto">
          <a:xfrm>
            <a:off x="1514475" y="4432300"/>
            <a:ext cx="681038" cy="509588"/>
          </a:xfrm>
          <a:prstGeom prst="rect">
            <a:avLst/>
          </a:prstGeom>
          <a:noFill/>
          <a:ln w="9525">
            <a:noFill/>
            <a:miter lim="800000"/>
            <a:headEnd/>
            <a:tailEnd/>
          </a:ln>
        </p:spPr>
      </p:pic>
      <p:pic>
        <p:nvPicPr>
          <p:cNvPr id="1872939" name="Picture 43"/>
          <p:cNvPicPr>
            <a:picLocks noChangeAspect="1" noChangeArrowheads="1"/>
          </p:cNvPicPr>
          <p:nvPr/>
        </p:nvPicPr>
        <p:blipFill>
          <a:blip r:embed="rId4" cstate="print"/>
          <a:srcRect/>
          <a:stretch>
            <a:fillRect/>
          </a:stretch>
        </p:blipFill>
        <p:spPr bwMode="auto">
          <a:xfrm>
            <a:off x="268288" y="5661025"/>
            <a:ext cx="593725" cy="522288"/>
          </a:xfrm>
          <a:prstGeom prst="rect">
            <a:avLst/>
          </a:prstGeom>
          <a:noFill/>
          <a:ln w="9525">
            <a:noFill/>
            <a:miter lim="800000"/>
            <a:headEnd/>
            <a:tailEnd/>
          </a:ln>
        </p:spPr>
      </p:pic>
      <p:pic>
        <p:nvPicPr>
          <p:cNvPr id="61474" name="Picture 44"/>
          <p:cNvPicPr>
            <a:picLocks noChangeAspect="1" noChangeArrowheads="1"/>
          </p:cNvPicPr>
          <p:nvPr/>
        </p:nvPicPr>
        <p:blipFill>
          <a:blip r:embed="rId3" cstate="print"/>
          <a:srcRect/>
          <a:stretch>
            <a:fillRect/>
          </a:stretch>
        </p:blipFill>
        <p:spPr bwMode="auto">
          <a:xfrm>
            <a:off x="4106863" y="4432300"/>
            <a:ext cx="681037" cy="509588"/>
          </a:xfrm>
          <a:prstGeom prst="rect">
            <a:avLst/>
          </a:prstGeom>
          <a:noFill/>
          <a:ln w="9525">
            <a:noFill/>
            <a:miter lim="800000"/>
            <a:headEnd/>
            <a:tailEnd/>
          </a:ln>
        </p:spPr>
      </p:pic>
      <p:pic>
        <p:nvPicPr>
          <p:cNvPr id="61475" name="Picture 45"/>
          <p:cNvPicPr>
            <a:picLocks noChangeAspect="1" noChangeArrowheads="1"/>
          </p:cNvPicPr>
          <p:nvPr/>
        </p:nvPicPr>
        <p:blipFill>
          <a:blip r:embed="rId3" cstate="print"/>
          <a:srcRect/>
          <a:stretch>
            <a:fillRect/>
          </a:stretch>
        </p:blipFill>
        <p:spPr bwMode="auto">
          <a:xfrm>
            <a:off x="6554788" y="4437063"/>
            <a:ext cx="681037" cy="509587"/>
          </a:xfrm>
          <a:prstGeom prst="rect">
            <a:avLst/>
          </a:prstGeom>
          <a:noFill/>
          <a:ln w="9525">
            <a:noFill/>
            <a:miter lim="800000"/>
            <a:headEnd/>
            <a:tailEnd/>
          </a:ln>
        </p:spPr>
      </p:pic>
      <p:sp>
        <p:nvSpPr>
          <p:cNvPr id="61476" name="Line 46"/>
          <p:cNvSpPr>
            <a:spLocks noChangeShapeType="1"/>
          </p:cNvSpPr>
          <p:nvPr/>
        </p:nvSpPr>
        <p:spPr bwMode="auto">
          <a:xfrm>
            <a:off x="1619250" y="5002222"/>
            <a:ext cx="5616575" cy="0"/>
          </a:xfrm>
          <a:prstGeom prst="line">
            <a:avLst/>
          </a:prstGeom>
          <a:noFill/>
          <a:ln w="25400">
            <a:solidFill>
              <a:srgbClr val="0000FF"/>
            </a:solidFill>
            <a:round/>
            <a:headEnd/>
            <a:tailEnd/>
          </a:ln>
        </p:spPr>
        <p:txBody>
          <a:bodyPr/>
          <a:lstStyle/>
          <a:p>
            <a:endParaRPr lang="es-ES"/>
          </a:p>
        </p:txBody>
      </p:sp>
      <p:pic>
        <p:nvPicPr>
          <p:cNvPr id="1872946" name="Picture 50"/>
          <p:cNvPicPr>
            <a:picLocks noChangeAspect="1" noChangeArrowheads="1"/>
          </p:cNvPicPr>
          <p:nvPr/>
        </p:nvPicPr>
        <p:blipFill>
          <a:blip r:embed="rId4" cstate="print"/>
          <a:srcRect/>
          <a:stretch>
            <a:fillRect/>
          </a:stretch>
        </p:blipFill>
        <p:spPr bwMode="auto">
          <a:xfrm>
            <a:off x="8154988" y="5661025"/>
            <a:ext cx="593725" cy="522288"/>
          </a:xfrm>
          <a:prstGeom prst="rect">
            <a:avLst/>
          </a:prstGeom>
          <a:noFill/>
          <a:ln w="9525">
            <a:noFill/>
            <a:miter lim="800000"/>
            <a:headEnd/>
            <a:tailEnd/>
          </a:ln>
        </p:spPr>
      </p:pic>
      <p:sp>
        <p:nvSpPr>
          <p:cNvPr id="1872947" name="Line 51"/>
          <p:cNvSpPr>
            <a:spLocks noChangeShapeType="1"/>
          </p:cNvSpPr>
          <p:nvPr/>
        </p:nvSpPr>
        <p:spPr bwMode="auto">
          <a:xfrm>
            <a:off x="971550" y="5733256"/>
            <a:ext cx="6913563" cy="0"/>
          </a:xfrm>
          <a:prstGeom prst="line">
            <a:avLst/>
          </a:prstGeom>
          <a:noFill/>
          <a:ln w="19050">
            <a:solidFill>
              <a:schemeClr val="tx1"/>
            </a:solidFill>
            <a:round/>
            <a:headEnd/>
            <a:tailEnd type="triangle" w="med" len="med"/>
          </a:ln>
        </p:spPr>
        <p:txBody>
          <a:bodyPr/>
          <a:lstStyle/>
          <a:p>
            <a:endParaRPr lang="es-ES"/>
          </a:p>
        </p:txBody>
      </p:sp>
      <p:sp>
        <p:nvSpPr>
          <p:cNvPr id="1872924" name="Text Box 28"/>
          <p:cNvSpPr txBox="1">
            <a:spLocks noChangeArrowheads="1"/>
          </p:cNvSpPr>
          <p:nvPr/>
        </p:nvSpPr>
        <p:spPr bwMode="auto">
          <a:xfrm>
            <a:off x="2414588" y="3987800"/>
            <a:ext cx="1325562" cy="304800"/>
          </a:xfrm>
          <a:prstGeom prst="rect">
            <a:avLst/>
          </a:prstGeom>
          <a:solidFill>
            <a:schemeClr val="bg1"/>
          </a:solidFill>
          <a:ln w="9525">
            <a:noFill/>
            <a:miter lim="800000"/>
            <a:headEnd/>
            <a:tailEnd/>
          </a:ln>
        </p:spPr>
        <p:txBody>
          <a:bodyPr wrap="none">
            <a:spAutoFit/>
          </a:bodyPr>
          <a:lstStyle/>
          <a:p>
            <a:r>
              <a:rPr lang="es-ES"/>
              <a:t>Reasociación</a:t>
            </a:r>
          </a:p>
        </p:txBody>
      </p:sp>
      <p:sp>
        <p:nvSpPr>
          <p:cNvPr id="1872925" name="Text Box 29"/>
          <p:cNvSpPr txBox="1">
            <a:spLocks noChangeArrowheads="1"/>
          </p:cNvSpPr>
          <p:nvPr/>
        </p:nvSpPr>
        <p:spPr bwMode="auto">
          <a:xfrm>
            <a:off x="5006975" y="3987800"/>
            <a:ext cx="1325563" cy="304800"/>
          </a:xfrm>
          <a:prstGeom prst="rect">
            <a:avLst/>
          </a:prstGeom>
          <a:solidFill>
            <a:schemeClr val="bg1"/>
          </a:solidFill>
          <a:ln w="9525">
            <a:noFill/>
            <a:miter lim="800000"/>
            <a:headEnd/>
            <a:tailEnd/>
          </a:ln>
        </p:spPr>
        <p:txBody>
          <a:bodyPr wrap="none">
            <a:spAutoFit/>
          </a:bodyPr>
          <a:lstStyle/>
          <a:p>
            <a:r>
              <a:rPr lang="es-ES"/>
              <a:t>Reasociación</a:t>
            </a:r>
          </a:p>
        </p:txBody>
      </p:sp>
      <p:sp>
        <p:nvSpPr>
          <p:cNvPr id="1872902" name="Text Box 6"/>
          <p:cNvSpPr txBox="1">
            <a:spLocks noChangeArrowheads="1"/>
          </p:cNvSpPr>
          <p:nvPr/>
        </p:nvSpPr>
        <p:spPr bwMode="auto">
          <a:xfrm>
            <a:off x="1174750" y="4078288"/>
            <a:ext cx="1225550" cy="536575"/>
          </a:xfrm>
          <a:prstGeom prst="rect">
            <a:avLst/>
          </a:prstGeom>
          <a:solidFill>
            <a:schemeClr val="bg1"/>
          </a:solidFill>
          <a:ln w="19050">
            <a:solidFill>
              <a:schemeClr val="tx1"/>
            </a:solidFill>
            <a:miter lim="800000"/>
            <a:headEnd/>
            <a:tailEnd/>
          </a:ln>
        </p:spPr>
        <p:txBody>
          <a:bodyPr wrap="none">
            <a:spAutoFit/>
          </a:bodyPr>
          <a:lstStyle/>
          <a:p>
            <a:pPr algn="ctr"/>
            <a:r>
              <a:rPr lang="es-ES"/>
              <a:t>Autenticado</a:t>
            </a:r>
          </a:p>
          <a:p>
            <a:pPr algn="ctr"/>
            <a:r>
              <a:rPr lang="es-ES"/>
              <a:t>Asociado</a:t>
            </a:r>
          </a:p>
        </p:txBody>
      </p:sp>
      <p:sp>
        <p:nvSpPr>
          <p:cNvPr id="1872914" name="Text Box 18"/>
          <p:cNvSpPr txBox="1">
            <a:spLocks noChangeArrowheads="1"/>
          </p:cNvSpPr>
          <p:nvPr/>
        </p:nvSpPr>
        <p:spPr bwMode="auto">
          <a:xfrm>
            <a:off x="3778250" y="4078288"/>
            <a:ext cx="1225550" cy="536575"/>
          </a:xfrm>
          <a:prstGeom prst="rect">
            <a:avLst/>
          </a:prstGeom>
          <a:solidFill>
            <a:schemeClr val="bg1"/>
          </a:solidFill>
          <a:ln w="19050">
            <a:solidFill>
              <a:schemeClr val="tx1"/>
            </a:solidFill>
            <a:miter lim="800000"/>
            <a:headEnd/>
            <a:tailEnd/>
          </a:ln>
        </p:spPr>
        <p:txBody>
          <a:bodyPr wrap="none">
            <a:spAutoFit/>
          </a:bodyPr>
          <a:lstStyle/>
          <a:p>
            <a:pPr algn="ctr"/>
            <a:r>
              <a:rPr lang="es-ES"/>
              <a:t>Autenticado</a:t>
            </a:r>
          </a:p>
          <a:p>
            <a:pPr algn="ctr"/>
            <a:r>
              <a:rPr lang="es-ES"/>
              <a:t>Asociado</a:t>
            </a:r>
          </a:p>
        </p:txBody>
      </p:sp>
      <p:sp>
        <p:nvSpPr>
          <p:cNvPr id="1872915" name="Text Box 19"/>
          <p:cNvSpPr txBox="1">
            <a:spLocks noChangeArrowheads="1"/>
          </p:cNvSpPr>
          <p:nvPr/>
        </p:nvSpPr>
        <p:spPr bwMode="auto">
          <a:xfrm>
            <a:off x="6369050" y="4078288"/>
            <a:ext cx="1225550" cy="536575"/>
          </a:xfrm>
          <a:prstGeom prst="rect">
            <a:avLst/>
          </a:prstGeom>
          <a:solidFill>
            <a:schemeClr val="bg1"/>
          </a:solidFill>
          <a:ln w="19050">
            <a:solidFill>
              <a:schemeClr val="tx1"/>
            </a:solidFill>
            <a:miter lim="800000"/>
            <a:headEnd/>
            <a:tailEnd/>
          </a:ln>
        </p:spPr>
        <p:txBody>
          <a:bodyPr wrap="none">
            <a:spAutoFit/>
          </a:bodyPr>
          <a:lstStyle/>
          <a:p>
            <a:pPr algn="ctr"/>
            <a:r>
              <a:rPr lang="es-ES"/>
              <a:t>Autenticado</a:t>
            </a:r>
          </a:p>
          <a:p>
            <a:pPr algn="ctr"/>
            <a:r>
              <a:rPr lang="es-ES"/>
              <a:t>Asociado</a:t>
            </a:r>
          </a:p>
        </p:txBody>
      </p:sp>
      <p:sp>
        <p:nvSpPr>
          <p:cNvPr id="2" name="1 CuadroTexto"/>
          <p:cNvSpPr txBox="1"/>
          <p:nvPr/>
        </p:nvSpPr>
        <p:spPr>
          <a:xfrm>
            <a:off x="2123728" y="5805264"/>
            <a:ext cx="4968552" cy="461665"/>
          </a:xfrm>
          <a:prstGeom prst="rect">
            <a:avLst/>
          </a:prstGeom>
          <a:noFill/>
        </p:spPr>
        <p:txBody>
          <a:bodyPr wrap="square" rtlCol="0">
            <a:spAutoFit/>
          </a:bodyPr>
          <a:lstStyle/>
          <a:p>
            <a:pPr algn="ctr"/>
            <a:r>
              <a:rPr lang="es-ES" sz="1200" dirty="0" smtClean="0"/>
              <a:t>En realidad se hace una </a:t>
            </a:r>
            <a:r>
              <a:rPr lang="es-ES" sz="1200" dirty="0" err="1" smtClean="0"/>
              <a:t>atenticación</a:t>
            </a:r>
            <a:r>
              <a:rPr lang="es-ES" sz="1200" dirty="0" smtClean="0"/>
              <a:t> en cada AP, pero esta se realiza de forma anticipada para minimizar el tiempo de </a:t>
            </a:r>
            <a:r>
              <a:rPr lang="es-ES" sz="1200" dirty="0" err="1" smtClean="0"/>
              <a:t>itnerancia</a:t>
            </a:r>
            <a:endParaRPr lang="es-ES" sz="1200" dirty="0"/>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293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1872947"/>
                                        </p:tgtEl>
                                        <p:attrNameLst>
                                          <p:attrName>style.visibility</p:attrName>
                                        </p:attrNameLst>
                                      </p:cBhvr>
                                      <p:to>
                                        <p:strVal val="visible"/>
                                      </p:to>
                                    </p:set>
                                    <p:animEffect transition="in" filter="wipe(left)">
                                      <p:cBhvr>
                                        <p:cTn id="10" dur="500"/>
                                        <p:tgtEl>
                                          <p:spTgt spid="1872947"/>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8729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7290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1872907"/>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grpId="0" nodeType="afterEffect">
                                  <p:stCondLst>
                                    <p:cond delay="500"/>
                                  </p:stCondLst>
                                  <p:childTnLst>
                                    <p:set>
                                      <p:cBhvr>
                                        <p:cTn id="23" dur="1" fill="hold">
                                          <p:stCondLst>
                                            <p:cond delay="0"/>
                                          </p:stCondLst>
                                        </p:cTn>
                                        <p:tgtEl>
                                          <p:spTgt spid="1872910"/>
                                        </p:tgtEl>
                                        <p:attrNameLst>
                                          <p:attrName>style.visibility</p:attrName>
                                        </p:attrNameLst>
                                      </p:cBhvr>
                                      <p:to>
                                        <p:strVal val="visible"/>
                                      </p:to>
                                    </p:set>
                                    <p:animEffect transition="in" filter="wipe(up)">
                                      <p:cBhvr>
                                        <p:cTn id="24" dur="500"/>
                                        <p:tgtEl>
                                          <p:spTgt spid="1872910"/>
                                        </p:tgtEl>
                                      </p:cBhvr>
                                    </p:animEffec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1872901"/>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500"/>
                                  </p:stCondLst>
                                  <p:childTnLst>
                                    <p:set>
                                      <p:cBhvr>
                                        <p:cTn id="30" dur="1" fill="hold">
                                          <p:stCondLst>
                                            <p:cond delay="0"/>
                                          </p:stCondLst>
                                        </p:cTn>
                                        <p:tgtEl>
                                          <p:spTgt spid="1872922"/>
                                        </p:tgtEl>
                                        <p:attrNameLst>
                                          <p:attrName>style.visibility</p:attrName>
                                        </p:attrNameLst>
                                      </p:cBhvr>
                                      <p:to>
                                        <p:strVal val="visible"/>
                                      </p:to>
                                    </p:set>
                                  </p:childTnLst>
                                </p:cTn>
                              </p:par>
                            </p:childTnLst>
                          </p:cTn>
                        </p:par>
                        <p:par>
                          <p:cTn id="31" fill="hold">
                            <p:stCondLst>
                              <p:cond delay="2500"/>
                            </p:stCondLst>
                            <p:childTnLst>
                              <p:par>
                                <p:cTn id="32" presetID="22" presetClass="entr" presetSubtype="1" fill="hold" grpId="0" nodeType="afterEffect">
                                  <p:stCondLst>
                                    <p:cond delay="500"/>
                                  </p:stCondLst>
                                  <p:childTnLst>
                                    <p:set>
                                      <p:cBhvr>
                                        <p:cTn id="33" dur="1" fill="hold">
                                          <p:stCondLst>
                                            <p:cond delay="0"/>
                                          </p:stCondLst>
                                        </p:cTn>
                                        <p:tgtEl>
                                          <p:spTgt spid="1872912"/>
                                        </p:tgtEl>
                                        <p:attrNameLst>
                                          <p:attrName>style.visibility</p:attrName>
                                        </p:attrNameLst>
                                      </p:cBhvr>
                                      <p:to>
                                        <p:strVal val="visible"/>
                                      </p:to>
                                    </p:set>
                                    <p:animEffect transition="in" filter="wipe(up)">
                                      <p:cBhvr>
                                        <p:cTn id="34" dur="500"/>
                                        <p:tgtEl>
                                          <p:spTgt spid="1872912"/>
                                        </p:tgtEl>
                                      </p:cBhvr>
                                    </p:animEffect>
                                  </p:childTnLst>
                                </p:cTn>
                              </p:par>
                            </p:childTnLst>
                          </p:cTn>
                        </p:par>
                        <p:par>
                          <p:cTn id="35" fill="hold">
                            <p:stCondLst>
                              <p:cond delay="3500"/>
                            </p:stCondLst>
                            <p:childTnLst>
                              <p:par>
                                <p:cTn id="36" presetID="1" presetClass="entr" presetSubtype="0" fill="hold" grpId="0" nodeType="afterEffect">
                                  <p:stCondLst>
                                    <p:cond delay="500"/>
                                  </p:stCondLst>
                                  <p:childTnLst>
                                    <p:set>
                                      <p:cBhvr>
                                        <p:cTn id="37" dur="1" fill="hold">
                                          <p:stCondLst>
                                            <p:cond delay="0"/>
                                          </p:stCondLst>
                                        </p:cTn>
                                        <p:tgtEl>
                                          <p:spTgt spid="1872902"/>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500"/>
                                  </p:stCondLst>
                                  <p:childTnLst>
                                    <p:set>
                                      <p:cBhvr>
                                        <p:cTn id="40" dur="1" fill="hold">
                                          <p:stCondLst>
                                            <p:cond delay="0"/>
                                          </p:stCondLst>
                                        </p:cTn>
                                        <p:tgtEl>
                                          <p:spTgt spid="1872924"/>
                                        </p:tgtEl>
                                        <p:attrNameLst>
                                          <p:attrName>style.visibility</p:attrName>
                                        </p:attrNameLst>
                                      </p:cBhvr>
                                      <p:to>
                                        <p:strVal val="visible"/>
                                      </p:to>
                                    </p:set>
                                  </p:childTnLst>
                                </p:cTn>
                              </p:par>
                            </p:childTnLst>
                          </p:cTn>
                        </p:par>
                        <p:par>
                          <p:cTn id="41" fill="hold">
                            <p:stCondLst>
                              <p:cond delay="4500"/>
                            </p:stCondLst>
                            <p:childTnLst>
                              <p:par>
                                <p:cTn id="42" presetID="22" presetClass="entr" presetSubtype="8" fill="hold" grpId="0" nodeType="afterEffect">
                                  <p:stCondLst>
                                    <p:cond delay="500"/>
                                  </p:stCondLst>
                                  <p:childTnLst>
                                    <p:set>
                                      <p:cBhvr>
                                        <p:cTn id="43" dur="1" fill="hold">
                                          <p:stCondLst>
                                            <p:cond delay="0"/>
                                          </p:stCondLst>
                                        </p:cTn>
                                        <p:tgtEl>
                                          <p:spTgt spid="1872903"/>
                                        </p:tgtEl>
                                        <p:attrNameLst>
                                          <p:attrName>style.visibility</p:attrName>
                                        </p:attrNameLst>
                                      </p:cBhvr>
                                      <p:to>
                                        <p:strVal val="visible"/>
                                      </p:to>
                                    </p:set>
                                    <p:animEffect transition="in" filter="wipe(left)">
                                      <p:cBhvr>
                                        <p:cTn id="44" dur="500"/>
                                        <p:tgtEl>
                                          <p:spTgt spid="1872903"/>
                                        </p:tgtEl>
                                      </p:cBhvr>
                                    </p:animEffec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1872914"/>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500"/>
                                  </p:stCondLst>
                                  <p:childTnLst>
                                    <p:set>
                                      <p:cBhvr>
                                        <p:cTn id="50" dur="1" fill="hold">
                                          <p:stCondLst>
                                            <p:cond delay="0"/>
                                          </p:stCondLst>
                                        </p:cTn>
                                        <p:tgtEl>
                                          <p:spTgt spid="1872925"/>
                                        </p:tgtEl>
                                        <p:attrNameLst>
                                          <p:attrName>style.visibility</p:attrName>
                                        </p:attrNameLst>
                                      </p:cBhvr>
                                      <p:to>
                                        <p:strVal val="visible"/>
                                      </p:to>
                                    </p:set>
                                  </p:childTnLst>
                                </p:cTn>
                              </p:par>
                            </p:childTnLst>
                          </p:cTn>
                        </p:par>
                        <p:par>
                          <p:cTn id="51" fill="hold">
                            <p:stCondLst>
                              <p:cond delay="6500"/>
                            </p:stCondLst>
                            <p:childTnLst>
                              <p:par>
                                <p:cTn id="52" presetID="22" presetClass="entr" presetSubtype="8" fill="hold" grpId="0" nodeType="afterEffect">
                                  <p:stCondLst>
                                    <p:cond delay="500"/>
                                  </p:stCondLst>
                                  <p:childTnLst>
                                    <p:set>
                                      <p:cBhvr>
                                        <p:cTn id="53" dur="1" fill="hold">
                                          <p:stCondLst>
                                            <p:cond delay="0"/>
                                          </p:stCondLst>
                                        </p:cTn>
                                        <p:tgtEl>
                                          <p:spTgt spid="1872916"/>
                                        </p:tgtEl>
                                        <p:attrNameLst>
                                          <p:attrName>style.visibility</p:attrName>
                                        </p:attrNameLst>
                                      </p:cBhvr>
                                      <p:to>
                                        <p:strVal val="visible"/>
                                      </p:to>
                                    </p:set>
                                    <p:animEffect transition="in" filter="wipe(left)">
                                      <p:cBhvr>
                                        <p:cTn id="54" dur="500"/>
                                        <p:tgtEl>
                                          <p:spTgt spid="1872916"/>
                                        </p:tgtEl>
                                      </p:cBhvr>
                                    </p:animEffect>
                                  </p:childTnLst>
                                </p:cTn>
                              </p:par>
                            </p:childTnLst>
                          </p:cTn>
                        </p:par>
                        <p:par>
                          <p:cTn id="55" fill="hold">
                            <p:stCondLst>
                              <p:cond delay="7500"/>
                            </p:stCondLst>
                            <p:childTnLst>
                              <p:par>
                                <p:cTn id="56" presetID="1" presetClass="entr" presetSubtype="0" fill="hold" grpId="0" nodeType="afterEffect">
                                  <p:stCondLst>
                                    <p:cond delay="500"/>
                                  </p:stCondLst>
                                  <p:childTnLst>
                                    <p:set>
                                      <p:cBhvr>
                                        <p:cTn id="57" dur="1" fill="hold">
                                          <p:stCondLst>
                                            <p:cond delay="0"/>
                                          </p:stCondLst>
                                        </p:cTn>
                                        <p:tgtEl>
                                          <p:spTgt spid="1872915"/>
                                        </p:tgtEl>
                                        <p:attrNameLst>
                                          <p:attrName>style.visibility</p:attrName>
                                        </p:attrNameLst>
                                      </p:cBhvr>
                                      <p:to>
                                        <p:strVal val="visible"/>
                                      </p:to>
                                    </p:set>
                                  </p:childTnLst>
                                </p:cTn>
                              </p:par>
                            </p:childTnLst>
                          </p:cTn>
                        </p:par>
                        <p:par>
                          <p:cTn id="58" fill="hold">
                            <p:stCondLst>
                              <p:cond delay="8000"/>
                            </p:stCondLst>
                            <p:childTnLst>
                              <p:par>
                                <p:cTn id="59" presetID="1" presetClass="entr" presetSubtype="0" fill="hold" grpId="0" nodeType="afterEffect">
                                  <p:stCondLst>
                                    <p:cond delay="500"/>
                                  </p:stCondLst>
                                  <p:childTnLst>
                                    <p:set>
                                      <p:cBhvr>
                                        <p:cTn id="60" dur="1" fill="hold">
                                          <p:stCondLst>
                                            <p:cond delay="0"/>
                                          </p:stCondLst>
                                        </p:cTn>
                                        <p:tgtEl>
                                          <p:spTgt spid="1872923"/>
                                        </p:tgtEl>
                                        <p:attrNameLst>
                                          <p:attrName>style.visibility</p:attrName>
                                        </p:attrNameLst>
                                      </p:cBhvr>
                                      <p:to>
                                        <p:strVal val="visible"/>
                                      </p:to>
                                    </p:set>
                                  </p:childTnLst>
                                </p:cTn>
                              </p:par>
                            </p:childTnLst>
                          </p:cTn>
                        </p:par>
                        <p:par>
                          <p:cTn id="61" fill="hold">
                            <p:stCondLst>
                              <p:cond delay="8500"/>
                            </p:stCondLst>
                            <p:childTnLst>
                              <p:par>
                                <p:cTn id="62" presetID="22" presetClass="entr" presetSubtype="4" fill="hold" grpId="0" nodeType="afterEffect">
                                  <p:stCondLst>
                                    <p:cond delay="500"/>
                                  </p:stCondLst>
                                  <p:childTnLst>
                                    <p:set>
                                      <p:cBhvr>
                                        <p:cTn id="63" dur="1" fill="hold">
                                          <p:stCondLst>
                                            <p:cond delay="0"/>
                                          </p:stCondLst>
                                        </p:cTn>
                                        <p:tgtEl>
                                          <p:spTgt spid="1872917"/>
                                        </p:tgtEl>
                                        <p:attrNameLst>
                                          <p:attrName>style.visibility</p:attrName>
                                        </p:attrNameLst>
                                      </p:cBhvr>
                                      <p:to>
                                        <p:strVal val="visible"/>
                                      </p:to>
                                    </p:set>
                                    <p:animEffect transition="in" filter="wipe(down)">
                                      <p:cBhvr>
                                        <p:cTn id="64" dur="500"/>
                                        <p:tgtEl>
                                          <p:spTgt spid="1872917"/>
                                        </p:tgtEl>
                                      </p:cBhvr>
                                    </p:animEffect>
                                  </p:childTnLst>
                                </p:cTn>
                              </p:par>
                            </p:childTnLst>
                          </p:cTn>
                        </p:par>
                        <p:par>
                          <p:cTn id="65" fill="hold">
                            <p:stCondLst>
                              <p:cond delay="9500"/>
                            </p:stCondLst>
                            <p:childTnLst>
                              <p:par>
                                <p:cTn id="66" presetID="1" presetClass="entr" presetSubtype="0" fill="hold" grpId="0" nodeType="afterEffect">
                                  <p:stCondLst>
                                    <p:cond delay="500"/>
                                  </p:stCondLst>
                                  <p:childTnLst>
                                    <p:set>
                                      <p:cBhvr>
                                        <p:cTn id="67" dur="1" fill="hold">
                                          <p:stCondLst>
                                            <p:cond delay="0"/>
                                          </p:stCondLst>
                                        </p:cTn>
                                        <p:tgtEl>
                                          <p:spTgt spid="1872918"/>
                                        </p:tgtEl>
                                        <p:attrNameLst>
                                          <p:attrName>style.visibility</p:attrName>
                                        </p:attrNameLst>
                                      </p:cBhvr>
                                      <p:to>
                                        <p:strVal val="visible"/>
                                      </p:to>
                                    </p:set>
                                  </p:childTnLst>
                                </p:cTn>
                              </p:par>
                            </p:childTnLst>
                          </p:cTn>
                        </p:par>
                        <p:par>
                          <p:cTn id="68" fill="hold">
                            <p:stCondLst>
                              <p:cond delay="10000"/>
                            </p:stCondLst>
                            <p:childTnLst>
                              <p:par>
                                <p:cTn id="69" presetID="1" presetClass="entr" presetSubtype="0" fill="hold" grpId="0" nodeType="afterEffect">
                                  <p:stCondLst>
                                    <p:cond delay="500"/>
                                  </p:stCondLst>
                                  <p:childTnLst>
                                    <p:set>
                                      <p:cBhvr>
                                        <p:cTn id="70" dur="1" fill="hold">
                                          <p:stCondLst>
                                            <p:cond delay="0"/>
                                          </p:stCondLst>
                                        </p:cTn>
                                        <p:tgtEl>
                                          <p:spTgt spid="1872921"/>
                                        </p:tgtEl>
                                        <p:attrNameLst>
                                          <p:attrName>style.visibility</p:attrName>
                                        </p:attrNameLst>
                                      </p:cBhvr>
                                      <p:to>
                                        <p:strVal val="visible"/>
                                      </p:to>
                                    </p:set>
                                  </p:childTnLst>
                                </p:cTn>
                              </p:par>
                            </p:childTnLst>
                          </p:cTn>
                        </p:par>
                        <p:par>
                          <p:cTn id="71" fill="hold">
                            <p:stCondLst>
                              <p:cond delay="10500"/>
                            </p:stCondLst>
                            <p:childTnLst>
                              <p:par>
                                <p:cTn id="72" presetID="22" presetClass="entr" presetSubtype="4" fill="hold" grpId="0" nodeType="afterEffect">
                                  <p:stCondLst>
                                    <p:cond delay="500"/>
                                  </p:stCondLst>
                                  <p:childTnLst>
                                    <p:set>
                                      <p:cBhvr>
                                        <p:cTn id="73" dur="1" fill="hold">
                                          <p:stCondLst>
                                            <p:cond delay="0"/>
                                          </p:stCondLst>
                                        </p:cTn>
                                        <p:tgtEl>
                                          <p:spTgt spid="1872919"/>
                                        </p:tgtEl>
                                        <p:attrNameLst>
                                          <p:attrName>style.visibility</p:attrName>
                                        </p:attrNameLst>
                                      </p:cBhvr>
                                      <p:to>
                                        <p:strVal val="visible"/>
                                      </p:to>
                                    </p:set>
                                    <p:animEffect transition="in" filter="wipe(down)">
                                      <p:cBhvr>
                                        <p:cTn id="74" dur="500"/>
                                        <p:tgtEl>
                                          <p:spTgt spid="1872919"/>
                                        </p:tgtEl>
                                      </p:cBhvr>
                                    </p:animEffect>
                                  </p:childTnLst>
                                </p:cTn>
                              </p:par>
                            </p:childTnLst>
                          </p:cTn>
                        </p:par>
                        <p:par>
                          <p:cTn id="75" fill="hold">
                            <p:stCondLst>
                              <p:cond delay="11500"/>
                            </p:stCondLst>
                            <p:childTnLst>
                              <p:par>
                                <p:cTn id="76" presetID="1" presetClass="entr" presetSubtype="0" fill="hold" grpId="0" nodeType="afterEffect">
                                  <p:stCondLst>
                                    <p:cond delay="500"/>
                                  </p:stCondLst>
                                  <p:childTnLst>
                                    <p:set>
                                      <p:cBhvr>
                                        <p:cTn id="77" dur="1" fill="hold">
                                          <p:stCondLst>
                                            <p:cond delay="0"/>
                                          </p:stCondLst>
                                        </p:cTn>
                                        <p:tgtEl>
                                          <p:spTgt spid="1872920"/>
                                        </p:tgtEl>
                                        <p:attrNameLst>
                                          <p:attrName>style.visibility</p:attrName>
                                        </p:attrNameLst>
                                      </p:cBhvr>
                                      <p:to>
                                        <p:strVal val="visible"/>
                                      </p:to>
                                    </p:set>
                                  </p:childTnLst>
                                </p:cTn>
                              </p:par>
                            </p:childTnLst>
                          </p:cTn>
                        </p:par>
                        <p:par>
                          <p:cTn id="78" fill="hold">
                            <p:stCondLst>
                              <p:cond delay="12000"/>
                            </p:stCondLst>
                            <p:childTnLst>
                              <p:par>
                                <p:cTn id="79" presetID="1" presetClass="entr" presetSubtype="0" fill="hold" grpId="0" nodeType="after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2900" grpId="0" animBg="1"/>
      <p:bldP spid="1872901" grpId="0" animBg="1"/>
      <p:bldP spid="1872903" grpId="0" animBg="1"/>
      <p:bldP spid="1872907" grpId="0"/>
      <p:bldP spid="1872910" grpId="0" animBg="1"/>
      <p:bldP spid="1872912" grpId="0" animBg="1"/>
      <p:bldP spid="1872916" grpId="0" animBg="1"/>
      <p:bldP spid="1872917" grpId="0" animBg="1"/>
      <p:bldP spid="1872918" grpId="0" animBg="1"/>
      <p:bldP spid="1872919" grpId="0" animBg="1"/>
      <p:bldP spid="1872920" grpId="0" animBg="1"/>
      <p:bldP spid="1872921" grpId="0"/>
      <p:bldP spid="1872922" grpId="0"/>
      <p:bldP spid="1872923" grpId="0"/>
      <p:bldP spid="1872947" grpId="0" animBg="1"/>
      <p:bldP spid="1872924" grpId="0" animBg="1"/>
      <p:bldP spid="1872925" grpId="0" animBg="1"/>
      <p:bldP spid="1872902" grpId="0" animBg="1"/>
      <p:bldP spid="1872914" grpId="0" animBg="1"/>
      <p:bldP spid="1872915" grpId="0" animBg="1"/>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89325" y="6453336"/>
            <a:ext cx="2235200" cy="273050"/>
          </a:xfrm>
        </p:spPr>
        <p:txBody>
          <a:bodyPr/>
          <a:lstStyle/>
          <a:p>
            <a:pPr>
              <a:defRPr/>
            </a:pPr>
            <a:r>
              <a:rPr lang="es-ES" dirty="0"/>
              <a:t>Ampliación Redes 5-</a:t>
            </a:r>
            <a:fld id="{F597C2CA-C757-44A2-A63C-8995054AA637}" type="slidenum">
              <a:rPr lang="es-ES"/>
              <a:pPr>
                <a:defRPr/>
              </a:pPr>
              <a:t>63</a:t>
            </a:fld>
            <a:endParaRPr lang="es-ES" dirty="0"/>
          </a:p>
        </p:txBody>
      </p:sp>
      <p:sp>
        <p:nvSpPr>
          <p:cNvPr id="62467" name="Rectangle 2"/>
          <p:cNvSpPr>
            <a:spLocks noGrp="1" noChangeArrowheads="1"/>
          </p:cNvSpPr>
          <p:nvPr>
            <p:ph type="title"/>
          </p:nvPr>
        </p:nvSpPr>
        <p:spPr>
          <a:xfrm>
            <a:off x="685800" y="420067"/>
            <a:ext cx="7772400" cy="731838"/>
          </a:xfrm>
        </p:spPr>
        <p:txBody>
          <a:bodyPr/>
          <a:lstStyle/>
          <a:p>
            <a:pPr eaLnBrk="1" hangingPunct="1"/>
            <a:r>
              <a:rPr lang="es-ES" sz="4000" smtClean="0"/>
              <a:t>Organización de una red 802.11</a:t>
            </a:r>
          </a:p>
        </p:txBody>
      </p:sp>
      <p:sp>
        <p:nvSpPr>
          <p:cNvPr id="62468" name="Rectangle 3"/>
          <p:cNvSpPr>
            <a:spLocks noGrp="1" noChangeArrowheads="1"/>
          </p:cNvSpPr>
          <p:nvPr>
            <p:ph type="body" idx="1"/>
          </p:nvPr>
        </p:nvSpPr>
        <p:spPr>
          <a:xfrm>
            <a:off x="611188" y="1285255"/>
            <a:ext cx="7847012" cy="4751387"/>
          </a:xfrm>
        </p:spPr>
        <p:txBody>
          <a:bodyPr/>
          <a:lstStyle/>
          <a:p>
            <a:pPr eaLnBrk="1" hangingPunct="1">
              <a:lnSpc>
                <a:spcPct val="80000"/>
              </a:lnSpc>
            </a:pPr>
            <a:r>
              <a:rPr lang="es-ES" sz="2400" dirty="0" smtClean="0"/>
              <a:t>Normalmente los </a:t>
            </a:r>
            <a:r>
              <a:rPr lang="es-ES" sz="2400" dirty="0" err="1" smtClean="0"/>
              <a:t>APs</a:t>
            </a:r>
            <a:r>
              <a:rPr lang="es-ES" sz="2400" dirty="0" smtClean="0"/>
              <a:t> se conectan a conmutadores </a:t>
            </a:r>
            <a:r>
              <a:rPr lang="es-ES" sz="2400" dirty="0" err="1" smtClean="0"/>
              <a:t>ethernet</a:t>
            </a:r>
            <a:r>
              <a:rPr lang="es-ES" sz="2400" dirty="0" smtClean="0"/>
              <a:t> que suministran alimentación eléctrica través del conector RJ45 (</a:t>
            </a:r>
            <a:r>
              <a:rPr lang="es-ES" sz="2400" dirty="0" err="1" smtClean="0"/>
              <a:t>power</a:t>
            </a:r>
            <a:r>
              <a:rPr lang="es-ES" sz="2400" dirty="0" smtClean="0"/>
              <a:t> </a:t>
            </a:r>
            <a:r>
              <a:rPr lang="es-ES" sz="2400" dirty="0" err="1" smtClean="0"/>
              <a:t>over</a:t>
            </a:r>
            <a:r>
              <a:rPr lang="es-ES" sz="2400" dirty="0" smtClean="0"/>
              <a:t> Ethernet, 802.3af) para simplificar y abaratar la instalación</a:t>
            </a:r>
          </a:p>
          <a:p>
            <a:pPr eaLnBrk="1" hangingPunct="1">
              <a:lnSpc>
                <a:spcPct val="80000"/>
              </a:lnSpc>
            </a:pPr>
            <a:r>
              <a:rPr lang="es-ES" sz="2400" dirty="0" smtClean="0"/>
              <a:t>Un servidor DHCP se encarga de suministrar direcciones IP automáticas  a las estaciones cuando se asocian con un SSID. Podrían asignarse manualmente, pero obligaría a registrar las MAC de todos los dispositivos móviles.</a:t>
            </a:r>
          </a:p>
          <a:p>
            <a:pPr eaLnBrk="1" hangingPunct="1">
              <a:lnSpc>
                <a:spcPct val="80000"/>
              </a:lnSpc>
            </a:pPr>
            <a:r>
              <a:rPr lang="es-ES" sz="2400" dirty="0"/>
              <a:t>Todos los AP de un SSID se conectan a la misma VLAN</a:t>
            </a:r>
          </a:p>
          <a:p>
            <a:pPr eaLnBrk="1" hangingPunct="1">
              <a:lnSpc>
                <a:spcPct val="80000"/>
              </a:lnSpc>
            </a:pPr>
            <a:r>
              <a:rPr lang="es-ES" sz="2400" dirty="0" smtClean="0"/>
              <a:t>Si los </a:t>
            </a:r>
            <a:r>
              <a:rPr lang="es-ES" sz="2400" dirty="0" err="1" smtClean="0"/>
              <a:t>APs</a:t>
            </a:r>
            <a:r>
              <a:rPr lang="es-ES" sz="2400" dirty="0" smtClean="0"/>
              <a:t> permiten configurar más de un SSID se pueden configurar varias redes virtuales sobre la misma red física. Esto permite ofrecer diferentes permisos, políticas de uso, etc.</a:t>
            </a:r>
          </a:p>
          <a:p>
            <a:pPr eaLnBrk="1" hangingPunct="1">
              <a:lnSpc>
                <a:spcPct val="80000"/>
              </a:lnSpc>
            </a:pPr>
            <a:r>
              <a:rPr lang="es-ES" sz="2400" dirty="0" smtClean="0"/>
              <a:t>Si el AP tiene más de un SSID cada uno se corresponderá con una VLAN y la conexión al conmutador debe hacerse mediante un puerto </a:t>
            </a:r>
            <a:r>
              <a:rPr lang="es-ES" sz="2400" dirty="0" err="1" smtClean="0"/>
              <a:t>trunk</a:t>
            </a:r>
            <a:endParaRPr lang="es-ES" sz="2400" dirty="0" smtClean="0"/>
          </a:p>
        </p:txBody>
      </p:sp>
    </p:spTree>
  </p:cSld>
  <p:clrMapOvr>
    <a:masterClrMapping/>
  </p:clrMapOvr>
  <p:transition spd="med">
    <p:cover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Line 18"/>
          <p:cNvSpPr>
            <a:spLocks noChangeShapeType="1"/>
          </p:cNvSpPr>
          <p:nvPr/>
        </p:nvSpPr>
        <p:spPr bwMode="auto">
          <a:xfrm flipH="1">
            <a:off x="3203847" y="2619945"/>
            <a:ext cx="1252563" cy="737047"/>
          </a:xfrm>
          <a:prstGeom prst="line">
            <a:avLst/>
          </a:prstGeom>
          <a:noFill/>
          <a:ln w="25400">
            <a:solidFill>
              <a:srgbClr val="0000FF"/>
            </a:solidFill>
            <a:round/>
            <a:headEnd/>
            <a:tailEnd/>
          </a:ln>
        </p:spPr>
        <p:txBody>
          <a:bodyPr/>
          <a:lstStyle/>
          <a:p>
            <a:endParaRPr lang="es-ES"/>
          </a:p>
        </p:txBody>
      </p:sp>
      <p:sp>
        <p:nvSpPr>
          <p:cNvPr id="33" name="Line 17"/>
          <p:cNvSpPr>
            <a:spLocks noChangeShapeType="1"/>
          </p:cNvSpPr>
          <p:nvPr/>
        </p:nvSpPr>
        <p:spPr bwMode="auto">
          <a:xfrm>
            <a:off x="4571157" y="2601341"/>
            <a:ext cx="1873051" cy="841623"/>
          </a:xfrm>
          <a:prstGeom prst="line">
            <a:avLst/>
          </a:prstGeom>
          <a:noFill/>
          <a:ln w="25400">
            <a:solidFill>
              <a:srgbClr val="0000FF"/>
            </a:solidFill>
            <a:round/>
            <a:headEnd/>
            <a:tailEnd/>
          </a:ln>
        </p:spPr>
        <p:txBody>
          <a:bodyPr/>
          <a:lstStyle/>
          <a:p>
            <a:endParaRPr lang="es-ES"/>
          </a:p>
        </p:txBody>
      </p:sp>
      <p:sp>
        <p:nvSpPr>
          <p:cNvPr id="36" name="Line 17"/>
          <p:cNvSpPr>
            <a:spLocks noChangeShapeType="1"/>
          </p:cNvSpPr>
          <p:nvPr/>
        </p:nvSpPr>
        <p:spPr bwMode="auto">
          <a:xfrm>
            <a:off x="4471516" y="2652713"/>
            <a:ext cx="0" cy="834329"/>
          </a:xfrm>
          <a:prstGeom prst="line">
            <a:avLst/>
          </a:prstGeom>
          <a:noFill/>
          <a:ln w="25400">
            <a:solidFill>
              <a:srgbClr val="0000FF"/>
            </a:solidFill>
            <a:round/>
            <a:headEnd/>
            <a:tailEnd/>
          </a:ln>
        </p:spPr>
        <p:txBody>
          <a:bodyPr/>
          <a:lstStyle/>
          <a:p>
            <a:endParaRPr lang="es-ES"/>
          </a:p>
        </p:txBody>
      </p:sp>
      <p:sp>
        <p:nvSpPr>
          <p:cNvPr id="22" name="1 Marcador de número de diapositiva"/>
          <p:cNvSpPr>
            <a:spLocks noGrp="1"/>
          </p:cNvSpPr>
          <p:nvPr>
            <p:ph type="sldNum" sz="quarter" idx="10"/>
          </p:nvPr>
        </p:nvSpPr>
        <p:spPr/>
        <p:txBody>
          <a:bodyPr/>
          <a:lstStyle/>
          <a:p>
            <a:pPr>
              <a:defRPr/>
            </a:pPr>
            <a:r>
              <a:rPr lang="es-ES"/>
              <a:t>Ampliación Redes 5-</a:t>
            </a:r>
            <a:fld id="{8ABC69FA-A5A6-4765-9FD5-A7C94544C7D0}" type="slidenum">
              <a:rPr lang="es-ES"/>
              <a:pPr>
                <a:defRPr/>
              </a:pPr>
              <a:t>64</a:t>
            </a:fld>
            <a:endParaRPr lang="es-ES"/>
          </a:p>
        </p:txBody>
      </p:sp>
      <p:pic>
        <p:nvPicPr>
          <p:cNvPr id="63491" name="Picture 4"/>
          <p:cNvPicPr>
            <a:picLocks noChangeAspect="1" noChangeArrowheads="1"/>
          </p:cNvPicPr>
          <p:nvPr/>
        </p:nvPicPr>
        <p:blipFill>
          <a:blip r:embed="rId3" cstate="print"/>
          <a:srcRect r="24594" b="64093"/>
          <a:stretch>
            <a:fillRect/>
          </a:stretch>
        </p:blipFill>
        <p:spPr bwMode="auto">
          <a:xfrm>
            <a:off x="95250" y="4005263"/>
            <a:ext cx="9050338" cy="2560637"/>
          </a:xfrm>
          <a:prstGeom prst="rect">
            <a:avLst/>
          </a:prstGeom>
          <a:noFill/>
          <a:ln w="9525">
            <a:noFill/>
            <a:miter lim="800000"/>
            <a:headEnd/>
            <a:tailEnd/>
          </a:ln>
        </p:spPr>
      </p:pic>
      <p:sp>
        <p:nvSpPr>
          <p:cNvPr id="63492" name="Rectangle 5"/>
          <p:cNvSpPr>
            <a:spLocks noChangeArrowheads="1"/>
          </p:cNvSpPr>
          <p:nvPr/>
        </p:nvSpPr>
        <p:spPr bwMode="auto">
          <a:xfrm>
            <a:off x="685800" y="260350"/>
            <a:ext cx="7772400" cy="731838"/>
          </a:xfrm>
          <a:prstGeom prst="rect">
            <a:avLst/>
          </a:prstGeom>
          <a:noFill/>
          <a:ln w="9525">
            <a:noFill/>
            <a:miter lim="800000"/>
            <a:headEnd/>
            <a:tailEnd/>
          </a:ln>
        </p:spPr>
        <p:txBody>
          <a:bodyPr anchor="ctr"/>
          <a:lstStyle/>
          <a:p>
            <a:pPr algn="ctr"/>
            <a:r>
              <a:rPr lang="es-ES" sz="4000" b="0">
                <a:solidFill>
                  <a:schemeClr val="tx2"/>
                </a:solidFill>
                <a:latin typeface="Times New Roman" pitchFamily="18" charset="0"/>
              </a:rPr>
              <a:t>APs con varios SSID</a:t>
            </a:r>
          </a:p>
        </p:txBody>
      </p:sp>
      <p:sp>
        <p:nvSpPr>
          <p:cNvPr id="63493" name="Text Box 7"/>
          <p:cNvSpPr txBox="1">
            <a:spLocks noChangeArrowheads="1"/>
          </p:cNvSpPr>
          <p:nvPr/>
        </p:nvSpPr>
        <p:spPr bwMode="auto">
          <a:xfrm>
            <a:off x="690900" y="1555750"/>
            <a:ext cx="2223750" cy="738664"/>
          </a:xfrm>
          <a:prstGeom prst="rect">
            <a:avLst/>
          </a:prstGeom>
          <a:noFill/>
          <a:ln w="9525">
            <a:noFill/>
            <a:miter lim="800000"/>
            <a:headEnd/>
            <a:tailEnd/>
          </a:ln>
        </p:spPr>
        <p:txBody>
          <a:bodyPr wrap="none">
            <a:spAutoFit/>
          </a:bodyPr>
          <a:lstStyle/>
          <a:p>
            <a:pPr algn="r"/>
            <a:r>
              <a:rPr lang="es-ES" dirty="0" err="1"/>
              <a:t>eduroam</a:t>
            </a:r>
            <a:r>
              <a:rPr lang="es-ES" dirty="0"/>
              <a:t> (VLAN 60)</a:t>
            </a:r>
          </a:p>
          <a:p>
            <a:pPr algn="r"/>
            <a:r>
              <a:rPr lang="es-ES" dirty="0" err="1"/>
              <a:t>eduroam-vpn</a:t>
            </a:r>
            <a:r>
              <a:rPr lang="es-ES" dirty="0"/>
              <a:t> (VLAN 61</a:t>
            </a:r>
            <a:r>
              <a:rPr lang="es-ES" dirty="0" smtClean="0"/>
              <a:t>)</a:t>
            </a:r>
          </a:p>
          <a:p>
            <a:pPr algn="r"/>
            <a:r>
              <a:rPr lang="es-ES" dirty="0" err="1"/>
              <a:t>a</a:t>
            </a:r>
            <a:r>
              <a:rPr lang="es-ES" dirty="0" err="1" smtClean="0"/>
              <a:t>gbell</a:t>
            </a:r>
            <a:r>
              <a:rPr lang="es-ES" dirty="0" smtClean="0"/>
              <a:t> (VLAN 62)</a:t>
            </a:r>
            <a:endParaRPr lang="es-ES" dirty="0"/>
          </a:p>
        </p:txBody>
      </p:sp>
      <p:sp>
        <p:nvSpPr>
          <p:cNvPr id="63494" name="Text Box 15"/>
          <p:cNvSpPr txBox="1">
            <a:spLocks noChangeArrowheads="1"/>
          </p:cNvSpPr>
          <p:nvPr/>
        </p:nvSpPr>
        <p:spPr bwMode="auto">
          <a:xfrm>
            <a:off x="6040438" y="1484313"/>
            <a:ext cx="2223686" cy="738664"/>
          </a:xfrm>
          <a:prstGeom prst="rect">
            <a:avLst/>
          </a:prstGeom>
          <a:noFill/>
          <a:ln w="9525">
            <a:noFill/>
            <a:miter lim="800000"/>
            <a:headEnd/>
            <a:tailEnd/>
          </a:ln>
        </p:spPr>
        <p:txBody>
          <a:bodyPr wrap="none">
            <a:spAutoFit/>
          </a:bodyPr>
          <a:lstStyle/>
          <a:p>
            <a:r>
              <a:rPr lang="es-ES" dirty="0" err="1"/>
              <a:t>eduroam</a:t>
            </a:r>
            <a:r>
              <a:rPr lang="es-ES" dirty="0"/>
              <a:t> (VLAN 60) </a:t>
            </a:r>
          </a:p>
          <a:p>
            <a:r>
              <a:rPr lang="es-ES" dirty="0" err="1"/>
              <a:t>eduroam-vpn</a:t>
            </a:r>
            <a:r>
              <a:rPr lang="es-ES" dirty="0"/>
              <a:t> (VLAN 61</a:t>
            </a:r>
            <a:r>
              <a:rPr lang="es-ES" dirty="0" smtClean="0"/>
              <a:t>)</a:t>
            </a:r>
          </a:p>
          <a:p>
            <a:r>
              <a:rPr lang="es-ES" dirty="0" err="1"/>
              <a:t>a</a:t>
            </a:r>
            <a:r>
              <a:rPr lang="es-ES" dirty="0" err="1" smtClean="0"/>
              <a:t>gbell</a:t>
            </a:r>
            <a:r>
              <a:rPr lang="es-ES" dirty="0" smtClean="0"/>
              <a:t> (VLAN 62)</a:t>
            </a:r>
            <a:endParaRPr lang="es-ES" dirty="0"/>
          </a:p>
        </p:txBody>
      </p:sp>
      <p:sp>
        <p:nvSpPr>
          <p:cNvPr id="63495" name="Line 17"/>
          <p:cNvSpPr>
            <a:spLocks noChangeShapeType="1"/>
          </p:cNvSpPr>
          <p:nvPr/>
        </p:nvSpPr>
        <p:spPr bwMode="auto">
          <a:xfrm>
            <a:off x="3275013" y="1844675"/>
            <a:ext cx="1296987" cy="755650"/>
          </a:xfrm>
          <a:prstGeom prst="line">
            <a:avLst/>
          </a:prstGeom>
          <a:noFill/>
          <a:ln w="25400">
            <a:solidFill>
              <a:srgbClr val="0000FF"/>
            </a:solidFill>
            <a:round/>
            <a:headEnd/>
            <a:tailEnd/>
          </a:ln>
        </p:spPr>
        <p:txBody>
          <a:bodyPr/>
          <a:lstStyle/>
          <a:p>
            <a:endParaRPr lang="es-ES"/>
          </a:p>
        </p:txBody>
      </p:sp>
      <p:sp>
        <p:nvSpPr>
          <p:cNvPr id="63496" name="Line 18"/>
          <p:cNvSpPr>
            <a:spLocks noChangeShapeType="1"/>
          </p:cNvSpPr>
          <p:nvPr/>
        </p:nvSpPr>
        <p:spPr bwMode="auto">
          <a:xfrm flipH="1">
            <a:off x="4471515" y="1771650"/>
            <a:ext cx="1108547" cy="881063"/>
          </a:xfrm>
          <a:prstGeom prst="line">
            <a:avLst/>
          </a:prstGeom>
          <a:noFill/>
          <a:ln w="25400">
            <a:solidFill>
              <a:srgbClr val="0000FF"/>
            </a:solidFill>
            <a:round/>
            <a:headEnd/>
            <a:tailEnd/>
          </a:ln>
        </p:spPr>
        <p:txBody>
          <a:bodyPr/>
          <a:lstStyle/>
          <a:p>
            <a:endParaRPr lang="es-ES"/>
          </a:p>
        </p:txBody>
      </p:sp>
      <p:sp>
        <p:nvSpPr>
          <p:cNvPr id="63497" name="Line 19"/>
          <p:cNvSpPr>
            <a:spLocks noChangeShapeType="1"/>
          </p:cNvSpPr>
          <p:nvPr/>
        </p:nvSpPr>
        <p:spPr bwMode="auto">
          <a:xfrm flipH="1">
            <a:off x="4714875" y="2636838"/>
            <a:ext cx="2305050" cy="0"/>
          </a:xfrm>
          <a:prstGeom prst="line">
            <a:avLst/>
          </a:prstGeom>
          <a:noFill/>
          <a:ln w="25400">
            <a:solidFill>
              <a:srgbClr val="0000FF"/>
            </a:solidFill>
            <a:round/>
            <a:headEnd/>
            <a:tailEnd/>
          </a:ln>
        </p:spPr>
        <p:txBody>
          <a:bodyPr/>
          <a:lstStyle/>
          <a:p>
            <a:endParaRPr lang="es-ES"/>
          </a:p>
        </p:txBody>
      </p:sp>
      <p:pic>
        <p:nvPicPr>
          <p:cNvPr id="63498" name="Picture 6"/>
          <p:cNvPicPr>
            <a:picLocks noChangeAspect="1" noChangeArrowheads="1"/>
          </p:cNvPicPr>
          <p:nvPr/>
        </p:nvPicPr>
        <p:blipFill>
          <a:blip r:embed="rId4" cstate="print"/>
          <a:srcRect/>
          <a:stretch>
            <a:fillRect/>
          </a:stretch>
        </p:blipFill>
        <p:spPr bwMode="auto">
          <a:xfrm>
            <a:off x="2914650" y="1484313"/>
            <a:ext cx="681038" cy="509587"/>
          </a:xfrm>
          <a:prstGeom prst="rect">
            <a:avLst/>
          </a:prstGeom>
          <a:noFill/>
          <a:ln w="9525">
            <a:noFill/>
            <a:miter lim="800000"/>
            <a:headEnd/>
            <a:tailEnd/>
          </a:ln>
        </p:spPr>
      </p:pic>
      <p:pic>
        <p:nvPicPr>
          <p:cNvPr id="63499" name="Picture 9"/>
          <p:cNvPicPr>
            <a:picLocks noChangeArrowheads="1"/>
          </p:cNvPicPr>
          <p:nvPr/>
        </p:nvPicPr>
        <p:blipFill>
          <a:blip r:embed="rId5" cstate="print"/>
          <a:srcRect/>
          <a:stretch>
            <a:fillRect/>
          </a:stretch>
        </p:blipFill>
        <p:spPr bwMode="auto">
          <a:xfrm>
            <a:off x="6588125" y="2347913"/>
            <a:ext cx="931863" cy="609600"/>
          </a:xfrm>
          <a:prstGeom prst="rect">
            <a:avLst/>
          </a:prstGeom>
          <a:noFill/>
          <a:ln w="12700">
            <a:noFill/>
            <a:miter lim="800000"/>
            <a:headEnd/>
            <a:tailEnd/>
          </a:ln>
        </p:spPr>
      </p:pic>
      <p:pic>
        <p:nvPicPr>
          <p:cNvPr id="63500" name="Picture 10"/>
          <p:cNvPicPr>
            <a:picLocks noChangeArrowheads="1"/>
          </p:cNvPicPr>
          <p:nvPr/>
        </p:nvPicPr>
        <p:blipFill>
          <a:blip r:embed="rId6" cstate="print"/>
          <a:srcRect/>
          <a:stretch>
            <a:fillRect/>
          </a:stretch>
        </p:blipFill>
        <p:spPr bwMode="auto">
          <a:xfrm>
            <a:off x="4211638" y="2492375"/>
            <a:ext cx="819150" cy="287338"/>
          </a:xfrm>
          <a:prstGeom prst="rect">
            <a:avLst/>
          </a:prstGeom>
          <a:noFill/>
          <a:ln w="12700">
            <a:noFill/>
            <a:miter lim="800000"/>
            <a:headEnd/>
            <a:tailEnd/>
          </a:ln>
        </p:spPr>
      </p:pic>
      <p:pic>
        <p:nvPicPr>
          <p:cNvPr id="63501" name="Picture 12"/>
          <p:cNvPicPr>
            <a:picLocks noChangeArrowheads="1"/>
          </p:cNvPicPr>
          <p:nvPr/>
        </p:nvPicPr>
        <p:blipFill>
          <a:blip r:embed="rId7" cstate="print"/>
          <a:srcRect/>
          <a:stretch>
            <a:fillRect/>
          </a:stretch>
        </p:blipFill>
        <p:spPr bwMode="auto">
          <a:xfrm>
            <a:off x="2771006" y="3068638"/>
            <a:ext cx="519113" cy="692150"/>
          </a:xfrm>
          <a:prstGeom prst="rect">
            <a:avLst/>
          </a:prstGeom>
          <a:noFill/>
          <a:ln w="12700">
            <a:noFill/>
            <a:miter lim="800000"/>
            <a:headEnd/>
            <a:tailEnd/>
          </a:ln>
        </p:spPr>
      </p:pic>
      <p:pic>
        <p:nvPicPr>
          <p:cNvPr id="63502" name="Picture 14"/>
          <p:cNvPicPr>
            <a:picLocks noChangeAspect="1" noChangeArrowheads="1"/>
          </p:cNvPicPr>
          <p:nvPr/>
        </p:nvPicPr>
        <p:blipFill>
          <a:blip r:embed="rId4" cstate="print"/>
          <a:srcRect/>
          <a:stretch>
            <a:fillRect/>
          </a:stretch>
        </p:blipFill>
        <p:spPr bwMode="auto">
          <a:xfrm>
            <a:off x="5364163" y="1412875"/>
            <a:ext cx="681037" cy="509588"/>
          </a:xfrm>
          <a:prstGeom prst="rect">
            <a:avLst/>
          </a:prstGeom>
          <a:noFill/>
          <a:ln w="9525">
            <a:noFill/>
            <a:miter lim="800000"/>
            <a:headEnd/>
            <a:tailEnd/>
          </a:ln>
        </p:spPr>
      </p:pic>
      <p:pic>
        <p:nvPicPr>
          <p:cNvPr id="63503" name="Picture 16"/>
          <p:cNvPicPr>
            <a:picLocks noChangeArrowheads="1"/>
          </p:cNvPicPr>
          <p:nvPr/>
        </p:nvPicPr>
        <p:blipFill>
          <a:blip r:embed="rId7" cstate="print"/>
          <a:srcRect/>
          <a:stretch>
            <a:fillRect/>
          </a:stretch>
        </p:blipFill>
        <p:spPr bwMode="auto">
          <a:xfrm>
            <a:off x="6357143" y="3096890"/>
            <a:ext cx="519113" cy="692150"/>
          </a:xfrm>
          <a:prstGeom prst="rect">
            <a:avLst/>
          </a:prstGeom>
          <a:noFill/>
          <a:ln w="12700">
            <a:noFill/>
            <a:miter lim="800000"/>
            <a:headEnd/>
            <a:tailEnd/>
          </a:ln>
        </p:spPr>
      </p:pic>
      <p:sp>
        <p:nvSpPr>
          <p:cNvPr id="63504" name="Text Box 20"/>
          <p:cNvSpPr txBox="1">
            <a:spLocks noChangeArrowheads="1"/>
          </p:cNvSpPr>
          <p:nvPr/>
        </p:nvSpPr>
        <p:spPr bwMode="auto">
          <a:xfrm>
            <a:off x="3675063" y="1857375"/>
            <a:ext cx="608012" cy="274638"/>
          </a:xfrm>
          <a:prstGeom prst="rect">
            <a:avLst/>
          </a:prstGeom>
          <a:noFill/>
          <a:ln w="9525">
            <a:noFill/>
            <a:miter lim="800000"/>
            <a:headEnd/>
            <a:tailEnd/>
          </a:ln>
        </p:spPr>
        <p:txBody>
          <a:bodyPr wrap="none">
            <a:spAutoFit/>
          </a:bodyPr>
          <a:lstStyle/>
          <a:p>
            <a:r>
              <a:rPr lang="es-ES" sz="1200"/>
              <a:t>Trunk</a:t>
            </a:r>
          </a:p>
        </p:txBody>
      </p:sp>
      <p:sp>
        <p:nvSpPr>
          <p:cNvPr id="63505" name="Text Box 21"/>
          <p:cNvSpPr txBox="1">
            <a:spLocks noChangeArrowheads="1"/>
          </p:cNvSpPr>
          <p:nvPr/>
        </p:nvSpPr>
        <p:spPr bwMode="auto">
          <a:xfrm>
            <a:off x="4714875" y="1844675"/>
            <a:ext cx="608013" cy="274638"/>
          </a:xfrm>
          <a:prstGeom prst="rect">
            <a:avLst/>
          </a:prstGeom>
          <a:noFill/>
          <a:ln w="9525">
            <a:noFill/>
            <a:miter lim="800000"/>
            <a:headEnd/>
            <a:tailEnd/>
          </a:ln>
        </p:spPr>
        <p:txBody>
          <a:bodyPr wrap="none">
            <a:spAutoFit/>
          </a:bodyPr>
          <a:lstStyle/>
          <a:p>
            <a:r>
              <a:rPr lang="es-ES" sz="1200"/>
              <a:t>Trunk</a:t>
            </a:r>
          </a:p>
        </p:txBody>
      </p:sp>
      <p:sp>
        <p:nvSpPr>
          <p:cNvPr id="63506" name="Text Box 22"/>
          <p:cNvSpPr txBox="1">
            <a:spLocks noChangeArrowheads="1"/>
          </p:cNvSpPr>
          <p:nvPr/>
        </p:nvSpPr>
        <p:spPr bwMode="auto">
          <a:xfrm>
            <a:off x="5722938" y="2347913"/>
            <a:ext cx="608012" cy="274637"/>
          </a:xfrm>
          <a:prstGeom prst="rect">
            <a:avLst/>
          </a:prstGeom>
          <a:noFill/>
          <a:ln w="9525">
            <a:noFill/>
            <a:miter lim="800000"/>
            <a:headEnd/>
            <a:tailEnd/>
          </a:ln>
        </p:spPr>
        <p:txBody>
          <a:bodyPr wrap="none">
            <a:spAutoFit/>
          </a:bodyPr>
          <a:lstStyle/>
          <a:p>
            <a:r>
              <a:rPr lang="es-ES" sz="1200"/>
              <a:t>Trunk</a:t>
            </a:r>
          </a:p>
        </p:txBody>
      </p:sp>
      <p:sp>
        <p:nvSpPr>
          <p:cNvPr id="63507" name="Text Box 23"/>
          <p:cNvSpPr txBox="1">
            <a:spLocks noChangeArrowheads="1"/>
          </p:cNvSpPr>
          <p:nvPr/>
        </p:nvSpPr>
        <p:spPr bwMode="auto">
          <a:xfrm>
            <a:off x="3131840" y="2708275"/>
            <a:ext cx="809625" cy="274638"/>
          </a:xfrm>
          <a:prstGeom prst="rect">
            <a:avLst/>
          </a:prstGeom>
          <a:noFill/>
          <a:ln w="9525">
            <a:noFill/>
            <a:miter lim="800000"/>
            <a:headEnd/>
            <a:tailEnd/>
          </a:ln>
        </p:spPr>
        <p:txBody>
          <a:bodyPr wrap="none">
            <a:spAutoFit/>
          </a:bodyPr>
          <a:lstStyle/>
          <a:p>
            <a:r>
              <a:rPr lang="es-ES" sz="1200" dirty="0"/>
              <a:t>VLAN 60</a:t>
            </a:r>
          </a:p>
        </p:txBody>
      </p:sp>
      <p:sp>
        <p:nvSpPr>
          <p:cNvPr id="63508" name="Text Box 24"/>
          <p:cNvSpPr txBox="1">
            <a:spLocks noChangeArrowheads="1"/>
          </p:cNvSpPr>
          <p:nvPr/>
        </p:nvSpPr>
        <p:spPr bwMode="auto">
          <a:xfrm>
            <a:off x="5418559" y="2794322"/>
            <a:ext cx="816249" cy="276999"/>
          </a:xfrm>
          <a:prstGeom prst="rect">
            <a:avLst/>
          </a:prstGeom>
          <a:noFill/>
          <a:ln w="9525">
            <a:noFill/>
            <a:miter lim="800000"/>
            <a:headEnd/>
            <a:tailEnd/>
          </a:ln>
        </p:spPr>
        <p:txBody>
          <a:bodyPr wrap="none">
            <a:spAutoFit/>
          </a:bodyPr>
          <a:lstStyle/>
          <a:p>
            <a:r>
              <a:rPr lang="es-ES" sz="1200" dirty="0"/>
              <a:t>VLAN </a:t>
            </a:r>
            <a:r>
              <a:rPr lang="es-ES" sz="1200" dirty="0" smtClean="0"/>
              <a:t>62</a:t>
            </a:r>
            <a:endParaRPr lang="es-ES" sz="1200" dirty="0"/>
          </a:p>
        </p:txBody>
      </p:sp>
      <p:sp>
        <p:nvSpPr>
          <p:cNvPr id="63509" name="Text Box 25"/>
          <p:cNvSpPr txBox="1">
            <a:spLocks noChangeArrowheads="1"/>
          </p:cNvSpPr>
          <p:nvPr/>
        </p:nvSpPr>
        <p:spPr bwMode="auto">
          <a:xfrm>
            <a:off x="6876678" y="3059113"/>
            <a:ext cx="1871786" cy="646331"/>
          </a:xfrm>
          <a:prstGeom prst="rect">
            <a:avLst/>
          </a:prstGeom>
          <a:noFill/>
          <a:ln w="9525">
            <a:noFill/>
            <a:miter lim="800000"/>
            <a:headEnd/>
            <a:tailEnd/>
          </a:ln>
        </p:spPr>
        <p:txBody>
          <a:bodyPr wrap="square">
            <a:spAutoFit/>
          </a:bodyPr>
          <a:lstStyle/>
          <a:p>
            <a:r>
              <a:rPr lang="es-ES" sz="1200" dirty="0" smtClean="0"/>
              <a:t>10.1.0.1 </a:t>
            </a:r>
            <a:endParaRPr lang="es-ES" sz="1200" dirty="0"/>
          </a:p>
          <a:p>
            <a:r>
              <a:rPr lang="es-ES" sz="1200" dirty="0"/>
              <a:t>Servidor DHCP</a:t>
            </a:r>
          </a:p>
          <a:p>
            <a:r>
              <a:rPr lang="es-ES" sz="1200" dirty="0"/>
              <a:t>Rango </a:t>
            </a:r>
            <a:r>
              <a:rPr lang="es-ES" sz="1200" dirty="0" smtClean="0"/>
              <a:t>10.1.0.0/16</a:t>
            </a:r>
            <a:endParaRPr lang="es-ES" sz="1200" dirty="0"/>
          </a:p>
        </p:txBody>
      </p:sp>
      <p:sp>
        <p:nvSpPr>
          <p:cNvPr id="63510" name="Text Box 26"/>
          <p:cNvSpPr txBox="1">
            <a:spLocks noChangeArrowheads="1"/>
          </p:cNvSpPr>
          <p:nvPr/>
        </p:nvSpPr>
        <p:spPr bwMode="auto">
          <a:xfrm>
            <a:off x="467544" y="3068638"/>
            <a:ext cx="2303462" cy="646331"/>
          </a:xfrm>
          <a:prstGeom prst="rect">
            <a:avLst/>
          </a:prstGeom>
          <a:noFill/>
          <a:ln w="9525">
            <a:noFill/>
            <a:miter lim="800000"/>
            <a:headEnd/>
            <a:tailEnd/>
          </a:ln>
        </p:spPr>
        <p:txBody>
          <a:bodyPr>
            <a:spAutoFit/>
          </a:bodyPr>
          <a:lstStyle/>
          <a:p>
            <a:pPr algn="r"/>
            <a:r>
              <a:rPr lang="es-ES" sz="1200" dirty="0"/>
              <a:t>147.156.248.1 </a:t>
            </a:r>
          </a:p>
          <a:p>
            <a:pPr algn="r"/>
            <a:r>
              <a:rPr lang="es-ES" sz="1200" dirty="0"/>
              <a:t>Servidor DHCP</a:t>
            </a:r>
          </a:p>
          <a:p>
            <a:pPr algn="r"/>
            <a:r>
              <a:rPr lang="es-ES" sz="1200" dirty="0"/>
              <a:t>Rango 147.156.248.0/22</a:t>
            </a:r>
          </a:p>
        </p:txBody>
      </p:sp>
      <p:sp>
        <p:nvSpPr>
          <p:cNvPr id="2" name="1 Abrir llave"/>
          <p:cNvSpPr/>
          <p:nvPr/>
        </p:nvSpPr>
        <p:spPr bwMode="auto">
          <a:xfrm>
            <a:off x="2035678" y="5081046"/>
            <a:ext cx="107068" cy="432048"/>
          </a:xfrm>
          <a:prstGeom prst="leftBrac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4" name="23 Abrir llave"/>
          <p:cNvSpPr/>
          <p:nvPr/>
        </p:nvSpPr>
        <p:spPr bwMode="auto">
          <a:xfrm>
            <a:off x="2034988" y="5589276"/>
            <a:ext cx="107068" cy="432048"/>
          </a:xfrm>
          <a:prstGeom prst="leftBrac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5" name="24 Abrir llave"/>
          <p:cNvSpPr/>
          <p:nvPr/>
        </p:nvSpPr>
        <p:spPr bwMode="auto">
          <a:xfrm>
            <a:off x="2038436" y="6072681"/>
            <a:ext cx="107068" cy="432048"/>
          </a:xfrm>
          <a:prstGeom prst="leftBrac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 name="2 CuadroTexto"/>
          <p:cNvSpPr txBox="1"/>
          <p:nvPr/>
        </p:nvSpPr>
        <p:spPr>
          <a:xfrm>
            <a:off x="1547664" y="5137447"/>
            <a:ext cx="534121" cy="307777"/>
          </a:xfrm>
          <a:prstGeom prst="rect">
            <a:avLst/>
          </a:prstGeom>
          <a:noFill/>
        </p:spPr>
        <p:txBody>
          <a:bodyPr wrap="none" rtlCol="0">
            <a:spAutoFit/>
          </a:bodyPr>
          <a:lstStyle/>
          <a:p>
            <a:r>
              <a:rPr lang="es-ES" dirty="0" smtClean="0"/>
              <a:t>AP1</a:t>
            </a:r>
            <a:endParaRPr lang="es-ES" dirty="0"/>
          </a:p>
        </p:txBody>
      </p:sp>
      <p:sp>
        <p:nvSpPr>
          <p:cNvPr id="28" name="27 CuadroTexto"/>
          <p:cNvSpPr txBox="1"/>
          <p:nvPr/>
        </p:nvSpPr>
        <p:spPr>
          <a:xfrm>
            <a:off x="1547664" y="5641503"/>
            <a:ext cx="534121" cy="307777"/>
          </a:xfrm>
          <a:prstGeom prst="rect">
            <a:avLst/>
          </a:prstGeom>
          <a:noFill/>
        </p:spPr>
        <p:txBody>
          <a:bodyPr wrap="none" rtlCol="0">
            <a:spAutoFit/>
          </a:bodyPr>
          <a:lstStyle/>
          <a:p>
            <a:r>
              <a:rPr lang="es-ES" dirty="0" smtClean="0"/>
              <a:t>AP2</a:t>
            </a:r>
            <a:endParaRPr lang="es-ES" dirty="0"/>
          </a:p>
        </p:txBody>
      </p:sp>
      <p:sp>
        <p:nvSpPr>
          <p:cNvPr id="29" name="28 CuadroTexto"/>
          <p:cNvSpPr txBox="1"/>
          <p:nvPr/>
        </p:nvSpPr>
        <p:spPr>
          <a:xfrm>
            <a:off x="1547664" y="6145559"/>
            <a:ext cx="534121" cy="307777"/>
          </a:xfrm>
          <a:prstGeom prst="rect">
            <a:avLst/>
          </a:prstGeom>
          <a:noFill/>
        </p:spPr>
        <p:txBody>
          <a:bodyPr wrap="none" rtlCol="0">
            <a:spAutoFit/>
          </a:bodyPr>
          <a:lstStyle/>
          <a:p>
            <a:r>
              <a:rPr lang="es-ES" dirty="0" smtClean="0"/>
              <a:t>AP3</a:t>
            </a:r>
            <a:endParaRPr lang="es-ES" dirty="0"/>
          </a:p>
        </p:txBody>
      </p:sp>
      <p:sp>
        <p:nvSpPr>
          <p:cNvPr id="30" name="29 CuadroTexto"/>
          <p:cNvSpPr txBox="1"/>
          <p:nvPr/>
        </p:nvSpPr>
        <p:spPr>
          <a:xfrm>
            <a:off x="2628049" y="4838963"/>
            <a:ext cx="575799" cy="246221"/>
          </a:xfrm>
          <a:prstGeom prst="rect">
            <a:avLst/>
          </a:prstGeom>
          <a:noFill/>
        </p:spPr>
        <p:txBody>
          <a:bodyPr wrap="none" rtlCol="0">
            <a:spAutoFit/>
          </a:bodyPr>
          <a:lstStyle/>
          <a:p>
            <a:r>
              <a:rPr lang="es-ES" sz="1000" dirty="0" smtClean="0"/>
              <a:t>BSSID</a:t>
            </a:r>
            <a:endParaRPr lang="es-ES" sz="1000" dirty="0"/>
          </a:p>
        </p:txBody>
      </p:sp>
      <p:cxnSp>
        <p:nvCxnSpPr>
          <p:cNvPr id="5" name="4 Conector recto de flecha"/>
          <p:cNvCxnSpPr/>
          <p:nvPr/>
        </p:nvCxnSpPr>
        <p:spPr bwMode="auto">
          <a:xfrm flipH="1" flipV="1">
            <a:off x="2555511" y="4962073"/>
            <a:ext cx="144281" cy="1"/>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4" name="Text Box 24"/>
          <p:cNvSpPr txBox="1">
            <a:spLocks noChangeArrowheads="1"/>
          </p:cNvSpPr>
          <p:nvPr/>
        </p:nvSpPr>
        <p:spPr bwMode="auto">
          <a:xfrm>
            <a:off x="4427984" y="2924944"/>
            <a:ext cx="809625" cy="274638"/>
          </a:xfrm>
          <a:prstGeom prst="rect">
            <a:avLst/>
          </a:prstGeom>
          <a:noFill/>
          <a:ln w="9525">
            <a:noFill/>
            <a:miter lim="800000"/>
            <a:headEnd/>
            <a:tailEnd/>
          </a:ln>
        </p:spPr>
        <p:txBody>
          <a:bodyPr wrap="none">
            <a:spAutoFit/>
          </a:bodyPr>
          <a:lstStyle/>
          <a:p>
            <a:r>
              <a:rPr lang="es-ES" sz="1200" dirty="0"/>
              <a:t>VLAN 61</a:t>
            </a:r>
          </a:p>
        </p:txBody>
      </p:sp>
      <p:pic>
        <p:nvPicPr>
          <p:cNvPr id="35" name="Picture 16"/>
          <p:cNvPicPr>
            <a:picLocks noChangeArrowheads="1"/>
          </p:cNvPicPr>
          <p:nvPr/>
        </p:nvPicPr>
        <p:blipFill>
          <a:blip r:embed="rId7" cstate="print"/>
          <a:srcRect/>
          <a:stretch>
            <a:fillRect/>
          </a:stretch>
        </p:blipFill>
        <p:spPr bwMode="auto">
          <a:xfrm>
            <a:off x="4067944" y="3140968"/>
            <a:ext cx="519113" cy="692150"/>
          </a:xfrm>
          <a:prstGeom prst="rect">
            <a:avLst/>
          </a:prstGeom>
          <a:noFill/>
          <a:ln w="12700">
            <a:noFill/>
            <a:miter lim="800000"/>
            <a:headEnd/>
            <a:tailEnd/>
          </a:ln>
        </p:spPr>
      </p:pic>
      <p:sp>
        <p:nvSpPr>
          <p:cNvPr id="37" name="Text Box 25"/>
          <p:cNvSpPr txBox="1">
            <a:spLocks noChangeArrowheads="1"/>
          </p:cNvSpPr>
          <p:nvPr/>
        </p:nvSpPr>
        <p:spPr bwMode="auto">
          <a:xfrm>
            <a:off x="4644008" y="3211513"/>
            <a:ext cx="1800101" cy="646331"/>
          </a:xfrm>
          <a:prstGeom prst="rect">
            <a:avLst/>
          </a:prstGeom>
          <a:noFill/>
          <a:ln w="9525">
            <a:noFill/>
            <a:miter lim="800000"/>
            <a:headEnd/>
            <a:tailEnd/>
          </a:ln>
        </p:spPr>
        <p:txBody>
          <a:bodyPr wrap="square">
            <a:spAutoFit/>
          </a:bodyPr>
          <a:lstStyle/>
          <a:p>
            <a:r>
              <a:rPr lang="es-ES" sz="1200" dirty="0" smtClean="0"/>
              <a:t>10.0.0.1 </a:t>
            </a:r>
            <a:endParaRPr lang="es-ES" sz="1200" dirty="0"/>
          </a:p>
          <a:p>
            <a:r>
              <a:rPr lang="es-ES" sz="1200" dirty="0"/>
              <a:t>Servidor DHCP</a:t>
            </a:r>
          </a:p>
          <a:p>
            <a:r>
              <a:rPr lang="es-ES" sz="1200" dirty="0"/>
              <a:t>Rango </a:t>
            </a:r>
            <a:r>
              <a:rPr lang="es-ES" sz="1200" dirty="0" smtClean="0"/>
              <a:t>10.0.0.0/16</a:t>
            </a:r>
            <a:endParaRPr lang="es-ES" sz="1200" dirty="0"/>
          </a:p>
        </p:txBody>
      </p:sp>
    </p:spTree>
  </p:cSld>
  <p:clrMapOvr>
    <a:masterClrMapping/>
  </p:clrMapOvr>
  <p:transition spd="med">
    <p:cover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EBB7CA37-F26D-400C-8D14-78E9468E7C0F}" type="slidenum">
              <a:rPr lang="es-ES"/>
              <a:pPr>
                <a:defRPr/>
              </a:pPr>
              <a:t>65</a:t>
            </a:fld>
            <a:endParaRPr lang="es-ES"/>
          </a:p>
        </p:txBody>
      </p:sp>
      <p:sp>
        <p:nvSpPr>
          <p:cNvPr id="64515" name="Rectangle 2"/>
          <p:cNvSpPr>
            <a:spLocks noGrp="1" noChangeArrowheads="1"/>
          </p:cNvSpPr>
          <p:nvPr>
            <p:ph type="title"/>
          </p:nvPr>
        </p:nvSpPr>
        <p:spPr>
          <a:xfrm>
            <a:off x="685800" y="333375"/>
            <a:ext cx="7772400" cy="762000"/>
          </a:xfrm>
        </p:spPr>
        <p:txBody>
          <a:bodyPr/>
          <a:lstStyle/>
          <a:p>
            <a:pPr eaLnBrk="1" hangingPunct="1"/>
            <a:r>
              <a:rPr lang="es-ES" smtClean="0"/>
              <a:t>Ahorro de energía</a:t>
            </a:r>
          </a:p>
        </p:txBody>
      </p:sp>
      <p:sp>
        <p:nvSpPr>
          <p:cNvPr id="64516" name="Rectangle 3"/>
          <p:cNvSpPr>
            <a:spLocks noGrp="1" noChangeArrowheads="1"/>
          </p:cNvSpPr>
          <p:nvPr>
            <p:ph type="body" idx="1"/>
          </p:nvPr>
        </p:nvSpPr>
        <p:spPr>
          <a:xfrm>
            <a:off x="685800" y="1247775"/>
            <a:ext cx="7772400" cy="4572000"/>
          </a:xfrm>
        </p:spPr>
        <p:txBody>
          <a:bodyPr/>
          <a:lstStyle/>
          <a:p>
            <a:pPr eaLnBrk="1" hangingPunct="1">
              <a:lnSpc>
                <a:spcPct val="90000"/>
              </a:lnSpc>
            </a:pPr>
            <a:r>
              <a:rPr lang="es-ES" sz="2400" dirty="0" smtClean="0"/>
              <a:t>En WLAN muchos dispositivos funcionan con baterías. A menudo éstos contemplan un modo de funcionamiento ‘</a:t>
            </a:r>
            <a:r>
              <a:rPr lang="es-ES" sz="2400" dirty="0" err="1" smtClean="0"/>
              <a:t>standby</a:t>
            </a:r>
            <a:r>
              <a:rPr lang="es-ES" sz="2400" dirty="0" smtClean="0"/>
              <a:t>’ de bajo consumo en el que no pueden recibir tramas</a:t>
            </a:r>
          </a:p>
          <a:p>
            <a:pPr eaLnBrk="1" hangingPunct="1">
              <a:lnSpc>
                <a:spcPct val="90000"/>
              </a:lnSpc>
            </a:pPr>
            <a:r>
              <a:rPr lang="es-ES" sz="2400" dirty="0" smtClean="0"/>
              <a:t>Antes de ‘echarse a dormir’ las estaciones deben avisar a su AP, para que retenga las tramas que se les envíen durante ese tiempo.</a:t>
            </a:r>
          </a:p>
          <a:p>
            <a:pPr eaLnBrk="1" hangingPunct="1">
              <a:lnSpc>
                <a:spcPct val="90000"/>
              </a:lnSpc>
            </a:pPr>
            <a:r>
              <a:rPr lang="es-ES" sz="2400" dirty="0" smtClean="0"/>
              <a:t>Periódicamente las estaciones dormidas se despiertan y capturan el siguiente </a:t>
            </a:r>
            <a:r>
              <a:rPr lang="es-ES" sz="2400" dirty="0" err="1" smtClean="0"/>
              <a:t>beacon</a:t>
            </a:r>
            <a:r>
              <a:rPr lang="es-ES" sz="2400" dirty="0" smtClean="0"/>
              <a:t>. Cada </a:t>
            </a:r>
            <a:r>
              <a:rPr lang="es-ES" sz="2400" dirty="0" err="1" smtClean="0"/>
              <a:t>beacon</a:t>
            </a:r>
            <a:r>
              <a:rPr lang="es-ES" sz="2400" dirty="0" smtClean="0"/>
              <a:t> lleva un </a:t>
            </a:r>
            <a:r>
              <a:rPr lang="es-ES" sz="2400" dirty="0" err="1" smtClean="0"/>
              <a:t>bitmap</a:t>
            </a:r>
            <a:r>
              <a:rPr lang="es-ES" sz="2400" dirty="0" smtClean="0"/>
              <a:t> que indica que estaciones asociadas tienen retenidas tramas en el AP. Si la estación ve que hay algo para ella pedirá al AP que se lo envíe</a:t>
            </a:r>
          </a:p>
        </p:txBody>
      </p:sp>
    </p:spTree>
  </p:cSld>
  <p:clrMapOvr>
    <a:masterClrMapping/>
  </p:clrMapOvr>
  <p:transition spd="med">
    <p:cover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Marcador de número de diapositiva"/>
          <p:cNvSpPr>
            <a:spLocks noGrp="1"/>
          </p:cNvSpPr>
          <p:nvPr>
            <p:ph type="sldNum" sz="quarter" idx="10"/>
          </p:nvPr>
        </p:nvSpPr>
        <p:spPr/>
        <p:txBody>
          <a:bodyPr/>
          <a:lstStyle/>
          <a:p>
            <a:pPr>
              <a:defRPr/>
            </a:pPr>
            <a:r>
              <a:rPr lang="es-ES"/>
              <a:t>Ampliación Redes 5-</a:t>
            </a:r>
            <a:fld id="{E2F54FB5-21DE-4898-A57C-7EBC8DD59B04}" type="slidenum">
              <a:rPr lang="es-ES"/>
              <a:pPr>
                <a:defRPr/>
              </a:pPr>
              <a:t>66</a:t>
            </a:fld>
            <a:endParaRPr lang="es-ES"/>
          </a:p>
        </p:txBody>
      </p:sp>
      <p:sp>
        <p:nvSpPr>
          <p:cNvPr id="2155524" name="Line 4"/>
          <p:cNvSpPr>
            <a:spLocks noChangeShapeType="1"/>
          </p:cNvSpPr>
          <p:nvPr/>
        </p:nvSpPr>
        <p:spPr bwMode="auto">
          <a:xfrm flipH="1">
            <a:off x="2827338" y="2060575"/>
            <a:ext cx="3832225" cy="4763"/>
          </a:xfrm>
          <a:prstGeom prst="line">
            <a:avLst/>
          </a:prstGeom>
          <a:noFill/>
          <a:ln w="25400">
            <a:solidFill>
              <a:schemeClr val="tx1"/>
            </a:solidFill>
            <a:round/>
            <a:headEnd/>
            <a:tailEnd type="triangle" w="med" len="med"/>
          </a:ln>
        </p:spPr>
        <p:txBody>
          <a:bodyPr/>
          <a:lstStyle/>
          <a:p>
            <a:endParaRPr lang="es-ES"/>
          </a:p>
        </p:txBody>
      </p:sp>
      <p:sp>
        <p:nvSpPr>
          <p:cNvPr id="2155525" name="Text Box 5"/>
          <p:cNvSpPr txBox="1">
            <a:spLocks noChangeArrowheads="1"/>
          </p:cNvSpPr>
          <p:nvPr/>
        </p:nvSpPr>
        <p:spPr bwMode="auto">
          <a:xfrm>
            <a:off x="3421063" y="2084388"/>
            <a:ext cx="2663825" cy="584775"/>
          </a:xfrm>
          <a:prstGeom prst="rect">
            <a:avLst/>
          </a:prstGeom>
          <a:noFill/>
          <a:ln w="25400">
            <a:noFill/>
            <a:miter lim="800000"/>
            <a:headEnd/>
            <a:tailEnd/>
          </a:ln>
        </p:spPr>
        <p:txBody>
          <a:bodyPr>
            <a:spAutoFit/>
          </a:bodyPr>
          <a:lstStyle/>
          <a:p>
            <a:pPr algn="ctr">
              <a:spcBef>
                <a:spcPct val="50000"/>
              </a:spcBef>
            </a:pPr>
            <a:r>
              <a:rPr lang="en-US" sz="1600" dirty="0"/>
              <a:t>Beacon </a:t>
            </a:r>
            <a:r>
              <a:rPr lang="en-US" sz="1600" dirty="0" smtClean="0"/>
              <a:t>bitmap 00001000 (</a:t>
            </a:r>
            <a:r>
              <a:rPr lang="en-US" sz="1600" dirty="0" err="1" smtClean="0"/>
              <a:t>tengo</a:t>
            </a:r>
            <a:r>
              <a:rPr lang="en-US" sz="1600" dirty="0" smtClean="0"/>
              <a:t> </a:t>
            </a:r>
            <a:r>
              <a:rPr lang="en-US" sz="1600" dirty="0" err="1"/>
              <a:t>algo</a:t>
            </a:r>
            <a:r>
              <a:rPr lang="en-US" sz="1600" dirty="0"/>
              <a:t> </a:t>
            </a:r>
            <a:r>
              <a:rPr lang="en-US" sz="1600" dirty="0" err="1"/>
              <a:t>para</a:t>
            </a:r>
            <a:r>
              <a:rPr lang="en-US" sz="1600" dirty="0"/>
              <a:t> </a:t>
            </a:r>
            <a:r>
              <a:rPr lang="en-US" sz="1600" dirty="0" err="1"/>
              <a:t>tí</a:t>
            </a:r>
            <a:r>
              <a:rPr lang="en-US" sz="1600" dirty="0"/>
              <a:t>)</a:t>
            </a:r>
          </a:p>
        </p:txBody>
      </p:sp>
      <p:sp>
        <p:nvSpPr>
          <p:cNvPr id="2155526" name="AutoShape 6"/>
          <p:cNvSpPr>
            <a:spLocks noChangeArrowheads="1"/>
          </p:cNvSpPr>
          <p:nvPr/>
        </p:nvSpPr>
        <p:spPr bwMode="auto">
          <a:xfrm>
            <a:off x="3000364" y="908051"/>
            <a:ext cx="3857651" cy="877875"/>
          </a:xfrm>
          <a:prstGeom prst="wedgeRoundRectCallout">
            <a:avLst>
              <a:gd name="adj1" fmla="val -64884"/>
              <a:gd name="adj2" fmla="val 42060"/>
              <a:gd name="adj3" fmla="val 16667"/>
            </a:avLst>
          </a:prstGeom>
          <a:solidFill>
            <a:schemeClr val="bg1"/>
          </a:solidFill>
          <a:ln w="25400">
            <a:solidFill>
              <a:srgbClr val="FF0000"/>
            </a:solidFill>
            <a:miter lim="800000"/>
            <a:headEnd/>
            <a:tailEnd/>
          </a:ln>
        </p:spPr>
        <p:txBody>
          <a:bodyPr/>
          <a:lstStyle/>
          <a:p>
            <a:pPr algn="ctr"/>
            <a:r>
              <a:rPr lang="en-US" sz="1600" dirty="0" err="1" smtClean="0"/>
              <a:t>Acabo</a:t>
            </a:r>
            <a:r>
              <a:rPr lang="en-US" sz="1600" dirty="0" smtClean="0"/>
              <a:t> de </a:t>
            </a:r>
            <a:r>
              <a:rPr lang="en-US" sz="1600" dirty="0" err="1" smtClean="0"/>
              <a:t>despertar</a:t>
            </a:r>
            <a:r>
              <a:rPr lang="en-US" sz="1600" dirty="0" smtClean="0"/>
              <a:t>. </a:t>
            </a:r>
            <a:r>
              <a:rPr lang="en-US" sz="1600" dirty="0" err="1"/>
              <a:t>Voy</a:t>
            </a:r>
            <a:r>
              <a:rPr lang="en-US" sz="1600" dirty="0"/>
              <a:t> a </a:t>
            </a:r>
            <a:r>
              <a:rPr lang="en-US" sz="1600" dirty="0" err="1"/>
              <a:t>escuchar</a:t>
            </a:r>
            <a:r>
              <a:rPr lang="en-US" sz="1600" dirty="0"/>
              <a:t> el </a:t>
            </a:r>
            <a:r>
              <a:rPr lang="en-US" sz="1600" dirty="0" err="1"/>
              <a:t>siguiente</a:t>
            </a:r>
            <a:r>
              <a:rPr lang="en-US" sz="1600" dirty="0"/>
              <a:t> beacon a </a:t>
            </a:r>
            <a:r>
              <a:rPr lang="en-US" sz="1600" dirty="0" err="1"/>
              <a:t>ver</a:t>
            </a:r>
            <a:r>
              <a:rPr lang="en-US" sz="1600" dirty="0"/>
              <a:t> </a:t>
            </a:r>
            <a:r>
              <a:rPr lang="en-US" sz="1600" dirty="0" err="1"/>
              <a:t>si</a:t>
            </a:r>
            <a:r>
              <a:rPr lang="en-US" sz="1600" dirty="0"/>
              <a:t> hay </a:t>
            </a:r>
            <a:r>
              <a:rPr lang="en-US" sz="1600" dirty="0" err="1"/>
              <a:t>algo</a:t>
            </a:r>
            <a:r>
              <a:rPr lang="en-US" sz="1600" dirty="0"/>
              <a:t> </a:t>
            </a:r>
            <a:r>
              <a:rPr lang="en-US" sz="1600" dirty="0" err="1"/>
              <a:t>para</a:t>
            </a:r>
            <a:r>
              <a:rPr lang="en-US" sz="1600" dirty="0"/>
              <a:t> </a:t>
            </a:r>
            <a:r>
              <a:rPr lang="en-US" sz="1600" dirty="0" err="1" smtClean="0"/>
              <a:t>mí</a:t>
            </a:r>
            <a:r>
              <a:rPr lang="en-US" sz="1600" dirty="0" smtClean="0"/>
              <a:t> (soy la </a:t>
            </a:r>
            <a:r>
              <a:rPr lang="en-US" sz="1600" dirty="0" err="1" smtClean="0"/>
              <a:t>estación</a:t>
            </a:r>
            <a:r>
              <a:rPr lang="en-US" sz="1600" dirty="0" smtClean="0"/>
              <a:t> 5)</a:t>
            </a:r>
            <a:endParaRPr lang="en-US" sz="1600" dirty="0"/>
          </a:p>
        </p:txBody>
      </p:sp>
      <p:sp>
        <p:nvSpPr>
          <p:cNvPr id="2155531" name="AutoShape 11"/>
          <p:cNvSpPr>
            <a:spLocks noChangeArrowheads="1"/>
          </p:cNvSpPr>
          <p:nvPr/>
        </p:nvSpPr>
        <p:spPr bwMode="auto">
          <a:xfrm>
            <a:off x="3132138" y="2997200"/>
            <a:ext cx="2582870" cy="611188"/>
          </a:xfrm>
          <a:prstGeom prst="wedgeRoundRectCallout">
            <a:avLst>
              <a:gd name="adj1" fmla="val -65708"/>
              <a:gd name="adj2" fmla="val 35972"/>
              <a:gd name="adj3" fmla="val 16667"/>
            </a:avLst>
          </a:prstGeom>
          <a:solidFill>
            <a:schemeClr val="bg1"/>
          </a:solidFill>
          <a:ln w="25400">
            <a:solidFill>
              <a:srgbClr val="FF0000"/>
            </a:solidFill>
            <a:miter lim="800000"/>
            <a:headEnd/>
            <a:tailEnd/>
          </a:ln>
        </p:spPr>
        <p:txBody>
          <a:bodyPr/>
          <a:lstStyle/>
          <a:p>
            <a:pPr algn="ctr"/>
            <a:r>
              <a:rPr lang="en-US" sz="1600" dirty="0" err="1"/>
              <a:t>Por</a:t>
            </a:r>
            <a:r>
              <a:rPr lang="en-US" sz="1600" dirty="0"/>
              <a:t> favor </a:t>
            </a:r>
            <a:r>
              <a:rPr lang="en-US" sz="1600" dirty="0" err="1"/>
              <a:t>envíame</a:t>
            </a:r>
            <a:r>
              <a:rPr lang="en-US" sz="1600" dirty="0"/>
              <a:t> lo </a:t>
            </a:r>
            <a:r>
              <a:rPr lang="en-US" sz="1600" dirty="0" err="1"/>
              <a:t>que</a:t>
            </a:r>
            <a:r>
              <a:rPr lang="en-US" sz="1600" dirty="0"/>
              <a:t> </a:t>
            </a:r>
            <a:r>
              <a:rPr lang="en-US" sz="1600" dirty="0" err="1" smtClean="0"/>
              <a:t>tengas</a:t>
            </a:r>
            <a:r>
              <a:rPr lang="en-US" sz="1600" dirty="0" smtClean="0"/>
              <a:t> </a:t>
            </a:r>
            <a:r>
              <a:rPr lang="en-US" sz="1600" dirty="0" err="1"/>
              <a:t>para</a:t>
            </a:r>
            <a:r>
              <a:rPr lang="en-US" sz="1600" dirty="0"/>
              <a:t> </a:t>
            </a:r>
            <a:r>
              <a:rPr lang="en-US" sz="1600" dirty="0" err="1"/>
              <a:t>mí</a:t>
            </a:r>
            <a:endParaRPr lang="en-US" sz="1600" dirty="0"/>
          </a:p>
        </p:txBody>
      </p:sp>
      <p:sp>
        <p:nvSpPr>
          <p:cNvPr id="2155532" name="Line 12"/>
          <p:cNvSpPr>
            <a:spLocks noChangeShapeType="1"/>
          </p:cNvSpPr>
          <p:nvPr/>
        </p:nvSpPr>
        <p:spPr bwMode="auto">
          <a:xfrm flipH="1" flipV="1">
            <a:off x="3714744" y="3949706"/>
            <a:ext cx="2693994" cy="9523"/>
          </a:xfrm>
          <a:prstGeom prst="line">
            <a:avLst/>
          </a:prstGeom>
          <a:noFill/>
          <a:ln w="25400">
            <a:solidFill>
              <a:schemeClr val="accent2"/>
            </a:solidFill>
            <a:round/>
            <a:headEnd type="triangle" w="med" len="med"/>
            <a:tailEnd/>
          </a:ln>
        </p:spPr>
        <p:txBody>
          <a:bodyPr/>
          <a:lstStyle/>
          <a:p>
            <a:endParaRPr lang="es-ES"/>
          </a:p>
        </p:txBody>
      </p:sp>
      <p:sp>
        <p:nvSpPr>
          <p:cNvPr id="2155533" name="Text Box 13"/>
          <p:cNvSpPr txBox="1">
            <a:spLocks noChangeArrowheads="1"/>
          </p:cNvSpPr>
          <p:nvPr/>
        </p:nvSpPr>
        <p:spPr bwMode="auto">
          <a:xfrm>
            <a:off x="2827338" y="3806830"/>
            <a:ext cx="1312862" cy="336550"/>
          </a:xfrm>
          <a:prstGeom prst="rect">
            <a:avLst/>
          </a:prstGeom>
          <a:noFill/>
          <a:ln w="25400">
            <a:noFill/>
            <a:miter lim="800000"/>
            <a:headEnd/>
            <a:tailEnd/>
          </a:ln>
        </p:spPr>
        <p:txBody>
          <a:bodyPr>
            <a:spAutoFit/>
          </a:bodyPr>
          <a:lstStyle/>
          <a:p>
            <a:pPr>
              <a:spcBef>
                <a:spcPct val="50000"/>
              </a:spcBef>
            </a:pPr>
            <a:r>
              <a:rPr lang="en-US" sz="1600" dirty="0">
                <a:solidFill>
                  <a:schemeClr val="accent2"/>
                </a:solidFill>
              </a:rPr>
              <a:t>PS-Poll</a:t>
            </a:r>
          </a:p>
        </p:txBody>
      </p:sp>
      <p:sp>
        <p:nvSpPr>
          <p:cNvPr id="2155534" name="Line 14"/>
          <p:cNvSpPr>
            <a:spLocks noChangeShapeType="1"/>
          </p:cNvSpPr>
          <p:nvPr/>
        </p:nvSpPr>
        <p:spPr bwMode="auto">
          <a:xfrm flipH="1">
            <a:off x="2827338" y="4256098"/>
            <a:ext cx="2816232" cy="12696"/>
          </a:xfrm>
          <a:prstGeom prst="line">
            <a:avLst/>
          </a:prstGeom>
          <a:noFill/>
          <a:ln w="25400">
            <a:solidFill>
              <a:schemeClr val="tx1"/>
            </a:solidFill>
            <a:round/>
            <a:headEnd/>
            <a:tailEnd type="triangle" w="med" len="med"/>
          </a:ln>
        </p:spPr>
        <p:txBody>
          <a:bodyPr/>
          <a:lstStyle/>
          <a:p>
            <a:endParaRPr lang="es-ES"/>
          </a:p>
        </p:txBody>
      </p:sp>
      <p:sp>
        <p:nvSpPr>
          <p:cNvPr id="2155535" name="Text Box 15"/>
          <p:cNvSpPr txBox="1">
            <a:spLocks noChangeArrowheads="1"/>
          </p:cNvSpPr>
          <p:nvPr/>
        </p:nvSpPr>
        <p:spPr bwMode="auto">
          <a:xfrm>
            <a:off x="5619768" y="4092582"/>
            <a:ext cx="1524000" cy="336550"/>
          </a:xfrm>
          <a:prstGeom prst="rect">
            <a:avLst/>
          </a:prstGeom>
          <a:noFill/>
          <a:ln w="25400">
            <a:noFill/>
            <a:miter lim="800000"/>
            <a:headEnd/>
            <a:tailEnd/>
          </a:ln>
        </p:spPr>
        <p:txBody>
          <a:bodyPr>
            <a:spAutoFit/>
          </a:bodyPr>
          <a:lstStyle/>
          <a:p>
            <a:pPr>
              <a:spcBef>
                <a:spcPct val="50000"/>
              </a:spcBef>
            </a:pPr>
            <a:r>
              <a:rPr lang="en-US" sz="1600" dirty="0" err="1"/>
              <a:t>Trama</a:t>
            </a:r>
            <a:r>
              <a:rPr lang="en-US" sz="1600" dirty="0"/>
              <a:t> 1</a:t>
            </a:r>
          </a:p>
        </p:txBody>
      </p:sp>
      <p:sp>
        <p:nvSpPr>
          <p:cNvPr id="2155536" name="Line 16"/>
          <p:cNvSpPr>
            <a:spLocks noChangeShapeType="1"/>
          </p:cNvSpPr>
          <p:nvPr/>
        </p:nvSpPr>
        <p:spPr bwMode="auto">
          <a:xfrm flipH="1" flipV="1">
            <a:off x="3714744" y="4521210"/>
            <a:ext cx="2693994" cy="14281"/>
          </a:xfrm>
          <a:prstGeom prst="line">
            <a:avLst/>
          </a:prstGeom>
          <a:noFill/>
          <a:ln w="25400">
            <a:solidFill>
              <a:schemeClr val="accent2"/>
            </a:solidFill>
            <a:round/>
            <a:headEnd type="triangle" w="med" len="med"/>
            <a:tailEnd/>
          </a:ln>
        </p:spPr>
        <p:txBody>
          <a:bodyPr/>
          <a:lstStyle/>
          <a:p>
            <a:endParaRPr lang="es-ES"/>
          </a:p>
        </p:txBody>
      </p:sp>
      <p:sp>
        <p:nvSpPr>
          <p:cNvPr id="2155537" name="Text Box 17"/>
          <p:cNvSpPr txBox="1">
            <a:spLocks noChangeArrowheads="1"/>
          </p:cNvSpPr>
          <p:nvPr/>
        </p:nvSpPr>
        <p:spPr bwMode="auto">
          <a:xfrm>
            <a:off x="2976561" y="4378334"/>
            <a:ext cx="1381125" cy="336550"/>
          </a:xfrm>
          <a:prstGeom prst="rect">
            <a:avLst/>
          </a:prstGeom>
          <a:noFill/>
          <a:ln w="25400">
            <a:noFill/>
            <a:miter lim="800000"/>
            <a:headEnd/>
            <a:tailEnd/>
          </a:ln>
        </p:spPr>
        <p:txBody>
          <a:bodyPr>
            <a:spAutoFit/>
          </a:bodyPr>
          <a:lstStyle/>
          <a:p>
            <a:pPr>
              <a:spcBef>
                <a:spcPct val="50000"/>
              </a:spcBef>
            </a:pPr>
            <a:r>
              <a:rPr lang="en-US" sz="1600" dirty="0">
                <a:solidFill>
                  <a:schemeClr val="accent2"/>
                </a:solidFill>
              </a:rPr>
              <a:t>ACK</a:t>
            </a:r>
          </a:p>
        </p:txBody>
      </p:sp>
      <p:sp>
        <p:nvSpPr>
          <p:cNvPr id="65549" name="Rectangle 18"/>
          <p:cNvSpPr>
            <a:spLocks noChangeArrowheads="1"/>
          </p:cNvSpPr>
          <p:nvPr/>
        </p:nvSpPr>
        <p:spPr bwMode="auto">
          <a:xfrm>
            <a:off x="685800" y="-26988"/>
            <a:ext cx="7772400" cy="762001"/>
          </a:xfrm>
          <a:prstGeom prst="rect">
            <a:avLst/>
          </a:prstGeom>
          <a:noFill/>
          <a:ln w="9525">
            <a:noFill/>
            <a:miter lim="800000"/>
            <a:headEnd/>
            <a:tailEnd/>
          </a:ln>
        </p:spPr>
        <p:txBody>
          <a:bodyPr anchor="ctr"/>
          <a:lstStyle/>
          <a:p>
            <a:pPr algn="ctr"/>
            <a:r>
              <a:rPr lang="es-ES" sz="3200" b="0">
                <a:solidFill>
                  <a:schemeClr val="tx2"/>
                </a:solidFill>
              </a:rPr>
              <a:t>Funcionamiento del ahorro de energía</a:t>
            </a:r>
          </a:p>
        </p:txBody>
      </p:sp>
      <p:pic>
        <p:nvPicPr>
          <p:cNvPr id="65550" name="Picture 19"/>
          <p:cNvPicPr>
            <a:picLocks noChangeAspect="1" noChangeArrowheads="1"/>
          </p:cNvPicPr>
          <p:nvPr/>
        </p:nvPicPr>
        <p:blipFill>
          <a:blip r:embed="rId3" cstate="print"/>
          <a:srcRect/>
          <a:stretch>
            <a:fillRect/>
          </a:stretch>
        </p:blipFill>
        <p:spPr bwMode="auto">
          <a:xfrm>
            <a:off x="6915150" y="1695450"/>
            <a:ext cx="681038" cy="509588"/>
          </a:xfrm>
          <a:prstGeom prst="rect">
            <a:avLst/>
          </a:prstGeom>
          <a:noFill/>
          <a:ln w="9525">
            <a:noFill/>
            <a:miter lim="800000"/>
            <a:headEnd/>
            <a:tailEnd/>
          </a:ln>
        </p:spPr>
      </p:pic>
      <p:pic>
        <p:nvPicPr>
          <p:cNvPr id="65551" name="Picture 21" descr="EndUserFemalephone"/>
          <p:cNvPicPr>
            <a:picLocks noChangeAspect="1" noChangeArrowheads="1"/>
          </p:cNvPicPr>
          <p:nvPr/>
        </p:nvPicPr>
        <p:blipFill>
          <a:blip r:embed="rId4" cstate="print"/>
          <a:srcRect/>
          <a:stretch>
            <a:fillRect/>
          </a:stretch>
        </p:blipFill>
        <p:spPr bwMode="auto">
          <a:xfrm>
            <a:off x="1692275" y="1562100"/>
            <a:ext cx="771525" cy="1219200"/>
          </a:xfrm>
          <a:prstGeom prst="rect">
            <a:avLst/>
          </a:prstGeom>
          <a:noFill/>
          <a:ln w="9525">
            <a:noFill/>
            <a:miter lim="800000"/>
            <a:headEnd/>
            <a:tailEnd/>
          </a:ln>
        </p:spPr>
      </p:pic>
      <p:pic>
        <p:nvPicPr>
          <p:cNvPr id="2155542" name="Picture 22" descr="EndUserFemalephone"/>
          <p:cNvPicPr>
            <a:picLocks noChangeAspect="1" noChangeArrowheads="1"/>
          </p:cNvPicPr>
          <p:nvPr/>
        </p:nvPicPr>
        <p:blipFill>
          <a:blip r:embed="rId4" cstate="print"/>
          <a:srcRect/>
          <a:stretch>
            <a:fillRect/>
          </a:stretch>
        </p:blipFill>
        <p:spPr bwMode="auto">
          <a:xfrm>
            <a:off x="1639888" y="3357563"/>
            <a:ext cx="771525" cy="1219200"/>
          </a:xfrm>
          <a:prstGeom prst="rect">
            <a:avLst/>
          </a:prstGeom>
          <a:noFill/>
          <a:ln w="9525">
            <a:noFill/>
            <a:miter lim="800000"/>
            <a:headEnd/>
            <a:tailEnd/>
          </a:ln>
        </p:spPr>
      </p:pic>
      <p:pic>
        <p:nvPicPr>
          <p:cNvPr id="2155543" name="Picture 23"/>
          <p:cNvPicPr>
            <a:picLocks noChangeAspect="1" noChangeArrowheads="1"/>
          </p:cNvPicPr>
          <p:nvPr/>
        </p:nvPicPr>
        <p:blipFill>
          <a:blip r:embed="rId3" cstate="print"/>
          <a:srcRect/>
          <a:stretch>
            <a:fillRect/>
          </a:stretch>
        </p:blipFill>
        <p:spPr bwMode="auto">
          <a:xfrm>
            <a:off x="6877050" y="3568700"/>
            <a:ext cx="681038" cy="509588"/>
          </a:xfrm>
          <a:prstGeom prst="rect">
            <a:avLst/>
          </a:prstGeom>
          <a:noFill/>
          <a:ln w="9525">
            <a:noFill/>
            <a:miter lim="800000"/>
            <a:headEnd/>
            <a:tailEnd/>
          </a:ln>
        </p:spPr>
      </p:pic>
      <p:sp>
        <p:nvSpPr>
          <p:cNvPr id="2155544" name="Line 24"/>
          <p:cNvSpPr>
            <a:spLocks noChangeShapeType="1"/>
          </p:cNvSpPr>
          <p:nvPr/>
        </p:nvSpPr>
        <p:spPr bwMode="auto">
          <a:xfrm flipH="1">
            <a:off x="2843213" y="4797425"/>
            <a:ext cx="3581400" cy="0"/>
          </a:xfrm>
          <a:prstGeom prst="line">
            <a:avLst/>
          </a:prstGeom>
          <a:noFill/>
          <a:ln w="25400">
            <a:solidFill>
              <a:schemeClr val="tx1"/>
            </a:solidFill>
            <a:round/>
            <a:headEnd/>
            <a:tailEnd type="triangle" w="med" len="med"/>
          </a:ln>
        </p:spPr>
        <p:txBody>
          <a:bodyPr/>
          <a:lstStyle/>
          <a:p>
            <a:endParaRPr lang="es-ES"/>
          </a:p>
        </p:txBody>
      </p:sp>
      <p:sp>
        <p:nvSpPr>
          <p:cNvPr id="2155545" name="Text Box 25"/>
          <p:cNvSpPr txBox="1">
            <a:spLocks noChangeArrowheads="1"/>
          </p:cNvSpPr>
          <p:nvPr/>
        </p:nvSpPr>
        <p:spPr bwMode="auto">
          <a:xfrm>
            <a:off x="3203575" y="4786322"/>
            <a:ext cx="2725747" cy="584775"/>
          </a:xfrm>
          <a:prstGeom prst="rect">
            <a:avLst/>
          </a:prstGeom>
          <a:noFill/>
          <a:ln w="25400">
            <a:noFill/>
            <a:miter lim="800000"/>
            <a:headEnd/>
            <a:tailEnd/>
          </a:ln>
        </p:spPr>
        <p:txBody>
          <a:bodyPr wrap="square">
            <a:spAutoFit/>
          </a:bodyPr>
          <a:lstStyle/>
          <a:p>
            <a:pPr algn="ctr">
              <a:spcBef>
                <a:spcPct val="50000"/>
              </a:spcBef>
            </a:pPr>
            <a:r>
              <a:rPr lang="en-US" sz="1600" dirty="0"/>
              <a:t>Beacon </a:t>
            </a:r>
            <a:r>
              <a:rPr lang="en-US" sz="1600" dirty="0" smtClean="0"/>
              <a:t>bitmap 00000000 (</a:t>
            </a:r>
            <a:r>
              <a:rPr lang="en-US" sz="1600" dirty="0" err="1" smtClean="0"/>
              <a:t>ya</a:t>
            </a:r>
            <a:r>
              <a:rPr lang="en-US" sz="1600" dirty="0" smtClean="0"/>
              <a:t> </a:t>
            </a:r>
            <a:r>
              <a:rPr lang="en-US" sz="1600" dirty="0"/>
              <a:t>no </a:t>
            </a:r>
            <a:r>
              <a:rPr lang="en-US" sz="1600" dirty="0" err="1"/>
              <a:t>tienes</a:t>
            </a:r>
            <a:r>
              <a:rPr lang="en-US" sz="1600" dirty="0"/>
              <a:t> nada)</a:t>
            </a:r>
          </a:p>
        </p:txBody>
      </p:sp>
      <p:pic>
        <p:nvPicPr>
          <p:cNvPr id="2155546" name="Picture 26" descr="EndUserFemalephone"/>
          <p:cNvPicPr>
            <a:picLocks noChangeAspect="1" noChangeArrowheads="1"/>
          </p:cNvPicPr>
          <p:nvPr/>
        </p:nvPicPr>
        <p:blipFill>
          <a:blip r:embed="rId4" cstate="print"/>
          <a:srcRect/>
          <a:stretch>
            <a:fillRect/>
          </a:stretch>
        </p:blipFill>
        <p:spPr bwMode="auto">
          <a:xfrm>
            <a:off x="1619250" y="5373688"/>
            <a:ext cx="771525" cy="1219200"/>
          </a:xfrm>
          <a:prstGeom prst="rect">
            <a:avLst/>
          </a:prstGeom>
          <a:noFill/>
          <a:ln w="9525">
            <a:noFill/>
            <a:miter lim="800000"/>
            <a:headEnd/>
            <a:tailEnd/>
          </a:ln>
        </p:spPr>
      </p:pic>
      <p:sp>
        <p:nvSpPr>
          <p:cNvPr id="2155547" name="AutoShape 27"/>
          <p:cNvSpPr>
            <a:spLocks noChangeArrowheads="1"/>
          </p:cNvSpPr>
          <p:nvPr/>
        </p:nvSpPr>
        <p:spPr bwMode="auto">
          <a:xfrm>
            <a:off x="3059112" y="5373688"/>
            <a:ext cx="3155962" cy="611187"/>
          </a:xfrm>
          <a:prstGeom prst="wedgeRoundRectCallout">
            <a:avLst>
              <a:gd name="adj1" fmla="val -65708"/>
              <a:gd name="adj2" fmla="val 35972"/>
              <a:gd name="adj3" fmla="val 16667"/>
            </a:avLst>
          </a:prstGeom>
          <a:solidFill>
            <a:schemeClr val="bg1"/>
          </a:solidFill>
          <a:ln w="25400">
            <a:solidFill>
              <a:srgbClr val="FF0000"/>
            </a:solidFill>
            <a:miter lim="800000"/>
            <a:headEnd/>
            <a:tailEnd/>
          </a:ln>
        </p:spPr>
        <p:txBody>
          <a:bodyPr/>
          <a:lstStyle/>
          <a:p>
            <a:pPr algn="ctr"/>
            <a:r>
              <a:rPr lang="en-US" sz="1600" dirty="0"/>
              <a:t>Vale. Me </a:t>
            </a:r>
            <a:r>
              <a:rPr lang="en-US" sz="1600" dirty="0" err="1"/>
              <a:t>vuelvo</a:t>
            </a:r>
            <a:r>
              <a:rPr lang="en-US" sz="1600" dirty="0"/>
              <a:t> a </a:t>
            </a:r>
            <a:r>
              <a:rPr lang="en-US" sz="1600" dirty="0" err="1"/>
              <a:t>dormir</a:t>
            </a:r>
            <a:r>
              <a:rPr lang="en-US" sz="1600" dirty="0"/>
              <a:t> </a:t>
            </a:r>
            <a:r>
              <a:rPr lang="en-US" sz="1600" dirty="0" err="1"/>
              <a:t>durante</a:t>
            </a:r>
            <a:r>
              <a:rPr lang="en-US" sz="1600" dirty="0"/>
              <a:t> 200 </a:t>
            </a:r>
            <a:r>
              <a:rPr lang="en-US" sz="1600" dirty="0" smtClean="0"/>
              <a:t>beacons (20 </a:t>
            </a:r>
            <a:r>
              <a:rPr lang="en-US" sz="1600" dirty="0" err="1" smtClean="0"/>
              <a:t>seg</a:t>
            </a:r>
            <a:r>
              <a:rPr lang="en-US" sz="1600" dirty="0" smtClean="0"/>
              <a:t>.)</a:t>
            </a:r>
            <a:endParaRPr lang="en-US" sz="1600" dirty="0"/>
          </a:p>
        </p:txBody>
      </p:sp>
      <p:sp>
        <p:nvSpPr>
          <p:cNvPr id="65558" name="Line 28"/>
          <p:cNvSpPr>
            <a:spLocks noChangeShapeType="1"/>
          </p:cNvSpPr>
          <p:nvPr/>
        </p:nvSpPr>
        <p:spPr bwMode="auto">
          <a:xfrm>
            <a:off x="684213" y="2852738"/>
            <a:ext cx="8064500" cy="0"/>
          </a:xfrm>
          <a:prstGeom prst="line">
            <a:avLst/>
          </a:prstGeom>
          <a:noFill/>
          <a:ln w="9525">
            <a:solidFill>
              <a:schemeClr val="tx1"/>
            </a:solidFill>
            <a:round/>
            <a:headEnd/>
            <a:tailEnd/>
          </a:ln>
        </p:spPr>
        <p:txBody>
          <a:bodyPr/>
          <a:lstStyle/>
          <a:p>
            <a:endParaRPr lang="es-ES"/>
          </a:p>
        </p:txBody>
      </p:sp>
      <p:sp>
        <p:nvSpPr>
          <p:cNvPr id="65559" name="Line 29"/>
          <p:cNvSpPr>
            <a:spLocks noChangeShapeType="1"/>
          </p:cNvSpPr>
          <p:nvPr/>
        </p:nvSpPr>
        <p:spPr bwMode="auto">
          <a:xfrm>
            <a:off x="684213" y="5300663"/>
            <a:ext cx="8064500" cy="0"/>
          </a:xfrm>
          <a:prstGeom prst="line">
            <a:avLst/>
          </a:prstGeom>
          <a:noFill/>
          <a:ln w="9525">
            <a:solidFill>
              <a:schemeClr val="tx1"/>
            </a:solidFill>
            <a:round/>
            <a:headEnd/>
            <a:tailEnd/>
          </a:ln>
        </p:spPr>
        <p:txBody>
          <a:bodyPr/>
          <a:lstStyle/>
          <a:p>
            <a:endParaRPr lang="es-ES"/>
          </a:p>
        </p:txBody>
      </p:sp>
      <p:pic>
        <p:nvPicPr>
          <p:cNvPr id="2155550" name="Picture 30"/>
          <p:cNvPicPr>
            <a:picLocks noChangeAspect="1" noChangeArrowheads="1"/>
          </p:cNvPicPr>
          <p:nvPr/>
        </p:nvPicPr>
        <p:blipFill>
          <a:blip r:embed="rId3" cstate="print"/>
          <a:srcRect/>
          <a:stretch>
            <a:fillRect/>
          </a:stretch>
        </p:blipFill>
        <p:spPr bwMode="auto">
          <a:xfrm>
            <a:off x="6877050" y="5511800"/>
            <a:ext cx="681038" cy="509588"/>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55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2000"/>
                                  </p:stCondLst>
                                  <p:childTnLst>
                                    <p:set>
                                      <p:cBhvr>
                                        <p:cTn id="9" dur="1" fill="hold">
                                          <p:stCondLst>
                                            <p:cond delay="0"/>
                                          </p:stCondLst>
                                        </p:cTn>
                                        <p:tgtEl>
                                          <p:spTgt spid="2155524"/>
                                        </p:tgtEl>
                                        <p:attrNameLst>
                                          <p:attrName>style.visibility</p:attrName>
                                        </p:attrNameLst>
                                      </p:cBhvr>
                                      <p:to>
                                        <p:strVal val="visible"/>
                                      </p:to>
                                    </p:set>
                                    <p:animEffect transition="in" filter="wipe(right)">
                                      <p:cBhvr>
                                        <p:cTn id="10" dur="500"/>
                                        <p:tgtEl>
                                          <p:spTgt spid="2155524"/>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21555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555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555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5554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55533"/>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2155532"/>
                                        </p:tgtEl>
                                        <p:attrNameLst>
                                          <p:attrName>style.visibility</p:attrName>
                                        </p:attrNameLst>
                                      </p:cBhvr>
                                      <p:to>
                                        <p:strVal val="visible"/>
                                      </p:to>
                                    </p:set>
                                    <p:animEffect transition="in" filter="wipe(left)">
                                      <p:cBhvr>
                                        <p:cTn id="28" dur="500"/>
                                        <p:tgtEl>
                                          <p:spTgt spid="2155532"/>
                                        </p:tgtEl>
                                      </p:cBhvr>
                                    </p:animEffect>
                                  </p:childTnLst>
                                </p:cTn>
                              </p:par>
                            </p:childTnLst>
                          </p:cTn>
                        </p:par>
                        <p:par>
                          <p:cTn id="29" fill="hold">
                            <p:stCondLst>
                              <p:cond delay="500"/>
                            </p:stCondLst>
                            <p:childTnLst>
                              <p:par>
                                <p:cTn id="30" presetID="1" presetClass="entr" presetSubtype="0" fill="hold" grpId="0" nodeType="afterEffect">
                                  <p:stCondLst>
                                    <p:cond delay="1000"/>
                                  </p:stCondLst>
                                  <p:childTnLst>
                                    <p:set>
                                      <p:cBhvr>
                                        <p:cTn id="31" dur="1" fill="hold">
                                          <p:stCondLst>
                                            <p:cond delay="0"/>
                                          </p:stCondLst>
                                        </p:cTn>
                                        <p:tgtEl>
                                          <p:spTgt spid="2155535"/>
                                        </p:tgtEl>
                                        <p:attrNameLst>
                                          <p:attrName>style.visibility</p:attrName>
                                        </p:attrNameLst>
                                      </p:cBhvr>
                                      <p:to>
                                        <p:strVal val="visible"/>
                                      </p:to>
                                    </p:se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2155534"/>
                                        </p:tgtEl>
                                        <p:attrNameLst>
                                          <p:attrName>style.visibility</p:attrName>
                                        </p:attrNameLst>
                                      </p:cBhvr>
                                      <p:to>
                                        <p:strVal val="visible"/>
                                      </p:to>
                                    </p:set>
                                    <p:animEffect transition="in" filter="wipe(right)">
                                      <p:cBhvr>
                                        <p:cTn id="35" dur="500"/>
                                        <p:tgtEl>
                                          <p:spTgt spid="2155534"/>
                                        </p:tgtEl>
                                      </p:cBhvr>
                                    </p:animEffect>
                                  </p:child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155537"/>
                                        </p:tgtEl>
                                        <p:attrNameLst>
                                          <p:attrName>style.visibility</p:attrName>
                                        </p:attrNameLst>
                                      </p:cBhvr>
                                      <p:to>
                                        <p:strVal val="visible"/>
                                      </p:to>
                                    </p:se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155536"/>
                                        </p:tgtEl>
                                        <p:attrNameLst>
                                          <p:attrName>style.visibility</p:attrName>
                                        </p:attrNameLst>
                                      </p:cBhvr>
                                      <p:to>
                                        <p:strVal val="visible"/>
                                      </p:to>
                                    </p:set>
                                    <p:animEffect transition="in" filter="wipe(left)">
                                      <p:cBhvr>
                                        <p:cTn id="42" dur="500"/>
                                        <p:tgtEl>
                                          <p:spTgt spid="2155536"/>
                                        </p:tgtEl>
                                      </p:cBhvr>
                                    </p:animEffect>
                                  </p:childTnLst>
                                </p:cTn>
                              </p:par>
                            </p:childTnLst>
                          </p:cTn>
                        </p:par>
                        <p:par>
                          <p:cTn id="43" fill="hold">
                            <p:stCondLst>
                              <p:cond delay="3500"/>
                            </p:stCondLst>
                            <p:childTnLst>
                              <p:par>
                                <p:cTn id="44" presetID="22" presetClass="entr" presetSubtype="2" fill="hold" grpId="0" nodeType="afterEffect">
                                  <p:stCondLst>
                                    <p:cond delay="1000"/>
                                  </p:stCondLst>
                                  <p:childTnLst>
                                    <p:set>
                                      <p:cBhvr>
                                        <p:cTn id="45" dur="1" fill="hold">
                                          <p:stCondLst>
                                            <p:cond delay="0"/>
                                          </p:stCondLst>
                                        </p:cTn>
                                        <p:tgtEl>
                                          <p:spTgt spid="2155544"/>
                                        </p:tgtEl>
                                        <p:attrNameLst>
                                          <p:attrName>style.visibility</p:attrName>
                                        </p:attrNameLst>
                                      </p:cBhvr>
                                      <p:to>
                                        <p:strVal val="visible"/>
                                      </p:to>
                                    </p:set>
                                    <p:animEffect transition="in" filter="wipe(right)">
                                      <p:cBhvr>
                                        <p:cTn id="46" dur="500"/>
                                        <p:tgtEl>
                                          <p:spTgt spid="2155544"/>
                                        </p:tgtEl>
                                      </p:cBhvr>
                                    </p:animEffect>
                                  </p:child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21555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5554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5554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155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24" grpId="0" animBg="1"/>
      <p:bldP spid="2155525" grpId="0"/>
      <p:bldP spid="2155526" grpId="0" animBg="1"/>
      <p:bldP spid="2155531" grpId="0" animBg="1"/>
      <p:bldP spid="2155532" grpId="0" animBg="1"/>
      <p:bldP spid="2155533" grpId="0"/>
      <p:bldP spid="2155534" grpId="0" animBg="1"/>
      <p:bldP spid="2155535" grpId="0"/>
      <p:bldP spid="2155536" grpId="0" animBg="1"/>
      <p:bldP spid="2155537" grpId="0"/>
      <p:bldP spid="2155544" grpId="0" animBg="1"/>
      <p:bldP spid="2155545" grpId="0"/>
      <p:bldP spid="215554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4F56E2BD-23A6-4AD4-BD90-16A89523C6EB}" type="slidenum">
              <a:rPr lang="es-ES"/>
              <a:pPr>
                <a:defRPr/>
              </a:pPr>
              <a:t>67</a:t>
            </a:fld>
            <a:endParaRPr lang="es-ES"/>
          </a:p>
        </p:txBody>
      </p:sp>
      <p:sp>
        <p:nvSpPr>
          <p:cNvPr id="66563" name="Rectangle 2"/>
          <p:cNvSpPr>
            <a:spLocks noGrp="1" noChangeArrowheads="1"/>
          </p:cNvSpPr>
          <p:nvPr>
            <p:ph type="title"/>
          </p:nvPr>
        </p:nvSpPr>
        <p:spPr>
          <a:xfrm>
            <a:off x="685800" y="188913"/>
            <a:ext cx="7772400" cy="1143000"/>
          </a:xfrm>
        </p:spPr>
        <p:txBody>
          <a:bodyPr/>
          <a:lstStyle/>
          <a:p>
            <a:pPr eaLnBrk="1" hangingPunct="1"/>
            <a:r>
              <a:rPr lang="es-ES" smtClean="0"/>
              <a:t>Seguridad (I)</a:t>
            </a:r>
          </a:p>
        </p:txBody>
      </p:sp>
      <p:sp>
        <p:nvSpPr>
          <p:cNvPr id="66564" name="Rectangle 3"/>
          <p:cNvSpPr>
            <a:spLocks noGrp="1" noChangeArrowheads="1"/>
          </p:cNvSpPr>
          <p:nvPr>
            <p:ph type="body" idx="1"/>
          </p:nvPr>
        </p:nvSpPr>
        <p:spPr>
          <a:xfrm>
            <a:off x="685800" y="1125538"/>
            <a:ext cx="7772400" cy="4967287"/>
          </a:xfrm>
        </p:spPr>
        <p:txBody>
          <a:bodyPr/>
          <a:lstStyle/>
          <a:p>
            <a:pPr eaLnBrk="1" hangingPunct="1">
              <a:lnSpc>
                <a:spcPct val="80000"/>
              </a:lnSpc>
            </a:pPr>
            <a:r>
              <a:rPr lang="es-ES" sz="2400" dirty="0" smtClean="0"/>
              <a:t>Las redes inalámbricas están mucho más expuestas que las </a:t>
            </a:r>
            <a:r>
              <a:rPr lang="es-ES" sz="2400" dirty="0" err="1" smtClean="0"/>
              <a:t>LANs</a:t>
            </a:r>
            <a:r>
              <a:rPr lang="es-ES" sz="2400" dirty="0" smtClean="0"/>
              <a:t> normales a problemas de seguridad</a:t>
            </a:r>
          </a:p>
          <a:p>
            <a:pPr eaLnBrk="1" hangingPunct="1">
              <a:lnSpc>
                <a:spcPct val="80000"/>
              </a:lnSpc>
            </a:pPr>
            <a:r>
              <a:rPr lang="es-ES" sz="2400" dirty="0" smtClean="0"/>
              <a:t>Algunos mecanismos que ayudan a mejorar la seguridad son:</a:t>
            </a:r>
          </a:p>
          <a:p>
            <a:pPr lvl="1" eaLnBrk="1" hangingPunct="1">
              <a:lnSpc>
                <a:spcPct val="80000"/>
              </a:lnSpc>
            </a:pPr>
            <a:r>
              <a:rPr lang="es-ES" sz="2400" dirty="0" smtClean="0"/>
              <a:t>Desactivar el anuncio del SSID en modo </a:t>
            </a:r>
            <a:r>
              <a:rPr lang="es-ES" sz="2400" dirty="0" err="1" smtClean="0"/>
              <a:t>broadcast</a:t>
            </a:r>
            <a:r>
              <a:rPr lang="es-ES" sz="2400" dirty="0" smtClean="0"/>
              <a:t>.  En este caso los usuarios deben conocer el SSID para conectarse a la red. No es una medida muy efectiva pues aun así el SSID se transmite no encriptado en los mensajes de asociación.</a:t>
            </a:r>
          </a:p>
          <a:p>
            <a:pPr lvl="1" eaLnBrk="1" hangingPunct="1">
              <a:lnSpc>
                <a:spcPct val="80000"/>
              </a:lnSpc>
            </a:pPr>
            <a:r>
              <a:rPr lang="es-ES_tradnl" sz="2400" dirty="0" smtClean="0"/>
              <a:t>Filtrar por dirección MAC. Tampoco es seguro porque otras estaciones pueden averiguar la MAC autorizada y ponérsela cuando el verdadero propietario no está asociado </a:t>
            </a:r>
          </a:p>
          <a:p>
            <a:pPr eaLnBrk="1" hangingPunct="1">
              <a:lnSpc>
                <a:spcPct val="80000"/>
              </a:lnSpc>
            </a:pPr>
            <a:r>
              <a:rPr lang="es-ES_tradnl" sz="2400" dirty="0" smtClean="0"/>
              <a:t>La verdadera seguridad solo es posible con protocolos basados en técnicas criptográficas</a:t>
            </a:r>
            <a:endParaRPr lang="es-ES" sz="2400" dirty="0" smtClean="0"/>
          </a:p>
        </p:txBody>
      </p:sp>
    </p:spTree>
  </p:cSld>
  <p:clrMapOvr>
    <a:masterClrMapping/>
  </p:clrMapOvr>
  <p:transition spd="med">
    <p:cover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26D61A37-1CE1-44CD-8E84-F38F96954B48}" type="slidenum">
              <a:rPr lang="es-ES"/>
              <a:pPr>
                <a:defRPr/>
              </a:pPr>
              <a:t>68</a:t>
            </a:fld>
            <a:endParaRPr lang="es-ES"/>
          </a:p>
        </p:txBody>
      </p:sp>
      <p:sp>
        <p:nvSpPr>
          <p:cNvPr id="67587" name="Rectangle 2"/>
          <p:cNvSpPr>
            <a:spLocks noGrp="1" noChangeArrowheads="1"/>
          </p:cNvSpPr>
          <p:nvPr>
            <p:ph type="title"/>
          </p:nvPr>
        </p:nvSpPr>
        <p:spPr>
          <a:xfrm>
            <a:off x="685800" y="188913"/>
            <a:ext cx="7772400" cy="1143000"/>
          </a:xfrm>
        </p:spPr>
        <p:txBody>
          <a:bodyPr/>
          <a:lstStyle/>
          <a:p>
            <a:pPr eaLnBrk="1" hangingPunct="1"/>
            <a:r>
              <a:rPr lang="es-ES" smtClean="0"/>
              <a:t>Seguridad (II)</a:t>
            </a:r>
          </a:p>
        </p:txBody>
      </p:sp>
      <p:sp>
        <p:nvSpPr>
          <p:cNvPr id="67588" name="Rectangle 3"/>
          <p:cNvSpPr>
            <a:spLocks noGrp="1" noChangeArrowheads="1"/>
          </p:cNvSpPr>
          <p:nvPr>
            <p:ph type="body" idx="1"/>
          </p:nvPr>
        </p:nvSpPr>
        <p:spPr>
          <a:xfrm>
            <a:off x="685800" y="1268760"/>
            <a:ext cx="7772400" cy="4532312"/>
          </a:xfrm>
        </p:spPr>
        <p:txBody>
          <a:bodyPr/>
          <a:lstStyle/>
          <a:p>
            <a:pPr eaLnBrk="1" hangingPunct="1">
              <a:lnSpc>
                <a:spcPct val="80000"/>
              </a:lnSpc>
            </a:pPr>
            <a:r>
              <a:rPr lang="es-ES" sz="2200" dirty="0" smtClean="0"/>
              <a:t>Originalmente 802.11 contempló para seguridad el protocolo WEP (</a:t>
            </a:r>
            <a:r>
              <a:rPr lang="es-ES" sz="2200" dirty="0" err="1" smtClean="0"/>
              <a:t>Wired</a:t>
            </a:r>
            <a:r>
              <a:rPr lang="es-ES" sz="2200" dirty="0" smtClean="0"/>
              <a:t> </a:t>
            </a:r>
            <a:r>
              <a:rPr lang="es-ES" sz="2200" dirty="0" err="1" smtClean="0"/>
              <a:t>Equivalent</a:t>
            </a:r>
            <a:r>
              <a:rPr lang="es-ES" sz="2200" dirty="0" smtClean="0"/>
              <a:t> </a:t>
            </a:r>
            <a:r>
              <a:rPr lang="es-ES" sz="2200" dirty="0" err="1" smtClean="0"/>
              <a:t>Privacy</a:t>
            </a:r>
            <a:r>
              <a:rPr lang="es-ES" sz="2200" dirty="0" smtClean="0"/>
              <a:t>)</a:t>
            </a:r>
          </a:p>
          <a:p>
            <a:pPr eaLnBrk="1" hangingPunct="1">
              <a:lnSpc>
                <a:spcPct val="80000"/>
              </a:lnSpc>
            </a:pPr>
            <a:r>
              <a:rPr lang="es-ES" sz="2200" dirty="0" smtClean="0"/>
              <a:t>WEP es vulnerable e inseguro. El comité 802.11 ha sido muy criticado por ello, </a:t>
            </a:r>
            <a:r>
              <a:rPr lang="es-ES" sz="2200" dirty="0" err="1" smtClean="0"/>
              <a:t>ej</a:t>
            </a:r>
            <a:r>
              <a:rPr lang="es-ES" sz="2200" dirty="0" smtClean="0"/>
              <a:t>: </a:t>
            </a:r>
          </a:p>
          <a:p>
            <a:pPr lvl="1" eaLnBrk="1" hangingPunct="1">
              <a:lnSpc>
                <a:spcPct val="80000"/>
              </a:lnSpc>
            </a:pPr>
            <a:r>
              <a:rPr lang="es-ES" sz="2200" dirty="0" smtClean="0">
                <a:hlinkClick r:id="rId3"/>
              </a:rPr>
              <a:t>http://www.cs.umd.edu/~waa/wireless.html</a:t>
            </a:r>
            <a:endParaRPr lang="es-ES" sz="2200" dirty="0" smtClean="0"/>
          </a:p>
          <a:p>
            <a:pPr lvl="1" eaLnBrk="1" hangingPunct="1">
              <a:lnSpc>
                <a:spcPct val="80000"/>
              </a:lnSpc>
            </a:pPr>
            <a:r>
              <a:rPr lang="es-ES" sz="2200" dirty="0" smtClean="0">
                <a:hlinkClick r:id="rId4"/>
              </a:rPr>
              <a:t>http://www.drizzle.com/%7Eaboba/IEEE/rc4_ksaproc.pdf</a:t>
            </a:r>
            <a:r>
              <a:rPr lang="es-ES" sz="2200" dirty="0" smtClean="0"/>
              <a:t> </a:t>
            </a:r>
          </a:p>
          <a:p>
            <a:pPr eaLnBrk="1" hangingPunct="1">
              <a:lnSpc>
                <a:spcPct val="80000"/>
              </a:lnSpc>
            </a:pPr>
            <a:r>
              <a:rPr lang="es-ES" sz="2200" dirty="0" smtClean="0"/>
              <a:t>Para corregirlo se desarrolló 802.11i en julio de 2004.</a:t>
            </a:r>
          </a:p>
          <a:p>
            <a:pPr eaLnBrk="1" hangingPunct="1">
              <a:lnSpc>
                <a:spcPct val="80000"/>
              </a:lnSpc>
            </a:pPr>
            <a:r>
              <a:rPr lang="es-ES_tradnl" sz="2200" dirty="0" smtClean="0"/>
              <a:t>Mientras aparecía 802.11i la </a:t>
            </a:r>
            <a:r>
              <a:rPr lang="es-ES_tradnl" sz="2200" dirty="0" err="1" smtClean="0"/>
              <a:t>WiFi</a:t>
            </a:r>
            <a:r>
              <a:rPr lang="es-ES_tradnl" sz="2200" dirty="0" smtClean="0"/>
              <a:t> Alliance desarrolló el WPA (</a:t>
            </a:r>
            <a:r>
              <a:rPr lang="es-ES_tradnl" sz="2200" dirty="0" err="1" smtClean="0"/>
              <a:t>Wi</a:t>
            </a:r>
            <a:r>
              <a:rPr lang="es-ES_tradnl" sz="2200" dirty="0" smtClean="0"/>
              <a:t>-Fi </a:t>
            </a:r>
            <a:r>
              <a:rPr lang="es-ES_tradnl" sz="2200" dirty="0" err="1" smtClean="0"/>
              <a:t>Protected</a:t>
            </a:r>
            <a:r>
              <a:rPr lang="es-ES_tradnl" sz="2200" dirty="0" smtClean="0"/>
              <a:t> Access) y el WPA2 </a:t>
            </a:r>
            <a:endParaRPr lang="es-ES" sz="2200" dirty="0" smtClean="0"/>
          </a:p>
          <a:p>
            <a:pPr eaLnBrk="1" hangingPunct="1">
              <a:lnSpc>
                <a:spcPct val="80000"/>
              </a:lnSpc>
            </a:pPr>
            <a:r>
              <a:rPr lang="es-ES" sz="2200" dirty="0" smtClean="0"/>
              <a:t>En 2008 se detectaron debilidades en WPA cuando se utiliza el algoritmo de encriptación TKIP:</a:t>
            </a:r>
          </a:p>
          <a:p>
            <a:pPr lvl="1" eaLnBrk="1" hangingPunct="1">
              <a:lnSpc>
                <a:spcPct val="80000"/>
              </a:lnSpc>
            </a:pPr>
            <a:r>
              <a:rPr lang="es-ES" sz="2200" dirty="0" smtClean="0">
                <a:hlinkClick r:id="rId5"/>
              </a:rPr>
              <a:t>http://dl.aircrack-ng.org/breakingwepandwpa.pdf</a:t>
            </a:r>
            <a:r>
              <a:rPr lang="es-ES" sz="2200" dirty="0" smtClean="0"/>
              <a:t> </a:t>
            </a:r>
          </a:p>
          <a:p>
            <a:pPr eaLnBrk="1" hangingPunct="1">
              <a:lnSpc>
                <a:spcPct val="80000"/>
              </a:lnSpc>
            </a:pPr>
            <a:r>
              <a:rPr lang="es-ES" sz="2200" dirty="0" smtClean="0"/>
              <a:t>La recomendación hoy en día es usar WPA2, o si no WPA, con encriptación AES.</a:t>
            </a:r>
          </a:p>
          <a:p>
            <a:pPr eaLnBrk="1" hangingPunct="1">
              <a:lnSpc>
                <a:spcPct val="80000"/>
              </a:lnSpc>
            </a:pPr>
            <a:r>
              <a:rPr lang="es-ES" sz="2200" dirty="0" smtClean="0"/>
              <a:t>802.11i, WPA y WPA2 se apoyan en el estándar 802.1x (</a:t>
            </a:r>
            <a:r>
              <a:rPr lang="es-ES" sz="2200" dirty="0" err="1" smtClean="0"/>
              <a:t>port</a:t>
            </a:r>
            <a:r>
              <a:rPr lang="es-ES" sz="2200" dirty="0" smtClean="0"/>
              <a:t> </a:t>
            </a:r>
            <a:r>
              <a:rPr lang="es-ES" sz="2200" dirty="0" err="1" smtClean="0"/>
              <a:t>based</a:t>
            </a:r>
            <a:r>
              <a:rPr lang="es-ES" sz="2200" dirty="0" smtClean="0"/>
              <a:t> control) aprobado en el 2001.</a:t>
            </a:r>
          </a:p>
        </p:txBody>
      </p:sp>
    </p:spTree>
  </p:cSld>
  <p:clrMapOvr>
    <a:masterClrMapping/>
  </p:clrMapOvr>
  <p:transition spd="med">
    <p:cover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89325" y="6513536"/>
            <a:ext cx="2235200" cy="273050"/>
          </a:xfrm>
        </p:spPr>
        <p:txBody>
          <a:bodyPr/>
          <a:lstStyle/>
          <a:p>
            <a:pPr>
              <a:defRPr/>
            </a:pPr>
            <a:r>
              <a:rPr lang="es-ES" dirty="0"/>
              <a:t>Ampliación Redes </a:t>
            </a:r>
            <a:r>
              <a:rPr lang="es-ES" dirty="0" smtClean="0"/>
              <a:t>5-</a:t>
            </a:r>
            <a:fld id="{22EABB29-CFBD-412C-8FBA-E1A6D99693CF}" type="slidenum">
              <a:rPr lang="es-ES" smtClean="0"/>
              <a:pPr>
                <a:defRPr/>
              </a:pPr>
              <a:t>69</a:t>
            </a:fld>
            <a:endParaRPr lang="es-ES" dirty="0"/>
          </a:p>
        </p:txBody>
      </p:sp>
      <p:sp>
        <p:nvSpPr>
          <p:cNvPr id="68611" name="Rectangle 2"/>
          <p:cNvSpPr>
            <a:spLocks noGrp="1" noChangeArrowheads="1"/>
          </p:cNvSpPr>
          <p:nvPr>
            <p:ph type="title"/>
          </p:nvPr>
        </p:nvSpPr>
        <p:spPr>
          <a:xfrm>
            <a:off x="685800" y="428604"/>
            <a:ext cx="7772400" cy="1143000"/>
          </a:xfrm>
        </p:spPr>
        <p:txBody>
          <a:bodyPr/>
          <a:lstStyle/>
          <a:p>
            <a:pPr eaLnBrk="1" hangingPunct="1"/>
            <a:r>
              <a:rPr lang="es-ES" dirty="0" smtClean="0"/>
              <a:t>Seguridad (III)</a:t>
            </a:r>
          </a:p>
        </p:txBody>
      </p:sp>
      <p:sp>
        <p:nvSpPr>
          <p:cNvPr id="68612" name="Rectangle 3"/>
          <p:cNvSpPr>
            <a:spLocks noGrp="1" noChangeArrowheads="1"/>
          </p:cNvSpPr>
          <p:nvPr>
            <p:ph type="body" idx="1"/>
          </p:nvPr>
        </p:nvSpPr>
        <p:spPr>
          <a:xfrm>
            <a:off x="685800" y="1519217"/>
            <a:ext cx="7772400" cy="4395787"/>
          </a:xfrm>
        </p:spPr>
        <p:txBody>
          <a:bodyPr/>
          <a:lstStyle/>
          <a:p>
            <a:pPr eaLnBrk="1" hangingPunct="1">
              <a:lnSpc>
                <a:spcPct val="90000"/>
              </a:lnSpc>
            </a:pPr>
            <a:r>
              <a:rPr lang="es-ES" sz="2400" dirty="0" smtClean="0"/>
              <a:t>Para controlar el acceso a una red inalámbrica se pueden usar dos mecanismos:</a:t>
            </a:r>
          </a:p>
          <a:p>
            <a:pPr lvl="1" eaLnBrk="1" hangingPunct="1">
              <a:lnSpc>
                <a:spcPct val="90000"/>
              </a:lnSpc>
            </a:pPr>
            <a:r>
              <a:rPr lang="es-ES" sz="2000" dirty="0" smtClean="0"/>
              <a:t>PSK (Pre-</a:t>
            </a:r>
            <a:r>
              <a:rPr lang="es-ES" sz="2000" dirty="0" err="1" smtClean="0"/>
              <a:t>Shared</a:t>
            </a:r>
            <a:r>
              <a:rPr lang="es-ES" sz="2000" dirty="0" smtClean="0"/>
              <a:t> Key, Clave secreta compartida). Adecuado para uso particular y en oficinas pequeñas</a:t>
            </a:r>
          </a:p>
          <a:p>
            <a:pPr lvl="1" eaLnBrk="1" hangingPunct="1">
              <a:lnSpc>
                <a:spcPct val="90000"/>
              </a:lnSpc>
            </a:pPr>
            <a:r>
              <a:rPr lang="es-ES" sz="2000" dirty="0" smtClean="0"/>
              <a:t>EAP (Extensible </a:t>
            </a:r>
            <a:r>
              <a:rPr lang="es-ES" sz="2000" dirty="0" err="1" smtClean="0"/>
              <a:t>Authentication</a:t>
            </a:r>
            <a:r>
              <a:rPr lang="es-ES" sz="2000" dirty="0" smtClean="0"/>
              <a:t> </a:t>
            </a:r>
            <a:r>
              <a:rPr lang="es-ES" sz="2000" dirty="0" err="1" smtClean="0"/>
              <a:t>Protocol</a:t>
            </a:r>
            <a:r>
              <a:rPr lang="es-ES" sz="2000" dirty="0" smtClean="0"/>
              <a:t>). Validación por usuario/</a:t>
            </a:r>
            <a:r>
              <a:rPr lang="es-ES" sz="2000" dirty="0" err="1" smtClean="0"/>
              <a:t>password</a:t>
            </a:r>
            <a:r>
              <a:rPr lang="es-ES" sz="2000" dirty="0" smtClean="0"/>
              <a:t> frente a un servidor RADIUS (</a:t>
            </a:r>
            <a:r>
              <a:rPr lang="es-ES" sz="2000" dirty="0" err="1" smtClean="0"/>
              <a:t>Remote</a:t>
            </a:r>
            <a:r>
              <a:rPr lang="es-ES" sz="2000" dirty="0" smtClean="0"/>
              <a:t> </a:t>
            </a:r>
            <a:r>
              <a:rPr lang="es-ES" sz="2000" dirty="0" err="1" smtClean="0"/>
              <a:t>Authentication</a:t>
            </a:r>
            <a:r>
              <a:rPr lang="es-ES" sz="2000" dirty="0" smtClean="0"/>
              <a:t> Dial In </a:t>
            </a:r>
            <a:r>
              <a:rPr lang="es-ES" sz="2000" dirty="0" err="1" smtClean="0"/>
              <a:t>User</a:t>
            </a:r>
            <a:r>
              <a:rPr lang="es-ES" sz="2000" dirty="0" smtClean="0"/>
              <a:t> Server)</a:t>
            </a:r>
          </a:p>
          <a:p>
            <a:pPr eaLnBrk="1" hangingPunct="1">
              <a:lnSpc>
                <a:spcPct val="90000"/>
              </a:lnSpc>
            </a:pPr>
            <a:r>
              <a:rPr lang="es-ES" sz="2400" dirty="0" smtClean="0"/>
              <a:t>PSK es más sencillo de implementar, pero menos flexible. No es práctico en grandes organizaciones</a:t>
            </a:r>
          </a:p>
          <a:p>
            <a:pPr eaLnBrk="1" hangingPunct="1">
              <a:lnSpc>
                <a:spcPct val="90000"/>
              </a:lnSpc>
            </a:pPr>
            <a:r>
              <a:rPr lang="es-ES" sz="2400" dirty="0" smtClean="0"/>
              <a:t>Para controlar el acceso a la red mediante RADIUS se pueden emplear túneles VPN u 802.1x</a:t>
            </a:r>
          </a:p>
          <a:p>
            <a:pPr eaLnBrk="1" hangingPunct="1">
              <a:lnSpc>
                <a:spcPct val="90000"/>
              </a:lnSpc>
            </a:pPr>
            <a:r>
              <a:rPr lang="es-ES" sz="2400" dirty="0" smtClean="0"/>
              <a:t>Las claves o </a:t>
            </a:r>
            <a:r>
              <a:rPr lang="es-ES" sz="2400" dirty="0" err="1" smtClean="0"/>
              <a:t>passwords</a:t>
            </a:r>
            <a:r>
              <a:rPr lang="es-ES" sz="2400" dirty="0" smtClean="0"/>
              <a:t> no se envían por la red, sino que se emplean mecanismos seguros basados en técnicas criptográficas como CHAP</a:t>
            </a:r>
          </a:p>
        </p:txBody>
      </p:sp>
    </p:spTree>
  </p:cSld>
  <p:clrMapOvr>
    <a:masterClrMapping/>
  </p:clrMapOvr>
  <p:transition spd="med">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5A8041A3-5282-4491-A168-3D851FCE6815}" type="slidenum">
              <a:rPr lang="es-ES"/>
              <a:pPr>
                <a:defRPr/>
              </a:pPr>
              <a:t>7</a:t>
            </a:fld>
            <a:endParaRPr lang="es-ES"/>
          </a:p>
        </p:txBody>
      </p:sp>
      <p:sp>
        <p:nvSpPr>
          <p:cNvPr id="10243" name="Rectangle 2"/>
          <p:cNvSpPr>
            <a:spLocks noGrp="1" noChangeArrowheads="1"/>
          </p:cNvSpPr>
          <p:nvPr>
            <p:ph type="title"/>
          </p:nvPr>
        </p:nvSpPr>
        <p:spPr>
          <a:xfrm>
            <a:off x="685800" y="333375"/>
            <a:ext cx="7772400" cy="874713"/>
          </a:xfrm>
        </p:spPr>
        <p:txBody>
          <a:bodyPr/>
          <a:lstStyle/>
          <a:p>
            <a:pPr eaLnBrk="1" hangingPunct="1"/>
            <a:r>
              <a:rPr lang="es-ES" dirty="0" smtClean="0"/>
              <a:t>Elementos de las redes 802.11</a:t>
            </a:r>
          </a:p>
        </p:txBody>
      </p:sp>
      <p:sp>
        <p:nvSpPr>
          <p:cNvPr id="10244" name="Rectangle 3"/>
          <p:cNvSpPr>
            <a:spLocks noGrp="1" noChangeArrowheads="1"/>
          </p:cNvSpPr>
          <p:nvPr>
            <p:ph type="body" idx="1"/>
          </p:nvPr>
        </p:nvSpPr>
        <p:spPr>
          <a:xfrm>
            <a:off x="685800" y="1341438"/>
            <a:ext cx="7772400" cy="4467225"/>
          </a:xfrm>
        </p:spPr>
        <p:txBody>
          <a:bodyPr/>
          <a:lstStyle/>
          <a:p>
            <a:pPr eaLnBrk="1" hangingPunct="1">
              <a:lnSpc>
                <a:spcPct val="90000"/>
              </a:lnSpc>
            </a:pPr>
            <a:r>
              <a:rPr lang="es-ES" sz="2400" dirty="0"/>
              <a:t>U</a:t>
            </a:r>
            <a:r>
              <a:rPr lang="es-ES" sz="2400" dirty="0" smtClean="0"/>
              <a:t>na red 802.11 se constituye con dos tipos de elementos:</a:t>
            </a:r>
            <a:endParaRPr lang="es-ES" sz="2400" b="1" dirty="0" smtClean="0"/>
          </a:p>
          <a:p>
            <a:pPr lvl="1" eaLnBrk="1" hangingPunct="1">
              <a:lnSpc>
                <a:spcPct val="90000"/>
              </a:lnSpc>
            </a:pPr>
            <a:r>
              <a:rPr lang="es-ES" sz="2400" b="1" dirty="0" smtClean="0"/>
              <a:t>Puntos de acceso (Access Point, AP):</a:t>
            </a:r>
            <a:r>
              <a:rPr lang="es-ES" sz="2400" dirty="0" smtClean="0"/>
              <a:t> son los encargados de dar servicio a los usuarios. Cada punto de acceso abarca un área de cobertura cuya forma y tamaño depende de su potencia, tipo y orientación de su antena, estructura del edificio, obstáculos presentes, etc. El AP puede estar conectado a una red de cable, normalmente Ethernet, en cuyo caso actúa como puente transparente. </a:t>
            </a:r>
          </a:p>
          <a:p>
            <a:pPr lvl="1" eaLnBrk="1" hangingPunct="1">
              <a:lnSpc>
                <a:spcPct val="90000"/>
              </a:lnSpc>
            </a:pPr>
            <a:r>
              <a:rPr lang="es-ES" sz="2400" b="1" dirty="0" smtClean="0"/>
              <a:t>Estaciones (</a:t>
            </a:r>
            <a:r>
              <a:rPr lang="es-ES" sz="2400" b="1" dirty="0" err="1" smtClean="0"/>
              <a:t>Station</a:t>
            </a:r>
            <a:r>
              <a:rPr lang="es-ES" sz="2400" b="1" dirty="0" smtClean="0"/>
              <a:t>, STA):</a:t>
            </a:r>
            <a:r>
              <a:rPr lang="es-ES" sz="2400" dirty="0" smtClean="0"/>
              <a:t> son las interfaces inalámbricas de los equipos de usuario, que pueden ser </a:t>
            </a:r>
            <a:r>
              <a:rPr lang="es-ES" sz="2400" dirty="0" err="1" smtClean="0"/>
              <a:t>odenadores</a:t>
            </a:r>
            <a:r>
              <a:rPr lang="es-ES" sz="2400" dirty="0" smtClean="0"/>
              <a:t>, </a:t>
            </a:r>
            <a:r>
              <a:rPr lang="es-ES" sz="2400" dirty="0" err="1" smtClean="0"/>
              <a:t>PDAs</a:t>
            </a:r>
            <a:r>
              <a:rPr lang="es-ES" sz="2400" dirty="0" smtClean="0"/>
              <a:t>, </a:t>
            </a:r>
            <a:r>
              <a:rPr lang="es-ES" sz="2400" dirty="0" err="1" smtClean="0"/>
              <a:t>tablet</a:t>
            </a:r>
            <a:r>
              <a:rPr lang="es-ES" sz="2400" dirty="0" smtClean="0"/>
              <a:t> </a:t>
            </a:r>
            <a:r>
              <a:rPr lang="es-ES" sz="2400" dirty="0" err="1" smtClean="0"/>
              <a:t>PCs</a:t>
            </a:r>
            <a:r>
              <a:rPr lang="es-ES" sz="2400" dirty="0" smtClean="0"/>
              <a:t>, teléfonos, e-</a:t>
            </a:r>
            <a:r>
              <a:rPr lang="es-ES" sz="2400" dirty="0" err="1" smtClean="0"/>
              <a:t>books</a:t>
            </a:r>
            <a:r>
              <a:rPr lang="es-ES" sz="2400" dirty="0" smtClean="0"/>
              <a:t>, etc.</a:t>
            </a:r>
          </a:p>
        </p:txBody>
      </p:sp>
    </p:spTree>
  </p:cSld>
  <p:clrMapOvr>
    <a:masterClrMapping/>
  </p:clrMapOvr>
  <p:transition spd="med">
    <p:cover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 Marcador de número de diapositiva"/>
          <p:cNvSpPr>
            <a:spLocks noGrp="1"/>
          </p:cNvSpPr>
          <p:nvPr>
            <p:ph type="sldNum" sz="quarter" idx="10"/>
          </p:nvPr>
        </p:nvSpPr>
        <p:spPr/>
        <p:txBody>
          <a:bodyPr/>
          <a:lstStyle/>
          <a:p>
            <a:pPr>
              <a:defRPr/>
            </a:pPr>
            <a:r>
              <a:rPr lang="es-ES"/>
              <a:t>Ampliación Redes 5-</a:t>
            </a:r>
            <a:fld id="{10EE612A-F829-4160-9B73-86143BBBC6EB}" type="slidenum">
              <a:rPr lang="es-ES"/>
              <a:pPr>
                <a:defRPr/>
              </a:pPr>
              <a:t>70</a:t>
            </a:fld>
            <a:endParaRPr lang="es-ES"/>
          </a:p>
        </p:txBody>
      </p:sp>
      <p:sp>
        <p:nvSpPr>
          <p:cNvPr id="69635" name="Rectangle 2"/>
          <p:cNvSpPr>
            <a:spLocks noGrp="1" noChangeArrowheads="1"/>
          </p:cNvSpPr>
          <p:nvPr>
            <p:ph type="title"/>
          </p:nvPr>
        </p:nvSpPr>
        <p:spPr>
          <a:xfrm>
            <a:off x="760413" y="392113"/>
            <a:ext cx="7772400" cy="914400"/>
          </a:xfrm>
        </p:spPr>
        <p:txBody>
          <a:bodyPr/>
          <a:lstStyle/>
          <a:p>
            <a:pPr eaLnBrk="1" hangingPunct="1"/>
            <a:r>
              <a:rPr lang="es-ES_tradnl" sz="3200" smtClean="0">
                <a:latin typeface="Arial" charset="0"/>
              </a:rPr>
              <a:t>Funcionamiento de CHAP (Challenge Handshake Protocol)</a:t>
            </a:r>
            <a:endParaRPr lang="es-ES" sz="3200" smtClean="0">
              <a:latin typeface="Arial" charset="0"/>
            </a:endParaRPr>
          </a:p>
        </p:txBody>
      </p:sp>
      <p:sp>
        <p:nvSpPr>
          <p:cNvPr id="69636" name="Rectangle 3"/>
          <p:cNvSpPr>
            <a:spLocks noChangeArrowheads="1"/>
          </p:cNvSpPr>
          <p:nvPr/>
        </p:nvSpPr>
        <p:spPr bwMode="auto">
          <a:xfrm>
            <a:off x="971550" y="2738438"/>
            <a:ext cx="2000250" cy="3498850"/>
          </a:xfrm>
          <a:prstGeom prst="rect">
            <a:avLst/>
          </a:prstGeom>
          <a:noFill/>
          <a:ln w="9525">
            <a:solidFill>
              <a:schemeClr val="tx1"/>
            </a:solidFill>
            <a:miter lim="800000"/>
            <a:headEnd/>
            <a:tailEnd/>
          </a:ln>
        </p:spPr>
        <p:txBody>
          <a:bodyPr wrap="none" anchor="ctr"/>
          <a:lstStyle/>
          <a:p>
            <a:endParaRPr lang="es-ES"/>
          </a:p>
        </p:txBody>
      </p:sp>
      <p:sp>
        <p:nvSpPr>
          <p:cNvPr id="69637" name="Rectangle 4"/>
          <p:cNvSpPr>
            <a:spLocks noChangeArrowheads="1"/>
          </p:cNvSpPr>
          <p:nvPr/>
        </p:nvSpPr>
        <p:spPr bwMode="auto">
          <a:xfrm>
            <a:off x="6172200" y="2738438"/>
            <a:ext cx="2286000" cy="3498850"/>
          </a:xfrm>
          <a:prstGeom prst="rect">
            <a:avLst/>
          </a:prstGeom>
          <a:noFill/>
          <a:ln w="9525">
            <a:solidFill>
              <a:schemeClr val="tx1"/>
            </a:solidFill>
            <a:miter lim="800000"/>
            <a:headEnd/>
            <a:tailEnd/>
          </a:ln>
        </p:spPr>
        <p:txBody>
          <a:bodyPr wrap="none" anchor="ctr"/>
          <a:lstStyle/>
          <a:p>
            <a:endParaRPr lang="es-ES"/>
          </a:p>
        </p:txBody>
      </p:sp>
      <p:sp>
        <p:nvSpPr>
          <p:cNvPr id="2040837" name="Text Box 5"/>
          <p:cNvSpPr txBox="1">
            <a:spLocks noChangeArrowheads="1"/>
          </p:cNvSpPr>
          <p:nvPr/>
        </p:nvSpPr>
        <p:spPr bwMode="auto">
          <a:xfrm>
            <a:off x="1516063" y="2897188"/>
            <a:ext cx="1255712" cy="527050"/>
          </a:xfrm>
          <a:prstGeom prst="rect">
            <a:avLst/>
          </a:prstGeom>
          <a:noFill/>
          <a:ln w="9525">
            <a:solidFill>
              <a:schemeClr val="tx1"/>
            </a:solidFill>
            <a:miter lim="800000"/>
            <a:headEnd/>
            <a:tailEnd/>
          </a:ln>
        </p:spPr>
        <p:txBody>
          <a:bodyPr wrap="none">
            <a:spAutoFit/>
          </a:bodyPr>
          <a:lstStyle/>
          <a:p>
            <a:pPr algn="ctr"/>
            <a:r>
              <a:rPr lang="es-ES_tradnl"/>
              <a:t>1: Enviar </a:t>
            </a:r>
          </a:p>
          <a:p>
            <a:pPr algn="ctr"/>
            <a:r>
              <a:rPr lang="es-ES_tradnl"/>
              <a:t>identificador</a:t>
            </a:r>
            <a:endParaRPr lang="es-ES"/>
          </a:p>
        </p:txBody>
      </p:sp>
      <p:sp>
        <p:nvSpPr>
          <p:cNvPr id="2040838" name="Line 6"/>
          <p:cNvSpPr>
            <a:spLocks noChangeShapeType="1"/>
          </p:cNvSpPr>
          <p:nvPr/>
        </p:nvSpPr>
        <p:spPr bwMode="auto">
          <a:xfrm>
            <a:off x="2771775" y="3125788"/>
            <a:ext cx="3171825" cy="0"/>
          </a:xfrm>
          <a:prstGeom prst="line">
            <a:avLst/>
          </a:prstGeom>
          <a:noFill/>
          <a:ln w="19050">
            <a:solidFill>
              <a:schemeClr val="tx1"/>
            </a:solidFill>
            <a:round/>
            <a:headEnd/>
            <a:tailEnd type="triangle" w="med" len="med"/>
          </a:ln>
        </p:spPr>
        <p:txBody>
          <a:bodyPr/>
          <a:lstStyle/>
          <a:p>
            <a:endParaRPr lang="es-ES"/>
          </a:p>
        </p:txBody>
      </p:sp>
      <p:sp>
        <p:nvSpPr>
          <p:cNvPr id="2040839" name="Text Box 7"/>
          <p:cNvSpPr txBox="1">
            <a:spLocks noChangeArrowheads="1"/>
          </p:cNvSpPr>
          <p:nvPr/>
        </p:nvSpPr>
        <p:spPr bwMode="auto">
          <a:xfrm>
            <a:off x="4102100" y="2708275"/>
            <a:ext cx="757238" cy="346075"/>
          </a:xfrm>
          <a:prstGeom prst="rect">
            <a:avLst/>
          </a:prstGeom>
          <a:noFill/>
          <a:ln w="9525">
            <a:solidFill>
              <a:schemeClr val="tx1"/>
            </a:solidFill>
            <a:miter lim="800000"/>
            <a:headEnd/>
            <a:tailEnd/>
          </a:ln>
        </p:spPr>
        <p:txBody>
          <a:bodyPr wrap="none">
            <a:spAutoFit/>
          </a:bodyPr>
          <a:lstStyle/>
          <a:p>
            <a:r>
              <a:rPr lang="es-ES_tradnl" sz="1600"/>
              <a:t>pedro</a:t>
            </a:r>
            <a:endParaRPr lang="es-ES" sz="1600"/>
          </a:p>
        </p:txBody>
      </p:sp>
      <p:sp>
        <p:nvSpPr>
          <p:cNvPr id="2040840" name="Line 8"/>
          <p:cNvSpPr>
            <a:spLocks noChangeShapeType="1"/>
          </p:cNvSpPr>
          <p:nvPr/>
        </p:nvSpPr>
        <p:spPr bwMode="auto">
          <a:xfrm flipH="1">
            <a:off x="3276600" y="3694113"/>
            <a:ext cx="3095625" cy="11112"/>
          </a:xfrm>
          <a:prstGeom prst="line">
            <a:avLst/>
          </a:prstGeom>
          <a:noFill/>
          <a:ln w="19050">
            <a:solidFill>
              <a:schemeClr val="tx1"/>
            </a:solidFill>
            <a:round/>
            <a:headEnd/>
            <a:tailEnd type="triangle" w="med" len="med"/>
          </a:ln>
        </p:spPr>
        <p:txBody>
          <a:bodyPr/>
          <a:lstStyle/>
          <a:p>
            <a:endParaRPr lang="es-ES"/>
          </a:p>
        </p:txBody>
      </p:sp>
      <p:sp>
        <p:nvSpPr>
          <p:cNvPr id="2040841" name="Line 9"/>
          <p:cNvSpPr>
            <a:spLocks noChangeShapeType="1"/>
          </p:cNvSpPr>
          <p:nvPr/>
        </p:nvSpPr>
        <p:spPr bwMode="auto">
          <a:xfrm>
            <a:off x="2843213" y="4497388"/>
            <a:ext cx="3100387" cy="0"/>
          </a:xfrm>
          <a:prstGeom prst="line">
            <a:avLst/>
          </a:prstGeom>
          <a:noFill/>
          <a:ln w="19050">
            <a:solidFill>
              <a:schemeClr val="tx1"/>
            </a:solidFill>
            <a:round/>
            <a:headEnd/>
            <a:tailEnd type="triangle" w="med" len="med"/>
          </a:ln>
        </p:spPr>
        <p:txBody>
          <a:bodyPr/>
          <a:lstStyle/>
          <a:p>
            <a:endParaRPr lang="es-ES"/>
          </a:p>
        </p:txBody>
      </p:sp>
      <p:sp>
        <p:nvSpPr>
          <p:cNvPr id="2040842" name="Line 10"/>
          <p:cNvSpPr>
            <a:spLocks noChangeShapeType="1"/>
          </p:cNvSpPr>
          <p:nvPr/>
        </p:nvSpPr>
        <p:spPr bwMode="auto">
          <a:xfrm flipH="1">
            <a:off x="3276600" y="5376863"/>
            <a:ext cx="3167063" cy="11112"/>
          </a:xfrm>
          <a:prstGeom prst="line">
            <a:avLst/>
          </a:prstGeom>
          <a:noFill/>
          <a:ln w="19050">
            <a:solidFill>
              <a:schemeClr val="tx1"/>
            </a:solidFill>
            <a:round/>
            <a:headEnd/>
            <a:tailEnd type="triangle" w="med" len="med"/>
          </a:ln>
        </p:spPr>
        <p:txBody>
          <a:bodyPr/>
          <a:lstStyle/>
          <a:p>
            <a:endParaRPr lang="es-ES"/>
          </a:p>
        </p:txBody>
      </p:sp>
      <p:sp>
        <p:nvSpPr>
          <p:cNvPr id="2040843" name="Text Box 11"/>
          <p:cNvSpPr txBox="1">
            <a:spLocks noChangeArrowheads="1"/>
          </p:cNvSpPr>
          <p:nvPr/>
        </p:nvSpPr>
        <p:spPr bwMode="auto">
          <a:xfrm>
            <a:off x="3646488" y="3284538"/>
            <a:ext cx="1546225" cy="346075"/>
          </a:xfrm>
          <a:prstGeom prst="rect">
            <a:avLst/>
          </a:prstGeom>
          <a:noFill/>
          <a:ln w="9525">
            <a:solidFill>
              <a:schemeClr val="tx1"/>
            </a:solidFill>
            <a:miter lim="800000"/>
            <a:headEnd/>
            <a:tailEnd/>
          </a:ln>
        </p:spPr>
        <p:txBody>
          <a:bodyPr wrap="none">
            <a:spAutoFit/>
          </a:bodyPr>
          <a:lstStyle/>
          <a:p>
            <a:r>
              <a:rPr lang="es-ES_tradnl" sz="1600"/>
              <a:t>a#$frhg&amp;&amp;&amp;%</a:t>
            </a:r>
            <a:endParaRPr lang="es-ES" sz="1600"/>
          </a:p>
        </p:txBody>
      </p:sp>
      <p:sp>
        <p:nvSpPr>
          <p:cNvPr id="2040844" name="Text Box 12"/>
          <p:cNvSpPr txBox="1">
            <a:spLocks noChangeArrowheads="1"/>
          </p:cNvSpPr>
          <p:nvPr/>
        </p:nvSpPr>
        <p:spPr bwMode="auto">
          <a:xfrm>
            <a:off x="3854450" y="4064000"/>
            <a:ext cx="1028700" cy="346075"/>
          </a:xfrm>
          <a:prstGeom prst="rect">
            <a:avLst/>
          </a:prstGeom>
          <a:noFill/>
          <a:ln w="9525">
            <a:solidFill>
              <a:schemeClr val="tx1"/>
            </a:solidFill>
            <a:miter lim="800000"/>
            <a:headEnd/>
            <a:tailEnd/>
          </a:ln>
        </p:spPr>
        <p:txBody>
          <a:bodyPr wrap="none">
            <a:spAutoFit/>
          </a:bodyPr>
          <a:lstStyle/>
          <a:p>
            <a:r>
              <a:rPr lang="es-ES_tradnl" sz="1600"/>
              <a:t>Q324$*&amp;</a:t>
            </a:r>
            <a:endParaRPr lang="es-ES" sz="1600"/>
          </a:p>
        </p:txBody>
      </p:sp>
      <p:sp>
        <p:nvSpPr>
          <p:cNvPr id="2040845" name="Text Box 13"/>
          <p:cNvSpPr txBox="1">
            <a:spLocks noChangeArrowheads="1"/>
          </p:cNvSpPr>
          <p:nvPr/>
        </p:nvSpPr>
        <p:spPr bwMode="auto">
          <a:xfrm>
            <a:off x="4251325" y="4983163"/>
            <a:ext cx="498475" cy="346075"/>
          </a:xfrm>
          <a:prstGeom prst="rect">
            <a:avLst/>
          </a:prstGeom>
          <a:noFill/>
          <a:ln w="9525">
            <a:solidFill>
              <a:schemeClr val="tx1"/>
            </a:solidFill>
            <a:miter lim="800000"/>
            <a:headEnd/>
            <a:tailEnd/>
          </a:ln>
        </p:spPr>
        <p:txBody>
          <a:bodyPr wrap="none">
            <a:spAutoFit/>
          </a:bodyPr>
          <a:lstStyle/>
          <a:p>
            <a:r>
              <a:rPr lang="es-ES_tradnl" sz="1600"/>
              <a:t>OK</a:t>
            </a:r>
            <a:endParaRPr lang="es-ES" sz="1600"/>
          </a:p>
        </p:txBody>
      </p:sp>
      <p:sp>
        <p:nvSpPr>
          <p:cNvPr id="2040846" name="Text Box 14"/>
          <p:cNvSpPr txBox="1">
            <a:spLocks noChangeArrowheads="1"/>
          </p:cNvSpPr>
          <p:nvPr/>
        </p:nvSpPr>
        <p:spPr bwMode="auto">
          <a:xfrm>
            <a:off x="1144588" y="4005263"/>
            <a:ext cx="1698625" cy="952500"/>
          </a:xfrm>
          <a:prstGeom prst="rect">
            <a:avLst/>
          </a:prstGeom>
          <a:noFill/>
          <a:ln w="9525">
            <a:solidFill>
              <a:schemeClr val="tx1"/>
            </a:solidFill>
            <a:miter lim="800000"/>
            <a:headEnd/>
            <a:tailEnd/>
          </a:ln>
        </p:spPr>
        <p:txBody>
          <a:bodyPr>
            <a:spAutoFit/>
          </a:bodyPr>
          <a:lstStyle/>
          <a:p>
            <a:pPr algn="ctr"/>
            <a:r>
              <a:rPr lang="es-ES_tradnl"/>
              <a:t>3: Calcular MD5 usando ‘saturno’ como clave </a:t>
            </a:r>
          </a:p>
          <a:p>
            <a:pPr algn="ctr"/>
            <a:r>
              <a:rPr lang="es-ES_tradnl"/>
              <a:t>y enviar </a:t>
            </a:r>
            <a:endParaRPr lang="es-ES"/>
          </a:p>
        </p:txBody>
      </p:sp>
      <p:sp>
        <p:nvSpPr>
          <p:cNvPr id="69648" name="Text Box 15"/>
          <p:cNvSpPr txBox="1">
            <a:spLocks noChangeArrowheads="1"/>
          </p:cNvSpPr>
          <p:nvPr/>
        </p:nvSpPr>
        <p:spPr bwMode="auto">
          <a:xfrm>
            <a:off x="1408113" y="1592263"/>
            <a:ext cx="1258887" cy="396875"/>
          </a:xfrm>
          <a:prstGeom prst="rect">
            <a:avLst/>
          </a:prstGeom>
          <a:noFill/>
          <a:ln w="9525">
            <a:noFill/>
            <a:miter lim="800000"/>
            <a:headEnd/>
            <a:tailEnd/>
          </a:ln>
        </p:spPr>
        <p:txBody>
          <a:bodyPr wrap="none">
            <a:spAutoFit/>
          </a:bodyPr>
          <a:lstStyle/>
          <a:p>
            <a:pPr algn="ctr"/>
            <a:r>
              <a:rPr lang="es-ES_tradnl" sz="2000" b="0"/>
              <a:t>CLIENTE</a:t>
            </a:r>
            <a:endParaRPr lang="es-ES" sz="2000" b="0"/>
          </a:p>
        </p:txBody>
      </p:sp>
      <p:sp>
        <p:nvSpPr>
          <p:cNvPr id="69649" name="Text Box 16"/>
          <p:cNvSpPr txBox="1">
            <a:spLocks noChangeArrowheads="1"/>
          </p:cNvSpPr>
          <p:nvPr/>
        </p:nvSpPr>
        <p:spPr bwMode="auto">
          <a:xfrm>
            <a:off x="6313488" y="1544638"/>
            <a:ext cx="1512887" cy="396875"/>
          </a:xfrm>
          <a:prstGeom prst="rect">
            <a:avLst/>
          </a:prstGeom>
          <a:noFill/>
          <a:ln w="9525">
            <a:noFill/>
            <a:miter lim="800000"/>
            <a:headEnd/>
            <a:tailEnd/>
          </a:ln>
        </p:spPr>
        <p:txBody>
          <a:bodyPr wrap="none">
            <a:spAutoFit/>
          </a:bodyPr>
          <a:lstStyle/>
          <a:p>
            <a:pPr algn="ctr"/>
            <a:r>
              <a:rPr lang="es-ES_tradnl" sz="2000" b="0"/>
              <a:t>SERVIDOR</a:t>
            </a:r>
            <a:endParaRPr lang="es-ES" sz="2000" b="0"/>
          </a:p>
        </p:txBody>
      </p:sp>
      <p:sp>
        <p:nvSpPr>
          <p:cNvPr id="2040849" name="Text Box 17"/>
          <p:cNvSpPr txBox="1">
            <a:spLocks noChangeArrowheads="1"/>
          </p:cNvSpPr>
          <p:nvPr/>
        </p:nvSpPr>
        <p:spPr bwMode="auto">
          <a:xfrm>
            <a:off x="6356350" y="3314700"/>
            <a:ext cx="1906588" cy="739775"/>
          </a:xfrm>
          <a:prstGeom prst="rect">
            <a:avLst/>
          </a:prstGeom>
          <a:noFill/>
          <a:ln w="9525">
            <a:solidFill>
              <a:schemeClr val="tx1"/>
            </a:solidFill>
            <a:miter lim="800000"/>
            <a:headEnd/>
            <a:tailEnd/>
          </a:ln>
        </p:spPr>
        <p:txBody>
          <a:bodyPr wrap="none">
            <a:spAutoFit/>
          </a:bodyPr>
          <a:lstStyle/>
          <a:p>
            <a:pPr algn="ctr"/>
            <a:r>
              <a:rPr lang="es-ES_tradnl"/>
              <a:t>2: Enviar cadena de </a:t>
            </a:r>
          </a:p>
          <a:p>
            <a:pPr algn="ctr"/>
            <a:r>
              <a:rPr lang="es-ES_tradnl"/>
              <a:t>caracteres </a:t>
            </a:r>
          </a:p>
          <a:p>
            <a:pPr algn="ctr"/>
            <a:r>
              <a:rPr lang="es-ES_tradnl"/>
              <a:t>aleatoria (reto).</a:t>
            </a:r>
            <a:endParaRPr lang="es-ES"/>
          </a:p>
        </p:txBody>
      </p:sp>
      <p:sp>
        <p:nvSpPr>
          <p:cNvPr id="2040850" name="Text Box 18"/>
          <p:cNvSpPr txBox="1">
            <a:spLocks noChangeArrowheads="1"/>
          </p:cNvSpPr>
          <p:nvPr/>
        </p:nvSpPr>
        <p:spPr bwMode="auto">
          <a:xfrm>
            <a:off x="6435725" y="4784725"/>
            <a:ext cx="1736725" cy="1165225"/>
          </a:xfrm>
          <a:prstGeom prst="rect">
            <a:avLst/>
          </a:prstGeom>
          <a:noFill/>
          <a:ln w="9525">
            <a:solidFill>
              <a:schemeClr val="tx1"/>
            </a:solidFill>
            <a:miter lim="800000"/>
            <a:headEnd/>
            <a:tailEnd/>
          </a:ln>
        </p:spPr>
        <p:txBody>
          <a:bodyPr>
            <a:spAutoFit/>
          </a:bodyPr>
          <a:lstStyle/>
          <a:p>
            <a:pPr algn="ctr"/>
            <a:r>
              <a:rPr lang="es-ES_tradnl"/>
              <a:t>4: Calcular MD5 usando ‘saturno’ como clave, comprobar y </a:t>
            </a:r>
          </a:p>
          <a:p>
            <a:pPr algn="ctr"/>
            <a:r>
              <a:rPr lang="es-ES_tradnl"/>
              <a:t>responder</a:t>
            </a:r>
            <a:endParaRPr lang="es-ES"/>
          </a:p>
        </p:txBody>
      </p:sp>
      <p:sp>
        <p:nvSpPr>
          <p:cNvPr id="69652" name="Text Box 19"/>
          <p:cNvSpPr txBox="1">
            <a:spLocks noChangeArrowheads="1"/>
          </p:cNvSpPr>
          <p:nvPr/>
        </p:nvSpPr>
        <p:spPr bwMode="auto">
          <a:xfrm>
            <a:off x="966788" y="2043113"/>
            <a:ext cx="2127250" cy="581025"/>
          </a:xfrm>
          <a:prstGeom prst="rect">
            <a:avLst/>
          </a:prstGeom>
          <a:noFill/>
          <a:ln w="9525">
            <a:noFill/>
            <a:miter lim="800000"/>
            <a:headEnd/>
            <a:tailEnd/>
          </a:ln>
        </p:spPr>
        <p:txBody>
          <a:bodyPr wrap="none">
            <a:spAutoFit/>
          </a:bodyPr>
          <a:lstStyle/>
          <a:p>
            <a:pPr algn="ctr"/>
            <a:r>
              <a:rPr lang="es-ES" sz="1600"/>
              <a:t>Usuario: ‘pedro’</a:t>
            </a:r>
          </a:p>
          <a:p>
            <a:pPr algn="ctr"/>
            <a:r>
              <a:rPr lang="es-ES" sz="1600"/>
              <a:t>Password: ‘saturno’</a:t>
            </a:r>
          </a:p>
        </p:txBody>
      </p:sp>
      <p:sp>
        <p:nvSpPr>
          <p:cNvPr id="2040853" name="Text Box 21"/>
          <p:cNvSpPr txBox="1">
            <a:spLocks noChangeArrowheads="1"/>
          </p:cNvSpPr>
          <p:nvPr/>
        </p:nvSpPr>
        <p:spPr bwMode="auto">
          <a:xfrm>
            <a:off x="1598613" y="5157788"/>
            <a:ext cx="1028700" cy="527050"/>
          </a:xfrm>
          <a:prstGeom prst="rect">
            <a:avLst/>
          </a:prstGeom>
          <a:noFill/>
          <a:ln w="9525">
            <a:solidFill>
              <a:schemeClr val="tx1"/>
            </a:solidFill>
            <a:miter lim="800000"/>
            <a:headEnd/>
            <a:tailEnd/>
          </a:ln>
        </p:spPr>
        <p:txBody>
          <a:bodyPr>
            <a:spAutoFit/>
          </a:bodyPr>
          <a:lstStyle/>
          <a:p>
            <a:pPr algn="ctr"/>
            <a:r>
              <a:rPr lang="es-ES"/>
              <a:t>5: Prueba superada</a:t>
            </a:r>
          </a:p>
        </p:txBody>
      </p:sp>
      <p:sp>
        <p:nvSpPr>
          <p:cNvPr id="69654" name="Text Box 22"/>
          <p:cNvSpPr txBox="1">
            <a:spLocks noChangeArrowheads="1"/>
          </p:cNvSpPr>
          <p:nvPr/>
        </p:nvSpPr>
        <p:spPr bwMode="auto">
          <a:xfrm>
            <a:off x="6223000" y="2047875"/>
            <a:ext cx="2127250" cy="581025"/>
          </a:xfrm>
          <a:prstGeom prst="rect">
            <a:avLst/>
          </a:prstGeom>
          <a:noFill/>
          <a:ln w="9525">
            <a:noFill/>
            <a:miter lim="800000"/>
            <a:headEnd/>
            <a:tailEnd/>
          </a:ln>
        </p:spPr>
        <p:txBody>
          <a:bodyPr wrap="none">
            <a:spAutoFit/>
          </a:bodyPr>
          <a:lstStyle/>
          <a:p>
            <a:pPr algn="ctr"/>
            <a:r>
              <a:rPr lang="es-ES" sz="1600"/>
              <a:t>Usuario: ‘pedro’</a:t>
            </a:r>
          </a:p>
          <a:p>
            <a:pPr algn="ctr"/>
            <a:r>
              <a:rPr lang="es-ES" sz="1600"/>
              <a:t>Password: ‘saturno’</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0837"/>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040838"/>
                                        </p:tgtEl>
                                        <p:attrNameLst>
                                          <p:attrName>style.visibility</p:attrName>
                                        </p:attrNameLst>
                                      </p:cBhvr>
                                      <p:to>
                                        <p:strVal val="visible"/>
                                      </p:to>
                                    </p:set>
                                    <p:animEffect transition="in" filter="wipe(left)">
                                      <p:cBhvr>
                                        <p:cTn id="9" dur="500"/>
                                        <p:tgtEl>
                                          <p:spTgt spid="204083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0408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0849"/>
                                        </p:tgtEl>
                                        <p:attrNameLst>
                                          <p:attrName>style.visibility</p:attrName>
                                        </p:attrNameLst>
                                      </p:cBhvr>
                                      <p:to>
                                        <p:strVal val="visible"/>
                                      </p:to>
                                    </p:set>
                                  </p:childTnLst>
                                </p:cTn>
                              </p:par>
                              <p:par>
                                <p:cTn id="17" presetID="22" presetClass="entr" presetSubtype="2" fill="hold" grpId="0" nodeType="withEffect">
                                  <p:stCondLst>
                                    <p:cond delay="0"/>
                                  </p:stCondLst>
                                  <p:childTnLst>
                                    <p:set>
                                      <p:cBhvr>
                                        <p:cTn id="18" dur="1" fill="hold">
                                          <p:stCondLst>
                                            <p:cond delay="0"/>
                                          </p:stCondLst>
                                        </p:cTn>
                                        <p:tgtEl>
                                          <p:spTgt spid="2040840"/>
                                        </p:tgtEl>
                                        <p:attrNameLst>
                                          <p:attrName>style.visibility</p:attrName>
                                        </p:attrNameLst>
                                      </p:cBhvr>
                                      <p:to>
                                        <p:strVal val="visible"/>
                                      </p:to>
                                    </p:set>
                                    <p:animEffect transition="in" filter="wipe(right)">
                                      <p:cBhvr>
                                        <p:cTn id="19" dur="500"/>
                                        <p:tgtEl>
                                          <p:spTgt spid="204084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0408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0846"/>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2040841"/>
                                        </p:tgtEl>
                                        <p:attrNameLst>
                                          <p:attrName>style.visibility</p:attrName>
                                        </p:attrNameLst>
                                      </p:cBhvr>
                                      <p:to>
                                        <p:strVal val="visible"/>
                                      </p:to>
                                    </p:set>
                                    <p:animEffect transition="in" filter="wipe(left)">
                                      <p:cBhvr>
                                        <p:cTn id="29" dur="500"/>
                                        <p:tgtEl>
                                          <p:spTgt spid="2040841"/>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0408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0850"/>
                                        </p:tgtEl>
                                        <p:attrNameLst>
                                          <p:attrName>style.visibility</p:attrName>
                                        </p:attrNameLst>
                                      </p:cBhvr>
                                      <p:to>
                                        <p:strVal val="visible"/>
                                      </p:to>
                                    </p:set>
                                  </p:childTnLst>
                                </p:cTn>
                              </p:par>
                              <p:par>
                                <p:cTn id="37" presetID="22" presetClass="entr" presetSubtype="2" fill="hold" grpId="0" nodeType="withEffect">
                                  <p:stCondLst>
                                    <p:cond delay="0"/>
                                  </p:stCondLst>
                                  <p:childTnLst>
                                    <p:set>
                                      <p:cBhvr>
                                        <p:cTn id="38" dur="1" fill="hold">
                                          <p:stCondLst>
                                            <p:cond delay="0"/>
                                          </p:stCondLst>
                                        </p:cTn>
                                        <p:tgtEl>
                                          <p:spTgt spid="2040842"/>
                                        </p:tgtEl>
                                        <p:attrNameLst>
                                          <p:attrName>style.visibility</p:attrName>
                                        </p:attrNameLst>
                                      </p:cBhvr>
                                      <p:to>
                                        <p:strVal val="visible"/>
                                      </p:to>
                                    </p:set>
                                    <p:animEffect transition="in" filter="wipe(right)">
                                      <p:cBhvr>
                                        <p:cTn id="39" dur="500"/>
                                        <p:tgtEl>
                                          <p:spTgt spid="204084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040845"/>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04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P spid="2040838" grpId="0" animBg="1"/>
      <p:bldP spid="2040839" grpId="0" animBg="1"/>
      <p:bldP spid="2040840" grpId="0" animBg="1"/>
      <p:bldP spid="2040841" grpId="0" animBg="1"/>
      <p:bldP spid="2040842" grpId="0" animBg="1"/>
      <p:bldP spid="2040843" grpId="0" animBg="1"/>
      <p:bldP spid="2040844" grpId="0" animBg="1"/>
      <p:bldP spid="2040845" grpId="0" animBg="1"/>
      <p:bldP spid="2040846" grpId="0" animBg="1"/>
      <p:bldP spid="2040849" grpId="0" animBg="1"/>
      <p:bldP spid="2040850" grpId="0" animBg="1"/>
      <p:bldP spid="20408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Marcador de número de diapositiva"/>
          <p:cNvSpPr>
            <a:spLocks noGrp="1"/>
          </p:cNvSpPr>
          <p:nvPr>
            <p:ph type="sldNum" sz="quarter" idx="10"/>
          </p:nvPr>
        </p:nvSpPr>
        <p:spPr/>
        <p:txBody>
          <a:bodyPr/>
          <a:lstStyle/>
          <a:p>
            <a:pPr>
              <a:defRPr/>
            </a:pPr>
            <a:r>
              <a:rPr lang="es-ES"/>
              <a:t>Ampliación Redes 5-</a:t>
            </a:r>
            <a:fld id="{6C7159CB-CAC6-49F0-94CE-AB3ABB230F58}" type="slidenum">
              <a:rPr lang="es-ES"/>
              <a:pPr>
                <a:defRPr/>
              </a:pPr>
              <a:t>71</a:t>
            </a:fld>
            <a:endParaRPr lang="es-ES"/>
          </a:p>
        </p:txBody>
      </p:sp>
      <p:sp>
        <p:nvSpPr>
          <p:cNvPr id="70659" name="Line 88"/>
          <p:cNvSpPr>
            <a:spLocks noChangeShapeType="1"/>
          </p:cNvSpPr>
          <p:nvPr/>
        </p:nvSpPr>
        <p:spPr bwMode="auto">
          <a:xfrm>
            <a:off x="6372225" y="3644900"/>
            <a:ext cx="0" cy="1296988"/>
          </a:xfrm>
          <a:prstGeom prst="line">
            <a:avLst/>
          </a:prstGeom>
          <a:noFill/>
          <a:ln w="25400">
            <a:solidFill>
              <a:srgbClr val="0000FF"/>
            </a:solidFill>
            <a:round/>
            <a:headEnd/>
            <a:tailEnd/>
          </a:ln>
        </p:spPr>
        <p:txBody>
          <a:bodyPr/>
          <a:lstStyle/>
          <a:p>
            <a:endParaRPr lang="es-ES"/>
          </a:p>
        </p:txBody>
      </p:sp>
      <p:sp>
        <p:nvSpPr>
          <p:cNvPr id="70660" name="Line 89"/>
          <p:cNvSpPr>
            <a:spLocks noChangeShapeType="1"/>
          </p:cNvSpPr>
          <p:nvPr/>
        </p:nvSpPr>
        <p:spPr bwMode="auto">
          <a:xfrm flipV="1">
            <a:off x="6300788" y="5157788"/>
            <a:ext cx="1655762" cy="0"/>
          </a:xfrm>
          <a:prstGeom prst="line">
            <a:avLst/>
          </a:prstGeom>
          <a:noFill/>
          <a:ln w="25400">
            <a:solidFill>
              <a:srgbClr val="0000FF"/>
            </a:solidFill>
            <a:round/>
            <a:headEnd/>
            <a:tailEnd/>
          </a:ln>
        </p:spPr>
        <p:txBody>
          <a:bodyPr/>
          <a:lstStyle/>
          <a:p>
            <a:endParaRPr lang="es-ES"/>
          </a:p>
        </p:txBody>
      </p:sp>
      <p:sp>
        <p:nvSpPr>
          <p:cNvPr id="70661" name="Rectangle 4"/>
          <p:cNvSpPr>
            <a:spLocks noChangeArrowheads="1"/>
          </p:cNvSpPr>
          <p:nvPr/>
        </p:nvSpPr>
        <p:spPr bwMode="auto">
          <a:xfrm>
            <a:off x="685800" y="125413"/>
            <a:ext cx="7772400" cy="1143000"/>
          </a:xfrm>
          <a:prstGeom prst="rect">
            <a:avLst/>
          </a:prstGeom>
          <a:noFill/>
          <a:ln w="9525">
            <a:noFill/>
            <a:miter lim="800000"/>
            <a:headEnd/>
            <a:tailEnd/>
          </a:ln>
        </p:spPr>
        <p:txBody>
          <a:bodyPr anchor="ctr"/>
          <a:lstStyle/>
          <a:p>
            <a:pPr algn="ctr"/>
            <a:r>
              <a:rPr lang="es-ES" sz="3600" b="0">
                <a:solidFill>
                  <a:schemeClr val="tx2"/>
                </a:solidFill>
                <a:latin typeface="Times New Roman" pitchFamily="18" charset="0"/>
              </a:rPr>
              <a:t>Autentificación RADIUS con túneles VPN (eduroam-vpn)</a:t>
            </a:r>
          </a:p>
        </p:txBody>
      </p:sp>
      <p:sp>
        <p:nvSpPr>
          <p:cNvPr id="70662" name="Line 5"/>
          <p:cNvSpPr>
            <a:spLocks noChangeShapeType="1"/>
          </p:cNvSpPr>
          <p:nvPr/>
        </p:nvSpPr>
        <p:spPr bwMode="auto">
          <a:xfrm>
            <a:off x="5264150" y="2636838"/>
            <a:ext cx="0" cy="1152525"/>
          </a:xfrm>
          <a:prstGeom prst="line">
            <a:avLst/>
          </a:prstGeom>
          <a:noFill/>
          <a:ln w="25400">
            <a:solidFill>
              <a:srgbClr val="0000FF"/>
            </a:solidFill>
            <a:round/>
            <a:headEnd/>
            <a:tailEnd/>
          </a:ln>
        </p:spPr>
        <p:txBody>
          <a:bodyPr/>
          <a:lstStyle/>
          <a:p>
            <a:endParaRPr lang="es-ES"/>
          </a:p>
        </p:txBody>
      </p:sp>
      <p:sp>
        <p:nvSpPr>
          <p:cNvPr id="70663" name="Text Box 7"/>
          <p:cNvSpPr txBox="1">
            <a:spLocks noChangeArrowheads="1"/>
          </p:cNvSpPr>
          <p:nvPr/>
        </p:nvSpPr>
        <p:spPr bwMode="auto">
          <a:xfrm>
            <a:off x="7235825" y="5651500"/>
            <a:ext cx="1125538" cy="730250"/>
          </a:xfrm>
          <a:prstGeom prst="rect">
            <a:avLst/>
          </a:prstGeom>
          <a:noFill/>
          <a:ln w="9525">
            <a:noFill/>
            <a:miter lim="800000"/>
            <a:headEnd/>
            <a:tailEnd/>
          </a:ln>
        </p:spPr>
        <p:txBody>
          <a:bodyPr>
            <a:spAutoFit/>
          </a:bodyPr>
          <a:lstStyle/>
          <a:p>
            <a:pPr algn="ctr"/>
            <a:r>
              <a:rPr lang="es-ES"/>
              <a:t>147.156.9.7 Servidor RADIUS</a:t>
            </a:r>
          </a:p>
        </p:txBody>
      </p:sp>
      <p:sp>
        <p:nvSpPr>
          <p:cNvPr id="70664" name="Line 9"/>
          <p:cNvSpPr>
            <a:spLocks noChangeShapeType="1"/>
          </p:cNvSpPr>
          <p:nvPr/>
        </p:nvSpPr>
        <p:spPr bwMode="auto">
          <a:xfrm flipV="1">
            <a:off x="3995738" y="3789363"/>
            <a:ext cx="2520950" cy="0"/>
          </a:xfrm>
          <a:prstGeom prst="line">
            <a:avLst/>
          </a:prstGeom>
          <a:noFill/>
          <a:ln w="25400">
            <a:solidFill>
              <a:srgbClr val="0000FF"/>
            </a:solidFill>
            <a:round/>
            <a:headEnd/>
            <a:tailEnd/>
          </a:ln>
        </p:spPr>
        <p:txBody>
          <a:bodyPr/>
          <a:lstStyle/>
          <a:p>
            <a:endParaRPr lang="es-ES"/>
          </a:p>
        </p:txBody>
      </p:sp>
      <p:pic>
        <p:nvPicPr>
          <p:cNvPr id="70665" name="Picture 10"/>
          <p:cNvPicPr>
            <a:picLocks noChangeAspect="1" noChangeArrowheads="1"/>
          </p:cNvPicPr>
          <p:nvPr/>
        </p:nvPicPr>
        <p:blipFill>
          <a:blip r:embed="rId3" cstate="print"/>
          <a:srcRect/>
          <a:stretch>
            <a:fillRect/>
          </a:stretch>
        </p:blipFill>
        <p:spPr bwMode="auto">
          <a:xfrm>
            <a:off x="3532188" y="3424238"/>
            <a:ext cx="681037" cy="509587"/>
          </a:xfrm>
          <a:prstGeom prst="rect">
            <a:avLst/>
          </a:prstGeom>
          <a:noFill/>
          <a:ln w="9525">
            <a:noFill/>
            <a:miter lim="800000"/>
            <a:headEnd/>
            <a:tailEnd/>
          </a:ln>
        </p:spPr>
      </p:pic>
      <p:pic>
        <p:nvPicPr>
          <p:cNvPr id="70666" name="Picture 11"/>
          <p:cNvPicPr>
            <a:picLocks noChangeAspect="1" noChangeArrowheads="1"/>
          </p:cNvPicPr>
          <p:nvPr/>
        </p:nvPicPr>
        <p:blipFill>
          <a:blip r:embed="rId4" cstate="print"/>
          <a:srcRect/>
          <a:stretch>
            <a:fillRect/>
          </a:stretch>
        </p:blipFill>
        <p:spPr bwMode="auto">
          <a:xfrm>
            <a:off x="3514725" y="2619375"/>
            <a:ext cx="593725" cy="522288"/>
          </a:xfrm>
          <a:prstGeom prst="rect">
            <a:avLst/>
          </a:prstGeom>
          <a:noFill/>
          <a:ln w="9525">
            <a:noFill/>
            <a:miter lim="800000"/>
            <a:headEnd/>
            <a:tailEnd/>
          </a:ln>
        </p:spPr>
      </p:pic>
      <p:sp>
        <p:nvSpPr>
          <p:cNvPr id="70667" name="Text Box 12"/>
          <p:cNvSpPr txBox="1">
            <a:spLocks noChangeArrowheads="1"/>
          </p:cNvSpPr>
          <p:nvPr/>
        </p:nvSpPr>
        <p:spPr bwMode="auto">
          <a:xfrm>
            <a:off x="3705225" y="2601913"/>
            <a:ext cx="312738" cy="304800"/>
          </a:xfrm>
          <a:prstGeom prst="rect">
            <a:avLst/>
          </a:prstGeom>
          <a:noFill/>
          <a:ln w="9525">
            <a:noFill/>
            <a:miter lim="800000"/>
            <a:headEnd/>
            <a:tailEnd/>
          </a:ln>
        </p:spPr>
        <p:txBody>
          <a:bodyPr wrap="none">
            <a:spAutoFit/>
          </a:bodyPr>
          <a:lstStyle/>
          <a:p>
            <a:r>
              <a:rPr lang="es-ES"/>
              <a:t>A</a:t>
            </a:r>
          </a:p>
        </p:txBody>
      </p:sp>
      <p:sp>
        <p:nvSpPr>
          <p:cNvPr id="70668" name="Text Box 13"/>
          <p:cNvSpPr txBox="1">
            <a:spLocks noChangeArrowheads="1"/>
          </p:cNvSpPr>
          <p:nvPr/>
        </p:nvSpPr>
        <p:spPr bwMode="auto">
          <a:xfrm>
            <a:off x="3635375" y="3541713"/>
            <a:ext cx="465138" cy="336550"/>
          </a:xfrm>
          <a:prstGeom prst="rect">
            <a:avLst/>
          </a:prstGeom>
          <a:noFill/>
          <a:ln w="9525">
            <a:noFill/>
            <a:miter lim="800000"/>
            <a:headEnd/>
            <a:tailEnd/>
          </a:ln>
        </p:spPr>
        <p:txBody>
          <a:bodyPr wrap="none">
            <a:spAutoFit/>
          </a:bodyPr>
          <a:lstStyle/>
          <a:p>
            <a:r>
              <a:rPr lang="es-ES" sz="1600"/>
              <a:t>AP</a:t>
            </a:r>
          </a:p>
        </p:txBody>
      </p:sp>
      <p:pic>
        <p:nvPicPr>
          <p:cNvPr id="2043933" name="Picture 29"/>
          <p:cNvPicPr>
            <a:picLocks noChangeAspect="1" noChangeArrowheads="1"/>
          </p:cNvPicPr>
          <p:nvPr/>
        </p:nvPicPr>
        <p:blipFill>
          <a:blip r:embed="rId5" cstate="print"/>
          <a:srcRect/>
          <a:stretch>
            <a:fillRect/>
          </a:stretch>
        </p:blipFill>
        <p:spPr bwMode="auto">
          <a:xfrm>
            <a:off x="3748088" y="3176588"/>
            <a:ext cx="111125" cy="598487"/>
          </a:xfrm>
          <a:prstGeom prst="rect">
            <a:avLst/>
          </a:prstGeom>
          <a:noFill/>
          <a:ln w="9525">
            <a:noFill/>
            <a:miter lim="800000"/>
            <a:headEnd/>
            <a:tailEnd/>
          </a:ln>
        </p:spPr>
      </p:pic>
      <p:sp>
        <p:nvSpPr>
          <p:cNvPr id="2043940" name="Freeform 36"/>
          <p:cNvSpPr>
            <a:spLocks/>
          </p:cNvSpPr>
          <p:nvPr/>
        </p:nvSpPr>
        <p:spPr bwMode="auto">
          <a:xfrm>
            <a:off x="5146675" y="5053013"/>
            <a:ext cx="1154113" cy="109537"/>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rnd" cmpd="sng">
            <a:solidFill>
              <a:schemeClr val="accent2"/>
            </a:solidFill>
            <a:prstDash val="solid"/>
            <a:round/>
            <a:headEnd type="none" w="sm" len="sm"/>
            <a:tailEnd type="none" w="sm" len="sm"/>
          </a:ln>
          <a:effectLst>
            <a:outerShdw dist="17961" dir="2700000" algn="ctr" rotWithShape="0">
              <a:schemeClr val="tx1"/>
            </a:outerShdw>
          </a:effectLst>
        </p:spPr>
        <p:txBody>
          <a:bodyPr/>
          <a:lstStyle/>
          <a:p>
            <a:pPr>
              <a:defRPr/>
            </a:pPr>
            <a:endParaRPr lang="es-ES"/>
          </a:p>
        </p:txBody>
      </p:sp>
      <p:pic>
        <p:nvPicPr>
          <p:cNvPr id="70671" name="Picture 37"/>
          <p:cNvPicPr>
            <a:picLocks noChangeArrowheads="1"/>
          </p:cNvPicPr>
          <p:nvPr/>
        </p:nvPicPr>
        <p:blipFill>
          <a:blip r:embed="rId6" cstate="print"/>
          <a:srcRect/>
          <a:stretch>
            <a:fillRect/>
          </a:stretch>
        </p:blipFill>
        <p:spPr bwMode="auto">
          <a:xfrm>
            <a:off x="4284663" y="4619625"/>
            <a:ext cx="1176337" cy="792163"/>
          </a:xfrm>
          <a:prstGeom prst="rect">
            <a:avLst/>
          </a:prstGeom>
          <a:noFill/>
          <a:ln w="9525">
            <a:noFill/>
            <a:miter lim="800000"/>
            <a:headEnd/>
            <a:tailEnd/>
          </a:ln>
        </p:spPr>
      </p:pic>
      <p:pic>
        <p:nvPicPr>
          <p:cNvPr id="70672" name="Picture 39"/>
          <p:cNvPicPr>
            <a:picLocks noChangeArrowheads="1"/>
          </p:cNvPicPr>
          <p:nvPr/>
        </p:nvPicPr>
        <p:blipFill>
          <a:blip r:embed="rId7" cstate="print"/>
          <a:srcRect/>
          <a:stretch>
            <a:fillRect/>
          </a:stretch>
        </p:blipFill>
        <p:spPr bwMode="auto">
          <a:xfrm>
            <a:off x="6011863" y="4835525"/>
            <a:ext cx="931862" cy="609600"/>
          </a:xfrm>
          <a:prstGeom prst="rect">
            <a:avLst/>
          </a:prstGeom>
          <a:noFill/>
          <a:ln w="12700">
            <a:noFill/>
            <a:miter lim="800000"/>
            <a:headEnd/>
            <a:tailEnd/>
          </a:ln>
        </p:spPr>
      </p:pic>
      <p:sp>
        <p:nvSpPr>
          <p:cNvPr id="70673" name="Text Box 40"/>
          <p:cNvSpPr txBox="1">
            <a:spLocks noChangeArrowheads="1"/>
          </p:cNvSpPr>
          <p:nvPr/>
        </p:nvSpPr>
        <p:spPr bwMode="auto">
          <a:xfrm>
            <a:off x="4433888" y="4835525"/>
            <a:ext cx="930275" cy="336550"/>
          </a:xfrm>
          <a:prstGeom prst="rect">
            <a:avLst/>
          </a:prstGeom>
          <a:noFill/>
          <a:ln w="9525">
            <a:noFill/>
            <a:miter lim="800000"/>
            <a:headEnd/>
            <a:tailEnd/>
          </a:ln>
        </p:spPr>
        <p:txBody>
          <a:bodyPr wrap="none">
            <a:spAutoFit/>
          </a:bodyPr>
          <a:lstStyle/>
          <a:p>
            <a:r>
              <a:rPr lang="es-ES" sz="1600"/>
              <a:t>Internet</a:t>
            </a:r>
          </a:p>
        </p:txBody>
      </p:sp>
      <p:sp>
        <p:nvSpPr>
          <p:cNvPr id="2043945" name="Text Box 41"/>
          <p:cNvSpPr txBox="1">
            <a:spLocks noChangeArrowheads="1"/>
          </p:cNvSpPr>
          <p:nvPr/>
        </p:nvSpPr>
        <p:spPr bwMode="auto">
          <a:xfrm>
            <a:off x="468313" y="765175"/>
            <a:ext cx="2089150" cy="942975"/>
          </a:xfrm>
          <a:prstGeom prst="rect">
            <a:avLst/>
          </a:prstGeom>
          <a:noFill/>
          <a:ln w="9525">
            <a:noFill/>
            <a:miter lim="800000"/>
            <a:headEnd/>
            <a:tailEnd/>
          </a:ln>
        </p:spPr>
        <p:txBody>
          <a:bodyPr>
            <a:spAutoFit/>
          </a:bodyPr>
          <a:lstStyle/>
          <a:p>
            <a:r>
              <a:rPr lang="es-ES"/>
              <a:t>1: A se asocia al AP por WEP usando una clave secreta compartida</a:t>
            </a:r>
          </a:p>
        </p:txBody>
      </p:sp>
      <p:sp>
        <p:nvSpPr>
          <p:cNvPr id="2043946" name="Text Box 42"/>
          <p:cNvSpPr txBox="1">
            <a:spLocks noChangeArrowheads="1"/>
          </p:cNvSpPr>
          <p:nvPr/>
        </p:nvSpPr>
        <p:spPr bwMode="auto">
          <a:xfrm>
            <a:off x="468313" y="1766888"/>
            <a:ext cx="2016125" cy="517525"/>
          </a:xfrm>
          <a:prstGeom prst="rect">
            <a:avLst/>
          </a:prstGeom>
          <a:noFill/>
          <a:ln w="9525">
            <a:noFill/>
            <a:miter lim="800000"/>
            <a:headEnd/>
            <a:tailEnd/>
          </a:ln>
        </p:spPr>
        <p:txBody>
          <a:bodyPr>
            <a:spAutoFit/>
          </a:bodyPr>
          <a:lstStyle/>
          <a:p>
            <a:r>
              <a:rPr lang="es-ES"/>
              <a:t>2: A solicita por BOOTP una dirección</a:t>
            </a:r>
          </a:p>
        </p:txBody>
      </p:sp>
      <p:sp>
        <p:nvSpPr>
          <p:cNvPr id="70676" name="Text Box 45"/>
          <p:cNvSpPr txBox="1">
            <a:spLocks noChangeArrowheads="1"/>
          </p:cNvSpPr>
          <p:nvPr/>
        </p:nvSpPr>
        <p:spPr bwMode="auto">
          <a:xfrm>
            <a:off x="5003800" y="1412875"/>
            <a:ext cx="1655763" cy="730250"/>
          </a:xfrm>
          <a:prstGeom prst="rect">
            <a:avLst/>
          </a:prstGeom>
          <a:noFill/>
          <a:ln w="9525">
            <a:noFill/>
            <a:miter lim="800000"/>
            <a:headEnd/>
            <a:tailEnd/>
          </a:ln>
        </p:spPr>
        <p:txBody>
          <a:bodyPr>
            <a:spAutoFit/>
          </a:bodyPr>
          <a:lstStyle/>
          <a:p>
            <a:pPr algn="ctr"/>
            <a:r>
              <a:rPr lang="es-ES"/>
              <a:t>10.0.0.1 </a:t>
            </a:r>
          </a:p>
          <a:p>
            <a:pPr algn="ctr"/>
            <a:r>
              <a:rPr lang="es-ES"/>
              <a:t>Servidor DHCP</a:t>
            </a:r>
          </a:p>
          <a:p>
            <a:pPr algn="ctr"/>
            <a:r>
              <a:rPr lang="es-ES"/>
              <a:t>Rango 10.0.0.0/8</a:t>
            </a:r>
          </a:p>
        </p:txBody>
      </p:sp>
      <p:sp>
        <p:nvSpPr>
          <p:cNvPr id="2043950" name="Text Box 46"/>
          <p:cNvSpPr txBox="1">
            <a:spLocks noChangeArrowheads="1"/>
          </p:cNvSpPr>
          <p:nvPr/>
        </p:nvSpPr>
        <p:spPr bwMode="auto">
          <a:xfrm>
            <a:off x="468313" y="2943225"/>
            <a:ext cx="2016125" cy="730250"/>
          </a:xfrm>
          <a:prstGeom prst="rect">
            <a:avLst/>
          </a:prstGeom>
          <a:noFill/>
          <a:ln w="9525">
            <a:noFill/>
            <a:miter lim="800000"/>
            <a:headEnd/>
            <a:tailEnd/>
          </a:ln>
        </p:spPr>
        <p:txBody>
          <a:bodyPr>
            <a:spAutoFit/>
          </a:bodyPr>
          <a:lstStyle/>
          <a:p>
            <a:r>
              <a:rPr lang="es-ES"/>
              <a:t>4: A solicita a C crear un túnel y le manda un usuario</a:t>
            </a:r>
          </a:p>
        </p:txBody>
      </p:sp>
      <p:sp>
        <p:nvSpPr>
          <p:cNvPr id="70678" name="Text Box 47"/>
          <p:cNvSpPr txBox="1">
            <a:spLocks noChangeArrowheads="1"/>
          </p:cNvSpPr>
          <p:nvPr/>
        </p:nvSpPr>
        <p:spPr bwMode="auto">
          <a:xfrm>
            <a:off x="6877050" y="3357563"/>
            <a:ext cx="2162175" cy="730250"/>
          </a:xfrm>
          <a:prstGeom prst="rect">
            <a:avLst/>
          </a:prstGeom>
          <a:noFill/>
          <a:ln w="9525">
            <a:noFill/>
            <a:miter lim="800000"/>
            <a:headEnd/>
            <a:tailEnd/>
          </a:ln>
        </p:spPr>
        <p:txBody>
          <a:bodyPr wrap="none">
            <a:spAutoFit/>
          </a:bodyPr>
          <a:lstStyle/>
          <a:p>
            <a:pPr algn="ctr"/>
            <a:r>
              <a:rPr lang="es-ES"/>
              <a:t>10.4.0.4</a:t>
            </a:r>
          </a:p>
          <a:p>
            <a:pPr algn="ctr"/>
            <a:r>
              <a:rPr lang="es-ES"/>
              <a:t>Servidor de Túneles</a:t>
            </a:r>
          </a:p>
          <a:p>
            <a:pPr algn="ctr"/>
            <a:r>
              <a:rPr lang="es-ES"/>
              <a:t>Rango 147.156.232.0/24</a:t>
            </a:r>
          </a:p>
        </p:txBody>
      </p:sp>
      <p:sp>
        <p:nvSpPr>
          <p:cNvPr id="2043952" name="Text Box 48"/>
          <p:cNvSpPr txBox="1">
            <a:spLocks noChangeArrowheads="1"/>
          </p:cNvSpPr>
          <p:nvPr/>
        </p:nvSpPr>
        <p:spPr bwMode="auto">
          <a:xfrm>
            <a:off x="468313" y="3735388"/>
            <a:ext cx="2590800" cy="304800"/>
          </a:xfrm>
          <a:prstGeom prst="rect">
            <a:avLst/>
          </a:prstGeom>
          <a:noFill/>
          <a:ln w="9525">
            <a:noFill/>
            <a:miter lim="800000"/>
            <a:headEnd/>
            <a:tailEnd/>
          </a:ln>
        </p:spPr>
        <p:txBody>
          <a:bodyPr>
            <a:spAutoFit/>
          </a:bodyPr>
          <a:lstStyle/>
          <a:p>
            <a:r>
              <a:rPr lang="es-ES"/>
              <a:t>5: C envía a D el usuario</a:t>
            </a:r>
          </a:p>
        </p:txBody>
      </p:sp>
      <p:sp>
        <p:nvSpPr>
          <p:cNvPr id="2043953" name="Text Box 49"/>
          <p:cNvSpPr txBox="1">
            <a:spLocks noChangeArrowheads="1"/>
          </p:cNvSpPr>
          <p:nvPr/>
        </p:nvSpPr>
        <p:spPr bwMode="auto">
          <a:xfrm>
            <a:off x="468313" y="5087938"/>
            <a:ext cx="3527425" cy="517525"/>
          </a:xfrm>
          <a:prstGeom prst="rect">
            <a:avLst/>
          </a:prstGeom>
          <a:noFill/>
          <a:ln w="9525">
            <a:noFill/>
            <a:miter lim="800000"/>
            <a:headEnd/>
            <a:tailEnd/>
          </a:ln>
        </p:spPr>
        <p:txBody>
          <a:bodyPr>
            <a:spAutoFit/>
          </a:bodyPr>
          <a:lstStyle/>
          <a:p>
            <a:r>
              <a:rPr lang="es-ES"/>
              <a:t>8: A devuelve a C la respuesta, que la reenvía a D</a:t>
            </a:r>
          </a:p>
        </p:txBody>
      </p:sp>
      <p:pic>
        <p:nvPicPr>
          <p:cNvPr id="70681" name="Picture 25"/>
          <p:cNvPicPr>
            <a:picLocks noChangeArrowheads="1"/>
          </p:cNvPicPr>
          <p:nvPr/>
        </p:nvPicPr>
        <p:blipFill>
          <a:blip r:embed="rId8" cstate="print"/>
          <a:srcRect/>
          <a:stretch>
            <a:fillRect/>
          </a:stretch>
        </p:blipFill>
        <p:spPr bwMode="auto">
          <a:xfrm>
            <a:off x="4832350" y="3644900"/>
            <a:ext cx="819150" cy="287338"/>
          </a:xfrm>
          <a:prstGeom prst="rect">
            <a:avLst/>
          </a:prstGeom>
          <a:noFill/>
          <a:ln w="12700">
            <a:noFill/>
            <a:miter lim="800000"/>
            <a:headEnd/>
            <a:tailEnd/>
          </a:ln>
        </p:spPr>
      </p:pic>
      <p:sp>
        <p:nvSpPr>
          <p:cNvPr id="2043954" name="Text Box 50"/>
          <p:cNvSpPr txBox="1">
            <a:spLocks noChangeArrowheads="1"/>
          </p:cNvSpPr>
          <p:nvPr/>
        </p:nvSpPr>
        <p:spPr bwMode="auto">
          <a:xfrm>
            <a:off x="468313" y="2355850"/>
            <a:ext cx="2016125" cy="517525"/>
          </a:xfrm>
          <a:prstGeom prst="rect">
            <a:avLst/>
          </a:prstGeom>
          <a:noFill/>
          <a:ln w="9525">
            <a:noFill/>
            <a:miter lim="800000"/>
            <a:headEnd/>
            <a:tailEnd/>
          </a:ln>
        </p:spPr>
        <p:txBody>
          <a:bodyPr>
            <a:spAutoFit/>
          </a:bodyPr>
          <a:lstStyle/>
          <a:p>
            <a:r>
              <a:rPr lang="es-ES"/>
              <a:t>3: B asigna a A una dirección privada</a:t>
            </a:r>
          </a:p>
        </p:txBody>
      </p:sp>
      <p:grpSp>
        <p:nvGrpSpPr>
          <p:cNvPr id="70683" name="Group 85"/>
          <p:cNvGrpSpPr>
            <a:grpSpLocks/>
          </p:cNvGrpSpPr>
          <p:nvPr/>
        </p:nvGrpSpPr>
        <p:grpSpPr bwMode="auto">
          <a:xfrm>
            <a:off x="6084888" y="3357563"/>
            <a:ext cx="776287" cy="709612"/>
            <a:chOff x="4740" y="2024"/>
            <a:chExt cx="489" cy="447"/>
          </a:xfrm>
        </p:grpSpPr>
        <p:pic>
          <p:nvPicPr>
            <p:cNvPr id="70705" name="Picture 34" descr="VPNConcentratorAug2000"/>
            <p:cNvPicPr>
              <a:picLocks noChangeAspect="1" noChangeArrowheads="1"/>
            </p:cNvPicPr>
            <p:nvPr/>
          </p:nvPicPr>
          <p:blipFill>
            <a:blip r:embed="rId9" cstate="print"/>
            <a:srcRect/>
            <a:stretch>
              <a:fillRect/>
            </a:stretch>
          </p:blipFill>
          <p:spPr bwMode="auto">
            <a:xfrm>
              <a:off x="4740" y="2024"/>
              <a:ext cx="489" cy="447"/>
            </a:xfrm>
            <a:prstGeom prst="rect">
              <a:avLst/>
            </a:prstGeom>
            <a:noFill/>
            <a:ln w="9525">
              <a:noFill/>
              <a:miter lim="800000"/>
              <a:headEnd/>
              <a:tailEnd/>
            </a:ln>
          </p:spPr>
        </p:pic>
        <p:sp>
          <p:nvSpPr>
            <p:cNvPr id="70706" name="Text Box 62"/>
            <p:cNvSpPr txBox="1">
              <a:spLocks noChangeArrowheads="1"/>
            </p:cNvSpPr>
            <p:nvPr/>
          </p:nvSpPr>
          <p:spPr bwMode="auto">
            <a:xfrm>
              <a:off x="4876" y="2251"/>
              <a:ext cx="127" cy="156"/>
            </a:xfrm>
            <a:prstGeom prst="rect">
              <a:avLst/>
            </a:prstGeom>
            <a:solidFill>
              <a:schemeClr val="bg1"/>
            </a:solidFill>
            <a:ln w="9525">
              <a:noFill/>
              <a:miter lim="800000"/>
              <a:headEnd/>
              <a:tailEnd/>
            </a:ln>
          </p:spPr>
          <p:txBody>
            <a:bodyPr wrap="none" lIns="36000" tIns="18000" rIns="36000" bIns="18000">
              <a:spAutoFit/>
            </a:bodyPr>
            <a:lstStyle/>
            <a:p>
              <a:r>
                <a:rPr lang="es-ES"/>
                <a:t>C</a:t>
              </a:r>
            </a:p>
          </p:txBody>
        </p:sp>
      </p:grpSp>
      <p:grpSp>
        <p:nvGrpSpPr>
          <p:cNvPr id="70684" name="Group 86"/>
          <p:cNvGrpSpPr>
            <a:grpSpLocks/>
          </p:cNvGrpSpPr>
          <p:nvPr/>
        </p:nvGrpSpPr>
        <p:grpSpPr bwMode="auto">
          <a:xfrm>
            <a:off x="7524750" y="4897438"/>
            <a:ext cx="519113" cy="692150"/>
            <a:chOff x="5965" y="1162"/>
            <a:chExt cx="327" cy="436"/>
          </a:xfrm>
        </p:grpSpPr>
        <p:pic>
          <p:nvPicPr>
            <p:cNvPr id="70703" name="Picture 6"/>
            <p:cNvPicPr>
              <a:picLocks noChangeArrowheads="1"/>
            </p:cNvPicPr>
            <p:nvPr/>
          </p:nvPicPr>
          <p:blipFill>
            <a:blip r:embed="rId10" cstate="print"/>
            <a:srcRect/>
            <a:stretch>
              <a:fillRect/>
            </a:stretch>
          </p:blipFill>
          <p:spPr bwMode="auto">
            <a:xfrm>
              <a:off x="5965" y="1162"/>
              <a:ext cx="327" cy="436"/>
            </a:xfrm>
            <a:prstGeom prst="rect">
              <a:avLst/>
            </a:prstGeom>
            <a:noFill/>
            <a:ln w="12700">
              <a:noFill/>
              <a:miter lim="800000"/>
              <a:headEnd/>
              <a:tailEnd/>
            </a:ln>
          </p:spPr>
        </p:pic>
        <p:sp>
          <p:nvSpPr>
            <p:cNvPr id="70704" name="Text Box 63"/>
            <p:cNvSpPr txBox="1">
              <a:spLocks noChangeArrowheads="1"/>
            </p:cNvSpPr>
            <p:nvPr/>
          </p:nvSpPr>
          <p:spPr bwMode="auto">
            <a:xfrm>
              <a:off x="6055" y="1343"/>
              <a:ext cx="127" cy="156"/>
            </a:xfrm>
            <a:prstGeom prst="rect">
              <a:avLst/>
            </a:prstGeom>
            <a:solidFill>
              <a:schemeClr val="bg1"/>
            </a:solidFill>
            <a:ln w="9525">
              <a:noFill/>
              <a:miter lim="800000"/>
              <a:headEnd/>
              <a:tailEnd/>
            </a:ln>
          </p:spPr>
          <p:txBody>
            <a:bodyPr wrap="none" lIns="36000" tIns="18000" rIns="36000" bIns="18000">
              <a:spAutoFit/>
            </a:bodyPr>
            <a:lstStyle/>
            <a:p>
              <a:r>
                <a:rPr lang="es-ES"/>
                <a:t>D</a:t>
              </a:r>
            </a:p>
          </p:txBody>
        </p:sp>
      </p:grpSp>
      <p:sp>
        <p:nvSpPr>
          <p:cNvPr id="2043968" name="Text Box 64"/>
          <p:cNvSpPr txBox="1">
            <a:spLocks noChangeArrowheads="1"/>
          </p:cNvSpPr>
          <p:nvPr/>
        </p:nvSpPr>
        <p:spPr bwMode="auto">
          <a:xfrm>
            <a:off x="468313" y="4508500"/>
            <a:ext cx="2590800" cy="517525"/>
          </a:xfrm>
          <a:prstGeom prst="rect">
            <a:avLst/>
          </a:prstGeom>
          <a:noFill/>
          <a:ln w="9525">
            <a:noFill/>
            <a:miter lim="800000"/>
            <a:headEnd/>
            <a:tailEnd/>
          </a:ln>
        </p:spPr>
        <p:txBody>
          <a:bodyPr>
            <a:spAutoFit/>
          </a:bodyPr>
          <a:lstStyle/>
          <a:p>
            <a:r>
              <a:rPr lang="es-ES"/>
              <a:t>7: C envía a A el ‘reto’ y espera la respuesta</a:t>
            </a:r>
          </a:p>
        </p:txBody>
      </p:sp>
      <p:sp>
        <p:nvSpPr>
          <p:cNvPr id="2043969" name="Text Box 65"/>
          <p:cNvSpPr txBox="1">
            <a:spLocks noChangeArrowheads="1"/>
          </p:cNvSpPr>
          <p:nvPr/>
        </p:nvSpPr>
        <p:spPr bwMode="auto">
          <a:xfrm>
            <a:off x="3802063" y="3213100"/>
            <a:ext cx="282575" cy="304800"/>
          </a:xfrm>
          <a:prstGeom prst="rect">
            <a:avLst/>
          </a:prstGeom>
          <a:noFill/>
          <a:ln w="9525">
            <a:noFill/>
            <a:miter lim="800000"/>
            <a:headEnd/>
            <a:tailEnd/>
          </a:ln>
        </p:spPr>
        <p:txBody>
          <a:bodyPr wrap="none">
            <a:spAutoFit/>
          </a:bodyPr>
          <a:lstStyle/>
          <a:p>
            <a:r>
              <a:rPr lang="es-ES"/>
              <a:t>1</a:t>
            </a:r>
          </a:p>
        </p:txBody>
      </p:sp>
      <p:sp>
        <p:nvSpPr>
          <p:cNvPr id="2043970" name="Text Box 66"/>
          <p:cNvSpPr txBox="1">
            <a:spLocks noChangeArrowheads="1"/>
          </p:cNvSpPr>
          <p:nvPr/>
        </p:nvSpPr>
        <p:spPr bwMode="auto">
          <a:xfrm>
            <a:off x="3179763" y="2098675"/>
            <a:ext cx="1247775" cy="304800"/>
          </a:xfrm>
          <a:prstGeom prst="rect">
            <a:avLst/>
          </a:prstGeom>
          <a:noFill/>
          <a:ln w="9525">
            <a:noFill/>
            <a:miter lim="800000"/>
            <a:headEnd/>
            <a:tailEnd/>
          </a:ln>
        </p:spPr>
        <p:txBody>
          <a:bodyPr wrap="none">
            <a:spAutoFit/>
          </a:bodyPr>
          <a:lstStyle/>
          <a:p>
            <a:r>
              <a:rPr lang="es-ES"/>
              <a:t>3: IP 10.0.0.5</a:t>
            </a:r>
          </a:p>
        </p:txBody>
      </p:sp>
      <p:sp>
        <p:nvSpPr>
          <p:cNvPr id="2043972" name="Text Box 68"/>
          <p:cNvSpPr txBox="1">
            <a:spLocks noChangeArrowheads="1"/>
          </p:cNvSpPr>
          <p:nvPr/>
        </p:nvSpPr>
        <p:spPr bwMode="auto">
          <a:xfrm>
            <a:off x="3436938" y="2314575"/>
            <a:ext cx="774700" cy="304800"/>
          </a:xfrm>
          <a:prstGeom prst="rect">
            <a:avLst/>
          </a:prstGeom>
          <a:noFill/>
          <a:ln w="9525">
            <a:noFill/>
            <a:miter lim="800000"/>
            <a:headEnd/>
            <a:tailEnd/>
          </a:ln>
        </p:spPr>
        <p:txBody>
          <a:bodyPr wrap="none">
            <a:spAutoFit/>
          </a:bodyPr>
          <a:lstStyle/>
          <a:p>
            <a:r>
              <a:rPr lang="es-ES"/>
              <a:t>2: ¿IP?</a:t>
            </a:r>
          </a:p>
        </p:txBody>
      </p:sp>
      <p:sp>
        <p:nvSpPr>
          <p:cNvPr id="2043973" name="Text Box 69"/>
          <p:cNvSpPr txBox="1">
            <a:spLocks noChangeArrowheads="1"/>
          </p:cNvSpPr>
          <p:nvPr/>
        </p:nvSpPr>
        <p:spPr bwMode="auto">
          <a:xfrm>
            <a:off x="2843213" y="1900238"/>
            <a:ext cx="2160587" cy="304800"/>
          </a:xfrm>
          <a:prstGeom prst="rect">
            <a:avLst/>
          </a:prstGeom>
          <a:noFill/>
          <a:ln w="9525">
            <a:noFill/>
            <a:miter lim="800000"/>
            <a:headEnd/>
            <a:tailEnd/>
          </a:ln>
        </p:spPr>
        <p:txBody>
          <a:bodyPr wrap="none">
            <a:spAutoFit/>
          </a:bodyPr>
          <a:lstStyle/>
          <a:p>
            <a:r>
              <a:rPr lang="es-ES"/>
              <a:t>4: ¿Túnel? (user pedro)</a:t>
            </a:r>
          </a:p>
        </p:txBody>
      </p:sp>
      <p:sp>
        <p:nvSpPr>
          <p:cNvPr id="2043974" name="Text Box 70"/>
          <p:cNvSpPr txBox="1">
            <a:spLocks noChangeArrowheads="1"/>
          </p:cNvSpPr>
          <p:nvPr/>
        </p:nvSpPr>
        <p:spPr bwMode="auto">
          <a:xfrm>
            <a:off x="5940425" y="3068638"/>
            <a:ext cx="1543050" cy="304800"/>
          </a:xfrm>
          <a:prstGeom prst="rect">
            <a:avLst/>
          </a:prstGeom>
          <a:noFill/>
          <a:ln w="9525">
            <a:noFill/>
            <a:miter lim="800000"/>
            <a:headEnd/>
            <a:tailEnd/>
          </a:ln>
        </p:spPr>
        <p:txBody>
          <a:bodyPr wrap="none">
            <a:spAutoFit/>
          </a:bodyPr>
          <a:lstStyle/>
          <a:p>
            <a:r>
              <a:rPr lang="es-ES"/>
              <a:t>5: D: user pedro</a:t>
            </a:r>
          </a:p>
        </p:txBody>
      </p:sp>
      <p:sp>
        <p:nvSpPr>
          <p:cNvPr id="2043975" name="Text Box 71"/>
          <p:cNvSpPr txBox="1">
            <a:spLocks noChangeArrowheads="1"/>
          </p:cNvSpPr>
          <p:nvPr/>
        </p:nvSpPr>
        <p:spPr bwMode="auto">
          <a:xfrm>
            <a:off x="468313" y="4156075"/>
            <a:ext cx="2590800" cy="304800"/>
          </a:xfrm>
          <a:prstGeom prst="rect">
            <a:avLst/>
          </a:prstGeom>
          <a:noFill/>
          <a:ln w="9525">
            <a:noFill/>
            <a:miter lim="800000"/>
            <a:headEnd/>
            <a:tailEnd/>
          </a:ln>
        </p:spPr>
        <p:txBody>
          <a:bodyPr>
            <a:spAutoFit/>
          </a:bodyPr>
          <a:lstStyle/>
          <a:p>
            <a:r>
              <a:rPr lang="es-ES"/>
              <a:t>6: D devuelve a C el ‘reto’ </a:t>
            </a:r>
          </a:p>
        </p:txBody>
      </p:sp>
      <p:sp>
        <p:nvSpPr>
          <p:cNvPr id="2043976" name="Text Box 72"/>
          <p:cNvSpPr txBox="1">
            <a:spLocks noChangeArrowheads="1"/>
          </p:cNvSpPr>
          <p:nvPr/>
        </p:nvSpPr>
        <p:spPr bwMode="auto">
          <a:xfrm>
            <a:off x="6732588" y="4564063"/>
            <a:ext cx="2087562" cy="304800"/>
          </a:xfrm>
          <a:prstGeom prst="rect">
            <a:avLst/>
          </a:prstGeom>
          <a:noFill/>
          <a:ln w="9525">
            <a:noFill/>
            <a:miter lim="800000"/>
            <a:headEnd/>
            <a:tailEnd/>
          </a:ln>
        </p:spPr>
        <p:txBody>
          <a:bodyPr>
            <a:spAutoFit/>
          </a:bodyPr>
          <a:lstStyle/>
          <a:p>
            <a:pPr algn="ctr"/>
            <a:r>
              <a:rPr lang="es-ES"/>
              <a:t>6: reto para A: d#&amp;@=</a:t>
            </a:r>
          </a:p>
        </p:txBody>
      </p:sp>
      <p:sp>
        <p:nvSpPr>
          <p:cNvPr id="2043977" name="Text Box 73"/>
          <p:cNvSpPr txBox="1">
            <a:spLocks noChangeArrowheads="1"/>
          </p:cNvSpPr>
          <p:nvPr/>
        </p:nvSpPr>
        <p:spPr bwMode="auto">
          <a:xfrm>
            <a:off x="5724525" y="2781300"/>
            <a:ext cx="1881188" cy="304800"/>
          </a:xfrm>
          <a:prstGeom prst="rect">
            <a:avLst/>
          </a:prstGeom>
          <a:noFill/>
          <a:ln w="9525">
            <a:noFill/>
            <a:miter lim="800000"/>
            <a:headEnd/>
            <a:tailEnd/>
          </a:ln>
        </p:spPr>
        <p:txBody>
          <a:bodyPr>
            <a:spAutoFit/>
          </a:bodyPr>
          <a:lstStyle/>
          <a:p>
            <a:pPr algn="ctr"/>
            <a:r>
              <a:rPr lang="es-ES"/>
              <a:t>7: A: reto: d#&amp;@=</a:t>
            </a:r>
          </a:p>
        </p:txBody>
      </p:sp>
      <p:sp>
        <p:nvSpPr>
          <p:cNvPr id="2043978" name="Text Box 74"/>
          <p:cNvSpPr txBox="1">
            <a:spLocks noChangeArrowheads="1"/>
          </p:cNvSpPr>
          <p:nvPr/>
        </p:nvSpPr>
        <p:spPr bwMode="auto">
          <a:xfrm>
            <a:off x="3059113" y="1684338"/>
            <a:ext cx="1454150" cy="304800"/>
          </a:xfrm>
          <a:prstGeom prst="rect">
            <a:avLst/>
          </a:prstGeom>
          <a:noFill/>
          <a:ln w="9525">
            <a:noFill/>
            <a:miter lim="800000"/>
            <a:headEnd/>
            <a:tailEnd/>
          </a:ln>
        </p:spPr>
        <p:txBody>
          <a:bodyPr wrap="none">
            <a:spAutoFit/>
          </a:bodyPr>
          <a:lstStyle/>
          <a:p>
            <a:r>
              <a:rPr lang="es-ES"/>
              <a:t>8: Resp.: €~#@</a:t>
            </a:r>
          </a:p>
        </p:txBody>
      </p:sp>
      <p:sp>
        <p:nvSpPr>
          <p:cNvPr id="2043979" name="Text Box 75"/>
          <p:cNvSpPr txBox="1">
            <a:spLocks noChangeArrowheads="1"/>
          </p:cNvSpPr>
          <p:nvPr/>
        </p:nvSpPr>
        <p:spPr bwMode="auto">
          <a:xfrm>
            <a:off x="468313" y="5653088"/>
            <a:ext cx="3527425" cy="730250"/>
          </a:xfrm>
          <a:prstGeom prst="rect">
            <a:avLst/>
          </a:prstGeom>
          <a:noFill/>
          <a:ln w="9525">
            <a:noFill/>
            <a:miter lim="800000"/>
            <a:headEnd/>
            <a:tailEnd/>
          </a:ln>
        </p:spPr>
        <p:txBody>
          <a:bodyPr>
            <a:spAutoFit/>
          </a:bodyPr>
          <a:lstStyle/>
          <a:p>
            <a:r>
              <a:rPr lang="es-ES"/>
              <a:t>9: Al comprobar D que es correcta informa a C que entonces le asigna a A una dirección y  establece el túnel</a:t>
            </a:r>
          </a:p>
        </p:txBody>
      </p:sp>
      <p:sp>
        <p:nvSpPr>
          <p:cNvPr id="2043980" name="Text Box 76"/>
          <p:cNvSpPr txBox="1">
            <a:spLocks noChangeArrowheads="1"/>
          </p:cNvSpPr>
          <p:nvPr/>
        </p:nvSpPr>
        <p:spPr bwMode="auto">
          <a:xfrm>
            <a:off x="5435600" y="2547938"/>
            <a:ext cx="2746375" cy="304800"/>
          </a:xfrm>
          <a:prstGeom prst="rect">
            <a:avLst/>
          </a:prstGeom>
          <a:noFill/>
          <a:ln w="9525">
            <a:noFill/>
            <a:miter lim="800000"/>
            <a:headEnd/>
            <a:tailEnd/>
          </a:ln>
        </p:spPr>
        <p:txBody>
          <a:bodyPr>
            <a:spAutoFit/>
          </a:bodyPr>
          <a:lstStyle/>
          <a:p>
            <a:pPr algn="ctr"/>
            <a:r>
              <a:rPr lang="es-ES"/>
              <a:t>9: OK, prueba superada</a:t>
            </a:r>
          </a:p>
        </p:txBody>
      </p:sp>
      <p:sp>
        <p:nvSpPr>
          <p:cNvPr id="2043983" name="Rectangle 79"/>
          <p:cNvSpPr>
            <a:spLocks noChangeArrowheads="1"/>
          </p:cNvSpPr>
          <p:nvPr/>
        </p:nvSpPr>
        <p:spPr bwMode="auto">
          <a:xfrm rot="1200000">
            <a:off x="3821113" y="3182938"/>
            <a:ext cx="2487612" cy="161925"/>
          </a:xfrm>
          <a:prstGeom prst="rect">
            <a:avLst/>
          </a:prstGeom>
          <a:solidFill>
            <a:schemeClr val="accent1">
              <a:alpha val="50195"/>
            </a:schemeClr>
          </a:solidFill>
          <a:ln w="9525">
            <a:solidFill>
              <a:schemeClr val="tx1"/>
            </a:solidFill>
            <a:miter lim="800000"/>
            <a:headEnd/>
            <a:tailEnd/>
          </a:ln>
        </p:spPr>
        <p:txBody>
          <a:bodyPr wrap="none" anchor="ctr"/>
          <a:lstStyle/>
          <a:p>
            <a:endParaRPr lang="es-ES"/>
          </a:p>
        </p:txBody>
      </p:sp>
      <p:sp>
        <p:nvSpPr>
          <p:cNvPr id="2043984" name="Text Box 80"/>
          <p:cNvSpPr txBox="1">
            <a:spLocks noChangeArrowheads="1"/>
          </p:cNvSpPr>
          <p:nvPr/>
        </p:nvSpPr>
        <p:spPr bwMode="auto">
          <a:xfrm rot="1200000">
            <a:off x="4067175" y="2924175"/>
            <a:ext cx="1198563" cy="336550"/>
          </a:xfrm>
          <a:prstGeom prst="rect">
            <a:avLst/>
          </a:prstGeom>
          <a:noFill/>
          <a:ln w="9525">
            <a:noFill/>
            <a:miter lim="800000"/>
            <a:headEnd/>
            <a:tailEnd/>
          </a:ln>
        </p:spPr>
        <p:txBody>
          <a:bodyPr wrap="none">
            <a:spAutoFit/>
          </a:bodyPr>
          <a:lstStyle/>
          <a:p>
            <a:r>
              <a:rPr lang="es-ES" sz="1600"/>
              <a:t>Túnel VPN</a:t>
            </a:r>
          </a:p>
        </p:txBody>
      </p:sp>
      <p:grpSp>
        <p:nvGrpSpPr>
          <p:cNvPr id="70699" name="Group 87"/>
          <p:cNvGrpSpPr>
            <a:grpSpLocks/>
          </p:cNvGrpSpPr>
          <p:nvPr/>
        </p:nvGrpSpPr>
        <p:grpSpPr bwMode="auto">
          <a:xfrm>
            <a:off x="5048250" y="2205038"/>
            <a:ext cx="519113" cy="692150"/>
            <a:chOff x="3237" y="1309"/>
            <a:chExt cx="327" cy="436"/>
          </a:xfrm>
        </p:grpSpPr>
        <p:pic>
          <p:nvPicPr>
            <p:cNvPr id="70701" name="Picture 43"/>
            <p:cNvPicPr>
              <a:picLocks noChangeArrowheads="1"/>
            </p:cNvPicPr>
            <p:nvPr/>
          </p:nvPicPr>
          <p:blipFill>
            <a:blip r:embed="rId10" cstate="print"/>
            <a:srcRect/>
            <a:stretch>
              <a:fillRect/>
            </a:stretch>
          </p:blipFill>
          <p:spPr bwMode="auto">
            <a:xfrm>
              <a:off x="3237" y="1309"/>
              <a:ext cx="327" cy="436"/>
            </a:xfrm>
            <a:prstGeom prst="rect">
              <a:avLst/>
            </a:prstGeom>
            <a:noFill/>
            <a:ln w="12700">
              <a:noFill/>
              <a:miter lim="800000"/>
              <a:headEnd/>
              <a:tailEnd/>
            </a:ln>
          </p:spPr>
        </p:pic>
        <p:sp>
          <p:nvSpPr>
            <p:cNvPr id="70702" name="Text Box 61"/>
            <p:cNvSpPr txBox="1">
              <a:spLocks noChangeArrowheads="1"/>
            </p:cNvSpPr>
            <p:nvPr/>
          </p:nvSpPr>
          <p:spPr bwMode="auto">
            <a:xfrm>
              <a:off x="3312" y="1446"/>
              <a:ext cx="127" cy="156"/>
            </a:xfrm>
            <a:prstGeom prst="rect">
              <a:avLst/>
            </a:prstGeom>
            <a:solidFill>
              <a:schemeClr val="bg1"/>
            </a:solidFill>
            <a:ln w="9525">
              <a:noFill/>
              <a:miter lim="800000"/>
              <a:headEnd/>
              <a:tailEnd/>
            </a:ln>
          </p:spPr>
          <p:txBody>
            <a:bodyPr wrap="none" lIns="36000" tIns="18000" rIns="36000" bIns="18000">
              <a:spAutoFit/>
            </a:bodyPr>
            <a:lstStyle/>
            <a:p>
              <a:r>
                <a:rPr lang="es-ES"/>
                <a:t>B</a:t>
              </a:r>
            </a:p>
          </p:txBody>
        </p:sp>
      </p:grpSp>
      <p:sp>
        <p:nvSpPr>
          <p:cNvPr id="2043987" name="Text Box 83"/>
          <p:cNvSpPr txBox="1">
            <a:spLocks noChangeArrowheads="1"/>
          </p:cNvSpPr>
          <p:nvPr/>
        </p:nvSpPr>
        <p:spPr bwMode="auto">
          <a:xfrm>
            <a:off x="2844800" y="1468438"/>
            <a:ext cx="1871663" cy="304800"/>
          </a:xfrm>
          <a:prstGeom prst="rect">
            <a:avLst/>
          </a:prstGeom>
          <a:noFill/>
          <a:ln w="9525">
            <a:noFill/>
            <a:miter lim="800000"/>
            <a:headEnd/>
            <a:tailEnd/>
          </a:ln>
        </p:spPr>
        <p:txBody>
          <a:bodyPr>
            <a:spAutoFit/>
          </a:bodyPr>
          <a:lstStyle/>
          <a:p>
            <a:pPr algn="ctr"/>
            <a:r>
              <a:rPr lang="es-ES"/>
              <a:t>9: 147.156.232.15</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394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043933"/>
                                        </p:tgtEl>
                                        <p:attrNameLst>
                                          <p:attrName>style.visibility</p:attrName>
                                        </p:attrNameLst>
                                      </p:cBhvr>
                                      <p:to>
                                        <p:strVal val="visible"/>
                                      </p:to>
                                    </p:set>
                                    <p:animEffect transition="in" filter="wipe(up)">
                                      <p:cBhvr>
                                        <p:cTn id="10" dur="500"/>
                                        <p:tgtEl>
                                          <p:spTgt spid="204393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439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39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3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39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39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39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39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39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39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39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39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39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439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439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439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439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43980"/>
                                        </p:tgtEl>
                                        <p:attrNameLst>
                                          <p:attrName>style.visibility</p:attrName>
                                        </p:attrNameLst>
                                      </p:cBhvr>
                                      <p:to>
                                        <p:strVal val="visible"/>
                                      </p:to>
                                    </p:set>
                                  </p:childTnLst>
                                </p:cTn>
                              </p:par>
                            </p:childTnLst>
                          </p:cTn>
                        </p:par>
                        <p:par>
                          <p:cTn id="61" fill="hold">
                            <p:stCondLst>
                              <p:cond delay="0"/>
                            </p:stCondLst>
                            <p:childTnLst>
                              <p:par>
                                <p:cTn id="62" presetID="22" presetClass="entr" presetSubtype="2" fill="hold" grpId="0" nodeType="afterEffect">
                                  <p:stCondLst>
                                    <p:cond delay="0"/>
                                  </p:stCondLst>
                                  <p:childTnLst>
                                    <p:set>
                                      <p:cBhvr>
                                        <p:cTn id="63" dur="1" fill="hold">
                                          <p:stCondLst>
                                            <p:cond delay="0"/>
                                          </p:stCondLst>
                                        </p:cTn>
                                        <p:tgtEl>
                                          <p:spTgt spid="2043983"/>
                                        </p:tgtEl>
                                        <p:attrNameLst>
                                          <p:attrName>style.visibility</p:attrName>
                                        </p:attrNameLst>
                                      </p:cBhvr>
                                      <p:to>
                                        <p:strVal val="visible"/>
                                      </p:to>
                                    </p:set>
                                    <p:animEffect transition="in" filter="wipe(right)">
                                      <p:cBhvr>
                                        <p:cTn id="64" dur="500"/>
                                        <p:tgtEl>
                                          <p:spTgt spid="2043983"/>
                                        </p:tgtEl>
                                      </p:cBhvr>
                                    </p:animEffec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043984"/>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2043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3945" grpId="0"/>
      <p:bldP spid="2043946" grpId="0"/>
      <p:bldP spid="2043950" grpId="0"/>
      <p:bldP spid="2043952" grpId="0"/>
      <p:bldP spid="2043953" grpId="0"/>
      <p:bldP spid="2043954" grpId="0"/>
      <p:bldP spid="2043968" grpId="0"/>
      <p:bldP spid="2043969" grpId="0"/>
      <p:bldP spid="2043970" grpId="0"/>
      <p:bldP spid="2043972" grpId="0"/>
      <p:bldP spid="2043973" grpId="0"/>
      <p:bldP spid="2043974" grpId="0"/>
      <p:bldP spid="2043975" grpId="0"/>
      <p:bldP spid="2043976" grpId="0"/>
      <p:bldP spid="2043977" grpId="0"/>
      <p:bldP spid="2043978" grpId="0"/>
      <p:bldP spid="2043979" grpId="0"/>
      <p:bldP spid="2043980" grpId="0"/>
      <p:bldP spid="2043983" grpId="0" animBg="1"/>
      <p:bldP spid="2043984" grpId="0"/>
      <p:bldP spid="204398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1 Marcador de número de diapositiva"/>
          <p:cNvSpPr>
            <a:spLocks noGrp="1"/>
          </p:cNvSpPr>
          <p:nvPr>
            <p:ph type="sldNum" sz="quarter" idx="10"/>
          </p:nvPr>
        </p:nvSpPr>
        <p:spPr/>
        <p:txBody>
          <a:bodyPr/>
          <a:lstStyle/>
          <a:p>
            <a:pPr>
              <a:defRPr/>
            </a:pPr>
            <a:r>
              <a:rPr lang="es-ES"/>
              <a:t>Ampliación Redes 5-</a:t>
            </a:r>
            <a:fld id="{F013590F-70F4-49F8-ADD3-8093922E6E9D}" type="slidenum">
              <a:rPr lang="es-ES"/>
              <a:pPr>
                <a:defRPr/>
              </a:pPr>
              <a:t>72</a:t>
            </a:fld>
            <a:endParaRPr lang="es-ES"/>
          </a:p>
        </p:txBody>
      </p:sp>
      <p:sp>
        <p:nvSpPr>
          <p:cNvPr id="71683" name="Rectangle 4"/>
          <p:cNvSpPr>
            <a:spLocks noChangeArrowheads="1"/>
          </p:cNvSpPr>
          <p:nvPr/>
        </p:nvSpPr>
        <p:spPr bwMode="auto">
          <a:xfrm>
            <a:off x="539750" y="125413"/>
            <a:ext cx="7772400" cy="1143000"/>
          </a:xfrm>
          <a:prstGeom prst="rect">
            <a:avLst/>
          </a:prstGeom>
          <a:noFill/>
          <a:ln w="9525">
            <a:noFill/>
            <a:miter lim="800000"/>
            <a:headEnd/>
            <a:tailEnd/>
          </a:ln>
        </p:spPr>
        <p:txBody>
          <a:bodyPr anchor="ctr"/>
          <a:lstStyle/>
          <a:p>
            <a:pPr algn="ctr"/>
            <a:r>
              <a:rPr lang="es-ES" sz="3600" b="0">
                <a:solidFill>
                  <a:schemeClr val="tx2"/>
                </a:solidFill>
                <a:latin typeface="Times New Roman" pitchFamily="18" charset="0"/>
              </a:rPr>
              <a:t>Autentificación RADIUS con WPA y 802.1x (eduroam)</a:t>
            </a:r>
          </a:p>
        </p:txBody>
      </p:sp>
      <p:sp>
        <p:nvSpPr>
          <p:cNvPr id="71684" name="Line 5"/>
          <p:cNvSpPr>
            <a:spLocks noChangeShapeType="1"/>
          </p:cNvSpPr>
          <p:nvPr/>
        </p:nvSpPr>
        <p:spPr bwMode="auto">
          <a:xfrm>
            <a:off x="6394450" y="2636838"/>
            <a:ext cx="28575" cy="2087562"/>
          </a:xfrm>
          <a:prstGeom prst="line">
            <a:avLst/>
          </a:prstGeom>
          <a:noFill/>
          <a:ln w="25400">
            <a:solidFill>
              <a:srgbClr val="0000FF"/>
            </a:solidFill>
            <a:round/>
            <a:headEnd/>
            <a:tailEnd/>
          </a:ln>
        </p:spPr>
        <p:txBody>
          <a:bodyPr/>
          <a:lstStyle/>
          <a:p>
            <a:endParaRPr lang="es-ES"/>
          </a:p>
        </p:txBody>
      </p:sp>
      <p:sp>
        <p:nvSpPr>
          <p:cNvPr id="71685" name="Text Box 6"/>
          <p:cNvSpPr txBox="1">
            <a:spLocks noChangeArrowheads="1"/>
          </p:cNvSpPr>
          <p:nvPr/>
        </p:nvSpPr>
        <p:spPr bwMode="auto">
          <a:xfrm>
            <a:off x="5800725" y="5362575"/>
            <a:ext cx="1125538" cy="730250"/>
          </a:xfrm>
          <a:prstGeom prst="rect">
            <a:avLst/>
          </a:prstGeom>
          <a:noFill/>
          <a:ln w="9525">
            <a:noFill/>
            <a:miter lim="800000"/>
            <a:headEnd/>
            <a:tailEnd/>
          </a:ln>
        </p:spPr>
        <p:txBody>
          <a:bodyPr>
            <a:spAutoFit/>
          </a:bodyPr>
          <a:lstStyle/>
          <a:p>
            <a:pPr algn="ctr"/>
            <a:r>
              <a:rPr lang="es-ES"/>
              <a:t>147.156.9.7 Servidor RADIUS</a:t>
            </a:r>
          </a:p>
        </p:txBody>
      </p:sp>
      <p:sp>
        <p:nvSpPr>
          <p:cNvPr id="71686" name="Line 7"/>
          <p:cNvSpPr>
            <a:spLocks noChangeShapeType="1"/>
          </p:cNvSpPr>
          <p:nvPr/>
        </p:nvSpPr>
        <p:spPr bwMode="auto">
          <a:xfrm>
            <a:off x="4718050" y="3703638"/>
            <a:ext cx="3168650" cy="12700"/>
          </a:xfrm>
          <a:prstGeom prst="line">
            <a:avLst/>
          </a:prstGeom>
          <a:noFill/>
          <a:ln w="25400">
            <a:solidFill>
              <a:srgbClr val="0000FF"/>
            </a:solidFill>
            <a:round/>
            <a:headEnd/>
            <a:tailEnd/>
          </a:ln>
        </p:spPr>
        <p:txBody>
          <a:bodyPr/>
          <a:lstStyle/>
          <a:p>
            <a:endParaRPr lang="es-ES"/>
          </a:p>
        </p:txBody>
      </p:sp>
      <p:pic>
        <p:nvPicPr>
          <p:cNvPr id="71687" name="Picture 8"/>
          <p:cNvPicPr>
            <a:picLocks noChangeAspect="1" noChangeArrowheads="1"/>
          </p:cNvPicPr>
          <p:nvPr/>
        </p:nvPicPr>
        <p:blipFill>
          <a:blip r:embed="rId3" cstate="print"/>
          <a:srcRect/>
          <a:stretch>
            <a:fillRect/>
          </a:stretch>
        </p:blipFill>
        <p:spPr bwMode="auto">
          <a:xfrm>
            <a:off x="4254500" y="3284538"/>
            <a:ext cx="681038" cy="509587"/>
          </a:xfrm>
          <a:prstGeom prst="rect">
            <a:avLst/>
          </a:prstGeom>
          <a:noFill/>
          <a:ln w="9525">
            <a:noFill/>
            <a:miter lim="800000"/>
            <a:headEnd/>
            <a:tailEnd/>
          </a:ln>
        </p:spPr>
      </p:pic>
      <p:pic>
        <p:nvPicPr>
          <p:cNvPr id="71688" name="Picture 9"/>
          <p:cNvPicPr>
            <a:picLocks noChangeAspect="1" noChangeArrowheads="1"/>
          </p:cNvPicPr>
          <p:nvPr/>
        </p:nvPicPr>
        <p:blipFill>
          <a:blip r:embed="rId4" cstate="print"/>
          <a:srcRect/>
          <a:stretch>
            <a:fillRect/>
          </a:stretch>
        </p:blipFill>
        <p:spPr bwMode="auto">
          <a:xfrm>
            <a:off x="4237038" y="2565400"/>
            <a:ext cx="593725" cy="522288"/>
          </a:xfrm>
          <a:prstGeom prst="rect">
            <a:avLst/>
          </a:prstGeom>
          <a:noFill/>
          <a:ln w="9525">
            <a:noFill/>
            <a:miter lim="800000"/>
            <a:headEnd/>
            <a:tailEnd/>
          </a:ln>
        </p:spPr>
      </p:pic>
      <p:sp>
        <p:nvSpPr>
          <p:cNvPr id="71689" name="Text Box 10"/>
          <p:cNvSpPr txBox="1">
            <a:spLocks noChangeArrowheads="1"/>
          </p:cNvSpPr>
          <p:nvPr/>
        </p:nvSpPr>
        <p:spPr bwMode="auto">
          <a:xfrm>
            <a:off x="4427538" y="2547938"/>
            <a:ext cx="312737" cy="304800"/>
          </a:xfrm>
          <a:prstGeom prst="rect">
            <a:avLst/>
          </a:prstGeom>
          <a:noFill/>
          <a:ln w="9525">
            <a:noFill/>
            <a:miter lim="800000"/>
            <a:headEnd/>
            <a:tailEnd/>
          </a:ln>
        </p:spPr>
        <p:txBody>
          <a:bodyPr wrap="none">
            <a:spAutoFit/>
          </a:bodyPr>
          <a:lstStyle/>
          <a:p>
            <a:r>
              <a:rPr lang="es-ES"/>
              <a:t>A</a:t>
            </a:r>
          </a:p>
        </p:txBody>
      </p:sp>
      <p:sp>
        <p:nvSpPr>
          <p:cNvPr id="71690" name="Text Box 11"/>
          <p:cNvSpPr txBox="1">
            <a:spLocks noChangeArrowheads="1"/>
          </p:cNvSpPr>
          <p:nvPr/>
        </p:nvSpPr>
        <p:spPr bwMode="auto">
          <a:xfrm>
            <a:off x="4357688" y="3402013"/>
            <a:ext cx="465137" cy="336550"/>
          </a:xfrm>
          <a:prstGeom prst="rect">
            <a:avLst/>
          </a:prstGeom>
          <a:noFill/>
          <a:ln w="9525">
            <a:noFill/>
            <a:miter lim="800000"/>
            <a:headEnd/>
            <a:tailEnd/>
          </a:ln>
        </p:spPr>
        <p:txBody>
          <a:bodyPr wrap="none">
            <a:spAutoFit/>
          </a:bodyPr>
          <a:lstStyle/>
          <a:p>
            <a:r>
              <a:rPr lang="es-ES" sz="1600"/>
              <a:t>AP</a:t>
            </a:r>
          </a:p>
        </p:txBody>
      </p:sp>
      <p:pic>
        <p:nvPicPr>
          <p:cNvPr id="2044940" name="Picture 12"/>
          <p:cNvPicPr>
            <a:picLocks noChangeAspect="1" noChangeArrowheads="1"/>
          </p:cNvPicPr>
          <p:nvPr/>
        </p:nvPicPr>
        <p:blipFill>
          <a:blip r:embed="rId5" cstate="print"/>
          <a:srcRect/>
          <a:stretch>
            <a:fillRect/>
          </a:stretch>
        </p:blipFill>
        <p:spPr bwMode="auto">
          <a:xfrm>
            <a:off x="4470400" y="3122613"/>
            <a:ext cx="111125" cy="598487"/>
          </a:xfrm>
          <a:prstGeom prst="rect">
            <a:avLst/>
          </a:prstGeom>
          <a:noFill/>
          <a:ln w="9525">
            <a:noFill/>
            <a:miter lim="800000"/>
            <a:headEnd/>
            <a:tailEnd/>
          </a:ln>
        </p:spPr>
      </p:pic>
      <p:sp>
        <p:nvSpPr>
          <p:cNvPr id="2044941" name="Freeform 13"/>
          <p:cNvSpPr>
            <a:spLocks/>
          </p:cNvSpPr>
          <p:nvPr/>
        </p:nvSpPr>
        <p:spPr bwMode="auto">
          <a:xfrm rot="5400000">
            <a:off x="7412037" y="4310063"/>
            <a:ext cx="1154113" cy="109538"/>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rnd" cmpd="sng">
            <a:solidFill>
              <a:schemeClr val="accent2"/>
            </a:solidFill>
            <a:prstDash val="solid"/>
            <a:round/>
            <a:headEnd type="none" w="sm" len="sm"/>
            <a:tailEnd type="none" w="sm" len="sm"/>
          </a:ln>
          <a:effectLst>
            <a:outerShdw dist="17961" dir="2700000" algn="ctr" rotWithShape="0">
              <a:schemeClr val="tx1"/>
            </a:outerShdw>
          </a:effectLst>
        </p:spPr>
        <p:txBody>
          <a:bodyPr/>
          <a:lstStyle/>
          <a:p>
            <a:pPr>
              <a:defRPr/>
            </a:pPr>
            <a:endParaRPr lang="es-ES"/>
          </a:p>
        </p:txBody>
      </p:sp>
      <p:pic>
        <p:nvPicPr>
          <p:cNvPr id="71693" name="Picture 14"/>
          <p:cNvPicPr>
            <a:picLocks noChangeArrowheads="1"/>
          </p:cNvPicPr>
          <p:nvPr/>
        </p:nvPicPr>
        <p:blipFill>
          <a:blip r:embed="rId6" cstate="print"/>
          <a:srcRect/>
          <a:stretch>
            <a:fillRect/>
          </a:stretch>
        </p:blipFill>
        <p:spPr bwMode="auto">
          <a:xfrm>
            <a:off x="7358063" y="4724400"/>
            <a:ext cx="1176337" cy="792163"/>
          </a:xfrm>
          <a:prstGeom prst="rect">
            <a:avLst/>
          </a:prstGeom>
          <a:noFill/>
          <a:ln w="9525">
            <a:noFill/>
            <a:miter lim="800000"/>
            <a:headEnd/>
            <a:tailEnd/>
          </a:ln>
        </p:spPr>
      </p:pic>
      <p:pic>
        <p:nvPicPr>
          <p:cNvPr id="71694" name="Picture 15"/>
          <p:cNvPicPr>
            <a:picLocks noChangeArrowheads="1"/>
          </p:cNvPicPr>
          <p:nvPr/>
        </p:nvPicPr>
        <p:blipFill>
          <a:blip r:embed="rId7" cstate="print"/>
          <a:srcRect/>
          <a:stretch>
            <a:fillRect/>
          </a:stretch>
        </p:blipFill>
        <p:spPr bwMode="auto">
          <a:xfrm>
            <a:off x="7502525" y="3487738"/>
            <a:ext cx="931863" cy="609600"/>
          </a:xfrm>
          <a:prstGeom prst="rect">
            <a:avLst/>
          </a:prstGeom>
          <a:noFill/>
          <a:ln w="12700">
            <a:noFill/>
            <a:miter lim="800000"/>
            <a:headEnd/>
            <a:tailEnd/>
          </a:ln>
        </p:spPr>
      </p:pic>
      <p:sp>
        <p:nvSpPr>
          <p:cNvPr id="71695" name="Text Box 16"/>
          <p:cNvSpPr txBox="1">
            <a:spLocks noChangeArrowheads="1"/>
          </p:cNvSpPr>
          <p:nvPr/>
        </p:nvSpPr>
        <p:spPr bwMode="auto">
          <a:xfrm>
            <a:off x="7502525" y="4941888"/>
            <a:ext cx="930275" cy="336550"/>
          </a:xfrm>
          <a:prstGeom prst="rect">
            <a:avLst/>
          </a:prstGeom>
          <a:noFill/>
          <a:ln w="9525">
            <a:noFill/>
            <a:miter lim="800000"/>
            <a:headEnd/>
            <a:tailEnd/>
          </a:ln>
        </p:spPr>
        <p:txBody>
          <a:bodyPr wrap="none">
            <a:spAutoFit/>
          </a:bodyPr>
          <a:lstStyle/>
          <a:p>
            <a:r>
              <a:rPr lang="es-ES" sz="1600"/>
              <a:t>Internet</a:t>
            </a:r>
          </a:p>
        </p:txBody>
      </p:sp>
      <p:sp>
        <p:nvSpPr>
          <p:cNvPr id="2044945" name="Text Box 17"/>
          <p:cNvSpPr txBox="1">
            <a:spLocks noChangeArrowheads="1"/>
          </p:cNvSpPr>
          <p:nvPr/>
        </p:nvSpPr>
        <p:spPr bwMode="auto">
          <a:xfrm>
            <a:off x="468313" y="1412875"/>
            <a:ext cx="2089150" cy="730250"/>
          </a:xfrm>
          <a:prstGeom prst="rect">
            <a:avLst/>
          </a:prstGeom>
          <a:noFill/>
          <a:ln w="9525">
            <a:noFill/>
            <a:miter lim="800000"/>
            <a:headEnd/>
            <a:tailEnd/>
          </a:ln>
        </p:spPr>
        <p:txBody>
          <a:bodyPr>
            <a:spAutoFit/>
          </a:bodyPr>
          <a:lstStyle/>
          <a:p>
            <a:r>
              <a:rPr lang="es-ES"/>
              <a:t>1: A solicita asociarse al AP por WPA/802.1x y envía un usuario</a:t>
            </a:r>
          </a:p>
        </p:txBody>
      </p:sp>
      <p:sp>
        <p:nvSpPr>
          <p:cNvPr id="2044946" name="Text Box 18"/>
          <p:cNvSpPr txBox="1">
            <a:spLocks noChangeArrowheads="1"/>
          </p:cNvSpPr>
          <p:nvPr/>
        </p:nvSpPr>
        <p:spPr bwMode="auto">
          <a:xfrm>
            <a:off x="468313" y="2273300"/>
            <a:ext cx="2016125" cy="517525"/>
          </a:xfrm>
          <a:prstGeom prst="rect">
            <a:avLst/>
          </a:prstGeom>
          <a:noFill/>
          <a:ln w="9525">
            <a:noFill/>
            <a:miter lim="800000"/>
            <a:headEnd/>
            <a:tailEnd/>
          </a:ln>
        </p:spPr>
        <p:txBody>
          <a:bodyPr>
            <a:spAutoFit/>
          </a:bodyPr>
          <a:lstStyle/>
          <a:p>
            <a:r>
              <a:rPr lang="es-ES"/>
              <a:t>2: El AP envía a D el usuario</a:t>
            </a:r>
          </a:p>
        </p:txBody>
      </p:sp>
      <p:sp>
        <p:nvSpPr>
          <p:cNvPr id="71698" name="Text Box 19"/>
          <p:cNvSpPr txBox="1">
            <a:spLocks noChangeArrowheads="1"/>
          </p:cNvSpPr>
          <p:nvPr/>
        </p:nvSpPr>
        <p:spPr bwMode="auto">
          <a:xfrm>
            <a:off x="6659563" y="2133600"/>
            <a:ext cx="2376487" cy="730250"/>
          </a:xfrm>
          <a:prstGeom prst="rect">
            <a:avLst/>
          </a:prstGeom>
          <a:noFill/>
          <a:ln w="9525">
            <a:noFill/>
            <a:miter lim="800000"/>
            <a:headEnd/>
            <a:tailEnd/>
          </a:ln>
        </p:spPr>
        <p:txBody>
          <a:bodyPr>
            <a:spAutoFit/>
          </a:bodyPr>
          <a:lstStyle/>
          <a:p>
            <a:r>
              <a:rPr lang="es-ES"/>
              <a:t>147.156.1.1 </a:t>
            </a:r>
          </a:p>
          <a:p>
            <a:r>
              <a:rPr lang="es-ES"/>
              <a:t>Servidor DHCP</a:t>
            </a:r>
          </a:p>
          <a:p>
            <a:r>
              <a:rPr lang="es-ES"/>
              <a:t>Rango 147.156.248.0/22</a:t>
            </a:r>
          </a:p>
        </p:txBody>
      </p:sp>
      <p:sp>
        <p:nvSpPr>
          <p:cNvPr id="2044948" name="Text Box 20"/>
          <p:cNvSpPr txBox="1">
            <a:spLocks noChangeArrowheads="1"/>
          </p:cNvSpPr>
          <p:nvPr/>
        </p:nvSpPr>
        <p:spPr bwMode="auto">
          <a:xfrm>
            <a:off x="468313" y="3354388"/>
            <a:ext cx="2374900" cy="517525"/>
          </a:xfrm>
          <a:prstGeom prst="rect">
            <a:avLst/>
          </a:prstGeom>
          <a:noFill/>
          <a:ln w="9525">
            <a:noFill/>
            <a:miter lim="800000"/>
            <a:headEnd/>
            <a:tailEnd/>
          </a:ln>
        </p:spPr>
        <p:txBody>
          <a:bodyPr>
            <a:spAutoFit/>
          </a:bodyPr>
          <a:lstStyle/>
          <a:p>
            <a:r>
              <a:rPr lang="es-ES"/>
              <a:t>4: El AP envía a A el ‘reto’ y espera la respuesta</a:t>
            </a:r>
          </a:p>
        </p:txBody>
      </p:sp>
      <p:sp>
        <p:nvSpPr>
          <p:cNvPr id="2044950" name="Text Box 22"/>
          <p:cNvSpPr txBox="1">
            <a:spLocks noChangeArrowheads="1"/>
          </p:cNvSpPr>
          <p:nvPr/>
        </p:nvSpPr>
        <p:spPr bwMode="auto">
          <a:xfrm>
            <a:off x="469900" y="4005263"/>
            <a:ext cx="3095625" cy="517525"/>
          </a:xfrm>
          <a:prstGeom prst="rect">
            <a:avLst/>
          </a:prstGeom>
          <a:noFill/>
          <a:ln w="9525">
            <a:noFill/>
            <a:miter lim="800000"/>
            <a:headEnd/>
            <a:tailEnd/>
          </a:ln>
        </p:spPr>
        <p:txBody>
          <a:bodyPr>
            <a:spAutoFit/>
          </a:bodyPr>
          <a:lstStyle/>
          <a:p>
            <a:r>
              <a:rPr lang="es-ES"/>
              <a:t>5: A devuelve al AP la respuesta, que la reenvía a D</a:t>
            </a:r>
          </a:p>
        </p:txBody>
      </p:sp>
      <p:sp>
        <p:nvSpPr>
          <p:cNvPr id="2044951" name="Text Box 23"/>
          <p:cNvSpPr txBox="1">
            <a:spLocks noChangeArrowheads="1"/>
          </p:cNvSpPr>
          <p:nvPr/>
        </p:nvSpPr>
        <p:spPr bwMode="auto">
          <a:xfrm>
            <a:off x="468313" y="5949950"/>
            <a:ext cx="3527425" cy="304800"/>
          </a:xfrm>
          <a:prstGeom prst="rect">
            <a:avLst/>
          </a:prstGeom>
          <a:noFill/>
          <a:ln w="9525">
            <a:noFill/>
            <a:miter lim="800000"/>
            <a:headEnd/>
            <a:tailEnd/>
          </a:ln>
        </p:spPr>
        <p:txBody>
          <a:bodyPr>
            <a:spAutoFit/>
          </a:bodyPr>
          <a:lstStyle/>
          <a:p>
            <a:r>
              <a:rPr lang="es-ES"/>
              <a:t>8: B le asigna una dirección pública</a:t>
            </a:r>
          </a:p>
        </p:txBody>
      </p:sp>
      <p:pic>
        <p:nvPicPr>
          <p:cNvPr id="71702" name="Picture 24"/>
          <p:cNvPicPr>
            <a:picLocks noChangeArrowheads="1"/>
          </p:cNvPicPr>
          <p:nvPr/>
        </p:nvPicPr>
        <p:blipFill>
          <a:blip r:embed="rId8" cstate="print"/>
          <a:srcRect/>
          <a:stretch>
            <a:fillRect/>
          </a:stretch>
        </p:blipFill>
        <p:spPr bwMode="auto">
          <a:xfrm>
            <a:off x="5962650" y="3559175"/>
            <a:ext cx="819150" cy="287338"/>
          </a:xfrm>
          <a:prstGeom prst="rect">
            <a:avLst/>
          </a:prstGeom>
          <a:noFill/>
          <a:ln w="12700">
            <a:noFill/>
            <a:miter lim="800000"/>
            <a:headEnd/>
            <a:tailEnd/>
          </a:ln>
        </p:spPr>
      </p:pic>
      <p:sp>
        <p:nvSpPr>
          <p:cNvPr id="2044953" name="Text Box 25"/>
          <p:cNvSpPr txBox="1">
            <a:spLocks noChangeArrowheads="1"/>
          </p:cNvSpPr>
          <p:nvPr/>
        </p:nvSpPr>
        <p:spPr bwMode="auto">
          <a:xfrm>
            <a:off x="468313" y="2917825"/>
            <a:ext cx="2519362" cy="304800"/>
          </a:xfrm>
          <a:prstGeom prst="rect">
            <a:avLst/>
          </a:prstGeom>
          <a:noFill/>
          <a:ln w="9525">
            <a:noFill/>
            <a:miter lim="800000"/>
            <a:headEnd/>
            <a:tailEnd/>
          </a:ln>
        </p:spPr>
        <p:txBody>
          <a:bodyPr>
            <a:spAutoFit/>
          </a:bodyPr>
          <a:lstStyle/>
          <a:p>
            <a:r>
              <a:rPr lang="es-ES"/>
              <a:t>3: D devuelve al AP el ‘reto’</a:t>
            </a:r>
          </a:p>
        </p:txBody>
      </p:sp>
      <p:grpSp>
        <p:nvGrpSpPr>
          <p:cNvPr id="71704" name="Group 29"/>
          <p:cNvGrpSpPr>
            <a:grpSpLocks/>
          </p:cNvGrpSpPr>
          <p:nvPr/>
        </p:nvGrpSpPr>
        <p:grpSpPr bwMode="auto">
          <a:xfrm>
            <a:off x="6207125" y="4608513"/>
            <a:ext cx="519113" cy="692150"/>
            <a:chOff x="5965" y="1162"/>
            <a:chExt cx="327" cy="436"/>
          </a:xfrm>
        </p:grpSpPr>
        <p:pic>
          <p:nvPicPr>
            <p:cNvPr id="71718" name="Picture 30"/>
            <p:cNvPicPr>
              <a:picLocks noChangeArrowheads="1"/>
            </p:cNvPicPr>
            <p:nvPr/>
          </p:nvPicPr>
          <p:blipFill>
            <a:blip r:embed="rId9" cstate="print"/>
            <a:srcRect/>
            <a:stretch>
              <a:fillRect/>
            </a:stretch>
          </p:blipFill>
          <p:spPr bwMode="auto">
            <a:xfrm>
              <a:off x="5965" y="1162"/>
              <a:ext cx="327" cy="436"/>
            </a:xfrm>
            <a:prstGeom prst="rect">
              <a:avLst/>
            </a:prstGeom>
            <a:noFill/>
            <a:ln w="12700">
              <a:noFill/>
              <a:miter lim="800000"/>
              <a:headEnd/>
              <a:tailEnd/>
            </a:ln>
          </p:spPr>
        </p:pic>
        <p:sp>
          <p:nvSpPr>
            <p:cNvPr id="71719" name="Text Box 31"/>
            <p:cNvSpPr txBox="1">
              <a:spLocks noChangeArrowheads="1"/>
            </p:cNvSpPr>
            <p:nvPr/>
          </p:nvSpPr>
          <p:spPr bwMode="auto">
            <a:xfrm>
              <a:off x="6055" y="1343"/>
              <a:ext cx="127" cy="156"/>
            </a:xfrm>
            <a:prstGeom prst="rect">
              <a:avLst/>
            </a:prstGeom>
            <a:solidFill>
              <a:schemeClr val="bg1"/>
            </a:solidFill>
            <a:ln w="9525">
              <a:noFill/>
              <a:miter lim="800000"/>
              <a:headEnd/>
              <a:tailEnd/>
            </a:ln>
          </p:spPr>
          <p:txBody>
            <a:bodyPr wrap="none" lIns="36000" tIns="18000" rIns="36000" bIns="18000">
              <a:spAutoFit/>
            </a:bodyPr>
            <a:lstStyle/>
            <a:p>
              <a:r>
                <a:rPr lang="es-ES"/>
                <a:t>D</a:t>
              </a:r>
            </a:p>
          </p:txBody>
        </p:sp>
      </p:grpSp>
      <p:sp>
        <p:nvSpPr>
          <p:cNvPr id="2044960" name="Text Box 32"/>
          <p:cNvSpPr txBox="1">
            <a:spLocks noChangeArrowheads="1"/>
          </p:cNvSpPr>
          <p:nvPr/>
        </p:nvSpPr>
        <p:spPr bwMode="auto">
          <a:xfrm>
            <a:off x="468313" y="5297488"/>
            <a:ext cx="3024187" cy="517525"/>
          </a:xfrm>
          <a:prstGeom prst="rect">
            <a:avLst/>
          </a:prstGeom>
          <a:noFill/>
          <a:ln w="9525">
            <a:noFill/>
            <a:miter lim="800000"/>
            <a:headEnd/>
            <a:tailEnd/>
          </a:ln>
        </p:spPr>
        <p:txBody>
          <a:bodyPr>
            <a:spAutoFit/>
          </a:bodyPr>
          <a:lstStyle/>
          <a:p>
            <a:r>
              <a:rPr lang="es-ES"/>
              <a:t>7: Una vez conectado a la red A solicita por BOOTP una dirección</a:t>
            </a:r>
          </a:p>
        </p:txBody>
      </p:sp>
      <p:sp>
        <p:nvSpPr>
          <p:cNvPr id="2044961" name="Text Box 33"/>
          <p:cNvSpPr txBox="1">
            <a:spLocks noChangeArrowheads="1"/>
          </p:cNvSpPr>
          <p:nvPr/>
        </p:nvSpPr>
        <p:spPr bwMode="auto">
          <a:xfrm>
            <a:off x="4070350" y="2205038"/>
            <a:ext cx="1306513" cy="304800"/>
          </a:xfrm>
          <a:prstGeom prst="rect">
            <a:avLst/>
          </a:prstGeom>
          <a:noFill/>
          <a:ln w="9525">
            <a:noFill/>
            <a:miter lim="800000"/>
            <a:headEnd/>
            <a:tailEnd/>
          </a:ln>
        </p:spPr>
        <p:txBody>
          <a:bodyPr wrap="none">
            <a:spAutoFit/>
          </a:bodyPr>
          <a:lstStyle/>
          <a:p>
            <a:r>
              <a:rPr lang="es-ES"/>
              <a:t>1: user pedro</a:t>
            </a:r>
          </a:p>
        </p:txBody>
      </p:sp>
      <p:sp>
        <p:nvSpPr>
          <p:cNvPr id="2044962" name="Text Box 34"/>
          <p:cNvSpPr txBox="1">
            <a:spLocks noChangeArrowheads="1"/>
          </p:cNvSpPr>
          <p:nvPr/>
        </p:nvSpPr>
        <p:spPr bwMode="auto">
          <a:xfrm>
            <a:off x="5630863" y="6092825"/>
            <a:ext cx="2046287" cy="304800"/>
          </a:xfrm>
          <a:prstGeom prst="rect">
            <a:avLst/>
          </a:prstGeom>
          <a:noFill/>
          <a:ln w="9525">
            <a:noFill/>
            <a:miter lim="800000"/>
            <a:headEnd/>
            <a:tailEnd/>
          </a:ln>
        </p:spPr>
        <p:txBody>
          <a:bodyPr wrap="none">
            <a:spAutoFit/>
          </a:bodyPr>
          <a:lstStyle/>
          <a:p>
            <a:r>
              <a:rPr lang="es-ES"/>
              <a:t>3: reto para A: d#&amp;@=</a:t>
            </a:r>
          </a:p>
        </p:txBody>
      </p:sp>
      <p:sp>
        <p:nvSpPr>
          <p:cNvPr id="2044963" name="Text Box 35"/>
          <p:cNvSpPr txBox="1">
            <a:spLocks noChangeArrowheads="1"/>
          </p:cNvSpPr>
          <p:nvPr/>
        </p:nvSpPr>
        <p:spPr bwMode="auto">
          <a:xfrm>
            <a:off x="3998913" y="3775075"/>
            <a:ext cx="1543050" cy="304800"/>
          </a:xfrm>
          <a:prstGeom prst="rect">
            <a:avLst/>
          </a:prstGeom>
          <a:noFill/>
          <a:ln w="9525">
            <a:noFill/>
            <a:miter lim="800000"/>
            <a:headEnd/>
            <a:tailEnd/>
          </a:ln>
        </p:spPr>
        <p:txBody>
          <a:bodyPr wrap="none">
            <a:spAutoFit/>
          </a:bodyPr>
          <a:lstStyle/>
          <a:p>
            <a:r>
              <a:rPr lang="es-ES"/>
              <a:t>2: D: user pedro</a:t>
            </a:r>
          </a:p>
        </p:txBody>
      </p:sp>
      <p:sp>
        <p:nvSpPr>
          <p:cNvPr id="2044964" name="Text Box 36"/>
          <p:cNvSpPr txBox="1">
            <a:spLocks noChangeArrowheads="1"/>
          </p:cNvSpPr>
          <p:nvPr/>
        </p:nvSpPr>
        <p:spPr bwMode="auto">
          <a:xfrm>
            <a:off x="3998913" y="4060825"/>
            <a:ext cx="1681162" cy="304800"/>
          </a:xfrm>
          <a:prstGeom prst="rect">
            <a:avLst/>
          </a:prstGeom>
          <a:noFill/>
          <a:ln w="9525">
            <a:noFill/>
            <a:miter lim="800000"/>
            <a:headEnd/>
            <a:tailEnd/>
          </a:ln>
        </p:spPr>
        <p:txBody>
          <a:bodyPr wrap="none">
            <a:spAutoFit/>
          </a:bodyPr>
          <a:lstStyle/>
          <a:p>
            <a:r>
              <a:rPr lang="es-ES"/>
              <a:t>4: A: reto: d#&amp;@=</a:t>
            </a:r>
          </a:p>
        </p:txBody>
      </p:sp>
      <p:sp>
        <p:nvSpPr>
          <p:cNvPr id="2044965" name="Text Box 37"/>
          <p:cNvSpPr txBox="1">
            <a:spLocks noChangeArrowheads="1"/>
          </p:cNvSpPr>
          <p:nvPr/>
        </p:nvSpPr>
        <p:spPr bwMode="auto">
          <a:xfrm>
            <a:off x="4070350" y="1916113"/>
            <a:ext cx="1454150" cy="304800"/>
          </a:xfrm>
          <a:prstGeom prst="rect">
            <a:avLst/>
          </a:prstGeom>
          <a:noFill/>
          <a:ln w="9525">
            <a:noFill/>
            <a:miter lim="800000"/>
            <a:headEnd/>
            <a:tailEnd/>
          </a:ln>
        </p:spPr>
        <p:txBody>
          <a:bodyPr wrap="none">
            <a:spAutoFit/>
          </a:bodyPr>
          <a:lstStyle/>
          <a:p>
            <a:r>
              <a:rPr lang="es-ES"/>
              <a:t>5: Resp.: €~#@</a:t>
            </a:r>
          </a:p>
        </p:txBody>
      </p:sp>
      <p:sp>
        <p:nvSpPr>
          <p:cNvPr id="2044966" name="Text Box 38"/>
          <p:cNvSpPr txBox="1">
            <a:spLocks noChangeArrowheads="1"/>
          </p:cNvSpPr>
          <p:nvPr/>
        </p:nvSpPr>
        <p:spPr bwMode="auto">
          <a:xfrm>
            <a:off x="468313" y="4649788"/>
            <a:ext cx="3382962" cy="517525"/>
          </a:xfrm>
          <a:prstGeom prst="rect">
            <a:avLst/>
          </a:prstGeom>
          <a:noFill/>
          <a:ln w="9525">
            <a:noFill/>
            <a:miter lim="800000"/>
            <a:headEnd/>
            <a:tailEnd/>
          </a:ln>
        </p:spPr>
        <p:txBody>
          <a:bodyPr>
            <a:spAutoFit/>
          </a:bodyPr>
          <a:lstStyle/>
          <a:p>
            <a:r>
              <a:rPr lang="es-ES"/>
              <a:t>6: Al comprobar D que es correcta le dice al AP que admita la asociación</a:t>
            </a:r>
          </a:p>
        </p:txBody>
      </p:sp>
      <p:sp>
        <p:nvSpPr>
          <p:cNvPr id="2044967" name="Text Box 39"/>
          <p:cNvSpPr txBox="1">
            <a:spLocks noChangeArrowheads="1"/>
          </p:cNvSpPr>
          <p:nvPr/>
        </p:nvSpPr>
        <p:spPr bwMode="auto">
          <a:xfrm>
            <a:off x="3781425" y="4348163"/>
            <a:ext cx="2376488" cy="304800"/>
          </a:xfrm>
          <a:prstGeom prst="rect">
            <a:avLst/>
          </a:prstGeom>
          <a:noFill/>
          <a:ln w="9525">
            <a:noFill/>
            <a:miter lim="800000"/>
            <a:headEnd/>
            <a:tailEnd/>
          </a:ln>
        </p:spPr>
        <p:txBody>
          <a:bodyPr>
            <a:spAutoFit/>
          </a:bodyPr>
          <a:lstStyle/>
          <a:p>
            <a:pPr algn="ctr"/>
            <a:r>
              <a:rPr lang="es-ES"/>
              <a:t>6: OK, prueba superada</a:t>
            </a:r>
          </a:p>
        </p:txBody>
      </p:sp>
      <p:sp>
        <p:nvSpPr>
          <p:cNvPr id="2044968" name="Text Box 40"/>
          <p:cNvSpPr txBox="1">
            <a:spLocks noChangeArrowheads="1"/>
          </p:cNvSpPr>
          <p:nvPr/>
        </p:nvSpPr>
        <p:spPr bwMode="auto">
          <a:xfrm>
            <a:off x="4070350" y="1628775"/>
            <a:ext cx="792163" cy="304800"/>
          </a:xfrm>
          <a:prstGeom prst="rect">
            <a:avLst/>
          </a:prstGeom>
          <a:noFill/>
          <a:ln w="9525">
            <a:noFill/>
            <a:miter lim="800000"/>
            <a:headEnd/>
            <a:tailEnd/>
          </a:ln>
        </p:spPr>
        <p:txBody>
          <a:bodyPr>
            <a:spAutoFit/>
          </a:bodyPr>
          <a:lstStyle/>
          <a:p>
            <a:pPr algn="ctr"/>
            <a:r>
              <a:rPr lang="es-ES"/>
              <a:t>7: ¿IP?</a:t>
            </a:r>
          </a:p>
        </p:txBody>
      </p:sp>
      <p:sp>
        <p:nvSpPr>
          <p:cNvPr id="2044969" name="Text Box 41"/>
          <p:cNvSpPr txBox="1">
            <a:spLocks noChangeArrowheads="1"/>
          </p:cNvSpPr>
          <p:nvPr/>
        </p:nvSpPr>
        <p:spPr bwMode="auto">
          <a:xfrm>
            <a:off x="3709988" y="1341438"/>
            <a:ext cx="1897062" cy="304800"/>
          </a:xfrm>
          <a:prstGeom prst="rect">
            <a:avLst/>
          </a:prstGeom>
          <a:noFill/>
          <a:ln w="9525">
            <a:noFill/>
            <a:miter lim="800000"/>
            <a:headEnd/>
            <a:tailEnd/>
          </a:ln>
        </p:spPr>
        <p:txBody>
          <a:bodyPr wrap="none">
            <a:spAutoFit/>
          </a:bodyPr>
          <a:lstStyle/>
          <a:p>
            <a:r>
              <a:rPr lang="es-ES"/>
              <a:t>8: IP: 147.156.249.27</a:t>
            </a:r>
          </a:p>
        </p:txBody>
      </p:sp>
      <p:grpSp>
        <p:nvGrpSpPr>
          <p:cNvPr id="71715" name="Group 46"/>
          <p:cNvGrpSpPr>
            <a:grpSpLocks/>
          </p:cNvGrpSpPr>
          <p:nvPr/>
        </p:nvGrpSpPr>
        <p:grpSpPr bwMode="auto">
          <a:xfrm>
            <a:off x="6178550" y="2205038"/>
            <a:ext cx="519113" cy="692150"/>
            <a:chOff x="3237" y="1309"/>
            <a:chExt cx="327" cy="436"/>
          </a:xfrm>
        </p:grpSpPr>
        <p:pic>
          <p:nvPicPr>
            <p:cNvPr id="71716" name="Picture 47"/>
            <p:cNvPicPr>
              <a:picLocks noChangeArrowheads="1"/>
            </p:cNvPicPr>
            <p:nvPr/>
          </p:nvPicPr>
          <p:blipFill>
            <a:blip r:embed="rId9" cstate="print"/>
            <a:srcRect/>
            <a:stretch>
              <a:fillRect/>
            </a:stretch>
          </p:blipFill>
          <p:spPr bwMode="auto">
            <a:xfrm>
              <a:off x="3237" y="1309"/>
              <a:ext cx="327" cy="436"/>
            </a:xfrm>
            <a:prstGeom prst="rect">
              <a:avLst/>
            </a:prstGeom>
            <a:noFill/>
            <a:ln w="12700">
              <a:noFill/>
              <a:miter lim="800000"/>
              <a:headEnd/>
              <a:tailEnd/>
            </a:ln>
          </p:spPr>
        </p:pic>
        <p:sp>
          <p:nvSpPr>
            <p:cNvPr id="71717" name="Text Box 48"/>
            <p:cNvSpPr txBox="1">
              <a:spLocks noChangeArrowheads="1"/>
            </p:cNvSpPr>
            <p:nvPr/>
          </p:nvSpPr>
          <p:spPr bwMode="auto">
            <a:xfrm>
              <a:off x="3312" y="1446"/>
              <a:ext cx="127" cy="156"/>
            </a:xfrm>
            <a:prstGeom prst="rect">
              <a:avLst/>
            </a:prstGeom>
            <a:solidFill>
              <a:schemeClr val="bg1"/>
            </a:solidFill>
            <a:ln w="9525">
              <a:noFill/>
              <a:miter lim="800000"/>
              <a:headEnd/>
              <a:tailEnd/>
            </a:ln>
          </p:spPr>
          <p:txBody>
            <a:bodyPr wrap="none" lIns="36000" tIns="18000" rIns="36000" bIns="18000">
              <a:spAutoFit/>
            </a:bodyPr>
            <a:lstStyle/>
            <a:p>
              <a:r>
                <a:rPr lang="es-ES"/>
                <a:t>B</a:t>
              </a:r>
            </a:p>
          </p:txBody>
        </p:sp>
      </p:gr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494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044940"/>
                                        </p:tgtEl>
                                        <p:attrNameLst>
                                          <p:attrName>style.visibility</p:attrName>
                                        </p:attrNameLst>
                                      </p:cBhvr>
                                      <p:to>
                                        <p:strVal val="visible"/>
                                      </p:to>
                                    </p:set>
                                    <p:animEffect transition="in" filter="wipe(up)">
                                      <p:cBhvr>
                                        <p:cTn id="10" dur="500"/>
                                        <p:tgtEl>
                                          <p:spTgt spid="204494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449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49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4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49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49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49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49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49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49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49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449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449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44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45" grpId="0"/>
      <p:bldP spid="2044946" grpId="0"/>
      <p:bldP spid="2044948" grpId="0"/>
      <p:bldP spid="2044950" grpId="0"/>
      <p:bldP spid="2044951" grpId="0"/>
      <p:bldP spid="2044953" grpId="0"/>
      <p:bldP spid="2044960" grpId="0"/>
      <p:bldP spid="2044961" grpId="0"/>
      <p:bldP spid="2044962" grpId="0"/>
      <p:bldP spid="2044963" grpId="0"/>
      <p:bldP spid="2044964" grpId="0"/>
      <p:bldP spid="2044965" grpId="0"/>
      <p:bldP spid="2044966" grpId="0"/>
      <p:bldP spid="2044967" grpId="0"/>
      <p:bldP spid="2044968" grpId="0"/>
      <p:bldP spid="204496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0CA4083-E6FE-44A9-A160-D44C1FA0326B}" type="slidenum">
              <a:rPr lang="es-ES"/>
              <a:pPr>
                <a:defRPr/>
              </a:pPr>
              <a:t>73</a:t>
            </a:fld>
            <a:endParaRPr lang="es-ES"/>
          </a:p>
        </p:txBody>
      </p:sp>
      <p:sp>
        <p:nvSpPr>
          <p:cNvPr id="72707" name="Rectangle 2"/>
          <p:cNvSpPr>
            <a:spLocks noGrp="1" noChangeArrowheads="1"/>
          </p:cNvSpPr>
          <p:nvPr>
            <p:ph type="title"/>
          </p:nvPr>
        </p:nvSpPr>
        <p:spPr>
          <a:xfrm>
            <a:off x="685800" y="357166"/>
            <a:ext cx="7772400" cy="1143000"/>
          </a:xfrm>
        </p:spPr>
        <p:txBody>
          <a:bodyPr/>
          <a:lstStyle/>
          <a:p>
            <a:pPr eaLnBrk="1" hangingPunct="1"/>
            <a:r>
              <a:rPr lang="es-ES" smtClean="0"/>
              <a:t>Eduroam</a:t>
            </a:r>
          </a:p>
        </p:txBody>
      </p:sp>
      <p:sp>
        <p:nvSpPr>
          <p:cNvPr id="72708" name="Rectangle 3"/>
          <p:cNvSpPr>
            <a:spLocks noGrp="1" noChangeArrowheads="1"/>
          </p:cNvSpPr>
          <p:nvPr>
            <p:ph type="body" idx="1"/>
          </p:nvPr>
        </p:nvSpPr>
        <p:spPr>
          <a:xfrm>
            <a:off x="685800" y="1728766"/>
            <a:ext cx="7772400" cy="4114800"/>
          </a:xfrm>
        </p:spPr>
        <p:txBody>
          <a:bodyPr/>
          <a:lstStyle/>
          <a:p>
            <a:pPr eaLnBrk="1" hangingPunct="1">
              <a:lnSpc>
                <a:spcPct val="90000"/>
              </a:lnSpc>
            </a:pPr>
            <a:r>
              <a:rPr lang="es-ES" sz="2800" dirty="0" err="1" smtClean="0"/>
              <a:t>Eduroam</a:t>
            </a:r>
            <a:r>
              <a:rPr lang="es-ES" sz="2800" dirty="0" smtClean="0"/>
              <a:t> (</a:t>
            </a:r>
            <a:r>
              <a:rPr lang="es-ES" sz="2800" dirty="0" err="1" smtClean="0"/>
              <a:t>educational</a:t>
            </a:r>
            <a:r>
              <a:rPr lang="es-ES" sz="2800" dirty="0" smtClean="0"/>
              <a:t> </a:t>
            </a:r>
            <a:r>
              <a:rPr lang="es-ES" sz="2800" dirty="0" err="1" smtClean="0"/>
              <a:t>roaming</a:t>
            </a:r>
            <a:r>
              <a:rPr lang="es-ES" sz="2800" dirty="0" smtClean="0"/>
              <a:t>) es una confederación de servicios autónomos de </a:t>
            </a:r>
            <a:r>
              <a:rPr lang="es-ES" sz="2800" dirty="0" err="1" smtClean="0"/>
              <a:t>roaming</a:t>
            </a:r>
            <a:r>
              <a:rPr lang="es-ES" sz="2800" dirty="0" smtClean="0"/>
              <a:t> que ofrece </a:t>
            </a:r>
            <a:r>
              <a:rPr lang="es-ES" sz="2800" dirty="0" err="1" smtClean="0"/>
              <a:t>itinerancia</a:t>
            </a:r>
            <a:r>
              <a:rPr lang="es-ES" sz="2800" dirty="0" smtClean="0"/>
              <a:t> para usuarios de las redes académicas europeas</a:t>
            </a:r>
          </a:p>
          <a:p>
            <a:pPr eaLnBrk="1" hangingPunct="1">
              <a:lnSpc>
                <a:spcPct val="90000"/>
              </a:lnSpc>
            </a:pPr>
            <a:r>
              <a:rPr lang="es-ES" sz="2800" dirty="0" smtClean="0"/>
              <a:t>Se basa en el intercambio de credenciales usuario/</a:t>
            </a:r>
            <a:r>
              <a:rPr lang="es-ES" sz="2800" dirty="0" err="1" smtClean="0"/>
              <a:t>password</a:t>
            </a:r>
            <a:r>
              <a:rPr lang="es-ES" sz="2800" dirty="0" smtClean="0"/>
              <a:t> entre servidores RADIUS de diferentes instituciones de forma que se permita el acceso transparente a recursos remotos, p. ej. red inalámbrica de otra organización. </a:t>
            </a:r>
          </a:p>
          <a:p>
            <a:pPr eaLnBrk="1" hangingPunct="1">
              <a:lnSpc>
                <a:spcPct val="90000"/>
              </a:lnSpc>
            </a:pPr>
            <a:r>
              <a:rPr lang="es-ES" sz="2800" dirty="0" smtClean="0"/>
              <a:t>Esta extendido por toda Europa, Japón, Australia y Canadá.</a:t>
            </a:r>
          </a:p>
          <a:p>
            <a:pPr eaLnBrk="1" hangingPunct="1">
              <a:lnSpc>
                <a:spcPct val="90000"/>
              </a:lnSpc>
            </a:pPr>
            <a:endParaRPr lang="es-ES" sz="2800" dirty="0" smtClean="0"/>
          </a:p>
        </p:txBody>
      </p:sp>
    </p:spTree>
  </p:cSld>
  <p:clrMapOvr>
    <a:masterClrMapping/>
  </p:clrMapOvr>
  <p:transition spd="med">
    <p:cover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1 Marcador de número de diapositiva"/>
          <p:cNvSpPr>
            <a:spLocks noGrp="1"/>
          </p:cNvSpPr>
          <p:nvPr>
            <p:ph type="sldNum" sz="quarter" idx="10"/>
          </p:nvPr>
        </p:nvSpPr>
        <p:spPr/>
        <p:txBody>
          <a:bodyPr/>
          <a:lstStyle/>
          <a:p>
            <a:pPr>
              <a:defRPr/>
            </a:pPr>
            <a:r>
              <a:rPr lang="es-ES"/>
              <a:t>Ampliación Redes 5-</a:t>
            </a:r>
            <a:fld id="{24E13E92-EB26-4BC3-B215-76E1FD0D982A}" type="slidenum">
              <a:rPr lang="es-ES"/>
              <a:pPr>
                <a:defRPr/>
              </a:pPr>
              <a:t>74</a:t>
            </a:fld>
            <a:endParaRPr lang="es-ES"/>
          </a:p>
        </p:txBody>
      </p:sp>
      <p:sp>
        <p:nvSpPr>
          <p:cNvPr id="73731" name="Line 39"/>
          <p:cNvSpPr>
            <a:spLocks noChangeShapeType="1"/>
          </p:cNvSpPr>
          <p:nvPr/>
        </p:nvSpPr>
        <p:spPr bwMode="auto">
          <a:xfrm flipV="1">
            <a:off x="6086475" y="2781300"/>
            <a:ext cx="1582738" cy="935038"/>
          </a:xfrm>
          <a:prstGeom prst="line">
            <a:avLst/>
          </a:prstGeom>
          <a:noFill/>
          <a:ln w="25400">
            <a:solidFill>
              <a:srgbClr val="0000FF"/>
            </a:solidFill>
            <a:round/>
            <a:headEnd/>
            <a:tailEnd/>
          </a:ln>
        </p:spPr>
        <p:txBody>
          <a:bodyPr/>
          <a:lstStyle/>
          <a:p>
            <a:endParaRPr lang="es-ES"/>
          </a:p>
        </p:txBody>
      </p:sp>
      <p:sp>
        <p:nvSpPr>
          <p:cNvPr id="73732" name="Line 43"/>
          <p:cNvSpPr>
            <a:spLocks noChangeShapeType="1"/>
          </p:cNvSpPr>
          <p:nvPr/>
        </p:nvSpPr>
        <p:spPr bwMode="auto">
          <a:xfrm>
            <a:off x="7812088" y="3860800"/>
            <a:ext cx="0" cy="1079500"/>
          </a:xfrm>
          <a:prstGeom prst="line">
            <a:avLst/>
          </a:prstGeom>
          <a:noFill/>
          <a:ln w="25400">
            <a:solidFill>
              <a:srgbClr val="0000FF"/>
            </a:solidFill>
            <a:round/>
            <a:headEnd/>
            <a:tailEnd/>
          </a:ln>
        </p:spPr>
        <p:txBody>
          <a:bodyPr/>
          <a:lstStyle/>
          <a:p>
            <a:endParaRPr lang="es-ES"/>
          </a:p>
        </p:txBody>
      </p:sp>
      <p:sp>
        <p:nvSpPr>
          <p:cNvPr id="73733" name="Rectangle 2"/>
          <p:cNvSpPr>
            <a:spLocks noChangeArrowheads="1"/>
          </p:cNvSpPr>
          <p:nvPr/>
        </p:nvSpPr>
        <p:spPr bwMode="auto">
          <a:xfrm>
            <a:off x="471488" y="125413"/>
            <a:ext cx="7772400" cy="1143000"/>
          </a:xfrm>
          <a:prstGeom prst="rect">
            <a:avLst/>
          </a:prstGeom>
          <a:noFill/>
          <a:ln w="9525">
            <a:noFill/>
            <a:miter lim="800000"/>
            <a:headEnd/>
            <a:tailEnd/>
          </a:ln>
        </p:spPr>
        <p:txBody>
          <a:bodyPr anchor="ctr"/>
          <a:lstStyle/>
          <a:p>
            <a:pPr algn="ctr"/>
            <a:r>
              <a:rPr lang="es-ES" sz="3600" b="0">
                <a:solidFill>
                  <a:schemeClr val="tx2"/>
                </a:solidFill>
                <a:latin typeface="Times New Roman" pitchFamily="18" charset="0"/>
              </a:rPr>
              <a:t>Autentificación eduroam de usuarios remotos</a:t>
            </a:r>
          </a:p>
        </p:txBody>
      </p:sp>
      <p:sp>
        <p:nvSpPr>
          <p:cNvPr id="73734" name="Line 3"/>
          <p:cNvSpPr>
            <a:spLocks noChangeShapeType="1"/>
          </p:cNvSpPr>
          <p:nvPr/>
        </p:nvSpPr>
        <p:spPr bwMode="auto">
          <a:xfrm>
            <a:off x="6178550" y="2636838"/>
            <a:ext cx="28575" cy="2087562"/>
          </a:xfrm>
          <a:prstGeom prst="line">
            <a:avLst/>
          </a:prstGeom>
          <a:noFill/>
          <a:ln w="25400">
            <a:solidFill>
              <a:srgbClr val="0000FF"/>
            </a:solidFill>
            <a:round/>
            <a:headEnd/>
            <a:tailEnd/>
          </a:ln>
        </p:spPr>
        <p:txBody>
          <a:bodyPr/>
          <a:lstStyle/>
          <a:p>
            <a:endParaRPr lang="es-ES"/>
          </a:p>
        </p:txBody>
      </p:sp>
      <p:sp>
        <p:nvSpPr>
          <p:cNvPr id="73735" name="Text Box 4"/>
          <p:cNvSpPr txBox="1">
            <a:spLocks noChangeArrowheads="1"/>
          </p:cNvSpPr>
          <p:nvPr/>
        </p:nvSpPr>
        <p:spPr bwMode="auto">
          <a:xfrm>
            <a:off x="5584825" y="5362575"/>
            <a:ext cx="1125538" cy="730250"/>
          </a:xfrm>
          <a:prstGeom prst="rect">
            <a:avLst/>
          </a:prstGeom>
          <a:noFill/>
          <a:ln w="9525">
            <a:noFill/>
            <a:miter lim="800000"/>
            <a:headEnd/>
            <a:tailEnd/>
          </a:ln>
        </p:spPr>
        <p:txBody>
          <a:bodyPr>
            <a:spAutoFit/>
          </a:bodyPr>
          <a:lstStyle/>
          <a:p>
            <a:pPr algn="ctr"/>
            <a:r>
              <a:rPr lang="es-ES"/>
              <a:t>147.156.9.7 Servidor RADIUS</a:t>
            </a:r>
          </a:p>
        </p:txBody>
      </p:sp>
      <p:sp>
        <p:nvSpPr>
          <p:cNvPr id="73736" name="Line 5"/>
          <p:cNvSpPr>
            <a:spLocks noChangeShapeType="1"/>
          </p:cNvSpPr>
          <p:nvPr/>
        </p:nvSpPr>
        <p:spPr bwMode="auto">
          <a:xfrm>
            <a:off x="4502150" y="3703638"/>
            <a:ext cx="1582738" cy="12700"/>
          </a:xfrm>
          <a:prstGeom prst="line">
            <a:avLst/>
          </a:prstGeom>
          <a:noFill/>
          <a:ln w="25400">
            <a:solidFill>
              <a:srgbClr val="0000FF"/>
            </a:solidFill>
            <a:round/>
            <a:headEnd/>
            <a:tailEnd/>
          </a:ln>
        </p:spPr>
        <p:txBody>
          <a:bodyPr/>
          <a:lstStyle/>
          <a:p>
            <a:endParaRPr lang="es-ES"/>
          </a:p>
        </p:txBody>
      </p:sp>
      <p:pic>
        <p:nvPicPr>
          <p:cNvPr id="73737" name="Picture 6"/>
          <p:cNvPicPr>
            <a:picLocks noChangeAspect="1" noChangeArrowheads="1"/>
          </p:cNvPicPr>
          <p:nvPr/>
        </p:nvPicPr>
        <p:blipFill>
          <a:blip r:embed="rId3" cstate="print"/>
          <a:srcRect/>
          <a:stretch>
            <a:fillRect/>
          </a:stretch>
        </p:blipFill>
        <p:spPr bwMode="auto">
          <a:xfrm>
            <a:off x="4038600" y="3284538"/>
            <a:ext cx="681038" cy="509587"/>
          </a:xfrm>
          <a:prstGeom prst="rect">
            <a:avLst/>
          </a:prstGeom>
          <a:noFill/>
          <a:ln w="9525">
            <a:noFill/>
            <a:miter lim="800000"/>
            <a:headEnd/>
            <a:tailEnd/>
          </a:ln>
        </p:spPr>
      </p:pic>
      <p:pic>
        <p:nvPicPr>
          <p:cNvPr id="73738" name="Picture 7"/>
          <p:cNvPicPr>
            <a:picLocks noChangeAspect="1" noChangeArrowheads="1"/>
          </p:cNvPicPr>
          <p:nvPr/>
        </p:nvPicPr>
        <p:blipFill>
          <a:blip r:embed="rId4" cstate="print"/>
          <a:srcRect/>
          <a:stretch>
            <a:fillRect/>
          </a:stretch>
        </p:blipFill>
        <p:spPr bwMode="auto">
          <a:xfrm>
            <a:off x="4021138" y="2565400"/>
            <a:ext cx="593725" cy="522288"/>
          </a:xfrm>
          <a:prstGeom prst="rect">
            <a:avLst/>
          </a:prstGeom>
          <a:noFill/>
          <a:ln w="9525">
            <a:noFill/>
            <a:miter lim="800000"/>
            <a:headEnd/>
            <a:tailEnd/>
          </a:ln>
        </p:spPr>
      </p:pic>
      <p:sp>
        <p:nvSpPr>
          <p:cNvPr id="73739" name="Text Box 8"/>
          <p:cNvSpPr txBox="1">
            <a:spLocks noChangeArrowheads="1"/>
          </p:cNvSpPr>
          <p:nvPr/>
        </p:nvSpPr>
        <p:spPr bwMode="auto">
          <a:xfrm>
            <a:off x="4211638" y="2547938"/>
            <a:ext cx="312737" cy="304800"/>
          </a:xfrm>
          <a:prstGeom prst="rect">
            <a:avLst/>
          </a:prstGeom>
          <a:noFill/>
          <a:ln w="9525">
            <a:noFill/>
            <a:miter lim="800000"/>
            <a:headEnd/>
            <a:tailEnd/>
          </a:ln>
        </p:spPr>
        <p:txBody>
          <a:bodyPr wrap="none">
            <a:spAutoFit/>
          </a:bodyPr>
          <a:lstStyle/>
          <a:p>
            <a:r>
              <a:rPr lang="es-ES"/>
              <a:t>A</a:t>
            </a:r>
          </a:p>
        </p:txBody>
      </p:sp>
      <p:sp>
        <p:nvSpPr>
          <p:cNvPr id="73740" name="Text Box 9"/>
          <p:cNvSpPr txBox="1">
            <a:spLocks noChangeArrowheads="1"/>
          </p:cNvSpPr>
          <p:nvPr/>
        </p:nvSpPr>
        <p:spPr bwMode="auto">
          <a:xfrm>
            <a:off x="4141788" y="3402013"/>
            <a:ext cx="465137" cy="336550"/>
          </a:xfrm>
          <a:prstGeom prst="rect">
            <a:avLst/>
          </a:prstGeom>
          <a:noFill/>
          <a:ln w="9525">
            <a:noFill/>
            <a:miter lim="800000"/>
            <a:headEnd/>
            <a:tailEnd/>
          </a:ln>
        </p:spPr>
        <p:txBody>
          <a:bodyPr wrap="none">
            <a:spAutoFit/>
          </a:bodyPr>
          <a:lstStyle/>
          <a:p>
            <a:r>
              <a:rPr lang="es-ES" sz="1600"/>
              <a:t>AP</a:t>
            </a:r>
          </a:p>
        </p:txBody>
      </p:sp>
      <p:pic>
        <p:nvPicPr>
          <p:cNvPr id="2049034" name="Picture 10"/>
          <p:cNvPicPr>
            <a:picLocks noChangeAspect="1" noChangeArrowheads="1"/>
          </p:cNvPicPr>
          <p:nvPr/>
        </p:nvPicPr>
        <p:blipFill>
          <a:blip r:embed="rId5" cstate="print"/>
          <a:srcRect/>
          <a:stretch>
            <a:fillRect/>
          </a:stretch>
        </p:blipFill>
        <p:spPr bwMode="auto">
          <a:xfrm>
            <a:off x="4254500" y="3122613"/>
            <a:ext cx="111125" cy="598487"/>
          </a:xfrm>
          <a:prstGeom prst="rect">
            <a:avLst/>
          </a:prstGeom>
          <a:noFill/>
          <a:ln w="9525">
            <a:noFill/>
            <a:miter lim="800000"/>
            <a:headEnd/>
            <a:tailEnd/>
          </a:ln>
        </p:spPr>
      </p:pic>
      <p:sp>
        <p:nvSpPr>
          <p:cNvPr id="2049035" name="Freeform 11"/>
          <p:cNvSpPr>
            <a:spLocks/>
          </p:cNvSpPr>
          <p:nvPr/>
        </p:nvSpPr>
        <p:spPr bwMode="auto">
          <a:xfrm rot="5400000">
            <a:off x="7196137" y="3230563"/>
            <a:ext cx="1154113" cy="109538"/>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rnd" cmpd="sng">
            <a:solidFill>
              <a:schemeClr val="accent2"/>
            </a:solidFill>
            <a:prstDash val="solid"/>
            <a:round/>
            <a:headEnd type="none" w="sm" len="sm"/>
            <a:tailEnd type="none" w="sm" len="sm"/>
          </a:ln>
          <a:effectLst>
            <a:outerShdw dist="17961" dir="2700000" algn="ctr" rotWithShape="0">
              <a:schemeClr val="tx1"/>
            </a:outerShdw>
          </a:effectLst>
        </p:spPr>
        <p:txBody>
          <a:bodyPr/>
          <a:lstStyle/>
          <a:p>
            <a:pPr>
              <a:defRPr/>
            </a:pPr>
            <a:endParaRPr lang="es-ES"/>
          </a:p>
        </p:txBody>
      </p:sp>
      <p:pic>
        <p:nvPicPr>
          <p:cNvPr id="73743" name="Picture 12"/>
          <p:cNvPicPr>
            <a:picLocks noChangeArrowheads="1"/>
          </p:cNvPicPr>
          <p:nvPr/>
        </p:nvPicPr>
        <p:blipFill>
          <a:blip r:embed="rId6" cstate="print"/>
          <a:srcRect/>
          <a:stretch>
            <a:fillRect/>
          </a:stretch>
        </p:blipFill>
        <p:spPr bwMode="auto">
          <a:xfrm>
            <a:off x="7142163" y="3500438"/>
            <a:ext cx="1176337" cy="792162"/>
          </a:xfrm>
          <a:prstGeom prst="rect">
            <a:avLst/>
          </a:prstGeom>
          <a:noFill/>
          <a:ln w="9525">
            <a:noFill/>
            <a:miter lim="800000"/>
            <a:headEnd/>
            <a:tailEnd/>
          </a:ln>
        </p:spPr>
      </p:pic>
      <p:pic>
        <p:nvPicPr>
          <p:cNvPr id="73744" name="Picture 13"/>
          <p:cNvPicPr>
            <a:picLocks noChangeArrowheads="1"/>
          </p:cNvPicPr>
          <p:nvPr/>
        </p:nvPicPr>
        <p:blipFill>
          <a:blip r:embed="rId7" cstate="print"/>
          <a:srcRect/>
          <a:stretch>
            <a:fillRect/>
          </a:stretch>
        </p:blipFill>
        <p:spPr bwMode="auto">
          <a:xfrm>
            <a:off x="7286625" y="2492375"/>
            <a:ext cx="931863" cy="609600"/>
          </a:xfrm>
          <a:prstGeom prst="rect">
            <a:avLst/>
          </a:prstGeom>
          <a:noFill/>
          <a:ln w="12700">
            <a:noFill/>
            <a:miter lim="800000"/>
            <a:headEnd/>
            <a:tailEnd/>
          </a:ln>
        </p:spPr>
      </p:pic>
      <p:sp>
        <p:nvSpPr>
          <p:cNvPr id="73745" name="Text Box 14"/>
          <p:cNvSpPr txBox="1">
            <a:spLocks noChangeArrowheads="1"/>
          </p:cNvSpPr>
          <p:nvPr/>
        </p:nvSpPr>
        <p:spPr bwMode="auto">
          <a:xfrm>
            <a:off x="7286625" y="3717925"/>
            <a:ext cx="930275" cy="336550"/>
          </a:xfrm>
          <a:prstGeom prst="rect">
            <a:avLst/>
          </a:prstGeom>
          <a:noFill/>
          <a:ln w="9525">
            <a:noFill/>
            <a:miter lim="800000"/>
            <a:headEnd/>
            <a:tailEnd/>
          </a:ln>
        </p:spPr>
        <p:txBody>
          <a:bodyPr wrap="none">
            <a:spAutoFit/>
          </a:bodyPr>
          <a:lstStyle/>
          <a:p>
            <a:r>
              <a:rPr lang="es-ES" sz="1600"/>
              <a:t>Internet</a:t>
            </a:r>
          </a:p>
        </p:txBody>
      </p:sp>
      <p:sp>
        <p:nvSpPr>
          <p:cNvPr id="2049039" name="Text Box 15"/>
          <p:cNvSpPr txBox="1">
            <a:spLocks noChangeArrowheads="1"/>
          </p:cNvSpPr>
          <p:nvPr/>
        </p:nvSpPr>
        <p:spPr bwMode="auto">
          <a:xfrm>
            <a:off x="468313" y="1546225"/>
            <a:ext cx="2089150" cy="730250"/>
          </a:xfrm>
          <a:prstGeom prst="rect">
            <a:avLst/>
          </a:prstGeom>
          <a:noFill/>
          <a:ln w="9525">
            <a:noFill/>
            <a:miter lim="800000"/>
            <a:headEnd/>
            <a:tailEnd/>
          </a:ln>
        </p:spPr>
        <p:txBody>
          <a:bodyPr>
            <a:spAutoFit/>
          </a:bodyPr>
          <a:lstStyle/>
          <a:p>
            <a:r>
              <a:rPr lang="es-ES"/>
              <a:t>1: A solicita asociarse al AP y envía usuario@dominio</a:t>
            </a:r>
          </a:p>
        </p:txBody>
      </p:sp>
      <p:sp>
        <p:nvSpPr>
          <p:cNvPr id="2049040" name="Text Box 16"/>
          <p:cNvSpPr txBox="1">
            <a:spLocks noChangeArrowheads="1"/>
          </p:cNvSpPr>
          <p:nvPr/>
        </p:nvSpPr>
        <p:spPr bwMode="auto">
          <a:xfrm>
            <a:off x="468313" y="2344738"/>
            <a:ext cx="2159000" cy="730250"/>
          </a:xfrm>
          <a:prstGeom prst="rect">
            <a:avLst/>
          </a:prstGeom>
          <a:noFill/>
          <a:ln w="9525">
            <a:noFill/>
            <a:miter lim="800000"/>
            <a:headEnd/>
            <a:tailEnd/>
          </a:ln>
        </p:spPr>
        <p:txBody>
          <a:bodyPr>
            <a:spAutoFit/>
          </a:bodyPr>
          <a:lstStyle/>
          <a:p>
            <a:r>
              <a:rPr lang="es-ES"/>
              <a:t>2: Cuando D recibe la petición la reenvía a E (RADIUS de uab.es)</a:t>
            </a:r>
          </a:p>
        </p:txBody>
      </p:sp>
      <p:sp>
        <p:nvSpPr>
          <p:cNvPr id="73748" name="Text Box 17"/>
          <p:cNvSpPr txBox="1">
            <a:spLocks noChangeArrowheads="1"/>
          </p:cNvSpPr>
          <p:nvPr/>
        </p:nvSpPr>
        <p:spPr bwMode="auto">
          <a:xfrm>
            <a:off x="5148263" y="1412875"/>
            <a:ext cx="2376487" cy="730250"/>
          </a:xfrm>
          <a:prstGeom prst="rect">
            <a:avLst/>
          </a:prstGeom>
          <a:noFill/>
          <a:ln w="9525">
            <a:noFill/>
            <a:miter lim="800000"/>
            <a:headEnd/>
            <a:tailEnd/>
          </a:ln>
        </p:spPr>
        <p:txBody>
          <a:bodyPr>
            <a:spAutoFit/>
          </a:bodyPr>
          <a:lstStyle/>
          <a:p>
            <a:pPr algn="ctr"/>
            <a:r>
              <a:rPr lang="es-ES"/>
              <a:t>147.156.1.1 </a:t>
            </a:r>
          </a:p>
          <a:p>
            <a:pPr algn="ctr"/>
            <a:r>
              <a:rPr lang="es-ES"/>
              <a:t>Servidor DHCP</a:t>
            </a:r>
          </a:p>
          <a:p>
            <a:pPr algn="ctr"/>
            <a:r>
              <a:rPr lang="es-ES"/>
              <a:t>Rango 147.156.248.0/22</a:t>
            </a:r>
          </a:p>
        </p:txBody>
      </p:sp>
      <p:sp>
        <p:nvSpPr>
          <p:cNvPr id="2049042" name="Text Box 18"/>
          <p:cNvSpPr txBox="1">
            <a:spLocks noChangeArrowheads="1"/>
          </p:cNvSpPr>
          <p:nvPr/>
        </p:nvSpPr>
        <p:spPr bwMode="auto">
          <a:xfrm>
            <a:off x="468313" y="3487738"/>
            <a:ext cx="2374900" cy="517525"/>
          </a:xfrm>
          <a:prstGeom prst="rect">
            <a:avLst/>
          </a:prstGeom>
          <a:noFill/>
          <a:ln w="9525">
            <a:noFill/>
            <a:miter lim="800000"/>
            <a:headEnd/>
            <a:tailEnd/>
          </a:ln>
        </p:spPr>
        <p:txBody>
          <a:bodyPr>
            <a:spAutoFit/>
          </a:bodyPr>
          <a:lstStyle/>
          <a:p>
            <a:r>
              <a:rPr lang="es-ES"/>
              <a:t>4: El AP envía a A el ‘reto’ y espera la respuesta</a:t>
            </a:r>
          </a:p>
        </p:txBody>
      </p:sp>
      <p:sp>
        <p:nvSpPr>
          <p:cNvPr id="2049043" name="Text Box 19"/>
          <p:cNvSpPr txBox="1">
            <a:spLocks noChangeArrowheads="1"/>
          </p:cNvSpPr>
          <p:nvPr/>
        </p:nvSpPr>
        <p:spPr bwMode="auto">
          <a:xfrm>
            <a:off x="469900" y="4086225"/>
            <a:ext cx="3095625" cy="517525"/>
          </a:xfrm>
          <a:prstGeom prst="rect">
            <a:avLst/>
          </a:prstGeom>
          <a:noFill/>
          <a:ln w="9525">
            <a:noFill/>
            <a:miter lim="800000"/>
            <a:headEnd/>
            <a:tailEnd/>
          </a:ln>
        </p:spPr>
        <p:txBody>
          <a:bodyPr>
            <a:spAutoFit/>
          </a:bodyPr>
          <a:lstStyle/>
          <a:p>
            <a:r>
              <a:rPr lang="es-ES"/>
              <a:t>5: A devuelve la respuesta, que el AP reenvía a E</a:t>
            </a:r>
          </a:p>
        </p:txBody>
      </p:sp>
      <p:sp>
        <p:nvSpPr>
          <p:cNvPr id="2049044" name="Text Box 20"/>
          <p:cNvSpPr txBox="1">
            <a:spLocks noChangeArrowheads="1"/>
          </p:cNvSpPr>
          <p:nvPr/>
        </p:nvSpPr>
        <p:spPr bwMode="auto">
          <a:xfrm>
            <a:off x="468313" y="5805488"/>
            <a:ext cx="3527425" cy="304800"/>
          </a:xfrm>
          <a:prstGeom prst="rect">
            <a:avLst/>
          </a:prstGeom>
          <a:noFill/>
          <a:ln w="9525">
            <a:noFill/>
            <a:miter lim="800000"/>
            <a:headEnd/>
            <a:tailEnd/>
          </a:ln>
        </p:spPr>
        <p:txBody>
          <a:bodyPr>
            <a:spAutoFit/>
          </a:bodyPr>
          <a:lstStyle/>
          <a:p>
            <a:r>
              <a:rPr lang="es-ES"/>
              <a:t>8: B le asigna una dirección pública</a:t>
            </a:r>
          </a:p>
        </p:txBody>
      </p:sp>
      <p:pic>
        <p:nvPicPr>
          <p:cNvPr id="73752" name="Picture 21"/>
          <p:cNvPicPr>
            <a:picLocks noChangeArrowheads="1"/>
          </p:cNvPicPr>
          <p:nvPr/>
        </p:nvPicPr>
        <p:blipFill>
          <a:blip r:embed="rId8" cstate="print"/>
          <a:srcRect/>
          <a:stretch>
            <a:fillRect/>
          </a:stretch>
        </p:blipFill>
        <p:spPr bwMode="auto">
          <a:xfrm>
            <a:off x="5746750" y="3559175"/>
            <a:ext cx="819150" cy="287338"/>
          </a:xfrm>
          <a:prstGeom prst="rect">
            <a:avLst/>
          </a:prstGeom>
          <a:noFill/>
          <a:ln w="12700">
            <a:noFill/>
            <a:miter lim="800000"/>
            <a:headEnd/>
            <a:tailEnd/>
          </a:ln>
        </p:spPr>
      </p:pic>
      <p:sp>
        <p:nvSpPr>
          <p:cNvPr id="2049046" name="Text Box 22"/>
          <p:cNvSpPr txBox="1">
            <a:spLocks noChangeArrowheads="1"/>
          </p:cNvSpPr>
          <p:nvPr/>
        </p:nvSpPr>
        <p:spPr bwMode="auto">
          <a:xfrm>
            <a:off x="468313" y="3124200"/>
            <a:ext cx="2519362" cy="304800"/>
          </a:xfrm>
          <a:prstGeom prst="rect">
            <a:avLst/>
          </a:prstGeom>
          <a:noFill/>
          <a:ln w="9525">
            <a:noFill/>
            <a:miter lim="800000"/>
            <a:headEnd/>
            <a:tailEnd/>
          </a:ln>
        </p:spPr>
        <p:txBody>
          <a:bodyPr>
            <a:spAutoFit/>
          </a:bodyPr>
          <a:lstStyle/>
          <a:p>
            <a:r>
              <a:rPr lang="es-ES"/>
              <a:t>3: E devuelve al AP el ‘reto’</a:t>
            </a:r>
          </a:p>
        </p:txBody>
      </p:sp>
      <p:grpSp>
        <p:nvGrpSpPr>
          <p:cNvPr id="73754" name="Group 23"/>
          <p:cNvGrpSpPr>
            <a:grpSpLocks/>
          </p:cNvGrpSpPr>
          <p:nvPr/>
        </p:nvGrpSpPr>
        <p:grpSpPr bwMode="auto">
          <a:xfrm>
            <a:off x="5991225" y="4608513"/>
            <a:ext cx="519113" cy="692150"/>
            <a:chOff x="5965" y="1162"/>
            <a:chExt cx="327" cy="436"/>
          </a:xfrm>
        </p:grpSpPr>
        <p:pic>
          <p:nvPicPr>
            <p:cNvPr id="73764" name="Picture 24"/>
            <p:cNvPicPr>
              <a:picLocks noChangeArrowheads="1"/>
            </p:cNvPicPr>
            <p:nvPr/>
          </p:nvPicPr>
          <p:blipFill>
            <a:blip r:embed="rId9" cstate="print"/>
            <a:srcRect/>
            <a:stretch>
              <a:fillRect/>
            </a:stretch>
          </p:blipFill>
          <p:spPr bwMode="auto">
            <a:xfrm>
              <a:off x="5965" y="1162"/>
              <a:ext cx="327" cy="436"/>
            </a:xfrm>
            <a:prstGeom prst="rect">
              <a:avLst/>
            </a:prstGeom>
            <a:noFill/>
            <a:ln w="12700">
              <a:noFill/>
              <a:miter lim="800000"/>
              <a:headEnd/>
              <a:tailEnd/>
            </a:ln>
          </p:spPr>
        </p:pic>
        <p:sp>
          <p:nvSpPr>
            <p:cNvPr id="73765" name="Text Box 25"/>
            <p:cNvSpPr txBox="1">
              <a:spLocks noChangeArrowheads="1"/>
            </p:cNvSpPr>
            <p:nvPr/>
          </p:nvSpPr>
          <p:spPr bwMode="auto">
            <a:xfrm>
              <a:off x="6055" y="1343"/>
              <a:ext cx="127" cy="156"/>
            </a:xfrm>
            <a:prstGeom prst="rect">
              <a:avLst/>
            </a:prstGeom>
            <a:solidFill>
              <a:schemeClr val="bg1"/>
            </a:solidFill>
            <a:ln w="9525">
              <a:noFill/>
              <a:miter lim="800000"/>
              <a:headEnd/>
              <a:tailEnd/>
            </a:ln>
          </p:spPr>
          <p:txBody>
            <a:bodyPr wrap="none" lIns="36000" tIns="18000" rIns="36000" bIns="18000">
              <a:spAutoFit/>
            </a:bodyPr>
            <a:lstStyle/>
            <a:p>
              <a:r>
                <a:rPr lang="es-ES"/>
                <a:t>D</a:t>
              </a:r>
            </a:p>
          </p:txBody>
        </p:sp>
      </p:grpSp>
      <p:sp>
        <p:nvSpPr>
          <p:cNvPr id="2049050" name="Text Box 26"/>
          <p:cNvSpPr txBox="1">
            <a:spLocks noChangeArrowheads="1"/>
          </p:cNvSpPr>
          <p:nvPr/>
        </p:nvSpPr>
        <p:spPr bwMode="auto">
          <a:xfrm>
            <a:off x="468313" y="5229225"/>
            <a:ext cx="3024187" cy="517525"/>
          </a:xfrm>
          <a:prstGeom prst="rect">
            <a:avLst/>
          </a:prstGeom>
          <a:noFill/>
          <a:ln w="9525">
            <a:noFill/>
            <a:miter lim="800000"/>
            <a:headEnd/>
            <a:tailEnd/>
          </a:ln>
        </p:spPr>
        <p:txBody>
          <a:bodyPr>
            <a:spAutoFit/>
          </a:bodyPr>
          <a:lstStyle/>
          <a:p>
            <a:r>
              <a:rPr lang="es-ES"/>
              <a:t>7: Una vez conectado a la red A solicita por BOOTP una dirección</a:t>
            </a:r>
          </a:p>
        </p:txBody>
      </p:sp>
      <p:sp>
        <p:nvSpPr>
          <p:cNvPr id="2049056" name="Text Box 32"/>
          <p:cNvSpPr txBox="1">
            <a:spLocks noChangeArrowheads="1"/>
          </p:cNvSpPr>
          <p:nvPr/>
        </p:nvSpPr>
        <p:spPr bwMode="auto">
          <a:xfrm>
            <a:off x="468313" y="4649788"/>
            <a:ext cx="3097212" cy="517525"/>
          </a:xfrm>
          <a:prstGeom prst="rect">
            <a:avLst/>
          </a:prstGeom>
          <a:noFill/>
          <a:ln w="9525">
            <a:noFill/>
            <a:miter lim="800000"/>
            <a:headEnd/>
            <a:tailEnd/>
          </a:ln>
        </p:spPr>
        <p:txBody>
          <a:bodyPr>
            <a:spAutoFit/>
          </a:bodyPr>
          <a:lstStyle/>
          <a:p>
            <a:r>
              <a:rPr lang="es-ES"/>
              <a:t>6: Al comprobar E que es correcta el AP admite la asociación</a:t>
            </a:r>
          </a:p>
        </p:txBody>
      </p:sp>
      <p:grpSp>
        <p:nvGrpSpPr>
          <p:cNvPr id="73757" name="Group 36"/>
          <p:cNvGrpSpPr>
            <a:grpSpLocks/>
          </p:cNvGrpSpPr>
          <p:nvPr/>
        </p:nvGrpSpPr>
        <p:grpSpPr bwMode="auto">
          <a:xfrm>
            <a:off x="5962650" y="2205038"/>
            <a:ext cx="519113" cy="692150"/>
            <a:chOff x="3237" y="1309"/>
            <a:chExt cx="327" cy="436"/>
          </a:xfrm>
        </p:grpSpPr>
        <p:pic>
          <p:nvPicPr>
            <p:cNvPr id="73762" name="Picture 37"/>
            <p:cNvPicPr>
              <a:picLocks noChangeArrowheads="1"/>
            </p:cNvPicPr>
            <p:nvPr/>
          </p:nvPicPr>
          <p:blipFill>
            <a:blip r:embed="rId9" cstate="print"/>
            <a:srcRect/>
            <a:stretch>
              <a:fillRect/>
            </a:stretch>
          </p:blipFill>
          <p:spPr bwMode="auto">
            <a:xfrm>
              <a:off x="3237" y="1309"/>
              <a:ext cx="327" cy="436"/>
            </a:xfrm>
            <a:prstGeom prst="rect">
              <a:avLst/>
            </a:prstGeom>
            <a:noFill/>
            <a:ln w="12700">
              <a:noFill/>
              <a:miter lim="800000"/>
              <a:headEnd/>
              <a:tailEnd/>
            </a:ln>
          </p:spPr>
        </p:pic>
        <p:sp>
          <p:nvSpPr>
            <p:cNvPr id="73763" name="Text Box 38"/>
            <p:cNvSpPr txBox="1">
              <a:spLocks noChangeArrowheads="1"/>
            </p:cNvSpPr>
            <p:nvPr/>
          </p:nvSpPr>
          <p:spPr bwMode="auto">
            <a:xfrm>
              <a:off x="3312" y="1446"/>
              <a:ext cx="127" cy="156"/>
            </a:xfrm>
            <a:prstGeom prst="rect">
              <a:avLst/>
            </a:prstGeom>
            <a:solidFill>
              <a:schemeClr val="bg1"/>
            </a:solidFill>
            <a:ln w="9525">
              <a:noFill/>
              <a:miter lim="800000"/>
              <a:headEnd/>
              <a:tailEnd/>
            </a:ln>
          </p:spPr>
          <p:txBody>
            <a:bodyPr wrap="none" lIns="36000" tIns="18000" rIns="36000" bIns="18000">
              <a:spAutoFit/>
            </a:bodyPr>
            <a:lstStyle/>
            <a:p>
              <a:r>
                <a:rPr lang="es-ES"/>
                <a:t>B</a:t>
              </a:r>
            </a:p>
          </p:txBody>
        </p:sp>
      </p:grpSp>
      <p:grpSp>
        <p:nvGrpSpPr>
          <p:cNvPr id="73758" name="Group 40"/>
          <p:cNvGrpSpPr>
            <a:grpSpLocks/>
          </p:cNvGrpSpPr>
          <p:nvPr/>
        </p:nvGrpSpPr>
        <p:grpSpPr bwMode="auto">
          <a:xfrm>
            <a:off x="7581900" y="4581525"/>
            <a:ext cx="519113" cy="692150"/>
            <a:chOff x="5965" y="1162"/>
            <a:chExt cx="327" cy="436"/>
          </a:xfrm>
        </p:grpSpPr>
        <p:pic>
          <p:nvPicPr>
            <p:cNvPr id="73760" name="Picture 41"/>
            <p:cNvPicPr>
              <a:picLocks noChangeArrowheads="1"/>
            </p:cNvPicPr>
            <p:nvPr/>
          </p:nvPicPr>
          <p:blipFill>
            <a:blip r:embed="rId9" cstate="print"/>
            <a:srcRect/>
            <a:stretch>
              <a:fillRect/>
            </a:stretch>
          </p:blipFill>
          <p:spPr bwMode="auto">
            <a:xfrm>
              <a:off x="5965" y="1162"/>
              <a:ext cx="327" cy="436"/>
            </a:xfrm>
            <a:prstGeom prst="rect">
              <a:avLst/>
            </a:prstGeom>
            <a:noFill/>
            <a:ln w="12700">
              <a:noFill/>
              <a:miter lim="800000"/>
              <a:headEnd/>
              <a:tailEnd/>
            </a:ln>
          </p:spPr>
        </p:pic>
        <p:sp>
          <p:nvSpPr>
            <p:cNvPr id="73761" name="Text Box 42"/>
            <p:cNvSpPr txBox="1">
              <a:spLocks noChangeArrowheads="1"/>
            </p:cNvSpPr>
            <p:nvPr/>
          </p:nvSpPr>
          <p:spPr bwMode="auto">
            <a:xfrm>
              <a:off x="6055" y="1343"/>
              <a:ext cx="121" cy="156"/>
            </a:xfrm>
            <a:prstGeom prst="rect">
              <a:avLst/>
            </a:prstGeom>
            <a:solidFill>
              <a:schemeClr val="bg1"/>
            </a:solidFill>
            <a:ln w="9525">
              <a:noFill/>
              <a:miter lim="800000"/>
              <a:headEnd/>
              <a:tailEnd/>
            </a:ln>
          </p:spPr>
          <p:txBody>
            <a:bodyPr wrap="none" lIns="36000" tIns="18000" rIns="36000" bIns="18000">
              <a:spAutoFit/>
            </a:bodyPr>
            <a:lstStyle/>
            <a:p>
              <a:r>
                <a:rPr lang="es-ES"/>
                <a:t>E</a:t>
              </a:r>
            </a:p>
          </p:txBody>
        </p:sp>
      </p:grpSp>
      <p:sp>
        <p:nvSpPr>
          <p:cNvPr id="73759" name="Text Box 44"/>
          <p:cNvSpPr txBox="1">
            <a:spLocks noChangeArrowheads="1"/>
          </p:cNvSpPr>
          <p:nvPr/>
        </p:nvSpPr>
        <p:spPr bwMode="auto">
          <a:xfrm>
            <a:off x="7235825" y="5300663"/>
            <a:ext cx="1296988" cy="730250"/>
          </a:xfrm>
          <a:prstGeom prst="rect">
            <a:avLst/>
          </a:prstGeom>
          <a:noFill/>
          <a:ln w="9525">
            <a:noFill/>
            <a:miter lim="800000"/>
            <a:headEnd/>
            <a:tailEnd/>
          </a:ln>
        </p:spPr>
        <p:txBody>
          <a:bodyPr>
            <a:spAutoFit/>
          </a:bodyPr>
          <a:lstStyle/>
          <a:p>
            <a:pPr algn="ctr"/>
            <a:r>
              <a:rPr lang="es-ES"/>
              <a:t>Servidor RADIUS para uab.es</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39"/>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049034"/>
                                        </p:tgtEl>
                                        <p:attrNameLst>
                                          <p:attrName>style.visibility</p:attrName>
                                        </p:attrNameLst>
                                      </p:cBhvr>
                                      <p:to>
                                        <p:strVal val="visible"/>
                                      </p:to>
                                    </p:set>
                                    <p:animEffect transition="in" filter="wipe(up)">
                                      <p:cBhvr>
                                        <p:cTn id="10" dur="500"/>
                                        <p:tgtEl>
                                          <p:spTgt spid="20490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0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0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90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39" grpId="0"/>
      <p:bldP spid="2049040" grpId="0"/>
      <p:bldP spid="2049042" grpId="0"/>
      <p:bldP spid="2049043" grpId="0"/>
      <p:bldP spid="2049044" grpId="0"/>
      <p:bldP spid="2049046" grpId="0"/>
      <p:bldP spid="2049050" grpId="0"/>
      <p:bldP spid="204905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pPr>
              <a:defRPr/>
            </a:pPr>
            <a:r>
              <a:rPr lang="es-ES"/>
              <a:t>Ampliación Redes 5-</a:t>
            </a:r>
            <a:fld id="{A9415DB1-D70F-4346-B84F-189991A0037F}" type="slidenum">
              <a:rPr lang="es-ES"/>
              <a:pPr>
                <a:defRPr/>
              </a:pPr>
              <a:t>75</a:t>
            </a:fld>
            <a:endParaRPr lang="es-ES"/>
          </a:p>
        </p:txBody>
      </p:sp>
      <p:sp>
        <p:nvSpPr>
          <p:cNvPr id="74755" name="Rectangle 2"/>
          <p:cNvSpPr>
            <a:spLocks noGrp="1" noChangeArrowheads="1"/>
          </p:cNvSpPr>
          <p:nvPr>
            <p:ph type="title"/>
          </p:nvPr>
        </p:nvSpPr>
        <p:spPr>
          <a:xfrm>
            <a:off x="179388" y="44450"/>
            <a:ext cx="8278812" cy="647700"/>
          </a:xfrm>
        </p:spPr>
        <p:txBody>
          <a:bodyPr/>
          <a:lstStyle/>
          <a:p>
            <a:pPr eaLnBrk="1" hangingPunct="1"/>
            <a:r>
              <a:rPr lang="es-ES" sz="4000" smtClean="0"/>
              <a:t>Eduroam en Europa y España</a:t>
            </a:r>
          </a:p>
        </p:txBody>
      </p:sp>
      <p:pic>
        <p:nvPicPr>
          <p:cNvPr id="74756" name="Picture 4" descr="europe"/>
          <p:cNvPicPr>
            <a:picLocks noChangeAspect="1" noChangeArrowheads="1"/>
          </p:cNvPicPr>
          <p:nvPr/>
        </p:nvPicPr>
        <p:blipFill>
          <a:blip r:embed="rId3" cstate="print"/>
          <a:srcRect/>
          <a:stretch>
            <a:fillRect/>
          </a:stretch>
        </p:blipFill>
        <p:spPr bwMode="auto">
          <a:xfrm>
            <a:off x="827088" y="692150"/>
            <a:ext cx="5705475" cy="5867400"/>
          </a:xfrm>
          <a:prstGeom prst="rect">
            <a:avLst/>
          </a:prstGeom>
          <a:noFill/>
          <a:ln w="9525">
            <a:noFill/>
            <a:miter lim="800000"/>
            <a:headEnd/>
            <a:tailEnd/>
          </a:ln>
        </p:spPr>
      </p:pic>
      <p:sp>
        <p:nvSpPr>
          <p:cNvPr id="74757" name="Rectangle 5"/>
          <p:cNvSpPr>
            <a:spLocks noGrp="1" noChangeArrowheads="1"/>
          </p:cNvSpPr>
          <p:nvPr>
            <p:ph type="body" idx="1"/>
          </p:nvPr>
        </p:nvSpPr>
        <p:spPr>
          <a:xfrm>
            <a:off x="6805613" y="981075"/>
            <a:ext cx="935037" cy="5400675"/>
          </a:xfrm>
          <a:noFill/>
        </p:spPr>
        <p:txBody>
          <a:bodyPr/>
          <a:lstStyle/>
          <a:p>
            <a:pPr eaLnBrk="1" hangingPunct="1">
              <a:lnSpc>
                <a:spcPct val="80000"/>
              </a:lnSpc>
              <a:buFontTx/>
              <a:buNone/>
            </a:pPr>
            <a:r>
              <a:rPr lang="es-ES" sz="1200" smtClean="0">
                <a:latin typeface="Arial" charset="0"/>
                <a:hlinkClick r:id="rId4" tooltip="Barcelona Supercomputing Center"/>
              </a:rPr>
              <a:t>BSC</a:t>
            </a:r>
            <a:endParaRPr lang="es-ES" sz="1200" smtClean="0">
              <a:latin typeface="Arial" charset="0"/>
            </a:endParaRPr>
          </a:p>
          <a:p>
            <a:pPr eaLnBrk="1" hangingPunct="1">
              <a:lnSpc>
                <a:spcPct val="80000"/>
              </a:lnSpc>
              <a:buFontTx/>
              <a:buNone/>
            </a:pPr>
            <a:r>
              <a:rPr lang="es-ES" sz="1200" smtClean="0">
                <a:latin typeface="Arial" charset="0"/>
                <a:hlinkClick r:id="rId5" tooltip="Centre de Supercomputació de Catalunya"/>
              </a:rPr>
              <a:t>CESCA</a:t>
            </a:r>
            <a:endParaRPr lang="es-ES" sz="1200" smtClean="0">
              <a:latin typeface="Arial" charset="0"/>
            </a:endParaRPr>
          </a:p>
          <a:p>
            <a:pPr eaLnBrk="1" hangingPunct="1">
              <a:lnSpc>
                <a:spcPct val="80000"/>
              </a:lnSpc>
              <a:buFontTx/>
              <a:buNone/>
            </a:pPr>
            <a:r>
              <a:rPr lang="es-ES" sz="1200" smtClean="0">
                <a:latin typeface="Arial" charset="0"/>
                <a:hlinkClick r:id="rId6" tooltip="Centre Tecnològic de Telecomunicacions de Catalunya"/>
              </a:rPr>
              <a:t>CTTC</a:t>
            </a:r>
            <a:r>
              <a:rPr lang="es-ES" sz="1200" smtClean="0">
                <a:latin typeface="Arial" charset="0"/>
              </a:rPr>
              <a:t> </a:t>
            </a:r>
          </a:p>
          <a:p>
            <a:pPr eaLnBrk="1" hangingPunct="1">
              <a:lnSpc>
                <a:spcPct val="80000"/>
              </a:lnSpc>
              <a:buFontTx/>
              <a:buNone/>
            </a:pPr>
            <a:r>
              <a:rPr lang="es-ES" sz="1200" smtClean="0">
                <a:latin typeface="Arial" charset="0"/>
                <a:hlinkClick r:id="rId7" tooltip="Institut de Ciències Fotòniques"/>
              </a:rPr>
              <a:t>ICFO</a:t>
            </a:r>
            <a:endParaRPr lang="es-ES" sz="1200" smtClean="0">
              <a:latin typeface="Arial" charset="0"/>
            </a:endParaRPr>
          </a:p>
          <a:p>
            <a:pPr eaLnBrk="1" hangingPunct="1">
              <a:lnSpc>
                <a:spcPct val="80000"/>
              </a:lnSpc>
              <a:buFontTx/>
              <a:buNone/>
            </a:pPr>
            <a:r>
              <a:rPr lang="es-ES" sz="1200" smtClean="0">
                <a:latin typeface="Arial" charset="0"/>
                <a:hlinkClick r:id="rId8" tooltip="Universitat Autònoma de Barcelona"/>
              </a:rPr>
              <a:t>UAB</a:t>
            </a:r>
            <a:r>
              <a:rPr lang="es-ES" sz="1200" smtClean="0">
                <a:latin typeface="Arial" charset="0"/>
              </a:rPr>
              <a:t> </a:t>
            </a:r>
          </a:p>
          <a:p>
            <a:pPr eaLnBrk="1" hangingPunct="1">
              <a:lnSpc>
                <a:spcPct val="80000"/>
              </a:lnSpc>
              <a:buFontTx/>
              <a:buNone/>
            </a:pPr>
            <a:r>
              <a:rPr lang="es-ES" sz="1200" smtClean="0">
                <a:latin typeface="Arial" charset="0"/>
                <a:hlinkClick r:id="rId9" tooltip="Universitat de Girona"/>
              </a:rPr>
              <a:t>UdG</a:t>
            </a:r>
            <a:endParaRPr lang="es-ES" sz="1200" smtClean="0">
              <a:latin typeface="Arial" charset="0"/>
            </a:endParaRPr>
          </a:p>
          <a:p>
            <a:pPr eaLnBrk="1" hangingPunct="1">
              <a:lnSpc>
                <a:spcPct val="80000"/>
              </a:lnSpc>
              <a:buFontTx/>
              <a:buNone/>
            </a:pPr>
            <a:r>
              <a:rPr lang="es-ES" sz="1200" smtClean="0">
                <a:latin typeface="Arial" charset="0"/>
                <a:hlinkClick r:id="rId10" tooltip="Universitat de Lleida"/>
              </a:rPr>
              <a:t>UdL</a:t>
            </a:r>
            <a:endParaRPr lang="es-ES" sz="1200" smtClean="0">
              <a:latin typeface="Arial" charset="0"/>
            </a:endParaRPr>
          </a:p>
          <a:p>
            <a:pPr eaLnBrk="1" hangingPunct="1">
              <a:lnSpc>
                <a:spcPct val="80000"/>
              </a:lnSpc>
              <a:buFontTx/>
              <a:buNone/>
            </a:pPr>
            <a:r>
              <a:rPr lang="es-ES" sz="1200" smtClean="0">
                <a:latin typeface="Arial" charset="0"/>
                <a:hlinkClick r:id="rId11" tooltip="Universitat Politècnica de Catalunya"/>
              </a:rPr>
              <a:t>UPC</a:t>
            </a:r>
            <a:endParaRPr lang="es-ES" sz="1200" smtClean="0">
              <a:latin typeface="Arial" charset="0"/>
            </a:endParaRPr>
          </a:p>
          <a:p>
            <a:pPr eaLnBrk="1" hangingPunct="1">
              <a:lnSpc>
                <a:spcPct val="80000"/>
              </a:lnSpc>
              <a:buFontTx/>
              <a:buNone/>
            </a:pPr>
            <a:r>
              <a:rPr lang="es-ES" sz="1200" smtClean="0">
                <a:latin typeface="Arial" charset="0"/>
                <a:hlinkClick r:id="rId12" tooltip="Universitat Pompeu Fabra"/>
              </a:rPr>
              <a:t>UPF</a:t>
            </a:r>
            <a:endParaRPr lang="es-ES" sz="1200" smtClean="0">
              <a:latin typeface="Arial" charset="0"/>
            </a:endParaRPr>
          </a:p>
          <a:p>
            <a:pPr eaLnBrk="1" hangingPunct="1">
              <a:lnSpc>
                <a:spcPct val="80000"/>
              </a:lnSpc>
              <a:buFontTx/>
              <a:buNone/>
            </a:pPr>
            <a:r>
              <a:rPr lang="es-ES" sz="1200" smtClean="0">
                <a:latin typeface="Arial" charset="0"/>
                <a:hlinkClick r:id="rId13" tooltip="Universitat Ramon Llull"/>
              </a:rPr>
              <a:t>URL</a:t>
            </a:r>
            <a:endParaRPr lang="es-ES" sz="1200" smtClean="0">
              <a:latin typeface="Arial" charset="0"/>
            </a:endParaRPr>
          </a:p>
          <a:p>
            <a:pPr eaLnBrk="1" hangingPunct="1">
              <a:lnSpc>
                <a:spcPct val="80000"/>
              </a:lnSpc>
              <a:buFontTx/>
              <a:buNone/>
            </a:pPr>
            <a:r>
              <a:rPr lang="es-ES" sz="1200" smtClean="0">
                <a:latin typeface="Arial" charset="0"/>
                <a:hlinkClick r:id="rId14" tooltip="Universitat Rovira i Virgili"/>
              </a:rPr>
              <a:t>URV</a:t>
            </a:r>
            <a:endParaRPr lang="es-ES" sz="1200" smtClean="0">
              <a:latin typeface="Arial" charset="0"/>
            </a:endParaRPr>
          </a:p>
          <a:p>
            <a:pPr eaLnBrk="1" hangingPunct="1">
              <a:lnSpc>
                <a:spcPct val="80000"/>
              </a:lnSpc>
              <a:buFontTx/>
              <a:buNone/>
            </a:pPr>
            <a:r>
              <a:rPr lang="es-ES" sz="1200" smtClean="0">
                <a:latin typeface="Arial" charset="0"/>
                <a:hlinkClick r:id="rId15" tooltip="Universitat de Vic"/>
              </a:rPr>
              <a:t>UVic</a:t>
            </a:r>
            <a:endParaRPr lang="es-ES" sz="1200" smtClean="0">
              <a:latin typeface="Arial" charset="0"/>
            </a:endParaRPr>
          </a:p>
          <a:p>
            <a:pPr eaLnBrk="1" hangingPunct="1">
              <a:lnSpc>
                <a:spcPct val="80000"/>
              </a:lnSpc>
              <a:buFontTx/>
              <a:buNone/>
            </a:pPr>
            <a:r>
              <a:rPr lang="es-ES" sz="1200" smtClean="0">
                <a:latin typeface="Arial" charset="0"/>
                <a:hlinkClick r:id="rId16" tooltip="Xarxa Telemàtica  Educativa de Catalunya"/>
              </a:rPr>
              <a:t>XTEC</a:t>
            </a:r>
            <a:endParaRPr lang="es-ES" sz="1200" smtClean="0">
              <a:latin typeface="Arial" charset="0"/>
            </a:endParaRPr>
          </a:p>
          <a:p>
            <a:pPr eaLnBrk="1" hangingPunct="1">
              <a:lnSpc>
                <a:spcPct val="80000"/>
              </a:lnSpc>
              <a:buFontTx/>
              <a:buNone/>
            </a:pPr>
            <a:r>
              <a:rPr lang="es-ES" sz="1200" smtClean="0">
                <a:latin typeface="Arial" charset="0"/>
              </a:rPr>
              <a:t>CSIC</a:t>
            </a:r>
          </a:p>
          <a:p>
            <a:pPr eaLnBrk="1" hangingPunct="1">
              <a:lnSpc>
                <a:spcPct val="80000"/>
              </a:lnSpc>
              <a:buFontTx/>
              <a:buNone/>
            </a:pPr>
            <a:r>
              <a:rPr lang="es-ES" sz="1200" smtClean="0">
                <a:latin typeface="Arial" charset="0"/>
                <a:hlinkClick r:id="rId17" tooltip="Centro Técnico de Informática"/>
              </a:rPr>
              <a:t>CTI</a:t>
            </a:r>
            <a:endParaRPr lang="es-ES" sz="1200" smtClean="0">
              <a:latin typeface="Arial" charset="0"/>
            </a:endParaRPr>
          </a:p>
          <a:p>
            <a:pPr eaLnBrk="1" hangingPunct="1">
              <a:lnSpc>
                <a:spcPct val="80000"/>
              </a:lnSpc>
              <a:buFontTx/>
              <a:buNone/>
            </a:pPr>
            <a:r>
              <a:rPr lang="es-ES" sz="1200" smtClean="0">
                <a:latin typeface="Arial" charset="0"/>
              </a:rPr>
              <a:t>RECETGA</a:t>
            </a:r>
          </a:p>
          <a:p>
            <a:pPr eaLnBrk="1" hangingPunct="1">
              <a:lnSpc>
                <a:spcPct val="80000"/>
              </a:lnSpc>
              <a:buFontTx/>
              <a:buNone/>
            </a:pPr>
            <a:r>
              <a:rPr lang="es-ES" sz="1200" smtClean="0">
                <a:latin typeface="Arial" charset="0"/>
                <a:hlinkClick r:id="rId18" tooltip="Centro de Supercomputación de Galicia"/>
              </a:rPr>
              <a:t>CESGA</a:t>
            </a:r>
            <a:endParaRPr lang="es-ES" sz="1200" smtClean="0">
              <a:latin typeface="Arial" charset="0"/>
            </a:endParaRPr>
          </a:p>
          <a:p>
            <a:pPr eaLnBrk="1" hangingPunct="1">
              <a:lnSpc>
                <a:spcPct val="80000"/>
              </a:lnSpc>
              <a:buFontTx/>
              <a:buNone/>
            </a:pPr>
            <a:r>
              <a:rPr lang="es-ES" sz="1200" smtClean="0">
                <a:latin typeface="Arial" charset="0"/>
                <a:hlinkClick r:id="rId19" tooltip="Universidade da Coruña"/>
              </a:rPr>
              <a:t>UDC</a:t>
            </a:r>
            <a:endParaRPr lang="es-ES" sz="1200" smtClean="0">
              <a:latin typeface="Arial" charset="0"/>
            </a:endParaRPr>
          </a:p>
          <a:p>
            <a:pPr eaLnBrk="1" hangingPunct="1">
              <a:lnSpc>
                <a:spcPct val="80000"/>
              </a:lnSpc>
              <a:buFontTx/>
              <a:buNone/>
            </a:pPr>
            <a:r>
              <a:rPr lang="es-ES" sz="1200" smtClean="0">
                <a:latin typeface="Arial" charset="0"/>
                <a:hlinkClick r:id="rId20" tooltip="Universidade de Santiago de Compostela"/>
              </a:rPr>
              <a:t>USC</a:t>
            </a:r>
            <a:endParaRPr lang="es-ES" sz="1200" smtClean="0">
              <a:latin typeface="Arial" charset="0"/>
            </a:endParaRPr>
          </a:p>
          <a:p>
            <a:pPr eaLnBrk="1" hangingPunct="1">
              <a:lnSpc>
                <a:spcPct val="80000"/>
              </a:lnSpc>
              <a:buFontTx/>
              <a:buNone/>
            </a:pPr>
            <a:r>
              <a:rPr lang="es-ES" sz="1200" smtClean="0">
                <a:latin typeface="Arial" charset="0"/>
              </a:rPr>
              <a:t>UVIGO</a:t>
            </a:r>
          </a:p>
          <a:p>
            <a:pPr eaLnBrk="1" hangingPunct="1">
              <a:lnSpc>
                <a:spcPct val="80000"/>
              </a:lnSpc>
              <a:buFontTx/>
              <a:buNone/>
            </a:pPr>
            <a:r>
              <a:rPr lang="es-ES" sz="1200" smtClean="0">
                <a:latin typeface="Arial" charset="0"/>
              </a:rPr>
              <a:t>RICA </a:t>
            </a:r>
          </a:p>
          <a:p>
            <a:pPr eaLnBrk="1" hangingPunct="1">
              <a:lnSpc>
                <a:spcPct val="80000"/>
              </a:lnSpc>
              <a:buFontTx/>
              <a:buNone/>
            </a:pPr>
            <a:r>
              <a:rPr lang="es-ES" sz="1200" smtClean="0">
                <a:latin typeface="Arial" charset="0"/>
                <a:hlinkClick r:id="rId21" tooltip="Centro Informático Científico de Andalucía"/>
              </a:rPr>
              <a:t>CICA</a:t>
            </a:r>
            <a:r>
              <a:rPr lang="es-ES" sz="1200" smtClean="0">
                <a:latin typeface="Arial" charset="0"/>
              </a:rPr>
              <a:t> </a:t>
            </a:r>
          </a:p>
          <a:p>
            <a:pPr eaLnBrk="1" hangingPunct="1">
              <a:lnSpc>
                <a:spcPct val="80000"/>
              </a:lnSpc>
              <a:buFontTx/>
              <a:buNone/>
            </a:pPr>
            <a:r>
              <a:rPr lang="es-ES" sz="1200" smtClean="0">
                <a:latin typeface="Arial" charset="0"/>
                <a:hlinkClick r:id="rId22" tooltip="Universidad de Almería"/>
              </a:rPr>
              <a:t>UAL</a:t>
            </a:r>
            <a:endParaRPr lang="es-ES" sz="1200" smtClean="0">
              <a:latin typeface="Arial" charset="0"/>
            </a:endParaRPr>
          </a:p>
          <a:p>
            <a:pPr eaLnBrk="1" hangingPunct="1">
              <a:lnSpc>
                <a:spcPct val="80000"/>
              </a:lnSpc>
              <a:buFontTx/>
              <a:buNone/>
            </a:pPr>
            <a:r>
              <a:rPr lang="es-ES" sz="1200" smtClean="0">
                <a:latin typeface="Arial" charset="0"/>
                <a:hlinkClick r:id="rId23" tooltip="Universidad de Cádiz"/>
              </a:rPr>
              <a:t>UCA</a:t>
            </a:r>
            <a:endParaRPr lang="es-ES" sz="1200" smtClean="0">
              <a:latin typeface="Arial" charset="0"/>
            </a:endParaRPr>
          </a:p>
          <a:p>
            <a:pPr eaLnBrk="1" hangingPunct="1">
              <a:lnSpc>
                <a:spcPct val="80000"/>
              </a:lnSpc>
              <a:buFontTx/>
              <a:buNone/>
            </a:pPr>
            <a:r>
              <a:rPr lang="es-ES" sz="1200" smtClean="0">
                <a:latin typeface="Arial" charset="0"/>
                <a:hlinkClick r:id="rId24" tooltip="Universidad de Córdoba"/>
              </a:rPr>
              <a:t>UCO</a:t>
            </a:r>
            <a:endParaRPr lang="es-ES" sz="1200" smtClean="0">
              <a:latin typeface="Arial" charset="0"/>
            </a:endParaRPr>
          </a:p>
          <a:p>
            <a:pPr eaLnBrk="1" hangingPunct="1">
              <a:lnSpc>
                <a:spcPct val="80000"/>
              </a:lnSpc>
              <a:buFontTx/>
              <a:buNone/>
            </a:pPr>
            <a:r>
              <a:rPr lang="es-ES" sz="1200" smtClean="0">
                <a:latin typeface="Arial" charset="0"/>
                <a:hlinkClick r:id="rId25" tooltip="Universidad de Granada"/>
              </a:rPr>
              <a:t>UGR</a:t>
            </a:r>
            <a:endParaRPr lang="es-ES" sz="1200" smtClean="0">
              <a:latin typeface="Arial" charset="0"/>
            </a:endParaRPr>
          </a:p>
          <a:p>
            <a:pPr eaLnBrk="1" hangingPunct="1">
              <a:lnSpc>
                <a:spcPct val="80000"/>
              </a:lnSpc>
              <a:buFontTx/>
              <a:buNone/>
            </a:pPr>
            <a:r>
              <a:rPr lang="es-ES" sz="1200" smtClean="0">
                <a:latin typeface="Arial" charset="0"/>
                <a:hlinkClick r:id="rId26" tooltip="Universidad de Huelva"/>
              </a:rPr>
              <a:t>UHU</a:t>
            </a:r>
            <a:endParaRPr lang="es-ES" sz="1200" smtClean="0">
              <a:latin typeface="Arial" charset="0"/>
            </a:endParaRPr>
          </a:p>
          <a:p>
            <a:pPr eaLnBrk="1" hangingPunct="1">
              <a:lnSpc>
                <a:spcPct val="80000"/>
              </a:lnSpc>
              <a:buFontTx/>
              <a:buNone/>
            </a:pPr>
            <a:r>
              <a:rPr lang="es-ES" sz="1200" smtClean="0">
                <a:latin typeface="Arial" charset="0"/>
                <a:hlinkClick r:id="rId27" tooltip="Universidad de Málaga"/>
              </a:rPr>
              <a:t>UMA</a:t>
            </a:r>
            <a:endParaRPr lang="es-ES" sz="1200" smtClean="0">
              <a:latin typeface="Arial" charset="0"/>
            </a:endParaRPr>
          </a:p>
        </p:txBody>
      </p:sp>
      <p:sp>
        <p:nvSpPr>
          <p:cNvPr id="74758" name="Rectangle 6"/>
          <p:cNvSpPr>
            <a:spLocks noChangeArrowheads="1"/>
          </p:cNvSpPr>
          <p:nvPr/>
        </p:nvSpPr>
        <p:spPr bwMode="auto">
          <a:xfrm>
            <a:off x="7885113" y="969963"/>
            <a:ext cx="1114425" cy="5411787"/>
          </a:xfrm>
          <a:prstGeom prst="rect">
            <a:avLst/>
          </a:prstGeom>
          <a:noFill/>
          <a:ln w="9525">
            <a:noFill/>
            <a:miter lim="800000"/>
            <a:headEnd/>
            <a:tailEnd/>
          </a:ln>
        </p:spPr>
        <p:txBody>
          <a:bodyPr/>
          <a:lstStyle/>
          <a:p>
            <a:pPr marL="342900" indent="-342900">
              <a:lnSpc>
                <a:spcPct val="80000"/>
              </a:lnSpc>
              <a:spcBef>
                <a:spcPct val="20000"/>
              </a:spcBef>
            </a:pPr>
            <a:r>
              <a:rPr lang="es-ES" sz="1200" b="0">
                <a:hlinkClick r:id="rId28" tooltip="Universidad Pablo de Olavide"/>
              </a:rPr>
              <a:t>UPO</a:t>
            </a:r>
            <a:endParaRPr lang="es-ES" sz="1200" b="0"/>
          </a:p>
          <a:p>
            <a:pPr marL="342900" indent="-342900">
              <a:lnSpc>
                <a:spcPct val="80000"/>
              </a:lnSpc>
              <a:spcBef>
                <a:spcPct val="20000"/>
              </a:spcBef>
            </a:pPr>
            <a:r>
              <a:rPr lang="es-ES" sz="1200" b="0">
                <a:hlinkClick r:id="rId29" tooltip="Universidad de Sevilla"/>
              </a:rPr>
              <a:t>US</a:t>
            </a:r>
            <a:endParaRPr lang="es-ES" sz="1200" b="0"/>
          </a:p>
          <a:p>
            <a:pPr marL="342900" indent="-342900">
              <a:lnSpc>
                <a:spcPct val="80000"/>
              </a:lnSpc>
              <a:spcBef>
                <a:spcPct val="20000"/>
              </a:spcBef>
            </a:pPr>
            <a:r>
              <a:rPr lang="es-ES" sz="1200" b="0">
                <a:hlinkClick r:id="rId30" tooltip="Universidad del País Vasco"/>
              </a:rPr>
              <a:t>EHU</a:t>
            </a:r>
            <a:endParaRPr lang="es-ES" sz="1200" b="0"/>
          </a:p>
          <a:p>
            <a:pPr marL="342900" indent="-342900">
              <a:lnSpc>
                <a:spcPct val="80000"/>
              </a:lnSpc>
              <a:spcBef>
                <a:spcPct val="20000"/>
              </a:spcBef>
            </a:pPr>
            <a:r>
              <a:rPr lang="es-ES" sz="1200" b="0">
                <a:hlinkClick r:id="rId31" tooltip="RedIRIS"/>
              </a:rPr>
              <a:t>RedIRIS</a:t>
            </a:r>
            <a:endParaRPr lang="es-ES" sz="1200" b="0"/>
          </a:p>
          <a:p>
            <a:pPr marL="342900" indent="-342900">
              <a:lnSpc>
                <a:spcPct val="80000"/>
              </a:lnSpc>
              <a:spcBef>
                <a:spcPct val="20000"/>
              </a:spcBef>
            </a:pPr>
            <a:r>
              <a:rPr lang="es-ES" sz="1200" b="0">
                <a:hlinkClick r:id="rId32" tooltip="Universidad de Alicante"/>
              </a:rPr>
              <a:t>UA</a:t>
            </a:r>
            <a:endParaRPr lang="es-ES" sz="1200" b="0"/>
          </a:p>
          <a:p>
            <a:pPr marL="342900" indent="-342900">
              <a:lnSpc>
                <a:spcPct val="80000"/>
              </a:lnSpc>
              <a:spcBef>
                <a:spcPct val="20000"/>
              </a:spcBef>
            </a:pPr>
            <a:r>
              <a:rPr lang="es-ES" sz="1200" b="0">
                <a:hlinkClick r:id="rId33" tooltip="Universidad de Alcalá de Henares"/>
              </a:rPr>
              <a:t>UAH</a:t>
            </a:r>
            <a:endParaRPr lang="es-ES" sz="1200" b="0"/>
          </a:p>
          <a:p>
            <a:pPr marL="342900" indent="-342900">
              <a:lnSpc>
                <a:spcPct val="80000"/>
              </a:lnSpc>
              <a:spcBef>
                <a:spcPct val="20000"/>
              </a:spcBef>
            </a:pPr>
            <a:r>
              <a:rPr lang="es-ES" sz="1200" b="0">
                <a:hlinkClick r:id="rId34" tooltip="Universidad Autónoma de Madrid"/>
              </a:rPr>
              <a:t>UAM</a:t>
            </a:r>
            <a:endParaRPr lang="es-ES" sz="1200" b="0"/>
          </a:p>
          <a:p>
            <a:pPr marL="342900" indent="-342900">
              <a:lnSpc>
                <a:spcPct val="80000"/>
              </a:lnSpc>
              <a:spcBef>
                <a:spcPct val="20000"/>
              </a:spcBef>
            </a:pPr>
            <a:r>
              <a:rPr lang="es-ES" sz="1200" b="0">
                <a:hlinkClick r:id="rId35" tooltip="Universidad Carlos III de Madrid"/>
              </a:rPr>
              <a:t>UC3M</a:t>
            </a:r>
            <a:endParaRPr lang="es-ES" sz="1200" b="0"/>
          </a:p>
          <a:p>
            <a:pPr marL="342900" indent="-342900">
              <a:lnSpc>
                <a:spcPct val="80000"/>
              </a:lnSpc>
              <a:spcBef>
                <a:spcPct val="20000"/>
              </a:spcBef>
            </a:pPr>
            <a:r>
              <a:rPr lang="es-ES" sz="1200" b="0">
                <a:hlinkClick r:id="rId36" tooltip="Universidad de Castilla-La Mancha"/>
              </a:rPr>
              <a:t>UCLM</a:t>
            </a:r>
            <a:endParaRPr lang="es-ES" sz="1200" b="0"/>
          </a:p>
          <a:p>
            <a:pPr marL="342900" indent="-342900">
              <a:lnSpc>
                <a:spcPct val="80000"/>
              </a:lnSpc>
              <a:spcBef>
                <a:spcPct val="20000"/>
              </a:spcBef>
            </a:pPr>
            <a:r>
              <a:rPr lang="es-ES" sz="1200" b="0">
                <a:hlinkClick r:id="rId37" tooltip="Universidad Complutense de Madrid"/>
              </a:rPr>
              <a:t>UCM</a:t>
            </a:r>
            <a:endParaRPr lang="es-ES" sz="1200" b="0"/>
          </a:p>
          <a:p>
            <a:pPr marL="342900" indent="-342900">
              <a:lnSpc>
                <a:spcPct val="80000"/>
              </a:lnSpc>
              <a:spcBef>
                <a:spcPct val="20000"/>
              </a:spcBef>
            </a:pPr>
            <a:r>
              <a:rPr lang="es-ES" sz="1200" b="0">
                <a:hlinkClick r:id="rId38" tooltip="Universitat de les Illes Balears"/>
              </a:rPr>
              <a:t>UIB</a:t>
            </a:r>
            <a:endParaRPr lang="es-ES" sz="1200" b="0"/>
          </a:p>
          <a:p>
            <a:pPr marL="342900" indent="-342900">
              <a:lnSpc>
                <a:spcPct val="80000"/>
              </a:lnSpc>
              <a:spcBef>
                <a:spcPct val="20000"/>
              </a:spcBef>
            </a:pPr>
            <a:r>
              <a:rPr lang="es-ES" sz="1200" b="0">
                <a:hlinkClick r:id="rId39" tooltip="Universidad de Internacional Menéndez Pelayo"/>
              </a:rPr>
              <a:t>UIMP</a:t>
            </a:r>
            <a:endParaRPr lang="es-ES" sz="1200" b="0"/>
          </a:p>
          <a:p>
            <a:pPr marL="342900" indent="-342900">
              <a:lnSpc>
                <a:spcPct val="80000"/>
              </a:lnSpc>
              <a:spcBef>
                <a:spcPct val="20000"/>
              </a:spcBef>
            </a:pPr>
            <a:r>
              <a:rPr lang="es-ES" sz="1200" b="0">
                <a:hlinkClick r:id="rId40" tooltip="Universitat Jaume I"/>
              </a:rPr>
              <a:t>UJI</a:t>
            </a:r>
            <a:endParaRPr lang="es-ES" sz="1200" b="0"/>
          </a:p>
          <a:p>
            <a:pPr marL="342900" indent="-342900">
              <a:lnSpc>
                <a:spcPct val="80000"/>
              </a:lnSpc>
              <a:spcBef>
                <a:spcPct val="20000"/>
              </a:spcBef>
            </a:pPr>
            <a:r>
              <a:rPr lang="es-ES" sz="1200" b="0">
                <a:hlinkClick r:id="rId41" tooltip="Universidad de las Palmas de Gran Canarias"/>
              </a:rPr>
              <a:t>ULPGC</a:t>
            </a:r>
            <a:r>
              <a:rPr lang="es-ES" sz="1200" b="0"/>
              <a:t> </a:t>
            </a:r>
          </a:p>
          <a:p>
            <a:pPr marL="342900" indent="-342900">
              <a:lnSpc>
                <a:spcPct val="80000"/>
              </a:lnSpc>
              <a:spcBef>
                <a:spcPct val="20000"/>
              </a:spcBef>
            </a:pPr>
            <a:r>
              <a:rPr lang="es-ES" sz="1200" b="0">
                <a:hlinkClick r:id="rId42" tooltip="Universidad de Murcia"/>
              </a:rPr>
              <a:t>UM</a:t>
            </a:r>
            <a:endParaRPr lang="es-ES" sz="1200" b="0"/>
          </a:p>
          <a:p>
            <a:pPr marL="342900" indent="-342900">
              <a:lnSpc>
                <a:spcPct val="80000"/>
              </a:lnSpc>
              <a:spcBef>
                <a:spcPct val="20000"/>
              </a:spcBef>
            </a:pPr>
            <a:r>
              <a:rPr lang="es-ES" sz="1200" b="0">
                <a:hlinkClick r:id="rId43" tooltip="Universidad Miguel Hernández"/>
              </a:rPr>
              <a:t>UMH</a:t>
            </a:r>
            <a:endParaRPr lang="es-ES" sz="1200" b="0"/>
          </a:p>
          <a:p>
            <a:pPr marL="342900" indent="-342900">
              <a:lnSpc>
                <a:spcPct val="80000"/>
              </a:lnSpc>
              <a:spcBef>
                <a:spcPct val="20000"/>
              </a:spcBef>
            </a:pPr>
            <a:r>
              <a:rPr lang="es-ES" sz="1200" b="0">
                <a:hlinkClick r:id="rId44" tooltip="Universidad Pública de Navarra"/>
              </a:rPr>
              <a:t>UNAVARRA</a:t>
            </a:r>
            <a:endParaRPr lang="es-ES" sz="1200" b="0"/>
          </a:p>
          <a:p>
            <a:pPr marL="342900" indent="-342900">
              <a:lnSpc>
                <a:spcPct val="80000"/>
              </a:lnSpc>
              <a:spcBef>
                <a:spcPct val="20000"/>
              </a:spcBef>
            </a:pPr>
            <a:r>
              <a:rPr lang="es-ES" sz="1200" b="0">
                <a:hlinkClick r:id="rId45" tooltip="Universidad Nacional de Educación a Distancia"/>
              </a:rPr>
              <a:t>UNED</a:t>
            </a:r>
            <a:endParaRPr lang="es-ES" sz="1200" b="0"/>
          </a:p>
          <a:p>
            <a:pPr marL="342900" indent="-342900">
              <a:lnSpc>
                <a:spcPct val="80000"/>
              </a:lnSpc>
              <a:spcBef>
                <a:spcPct val="20000"/>
              </a:spcBef>
            </a:pPr>
            <a:r>
              <a:rPr lang="es-ES" sz="1200" b="0">
                <a:hlinkClick r:id="rId46" tooltip="Universidad de Cantabria"/>
              </a:rPr>
              <a:t>UNICAN</a:t>
            </a:r>
            <a:endParaRPr lang="es-ES" sz="1200" b="0"/>
          </a:p>
          <a:p>
            <a:pPr marL="342900" indent="-342900">
              <a:lnSpc>
                <a:spcPct val="80000"/>
              </a:lnSpc>
              <a:spcBef>
                <a:spcPct val="20000"/>
              </a:spcBef>
            </a:pPr>
            <a:r>
              <a:rPr lang="es-ES" sz="1200" b="0">
                <a:hlinkClick r:id="rId47" tooltip="Universidad de León"/>
              </a:rPr>
              <a:t>UNILEON</a:t>
            </a:r>
            <a:endParaRPr lang="es-ES" sz="1200" b="0"/>
          </a:p>
          <a:p>
            <a:pPr marL="342900" indent="-342900">
              <a:lnSpc>
                <a:spcPct val="80000"/>
              </a:lnSpc>
              <a:spcBef>
                <a:spcPct val="20000"/>
              </a:spcBef>
            </a:pPr>
            <a:r>
              <a:rPr lang="es-ES" sz="1200" b="0">
                <a:hlinkClick r:id="rId48" tooltip="Universidad de Oviedo"/>
              </a:rPr>
              <a:t>UNIOVI</a:t>
            </a:r>
            <a:endParaRPr lang="es-ES" sz="1200" b="0"/>
          </a:p>
          <a:p>
            <a:pPr marL="342900" indent="-342900">
              <a:lnSpc>
                <a:spcPct val="80000"/>
              </a:lnSpc>
              <a:spcBef>
                <a:spcPct val="20000"/>
              </a:spcBef>
            </a:pPr>
            <a:r>
              <a:rPr lang="es-ES" sz="1200" b="0">
                <a:hlinkClick r:id="rId49" tooltip="Universidad de La Rioja"/>
              </a:rPr>
              <a:t>UNIRIOJA</a:t>
            </a:r>
            <a:endParaRPr lang="es-ES" sz="1200" b="0"/>
          </a:p>
          <a:p>
            <a:pPr marL="342900" indent="-342900">
              <a:lnSpc>
                <a:spcPct val="80000"/>
              </a:lnSpc>
              <a:spcBef>
                <a:spcPct val="20000"/>
              </a:spcBef>
            </a:pPr>
            <a:r>
              <a:rPr lang="es-ES" sz="1200" b="0">
                <a:hlinkClick r:id="rId50" tooltip="Universidad de Zaragoza"/>
              </a:rPr>
              <a:t>UNIZAR</a:t>
            </a:r>
            <a:endParaRPr lang="es-ES" sz="1200" b="0"/>
          </a:p>
          <a:p>
            <a:pPr marL="342900" indent="-342900">
              <a:lnSpc>
                <a:spcPct val="80000"/>
              </a:lnSpc>
              <a:spcBef>
                <a:spcPct val="20000"/>
              </a:spcBef>
            </a:pPr>
            <a:r>
              <a:rPr lang="es-ES" sz="1200" b="0">
                <a:hlinkClick r:id="rId51" tooltip="Universidad Politécnica de Cartagena"/>
              </a:rPr>
              <a:t>UPCT</a:t>
            </a:r>
            <a:endParaRPr lang="es-ES" sz="1200" b="0"/>
          </a:p>
          <a:p>
            <a:pPr marL="342900" indent="-342900">
              <a:lnSpc>
                <a:spcPct val="80000"/>
              </a:lnSpc>
              <a:spcBef>
                <a:spcPct val="20000"/>
              </a:spcBef>
            </a:pPr>
            <a:r>
              <a:rPr lang="es-ES" sz="1200" b="0">
                <a:hlinkClick r:id="rId52" tooltip="Universidad Politécnica de Madrid"/>
              </a:rPr>
              <a:t>UPM</a:t>
            </a:r>
            <a:endParaRPr lang="es-ES" sz="1200" b="0"/>
          </a:p>
          <a:p>
            <a:pPr marL="342900" indent="-342900">
              <a:lnSpc>
                <a:spcPct val="80000"/>
              </a:lnSpc>
              <a:spcBef>
                <a:spcPct val="20000"/>
              </a:spcBef>
            </a:pPr>
            <a:r>
              <a:rPr lang="es-ES" sz="1200" b="0">
                <a:hlinkClick r:id="rId53" tooltip="Universidad Politécnica de Valencia"/>
              </a:rPr>
              <a:t>UPV</a:t>
            </a:r>
            <a:endParaRPr lang="es-ES" sz="1200" b="0"/>
          </a:p>
          <a:p>
            <a:pPr marL="342900" indent="-342900">
              <a:lnSpc>
                <a:spcPct val="80000"/>
              </a:lnSpc>
              <a:spcBef>
                <a:spcPct val="20000"/>
              </a:spcBef>
            </a:pPr>
            <a:r>
              <a:rPr lang="es-ES" sz="1200" b="0">
                <a:hlinkClick r:id="rId54" tooltip="Universidad de Salamanca"/>
              </a:rPr>
              <a:t>USAL</a:t>
            </a:r>
            <a:endParaRPr lang="es-ES" sz="1200" b="0"/>
          </a:p>
          <a:p>
            <a:pPr marL="342900" indent="-342900">
              <a:lnSpc>
                <a:spcPct val="80000"/>
              </a:lnSpc>
              <a:spcBef>
                <a:spcPct val="20000"/>
              </a:spcBef>
            </a:pPr>
            <a:r>
              <a:rPr lang="es-ES" sz="1200" b="0">
                <a:hlinkClick r:id="rId55" tooltip="Universitat de València"/>
              </a:rPr>
              <a:t>UV</a:t>
            </a:r>
            <a:endParaRPr lang="es-ES" sz="1200" b="0"/>
          </a:p>
          <a:p>
            <a:pPr marL="342900" indent="-342900">
              <a:lnSpc>
                <a:spcPct val="80000"/>
              </a:lnSpc>
              <a:spcBef>
                <a:spcPct val="20000"/>
              </a:spcBef>
            </a:pPr>
            <a:r>
              <a:rPr lang="es-ES" sz="1200" b="0">
                <a:hlinkClick r:id="rId56" tooltip="Universidad de Valladolid"/>
              </a:rPr>
              <a:t>UVA</a:t>
            </a:r>
            <a:endParaRPr lang="es-ES" sz="1200" b="0"/>
          </a:p>
        </p:txBody>
      </p:sp>
    </p:spTree>
  </p:cSld>
  <p:clrMapOvr>
    <a:masterClrMapping/>
  </p:clrMapOvr>
  <p:transition spd="med">
    <p:cover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123DC331-9706-44F7-8DB8-00D3C4BC1471}" type="slidenum">
              <a:rPr lang="es-ES"/>
              <a:pPr>
                <a:defRPr/>
              </a:pPr>
              <a:t>76</a:t>
            </a:fld>
            <a:endParaRPr lang="es-ES"/>
          </a:p>
        </p:txBody>
      </p:sp>
      <p:sp>
        <p:nvSpPr>
          <p:cNvPr id="76803" name="Rectangle 2"/>
          <p:cNvSpPr>
            <a:spLocks noGrp="1" noChangeArrowheads="1"/>
          </p:cNvSpPr>
          <p:nvPr>
            <p:ph type="title"/>
          </p:nvPr>
        </p:nvSpPr>
        <p:spPr/>
        <p:txBody>
          <a:bodyPr/>
          <a:lstStyle/>
          <a:p>
            <a:pPr eaLnBrk="1" hangingPunct="1"/>
            <a:r>
              <a:rPr lang="es-ES" sz="4000" smtClean="0"/>
              <a:t>Limitaciones para la captura de tráfico 802.11</a:t>
            </a:r>
          </a:p>
        </p:txBody>
      </p:sp>
      <p:sp>
        <p:nvSpPr>
          <p:cNvPr id="76804" name="Rectangle 3"/>
          <p:cNvSpPr>
            <a:spLocks noGrp="1" noChangeArrowheads="1"/>
          </p:cNvSpPr>
          <p:nvPr>
            <p:ph type="body" idx="1"/>
          </p:nvPr>
        </p:nvSpPr>
        <p:spPr>
          <a:xfrm>
            <a:off x="685800" y="1844675"/>
            <a:ext cx="7772400" cy="4608513"/>
          </a:xfrm>
        </p:spPr>
        <p:txBody>
          <a:bodyPr/>
          <a:lstStyle/>
          <a:p>
            <a:pPr eaLnBrk="1" hangingPunct="1">
              <a:lnSpc>
                <a:spcPct val="80000"/>
              </a:lnSpc>
            </a:pPr>
            <a:r>
              <a:rPr lang="es-ES" sz="2000" dirty="0" smtClean="0"/>
              <a:t>Las interfaces inalámbricas se sintonizan a un canal de radio, por tanto para capturar simultáneamente diversos canales hay que utilizar varias interfaces.</a:t>
            </a:r>
          </a:p>
          <a:p>
            <a:pPr eaLnBrk="1" hangingPunct="1">
              <a:lnSpc>
                <a:spcPct val="80000"/>
              </a:lnSpc>
            </a:pPr>
            <a:r>
              <a:rPr lang="es-ES" sz="2000" dirty="0" smtClean="0"/>
              <a:t>La mayoría de las interfaces solo son capaces de capturar tramas de un SSID a la vez. Algunas permiten un modo monitor en el que capturan todos los SSID en un canal, pero entonces la interfaz solo puede recibir tramas, no puede enviar</a:t>
            </a:r>
          </a:p>
          <a:p>
            <a:pPr eaLnBrk="1" hangingPunct="1">
              <a:lnSpc>
                <a:spcPct val="80000"/>
              </a:lnSpc>
            </a:pPr>
            <a:r>
              <a:rPr lang="es-ES" sz="2000" dirty="0" smtClean="0"/>
              <a:t>Muchas interfaces no pueden capturar tramas que no sean de datos, y de estas no pueden mostrar los campos de la cabecera original sino una ‘traducción’ a Ethernet</a:t>
            </a:r>
          </a:p>
          <a:p>
            <a:pPr eaLnBrk="1" hangingPunct="1">
              <a:lnSpc>
                <a:spcPct val="80000"/>
              </a:lnSpc>
            </a:pPr>
            <a:r>
              <a:rPr lang="es-ES" sz="2000" dirty="0" smtClean="0"/>
              <a:t>Muchas interfaces solo pueden mostrar el tráfico hacia/desde la estación que captura, no pueden actuar en modo promiscuo</a:t>
            </a:r>
          </a:p>
          <a:p>
            <a:pPr eaLnBrk="1" hangingPunct="1">
              <a:lnSpc>
                <a:spcPct val="80000"/>
              </a:lnSpc>
            </a:pPr>
            <a:r>
              <a:rPr lang="es-ES" sz="2000" dirty="0" smtClean="0"/>
              <a:t>Todo esto depende mucho del hardware, driver y Sistema Operativo. En general Windows esta mucho más limitado que Linux, aunque algunos productos comerciales permiten hacer algunas cosas, ejemplo </a:t>
            </a:r>
            <a:r>
              <a:rPr lang="es-ES" sz="2000" dirty="0" err="1" smtClean="0"/>
              <a:t>AirPcap</a:t>
            </a:r>
            <a:r>
              <a:rPr lang="es-ES" sz="2000" dirty="0" smtClean="0"/>
              <a:t> (</a:t>
            </a:r>
            <a:r>
              <a:rPr lang="es-ES" sz="2000" dirty="0" smtClean="0">
                <a:hlinkClick r:id="rId3"/>
              </a:rPr>
              <a:t>http://www.cacetech.com/products/airpcap.htm</a:t>
            </a:r>
            <a:r>
              <a:rPr lang="es-ES" sz="2000" dirty="0" smtClean="0"/>
              <a:t> )</a:t>
            </a:r>
          </a:p>
          <a:p>
            <a:pPr eaLnBrk="1" hangingPunct="1">
              <a:lnSpc>
                <a:spcPct val="80000"/>
              </a:lnSpc>
            </a:pPr>
            <a:endParaRPr lang="es-ES" sz="2000" dirty="0" smtClean="0"/>
          </a:p>
          <a:p>
            <a:pPr eaLnBrk="1" hangingPunct="1">
              <a:lnSpc>
                <a:spcPct val="80000"/>
              </a:lnSpc>
            </a:pPr>
            <a:endParaRPr lang="es-ES" sz="2000" dirty="0" smtClean="0"/>
          </a:p>
        </p:txBody>
      </p:sp>
    </p:spTree>
  </p:cSld>
  <p:clrMapOvr>
    <a:masterClrMapping/>
  </p:clrMapOvr>
  <p:transition spd="med">
    <p:cover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5FACF76D-D837-477B-A37C-8479550304B3}" type="slidenum">
              <a:rPr lang="es-ES"/>
              <a:pPr>
                <a:defRPr/>
              </a:pPr>
              <a:t>77</a:t>
            </a:fld>
            <a:endParaRPr lang="es-ES"/>
          </a:p>
        </p:txBody>
      </p:sp>
      <p:sp>
        <p:nvSpPr>
          <p:cNvPr id="77827" name="Rectangle 2"/>
          <p:cNvSpPr>
            <a:spLocks noGrp="1" noChangeArrowheads="1"/>
          </p:cNvSpPr>
          <p:nvPr>
            <p:ph type="title"/>
          </p:nvPr>
        </p:nvSpPr>
        <p:spPr/>
        <p:txBody>
          <a:bodyPr/>
          <a:lstStyle/>
          <a:p>
            <a:pPr eaLnBrk="1" hangingPunct="1"/>
            <a:r>
              <a:rPr lang="es-ES" dirty="0" smtClean="0"/>
              <a:t>Redes inalámbricas 802.11</a:t>
            </a:r>
          </a:p>
        </p:txBody>
      </p:sp>
      <p:sp>
        <p:nvSpPr>
          <p:cNvPr id="77828" name="Rectangle 3"/>
          <p:cNvSpPr>
            <a:spLocks noGrp="1" noChangeArrowheads="1"/>
          </p:cNvSpPr>
          <p:nvPr>
            <p:ph type="body" idx="1"/>
          </p:nvPr>
        </p:nvSpPr>
        <p:spPr/>
        <p:txBody>
          <a:bodyPr/>
          <a:lstStyle/>
          <a:p>
            <a:pPr eaLnBrk="1" hangingPunct="1"/>
            <a:r>
              <a:rPr lang="es-ES" dirty="0" smtClean="0"/>
              <a:t>Introducción y Arquitectura</a:t>
            </a:r>
          </a:p>
          <a:p>
            <a:pPr eaLnBrk="1" hangingPunct="1"/>
            <a:r>
              <a:rPr lang="es-ES" dirty="0" smtClean="0"/>
              <a:t>Nivel MAC</a:t>
            </a:r>
          </a:p>
          <a:p>
            <a:pPr eaLnBrk="1" hangingPunct="1"/>
            <a:r>
              <a:rPr lang="es-ES" dirty="0" smtClean="0"/>
              <a:t>Conectividad y seguridad</a:t>
            </a:r>
          </a:p>
          <a:p>
            <a:pPr eaLnBrk="1" hangingPunct="1"/>
            <a:r>
              <a:rPr lang="es-ES" b="1" dirty="0" smtClean="0">
                <a:solidFill>
                  <a:srgbClr val="FF0000"/>
                </a:solidFill>
              </a:rPr>
              <a:t>Nivel físico</a:t>
            </a:r>
          </a:p>
          <a:p>
            <a:pPr eaLnBrk="1" hangingPunct="1"/>
            <a:r>
              <a:rPr lang="es-ES" dirty="0" smtClean="0"/>
              <a:t>Diseño</a:t>
            </a:r>
          </a:p>
          <a:p>
            <a:pPr eaLnBrk="1" hangingPunct="1"/>
            <a:r>
              <a:rPr lang="es-ES" dirty="0" smtClean="0"/>
              <a:t>Puentes inalámbricos</a:t>
            </a:r>
          </a:p>
        </p:txBody>
      </p:sp>
    </p:spTree>
  </p:cSld>
  <p:clrMapOvr>
    <a:masterClrMapping/>
  </p:clrMapOvr>
  <p:transition spd="med">
    <p:cover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número de diapositiva"/>
          <p:cNvSpPr>
            <a:spLocks noGrp="1"/>
          </p:cNvSpPr>
          <p:nvPr>
            <p:ph type="sldNum" sz="quarter" idx="10"/>
          </p:nvPr>
        </p:nvSpPr>
        <p:spPr>
          <a:xfrm>
            <a:off x="3236881" y="6524625"/>
            <a:ext cx="2235200" cy="273050"/>
          </a:xfrm>
        </p:spPr>
        <p:txBody>
          <a:bodyPr/>
          <a:lstStyle/>
          <a:p>
            <a:pPr>
              <a:defRPr/>
            </a:pPr>
            <a:r>
              <a:rPr lang="es-ES"/>
              <a:t>Ampliación Redes 5-</a:t>
            </a:r>
            <a:fld id="{8B445F2E-8BB5-4A57-A671-2C1216F27FD3}" type="slidenum">
              <a:rPr lang="es-ES"/>
              <a:pPr>
                <a:defRPr/>
              </a:pPr>
              <a:t>78</a:t>
            </a:fld>
            <a:endParaRPr lang="es-ES"/>
          </a:p>
        </p:txBody>
      </p:sp>
      <p:sp>
        <p:nvSpPr>
          <p:cNvPr id="7171" name="Rectangle 2"/>
          <p:cNvSpPr>
            <a:spLocks noGrp="1" noChangeArrowheads="1"/>
          </p:cNvSpPr>
          <p:nvPr>
            <p:ph type="title"/>
          </p:nvPr>
        </p:nvSpPr>
        <p:spPr>
          <a:xfrm>
            <a:off x="450819" y="719138"/>
            <a:ext cx="7772400" cy="838200"/>
          </a:xfrm>
        </p:spPr>
        <p:txBody>
          <a:bodyPr/>
          <a:lstStyle/>
          <a:p>
            <a:pPr eaLnBrk="1" hangingPunct="1"/>
            <a:r>
              <a:rPr lang="es-ES" sz="4000" smtClean="0">
                <a:latin typeface="Arial" charset="0"/>
              </a:rPr>
              <a:t>Modelo de Referencia de 802.11</a:t>
            </a:r>
          </a:p>
        </p:txBody>
      </p:sp>
      <p:sp>
        <p:nvSpPr>
          <p:cNvPr id="7172" name="Rectangle 3"/>
          <p:cNvSpPr>
            <a:spLocks noChangeArrowheads="1"/>
          </p:cNvSpPr>
          <p:nvPr/>
        </p:nvSpPr>
        <p:spPr bwMode="auto">
          <a:xfrm>
            <a:off x="1438244" y="4575175"/>
            <a:ext cx="7205722" cy="1066800"/>
          </a:xfrm>
          <a:prstGeom prst="rect">
            <a:avLst/>
          </a:prstGeom>
          <a:solidFill>
            <a:srgbClr val="FF00FF"/>
          </a:solidFill>
          <a:ln w="9525">
            <a:solidFill>
              <a:schemeClr val="tx1"/>
            </a:solidFill>
            <a:miter lim="800000"/>
            <a:headEnd/>
            <a:tailEnd/>
          </a:ln>
        </p:spPr>
        <p:txBody>
          <a:bodyPr wrap="none" anchor="ctr"/>
          <a:lstStyle/>
          <a:p>
            <a:pPr algn="ctr"/>
            <a:r>
              <a:rPr lang="es-ES"/>
              <a:t>PMD (Physical Media Dependent)</a:t>
            </a:r>
          </a:p>
          <a:p>
            <a:pPr algn="ctr"/>
            <a:endParaRPr lang="es-ES"/>
          </a:p>
          <a:p>
            <a:pPr algn="ctr"/>
            <a:endParaRPr lang="es-ES"/>
          </a:p>
          <a:p>
            <a:pPr algn="ctr"/>
            <a:endParaRPr lang="es-ES"/>
          </a:p>
        </p:txBody>
      </p:sp>
      <p:sp>
        <p:nvSpPr>
          <p:cNvPr id="7173" name="Rectangle 4"/>
          <p:cNvSpPr>
            <a:spLocks noChangeArrowheads="1"/>
          </p:cNvSpPr>
          <p:nvPr/>
        </p:nvSpPr>
        <p:spPr bwMode="auto">
          <a:xfrm>
            <a:off x="1438244" y="3933825"/>
            <a:ext cx="7205722" cy="641350"/>
          </a:xfrm>
          <a:prstGeom prst="rect">
            <a:avLst/>
          </a:prstGeom>
          <a:solidFill>
            <a:srgbClr val="FFFF00"/>
          </a:solidFill>
          <a:ln w="9525">
            <a:solidFill>
              <a:schemeClr val="tx1"/>
            </a:solidFill>
            <a:miter lim="800000"/>
            <a:headEnd/>
            <a:tailEnd/>
          </a:ln>
        </p:spPr>
        <p:txBody>
          <a:bodyPr wrap="none" anchor="ctr"/>
          <a:lstStyle/>
          <a:p>
            <a:pPr algn="ctr"/>
            <a:r>
              <a:rPr lang="es-ES"/>
              <a:t>PLCP (Physical Layer Convergence Procedure)</a:t>
            </a:r>
          </a:p>
        </p:txBody>
      </p:sp>
      <p:sp>
        <p:nvSpPr>
          <p:cNvPr id="7174" name="Rectangle 5"/>
          <p:cNvSpPr>
            <a:spLocks noChangeArrowheads="1"/>
          </p:cNvSpPr>
          <p:nvPr/>
        </p:nvSpPr>
        <p:spPr bwMode="auto">
          <a:xfrm>
            <a:off x="1438244" y="2867025"/>
            <a:ext cx="7205722" cy="1066800"/>
          </a:xfrm>
          <a:prstGeom prst="rect">
            <a:avLst/>
          </a:prstGeom>
          <a:solidFill>
            <a:schemeClr val="accent1"/>
          </a:solidFill>
          <a:ln w="9525">
            <a:solidFill>
              <a:schemeClr val="tx1"/>
            </a:solidFill>
            <a:miter lim="800000"/>
            <a:headEnd/>
            <a:tailEnd/>
          </a:ln>
        </p:spPr>
        <p:txBody>
          <a:bodyPr wrap="none" anchor="ctr"/>
          <a:lstStyle/>
          <a:p>
            <a:r>
              <a:rPr lang="es-ES"/>
              <a:t>Subcapa MAC:</a:t>
            </a:r>
          </a:p>
          <a:p>
            <a:r>
              <a:rPr lang="es-ES"/>
              <a:t>	Acceso al medio (CSMA/CA)</a:t>
            </a:r>
          </a:p>
          <a:p>
            <a:r>
              <a:rPr lang="es-ES"/>
              <a:t>	Acuses de recibo</a:t>
            </a:r>
          </a:p>
          <a:p>
            <a:r>
              <a:rPr lang="es-ES"/>
              <a:t>	Fragmentación</a:t>
            </a:r>
          </a:p>
          <a:p>
            <a:r>
              <a:rPr lang="es-ES"/>
              <a:t>	Confidencialidad (WEP)</a:t>
            </a:r>
          </a:p>
        </p:txBody>
      </p:sp>
      <p:sp>
        <p:nvSpPr>
          <p:cNvPr id="7175" name="Line 6"/>
          <p:cNvSpPr>
            <a:spLocks noChangeShapeType="1"/>
          </p:cNvSpPr>
          <p:nvPr/>
        </p:nvSpPr>
        <p:spPr bwMode="auto">
          <a:xfrm>
            <a:off x="71406" y="3933825"/>
            <a:ext cx="6681788" cy="0"/>
          </a:xfrm>
          <a:prstGeom prst="line">
            <a:avLst/>
          </a:prstGeom>
          <a:noFill/>
          <a:ln w="9525">
            <a:solidFill>
              <a:schemeClr val="tx1"/>
            </a:solidFill>
            <a:prstDash val="dash"/>
            <a:round/>
            <a:headEnd/>
            <a:tailEnd/>
          </a:ln>
        </p:spPr>
        <p:txBody>
          <a:bodyPr/>
          <a:lstStyle/>
          <a:p>
            <a:endParaRPr lang="es-ES"/>
          </a:p>
        </p:txBody>
      </p:sp>
      <p:sp>
        <p:nvSpPr>
          <p:cNvPr id="7176" name="Text Box 7"/>
          <p:cNvSpPr txBox="1">
            <a:spLocks noChangeArrowheads="1"/>
          </p:cNvSpPr>
          <p:nvPr/>
        </p:nvSpPr>
        <p:spPr bwMode="auto">
          <a:xfrm>
            <a:off x="355578" y="2997200"/>
            <a:ext cx="1073150" cy="641350"/>
          </a:xfrm>
          <a:prstGeom prst="rect">
            <a:avLst/>
          </a:prstGeom>
          <a:noFill/>
          <a:ln w="9525">
            <a:noFill/>
            <a:miter lim="800000"/>
            <a:headEnd/>
            <a:tailEnd/>
          </a:ln>
        </p:spPr>
        <p:txBody>
          <a:bodyPr wrap="none">
            <a:spAutoFit/>
          </a:bodyPr>
          <a:lstStyle/>
          <a:p>
            <a:pPr algn="ctr"/>
            <a:r>
              <a:rPr lang="es-ES" sz="1800" dirty="0"/>
              <a:t>Capa de</a:t>
            </a:r>
          </a:p>
          <a:p>
            <a:pPr algn="ctr"/>
            <a:r>
              <a:rPr lang="es-ES" sz="1800" dirty="0"/>
              <a:t>enlace</a:t>
            </a:r>
          </a:p>
        </p:txBody>
      </p:sp>
      <p:sp>
        <p:nvSpPr>
          <p:cNvPr id="7177" name="Text Box 8"/>
          <p:cNvSpPr txBox="1">
            <a:spLocks noChangeArrowheads="1"/>
          </p:cNvSpPr>
          <p:nvPr/>
        </p:nvSpPr>
        <p:spPr bwMode="auto">
          <a:xfrm>
            <a:off x="517502" y="4360863"/>
            <a:ext cx="768350" cy="641350"/>
          </a:xfrm>
          <a:prstGeom prst="rect">
            <a:avLst/>
          </a:prstGeom>
          <a:noFill/>
          <a:ln w="9525">
            <a:noFill/>
            <a:miter lim="800000"/>
            <a:headEnd/>
            <a:tailEnd/>
          </a:ln>
        </p:spPr>
        <p:txBody>
          <a:bodyPr wrap="none">
            <a:spAutoFit/>
          </a:bodyPr>
          <a:lstStyle/>
          <a:p>
            <a:r>
              <a:rPr lang="es-ES" sz="1800" dirty="0"/>
              <a:t>Capa</a:t>
            </a:r>
          </a:p>
          <a:p>
            <a:r>
              <a:rPr lang="es-ES" sz="1800" dirty="0"/>
              <a:t>física</a:t>
            </a:r>
          </a:p>
        </p:txBody>
      </p:sp>
      <p:sp>
        <p:nvSpPr>
          <p:cNvPr id="7178" name="Rectangle 9"/>
          <p:cNvSpPr>
            <a:spLocks noChangeArrowheads="1"/>
          </p:cNvSpPr>
          <p:nvPr/>
        </p:nvSpPr>
        <p:spPr bwMode="auto">
          <a:xfrm>
            <a:off x="1533474" y="5056188"/>
            <a:ext cx="950899" cy="533400"/>
          </a:xfrm>
          <a:prstGeom prst="rect">
            <a:avLst/>
          </a:prstGeom>
          <a:solidFill>
            <a:srgbClr val="3366FF"/>
          </a:solidFill>
          <a:ln w="9525">
            <a:solidFill>
              <a:schemeClr val="tx1"/>
            </a:solidFill>
            <a:miter lim="800000"/>
            <a:headEnd/>
            <a:tailEnd/>
          </a:ln>
        </p:spPr>
        <p:txBody>
          <a:bodyPr wrap="none" anchor="ctr"/>
          <a:lstStyle/>
          <a:p>
            <a:pPr algn="ctr"/>
            <a:r>
              <a:rPr lang="es-ES" dirty="0"/>
              <a:t>Infrarrojos</a:t>
            </a:r>
          </a:p>
          <a:p>
            <a:pPr algn="ctr"/>
            <a:r>
              <a:rPr lang="es-ES" dirty="0"/>
              <a:t>802.11</a:t>
            </a:r>
          </a:p>
        </p:txBody>
      </p:sp>
      <p:sp>
        <p:nvSpPr>
          <p:cNvPr id="7179" name="Rectangle 10"/>
          <p:cNvSpPr>
            <a:spLocks noChangeArrowheads="1"/>
          </p:cNvSpPr>
          <p:nvPr/>
        </p:nvSpPr>
        <p:spPr bwMode="auto">
          <a:xfrm>
            <a:off x="5462564" y="4941168"/>
            <a:ext cx="842981" cy="648420"/>
          </a:xfrm>
          <a:prstGeom prst="rect">
            <a:avLst/>
          </a:prstGeom>
          <a:solidFill>
            <a:srgbClr val="3366FF"/>
          </a:solidFill>
          <a:ln w="9525">
            <a:solidFill>
              <a:schemeClr val="tx1"/>
            </a:solidFill>
            <a:miter lim="800000"/>
            <a:headEnd/>
            <a:tailEnd/>
          </a:ln>
        </p:spPr>
        <p:txBody>
          <a:bodyPr wrap="none" anchor="ctr"/>
          <a:lstStyle/>
          <a:p>
            <a:pPr algn="ctr"/>
            <a:r>
              <a:rPr lang="es-ES" dirty="0"/>
              <a:t>OFDM</a:t>
            </a:r>
          </a:p>
          <a:p>
            <a:pPr algn="ctr"/>
            <a:r>
              <a:rPr lang="es-ES" dirty="0" smtClean="0"/>
              <a:t>802.11a</a:t>
            </a:r>
          </a:p>
          <a:p>
            <a:pPr algn="ctr"/>
            <a:r>
              <a:rPr lang="es-ES" dirty="0" smtClean="0"/>
              <a:t>5,7 GHz</a:t>
            </a:r>
            <a:endParaRPr lang="es-ES" dirty="0"/>
          </a:p>
        </p:txBody>
      </p:sp>
      <p:sp>
        <p:nvSpPr>
          <p:cNvPr id="7180" name="Rectangle 11"/>
          <p:cNvSpPr>
            <a:spLocks noChangeArrowheads="1"/>
          </p:cNvSpPr>
          <p:nvPr/>
        </p:nvSpPr>
        <p:spPr bwMode="auto">
          <a:xfrm>
            <a:off x="3462300" y="4941168"/>
            <a:ext cx="790577" cy="648420"/>
          </a:xfrm>
          <a:prstGeom prst="rect">
            <a:avLst/>
          </a:prstGeom>
          <a:solidFill>
            <a:srgbClr val="3366FF"/>
          </a:solidFill>
          <a:ln w="9525">
            <a:solidFill>
              <a:schemeClr val="tx1"/>
            </a:solidFill>
            <a:miter lim="800000"/>
            <a:headEnd/>
            <a:tailEnd/>
          </a:ln>
        </p:spPr>
        <p:txBody>
          <a:bodyPr wrap="none" anchor="ctr"/>
          <a:lstStyle/>
          <a:p>
            <a:pPr algn="ctr"/>
            <a:r>
              <a:rPr lang="es-ES" dirty="0"/>
              <a:t>DSSS</a:t>
            </a:r>
          </a:p>
          <a:p>
            <a:pPr algn="ctr"/>
            <a:r>
              <a:rPr lang="es-ES" dirty="0" smtClean="0"/>
              <a:t>802.11</a:t>
            </a:r>
          </a:p>
          <a:p>
            <a:pPr algn="ctr"/>
            <a:r>
              <a:rPr lang="es-ES" dirty="0" smtClean="0"/>
              <a:t>2,4 GHz</a:t>
            </a:r>
            <a:endParaRPr lang="es-ES" dirty="0"/>
          </a:p>
        </p:txBody>
      </p:sp>
      <p:sp>
        <p:nvSpPr>
          <p:cNvPr id="7181" name="Rectangle 12"/>
          <p:cNvSpPr>
            <a:spLocks noChangeArrowheads="1"/>
          </p:cNvSpPr>
          <p:nvPr/>
        </p:nvSpPr>
        <p:spPr bwMode="auto">
          <a:xfrm>
            <a:off x="2592355" y="4941168"/>
            <a:ext cx="727069" cy="648420"/>
          </a:xfrm>
          <a:prstGeom prst="rect">
            <a:avLst/>
          </a:prstGeom>
          <a:solidFill>
            <a:srgbClr val="3366FF"/>
          </a:solidFill>
          <a:ln w="9525">
            <a:solidFill>
              <a:schemeClr val="tx1"/>
            </a:solidFill>
            <a:miter lim="800000"/>
            <a:headEnd/>
            <a:tailEnd/>
          </a:ln>
        </p:spPr>
        <p:txBody>
          <a:bodyPr wrap="none" anchor="ctr"/>
          <a:lstStyle/>
          <a:p>
            <a:pPr algn="ctr"/>
            <a:r>
              <a:rPr lang="es-ES" dirty="0"/>
              <a:t>FHSS</a:t>
            </a:r>
          </a:p>
          <a:p>
            <a:pPr algn="ctr"/>
            <a:r>
              <a:rPr lang="es-ES" dirty="0" smtClean="0"/>
              <a:t>802.11</a:t>
            </a:r>
          </a:p>
          <a:p>
            <a:pPr algn="ctr"/>
            <a:r>
              <a:rPr lang="es-ES" dirty="0" smtClean="0"/>
              <a:t>2,4 GHz</a:t>
            </a:r>
            <a:endParaRPr lang="es-ES" dirty="0"/>
          </a:p>
        </p:txBody>
      </p:sp>
      <p:sp>
        <p:nvSpPr>
          <p:cNvPr id="7182" name="Rectangle 13"/>
          <p:cNvSpPr>
            <a:spLocks noChangeArrowheads="1"/>
          </p:cNvSpPr>
          <p:nvPr/>
        </p:nvSpPr>
        <p:spPr bwMode="auto">
          <a:xfrm>
            <a:off x="1438244" y="2270125"/>
            <a:ext cx="7205722" cy="595313"/>
          </a:xfrm>
          <a:prstGeom prst="rect">
            <a:avLst/>
          </a:prstGeom>
          <a:solidFill>
            <a:srgbClr val="CCFFFF"/>
          </a:solidFill>
          <a:ln w="9525">
            <a:solidFill>
              <a:schemeClr val="tx1"/>
            </a:solidFill>
            <a:miter lim="800000"/>
            <a:headEnd/>
            <a:tailEnd/>
          </a:ln>
        </p:spPr>
        <p:txBody>
          <a:bodyPr wrap="none" anchor="ctr"/>
          <a:lstStyle/>
          <a:p>
            <a:pPr algn="ctr"/>
            <a:r>
              <a:rPr lang="es-ES"/>
              <a:t>Subcapa LLC (802.2)</a:t>
            </a:r>
          </a:p>
        </p:txBody>
      </p:sp>
      <p:sp>
        <p:nvSpPr>
          <p:cNvPr id="7183" name="Rectangle 14"/>
          <p:cNvSpPr>
            <a:spLocks noChangeArrowheads="1"/>
          </p:cNvSpPr>
          <p:nvPr/>
        </p:nvSpPr>
        <p:spPr bwMode="auto">
          <a:xfrm>
            <a:off x="4390994" y="4941168"/>
            <a:ext cx="923936" cy="648420"/>
          </a:xfrm>
          <a:prstGeom prst="rect">
            <a:avLst/>
          </a:prstGeom>
          <a:solidFill>
            <a:srgbClr val="3366FF"/>
          </a:solidFill>
          <a:ln w="9525">
            <a:solidFill>
              <a:schemeClr val="tx1"/>
            </a:solidFill>
            <a:miter lim="800000"/>
            <a:headEnd/>
            <a:tailEnd/>
          </a:ln>
        </p:spPr>
        <p:txBody>
          <a:bodyPr wrap="none" anchor="ctr"/>
          <a:lstStyle/>
          <a:p>
            <a:pPr algn="ctr"/>
            <a:r>
              <a:rPr lang="es-ES" dirty="0"/>
              <a:t>HR/DSSS</a:t>
            </a:r>
          </a:p>
          <a:p>
            <a:pPr algn="ctr"/>
            <a:r>
              <a:rPr lang="es-ES" dirty="0" smtClean="0"/>
              <a:t>802.11b</a:t>
            </a:r>
          </a:p>
          <a:p>
            <a:pPr algn="ctr"/>
            <a:r>
              <a:rPr lang="es-ES" dirty="0" smtClean="0"/>
              <a:t>2,4 GHz</a:t>
            </a:r>
            <a:endParaRPr lang="es-ES" dirty="0"/>
          </a:p>
        </p:txBody>
      </p:sp>
      <p:sp>
        <p:nvSpPr>
          <p:cNvPr id="7184" name="Rectangle 16"/>
          <p:cNvSpPr>
            <a:spLocks noChangeArrowheads="1"/>
          </p:cNvSpPr>
          <p:nvPr/>
        </p:nvSpPr>
        <p:spPr bwMode="auto">
          <a:xfrm>
            <a:off x="6391258" y="4941168"/>
            <a:ext cx="1109700" cy="648420"/>
          </a:xfrm>
          <a:prstGeom prst="rect">
            <a:avLst/>
          </a:prstGeom>
          <a:solidFill>
            <a:srgbClr val="3366FF"/>
          </a:solidFill>
          <a:ln w="9525">
            <a:solidFill>
              <a:schemeClr val="tx1"/>
            </a:solidFill>
            <a:miter lim="800000"/>
            <a:headEnd/>
            <a:tailEnd/>
          </a:ln>
        </p:spPr>
        <p:txBody>
          <a:bodyPr wrap="none" anchor="ctr"/>
          <a:lstStyle/>
          <a:p>
            <a:pPr algn="ctr"/>
            <a:r>
              <a:rPr lang="es-ES" dirty="0"/>
              <a:t>DSSS-OFDM</a:t>
            </a:r>
          </a:p>
          <a:p>
            <a:pPr algn="ctr"/>
            <a:r>
              <a:rPr lang="es-ES" dirty="0" smtClean="0"/>
              <a:t>802.11g</a:t>
            </a:r>
          </a:p>
          <a:p>
            <a:pPr algn="ctr"/>
            <a:r>
              <a:rPr lang="es-ES" dirty="0" smtClean="0"/>
              <a:t>2,4 GHz</a:t>
            </a:r>
            <a:endParaRPr lang="es-ES" dirty="0"/>
          </a:p>
        </p:txBody>
      </p:sp>
      <p:sp>
        <p:nvSpPr>
          <p:cNvPr id="17" name="16 Cerrar llave"/>
          <p:cNvSpPr/>
          <p:nvPr/>
        </p:nvSpPr>
        <p:spPr bwMode="auto">
          <a:xfrm rot="5400000">
            <a:off x="2747920" y="4500570"/>
            <a:ext cx="285752" cy="2714644"/>
          </a:xfrm>
          <a:prstGeom prst="rightBrac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8" name="17 Cerrar llave"/>
          <p:cNvSpPr/>
          <p:nvPr/>
        </p:nvSpPr>
        <p:spPr bwMode="auto">
          <a:xfrm rot="5400000">
            <a:off x="5248250" y="4929198"/>
            <a:ext cx="285752" cy="1857388"/>
          </a:xfrm>
          <a:prstGeom prst="rightBrac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9" name="18 CuadroTexto"/>
          <p:cNvSpPr txBox="1"/>
          <p:nvPr/>
        </p:nvSpPr>
        <p:spPr>
          <a:xfrm>
            <a:off x="2214546" y="6072206"/>
            <a:ext cx="1406154" cy="307777"/>
          </a:xfrm>
          <a:prstGeom prst="rect">
            <a:avLst/>
          </a:prstGeom>
          <a:noFill/>
        </p:spPr>
        <p:txBody>
          <a:bodyPr wrap="none" rtlCol="0">
            <a:spAutoFit/>
          </a:bodyPr>
          <a:lstStyle/>
          <a:p>
            <a:r>
              <a:rPr lang="es-ES" dirty="0" smtClean="0"/>
              <a:t>1997 (‘</a:t>
            </a:r>
            <a:r>
              <a:rPr lang="es-ES" dirty="0" err="1" smtClean="0"/>
              <a:t>legacy</a:t>
            </a:r>
            <a:r>
              <a:rPr lang="es-ES" dirty="0" smtClean="0"/>
              <a:t>’)</a:t>
            </a:r>
            <a:endParaRPr lang="es-ES" dirty="0"/>
          </a:p>
        </p:txBody>
      </p:sp>
      <p:sp>
        <p:nvSpPr>
          <p:cNvPr id="20" name="19 CuadroTexto"/>
          <p:cNvSpPr txBox="1"/>
          <p:nvPr/>
        </p:nvSpPr>
        <p:spPr>
          <a:xfrm>
            <a:off x="5094667" y="6072206"/>
            <a:ext cx="582211" cy="307777"/>
          </a:xfrm>
          <a:prstGeom prst="rect">
            <a:avLst/>
          </a:prstGeom>
          <a:noFill/>
        </p:spPr>
        <p:txBody>
          <a:bodyPr wrap="none" rtlCol="0">
            <a:spAutoFit/>
          </a:bodyPr>
          <a:lstStyle/>
          <a:p>
            <a:r>
              <a:rPr lang="es-ES" dirty="0" smtClean="0"/>
              <a:t>1999</a:t>
            </a:r>
            <a:endParaRPr lang="es-ES" dirty="0"/>
          </a:p>
        </p:txBody>
      </p:sp>
      <p:sp>
        <p:nvSpPr>
          <p:cNvPr id="21" name="20 CuadroTexto"/>
          <p:cNvSpPr txBox="1"/>
          <p:nvPr/>
        </p:nvSpPr>
        <p:spPr>
          <a:xfrm>
            <a:off x="6666303" y="5715016"/>
            <a:ext cx="582211" cy="307777"/>
          </a:xfrm>
          <a:prstGeom prst="rect">
            <a:avLst/>
          </a:prstGeom>
          <a:noFill/>
        </p:spPr>
        <p:txBody>
          <a:bodyPr wrap="none" rtlCol="0">
            <a:spAutoFit/>
          </a:bodyPr>
          <a:lstStyle/>
          <a:p>
            <a:r>
              <a:rPr lang="es-ES" dirty="0" smtClean="0"/>
              <a:t>2003</a:t>
            </a:r>
            <a:endParaRPr lang="es-ES" dirty="0"/>
          </a:p>
        </p:txBody>
      </p:sp>
      <p:sp>
        <p:nvSpPr>
          <p:cNvPr id="23" name="Rectangle 16"/>
          <p:cNvSpPr>
            <a:spLocks noChangeArrowheads="1"/>
          </p:cNvSpPr>
          <p:nvPr/>
        </p:nvSpPr>
        <p:spPr bwMode="auto">
          <a:xfrm>
            <a:off x="7629496" y="4923720"/>
            <a:ext cx="943032" cy="648420"/>
          </a:xfrm>
          <a:prstGeom prst="rect">
            <a:avLst/>
          </a:prstGeom>
          <a:solidFill>
            <a:srgbClr val="3366FF"/>
          </a:solidFill>
          <a:ln w="9525">
            <a:solidFill>
              <a:schemeClr val="tx1"/>
            </a:solidFill>
            <a:miter lim="800000"/>
            <a:headEnd/>
            <a:tailEnd/>
          </a:ln>
        </p:spPr>
        <p:txBody>
          <a:bodyPr wrap="none" anchor="ctr"/>
          <a:lstStyle/>
          <a:p>
            <a:pPr algn="ctr"/>
            <a:r>
              <a:rPr lang="es-ES" dirty="0" smtClean="0"/>
              <a:t>OFDM</a:t>
            </a:r>
          </a:p>
          <a:p>
            <a:pPr algn="ctr"/>
            <a:r>
              <a:rPr lang="es-ES" dirty="0" smtClean="0"/>
              <a:t>802.11n</a:t>
            </a:r>
          </a:p>
          <a:p>
            <a:pPr algn="ctr"/>
            <a:r>
              <a:rPr lang="es-ES" dirty="0" smtClean="0"/>
              <a:t>2,4/5 GHz</a:t>
            </a:r>
            <a:endParaRPr lang="es-ES" dirty="0"/>
          </a:p>
        </p:txBody>
      </p:sp>
      <p:sp>
        <p:nvSpPr>
          <p:cNvPr id="24" name="23 CuadroTexto"/>
          <p:cNvSpPr txBox="1"/>
          <p:nvPr/>
        </p:nvSpPr>
        <p:spPr>
          <a:xfrm>
            <a:off x="7776003" y="5715016"/>
            <a:ext cx="582211" cy="307777"/>
          </a:xfrm>
          <a:prstGeom prst="rect">
            <a:avLst/>
          </a:prstGeom>
          <a:noFill/>
        </p:spPr>
        <p:txBody>
          <a:bodyPr wrap="none" rtlCol="0">
            <a:spAutoFit/>
          </a:bodyPr>
          <a:lstStyle/>
          <a:p>
            <a:r>
              <a:rPr lang="es-ES" dirty="0" smtClean="0"/>
              <a:t>2009</a:t>
            </a:r>
            <a:endParaRPr lang="es-ES" dirty="0"/>
          </a:p>
        </p:txBody>
      </p:sp>
    </p:spTree>
    <p:extLst>
      <p:ext uri="{BB962C8B-B14F-4D97-AF65-F5344CB8AC3E}">
        <p14:creationId xmlns:p14="http://schemas.microsoft.com/office/powerpoint/2010/main" val="519977656"/>
      </p:ext>
    </p:extLst>
  </p:cSld>
  <p:clrMapOvr>
    <a:masterClrMapping/>
  </p:clrMapOvr>
  <p:transition spd="med">
    <p:cover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1 Marcador de número de diapositiva"/>
          <p:cNvSpPr>
            <a:spLocks noGrp="1"/>
          </p:cNvSpPr>
          <p:nvPr>
            <p:ph type="sldNum" sz="quarter" idx="10"/>
          </p:nvPr>
        </p:nvSpPr>
        <p:spPr/>
        <p:txBody>
          <a:bodyPr/>
          <a:lstStyle/>
          <a:p>
            <a:pPr>
              <a:defRPr/>
            </a:pPr>
            <a:r>
              <a:rPr lang="es-ES"/>
              <a:t>Ampliación Redes 5-</a:t>
            </a:r>
            <a:fld id="{6884D354-256A-477C-9DD5-2F2C9887ED93}" type="slidenum">
              <a:rPr lang="es-ES"/>
              <a:pPr>
                <a:defRPr/>
              </a:pPr>
              <a:t>79</a:t>
            </a:fld>
            <a:endParaRPr lang="es-ES"/>
          </a:p>
        </p:txBody>
      </p:sp>
      <p:graphicFrame>
        <p:nvGraphicFramePr>
          <p:cNvPr id="1984634" name="Group 122"/>
          <p:cNvGraphicFramePr>
            <a:graphicFrameLocks noGrp="1"/>
          </p:cNvGraphicFramePr>
          <p:nvPr/>
        </p:nvGraphicFramePr>
        <p:xfrm>
          <a:off x="514350" y="1290638"/>
          <a:ext cx="8258492" cy="4376993"/>
        </p:xfrm>
        <a:graphic>
          <a:graphicData uri="http://schemas.openxmlformats.org/drawingml/2006/table">
            <a:tbl>
              <a:tblPr/>
              <a:tblGrid>
                <a:gridCol w="973455"/>
                <a:gridCol w="1165225"/>
                <a:gridCol w="1143000"/>
                <a:gridCol w="1458912"/>
                <a:gridCol w="1593850"/>
                <a:gridCol w="962025"/>
                <a:gridCol w="962025"/>
              </a:tblGrid>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Fecha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Estándar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Velocidad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Rendimiento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(Throughput)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Medio físico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Alcance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interior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Alcance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exterior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1986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Propietario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860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FHSS 900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1993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Propietario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0,9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FHSS 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802.11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(legacy)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0,9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Infrarrojos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FHSS 2,4 GHz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DSSS 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9/1999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802.11a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54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23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OFDM 5,7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120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9/1999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802.11b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11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4,3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DSSS 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38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6/2003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802.11g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54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19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OFDM 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38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9/2008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802.11y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54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23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3,7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10/2009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802.11n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248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74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MIMO OFDM 2,4 y 5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70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250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57" name="Rectangle 84"/>
          <p:cNvSpPr>
            <a:spLocks noChangeArrowheads="1"/>
          </p:cNvSpPr>
          <p:nvPr/>
        </p:nvSpPr>
        <p:spPr bwMode="auto">
          <a:xfrm>
            <a:off x="541338" y="115888"/>
            <a:ext cx="8062912" cy="927100"/>
          </a:xfrm>
          <a:prstGeom prst="rect">
            <a:avLst/>
          </a:prstGeom>
          <a:noFill/>
          <a:ln w="9525">
            <a:noFill/>
            <a:miter lim="800000"/>
            <a:headEnd/>
            <a:tailEnd/>
          </a:ln>
        </p:spPr>
        <p:txBody>
          <a:bodyPr anchor="ctr"/>
          <a:lstStyle/>
          <a:p>
            <a:pPr algn="ctr"/>
            <a:r>
              <a:rPr lang="es-ES" sz="3600" b="0">
                <a:solidFill>
                  <a:schemeClr val="tx2"/>
                </a:solidFill>
              </a:rPr>
              <a:t>Evolución de 802.11</a:t>
            </a:r>
          </a:p>
        </p:txBody>
      </p:sp>
    </p:spTree>
    <p:extLst>
      <p:ext uri="{BB962C8B-B14F-4D97-AF65-F5344CB8AC3E}">
        <p14:creationId xmlns:p14="http://schemas.microsoft.com/office/powerpoint/2010/main" val="3015332329"/>
      </p:ext>
    </p:extLst>
  </p:cSld>
  <p:clrMapOvr>
    <a:masterClrMapping/>
  </p:clrMapOvr>
  <p:transition spd="med">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5A8041A3-5282-4491-A168-3D851FCE6815}" type="slidenum">
              <a:rPr lang="es-ES"/>
              <a:pPr>
                <a:defRPr/>
              </a:pPr>
              <a:t>8</a:t>
            </a:fld>
            <a:endParaRPr lang="es-ES"/>
          </a:p>
        </p:txBody>
      </p:sp>
      <p:sp>
        <p:nvSpPr>
          <p:cNvPr id="10243" name="Rectangle 2"/>
          <p:cNvSpPr>
            <a:spLocks noGrp="1" noChangeArrowheads="1"/>
          </p:cNvSpPr>
          <p:nvPr>
            <p:ph type="title"/>
          </p:nvPr>
        </p:nvSpPr>
        <p:spPr>
          <a:xfrm>
            <a:off x="685800" y="333375"/>
            <a:ext cx="7772400" cy="874713"/>
          </a:xfrm>
        </p:spPr>
        <p:txBody>
          <a:bodyPr/>
          <a:lstStyle/>
          <a:p>
            <a:pPr eaLnBrk="1" hangingPunct="1"/>
            <a:r>
              <a:rPr lang="es-ES" smtClean="0"/>
              <a:t>Tipos de redes 802.11</a:t>
            </a:r>
          </a:p>
        </p:txBody>
      </p:sp>
      <p:sp>
        <p:nvSpPr>
          <p:cNvPr id="10244" name="Rectangle 3"/>
          <p:cNvSpPr>
            <a:spLocks noGrp="1" noChangeArrowheads="1"/>
          </p:cNvSpPr>
          <p:nvPr>
            <p:ph type="body" idx="1"/>
          </p:nvPr>
        </p:nvSpPr>
        <p:spPr>
          <a:xfrm>
            <a:off x="685800" y="1341438"/>
            <a:ext cx="7772400" cy="4467225"/>
          </a:xfrm>
        </p:spPr>
        <p:txBody>
          <a:bodyPr/>
          <a:lstStyle/>
          <a:p>
            <a:pPr eaLnBrk="1" hangingPunct="1">
              <a:lnSpc>
                <a:spcPct val="90000"/>
              </a:lnSpc>
            </a:pPr>
            <a:r>
              <a:rPr lang="es-ES" sz="2400" b="1" dirty="0" smtClean="0"/>
              <a:t>Redes ad hoc</a:t>
            </a:r>
            <a:r>
              <a:rPr lang="es-ES" sz="2400" dirty="0" smtClean="0"/>
              <a:t>: no hay puntos de acceso (</a:t>
            </a:r>
            <a:r>
              <a:rPr lang="es-ES" sz="2400" dirty="0" err="1" smtClean="0"/>
              <a:t>APs</a:t>
            </a:r>
            <a:r>
              <a:rPr lang="es-ES" sz="2400" dirty="0" smtClean="0"/>
              <a:t>), sólo estaciones que se comunican directamente entre sí.</a:t>
            </a:r>
            <a:endParaRPr lang="es-ES" sz="2400" b="1" dirty="0" smtClean="0"/>
          </a:p>
          <a:p>
            <a:pPr eaLnBrk="1" hangingPunct="1">
              <a:lnSpc>
                <a:spcPct val="90000"/>
              </a:lnSpc>
            </a:pPr>
            <a:r>
              <a:rPr lang="es-ES" sz="2400" b="1" dirty="0" smtClean="0"/>
              <a:t>Redes de infraestructura</a:t>
            </a:r>
            <a:r>
              <a:rPr lang="es-ES" sz="2400" dirty="0" smtClean="0"/>
              <a:t>: tienen uno o más </a:t>
            </a:r>
            <a:r>
              <a:rPr lang="es-ES" sz="2400" dirty="0" err="1" smtClean="0"/>
              <a:t>APs</a:t>
            </a:r>
            <a:r>
              <a:rPr lang="es-ES" sz="2400" dirty="0" smtClean="0"/>
              <a:t>. Pueden ser de dos tipos:</a:t>
            </a:r>
          </a:p>
          <a:p>
            <a:pPr lvl="1" eaLnBrk="1" hangingPunct="1">
              <a:lnSpc>
                <a:spcPct val="90000"/>
              </a:lnSpc>
            </a:pPr>
            <a:r>
              <a:rPr lang="es-ES" sz="2400" b="1" dirty="0" smtClean="0"/>
              <a:t>BSS (Basic </a:t>
            </a:r>
            <a:r>
              <a:rPr lang="es-ES" sz="2400" b="1" dirty="0" err="1" smtClean="0"/>
              <a:t>Service</a:t>
            </a:r>
            <a:r>
              <a:rPr lang="es-ES" sz="2400" b="1" dirty="0" smtClean="0"/>
              <a:t> Set):</a:t>
            </a:r>
            <a:r>
              <a:rPr lang="es-ES" sz="2400" dirty="0" smtClean="0"/>
              <a:t> está formado por un AP y su área de cobertura.</a:t>
            </a:r>
          </a:p>
          <a:p>
            <a:pPr lvl="1" eaLnBrk="1" hangingPunct="1">
              <a:lnSpc>
                <a:spcPct val="90000"/>
              </a:lnSpc>
            </a:pPr>
            <a:r>
              <a:rPr lang="es-ES" sz="2400" b="1" dirty="0" smtClean="0"/>
              <a:t>ESS (Extended </a:t>
            </a:r>
            <a:r>
              <a:rPr lang="es-ES" sz="2400" b="1" dirty="0" err="1" smtClean="0"/>
              <a:t>Service</a:t>
            </a:r>
            <a:r>
              <a:rPr lang="es-ES" sz="2400" b="1" dirty="0" smtClean="0"/>
              <a:t> Set):</a:t>
            </a:r>
            <a:r>
              <a:rPr lang="es-ES" sz="2400" dirty="0" smtClean="0"/>
              <a:t> es un conjunto de dos o más BSS, es decir dos o más </a:t>
            </a:r>
            <a:r>
              <a:rPr lang="es-ES" sz="2400" dirty="0" err="1" smtClean="0"/>
              <a:t>APs</a:t>
            </a:r>
            <a:r>
              <a:rPr lang="es-ES" sz="2400" dirty="0" smtClean="0"/>
              <a:t>, interconectados de alguna manera a nivel 2. La red que los interconecta  se denomina DS (</a:t>
            </a:r>
            <a:r>
              <a:rPr lang="es-ES" sz="2400" dirty="0" err="1" smtClean="0"/>
              <a:t>Distribution</a:t>
            </a:r>
            <a:r>
              <a:rPr lang="es-ES" sz="2400" dirty="0" smtClean="0"/>
              <a:t> </a:t>
            </a:r>
            <a:r>
              <a:rPr lang="es-ES" sz="2400" dirty="0" err="1" smtClean="0"/>
              <a:t>System</a:t>
            </a:r>
            <a:r>
              <a:rPr lang="es-ES" sz="2400" dirty="0" smtClean="0"/>
              <a:t>)</a:t>
            </a:r>
          </a:p>
          <a:p>
            <a:pPr eaLnBrk="1" hangingPunct="1">
              <a:lnSpc>
                <a:spcPct val="90000"/>
              </a:lnSpc>
            </a:pPr>
            <a:r>
              <a:rPr lang="es-ES" sz="2400" dirty="0" smtClean="0"/>
              <a:t>Los </a:t>
            </a:r>
            <a:r>
              <a:rPr lang="es-ES" sz="2400" dirty="0" err="1" smtClean="0"/>
              <a:t>APs</a:t>
            </a:r>
            <a:r>
              <a:rPr lang="es-ES" sz="2400" dirty="0" smtClean="0"/>
              <a:t> actúan como </a:t>
            </a:r>
            <a:r>
              <a:rPr lang="es-ES" sz="2400" b="1" dirty="0" smtClean="0"/>
              <a:t>puentes transparentes traductores</a:t>
            </a:r>
            <a:r>
              <a:rPr lang="es-ES" sz="2400" dirty="0" smtClean="0"/>
              <a:t> entre 802.11 y otras redes 802.x (normalmente x=3) </a:t>
            </a:r>
          </a:p>
        </p:txBody>
      </p:sp>
    </p:spTree>
    <p:extLst>
      <p:ext uri="{BB962C8B-B14F-4D97-AF65-F5344CB8AC3E}">
        <p14:creationId xmlns:p14="http://schemas.microsoft.com/office/powerpoint/2010/main" val="3434305239"/>
      </p:ext>
    </p:extLst>
  </p:cSld>
  <p:clrMapOvr>
    <a:masterClrMapping/>
  </p:clrMapOvr>
  <p:transition spd="med">
    <p:cover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número de diapositiva"/>
          <p:cNvSpPr>
            <a:spLocks noGrp="1"/>
          </p:cNvSpPr>
          <p:nvPr>
            <p:ph type="sldNum" sz="quarter" idx="10"/>
          </p:nvPr>
        </p:nvSpPr>
        <p:spPr/>
        <p:txBody>
          <a:bodyPr/>
          <a:lstStyle/>
          <a:p>
            <a:pPr>
              <a:defRPr/>
            </a:pPr>
            <a:r>
              <a:rPr lang="es-ES"/>
              <a:t>Ampliación Redes 5-</a:t>
            </a:r>
            <a:fld id="{A1446D80-F804-491C-A8B2-24C42F55C03D}" type="slidenum">
              <a:rPr lang="es-ES"/>
              <a:pPr>
                <a:defRPr/>
              </a:pPr>
              <a:t>80</a:t>
            </a:fld>
            <a:endParaRPr lang="es-ES"/>
          </a:p>
        </p:txBody>
      </p:sp>
      <p:graphicFrame>
        <p:nvGraphicFramePr>
          <p:cNvPr id="2055194" name="Group 26"/>
          <p:cNvGraphicFramePr>
            <a:graphicFrameLocks noGrp="1"/>
          </p:cNvGraphicFramePr>
          <p:nvPr/>
        </p:nvGraphicFramePr>
        <p:xfrm>
          <a:off x="5561013" y="260350"/>
          <a:ext cx="3259137" cy="1121664"/>
        </p:xfrm>
        <a:graphic>
          <a:graphicData uri="http://schemas.openxmlformats.org/drawingml/2006/table">
            <a:tbl>
              <a:tblPr/>
              <a:tblGrid>
                <a:gridCol w="3259137"/>
              </a:tblGrid>
              <a:tr h="382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Subcapa PLCP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(Physical Layer Convergence Protocol)</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Subcapa PMD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(Physical Medium Dependent)</a:t>
                      </a:r>
                    </a:p>
                  </a:txBody>
                  <a:tcP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80907" name="Rectangle 12"/>
          <p:cNvSpPr>
            <a:spLocks noChangeArrowheads="1"/>
          </p:cNvSpPr>
          <p:nvPr/>
        </p:nvSpPr>
        <p:spPr bwMode="auto">
          <a:xfrm>
            <a:off x="755650" y="476250"/>
            <a:ext cx="3600450" cy="731838"/>
          </a:xfrm>
          <a:prstGeom prst="rect">
            <a:avLst/>
          </a:prstGeom>
          <a:noFill/>
          <a:ln w="9525">
            <a:noFill/>
            <a:miter lim="800000"/>
            <a:headEnd/>
            <a:tailEnd/>
          </a:ln>
        </p:spPr>
        <p:txBody>
          <a:bodyPr anchor="ctr"/>
          <a:lstStyle/>
          <a:p>
            <a:pPr algn="ctr"/>
            <a:r>
              <a:rPr lang="es-ES" sz="4000" b="0">
                <a:solidFill>
                  <a:schemeClr val="tx2"/>
                </a:solidFill>
                <a:latin typeface="Times New Roman" pitchFamily="18" charset="0"/>
              </a:rPr>
              <a:t>Capa física. Subcapa PLCP</a:t>
            </a:r>
          </a:p>
        </p:txBody>
      </p:sp>
      <p:sp>
        <p:nvSpPr>
          <p:cNvPr id="80908" name="Rectangle 13"/>
          <p:cNvSpPr>
            <a:spLocks noChangeArrowheads="1"/>
          </p:cNvSpPr>
          <p:nvPr/>
        </p:nvSpPr>
        <p:spPr bwMode="auto">
          <a:xfrm>
            <a:off x="687388" y="1698625"/>
            <a:ext cx="7772400" cy="4538663"/>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400" b="0" dirty="0">
                <a:latin typeface="Times New Roman" pitchFamily="18" charset="0"/>
              </a:rPr>
              <a:t>La subcapa PLCP desempeña las funciones que son comunes a todos los medios de transmisión</a:t>
            </a:r>
          </a:p>
          <a:p>
            <a:pPr marL="342900" indent="-342900">
              <a:lnSpc>
                <a:spcPct val="90000"/>
              </a:lnSpc>
              <a:spcBef>
                <a:spcPct val="20000"/>
              </a:spcBef>
              <a:buFontTx/>
              <a:buChar char="•"/>
            </a:pPr>
            <a:r>
              <a:rPr lang="es-ES" sz="2400" b="0" dirty="0">
                <a:latin typeface="Times New Roman" pitchFamily="18" charset="0"/>
              </a:rPr>
              <a:t>La subcapa PLCP incorpora una cabecera que se antepone a la trama MAC. La trama así construida es la que se transmite en el medio físico</a:t>
            </a:r>
          </a:p>
          <a:p>
            <a:pPr marL="342900" indent="-342900">
              <a:lnSpc>
                <a:spcPct val="90000"/>
              </a:lnSpc>
              <a:spcBef>
                <a:spcPct val="20000"/>
              </a:spcBef>
              <a:buFontTx/>
              <a:buChar char="•"/>
            </a:pPr>
            <a:r>
              <a:rPr lang="es-ES" sz="2400" b="0" dirty="0">
                <a:latin typeface="Times New Roman" pitchFamily="18" charset="0"/>
              </a:rPr>
              <a:t>Las principales funciones que desempeña la cabecera PLCP son: </a:t>
            </a:r>
          </a:p>
          <a:p>
            <a:pPr marL="742950" lvl="1" indent="-285750">
              <a:lnSpc>
                <a:spcPct val="90000"/>
              </a:lnSpc>
              <a:spcBef>
                <a:spcPct val="20000"/>
              </a:spcBef>
              <a:buFontTx/>
              <a:buChar char="–"/>
            </a:pPr>
            <a:r>
              <a:rPr lang="es-ES" sz="2000" b="0" dirty="0" smtClean="0">
                <a:latin typeface="Times New Roman" pitchFamily="18" charset="0"/>
              </a:rPr>
              <a:t>Establecer </a:t>
            </a:r>
            <a:r>
              <a:rPr lang="es-ES" sz="2000" b="0" dirty="0">
                <a:latin typeface="Times New Roman" pitchFamily="18" charset="0"/>
              </a:rPr>
              <a:t>la sincronización entre emisor y receptores a fin de que interpreten correctamente el principio de cada bit y de la trama misma</a:t>
            </a:r>
          </a:p>
          <a:p>
            <a:pPr marL="742950" lvl="1" indent="-285750">
              <a:lnSpc>
                <a:spcPct val="90000"/>
              </a:lnSpc>
              <a:spcBef>
                <a:spcPct val="20000"/>
              </a:spcBef>
              <a:buFontTx/>
              <a:buChar char="–"/>
            </a:pPr>
            <a:r>
              <a:rPr lang="es-ES" sz="2000" b="0" dirty="0">
                <a:latin typeface="Times New Roman" pitchFamily="18" charset="0"/>
              </a:rPr>
              <a:t>Indicar la velocidad de transmisión utilizada</a:t>
            </a:r>
          </a:p>
          <a:p>
            <a:pPr marL="742950" lvl="1" indent="-285750">
              <a:lnSpc>
                <a:spcPct val="90000"/>
              </a:lnSpc>
              <a:spcBef>
                <a:spcPct val="20000"/>
              </a:spcBef>
              <a:buFontTx/>
              <a:buChar char="–"/>
            </a:pPr>
            <a:r>
              <a:rPr lang="es-ES" sz="2000" b="0" dirty="0" smtClean="0">
                <a:latin typeface="Times New Roman" pitchFamily="18" charset="0"/>
              </a:rPr>
              <a:t>Dar </a:t>
            </a:r>
            <a:r>
              <a:rPr lang="es-ES" sz="2000" b="0" dirty="0">
                <a:latin typeface="Times New Roman" pitchFamily="18" charset="0"/>
              </a:rPr>
              <a:t>tiempo a los receptores de elegir la mejor antena, en caso de utilizar antenas diversidad (lo vemos luego)</a:t>
            </a:r>
          </a:p>
          <a:p>
            <a:pPr marL="742950" lvl="1" indent="-285750">
              <a:lnSpc>
                <a:spcPct val="90000"/>
              </a:lnSpc>
              <a:spcBef>
                <a:spcPct val="20000"/>
              </a:spcBef>
              <a:buFontTx/>
              <a:buChar char="–"/>
            </a:pPr>
            <a:endParaRPr lang="es-ES" sz="2000" b="0" dirty="0">
              <a:latin typeface="Times New Roman" pitchFamily="18" charset="0"/>
            </a:endParaRPr>
          </a:p>
        </p:txBody>
      </p:sp>
      <p:sp>
        <p:nvSpPr>
          <p:cNvPr id="80909" name="AutoShape 27"/>
          <p:cNvSpPr>
            <a:spLocks/>
          </p:cNvSpPr>
          <p:nvPr/>
        </p:nvSpPr>
        <p:spPr bwMode="auto">
          <a:xfrm>
            <a:off x="5076825" y="260350"/>
            <a:ext cx="358775" cy="1152525"/>
          </a:xfrm>
          <a:prstGeom prst="leftBrace">
            <a:avLst>
              <a:gd name="adj1" fmla="val 26770"/>
              <a:gd name="adj2" fmla="val 50000"/>
            </a:avLst>
          </a:prstGeom>
          <a:noFill/>
          <a:ln w="9525">
            <a:solidFill>
              <a:schemeClr val="tx1"/>
            </a:solidFill>
            <a:round/>
            <a:headEnd/>
            <a:tailEnd/>
          </a:ln>
        </p:spPr>
        <p:txBody>
          <a:bodyPr wrap="none" anchor="ctr"/>
          <a:lstStyle/>
          <a:p>
            <a:endParaRPr lang="es-ES"/>
          </a:p>
        </p:txBody>
      </p:sp>
      <p:sp>
        <p:nvSpPr>
          <p:cNvPr id="80910" name="Text Box 28"/>
          <p:cNvSpPr txBox="1">
            <a:spLocks noChangeArrowheads="1"/>
          </p:cNvSpPr>
          <p:nvPr/>
        </p:nvSpPr>
        <p:spPr bwMode="auto">
          <a:xfrm>
            <a:off x="4511675" y="608013"/>
            <a:ext cx="608013" cy="517525"/>
          </a:xfrm>
          <a:prstGeom prst="rect">
            <a:avLst/>
          </a:prstGeom>
          <a:noFill/>
          <a:ln w="9525">
            <a:noFill/>
            <a:miter lim="800000"/>
            <a:headEnd/>
            <a:tailEnd/>
          </a:ln>
        </p:spPr>
        <p:txBody>
          <a:bodyPr wrap="none">
            <a:spAutoFit/>
          </a:bodyPr>
          <a:lstStyle/>
          <a:p>
            <a:r>
              <a:rPr lang="es-ES" b="0"/>
              <a:t>Capa</a:t>
            </a:r>
          </a:p>
          <a:p>
            <a:r>
              <a:rPr lang="es-ES" b="0"/>
              <a:t>física</a:t>
            </a:r>
          </a:p>
        </p:txBody>
      </p:sp>
    </p:spTree>
  </p:cSld>
  <p:clrMapOvr>
    <a:masterClrMapping/>
  </p:clrMapOvr>
  <p:transition spd="med">
    <p:cover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Marcador de número de diapositiva"/>
          <p:cNvSpPr>
            <a:spLocks noGrp="1"/>
          </p:cNvSpPr>
          <p:nvPr>
            <p:ph type="sldNum" sz="quarter" idx="10"/>
          </p:nvPr>
        </p:nvSpPr>
        <p:spPr/>
        <p:txBody>
          <a:bodyPr/>
          <a:lstStyle/>
          <a:p>
            <a:pPr>
              <a:defRPr/>
            </a:pPr>
            <a:r>
              <a:rPr lang="es-ES"/>
              <a:t>Ampliación Redes 5-</a:t>
            </a:r>
            <a:fld id="{CA6AA66F-D2A7-444F-8960-B5140F4CE9D0}" type="slidenum">
              <a:rPr lang="es-ES"/>
              <a:pPr>
                <a:defRPr/>
              </a:pPr>
              <a:t>81</a:t>
            </a:fld>
            <a:endParaRPr lang="es-ES"/>
          </a:p>
        </p:txBody>
      </p:sp>
      <p:graphicFrame>
        <p:nvGraphicFramePr>
          <p:cNvPr id="2048075" name="Group 75"/>
          <p:cNvGraphicFramePr>
            <a:graphicFrameLocks noGrp="1"/>
          </p:cNvGraphicFramePr>
          <p:nvPr/>
        </p:nvGraphicFramePr>
        <p:xfrm>
          <a:off x="1979613" y="2997200"/>
          <a:ext cx="6643687" cy="457200"/>
        </p:xfrm>
        <a:graphic>
          <a:graphicData uri="http://schemas.openxmlformats.org/drawingml/2006/table">
            <a:tbl>
              <a:tblPr/>
              <a:tblGrid>
                <a:gridCol w="1270000"/>
                <a:gridCol w="876300"/>
                <a:gridCol w="636587"/>
                <a:gridCol w="877888"/>
                <a:gridCol w="877887"/>
                <a:gridCol w="512763"/>
                <a:gridCol w="1592262"/>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Sincronización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Inicio de trama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Señal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Servicio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Longitud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 MAC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81941" name="Picture 32"/>
          <p:cNvPicPr>
            <a:picLocks noChangeAspect="1" noChangeArrowheads="1"/>
          </p:cNvPicPr>
          <p:nvPr/>
        </p:nvPicPr>
        <p:blipFill>
          <a:blip r:embed="rId3" cstate="print"/>
          <a:srcRect/>
          <a:stretch>
            <a:fillRect/>
          </a:stretch>
        </p:blipFill>
        <p:spPr bwMode="auto">
          <a:xfrm>
            <a:off x="381000" y="6373813"/>
            <a:ext cx="3733800" cy="252412"/>
          </a:xfrm>
          <a:prstGeom prst="rect">
            <a:avLst/>
          </a:prstGeom>
          <a:noFill/>
          <a:ln w="25400">
            <a:noFill/>
            <a:miter lim="800000"/>
            <a:headEnd/>
            <a:tailEnd/>
          </a:ln>
        </p:spPr>
      </p:pic>
      <p:sp>
        <p:nvSpPr>
          <p:cNvPr id="81942" name="Text Box 34"/>
          <p:cNvSpPr txBox="1">
            <a:spLocks noChangeArrowheads="1"/>
          </p:cNvSpPr>
          <p:nvPr/>
        </p:nvSpPr>
        <p:spPr bwMode="auto">
          <a:xfrm>
            <a:off x="6618288" y="7219950"/>
            <a:ext cx="833437" cy="304800"/>
          </a:xfrm>
          <a:prstGeom prst="rect">
            <a:avLst/>
          </a:prstGeom>
          <a:noFill/>
          <a:ln w="9525">
            <a:noFill/>
            <a:miter lim="800000"/>
            <a:headEnd/>
            <a:tailEnd/>
          </a:ln>
        </p:spPr>
        <p:txBody>
          <a:bodyPr wrap="none">
            <a:spAutoFit/>
          </a:bodyPr>
          <a:lstStyle/>
          <a:p>
            <a:r>
              <a:rPr lang="es-ES"/>
              <a:t>802.11g</a:t>
            </a:r>
          </a:p>
        </p:txBody>
      </p:sp>
      <p:graphicFrame>
        <p:nvGraphicFramePr>
          <p:cNvPr id="2048074" name="Group 74"/>
          <p:cNvGraphicFramePr>
            <a:graphicFrameLocks noGrp="1"/>
          </p:cNvGraphicFramePr>
          <p:nvPr/>
        </p:nvGraphicFramePr>
        <p:xfrm>
          <a:off x="2916238" y="1700213"/>
          <a:ext cx="3455987" cy="457200"/>
        </p:xfrm>
        <a:graphic>
          <a:graphicData uri="http://schemas.openxmlformats.org/drawingml/2006/table">
            <a:tbl>
              <a:tblPr/>
              <a:tblGrid>
                <a:gridCol w="971550"/>
                <a:gridCol w="877887"/>
                <a:gridCol w="1606550"/>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Preámbulo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Inicio de trama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Trama MAC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r>
            </a:tbl>
          </a:graphicData>
        </a:graphic>
      </p:graphicFrame>
      <p:sp>
        <p:nvSpPr>
          <p:cNvPr id="81953" name="Rectangle 64"/>
          <p:cNvSpPr>
            <a:spLocks noChangeArrowheads="1"/>
          </p:cNvSpPr>
          <p:nvPr/>
        </p:nvSpPr>
        <p:spPr bwMode="auto">
          <a:xfrm>
            <a:off x="685800" y="476250"/>
            <a:ext cx="7772400" cy="731838"/>
          </a:xfrm>
          <a:prstGeom prst="rect">
            <a:avLst/>
          </a:prstGeom>
          <a:noFill/>
          <a:ln w="9525">
            <a:noFill/>
            <a:miter lim="800000"/>
            <a:headEnd/>
            <a:tailEnd/>
          </a:ln>
        </p:spPr>
        <p:txBody>
          <a:bodyPr anchor="ctr"/>
          <a:lstStyle/>
          <a:p>
            <a:pPr algn="ctr"/>
            <a:r>
              <a:rPr lang="es-ES" sz="3600" b="0">
                <a:solidFill>
                  <a:schemeClr val="tx2"/>
                </a:solidFill>
              </a:rPr>
              <a:t>Trama de la Subcapa PLCP</a:t>
            </a:r>
          </a:p>
        </p:txBody>
      </p:sp>
      <p:sp>
        <p:nvSpPr>
          <p:cNvPr id="81954" name="Text Box 65"/>
          <p:cNvSpPr txBox="1">
            <a:spLocks noChangeArrowheads="1"/>
          </p:cNvSpPr>
          <p:nvPr/>
        </p:nvSpPr>
        <p:spPr bwMode="auto">
          <a:xfrm>
            <a:off x="3092450" y="2203450"/>
            <a:ext cx="1479550" cy="274638"/>
          </a:xfrm>
          <a:prstGeom prst="rect">
            <a:avLst/>
          </a:prstGeom>
          <a:noFill/>
          <a:ln w="9525">
            <a:noFill/>
            <a:miter lim="800000"/>
            <a:headEnd/>
            <a:tailEnd/>
          </a:ln>
        </p:spPr>
        <p:txBody>
          <a:bodyPr wrap="none">
            <a:spAutoFit/>
          </a:bodyPr>
          <a:lstStyle/>
          <a:p>
            <a:r>
              <a:rPr lang="es-ES" sz="1200"/>
              <a:t>7 Bytes       1 Byte</a:t>
            </a:r>
          </a:p>
        </p:txBody>
      </p:sp>
      <p:sp>
        <p:nvSpPr>
          <p:cNvPr id="81955" name="Text Box 73"/>
          <p:cNvSpPr txBox="1">
            <a:spLocks noChangeArrowheads="1"/>
          </p:cNvSpPr>
          <p:nvPr/>
        </p:nvSpPr>
        <p:spPr bwMode="auto">
          <a:xfrm>
            <a:off x="2430463" y="3500438"/>
            <a:ext cx="4756150" cy="274637"/>
          </a:xfrm>
          <a:prstGeom prst="rect">
            <a:avLst/>
          </a:prstGeom>
          <a:noFill/>
          <a:ln w="9525">
            <a:noFill/>
            <a:miter lim="800000"/>
            <a:headEnd/>
            <a:tailEnd/>
          </a:ln>
        </p:spPr>
        <p:txBody>
          <a:bodyPr wrap="none">
            <a:spAutoFit/>
          </a:bodyPr>
          <a:lstStyle/>
          <a:p>
            <a:r>
              <a:rPr lang="es-ES" sz="1200"/>
              <a:t>7 Bytes         2 Byte        1 Byte       1 Byte         2 Bytes    2 Bytes</a:t>
            </a:r>
          </a:p>
        </p:txBody>
      </p:sp>
      <p:sp>
        <p:nvSpPr>
          <p:cNvPr id="81956" name="Text Box 76"/>
          <p:cNvSpPr txBox="1">
            <a:spLocks noChangeArrowheads="1"/>
          </p:cNvSpPr>
          <p:nvPr/>
        </p:nvSpPr>
        <p:spPr bwMode="auto">
          <a:xfrm>
            <a:off x="250825" y="1724025"/>
            <a:ext cx="2298700" cy="336550"/>
          </a:xfrm>
          <a:prstGeom prst="rect">
            <a:avLst/>
          </a:prstGeom>
          <a:noFill/>
          <a:ln w="9525">
            <a:noFill/>
            <a:miter lim="800000"/>
            <a:headEnd/>
            <a:tailEnd/>
          </a:ln>
        </p:spPr>
        <p:txBody>
          <a:bodyPr wrap="none">
            <a:spAutoFit/>
          </a:bodyPr>
          <a:lstStyle/>
          <a:p>
            <a:r>
              <a:rPr lang="es-ES" sz="1600" dirty="0"/>
              <a:t>Trama física de </a:t>
            </a:r>
            <a:r>
              <a:rPr lang="es-ES" sz="1600" dirty="0" smtClean="0"/>
              <a:t>802.3</a:t>
            </a:r>
            <a:endParaRPr lang="es-ES" sz="1600" dirty="0"/>
          </a:p>
        </p:txBody>
      </p:sp>
      <p:sp>
        <p:nvSpPr>
          <p:cNvPr id="81957" name="Text Box 78"/>
          <p:cNvSpPr txBox="1">
            <a:spLocks noChangeArrowheads="1"/>
          </p:cNvSpPr>
          <p:nvPr/>
        </p:nvSpPr>
        <p:spPr bwMode="auto">
          <a:xfrm>
            <a:off x="392113" y="2814027"/>
            <a:ext cx="1372363" cy="830997"/>
          </a:xfrm>
          <a:prstGeom prst="rect">
            <a:avLst/>
          </a:prstGeom>
          <a:noFill/>
          <a:ln w="9525">
            <a:noFill/>
            <a:miter lim="800000"/>
            <a:headEnd/>
            <a:tailEnd/>
          </a:ln>
        </p:spPr>
        <p:txBody>
          <a:bodyPr wrap="none">
            <a:spAutoFit/>
          </a:bodyPr>
          <a:lstStyle/>
          <a:p>
            <a:pPr algn="ctr"/>
            <a:r>
              <a:rPr lang="es-ES" sz="1600" dirty="0"/>
              <a:t>Trama física</a:t>
            </a:r>
          </a:p>
          <a:p>
            <a:pPr algn="ctr"/>
            <a:r>
              <a:rPr lang="es-ES" sz="1600" dirty="0"/>
              <a:t>de </a:t>
            </a:r>
            <a:r>
              <a:rPr lang="es-ES" sz="1600" dirty="0" smtClean="0"/>
              <a:t>802.11b</a:t>
            </a:r>
          </a:p>
          <a:p>
            <a:pPr algn="ctr"/>
            <a:r>
              <a:rPr lang="es-ES" sz="1600" dirty="0" smtClean="0"/>
              <a:t>(11 Mb/s)</a:t>
            </a:r>
            <a:endParaRPr lang="es-ES" sz="1600" dirty="0"/>
          </a:p>
        </p:txBody>
      </p:sp>
      <p:sp>
        <p:nvSpPr>
          <p:cNvPr id="81958" name="Text Box 79"/>
          <p:cNvSpPr txBox="1">
            <a:spLocks noChangeArrowheads="1"/>
          </p:cNvSpPr>
          <p:nvPr/>
        </p:nvSpPr>
        <p:spPr bwMode="auto">
          <a:xfrm>
            <a:off x="663575" y="4364038"/>
            <a:ext cx="7869238" cy="1803400"/>
          </a:xfrm>
          <a:prstGeom prst="rect">
            <a:avLst/>
          </a:prstGeom>
          <a:noFill/>
          <a:ln w="9525">
            <a:noFill/>
            <a:miter lim="800000"/>
            <a:headEnd/>
            <a:tailEnd/>
          </a:ln>
        </p:spPr>
        <p:txBody>
          <a:bodyPr>
            <a:spAutoFit/>
          </a:bodyPr>
          <a:lstStyle/>
          <a:p>
            <a:pPr>
              <a:buFontTx/>
              <a:buChar char="•"/>
            </a:pPr>
            <a:r>
              <a:rPr lang="es-ES" sz="1600"/>
              <a:t>Sincronización</a:t>
            </a:r>
            <a:r>
              <a:rPr lang="es-ES" sz="1600" b="0"/>
              <a:t>: Para que los receptores se sincronicen con el emisor (misma función que el preámbulo en 802.3)</a:t>
            </a:r>
          </a:p>
          <a:p>
            <a:pPr>
              <a:buFontTx/>
              <a:buChar char="•"/>
            </a:pPr>
            <a:r>
              <a:rPr lang="es-ES" sz="1600"/>
              <a:t>Inicio de trama</a:t>
            </a:r>
            <a:r>
              <a:rPr lang="es-ES" sz="1600" b="0"/>
              <a:t>: para marcar el inicio de trama (misma función que en 802.3)</a:t>
            </a:r>
          </a:p>
          <a:p>
            <a:pPr>
              <a:buFontTx/>
              <a:buChar char="•"/>
            </a:pPr>
            <a:r>
              <a:rPr lang="es-ES" sz="1600"/>
              <a:t>Señal</a:t>
            </a:r>
            <a:r>
              <a:rPr lang="es-ES" sz="1600" b="0"/>
              <a:t>: Marca la velocidad de transmisión (5,5 ó 11 Mb/s)</a:t>
            </a:r>
          </a:p>
          <a:p>
            <a:pPr>
              <a:buFontTx/>
              <a:buChar char="•"/>
            </a:pPr>
            <a:r>
              <a:rPr lang="es-ES" sz="1600"/>
              <a:t>Servicio</a:t>
            </a:r>
            <a:r>
              <a:rPr lang="es-ES" sz="1600" b="0"/>
              <a:t>: no se utiliza</a:t>
            </a:r>
          </a:p>
          <a:p>
            <a:pPr>
              <a:buFontTx/>
              <a:buChar char="•"/>
            </a:pPr>
            <a:r>
              <a:rPr lang="es-ES" sz="1600"/>
              <a:t>Longitud</a:t>
            </a:r>
            <a:r>
              <a:rPr lang="es-ES" sz="1600" b="0"/>
              <a:t>: indica el tiempo que durará la transmisión</a:t>
            </a:r>
          </a:p>
          <a:p>
            <a:pPr>
              <a:buFontTx/>
              <a:buChar char="•"/>
            </a:pPr>
            <a:r>
              <a:rPr lang="es-ES" sz="1600"/>
              <a:t>CRC</a:t>
            </a:r>
            <a:r>
              <a:rPr lang="es-ES" sz="1600" b="0"/>
              <a:t>: para detectar errores en la cabecera PLCP</a:t>
            </a:r>
          </a:p>
        </p:txBody>
      </p:sp>
    </p:spTree>
  </p:cSld>
  <p:clrMapOvr>
    <a:masterClrMapping/>
  </p:clrMapOvr>
  <p:transition spd="med">
    <p:cover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r>
              <a:rPr lang="es-ES"/>
              <a:t>Ampliación Redes 5-</a:t>
            </a:r>
            <a:fld id="{4CFA5E3C-73F6-4448-B485-62B657B5890A}" type="slidenum">
              <a:rPr lang="es-ES"/>
              <a:pPr>
                <a:defRPr/>
              </a:pPr>
              <a:t>82</a:t>
            </a:fld>
            <a:endParaRPr lang="es-ES"/>
          </a:p>
        </p:txBody>
      </p:sp>
      <p:sp>
        <p:nvSpPr>
          <p:cNvPr id="82947" name="Rectangle 2"/>
          <p:cNvSpPr>
            <a:spLocks noChangeArrowheads="1"/>
          </p:cNvSpPr>
          <p:nvPr/>
        </p:nvSpPr>
        <p:spPr bwMode="auto">
          <a:xfrm>
            <a:off x="685800" y="333375"/>
            <a:ext cx="7772400" cy="865188"/>
          </a:xfrm>
          <a:prstGeom prst="rect">
            <a:avLst/>
          </a:prstGeom>
          <a:noFill/>
          <a:ln w="9525">
            <a:noFill/>
            <a:miter lim="800000"/>
            <a:headEnd/>
            <a:tailEnd/>
          </a:ln>
        </p:spPr>
        <p:txBody>
          <a:bodyPr anchor="ctr"/>
          <a:lstStyle/>
          <a:p>
            <a:pPr algn="ctr"/>
            <a:r>
              <a:rPr lang="es-ES" sz="4000" b="0">
                <a:solidFill>
                  <a:schemeClr val="tx2"/>
                </a:solidFill>
                <a:latin typeface="Times New Roman" pitchFamily="18" charset="0"/>
              </a:rPr>
              <a:t>Espectro radioeléctrico: regulación</a:t>
            </a:r>
          </a:p>
        </p:txBody>
      </p:sp>
      <p:sp>
        <p:nvSpPr>
          <p:cNvPr id="82948" name="Rectangle 3"/>
          <p:cNvSpPr>
            <a:spLocks noChangeArrowheads="1"/>
          </p:cNvSpPr>
          <p:nvPr/>
        </p:nvSpPr>
        <p:spPr bwMode="auto">
          <a:xfrm>
            <a:off x="685800" y="1268413"/>
            <a:ext cx="7772400" cy="4608512"/>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200" b="0" dirty="0" smtClean="0">
                <a:latin typeface="Times New Roman" pitchFamily="18" charset="0"/>
              </a:rPr>
              <a:t>El espectro radioeléctrico (zona </a:t>
            </a:r>
            <a:r>
              <a:rPr lang="es-ES" sz="2200" b="0" dirty="0">
                <a:latin typeface="Times New Roman" pitchFamily="18" charset="0"/>
              </a:rPr>
              <a:t>del espectro electromagnético utilizada para emisiones de </a:t>
            </a:r>
            <a:r>
              <a:rPr lang="es-ES" sz="2200" b="0" dirty="0" smtClean="0">
                <a:latin typeface="Times New Roman" pitchFamily="18" charset="0"/>
              </a:rPr>
              <a:t>radio) </a:t>
            </a:r>
            <a:r>
              <a:rPr lang="es-ES" sz="2200" b="0" dirty="0">
                <a:latin typeface="Times New Roman" pitchFamily="18" charset="0"/>
              </a:rPr>
              <a:t>abarca desde 9 KHz hasta 300 GHz</a:t>
            </a:r>
          </a:p>
          <a:p>
            <a:pPr marL="342900" indent="-342900">
              <a:lnSpc>
                <a:spcPct val="90000"/>
              </a:lnSpc>
              <a:spcBef>
                <a:spcPct val="20000"/>
              </a:spcBef>
              <a:buFontTx/>
              <a:buChar char="•"/>
            </a:pPr>
            <a:r>
              <a:rPr lang="es-ES" sz="2200" b="0" dirty="0">
                <a:latin typeface="Times New Roman" pitchFamily="18" charset="0"/>
              </a:rPr>
              <a:t>A nivel mundial el espectro radioeléctrico está regulado por la ITU-R, </a:t>
            </a:r>
            <a:r>
              <a:rPr lang="es-ES" sz="2200" b="0" dirty="0" smtClean="0">
                <a:latin typeface="Times New Roman" pitchFamily="18" charset="0"/>
              </a:rPr>
              <a:t>que </a:t>
            </a:r>
            <a:r>
              <a:rPr lang="es-ES" sz="2200" b="0" dirty="0">
                <a:latin typeface="Times New Roman" pitchFamily="18" charset="0"/>
              </a:rPr>
              <a:t>decide quien puede emitir en cada banda de frecuencias, y bajo que condiciones</a:t>
            </a:r>
          </a:p>
          <a:p>
            <a:pPr marL="342900" indent="-342900">
              <a:lnSpc>
                <a:spcPct val="90000"/>
              </a:lnSpc>
              <a:spcBef>
                <a:spcPct val="20000"/>
              </a:spcBef>
              <a:buFontTx/>
              <a:buChar char="•"/>
            </a:pPr>
            <a:r>
              <a:rPr lang="es-ES" sz="2200" b="0" dirty="0">
                <a:latin typeface="Times New Roman" pitchFamily="18" charset="0"/>
              </a:rPr>
              <a:t>Para emitir en la mayoría de las bandas se requiere autorización (licencia)</a:t>
            </a:r>
          </a:p>
          <a:p>
            <a:pPr marL="342900" indent="-342900">
              <a:lnSpc>
                <a:spcPct val="90000"/>
              </a:lnSpc>
              <a:spcBef>
                <a:spcPct val="20000"/>
              </a:spcBef>
              <a:buFontTx/>
              <a:buChar char="•"/>
            </a:pPr>
            <a:r>
              <a:rPr lang="es-ES" sz="2200" b="0" dirty="0">
                <a:latin typeface="Times New Roman" pitchFamily="18" charset="0"/>
              </a:rPr>
              <a:t>La ITU-R divide el mundo en tres regiones:</a:t>
            </a:r>
          </a:p>
          <a:p>
            <a:pPr marL="742950" lvl="1" indent="-285750">
              <a:lnSpc>
                <a:spcPct val="90000"/>
              </a:lnSpc>
              <a:spcBef>
                <a:spcPct val="20000"/>
              </a:spcBef>
              <a:buFontTx/>
              <a:buChar char="–"/>
            </a:pPr>
            <a:r>
              <a:rPr lang="es-ES" sz="2200" b="0" dirty="0">
                <a:latin typeface="Times New Roman" pitchFamily="18" charset="0"/>
              </a:rPr>
              <a:t>Región 1: EMEA (Europa. Medio Oriente y África)</a:t>
            </a:r>
          </a:p>
          <a:p>
            <a:pPr marL="742950" lvl="1" indent="-285750">
              <a:lnSpc>
                <a:spcPct val="90000"/>
              </a:lnSpc>
              <a:spcBef>
                <a:spcPct val="20000"/>
              </a:spcBef>
              <a:buFontTx/>
              <a:buChar char="–"/>
            </a:pPr>
            <a:r>
              <a:rPr lang="es-ES" sz="2200" b="0" dirty="0">
                <a:latin typeface="Times New Roman" pitchFamily="18" charset="0"/>
              </a:rPr>
              <a:t>Región 2: América</a:t>
            </a:r>
          </a:p>
          <a:p>
            <a:pPr marL="742950" lvl="1" indent="-285750">
              <a:lnSpc>
                <a:spcPct val="90000"/>
              </a:lnSpc>
              <a:spcBef>
                <a:spcPct val="20000"/>
              </a:spcBef>
              <a:buFontTx/>
              <a:buChar char="–"/>
            </a:pPr>
            <a:r>
              <a:rPr lang="es-ES" sz="2200" b="0" dirty="0">
                <a:latin typeface="Times New Roman" pitchFamily="18" charset="0"/>
              </a:rPr>
              <a:t>Región 3: Asia y Oceanía</a:t>
            </a:r>
          </a:p>
          <a:p>
            <a:pPr marL="342900" indent="-342900">
              <a:lnSpc>
                <a:spcPct val="90000"/>
              </a:lnSpc>
              <a:spcBef>
                <a:spcPct val="20000"/>
              </a:spcBef>
              <a:buFontTx/>
              <a:buChar char="•"/>
            </a:pPr>
            <a:r>
              <a:rPr lang="es-ES" sz="2200" b="0" dirty="0">
                <a:latin typeface="Times New Roman" pitchFamily="18" charset="0"/>
              </a:rPr>
              <a:t>Cada región una tiene una regulación diferente. Además muchos países </a:t>
            </a:r>
            <a:r>
              <a:rPr lang="es-ES" sz="2200" b="0" dirty="0" smtClean="0">
                <a:latin typeface="Times New Roman" pitchFamily="18" charset="0"/>
              </a:rPr>
              <a:t>imponen </a:t>
            </a:r>
            <a:r>
              <a:rPr lang="es-ES" sz="2200" b="0" dirty="0">
                <a:latin typeface="Times New Roman" pitchFamily="18" charset="0"/>
              </a:rPr>
              <a:t>regulaciones </a:t>
            </a:r>
            <a:r>
              <a:rPr lang="es-ES" sz="2200" b="0" dirty="0" smtClean="0">
                <a:latin typeface="Times New Roman" pitchFamily="18" charset="0"/>
              </a:rPr>
              <a:t>(restricciones) adicionales </a:t>
            </a:r>
            <a:r>
              <a:rPr lang="es-ES" sz="2200" b="0" dirty="0">
                <a:latin typeface="Times New Roman" pitchFamily="18" charset="0"/>
              </a:rPr>
              <a:t>propias.</a:t>
            </a:r>
          </a:p>
        </p:txBody>
      </p:sp>
    </p:spTree>
  </p:cSld>
  <p:clrMapOvr>
    <a:masterClrMapping/>
  </p:clrMapOvr>
  <p:transition spd="med">
    <p:cover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41E2E37F-0875-4470-8727-F78DBDAF22A5}" type="slidenum">
              <a:rPr lang="es-ES"/>
              <a:pPr>
                <a:defRPr/>
              </a:pPr>
              <a:t>83</a:t>
            </a:fld>
            <a:endParaRPr lang="es-ES"/>
          </a:p>
        </p:txBody>
      </p:sp>
      <p:sp>
        <p:nvSpPr>
          <p:cNvPr id="83971" name="Rectangle 2"/>
          <p:cNvSpPr>
            <a:spLocks noGrp="1" noChangeArrowheads="1"/>
          </p:cNvSpPr>
          <p:nvPr>
            <p:ph type="title"/>
          </p:nvPr>
        </p:nvSpPr>
        <p:spPr>
          <a:xfrm>
            <a:off x="685800" y="214290"/>
            <a:ext cx="7772400" cy="1143000"/>
          </a:xfrm>
        </p:spPr>
        <p:txBody>
          <a:bodyPr/>
          <a:lstStyle/>
          <a:p>
            <a:pPr eaLnBrk="1" hangingPunct="1"/>
            <a:r>
              <a:rPr lang="es-ES" dirty="0" smtClean="0"/>
              <a:t>Bandas ISM</a:t>
            </a:r>
          </a:p>
        </p:txBody>
      </p:sp>
      <p:sp>
        <p:nvSpPr>
          <p:cNvPr id="83972" name="Rectangle 3"/>
          <p:cNvSpPr>
            <a:spLocks noGrp="1" noChangeArrowheads="1"/>
          </p:cNvSpPr>
          <p:nvPr>
            <p:ph type="body" idx="1"/>
          </p:nvPr>
        </p:nvSpPr>
        <p:spPr>
          <a:xfrm>
            <a:off x="685800" y="1357298"/>
            <a:ext cx="7772400" cy="4114800"/>
          </a:xfrm>
        </p:spPr>
        <p:txBody>
          <a:bodyPr/>
          <a:lstStyle/>
          <a:p>
            <a:pPr eaLnBrk="1" hangingPunct="1">
              <a:lnSpc>
                <a:spcPct val="90000"/>
              </a:lnSpc>
            </a:pPr>
            <a:r>
              <a:rPr lang="es-ES" sz="2400" dirty="0" smtClean="0"/>
              <a:t>La ITU-R ha previsto unas bandas, llamadas ISM (Industrial-</a:t>
            </a:r>
            <a:r>
              <a:rPr lang="es-ES" sz="2400" dirty="0" err="1" smtClean="0"/>
              <a:t>Scientific</a:t>
            </a:r>
            <a:r>
              <a:rPr lang="es-ES" sz="2400" dirty="0" smtClean="0"/>
              <a:t>-</a:t>
            </a:r>
            <a:r>
              <a:rPr lang="es-ES" sz="2400" dirty="0" err="1" smtClean="0"/>
              <a:t>Medical</a:t>
            </a:r>
            <a:r>
              <a:rPr lang="es-ES" sz="2400" dirty="0" smtClean="0"/>
              <a:t>) en las que se puede emitir sin licencia</a:t>
            </a:r>
          </a:p>
          <a:p>
            <a:pPr eaLnBrk="1" hangingPunct="1">
              <a:lnSpc>
                <a:spcPct val="90000"/>
              </a:lnSpc>
            </a:pPr>
            <a:r>
              <a:rPr lang="es-ES" sz="2400" dirty="0" smtClean="0"/>
              <a:t>Algunos teléfonos inalámbricos (pero no los DECT), mandos a distancia, aparatos inalámbricos de audio o vídeo y los hornos de microondas hacen uso de las bandas ISM. Gracias a esto no hay que pedir licencia al comprar un horno de microondas</a:t>
            </a:r>
          </a:p>
          <a:p>
            <a:pPr eaLnBrk="1" hangingPunct="1">
              <a:lnSpc>
                <a:spcPct val="90000"/>
              </a:lnSpc>
            </a:pPr>
            <a:r>
              <a:rPr lang="es-ES" sz="2400" dirty="0" smtClean="0"/>
              <a:t>Las redes inalámbricas (excepto 802.11y)  utilizan siempre bandas ISM, pues no sería viable pedir licencia para cada red inalámbrica que se quisiera instalar</a:t>
            </a:r>
          </a:p>
          <a:p>
            <a:pPr eaLnBrk="1" hangingPunct="1">
              <a:lnSpc>
                <a:spcPct val="90000"/>
              </a:lnSpc>
            </a:pPr>
            <a:r>
              <a:rPr lang="es-ES" sz="2400" dirty="0" smtClean="0"/>
              <a:t>La emisión en la banda ISM, aunque no esté regulada debe cumplir unas condiciones bastante estrictas en la potencia máxima de emisión y el tipo de antena utilizado</a:t>
            </a:r>
          </a:p>
        </p:txBody>
      </p:sp>
    </p:spTree>
    <p:extLst>
      <p:ext uri="{BB962C8B-B14F-4D97-AF65-F5344CB8AC3E}">
        <p14:creationId xmlns:p14="http://schemas.microsoft.com/office/powerpoint/2010/main" val="818302854"/>
      </p:ext>
    </p:extLst>
  </p:cSld>
  <p:clrMapOvr>
    <a:masterClrMapping/>
  </p:clrMapOvr>
  <p:transition spd="med">
    <p:cover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2 Marcador de número de diapositiva"/>
          <p:cNvSpPr>
            <a:spLocks noGrp="1"/>
          </p:cNvSpPr>
          <p:nvPr>
            <p:ph type="sldNum" sz="quarter" idx="10"/>
          </p:nvPr>
        </p:nvSpPr>
        <p:spPr/>
        <p:txBody>
          <a:bodyPr/>
          <a:lstStyle/>
          <a:p>
            <a:pPr>
              <a:defRPr/>
            </a:pPr>
            <a:r>
              <a:rPr lang="es-ES"/>
              <a:t>Ampliación Redes 5-</a:t>
            </a:r>
            <a:fld id="{59B2F06B-3735-4CC4-968D-AD01AF4DC2D5}" type="slidenum">
              <a:rPr lang="es-ES"/>
              <a:pPr>
                <a:defRPr/>
              </a:pPr>
              <a:t>84</a:t>
            </a:fld>
            <a:endParaRPr lang="es-ES"/>
          </a:p>
        </p:txBody>
      </p:sp>
      <p:sp>
        <p:nvSpPr>
          <p:cNvPr id="84995" name="Rectangle 42"/>
          <p:cNvSpPr>
            <a:spLocks noChangeArrowheads="1"/>
          </p:cNvSpPr>
          <p:nvPr/>
        </p:nvSpPr>
        <p:spPr bwMode="auto">
          <a:xfrm>
            <a:off x="1768475" y="3471863"/>
            <a:ext cx="6689725" cy="1174750"/>
          </a:xfrm>
          <a:prstGeom prst="rect">
            <a:avLst/>
          </a:prstGeom>
          <a:solidFill>
            <a:srgbClr val="FFFF00"/>
          </a:solidFill>
          <a:ln w="9525">
            <a:noFill/>
            <a:miter lim="800000"/>
            <a:headEnd/>
            <a:tailEnd/>
          </a:ln>
        </p:spPr>
        <p:txBody>
          <a:bodyPr wrap="none" anchor="ctr"/>
          <a:lstStyle/>
          <a:p>
            <a:endParaRPr lang="es-ES"/>
          </a:p>
        </p:txBody>
      </p:sp>
      <p:graphicFrame>
        <p:nvGraphicFramePr>
          <p:cNvPr id="1944698" name="Group 122"/>
          <p:cNvGraphicFramePr>
            <a:graphicFrameLocks noGrp="1"/>
          </p:cNvGraphicFramePr>
          <p:nvPr/>
        </p:nvGraphicFramePr>
        <p:xfrm>
          <a:off x="1782763" y="1628775"/>
          <a:ext cx="6675437" cy="4251770"/>
        </p:xfrm>
        <a:graphic>
          <a:graphicData uri="http://schemas.openxmlformats.org/drawingml/2006/table">
            <a:tbl>
              <a:tblPr/>
              <a:tblGrid>
                <a:gridCol w="1878012"/>
                <a:gridCol w="903288"/>
                <a:gridCol w="1285875"/>
                <a:gridCol w="2608262"/>
              </a:tblGrid>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Banda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Anchura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Región ITU-T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Uso en WLAN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6,765 – 6,795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13,553 – 13,567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14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26,957 – 27,283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326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40,66 – 40,70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433.05 – 434,79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174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 (EMEA)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902 – 928 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26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 (América)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Sistemas propietarios antiguos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(solo en América)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2,4 – 2,5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802.11 ‘</a:t>
                      </a:r>
                      <a:r>
                        <a:rPr kumimoji="0" lang="es-ES" sz="1400" b="0" i="0" u="none" strike="noStrike" cap="none" normalizeH="0" baseline="0" dirty="0" err="1" smtClean="0">
                          <a:ln>
                            <a:noFill/>
                          </a:ln>
                          <a:solidFill>
                            <a:schemeClr val="tx1"/>
                          </a:solidFill>
                          <a:effectLst/>
                          <a:latin typeface="Arial" charset="0"/>
                        </a:rPr>
                        <a:t>legacy</a:t>
                      </a:r>
                      <a:r>
                        <a:rPr kumimoji="0" lang="es-ES" sz="1400" b="0" i="0" u="none" strike="noStrike" cap="none" normalizeH="0" baseline="0" dirty="0" smtClean="0">
                          <a:ln>
                            <a:noFill/>
                          </a:ln>
                          <a:solidFill>
                            <a:schemeClr val="tx1"/>
                          </a:solidFill>
                          <a:effectLst/>
                          <a:latin typeface="Arial" charset="0"/>
                        </a:rPr>
                        <a:t>’, 802.11 b/g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5,725 – 5,875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802.11 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24 – 24.25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61 – 61,5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500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122 – 123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244 – 246 GHz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Todas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68" name="Rectangle 40"/>
          <p:cNvSpPr>
            <a:spLocks noGrp="1" noChangeArrowheads="1"/>
          </p:cNvSpPr>
          <p:nvPr>
            <p:ph type="title"/>
          </p:nvPr>
        </p:nvSpPr>
        <p:spPr>
          <a:xfrm>
            <a:off x="684213" y="333375"/>
            <a:ext cx="7772400" cy="1143000"/>
          </a:xfrm>
        </p:spPr>
        <p:txBody>
          <a:bodyPr/>
          <a:lstStyle/>
          <a:p>
            <a:pPr eaLnBrk="1" hangingPunct="1"/>
            <a:r>
              <a:rPr lang="es-ES" sz="3600" smtClean="0">
                <a:latin typeface="Arial" charset="0"/>
              </a:rPr>
              <a:t>Bandas ISM de la ITU-R</a:t>
            </a:r>
          </a:p>
        </p:txBody>
      </p:sp>
      <p:sp>
        <p:nvSpPr>
          <p:cNvPr id="85069" name="Line 123"/>
          <p:cNvSpPr>
            <a:spLocks noChangeShapeType="1"/>
          </p:cNvSpPr>
          <p:nvPr/>
        </p:nvSpPr>
        <p:spPr bwMode="auto">
          <a:xfrm flipH="1">
            <a:off x="1476375" y="4149725"/>
            <a:ext cx="215900" cy="0"/>
          </a:xfrm>
          <a:prstGeom prst="line">
            <a:avLst/>
          </a:prstGeom>
          <a:noFill/>
          <a:ln w="9525">
            <a:solidFill>
              <a:schemeClr val="tx1"/>
            </a:solidFill>
            <a:round/>
            <a:headEnd type="triangle" w="med" len="med"/>
            <a:tailEnd/>
          </a:ln>
        </p:spPr>
        <p:txBody>
          <a:bodyPr/>
          <a:lstStyle/>
          <a:p>
            <a:endParaRPr lang="es-ES"/>
          </a:p>
        </p:txBody>
      </p:sp>
      <p:sp>
        <p:nvSpPr>
          <p:cNvPr id="85070" name="Text Box 124"/>
          <p:cNvSpPr txBox="1">
            <a:spLocks noChangeArrowheads="1"/>
          </p:cNvSpPr>
          <p:nvPr/>
        </p:nvSpPr>
        <p:spPr bwMode="auto">
          <a:xfrm>
            <a:off x="214282" y="4005263"/>
            <a:ext cx="1333531" cy="1600438"/>
          </a:xfrm>
          <a:prstGeom prst="rect">
            <a:avLst/>
          </a:prstGeom>
          <a:noFill/>
          <a:ln w="9525">
            <a:noFill/>
            <a:miter lim="800000"/>
            <a:headEnd/>
            <a:tailEnd/>
          </a:ln>
        </p:spPr>
        <p:txBody>
          <a:bodyPr wrap="square">
            <a:spAutoFit/>
          </a:bodyPr>
          <a:lstStyle/>
          <a:p>
            <a:pPr algn="ctr"/>
            <a:r>
              <a:rPr lang="es-ES" dirty="0"/>
              <a:t>Hornos de </a:t>
            </a:r>
            <a:r>
              <a:rPr lang="es-ES" dirty="0" smtClean="0"/>
              <a:t>microondas, emisores de audio-vídeo, interfonos, mandos de garaje, etc.</a:t>
            </a:r>
            <a:endParaRPr lang="es-ES" dirty="0"/>
          </a:p>
        </p:txBody>
      </p:sp>
      <p:sp>
        <p:nvSpPr>
          <p:cNvPr id="85071" name="Line 125"/>
          <p:cNvSpPr>
            <a:spLocks noChangeShapeType="1"/>
          </p:cNvSpPr>
          <p:nvPr/>
        </p:nvSpPr>
        <p:spPr bwMode="auto">
          <a:xfrm flipH="1">
            <a:off x="1476375" y="3716338"/>
            <a:ext cx="215900" cy="0"/>
          </a:xfrm>
          <a:prstGeom prst="line">
            <a:avLst/>
          </a:prstGeom>
          <a:noFill/>
          <a:ln w="9525">
            <a:solidFill>
              <a:schemeClr val="tx1"/>
            </a:solidFill>
            <a:round/>
            <a:headEnd type="triangle" w="med" len="med"/>
            <a:tailEnd/>
          </a:ln>
        </p:spPr>
        <p:txBody>
          <a:bodyPr/>
          <a:lstStyle/>
          <a:p>
            <a:endParaRPr lang="es-ES"/>
          </a:p>
        </p:txBody>
      </p:sp>
      <p:sp>
        <p:nvSpPr>
          <p:cNvPr id="85072" name="Text Box 126"/>
          <p:cNvSpPr txBox="1">
            <a:spLocks noChangeArrowheads="1"/>
          </p:cNvSpPr>
          <p:nvPr/>
        </p:nvSpPr>
        <p:spPr bwMode="auto">
          <a:xfrm>
            <a:off x="34925" y="3556000"/>
            <a:ext cx="1497013" cy="304800"/>
          </a:xfrm>
          <a:prstGeom prst="rect">
            <a:avLst/>
          </a:prstGeom>
          <a:noFill/>
          <a:ln w="9525">
            <a:noFill/>
            <a:miter lim="800000"/>
            <a:headEnd/>
            <a:tailEnd/>
          </a:ln>
        </p:spPr>
        <p:txBody>
          <a:bodyPr>
            <a:spAutoFit/>
          </a:bodyPr>
          <a:lstStyle/>
          <a:p>
            <a:pPr algn="ctr"/>
            <a:r>
              <a:rPr lang="es-ES" dirty="0" smtClean="0"/>
              <a:t>Teléfonos </a:t>
            </a:r>
            <a:r>
              <a:rPr lang="es-ES" dirty="0"/>
              <a:t>GSM</a:t>
            </a:r>
          </a:p>
        </p:txBody>
      </p:sp>
    </p:spTree>
    <p:extLst>
      <p:ext uri="{BB962C8B-B14F-4D97-AF65-F5344CB8AC3E}">
        <p14:creationId xmlns:p14="http://schemas.microsoft.com/office/powerpoint/2010/main" val="3899141693"/>
      </p:ext>
    </p:extLst>
  </p:cSld>
  <p:clrMapOvr>
    <a:masterClrMapping/>
  </p:clrMapOvr>
  <p:transition spd="med">
    <p:cover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9A3BB69A-1A9C-4726-A59A-564C4C4EBED8}" type="slidenum">
              <a:rPr lang="es-ES"/>
              <a:pPr>
                <a:defRPr/>
              </a:pPr>
              <a:t>85</a:t>
            </a:fld>
            <a:endParaRPr lang="es-ES"/>
          </a:p>
        </p:txBody>
      </p:sp>
      <p:sp>
        <p:nvSpPr>
          <p:cNvPr id="86019" name="Rectangle 2"/>
          <p:cNvSpPr>
            <a:spLocks noGrp="1" noChangeArrowheads="1"/>
          </p:cNvSpPr>
          <p:nvPr>
            <p:ph type="title"/>
          </p:nvPr>
        </p:nvSpPr>
        <p:spPr/>
        <p:txBody>
          <a:bodyPr/>
          <a:lstStyle/>
          <a:p>
            <a:pPr eaLnBrk="1" hangingPunct="1"/>
            <a:r>
              <a:rPr lang="es-ES" smtClean="0"/>
              <a:t>Banda de 2,4 GHz (802.11b/g)</a:t>
            </a:r>
          </a:p>
        </p:txBody>
      </p:sp>
      <p:sp>
        <p:nvSpPr>
          <p:cNvPr id="86020" name="Rectangle 3"/>
          <p:cNvSpPr>
            <a:spLocks noGrp="1" noChangeArrowheads="1"/>
          </p:cNvSpPr>
          <p:nvPr>
            <p:ph type="body" idx="1"/>
          </p:nvPr>
        </p:nvSpPr>
        <p:spPr>
          <a:xfrm>
            <a:off x="685800" y="1844824"/>
            <a:ext cx="7772400" cy="4114800"/>
          </a:xfrm>
        </p:spPr>
        <p:txBody>
          <a:bodyPr/>
          <a:lstStyle/>
          <a:p>
            <a:pPr eaLnBrk="1" hangingPunct="1">
              <a:lnSpc>
                <a:spcPct val="90000"/>
              </a:lnSpc>
            </a:pPr>
            <a:r>
              <a:rPr lang="es-ES" sz="2800" dirty="0" smtClean="0"/>
              <a:t>Es la más utilizada</a:t>
            </a:r>
          </a:p>
          <a:p>
            <a:pPr eaLnBrk="1" hangingPunct="1">
              <a:lnSpc>
                <a:spcPct val="90000"/>
              </a:lnSpc>
            </a:pPr>
            <a:r>
              <a:rPr lang="es-ES" sz="2800" dirty="0" smtClean="0"/>
              <a:t>Se conoce como la banda ISM (Industrial-</a:t>
            </a:r>
            <a:r>
              <a:rPr lang="es-ES" sz="2800" dirty="0" err="1" smtClean="0"/>
              <a:t>Scientific</a:t>
            </a:r>
            <a:r>
              <a:rPr lang="es-ES" sz="2800" dirty="0" smtClean="0"/>
              <a:t>-Medical)</a:t>
            </a:r>
          </a:p>
          <a:p>
            <a:pPr eaLnBrk="1" hangingPunct="1">
              <a:lnSpc>
                <a:spcPct val="90000"/>
              </a:lnSpc>
            </a:pPr>
            <a:r>
              <a:rPr lang="es-ES" sz="2800" dirty="0" smtClean="0"/>
              <a:t>La utilizan muchas redes 802.11 y además:</a:t>
            </a:r>
          </a:p>
          <a:p>
            <a:pPr lvl="1" eaLnBrk="1" hangingPunct="1">
              <a:lnSpc>
                <a:spcPct val="90000"/>
              </a:lnSpc>
            </a:pPr>
            <a:r>
              <a:rPr lang="es-ES" sz="2400" dirty="0"/>
              <a:t>T</a:t>
            </a:r>
            <a:r>
              <a:rPr lang="es-ES" sz="2400" dirty="0" smtClean="0"/>
              <a:t>eléfonos </a:t>
            </a:r>
            <a:r>
              <a:rPr lang="es-ES" sz="2400" dirty="0"/>
              <a:t>inalámbricos (pero no </a:t>
            </a:r>
            <a:r>
              <a:rPr lang="es-ES" sz="2400" dirty="0" smtClean="0"/>
              <a:t>los DECT </a:t>
            </a:r>
            <a:r>
              <a:rPr lang="es-ES" sz="2400" dirty="0"/>
              <a:t>ni </a:t>
            </a:r>
            <a:r>
              <a:rPr lang="es-ES" sz="2400" dirty="0" smtClean="0"/>
              <a:t>móviles)</a:t>
            </a:r>
          </a:p>
          <a:p>
            <a:pPr lvl="1" eaLnBrk="1" hangingPunct="1">
              <a:lnSpc>
                <a:spcPct val="90000"/>
              </a:lnSpc>
            </a:pPr>
            <a:r>
              <a:rPr lang="es-ES" sz="2400" dirty="0"/>
              <a:t>M</a:t>
            </a:r>
            <a:r>
              <a:rPr lang="es-ES" sz="2400" dirty="0" smtClean="0"/>
              <a:t>andos </a:t>
            </a:r>
            <a:r>
              <a:rPr lang="es-ES" sz="2400" dirty="0"/>
              <a:t>a </a:t>
            </a:r>
            <a:r>
              <a:rPr lang="es-ES" sz="2400" dirty="0" smtClean="0"/>
              <a:t>distancia</a:t>
            </a:r>
          </a:p>
          <a:p>
            <a:pPr lvl="1" eaLnBrk="1" hangingPunct="1">
              <a:lnSpc>
                <a:spcPct val="90000"/>
              </a:lnSpc>
            </a:pPr>
            <a:r>
              <a:rPr lang="es-ES" sz="2400" dirty="0"/>
              <a:t>A</a:t>
            </a:r>
            <a:r>
              <a:rPr lang="es-ES" sz="2400" dirty="0" smtClean="0"/>
              <a:t>paratos </a:t>
            </a:r>
            <a:r>
              <a:rPr lang="es-ES" sz="2400" dirty="0"/>
              <a:t>inalámbricos de audio o </a:t>
            </a:r>
            <a:r>
              <a:rPr lang="es-ES" sz="2400" dirty="0" smtClean="0"/>
              <a:t>vídeo</a:t>
            </a:r>
          </a:p>
          <a:p>
            <a:pPr lvl="1" eaLnBrk="1" hangingPunct="1">
              <a:lnSpc>
                <a:spcPct val="90000"/>
              </a:lnSpc>
            </a:pPr>
            <a:r>
              <a:rPr lang="es-ES" sz="2400" dirty="0" smtClean="0"/>
              <a:t>Etiquetas RFID</a:t>
            </a:r>
          </a:p>
          <a:p>
            <a:pPr lvl="1" eaLnBrk="1" hangingPunct="1">
              <a:lnSpc>
                <a:spcPct val="90000"/>
              </a:lnSpc>
            </a:pPr>
            <a:r>
              <a:rPr lang="es-ES" sz="2400" dirty="0"/>
              <a:t>H</a:t>
            </a:r>
            <a:r>
              <a:rPr lang="es-ES" sz="2400" dirty="0" smtClean="0"/>
              <a:t>ornos </a:t>
            </a:r>
            <a:r>
              <a:rPr lang="es-ES" sz="2400" dirty="0"/>
              <a:t>de </a:t>
            </a:r>
            <a:r>
              <a:rPr lang="es-ES" sz="2400" dirty="0" smtClean="0"/>
              <a:t>microondas</a:t>
            </a:r>
          </a:p>
          <a:p>
            <a:pPr eaLnBrk="1" hangingPunct="1">
              <a:lnSpc>
                <a:spcPct val="90000"/>
              </a:lnSpc>
            </a:pPr>
            <a:r>
              <a:rPr lang="es-ES" sz="2800" dirty="0" smtClean="0"/>
              <a:t>Esto causa interferencias con relativa frecuencia</a:t>
            </a:r>
          </a:p>
        </p:txBody>
      </p:sp>
    </p:spTree>
  </p:cSld>
  <p:clrMapOvr>
    <a:masterClrMapping/>
  </p:clrMapOvr>
  <p:transition spd="med">
    <p:cover dir="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1 Marcador de número de diapositiva"/>
          <p:cNvSpPr>
            <a:spLocks noGrp="1"/>
          </p:cNvSpPr>
          <p:nvPr>
            <p:ph type="sldNum" sz="quarter" idx="10"/>
          </p:nvPr>
        </p:nvSpPr>
        <p:spPr/>
        <p:txBody>
          <a:bodyPr/>
          <a:lstStyle/>
          <a:p>
            <a:pPr>
              <a:defRPr/>
            </a:pPr>
            <a:r>
              <a:rPr lang="es-ES"/>
              <a:t>Ampliación Redes 5-</a:t>
            </a:r>
            <a:fld id="{74A694D1-DC68-421C-B955-8A0589BBB9CF}" type="slidenum">
              <a:rPr lang="es-ES"/>
              <a:pPr>
                <a:defRPr/>
              </a:pPr>
              <a:t>86</a:t>
            </a:fld>
            <a:endParaRPr lang="es-ES"/>
          </a:p>
        </p:txBody>
      </p:sp>
      <p:sp>
        <p:nvSpPr>
          <p:cNvPr id="87043" name="Rectangle 2"/>
          <p:cNvSpPr>
            <a:spLocks noChangeArrowheads="1"/>
          </p:cNvSpPr>
          <p:nvPr/>
        </p:nvSpPr>
        <p:spPr bwMode="auto">
          <a:xfrm>
            <a:off x="703263" y="188913"/>
            <a:ext cx="8116887" cy="838200"/>
          </a:xfrm>
          <a:prstGeom prst="rect">
            <a:avLst/>
          </a:prstGeom>
          <a:noFill/>
          <a:ln w="9525">
            <a:noFill/>
            <a:miter lim="800000"/>
            <a:headEnd/>
            <a:tailEnd/>
          </a:ln>
        </p:spPr>
        <p:txBody>
          <a:bodyPr anchor="ctr"/>
          <a:lstStyle/>
          <a:p>
            <a:pPr algn="ctr"/>
            <a:r>
              <a:rPr lang="es-ES" sz="4000" b="0">
                <a:solidFill>
                  <a:schemeClr val="tx2"/>
                </a:solidFill>
              </a:rPr>
              <a:t>Estándares 802.11 a 2,4 GHz</a:t>
            </a:r>
          </a:p>
        </p:txBody>
      </p:sp>
      <p:graphicFrame>
        <p:nvGraphicFramePr>
          <p:cNvPr id="2010418" name="Group 306"/>
          <p:cNvGraphicFramePr>
            <a:graphicFrameLocks noGrp="1"/>
          </p:cNvGraphicFramePr>
          <p:nvPr>
            <p:extLst>
              <p:ext uri="{D42A27DB-BD31-4B8C-83A1-F6EECF244321}">
                <p14:modId xmlns:p14="http://schemas.microsoft.com/office/powerpoint/2010/main" val="1331076052"/>
              </p:ext>
            </p:extLst>
          </p:nvPr>
        </p:nvGraphicFramePr>
        <p:xfrm>
          <a:off x="827088" y="1052736"/>
          <a:ext cx="7797800" cy="4785360"/>
        </p:xfrm>
        <a:graphic>
          <a:graphicData uri="http://schemas.openxmlformats.org/drawingml/2006/table">
            <a:tbl>
              <a:tblPr/>
              <a:tblGrid>
                <a:gridCol w="747712"/>
                <a:gridCol w="1447800"/>
                <a:gridCol w="1030288"/>
                <a:gridCol w="1143000"/>
                <a:gridCol w="1143000"/>
                <a:gridCol w="1143000"/>
                <a:gridCol w="1143000"/>
              </a:tblGrid>
              <a:tr h="479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Radio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Codificación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Potenciamax.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Velocidad(Mb/s)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802.11 ‘</a:t>
                      </a:r>
                      <a:r>
                        <a:rPr kumimoji="0" lang="es-ES" sz="1400" b="1" i="0" u="none" strike="noStrike" cap="none" normalizeH="0" baseline="0" dirty="0" err="1" smtClean="0">
                          <a:ln>
                            <a:noFill/>
                          </a:ln>
                          <a:solidFill>
                            <a:schemeClr val="tx1"/>
                          </a:solidFill>
                          <a:effectLst/>
                          <a:latin typeface="Arial" charset="0"/>
                        </a:rPr>
                        <a:t>legacy</a:t>
                      </a:r>
                      <a:r>
                        <a:rPr kumimoji="0" lang="es-ES" sz="14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802.11b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802.11g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FHSS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Barker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 mW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Barker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 mW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 mW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row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DSSS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OFDM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30 </a:t>
                      </a:r>
                      <a:r>
                        <a:rPr kumimoji="0" lang="es-ES" sz="1400" b="0" i="0" u="none" strike="noStrike" cap="none" normalizeH="0" baseline="0" dirty="0" err="1" smtClean="0">
                          <a:ln>
                            <a:noFill/>
                          </a:ln>
                          <a:solidFill>
                            <a:schemeClr val="tx1"/>
                          </a:solidFill>
                          <a:effectLst/>
                          <a:latin typeface="Arial" charset="0"/>
                        </a:rPr>
                        <a:t>mW</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Opc.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Opc.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Opc.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Opc.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8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err="1" smtClean="0">
                          <a:ln>
                            <a:noFill/>
                          </a:ln>
                          <a:solidFill>
                            <a:schemeClr val="tx1"/>
                          </a:solidFill>
                          <a:effectLst/>
                          <a:latin typeface="Arial" charset="0"/>
                        </a:rPr>
                        <a:t>Opc</a:t>
                      </a:r>
                      <a:r>
                        <a:rPr kumimoji="0" lang="es-E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CuadroTexto"/>
          <p:cNvSpPr txBox="1"/>
          <p:nvPr/>
        </p:nvSpPr>
        <p:spPr>
          <a:xfrm>
            <a:off x="2483768" y="5949280"/>
            <a:ext cx="4249881" cy="307777"/>
          </a:xfrm>
          <a:prstGeom prst="rect">
            <a:avLst/>
          </a:prstGeom>
          <a:noFill/>
        </p:spPr>
        <p:txBody>
          <a:bodyPr wrap="none" rtlCol="0">
            <a:spAutoFit/>
          </a:bodyPr>
          <a:lstStyle/>
          <a:p>
            <a:r>
              <a:rPr lang="es-ES" dirty="0" smtClean="0"/>
              <a:t>Cada estándar es compatible con los anteriores</a:t>
            </a:r>
            <a:endParaRPr lang="es-ES" dirty="0"/>
          </a:p>
        </p:txBody>
      </p:sp>
    </p:spTree>
  </p:cSld>
  <p:clrMapOvr>
    <a:masterClrMapping/>
  </p:clrMapOvr>
  <p:transition spd="med">
    <p:cover dir="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a:xfrm>
            <a:off x="3489325" y="6468318"/>
            <a:ext cx="2235200" cy="273050"/>
          </a:xfrm>
        </p:spPr>
        <p:txBody>
          <a:bodyPr/>
          <a:lstStyle/>
          <a:p>
            <a:pPr>
              <a:defRPr/>
            </a:pPr>
            <a:r>
              <a:rPr lang="es-ES"/>
              <a:t>Ampliación Redes 5-</a:t>
            </a:r>
            <a:fld id="{9999A357-00B1-458A-888D-D9DFC4404903}" type="slidenum">
              <a:rPr lang="es-ES"/>
              <a:pPr>
                <a:defRPr/>
              </a:pPr>
              <a:t>87</a:t>
            </a:fld>
            <a:endParaRPr lang="es-ES"/>
          </a:p>
        </p:txBody>
      </p:sp>
      <p:sp>
        <p:nvSpPr>
          <p:cNvPr id="88067" name="Rectangle 2"/>
          <p:cNvSpPr>
            <a:spLocks noGrp="1" noChangeArrowheads="1"/>
          </p:cNvSpPr>
          <p:nvPr>
            <p:ph type="title"/>
          </p:nvPr>
        </p:nvSpPr>
        <p:spPr>
          <a:xfrm>
            <a:off x="685800" y="260648"/>
            <a:ext cx="7772400" cy="731838"/>
          </a:xfrm>
        </p:spPr>
        <p:txBody>
          <a:bodyPr/>
          <a:lstStyle/>
          <a:p>
            <a:pPr eaLnBrk="1" hangingPunct="1"/>
            <a:r>
              <a:rPr lang="es-ES" sz="4000" smtClean="0"/>
              <a:t>Espectro disperso</a:t>
            </a:r>
          </a:p>
        </p:txBody>
      </p:sp>
      <p:sp>
        <p:nvSpPr>
          <p:cNvPr id="88068" name="Rectangle 3"/>
          <p:cNvSpPr>
            <a:spLocks noGrp="1" noChangeArrowheads="1"/>
          </p:cNvSpPr>
          <p:nvPr>
            <p:ph type="body" idx="1"/>
          </p:nvPr>
        </p:nvSpPr>
        <p:spPr>
          <a:xfrm>
            <a:off x="685800" y="1279823"/>
            <a:ext cx="7772400" cy="4467225"/>
          </a:xfrm>
        </p:spPr>
        <p:txBody>
          <a:bodyPr/>
          <a:lstStyle/>
          <a:p>
            <a:pPr eaLnBrk="1" hangingPunct="1">
              <a:lnSpc>
                <a:spcPct val="80000"/>
              </a:lnSpc>
            </a:pPr>
            <a:r>
              <a:rPr lang="es-ES" sz="2400" dirty="0" smtClean="0"/>
              <a:t>Debido a su carácter no regulado la banda ISM es un medio ‘hostil’ pues normalmente tiene un nivel de ruido elevado e interferencias</a:t>
            </a:r>
          </a:p>
          <a:p>
            <a:pPr eaLnBrk="1" hangingPunct="1">
              <a:lnSpc>
                <a:spcPct val="80000"/>
              </a:lnSpc>
            </a:pPr>
            <a:r>
              <a:rPr lang="es-ES" sz="2400" dirty="0" smtClean="0"/>
              <a:t>Además se imponen </a:t>
            </a:r>
            <a:r>
              <a:rPr lang="es-ES" sz="2400" dirty="0"/>
              <a:t>unas condiciones bastante estrictas de emisión (potencia máxima, tipo de antena, etc.) para evitar el </a:t>
            </a:r>
            <a:r>
              <a:rPr lang="es-ES" sz="2400" dirty="0" smtClean="0"/>
              <a:t>caos</a:t>
            </a:r>
          </a:p>
          <a:p>
            <a:pPr eaLnBrk="1" hangingPunct="1">
              <a:lnSpc>
                <a:spcPct val="80000"/>
              </a:lnSpc>
            </a:pPr>
            <a:r>
              <a:rPr lang="es-ES" sz="2400" dirty="0" smtClean="0"/>
              <a:t>Para superar esos inconvenientes lo mejor posible se utilizan técnicas de </a:t>
            </a:r>
            <a:r>
              <a:rPr lang="es-ES" sz="2400" b="1" dirty="0" smtClean="0"/>
              <a:t>espectro expandido</a:t>
            </a:r>
            <a:r>
              <a:rPr lang="es-ES" sz="2400" dirty="0" smtClean="0"/>
              <a:t> o </a:t>
            </a:r>
            <a:r>
              <a:rPr lang="es-ES" sz="2400" b="1" dirty="0" smtClean="0"/>
              <a:t>espectro disperso</a:t>
            </a:r>
            <a:r>
              <a:rPr lang="es-ES" sz="2400" dirty="0" smtClean="0"/>
              <a:t> (spread </a:t>
            </a:r>
            <a:r>
              <a:rPr lang="es-ES" sz="2400" dirty="0" err="1" smtClean="0"/>
              <a:t>spectrum</a:t>
            </a:r>
            <a:r>
              <a:rPr lang="es-ES" sz="2400" dirty="0" smtClean="0"/>
              <a:t>, SS). En redes inalámbricas se emplean dos tipos:</a:t>
            </a:r>
          </a:p>
          <a:p>
            <a:pPr lvl="1" eaLnBrk="1" hangingPunct="1">
              <a:lnSpc>
                <a:spcPct val="80000"/>
              </a:lnSpc>
            </a:pPr>
            <a:r>
              <a:rPr lang="es-ES" sz="2400" dirty="0" smtClean="0"/>
              <a:t>Por salto de frecuencia (</a:t>
            </a:r>
            <a:r>
              <a:rPr lang="es-ES" sz="2400" dirty="0" err="1" smtClean="0"/>
              <a:t>Frequency</a:t>
            </a:r>
            <a:r>
              <a:rPr lang="es-ES" sz="2400" dirty="0" smtClean="0"/>
              <a:t> </a:t>
            </a:r>
            <a:r>
              <a:rPr lang="es-ES" sz="2400" dirty="0" err="1" smtClean="0"/>
              <a:t>Hopping</a:t>
            </a:r>
            <a:r>
              <a:rPr lang="es-ES" sz="2400" dirty="0" smtClean="0"/>
              <a:t>, FHSS). Se empleaba en las primeras redes 802.11, hoy en día esta en desuso. Se sigue empleando en 802.15 (Bluetooth)</a:t>
            </a:r>
          </a:p>
          <a:p>
            <a:pPr lvl="1" eaLnBrk="1" hangingPunct="1">
              <a:lnSpc>
                <a:spcPct val="80000"/>
              </a:lnSpc>
            </a:pPr>
            <a:r>
              <a:rPr lang="es-ES" sz="2400" dirty="0" smtClean="0"/>
              <a:t>Por secuencia directa (</a:t>
            </a:r>
            <a:r>
              <a:rPr lang="es-ES" sz="2400" dirty="0" err="1" smtClean="0"/>
              <a:t>Direct</a:t>
            </a:r>
            <a:r>
              <a:rPr lang="es-ES" sz="2400" dirty="0" smtClean="0"/>
              <a:t> </a:t>
            </a:r>
            <a:r>
              <a:rPr lang="es-ES" sz="2400" dirty="0" err="1" smtClean="0"/>
              <a:t>Sequence</a:t>
            </a:r>
            <a:r>
              <a:rPr lang="es-ES" sz="2400" dirty="0" smtClean="0"/>
              <a:t>, DSSS). Se emplea en todas las redes 802.11 actuales</a:t>
            </a:r>
          </a:p>
        </p:txBody>
      </p:sp>
    </p:spTree>
  </p:cSld>
  <p:clrMapOvr>
    <a:masterClrMapping/>
  </p:clrMapOvr>
  <p:transition spd="med">
    <p:cover dir="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a:defRPr/>
            </a:pPr>
            <a:r>
              <a:rPr lang="es-ES"/>
              <a:t>Ampliación Redes 5-</a:t>
            </a:r>
            <a:fld id="{1E716CD4-CD83-47FB-BE9D-135C2D1EEB00}" type="slidenum">
              <a:rPr lang="es-ES"/>
              <a:pPr>
                <a:defRPr/>
              </a:pPr>
              <a:t>88</a:t>
            </a:fld>
            <a:endParaRPr lang="es-ES"/>
          </a:p>
        </p:txBody>
      </p:sp>
      <p:sp>
        <p:nvSpPr>
          <p:cNvPr id="89091" name="Rectangle 2"/>
          <p:cNvSpPr>
            <a:spLocks noGrp="1" noChangeArrowheads="1"/>
          </p:cNvSpPr>
          <p:nvPr>
            <p:ph type="title"/>
          </p:nvPr>
        </p:nvSpPr>
        <p:spPr>
          <a:xfrm>
            <a:off x="611188" y="549275"/>
            <a:ext cx="5689600" cy="1143000"/>
          </a:xfrm>
        </p:spPr>
        <p:txBody>
          <a:bodyPr/>
          <a:lstStyle/>
          <a:p>
            <a:pPr eaLnBrk="1" hangingPunct="1"/>
            <a:r>
              <a:rPr lang="es-ES" sz="4000" smtClean="0"/>
              <a:t>Espectro disperso por salto de frecuencia (FHSS)</a:t>
            </a:r>
          </a:p>
        </p:txBody>
      </p:sp>
      <p:sp>
        <p:nvSpPr>
          <p:cNvPr id="89092" name="Rectangle 3"/>
          <p:cNvSpPr>
            <a:spLocks noGrp="1" noChangeArrowheads="1"/>
          </p:cNvSpPr>
          <p:nvPr>
            <p:ph type="body" idx="1"/>
          </p:nvPr>
        </p:nvSpPr>
        <p:spPr>
          <a:xfrm>
            <a:off x="468313" y="2420938"/>
            <a:ext cx="8064500" cy="4248150"/>
          </a:xfrm>
        </p:spPr>
        <p:txBody>
          <a:bodyPr/>
          <a:lstStyle/>
          <a:p>
            <a:pPr eaLnBrk="1" hangingPunct="1">
              <a:lnSpc>
                <a:spcPct val="80000"/>
              </a:lnSpc>
            </a:pPr>
            <a:r>
              <a:rPr lang="es-ES" sz="2400" dirty="0" smtClean="0"/>
              <a:t>Inventado por la actriz austríaca (e ingeniero de telecomunicaciones) </a:t>
            </a:r>
            <a:r>
              <a:rPr lang="es-ES" sz="2400" dirty="0" err="1" smtClean="0"/>
              <a:t>Hedy</a:t>
            </a:r>
            <a:r>
              <a:rPr lang="es-ES" sz="2400" dirty="0" smtClean="0"/>
              <a:t> </a:t>
            </a:r>
            <a:r>
              <a:rPr lang="es-ES" sz="2400" dirty="0" err="1" smtClean="0"/>
              <a:t>Lamarr</a:t>
            </a:r>
            <a:r>
              <a:rPr lang="es-ES" sz="2400" dirty="0" smtClean="0"/>
              <a:t> en 1941, como sistema de radio para guiar los misiles de los aliados contra Hitler</a:t>
            </a:r>
          </a:p>
          <a:p>
            <a:pPr eaLnBrk="1" hangingPunct="1">
              <a:lnSpc>
                <a:spcPct val="80000"/>
              </a:lnSpc>
            </a:pPr>
            <a:r>
              <a:rPr lang="es-ES" sz="2400" dirty="0" smtClean="0"/>
              <a:t>El emisor y el receptor van cambiando continuamente de frecuencia, siguiendo una secuencia previamente acordada</a:t>
            </a:r>
          </a:p>
          <a:p>
            <a:pPr eaLnBrk="1" hangingPunct="1">
              <a:lnSpc>
                <a:spcPct val="80000"/>
              </a:lnSpc>
            </a:pPr>
            <a:r>
              <a:rPr lang="es-ES" sz="2400" dirty="0" smtClean="0"/>
              <a:t>Para emitir se emplea un canal estrecho (1 MHz) y se concentra en él toda la energía. Hay 79 canales y se cambia varias </a:t>
            </a:r>
            <a:r>
              <a:rPr lang="es-ES" sz="2400" dirty="0" err="1" smtClean="0"/>
              <a:t>vecs</a:t>
            </a:r>
            <a:r>
              <a:rPr lang="es-ES" sz="2400" dirty="0" smtClean="0"/>
              <a:t> por segundo</a:t>
            </a:r>
          </a:p>
          <a:p>
            <a:pPr eaLnBrk="1" hangingPunct="1">
              <a:lnSpc>
                <a:spcPct val="80000"/>
              </a:lnSpc>
            </a:pPr>
            <a:r>
              <a:rPr lang="es-ES" sz="2400" dirty="0"/>
              <a:t>Puede haber diferentes emisores simultáneos usando distinta secuencia, o usando la misma pero no sincronizados </a:t>
            </a:r>
          </a:p>
          <a:p>
            <a:pPr eaLnBrk="1" hangingPunct="1">
              <a:lnSpc>
                <a:spcPct val="80000"/>
              </a:lnSpc>
            </a:pPr>
            <a:r>
              <a:rPr lang="es-ES" sz="2400" dirty="0" smtClean="0"/>
              <a:t>El FHSS también se emplea en Bluetooth, pero con otros canales y el cambio se hace más a menudo</a:t>
            </a:r>
          </a:p>
        </p:txBody>
      </p:sp>
      <p:pic>
        <p:nvPicPr>
          <p:cNvPr id="89093" name="Picture 5" descr="annex-lamarr-hedy_06"/>
          <p:cNvPicPr>
            <a:picLocks noChangeAspect="1" noChangeArrowheads="1"/>
          </p:cNvPicPr>
          <p:nvPr/>
        </p:nvPicPr>
        <p:blipFill>
          <a:blip r:embed="rId3" cstate="print"/>
          <a:srcRect/>
          <a:stretch>
            <a:fillRect/>
          </a:stretch>
        </p:blipFill>
        <p:spPr bwMode="auto">
          <a:xfrm>
            <a:off x="6977063" y="115888"/>
            <a:ext cx="2051050" cy="2576512"/>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97973ACD-3E28-407F-9F13-1DC0C8CC77BC}" type="slidenum">
              <a:rPr lang="es-ES"/>
              <a:pPr>
                <a:defRPr/>
              </a:pPr>
              <a:t>89</a:t>
            </a:fld>
            <a:endParaRPr lang="es-ES"/>
          </a:p>
        </p:txBody>
      </p:sp>
      <p:sp>
        <p:nvSpPr>
          <p:cNvPr id="90115" name="Rectangle 2"/>
          <p:cNvSpPr>
            <a:spLocks noGrp="1" noChangeArrowheads="1"/>
          </p:cNvSpPr>
          <p:nvPr>
            <p:ph type="title"/>
          </p:nvPr>
        </p:nvSpPr>
        <p:spPr/>
        <p:txBody>
          <a:bodyPr/>
          <a:lstStyle/>
          <a:p>
            <a:pPr eaLnBrk="1" hangingPunct="1"/>
            <a:r>
              <a:rPr lang="es-ES" sz="4000" smtClean="0"/>
              <a:t>Espectro disperso por Secuencia Directa (DSSS)</a:t>
            </a:r>
          </a:p>
        </p:txBody>
      </p:sp>
      <p:sp>
        <p:nvSpPr>
          <p:cNvPr id="90116" name="Rectangle 3"/>
          <p:cNvSpPr>
            <a:spLocks noGrp="1" noChangeArrowheads="1"/>
          </p:cNvSpPr>
          <p:nvPr>
            <p:ph type="body" idx="1"/>
          </p:nvPr>
        </p:nvSpPr>
        <p:spPr/>
        <p:txBody>
          <a:bodyPr/>
          <a:lstStyle/>
          <a:p>
            <a:pPr eaLnBrk="1" hangingPunct="1">
              <a:lnSpc>
                <a:spcPct val="90000"/>
              </a:lnSpc>
            </a:pPr>
            <a:r>
              <a:rPr lang="es-ES" sz="2400" dirty="0" smtClean="0"/>
              <a:t>El emisor utiliza un canal mas ancho que en FHSS y envía la información codificada con mucha redundancia.</a:t>
            </a:r>
            <a:r>
              <a:rPr lang="es-ES" sz="2400" dirty="0"/>
              <a:t> </a:t>
            </a:r>
            <a:r>
              <a:rPr lang="es-ES" sz="2400" dirty="0" smtClean="0"/>
              <a:t>El </a:t>
            </a:r>
            <a:r>
              <a:rPr lang="es-ES" sz="2400" dirty="0"/>
              <a:t>canal permanece constante todo el tiempo</a:t>
            </a:r>
          </a:p>
          <a:p>
            <a:pPr eaLnBrk="1" hangingPunct="1">
              <a:lnSpc>
                <a:spcPct val="90000"/>
              </a:lnSpc>
            </a:pPr>
            <a:r>
              <a:rPr lang="es-ES" sz="2400" dirty="0" smtClean="0"/>
              <a:t>Se confía en que el receptor sea capaz de descifrar la información, aun en el caso de que se produzca alguna interferencia en alguna zona de frecuencias</a:t>
            </a:r>
          </a:p>
          <a:p>
            <a:pPr eaLnBrk="1" hangingPunct="1">
              <a:lnSpc>
                <a:spcPct val="90000"/>
              </a:lnSpc>
            </a:pPr>
            <a:r>
              <a:rPr lang="es-ES" sz="2400" dirty="0"/>
              <a:t>Puede haber diferentes emisores simultáneos si usan canales diferentes no solapados </a:t>
            </a:r>
          </a:p>
        </p:txBody>
      </p:sp>
    </p:spTree>
  </p:cSld>
  <p:clrMapOvr>
    <a:masterClrMapping/>
  </p:clrMapOvr>
  <p:transition spd="med">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Marcador de número de diapositiva"/>
          <p:cNvSpPr>
            <a:spLocks noGrp="1"/>
          </p:cNvSpPr>
          <p:nvPr>
            <p:ph type="sldNum" sz="quarter" idx="10"/>
          </p:nvPr>
        </p:nvSpPr>
        <p:spPr/>
        <p:txBody>
          <a:bodyPr/>
          <a:lstStyle/>
          <a:p>
            <a:pPr>
              <a:defRPr/>
            </a:pPr>
            <a:r>
              <a:rPr lang="es-ES"/>
              <a:t>Ampliación Redes 5-</a:t>
            </a:r>
            <a:fld id="{910C346B-59E9-4587-BD98-3CFABC831E27}" type="slidenum">
              <a:rPr lang="es-ES"/>
              <a:pPr>
                <a:defRPr/>
              </a:pPr>
              <a:t>9</a:t>
            </a:fld>
            <a:endParaRPr lang="es-ES"/>
          </a:p>
        </p:txBody>
      </p:sp>
      <p:pic>
        <p:nvPicPr>
          <p:cNvPr id="11267" name="Picture 2"/>
          <p:cNvPicPr>
            <a:picLocks noChangeAspect="1" noChangeArrowheads="1"/>
          </p:cNvPicPr>
          <p:nvPr/>
        </p:nvPicPr>
        <p:blipFill>
          <a:blip r:embed="rId3" cstate="print"/>
          <a:srcRect/>
          <a:stretch>
            <a:fillRect/>
          </a:stretch>
        </p:blipFill>
        <p:spPr bwMode="auto">
          <a:xfrm>
            <a:off x="2720975" y="3476625"/>
            <a:ext cx="3165475" cy="241300"/>
          </a:xfrm>
          <a:prstGeom prst="rect">
            <a:avLst/>
          </a:prstGeom>
          <a:noFill/>
          <a:ln w="9525">
            <a:noFill/>
            <a:miter lim="800000"/>
            <a:headEnd/>
            <a:tailEnd/>
          </a:ln>
        </p:spPr>
      </p:pic>
      <p:pic>
        <p:nvPicPr>
          <p:cNvPr id="11268" name="Picture 3"/>
          <p:cNvPicPr>
            <a:picLocks noChangeAspect="1" noChangeArrowheads="1"/>
          </p:cNvPicPr>
          <p:nvPr/>
        </p:nvPicPr>
        <p:blipFill>
          <a:blip r:embed="rId4" cstate="print"/>
          <a:srcRect/>
          <a:stretch>
            <a:fillRect/>
          </a:stretch>
        </p:blipFill>
        <p:spPr bwMode="auto">
          <a:xfrm>
            <a:off x="2651125" y="1965325"/>
            <a:ext cx="1687513" cy="1690688"/>
          </a:xfrm>
          <a:prstGeom prst="rect">
            <a:avLst/>
          </a:prstGeom>
          <a:noFill/>
          <a:ln w="9525">
            <a:noFill/>
            <a:miter lim="800000"/>
            <a:headEnd/>
            <a:tailEnd/>
          </a:ln>
        </p:spPr>
      </p:pic>
      <p:pic>
        <p:nvPicPr>
          <p:cNvPr id="11269" name="Picture 4"/>
          <p:cNvPicPr>
            <a:picLocks noChangeAspect="1" noChangeArrowheads="1"/>
          </p:cNvPicPr>
          <p:nvPr/>
        </p:nvPicPr>
        <p:blipFill>
          <a:blip r:embed="rId5" cstate="print"/>
          <a:srcRect/>
          <a:stretch>
            <a:fillRect/>
          </a:stretch>
        </p:blipFill>
        <p:spPr bwMode="auto">
          <a:xfrm>
            <a:off x="4414838" y="1968500"/>
            <a:ext cx="1752600" cy="1647825"/>
          </a:xfrm>
          <a:prstGeom prst="rect">
            <a:avLst/>
          </a:prstGeom>
          <a:noFill/>
          <a:ln w="9525">
            <a:noFill/>
            <a:miter lim="800000"/>
            <a:headEnd/>
            <a:tailEnd/>
          </a:ln>
        </p:spPr>
      </p:pic>
      <p:sp>
        <p:nvSpPr>
          <p:cNvPr id="11270" name="Text Box 5"/>
          <p:cNvSpPr txBox="1">
            <a:spLocks noChangeArrowheads="1"/>
          </p:cNvSpPr>
          <p:nvPr/>
        </p:nvSpPr>
        <p:spPr bwMode="auto">
          <a:xfrm>
            <a:off x="2322513" y="333375"/>
            <a:ext cx="4705350" cy="641350"/>
          </a:xfrm>
          <a:prstGeom prst="rect">
            <a:avLst/>
          </a:prstGeom>
          <a:noFill/>
          <a:ln w="9525">
            <a:noFill/>
            <a:miter lim="800000"/>
            <a:headEnd/>
            <a:tailEnd/>
          </a:ln>
        </p:spPr>
        <p:txBody>
          <a:bodyPr wrap="none">
            <a:spAutoFit/>
          </a:bodyPr>
          <a:lstStyle/>
          <a:p>
            <a:pPr algn="ctr"/>
            <a:r>
              <a:rPr lang="es-ES" sz="3600" b="0"/>
              <a:t>Red ‘ad hoc’ (sin APs)</a:t>
            </a:r>
          </a:p>
        </p:txBody>
      </p:sp>
      <p:pic>
        <p:nvPicPr>
          <p:cNvPr id="11271" name="Picture 6"/>
          <p:cNvPicPr>
            <a:picLocks noChangeAspect="1" noChangeArrowheads="1"/>
          </p:cNvPicPr>
          <p:nvPr/>
        </p:nvPicPr>
        <p:blipFill>
          <a:blip r:embed="rId6" cstate="print"/>
          <a:srcRect/>
          <a:stretch>
            <a:fillRect/>
          </a:stretch>
        </p:blipFill>
        <p:spPr bwMode="auto">
          <a:xfrm>
            <a:off x="4338638" y="1968500"/>
            <a:ext cx="177800" cy="3349625"/>
          </a:xfrm>
          <a:prstGeom prst="rect">
            <a:avLst/>
          </a:prstGeom>
          <a:noFill/>
          <a:ln w="9525">
            <a:noFill/>
            <a:miter lim="800000"/>
            <a:headEnd/>
            <a:tailEnd/>
          </a:ln>
        </p:spPr>
      </p:pic>
      <p:pic>
        <p:nvPicPr>
          <p:cNvPr id="11272" name="Picture 7"/>
          <p:cNvPicPr>
            <a:picLocks noChangeAspect="1" noChangeArrowheads="1"/>
          </p:cNvPicPr>
          <p:nvPr/>
        </p:nvPicPr>
        <p:blipFill>
          <a:blip r:embed="rId4" cstate="print"/>
          <a:srcRect/>
          <a:stretch>
            <a:fillRect/>
          </a:stretch>
        </p:blipFill>
        <p:spPr bwMode="auto">
          <a:xfrm>
            <a:off x="4338638" y="3641725"/>
            <a:ext cx="1687512" cy="1690688"/>
          </a:xfrm>
          <a:prstGeom prst="rect">
            <a:avLst/>
          </a:prstGeom>
          <a:noFill/>
          <a:ln w="9525">
            <a:noFill/>
            <a:miter lim="800000"/>
            <a:headEnd/>
            <a:tailEnd/>
          </a:ln>
        </p:spPr>
      </p:pic>
      <p:pic>
        <p:nvPicPr>
          <p:cNvPr id="11273" name="Picture 8"/>
          <p:cNvPicPr>
            <a:picLocks noChangeAspect="1" noChangeArrowheads="1"/>
          </p:cNvPicPr>
          <p:nvPr/>
        </p:nvPicPr>
        <p:blipFill>
          <a:blip r:embed="rId5" cstate="print"/>
          <a:srcRect/>
          <a:stretch>
            <a:fillRect/>
          </a:stretch>
        </p:blipFill>
        <p:spPr bwMode="auto">
          <a:xfrm>
            <a:off x="2655888" y="3565525"/>
            <a:ext cx="1752600" cy="1647825"/>
          </a:xfrm>
          <a:prstGeom prst="rect">
            <a:avLst/>
          </a:prstGeom>
          <a:noFill/>
          <a:ln w="9525">
            <a:noFill/>
            <a:miter lim="800000"/>
            <a:headEnd/>
            <a:tailEnd/>
          </a:ln>
        </p:spPr>
      </p:pic>
      <p:pic>
        <p:nvPicPr>
          <p:cNvPr id="11274" name="Picture 9"/>
          <p:cNvPicPr>
            <a:picLocks noChangeArrowheads="1"/>
          </p:cNvPicPr>
          <p:nvPr/>
        </p:nvPicPr>
        <p:blipFill>
          <a:blip r:embed="rId7" cstate="print"/>
          <a:srcRect/>
          <a:stretch>
            <a:fillRect/>
          </a:stretch>
        </p:blipFill>
        <p:spPr bwMode="auto">
          <a:xfrm>
            <a:off x="5605463" y="3205163"/>
            <a:ext cx="842962" cy="741362"/>
          </a:xfrm>
          <a:prstGeom prst="rect">
            <a:avLst/>
          </a:prstGeom>
          <a:noFill/>
          <a:ln w="9525">
            <a:noFill/>
            <a:miter lim="800000"/>
            <a:headEnd/>
            <a:tailEnd/>
          </a:ln>
        </p:spPr>
      </p:pic>
      <p:pic>
        <p:nvPicPr>
          <p:cNvPr id="11275" name="Picture 10"/>
          <p:cNvPicPr>
            <a:picLocks noChangeArrowheads="1"/>
          </p:cNvPicPr>
          <p:nvPr/>
        </p:nvPicPr>
        <p:blipFill>
          <a:blip r:embed="rId7" cstate="print"/>
          <a:srcRect/>
          <a:stretch>
            <a:fillRect/>
          </a:stretch>
        </p:blipFill>
        <p:spPr bwMode="auto">
          <a:xfrm>
            <a:off x="3987800" y="1376363"/>
            <a:ext cx="842963" cy="741362"/>
          </a:xfrm>
          <a:prstGeom prst="rect">
            <a:avLst/>
          </a:prstGeom>
          <a:noFill/>
          <a:ln w="9525">
            <a:noFill/>
            <a:miter lim="800000"/>
            <a:headEnd/>
            <a:tailEnd/>
          </a:ln>
        </p:spPr>
      </p:pic>
      <p:pic>
        <p:nvPicPr>
          <p:cNvPr id="11276" name="Picture 11"/>
          <p:cNvPicPr>
            <a:picLocks noChangeArrowheads="1"/>
          </p:cNvPicPr>
          <p:nvPr/>
        </p:nvPicPr>
        <p:blipFill>
          <a:blip r:embed="rId7" cstate="print"/>
          <a:srcRect/>
          <a:stretch>
            <a:fillRect/>
          </a:stretch>
        </p:blipFill>
        <p:spPr bwMode="auto">
          <a:xfrm>
            <a:off x="3916363" y="5089525"/>
            <a:ext cx="844550" cy="741363"/>
          </a:xfrm>
          <a:prstGeom prst="rect">
            <a:avLst/>
          </a:prstGeom>
          <a:noFill/>
          <a:ln w="9525">
            <a:noFill/>
            <a:miter lim="800000"/>
            <a:headEnd/>
            <a:tailEnd/>
          </a:ln>
        </p:spPr>
      </p:pic>
      <p:sp>
        <p:nvSpPr>
          <p:cNvPr id="11277" name="Text Box 12"/>
          <p:cNvSpPr txBox="1">
            <a:spLocks noChangeArrowheads="1"/>
          </p:cNvSpPr>
          <p:nvPr/>
        </p:nvSpPr>
        <p:spPr bwMode="auto">
          <a:xfrm>
            <a:off x="5327774" y="5085184"/>
            <a:ext cx="3132658" cy="738664"/>
          </a:xfrm>
          <a:prstGeom prst="rect">
            <a:avLst/>
          </a:prstGeom>
          <a:solidFill>
            <a:schemeClr val="bg1"/>
          </a:solidFill>
          <a:ln w="9525">
            <a:noFill/>
            <a:miter lim="800000"/>
            <a:headEnd/>
            <a:tailEnd/>
          </a:ln>
        </p:spPr>
        <p:txBody>
          <a:bodyPr wrap="square">
            <a:spAutoFit/>
          </a:bodyPr>
          <a:lstStyle/>
          <a:p>
            <a:pPr algn="ctr"/>
            <a:r>
              <a:rPr lang="es-ES" dirty="0"/>
              <a:t>Las tramas se transmiten directamente de emisor a receptor. </a:t>
            </a:r>
            <a:r>
              <a:rPr lang="es-ES" dirty="0" smtClean="0"/>
              <a:t>Todos han de poder llegar a todos. </a:t>
            </a:r>
            <a:endParaRPr lang="es-ES" dirty="0"/>
          </a:p>
        </p:txBody>
      </p:sp>
      <p:grpSp>
        <p:nvGrpSpPr>
          <p:cNvPr id="2" name="Group 13"/>
          <p:cNvGrpSpPr>
            <a:grpSpLocks/>
          </p:cNvGrpSpPr>
          <p:nvPr/>
        </p:nvGrpSpPr>
        <p:grpSpPr bwMode="auto">
          <a:xfrm>
            <a:off x="668338" y="1812925"/>
            <a:ext cx="2544762" cy="1219200"/>
            <a:chOff x="183" y="1152"/>
            <a:chExt cx="1737" cy="768"/>
          </a:xfrm>
        </p:grpSpPr>
        <p:sp>
          <p:nvSpPr>
            <p:cNvPr id="11299" name="Text Box 14"/>
            <p:cNvSpPr txBox="1">
              <a:spLocks noChangeArrowheads="1"/>
            </p:cNvSpPr>
            <p:nvPr/>
          </p:nvSpPr>
          <p:spPr bwMode="auto">
            <a:xfrm>
              <a:off x="183" y="1152"/>
              <a:ext cx="1737" cy="465"/>
            </a:xfrm>
            <a:prstGeom prst="rect">
              <a:avLst/>
            </a:prstGeom>
            <a:solidFill>
              <a:schemeClr val="bg1"/>
            </a:solidFill>
            <a:ln w="9525">
              <a:noFill/>
              <a:miter lim="800000"/>
              <a:headEnd/>
              <a:tailEnd/>
            </a:ln>
          </p:spPr>
          <p:txBody>
            <a:bodyPr>
              <a:spAutoFit/>
            </a:bodyPr>
            <a:lstStyle/>
            <a:p>
              <a:pPr algn="ctr"/>
              <a:r>
                <a:rPr lang="es-ES" dirty="0" smtClean="0"/>
                <a:t>Este </a:t>
              </a:r>
              <a:r>
                <a:rPr lang="es-ES" dirty="0"/>
                <a:t>PC </a:t>
              </a:r>
              <a:r>
                <a:rPr lang="es-ES" dirty="0" smtClean="0"/>
                <a:t>podría </a:t>
              </a:r>
              <a:r>
                <a:rPr lang="es-ES" dirty="0"/>
                <a:t>actuar de </a:t>
              </a:r>
              <a:r>
                <a:rPr lang="es-ES" dirty="0" err="1" smtClean="0"/>
                <a:t>router</a:t>
              </a:r>
              <a:r>
                <a:rPr lang="es-ES" dirty="0" smtClean="0"/>
                <a:t> para que los demás puedan salir a Internet</a:t>
              </a:r>
              <a:endParaRPr lang="es-ES" dirty="0"/>
            </a:p>
          </p:txBody>
        </p:sp>
        <p:sp>
          <p:nvSpPr>
            <p:cNvPr id="11300" name="Line 15"/>
            <p:cNvSpPr>
              <a:spLocks noChangeShapeType="1"/>
            </p:cNvSpPr>
            <p:nvPr/>
          </p:nvSpPr>
          <p:spPr bwMode="auto">
            <a:xfrm>
              <a:off x="1440" y="1584"/>
              <a:ext cx="0" cy="336"/>
            </a:xfrm>
            <a:prstGeom prst="line">
              <a:avLst/>
            </a:prstGeom>
            <a:noFill/>
            <a:ln w="9525">
              <a:solidFill>
                <a:schemeClr val="tx1"/>
              </a:solidFill>
              <a:round/>
              <a:headEnd/>
              <a:tailEnd type="triangle" w="med" len="med"/>
            </a:ln>
          </p:spPr>
          <p:txBody>
            <a:bodyPr/>
            <a:lstStyle/>
            <a:p>
              <a:endParaRPr lang="es-ES"/>
            </a:p>
          </p:txBody>
        </p:sp>
      </p:grpSp>
      <p:grpSp>
        <p:nvGrpSpPr>
          <p:cNvPr id="3" name="Group 16"/>
          <p:cNvGrpSpPr>
            <a:grpSpLocks/>
          </p:cNvGrpSpPr>
          <p:nvPr/>
        </p:nvGrpSpPr>
        <p:grpSpPr bwMode="auto">
          <a:xfrm>
            <a:off x="611188" y="3565525"/>
            <a:ext cx="2109787" cy="2667000"/>
            <a:chOff x="144" y="2256"/>
            <a:chExt cx="1440" cy="1680"/>
          </a:xfrm>
        </p:grpSpPr>
        <p:sp>
          <p:nvSpPr>
            <p:cNvPr id="11290" name="Line 17"/>
            <p:cNvSpPr>
              <a:spLocks noChangeShapeType="1"/>
            </p:cNvSpPr>
            <p:nvPr/>
          </p:nvSpPr>
          <p:spPr bwMode="auto">
            <a:xfrm>
              <a:off x="768" y="3072"/>
              <a:ext cx="0" cy="672"/>
            </a:xfrm>
            <a:prstGeom prst="line">
              <a:avLst/>
            </a:prstGeom>
            <a:noFill/>
            <a:ln w="25400">
              <a:solidFill>
                <a:srgbClr val="0000FF"/>
              </a:solidFill>
              <a:round/>
              <a:headEnd/>
              <a:tailEnd/>
            </a:ln>
          </p:spPr>
          <p:txBody>
            <a:bodyPr/>
            <a:lstStyle/>
            <a:p>
              <a:endParaRPr lang="es-ES"/>
            </a:p>
          </p:txBody>
        </p:sp>
        <p:sp>
          <p:nvSpPr>
            <p:cNvPr id="11291" name="Line 18"/>
            <p:cNvSpPr>
              <a:spLocks noChangeShapeType="1"/>
            </p:cNvSpPr>
            <p:nvPr/>
          </p:nvSpPr>
          <p:spPr bwMode="auto">
            <a:xfrm>
              <a:off x="440" y="2688"/>
              <a:ext cx="1144" cy="0"/>
            </a:xfrm>
            <a:prstGeom prst="line">
              <a:avLst/>
            </a:prstGeom>
            <a:noFill/>
            <a:ln w="25400">
              <a:solidFill>
                <a:srgbClr val="0000FF"/>
              </a:solidFill>
              <a:round/>
              <a:headEnd/>
              <a:tailEnd/>
            </a:ln>
          </p:spPr>
          <p:txBody>
            <a:bodyPr/>
            <a:lstStyle/>
            <a:p>
              <a:endParaRPr lang="es-ES"/>
            </a:p>
          </p:txBody>
        </p:sp>
        <p:sp>
          <p:nvSpPr>
            <p:cNvPr id="11292" name="Line 19"/>
            <p:cNvSpPr>
              <a:spLocks noChangeShapeType="1"/>
            </p:cNvSpPr>
            <p:nvPr/>
          </p:nvSpPr>
          <p:spPr bwMode="auto">
            <a:xfrm>
              <a:off x="720" y="2688"/>
              <a:ext cx="0" cy="288"/>
            </a:xfrm>
            <a:prstGeom prst="line">
              <a:avLst/>
            </a:prstGeom>
            <a:noFill/>
            <a:ln w="25400">
              <a:solidFill>
                <a:srgbClr val="0000FF"/>
              </a:solidFill>
              <a:round/>
              <a:headEnd/>
              <a:tailEnd/>
            </a:ln>
          </p:spPr>
          <p:txBody>
            <a:bodyPr/>
            <a:lstStyle/>
            <a:p>
              <a:endParaRPr lang="es-ES"/>
            </a:p>
          </p:txBody>
        </p:sp>
        <p:sp>
          <p:nvSpPr>
            <p:cNvPr id="11293" name="Line 20"/>
            <p:cNvSpPr>
              <a:spLocks noChangeShapeType="1"/>
            </p:cNvSpPr>
            <p:nvPr/>
          </p:nvSpPr>
          <p:spPr bwMode="auto">
            <a:xfrm flipV="1">
              <a:off x="1392" y="2256"/>
              <a:ext cx="0" cy="432"/>
            </a:xfrm>
            <a:prstGeom prst="line">
              <a:avLst/>
            </a:prstGeom>
            <a:noFill/>
            <a:ln w="25400">
              <a:solidFill>
                <a:srgbClr val="0000FF"/>
              </a:solidFill>
              <a:round/>
              <a:headEnd/>
              <a:tailEnd/>
            </a:ln>
          </p:spPr>
          <p:txBody>
            <a:bodyPr/>
            <a:lstStyle/>
            <a:p>
              <a:endParaRPr lang="es-ES"/>
            </a:p>
          </p:txBody>
        </p:sp>
        <p:grpSp>
          <p:nvGrpSpPr>
            <p:cNvPr id="11294" name="Group 21"/>
            <p:cNvGrpSpPr>
              <a:grpSpLocks/>
            </p:cNvGrpSpPr>
            <p:nvPr/>
          </p:nvGrpSpPr>
          <p:grpSpPr bwMode="auto">
            <a:xfrm>
              <a:off x="144" y="3332"/>
              <a:ext cx="1384" cy="604"/>
              <a:chOff x="2880" y="1806"/>
              <a:chExt cx="1384" cy="604"/>
            </a:xfrm>
          </p:grpSpPr>
          <p:pic>
            <p:nvPicPr>
              <p:cNvPr id="11297" name="Picture 22"/>
              <p:cNvPicPr>
                <a:picLocks noChangeArrowheads="1"/>
              </p:cNvPicPr>
              <p:nvPr/>
            </p:nvPicPr>
            <p:blipFill>
              <a:blip r:embed="rId8" cstate="print"/>
              <a:srcRect/>
              <a:stretch>
                <a:fillRect/>
              </a:stretch>
            </p:blipFill>
            <p:spPr bwMode="auto">
              <a:xfrm>
                <a:off x="2880" y="1806"/>
                <a:ext cx="1384" cy="604"/>
              </a:xfrm>
              <a:prstGeom prst="rect">
                <a:avLst/>
              </a:prstGeom>
              <a:noFill/>
              <a:ln w="9525">
                <a:noFill/>
                <a:miter lim="800000"/>
                <a:headEnd/>
                <a:tailEnd/>
              </a:ln>
            </p:spPr>
          </p:pic>
          <p:sp>
            <p:nvSpPr>
              <p:cNvPr id="11298" name="Text Box 23"/>
              <p:cNvSpPr txBox="1">
                <a:spLocks noChangeArrowheads="1"/>
              </p:cNvSpPr>
              <p:nvPr/>
            </p:nvSpPr>
            <p:spPr bwMode="auto">
              <a:xfrm>
                <a:off x="3312" y="2016"/>
                <a:ext cx="569" cy="192"/>
              </a:xfrm>
              <a:prstGeom prst="rect">
                <a:avLst/>
              </a:prstGeom>
              <a:noFill/>
              <a:ln w="9525">
                <a:noFill/>
                <a:miter lim="800000"/>
                <a:headEnd/>
                <a:tailEnd/>
              </a:ln>
            </p:spPr>
            <p:txBody>
              <a:bodyPr wrap="none">
                <a:spAutoFit/>
              </a:bodyPr>
              <a:lstStyle/>
              <a:p>
                <a:r>
                  <a:rPr lang="es-ES"/>
                  <a:t>Internet</a:t>
                </a:r>
              </a:p>
            </p:txBody>
          </p:sp>
        </p:grpSp>
        <p:pic>
          <p:nvPicPr>
            <p:cNvPr id="11295" name="Picture 24"/>
            <p:cNvPicPr>
              <a:picLocks noChangeArrowheads="1"/>
            </p:cNvPicPr>
            <p:nvPr/>
          </p:nvPicPr>
          <p:blipFill>
            <a:blip r:embed="rId9" cstate="print"/>
            <a:srcRect/>
            <a:stretch>
              <a:fillRect/>
            </a:stretch>
          </p:blipFill>
          <p:spPr bwMode="auto">
            <a:xfrm>
              <a:off x="576" y="2928"/>
              <a:ext cx="454" cy="286"/>
            </a:xfrm>
            <a:prstGeom prst="rect">
              <a:avLst/>
            </a:prstGeom>
            <a:noFill/>
            <a:ln w="12700">
              <a:noFill/>
              <a:miter lim="800000"/>
              <a:headEnd/>
              <a:tailEnd/>
            </a:ln>
          </p:spPr>
        </p:pic>
        <p:sp>
          <p:nvSpPr>
            <p:cNvPr id="11296" name="Text Box 25"/>
            <p:cNvSpPr txBox="1">
              <a:spLocks noChangeArrowheads="1"/>
            </p:cNvSpPr>
            <p:nvPr/>
          </p:nvSpPr>
          <p:spPr bwMode="auto">
            <a:xfrm>
              <a:off x="425" y="2496"/>
              <a:ext cx="999" cy="192"/>
            </a:xfrm>
            <a:prstGeom prst="rect">
              <a:avLst/>
            </a:prstGeom>
            <a:noFill/>
            <a:ln w="9525">
              <a:noFill/>
              <a:miter lim="800000"/>
              <a:headEnd/>
              <a:tailEnd/>
            </a:ln>
          </p:spPr>
          <p:txBody>
            <a:bodyPr wrap="none">
              <a:spAutoFit/>
            </a:bodyPr>
            <a:lstStyle/>
            <a:p>
              <a:pPr algn="ctr"/>
              <a:r>
                <a:rPr lang="es-ES"/>
                <a:t>147.156.1.15/24</a:t>
              </a:r>
            </a:p>
          </p:txBody>
        </p:sp>
      </p:grpSp>
      <p:sp>
        <p:nvSpPr>
          <p:cNvPr id="11280" name="Text Box 26"/>
          <p:cNvSpPr txBox="1">
            <a:spLocks noChangeArrowheads="1"/>
          </p:cNvSpPr>
          <p:nvPr/>
        </p:nvSpPr>
        <p:spPr bwMode="auto">
          <a:xfrm>
            <a:off x="846138" y="3184525"/>
            <a:ext cx="1365250" cy="304800"/>
          </a:xfrm>
          <a:prstGeom prst="rect">
            <a:avLst/>
          </a:prstGeom>
          <a:noFill/>
          <a:ln w="9525">
            <a:noFill/>
            <a:miter lim="800000"/>
            <a:headEnd/>
            <a:tailEnd/>
          </a:ln>
        </p:spPr>
        <p:txBody>
          <a:bodyPr wrap="none">
            <a:spAutoFit/>
          </a:bodyPr>
          <a:lstStyle/>
          <a:p>
            <a:pPr algn="ctr"/>
            <a:r>
              <a:rPr lang="es-ES"/>
              <a:t>147.156.2.1/24</a:t>
            </a:r>
          </a:p>
        </p:txBody>
      </p:sp>
      <p:sp>
        <p:nvSpPr>
          <p:cNvPr id="11281" name="Text Box 27"/>
          <p:cNvSpPr txBox="1">
            <a:spLocks noChangeArrowheads="1"/>
          </p:cNvSpPr>
          <p:nvPr/>
        </p:nvSpPr>
        <p:spPr bwMode="auto">
          <a:xfrm>
            <a:off x="4572000" y="1988840"/>
            <a:ext cx="1365250" cy="304800"/>
          </a:xfrm>
          <a:prstGeom prst="rect">
            <a:avLst/>
          </a:prstGeom>
          <a:noFill/>
          <a:ln w="9525">
            <a:noFill/>
            <a:miter lim="800000"/>
            <a:headEnd/>
            <a:tailEnd/>
          </a:ln>
        </p:spPr>
        <p:txBody>
          <a:bodyPr wrap="none">
            <a:spAutoFit/>
          </a:bodyPr>
          <a:lstStyle/>
          <a:p>
            <a:pPr algn="ctr"/>
            <a:r>
              <a:rPr lang="es-ES" dirty="0"/>
              <a:t>147.156.2.2/24</a:t>
            </a:r>
          </a:p>
        </p:txBody>
      </p:sp>
      <p:sp>
        <p:nvSpPr>
          <p:cNvPr id="11282" name="Text Box 28"/>
          <p:cNvSpPr txBox="1">
            <a:spLocks noChangeArrowheads="1"/>
          </p:cNvSpPr>
          <p:nvPr/>
        </p:nvSpPr>
        <p:spPr bwMode="auto">
          <a:xfrm>
            <a:off x="5651500" y="4076700"/>
            <a:ext cx="1365250" cy="304800"/>
          </a:xfrm>
          <a:prstGeom prst="rect">
            <a:avLst/>
          </a:prstGeom>
          <a:noFill/>
          <a:ln w="9525">
            <a:noFill/>
            <a:miter lim="800000"/>
            <a:headEnd/>
            <a:tailEnd/>
          </a:ln>
        </p:spPr>
        <p:txBody>
          <a:bodyPr wrap="none">
            <a:spAutoFit/>
          </a:bodyPr>
          <a:lstStyle/>
          <a:p>
            <a:pPr algn="ctr"/>
            <a:r>
              <a:rPr lang="es-ES"/>
              <a:t>147.156.2.3/24</a:t>
            </a:r>
          </a:p>
        </p:txBody>
      </p:sp>
      <p:sp>
        <p:nvSpPr>
          <p:cNvPr id="11283" name="Text Box 29"/>
          <p:cNvSpPr txBox="1">
            <a:spLocks noChangeArrowheads="1"/>
          </p:cNvSpPr>
          <p:nvPr/>
        </p:nvSpPr>
        <p:spPr bwMode="auto">
          <a:xfrm>
            <a:off x="3724275" y="5949950"/>
            <a:ext cx="1365250" cy="304800"/>
          </a:xfrm>
          <a:prstGeom prst="rect">
            <a:avLst/>
          </a:prstGeom>
          <a:noFill/>
          <a:ln w="9525">
            <a:noFill/>
            <a:miter lim="800000"/>
            <a:headEnd/>
            <a:tailEnd/>
          </a:ln>
        </p:spPr>
        <p:txBody>
          <a:bodyPr wrap="none">
            <a:spAutoFit/>
          </a:bodyPr>
          <a:lstStyle/>
          <a:p>
            <a:pPr algn="ctr"/>
            <a:r>
              <a:rPr lang="es-ES"/>
              <a:t>147.156.2.4/24</a:t>
            </a:r>
          </a:p>
        </p:txBody>
      </p:sp>
      <p:pic>
        <p:nvPicPr>
          <p:cNvPr id="11284" name="Picture 30"/>
          <p:cNvPicPr>
            <a:picLocks noChangeArrowheads="1"/>
          </p:cNvPicPr>
          <p:nvPr/>
        </p:nvPicPr>
        <p:blipFill>
          <a:blip r:embed="rId10" cstate="print"/>
          <a:srcRect/>
          <a:stretch>
            <a:fillRect/>
          </a:stretch>
        </p:blipFill>
        <p:spPr bwMode="auto">
          <a:xfrm>
            <a:off x="2162175" y="3124200"/>
            <a:ext cx="839788" cy="822325"/>
          </a:xfrm>
          <a:prstGeom prst="rect">
            <a:avLst/>
          </a:prstGeom>
          <a:noFill/>
          <a:ln w="9525">
            <a:noFill/>
            <a:miter lim="800000"/>
            <a:headEnd/>
            <a:tailEnd/>
          </a:ln>
        </p:spPr>
      </p:pic>
      <p:sp>
        <p:nvSpPr>
          <p:cNvPr id="11289" name="Text Box 35"/>
          <p:cNvSpPr txBox="1">
            <a:spLocks noChangeArrowheads="1"/>
          </p:cNvSpPr>
          <p:nvPr/>
        </p:nvSpPr>
        <p:spPr bwMode="auto">
          <a:xfrm>
            <a:off x="5610225" y="1484313"/>
            <a:ext cx="906463" cy="336550"/>
          </a:xfrm>
          <a:prstGeom prst="rect">
            <a:avLst/>
          </a:prstGeom>
          <a:noFill/>
          <a:ln w="9525">
            <a:solidFill>
              <a:schemeClr val="accent6"/>
            </a:solidFill>
            <a:miter lim="800000"/>
            <a:headEnd/>
            <a:tailEnd/>
          </a:ln>
        </p:spPr>
        <p:txBody>
          <a:bodyPr wrap="none">
            <a:spAutoFit/>
          </a:bodyPr>
          <a:lstStyle/>
          <a:p>
            <a:r>
              <a:rPr lang="es-ES" sz="1600" dirty="0"/>
              <a:t>Canal 9</a:t>
            </a:r>
          </a:p>
        </p:txBody>
      </p:sp>
      <p:sp>
        <p:nvSpPr>
          <p:cNvPr id="37" name="Text Box 12"/>
          <p:cNvSpPr txBox="1">
            <a:spLocks noChangeArrowheads="1"/>
          </p:cNvSpPr>
          <p:nvPr/>
        </p:nvSpPr>
        <p:spPr bwMode="auto">
          <a:xfrm>
            <a:off x="6200255" y="1916832"/>
            <a:ext cx="2476201" cy="738664"/>
          </a:xfrm>
          <a:prstGeom prst="rect">
            <a:avLst/>
          </a:prstGeom>
          <a:solidFill>
            <a:schemeClr val="bg1"/>
          </a:solidFill>
          <a:ln w="9525">
            <a:noFill/>
            <a:miter lim="800000"/>
            <a:headEnd/>
            <a:tailEnd/>
          </a:ln>
        </p:spPr>
        <p:txBody>
          <a:bodyPr wrap="square">
            <a:spAutoFit/>
          </a:bodyPr>
          <a:lstStyle/>
          <a:p>
            <a:pPr algn="ctr"/>
            <a:r>
              <a:rPr lang="es-ES" dirty="0" smtClean="0"/>
              <a:t>El </a:t>
            </a:r>
            <a:r>
              <a:rPr lang="es-ES" dirty="0"/>
              <a:t>canal de radio se ha de configurar manualmente en cada equipo </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2 Marcador de número de diapositiva"/>
          <p:cNvSpPr>
            <a:spLocks noGrp="1"/>
          </p:cNvSpPr>
          <p:nvPr>
            <p:ph type="sldNum" sz="quarter" idx="10"/>
          </p:nvPr>
        </p:nvSpPr>
        <p:spPr/>
        <p:txBody>
          <a:bodyPr/>
          <a:lstStyle/>
          <a:p>
            <a:pPr>
              <a:defRPr/>
            </a:pPr>
            <a:r>
              <a:rPr lang="es-ES"/>
              <a:t>Ampliación Redes 5-</a:t>
            </a:r>
            <a:fld id="{4A12FBD9-0BE6-45B3-96E1-02815F77FE51}" type="slidenum">
              <a:rPr lang="es-ES"/>
              <a:pPr>
                <a:defRPr/>
              </a:pPr>
              <a:t>90</a:t>
            </a:fld>
            <a:endParaRPr lang="es-ES"/>
          </a:p>
        </p:txBody>
      </p:sp>
      <p:sp>
        <p:nvSpPr>
          <p:cNvPr id="91139" name="Rectangle 2"/>
          <p:cNvSpPr>
            <a:spLocks noGrp="1" noChangeArrowheads="1"/>
          </p:cNvSpPr>
          <p:nvPr>
            <p:ph type="title"/>
          </p:nvPr>
        </p:nvSpPr>
        <p:spPr>
          <a:xfrm>
            <a:off x="685800" y="333375"/>
            <a:ext cx="7772400" cy="1143000"/>
          </a:xfrm>
        </p:spPr>
        <p:txBody>
          <a:bodyPr/>
          <a:lstStyle/>
          <a:p>
            <a:pPr eaLnBrk="1" hangingPunct="1"/>
            <a:r>
              <a:rPr lang="es-ES" sz="3200" dirty="0" err="1" smtClean="0">
                <a:latin typeface="Arial" charset="0"/>
              </a:rPr>
              <a:t>Frequency</a:t>
            </a:r>
            <a:r>
              <a:rPr lang="es-ES" sz="3200" dirty="0" smtClean="0">
                <a:latin typeface="Arial" charset="0"/>
              </a:rPr>
              <a:t> </a:t>
            </a:r>
            <a:r>
              <a:rPr lang="es-ES" sz="3200" dirty="0" err="1" smtClean="0">
                <a:latin typeface="Arial" charset="0"/>
              </a:rPr>
              <a:t>Hopping</a:t>
            </a:r>
            <a:r>
              <a:rPr lang="es-ES" sz="3200" dirty="0" smtClean="0">
                <a:latin typeface="Arial" charset="0"/>
              </a:rPr>
              <a:t> </a:t>
            </a:r>
            <a:r>
              <a:rPr lang="es-ES" sz="3200" i="1" dirty="0" smtClean="0">
                <a:latin typeface="Arial" charset="0"/>
              </a:rPr>
              <a:t>vs</a:t>
            </a:r>
            <a:r>
              <a:rPr lang="es-ES" sz="3200" dirty="0" smtClean="0">
                <a:latin typeface="Arial" charset="0"/>
              </a:rPr>
              <a:t> </a:t>
            </a:r>
            <a:r>
              <a:rPr lang="es-ES" sz="3200" dirty="0" err="1" smtClean="0">
                <a:latin typeface="Arial" charset="0"/>
              </a:rPr>
              <a:t>Direct</a:t>
            </a:r>
            <a:r>
              <a:rPr lang="es-ES" sz="3200" dirty="0" smtClean="0">
                <a:latin typeface="Arial" charset="0"/>
              </a:rPr>
              <a:t> </a:t>
            </a:r>
            <a:r>
              <a:rPr lang="es-ES" sz="3200" dirty="0" err="1" smtClean="0">
                <a:latin typeface="Arial" charset="0"/>
              </a:rPr>
              <a:t>Sequence</a:t>
            </a:r>
            <a:endParaRPr lang="es-ES" sz="3200" dirty="0" smtClean="0">
              <a:latin typeface="Arial" charset="0"/>
            </a:endParaRPr>
          </a:p>
        </p:txBody>
      </p:sp>
      <p:sp>
        <p:nvSpPr>
          <p:cNvPr id="91140" name="Text Box 3"/>
          <p:cNvSpPr txBox="1">
            <a:spLocks noChangeArrowheads="1"/>
          </p:cNvSpPr>
          <p:nvPr/>
        </p:nvSpPr>
        <p:spPr bwMode="auto">
          <a:xfrm>
            <a:off x="1436688" y="4524375"/>
            <a:ext cx="2330450" cy="366713"/>
          </a:xfrm>
          <a:prstGeom prst="rect">
            <a:avLst/>
          </a:prstGeom>
          <a:noFill/>
          <a:ln w="9525">
            <a:noFill/>
            <a:miter lim="800000"/>
            <a:headEnd/>
            <a:tailEnd/>
          </a:ln>
        </p:spPr>
        <p:txBody>
          <a:bodyPr wrap="none">
            <a:spAutoFit/>
          </a:bodyPr>
          <a:lstStyle/>
          <a:p>
            <a:r>
              <a:rPr lang="es-ES" sz="1800"/>
              <a:t>Frequency Hopping</a:t>
            </a:r>
          </a:p>
        </p:txBody>
      </p:sp>
      <p:sp>
        <p:nvSpPr>
          <p:cNvPr id="91141" name="Text Box 4"/>
          <p:cNvSpPr txBox="1">
            <a:spLocks noChangeArrowheads="1"/>
          </p:cNvSpPr>
          <p:nvPr/>
        </p:nvSpPr>
        <p:spPr bwMode="auto">
          <a:xfrm>
            <a:off x="5684838" y="4538663"/>
            <a:ext cx="1974850" cy="366712"/>
          </a:xfrm>
          <a:prstGeom prst="rect">
            <a:avLst/>
          </a:prstGeom>
          <a:noFill/>
          <a:ln w="9525">
            <a:noFill/>
            <a:miter lim="800000"/>
            <a:headEnd/>
            <a:tailEnd/>
          </a:ln>
        </p:spPr>
        <p:txBody>
          <a:bodyPr wrap="none">
            <a:spAutoFit/>
          </a:bodyPr>
          <a:lstStyle/>
          <a:p>
            <a:r>
              <a:rPr lang="es-ES" sz="1800"/>
              <a:t>Direct Sequence</a:t>
            </a:r>
          </a:p>
        </p:txBody>
      </p:sp>
      <p:sp>
        <p:nvSpPr>
          <p:cNvPr id="91142" name="Line 5"/>
          <p:cNvSpPr>
            <a:spLocks noChangeShapeType="1"/>
          </p:cNvSpPr>
          <p:nvPr/>
        </p:nvSpPr>
        <p:spPr bwMode="auto">
          <a:xfrm>
            <a:off x="1195388" y="1704975"/>
            <a:ext cx="0" cy="2667000"/>
          </a:xfrm>
          <a:prstGeom prst="line">
            <a:avLst/>
          </a:prstGeom>
          <a:noFill/>
          <a:ln w="9525">
            <a:solidFill>
              <a:schemeClr val="tx1"/>
            </a:solidFill>
            <a:round/>
            <a:headEnd type="triangle" w="med" len="med"/>
            <a:tailEnd/>
          </a:ln>
        </p:spPr>
        <p:txBody>
          <a:bodyPr/>
          <a:lstStyle/>
          <a:p>
            <a:endParaRPr lang="es-ES"/>
          </a:p>
        </p:txBody>
      </p:sp>
      <p:sp>
        <p:nvSpPr>
          <p:cNvPr id="91143" name="Line 6"/>
          <p:cNvSpPr>
            <a:spLocks noChangeShapeType="1"/>
          </p:cNvSpPr>
          <p:nvPr/>
        </p:nvSpPr>
        <p:spPr bwMode="auto">
          <a:xfrm>
            <a:off x="1195388" y="4371975"/>
            <a:ext cx="2743200" cy="0"/>
          </a:xfrm>
          <a:prstGeom prst="line">
            <a:avLst/>
          </a:prstGeom>
          <a:noFill/>
          <a:ln w="9525">
            <a:solidFill>
              <a:schemeClr val="tx1"/>
            </a:solidFill>
            <a:round/>
            <a:headEnd/>
            <a:tailEnd type="triangle" w="med" len="med"/>
          </a:ln>
        </p:spPr>
        <p:txBody>
          <a:bodyPr/>
          <a:lstStyle/>
          <a:p>
            <a:endParaRPr lang="es-ES"/>
          </a:p>
        </p:txBody>
      </p:sp>
      <p:sp>
        <p:nvSpPr>
          <p:cNvPr id="91144" name="Text Box 7"/>
          <p:cNvSpPr txBox="1">
            <a:spLocks noChangeArrowheads="1"/>
          </p:cNvSpPr>
          <p:nvPr/>
        </p:nvSpPr>
        <p:spPr bwMode="auto">
          <a:xfrm rot="-5400000">
            <a:off x="438944" y="2569369"/>
            <a:ext cx="1119188" cy="304800"/>
          </a:xfrm>
          <a:prstGeom prst="rect">
            <a:avLst/>
          </a:prstGeom>
          <a:noFill/>
          <a:ln w="9525">
            <a:noFill/>
            <a:miter lim="800000"/>
            <a:headEnd/>
            <a:tailEnd/>
          </a:ln>
        </p:spPr>
        <p:txBody>
          <a:bodyPr wrap="none">
            <a:spAutoFit/>
          </a:bodyPr>
          <a:lstStyle/>
          <a:p>
            <a:r>
              <a:rPr lang="es-ES"/>
              <a:t>Frecuencia</a:t>
            </a:r>
          </a:p>
        </p:txBody>
      </p:sp>
      <p:sp>
        <p:nvSpPr>
          <p:cNvPr id="91145" name="Text Box 8"/>
          <p:cNvSpPr txBox="1">
            <a:spLocks noChangeArrowheads="1"/>
          </p:cNvSpPr>
          <p:nvPr/>
        </p:nvSpPr>
        <p:spPr bwMode="auto">
          <a:xfrm>
            <a:off x="214313" y="4219575"/>
            <a:ext cx="835025" cy="304800"/>
          </a:xfrm>
          <a:prstGeom prst="rect">
            <a:avLst/>
          </a:prstGeom>
          <a:noFill/>
          <a:ln w="9525">
            <a:noFill/>
            <a:miter lim="800000"/>
            <a:headEnd/>
            <a:tailEnd/>
          </a:ln>
        </p:spPr>
        <p:txBody>
          <a:bodyPr wrap="none">
            <a:spAutoFit/>
          </a:bodyPr>
          <a:lstStyle/>
          <a:p>
            <a:r>
              <a:rPr lang="es-ES"/>
              <a:t>2,4 GHz</a:t>
            </a:r>
          </a:p>
        </p:txBody>
      </p:sp>
      <p:sp>
        <p:nvSpPr>
          <p:cNvPr id="91146" name="Text Box 9"/>
          <p:cNvSpPr txBox="1">
            <a:spLocks noChangeArrowheads="1"/>
          </p:cNvSpPr>
          <p:nvPr/>
        </p:nvSpPr>
        <p:spPr bwMode="auto">
          <a:xfrm>
            <a:off x="141288" y="1704975"/>
            <a:ext cx="1130300" cy="304800"/>
          </a:xfrm>
          <a:prstGeom prst="rect">
            <a:avLst/>
          </a:prstGeom>
          <a:noFill/>
          <a:ln w="9525">
            <a:noFill/>
            <a:miter lim="800000"/>
            <a:headEnd/>
            <a:tailEnd/>
          </a:ln>
        </p:spPr>
        <p:txBody>
          <a:bodyPr wrap="none">
            <a:spAutoFit/>
          </a:bodyPr>
          <a:lstStyle/>
          <a:p>
            <a:r>
              <a:rPr lang="es-ES"/>
              <a:t>2,4835 GHz</a:t>
            </a:r>
          </a:p>
        </p:txBody>
      </p:sp>
      <p:sp>
        <p:nvSpPr>
          <p:cNvPr id="91147" name="Rectangle 10"/>
          <p:cNvSpPr>
            <a:spLocks noChangeArrowheads="1"/>
          </p:cNvSpPr>
          <p:nvPr/>
        </p:nvSpPr>
        <p:spPr bwMode="auto">
          <a:xfrm>
            <a:off x="1195388" y="3914775"/>
            <a:ext cx="422275" cy="152400"/>
          </a:xfrm>
          <a:prstGeom prst="rect">
            <a:avLst/>
          </a:prstGeom>
          <a:solidFill>
            <a:schemeClr val="accent1"/>
          </a:solidFill>
          <a:ln w="9525">
            <a:solidFill>
              <a:schemeClr val="tx1"/>
            </a:solidFill>
            <a:miter lim="800000"/>
            <a:headEnd/>
            <a:tailEnd/>
          </a:ln>
        </p:spPr>
        <p:txBody>
          <a:bodyPr wrap="none" anchor="ctr"/>
          <a:lstStyle/>
          <a:p>
            <a:pPr algn="ctr"/>
            <a:r>
              <a:rPr lang="es-ES"/>
              <a:t>C. 9</a:t>
            </a:r>
          </a:p>
        </p:txBody>
      </p:sp>
      <p:sp>
        <p:nvSpPr>
          <p:cNvPr id="91148" name="Rectangle 11"/>
          <p:cNvSpPr>
            <a:spLocks noChangeArrowheads="1"/>
          </p:cNvSpPr>
          <p:nvPr/>
        </p:nvSpPr>
        <p:spPr bwMode="auto">
          <a:xfrm>
            <a:off x="2884488" y="3609975"/>
            <a:ext cx="420687" cy="152400"/>
          </a:xfrm>
          <a:prstGeom prst="rect">
            <a:avLst/>
          </a:prstGeom>
          <a:solidFill>
            <a:schemeClr val="accent1"/>
          </a:solidFill>
          <a:ln w="9525">
            <a:solidFill>
              <a:schemeClr val="tx1"/>
            </a:solidFill>
            <a:miter lim="800000"/>
            <a:headEnd/>
            <a:tailEnd/>
          </a:ln>
        </p:spPr>
        <p:txBody>
          <a:bodyPr wrap="none" anchor="ctr"/>
          <a:lstStyle/>
          <a:p>
            <a:pPr algn="ctr"/>
            <a:r>
              <a:rPr lang="es-ES"/>
              <a:t>C. 20</a:t>
            </a:r>
          </a:p>
        </p:txBody>
      </p:sp>
      <p:sp>
        <p:nvSpPr>
          <p:cNvPr id="91149" name="Rectangle 12"/>
          <p:cNvSpPr>
            <a:spLocks noChangeArrowheads="1"/>
          </p:cNvSpPr>
          <p:nvPr/>
        </p:nvSpPr>
        <p:spPr bwMode="auto">
          <a:xfrm>
            <a:off x="2462213" y="2695575"/>
            <a:ext cx="422275" cy="152400"/>
          </a:xfrm>
          <a:prstGeom prst="rect">
            <a:avLst/>
          </a:prstGeom>
          <a:solidFill>
            <a:schemeClr val="accent1"/>
          </a:solidFill>
          <a:ln w="9525">
            <a:solidFill>
              <a:schemeClr val="tx1"/>
            </a:solidFill>
            <a:miter lim="800000"/>
            <a:headEnd/>
            <a:tailEnd/>
          </a:ln>
        </p:spPr>
        <p:txBody>
          <a:bodyPr wrap="none" anchor="ctr"/>
          <a:lstStyle/>
          <a:p>
            <a:pPr algn="ctr"/>
            <a:r>
              <a:rPr lang="es-ES"/>
              <a:t>C. 45</a:t>
            </a:r>
          </a:p>
        </p:txBody>
      </p:sp>
      <p:sp>
        <p:nvSpPr>
          <p:cNvPr id="91150" name="Rectangle 13"/>
          <p:cNvSpPr>
            <a:spLocks noChangeArrowheads="1"/>
          </p:cNvSpPr>
          <p:nvPr/>
        </p:nvSpPr>
        <p:spPr bwMode="auto">
          <a:xfrm>
            <a:off x="2039938" y="1857375"/>
            <a:ext cx="422275" cy="152400"/>
          </a:xfrm>
          <a:prstGeom prst="rect">
            <a:avLst/>
          </a:prstGeom>
          <a:solidFill>
            <a:schemeClr val="accent1"/>
          </a:solidFill>
          <a:ln w="9525">
            <a:solidFill>
              <a:schemeClr val="tx1"/>
            </a:solidFill>
            <a:miter lim="800000"/>
            <a:headEnd/>
            <a:tailEnd/>
          </a:ln>
        </p:spPr>
        <p:txBody>
          <a:bodyPr wrap="none" anchor="ctr"/>
          <a:lstStyle/>
          <a:p>
            <a:pPr algn="ctr"/>
            <a:r>
              <a:rPr lang="es-ES"/>
              <a:t>C. 78</a:t>
            </a:r>
          </a:p>
        </p:txBody>
      </p:sp>
      <p:sp>
        <p:nvSpPr>
          <p:cNvPr id="91151" name="Rectangle 14"/>
          <p:cNvSpPr>
            <a:spLocks noChangeArrowheads="1"/>
          </p:cNvSpPr>
          <p:nvPr/>
        </p:nvSpPr>
        <p:spPr bwMode="auto">
          <a:xfrm>
            <a:off x="1617663" y="2314575"/>
            <a:ext cx="422275" cy="152400"/>
          </a:xfrm>
          <a:prstGeom prst="rect">
            <a:avLst/>
          </a:prstGeom>
          <a:solidFill>
            <a:schemeClr val="accent1"/>
          </a:solidFill>
          <a:ln w="9525">
            <a:solidFill>
              <a:schemeClr val="tx1"/>
            </a:solidFill>
            <a:miter lim="800000"/>
            <a:headEnd/>
            <a:tailEnd/>
          </a:ln>
        </p:spPr>
        <p:txBody>
          <a:bodyPr wrap="none" anchor="ctr"/>
          <a:lstStyle/>
          <a:p>
            <a:pPr algn="ctr"/>
            <a:r>
              <a:rPr lang="es-ES"/>
              <a:t>C. 58</a:t>
            </a:r>
          </a:p>
        </p:txBody>
      </p:sp>
      <p:sp>
        <p:nvSpPr>
          <p:cNvPr id="91152" name="Rectangle 15"/>
          <p:cNvSpPr>
            <a:spLocks noChangeArrowheads="1"/>
          </p:cNvSpPr>
          <p:nvPr/>
        </p:nvSpPr>
        <p:spPr bwMode="auto">
          <a:xfrm>
            <a:off x="3305175" y="2085975"/>
            <a:ext cx="422275" cy="152400"/>
          </a:xfrm>
          <a:prstGeom prst="rect">
            <a:avLst/>
          </a:prstGeom>
          <a:solidFill>
            <a:schemeClr val="accent1"/>
          </a:solidFill>
          <a:ln w="9525">
            <a:solidFill>
              <a:schemeClr val="tx1"/>
            </a:solidFill>
            <a:miter lim="800000"/>
            <a:headEnd/>
            <a:tailEnd/>
          </a:ln>
        </p:spPr>
        <p:txBody>
          <a:bodyPr wrap="none" anchor="ctr"/>
          <a:lstStyle/>
          <a:p>
            <a:pPr algn="ctr"/>
            <a:r>
              <a:rPr lang="es-ES"/>
              <a:t>C. 73</a:t>
            </a:r>
          </a:p>
        </p:txBody>
      </p:sp>
      <p:sp>
        <p:nvSpPr>
          <p:cNvPr id="91153" name="Line 16"/>
          <p:cNvSpPr>
            <a:spLocks noChangeShapeType="1"/>
          </p:cNvSpPr>
          <p:nvPr/>
        </p:nvSpPr>
        <p:spPr bwMode="auto">
          <a:xfrm>
            <a:off x="5327650" y="1704975"/>
            <a:ext cx="0" cy="2667000"/>
          </a:xfrm>
          <a:prstGeom prst="line">
            <a:avLst/>
          </a:prstGeom>
          <a:noFill/>
          <a:ln w="9525">
            <a:solidFill>
              <a:schemeClr val="tx1"/>
            </a:solidFill>
            <a:round/>
            <a:headEnd type="triangle" w="med" len="med"/>
            <a:tailEnd/>
          </a:ln>
        </p:spPr>
        <p:txBody>
          <a:bodyPr/>
          <a:lstStyle/>
          <a:p>
            <a:endParaRPr lang="es-ES"/>
          </a:p>
        </p:txBody>
      </p:sp>
      <p:sp>
        <p:nvSpPr>
          <p:cNvPr id="91154" name="Line 17"/>
          <p:cNvSpPr>
            <a:spLocks noChangeShapeType="1"/>
          </p:cNvSpPr>
          <p:nvPr/>
        </p:nvSpPr>
        <p:spPr bwMode="auto">
          <a:xfrm>
            <a:off x="5327650" y="4371975"/>
            <a:ext cx="2743200" cy="0"/>
          </a:xfrm>
          <a:prstGeom prst="line">
            <a:avLst/>
          </a:prstGeom>
          <a:noFill/>
          <a:ln w="9525">
            <a:solidFill>
              <a:schemeClr val="tx1"/>
            </a:solidFill>
            <a:round/>
            <a:headEnd/>
            <a:tailEnd type="triangle" w="med" len="med"/>
          </a:ln>
        </p:spPr>
        <p:txBody>
          <a:bodyPr/>
          <a:lstStyle/>
          <a:p>
            <a:endParaRPr lang="es-ES"/>
          </a:p>
        </p:txBody>
      </p:sp>
      <p:sp>
        <p:nvSpPr>
          <p:cNvPr id="91155" name="Text Box 18"/>
          <p:cNvSpPr txBox="1">
            <a:spLocks noChangeArrowheads="1"/>
          </p:cNvSpPr>
          <p:nvPr/>
        </p:nvSpPr>
        <p:spPr bwMode="auto">
          <a:xfrm rot="-5400000">
            <a:off x="4568031" y="2491582"/>
            <a:ext cx="1119187" cy="304800"/>
          </a:xfrm>
          <a:prstGeom prst="rect">
            <a:avLst/>
          </a:prstGeom>
          <a:noFill/>
          <a:ln w="9525">
            <a:noFill/>
            <a:miter lim="800000"/>
            <a:headEnd/>
            <a:tailEnd/>
          </a:ln>
        </p:spPr>
        <p:txBody>
          <a:bodyPr wrap="none">
            <a:spAutoFit/>
          </a:bodyPr>
          <a:lstStyle/>
          <a:p>
            <a:r>
              <a:rPr lang="es-ES"/>
              <a:t>Frecuencia</a:t>
            </a:r>
          </a:p>
        </p:txBody>
      </p:sp>
      <p:sp>
        <p:nvSpPr>
          <p:cNvPr id="91156" name="Text Box 19"/>
          <p:cNvSpPr txBox="1">
            <a:spLocks noChangeArrowheads="1"/>
          </p:cNvSpPr>
          <p:nvPr/>
        </p:nvSpPr>
        <p:spPr bwMode="auto">
          <a:xfrm>
            <a:off x="4344988" y="4219575"/>
            <a:ext cx="835025" cy="304800"/>
          </a:xfrm>
          <a:prstGeom prst="rect">
            <a:avLst/>
          </a:prstGeom>
          <a:noFill/>
          <a:ln w="9525">
            <a:noFill/>
            <a:miter lim="800000"/>
            <a:headEnd/>
            <a:tailEnd/>
          </a:ln>
        </p:spPr>
        <p:txBody>
          <a:bodyPr wrap="none">
            <a:spAutoFit/>
          </a:bodyPr>
          <a:lstStyle/>
          <a:p>
            <a:r>
              <a:rPr lang="es-ES"/>
              <a:t>2,4 GHz</a:t>
            </a:r>
          </a:p>
        </p:txBody>
      </p:sp>
      <p:sp>
        <p:nvSpPr>
          <p:cNvPr id="91157" name="Text Box 20"/>
          <p:cNvSpPr txBox="1">
            <a:spLocks noChangeArrowheads="1"/>
          </p:cNvSpPr>
          <p:nvPr/>
        </p:nvSpPr>
        <p:spPr bwMode="auto">
          <a:xfrm>
            <a:off x="4284663" y="1704975"/>
            <a:ext cx="1130300" cy="304800"/>
          </a:xfrm>
          <a:prstGeom prst="rect">
            <a:avLst/>
          </a:prstGeom>
          <a:noFill/>
          <a:ln w="9525">
            <a:noFill/>
            <a:miter lim="800000"/>
            <a:headEnd/>
            <a:tailEnd/>
          </a:ln>
        </p:spPr>
        <p:txBody>
          <a:bodyPr wrap="none">
            <a:spAutoFit/>
          </a:bodyPr>
          <a:lstStyle/>
          <a:p>
            <a:r>
              <a:rPr lang="es-ES"/>
              <a:t>2,4835 GHz</a:t>
            </a:r>
          </a:p>
        </p:txBody>
      </p:sp>
      <p:sp>
        <p:nvSpPr>
          <p:cNvPr id="91158" name="Rectangle 21"/>
          <p:cNvSpPr>
            <a:spLocks noChangeArrowheads="1"/>
          </p:cNvSpPr>
          <p:nvPr/>
        </p:nvSpPr>
        <p:spPr bwMode="auto">
          <a:xfrm>
            <a:off x="5327650" y="3609975"/>
            <a:ext cx="2532063" cy="609600"/>
          </a:xfrm>
          <a:prstGeom prst="rect">
            <a:avLst/>
          </a:prstGeom>
          <a:solidFill>
            <a:schemeClr val="accent1">
              <a:alpha val="50195"/>
            </a:schemeClr>
          </a:solidFill>
          <a:ln w="9525">
            <a:solidFill>
              <a:schemeClr val="tx1"/>
            </a:solidFill>
            <a:miter lim="800000"/>
            <a:headEnd/>
            <a:tailEnd/>
          </a:ln>
        </p:spPr>
        <p:txBody>
          <a:bodyPr wrap="none" anchor="ctr"/>
          <a:lstStyle/>
          <a:p>
            <a:endParaRPr lang="es-ES"/>
          </a:p>
        </p:txBody>
      </p:sp>
      <p:sp>
        <p:nvSpPr>
          <p:cNvPr id="91159" name="Rectangle 22"/>
          <p:cNvSpPr>
            <a:spLocks noChangeArrowheads="1"/>
          </p:cNvSpPr>
          <p:nvPr/>
        </p:nvSpPr>
        <p:spPr bwMode="auto">
          <a:xfrm>
            <a:off x="5327650" y="2771775"/>
            <a:ext cx="2532063" cy="609600"/>
          </a:xfrm>
          <a:prstGeom prst="rect">
            <a:avLst/>
          </a:prstGeom>
          <a:solidFill>
            <a:schemeClr val="accent1">
              <a:alpha val="50195"/>
            </a:schemeClr>
          </a:solidFill>
          <a:ln w="9525">
            <a:solidFill>
              <a:schemeClr val="tx1"/>
            </a:solidFill>
            <a:miter lim="800000"/>
            <a:headEnd/>
            <a:tailEnd/>
          </a:ln>
        </p:spPr>
        <p:txBody>
          <a:bodyPr wrap="none" anchor="ctr"/>
          <a:lstStyle/>
          <a:p>
            <a:endParaRPr lang="es-ES"/>
          </a:p>
        </p:txBody>
      </p:sp>
      <p:sp>
        <p:nvSpPr>
          <p:cNvPr id="91160" name="Rectangle 23"/>
          <p:cNvSpPr>
            <a:spLocks noChangeArrowheads="1"/>
          </p:cNvSpPr>
          <p:nvPr/>
        </p:nvSpPr>
        <p:spPr bwMode="auto">
          <a:xfrm>
            <a:off x="5327650" y="1933575"/>
            <a:ext cx="2532063" cy="609600"/>
          </a:xfrm>
          <a:prstGeom prst="rect">
            <a:avLst/>
          </a:prstGeom>
          <a:solidFill>
            <a:schemeClr val="accent1">
              <a:alpha val="50195"/>
            </a:schemeClr>
          </a:solidFill>
          <a:ln w="9525">
            <a:solidFill>
              <a:schemeClr val="tx1"/>
            </a:solidFill>
            <a:miter lim="800000"/>
            <a:headEnd/>
            <a:tailEnd/>
          </a:ln>
        </p:spPr>
        <p:txBody>
          <a:bodyPr wrap="none" anchor="ctr"/>
          <a:lstStyle/>
          <a:p>
            <a:endParaRPr lang="es-ES"/>
          </a:p>
        </p:txBody>
      </p:sp>
      <p:sp>
        <p:nvSpPr>
          <p:cNvPr id="91161" name="Text Box 24"/>
          <p:cNvSpPr txBox="1">
            <a:spLocks noChangeArrowheads="1"/>
          </p:cNvSpPr>
          <p:nvPr/>
        </p:nvSpPr>
        <p:spPr bwMode="auto">
          <a:xfrm>
            <a:off x="6192838" y="3762375"/>
            <a:ext cx="814387" cy="304800"/>
          </a:xfrm>
          <a:prstGeom prst="rect">
            <a:avLst/>
          </a:prstGeom>
          <a:noFill/>
          <a:ln w="9525">
            <a:noFill/>
            <a:miter lim="800000"/>
            <a:headEnd/>
            <a:tailEnd/>
          </a:ln>
        </p:spPr>
        <p:txBody>
          <a:bodyPr wrap="none">
            <a:spAutoFit/>
          </a:bodyPr>
          <a:lstStyle/>
          <a:p>
            <a:r>
              <a:rPr lang="es-ES"/>
              <a:t>Canal 1</a:t>
            </a:r>
          </a:p>
        </p:txBody>
      </p:sp>
      <p:sp>
        <p:nvSpPr>
          <p:cNvPr id="91162" name="Text Box 25"/>
          <p:cNvSpPr txBox="1">
            <a:spLocks noChangeArrowheads="1"/>
          </p:cNvSpPr>
          <p:nvPr/>
        </p:nvSpPr>
        <p:spPr bwMode="auto">
          <a:xfrm>
            <a:off x="6192838" y="2924175"/>
            <a:ext cx="814387" cy="304800"/>
          </a:xfrm>
          <a:prstGeom prst="rect">
            <a:avLst/>
          </a:prstGeom>
          <a:noFill/>
          <a:ln w="9525">
            <a:noFill/>
            <a:miter lim="800000"/>
            <a:headEnd/>
            <a:tailEnd/>
          </a:ln>
        </p:spPr>
        <p:txBody>
          <a:bodyPr wrap="none">
            <a:spAutoFit/>
          </a:bodyPr>
          <a:lstStyle/>
          <a:p>
            <a:r>
              <a:rPr lang="es-ES"/>
              <a:t>Canal 7</a:t>
            </a:r>
          </a:p>
        </p:txBody>
      </p:sp>
      <p:sp>
        <p:nvSpPr>
          <p:cNvPr id="91163" name="Text Box 26"/>
          <p:cNvSpPr txBox="1">
            <a:spLocks noChangeArrowheads="1"/>
          </p:cNvSpPr>
          <p:nvPr/>
        </p:nvSpPr>
        <p:spPr bwMode="auto">
          <a:xfrm>
            <a:off x="6192838" y="2085975"/>
            <a:ext cx="912812" cy="304800"/>
          </a:xfrm>
          <a:prstGeom prst="rect">
            <a:avLst/>
          </a:prstGeom>
          <a:noFill/>
          <a:ln w="9525">
            <a:noFill/>
            <a:miter lim="800000"/>
            <a:headEnd/>
            <a:tailEnd/>
          </a:ln>
        </p:spPr>
        <p:txBody>
          <a:bodyPr wrap="none">
            <a:spAutoFit/>
          </a:bodyPr>
          <a:lstStyle/>
          <a:p>
            <a:r>
              <a:rPr lang="es-ES"/>
              <a:t>Canal 13</a:t>
            </a:r>
          </a:p>
        </p:txBody>
      </p:sp>
      <p:sp>
        <p:nvSpPr>
          <p:cNvPr id="91164" name="Text Box 27"/>
          <p:cNvSpPr txBox="1">
            <a:spLocks noChangeArrowheads="1"/>
          </p:cNvSpPr>
          <p:nvPr/>
        </p:nvSpPr>
        <p:spPr bwMode="auto">
          <a:xfrm>
            <a:off x="773113" y="5121275"/>
            <a:ext cx="3884612" cy="1169988"/>
          </a:xfrm>
          <a:prstGeom prst="rect">
            <a:avLst/>
          </a:prstGeom>
          <a:noFill/>
          <a:ln w="9525">
            <a:noFill/>
            <a:miter lim="800000"/>
            <a:headEnd/>
            <a:tailEnd/>
          </a:ln>
        </p:spPr>
        <p:txBody>
          <a:bodyPr>
            <a:spAutoFit/>
          </a:bodyPr>
          <a:lstStyle/>
          <a:p>
            <a:pPr>
              <a:buFontTx/>
              <a:buChar char="•"/>
            </a:pPr>
            <a:r>
              <a:rPr lang="es-ES"/>
              <a:t>El emisor cambia de canal continuamente (varias veces por segundo)</a:t>
            </a:r>
          </a:p>
          <a:p>
            <a:pPr>
              <a:buFontTx/>
              <a:buChar char="•"/>
            </a:pPr>
            <a:r>
              <a:rPr lang="es-ES"/>
              <a:t>Cuando el canal coincide con la interferencia la señal no se recibe; la trama se retransmite en el siguiente salto</a:t>
            </a:r>
          </a:p>
        </p:txBody>
      </p:sp>
      <p:sp>
        <p:nvSpPr>
          <p:cNvPr id="91165" name="Text Box 28"/>
          <p:cNvSpPr txBox="1">
            <a:spLocks noChangeArrowheads="1"/>
          </p:cNvSpPr>
          <p:nvPr/>
        </p:nvSpPr>
        <p:spPr bwMode="auto">
          <a:xfrm>
            <a:off x="1403350" y="3213100"/>
            <a:ext cx="1247775" cy="304800"/>
          </a:xfrm>
          <a:prstGeom prst="rect">
            <a:avLst/>
          </a:prstGeom>
          <a:noFill/>
          <a:ln w="9525">
            <a:noFill/>
            <a:miter lim="800000"/>
            <a:headEnd/>
            <a:tailEnd/>
          </a:ln>
        </p:spPr>
        <p:txBody>
          <a:bodyPr wrap="none">
            <a:spAutoFit/>
          </a:bodyPr>
          <a:lstStyle/>
          <a:p>
            <a:r>
              <a:rPr lang="es-ES"/>
              <a:t>Interferencia</a:t>
            </a:r>
          </a:p>
        </p:txBody>
      </p:sp>
      <p:sp>
        <p:nvSpPr>
          <p:cNvPr id="91166" name="Text Box 29"/>
          <p:cNvSpPr txBox="1">
            <a:spLocks noChangeArrowheads="1"/>
          </p:cNvSpPr>
          <p:nvPr/>
        </p:nvSpPr>
        <p:spPr bwMode="auto">
          <a:xfrm>
            <a:off x="7861300" y="2997200"/>
            <a:ext cx="1247775" cy="304800"/>
          </a:xfrm>
          <a:prstGeom prst="rect">
            <a:avLst/>
          </a:prstGeom>
          <a:noFill/>
          <a:ln w="9525">
            <a:noFill/>
            <a:miter lim="800000"/>
            <a:headEnd/>
            <a:tailEnd/>
          </a:ln>
        </p:spPr>
        <p:txBody>
          <a:bodyPr wrap="none">
            <a:spAutoFit/>
          </a:bodyPr>
          <a:lstStyle/>
          <a:p>
            <a:r>
              <a:rPr lang="es-ES"/>
              <a:t>Interferencia</a:t>
            </a:r>
          </a:p>
        </p:txBody>
      </p:sp>
      <p:sp>
        <p:nvSpPr>
          <p:cNvPr id="91167" name="Text Box 30"/>
          <p:cNvSpPr txBox="1">
            <a:spLocks noChangeArrowheads="1"/>
          </p:cNvSpPr>
          <p:nvPr/>
        </p:nvSpPr>
        <p:spPr bwMode="auto">
          <a:xfrm>
            <a:off x="5191125" y="5133975"/>
            <a:ext cx="3883025" cy="1169551"/>
          </a:xfrm>
          <a:prstGeom prst="rect">
            <a:avLst/>
          </a:prstGeom>
          <a:noFill/>
          <a:ln w="9525">
            <a:noFill/>
            <a:miter lim="800000"/>
            <a:headEnd/>
            <a:tailEnd/>
          </a:ln>
        </p:spPr>
        <p:txBody>
          <a:bodyPr>
            <a:spAutoFit/>
          </a:bodyPr>
          <a:lstStyle/>
          <a:p>
            <a:pPr>
              <a:buFontTx/>
              <a:buChar char="•"/>
            </a:pPr>
            <a:r>
              <a:rPr lang="es-ES" dirty="0"/>
              <a:t>El canal es muy ancho; la señal contiene mucha información redundante</a:t>
            </a:r>
          </a:p>
          <a:p>
            <a:pPr>
              <a:buFontTx/>
              <a:buChar char="•"/>
            </a:pPr>
            <a:r>
              <a:rPr lang="es-ES" dirty="0"/>
              <a:t>Aunque haya interferencia el receptor </a:t>
            </a:r>
            <a:r>
              <a:rPr lang="es-ES" dirty="0" smtClean="0"/>
              <a:t>probablemente pueda </a:t>
            </a:r>
            <a:r>
              <a:rPr lang="es-ES" dirty="0"/>
              <a:t>extraer los datos de la señal</a:t>
            </a:r>
          </a:p>
        </p:txBody>
      </p:sp>
      <p:sp>
        <p:nvSpPr>
          <p:cNvPr id="91168" name="Text Box 31"/>
          <p:cNvSpPr txBox="1">
            <a:spLocks noChangeArrowheads="1"/>
          </p:cNvSpPr>
          <p:nvPr/>
        </p:nvSpPr>
        <p:spPr bwMode="auto">
          <a:xfrm>
            <a:off x="411163" y="3838575"/>
            <a:ext cx="696912" cy="304800"/>
          </a:xfrm>
          <a:prstGeom prst="rect">
            <a:avLst/>
          </a:prstGeom>
          <a:noFill/>
          <a:ln w="9525">
            <a:noFill/>
            <a:miter lim="800000"/>
            <a:headEnd/>
            <a:tailEnd/>
          </a:ln>
        </p:spPr>
        <p:txBody>
          <a:bodyPr wrap="none">
            <a:spAutoFit/>
          </a:bodyPr>
          <a:lstStyle/>
          <a:p>
            <a:r>
              <a:rPr lang="es-ES"/>
              <a:t>1 MHz</a:t>
            </a:r>
          </a:p>
        </p:txBody>
      </p:sp>
      <p:sp>
        <p:nvSpPr>
          <p:cNvPr id="91169" name="AutoShape 32"/>
          <p:cNvSpPr>
            <a:spLocks/>
          </p:cNvSpPr>
          <p:nvPr/>
        </p:nvSpPr>
        <p:spPr bwMode="auto">
          <a:xfrm>
            <a:off x="1092200" y="3919538"/>
            <a:ext cx="68263" cy="147637"/>
          </a:xfrm>
          <a:prstGeom prst="leftBrace">
            <a:avLst>
              <a:gd name="adj1" fmla="val 18023"/>
              <a:gd name="adj2" fmla="val 50000"/>
            </a:avLst>
          </a:prstGeom>
          <a:noFill/>
          <a:ln w="9525">
            <a:solidFill>
              <a:schemeClr val="tx1"/>
            </a:solidFill>
            <a:round/>
            <a:headEnd/>
            <a:tailEnd/>
          </a:ln>
        </p:spPr>
        <p:txBody>
          <a:bodyPr wrap="none" anchor="ctr"/>
          <a:lstStyle/>
          <a:p>
            <a:endParaRPr lang="es-ES"/>
          </a:p>
        </p:txBody>
      </p:sp>
      <p:sp>
        <p:nvSpPr>
          <p:cNvPr id="91170" name="Text Box 33"/>
          <p:cNvSpPr txBox="1">
            <a:spLocks noChangeArrowheads="1"/>
          </p:cNvSpPr>
          <p:nvPr/>
        </p:nvSpPr>
        <p:spPr bwMode="auto">
          <a:xfrm>
            <a:off x="4352925" y="3762375"/>
            <a:ext cx="795338" cy="304800"/>
          </a:xfrm>
          <a:prstGeom prst="rect">
            <a:avLst/>
          </a:prstGeom>
          <a:noFill/>
          <a:ln w="9525">
            <a:noFill/>
            <a:miter lim="800000"/>
            <a:headEnd/>
            <a:tailEnd/>
          </a:ln>
        </p:spPr>
        <p:txBody>
          <a:bodyPr wrap="none">
            <a:spAutoFit/>
          </a:bodyPr>
          <a:lstStyle/>
          <a:p>
            <a:pPr algn="ctr"/>
            <a:r>
              <a:rPr lang="es-ES"/>
              <a:t>22 MHz</a:t>
            </a:r>
          </a:p>
        </p:txBody>
      </p:sp>
      <p:sp>
        <p:nvSpPr>
          <p:cNvPr id="91171" name="AutoShape 34"/>
          <p:cNvSpPr>
            <a:spLocks/>
          </p:cNvSpPr>
          <p:nvPr/>
        </p:nvSpPr>
        <p:spPr bwMode="auto">
          <a:xfrm>
            <a:off x="5129213" y="3605213"/>
            <a:ext cx="153987" cy="623887"/>
          </a:xfrm>
          <a:prstGeom prst="leftBrace">
            <a:avLst>
              <a:gd name="adj1" fmla="val 33763"/>
              <a:gd name="adj2" fmla="val 50000"/>
            </a:avLst>
          </a:prstGeom>
          <a:noFill/>
          <a:ln w="9525">
            <a:solidFill>
              <a:schemeClr val="tx1"/>
            </a:solidFill>
            <a:round/>
            <a:headEnd/>
            <a:tailEnd/>
          </a:ln>
        </p:spPr>
        <p:txBody>
          <a:bodyPr wrap="none" anchor="ctr"/>
          <a:lstStyle/>
          <a:p>
            <a:endParaRPr lang="es-ES"/>
          </a:p>
        </p:txBody>
      </p:sp>
      <p:sp>
        <p:nvSpPr>
          <p:cNvPr id="91172" name="Text Box 35"/>
          <p:cNvSpPr txBox="1">
            <a:spLocks noChangeArrowheads="1"/>
          </p:cNvSpPr>
          <p:nvPr/>
        </p:nvSpPr>
        <p:spPr bwMode="auto">
          <a:xfrm>
            <a:off x="3419475" y="4371975"/>
            <a:ext cx="814388" cy="304800"/>
          </a:xfrm>
          <a:prstGeom prst="rect">
            <a:avLst/>
          </a:prstGeom>
          <a:noFill/>
          <a:ln w="9525">
            <a:noFill/>
            <a:miter lim="800000"/>
            <a:headEnd/>
            <a:tailEnd/>
          </a:ln>
        </p:spPr>
        <p:txBody>
          <a:bodyPr wrap="none">
            <a:spAutoFit/>
          </a:bodyPr>
          <a:lstStyle/>
          <a:p>
            <a:r>
              <a:rPr lang="es-ES"/>
              <a:t>Tiempo</a:t>
            </a:r>
          </a:p>
        </p:txBody>
      </p:sp>
      <p:sp>
        <p:nvSpPr>
          <p:cNvPr id="91173" name="Text Box 36"/>
          <p:cNvSpPr txBox="1">
            <a:spLocks noChangeArrowheads="1"/>
          </p:cNvSpPr>
          <p:nvPr/>
        </p:nvSpPr>
        <p:spPr bwMode="auto">
          <a:xfrm>
            <a:off x="7670800" y="4371975"/>
            <a:ext cx="814388" cy="304800"/>
          </a:xfrm>
          <a:prstGeom prst="rect">
            <a:avLst/>
          </a:prstGeom>
          <a:noFill/>
          <a:ln w="9525">
            <a:noFill/>
            <a:miter lim="800000"/>
            <a:headEnd/>
            <a:tailEnd/>
          </a:ln>
        </p:spPr>
        <p:txBody>
          <a:bodyPr wrap="none">
            <a:spAutoFit/>
          </a:bodyPr>
          <a:lstStyle/>
          <a:p>
            <a:r>
              <a:rPr lang="es-ES"/>
              <a:t>Tiempo</a:t>
            </a:r>
          </a:p>
        </p:txBody>
      </p:sp>
      <p:sp>
        <p:nvSpPr>
          <p:cNvPr id="91174" name="Line 39"/>
          <p:cNvSpPr>
            <a:spLocks noChangeShapeType="1"/>
          </p:cNvSpPr>
          <p:nvPr/>
        </p:nvSpPr>
        <p:spPr bwMode="auto">
          <a:xfrm>
            <a:off x="1195388" y="1857375"/>
            <a:ext cx="141287" cy="0"/>
          </a:xfrm>
          <a:prstGeom prst="line">
            <a:avLst/>
          </a:prstGeom>
          <a:noFill/>
          <a:ln w="9525">
            <a:solidFill>
              <a:schemeClr val="tx1"/>
            </a:solidFill>
            <a:round/>
            <a:headEnd/>
            <a:tailEnd/>
          </a:ln>
        </p:spPr>
        <p:txBody>
          <a:bodyPr/>
          <a:lstStyle/>
          <a:p>
            <a:endParaRPr lang="es-ES"/>
          </a:p>
        </p:txBody>
      </p:sp>
      <p:sp>
        <p:nvSpPr>
          <p:cNvPr id="91175" name="Rectangle 40"/>
          <p:cNvSpPr>
            <a:spLocks noChangeArrowheads="1"/>
          </p:cNvSpPr>
          <p:nvPr/>
        </p:nvSpPr>
        <p:spPr bwMode="auto">
          <a:xfrm>
            <a:off x="5889625" y="3686175"/>
            <a:ext cx="2181225" cy="76200"/>
          </a:xfrm>
          <a:prstGeom prst="rect">
            <a:avLst/>
          </a:prstGeom>
          <a:solidFill>
            <a:srgbClr val="FF0000">
              <a:alpha val="50195"/>
            </a:srgbClr>
          </a:solidFill>
          <a:ln w="9525">
            <a:solidFill>
              <a:schemeClr val="tx1"/>
            </a:solidFill>
            <a:miter lim="800000"/>
            <a:headEnd/>
            <a:tailEnd/>
          </a:ln>
        </p:spPr>
        <p:txBody>
          <a:bodyPr wrap="none" anchor="ctr"/>
          <a:lstStyle/>
          <a:p>
            <a:endParaRPr lang="es-ES"/>
          </a:p>
        </p:txBody>
      </p:sp>
      <p:sp>
        <p:nvSpPr>
          <p:cNvPr id="91176" name="Line 41"/>
          <p:cNvSpPr>
            <a:spLocks noChangeShapeType="1"/>
          </p:cNvSpPr>
          <p:nvPr/>
        </p:nvSpPr>
        <p:spPr bwMode="auto">
          <a:xfrm>
            <a:off x="1908175" y="3429000"/>
            <a:ext cx="142875" cy="215900"/>
          </a:xfrm>
          <a:prstGeom prst="line">
            <a:avLst/>
          </a:prstGeom>
          <a:noFill/>
          <a:ln w="9525">
            <a:solidFill>
              <a:schemeClr val="tx1"/>
            </a:solidFill>
            <a:round/>
            <a:headEnd/>
            <a:tailEnd type="triangle" w="med" len="med"/>
          </a:ln>
        </p:spPr>
        <p:txBody>
          <a:bodyPr/>
          <a:lstStyle/>
          <a:p>
            <a:endParaRPr lang="es-ES"/>
          </a:p>
        </p:txBody>
      </p:sp>
      <p:sp>
        <p:nvSpPr>
          <p:cNvPr id="91177" name="Line 42"/>
          <p:cNvSpPr>
            <a:spLocks noChangeShapeType="1"/>
          </p:cNvSpPr>
          <p:nvPr/>
        </p:nvSpPr>
        <p:spPr bwMode="auto">
          <a:xfrm flipH="1">
            <a:off x="7956550" y="3284538"/>
            <a:ext cx="144463" cy="360362"/>
          </a:xfrm>
          <a:prstGeom prst="line">
            <a:avLst/>
          </a:prstGeom>
          <a:noFill/>
          <a:ln w="9525">
            <a:solidFill>
              <a:schemeClr val="tx1"/>
            </a:solidFill>
            <a:round/>
            <a:headEnd/>
            <a:tailEnd type="triangle" w="med" len="med"/>
          </a:ln>
        </p:spPr>
        <p:txBody>
          <a:bodyPr/>
          <a:lstStyle/>
          <a:p>
            <a:endParaRPr lang="es-ES"/>
          </a:p>
        </p:txBody>
      </p:sp>
      <p:sp>
        <p:nvSpPr>
          <p:cNvPr id="91178" name="Rectangle 43"/>
          <p:cNvSpPr>
            <a:spLocks noChangeArrowheads="1"/>
          </p:cNvSpPr>
          <p:nvPr/>
        </p:nvSpPr>
        <p:spPr bwMode="auto">
          <a:xfrm>
            <a:off x="1828800" y="3686175"/>
            <a:ext cx="2181225" cy="76200"/>
          </a:xfrm>
          <a:prstGeom prst="rect">
            <a:avLst/>
          </a:prstGeom>
          <a:solidFill>
            <a:srgbClr val="FF0000">
              <a:alpha val="18823"/>
            </a:srgbClr>
          </a:solidFill>
          <a:ln w="9525">
            <a:solidFill>
              <a:schemeClr val="tx1"/>
            </a:solid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s-ES" altLang="es-ES" b="0">
                <a:latin typeface="Times New Roman" panose="02020603050405020304" pitchFamily="18" charset="0"/>
              </a:rPr>
              <a:t>Ampliación Redes 5-</a:t>
            </a:r>
            <a:fld id="{03EB93FB-FD1F-4053-AF73-78CA47EE1BE0}" type="slidenum">
              <a:rPr lang="es-ES" altLang="es-ES" b="0">
                <a:latin typeface="Times New Roman" panose="02020603050405020304" pitchFamily="18" charset="0"/>
              </a:rPr>
              <a:pPr eaLnBrk="1" hangingPunct="1"/>
              <a:t>91</a:t>
            </a:fld>
            <a:endParaRPr lang="es-ES" altLang="es-ES" b="0">
              <a:latin typeface="Times New Roman" panose="02020603050405020304" pitchFamily="18" charset="0"/>
            </a:endParaRPr>
          </a:p>
        </p:txBody>
      </p:sp>
      <p:pic>
        <p:nvPicPr>
          <p:cNvPr id="921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49400"/>
            <a:ext cx="90725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3"/>
          <p:cNvSpPr>
            <a:spLocks noChangeArrowheads="1"/>
          </p:cNvSpPr>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r>
              <a:rPr lang="es-ES" altLang="es-ES" sz="3600" b="0">
                <a:solidFill>
                  <a:schemeClr val="tx2"/>
                </a:solidFill>
              </a:rPr>
              <a:t>Frequency Hopping </a:t>
            </a:r>
            <a:r>
              <a:rPr lang="es-ES" altLang="es-ES" sz="3600" b="0" i="1">
                <a:solidFill>
                  <a:schemeClr val="tx2"/>
                </a:solidFill>
              </a:rPr>
              <a:t>vs</a:t>
            </a:r>
            <a:r>
              <a:rPr lang="es-ES" altLang="es-ES" sz="3600" b="0">
                <a:solidFill>
                  <a:schemeClr val="tx2"/>
                </a:solidFill>
              </a:rPr>
              <a:t> Direct Sequence</a:t>
            </a:r>
          </a:p>
        </p:txBody>
      </p:sp>
    </p:spTree>
    <p:extLst>
      <p:ext uri="{BB962C8B-B14F-4D97-AF65-F5344CB8AC3E}">
        <p14:creationId xmlns:p14="http://schemas.microsoft.com/office/powerpoint/2010/main" val="662445060"/>
      </p:ext>
    </p:extLst>
  </p:cSld>
  <p:clrMapOvr>
    <a:masterClrMapping/>
  </p:clrMapOvr>
  <p:transition spd="med">
    <p:cover dir="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 Marcador de número de diapositiva"/>
          <p:cNvSpPr>
            <a:spLocks noGrp="1"/>
          </p:cNvSpPr>
          <p:nvPr>
            <p:ph type="sldNum" sz="quarter" idx="10"/>
          </p:nvPr>
        </p:nvSpPr>
        <p:spPr/>
        <p:txBody>
          <a:bodyPr/>
          <a:lstStyle/>
          <a:p>
            <a:pPr>
              <a:defRPr/>
            </a:pPr>
            <a:r>
              <a:rPr lang="es-ES"/>
              <a:t>Ampliación Redes 5-</a:t>
            </a:r>
            <a:fld id="{5EFC6852-87A6-41D3-B137-AFD177D2A2D8}" type="slidenum">
              <a:rPr lang="es-ES"/>
              <a:pPr>
                <a:defRPr/>
              </a:pPr>
              <a:t>92</a:t>
            </a:fld>
            <a:endParaRPr lang="es-ES"/>
          </a:p>
        </p:txBody>
      </p:sp>
      <p:sp>
        <p:nvSpPr>
          <p:cNvPr id="93187" name="Text Box 2"/>
          <p:cNvSpPr txBox="1">
            <a:spLocks noChangeArrowheads="1"/>
          </p:cNvSpPr>
          <p:nvPr/>
        </p:nvSpPr>
        <p:spPr bwMode="auto">
          <a:xfrm>
            <a:off x="898525" y="5060950"/>
            <a:ext cx="2330450" cy="366713"/>
          </a:xfrm>
          <a:prstGeom prst="rect">
            <a:avLst/>
          </a:prstGeom>
          <a:noFill/>
          <a:ln w="9525">
            <a:noFill/>
            <a:miter lim="800000"/>
            <a:headEnd/>
            <a:tailEnd/>
          </a:ln>
        </p:spPr>
        <p:txBody>
          <a:bodyPr wrap="none">
            <a:spAutoFit/>
          </a:bodyPr>
          <a:lstStyle/>
          <a:p>
            <a:r>
              <a:rPr lang="es-ES" sz="1800"/>
              <a:t>Frequency Hopping</a:t>
            </a:r>
          </a:p>
        </p:txBody>
      </p:sp>
      <p:sp>
        <p:nvSpPr>
          <p:cNvPr id="93188" name="Text Box 3"/>
          <p:cNvSpPr txBox="1">
            <a:spLocks noChangeArrowheads="1"/>
          </p:cNvSpPr>
          <p:nvPr/>
        </p:nvSpPr>
        <p:spPr bwMode="auto">
          <a:xfrm>
            <a:off x="5265738" y="5075238"/>
            <a:ext cx="1974850" cy="366712"/>
          </a:xfrm>
          <a:prstGeom prst="rect">
            <a:avLst/>
          </a:prstGeom>
          <a:noFill/>
          <a:ln w="9525">
            <a:noFill/>
            <a:miter lim="800000"/>
            <a:headEnd/>
            <a:tailEnd/>
          </a:ln>
        </p:spPr>
        <p:txBody>
          <a:bodyPr wrap="none">
            <a:spAutoFit/>
          </a:bodyPr>
          <a:lstStyle/>
          <a:p>
            <a:r>
              <a:rPr lang="es-ES" sz="1800"/>
              <a:t>Direct Sequence</a:t>
            </a:r>
          </a:p>
        </p:txBody>
      </p:sp>
      <p:sp>
        <p:nvSpPr>
          <p:cNvPr id="93189" name="Line 4"/>
          <p:cNvSpPr>
            <a:spLocks noChangeShapeType="1"/>
          </p:cNvSpPr>
          <p:nvPr/>
        </p:nvSpPr>
        <p:spPr bwMode="auto">
          <a:xfrm>
            <a:off x="846138" y="2165350"/>
            <a:ext cx="0" cy="2667000"/>
          </a:xfrm>
          <a:prstGeom prst="line">
            <a:avLst/>
          </a:prstGeom>
          <a:noFill/>
          <a:ln w="9525">
            <a:solidFill>
              <a:schemeClr val="tx1"/>
            </a:solidFill>
            <a:round/>
            <a:headEnd type="triangle" w="med" len="med"/>
            <a:tailEnd/>
          </a:ln>
        </p:spPr>
        <p:txBody>
          <a:bodyPr/>
          <a:lstStyle/>
          <a:p>
            <a:endParaRPr lang="es-ES"/>
          </a:p>
        </p:txBody>
      </p:sp>
      <p:sp>
        <p:nvSpPr>
          <p:cNvPr id="93190" name="Line 5"/>
          <p:cNvSpPr>
            <a:spLocks noChangeShapeType="1"/>
          </p:cNvSpPr>
          <p:nvPr/>
        </p:nvSpPr>
        <p:spPr bwMode="auto">
          <a:xfrm>
            <a:off x="846138" y="4832350"/>
            <a:ext cx="2743200" cy="0"/>
          </a:xfrm>
          <a:prstGeom prst="line">
            <a:avLst/>
          </a:prstGeom>
          <a:noFill/>
          <a:ln w="9525">
            <a:solidFill>
              <a:schemeClr val="tx1"/>
            </a:solidFill>
            <a:round/>
            <a:headEnd/>
            <a:tailEnd type="triangle" w="med" len="med"/>
          </a:ln>
        </p:spPr>
        <p:txBody>
          <a:bodyPr/>
          <a:lstStyle/>
          <a:p>
            <a:endParaRPr lang="es-ES"/>
          </a:p>
        </p:txBody>
      </p:sp>
      <p:sp>
        <p:nvSpPr>
          <p:cNvPr id="93191" name="Line 6"/>
          <p:cNvSpPr>
            <a:spLocks noChangeShapeType="1"/>
          </p:cNvSpPr>
          <p:nvPr/>
        </p:nvSpPr>
        <p:spPr bwMode="auto">
          <a:xfrm>
            <a:off x="4906963" y="2165350"/>
            <a:ext cx="0" cy="2667000"/>
          </a:xfrm>
          <a:prstGeom prst="line">
            <a:avLst/>
          </a:prstGeom>
          <a:noFill/>
          <a:ln w="9525">
            <a:solidFill>
              <a:schemeClr val="tx1"/>
            </a:solidFill>
            <a:round/>
            <a:headEnd type="triangle" w="med" len="med"/>
            <a:tailEnd/>
          </a:ln>
        </p:spPr>
        <p:txBody>
          <a:bodyPr/>
          <a:lstStyle/>
          <a:p>
            <a:endParaRPr lang="es-ES"/>
          </a:p>
        </p:txBody>
      </p:sp>
      <p:sp>
        <p:nvSpPr>
          <p:cNvPr id="93192" name="Line 7"/>
          <p:cNvSpPr>
            <a:spLocks noChangeShapeType="1"/>
          </p:cNvSpPr>
          <p:nvPr/>
        </p:nvSpPr>
        <p:spPr bwMode="auto">
          <a:xfrm>
            <a:off x="4906963" y="4832350"/>
            <a:ext cx="3729037" cy="0"/>
          </a:xfrm>
          <a:prstGeom prst="line">
            <a:avLst/>
          </a:prstGeom>
          <a:noFill/>
          <a:ln w="9525">
            <a:solidFill>
              <a:schemeClr val="tx1"/>
            </a:solidFill>
            <a:round/>
            <a:headEnd/>
            <a:tailEnd type="triangle" w="med" len="med"/>
          </a:ln>
        </p:spPr>
        <p:txBody>
          <a:bodyPr/>
          <a:lstStyle/>
          <a:p>
            <a:endParaRPr lang="es-ES"/>
          </a:p>
        </p:txBody>
      </p:sp>
      <p:sp>
        <p:nvSpPr>
          <p:cNvPr id="93193" name="Text Box 8"/>
          <p:cNvSpPr txBox="1">
            <a:spLocks noChangeArrowheads="1"/>
          </p:cNvSpPr>
          <p:nvPr/>
        </p:nvSpPr>
        <p:spPr bwMode="auto">
          <a:xfrm rot="-5400000">
            <a:off x="-195262" y="3533775"/>
            <a:ext cx="1682750" cy="304800"/>
          </a:xfrm>
          <a:prstGeom prst="rect">
            <a:avLst/>
          </a:prstGeom>
          <a:noFill/>
          <a:ln w="9525">
            <a:noFill/>
            <a:miter lim="800000"/>
            <a:headEnd/>
            <a:tailEnd/>
          </a:ln>
        </p:spPr>
        <p:txBody>
          <a:bodyPr wrap="none">
            <a:spAutoFit/>
          </a:bodyPr>
          <a:lstStyle/>
          <a:p>
            <a:r>
              <a:rPr lang="es-ES"/>
              <a:t>Potencia (mW/Hz)</a:t>
            </a:r>
          </a:p>
        </p:txBody>
      </p:sp>
      <p:sp>
        <p:nvSpPr>
          <p:cNvPr id="93194" name="Text Box 9"/>
          <p:cNvSpPr txBox="1">
            <a:spLocks noChangeArrowheads="1"/>
          </p:cNvSpPr>
          <p:nvPr/>
        </p:nvSpPr>
        <p:spPr bwMode="auto">
          <a:xfrm>
            <a:off x="2468563" y="4832350"/>
            <a:ext cx="1651000" cy="304800"/>
          </a:xfrm>
          <a:prstGeom prst="rect">
            <a:avLst/>
          </a:prstGeom>
          <a:noFill/>
          <a:ln w="9525">
            <a:noFill/>
            <a:miter lim="800000"/>
            <a:headEnd/>
            <a:tailEnd/>
          </a:ln>
        </p:spPr>
        <p:txBody>
          <a:bodyPr wrap="none">
            <a:spAutoFit/>
          </a:bodyPr>
          <a:lstStyle/>
          <a:p>
            <a:r>
              <a:rPr lang="es-ES"/>
              <a:t>Frecuencia (MHz)</a:t>
            </a:r>
          </a:p>
        </p:txBody>
      </p:sp>
      <p:sp>
        <p:nvSpPr>
          <p:cNvPr id="93195" name="Text Box 10"/>
          <p:cNvSpPr txBox="1">
            <a:spLocks noChangeArrowheads="1"/>
          </p:cNvSpPr>
          <p:nvPr/>
        </p:nvSpPr>
        <p:spPr bwMode="auto">
          <a:xfrm rot="-5400000">
            <a:off x="3868738" y="3081338"/>
            <a:ext cx="1682750" cy="304800"/>
          </a:xfrm>
          <a:prstGeom prst="rect">
            <a:avLst/>
          </a:prstGeom>
          <a:noFill/>
          <a:ln w="9525">
            <a:noFill/>
            <a:miter lim="800000"/>
            <a:headEnd/>
            <a:tailEnd/>
          </a:ln>
        </p:spPr>
        <p:txBody>
          <a:bodyPr wrap="none">
            <a:spAutoFit/>
          </a:bodyPr>
          <a:lstStyle/>
          <a:p>
            <a:r>
              <a:rPr lang="es-ES"/>
              <a:t>Potencia (mW/Hz)</a:t>
            </a:r>
          </a:p>
        </p:txBody>
      </p:sp>
      <p:sp>
        <p:nvSpPr>
          <p:cNvPr id="93196" name="Text Box 11"/>
          <p:cNvSpPr txBox="1">
            <a:spLocks noChangeArrowheads="1"/>
          </p:cNvSpPr>
          <p:nvPr/>
        </p:nvSpPr>
        <p:spPr bwMode="auto">
          <a:xfrm>
            <a:off x="7410450" y="4832350"/>
            <a:ext cx="1651000" cy="304800"/>
          </a:xfrm>
          <a:prstGeom prst="rect">
            <a:avLst/>
          </a:prstGeom>
          <a:noFill/>
          <a:ln w="9525">
            <a:noFill/>
            <a:miter lim="800000"/>
            <a:headEnd/>
            <a:tailEnd/>
          </a:ln>
        </p:spPr>
        <p:txBody>
          <a:bodyPr wrap="none">
            <a:spAutoFit/>
          </a:bodyPr>
          <a:lstStyle/>
          <a:p>
            <a:r>
              <a:rPr lang="es-ES"/>
              <a:t>Frecuencia (MHz)</a:t>
            </a:r>
          </a:p>
        </p:txBody>
      </p:sp>
      <p:sp>
        <p:nvSpPr>
          <p:cNvPr id="93197" name="Freeform 12"/>
          <p:cNvSpPr>
            <a:spLocks/>
          </p:cNvSpPr>
          <p:nvPr/>
        </p:nvSpPr>
        <p:spPr bwMode="auto">
          <a:xfrm>
            <a:off x="4978400" y="4298950"/>
            <a:ext cx="3375025" cy="533400"/>
          </a:xfrm>
          <a:custGeom>
            <a:avLst/>
            <a:gdLst>
              <a:gd name="T0" fmla="*/ 0 w 410"/>
              <a:gd name="T1" fmla="*/ 415 h 418"/>
              <a:gd name="T2" fmla="*/ 47 w 410"/>
              <a:gd name="T3" fmla="*/ 408 h 418"/>
              <a:gd name="T4" fmla="*/ 78 w 410"/>
              <a:gd name="T5" fmla="*/ 390 h 418"/>
              <a:gd name="T6" fmla="*/ 107 w 410"/>
              <a:gd name="T7" fmla="*/ 351 h 418"/>
              <a:gd name="T8" fmla="*/ 117 w 410"/>
              <a:gd name="T9" fmla="*/ 300 h 418"/>
              <a:gd name="T10" fmla="*/ 123 w 410"/>
              <a:gd name="T11" fmla="*/ 199 h 418"/>
              <a:gd name="T12" fmla="*/ 137 w 410"/>
              <a:gd name="T13" fmla="*/ 111 h 418"/>
              <a:gd name="T14" fmla="*/ 155 w 410"/>
              <a:gd name="T15" fmla="*/ 51 h 418"/>
              <a:gd name="T16" fmla="*/ 177 w 410"/>
              <a:gd name="T17" fmla="*/ 16 h 418"/>
              <a:gd name="T18" fmla="*/ 203 w 410"/>
              <a:gd name="T19" fmla="*/ 0 h 418"/>
              <a:gd name="T20" fmla="*/ 234 w 410"/>
              <a:gd name="T21" fmla="*/ 19 h 418"/>
              <a:gd name="T22" fmla="*/ 254 w 410"/>
              <a:gd name="T23" fmla="*/ 58 h 418"/>
              <a:gd name="T24" fmla="*/ 269 w 410"/>
              <a:gd name="T25" fmla="*/ 103 h 418"/>
              <a:gd name="T26" fmla="*/ 281 w 410"/>
              <a:gd name="T27" fmla="*/ 157 h 418"/>
              <a:gd name="T28" fmla="*/ 287 w 410"/>
              <a:gd name="T29" fmla="*/ 220 h 418"/>
              <a:gd name="T30" fmla="*/ 290 w 410"/>
              <a:gd name="T31" fmla="*/ 297 h 418"/>
              <a:gd name="T32" fmla="*/ 296 w 410"/>
              <a:gd name="T33" fmla="*/ 333 h 418"/>
              <a:gd name="T34" fmla="*/ 318 w 410"/>
              <a:gd name="T35" fmla="*/ 375 h 418"/>
              <a:gd name="T36" fmla="*/ 353 w 410"/>
              <a:gd name="T37" fmla="*/ 406 h 418"/>
              <a:gd name="T38" fmla="*/ 410 w 410"/>
              <a:gd name="T39" fmla="*/ 418 h 4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0"/>
              <a:gd name="T61" fmla="*/ 0 h 418"/>
              <a:gd name="T62" fmla="*/ 410 w 410"/>
              <a:gd name="T63" fmla="*/ 418 h 4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0" h="418">
                <a:moveTo>
                  <a:pt x="0" y="415"/>
                </a:moveTo>
                <a:cubicBezTo>
                  <a:pt x="17" y="413"/>
                  <a:pt x="34" y="412"/>
                  <a:pt x="47" y="408"/>
                </a:cubicBezTo>
                <a:cubicBezTo>
                  <a:pt x="60" y="404"/>
                  <a:pt x="68" y="399"/>
                  <a:pt x="78" y="390"/>
                </a:cubicBezTo>
                <a:cubicBezTo>
                  <a:pt x="88" y="381"/>
                  <a:pt x="100" y="366"/>
                  <a:pt x="107" y="351"/>
                </a:cubicBezTo>
                <a:cubicBezTo>
                  <a:pt x="114" y="336"/>
                  <a:pt x="114" y="325"/>
                  <a:pt x="117" y="300"/>
                </a:cubicBezTo>
                <a:cubicBezTo>
                  <a:pt x="120" y="275"/>
                  <a:pt x="120" y="230"/>
                  <a:pt x="123" y="199"/>
                </a:cubicBezTo>
                <a:cubicBezTo>
                  <a:pt x="126" y="168"/>
                  <a:pt x="132" y="136"/>
                  <a:pt x="137" y="111"/>
                </a:cubicBezTo>
                <a:cubicBezTo>
                  <a:pt x="142" y="86"/>
                  <a:pt x="148" y="67"/>
                  <a:pt x="155" y="51"/>
                </a:cubicBezTo>
                <a:cubicBezTo>
                  <a:pt x="162" y="35"/>
                  <a:pt x="169" y="25"/>
                  <a:pt x="177" y="16"/>
                </a:cubicBezTo>
                <a:cubicBezTo>
                  <a:pt x="185" y="7"/>
                  <a:pt x="194" y="0"/>
                  <a:pt x="203" y="0"/>
                </a:cubicBezTo>
                <a:cubicBezTo>
                  <a:pt x="212" y="0"/>
                  <a:pt x="226" y="9"/>
                  <a:pt x="234" y="19"/>
                </a:cubicBezTo>
                <a:cubicBezTo>
                  <a:pt x="242" y="29"/>
                  <a:pt x="248" y="44"/>
                  <a:pt x="254" y="58"/>
                </a:cubicBezTo>
                <a:cubicBezTo>
                  <a:pt x="260" y="72"/>
                  <a:pt x="265" y="87"/>
                  <a:pt x="269" y="103"/>
                </a:cubicBezTo>
                <a:cubicBezTo>
                  <a:pt x="273" y="119"/>
                  <a:pt x="278" y="138"/>
                  <a:pt x="281" y="157"/>
                </a:cubicBezTo>
                <a:cubicBezTo>
                  <a:pt x="284" y="176"/>
                  <a:pt x="286" y="197"/>
                  <a:pt x="287" y="220"/>
                </a:cubicBezTo>
                <a:cubicBezTo>
                  <a:pt x="288" y="243"/>
                  <a:pt x="289" y="278"/>
                  <a:pt x="290" y="297"/>
                </a:cubicBezTo>
                <a:cubicBezTo>
                  <a:pt x="291" y="316"/>
                  <a:pt x="291" y="320"/>
                  <a:pt x="296" y="333"/>
                </a:cubicBezTo>
                <a:cubicBezTo>
                  <a:pt x="301" y="346"/>
                  <a:pt x="309" y="363"/>
                  <a:pt x="318" y="375"/>
                </a:cubicBezTo>
                <a:cubicBezTo>
                  <a:pt x="327" y="387"/>
                  <a:pt x="338" y="399"/>
                  <a:pt x="353" y="406"/>
                </a:cubicBezTo>
                <a:cubicBezTo>
                  <a:pt x="368" y="413"/>
                  <a:pt x="389" y="415"/>
                  <a:pt x="410" y="418"/>
                </a:cubicBezTo>
              </a:path>
            </a:pathLst>
          </a:custGeom>
          <a:solidFill>
            <a:srgbClr val="3366FF"/>
          </a:solidFill>
          <a:ln w="25400">
            <a:solidFill>
              <a:srgbClr val="0000FF"/>
            </a:solidFill>
            <a:round/>
            <a:headEnd/>
            <a:tailEnd/>
          </a:ln>
        </p:spPr>
        <p:txBody>
          <a:bodyPr/>
          <a:lstStyle/>
          <a:p>
            <a:endParaRPr lang="es-ES"/>
          </a:p>
        </p:txBody>
      </p:sp>
      <p:sp>
        <p:nvSpPr>
          <p:cNvPr id="93198" name="Freeform 13"/>
          <p:cNvSpPr>
            <a:spLocks/>
          </p:cNvSpPr>
          <p:nvPr/>
        </p:nvSpPr>
        <p:spPr bwMode="auto">
          <a:xfrm>
            <a:off x="1812925" y="2470150"/>
            <a:ext cx="460375" cy="2357438"/>
          </a:xfrm>
          <a:custGeom>
            <a:avLst/>
            <a:gdLst>
              <a:gd name="T0" fmla="*/ 0 w 314"/>
              <a:gd name="T1" fmla="*/ 428 h 429"/>
              <a:gd name="T2" fmla="*/ 38 w 314"/>
              <a:gd name="T3" fmla="*/ 427 h 429"/>
              <a:gd name="T4" fmla="*/ 68 w 314"/>
              <a:gd name="T5" fmla="*/ 415 h 429"/>
              <a:gd name="T6" fmla="*/ 99 w 314"/>
              <a:gd name="T7" fmla="*/ 383 h 429"/>
              <a:gd name="T8" fmla="*/ 117 w 314"/>
              <a:gd name="T9" fmla="*/ 343 h 429"/>
              <a:gd name="T10" fmla="*/ 122 w 314"/>
              <a:gd name="T11" fmla="*/ 284 h 429"/>
              <a:gd name="T12" fmla="*/ 123 w 314"/>
              <a:gd name="T13" fmla="*/ 157 h 429"/>
              <a:gd name="T14" fmla="*/ 123 w 314"/>
              <a:gd name="T15" fmla="*/ 67 h 429"/>
              <a:gd name="T16" fmla="*/ 129 w 314"/>
              <a:gd name="T17" fmla="*/ 25 h 429"/>
              <a:gd name="T18" fmla="*/ 140 w 314"/>
              <a:gd name="T19" fmla="*/ 17 h 429"/>
              <a:gd name="T20" fmla="*/ 153 w 314"/>
              <a:gd name="T21" fmla="*/ 4 h 429"/>
              <a:gd name="T22" fmla="*/ 173 w 314"/>
              <a:gd name="T23" fmla="*/ 1 h 429"/>
              <a:gd name="T24" fmla="*/ 192 w 314"/>
              <a:gd name="T25" fmla="*/ 11 h 429"/>
              <a:gd name="T26" fmla="*/ 203 w 314"/>
              <a:gd name="T27" fmla="*/ 38 h 429"/>
              <a:gd name="T28" fmla="*/ 203 w 314"/>
              <a:gd name="T29" fmla="*/ 89 h 429"/>
              <a:gd name="T30" fmla="*/ 201 w 314"/>
              <a:gd name="T31" fmla="*/ 260 h 429"/>
              <a:gd name="T32" fmla="*/ 206 w 314"/>
              <a:gd name="T33" fmla="*/ 346 h 429"/>
              <a:gd name="T34" fmla="*/ 227 w 314"/>
              <a:gd name="T35" fmla="*/ 380 h 429"/>
              <a:gd name="T36" fmla="*/ 246 w 314"/>
              <a:gd name="T37" fmla="*/ 403 h 429"/>
              <a:gd name="T38" fmla="*/ 272 w 314"/>
              <a:gd name="T39" fmla="*/ 415 h 429"/>
              <a:gd name="T40" fmla="*/ 314 w 314"/>
              <a:gd name="T41" fmla="*/ 425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
              <a:gd name="T64" fmla="*/ 0 h 429"/>
              <a:gd name="T65" fmla="*/ 314 w 314"/>
              <a:gd name="T66" fmla="*/ 429 h 4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 h="429">
                <a:moveTo>
                  <a:pt x="0" y="428"/>
                </a:moveTo>
                <a:cubicBezTo>
                  <a:pt x="13" y="428"/>
                  <a:pt x="27" y="429"/>
                  <a:pt x="38" y="427"/>
                </a:cubicBezTo>
                <a:cubicBezTo>
                  <a:pt x="49" y="425"/>
                  <a:pt x="58" y="422"/>
                  <a:pt x="68" y="415"/>
                </a:cubicBezTo>
                <a:cubicBezTo>
                  <a:pt x="78" y="408"/>
                  <a:pt x="91" y="395"/>
                  <a:pt x="99" y="383"/>
                </a:cubicBezTo>
                <a:cubicBezTo>
                  <a:pt x="107" y="371"/>
                  <a:pt x="113" y="359"/>
                  <a:pt x="117" y="343"/>
                </a:cubicBezTo>
                <a:cubicBezTo>
                  <a:pt x="121" y="327"/>
                  <a:pt x="121" y="315"/>
                  <a:pt x="122" y="284"/>
                </a:cubicBezTo>
                <a:cubicBezTo>
                  <a:pt x="123" y="253"/>
                  <a:pt x="123" y="193"/>
                  <a:pt x="123" y="157"/>
                </a:cubicBezTo>
                <a:cubicBezTo>
                  <a:pt x="123" y="121"/>
                  <a:pt x="122" y="89"/>
                  <a:pt x="123" y="67"/>
                </a:cubicBezTo>
                <a:cubicBezTo>
                  <a:pt x="124" y="45"/>
                  <a:pt x="126" y="33"/>
                  <a:pt x="129" y="25"/>
                </a:cubicBezTo>
                <a:cubicBezTo>
                  <a:pt x="132" y="17"/>
                  <a:pt x="136" y="20"/>
                  <a:pt x="140" y="17"/>
                </a:cubicBezTo>
                <a:cubicBezTo>
                  <a:pt x="144" y="14"/>
                  <a:pt x="148" y="7"/>
                  <a:pt x="153" y="4"/>
                </a:cubicBezTo>
                <a:cubicBezTo>
                  <a:pt x="158" y="1"/>
                  <a:pt x="167" y="0"/>
                  <a:pt x="173" y="1"/>
                </a:cubicBezTo>
                <a:cubicBezTo>
                  <a:pt x="179" y="2"/>
                  <a:pt x="187" y="5"/>
                  <a:pt x="192" y="11"/>
                </a:cubicBezTo>
                <a:cubicBezTo>
                  <a:pt x="197" y="17"/>
                  <a:pt x="201" y="25"/>
                  <a:pt x="203" y="38"/>
                </a:cubicBezTo>
                <a:cubicBezTo>
                  <a:pt x="205" y="51"/>
                  <a:pt x="203" y="52"/>
                  <a:pt x="203" y="89"/>
                </a:cubicBezTo>
                <a:cubicBezTo>
                  <a:pt x="203" y="126"/>
                  <a:pt x="201" y="217"/>
                  <a:pt x="201" y="260"/>
                </a:cubicBezTo>
                <a:cubicBezTo>
                  <a:pt x="201" y="303"/>
                  <a:pt x="202" y="326"/>
                  <a:pt x="206" y="346"/>
                </a:cubicBezTo>
                <a:cubicBezTo>
                  <a:pt x="210" y="366"/>
                  <a:pt x="220" y="371"/>
                  <a:pt x="227" y="380"/>
                </a:cubicBezTo>
                <a:cubicBezTo>
                  <a:pt x="234" y="389"/>
                  <a:pt x="239" y="397"/>
                  <a:pt x="246" y="403"/>
                </a:cubicBezTo>
                <a:cubicBezTo>
                  <a:pt x="253" y="409"/>
                  <a:pt x="261" y="411"/>
                  <a:pt x="272" y="415"/>
                </a:cubicBezTo>
                <a:cubicBezTo>
                  <a:pt x="283" y="419"/>
                  <a:pt x="298" y="422"/>
                  <a:pt x="314" y="425"/>
                </a:cubicBezTo>
              </a:path>
            </a:pathLst>
          </a:custGeom>
          <a:solidFill>
            <a:srgbClr val="3366FF"/>
          </a:solidFill>
          <a:ln w="25400">
            <a:solidFill>
              <a:srgbClr val="0000FF"/>
            </a:solidFill>
            <a:round/>
            <a:headEnd/>
            <a:tailEnd/>
          </a:ln>
        </p:spPr>
        <p:txBody>
          <a:bodyPr/>
          <a:lstStyle/>
          <a:p>
            <a:endParaRPr lang="es-ES"/>
          </a:p>
        </p:txBody>
      </p:sp>
      <p:sp>
        <p:nvSpPr>
          <p:cNvPr id="93199" name="Line 14"/>
          <p:cNvSpPr>
            <a:spLocks noChangeShapeType="1"/>
          </p:cNvSpPr>
          <p:nvPr/>
        </p:nvSpPr>
        <p:spPr bwMode="auto">
          <a:xfrm>
            <a:off x="1601788" y="2317750"/>
            <a:ext cx="350837" cy="0"/>
          </a:xfrm>
          <a:prstGeom prst="line">
            <a:avLst/>
          </a:prstGeom>
          <a:noFill/>
          <a:ln w="9525">
            <a:solidFill>
              <a:schemeClr val="tx1"/>
            </a:solidFill>
            <a:round/>
            <a:headEnd/>
            <a:tailEnd type="triangle" w="med" len="med"/>
          </a:ln>
        </p:spPr>
        <p:txBody>
          <a:bodyPr/>
          <a:lstStyle/>
          <a:p>
            <a:endParaRPr lang="es-ES"/>
          </a:p>
        </p:txBody>
      </p:sp>
      <p:sp>
        <p:nvSpPr>
          <p:cNvPr id="93200" name="Line 15"/>
          <p:cNvSpPr>
            <a:spLocks noChangeShapeType="1"/>
          </p:cNvSpPr>
          <p:nvPr/>
        </p:nvSpPr>
        <p:spPr bwMode="auto">
          <a:xfrm>
            <a:off x="1952625" y="2241550"/>
            <a:ext cx="0" cy="2590800"/>
          </a:xfrm>
          <a:prstGeom prst="line">
            <a:avLst/>
          </a:prstGeom>
          <a:noFill/>
          <a:ln w="9525">
            <a:solidFill>
              <a:schemeClr val="tx1"/>
            </a:solidFill>
            <a:round/>
            <a:headEnd/>
            <a:tailEnd/>
          </a:ln>
        </p:spPr>
        <p:txBody>
          <a:bodyPr/>
          <a:lstStyle/>
          <a:p>
            <a:endParaRPr lang="es-ES"/>
          </a:p>
        </p:txBody>
      </p:sp>
      <p:sp>
        <p:nvSpPr>
          <p:cNvPr id="93201" name="Line 16"/>
          <p:cNvSpPr>
            <a:spLocks noChangeShapeType="1"/>
          </p:cNvSpPr>
          <p:nvPr/>
        </p:nvSpPr>
        <p:spPr bwMode="auto">
          <a:xfrm>
            <a:off x="2143125" y="2236788"/>
            <a:ext cx="0" cy="2590800"/>
          </a:xfrm>
          <a:prstGeom prst="line">
            <a:avLst/>
          </a:prstGeom>
          <a:noFill/>
          <a:ln w="9525">
            <a:solidFill>
              <a:schemeClr val="tx1"/>
            </a:solidFill>
            <a:round/>
            <a:headEnd/>
            <a:tailEnd/>
          </a:ln>
        </p:spPr>
        <p:txBody>
          <a:bodyPr/>
          <a:lstStyle/>
          <a:p>
            <a:endParaRPr lang="es-ES"/>
          </a:p>
        </p:txBody>
      </p:sp>
      <p:sp>
        <p:nvSpPr>
          <p:cNvPr id="93202" name="Line 17"/>
          <p:cNvSpPr>
            <a:spLocks noChangeShapeType="1"/>
          </p:cNvSpPr>
          <p:nvPr/>
        </p:nvSpPr>
        <p:spPr bwMode="auto">
          <a:xfrm rot="10800000">
            <a:off x="2143125" y="2312988"/>
            <a:ext cx="352425" cy="0"/>
          </a:xfrm>
          <a:prstGeom prst="line">
            <a:avLst/>
          </a:prstGeom>
          <a:noFill/>
          <a:ln w="9525">
            <a:solidFill>
              <a:schemeClr val="tx1"/>
            </a:solidFill>
            <a:round/>
            <a:headEnd/>
            <a:tailEnd type="triangle" w="med" len="med"/>
          </a:ln>
        </p:spPr>
        <p:txBody>
          <a:bodyPr/>
          <a:lstStyle/>
          <a:p>
            <a:endParaRPr lang="es-ES"/>
          </a:p>
        </p:txBody>
      </p:sp>
      <p:sp>
        <p:nvSpPr>
          <p:cNvPr id="93203" name="Text Box 18"/>
          <p:cNvSpPr txBox="1">
            <a:spLocks noChangeArrowheads="1"/>
          </p:cNvSpPr>
          <p:nvPr/>
        </p:nvSpPr>
        <p:spPr bwMode="auto">
          <a:xfrm>
            <a:off x="1731963" y="1784350"/>
            <a:ext cx="696912" cy="304800"/>
          </a:xfrm>
          <a:prstGeom prst="rect">
            <a:avLst/>
          </a:prstGeom>
          <a:noFill/>
          <a:ln w="9525">
            <a:noFill/>
            <a:miter lim="800000"/>
            <a:headEnd/>
            <a:tailEnd/>
          </a:ln>
        </p:spPr>
        <p:txBody>
          <a:bodyPr wrap="none">
            <a:spAutoFit/>
          </a:bodyPr>
          <a:lstStyle/>
          <a:p>
            <a:r>
              <a:rPr lang="es-ES"/>
              <a:t>1 MHz</a:t>
            </a:r>
          </a:p>
        </p:txBody>
      </p:sp>
      <p:sp>
        <p:nvSpPr>
          <p:cNvPr id="93204" name="Line 19"/>
          <p:cNvSpPr>
            <a:spLocks noChangeShapeType="1"/>
          </p:cNvSpPr>
          <p:nvPr/>
        </p:nvSpPr>
        <p:spPr bwMode="auto">
          <a:xfrm>
            <a:off x="5540375" y="4070350"/>
            <a:ext cx="352425" cy="0"/>
          </a:xfrm>
          <a:prstGeom prst="line">
            <a:avLst/>
          </a:prstGeom>
          <a:noFill/>
          <a:ln w="9525">
            <a:solidFill>
              <a:schemeClr val="tx1"/>
            </a:solidFill>
            <a:round/>
            <a:headEnd/>
            <a:tailEnd type="triangle" w="med" len="med"/>
          </a:ln>
        </p:spPr>
        <p:txBody>
          <a:bodyPr/>
          <a:lstStyle/>
          <a:p>
            <a:endParaRPr lang="es-ES"/>
          </a:p>
        </p:txBody>
      </p:sp>
      <p:sp>
        <p:nvSpPr>
          <p:cNvPr id="93205" name="Line 20"/>
          <p:cNvSpPr>
            <a:spLocks noChangeShapeType="1"/>
          </p:cNvSpPr>
          <p:nvPr/>
        </p:nvSpPr>
        <p:spPr bwMode="auto">
          <a:xfrm>
            <a:off x="5892800" y="3994150"/>
            <a:ext cx="0" cy="838200"/>
          </a:xfrm>
          <a:prstGeom prst="line">
            <a:avLst/>
          </a:prstGeom>
          <a:noFill/>
          <a:ln w="9525">
            <a:solidFill>
              <a:schemeClr val="tx1"/>
            </a:solidFill>
            <a:prstDash val="dash"/>
            <a:round/>
            <a:headEnd/>
            <a:tailEnd/>
          </a:ln>
        </p:spPr>
        <p:txBody>
          <a:bodyPr/>
          <a:lstStyle/>
          <a:p>
            <a:endParaRPr lang="es-ES"/>
          </a:p>
        </p:txBody>
      </p:sp>
      <p:sp>
        <p:nvSpPr>
          <p:cNvPr id="93206" name="Line 21"/>
          <p:cNvSpPr>
            <a:spLocks noChangeShapeType="1"/>
          </p:cNvSpPr>
          <p:nvPr/>
        </p:nvSpPr>
        <p:spPr bwMode="auto">
          <a:xfrm>
            <a:off x="7439025" y="3994150"/>
            <a:ext cx="0" cy="838200"/>
          </a:xfrm>
          <a:prstGeom prst="line">
            <a:avLst/>
          </a:prstGeom>
          <a:noFill/>
          <a:ln w="9525">
            <a:solidFill>
              <a:schemeClr val="tx1"/>
            </a:solidFill>
            <a:prstDash val="dash"/>
            <a:round/>
            <a:headEnd/>
            <a:tailEnd/>
          </a:ln>
        </p:spPr>
        <p:txBody>
          <a:bodyPr/>
          <a:lstStyle/>
          <a:p>
            <a:endParaRPr lang="es-ES"/>
          </a:p>
        </p:txBody>
      </p:sp>
      <p:sp>
        <p:nvSpPr>
          <p:cNvPr id="93207" name="Line 22"/>
          <p:cNvSpPr>
            <a:spLocks noChangeShapeType="1"/>
          </p:cNvSpPr>
          <p:nvPr/>
        </p:nvSpPr>
        <p:spPr bwMode="auto">
          <a:xfrm rot="10800000">
            <a:off x="7439025" y="4070350"/>
            <a:ext cx="352425" cy="0"/>
          </a:xfrm>
          <a:prstGeom prst="line">
            <a:avLst/>
          </a:prstGeom>
          <a:noFill/>
          <a:ln w="9525">
            <a:solidFill>
              <a:schemeClr val="tx1"/>
            </a:solidFill>
            <a:round/>
            <a:headEnd/>
            <a:tailEnd type="triangle" w="med" len="med"/>
          </a:ln>
        </p:spPr>
        <p:txBody>
          <a:bodyPr/>
          <a:lstStyle/>
          <a:p>
            <a:endParaRPr lang="es-ES"/>
          </a:p>
        </p:txBody>
      </p:sp>
      <p:sp>
        <p:nvSpPr>
          <p:cNvPr id="93208" name="Text Box 23"/>
          <p:cNvSpPr txBox="1">
            <a:spLocks noChangeArrowheads="1"/>
          </p:cNvSpPr>
          <p:nvPr/>
        </p:nvSpPr>
        <p:spPr bwMode="auto">
          <a:xfrm>
            <a:off x="6173788" y="3689350"/>
            <a:ext cx="795337" cy="304800"/>
          </a:xfrm>
          <a:prstGeom prst="rect">
            <a:avLst/>
          </a:prstGeom>
          <a:noFill/>
          <a:ln w="9525">
            <a:noFill/>
            <a:miter lim="800000"/>
            <a:headEnd/>
            <a:tailEnd/>
          </a:ln>
        </p:spPr>
        <p:txBody>
          <a:bodyPr wrap="none">
            <a:spAutoFit/>
          </a:bodyPr>
          <a:lstStyle/>
          <a:p>
            <a:r>
              <a:rPr lang="es-ES"/>
              <a:t>22 MHz</a:t>
            </a:r>
          </a:p>
        </p:txBody>
      </p:sp>
      <p:sp>
        <p:nvSpPr>
          <p:cNvPr id="93209" name="Text Box 24"/>
          <p:cNvSpPr txBox="1">
            <a:spLocks noChangeArrowheads="1"/>
          </p:cNvSpPr>
          <p:nvPr/>
        </p:nvSpPr>
        <p:spPr bwMode="auto">
          <a:xfrm>
            <a:off x="884238" y="5529263"/>
            <a:ext cx="3175000" cy="730250"/>
          </a:xfrm>
          <a:prstGeom prst="rect">
            <a:avLst/>
          </a:prstGeom>
          <a:noFill/>
          <a:ln w="9525">
            <a:noFill/>
            <a:miter lim="800000"/>
            <a:headEnd/>
            <a:tailEnd/>
          </a:ln>
        </p:spPr>
        <p:txBody>
          <a:bodyPr wrap="none">
            <a:spAutoFit/>
          </a:bodyPr>
          <a:lstStyle/>
          <a:p>
            <a:r>
              <a:rPr lang="es-ES"/>
              <a:t>Señal concentrada, gran intensidad</a:t>
            </a:r>
          </a:p>
          <a:p>
            <a:r>
              <a:rPr lang="es-ES"/>
              <a:t>Elevada relación S/R</a:t>
            </a:r>
          </a:p>
          <a:p>
            <a:r>
              <a:rPr lang="es-ES"/>
              <a:t>Área bajo la curva: 100 mW</a:t>
            </a:r>
          </a:p>
        </p:txBody>
      </p:sp>
      <p:sp>
        <p:nvSpPr>
          <p:cNvPr id="93210" name="Text Box 25"/>
          <p:cNvSpPr txBox="1">
            <a:spLocks noChangeArrowheads="1"/>
          </p:cNvSpPr>
          <p:nvPr/>
        </p:nvSpPr>
        <p:spPr bwMode="auto">
          <a:xfrm>
            <a:off x="5283200" y="5518150"/>
            <a:ext cx="2820988" cy="730250"/>
          </a:xfrm>
          <a:prstGeom prst="rect">
            <a:avLst/>
          </a:prstGeom>
          <a:noFill/>
          <a:ln w="9525">
            <a:noFill/>
            <a:miter lim="800000"/>
            <a:headEnd/>
            <a:tailEnd/>
          </a:ln>
        </p:spPr>
        <p:txBody>
          <a:bodyPr wrap="none">
            <a:spAutoFit/>
          </a:bodyPr>
          <a:lstStyle/>
          <a:p>
            <a:r>
              <a:rPr lang="es-ES"/>
              <a:t>Señal dispersa, baja intensidad</a:t>
            </a:r>
          </a:p>
          <a:p>
            <a:r>
              <a:rPr lang="es-ES"/>
              <a:t>Reducida relación S/R</a:t>
            </a:r>
          </a:p>
          <a:p>
            <a:r>
              <a:rPr lang="es-ES"/>
              <a:t>Área bajo la curva: 100 mW</a:t>
            </a:r>
          </a:p>
        </p:txBody>
      </p:sp>
      <p:sp>
        <p:nvSpPr>
          <p:cNvPr id="93211" name="Rectangle 26"/>
          <p:cNvSpPr>
            <a:spLocks noGrp="1" noChangeArrowheads="1"/>
          </p:cNvSpPr>
          <p:nvPr>
            <p:ph type="title"/>
          </p:nvPr>
        </p:nvSpPr>
        <p:spPr>
          <a:xfrm>
            <a:off x="546100" y="260350"/>
            <a:ext cx="7772400" cy="1143000"/>
          </a:xfrm>
          <a:noFill/>
        </p:spPr>
        <p:txBody>
          <a:bodyPr/>
          <a:lstStyle/>
          <a:p>
            <a:pPr eaLnBrk="1" hangingPunct="1"/>
            <a:r>
              <a:rPr lang="es-ES" sz="3600" smtClean="0">
                <a:latin typeface="Arial" charset="0"/>
              </a:rPr>
              <a:t>Frequency Hopping </a:t>
            </a:r>
            <a:r>
              <a:rPr lang="es-ES" sz="3600" i="1" smtClean="0">
                <a:latin typeface="Arial" charset="0"/>
              </a:rPr>
              <a:t>vs</a:t>
            </a:r>
            <a:r>
              <a:rPr lang="es-ES" sz="3600" smtClean="0">
                <a:latin typeface="Arial" charset="0"/>
              </a:rPr>
              <a:t> Direct Sequence</a:t>
            </a:r>
          </a:p>
        </p:txBody>
      </p:sp>
      <p:sp>
        <p:nvSpPr>
          <p:cNvPr id="93212" name="Line 27"/>
          <p:cNvSpPr>
            <a:spLocks noChangeShapeType="1"/>
          </p:cNvSpPr>
          <p:nvPr/>
        </p:nvSpPr>
        <p:spPr bwMode="auto">
          <a:xfrm>
            <a:off x="844550" y="2470150"/>
            <a:ext cx="211138" cy="0"/>
          </a:xfrm>
          <a:prstGeom prst="line">
            <a:avLst/>
          </a:prstGeom>
          <a:noFill/>
          <a:ln w="9525">
            <a:solidFill>
              <a:schemeClr val="tx1"/>
            </a:solidFill>
            <a:round/>
            <a:headEnd/>
            <a:tailEnd/>
          </a:ln>
        </p:spPr>
        <p:txBody>
          <a:bodyPr/>
          <a:lstStyle/>
          <a:p>
            <a:endParaRPr lang="es-ES"/>
          </a:p>
        </p:txBody>
      </p:sp>
      <p:sp>
        <p:nvSpPr>
          <p:cNvPr id="93213" name="Text Box 28"/>
          <p:cNvSpPr txBox="1">
            <a:spLocks noChangeArrowheads="1"/>
          </p:cNvSpPr>
          <p:nvPr/>
        </p:nvSpPr>
        <p:spPr bwMode="auto">
          <a:xfrm>
            <a:off x="401638" y="2317750"/>
            <a:ext cx="479425" cy="304800"/>
          </a:xfrm>
          <a:prstGeom prst="rect">
            <a:avLst/>
          </a:prstGeom>
          <a:noFill/>
          <a:ln w="9525">
            <a:noFill/>
            <a:miter lim="800000"/>
            <a:headEnd/>
            <a:tailEnd/>
          </a:ln>
        </p:spPr>
        <p:txBody>
          <a:bodyPr wrap="none">
            <a:spAutoFit/>
          </a:bodyPr>
          <a:lstStyle/>
          <a:p>
            <a:r>
              <a:rPr lang="es-ES"/>
              <a:t>100</a:t>
            </a:r>
          </a:p>
        </p:txBody>
      </p:sp>
      <p:sp>
        <p:nvSpPr>
          <p:cNvPr id="93214" name="Line 29"/>
          <p:cNvSpPr>
            <a:spLocks noChangeShapeType="1"/>
          </p:cNvSpPr>
          <p:nvPr/>
        </p:nvSpPr>
        <p:spPr bwMode="auto">
          <a:xfrm>
            <a:off x="4924425" y="4375150"/>
            <a:ext cx="209550" cy="0"/>
          </a:xfrm>
          <a:prstGeom prst="line">
            <a:avLst/>
          </a:prstGeom>
          <a:noFill/>
          <a:ln w="9525">
            <a:solidFill>
              <a:schemeClr val="tx1"/>
            </a:solidFill>
            <a:round/>
            <a:headEnd/>
            <a:tailEnd/>
          </a:ln>
        </p:spPr>
        <p:txBody>
          <a:bodyPr/>
          <a:lstStyle/>
          <a:p>
            <a:endParaRPr lang="es-ES"/>
          </a:p>
        </p:txBody>
      </p:sp>
      <p:sp>
        <p:nvSpPr>
          <p:cNvPr id="93215" name="Text Box 30"/>
          <p:cNvSpPr txBox="1">
            <a:spLocks noChangeArrowheads="1"/>
          </p:cNvSpPr>
          <p:nvPr/>
        </p:nvSpPr>
        <p:spPr bwMode="auto">
          <a:xfrm>
            <a:off x="4641850" y="4222750"/>
            <a:ext cx="282575" cy="304800"/>
          </a:xfrm>
          <a:prstGeom prst="rect">
            <a:avLst/>
          </a:prstGeom>
          <a:noFill/>
          <a:ln w="9525">
            <a:noFill/>
            <a:miter lim="800000"/>
            <a:headEnd/>
            <a:tailEnd/>
          </a:ln>
        </p:spPr>
        <p:txBody>
          <a:bodyPr wrap="none">
            <a:spAutoFit/>
          </a:bodyPr>
          <a:lstStyle/>
          <a:p>
            <a:r>
              <a:rPr lang="es-ES"/>
              <a:t>5</a:t>
            </a:r>
          </a:p>
        </p:txBody>
      </p:sp>
    </p:spTree>
  </p:cSld>
  <p:clrMapOvr>
    <a:masterClrMapping/>
  </p:clrMapOvr>
  <p:transition spd="med">
    <p:cover dir="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696D887D-F98A-4B9A-A309-2871F85667AB}" type="slidenum">
              <a:rPr lang="es-ES"/>
              <a:pPr>
                <a:defRPr/>
              </a:pPr>
              <a:t>93</a:t>
            </a:fld>
            <a:endParaRPr lang="es-ES"/>
          </a:p>
        </p:txBody>
      </p:sp>
      <p:sp>
        <p:nvSpPr>
          <p:cNvPr id="94211" name="Rectangle 2"/>
          <p:cNvSpPr>
            <a:spLocks noGrp="1" noChangeArrowheads="1"/>
          </p:cNvSpPr>
          <p:nvPr>
            <p:ph type="title"/>
          </p:nvPr>
        </p:nvSpPr>
        <p:spPr/>
        <p:txBody>
          <a:bodyPr/>
          <a:lstStyle/>
          <a:p>
            <a:pPr eaLnBrk="1" hangingPunct="1"/>
            <a:r>
              <a:rPr lang="es-ES" sz="4000" smtClean="0"/>
              <a:t>Frequency Hopping vs Direct Sequence</a:t>
            </a:r>
          </a:p>
        </p:txBody>
      </p:sp>
      <p:sp>
        <p:nvSpPr>
          <p:cNvPr id="94212" name="Rectangle 3"/>
          <p:cNvSpPr>
            <a:spLocks noGrp="1" noChangeArrowheads="1"/>
          </p:cNvSpPr>
          <p:nvPr>
            <p:ph type="body" idx="1"/>
          </p:nvPr>
        </p:nvSpPr>
        <p:spPr/>
        <p:txBody>
          <a:bodyPr/>
          <a:lstStyle/>
          <a:p>
            <a:pPr eaLnBrk="1" hangingPunct="1">
              <a:lnSpc>
                <a:spcPct val="90000"/>
              </a:lnSpc>
            </a:pPr>
            <a:r>
              <a:rPr lang="es-ES" dirty="0" smtClean="0"/>
              <a:t>FH permite mayor número de emisores simultáneos y soporta mejor la interferencia debida a </a:t>
            </a:r>
            <a:r>
              <a:rPr lang="es-ES" dirty="0" err="1" smtClean="0"/>
              <a:t>multitrayectoria</a:t>
            </a:r>
            <a:r>
              <a:rPr lang="es-ES" dirty="0" smtClean="0"/>
              <a:t> (rebotes)</a:t>
            </a:r>
          </a:p>
          <a:p>
            <a:pPr eaLnBrk="1" hangingPunct="1">
              <a:lnSpc>
                <a:spcPct val="90000"/>
              </a:lnSpc>
            </a:pPr>
            <a:r>
              <a:rPr lang="es-ES" dirty="0" smtClean="0"/>
              <a:t>DS permite mayor capacidad (802.11b). La interferencia </a:t>
            </a:r>
            <a:r>
              <a:rPr lang="es-ES" dirty="0" err="1" smtClean="0"/>
              <a:t>multitrayectoria</a:t>
            </a:r>
            <a:r>
              <a:rPr lang="es-ES" dirty="0" smtClean="0"/>
              <a:t> se puede evitar usando antenas diversidad</a:t>
            </a:r>
          </a:p>
          <a:p>
            <a:pPr eaLnBrk="1" hangingPunct="1">
              <a:lnSpc>
                <a:spcPct val="90000"/>
              </a:lnSpc>
            </a:pPr>
            <a:r>
              <a:rPr lang="es-ES" dirty="0" smtClean="0"/>
              <a:t>Hoy en día FH no se utiliza en 802.11, solo en Bluetooth (802.15)</a:t>
            </a:r>
          </a:p>
        </p:txBody>
      </p:sp>
    </p:spTree>
  </p:cSld>
  <p:clrMapOvr>
    <a:masterClrMapping/>
  </p:clrMapOvr>
  <p:transition spd="med">
    <p:cover dir="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número de diapositiva"/>
          <p:cNvSpPr>
            <a:spLocks noGrp="1"/>
          </p:cNvSpPr>
          <p:nvPr>
            <p:ph type="sldNum" sz="quarter" idx="10"/>
          </p:nvPr>
        </p:nvSpPr>
        <p:spPr/>
        <p:txBody>
          <a:bodyPr/>
          <a:lstStyle/>
          <a:p>
            <a:pPr>
              <a:defRPr/>
            </a:pPr>
            <a:r>
              <a:rPr lang="es-ES"/>
              <a:t>Ampliación Redes 5-</a:t>
            </a:r>
            <a:fld id="{E087D1BA-A29D-4131-938A-884444686A69}" type="slidenum">
              <a:rPr lang="es-ES"/>
              <a:pPr>
                <a:defRPr/>
              </a:pPr>
              <a:t>94</a:t>
            </a:fld>
            <a:endParaRPr lang="es-ES"/>
          </a:p>
        </p:txBody>
      </p:sp>
      <p:pic>
        <p:nvPicPr>
          <p:cNvPr id="95235" name="Picture 2"/>
          <p:cNvPicPr>
            <a:picLocks noChangeAspect="1" noChangeArrowheads="1"/>
          </p:cNvPicPr>
          <p:nvPr/>
        </p:nvPicPr>
        <p:blipFill>
          <a:blip r:embed="rId3" cstate="print"/>
          <a:srcRect/>
          <a:stretch>
            <a:fillRect/>
          </a:stretch>
        </p:blipFill>
        <p:spPr bwMode="auto">
          <a:xfrm>
            <a:off x="827088" y="981075"/>
            <a:ext cx="7334250" cy="2954338"/>
          </a:xfrm>
          <a:prstGeom prst="rect">
            <a:avLst/>
          </a:prstGeom>
          <a:noFill/>
          <a:ln w="9525">
            <a:noFill/>
            <a:miter lim="800000"/>
            <a:headEnd/>
            <a:tailEnd/>
          </a:ln>
        </p:spPr>
      </p:pic>
      <p:sp>
        <p:nvSpPr>
          <p:cNvPr id="95236" name="Text Box 3"/>
          <p:cNvSpPr txBox="1">
            <a:spLocks noChangeArrowheads="1"/>
          </p:cNvSpPr>
          <p:nvPr/>
        </p:nvSpPr>
        <p:spPr bwMode="auto">
          <a:xfrm>
            <a:off x="508000" y="349250"/>
            <a:ext cx="7651750" cy="641350"/>
          </a:xfrm>
          <a:prstGeom prst="rect">
            <a:avLst/>
          </a:prstGeom>
          <a:noFill/>
          <a:ln w="9525">
            <a:noFill/>
            <a:miter lim="800000"/>
            <a:headEnd/>
            <a:tailEnd/>
          </a:ln>
        </p:spPr>
        <p:txBody>
          <a:bodyPr wrap="none">
            <a:spAutoFit/>
          </a:bodyPr>
          <a:lstStyle/>
          <a:p>
            <a:r>
              <a:rPr lang="es-ES" sz="3600" b="0" dirty="0">
                <a:latin typeface="Times New Roman" pitchFamily="18" charset="0"/>
              </a:rPr>
              <a:t>Interferencia debida a la </a:t>
            </a:r>
            <a:r>
              <a:rPr lang="es-ES" sz="3600" b="0" dirty="0" err="1">
                <a:latin typeface="Times New Roman" pitchFamily="18" charset="0"/>
              </a:rPr>
              <a:t>multitrayectoria</a:t>
            </a:r>
            <a:endParaRPr lang="es-ES" sz="3600" b="0" dirty="0">
              <a:latin typeface="Times New Roman" pitchFamily="18" charset="0"/>
            </a:endParaRPr>
          </a:p>
        </p:txBody>
      </p:sp>
      <p:sp>
        <p:nvSpPr>
          <p:cNvPr id="95237" name="Text Box 4"/>
          <p:cNvSpPr txBox="1">
            <a:spLocks noChangeArrowheads="1"/>
          </p:cNvSpPr>
          <p:nvPr/>
        </p:nvSpPr>
        <p:spPr bwMode="auto">
          <a:xfrm>
            <a:off x="755650" y="3751263"/>
            <a:ext cx="7848600" cy="2246769"/>
          </a:xfrm>
          <a:prstGeom prst="rect">
            <a:avLst/>
          </a:prstGeom>
          <a:noFill/>
          <a:ln w="9525">
            <a:noFill/>
            <a:miter lim="800000"/>
            <a:headEnd/>
            <a:tailEnd/>
          </a:ln>
        </p:spPr>
        <p:txBody>
          <a:bodyPr>
            <a:spAutoFit/>
          </a:bodyPr>
          <a:lstStyle/>
          <a:p>
            <a:pPr>
              <a:lnSpc>
                <a:spcPct val="110000"/>
              </a:lnSpc>
              <a:spcBef>
                <a:spcPct val="10000"/>
              </a:spcBef>
              <a:spcAft>
                <a:spcPct val="10000"/>
              </a:spcAft>
              <a:buFontTx/>
              <a:buChar char="•"/>
            </a:pPr>
            <a:r>
              <a:rPr lang="es-ES" sz="2000" b="0" dirty="0">
                <a:latin typeface="Times New Roman" pitchFamily="18" charset="0"/>
              </a:rPr>
              <a:t>Se produce </a:t>
            </a:r>
            <a:r>
              <a:rPr lang="es-ES" sz="2000" b="0" dirty="0" smtClean="0">
                <a:latin typeface="Times New Roman" pitchFamily="18" charset="0"/>
              </a:rPr>
              <a:t>debido </a:t>
            </a:r>
            <a:r>
              <a:rPr lang="es-ES" sz="2000" b="0" dirty="0">
                <a:latin typeface="Times New Roman" pitchFamily="18" charset="0"/>
              </a:rPr>
              <a:t>a la diferencia de tiempo entre la señal que llega directamente y la que llega reflejada por diversos obstáculos.</a:t>
            </a:r>
          </a:p>
          <a:p>
            <a:pPr>
              <a:lnSpc>
                <a:spcPct val="110000"/>
              </a:lnSpc>
              <a:spcBef>
                <a:spcPct val="10000"/>
              </a:spcBef>
              <a:spcAft>
                <a:spcPct val="10000"/>
              </a:spcAft>
              <a:buFontTx/>
              <a:buChar char="•"/>
            </a:pPr>
            <a:r>
              <a:rPr lang="es-ES" sz="2000" b="0" dirty="0">
                <a:latin typeface="Times New Roman" pitchFamily="18" charset="0"/>
              </a:rPr>
              <a:t>La señal puede llegar a anularse por completo si el retraso de la onda reflejada coincide </a:t>
            </a:r>
            <a:r>
              <a:rPr lang="es-ES" sz="2000" b="0" dirty="0" smtClean="0">
                <a:latin typeface="Times New Roman" pitchFamily="18" charset="0"/>
              </a:rPr>
              <a:t>justamente con </a:t>
            </a:r>
            <a:r>
              <a:rPr lang="es-ES" sz="2000" b="0" dirty="0">
                <a:latin typeface="Times New Roman" pitchFamily="18" charset="0"/>
              </a:rPr>
              <a:t>media longitud de onda. </a:t>
            </a:r>
            <a:r>
              <a:rPr lang="es-ES" sz="2000" b="0" dirty="0" smtClean="0">
                <a:latin typeface="Times New Roman" pitchFamily="18" charset="0"/>
              </a:rPr>
              <a:t>En ese caso un </a:t>
            </a:r>
            <a:r>
              <a:rPr lang="es-ES" sz="2000" b="0" dirty="0">
                <a:latin typeface="Times New Roman" pitchFamily="18" charset="0"/>
              </a:rPr>
              <a:t>leve movimiento de la antena </a:t>
            </a:r>
            <a:r>
              <a:rPr lang="es-ES" sz="2000" b="0" dirty="0" smtClean="0">
                <a:latin typeface="Times New Roman" pitchFamily="18" charset="0"/>
              </a:rPr>
              <a:t>suele resolver </a:t>
            </a:r>
            <a:r>
              <a:rPr lang="es-ES" sz="2000" b="0" dirty="0">
                <a:latin typeface="Times New Roman" pitchFamily="18" charset="0"/>
              </a:rPr>
              <a:t>el problema.</a:t>
            </a:r>
          </a:p>
          <a:p>
            <a:pPr>
              <a:lnSpc>
                <a:spcPct val="110000"/>
              </a:lnSpc>
              <a:spcBef>
                <a:spcPct val="10000"/>
              </a:spcBef>
              <a:spcAft>
                <a:spcPct val="10000"/>
              </a:spcAft>
              <a:buFontTx/>
              <a:buChar char="•"/>
            </a:pPr>
            <a:r>
              <a:rPr lang="es-ES" sz="2000" b="0" dirty="0" smtClean="0">
                <a:latin typeface="Times New Roman" pitchFamily="18" charset="0"/>
              </a:rPr>
              <a:t>Para evitarlo </a:t>
            </a:r>
            <a:r>
              <a:rPr lang="es-ES" sz="2000" b="0" dirty="0">
                <a:latin typeface="Times New Roman" pitchFamily="18" charset="0"/>
              </a:rPr>
              <a:t>hoy en día </a:t>
            </a:r>
            <a:r>
              <a:rPr lang="es-ES" sz="2000" b="0" dirty="0" smtClean="0">
                <a:latin typeface="Times New Roman" pitchFamily="18" charset="0"/>
              </a:rPr>
              <a:t>se utilizan </a:t>
            </a:r>
            <a:r>
              <a:rPr lang="es-ES" sz="2000" b="0" dirty="0">
                <a:latin typeface="Times New Roman" pitchFamily="18" charset="0"/>
              </a:rPr>
              <a:t>antenas diversidad en DSSS</a:t>
            </a:r>
          </a:p>
        </p:txBody>
      </p:sp>
      <p:sp>
        <p:nvSpPr>
          <p:cNvPr id="95238" name="Text Box 5"/>
          <p:cNvSpPr txBox="1">
            <a:spLocks noChangeArrowheads="1"/>
          </p:cNvSpPr>
          <p:nvPr/>
        </p:nvSpPr>
        <p:spPr bwMode="auto">
          <a:xfrm>
            <a:off x="1763713" y="1341438"/>
            <a:ext cx="852487" cy="304800"/>
          </a:xfrm>
          <a:prstGeom prst="rect">
            <a:avLst/>
          </a:prstGeom>
          <a:solidFill>
            <a:schemeClr val="bg1"/>
          </a:solidFill>
          <a:ln w="9525">
            <a:noFill/>
            <a:miter lim="800000"/>
            <a:headEnd/>
            <a:tailEnd/>
          </a:ln>
        </p:spPr>
        <p:txBody>
          <a:bodyPr wrap="none">
            <a:spAutoFit/>
          </a:bodyPr>
          <a:lstStyle/>
          <a:p>
            <a:r>
              <a:rPr lang="es-ES"/>
              <a:t>Techo   </a:t>
            </a:r>
          </a:p>
        </p:txBody>
      </p:sp>
      <p:sp>
        <p:nvSpPr>
          <p:cNvPr id="95239" name="Text Box 6"/>
          <p:cNvSpPr txBox="1">
            <a:spLocks noChangeArrowheads="1"/>
          </p:cNvSpPr>
          <p:nvPr/>
        </p:nvSpPr>
        <p:spPr bwMode="auto">
          <a:xfrm>
            <a:off x="1331913" y="3333750"/>
            <a:ext cx="814387" cy="234950"/>
          </a:xfrm>
          <a:prstGeom prst="rect">
            <a:avLst/>
          </a:prstGeom>
          <a:solidFill>
            <a:schemeClr val="bg1"/>
          </a:solidFill>
          <a:ln w="9525">
            <a:noFill/>
            <a:miter lim="800000"/>
            <a:headEnd/>
            <a:tailEnd/>
          </a:ln>
        </p:spPr>
        <p:txBody>
          <a:bodyPr wrap="none" tIns="10800" bIns="10800">
            <a:spAutoFit/>
          </a:bodyPr>
          <a:lstStyle/>
          <a:p>
            <a:r>
              <a:rPr lang="es-ES"/>
              <a:t>Suelo   </a:t>
            </a:r>
          </a:p>
        </p:txBody>
      </p:sp>
      <p:sp>
        <p:nvSpPr>
          <p:cNvPr id="95240" name="Text Box 7"/>
          <p:cNvSpPr txBox="1">
            <a:spLocks noChangeArrowheads="1"/>
          </p:cNvSpPr>
          <p:nvPr/>
        </p:nvSpPr>
        <p:spPr bwMode="auto">
          <a:xfrm>
            <a:off x="1476375" y="2908300"/>
            <a:ext cx="1374775" cy="304800"/>
          </a:xfrm>
          <a:prstGeom prst="rect">
            <a:avLst/>
          </a:prstGeom>
          <a:solidFill>
            <a:schemeClr val="bg1"/>
          </a:solidFill>
          <a:ln w="9525">
            <a:noFill/>
            <a:miter lim="800000"/>
            <a:headEnd/>
            <a:tailEnd/>
          </a:ln>
        </p:spPr>
        <p:txBody>
          <a:bodyPr wrap="none">
            <a:spAutoFit/>
          </a:bodyPr>
          <a:lstStyle/>
          <a:p>
            <a:r>
              <a:rPr lang="es-ES"/>
              <a:t>   Obstrucción</a:t>
            </a:r>
          </a:p>
        </p:txBody>
      </p:sp>
      <p:sp>
        <p:nvSpPr>
          <p:cNvPr id="95241" name="Text Box 8"/>
          <p:cNvSpPr txBox="1">
            <a:spLocks noChangeArrowheads="1"/>
          </p:cNvSpPr>
          <p:nvPr/>
        </p:nvSpPr>
        <p:spPr bwMode="auto">
          <a:xfrm>
            <a:off x="4694238" y="3213100"/>
            <a:ext cx="814387" cy="234950"/>
          </a:xfrm>
          <a:prstGeom prst="rect">
            <a:avLst/>
          </a:prstGeom>
          <a:solidFill>
            <a:schemeClr val="bg1"/>
          </a:solidFill>
          <a:ln w="9525">
            <a:noFill/>
            <a:miter lim="800000"/>
            <a:headEnd/>
            <a:tailEnd/>
          </a:ln>
        </p:spPr>
        <p:txBody>
          <a:bodyPr wrap="none" tIns="10800" bIns="10800">
            <a:spAutoFit/>
          </a:bodyPr>
          <a:lstStyle/>
          <a:p>
            <a:r>
              <a:rPr lang="es-ES"/>
              <a:t>Tiempo</a:t>
            </a:r>
          </a:p>
        </p:txBody>
      </p:sp>
      <p:sp>
        <p:nvSpPr>
          <p:cNvPr id="95242" name="Text Box 9"/>
          <p:cNvSpPr txBox="1">
            <a:spLocks noChangeArrowheads="1"/>
          </p:cNvSpPr>
          <p:nvPr/>
        </p:nvSpPr>
        <p:spPr bwMode="auto">
          <a:xfrm>
            <a:off x="4694238" y="1970088"/>
            <a:ext cx="814387" cy="234950"/>
          </a:xfrm>
          <a:prstGeom prst="rect">
            <a:avLst/>
          </a:prstGeom>
          <a:solidFill>
            <a:schemeClr val="bg1"/>
          </a:solidFill>
          <a:ln w="9525">
            <a:noFill/>
            <a:miter lim="800000"/>
            <a:headEnd/>
            <a:tailEnd/>
          </a:ln>
        </p:spPr>
        <p:txBody>
          <a:bodyPr wrap="none" tIns="10800" bIns="10800">
            <a:spAutoFit/>
          </a:bodyPr>
          <a:lstStyle/>
          <a:p>
            <a:r>
              <a:rPr lang="es-ES" dirty="0"/>
              <a:t>Tiempo</a:t>
            </a:r>
          </a:p>
        </p:txBody>
      </p:sp>
      <p:sp>
        <p:nvSpPr>
          <p:cNvPr id="95243" name="Text Box 10"/>
          <p:cNvSpPr txBox="1">
            <a:spLocks noChangeArrowheads="1"/>
          </p:cNvSpPr>
          <p:nvPr/>
        </p:nvSpPr>
        <p:spPr bwMode="auto">
          <a:xfrm>
            <a:off x="5508625" y="2401888"/>
            <a:ext cx="2033588" cy="234950"/>
          </a:xfrm>
          <a:prstGeom prst="rect">
            <a:avLst/>
          </a:prstGeom>
          <a:solidFill>
            <a:schemeClr val="bg1"/>
          </a:solidFill>
          <a:ln w="9525">
            <a:noFill/>
            <a:miter lim="800000"/>
            <a:headEnd/>
            <a:tailEnd/>
          </a:ln>
        </p:spPr>
        <p:txBody>
          <a:bodyPr wrap="none" tIns="10800" bIns="10800">
            <a:spAutoFit/>
          </a:bodyPr>
          <a:lstStyle/>
          <a:p>
            <a:r>
              <a:rPr lang="es-ES"/>
              <a:t>Resultado combinado</a:t>
            </a:r>
          </a:p>
        </p:txBody>
      </p:sp>
      <p:sp>
        <p:nvSpPr>
          <p:cNvPr id="95244" name="Text Box 11"/>
          <p:cNvSpPr txBox="1">
            <a:spLocks noChangeArrowheads="1"/>
          </p:cNvSpPr>
          <p:nvPr/>
        </p:nvSpPr>
        <p:spPr bwMode="auto">
          <a:xfrm>
            <a:off x="5784850" y="1263650"/>
            <a:ext cx="1779588" cy="234950"/>
          </a:xfrm>
          <a:prstGeom prst="rect">
            <a:avLst/>
          </a:prstGeom>
          <a:solidFill>
            <a:schemeClr val="bg1"/>
          </a:solidFill>
          <a:ln w="9525">
            <a:noFill/>
            <a:miter lim="800000"/>
            <a:headEnd/>
            <a:tailEnd/>
          </a:ln>
        </p:spPr>
        <p:txBody>
          <a:bodyPr wrap="none" tIns="10800" bIns="10800">
            <a:spAutoFit/>
          </a:bodyPr>
          <a:lstStyle/>
          <a:p>
            <a:r>
              <a:rPr lang="es-ES"/>
              <a:t>Señales recibidas  </a:t>
            </a:r>
          </a:p>
        </p:txBody>
      </p:sp>
      <p:sp>
        <p:nvSpPr>
          <p:cNvPr id="95245" name="Rectangle 12"/>
          <p:cNvSpPr>
            <a:spLocks noChangeArrowheads="1"/>
          </p:cNvSpPr>
          <p:nvPr/>
        </p:nvSpPr>
        <p:spPr bwMode="auto">
          <a:xfrm>
            <a:off x="6948488" y="1484313"/>
            <a:ext cx="215900" cy="73025"/>
          </a:xfrm>
          <a:prstGeom prst="rect">
            <a:avLst/>
          </a:prstGeom>
          <a:solidFill>
            <a:schemeClr val="bg1"/>
          </a:solidFill>
          <a:ln w="9525">
            <a:noFill/>
            <a:miter lim="800000"/>
            <a:headEnd/>
            <a:tailEnd/>
          </a:ln>
        </p:spPr>
        <p:txBody>
          <a:bodyPr wrap="none" anchor="ctr"/>
          <a:lstStyle/>
          <a:p>
            <a:endParaRPr lang="es-ES"/>
          </a:p>
        </p:txBody>
      </p:sp>
    </p:spTree>
  </p:cSld>
  <p:clrMapOvr>
    <a:masterClrMapping/>
  </p:clrMapOvr>
  <p:transition spd="med">
    <p:cover dir="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pPr>
              <a:defRPr/>
            </a:pPr>
            <a:r>
              <a:rPr lang="es-ES"/>
              <a:t>Ampliación Redes 5-</a:t>
            </a:r>
            <a:fld id="{EA7C1B00-45E9-4508-93AF-4C7C93AC968E}" type="slidenum">
              <a:rPr lang="es-ES"/>
              <a:pPr>
                <a:defRPr/>
              </a:pPr>
              <a:t>95</a:t>
            </a:fld>
            <a:endParaRPr lang="es-ES"/>
          </a:p>
        </p:txBody>
      </p:sp>
      <p:sp>
        <p:nvSpPr>
          <p:cNvPr id="96259" name="Rectangle 2"/>
          <p:cNvSpPr>
            <a:spLocks noGrp="1" noChangeArrowheads="1"/>
          </p:cNvSpPr>
          <p:nvPr>
            <p:ph type="title"/>
          </p:nvPr>
        </p:nvSpPr>
        <p:spPr>
          <a:xfrm>
            <a:off x="685800" y="349250"/>
            <a:ext cx="5326063" cy="685800"/>
          </a:xfrm>
        </p:spPr>
        <p:txBody>
          <a:bodyPr/>
          <a:lstStyle/>
          <a:p>
            <a:pPr eaLnBrk="1" hangingPunct="1"/>
            <a:r>
              <a:rPr lang="es-ES" sz="4000" smtClean="0"/>
              <a:t>Antenas diversidad</a:t>
            </a:r>
          </a:p>
        </p:txBody>
      </p:sp>
      <p:sp>
        <p:nvSpPr>
          <p:cNvPr id="96260" name="Rectangle 3"/>
          <p:cNvSpPr>
            <a:spLocks noGrp="1" noChangeArrowheads="1"/>
          </p:cNvSpPr>
          <p:nvPr>
            <p:ph type="body" idx="1"/>
          </p:nvPr>
        </p:nvSpPr>
        <p:spPr>
          <a:xfrm>
            <a:off x="685800" y="2106613"/>
            <a:ext cx="7772400" cy="4059237"/>
          </a:xfrm>
        </p:spPr>
        <p:txBody>
          <a:bodyPr/>
          <a:lstStyle/>
          <a:p>
            <a:pPr eaLnBrk="1" hangingPunct="1">
              <a:lnSpc>
                <a:spcPct val="90000"/>
              </a:lnSpc>
            </a:pPr>
            <a:r>
              <a:rPr lang="es-ES" sz="2200" dirty="0" smtClean="0"/>
              <a:t>Se utilizan en los puntos de acceso para minimizar la interferencia </a:t>
            </a:r>
            <a:r>
              <a:rPr lang="es-ES" sz="2200" dirty="0" err="1" smtClean="0"/>
              <a:t>multitrayectoria</a:t>
            </a:r>
            <a:r>
              <a:rPr lang="es-ES" sz="2200" dirty="0" smtClean="0"/>
              <a:t>. El proceso es el siguiente:</a:t>
            </a:r>
          </a:p>
          <a:p>
            <a:pPr lvl="1" eaLnBrk="1" hangingPunct="1">
              <a:lnSpc>
                <a:spcPct val="90000"/>
              </a:lnSpc>
            </a:pPr>
            <a:r>
              <a:rPr lang="es-ES" sz="2200" dirty="0" smtClean="0"/>
              <a:t>El equipo recibe la señal por las dos antenas y compara, eligiendo la que le da mejor calidad de señal. El proceso se realiza de forma independiente para cada trama recibida, utilizando el preámbulo (128 bits en 2,4 GHz) para hacer la medida</a:t>
            </a:r>
          </a:p>
          <a:p>
            <a:pPr lvl="1" eaLnBrk="1" hangingPunct="1">
              <a:lnSpc>
                <a:spcPct val="90000"/>
              </a:lnSpc>
            </a:pPr>
            <a:r>
              <a:rPr lang="es-ES" sz="2200" dirty="0" smtClean="0"/>
              <a:t>Para emitir a una estación se usa la antena que dio mejor señal la última vez que se recibió algo de ella</a:t>
            </a:r>
          </a:p>
          <a:p>
            <a:pPr lvl="1" eaLnBrk="1" hangingPunct="1">
              <a:lnSpc>
                <a:spcPct val="90000"/>
              </a:lnSpc>
            </a:pPr>
            <a:r>
              <a:rPr lang="es-ES" sz="2200" dirty="0" smtClean="0"/>
              <a:t>Si la emisión falla (no se recibe el ACK) cambia a la otra antena y reintenta</a:t>
            </a:r>
          </a:p>
          <a:p>
            <a:pPr eaLnBrk="1" hangingPunct="1">
              <a:lnSpc>
                <a:spcPct val="90000"/>
              </a:lnSpc>
            </a:pPr>
            <a:r>
              <a:rPr lang="es-ES" sz="2200" dirty="0" smtClean="0"/>
              <a:t>Las dos antenas cubren la misma zona</a:t>
            </a:r>
          </a:p>
        </p:txBody>
      </p:sp>
      <p:pic>
        <p:nvPicPr>
          <p:cNvPr id="96261" name="Picture 4"/>
          <p:cNvPicPr>
            <a:picLocks noChangeAspect="1" noChangeArrowheads="1"/>
          </p:cNvPicPr>
          <p:nvPr/>
        </p:nvPicPr>
        <p:blipFill>
          <a:blip r:embed="rId3" cstate="print"/>
          <a:srcRect/>
          <a:stretch>
            <a:fillRect/>
          </a:stretch>
        </p:blipFill>
        <p:spPr bwMode="auto">
          <a:xfrm>
            <a:off x="6877050" y="523702"/>
            <a:ext cx="1898650" cy="1681162"/>
          </a:xfrm>
          <a:prstGeom prst="rect">
            <a:avLst/>
          </a:prstGeom>
          <a:noFill/>
          <a:ln w="9525">
            <a:noFill/>
            <a:miter lim="800000"/>
            <a:headEnd/>
            <a:tailEnd/>
          </a:ln>
        </p:spPr>
      </p:pic>
      <p:sp>
        <p:nvSpPr>
          <p:cNvPr id="96262" name="Text Box 5"/>
          <p:cNvSpPr txBox="1">
            <a:spLocks noChangeArrowheads="1"/>
          </p:cNvSpPr>
          <p:nvPr/>
        </p:nvSpPr>
        <p:spPr bwMode="auto">
          <a:xfrm>
            <a:off x="5992813" y="188913"/>
            <a:ext cx="1747837" cy="738664"/>
          </a:xfrm>
          <a:prstGeom prst="rect">
            <a:avLst/>
          </a:prstGeom>
          <a:noFill/>
          <a:ln w="9525">
            <a:noFill/>
            <a:miter lim="800000"/>
            <a:headEnd/>
            <a:tailEnd/>
          </a:ln>
        </p:spPr>
        <p:txBody>
          <a:bodyPr>
            <a:spAutoFit/>
          </a:bodyPr>
          <a:lstStyle/>
          <a:p>
            <a:pPr algn="ctr"/>
            <a:r>
              <a:rPr lang="es-ES" dirty="0"/>
              <a:t>Longitud de onda a 2,4 GHz: 12,5 </a:t>
            </a:r>
            <a:r>
              <a:rPr lang="es-ES" dirty="0" smtClean="0"/>
              <a:t>cm</a:t>
            </a:r>
          </a:p>
          <a:p>
            <a:pPr algn="ctr"/>
            <a:r>
              <a:rPr lang="es-ES" dirty="0" smtClean="0"/>
              <a:t>A 5,7 GHz: 5,3 cm</a:t>
            </a:r>
            <a:endParaRPr lang="es-ES" dirty="0"/>
          </a:p>
        </p:txBody>
      </p:sp>
    </p:spTree>
  </p:cSld>
  <p:clrMapOvr>
    <a:masterClrMapping/>
  </p:clrMapOvr>
  <p:transition spd="med">
    <p:cover dir="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2 Marcador de número de diapositiva"/>
          <p:cNvSpPr>
            <a:spLocks noGrp="1"/>
          </p:cNvSpPr>
          <p:nvPr>
            <p:ph type="sldNum" sz="quarter" idx="10"/>
          </p:nvPr>
        </p:nvSpPr>
        <p:spPr/>
        <p:txBody>
          <a:bodyPr/>
          <a:lstStyle/>
          <a:p>
            <a:pPr>
              <a:defRPr/>
            </a:pPr>
            <a:r>
              <a:rPr lang="es-ES"/>
              <a:t>Ampliación Redes 5-</a:t>
            </a:r>
            <a:fld id="{8E6A9814-F8FC-4ED4-9E5D-C47FE0209519}" type="slidenum">
              <a:rPr lang="es-ES"/>
              <a:pPr>
                <a:defRPr/>
              </a:pPr>
              <a:t>96</a:t>
            </a:fld>
            <a:endParaRPr lang="es-ES"/>
          </a:p>
        </p:txBody>
      </p:sp>
      <p:sp>
        <p:nvSpPr>
          <p:cNvPr id="97283" name="Rectangle 2"/>
          <p:cNvSpPr>
            <a:spLocks noGrp="1" noChangeArrowheads="1"/>
          </p:cNvSpPr>
          <p:nvPr>
            <p:ph type="title"/>
          </p:nvPr>
        </p:nvSpPr>
        <p:spPr>
          <a:xfrm>
            <a:off x="903288" y="171450"/>
            <a:ext cx="7772400" cy="738188"/>
          </a:xfrm>
        </p:spPr>
        <p:txBody>
          <a:bodyPr/>
          <a:lstStyle/>
          <a:p>
            <a:pPr eaLnBrk="1" hangingPunct="1"/>
            <a:r>
              <a:rPr lang="es-ES" sz="3200" smtClean="0">
                <a:latin typeface="Arial" charset="0"/>
              </a:rPr>
              <a:t>Canales a 2,4 GHz (802.11b/g)</a:t>
            </a:r>
          </a:p>
        </p:txBody>
      </p:sp>
      <p:graphicFrame>
        <p:nvGraphicFramePr>
          <p:cNvPr id="1946888" name="Group 264"/>
          <p:cNvGraphicFramePr>
            <a:graphicFrameLocks noGrp="1"/>
          </p:cNvGraphicFramePr>
          <p:nvPr>
            <p:extLst>
              <p:ext uri="{D42A27DB-BD31-4B8C-83A1-F6EECF244321}">
                <p14:modId xmlns:p14="http://schemas.microsoft.com/office/powerpoint/2010/main" val="3471370933"/>
              </p:ext>
            </p:extLst>
          </p:nvPr>
        </p:nvGraphicFramePr>
        <p:xfrm>
          <a:off x="1012825" y="982663"/>
          <a:ext cx="7285419" cy="5090160"/>
        </p:xfrm>
        <a:graphic>
          <a:graphicData uri="http://schemas.openxmlformats.org/drawingml/2006/table">
            <a:tbl>
              <a:tblPr/>
              <a:tblGrid>
                <a:gridCol w="679450"/>
                <a:gridCol w="1366838"/>
                <a:gridCol w="936625"/>
                <a:gridCol w="822643"/>
                <a:gridCol w="960501"/>
                <a:gridCol w="863600"/>
                <a:gridCol w="863600"/>
                <a:gridCol w="792162"/>
              </a:tblGrid>
              <a:tr h="2397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Canal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Frecuencia central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Región o país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Antiguamente (2001)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76225">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EEUU/ Canadá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Resto mundo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Japón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España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Francia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Japón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2484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Solo 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449" name="Text Box 119"/>
          <p:cNvSpPr txBox="1">
            <a:spLocks noChangeArrowheads="1"/>
          </p:cNvSpPr>
          <p:nvPr/>
        </p:nvSpPr>
        <p:spPr bwMode="auto">
          <a:xfrm>
            <a:off x="896938" y="6148388"/>
            <a:ext cx="2379662" cy="304800"/>
          </a:xfrm>
          <a:prstGeom prst="rect">
            <a:avLst/>
          </a:prstGeom>
          <a:noFill/>
          <a:ln w="9525">
            <a:noFill/>
            <a:miter lim="800000"/>
            <a:headEnd/>
            <a:tailEnd/>
          </a:ln>
        </p:spPr>
        <p:txBody>
          <a:bodyPr wrap="none">
            <a:spAutoFit/>
          </a:bodyPr>
          <a:lstStyle/>
          <a:p>
            <a:r>
              <a:rPr lang="es-ES" dirty="0"/>
              <a:t>Anchura de canal: 22 MHz</a:t>
            </a:r>
          </a:p>
        </p:txBody>
      </p:sp>
      <p:sp>
        <p:nvSpPr>
          <p:cNvPr id="97450" name="Text Box 120"/>
          <p:cNvSpPr txBox="1">
            <a:spLocks noChangeArrowheads="1"/>
          </p:cNvSpPr>
          <p:nvPr/>
        </p:nvSpPr>
        <p:spPr bwMode="auto">
          <a:xfrm>
            <a:off x="4643438" y="6148388"/>
            <a:ext cx="3397250" cy="304800"/>
          </a:xfrm>
          <a:prstGeom prst="rect">
            <a:avLst/>
          </a:prstGeom>
          <a:noFill/>
          <a:ln w="9525">
            <a:noFill/>
            <a:miter lim="800000"/>
            <a:headEnd/>
            <a:tailEnd/>
          </a:ln>
        </p:spPr>
        <p:txBody>
          <a:bodyPr wrap="none">
            <a:spAutoFit/>
          </a:bodyPr>
          <a:lstStyle/>
          <a:p>
            <a:r>
              <a:rPr lang="es-ES"/>
              <a:t>EMEA: Europa, Medio Oriente y África</a:t>
            </a:r>
          </a:p>
        </p:txBody>
      </p:sp>
    </p:spTree>
  </p:cSld>
  <p:clrMapOvr>
    <a:masterClrMapping/>
  </p:clrMapOvr>
  <p:transition spd="med">
    <p:cover dir="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2 Marcador de número de diapositiva"/>
          <p:cNvSpPr>
            <a:spLocks noGrp="1"/>
          </p:cNvSpPr>
          <p:nvPr>
            <p:ph type="sldNum" sz="quarter" idx="10"/>
          </p:nvPr>
        </p:nvSpPr>
        <p:spPr/>
        <p:txBody>
          <a:bodyPr/>
          <a:lstStyle/>
          <a:p>
            <a:pPr>
              <a:defRPr/>
            </a:pPr>
            <a:r>
              <a:rPr lang="es-ES"/>
              <a:t>Ampliación Redes 5-</a:t>
            </a:r>
            <a:fld id="{64D4EA36-7B26-4575-B6A5-FBB75C5FC089}" type="slidenum">
              <a:rPr lang="es-ES"/>
              <a:pPr>
                <a:defRPr/>
              </a:pPr>
              <a:t>97</a:t>
            </a:fld>
            <a:endParaRPr lang="es-ES"/>
          </a:p>
        </p:txBody>
      </p:sp>
      <p:sp>
        <p:nvSpPr>
          <p:cNvPr id="99331" name="Rectangle 2"/>
          <p:cNvSpPr>
            <a:spLocks noGrp="1" noChangeArrowheads="1"/>
          </p:cNvSpPr>
          <p:nvPr>
            <p:ph type="title"/>
          </p:nvPr>
        </p:nvSpPr>
        <p:spPr>
          <a:xfrm>
            <a:off x="179388" y="260350"/>
            <a:ext cx="8785225" cy="685800"/>
          </a:xfrm>
        </p:spPr>
        <p:txBody>
          <a:bodyPr/>
          <a:lstStyle/>
          <a:p>
            <a:pPr eaLnBrk="1" hangingPunct="1"/>
            <a:r>
              <a:rPr lang="es-ES" sz="3600" smtClean="0">
                <a:latin typeface="Arial" charset="0"/>
              </a:rPr>
              <a:t>Distribución de canales 802.11b/g</a:t>
            </a:r>
          </a:p>
        </p:txBody>
      </p:sp>
      <p:sp>
        <p:nvSpPr>
          <p:cNvPr id="99332" name="Line 3"/>
          <p:cNvSpPr>
            <a:spLocks noChangeShapeType="1"/>
          </p:cNvSpPr>
          <p:nvPr/>
        </p:nvSpPr>
        <p:spPr bwMode="auto">
          <a:xfrm flipV="1">
            <a:off x="984250" y="3185889"/>
            <a:ext cx="7345363" cy="4763"/>
          </a:xfrm>
          <a:prstGeom prst="line">
            <a:avLst/>
          </a:prstGeom>
          <a:noFill/>
          <a:ln w="25400">
            <a:solidFill>
              <a:schemeClr val="tx1"/>
            </a:solidFill>
            <a:round/>
            <a:headEnd/>
            <a:tailEnd/>
          </a:ln>
        </p:spPr>
        <p:txBody>
          <a:bodyPr/>
          <a:lstStyle/>
          <a:p>
            <a:endParaRPr lang="es-ES"/>
          </a:p>
        </p:txBody>
      </p:sp>
      <p:sp>
        <p:nvSpPr>
          <p:cNvPr id="99333" name="Line 4"/>
          <p:cNvSpPr>
            <a:spLocks noChangeShapeType="1"/>
          </p:cNvSpPr>
          <p:nvPr/>
        </p:nvSpPr>
        <p:spPr bwMode="auto">
          <a:xfrm>
            <a:off x="984250" y="2752502"/>
            <a:ext cx="0" cy="657225"/>
          </a:xfrm>
          <a:prstGeom prst="line">
            <a:avLst/>
          </a:prstGeom>
          <a:noFill/>
          <a:ln w="25400">
            <a:solidFill>
              <a:schemeClr val="tx1"/>
            </a:solidFill>
            <a:round/>
            <a:headEnd/>
            <a:tailEnd/>
          </a:ln>
        </p:spPr>
        <p:txBody>
          <a:bodyPr/>
          <a:lstStyle/>
          <a:p>
            <a:endParaRPr lang="es-ES"/>
          </a:p>
        </p:txBody>
      </p:sp>
      <p:grpSp>
        <p:nvGrpSpPr>
          <p:cNvPr id="99334" name="Group 5"/>
          <p:cNvGrpSpPr>
            <a:grpSpLocks/>
          </p:cNvGrpSpPr>
          <p:nvPr/>
        </p:nvGrpSpPr>
        <p:grpSpPr bwMode="auto">
          <a:xfrm>
            <a:off x="1131888" y="2933477"/>
            <a:ext cx="1470025" cy="257175"/>
            <a:chOff x="949" y="2832"/>
            <a:chExt cx="1270" cy="317"/>
          </a:xfrm>
        </p:grpSpPr>
        <p:sp>
          <p:nvSpPr>
            <p:cNvPr id="99464" name="Arc 6"/>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65" name="Arc 7"/>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335" name="Line 8"/>
          <p:cNvSpPr>
            <a:spLocks noChangeShapeType="1"/>
          </p:cNvSpPr>
          <p:nvPr/>
        </p:nvSpPr>
        <p:spPr bwMode="auto">
          <a:xfrm>
            <a:off x="8316913" y="2742977"/>
            <a:ext cx="0" cy="657225"/>
          </a:xfrm>
          <a:prstGeom prst="line">
            <a:avLst/>
          </a:prstGeom>
          <a:noFill/>
          <a:ln w="25400">
            <a:solidFill>
              <a:schemeClr val="tx1"/>
            </a:solidFill>
            <a:round/>
            <a:headEnd/>
            <a:tailEnd/>
          </a:ln>
        </p:spPr>
        <p:txBody>
          <a:bodyPr/>
          <a:lstStyle/>
          <a:p>
            <a:endParaRPr lang="es-ES"/>
          </a:p>
        </p:txBody>
      </p:sp>
      <p:sp>
        <p:nvSpPr>
          <p:cNvPr id="99336" name="Line 9"/>
          <p:cNvSpPr>
            <a:spLocks noChangeShapeType="1"/>
          </p:cNvSpPr>
          <p:nvPr/>
        </p:nvSpPr>
        <p:spPr bwMode="auto">
          <a:xfrm>
            <a:off x="1868488" y="1533302"/>
            <a:ext cx="0" cy="1800225"/>
          </a:xfrm>
          <a:prstGeom prst="line">
            <a:avLst/>
          </a:prstGeom>
          <a:noFill/>
          <a:ln w="25400">
            <a:solidFill>
              <a:schemeClr val="tx1"/>
            </a:solidFill>
            <a:round/>
            <a:headEnd/>
            <a:tailEnd/>
          </a:ln>
        </p:spPr>
        <p:txBody>
          <a:bodyPr/>
          <a:lstStyle/>
          <a:p>
            <a:endParaRPr lang="es-ES"/>
          </a:p>
        </p:txBody>
      </p:sp>
      <p:sp>
        <p:nvSpPr>
          <p:cNvPr id="99337" name="Line 10"/>
          <p:cNvSpPr>
            <a:spLocks noChangeShapeType="1"/>
          </p:cNvSpPr>
          <p:nvPr/>
        </p:nvSpPr>
        <p:spPr bwMode="auto">
          <a:xfrm>
            <a:off x="2236788" y="1533302"/>
            <a:ext cx="0" cy="1800225"/>
          </a:xfrm>
          <a:prstGeom prst="line">
            <a:avLst/>
          </a:prstGeom>
          <a:noFill/>
          <a:ln w="25400">
            <a:solidFill>
              <a:schemeClr val="tx1"/>
            </a:solidFill>
            <a:round/>
            <a:headEnd/>
            <a:tailEnd/>
          </a:ln>
        </p:spPr>
        <p:txBody>
          <a:bodyPr/>
          <a:lstStyle/>
          <a:p>
            <a:endParaRPr lang="es-ES"/>
          </a:p>
        </p:txBody>
      </p:sp>
      <p:sp>
        <p:nvSpPr>
          <p:cNvPr id="99338" name="Line 11"/>
          <p:cNvSpPr>
            <a:spLocks noChangeShapeType="1"/>
          </p:cNvSpPr>
          <p:nvPr/>
        </p:nvSpPr>
        <p:spPr bwMode="auto">
          <a:xfrm>
            <a:off x="2601913" y="1533302"/>
            <a:ext cx="0" cy="1800225"/>
          </a:xfrm>
          <a:prstGeom prst="line">
            <a:avLst/>
          </a:prstGeom>
          <a:noFill/>
          <a:ln w="25400">
            <a:solidFill>
              <a:schemeClr val="tx1"/>
            </a:solidFill>
            <a:round/>
            <a:headEnd/>
            <a:tailEnd/>
          </a:ln>
        </p:spPr>
        <p:txBody>
          <a:bodyPr/>
          <a:lstStyle/>
          <a:p>
            <a:endParaRPr lang="es-ES"/>
          </a:p>
        </p:txBody>
      </p:sp>
      <p:sp>
        <p:nvSpPr>
          <p:cNvPr id="99339" name="Line 12"/>
          <p:cNvSpPr>
            <a:spLocks noChangeShapeType="1"/>
          </p:cNvSpPr>
          <p:nvPr/>
        </p:nvSpPr>
        <p:spPr bwMode="auto">
          <a:xfrm>
            <a:off x="2973388" y="1533302"/>
            <a:ext cx="0" cy="1800225"/>
          </a:xfrm>
          <a:prstGeom prst="line">
            <a:avLst/>
          </a:prstGeom>
          <a:noFill/>
          <a:ln w="25400">
            <a:solidFill>
              <a:schemeClr val="tx1"/>
            </a:solidFill>
            <a:round/>
            <a:headEnd/>
            <a:tailEnd/>
          </a:ln>
        </p:spPr>
        <p:txBody>
          <a:bodyPr/>
          <a:lstStyle/>
          <a:p>
            <a:endParaRPr lang="es-ES"/>
          </a:p>
        </p:txBody>
      </p:sp>
      <p:sp>
        <p:nvSpPr>
          <p:cNvPr id="99340" name="Line 13"/>
          <p:cNvSpPr>
            <a:spLocks noChangeShapeType="1"/>
          </p:cNvSpPr>
          <p:nvPr/>
        </p:nvSpPr>
        <p:spPr bwMode="auto">
          <a:xfrm>
            <a:off x="3341688" y="1533302"/>
            <a:ext cx="0" cy="1800225"/>
          </a:xfrm>
          <a:prstGeom prst="line">
            <a:avLst/>
          </a:prstGeom>
          <a:noFill/>
          <a:ln w="25400">
            <a:solidFill>
              <a:schemeClr val="tx1"/>
            </a:solidFill>
            <a:round/>
            <a:headEnd/>
            <a:tailEnd/>
          </a:ln>
        </p:spPr>
        <p:txBody>
          <a:bodyPr/>
          <a:lstStyle/>
          <a:p>
            <a:endParaRPr lang="es-ES"/>
          </a:p>
        </p:txBody>
      </p:sp>
      <p:sp>
        <p:nvSpPr>
          <p:cNvPr id="99341" name="Line 14"/>
          <p:cNvSpPr>
            <a:spLocks noChangeShapeType="1"/>
          </p:cNvSpPr>
          <p:nvPr/>
        </p:nvSpPr>
        <p:spPr bwMode="auto">
          <a:xfrm>
            <a:off x="3706813" y="1533302"/>
            <a:ext cx="0" cy="1800225"/>
          </a:xfrm>
          <a:prstGeom prst="line">
            <a:avLst/>
          </a:prstGeom>
          <a:noFill/>
          <a:ln w="25400">
            <a:solidFill>
              <a:schemeClr val="tx1"/>
            </a:solidFill>
            <a:round/>
            <a:headEnd/>
            <a:tailEnd/>
          </a:ln>
        </p:spPr>
        <p:txBody>
          <a:bodyPr/>
          <a:lstStyle/>
          <a:p>
            <a:endParaRPr lang="es-ES"/>
          </a:p>
        </p:txBody>
      </p:sp>
      <p:sp>
        <p:nvSpPr>
          <p:cNvPr id="99342" name="Line 15"/>
          <p:cNvSpPr>
            <a:spLocks noChangeShapeType="1"/>
          </p:cNvSpPr>
          <p:nvPr/>
        </p:nvSpPr>
        <p:spPr bwMode="auto">
          <a:xfrm>
            <a:off x="4078288" y="1533302"/>
            <a:ext cx="0" cy="1800225"/>
          </a:xfrm>
          <a:prstGeom prst="line">
            <a:avLst/>
          </a:prstGeom>
          <a:noFill/>
          <a:ln w="25400">
            <a:solidFill>
              <a:schemeClr val="tx1"/>
            </a:solidFill>
            <a:round/>
            <a:headEnd/>
            <a:tailEnd/>
          </a:ln>
        </p:spPr>
        <p:txBody>
          <a:bodyPr/>
          <a:lstStyle/>
          <a:p>
            <a:endParaRPr lang="es-ES"/>
          </a:p>
        </p:txBody>
      </p:sp>
      <p:sp>
        <p:nvSpPr>
          <p:cNvPr id="99343" name="Line 16"/>
          <p:cNvSpPr>
            <a:spLocks noChangeShapeType="1"/>
          </p:cNvSpPr>
          <p:nvPr/>
        </p:nvSpPr>
        <p:spPr bwMode="auto">
          <a:xfrm>
            <a:off x="4446588" y="1533302"/>
            <a:ext cx="0" cy="1800225"/>
          </a:xfrm>
          <a:prstGeom prst="line">
            <a:avLst/>
          </a:prstGeom>
          <a:noFill/>
          <a:ln w="25400">
            <a:solidFill>
              <a:schemeClr val="tx1"/>
            </a:solidFill>
            <a:round/>
            <a:headEnd/>
            <a:tailEnd/>
          </a:ln>
        </p:spPr>
        <p:txBody>
          <a:bodyPr/>
          <a:lstStyle/>
          <a:p>
            <a:endParaRPr lang="es-ES"/>
          </a:p>
        </p:txBody>
      </p:sp>
      <p:sp>
        <p:nvSpPr>
          <p:cNvPr id="99344" name="Line 17"/>
          <p:cNvSpPr>
            <a:spLocks noChangeShapeType="1"/>
          </p:cNvSpPr>
          <p:nvPr/>
        </p:nvSpPr>
        <p:spPr bwMode="auto">
          <a:xfrm>
            <a:off x="4811713" y="1533302"/>
            <a:ext cx="0" cy="1800225"/>
          </a:xfrm>
          <a:prstGeom prst="line">
            <a:avLst/>
          </a:prstGeom>
          <a:noFill/>
          <a:ln w="25400">
            <a:solidFill>
              <a:schemeClr val="tx1"/>
            </a:solidFill>
            <a:round/>
            <a:headEnd/>
            <a:tailEnd/>
          </a:ln>
        </p:spPr>
        <p:txBody>
          <a:bodyPr/>
          <a:lstStyle/>
          <a:p>
            <a:endParaRPr lang="es-ES"/>
          </a:p>
        </p:txBody>
      </p:sp>
      <p:sp>
        <p:nvSpPr>
          <p:cNvPr id="99345" name="Line 18"/>
          <p:cNvSpPr>
            <a:spLocks noChangeShapeType="1"/>
          </p:cNvSpPr>
          <p:nvPr/>
        </p:nvSpPr>
        <p:spPr bwMode="auto">
          <a:xfrm>
            <a:off x="5183188" y="1533302"/>
            <a:ext cx="0" cy="1800225"/>
          </a:xfrm>
          <a:prstGeom prst="line">
            <a:avLst/>
          </a:prstGeom>
          <a:noFill/>
          <a:ln w="25400">
            <a:solidFill>
              <a:schemeClr val="tx1"/>
            </a:solidFill>
            <a:round/>
            <a:headEnd/>
            <a:tailEnd/>
          </a:ln>
        </p:spPr>
        <p:txBody>
          <a:bodyPr/>
          <a:lstStyle/>
          <a:p>
            <a:endParaRPr lang="es-ES"/>
          </a:p>
        </p:txBody>
      </p:sp>
      <p:sp>
        <p:nvSpPr>
          <p:cNvPr id="99346" name="Line 19"/>
          <p:cNvSpPr>
            <a:spLocks noChangeShapeType="1"/>
          </p:cNvSpPr>
          <p:nvPr/>
        </p:nvSpPr>
        <p:spPr bwMode="auto">
          <a:xfrm>
            <a:off x="5549900" y="1533302"/>
            <a:ext cx="0" cy="1800225"/>
          </a:xfrm>
          <a:prstGeom prst="line">
            <a:avLst/>
          </a:prstGeom>
          <a:noFill/>
          <a:ln w="25400">
            <a:solidFill>
              <a:schemeClr val="tx1"/>
            </a:solidFill>
            <a:round/>
            <a:headEnd/>
            <a:tailEnd/>
          </a:ln>
        </p:spPr>
        <p:txBody>
          <a:bodyPr/>
          <a:lstStyle/>
          <a:p>
            <a:endParaRPr lang="es-ES"/>
          </a:p>
        </p:txBody>
      </p:sp>
      <p:sp>
        <p:nvSpPr>
          <p:cNvPr id="99347" name="Line 20"/>
          <p:cNvSpPr>
            <a:spLocks noChangeShapeType="1"/>
          </p:cNvSpPr>
          <p:nvPr/>
        </p:nvSpPr>
        <p:spPr bwMode="auto">
          <a:xfrm>
            <a:off x="5916613" y="1533302"/>
            <a:ext cx="0" cy="1800225"/>
          </a:xfrm>
          <a:prstGeom prst="line">
            <a:avLst/>
          </a:prstGeom>
          <a:noFill/>
          <a:ln w="25400">
            <a:solidFill>
              <a:schemeClr val="tx1"/>
            </a:solidFill>
            <a:round/>
            <a:headEnd/>
            <a:tailEnd/>
          </a:ln>
        </p:spPr>
        <p:txBody>
          <a:bodyPr/>
          <a:lstStyle/>
          <a:p>
            <a:endParaRPr lang="es-ES"/>
          </a:p>
        </p:txBody>
      </p:sp>
      <p:sp>
        <p:nvSpPr>
          <p:cNvPr id="99348" name="Line 21"/>
          <p:cNvSpPr>
            <a:spLocks noChangeShapeType="1"/>
          </p:cNvSpPr>
          <p:nvPr/>
        </p:nvSpPr>
        <p:spPr bwMode="auto">
          <a:xfrm>
            <a:off x="6288088" y="1533302"/>
            <a:ext cx="0" cy="1800225"/>
          </a:xfrm>
          <a:prstGeom prst="line">
            <a:avLst/>
          </a:prstGeom>
          <a:noFill/>
          <a:ln w="25400">
            <a:solidFill>
              <a:schemeClr val="tx1"/>
            </a:solidFill>
            <a:round/>
            <a:headEnd/>
            <a:tailEnd/>
          </a:ln>
        </p:spPr>
        <p:txBody>
          <a:bodyPr/>
          <a:lstStyle/>
          <a:p>
            <a:endParaRPr lang="es-ES"/>
          </a:p>
        </p:txBody>
      </p:sp>
      <p:sp>
        <p:nvSpPr>
          <p:cNvPr id="99349" name="Line 22"/>
          <p:cNvSpPr>
            <a:spLocks noChangeShapeType="1"/>
          </p:cNvSpPr>
          <p:nvPr/>
        </p:nvSpPr>
        <p:spPr bwMode="auto">
          <a:xfrm>
            <a:off x="7172325" y="1533302"/>
            <a:ext cx="0" cy="1800225"/>
          </a:xfrm>
          <a:prstGeom prst="line">
            <a:avLst/>
          </a:prstGeom>
          <a:noFill/>
          <a:ln w="25400">
            <a:solidFill>
              <a:schemeClr val="tx1"/>
            </a:solidFill>
            <a:round/>
            <a:headEnd/>
            <a:tailEnd/>
          </a:ln>
        </p:spPr>
        <p:txBody>
          <a:bodyPr/>
          <a:lstStyle/>
          <a:p>
            <a:endParaRPr lang="es-ES"/>
          </a:p>
        </p:txBody>
      </p:sp>
      <p:grpSp>
        <p:nvGrpSpPr>
          <p:cNvPr id="99350" name="Group 23"/>
          <p:cNvGrpSpPr>
            <a:grpSpLocks/>
          </p:cNvGrpSpPr>
          <p:nvPr/>
        </p:nvGrpSpPr>
        <p:grpSpPr bwMode="auto">
          <a:xfrm>
            <a:off x="1497013" y="2592164"/>
            <a:ext cx="1473200" cy="257175"/>
            <a:chOff x="949" y="2832"/>
            <a:chExt cx="1270" cy="317"/>
          </a:xfrm>
        </p:grpSpPr>
        <p:sp>
          <p:nvSpPr>
            <p:cNvPr id="99462" name="Arc 24"/>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63" name="Arc 25"/>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grpSp>
        <p:nvGrpSpPr>
          <p:cNvPr id="99351" name="Group 26"/>
          <p:cNvGrpSpPr>
            <a:grpSpLocks/>
          </p:cNvGrpSpPr>
          <p:nvPr/>
        </p:nvGrpSpPr>
        <p:grpSpPr bwMode="auto">
          <a:xfrm>
            <a:off x="1868488" y="2242914"/>
            <a:ext cx="1473200" cy="257175"/>
            <a:chOff x="949" y="2832"/>
            <a:chExt cx="1270" cy="317"/>
          </a:xfrm>
        </p:grpSpPr>
        <p:sp>
          <p:nvSpPr>
            <p:cNvPr id="99460" name="Arc 27"/>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sp>
          <p:nvSpPr>
            <p:cNvPr id="99461" name="Arc 28"/>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grpSp>
      <p:grpSp>
        <p:nvGrpSpPr>
          <p:cNvPr id="99352" name="Group 29"/>
          <p:cNvGrpSpPr>
            <a:grpSpLocks/>
          </p:cNvGrpSpPr>
          <p:nvPr/>
        </p:nvGrpSpPr>
        <p:grpSpPr bwMode="auto">
          <a:xfrm>
            <a:off x="2236788" y="1914302"/>
            <a:ext cx="1470025" cy="257175"/>
            <a:chOff x="949" y="2832"/>
            <a:chExt cx="1270" cy="317"/>
          </a:xfrm>
        </p:grpSpPr>
        <p:sp>
          <p:nvSpPr>
            <p:cNvPr id="99458" name="Arc 30"/>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sp>
          <p:nvSpPr>
            <p:cNvPr id="99459" name="Arc 31"/>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grpSp>
      <p:grpSp>
        <p:nvGrpSpPr>
          <p:cNvPr id="99353" name="Group 35"/>
          <p:cNvGrpSpPr>
            <a:grpSpLocks/>
          </p:cNvGrpSpPr>
          <p:nvPr/>
        </p:nvGrpSpPr>
        <p:grpSpPr bwMode="auto">
          <a:xfrm>
            <a:off x="2973388" y="2593752"/>
            <a:ext cx="1473200" cy="257175"/>
            <a:chOff x="949" y="2832"/>
            <a:chExt cx="1270" cy="317"/>
          </a:xfrm>
        </p:grpSpPr>
        <p:sp>
          <p:nvSpPr>
            <p:cNvPr id="99456" name="Arc 36"/>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57" name="Arc 37"/>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grpSp>
        <p:nvGrpSpPr>
          <p:cNvPr id="99354" name="Group 38"/>
          <p:cNvGrpSpPr>
            <a:grpSpLocks/>
          </p:cNvGrpSpPr>
          <p:nvPr/>
        </p:nvGrpSpPr>
        <p:grpSpPr bwMode="auto">
          <a:xfrm>
            <a:off x="3341688" y="2233389"/>
            <a:ext cx="1470025" cy="257175"/>
            <a:chOff x="949" y="2832"/>
            <a:chExt cx="1270" cy="317"/>
          </a:xfrm>
        </p:grpSpPr>
        <p:sp>
          <p:nvSpPr>
            <p:cNvPr id="99454" name="Arc 39"/>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sp>
          <p:nvSpPr>
            <p:cNvPr id="99455" name="Arc 40"/>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grpSp>
      <p:grpSp>
        <p:nvGrpSpPr>
          <p:cNvPr id="99355" name="Group 41"/>
          <p:cNvGrpSpPr>
            <a:grpSpLocks/>
          </p:cNvGrpSpPr>
          <p:nvPr/>
        </p:nvGrpSpPr>
        <p:grpSpPr bwMode="auto">
          <a:xfrm>
            <a:off x="3706813" y="1915889"/>
            <a:ext cx="1473200" cy="257175"/>
            <a:chOff x="949" y="2832"/>
            <a:chExt cx="1270" cy="317"/>
          </a:xfrm>
        </p:grpSpPr>
        <p:sp>
          <p:nvSpPr>
            <p:cNvPr id="99452" name="Arc 42"/>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sp>
          <p:nvSpPr>
            <p:cNvPr id="99453" name="Arc 43"/>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grpSp>
      <p:grpSp>
        <p:nvGrpSpPr>
          <p:cNvPr id="99356" name="Group 44"/>
          <p:cNvGrpSpPr>
            <a:grpSpLocks/>
          </p:cNvGrpSpPr>
          <p:nvPr/>
        </p:nvGrpSpPr>
        <p:grpSpPr bwMode="auto">
          <a:xfrm>
            <a:off x="4078288" y="2952527"/>
            <a:ext cx="1471612" cy="257175"/>
            <a:chOff x="949" y="2832"/>
            <a:chExt cx="1270" cy="317"/>
          </a:xfrm>
        </p:grpSpPr>
        <p:sp>
          <p:nvSpPr>
            <p:cNvPr id="99450" name="Arc 45"/>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51" name="Arc 46"/>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grpSp>
        <p:nvGrpSpPr>
          <p:cNvPr id="99357" name="Group 47"/>
          <p:cNvGrpSpPr>
            <a:grpSpLocks/>
          </p:cNvGrpSpPr>
          <p:nvPr/>
        </p:nvGrpSpPr>
        <p:grpSpPr bwMode="auto">
          <a:xfrm>
            <a:off x="4446588" y="2592164"/>
            <a:ext cx="1470025" cy="257175"/>
            <a:chOff x="949" y="2832"/>
            <a:chExt cx="1270" cy="317"/>
          </a:xfrm>
        </p:grpSpPr>
        <p:sp>
          <p:nvSpPr>
            <p:cNvPr id="99448" name="Arc 48"/>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49" name="Arc 49"/>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grpSp>
        <p:nvGrpSpPr>
          <p:cNvPr id="99358" name="Group 50"/>
          <p:cNvGrpSpPr>
            <a:grpSpLocks/>
          </p:cNvGrpSpPr>
          <p:nvPr/>
        </p:nvGrpSpPr>
        <p:grpSpPr bwMode="auto">
          <a:xfrm>
            <a:off x="4811713" y="2233389"/>
            <a:ext cx="1473200" cy="257175"/>
            <a:chOff x="949" y="2832"/>
            <a:chExt cx="1270" cy="317"/>
          </a:xfrm>
        </p:grpSpPr>
        <p:sp>
          <p:nvSpPr>
            <p:cNvPr id="99446" name="Arc 51"/>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sp>
          <p:nvSpPr>
            <p:cNvPr id="99447" name="Arc 52"/>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grpSp>
      <p:grpSp>
        <p:nvGrpSpPr>
          <p:cNvPr id="99359" name="Group 53"/>
          <p:cNvGrpSpPr>
            <a:grpSpLocks/>
          </p:cNvGrpSpPr>
          <p:nvPr/>
        </p:nvGrpSpPr>
        <p:grpSpPr bwMode="auto">
          <a:xfrm>
            <a:off x="5183188" y="1914302"/>
            <a:ext cx="1471612" cy="257175"/>
            <a:chOff x="949" y="2832"/>
            <a:chExt cx="1270" cy="317"/>
          </a:xfrm>
        </p:grpSpPr>
        <p:sp>
          <p:nvSpPr>
            <p:cNvPr id="99444" name="Arc 54"/>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sp>
          <p:nvSpPr>
            <p:cNvPr id="99445" name="Arc 55"/>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25400">
              <a:solidFill>
                <a:schemeClr val="tx1"/>
              </a:solidFill>
              <a:round/>
              <a:headEnd/>
              <a:tailEnd/>
            </a:ln>
          </p:spPr>
          <p:txBody>
            <a:bodyPr wrap="none" anchor="ctr"/>
            <a:lstStyle/>
            <a:p>
              <a:endParaRPr lang="es-ES"/>
            </a:p>
          </p:txBody>
        </p:sp>
      </p:grpSp>
      <p:grpSp>
        <p:nvGrpSpPr>
          <p:cNvPr id="99360" name="Group 56"/>
          <p:cNvGrpSpPr>
            <a:grpSpLocks/>
          </p:cNvGrpSpPr>
          <p:nvPr/>
        </p:nvGrpSpPr>
        <p:grpSpPr bwMode="auto">
          <a:xfrm>
            <a:off x="5549900" y="2952527"/>
            <a:ext cx="1471613" cy="257175"/>
            <a:chOff x="949" y="2832"/>
            <a:chExt cx="1270" cy="317"/>
          </a:xfrm>
        </p:grpSpPr>
        <p:sp>
          <p:nvSpPr>
            <p:cNvPr id="99442" name="Arc 57"/>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43" name="Arc 58"/>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grpSp>
        <p:nvGrpSpPr>
          <p:cNvPr id="99361" name="Group 59"/>
          <p:cNvGrpSpPr>
            <a:grpSpLocks/>
          </p:cNvGrpSpPr>
          <p:nvPr/>
        </p:nvGrpSpPr>
        <p:grpSpPr bwMode="auto">
          <a:xfrm>
            <a:off x="6434138" y="2592164"/>
            <a:ext cx="1471612" cy="257175"/>
            <a:chOff x="949" y="2832"/>
            <a:chExt cx="1270" cy="317"/>
          </a:xfrm>
        </p:grpSpPr>
        <p:sp>
          <p:nvSpPr>
            <p:cNvPr id="99440" name="Arc 60"/>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41" name="Arc 61"/>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sp>
        <p:nvSpPr>
          <p:cNvPr id="99362" name="Text Box 62"/>
          <p:cNvSpPr txBox="1">
            <a:spLocks noChangeArrowheads="1"/>
          </p:cNvSpPr>
          <p:nvPr/>
        </p:nvSpPr>
        <p:spPr bwMode="auto">
          <a:xfrm>
            <a:off x="2786050" y="3998799"/>
            <a:ext cx="2698175" cy="307777"/>
          </a:xfrm>
          <a:prstGeom prst="rect">
            <a:avLst/>
          </a:prstGeom>
          <a:noFill/>
          <a:ln w="9525">
            <a:noFill/>
            <a:miter lim="800000"/>
            <a:headEnd/>
            <a:tailEnd/>
          </a:ln>
        </p:spPr>
        <p:txBody>
          <a:bodyPr wrap="none">
            <a:spAutoFit/>
          </a:bodyPr>
          <a:lstStyle/>
          <a:p>
            <a:r>
              <a:rPr lang="es-ES" dirty="0" smtClean="0"/>
              <a:t>Resto mundo </a:t>
            </a:r>
            <a:r>
              <a:rPr lang="es-ES" dirty="0"/>
              <a:t>(canales 1 a 13)</a:t>
            </a:r>
          </a:p>
        </p:txBody>
      </p:sp>
      <p:sp>
        <p:nvSpPr>
          <p:cNvPr id="99363" name="Text Box 63"/>
          <p:cNvSpPr txBox="1">
            <a:spLocks noChangeArrowheads="1"/>
          </p:cNvSpPr>
          <p:nvPr/>
        </p:nvSpPr>
        <p:spPr bwMode="auto">
          <a:xfrm>
            <a:off x="2813050" y="4823852"/>
            <a:ext cx="2840586" cy="307777"/>
          </a:xfrm>
          <a:prstGeom prst="rect">
            <a:avLst/>
          </a:prstGeom>
          <a:noFill/>
          <a:ln w="9525">
            <a:noFill/>
            <a:miter lim="800000"/>
            <a:headEnd/>
            <a:tailEnd/>
          </a:ln>
        </p:spPr>
        <p:txBody>
          <a:bodyPr wrap="none">
            <a:spAutoFit/>
          </a:bodyPr>
          <a:lstStyle/>
          <a:p>
            <a:r>
              <a:rPr lang="es-ES" dirty="0" smtClean="0"/>
              <a:t>EEUU / Canadá </a:t>
            </a:r>
            <a:r>
              <a:rPr lang="es-ES" dirty="0"/>
              <a:t>(canales 1 a 11)</a:t>
            </a:r>
          </a:p>
        </p:txBody>
      </p:sp>
      <p:sp>
        <p:nvSpPr>
          <p:cNvPr id="99364" name="Text Box 64"/>
          <p:cNvSpPr txBox="1">
            <a:spLocks noChangeArrowheads="1"/>
          </p:cNvSpPr>
          <p:nvPr/>
        </p:nvSpPr>
        <p:spPr bwMode="auto">
          <a:xfrm>
            <a:off x="755650" y="1196752"/>
            <a:ext cx="6600825" cy="304800"/>
          </a:xfrm>
          <a:prstGeom prst="rect">
            <a:avLst/>
          </a:prstGeom>
          <a:noFill/>
          <a:ln w="9525">
            <a:noFill/>
            <a:miter lim="800000"/>
            <a:headEnd/>
            <a:tailEnd/>
          </a:ln>
        </p:spPr>
        <p:txBody>
          <a:bodyPr wrap="none">
            <a:spAutoFit/>
          </a:bodyPr>
          <a:lstStyle/>
          <a:p>
            <a:r>
              <a:rPr lang="es-ES"/>
              <a:t>Canal </a:t>
            </a:r>
            <a:r>
              <a:rPr lang="es-ES">
                <a:sym typeface="Symbol" pitchFamily="18" charset="2"/>
              </a:rPr>
              <a:t></a:t>
            </a:r>
            <a:r>
              <a:rPr lang="es-ES"/>
              <a:t>     1      2     3      4      5     6      7     8     9     10   11    12   13              14</a:t>
            </a:r>
          </a:p>
        </p:txBody>
      </p:sp>
      <p:sp>
        <p:nvSpPr>
          <p:cNvPr id="99365" name="Text Box 65"/>
          <p:cNvSpPr txBox="1">
            <a:spLocks noChangeArrowheads="1"/>
          </p:cNvSpPr>
          <p:nvPr/>
        </p:nvSpPr>
        <p:spPr bwMode="auto">
          <a:xfrm>
            <a:off x="641350" y="2342927"/>
            <a:ext cx="835025" cy="304800"/>
          </a:xfrm>
          <a:prstGeom prst="rect">
            <a:avLst/>
          </a:prstGeom>
          <a:noFill/>
          <a:ln w="9525">
            <a:noFill/>
            <a:miter lim="800000"/>
            <a:headEnd/>
            <a:tailEnd/>
          </a:ln>
        </p:spPr>
        <p:txBody>
          <a:bodyPr wrap="none">
            <a:spAutoFit/>
          </a:bodyPr>
          <a:lstStyle/>
          <a:p>
            <a:r>
              <a:rPr lang="es-ES"/>
              <a:t>2,4 GHz</a:t>
            </a:r>
          </a:p>
        </p:txBody>
      </p:sp>
      <p:sp>
        <p:nvSpPr>
          <p:cNvPr id="99366" name="Text Box 66"/>
          <p:cNvSpPr txBox="1">
            <a:spLocks noChangeArrowheads="1"/>
          </p:cNvSpPr>
          <p:nvPr/>
        </p:nvSpPr>
        <p:spPr bwMode="auto">
          <a:xfrm>
            <a:off x="7840663" y="2342927"/>
            <a:ext cx="835025" cy="304800"/>
          </a:xfrm>
          <a:prstGeom prst="rect">
            <a:avLst/>
          </a:prstGeom>
          <a:noFill/>
          <a:ln w="9525">
            <a:noFill/>
            <a:miter lim="800000"/>
            <a:headEnd/>
            <a:tailEnd/>
          </a:ln>
        </p:spPr>
        <p:txBody>
          <a:bodyPr wrap="none">
            <a:spAutoFit/>
          </a:bodyPr>
          <a:lstStyle/>
          <a:p>
            <a:r>
              <a:rPr lang="es-ES"/>
              <a:t>2,5 GHz</a:t>
            </a:r>
          </a:p>
        </p:txBody>
      </p:sp>
      <p:sp>
        <p:nvSpPr>
          <p:cNvPr id="99367" name="Line 67"/>
          <p:cNvSpPr>
            <a:spLocks noChangeShapeType="1"/>
          </p:cNvSpPr>
          <p:nvPr/>
        </p:nvSpPr>
        <p:spPr bwMode="auto">
          <a:xfrm flipV="1">
            <a:off x="984250" y="3998799"/>
            <a:ext cx="6167438" cy="0"/>
          </a:xfrm>
          <a:prstGeom prst="line">
            <a:avLst/>
          </a:prstGeom>
          <a:noFill/>
          <a:ln w="9525">
            <a:solidFill>
              <a:schemeClr val="tx1"/>
            </a:solidFill>
            <a:round/>
            <a:headEnd type="triangle" w="med" len="med"/>
            <a:tailEnd type="triangle" w="med" len="med"/>
          </a:ln>
        </p:spPr>
        <p:txBody>
          <a:bodyPr/>
          <a:lstStyle/>
          <a:p>
            <a:endParaRPr lang="es-ES"/>
          </a:p>
        </p:txBody>
      </p:sp>
      <p:sp>
        <p:nvSpPr>
          <p:cNvPr id="99368" name="Line 70"/>
          <p:cNvSpPr>
            <a:spLocks noChangeShapeType="1"/>
          </p:cNvSpPr>
          <p:nvPr/>
        </p:nvSpPr>
        <p:spPr bwMode="auto">
          <a:xfrm flipV="1">
            <a:off x="984250" y="4823852"/>
            <a:ext cx="5405438" cy="0"/>
          </a:xfrm>
          <a:prstGeom prst="line">
            <a:avLst/>
          </a:prstGeom>
          <a:noFill/>
          <a:ln w="9525">
            <a:solidFill>
              <a:schemeClr val="tx1"/>
            </a:solidFill>
            <a:round/>
            <a:headEnd type="triangle" w="med" len="med"/>
            <a:tailEnd type="triangle" w="med" len="med"/>
          </a:ln>
        </p:spPr>
        <p:txBody>
          <a:bodyPr/>
          <a:lstStyle/>
          <a:p>
            <a:endParaRPr lang="es-ES"/>
          </a:p>
        </p:txBody>
      </p:sp>
      <p:sp>
        <p:nvSpPr>
          <p:cNvPr id="99369" name="Text Box 73"/>
          <p:cNvSpPr txBox="1">
            <a:spLocks noChangeArrowheads="1"/>
          </p:cNvSpPr>
          <p:nvPr/>
        </p:nvSpPr>
        <p:spPr bwMode="auto">
          <a:xfrm>
            <a:off x="1779588" y="2952527"/>
            <a:ext cx="184150" cy="212725"/>
          </a:xfrm>
          <a:prstGeom prst="rect">
            <a:avLst/>
          </a:prstGeom>
          <a:solidFill>
            <a:schemeClr val="bg1"/>
          </a:solidFill>
          <a:ln w="9525">
            <a:noFill/>
            <a:miter lim="800000"/>
            <a:headEnd/>
            <a:tailEnd/>
          </a:ln>
        </p:spPr>
        <p:txBody>
          <a:bodyPr wrap="none" lIns="43200" tIns="0" rIns="43200" bIns="0">
            <a:spAutoFit/>
          </a:bodyPr>
          <a:lstStyle/>
          <a:p>
            <a:r>
              <a:rPr lang="es-ES"/>
              <a:t>1</a:t>
            </a:r>
          </a:p>
        </p:txBody>
      </p:sp>
      <p:sp>
        <p:nvSpPr>
          <p:cNvPr id="99370" name="Text Box 74"/>
          <p:cNvSpPr txBox="1">
            <a:spLocks noChangeArrowheads="1"/>
          </p:cNvSpPr>
          <p:nvPr/>
        </p:nvSpPr>
        <p:spPr bwMode="auto">
          <a:xfrm>
            <a:off x="3979863" y="2314352"/>
            <a:ext cx="184150" cy="212725"/>
          </a:xfrm>
          <a:prstGeom prst="rect">
            <a:avLst/>
          </a:prstGeom>
          <a:solidFill>
            <a:schemeClr val="bg1"/>
          </a:solidFill>
          <a:ln w="9525">
            <a:noFill/>
            <a:miter lim="800000"/>
            <a:headEnd/>
            <a:tailEnd/>
          </a:ln>
        </p:spPr>
        <p:txBody>
          <a:bodyPr wrap="none" lIns="43200" tIns="0" rIns="43200" bIns="0">
            <a:spAutoFit/>
          </a:bodyPr>
          <a:lstStyle/>
          <a:p>
            <a:r>
              <a:rPr lang="es-ES"/>
              <a:t>7</a:t>
            </a:r>
          </a:p>
        </p:txBody>
      </p:sp>
      <p:sp>
        <p:nvSpPr>
          <p:cNvPr id="99371" name="Text Box 75"/>
          <p:cNvSpPr txBox="1">
            <a:spLocks noChangeArrowheads="1"/>
          </p:cNvSpPr>
          <p:nvPr/>
        </p:nvSpPr>
        <p:spPr bwMode="auto">
          <a:xfrm>
            <a:off x="3629025" y="2628677"/>
            <a:ext cx="184150" cy="212725"/>
          </a:xfrm>
          <a:prstGeom prst="rect">
            <a:avLst/>
          </a:prstGeom>
          <a:solidFill>
            <a:schemeClr val="bg1"/>
          </a:solidFill>
          <a:ln w="9525">
            <a:noFill/>
            <a:miter lim="800000"/>
            <a:headEnd/>
            <a:tailEnd/>
          </a:ln>
        </p:spPr>
        <p:txBody>
          <a:bodyPr wrap="none" lIns="43200" tIns="0" rIns="43200" bIns="0">
            <a:spAutoFit/>
          </a:bodyPr>
          <a:lstStyle/>
          <a:p>
            <a:r>
              <a:rPr lang="es-ES"/>
              <a:t>6</a:t>
            </a:r>
          </a:p>
        </p:txBody>
      </p:sp>
      <p:sp>
        <p:nvSpPr>
          <p:cNvPr id="99372" name="Text Box 77"/>
          <p:cNvSpPr txBox="1">
            <a:spLocks noChangeArrowheads="1"/>
          </p:cNvSpPr>
          <p:nvPr/>
        </p:nvSpPr>
        <p:spPr bwMode="auto">
          <a:xfrm>
            <a:off x="2884488" y="1982564"/>
            <a:ext cx="184150" cy="212725"/>
          </a:xfrm>
          <a:prstGeom prst="rect">
            <a:avLst/>
          </a:prstGeom>
          <a:solidFill>
            <a:schemeClr val="bg1"/>
          </a:solidFill>
          <a:ln w="9525">
            <a:noFill/>
            <a:miter lim="800000"/>
            <a:headEnd/>
            <a:tailEnd/>
          </a:ln>
        </p:spPr>
        <p:txBody>
          <a:bodyPr wrap="none" lIns="43200" tIns="0" rIns="43200" bIns="0">
            <a:spAutoFit/>
          </a:bodyPr>
          <a:lstStyle/>
          <a:p>
            <a:r>
              <a:rPr lang="es-ES"/>
              <a:t>4</a:t>
            </a:r>
          </a:p>
        </p:txBody>
      </p:sp>
      <p:sp>
        <p:nvSpPr>
          <p:cNvPr id="99373" name="Text Box 78"/>
          <p:cNvSpPr txBox="1">
            <a:spLocks noChangeArrowheads="1"/>
          </p:cNvSpPr>
          <p:nvPr/>
        </p:nvSpPr>
        <p:spPr bwMode="auto">
          <a:xfrm>
            <a:off x="2532063" y="2287364"/>
            <a:ext cx="184150" cy="212725"/>
          </a:xfrm>
          <a:prstGeom prst="rect">
            <a:avLst/>
          </a:prstGeom>
          <a:solidFill>
            <a:schemeClr val="bg1"/>
          </a:solidFill>
          <a:ln w="9525">
            <a:noFill/>
            <a:miter lim="800000"/>
            <a:headEnd/>
            <a:tailEnd/>
          </a:ln>
        </p:spPr>
        <p:txBody>
          <a:bodyPr wrap="none" lIns="43200" tIns="0" rIns="43200" bIns="0">
            <a:spAutoFit/>
          </a:bodyPr>
          <a:lstStyle/>
          <a:p>
            <a:r>
              <a:rPr lang="es-ES"/>
              <a:t>3</a:t>
            </a:r>
          </a:p>
        </p:txBody>
      </p:sp>
      <p:sp>
        <p:nvSpPr>
          <p:cNvPr id="99374" name="Text Box 79"/>
          <p:cNvSpPr txBox="1">
            <a:spLocks noChangeArrowheads="1"/>
          </p:cNvSpPr>
          <p:nvPr/>
        </p:nvSpPr>
        <p:spPr bwMode="auto">
          <a:xfrm>
            <a:off x="2151063" y="2665189"/>
            <a:ext cx="184150" cy="212725"/>
          </a:xfrm>
          <a:prstGeom prst="rect">
            <a:avLst/>
          </a:prstGeom>
          <a:solidFill>
            <a:schemeClr val="bg1"/>
          </a:solidFill>
          <a:ln w="9525">
            <a:noFill/>
            <a:miter lim="800000"/>
            <a:headEnd/>
            <a:tailEnd/>
          </a:ln>
        </p:spPr>
        <p:txBody>
          <a:bodyPr wrap="none" lIns="43200" tIns="0" rIns="43200" bIns="0">
            <a:spAutoFit/>
          </a:bodyPr>
          <a:lstStyle/>
          <a:p>
            <a:r>
              <a:rPr lang="es-ES"/>
              <a:t>2</a:t>
            </a:r>
          </a:p>
        </p:txBody>
      </p:sp>
      <p:sp>
        <p:nvSpPr>
          <p:cNvPr id="99375" name="Text Box 80"/>
          <p:cNvSpPr txBox="1">
            <a:spLocks noChangeArrowheads="1"/>
          </p:cNvSpPr>
          <p:nvPr/>
        </p:nvSpPr>
        <p:spPr bwMode="auto">
          <a:xfrm>
            <a:off x="4360863" y="2020664"/>
            <a:ext cx="184150" cy="212725"/>
          </a:xfrm>
          <a:prstGeom prst="rect">
            <a:avLst/>
          </a:prstGeom>
          <a:solidFill>
            <a:schemeClr val="bg1"/>
          </a:solidFill>
          <a:ln w="9525">
            <a:noFill/>
            <a:miter lim="800000"/>
            <a:headEnd/>
            <a:tailEnd/>
          </a:ln>
        </p:spPr>
        <p:txBody>
          <a:bodyPr wrap="none" lIns="43200" tIns="0" rIns="43200" bIns="0">
            <a:spAutoFit/>
          </a:bodyPr>
          <a:lstStyle/>
          <a:p>
            <a:r>
              <a:rPr lang="es-ES"/>
              <a:t>8</a:t>
            </a:r>
          </a:p>
        </p:txBody>
      </p:sp>
      <p:sp>
        <p:nvSpPr>
          <p:cNvPr id="99376" name="Text Box 81"/>
          <p:cNvSpPr txBox="1">
            <a:spLocks noChangeArrowheads="1"/>
          </p:cNvSpPr>
          <p:nvPr/>
        </p:nvSpPr>
        <p:spPr bwMode="auto">
          <a:xfrm>
            <a:off x="4752975" y="3028727"/>
            <a:ext cx="184150" cy="212725"/>
          </a:xfrm>
          <a:prstGeom prst="rect">
            <a:avLst/>
          </a:prstGeom>
          <a:solidFill>
            <a:schemeClr val="bg1"/>
          </a:solidFill>
          <a:ln w="9525">
            <a:noFill/>
            <a:miter lim="800000"/>
            <a:headEnd/>
            <a:tailEnd/>
          </a:ln>
        </p:spPr>
        <p:txBody>
          <a:bodyPr wrap="none" lIns="43200" tIns="0" rIns="43200" bIns="0">
            <a:spAutoFit/>
          </a:bodyPr>
          <a:lstStyle/>
          <a:p>
            <a:r>
              <a:rPr lang="es-ES"/>
              <a:t>9</a:t>
            </a:r>
          </a:p>
        </p:txBody>
      </p:sp>
      <p:sp>
        <p:nvSpPr>
          <p:cNvPr id="99377" name="Text Box 82"/>
          <p:cNvSpPr txBox="1">
            <a:spLocks noChangeArrowheads="1"/>
          </p:cNvSpPr>
          <p:nvPr/>
        </p:nvSpPr>
        <p:spPr bwMode="auto">
          <a:xfrm>
            <a:off x="5064125" y="2668364"/>
            <a:ext cx="282575" cy="212725"/>
          </a:xfrm>
          <a:prstGeom prst="rect">
            <a:avLst/>
          </a:prstGeom>
          <a:solidFill>
            <a:schemeClr val="bg1"/>
          </a:solidFill>
          <a:ln w="9525">
            <a:noFill/>
            <a:miter lim="800000"/>
            <a:headEnd/>
            <a:tailEnd/>
          </a:ln>
        </p:spPr>
        <p:txBody>
          <a:bodyPr wrap="none" lIns="43200" tIns="0" rIns="43200" bIns="0">
            <a:spAutoFit/>
          </a:bodyPr>
          <a:lstStyle/>
          <a:p>
            <a:r>
              <a:rPr lang="es-ES"/>
              <a:t>10</a:t>
            </a:r>
          </a:p>
        </p:txBody>
      </p:sp>
      <p:sp>
        <p:nvSpPr>
          <p:cNvPr id="99378" name="Text Box 83"/>
          <p:cNvSpPr txBox="1">
            <a:spLocks noChangeArrowheads="1"/>
          </p:cNvSpPr>
          <p:nvPr/>
        </p:nvSpPr>
        <p:spPr bwMode="auto">
          <a:xfrm>
            <a:off x="5416550" y="2268314"/>
            <a:ext cx="282575" cy="212725"/>
          </a:xfrm>
          <a:prstGeom prst="rect">
            <a:avLst/>
          </a:prstGeom>
          <a:solidFill>
            <a:schemeClr val="bg1"/>
          </a:solidFill>
          <a:ln w="9525">
            <a:noFill/>
            <a:miter lim="800000"/>
            <a:headEnd/>
            <a:tailEnd/>
          </a:ln>
        </p:spPr>
        <p:txBody>
          <a:bodyPr wrap="none" lIns="43200" tIns="0" rIns="43200" bIns="0">
            <a:spAutoFit/>
          </a:bodyPr>
          <a:lstStyle/>
          <a:p>
            <a:r>
              <a:rPr lang="es-ES"/>
              <a:t>11</a:t>
            </a:r>
          </a:p>
        </p:txBody>
      </p:sp>
      <p:sp>
        <p:nvSpPr>
          <p:cNvPr id="99379" name="Text Box 84"/>
          <p:cNvSpPr txBox="1">
            <a:spLocks noChangeArrowheads="1"/>
          </p:cNvSpPr>
          <p:nvPr/>
        </p:nvSpPr>
        <p:spPr bwMode="auto">
          <a:xfrm>
            <a:off x="5788025" y="1995264"/>
            <a:ext cx="282575" cy="212725"/>
          </a:xfrm>
          <a:prstGeom prst="rect">
            <a:avLst/>
          </a:prstGeom>
          <a:solidFill>
            <a:schemeClr val="bg1"/>
          </a:solidFill>
          <a:ln w="9525">
            <a:noFill/>
            <a:miter lim="800000"/>
            <a:headEnd/>
            <a:tailEnd/>
          </a:ln>
        </p:spPr>
        <p:txBody>
          <a:bodyPr wrap="none" lIns="43200" tIns="0" rIns="43200" bIns="0">
            <a:spAutoFit/>
          </a:bodyPr>
          <a:lstStyle/>
          <a:p>
            <a:r>
              <a:rPr lang="es-ES"/>
              <a:t>12</a:t>
            </a:r>
          </a:p>
        </p:txBody>
      </p:sp>
      <p:sp>
        <p:nvSpPr>
          <p:cNvPr id="99380" name="Text Box 85"/>
          <p:cNvSpPr txBox="1">
            <a:spLocks noChangeArrowheads="1"/>
          </p:cNvSpPr>
          <p:nvPr/>
        </p:nvSpPr>
        <p:spPr bwMode="auto">
          <a:xfrm>
            <a:off x="6140450" y="2996977"/>
            <a:ext cx="282575" cy="212725"/>
          </a:xfrm>
          <a:prstGeom prst="rect">
            <a:avLst/>
          </a:prstGeom>
          <a:solidFill>
            <a:schemeClr val="bg1"/>
          </a:solidFill>
          <a:ln w="9525">
            <a:noFill/>
            <a:miter lim="800000"/>
            <a:headEnd/>
            <a:tailEnd/>
          </a:ln>
        </p:spPr>
        <p:txBody>
          <a:bodyPr wrap="none" lIns="43200" tIns="0" rIns="43200" bIns="0">
            <a:spAutoFit/>
          </a:bodyPr>
          <a:lstStyle/>
          <a:p>
            <a:r>
              <a:rPr lang="es-ES"/>
              <a:t>13</a:t>
            </a:r>
          </a:p>
        </p:txBody>
      </p:sp>
      <p:sp>
        <p:nvSpPr>
          <p:cNvPr id="99381" name="Text Box 86"/>
          <p:cNvSpPr txBox="1">
            <a:spLocks noChangeArrowheads="1"/>
          </p:cNvSpPr>
          <p:nvPr/>
        </p:nvSpPr>
        <p:spPr bwMode="auto">
          <a:xfrm>
            <a:off x="7054850" y="2627089"/>
            <a:ext cx="282575" cy="212725"/>
          </a:xfrm>
          <a:prstGeom prst="rect">
            <a:avLst/>
          </a:prstGeom>
          <a:solidFill>
            <a:schemeClr val="bg1"/>
          </a:solidFill>
          <a:ln w="9525">
            <a:noFill/>
            <a:miter lim="800000"/>
            <a:headEnd/>
            <a:tailEnd/>
          </a:ln>
        </p:spPr>
        <p:txBody>
          <a:bodyPr wrap="none" lIns="43200" tIns="0" rIns="43200" bIns="0">
            <a:spAutoFit/>
          </a:bodyPr>
          <a:lstStyle/>
          <a:p>
            <a:r>
              <a:rPr lang="es-ES"/>
              <a:t>14</a:t>
            </a:r>
          </a:p>
        </p:txBody>
      </p:sp>
      <p:grpSp>
        <p:nvGrpSpPr>
          <p:cNvPr id="99382" name="Group 87"/>
          <p:cNvGrpSpPr>
            <a:grpSpLocks/>
          </p:cNvGrpSpPr>
          <p:nvPr/>
        </p:nvGrpSpPr>
        <p:grpSpPr bwMode="auto">
          <a:xfrm>
            <a:off x="1125538" y="3741624"/>
            <a:ext cx="1471612" cy="257175"/>
            <a:chOff x="949" y="2832"/>
            <a:chExt cx="1270" cy="317"/>
          </a:xfrm>
        </p:grpSpPr>
        <p:sp>
          <p:nvSpPr>
            <p:cNvPr id="99438" name="Arc 88"/>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39" name="Arc 89"/>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383" name="Text Box 90"/>
          <p:cNvSpPr txBox="1">
            <a:spLocks noChangeArrowheads="1"/>
          </p:cNvSpPr>
          <p:nvPr/>
        </p:nvSpPr>
        <p:spPr bwMode="auto">
          <a:xfrm>
            <a:off x="1758950" y="3786074"/>
            <a:ext cx="184150" cy="212725"/>
          </a:xfrm>
          <a:prstGeom prst="rect">
            <a:avLst/>
          </a:prstGeom>
          <a:solidFill>
            <a:schemeClr val="bg1"/>
          </a:solidFill>
          <a:ln w="9525">
            <a:noFill/>
            <a:miter lim="800000"/>
            <a:headEnd/>
            <a:tailEnd/>
          </a:ln>
        </p:spPr>
        <p:txBody>
          <a:bodyPr wrap="none" lIns="43200" tIns="0" rIns="43200" bIns="0">
            <a:spAutoFit/>
          </a:bodyPr>
          <a:lstStyle/>
          <a:p>
            <a:r>
              <a:rPr lang="es-ES"/>
              <a:t>1</a:t>
            </a:r>
          </a:p>
        </p:txBody>
      </p:sp>
      <p:grpSp>
        <p:nvGrpSpPr>
          <p:cNvPr id="99384" name="Group 95"/>
          <p:cNvGrpSpPr>
            <a:grpSpLocks/>
          </p:cNvGrpSpPr>
          <p:nvPr/>
        </p:nvGrpSpPr>
        <p:grpSpPr bwMode="auto">
          <a:xfrm>
            <a:off x="5556250" y="3741624"/>
            <a:ext cx="1473200" cy="257175"/>
            <a:chOff x="949" y="2832"/>
            <a:chExt cx="1270" cy="317"/>
          </a:xfrm>
        </p:grpSpPr>
        <p:sp>
          <p:nvSpPr>
            <p:cNvPr id="99436" name="Arc 96"/>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37" name="Arc 97"/>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385" name="Text Box 98"/>
          <p:cNvSpPr txBox="1">
            <a:spLocks noChangeArrowheads="1"/>
          </p:cNvSpPr>
          <p:nvPr/>
        </p:nvSpPr>
        <p:spPr bwMode="auto">
          <a:xfrm>
            <a:off x="6140450" y="3786074"/>
            <a:ext cx="282575" cy="212725"/>
          </a:xfrm>
          <a:prstGeom prst="rect">
            <a:avLst/>
          </a:prstGeom>
          <a:solidFill>
            <a:schemeClr val="bg1"/>
          </a:solidFill>
          <a:ln w="9525">
            <a:noFill/>
            <a:miter lim="800000"/>
            <a:headEnd/>
            <a:tailEnd/>
          </a:ln>
        </p:spPr>
        <p:txBody>
          <a:bodyPr wrap="none" lIns="43200" tIns="0" rIns="43200" bIns="0">
            <a:spAutoFit/>
          </a:bodyPr>
          <a:lstStyle/>
          <a:p>
            <a:r>
              <a:rPr lang="es-ES"/>
              <a:t>13</a:t>
            </a:r>
          </a:p>
        </p:txBody>
      </p:sp>
      <p:grpSp>
        <p:nvGrpSpPr>
          <p:cNvPr id="99386" name="Group 99"/>
          <p:cNvGrpSpPr>
            <a:grpSpLocks/>
          </p:cNvGrpSpPr>
          <p:nvPr/>
        </p:nvGrpSpPr>
        <p:grpSpPr bwMode="auto">
          <a:xfrm>
            <a:off x="1125538" y="4566677"/>
            <a:ext cx="1471612" cy="257175"/>
            <a:chOff x="949" y="2832"/>
            <a:chExt cx="1270" cy="317"/>
          </a:xfrm>
        </p:grpSpPr>
        <p:sp>
          <p:nvSpPr>
            <p:cNvPr id="99434" name="Arc 100"/>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35" name="Arc 101"/>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387" name="Text Box 102"/>
          <p:cNvSpPr txBox="1">
            <a:spLocks noChangeArrowheads="1"/>
          </p:cNvSpPr>
          <p:nvPr/>
        </p:nvSpPr>
        <p:spPr bwMode="auto">
          <a:xfrm>
            <a:off x="1773238" y="4585727"/>
            <a:ext cx="184150" cy="212725"/>
          </a:xfrm>
          <a:prstGeom prst="rect">
            <a:avLst/>
          </a:prstGeom>
          <a:solidFill>
            <a:schemeClr val="bg1"/>
          </a:solidFill>
          <a:ln w="9525">
            <a:noFill/>
            <a:miter lim="800000"/>
            <a:headEnd/>
            <a:tailEnd/>
          </a:ln>
        </p:spPr>
        <p:txBody>
          <a:bodyPr wrap="none" lIns="43200" tIns="0" rIns="43200" bIns="0">
            <a:spAutoFit/>
          </a:bodyPr>
          <a:lstStyle/>
          <a:p>
            <a:r>
              <a:rPr lang="es-ES"/>
              <a:t>1</a:t>
            </a:r>
          </a:p>
        </p:txBody>
      </p:sp>
      <p:grpSp>
        <p:nvGrpSpPr>
          <p:cNvPr id="99388" name="Group 103"/>
          <p:cNvGrpSpPr>
            <a:grpSpLocks/>
          </p:cNvGrpSpPr>
          <p:nvPr/>
        </p:nvGrpSpPr>
        <p:grpSpPr bwMode="auto">
          <a:xfrm>
            <a:off x="2973388" y="4576202"/>
            <a:ext cx="1473200" cy="257175"/>
            <a:chOff x="949" y="2832"/>
            <a:chExt cx="1270" cy="317"/>
          </a:xfrm>
        </p:grpSpPr>
        <p:sp>
          <p:nvSpPr>
            <p:cNvPr id="99432" name="Arc 104"/>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33" name="Arc 105"/>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sp>
        <p:nvSpPr>
          <p:cNvPr id="99389" name="Text Box 106"/>
          <p:cNvSpPr txBox="1">
            <a:spLocks noChangeArrowheads="1"/>
          </p:cNvSpPr>
          <p:nvPr/>
        </p:nvSpPr>
        <p:spPr bwMode="auto">
          <a:xfrm>
            <a:off x="3629025" y="4611127"/>
            <a:ext cx="184150" cy="212725"/>
          </a:xfrm>
          <a:prstGeom prst="rect">
            <a:avLst/>
          </a:prstGeom>
          <a:solidFill>
            <a:schemeClr val="bg1"/>
          </a:solidFill>
          <a:ln w="9525">
            <a:noFill/>
            <a:miter lim="800000"/>
            <a:headEnd/>
            <a:tailEnd/>
          </a:ln>
        </p:spPr>
        <p:txBody>
          <a:bodyPr wrap="none" lIns="43200" tIns="0" rIns="43200" bIns="0">
            <a:spAutoFit/>
          </a:bodyPr>
          <a:lstStyle/>
          <a:p>
            <a:r>
              <a:rPr lang="es-ES"/>
              <a:t>6</a:t>
            </a:r>
          </a:p>
        </p:txBody>
      </p:sp>
      <p:grpSp>
        <p:nvGrpSpPr>
          <p:cNvPr id="99390" name="Group 107"/>
          <p:cNvGrpSpPr>
            <a:grpSpLocks/>
          </p:cNvGrpSpPr>
          <p:nvPr/>
        </p:nvGrpSpPr>
        <p:grpSpPr bwMode="auto">
          <a:xfrm>
            <a:off x="4783138" y="4566677"/>
            <a:ext cx="1473200" cy="257175"/>
            <a:chOff x="949" y="2832"/>
            <a:chExt cx="1270" cy="317"/>
          </a:xfrm>
        </p:grpSpPr>
        <p:sp>
          <p:nvSpPr>
            <p:cNvPr id="99430" name="Arc 108"/>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sp>
          <p:nvSpPr>
            <p:cNvPr id="99431" name="Arc 109"/>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grpSp>
      <p:sp>
        <p:nvSpPr>
          <p:cNvPr id="99391" name="Text Box 110"/>
          <p:cNvSpPr txBox="1">
            <a:spLocks noChangeArrowheads="1"/>
          </p:cNvSpPr>
          <p:nvPr/>
        </p:nvSpPr>
        <p:spPr bwMode="auto">
          <a:xfrm>
            <a:off x="5386388" y="4601602"/>
            <a:ext cx="282575" cy="212725"/>
          </a:xfrm>
          <a:prstGeom prst="rect">
            <a:avLst/>
          </a:prstGeom>
          <a:solidFill>
            <a:schemeClr val="bg1"/>
          </a:solidFill>
          <a:ln w="9525">
            <a:noFill/>
            <a:miter lim="800000"/>
            <a:headEnd/>
            <a:tailEnd/>
          </a:ln>
        </p:spPr>
        <p:txBody>
          <a:bodyPr wrap="none" lIns="43200" tIns="0" rIns="43200" bIns="0">
            <a:spAutoFit/>
          </a:bodyPr>
          <a:lstStyle/>
          <a:p>
            <a:r>
              <a:rPr lang="es-ES"/>
              <a:t>11</a:t>
            </a:r>
          </a:p>
        </p:txBody>
      </p:sp>
      <p:sp>
        <p:nvSpPr>
          <p:cNvPr id="99392" name="AutoShape 111"/>
          <p:cNvSpPr>
            <a:spLocks/>
          </p:cNvSpPr>
          <p:nvPr/>
        </p:nvSpPr>
        <p:spPr bwMode="auto">
          <a:xfrm rot="-5400000">
            <a:off x="1719248" y="5113932"/>
            <a:ext cx="228600" cy="1476375"/>
          </a:xfrm>
          <a:prstGeom prst="leftBrace">
            <a:avLst>
              <a:gd name="adj1" fmla="val 53819"/>
              <a:gd name="adj2" fmla="val 50000"/>
            </a:avLst>
          </a:prstGeom>
          <a:noFill/>
          <a:ln w="19050">
            <a:solidFill>
              <a:schemeClr val="tx1"/>
            </a:solidFill>
            <a:round/>
            <a:headEnd/>
            <a:tailEnd/>
          </a:ln>
        </p:spPr>
        <p:txBody>
          <a:bodyPr wrap="none" anchor="ctr"/>
          <a:lstStyle/>
          <a:p>
            <a:endParaRPr lang="es-ES"/>
          </a:p>
        </p:txBody>
      </p:sp>
      <p:sp>
        <p:nvSpPr>
          <p:cNvPr id="99393" name="Text Box 112"/>
          <p:cNvSpPr txBox="1">
            <a:spLocks noChangeArrowheads="1"/>
          </p:cNvSpPr>
          <p:nvPr/>
        </p:nvSpPr>
        <p:spPr bwMode="auto">
          <a:xfrm>
            <a:off x="1485885" y="6004520"/>
            <a:ext cx="795338" cy="304800"/>
          </a:xfrm>
          <a:prstGeom prst="rect">
            <a:avLst/>
          </a:prstGeom>
          <a:noFill/>
          <a:ln w="9525">
            <a:noFill/>
            <a:miter lim="800000"/>
            <a:headEnd/>
            <a:tailEnd/>
          </a:ln>
        </p:spPr>
        <p:txBody>
          <a:bodyPr wrap="none">
            <a:spAutoFit/>
          </a:bodyPr>
          <a:lstStyle/>
          <a:p>
            <a:r>
              <a:rPr lang="es-ES"/>
              <a:t>22 MHz</a:t>
            </a:r>
          </a:p>
        </p:txBody>
      </p:sp>
      <p:sp>
        <p:nvSpPr>
          <p:cNvPr id="99394" name="Text Box 113"/>
          <p:cNvSpPr txBox="1">
            <a:spLocks noChangeArrowheads="1"/>
          </p:cNvSpPr>
          <p:nvPr/>
        </p:nvSpPr>
        <p:spPr bwMode="auto">
          <a:xfrm>
            <a:off x="3063875" y="5615568"/>
            <a:ext cx="2062163" cy="304800"/>
          </a:xfrm>
          <a:prstGeom prst="rect">
            <a:avLst/>
          </a:prstGeom>
          <a:noFill/>
          <a:ln w="9525">
            <a:noFill/>
            <a:miter lim="800000"/>
            <a:headEnd/>
            <a:tailEnd/>
          </a:ln>
        </p:spPr>
        <p:txBody>
          <a:bodyPr wrap="none">
            <a:spAutoFit/>
          </a:bodyPr>
          <a:lstStyle/>
          <a:p>
            <a:r>
              <a:rPr lang="es-ES"/>
              <a:t>Japón (canales 1 a 14)</a:t>
            </a:r>
          </a:p>
        </p:txBody>
      </p:sp>
      <p:sp>
        <p:nvSpPr>
          <p:cNvPr id="99395" name="Line 114"/>
          <p:cNvSpPr>
            <a:spLocks noChangeShapeType="1"/>
          </p:cNvSpPr>
          <p:nvPr/>
        </p:nvSpPr>
        <p:spPr bwMode="auto">
          <a:xfrm flipV="1">
            <a:off x="971550" y="5615568"/>
            <a:ext cx="7138988" cy="0"/>
          </a:xfrm>
          <a:prstGeom prst="line">
            <a:avLst/>
          </a:prstGeom>
          <a:noFill/>
          <a:ln w="9525">
            <a:solidFill>
              <a:schemeClr val="tx1"/>
            </a:solidFill>
            <a:round/>
            <a:headEnd type="triangle" w="med" len="med"/>
            <a:tailEnd type="triangle" w="med" len="med"/>
          </a:ln>
        </p:spPr>
        <p:txBody>
          <a:bodyPr/>
          <a:lstStyle/>
          <a:p>
            <a:endParaRPr lang="es-ES"/>
          </a:p>
        </p:txBody>
      </p:sp>
      <p:grpSp>
        <p:nvGrpSpPr>
          <p:cNvPr id="99396" name="Group 117"/>
          <p:cNvGrpSpPr>
            <a:grpSpLocks/>
          </p:cNvGrpSpPr>
          <p:nvPr/>
        </p:nvGrpSpPr>
        <p:grpSpPr bwMode="auto">
          <a:xfrm>
            <a:off x="1112838" y="5358393"/>
            <a:ext cx="1471612" cy="257175"/>
            <a:chOff x="949" y="2832"/>
            <a:chExt cx="1270" cy="317"/>
          </a:xfrm>
        </p:grpSpPr>
        <p:sp>
          <p:nvSpPr>
            <p:cNvPr id="99428" name="Arc 118"/>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29" name="Arc 119"/>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397" name="Text Box 120"/>
          <p:cNvSpPr txBox="1">
            <a:spLocks noChangeArrowheads="1"/>
          </p:cNvSpPr>
          <p:nvPr/>
        </p:nvSpPr>
        <p:spPr bwMode="auto">
          <a:xfrm>
            <a:off x="1746250" y="5402843"/>
            <a:ext cx="184150" cy="212725"/>
          </a:xfrm>
          <a:prstGeom prst="rect">
            <a:avLst/>
          </a:prstGeom>
          <a:solidFill>
            <a:schemeClr val="bg1"/>
          </a:solidFill>
          <a:ln w="9525">
            <a:noFill/>
            <a:miter lim="800000"/>
            <a:headEnd/>
            <a:tailEnd/>
          </a:ln>
        </p:spPr>
        <p:txBody>
          <a:bodyPr wrap="none" lIns="43200" tIns="0" rIns="43200" bIns="0">
            <a:spAutoFit/>
          </a:bodyPr>
          <a:lstStyle/>
          <a:p>
            <a:r>
              <a:rPr lang="es-ES"/>
              <a:t>1</a:t>
            </a:r>
          </a:p>
        </p:txBody>
      </p:sp>
      <p:grpSp>
        <p:nvGrpSpPr>
          <p:cNvPr id="99398" name="Group 131"/>
          <p:cNvGrpSpPr>
            <a:grpSpLocks/>
          </p:cNvGrpSpPr>
          <p:nvPr/>
        </p:nvGrpSpPr>
        <p:grpSpPr bwMode="auto">
          <a:xfrm>
            <a:off x="2987675" y="5367918"/>
            <a:ext cx="1473200" cy="257175"/>
            <a:chOff x="949" y="2832"/>
            <a:chExt cx="1270" cy="317"/>
          </a:xfrm>
        </p:grpSpPr>
        <p:sp>
          <p:nvSpPr>
            <p:cNvPr id="99426" name="Arc 132"/>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27" name="Arc 133"/>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sp>
        <p:nvSpPr>
          <p:cNvPr id="99399" name="Text Box 134"/>
          <p:cNvSpPr txBox="1">
            <a:spLocks noChangeArrowheads="1"/>
          </p:cNvSpPr>
          <p:nvPr/>
        </p:nvSpPr>
        <p:spPr bwMode="auto">
          <a:xfrm>
            <a:off x="3643313" y="5402843"/>
            <a:ext cx="184150" cy="212725"/>
          </a:xfrm>
          <a:prstGeom prst="rect">
            <a:avLst/>
          </a:prstGeom>
          <a:solidFill>
            <a:schemeClr val="bg1"/>
          </a:solidFill>
          <a:ln w="9525">
            <a:noFill/>
            <a:miter lim="800000"/>
            <a:headEnd/>
            <a:tailEnd/>
          </a:ln>
        </p:spPr>
        <p:txBody>
          <a:bodyPr wrap="none" lIns="43200" tIns="0" rIns="43200" bIns="0">
            <a:spAutoFit/>
          </a:bodyPr>
          <a:lstStyle/>
          <a:p>
            <a:r>
              <a:rPr lang="es-ES"/>
              <a:t>6</a:t>
            </a:r>
          </a:p>
        </p:txBody>
      </p:sp>
      <p:grpSp>
        <p:nvGrpSpPr>
          <p:cNvPr id="99400" name="Group 135"/>
          <p:cNvGrpSpPr>
            <a:grpSpLocks/>
          </p:cNvGrpSpPr>
          <p:nvPr/>
        </p:nvGrpSpPr>
        <p:grpSpPr bwMode="auto">
          <a:xfrm>
            <a:off x="4797425" y="5358393"/>
            <a:ext cx="1473200" cy="257175"/>
            <a:chOff x="949" y="2832"/>
            <a:chExt cx="1270" cy="317"/>
          </a:xfrm>
        </p:grpSpPr>
        <p:sp>
          <p:nvSpPr>
            <p:cNvPr id="99424" name="Arc 136"/>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sp>
          <p:nvSpPr>
            <p:cNvPr id="99425" name="Arc 137"/>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3366"/>
            </a:solidFill>
            <a:ln w="25400">
              <a:solidFill>
                <a:schemeClr val="tx1"/>
              </a:solidFill>
              <a:round/>
              <a:headEnd/>
              <a:tailEnd/>
            </a:ln>
          </p:spPr>
          <p:txBody>
            <a:bodyPr wrap="none" anchor="ctr"/>
            <a:lstStyle/>
            <a:p>
              <a:endParaRPr lang="es-ES"/>
            </a:p>
          </p:txBody>
        </p:sp>
      </p:grpSp>
      <p:sp>
        <p:nvSpPr>
          <p:cNvPr id="99401" name="Text Box 138"/>
          <p:cNvSpPr txBox="1">
            <a:spLocks noChangeArrowheads="1"/>
          </p:cNvSpPr>
          <p:nvPr/>
        </p:nvSpPr>
        <p:spPr bwMode="auto">
          <a:xfrm>
            <a:off x="5400675" y="5393318"/>
            <a:ext cx="282575" cy="212725"/>
          </a:xfrm>
          <a:prstGeom prst="rect">
            <a:avLst/>
          </a:prstGeom>
          <a:solidFill>
            <a:schemeClr val="bg1"/>
          </a:solidFill>
          <a:ln w="9525">
            <a:noFill/>
            <a:miter lim="800000"/>
            <a:headEnd/>
            <a:tailEnd/>
          </a:ln>
        </p:spPr>
        <p:txBody>
          <a:bodyPr wrap="none" lIns="43200" tIns="0" rIns="43200" bIns="0">
            <a:spAutoFit/>
          </a:bodyPr>
          <a:lstStyle/>
          <a:p>
            <a:r>
              <a:rPr lang="es-ES"/>
              <a:t>11</a:t>
            </a:r>
          </a:p>
        </p:txBody>
      </p:sp>
      <p:grpSp>
        <p:nvGrpSpPr>
          <p:cNvPr id="99402" name="Group 139"/>
          <p:cNvGrpSpPr>
            <a:grpSpLocks/>
          </p:cNvGrpSpPr>
          <p:nvPr/>
        </p:nvGrpSpPr>
        <p:grpSpPr bwMode="auto">
          <a:xfrm>
            <a:off x="6443663" y="5358393"/>
            <a:ext cx="1471612" cy="257175"/>
            <a:chOff x="949" y="2832"/>
            <a:chExt cx="1270" cy="317"/>
          </a:xfrm>
        </p:grpSpPr>
        <p:sp>
          <p:nvSpPr>
            <p:cNvPr id="99422" name="Arc 140"/>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sp>
          <p:nvSpPr>
            <p:cNvPr id="99423" name="Arc 141"/>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FF"/>
            </a:solidFill>
            <a:ln w="25400">
              <a:solidFill>
                <a:schemeClr val="tx1"/>
              </a:solidFill>
              <a:round/>
              <a:headEnd/>
              <a:tailEnd/>
            </a:ln>
          </p:spPr>
          <p:txBody>
            <a:bodyPr wrap="none" anchor="ctr"/>
            <a:lstStyle/>
            <a:p>
              <a:endParaRPr lang="es-ES"/>
            </a:p>
          </p:txBody>
        </p:sp>
      </p:grpSp>
      <p:sp>
        <p:nvSpPr>
          <p:cNvPr id="99403" name="Text Box 142"/>
          <p:cNvSpPr txBox="1">
            <a:spLocks noChangeArrowheads="1"/>
          </p:cNvSpPr>
          <p:nvPr/>
        </p:nvSpPr>
        <p:spPr bwMode="auto">
          <a:xfrm>
            <a:off x="7064375" y="5393318"/>
            <a:ext cx="282575" cy="212725"/>
          </a:xfrm>
          <a:prstGeom prst="rect">
            <a:avLst/>
          </a:prstGeom>
          <a:solidFill>
            <a:schemeClr val="bg1"/>
          </a:solidFill>
          <a:ln w="9525">
            <a:noFill/>
            <a:miter lim="800000"/>
            <a:headEnd/>
            <a:tailEnd/>
          </a:ln>
        </p:spPr>
        <p:txBody>
          <a:bodyPr wrap="none" lIns="43200" tIns="0" rIns="43200" bIns="0">
            <a:spAutoFit/>
          </a:bodyPr>
          <a:lstStyle/>
          <a:p>
            <a:r>
              <a:rPr lang="es-ES"/>
              <a:t>14</a:t>
            </a:r>
          </a:p>
        </p:txBody>
      </p:sp>
      <p:grpSp>
        <p:nvGrpSpPr>
          <p:cNvPr id="99410" name="Group 161"/>
          <p:cNvGrpSpPr>
            <a:grpSpLocks/>
          </p:cNvGrpSpPr>
          <p:nvPr/>
        </p:nvGrpSpPr>
        <p:grpSpPr bwMode="auto">
          <a:xfrm>
            <a:off x="2593975" y="2952527"/>
            <a:ext cx="1473200" cy="257175"/>
            <a:chOff x="949" y="2832"/>
            <a:chExt cx="1270" cy="317"/>
          </a:xfrm>
        </p:grpSpPr>
        <p:sp>
          <p:nvSpPr>
            <p:cNvPr id="99416" name="Arc 162"/>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99417" name="Arc 163"/>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99411" name="Text Box 164"/>
          <p:cNvSpPr txBox="1">
            <a:spLocks noChangeArrowheads="1"/>
          </p:cNvSpPr>
          <p:nvPr/>
        </p:nvSpPr>
        <p:spPr bwMode="auto">
          <a:xfrm>
            <a:off x="3255781" y="2985389"/>
            <a:ext cx="184150" cy="212725"/>
          </a:xfrm>
          <a:prstGeom prst="rect">
            <a:avLst/>
          </a:prstGeom>
          <a:solidFill>
            <a:schemeClr val="bg1"/>
          </a:solidFill>
          <a:ln w="9525">
            <a:noFill/>
            <a:miter lim="800000"/>
            <a:headEnd/>
            <a:tailEnd/>
          </a:ln>
        </p:spPr>
        <p:txBody>
          <a:bodyPr wrap="none" lIns="43200" tIns="0" rIns="43200" bIns="0">
            <a:spAutoFit/>
          </a:bodyPr>
          <a:lstStyle/>
          <a:p>
            <a:r>
              <a:rPr lang="es-ES" dirty="0"/>
              <a:t>5</a:t>
            </a:r>
          </a:p>
        </p:txBody>
      </p:sp>
      <p:grpSp>
        <p:nvGrpSpPr>
          <p:cNvPr id="138" name="Group 44"/>
          <p:cNvGrpSpPr>
            <a:grpSpLocks/>
          </p:cNvGrpSpPr>
          <p:nvPr/>
        </p:nvGrpSpPr>
        <p:grpSpPr bwMode="auto">
          <a:xfrm>
            <a:off x="4100520" y="3732102"/>
            <a:ext cx="1471612" cy="257175"/>
            <a:chOff x="949" y="2832"/>
            <a:chExt cx="1270" cy="317"/>
          </a:xfrm>
        </p:grpSpPr>
        <p:sp>
          <p:nvSpPr>
            <p:cNvPr id="139" name="Arc 45"/>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140" name="Arc 46"/>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141" name="Text Box 81"/>
          <p:cNvSpPr txBox="1">
            <a:spLocks noChangeArrowheads="1"/>
          </p:cNvSpPr>
          <p:nvPr/>
        </p:nvSpPr>
        <p:spPr bwMode="auto">
          <a:xfrm>
            <a:off x="4775207" y="3808302"/>
            <a:ext cx="184150" cy="212725"/>
          </a:xfrm>
          <a:prstGeom prst="rect">
            <a:avLst/>
          </a:prstGeom>
          <a:solidFill>
            <a:schemeClr val="bg1"/>
          </a:solidFill>
          <a:ln w="9525">
            <a:noFill/>
            <a:miter lim="800000"/>
            <a:headEnd/>
            <a:tailEnd/>
          </a:ln>
        </p:spPr>
        <p:txBody>
          <a:bodyPr wrap="none" lIns="43200" tIns="0" rIns="43200" bIns="0">
            <a:spAutoFit/>
          </a:bodyPr>
          <a:lstStyle/>
          <a:p>
            <a:r>
              <a:rPr lang="es-ES"/>
              <a:t>9</a:t>
            </a:r>
          </a:p>
        </p:txBody>
      </p:sp>
      <p:grpSp>
        <p:nvGrpSpPr>
          <p:cNvPr id="142" name="Group 161"/>
          <p:cNvGrpSpPr>
            <a:grpSpLocks/>
          </p:cNvGrpSpPr>
          <p:nvPr/>
        </p:nvGrpSpPr>
        <p:grpSpPr bwMode="auto">
          <a:xfrm>
            <a:off x="2616207" y="3732102"/>
            <a:ext cx="1473200" cy="257175"/>
            <a:chOff x="949" y="2832"/>
            <a:chExt cx="1270" cy="317"/>
          </a:xfrm>
        </p:grpSpPr>
        <p:sp>
          <p:nvSpPr>
            <p:cNvPr id="143" name="Arc 162"/>
            <p:cNvSpPr>
              <a:spLocks/>
            </p:cNvSpPr>
            <p:nvPr/>
          </p:nvSpPr>
          <p:spPr bwMode="auto">
            <a:xfrm rot="-5400000">
              <a:off x="1108" y="2673"/>
              <a:ext cx="317" cy="635"/>
            </a:xfrm>
            <a:custGeom>
              <a:avLst/>
              <a:gdLst>
                <a:gd name="T0" fmla="*/ 0 w 21600"/>
                <a:gd name="T1" fmla="*/ 0 h 21600"/>
                <a:gd name="T2" fmla="*/ 317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sp>
          <p:nvSpPr>
            <p:cNvPr id="144" name="Arc 163"/>
            <p:cNvSpPr>
              <a:spLocks/>
            </p:cNvSpPr>
            <p:nvPr/>
          </p:nvSpPr>
          <p:spPr bwMode="auto">
            <a:xfrm>
              <a:off x="1584" y="2832"/>
              <a:ext cx="635" cy="317"/>
            </a:xfrm>
            <a:custGeom>
              <a:avLst/>
              <a:gdLst>
                <a:gd name="T0" fmla="*/ 0 w 21600"/>
                <a:gd name="T1" fmla="*/ 0 h 21600"/>
                <a:gd name="T2" fmla="*/ 635 w 21600"/>
                <a:gd name="T3" fmla="*/ 317 h 21600"/>
                <a:gd name="T4" fmla="*/ 0 w 21600"/>
                <a:gd name="T5" fmla="*/ 3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25400">
              <a:solidFill>
                <a:schemeClr val="tx1"/>
              </a:solidFill>
              <a:round/>
              <a:headEnd/>
              <a:tailEnd/>
            </a:ln>
          </p:spPr>
          <p:txBody>
            <a:bodyPr wrap="none" anchor="ctr"/>
            <a:lstStyle/>
            <a:p>
              <a:endParaRPr lang="es-ES"/>
            </a:p>
          </p:txBody>
        </p:sp>
      </p:grpSp>
      <p:sp>
        <p:nvSpPr>
          <p:cNvPr id="145" name="Text Box 164"/>
          <p:cNvSpPr txBox="1">
            <a:spLocks noChangeArrowheads="1"/>
          </p:cNvSpPr>
          <p:nvPr/>
        </p:nvSpPr>
        <p:spPr bwMode="auto">
          <a:xfrm>
            <a:off x="3286116" y="3808302"/>
            <a:ext cx="184150" cy="212725"/>
          </a:xfrm>
          <a:prstGeom prst="rect">
            <a:avLst/>
          </a:prstGeom>
          <a:solidFill>
            <a:schemeClr val="bg1"/>
          </a:solidFill>
          <a:ln w="9525">
            <a:noFill/>
            <a:miter lim="800000"/>
            <a:headEnd/>
            <a:tailEnd/>
          </a:ln>
        </p:spPr>
        <p:txBody>
          <a:bodyPr wrap="none" lIns="43200" tIns="0" rIns="43200" bIns="0">
            <a:spAutoFit/>
          </a:bodyPr>
          <a:lstStyle/>
          <a:p>
            <a:r>
              <a:rPr lang="es-ES" dirty="0"/>
              <a:t>5</a:t>
            </a:r>
          </a:p>
        </p:txBody>
      </p:sp>
      <p:sp>
        <p:nvSpPr>
          <p:cNvPr id="2" name="1 Rectángulo"/>
          <p:cNvSpPr/>
          <p:nvPr/>
        </p:nvSpPr>
        <p:spPr bwMode="auto">
          <a:xfrm>
            <a:off x="641350" y="3573016"/>
            <a:ext cx="6896497" cy="7335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Tree>
  </p:cSld>
  <p:clrMapOvr>
    <a:masterClrMapping/>
  </p:clrMapOvr>
  <p:transition spd="med">
    <p:cover dir="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a:spLocks noGrp="1"/>
          </p:cNvSpPr>
          <p:nvPr>
            <p:ph type="sldNum" sz="quarter" idx="10"/>
          </p:nvPr>
        </p:nvSpPr>
        <p:spPr>
          <a:xfrm>
            <a:off x="3419872" y="6397426"/>
            <a:ext cx="2235200" cy="273050"/>
          </a:xfrm>
        </p:spPr>
        <p:txBody>
          <a:bodyPr/>
          <a:lstStyle/>
          <a:p>
            <a:pPr>
              <a:defRPr/>
            </a:pPr>
            <a:r>
              <a:rPr lang="es-ES" dirty="0"/>
              <a:t>Ampliación Redes 5-</a:t>
            </a:r>
            <a:fld id="{B865BFED-5251-41AB-842D-FFACCCC4938E}" type="slidenum">
              <a:rPr lang="es-ES"/>
              <a:pPr>
                <a:defRPr/>
              </a:pPr>
              <a:t>98</a:t>
            </a:fld>
            <a:endParaRPr lang="es-ES" dirty="0"/>
          </a:p>
        </p:txBody>
      </p:sp>
      <p:sp>
        <p:nvSpPr>
          <p:cNvPr id="100357" name="Rectangle 6"/>
          <p:cNvSpPr>
            <a:spLocks noChangeArrowheads="1"/>
          </p:cNvSpPr>
          <p:nvPr/>
        </p:nvSpPr>
        <p:spPr bwMode="auto">
          <a:xfrm>
            <a:off x="71438" y="188640"/>
            <a:ext cx="8964612" cy="685800"/>
          </a:xfrm>
          <a:prstGeom prst="rect">
            <a:avLst/>
          </a:prstGeom>
          <a:noFill/>
          <a:ln w="9525">
            <a:noFill/>
            <a:miter lim="800000"/>
            <a:headEnd/>
            <a:tailEnd/>
          </a:ln>
        </p:spPr>
        <p:txBody>
          <a:bodyPr anchor="ctr"/>
          <a:lstStyle/>
          <a:p>
            <a:pPr algn="ctr"/>
            <a:r>
              <a:rPr lang="es-ES" sz="3600" b="0" dirty="0">
                <a:solidFill>
                  <a:schemeClr val="tx2"/>
                </a:solidFill>
              </a:rPr>
              <a:t>Espectro de energía de canales 802.11b/g</a:t>
            </a:r>
          </a:p>
        </p:txBody>
      </p:sp>
      <p:grpSp>
        <p:nvGrpSpPr>
          <p:cNvPr id="4" name="Group 8"/>
          <p:cNvGrpSpPr>
            <a:grpSpLocks noChangeAspect="1"/>
          </p:cNvGrpSpPr>
          <p:nvPr/>
        </p:nvGrpSpPr>
        <p:grpSpPr bwMode="auto">
          <a:xfrm>
            <a:off x="2771800" y="908720"/>
            <a:ext cx="4337050" cy="1966913"/>
            <a:chOff x="1600" y="778"/>
            <a:chExt cx="2732" cy="1239"/>
          </a:xfrm>
        </p:grpSpPr>
        <p:sp>
          <p:nvSpPr>
            <p:cNvPr id="7" name="AutoShape 7"/>
            <p:cNvSpPr>
              <a:spLocks noChangeAspect="1" noChangeArrowheads="1" noTextEdit="1"/>
            </p:cNvSpPr>
            <p:nvPr/>
          </p:nvSpPr>
          <p:spPr bwMode="auto">
            <a:xfrm>
              <a:off x="1600" y="778"/>
              <a:ext cx="2732"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 y="778"/>
              <a:ext cx="2737"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CuadroTexto"/>
          <p:cNvSpPr txBox="1"/>
          <p:nvPr/>
        </p:nvSpPr>
        <p:spPr>
          <a:xfrm>
            <a:off x="527198" y="3358108"/>
            <a:ext cx="1380506" cy="307777"/>
          </a:xfrm>
          <a:prstGeom prst="rect">
            <a:avLst/>
          </a:prstGeom>
          <a:noFill/>
        </p:spPr>
        <p:txBody>
          <a:bodyPr wrap="none" rtlCol="0">
            <a:spAutoFit/>
          </a:bodyPr>
          <a:lstStyle/>
          <a:p>
            <a:r>
              <a:rPr lang="es-ES" dirty="0" smtClean="0"/>
              <a:t>EEUU/Canadá</a:t>
            </a:r>
            <a:endParaRPr lang="es-ES" dirty="0"/>
          </a:p>
        </p:txBody>
      </p:sp>
      <p:grpSp>
        <p:nvGrpSpPr>
          <p:cNvPr id="13" name="12 Grupo"/>
          <p:cNvGrpSpPr/>
          <p:nvPr/>
        </p:nvGrpSpPr>
        <p:grpSpPr>
          <a:xfrm>
            <a:off x="2284854" y="5157192"/>
            <a:ext cx="2196902" cy="1189062"/>
            <a:chOff x="1476995" y="5216002"/>
            <a:chExt cx="2196902" cy="1189062"/>
          </a:xfrm>
          <a:solidFill>
            <a:srgbClr val="00CC00">
              <a:alpha val="28000"/>
            </a:srgbClr>
          </a:solidFill>
        </p:grpSpPr>
        <p:sp>
          <p:nvSpPr>
            <p:cNvPr id="11" name="10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 name="11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3" name="22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4" name="23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5" name="24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6" name="25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7" name="26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8" name="27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29" name="28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0" name="29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grpSp>
        <p:nvGrpSpPr>
          <p:cNvPr id="32" name="31 Grupo"/>
          <p:cNvGrpSpPr/>
          <p:nvPr/>
        </p:nvGrpSpPr>
        <p:grpSpPr>
          <a:xfrm>
            <a:off x="3157255" y="5157192"/>
            <a:ext cx="2196902" cy="1189062"/>
            <a:chOff x="1476995" y="5216002"/>
            <a:chExt cx="2196902" cy="1189062"/>
          </a:xfrm>
          <a:solidFill>
            <a:srgbClr val="FFFF00">
              <a:alpha val="27000"/>
            </a:srgbClr>
          </a:solidFill>
        </p:grpSpPr>
        <p:sp>
          <p:nvSpPr>
            <p:cNvPr id="33" name="32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4" name="33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5" name="34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6" name="35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7" name="36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8" name="37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39" name="38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0" name="39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1" name="40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2" name="41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grpSp>
        <p:nvGrpSpPr>
          <p:cNvPr id="43" name="42 Grupo"/>
          <p:cNvGrpSpPr/>
          <p:nvPr/>
        </p:nvGrpSpPr>
        <p:grpSpPr>
          <a:xfrm>
            <a:off x="4915603" y="5147081"/>
            <a:ext cx="2196902" cy="1189062"/>
            <a:chOff x="1476995" y="5216002"/>
            <a:chExt cx="2196902" cy="1189062"/>
          </a:xfrm>
          <a:solidFill>
            <a:srgbClr val="66CCFF">
              <a:alpha val="30000"/>
            </a:srgbClr>
          </a:solidFill>
        </p:grpSpPr>
        <p:sp>
          <p:nvSpPr>
            <p:cNvPr id="44" name="43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5" name="44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6" name="45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7" name="46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8" name="47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49" name="48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0" name="49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1" name="50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2" name="51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3" name="52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grpSp>
        <p:nvGrpSpPr>
          <p:cNvPr id="54" name="53 Grupo"/>
          <p:cNvGrpSpPr/>
          <p:nvPr/>
        </p:nvGrpSpPr>
        <p:grpSpPr>
          <a:xfrm>
            <a:off x="4040352" y="5158109"/>
            <a:ext cx="2196902" cy="1189062"/>
            <a:chOff x="1476995" y="5216002"/>
            <a:chExt cx="2196902" cy="1189062"/>
          </a:xfrm>
          <a:solidFill>
            <a:srgbClr val="FF0000">
              <a:alpha val="30000"/>
            </a:srgbClr>
          </a:solidFill>
        </p:grpSpPr>
        <p:sp>
          <p:nvSpPr>
            <p:cNvPr id="55" name="54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6" name="55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7" name="56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8" name="57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59" name="58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60" name="59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61" name="60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62" name="61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63" name="62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64" name="63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cxnSp>
        <p:nvCxnSpPr>
          <p:cNvPr id="15" name="14 Conector recto de flecha"/>
          <p:cNvCxnSpPr/>
          <p:nvPr/>
        </p:nvCxnSpPr>
        <p:spPr bwMode="auto">
          <a:xfrm flipV="1">
            <a:off x="2157507" y="4726260"/>
            <a:ext cx="0" cy="1166415"/>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0" name="19 Conector recto de flecha"/>
          <p:cNvCxnSpPr/>
          <p:nvPr/>
        </p:nvCxnSpPr>
        <p:spPr bwMode="auto">
          <a:xfrm flipV="1">
            <a:off x="1916261" y="5739762"/>
            <a:ext cx="5857870" cy="795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2" name="21 CuadroTexto"/>
          <p:cNvSpPr txBox="1"/>
          <p:nvPr/>
        </p:nvSpPr>
        <p:spPr>
          <a:xfrm>
            <a:off x="7846139" y="5506225"/>
            <a:ext cx="995785" cy="461665"/>
          </a:xfrm>
          <a:prstGeom prst="rect">
            <a:avLst/>
          </a:prstGeom>
          <a:noFill/>
        </p:spPr>
        <p:txBody>
          <a:bodyPr wrap="none" rtlCol="0">
            <a:spAutoFit/>
          </a:bodyPr>
          <a:lstStyle/>
          <a:p>
            <a:pPr algn="ctr"/>
            <a:r>
              <a:rPr lang="es-ES" sz="1200" dirty="0" smtClean="0"/>
              <a:t>Frecuencia</a:t>
            </a:r>
          </a:p>
          <a:p>
            <a:pPr algn="ctr"/>
            <a:r>
              <a:rPr lang="es-ES" sz="1200" dirty="0" smtClean="0"/>
              <a:t>(MHz)</a:t>
            </a:r>
            <a:endParaRPr lang="es-ES" sz="1200" dirty="0"/>
          </a:p>
        </p:txBody>
      </p:sp>
      <p:sp>
        <p:nvSpPr>
          <p:cNvPr id="70" name="69 CuadroTexto"/>
          <p:cNvSpPr txBox="1"/>
          <p:nvPr/>
        </p:nvSpPr>
        <p:spPr>
          <a:xfrm>
            <a:off x="1691680" y="4366220"/>
            <a:ext cx="825867" cy="276999"/>
          </a:xfrm>
          <a:prstGeom prst="rect">
            <a:avLst/>
          </a:prstGeom>
          <a:noFill/>
        </p:spPr>
        <p:txBody>
          <a:bodyPr wrap="none" rtlCol="0">
            <a:spAutoFit/>
          </a:bodyPr>
          <a:lstStyle/>
          <a:p>
            <a:r>
              <a:rPr lang="es-ES" sz="1200" dirty="0" smtClean="0"/>
              <a:t>Potencia</a:t>
            </a:r>
            <a:endParaRPr lang="es-ES" sz="1200" dirty="0"/>
          </a:p>
        </p:txBody>
      </p:sp>
      <p:sp>
        <p:nvSpPr>
          <p:cNvPr id="71" name="70 CuadroTexto"/>
          <p:cNvSpPr txBox="1"/>
          <p:nvPr/>
        </p:nvSpPr>
        <p:spPr>
          <a:xfrm>
            <a:off x="3021603" y="5806380"/>
            <a:ext cx="731290" cy="461665"/>
          </a:xfrm>
          <a:prstGeom prst="rect">
            <a:avLst/>
          </a:prstGeom>
          <a:noFill/>
        </p:spPr>
        <p:txBody>
          <a:bodyPr wrap="none" rtlCol="0">
            <a:spAutoFit/>
          </a:bodyPr>
          <a:lstStyle/>
          <a:p>
            <a:pPr algn="ctr"/>
            <a:r>
              <a:rPr lang="es-ES" sz="1200" dirty="0" smtClean="0"/>
              <a:t>2412</a:t>
            </a:r>
          </a:p>
          <a:p>
            <a:pPr algn="ctr"/>
            <a:r>
              <a:rPr lang="es-ES" sz="1200" dirty="0" smtClean="0"/>
              <a:t>Canal 1</a:t>
            </a:r>
            <a:endParaRPr lang="es-ES" sz="1200" dirty="0"/>
          </a:p>
        </p:txBody>
      </p:sp>
      <p:sp>
        <p:nvSpPr>
          <p:cNvPr id="72" name="71 CuadroTexto"/>
          <p:cNvSpPr txBox="1"/>
          <p:nvPr/>
        </p:nvSpPr>
        <p:spPr>
          <a:xfrm>
            <a:off x="3912718" y="5775647"/>
            <a:ext cx="731290" cy="461665"/>
          </a:xfrm>
          <a:prstGeom prst="rect">
            <a:avLst/>
          </a:prstGeom>
          <a:noFill/>
        </p:spPr>
        <p:txBody>
          <a:bodyPr wrap="none" rtlCol="0">
            <a:spAutoFit/>
          </a:bodyPr>
          <a:lstStyle/>
          <a:p>
            <a:pPr algn="ctr"/>
            <a:r>
              <a:rPr lang="es-ES" sz="1200" dirty="0" smtClean="0"/>
              <a:t>2432</a:t>
            </a:r>
          </a:p>
          <a:p>
            <a:pPr algn="ctr"/>
            <a:r>
              <a:rPr lang="es-ES" sz="1200" dirty="0" smtClean="0"/>
              <a:t>Canal 5</a:t>
            </a:r>
            <a:endParaRPr lang="es-ES" sz="1200" dirty="0"/>
          </a:p>
        </p:txBody>
      </p:sp>
      <p:sp>
        <p:nvSpPr>
          <p:cNvPr id="73" name="72 CuadroTexto"/>
          <p:cNvSpPr txBox="1"/>
          <p:nvPr/>
        </p:nvSpPr>
        <p:spPr>
          <a:xfrm>
            <a:off x="4788024" y="5775647"/>
            <a:ext cx="731290" cy="461665"/>
          </a:xfrm>
          <a:prstGeom prst="rect">
            <a:avLst/>
          </a:prstGeom>
          <a:noFill/>
        </p:spPr>
        <p:txBody>
          <a:bodyPr wrap="none" rtlCol="0">
            <a:spAutoFit/>
          </a:bodyPr>
          <a:lstStyle/>
          <a:p>
            <a:pPr algn="ctr"/>
            <a:r>
              <a:rPr lang="es-ES" sz="1200" dirty="0" smtClean="0"/>
              <a:t>2452</a:t>
            </a:r>
          </a:p>
          <a:p>
            <a:pPr algn="ctr"/>
            <a:r>
              <a:rPr lang="es-ES" sz="1200" dirty="0" smtClean="0"/>
              <a:t>Canal 9</a:t>
            </a:r>
            <a:endParaRPr lang="es-ES" sz="1200" dirty="0"/>
          </a:p>
        </p:txBody>
      </p:sp>
      <p:sp>
        <p:nvSpPr>
          <p:cNvPr id="74" name="73 CuadroTexto"/>
          <p:cNvSpPr txBox="1"/>
          <p:nvPr/>
        </p:nvSpPr>
        <p:spPr>
          <a:xfrm>
            <a:off x="5627959" y="5775647"/>
            <a:ext cx="816249" cy="461665"/>
          </a:xfrm>
          <a:prstGeom prst="rect">
            <a:avLst/>
          </a:prstGeom>
          <a:noFill/>
        </p:spPr>
        <p:txBody>
          <a:bodyPr wrap="none" rtlCol="0">
            <a:spAutoFit/>
          </a:bodyPr>
          <a:lstStyle/>
          <a:p>
            <a:pPr algn="ctr"/>
            <a:r>
              <a:rPr lang="es-ES" sz="1200" dirty="0" smtClean="0"/>
              <a:t>2472</a:t>
            </a:r>
          </a:p>
          <a:p>
            <a:pPr algn="ctr"/>
            <a:r>
              <a:rPr lang="es-ES" sz="1200" dirty="0" smtClean="0"/>
              <a:t>Canal 13</a:t>
            </a:r>
            <a:endParaRPr lang="es-ES" sz="1200" dirty="0"/>
          </a:p>
        </p:txBody>
      </p:sp>
      <p:cxnSp>
        <p:nvCxnSpPr>
          <p:cNvPr id="100352" name="100351 Conector recto"/>
          <p:cNvCxnSpPr/>
          <p:nvPr/>
        </p:nvCxnSpPr>
        <p:spPr bwMode="auto">
          <a:xfrm>
            <a:off x="5128635" y="4797152"/>
            <a:ext cx="0" cy="94228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77" name="76 Conector recto"/>
          <p:cNvCxnSpPr/>
          <p:nvPr/>
        </p:nvCxnSpPr>
        <p:spPr bwMode="auto">
          <a:xfrm flipH="1">
            <a:off x="6009135" y="4797152"/>
            <a:ext cx="2069" cy="931702"/>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78" name="77 Conector recto"/>
          <p:cNvCxnSpPr/>
          <p:nvPr/>
        </p:nvCxnSpPr>
        <p:spPr bwMode="auto">
          <a:xfrm flipH="1">
            <a:off x="4248597" y="4797152"/>
            <a:ext cx="13582" cy="969853"/>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79" name="78 Conector recto"/>
          <p:cNvCxnSpPr/>
          <p:nvPr/>
        </p:nvCxnSpPr>
        <p:spPr bwMode="auto">
          <a:xfrm>
            <a:off x="3372037" y="4797152"/>
            <a:ext cx="9606" cy="931703"/>
          </a:xfrm>
          <a:prstGeom prst="line">
            <a:avLst/>
          </a:prstGeom>
          <a:solidFill>
            <a:schemeClr val="accent1"/>
          </a:solidFill>
          <a:ln w="9525" cap="flat" cmpd="sng" algn="ctr">
            <a:solidFill>
              <a:schemeClr val="tx1"/>
            </a:solidFill>
            <a:prstDash val="sysDash"/>
            <a:round/>
            <a:headEnd type="none" w="med" len="med"/>
            <a:tailEnd type="none" w="med" len="med"/>
          </a:ln>
          <a:effectLst/>
        </p:spPr>
      </p:cxnSp>
      <p:grpSp>
        <p:nvGrpSpPr>
          <p:cNvPr id="82" name="81 Grupo"/>
          <p:cNvGrpSpPr/>
          <p:nvPr/>
        </p:nvGrpSpPr>
        <p:grpSpPr>
          <a:xfrm>
            <a:off x="2284854" y="3355207"/>
            <a:ext cx="2196902" cy="1189062"/>
            <a:chOff x="1476995" y="5216002"/>
            <a:chExt cx="2196902" cy="1189062"/>
          </a:xfrm>
          <a:solidFill>
            <a:srgbClr val="00CC00">
              <a:alpha val="30000"/>
            </a:srgbClr>
          </a:solidFill>
        </p:grpSpPr>
        <p:sp>
          <p:nvSpPr>
            <p:cNvPr id="83" name="82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4" name="83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5" name="84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6" name="85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7" name="86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8" name="87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89" name="88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0" name="89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1" name="90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2" name="91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grpSp>
        <p:nvGrpSpPr>
          <p:cNvPr id="93" name="92 Grupo"/>
          <p:cNvGrpSpPr/>
          <p:nvPr/>
        </p:nvGrpSpPr>
        <p:grpSpPr>
          <a:xfrm>
            <a:off x="3394472" y="3358643"/>
            <a:ext cx="2196902" cy="1189062"/>
            <a:chOff x="1476995" y="5216002"/>
            <a:chExt cx="2196902" cy="1189062"/>
          </a:xfrm>
          <a:solidFill>
            <a:srgbClr val="FFC000">
              <a:alpha val="30000"/>
            </a:srgbClr>
          </a:solidFill>
        </p:grpSpPr>
        <p:sp>
          <p:nvSpPr>
            <p:cNvPr id="94" name="93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5" name="94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6" name="95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7" name="96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8" name="97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99" name="98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00" name="99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01" name="100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02" name="101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03" name="102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grpSp>
        <p:nvGrpSpPr>
          <p:cNvPr id="115" name="114 Grupo"/>
          <p:cNvGrpSpPr/>
          <p:nvPr/>
        </p:nvGrpSpPr>
        <p:grpSpPr>
          <a:xfrm>
            <a:off x="4535338" y="3356793"/>
            <a:ext cx="2196902" cy="1189062"/>
            <a:chOff x="1476995" y="5216002"/>
            <a:chExt cx="2196902" cy="1189062"/>
          </a:xfrm>
          <a:solidFill>
            <a:srgbClr val="FF0000">
              <a:alpha val="30000"/>
            </a:srgbClr>
          </a:solidFill>
        </p:grpSpPr>
        <p:sp>
          <p:nvSpPr>
            <p:cNvPr id="116" name="115 Arco"/>
            <p:cNvSpPr/>
            <p:nvPr/>
          </p:nvSpPr>
          <p:spPr bwMode="auto">
            <a:xfrm>
              <a:off x="2142028" y="5216002"/>
              <a:ext cx="864000" cy="1189027"/>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17" name="116 Arco"/>
            <p:cNvSpPr/>
            <p:nvPr/>
          </p:nvSpPr>
          <p:spPr bwMode="auto">
            <a:xfrm flipH="1">
              <a:off x="2140718" y="5217064"/>
              <a:ext cx="864000" cy="1188000"/>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18" name="117 Arco"/>
            <p:cNvSpPr/>
            <p:nvPr/>
          </p:nvSpPr>
          <p:spPr bwMode="auto">
            <a:xfrm flipH="1">
              <a:off x="1698822"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19" name="118 Arco"/>
            <p:cNvSpPr/>
            <p:nvPr/>
          </p:nvSpPr>
          <p:spPr bwMode="auto">
            <a:xfrm>
              <a:off x="1691777" y="5512888"/>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0" name="119 Arco"/>
            <p:cNvSpPr/>
            <p:nvPr/>
          </p:nvSpPr>
          <p:spPr bwMode="auto">
            <a:xfrm flipH="1">
              <a:off x="1479845" y="565576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1" name="120 Arco"/>
            <p:cNvSpPr/>
            <p:nvPr/>
          </p:nvSpPr>
          <p:spPr bwMode="auto">
            <a:xfrm>
              <a:off x="1476995" y="5658143"/>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2" name="121 Arco"/>
            <p:cNvSpPr/>
            <p:nvPr/>
          </p:nvSpPr>
          <p:spPr bwMode="auto">
            <a:xfrm flipH="1">
              <a:off x="3008543"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3" name="122 Arco"/>
            <p:cNvSpPr/>
            <p:nvPr/>
          </p:nvSpPr>
          <p:spPr bwMode="auto">
            <a:xfrm>
              <a:off x="3001498" y="5505420"/>
              <a:ext cx="450000" cy="602163"/>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4" name="123 Arco"/>
            <p:cNvSpPr/>
            <p:nvPr/>
          </p:nvSpPr>
          <p:spPr bwMode="auto">
            <a:xfrm flipH="1">
              <a:off x="3450697" y="565543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sp>
          <p:nvSpPr>
            <p:cNvPr id="125" name="124 Arco"/>
            <p:cNvSpPr/>
            <p:nvPr/>
          </p:nvSpPr>
          <p:spPr bwMode="auto">
            <a:xfrm>
              <a:off x="3447847" y="5657819"/>
              <a:ext cx="223200" cy="301081"/>
            </a:xfrm>
            <a:prstGeom prst="arc">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endParaRPr>
            </a:p>
          </p:txBody>
        </p:sp>
      </p:grpSp>
      <p:cxnSp>
        <p:nvCxnSpPr>
          <p:cNvPr id="126" name="125 Conector recto de flecha"/>
          <p:cNvCxnSpPr/>
          <p:nvPr/>
        </p:nvCxnSpPr>
        <p:spPr bwMode="auto">
          <a:xfrm flipV="1">
            <a:off x="2157507" y="2924944"/>
            <a:ext cx="0" cy="1166415"/>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27" name="126 Conector recto de flecha"/>
          <p:cNvCxnSpPr/>
          <p:nvPr/>
        </p:nvCxnSpPr>
        <p:spPr bwMode="auto">
          <a:xfrm flipV="1">
            <a:off x="1916261" y="3938446"/>
            <a:ext cx="5857870" cy="795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28" name="127 CuadroTexto"/>
          <p:cNvSpPr txBox="1"/>
          <p:nvPr/>
        </p:nvSpPr>
        <p:spPr>
          <a:xfrm>
            <a:off x="7846139" y="3704909"/>
            <a:ext cx="995785" cy="461665"/>
          </a:xfrm>
          <a:prstGeom prst="rect">
            <a:avLst/>
          </a:prstGeom>
          <a:noFill/>
        </p:spPr>
        <p:txBody>
          <a:bodyPr wrap="none" rtlCol="0">
            <a:spAutoFit/>
          </a:bodyPr>
          <a:lstStyle/>
          <a:p>
            <a:pPr algn="ctr"/>
            <a:r>
              <a:rPr lang="es-ES" sz="1200" dirty="0" smtClean="0"/>
              <a:t>Frecuencia</a:t>
            </a:r>
          </a:p>
          <a:p>
            <a:pPr algn="ctr"/>
            <a:r>
              <a:rPr lang="es-ES" sz="1200" dirty="0" smtClean="0"/>
              <a:t>(MHz)</a:t>
            </a:r>
            <a:endParaRPr lang="es-ES" sz="1200" dirty="0"/>
          </a:p>
        </p:txBody>
      </p:sp>
      <p:sp>
        <p:nvSpPr>
          <p:cNvPr id="129" name="128 CuadroTexto"/>
          <p:cNvSpPr txBox="1"/>
          <p:nvPr/>
        </p:nvSpPr>
        <p:spPr>
          <a:xfrm>
            <a:off x="1691680" y="2564904"/>
            <a:ext cx="825867" cy="276999"/>
          </a:xfrm>
          <a:prstGeom prst="rect">
            <a:avLst/>
          </a:prstGeom>
          <a:noFill/>
        </p:spPr>
        <p:txBody>
          <a:bodyPr wrap="none" rtlCol="0">
            <a:spAutoFit/>
          </a:bodyPr>
          <a:lstStyle/>
          <a:p>
            <a:r>
              <a:rPr lang="es-ES" sz="1200" dirty="0" smtClean="0"/>
              <a:t>Potencia</a:t>
            </a:r>
            <a:endParaRPr lang="es-ES" sz="1200" dirty="0"/>
          </a:p>
        </p:txBody>
      </p:sp>
      <p:sp>
        <p:nvSpPr>
          <p:cNvPr id="130" name="129 CuadroTexto"/>
          <p:cNvSpPr txBox="1"/>
          <p:nvPr/>
        </p:nvSpPr>
        <p:spPr>
          <a:xfrm>
            <a:off x="3021603" y="4005064"/>
            <a:ext cx="731290" cy="461665"/>
          </a:xfrm>
          <a:prstGeom prst="rect">
            <a:avLst/>
          </a:prstGeom>
          <a:noFill/>
        </p:spPr>
        <p:txBody>
          <a:bodyPr wrap="none" rtlCol="0">
            <a:spAutoFit/>
          </a:bodyPr>
          <a:lstStyle/>
          <a:p>
            <a:pPr algn="ctr"/>
            <a:r>
              <a:rPr lang="es-ES" sz="1200" dirty="0" smtClean="0"/>
              <a:t>2412</a:t>
            </a:r>
          </a:p>
          <a:p>
            <a:pPr algn="ctr"/>
            <a:r>
              <a:rPr lang="es-ES" sz="1200" dirty="0" smtClean="0"/>
              <a:t>Canal 1</a:t>
            </a:r>
            <a:endParaRPr lang="es-ES" sz="1200" dirty="0"/>
          </a:p>
        </p:txBody>
      </p:sp>
      <p:sp>
        <p:nvSpPr>
          <p:cNvPr id="131" name="130 CuadroTexto"/>
          <p:cNvSpPr txBox="1"/>
          <p:nvPr/>
        </p:nvSpPr>
        <p:spPr>
          <a:xfrm>
            <a:off x="4128742" y="3974331"/>
            <a:ext cx="731290" cy="461665"/>
          </a:xfrm>
          <a:prstGeom prst="rect">
            <a:avLst/>
          </a:prstGeom>
          <a:noFill/>
        </p:spPr>
        <p:txBody>
          <a:bodyPr wrap="none" rtlCol="0">
            <a:spAutoFit/>
          </a:bodyPr>
          <a:lstStyle/>
          <a:p>
            <a:pPr algn="ctr"/>
            <a:r>
              <a:rPr lang="es-ES" sz="1200" dirty="0" smtClean="0"/>
              <a:t>2437</a:t>
            </a:r>
          </a:p>
          <a:p>
            <a:pPr algn="ctr"/>
            <a:r>
              <a:rPr lang="es-ES" sz="1200" dirty="0" smtClean="0"/>
              <a:t>Canal 6</a:t>
            </a:r>
            <a:endParaRPr lang="es-ES" sz="1200" dirty="0"/>
          </a:p>
        </p:txBody>
      </p:sp>
      <p:sp>
        <p:nvSpPr>
          <p:cNvPr id="132" name="131 CuadroTexto"/>
          <p:cNvSpPr txBox="1"/>
          <p:nvPr/>
        </p:nvSpPr>
        <p:spPr>
          <a:xfrm>
            <a:off x="5220072" y="3974331"/>
            <a:ext cx="807785" cy="461665"/>
          </a:xfrm>
          <a:prstGeom prst="rect">
            <a:avLst/>
          </a:prstGeom>
          <a:noFill/>
        </p:spPr>
        <p:txBody>
          <a:bodyPr wrap="none" rtlCol="0">
            <a:spAutoFit/>
          </a:bodyPr>
          <a:lstStyle/>
          <a:p>
            <a:pPr algn="ctr"/>
            <a:r>
              <a:rPr lang="es-ES" sz="1200" dirty="0" smtClean="0"/>
              <a:t>2462</a:t>
            </a:r>
          </a:p>
          <a:p>
            <a:pPr algn="ctr"/>
            <a:r>
              <a:rPr lang="es-ES" sz="1200" dirty="0" smtClean="0"/>
              <a:t>Canal 11</a:t>
            </a:r>
            <a:endParaRPr lang="es-ES" sz="1200" dirty="0"/>
          </a:p>
        </p:txBody>
      </p:sp>
      <p:cxnSp>
        <p:nvCxnSpPr>
          <p:cNvPr id="171" name="170 Conector recto"/>
          <p:cNvCxnSpPr/>
          <p:nvPr/>
        </p:nvCxnSpPr>
        <p:spPr bwMode="auto">
          <a:xfrm>
            <a:off x="5620370" y="2990602"/>
            <a:ext cx="0" cy="94228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72" name="171 Conector recto"/>
          <p:cNvCxnSpPr/>
          <p:nvPr/>
        </p:nvCxnSpPr>
        <p:spPr bwMode="auto">
          <a:xfrm flipH="1">
            <a:off x="4486410" y="2996952"/>
            <a:ext cx="13582" cy="969853"/>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73" name="172 Conector recto"/>
          <p:cNvCxnSpPr/>
          <p:nvPr/>
        </p:nvCxnSpPr>
        <p:spPr bwMode="auto">
          <a:xfrm>
            <a:off x="3367234" y="2996952"/>
            <a:ext cx="9606" cy="931703"/>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176" name="175 CuadroTexto"/>
          <p:cNvSpPr txBox="1"/>
          <p:nvPr/>
        </p:nvSpPr>
        <p:spPr>
          <a:xfrm>
            <a:off x="539552" y="5209455"/>
            <a:ext cx="1327608" cy="307777"/>
          </a:xfrm>
          <a:prstGeom prst="rect">
            <a:avLst/>
          </a:prstGeom>
          <a:noFill/>
        </p:spPr>
        <p:txBody>
          <a:bodyPr wrap="none" rtlCol="0">
            <a:spAutoFit/>
          </a:bodyPr>
          <a:lstStyle/>
          <a:p>
            <a:r>
              <a:rPr lang="es-ES" dirty="0" smtClean="0"/>
              <a:t>Resto mundo</a:t>
            </a:r>
            <a:endParaRPr lang="es-ES" dirty="0"/>
          </a:p>
        </p:txBody>
      </p:sp>
    </p:spTree>
  </p:cSld>
  <p:clrMapOvr>
    <a:masterClrMapping/>
  </p:clrMapOvr>
  <p:transition spd="med">
    <p:cover dir="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r>
              <a:rPr lang="es-ES"/>
              <a:t>Ampliación Redes 5-</a:t>
            </a:r>
            <a:fld id="{C0DF2E9C-91A8-43A9-9D28-B3A791BF26A1}" type="slidenum">
              <a:rPr lang="es-ES"/>
              <a:pPr>
                <a:defRPr/>
              </a:pPr>
              <a:t>99</a:t>
            </a:fld>
            <a:endParaRPr lang="es-ES"/>
          </a:p>
        </p:txBody>
      </p:sp>
      <p:sp>
        <p:nvSpPr>
          <p:cNvPr id="101379" name="Rectangle 2"/>
          <p:cNvSpPr>
            <a:spLocks noGrp="1" noChangeArrowheads="1"/>
          </p:cNvSpPr>
          <p:nvPr>
            <p:ph type="title"/>
          </p:nvPr>
        </p:nvSpPr>
        <p:spPr>
          <a:xfrm>
            <a:off x="685800" y="404813"/>
            <a:ext cx="7772400" cy="1143000"/>
          </a:xfrm>
        </p:spPr>
        <p:txBody>
          <a:bodyPr/>
          <a:lstStyle/>
          <a:p>
            <a:pPr eaLnBrk="1" hangingPunct="1"/>
            <a:r>
              <a:rPr lang="es-ES" dirty="0" smtClean="0"/>
              <a:t>802.11a (802.11h)</a:t>
            </a:r>
          </a:p>
        </p:txBody>
      </p:sp>
      <p:sp>
        <p:nvSpPr>
          <p:cNvPr id="101380" name="Rectangle 3"/>
          <p:cNvSpPr>
            <a:spLocks noGrp="1" noChangeArrowheads="1"/>
          </p:cNvSpPr>
          <p:nvPr>
            <p:ph type="body" idx="1"/>
          </p:nvPr>
        </p:nvSpPr>
        <p:spPr>
          <a:xfrm>
            <a:off x="685800" y="1776413"/>
            <a:ext cx="7772400" cy="4389437"/>
          </a:xfrm>
        </p:spPr>
        <p:txBody>
          <a:bodyPr/>
          <a:lstStyle/>
          <a:p>
            <a:pPr eaLnBrk="1" hangingPunct="1">
              <a:lnSpc>
                <a:spcPct val="80000"/>
              </a:lnSpc>
            </a:pPr>
            <a:r>
              <a:rPr lang="es-ES" sz="2400" dirty="0" smtClean="0"/>
              <a:t>802.11a utiliza la banda de U-NII 5 GHz</a:t>
            </a:r>
          </a:p>
          <a:p>
            <a:pPr eaLnBrk="1" hangingPunct="1">
              <a:lnSpc>
                <a:spcPct val="80000"/>
              </a:lnSpc>
            </a:pPr>
            <a:r>
              <a:rPr lang="es-ES" sz="2400" dirty="0" smtClean="0"/>
              <a:t>La técnica de radio es OFDM (</a:t>
            </a:r>
            <a:r>
              <a:rPr lang="es-ES" sz="2400" dirty="0" err="1" smtClean="0"/>
              <a:t>Orthogonal</a:t>
            </a:r>
            <a:r>
              <a:rPr lang="es-ES" sz="2400" dirty="0" smtClean="0"/>
              <a:t> </a:t>
            </a:r>
            <a:r>
              <a:rPr lang="es-ES" sz="2400" dirty="0" err="1" smtClean="0"/>
              <a:t>Frequency</a:t>
            </a:r>
            <a:r>
              <a:rPr lang="es-ES" sz="2400" dirty="0" smtClean="0"/>
              <a:t> </a:t>
            </a:r>
            <a:r>
              <a:rPr lang="es-ES" sz="2400" dirty="0" err="1" smtClean="0"/>
              <a:t>Division</a:t>
            </a:r>
            <a:r>
              <a:rPr lang="es-ES" sz="2400" dirty="0" smtClean="0"/>
              <a:t> </a:t>
            </a:r>
            <a:r>
              <a:rPr lang="es-ES" sz="2400" dirty="0" err="1" smtClean="0"/>
              <a:t>Multiplexing</a:t>
            </a:r>
            <a:r>
              <a:rPr lang="es-ES" sz="2400" dirty="0" smtClean="0"/>
              <a:t>)</a:t>
            </a:r>
          </a:p>
          <a:p>
            <a:pPr eaLnBrk="1" hangingPunct="1">
              <a:lnSpc>
                <a:spcPct val="80000"/>
              </a:lnSpc>
            </a:pPr>
            <a:r>
              <a:rPr lang="es-ES" sz="2400" dirty="0" smtClean="0"/>
              <a:t>Las velocidades son como en 802.11g: 6, 9, 12, 18, 24, 36, 48 y 54 Mb/s (6, 12 y 24 son obligatorias)</a:t>
            </a:r>
          </a:p>
          <a:p>
            <a:pPr eaLnBrk="1" hangingPunct="1">
              <a:lnSpc>
                <a:spcPct val="80000"/>
              </a:lnSpc>
            </a:pPr>
            <a:r>
              <a:rPr lang="es-ES" sz="2400" dirty="0" smtClean="0"/>
              <a:t>Es incompatible con 802.11b/g (distinta frecuencia)</a:t>
            </a:r>
          </a:p>
          <a:p>
            <a:pPr eaLnBrk="1" hangingPunct="1">
              <a:lnSpc>
                <a:spcPct val="80000"/>
              </a:lnSpc>
            </a:pPr>
            <a:r>
              <a:rPr lang="es-ES" sz="2400" dirty="0" smtClean="0"/>
              <a:t>En Europa la banda de 5 GHz se empezó a usar más tarde que en América, pues se exigió que incorporara mecanismos de ajuste dinámico de frecuencia y potencia para evitar interferencia con radares y otros aparatos. Esto se incluyo en el estándar 802.11h.</a:t>
            </a:r>
          </a:p>
        </p:txBody>
      </p:sp>
    </p:spTree>
  </p:cSld>
  <p:clrMapOvr>
    <a:masterClrMapping/>
  </p:clrMapOvr>
  <p:transition spd="med">
    <p:cover dir="ru"/>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00CC99"/>
      </a:accent1>
      <a:accent2>
        <a:srgbClr val="000000"/>
      </a:accent2>
      <a:accent3>
        <a:srgbClr val="FFFFFF"/>
      </a:accent3>
      <a:accent4>
        <a:srgbClr val="000000"/>
      </a:accent4>
      <a:accent5>
        <a:srgbClr val="AAE2CA"/>
      </a:accent5>
      <a:accent6>
        <a:srgbClr val="000000"/>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57117</TotalTime>
  <Words>23582</Words>
  <Application>Microsoft Office PowerPoint</Application>
  <PresentationFormat>Presentación en pantalla (4:3)</PresentationFormat>
  <Paragraphs>3967</Paragraphs>
  <Slides>177</Slides>
  <Notes>177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177</vt:i4>
      </vt:variant>
    </vt:vector>
  </HeadingPairs>
  <TitlesOfParts>
    <vt:vector size="181" baseType="lpstr">
      <vt:lpstr>Arial</vt:lpstr>
      <vt:lpstr>Symbol</vt:lpstr>
      <vt:lpstr>Times New Roman</vt:lpstr>
      <vt:lpstr>Diseño predeterminado</vt:lpstr>
      <vt:lpstr>Tema 8  Redes Inalámbricas 802.11 </vt:lpstr>
      <vt:lpstr>Redes inalámbricas 802.11</vt:lpstr>
      <vt:lpstr>Presentación de PowerPoint</vt:lpstr>
      <vt:lpstr>Presentación de PowerPoint</vt:lpstr>
      <vt:lpstr>Modelo de Referencia de 802.11</vt:lpstr>
      <vt:lpstr>Certificación Wi-Fi Alliance</vt:lpstr>
      <vt:lpstr>Elementos de las redes 802.11</vt:lpstr>
      <vt:lpstr>Tipos de redes 802.11</vt:lpstr>
      <vt:lpstr>Presentación de PowerPoint</vt:lpstr>
      <vt:lpstr>Presentación de PowerPoint</vt:lpstr>
      <vt:lpstr>Presentación de PowerPoint</vt:lpstr>
      <vt:lpstr>Presentación de PowerPoint</vt:lpstr>
      <vt:lpstr>Presentación de PowerPoint</vt:lpstr>
      <vt:lpstr>Tipos de redes 802.11</vt:lpstr>
      <vt:lpstr>Redes Inalámbricas 802.11</vt:lpstr>
      <vt:lpstr>Presentación de PowerPoint</vt:lpstr>
      <vt:lpstr>Presentación de PowerPoint</vt:lpstr>
      <vt:lpstr>Tipos de tramas 802.11</vt:lpstr>
      <vt:lpstr>Protocolo MAC de redes 802.11</vt:lpstr>
      <vt:lpstr>Protocolo MAC en modo DCF</vt:lpstr>
      <vt:lpstr>Envío de una trama en 802.11 con AP</vt:lpstr>
      <vt:lpstr>Presentación de PowerPoint</vt:lpstr>
      <vt:lpstr>Presentación de PowerPoint</vt:lpstr>
      <vt:lpstr>NAV (Network Allocation Vector)</vt:lpstr>
      <vt:lpstr>Envío de trama en red ad hoc (sin AP)</vt:lpstr>
      <vt:lpstr>Emisión de una trama en CSMA/CA</vt:lpstr>
      <vt:lpstr>Algoritmo CSMA/CA</vt:lpstr>
      <vt:lpstr>Colisiones en CSMA/CA</vt:lpstr>
      <vt:lpstr>Presentación de PowerPoint</vt:lpstr>
      <vt:lpstr>Presentación de PowerPoint</vt:lpstr>
      <vt:lpstr>Presentación de PowerPoint</vt:lpstr>
      <vt:lpstr>Inconvenientes/ventajas de usar RTS/CTS</vt:lpstr>
      <vt:lpstr>Ejemplo de uso de RTS/CTS</vt:lpstr>
      <vt:lpstr>Mensajes RTS/CTS</vt:lpstr>
      <vt:lpstr>Ejemplos de configuración de RTS/CTS</vt:lpstr>
      <vt:lpstr>Fragmentación</vt:lpstr>
      <vt:lpstr>Fragmentación</vt:lpstr>
      <vt:lpstr>Configuración de Fragmentación</vt:lpstr>
      <vt:lpstr>Envío de una trama fragmentada</vt:lpstr>
      <vt:lpstr>Presentación de PowerPoint</vt:lpstr>
      <vt:lpstr>Presentación de PowerPoint</vt:lpstr>
      <vt:lpstr>Router ‘3 en 1’</vt:lpstr>
      <vt:lpstr>Campo control de Trama y Direcciones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Redes inalámbricas 802.11</vt:lpstr>
      <vt:lpstr>Identificación de redes 802.11</vt:lpstr>
      <vt:lpstr>Conectividad en redes 802.11</vt:lpstr>
      <vt:lpstr>Ejemplo de escaneo activo: programa NetStumbler</vt:lpstr>
      <vt:lpstr>Programa Inssider (www.metageek.net/products/inssider)</vt:lpstr>
      <vt:lpstr>Wi-Spy 2.4x de metageek (www.metageek.net)</vt:lpstr>
      <vt:lpstr>Asociación</vt:lpstr>
      <vt:lpstr>Itinerancia (‘Handoff’ o ‘Roaming’)</vt:lpstr>
      <vt:lpstr>Consideraciones sobre Itinerancia</vt:lpstr>
      <vt:lpstr>Autentificación</vt:lpstr>
      <vt:lpstr>Itinerancia/roaming de una estación 802.11</vt:lpstr>
      <vt:lpstr>Organización de una red 802.11</vt:lpstr>
      <vt:lpstr>Presentación de PowerPoint</vt:lpstr>
      <vt:lpstr>Ahorro de energía</vt:lpstr>
      <vt:lpstr>Presentación de PowerPoint</vt:lpstr>
      <vt:lpstr>Seguridad (I)</vt:lpstr>
      <vt:lpstr>Seguridad (II)</vt:lpstr>
      <vt:lpstr>Seguridad (III)</vt:lpstr>
      <vt:lpstr>Funcionamiento de CHAP (Challenge Handshake Protocol)</vt:lpstr>
      <vt:lpstr>Presentación de PowerPoint</vt:lpstr>
      <vt:lpstr>Presentación de PowerPoint</vt:lpstr>
      <vt:lpstr>Eduroam</vt:lpstr>
      <vt:lpstr>Presentación de PowerPoint</vt:lpstr>
      <vt:lpstr>Eduroam en Europa y España</vt:lpstr>
      <vt:lpstr>Limitaciones para la captura de tráfico 802.11</vt:lpstr>
      <vt:lpstr>Redes inalámbricas 802.11</vt:lpstr>
      <vt:lpstr>Modelo de Referencia de 802.11</vt:lpstr>
      <vt:lpstr>Presentación de PowerPoint</vt:lpstr>
      <vt:lpstr>Presentación de PowerPoint</vt:lpstr>
      <vt:lpstr>Presentación de PowerPoint</vt:lpstr>
      <vt:lpstr>Presentación de PowerPoint</vt:lpstr>
      <vt:lpstr>Bandas ISM</vt:lpstr>
      <vt:lpstr>Bandas ISM de la ITU-R</vt:lpstr>
      <vt:lpstr>Banda de 2,4 GHz (802.11b/g)</vt:lpstr>
      <vt:lpstr>Presentación de PowerPoint</vt:lpstr>
      <vt:lpstr>Espectro disperso</vt:lpstr>
      <vt:lpstr>Espectro disperso por salto de frecuencia (FHSS)</vt:lpstr>
      <vt:lpstr>Espectro disperso por Secuencia Directa (DSSS)</vt:lpstr>
      <vt:lpstr>Frequency Hopping vs Direct Sequence</vt:lpstr>
      <vt:lpstr>Presentación de PowerPoint</vt:lpstr>
      <vt:lpstr>Frequency Hopping vs Direct Sequence</vt:lpstr>
      <vt:lpstr>Frequency Hopping vs Direct Sequence</vt:lpstr>
      <vt:lpstr>Presentación de PowerPoint</vt:lpstr>
      <vt:lpstr>Antenas diversidad</vt:lpstr>
      <vt:lpstr>Canales a 2,4 GHz (802.11b/g)</vt:lpstr>
      <vt:lpstr>Distribución de canales 802.11b/g</vt:lpstr>
      <vt:lpstr>Presentación de PowerPoint</vt:lpstr>
      <vt:lpstr>802.11a (802.11h)</vt:lpstr>
      <vt:lpstr>Canales banda U-NII de 5 GHz (802.11a)</vt:lpstr>
      <vt:lpstr>Funcionamiento de OFDM (Orthogonal Frequency Division Multiplexing)</vt:lpstr>
      <vt:lpstr>Presentación de PowerPoint</vt:lpstr>
      <vt:lpstr>Ventajas/inconvenientes de 802.11a (5 GHz) frente a 802.11g (2,4 GHz)</vt:lpstr>
      <vt:lpstr>Relación velocidad/alcance</vt:lpstr>
      <vt:lpstr>Alcance relativo de 802.11a, b y g </vt:lpstr>
      <vt:lpstr>Compatibilidad 802.11b/g</vt:lpstr>
      <vt:lpstr>Compatibilidad 802.11b/g</vt:lpstr>
      <vt:lpstr>Presentación de PowerPoint</vt:lpstr>
      <vt:lpstr>Rendimiento de WLANs</vt:lpstr>
      <vt:lpstr>Rendimientos máximos esperados de redes 802.11 (en Mb/s)</vt:lpstr>
      <vt:lpstr>802.11n</vt:lpstr>
      <vt:lpstr>Velocidad en 802.11n</vt:lpstr>
      <vt:lpstr>Algunos esquemas de modulación en 802.11n</vt:lpstr>
      <vt:lpstr>Presentación de PowerPoint</vt:lpstr>
      <vt:lpstr>Redes inalámbricas 802.11</vt:lpstr>
      <vt:lpstr>Presentación de PowerPoint</vt:lpstr>
      <vt:lpstr>Antenas</vt:lpstr>
      <vt:lpstr>Presentación de PowerPoint</vt:lpstr>
      <vt:lpstr>Relación antena-potencia</vt:lpstr>
      <vt:lpstr>Diseño de redes inalámbricas</vt:lpstr>
      <vt:lpstr>Presentación de PowerPoint</vt:lpstr>
      <vt:lpstr>Presentación de PowerPoint</vt:lpstr>
      <vt:lpstr>Presentación de PowerPoint</vt:lpstr>
      <vt:lpstr>Diseño de redes inalámbricas </vt:lpstr>
      <vt:lpstr>Funciones adicionales</vt:lpstr>
      <vt:lpstr>Gestión de redes inalámbrica APs FAT vs APs THIN</vt:lpstr>
      <vt:lpstr>APs FAT vs APs THIN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Redes inalámbricas 802.11</vt:lpstr>
      <vt:lpstr>Puentes inalámbricos entre LANs</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lpstr>Grupos de trabajo 802.11</vt:lpstr>
      <vt:lpstr>Sumario</vt:lpstr>
      <vt:lpstr>Estándares 802.16</vt:lpstr>
      <vt:lpstr>Presentación de PowerPoint</vt:lpstr>
      <vt:lpstr>WiMAX Forum (World Interoperability for Microwave Access)</vt:lpstr>
      <vt:lpstr>Estándares 802.16</vt:lpstr>
      <vt:lpstr>Presentación de PowerPoint</vt:lpstr>
      <vt:lpstr>Mejoras introducidas en de 802.16d y 802.16e</vt:lpstr>
      <vt:lpstr>Presentación de PowerPoint</vt:lpstr>
      <vt:lpstr>Presentación de PowerPoint</vt:lpstr>
      <vt:lpstr>Presentación de PowerPoint</vt:lpstr>
      <vt:lpstr>Topología de redes 802.16</vt:lpstr>
      <vt:lpstr>Presentación de PowerPoint</vt:lpstr>
      <vt:lpstr>Presentación de PowerPoint</vt:lpstr>
      <vt:lpstr>Presentación de PowerPoint</vt:lpstr>
      <vt:lpstr>Presentación de PowerPoint</vt:lpstr>
      <vt:lpstr>Estructura celular de WiMAX</vt:lpstr>
      <vt:lpstr>Presentación de PowerPoint</vt:lpstr>
      <vt:lpstr>Presentación de PowerPoint</vt:lpstr>
      <vt:lpstr>Presentación de PowerPoint</vt:lpstr>
      <vt:lpstr>Presentación de PowerPoint</vt:lpstr>
      <vt:lpstr>Asignación de frecuencias</vt:lpstr>
      <vt:lpstr>Presentación de PowerPoint</vt:lpstr>
      <vt:lpstr>Presentación de PowerPoint</vt:lpstr>
      <vt:lpstr>Desventajas de WiMAX vs CATV y ADSL</vt:lpstr>
      <vt:lpstr>Comparación WiMAX móvil (802.16e) vs WiFi</vt:lpstr>
      <vt:lpstr>Despliegue/implantación de 802.16</vt:lpstr>
      <vt:lpstr>WiMAX en España</vt:lpstr>
      <vt:lpstr>Sumario</vt:lpstr>
      <vt:lpstr>IEEE 802.20</vt:lpstr>
      <vt:lpstr>Estándares 802 vigentes o en proceso</vt:lpstr>
      <vt:lpstr>Referencias</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Inalámbricas y Movilidad</dc:title>
  <dc:creator>Rogelio Montañana</dc:creator>
  <cp:lastModifiedBy>montanan</cp:lastModifiedBy>
  <cp:revision>773</cp:revision>
  <dcterms:created xsi:type="dcterms:W3CDTF">2000-03-19T22:09:03Z</dcterms:created>
  <dcterms:modified xsi:type="dcterms:W3CDTF">2016-01-18T23:01:14Z</dcterms:modified>
</cp:coreProperties>
</file>