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700" r:id="rId2"/>
    <p:sldId id="906" r:id="rId3"/>
    <p:sldId id="962" r:id="rId4"/>
    <p:sldId id="837" r:id="rId5"/>
    <p:sldId id="932" r:id="rId6"/>
    <p:sldId id="839" r:id="rId7"/>
    <p:sldId id="1082" r:id="rId8"/>
    <p:sldId id="988" r:id="rId9"/>
    <p:sldId id="963" r:id="rId10"/>
    <p:sldId id="749" r:id="rId11"/>
    <p:sldId id="989" r:id="rId12"/>
    <p:sldId id="836" r:id="rId13"/>
    <p:sldId id="965" r:id="rId14"/>
    <p:sldId id="1099" r:id="rId15"/>
    <p:sldId id="956" r:id="rId16"/>
    <p:sldId id="946" r:id="rId17"/>
    <p:sldId id="1098" r:id="rId18"/>
    <p:sldId id="863" r:id="rId19"/>
    <p:sldId id="862" r:id="rId20"/>
    <p:sldId id="848" r:id="rId21"/>
    <p:sldId id="984" r:id="rId22"/>
    <p:sldId id="844" r:id="rId23"/>
    <p:sldId id="985" r:id="rId24"/>
    <p:sldId id="953" r:id="rId25"/>
    <p:sldId id="845" r:id="rId26"/>
    <p:sldId id="951" r:id="rId27"/>
    <p:sldId id="958" r:id="rId28"/>
    <p:sldId id="1100" r:id="rId29"/>
    <p:sldId id="986" r:id="rId30"/>
    <p:sldId id="851" r:id="rId31"/>
    <p:sldId id="955" r:id="rId32"/>
    <p:sldId id="961" r:id="rId33"/>
    <p:sldId id="911" r:id="rId34"/>
    <p:sldId id="931" r:id="rId35"/>
    <p:sldId id="950" r:id="rId36"/>
    <p:sldId id="957" r:id="rId37"/>
    <p:sldId id="855" r:id="rId38"/>
    <p:sldId id="865" r:id="rId39"/>
    <p:sldId id="960" r:id="rId40"/>
    <p:sldId id="856" r:id="rId41"/>
    <p:sldId id="914" r:id="rId42"/>
    <p:sldId id="860" r:id="rId43"/>
    <p:sldId id="982" r:id="rId44"/>
    <p:sldId id="998" r:id="rId45"/>
    <p:sldId id="999" r:id="rId46"/>
    <p:sldId id="1006" r:id="rId47"/>
    <p:sldId id="1101" r:id="rId48"/>
    <p:sldId id="766" r:id="rId49"/>
    <p:sldId id="1055" r:id="rId50"/>
    <p:sldId id="767" r:id="rId51"/>
    <p:sldId id="332" r:id="rId52"/>
    <p:sldId id="498" r:id="rId53"/>
    <p:sldId id="948" r:id="rId54"/>
    <p:sldId id="794" r:id="rId55"/>
    <p:sldId id="795" r:id="rId56"/>
    <p:sldId id="482" r:id="rId57"/>
    <p:sldId id="639" r:id="rId58"/>
    <p:sldId id="990" r:id="rId59"/>
    <p:sldId id="330" r:id="rId60"/>
    <p:sldId id="638" r:id="rId61"/>
    <p:sldId id="1018" r:id="rId62"/>
    <p:sldId id="1078" r:id="rId63"/>
    <p:sldId id="1079" r:id="rId64"/>
    <p:sldId id="952" r:id="rId65"/>
    <p:sldId id="915" r:id="rId66"/>
    <p:sldId id="944" r:id="rId67"/>
    <p:sldId id="876" r:id="rId68"/>
    <p:sldId id="941" r:id="rId69"/>
    <p:sldId id="943" r:id="rId70"/>
    <p:sldId id="942" r:id="rId71"/>
    <p:sldId id="880" r:id="rId72"/>
    <p:sldId id="878" r:id="rId73"/>
    <p:sldId id="1012" r:id="rId74"/>
    <p:sldId id="1102" r:id="rId75"/>
    <p:sldId id="879" r:id="rId76"/>
    <p:sldId id="884" r:id="rId77"/>
    <p:sldId id="887" r:id="rId78"/>
    <p:sldId id="1094" r:id="rId79"/>
    <p:sldId id="1095" r:id="rId80"/>
    <p:sldId id="1092" r:id="rId81"/>
    <p:sldId id="1093" r:id="rId82"/>
    <p:sldId id="1096" r:id="rId83"/>
    <p:sldId id="1097" r:id="rId84"/>
    <p:sldId id="717" r:id="rId85"/>
    <p:sldId id="1011" r:id="rId86"/>
    <p:sldId id="538" r:id="rId87"/>
    <p:sldId id="842" r:id="rId88"/>
    <p:sldId id="634" r:id="rId89"/>
    <p:sldId id="718" r:id="rId90"/>
    <p:sldId id="758" r:id="rId91"/>
    <p:sldId id="720" r:id="rId92"/>
    <p:sldId id="547" r:id="rId93"/>
    <p:sldId id="801" r:id="rId94"/>
    <p:sldId id="1028" r:id="rId95"/>
    <p:sldId id="1029" r:id="rId96"/>
    <p:sldId id="1030" r:id="rId97"/>
    <p:sldId id="1022" r:id="rId98"/>
    <p:sldId id="1009" r:id="rId99"/>
    <p:sldId id="1075" r:id="rId100"/>
    <p:sldId id="1010" r:id="rId101"/>
    <p:sldId id="805" r:id="rId102"/>
    <p:sldId id="843" r:id="rId103"/>
    <p:sldId id="954" r:id="rId104"/>
  </p:sldIdLst>
  <p:sldSz cx="9144000" cy="6858000" type="screen4x3"/>
  <p:notesSz cx="6781800" cy="9880600"/>
  <p:defaultTextStyle>
    <a:defPPr>
      <a:defRPr lang="es-E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2">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9900"/>
    <a:srgbClr val="336600"/>
    <a:srgbClr val="FF66FF"/>
    <a:srgbClr val="00FF00"/>
    <a:srgbClr val="CC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p:restoredLeft sz="22095" autoAdjust="0"/>
    <p:restoredTop sz="99840" autoAdjust="0"/>
  </p:normalViewPr>
  <p:slideViewPr>
    <p:cSldViewPr>
      <p:cViewPr varScale="1">
        <p:scale>
          <a:sx n="98" d="100"/>
          <a:sy n="98" d="100"/>
        </p:scale>
        <p:origin x="1483" y="82"/>
      </p:cViewPr>
      <p:guideLst>
        <p:guide orient="horz" pos="2160"/>
        <p:guide pos="2880"/>
      </p:guideLst>
    </p:cSldViewPr>
  </p:slideViewPr>
  <p:outlineViewPr>
    <p:cViewPr>
      <p:scale>
        <a:sx n="33" d="100"/>
        <a:sy n="33" d="100"/>
      </p:scale>
      <p:origin x="0" y="0"/>
    </p:cViewPr>
    <p:sldLst>
      <p:sld r:id="rId1" collapse="1"/>
    </p:sldLst>
  </p:outlineViewPr>
  <p:notesTextViewPr>
    <p:cViewPr>
      <p:scale>
        <a:sx n="66" d="100"/>
        <a:sy n="66" d="100"/>
      </p:scale>
      <p:origin x="0" y="0"/>
    </p:cViewPr>
  </p:notesTextViewPr>
  <p:sorterViewPr>
    <p:cViewPr varScale="1">
      <p:scale>
        <a:sx n="1" d="1"/>
        <a:sy n="1" d="1"/>
      </p:scale>
      <p:origin x="0" y="0"/>
    </p:cViewPr>
  </p:sorterViewPr>
  <p:notesViewPr>
    <p:cSldViewPr>
      <p:cViewPr varScale="1">
        <p:scale>
          <a:sx n="72" d="100"/>
          <a:sy n="72" d="100"/>
        </p:scale>
        <p:origin x="3029" y="58"/>
      </p:cViewPr>
      <p:guideLst>
        <p:guide orient="horz" pos="3112"/>
        <p:guide pos="21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Rectangle 2"/>
          <p:cNvSpPr>
            <a:spLocks noGrp="1" noChangeArrowheads="1"/>
          </p:cNvSpPr>
          <p:nvPr>
            <p:ph type="hdr" sz="quarter"/>
          </p:nvPr>
        </p:nvSpPr>
        <p:spPr bwMode="auto">
          <a:xfrm>
            <a:off x="0" y="0"/>
            <a:ext cx="29384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610307" name="Rectangle 3"/>
          <p:cNvSpPr>
            <a:spLocks noGrp="1" noChangeArrowheads="1"/>
          </p:cNvSpPr>
          <p:nvPr>
            <p:ph type="dt" sz="quarter" idx="1"/>
          </p:nvPr>
        </p:nvSpPr>
        <p:spPr bwMode="auto">
          <a:xfrm>
            <a:off x="3843338" y="0"/>
            <a:ext cx="293846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610308" name="Rectangle 4"/>
          <p:cNvSpPr>
            <a:spLocks noGrp="1" noChangeArrowheads="1"/>
          </p:cNvSpPr>
          <p:nvPr>
            <p:ph type="ftr" sz="quarter" idx="2"/>
          </p:nvPr>
        </p:nvSpPr>
        <p:spPr bwMode="auto">
          <a:xfrm>
            <a:off x="0" y="93868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s-ES"/>
          </a:p>
        </p:txBody>
      </p:sp>
      <p:sp>
        <p:nvSpPr>
          <p:cNvPr id="610309" name="Rectangle 5"/>
          <p:cNvSpPr>
            <a:spLocks noGrp="1" noChangeArrowheads="1"/>
          </p:cNvSpPr>
          <p:nvPr>
            <p:ph type="sldNum" sz="quarter" idx="3"/>
          </p:nvPr>
        </p:nvSpPr>
        <p:spPr bwMode="auto">
          <a:xfrm>
            <a:off x="3843338" y="9386888"/>
            <a:ext cx="293846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0D5BE1E9-0D50-4C83-86A5-6754502B3499}" type="slidenum">
              <a:rPr lang="es-ES"/>
              <a:pPr>
                <a:defRPr/>
              </a:pPr>
              <a:t>‹Nº›</a:t>
            </a:fld>
            <a:endParaRPr lang="es-ES"/>
          </a:p>
        </p:txBody>
      </p:sp>
    </p:spTree>
    <p:extLst>
      <p:ext uri="{BB962C8B-B14F-4D97-AF65-F5344CB8AC3E}">
        <p14:creationId xmlns:p14="http://schemas.microsoft.com/office/powerpoint/2010/main" val="259564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3846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r>
              <a:rPr lang="es-ES"/>
              <a:t>Redes Ópticas</a:t>
            </a:r>
          </a:p>
        </p:txBody>
      </p:sp>
      <p:sp>
        <p:nvSpPr>
          <p:cNvPr id="22531" name="Rectangle 3"/>
          <p:cNvSpPr>
            <a:spLocks noGrp="1" noChangeArrowheads="1"/>
          </p:cNvSpPr>
          <p:nvPr>
            <p:ph type="dt" idx="1"/>
          </p:nvPr>
        </p:nvSpPr>
        <p:spPr bwMode="auto">
          <a:xfrm>
            <a:off x="3843338" y="0"/>
            <a:ext cx="293846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s-ES"/>
          </a:p>
        </p:txBody>
      </p:sp>
      <p:sp>
        <p:nvSpPr>
          <p:cNvPr id="199684" name="Rectangle 4"/>
          <p:cNvSpPr>
            <a:spLocks noGrp="1" noRot="1" noChangeAspect="1" noChangeArrowheads="1" noTextEdit="1"/>
          </p:cNvSpPr>
          <p:nvPr>
            <p:ph type="sldImg" idx="2"/>
          </p:nvPr>
        </p:nvSpPr>
        <p:spPr bwMode="auto">
          <a:xfrm>
            <a:off x="565150" y="487363"/>
            <a:ext cx="5651500" cy="4237037"/>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506413" y="4953000"/>
            <a:ext cx="5789612" cy="445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2534" name="Rectangle 6"/>
          <p:cNvSpPr>
            <a:spLocks noGrp="1" noChangeArrowheads="1"/>
          </p:cNvSpPr>
          <p:nvPr>
            <p:ph type="ftr" sz="quarter" idx="4"/>
          </p:nvPr>
        </p:nvSpPr>
        <p:spPr bwMode="auto">
          <a:xfrm>
            <a:off x="0" y="9386888"/>
            <a:ext cx="293846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r>
              <a:rPr lang="es-ES"/>
              <a:t>Ampliación Redes</a:t>
            </a:r>
          </a:p>
        </p:txBody>
      </p:sp>
      <p:sp>
        <p:nvSpPr>
          <p:cNvPr id="22535" name="Rectangle 7"/>
          <p:cNvSpPr>
            <a:spLocks noGrp="1" noChangeArrowheads="1"/>
          </p:cNvSpPr>
          <p:nvPr>
            <p:ph type="sldNum" sz="quarter" idx="5"/>
          </p:nvPr>
        </p:nvSpPr>
        <p:spPr bwMode="auto">
          <a:xfrm>
            <a:off x="3843338" y="9386888"/>
            <a:ext cx="293846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r>
              <a:rPr lang="es-ES" dirty="0"/>
              <a:t>4</a:t>
            </a:r>
            <a:r>
              <a:rPr lang="es-ES" dirty="0" smtClean="0"/>
              <a:t>-</a:t>
            </a:r>
            <a:fld id="{35813442-727B-4280-B7A3-1F10EF64D2E1}" type="slidenum">
              <a:rPr lang="es-ES"/>
              <a:pPr>
                <a:defRPr/>
              </a:pPr>
              <a:t>‹Nº›</a:t>
            </a:fld>
            <a:endParaRPr lang="es-ES" dirty="0"/>
          </a:p>
        </p:txBody>
      </p:sp>
    </p:spTree>
    <p:extLst>
      <p:ext uri="{BB962C8B-B14F-4D97-AF65-F5344CB8AC3E}">
        <p14:creationId xmlns:p14="http://schemas.microsoft.com/office/powerpoint/2010/main" val="3904524497"/>
      </p:ext>
    </p:extLst>
  </p:cSld>
  <p:clrMap bg1="lt1" tx1="dk1" bg2="lt2" tx2="dk2" accent1="accent1" accent2="accent2" accent3="accent3" accent4="accent4" accent5="accent5" accent6="accent6" hlink="hlink" folHlink="folHlink"/>
  <p:hf ftr="0" dt="0"/>
  <p:notesStyle>
    <a:lvl1pPr algn="just"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p>
            <a:r>
              <a:rPr lang="es-ES"/>
              <a:t>Redes Ópticas</a:t>
            </a:r>
          </a:p>
        </p:txBody>
      </p:sp>
      <p:sp>
        <p:nvSpPr>
          <p:cNvPr id="200709" name="Rectangle 2"/>
          <p:cNvSpPr>
            <a:spLocks noGrp="1" noRot="1" noChangeAspect="1" noChangeArrowheads="1" noTextEdit="1"/>
          </p:cNvSpPr>
          <p:nvPr>
            <p:ph type="sldImg"/>
          </p:nvPr>
        </p:nvSpPr>
        <p:spPr>
          <a:xfrm>
            <a:off x="582613" y="476250"/>
            <a:ext cx="5648325" cy="4237038"/>
          </a:xfrm>
          <a:ln/>
        </p:spPr>
      </p:sp>
      <p:sp>
        <p:nvSpPr>
          <p:cNvPr id="20071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a:t>
            </a:fld>
            <a:endParaRPr lang="es-ES" dirty="0"/>
          </a:p>
        </p:txBody>
      </p:sp>
    </p:spTree>
    <p:extLst>
      <p:ext uri="{BB962C8B-B14F-4D97-AF65-F5344CB8AC3E}">
        <p14:creationId xmlns:p14="http://schemas.microsoft.com/office/powerpoint/2010/main" val="14807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a:noFill/>
        </p:spPr>
        <p:txBody>
          <a:bodyPr/>
          <a:lstStyle/>
          <a:p>
            <a:r>
              <a:rPr lang="es-ES"/>
              <a:t>Redes Ópticas</a:t>
            </a:r>
          </a:p>
        </p:txBody>
      </p:sp>
      <p:sp>
        <p:nvSpPr>
          <p:cNvPr id="308229" name="Rectangle 2"/>
          <p:cNvSpPr>
            <a:spLocks noGrp="1" noRot="1" noChangeAspect="1" noChangeArrowheads="1" noTextEdit="1"/>
          </p:cNvSpPr>
          <p:nvPr>
            <p:ph type="sldImg"/>
          </p:nvPr>
        </p:nvSpPr>
        <p:spPr>
          <a:xfrm>
            <a:off x="566738" y="487363"/>
            <a:ext cx="5648325" cy="4237037"/>
          </a:xfrm>
          <a:ln/>
        </p:spPr>
      </p:sp>
      <p:sp>
        <p:nvSpPr>
          <p:cNvPr id="308230" name="Rectangle 3"/>
          <p:cNvSpPr>
            <a:spLocks noGrp="1" noChangeArrowheads="1"/>
          </p:cNvSpPr>
          <p:nvPr>
            <p:ph type="body" idx="1"/>
          </p:nvPr>
        </p:nvSpPr>
        <p:spPr>
          <a:noFill/>
          <a:ln/>
        </p:spPr>
        <p:txBody>
          <a:bodyPr/>
          <a:lstStyle/>
          <a:p>
            <a:pPr eaLnBrk="1" hangingPunct="1"/>
            <a:r>
              <a:rPr lang="es-ES" dirty="0" smtClean="0"/>
              <a:t>El funcionamiento de la fibra </a:t>
            </a:r>
            <a:r>
              <a:rPr lang="es-ES" dirty="0" err="1" smtClean="0"/>
              <a:t>monomodo</a:t>
            </a:r>
            <a:r>
              <a:rPr lang="es-ES" dirty="0" smtClean="0"/>
              <a:t> es diferente al de la </a:t>
            </a:r>
            <a:r>
              <a:rPr lang="es-ES" smtClean="0"/>
              <a:t>multimodo</a:t>
            </a:r>
            <a:r>
              <a:rPr lang="es-ES" dirty="0" smtClean="0"/>
              <a:t>. Debido a su pequeño diámetro y a que normalmente se utiliza con emisores láser la luz en este caso viaja directamente por el núcleo, sin apenas rebotar en las paredes. Sin embargo tiene que rebotar cuando se presentan curvas en el trayecto.</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10</a:t>
            </a:fld>
            <a:endParaRPr lang="es-ES" dirty="0"/>
          </a:p>
        </p:txBody>
      </p:sp>
    </p:spTree>
    <p:extLst>
      <p:ext uri="{BB962C8B-B14F-4D97-AF65-F5344CB8AC3E}">
        <p14:creationId xmlns:p14="http://schemas.microsoft.com/office/powerpoint/2010/main" val="29481954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a:noFill/>
        </p:spPr>
        <p:txBody>
          <a:bodyPr/>
          <a:lstStyle/>
          <a:p>
            <a:r>
              <a:rPr lang="es-ES"/>
              <a:t>Redes Ópticas</a:t>
            </a:r>
          </a:p>
        </p:txBody>
      </p:sp>
      <p:sp>
        <p:nvSpPr>
          <p:cNvPr id="392197" name="Rectangle 2"/>
          <p:cNvSpPr>
            <a:spLocks noGrp="1" noRot="1" noChangeAspect="1" noChangeArrowheads="1" noTextEdit="1"/>
          </p:cNvSpPr>
          <p:nvPr>
            <p:ph type="sldImg"/>
          </p:nvPr>
        </p:nvSpPr>
        <p:spPr>
          <a:xfrm>
            <a:off x="566738" y="487363"/>
            <a:ext cx="5648325" cy="4237037"/>
          </a:xfrm>
          <a:ln/>
        </p:spPr>
      </p:sp>
      <p:sp>
        <p:nvSpPr>
          <p:cNvPr id="39219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100</a:t>
            </a:fld>
            <a:endParaRPr lang="es-ES" dirty="0"/>
          </a:p>
        </p:txBody>
      </p:sp>
    </p:spTree>
    <p:extLst>
      <p:ext uri="{BB962C8B-B14F-4D97-AF65-F5344CB8AC3E}">
        <p14:creationId xmlns:p14="http://schemas.microsoft.com/office/powerpoint/2010/main" val="4534507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a:noFill/>
        </p:spPr>
        <p:txBody>
          <a:bodyPr/>
          <a:lstStyle/>
          <a:p>
            <a:r>
              <a:rPr lang="es-ES"/>
              <a:t>Redes Ópticas</a:t>
            </a:r>
          </a:p>
        </p:txBody>
      </p:sp>
      <p:sp>
        <p:nvSpPr>
          <p:cNvPr id="393221" name="Rectangle 2"/>
          <p:cNvSpPr>
            <a:spLocks noGrp="1" noRot="1" noChangeAspect="1" noChangeArrowheads="1" noTextEdit="1"/>
          </p:cNvSpPr>
          <p:nvPr>
            <p:ph type="sldImg"/>
          </p:nvPr>
        </p:nvSpPr>
        <p:spPr>
          <a:xfrm>
            <a:off x="566738" y="487363"/>
            <a:ext cx="5648325" cy="4237037"/>
          </a:xfrm>
          <a:ln/>
        </p:spPr>
      </p:sp>
      <p:sp>
        <p:nvSpPr>
          <p:cNvPr id="39322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101</a:t>
            </a:fld>
            <a:endParaRPr lang="es-ES" dirty="0"/>
          </a:p>
        </p:txBody>
      </p:sp>
    </p:spTree>
    <p:extLst>
      <p:ext uri="{BB962C8B-B14F-4D97-AF65-F5344CB8AC3E}">
        <p14:creationId xmlns:p14="http://schemas.microsoft.com/office/powerpoint/2010/main" val="16756393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a:noFill/>
        </p:spPr>
        <p:txBody>
          <a:bodyPr/>
          <a:lstStyle/>
          <a:p>
            <a:r>
              <a:rPr lang="es-ES"/>
              <a:t>Redes Ópticas</a:t>
            </a:r>
          </a:p>
        </p:txBody>
      </p:sp>
      <p:sp>
        <p:nvSpPr>
          <p:cNvPr id="394245" name="Rectangle 2"/>
          <p:cNvSpPr>
            <a:spLocks noGrp="1" noRot="1" noChangeAspect="1" noChangeArrowheads="1" noTextEdit="1"/>
          </p:cNvSpPr>
          <p:nvPr>
            <p:ph type="sldImg"/>
          </p:nvPr>
        </p:nvSpPr>
        <p:spPr>
          <a:xfrm>
            <a:off x="566738" y="487363"/>
            <a:ext cx="5648325" cy="4237037"/>
          </a:xfrm>
          <a:ln/>
        </p:spPr>
      </p:sp>
      <p:sp>
        <p:nvSpPr>
          <p:cNvPr id="39424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102</a:t>
            </a:fld>
            <a:endParaRPr lang="es-ES" dirty="0"/>
          </a:p>
        </p:txBody>
      </p:sp>
    </p:spTree>
    <p:extLst>
      <p:ext uri="{BB962C8B-B14F-4D97-AF65-F5344CB8AC3E}">
        <p14:creationId xmlns:p14="http://schemas.microsoft.com/office/powerpoint/2010/main" val="20763796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hdr" sz="quarter"/>
          </p:nvPr>
        </p:nvSpPr>
        <p:spPr>
          <a:noFill/>
        </p:spPr>
        <p:txBody>
          <a:bodyPr/>
          <a:lstStyle/>
          <a:p>
            <a:r>
              <a:rPr lang="es-ES"/>
              <a:t>Redes Ópticas</a:t>
            </a:r>
          </a:p>
        </p:txBody>
      </p:sp>
      <p:sp>
        <p:nvSpPr>
          <p:cNvPr id="397317" name="Rectangle 2"/>
          <p:cNvSpPr>
            <a:spLocks noGrp="1" noRot="1" noChangeAspect="1" noChangeArrowheads="1" noTextEdit="1"/>
          </p:cNvSpPr>
          <p:nvPr>
            <p:ph type="sldImg"/>
          </p:nvPr>
        </p:nvSpPr>
        <p:spPr>
          <a:xfrm>
            <a:off x="566738" y="487363"/>
            <a:ext cx="5648325" cy="4237037"/>
          </a:xfrm>
          <a:ln/>
        </p:spPr>
      </p:sp>
      <p:sp>
        <p:nvSpPr>
          <p:cNvPr id="39731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103</a:t>
            </a:fld>
            <a:endParaRPr lang="es-ES" dirty="0"/>
          </a:p>
        </p:txBody>
      </p:sp>
    </p:spTree>
    <p:extLst>
      <p:ext uri="{BB962C8B-B14F-4D97-AF65-F5344CB8AC3E}">
        <p14:creationId xmlns:p14="http://schemas.microsoft.com/office/powerpoint/2010/main" val="351111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a:noFill/>
        </p:spPr>
        <p:txBody>
          <a:bodyPr/>
          <a:lstStyle/>
          <a:p>
            <a:r>
              <a:rPr lang="es-ES"/>
              <a:t>Redes Ópticas</a:t>
            </a:r>
          </a:p>
        </p:txBody>
      </p:sp>
      <p:sp>
        <p:nvSpPr>
          <p:cNvPr id="312325" name="Rectangle 2"/>
          <p:cNvSpPr>
            <a:spLocks noGrp="1" noRot="1" noChangeAspect="1" noChangeArrowheads="1" noTextEdit="1"/>
          </p:cNvSpPr>
          <p:nvPr>
            <p:ph type="sldImg"/>
          </p:nvPr>
        </p:nvSpPr>
        <p:spPr>
          <a:xfrm>
            <a:off x="566738" y="487363"/>
            <a:ext cx="5648325" cy="4237037"/>
          </a:xfrm>
          <a:ln/>
        </p:spPr>
      </p:sp>
      <p:sp>
        <p:nvSpPr>
          <p:cNvPr id="31232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11</a:t>
            </a:fld>
            <a:endParaRPr lang="es-ES" dirty="0"/>
          </a:p>
        </p:txBody>
      </p:sp>
    </p:spTree>
    <p:extLst>
      <p:ext uri="{BB962C8B-B14F-4D97-AF65-F5344CB8AC3E}">
        <p14:creationId xmlns:p14="http://schemas.microsoft.com/office/powerpoint/2010/main" val="120732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a:noFill/>
        </p:spPr>
        <p:txBody>
          <a:bodyPr/>
          <a:lstStyle/>
          <a:p>
            <a:r>
              <a:rPr lang="es-ES"/>
              <a:t>Redes Ópticas</a:t>
            </a:r>
          </a:p>
        </p:txBody>
      </p:sp>
      <p:sp>
        <p:nvSpPr>
          <p:cNvPr id="309253" name="Rectangle 2"/>
          <p:cNvSpPr>
            <a:spLocks noGrp="1" noRot="1" noChangeAspect="1" noChangeArrowheads="1" noTextEdit="1"/>
          </p:cNvSpPr>
          <p:nvPr>
            <p:ph type="sldImg"/>
          </p:nvPr>
        </p:nvSpPr>
        <p:spPr>
          <a:xfrm>
            <a:off x="566738" y="487363"/>
            <a:ext cx="5648325" cy="4237037"/>
          </a:xfrm>
          <a:ln/>
        </p:spPr>
      </p:sp>
      <p:sp>
        <p:nvSpPr>
          <p:cNvPr id="309254" name="Rectangle 3"/>
          <p:cNvSpPr>
            <a:spLocks noGrp="1" noChangeArrowheads="1"/>
          </p:cNvSpPr>
          <p:nvPr>
            <p:ph type="body" idx="1"/>
          </p:nvPr>
        </p:nvSpPr>
        <p:spPr>
          <a:noFill/>
          <a:ln/>
        </p:spPr>
        <p:txBody>
          <a:bodyPr/>
          <a:lstStyle/>
          <a:p>
            <a:pPr eaLnBrk="1" hangingPunct="1"/>
            <a:r>
              <a:rPr lang="es-ES" smtClean="0"/>
              <a:t>La proporción de dopante (GeO</a:t>
            </a:r>
            <a:r>
              <a:rPr lang="es-ES" baseline="-25000" smtClean="0"/>
              <a:t>2</a:t>
            </a:r>
            <a:r>
              <a:rPr lang="es-ES" smtClean="0"/>
              <a:t>) en el núcleo determina su índice de refracción con respecto a la cubierta. En la fabricación de las fibras, especialmente en las monomodo, se intenta añadir tan poco material dopante como sea posible, ya que el GeO</a:t>
            </a:r>
            <a:r>
              <a:rPr lang="es-ES" baseline="-25000" smtClean="0"/>
              <a:t>2</a:t>
            </a:r>
            <a:r>
              <a:rPr lang="es-ES" smtClean="0"/>
              <a:t> no es tan transparente como el SiO</a:t>
            </a:r>
            <a:r>
              <a:rPr lang="es-ES" baseline="-25000" smtClean="0"/>
              <a:t>2</a:t>
            </a:r>
            <a:r>
              <a:rPr lang="es-ES" smtClean="0"/>
              <a:t>.</a:t>
            </a:r>
          </a:p>
          <a:p>
            <a:pPr eaLnBrk="1" hangingPunct="1"/>
            <a:r>
              <a:rPr lang="es-ES" smtClean="0"/>
              <a:t>El problema de utilizar una cantidad pequeña de dopante en el núcleo es que el aumento que se consigue en el índice de refracción del núcleo respecto a la cubierta es pequeño, lo que provoca que el ángulo crítico (mínimo para que el haz de luz rebote y no se escape) sea muy grande. Esto aumenta el riesgo de que en una curva cerrada de la fibra el haz de luz se pierda, con lo que la atenuación aumenta. </a:t>
            </a:r>
          </a:p>
          <a:p>
            <a:pPr eaLnBrk="1" hangingPunct="1"/>
            <a:r>
              <a:rPr lang="es-ES" smtClean="0"/>
              <a:t>Por tanto es preciso encontrar un compromiso entre ambos factores: por un lado el interés de minimizar la cantidad de dopante para no aumentar de manera importante la atenuación de la fibra, y por otro la necesidad de tener un aumento suficiente en el índice de refracción del núcleo respecto a la cubierta para que la fibra se pueda doblar en un grado razonable sin que la pérdida por atenuación sea importante.</a:t>
            </a:r>
          </a:p>
          <a:p>
            <a:pPr eaLnBrk="1" hangingPunct="1"/>
            <a:r>
              <a:rPr lang="es-ES" smtClean="0"/>
              <a:t>La atenuación debida a radios de curvatura crece dramáticamente cuando se superan los valores mínimos permitidos. A modo de ejemplo diremos que la fibra Corning SMF-28, cuyo perfil de índice de refracción se muestra en la figura, tiene una atenuación de 0,1 dB para una bobina de 100 vueltas de 50 mm de diámetro (equivalente a 0,001 dB por vuelta), mientras que con una bobina de 32 mm de diámetro se induce con una sola vuelta una atenuación de 0,5 dB.</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12</a:t>
            </a:fld>
            <a:endParaRPr lang="es-ES" dirty="0"/>
          </a:p>
        </p:txBody>
      </p:sp>
    </p:spTree>
    <p:extLst>
      <p:ext uri="{BB962C8B-B14F-4D97-AF65-F5344CB8AC3E}">
        <p14:creationId xmlns:p14="http://schemas.microsoft.com/office/powerpoint/2010/main" val="405697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a:noFill/>
        </p:spPr>
        <p:txBody>
          <a:bodyPr/>
          <a:lstStyle/>
          <a:p>
            <a:r>
              <a:rPr lang="es-ES"/>
              <a:t>Redes Ópticas</a:t>
            </a:r>
          </a:p>
        </p:txBody>
      </p:sp>
      <p:sp>
        <p:nvSpPr>
          <p:cNvPr id="313349" name="Rectangle 2"/>
          <p:cNvSpPr>
            <a:spLocks noGrp="1" noRot="1" noChangeAspect="1" noChangeArrowheads="1" noTextEdit="1"/>
          </p:cNvSpPr>
          <p:nvPr>
            <p:ph type="sldImg"/>
          </p:nvPr>
        </p:nvSpPr>
        <p:spPr>
          <a:xfrm>
            <a:off x="566738" y="487363"/>
            <a:ext cx="5648325" cy="4237037"/>
          </a:xfrm>
          <a:ln/>
        </p:spPr>
      </p:sp>
      <p:sp>
        <p:nvSpPr>
          <p:cNvPr id="31335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13</a:t>
            </a:fld>
            <a:endParaRPr lang="es-ES" dirty="0"/>
          </a:p>
        </p:txBody>
      </p:sp>
    </p:spTree>
    <p:extLst>
      <p:ext uri="{BB962C8B-B14F-4D97-AF65-F5344CB8AC3E}">
        <p14:creationId xmlns:p14="http://schemas.microsoft.com/office/powerpoint/2010/main" val="2746453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a:noFill/>
        </p:spPr>
        <p:txBody>
          <a:bodyPr/>
          <a:lstStyle/>
          <a:p>
            <a:r>
              <a:rPr lang="es-ES"/>
              <a:t>Redes Ópticas</a:t>
            </a:r>
          </a:p>
        </p:txBody>
      </p:sp>
      <p:sp>
        <p:nvSpPr>
          <p:cNvPr id="314373" name="Rectangle 2"/>
          <p:cNvSpPr>
            <a:spLocks noGrp="1" noRot="1" noChangeAspect="1" noChangeArrowheads="1" noTextEdit="1"/>
          </p:cNvSpPr>
          <p:nvPr>
            <p:ph type="sldImg"/>
          </p:nvPr>
        </p:nvSpPr>
        <p:spPr>
          <a:xfrm>
            <a:off x="566738" y="487363"/>
            <a:ext cx="5648325" cy="4237037"/>
          </a:xfrm>
          <a:ln/>
        </p:spPr>
      </p:sp>
      <p:sp>
        <p:nvSpPr>
          <p:cNvPr id="314374" name="Rectangle 3"/>
          <p:cNvSpPr>
            <a:spLocks noGrp="1" noChangeArrowheads="1"/>
          </p:cNvSpPr>
          <p:nvPr>
            <p:ph type="body" idx="1"/>
          </p:nvPr>
        </p:nvSpPr>
        <p:spPr>
          <a:noFill/>
          <a:ln/>
        </p:spPr>
        <p:txBody>
          <a:bodyPr/>
          <a:lstStyle/>
          <a:p>
            <a:pPr eaLnBrk="1" hangingPunct="1"/>
            <a:r>
              <a:rPr lang="es-ES" smtClean="0"/>
              <a:t>Aparte de su utilidad como protección mecánica los materiales que incorporan las cubiertas de las mangueras de fibra óptica tiene como objetivo evitar que en el proceso de instalación se produzcan curvas demasiado cerradas en la fibra.</a:t>
            </a:r>
          </a:p>
          <a:p>
            <a:pPr eaLnBrk="1" hangingPunct="1"/>
            <a:r>
              <a:rPr lang="es-ES" smtClean="0"/>
              <a:t>En esta figura se muestra la estructura interna de dos mangueras de fibra óptica habituales. La de la izquierda es una manguera utilizada normalmente por las empresas eléctricas que ofrecen servicios de comunicaciones. Dichas empresas aprovechan el derecho de paso que les otorga la red de distribución de electricidad (cables de alta tensión)  para establecer tendidos de fibra óptica que luego aprovechan para vender capacidad y servicios de telecomunicaciones a los usuarios mediante sus empresas filiales. Utilizando como cable de tierra una manguera de fibra óptica con recubrimiento metálico como la de la figura se consigue un tendido de fibra sin aumentar el número de cables.</a:t>
            </a:r>
          </a:p>
          <a:p>
            <a:pPr eaLnBrk="1" hangingPunct="1"/>
            <a:r>
              <a:rPr lang="es-ES" smtClean="0"/>
              <a:t>El cable de la derecha es otro ejemplo de manguera de fibra diseñada también para tendidos aéreos, pero en este caso sin envoltura metálica. La protección mecánica de la cubierta está preparada no solo para resistir inclemencias del tiempo, la acción de los rayos ultravioleta, etc., sino incluso el impacto de un disparo con escopeta de caza desde una distancia de 20 metros.</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14</a:t>
            </a:fld>
            <a:endParaRPr lang="es-ES" dirty="0"/>
          </a:p>
        </p:txBody>
      </p:sp>
    </p:spTree>
    <p:extLst>
      <p:ext uri="{BB962C8B-B14F-4D97-AF65-F5344CB8AC3E}">
        <p14:creationId xmlns:p14="http://schemas.microsoft.com/office/powerpoint/2010/main" val="411072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a:noFill/>
        </p:spPr>
        <p:txBody>
          <a:bodyPr/>
          <a:lstStyle/>
          <a:p>
            <a:r>
              <a:rPr lang="es-ES"/>
              <a:t>Redes Ópticas</a:t>
            </a:r>
          </a:p>
        </p:txBody>
      </p:sp>
      <p:sp>
        <p:nvSpPr>
          <p:cNvPr id="315397" name="Rectangle 2"/>
          <p:cNvSpPr>
            <a:spLocks noGrp="1" noRot="1" noChangeAspect="1" noChangeArrowheads="1" noTextEdit="1"/>
          </p:cNvSpPr>
          <p:nvPr>
            <p:ph type="sldImg"/>
          </p:nvPr>
        </p:nvSpPr>
        <p:spPr>
          <a:xfrm>
            <a:off x="566738" y="487363"/>
            <a:ext cx="5648325" cy="4237037"/>
          </a:xfrm>
          <a:ln/>
        </p:spPr>
      </p:sp>
      <p:sp>
        <p:nvSpPr>
          <p:cNvPr id="315398" name="Rectangle 3"/>
          <p:cNvSpPr>
            <a:spLocks noGrp="1" noChangeArrowheads="1"/>
          </p:cNvSpPr>
          <p:nvPr>
            <p:ph type="body" idx="1"/>
          </p:nvPr>
        </p:nvSpPr>
        <p:spPr>
          <a:noFill/>
          <a:ln/>
        </p:spPr>
        <p:txBody>
          <a:bodyPr/>
          <a:lstStyle/>
          <a:p>
            <a:pPr eaLnBrk="1" hangingPunct="1"/>
            <a:r>
              <a:rPr lang="es-ES" dirty="0" smtClean="0"/>
              <a:t>El primer cable submarino de larga distancia (de cobre) se tendió en 1866 entre Europa y América para aplicaciones de telegrafía, permitiendo transmitir ocho palabras por minuto. </a:t>
            </a:r>
          </a:p>
          <a:p>
            <a:pPr eaLnBrk="1" hangingPunct="1"/>
            <a:r>
              <a:rPr lang="es-ES" dirty="0" smtClean="0"/>
              <a:t>El primer cable submarino de fibra óptica de larga distancia se tendió en 1988 entre Estados Unidos, Inglaterra y Francia. Estaba formado por un cable de cuatro fibras que transportaban cada una 20 Mb/s de tráfico con repetidores cada 40 Km y permitían mantener 40.000 llamadas telefónica simultáneamente.</a:t>
            </a:r>
          </a:p>
          <a:p>
            <a:pPr eaLnBrk="1" hangingPunct="1"/>
            <a:r>
              <a:rPr lang="es-ES" dirty="0" smtClean="0"/>
              <a:t>El cable de fibra óptica submarina está expuesto a daños producidos por múltiples factores, como la pesca de arrastre, las anclas de los barcos, terremotos, volcanes e incluso mordeduras de tiburones. Por ese motivo tiene una protección mayor que la fibra terrestre. Curiosamente cuanto mayor es la profundidad del tendido menor es la protección de la fibra, ya que los factores de riesgo disminuyen. Una fibra a 1000 metros de profundidad lleva doble armadura de protección con un diámetro de 46 mm, mientras que a 2000 metros de profundidad o más se utiliza fibra con armadura simple cuyo diámetro es de 31 mm.</a:t>
            </a:r>
          </a:p>
          <a:p>
            <a:pPr eaLnBrk="1" hangingPunct="1"/>
            <a:r>
              <a:rPr lang="es-ES" dirty="0" smtClean="0"/>
              <a:t>Mientras que con fibra de armadura sencilla un barco típico puede cargar unos 6000 Km de fibra como máximo, cuando se utiliza doble armadura la capacidad disminuye a unos 4000 Km.</a:t>
            </a:r>
          </a:p>
          <a:p>
            <a:pPr eaLnBrk="1" hangingPunct="1"/>
            <a:r>
              <a:rPr lang="es-ES" dirty="0" smtClean="0"/>
              <a:t>Por las mismas razones cuando el tendido discurre a más de 2000 metros de profundidad el cable simplemente descansa sobre la superficie del fondo, mientras que a profundidades menores se entierra unos 10 metros en el fondo del mar. Para efectuar y controlar el enterramiento se utilizan vehículos especiales dotados de cámaras de vídeo operados por control remoto que trabajan a una velocidad media de 1 o 2 Km por hora, día y noche de forma ininterrumpida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15</a:t>
            </a:fld>
            <a:endParaRPr lang="es-ES" dirty="0"/>
          </a:p>
        </p:txBody>
      </p:sp>
    </p:spTree>
    <p:extLst>
      <p:ext uri="{BB962C8B-B14F-4D97-AF65-F5344CB8AC3E}">
        <p14:creationId xmlns:p14="http://schemas.microsoft.com/office/powerpoint/2010/main" val="194805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hdr" sz="quarter"/>
          </p:nvPr>
        </p:nvSpPr>
        <p:spPr>
          <a:noFill/>
        </p:spPr>
        <p:txBody>
          <a:bodyPr/>
          <a:lstStyle/>
          <a:p>
            <a:r>
              <a:rPr lang="es-ES"/>
              <a:t>Redes Ópticas</a:t>
            </a:r>
          </a:p>
        </p:txBody>
      </p:sp>
      <p:sp>
        <p:nvSpPr>
          <p:cNvPr id="316421" name="Rectangle 2"/>
          <p:cNvSpPr>
            <a:spLocks noGrp="1" noRot="1" noChangeAspect="1" noChangeArrowheads="1" noTextEdit="1"/>
          </p:cNvSpPr>
          <p:nvPr>
            <p:ph type="sldImg"/>
          </p:nvPr>
        </p:nvSpPr>
        <p:spPr>
          <a:xfrm>
            <a:off x="566738" y="487363"/>
            <a:ext cx="5649912" cy="4237037"/>
          </a:xfrm>
          <a:ln/>
        </p:spPr>
      </p:sp>
      <p:sp>
        <p:nvSpPr>
          <p:cNvPr id="316422" name="Rectangle 3"/>
          <p:cNvSpPr>
            <a:spLocks noGrp="1" noChangeArrowheads="1"/>
          </p:cNvSpPr>
          <p:nvPr>
            <p:ph type="body" idx="1"/>
          </p:nvPr>
        </p:nvSpPr>
        <p:spPr>
          <a:noFill/>
          <a:ln/>
        </p:spPr>
        <p:txBody>
          <a:bodyPr lIns="91423" tIns="45712" rIns="91423" bIns="45712"/>
          <a:lstStyle/>
          <a:p>
            <a:pPr eaLnBrk="1" hangingPunct="1"/>
            <a:r>
              <a:rPr lang="es-ES" smtClean="0"/>
              <a:t>Esta gráfica muestra la variación de la atenuación de la fibra óptica en función de la longitud de onda. La fibra multimodo tiene mayor atenuación dado que el núcleo contiene mayor cantidad de material dopante. La cresta que aparece en torno a 1400 nm se debe a la absorción producida por el ión hidroxilo OH</a:t>
            </a:r>
            <a:r>
              <a:rPr lang="es-ES" baseline="30000" smtClean="0"/>
              <a:t>- </a:t>
            </a:r>
            <a:r>
              <a:rPr lang="es-ES" smtClean="0"/>
              <a:t>presente en el agua, por eso se denomina ‘pico de agua’. A medida que las técnicas de fabricación de la fibra óptica mejoran y se reduce la cantidad de agua presente en el vidrio la altura de esta cresta disminuye.</a:t>
            </a:r>
          </a:p>
          <a:p>
            <a:pPr eaLnBrk="1" hangingPunct="1"/>
            <a:r>
              <a:rPr lang="es-ES" smtClean="0"/>
              <a:t>Las denominadas ‘ventanas’ son las bandas de longitudes de onda en las que la fibra óptica es más transparente. Todas ellas se encuentran fuera del espectro visible, en la zona del infrarrojo, aunque la primera ventana está cerca de la luz visible. La primera ventana no es realmente una zona de baja atenuación, su principal virtud consiste en el bajo costo de los emisores ópticos debido a la posibilidad de aprovechar tecnología desarrollada para los lectores de CD-ROM.</a:t>
            </a:r>
          </a:p>
          <a:p>
            <a:pPr eaLnBrk="1" hangingPunct="1"/>
            <a:r>
              <a:rPr lang="es-ES" smtClean="0"/>
              <a:t>A medida que la tecnología ha permitido fabricar emisores capaces de transmitir a longitudes de onda mayores se han ido definiendo ventanas en bandas mas alejadas del espectro visible, que ofrecen menor atenuación. Así han parecido la segunda ventana seguida de la tercera y la cuarta. Esas ventanas también recibían la denominación de bandas O, C y L respectivamente. Recientemente se han definido dos bandas adicionales (Ey S) que abarcan la zona comprendida entre la segunda y tercera ventanas. Estas bandas requieren para poder utilizarse que la fibra utilizada tenga atenuado el ‘pico de agua’.</a:t>
            </a:r>
          </a:p>
          <a:p>
            <a:pPr eaLnBrk="1" hangingPunct="1"/>
            <a:r>
              <a:rPr lang="es-ES" smtClean="0"/>
              <a:t>La figura muestra la atenuación de fibras que podemos denominar ‘antiguas’, ya que las fibras actuales tienen atenuaciones notablemente inferiores. La curva discontinua muestra cual es la dispersión intrínseca de la fibra que da una idea de la atenuación que debería tener una fibra que podríamos denominar ‘perfecta’.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16</a:t>
            </a:fld>
            <a:endParaRPr lang="es-ES" dirty="0"/>
          </a:p>
        </p:txBody>
      </p:sp>
    </p:spTree>
    <p:extLst>
      <p:ext uri="{BB962C8B-B14F-4D97-AF65-F5344CB8AC3E}">
        <p14:creationId xmlns:p14="http://schemas.microsoft.com/office/powerpoint/2010/main" val="70802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17</a:t>
            </a:fld>
            <a:endParaRPr lang="es-ES" dirty="0"/>
          </a:p>
        </p:txBody>
      </p:sp>
    </p:spTree>
    <p:extLst>
      <p:ext uri="{BB962C8B-B14F-4D97-AF65-F5344CB8AC3E}">
        <p14:creationId xmlns:p14="http://schemas.microsoft.com/office/powerpoint/2010/main" val="4214686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a:noFill/>
        </p:spPr>
        <p:txBody>
          <a:bodyPr/>
          <a:lstStyle/>
          <a:p>
            <a:r>
              <a:rPr lang="es-ES"/>
              <a:t>Redes Ópticas</a:t>
            </a:r>
          </a:p>
        </p:txBody>
      </p:sp>
      <p:sp>
        <p:nvSpPr>
          <p:cNvPr id="317445" name="Rectangle 2"/>
          <p:cNvSpPr>
            <a:spLocks noGrp="1" noRot="1" noChangeAspect="1" noChangeArrowheads="1" noTextEdit="1"/>
          </p:cNvSpPr>
          <p:nvPr>
            <p:ph type="sldImg"/>
          </p:nvPr>
        </p:nvSpPr>
        <p:spPr>
          <a:xfrm>
            <a:off x="566738" y="487363"/>
            <a:ext cx="5648325" cy="4237037"/>
          </a:xfrm>
          <a:ln/>
        </p:spPr>
      </p:sp>
      <p:sp>
        <p:nvSpPr>
          <p:cNvPr id="317446" name="Rectangle 3"/>
          <p:cNvSpPr>
            <a:spLocks noGrp="1" noChangeArrowheads="1"/>
          </p:cNvSpPr>
          <p:nvPr>
            <p:ph type="body" idx="1"/>
          </p:nvPr>
        </p:nvSpPr>
        <p:spPr>
          <a:noFill/>
          <a:ln/>
        </p:spPr>
        <p:txBody>
          <a:bodyPr/>
          <a:lstStyle/>
          <a:p>
            <a:pPr eaLnBrk="1" hangingPunct="1"/>
            <a:r>
              <a:rPr lang="es-ES" smtClean="0"/>
              <a:t>Este es un ejemplo de la atenuación espectral de dos fibras actuales típicas, la muy conocida Corning SMF-28 y la Corning SMF-28e, que se distingue de la anterior por tener especialmente atenuado el pico de agua. La Corning SMF-28e es un ejemplo de las fibras que se denominan LWP (Low Water Peak) que permiten utilizar las nuevas bandas E y S además de las habituales.</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18</a:t>
            </a:fld>
            <a:endParaRPr lang="es-ES" dirty="0"/>
          </a:p>
        </p:txBody>
      </p:sp>
    </p:spTree>
    <p:extLst>
      <p:ext uri="{BB962C8B-B14F-4D97-AF65-F5344CB8AC3E}">
        <p14:creationId xmlns:p14="http://schemas.microsoft.com/office/powerpoint/2010/main" val="176627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a:noFill/>
        </p:spPr>
        <p:txBody>
          <a:bodyPr/>
          <a:lstStyle/>
          <a:p>
            <a:r>
              <a:rPr lang="es-ES"/>
              <a:t>Redes Ópticas</a:t>
            </a:r>
          </a:p>
        </p:txBody>
      </p:sp>
      <p:sp>
        <p:nvSpPr>
          <p:cNvPr id="318469" name="Rectangle 2"/>
          <p:cNvSpPr>
            <a:spLocks noGrp="1" noRot="1" noChangeAspect="1" noChangeArrowheads="1" noTextEdit="1"/>
          </p:cNvSpPr>
          <p:nvPr>
            <p:ph type="sldImg"/>
          </p:nvPr>
        </p:nvSpPr>
        <p:spPr>
          <a:xfrm>
            <a:off x="566738" y="487363"/>
            <a:ext cx="5648325" cy="4237037"/>
          </a:xfrm>
          <a:ln/>
        </p:spPr>
      </p:sp>
      <p:sp>
        <p:nvSpPr>
          <p:cNvPr id="318470" name="Rectangle 3"/>
          <p:cNvSpPr>
            <a:spLocks noGrp="1" noChangeArrowheads="1"/>
          </p:cNvSpPr>
          <p:nvPr>
            <p:ph type="body" idx="1"/>
          </p:nvPr>
        </p:nvSpPr>
        <p:spPr>
          <a:noFill/>
          <a:ln/>
        </p:spPr>
        <p:txBody>
          <a:bodyPr/>
          <a:lstStyle/>
          <a:p>
            <a:pPr eaLnBrk="1" hangingPunct="1"/>
            <a:r>
              <a:rPr lang="es-ES" smtClean="0"/>
              <a:t>Cada ventana se caracteriza por una atenuación diferente, lo cual condiciona el alcance máximo de la señal luminosa. La tabla muestra la atenuación aproximada de cada banda, si bien estos valores dependen mucho del tipo de fibra.</a:t>
            </a:r>
          </a:p>
          <a:p>
            <a:pPr eaLnBrk="1" hangingPunct="1"/>
            <a:r>
              <a:rPr lang="es-ES" smtClean="0"/>
              <a:t>La fibra multimodo solo utiliza la primera y segunda ventanas, mientras que la monomodo puede utilizar todas las bandas excepto la primera ventana.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19</a:t>
            </a:fld>
            <a:endParaRPr lang="es-ES" dirty="0"/>
          </a:p>
        </p:txBody>
      </p:sp>
    </p:spTree>
    <p:extLst>
      <p:ext uri="{BB962C8B-B14F-4D97-AF65-F5344CB8AC3E}">
        <p14:creationId xmlns:p14="http://schemas.microsoft.com/office/powerpoint/2010/main" val="344009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a:noFill/>
        </p:spPr>
        <p:txBody>
          <a:bodyPr/>
          <a:lstStyle/>
          <a:p>
            <a:r>
              <a:rPr lang="es-ES"/>
              <a:t>Redes Ópticas</a:t>
            </a:r>
          </a:p>
        </p:txBody>
      </p:sp>
      <p:sp>
        <p:nvSpPr>
          <p:cNvPr id="303109" name="Rectangle 2"/>
          <p:cNvSpPr>
            <a:spLocks noGrp="1" noRot="1" noChangeAspect="1" noChangeArrowheads="1" noTextEdit="1"/>
          </p:cNvSpPr>
          <p:nvPr>
            <p:ph type="sldImg"/>
          </p:nvPr>
        </p:nvSpPr>
        <p:spPr>
          <a:xfrm>
            <a:off x="566738" y="487363"/>
            <a:ext cx="5648325" cy="4237037"/>
          </a:xfrm>
          <a:ln/>
        </p:spPr>
      </p:sp>
      <p:sp>
        <p:nvSpPr>
          <p:cNvPr id="30311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a:t>
            </a:fld>
            <a:endParaRPr lang="es-ES" dirty="0"/>
          </a:p>
        </p:txBody>
      </p:sp>
    </p:spTree>
    <p:extLst>
      <p:ext uri="{BB962C8B-B14F-4D97-AF65-F5344CB8AC3E}">
        <p14:creationId xmlns:p14="http://schemas.microsoft.com/office/powerpoint/2010/main" val="907919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a:noFill/>
        </p:spPr>
        <p:txBody>
          <a:bodyPr/>
          <a:lstStyle/>
          <a:p>
            <a:r>
              <a:rPr lang="es-ES"/>
              <a:t>Redes Ópticas</a:t>
            </a:r>
          </a:p>
        </p:txBody>
      </p:sp>
      <p:sp>
        <p:nvSpPr>
          <p:cNvPr id="319493" name="Rectangle 2"/>
          <p:cNvSpPr>
            <a:spLocks noGrp="1" noRot="1" noChangeAspect="1" noChangeArrowheads="1" noTextEdit="1"/>
          </p:cNvSpPr>
          <p:nvPr>
            <p:ph type="sldImg"/>
          </p:nvPr>
        </p:nvSpPr>
        <p:spPr>
          <a:xfrm>
            <a:off x="566738" y="487363"/>
            <a:ext cx="5648325" cy="4237037"/>
          </a:xfrm>
          <a:ln/>
        </p:spPr>
      </p:sp>
      <p:sp>
        <p:nvSpPr>
          <p:cNvPr id="319494" name="Rectangle 3"/>
          <p:cNvSpPr>
            <a:spLocks noGrp="1" noChangeArrowheads="1"/>
          </p:cNvSpPr>
          <p:nvPr>
            <p:ph type="body" idx="1"/>
          </p:nvPr>
        </p:nvSpPr>
        <p:spPr>
          <a:noFill/>
          <a:ln/>
        </p:spPr>
        <p:txBody>
          <a:bodyPr/>
          <a:lstStyle/>
          <a:p>
            <a:pPr eaLnBrk="1" hangingPunct="1"/>
            <a:r>
              <a:rPr lang="es-ES" smtClean="0"/>
              <a:t>Los emisores de fibra óptica son siempre LEDs, que pueden emitir luz normal (no coherente) o luz láser, coherente. Normalmente el costo del emisor (tanto si es de luz normal como si es láser) aumenta conforme aumenta la longitud de onda de funcionamiento.</a:t>
            </a:r>
          </a:p>
          <a:p>
            <a:pPr eaLnBrk="1" hangingPunct="1"/>
            <a:r>
              <a:rPr lang="es-ES" smtClean="0"/>
              <a:t>Como ejemplo ilustrativo podemos dar el dato de que un transceivers de gigabit ethernet de primera ventana cuesta 500 dólares y tiene un alcance máximo de 500 metros, uno de segunda ventana cuesta mil dólares y tiene un alcance de diez kilómetros, y uno de tercera ventana cuesta cuatro mil dólares y tiene un alcance de cien kilómetros.</a:t>
            </a:r>
          </a:p>
          <a:p>
            <a:pPr eaLnBrk="1" hangingPunct="1"/>
            <a:r>
              <a:rPr lang="es-ES" smtClean="0"/>
              <a:t>Para distancias largas (más de 2 Km) se emplean siempre emisores láser en 2ª, 3ª o 4ª ventana, ya que los LED de luz normal no tienen suficiente potencia para llegar a estas distancias. Por otro lado, cuando se trata de altas velocidades (por encima de 600 Mb/s) siempre se usan lásers, aunque se trate de distancias cortas, porque los LEDs de luz normal no son capaces de emitir pulsos lo bastante cortos.</a:t>
            </a:r>
          </a:p>
          <a:p>
            <a:pPr eaLnBrk="1" hangingPunct="1"/>
            <a:r>
              <a:rPr lang="es-ES" smtClean="0"/>
              <a:t>Aunque los emisores láser tienen un espectro de emisión mucho más estrecho que los de luz normal, la luz emitida tiene una cierta anchura, que suele estar entre 0,5 y 5 nm dependiendo del tipo de láser.</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20</a:t>
            </a:fld>
            <a:endParaRPr lang="es-ES" dirty="0"/>
          </a:p>
        </p:txBody>
      </p:sp>
    </p:spTree>
    <p:extLst>
      <p:ext uri="{BB962C8B-B14F-4D97-AF65-F5344CB8AC3E}">
        <p14:creationId xmlns:p14="http://schemas.microsoft.com/office/powerpoint/2010/main" val="2191350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hdr" sz="quarter"/>
          </p:nvPr>
        </p:nvSpPr>
        <p:spPr>
          <a:noFill/>
        </p:spPr>
        <p:txBody>
          <a:bodyPr/>
          <a:lstStyle/>
          <a:p>
            <a:r>
              <a:rPr lang="es-ES"/>
              <a:t>Redes Ópticas</a:t>
            </a:r>
          </a:p>
        </p:txBody>
      </p:sp>
      <p:sp>
        <p:nvSpPr>
          <p:cNvPr id="320517" name="Rectangle 2"/>
          <p:cNvSpPr>
            <a:spLocks noGrp="1" noRot="1" noChangeAspect="1" noChangeArrowheads="1" noTextEdit="1"/>
          </p:cNvSpPr>
          <p:nvPr>
            <p:ph type="sldImg"/>
          </p:nvPr>
        </p:nvSpPr>
        <p:spPr>
          <a:xfrm>
            <a:off x="566738" y="487363"/>
            <a:ext cx="5648325" cy="4237037"/>
          </a:xfrm>
          <a:ln/>
        </p:spPr>
      </p:sp>
      <p:sp>
        <p:nvSpPr>
          <p:cNvPr id="32051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21</a:t>
            </a:fld>
            <a:endParaRPr lang="es-ES" dirty="0"/>
          </a:p>
        </p:txBody>
      </p:sp>
    </p:spTree>
    <p:extLst>
      <p:ext uri="{BB962C8B-B14F-4D97-AF65-F5344CB8AC3E}">
        <p14:creationId xmlns:p14="http://schemas.microsoft.com/office/powerpoint/2010/main" val="1006014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a:noFill/>
        </p:spPr>
        <p:txBody>
          <a:bodyPr/>
          <a:lstStyle/>
          <a:p>
            <a:r>
              <a:rPr lang="es-ES"/>
              <a:t>Redes Ópticas</a:t>
            </a:r>
          </a:p>
        </p:txBody>
      </p:sp>
      <p:sp>
        <p:nvSpPr>
          <p:cNvPr id="321541" name="Rectangle 2"/>
          <p:cNvSpPr>
            <a:spLocks noGrp="1" noRot="1" noChangeAspect="1" noChangeArrowheads="1" noTextEdit="1"/>
          </p:cNvSpPr>
          <p:nvPr>
            <p:ph type="sldImg"/>
          </p:nvPr>
        </p:nvSpPr>
        <p:spPr>
          <a:xfrm>
            <a:off x="566738" y="487363"/>
            <a:ext cx="5648325" cy="4237037"/>
          </a:xfrm>
          <a:ln/>
        </p:spPr>
      </p:sp>
      <p:sp>
        <p:nvSpPr>
          <p:cNvPr id="321542" name="Rectangle 3"/>
          <p:cNvSpPr>
            <a:spLocks noGrp="1" noChangeArrowheads="1"/>
          </p:cNvSpPr>
          <p:nvPr>
            <p:ph type="body" idx="1"/>
          </p:nvPr>
        </p:nvSpPr>
        <p:spPr>
          <a:noFill/>
          <a:ln/>
        </p:spPr>
        <p:txBody>
          <a:bodyPr/>
          <a:lstStyle/>
          <a:p>
            <a:pPr eaLnBrk="1" hangingPunct="1"/>
            <a:r>
              <a:rPr lang="es-ES" smtClean="0"/>
              <a:t>La información digital no se procesa en los ordenadores en formato óptico sino eléctrico. Por esto siempre que se realiza una transmisión de información a través de una fibra óptica es preciso realizar una conversión de la señal eléctrica en señal óptica en el lado del emisor, y la conversión inversa (de óptica a eléctrica) en el lado del receptor.</a:t>
            </a:r>
          </a:p>
          <a:p>
            <a:pPr eaLnBrk="1" hangingPunct="1"/>
            <a:r>
              <a:rPr lang="es-ES" smtClean="0"/>
              <a:t>El conversor electro-óptico es un elemento que no esta presente cuando la señal se transmite en formato eléctrico. Por eso las interfaces en fibra óptica siempre tiene un costo superior que las equivalentes interfaces eléctricas. No obstante las ventajas de la fibra óptica (alcance elevado, baja tasa de error, alta inmunidad frente a interferencias) compensan en muchos casos el costo del conversor electro-óptico.</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22</a:t>
            </a:fld>
            <a:endParaRPr lang="es-ES" dirty="0"/>
          </a:p>
        </p:txBody>
      </p:sp>
    </p:spTree>
    <p:extLst>
      <p:ext uri="{BB962C8B-B14F-4D97-AF65-F5344CB8AC3E}">
        <p14:creationId xmlns:p14="http://schemas.microsoft.com/office/powerpoint/2010/main" val="377058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a:noFill/>
        </p:spPr>
        <p:txBody>
          <a:bodyPr/>
          <a:lstStyle/>
          <a:p>
            <a:r>
              <a:rPr lang="es-ES"/>
              <a:t>Redes Ópticas</a:t>
            </a:r>
          </a:p>
        </p:txBody>
      </p:sp>
      <p:sp>
        <p:nvSpPr>
          <p:cNvPr id="322565" name="Rectangle 2"/>
          <p:cNvSpPr>
            <a:spLocks noGrp="1" noRot="1" noChangeAspect="1" noChangeArrowheads="1" noTextEdit="1"/>
          </p:cNvSpPr>
          <p:nvPr>
            <p:ph type="sldImg"/>
          </p:nvPr>
        </p:nvSpPr>
        <p:spPr>
          <a:xfrm>
            <a:off x="566738" y="487363"/>
            <a:ext cx="5648325" cy="4237037"/>
          </a:xfrm>
          <a:ln/>
        </p:spPr>
      </p:sp>
      <p:sp>
        <p:nvSpPr>
          <p:cNvPr id="32256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23</a:t>
            </a:fld>
            <a:endParaRPr lang="es-ES" dirty="0"/>
          </a:p>
        </p:txBody>
      </p:sp>
    </p:spTree>
    <p:extLst>
      <p:ext uri="{BB962C8B-B14F-4D97-AF65-F5344CB8AC3E}">
        <p14:creationId xmlns:p14="http://schemas.microsoft.com/office/powerpoint/2010/main" val="420406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a:noFill/>
        </p:spPr>
        <p:txBody>
          <a:bodyPr/>
          <a:lstStyle/>
          <a:p>
            <a:r>
              <a:rPr lang="es-ES"/>
              <a:t>Redes Ópticas</a:t>
            </a:r>
          </a:p>
        </p:txBody>
      </p:sp>
      <p:sp>
        <p:nvSpPr>
          <p:cNvPr id="323589" name="Rectangle 2"/>
          <p:cNvSpPr>
            <a:spLocks noGrp="1" noRot="1" noChangeAspect="1" noChangeArrowheads="1" noTextEdit="1"/>
          </p:cNvSpPr>
          <p:nvPr>
            <p:ph type="sldImg"/>
          </p:nvPr>
        </p:nvSpPr>
        <p:spPr>
          <a:xfrm>
            <a:off x="566738" y="487363"/>
            <a:ext cx="5648325" cy="4237037"/>
          </a:xfrm>
          <a:ln/>
        </p:spPr>
      </p:sp>
      <p:sp>
        <p:nvSpPr>
          <p:cNvPr id="323590" name="Rectangle 3"/>
          <p:cNvSpPr>
            <a:spLocks noGrp="1" noChangeArrowheads="1"/>
          </p:cNvSpPr>
          <p:nvPr>
            <p:ph type="body" idx="1"/>
          </p:nvPr>
        </p:nvSpPr>
        <p:spPr>
          <a:noFill/>
          <a:ln/>
        </p:spPr>
        <p:txBody>
          <a:bodyPr/>
          <a:lstStyle/>
          <a:p>
            <a:pPr eaLnBrk="1" hangingPunct="1"/>
            <a:r>
              <a:rPr lang="es-ES" smtClean="0"/>
              <a:t>El repetidor desarrolla tres tareas diferentes, normalmente conocidas como ‘las tres R’, con la señal recibida:</a:t>
            </a:r>
          </a:p>
          <a:p>
            <a:pPr eaLnBrk="1" hangingPunct="1">
              <a:buFontTx/>
              <a:buChar char="•"/>
            </a:pPr>
            <a:r>
              <a:rPr lang="es-ES" b="1" smtClean="0"/>
              <a:t>Restore</a:t>
            </a:r>
            <a:r>
              <a:rPr lang="es-ES" smtClean="0"/>
              <a:t>: La restaura a una intensidad adecuada para que pueda ser interpretada.</a:t>
            </a:r>
          </a:p>
          <a:p>
            <a:pPr eaLnBrk="1" hangingPunct="1">
              <a:buFontTx/>
              <a:buChar char="•"/>
            </a:pPr>
            <a:r>
              <a:rPr lang="es-ES" b="1" smtClean="0"/>
              <a:t>Reshape</a:t>
            </a:r>
            <a:r>
              <a:rPr lang="es-ES" smtClean="0"/>
              <a:t>: Corrige las deformaciones que se puedan haber producido en el trayecto debido a interferencias y comportamientos no lineales del medio de transmisión.</a:t>
            </a:r>
          </a:p>
          <a:p>
            <a:pPr eaLnBrk="1" hangingPunct="1">
              <a:buFontTx/>
              <a:buChar char="•"/>
            </a:pPr>
            <a:r>
              <a:rPr lang="es-ES" b="1" smtClean="0"/>
              <a:t>Resynchronize</a:t>
            </a:r>
            <a:r>
              <a:rPr lang="es-ES" smtClean="0"/>
              <a:t>: Una vez la señal tiene el nivel y la forma adecuados el repetidor la sitúa exactamente en su sitio dentro del bit que le corresponde. La señal normalmente sufre una ligera desviación en el tiempo debido también a fluctuaciones y comportamientos no lineales del medio de transmisión.</a:t>
            </a:r>
          </a:p>
          <a:p>
            <a:pPr eaLnBrk="1" hangingPunct="1"/>
            <a:r>
              <a:rPr lang="es-ES" smtClean="0"/>
              <a:t>Si el repetidor se sitúa demasiado lejos del emisor existe el riesgo de que la señal recibida esté tan deformada que el repetidor sea incapaz de determinar el valor (0 ó 1) del bit transmitido. Ahora bien, cuando no se da este problema la señal que sale del repetidor es completamente equivalente a la que salió del emisor inicial. Dado que la calidad de la señal no se degrada se puede utilizar un número ilimitado de repetidores en la transmisión de una señal por un cable, siempre y cuando se asegure que en ningún caso se supera el límite de distancia permitido.</a:t>
            </a:r>
          </a:p>
          <a:p>
            <a:pPr eaLnBrk="1" hangingPunct="1"/>
            <a:r>
              <a:rPr lang="es-ES" smtClean="0"/>
              <a:t>A diferencia de un repetidor un amplificador solo realiza la primera ‘R’, es decir solo restaura la intensidad de la señal pero sin darle de nuevo forma ni ponerla en su lugar en el tiempo, es decir sincronizarla. El amplificador actúa sobre la señal únicamente a nivel analógico, por lo que la señal que atraviesa varios amplificadores se deforma de manera paulatina. Existe un número máximo de amplificadores por los que puede pasar una señal digital antes de que la tasa de error introducida sea excesiva.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24</a:t>
            </a:fld>
            <a:endParaRPr lang="es-ES" dirty="0"/>
          </a:p>
        </p:txBody>
      </p:sp>
    </p:spTree>
    <p:extLst>
      <p:ext uri="{BB962C8B-B14F-4D97-AF65-F5344CB8AC3E}">
        <p14:creationId xmlns:p14="http://schemas.microsoft.com/office/powerpoint/2010/main" val="1600569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hdr" sz="quarter"/>
          </p:nvPr>
        </p:nvSpPr>
        <p:spPr>
          <a:noFill/>
        </p:spPr>
        <p:txBody>
          <a:bodyPr/>
          <a:lstStyle/>
          <a:p>
            <a:r>
              <a:rPr lang="es-ES"/>
              <a:t>Redes Ópticas</a:t>
            </a:r>
          </a:p>
        </p:txBody>
      </p:sp>
      <p:sp>
        <p:nvSpPr>
          <p:cNvPr id="324613" name="Rectangle 2"/>
          <p:cNvSpPr>
            <a:spLocks noGrp="1" noRot="1" noChangeAspect="1" noChangeArrowheads="1" noTextEdit="1"/>
          </p:cNvSpPr>
          <p:nvPr>
            <p:ph type="sldImg"/>
          </p:nvPr>
        </p:nvSpPr>
        <p:spPr>
          <a:xfrm>
            <a:off x="566738" y="487363"/>
            <a:ext cx="5648325" cy="4237037"/>
          </a:xfrm>
          <a:ln/>
        </p:spPr>
      </p:sp>
      <p:sp>
        <p:nvSpPr>
          <p:cNvPr id="324614" name="Rectangle 3"/>
          <p:cNvSpPr>
            <a:spLocks noGrp="1" noChangeArrowheads="1"/>
          </p:cNvSpPr>
          <p:nvPr>
            <p:ph type="body" idx="1"/>
          </p:nvPr>
        </p:nvSpPr>
        <p:spPr>
          <a:noFill/>
          <a:ln/>
        </p:spPr>
        <p:txBody>
          <a:bodyPr/>
          <a:lstStyle/>
          <a:p>
            <a:pPr eaLnBrk="1" hangingPunct="1"/>
            <a:r>
              <a:rPr lang="es-ES" smtClean="0"/>
              <a:t>Normalmente la información se transmite por la fibra de forma unidireccional, de modo que para conseguir una comunicación full-dúplex se utilizan dos fibras, una para cada sentido.</a:t>
            </a:r>
          </a:p>
          <a:p>
            <a:pPr eaLnBrk="1" hangingPunct="1"/>
            <a:r>
              <a:rPr lang="es-ES" smtClean="0"/>
              <a:t>Por otro lado, aunque la fibra óptica tiene un alcance considerablemente mayor que los cables de cobre la señal se atenúa con la distancia y antes o después es preciso regenerarla, como ya hemos comentado. El dispositivo encargado de esta tarea es un repetidor, que se muestra esquemáticamente en la figura.</a:t>
            </a:r>
          </a:p>
          <a:p>
            <a:pPr eaLnBrk="1" hangingPunct="1"/>
            <a:r>
              <a:rPr lang="es-ES" smtClean="0"/>
              <a:t>El Repetidor regenera la señal en formato eléctrico. Por tanto es necesario realizar una doble conversión.</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25</a:t>
            </a:fld>
            <a:endParaRPr lang="es-ES" dirty="0"/>
          </a:p>
        </p:txBody>
      </p:sp>
    </p:spTree>
    <p:extLst>
      <p:ext uri="{BB962C8B-B14F-4D97-AF65-F5344CB8AC3E}">
        <p14:creationId xmlns:p14="http://schemas.microsoft.com/office/powerpoint/2010/main" val="1491960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a:noFill/>
        </p:spPr>
        <p:txBody>
          <a:bodyPr/>
          <a:lstStyle/>
          <a:p>
            <a:r>
              <a:rPr lang="es-ES"/>
              <a:t>Redes Ópticas</a:t>
            </a:r>
          </a:p>
        </p:txBody>
      </p:sp>
      <p:sp>
        <p:nvSpPr>
          <p:cNvPr id="325637" name="Rectangle 2"/>
          <p:cNvSpPr>
            <a:spLocks noGrp="1" noRot="1" noChangeAspect="1" noChangeArrowheads="1" noTextEdit="1"/>
          </p:cNvSpPr>
          <p:nvPr>
            <p:ph type="sldImg"/>
          </p:nvPr>
        </p:nvSpPr>
        <p:spPr>
          <a:xfrm>
            <a:off x="566738" y="487363"/>
            <a:ext cx="5648325" cy="4237037"/>
          </a:xfrm>
          <a:ln/>
        </p:spPr>
      </p:sp>
      <p:sp>
        <p:nvSpPr>
          <p:cNvPr id="32563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26</a:t>
            </a:fld>
            <a:endParaRPr lang="es-ES" dirty="0"/>
          </a:p>
        </p:txBody>
      </p:sp>
    </p:spTree>
    <p:extLst>
      <p:ext uri="{BB962C8B-B14F-4D97-AF65-F5344CB8AC3E}">
        <p14:creationId xmlns:p14="http://schemas.microsoft.com/office/powerpoint/2010/main" val="3737631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hdr" sz="quarter"/>
          </p:nvPr>
        </p:nvSpPr>
        <p:spPr>
          <a:noFill/>
        </p:spPr>
        <p:txBody>
          <a:bodyPr/>
          <a:lstStyle/>
          <a:p>
            <a:r>
              <a:rPr lang="es-ES"/>
              <a:t>Redes Ópticas</a:t>
            </a:r>
          </a:p>
        </p:txBody>
      </p:sp>
      <p:sp>
        <p:nvSpPr>
          <p:cNvPr id="326661" name="Rectangle 2"/>
          <p:cNvSpPr>
            <a:spLocks noGrp="1" noRot="1" noChangeAspect="1" noChangeArrowheads="1" noTextEdit="1"/>
          </p:cNvSpPr>
          <p:nvPr>
            <p:ph type="sldImg"/>
          </p:nvPr>
        </p:nvSpPr>
        <p:spPr>
          <a:xfrm>
            <a:off x="566738" y="487363"/>
            <a:ext cx="5648325" cy="4237037"/>
          </a:xfrm>
          <a:ln/>
        </p:spPr>
      </p:sp>
      <p:sp>
        <p:nvSpPr>
          <p:cNvPr id="326662" name="Rectangle 3"/>
          <p:cNvSpPr>
            <a:spLocks noGrp="1" noChangeArrowheads="1"/>
          </p:cNvSpPr>
          <p:nvPr>
            <p:ph type="body" idx="1"/>
          </p:nvPr>
        </p:nvSpPr>
        <p:spPr>
          <a:noFill/>
          <a:ln/>
        </p:spPr>
        <p:txBody>
          <a:bodyPr/>
          <a:lstStyle/>
          <a:p>
            <a:pPr eaLnBrk="1" hangingPunct="1"/>
            <a:r>
              <a:rPr lang="es-ES" smtClean="0"/>
              <a:t>La dispersión se ve afectada por dos factores, la distancia y la velocidad.</a:t>
            </a:r>
          </a:p>
          <a:p>
            <a:pPr eaLnBrk="1" hangingPunct="1"/>
            <a:r>
              <a:rPr lang="es-ES" smtClean="0"/>
              <a:t>La distancia recorrida en la fibra afecta negativamente a la señal ya que todos los fenómenos que provocan dispersión se incrementan de forma proporcional con la distancia.</a:t>
            </a:r>
          </a:p>
          <a:p>
            <a:pPr eaLnBrk="1" hangingPunct="1"/>
            <a:r>
              <a:rPr lang="es-ES" smtClean="0"/>
              <a:t>Por otro lado el aumento de la velocidad provoca que los pulsos sean mas cortos y por tanto sea mayor el riesgo de solapamiento entre ellos.</a:t>
            </a:r>
          </a:p>
          <a:p>
            <a:pPr eaLnBrk="1" hangingPunct="1"/>
            <a:r>
              <a:rPr lang="es-ES" smtClean="0"/>
              <a:t>Generalmente dada una tecnología es posible ir a mayores velocidades si se está dispuesto a sacrificar en alcance, o viceversa,  es posible aumentar el alcance si se está dispuesto a transmitir a una velocidad menor.</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27</a:t>
            </a:fld>
            <a:endParaRPr lang="es-ES" dirty="0"/>
          </a:p>
        </p:txBody>
      </p:sp>
    </p:spTree>
    <p:extLst>
      <p:ext uri="{BB962C8B-B14F-4D97-AF65-F5344CB8AC3E}">
        <p14:creationId xmlns:p14="http://schemas.microsoft.com/office/powerpoint/2010/main" val="2391613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 altLang="es-ES"/>
              <a:t>Tendencias de Internet en el Nivel Físico</a:t>
            </a:r>
          </a:p>
        </p:txBody>
      </p:sp>
      <p:sp>
        <p:nvSpPr>
          <p:cNvPr id="6" name="Rectangle 6"/>
          <p:cNvSpPr>
            <a:spLocks noGrp="1" noChangeArrowheads="1"/>
          </p:cNvSpPr>
          <p:nvPr>
            <p:ph type="ftr" sz="quarter" idx="4"/>
          </p:nvPr>
        </p:nvSpPr>
        <p:spPr>
          <a:ln/>
        </p:spPr>
        <p:txBody>
          <a:bodyPr/>
          <a:lstStyle/>
          <a:p>
            <a:r>
              <a:rPr lang="es-ES" altLang="es-ES"/>
              <a:t>Ampliación Redes</a:t>
            </a:r>
          </a:p>
        </p:txBody>
      </p:sp>
      <p:sp>
        <p:nvSpPr>
          <p:cNvPr id="7" name="Rectangle 7"/>
          <p:cNvSpPr>
            <a:spLocks noGrp="1" noChangeArrowheads="1"/>
          </p:cNvSpPr>
          <p:nvPr>
            <p:ph type="sldNum" sz="quarter" idx="5"/>
          </p:nvPr>
        </p:nvSpPr>
        <p:spPr>
          <a:ln/>
        </p:spPr>
        <p:txBody>
          <a:bodyPr/>
          <a:lstStyle/>
          <a:p>
            <a:r>
              <a:rPr lang="es-ES" altLang="es-ES"/>
              <a:t>5-</a:t>
            </a:r>
            <a:fld id="{BEC69EB7-85D5-41C1-B93D-74AB6AC0B69B}" type="slidenum">
              <a:rPr lang="es-ES" altLang="es-ES"/>
              <a:pPr/>
              <a:t>28</a:t>
            </a:fld>
            <a:endParaRPr lang="es-ES" altLang="es-ES"/>
          </a:p>
        </p:txBody>
      </p:sp>
      <p:sp>
        <p:nvSpPr>
          <p:cNvPr id="1104898" name="Rectangle 2"/>
          <p:cNvSpPr>
            <a:spLocks noGrp="1" noRot="1" noChangeAspect="1" noChangeArrowheads="1" noTextEdit="1"/>
          </p:cNvSpPr>
          <p:nvPr>
            <p:ph type="sldImg"/>
          </p:nvPr>
        </p:nvSpPr>
        <p:spPr>
          <a:xfrm>
            <a:off x="566738" y="487363"/>
            <a:ext cx="5648325" cy="4237037"/>
          </a:xfrm>
          <a:ln/>
        </p:spPr>
      </p:sp>
      <p:sp>
        <p:nvSpPr>
          <p:cNvPr id="1104899" name="Rectangle 3"/>
          <p:cNvSpPr>
            <a:spLocks noGrp="1" noChangeArrowheads="1"/>
          </p:cNvSpPr>
          <p:nvPr>
            <p:ph type="body" idx="1"/>
          </p:nvPr>
        </p:nvSpPr>
        <p:spPr/>
        <p:txBody>
          <a:bodyPr/>
          <a:lstStyle/>
          <a:p>
            <a:endParaRPr lang="es-ES" altLang="es-ES"/>
          </a:p>
        </p:txBody>
      </p:sp>
    </p:spTree>
    <p:extLst>
      <p:ext uri="{BB962C8B-B14F-4D97-AF65-F5344CB8AC3E}">
        <p14:creationId xmlns:p14="http://schemas.microsoft.com/office/powerpoint/2010/main" val="2381131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hdr" sz="quarter"/>
          </p:nvPr>
        </p:nvSpPr>
        <p:spPr>
          <a:noFill/>
        </p:spPr>
        <p:txBody>
          <a:bodyPr/>
          <a:lstStyle/>
          <a:p>
            <a:r>
              <a:rPr lang="es-ES"/>
              <a:t>Redes Ópticas</a:t>
            </a:r>
          </a:p>
        </p:txBody>
      </p:sp>
      <p:sp>
        <p:nvSpPr>
          <p:cNvPr id="327685" name="Rectangle 2"/>
          <p:cNvSpPr>
            <a:spLocks noGrp="1" noRot="1" noChangeAspect="1" noChangeArrowheads="1" noTextEdit="1"/>
          </p:cNvSpPr>
          <p:nvPr>
            <p:ph type="sldImg"/>
          </p:nvPr>
        </p:nvSpPr>
        <p:spPr>
          <a:xfrm>
            <a:off x="566738" y="487363"/>
            <a:ext cx="5648325" cy="4237037"/>
          </a:xfrm>
          <a:ln/>
        </p:spPr>
      </p:sp>
      <p:sp>
        <p:nvSpPr>
          <p:cNvPr id="32768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29</a:t>
            </a:fld>
            <a:endParaRPr lang="es-ES" dirty="0"/>
          </a:p>
        </p:txBody>
      </p:sp>
    </p:spTree>
    <p:extLst>
      <p:ext uri="{BB962C8B-B14F-4D97-AF65-F5344CB8AC3E}">
        <p14:creationId xmlns:p14="http://schemas.microsoft.com/office/powerpoint/2010/main" val="23564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a:noFill/>
        </p:spPr>
        <p:txBody>
          <a:bodyPr/>
          <a:lstStyle/>
          <a:p>
            <a:r>
              <a:rPr lang="es-ES"/>
              <a:t>Redes Ópticas</a:t>
            </a:r>
          </a:p>
        </p:txBody>
      </p:sp>
      <p:sp>
        <p:nvSpPr>
          <p:cNvPr id="304133" name="Rectangle 2"/>
          <p:cNvSpPr>
            <a:spLocks noGrp="1" noRot="1" noChangeAspect="1" noChangeArrowheads="1" noTextEdit="1"/>
          </p:cNvSpPr>
          <p:nvPr>
            <p:ph type="sldImg"/>
          </p:nvPr>
        </p:nvSpPr>
        <p:spPr>
          <a:xfrm>
            <a:off x="566738" y="487363"/>
            <a:ext cx="5648325" cy="4237037"/>
          </a:xfrm>
          <a:ln/>
        </p:spPr>
      </p:sp>
      <p:sp>
        <p:nvSpPr>
          <p:cNvPr id="30413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a:t>
            </a:fld>
            <a:endParaRPr lang="es-ES" dirty="0"/>
          </a:p>
        </p:txBody>
      </p:sp>
    </p:spTree>
    <p:extLst>
      <p:ext uri="{BB962C8B-B14F-4D97-AF65-F5344CB8AC3E}">
        <p14:creationId xmlns:p14="http://schemas.microsoft.com/office/powerpoint/2010/main" val="4111970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a:noFill/>
        </p:spPr>
        <p:txBody>
          <a:bodyPr/>
          <a:lstStyle/>
          <a:p>
            <a:r>
              <a:rPr lang="es-ES"/>
              <a:t>Redes Ópticas</a:t>
            </a:r>
          </a:p>
        </p:txBody>
      </p:sp>
      <p:sp>
        <p:nvSpPr>
          <p:cNvPr id="328709" name="Rectangle 2"/>
          <p:cNvSpPr>
            <a:spLocks noGrp="1" noRot="1" noChangeAspect="1" noChangeArrowheads="1" noTextEdit="1"/>
          </p:cNvSpPr>
          <p:nvPr>
            <p:ph type="sldImg"/>
          </p:nvPr>
        </p:nvSpPr>
        <p:spPr>
          <a:xfrm>
            <a:off x="566738" y="487363"/>
            <a:ext cx="5648325" cy="4237037"/>
          </a:xfrm>
          <a:ln/>
        </p:spPr>
      </p:sp>
      <p:sp>
        <p:nvSpPr>
          <p:cNvPr id="328710" name="Rectangle 3"/>
          <p:cNvSpPr>
            <a:spLocks noGrp="1" noChangeArrowheads="1"/>
          </p:cNvSpPr>
          <p:nvPr>
            <p:ph type="body" idx="1"/>
          </p:nvPr>
        </p:nvSpPr>
        <p:spPr>
          <a:noFill/>
          <a:ln/>
        </p:spPr>
        <p:txBody>
          <a:bodyPr/>
          <a:lstStyle/>
          <a:p>
            <a:pPr eaLnBrk="1" hangingPunct="1"/>
            <a:r>
              <a:rPr lang="es-ES" smtClean="0"/>
              <a:t>La dispersión modal se origina por el hecho de que los haces de luz que viajan por la fibra no realizan todos el mismo recorrido. Esto provoca que las distancias sean diferentes y por tanto que unos lleguen antes que otros.</a:t>
            </a:r>
          </a:p>
          <a:p>
            <a:pPr eaLnBrk="1" hangingPunct="1"/>
            <a:r>
              <a:rPr lang="es-ES" smtClean="0"/>
              <a:t>En la fibra monomodo no se produce dispersión modal ya que en este caso la luz viaja en único haz o ‘modo’.</a:t>
            </a:r>
          </a:p>
          <a:p>
            <a:pPr eaLnBrk="1" hangingPunct="1"/>
            <a:r>
              <a:rPr lang="es-ES" smtClean="0"/>
              <a:t>La dispersión modal es directamente proporcional a la distancia recorrida, ya que la diferencia en la longitud de los recorridos es también proporcional a dicha distancia. Por otro lado cuanto menor sea la separación entre pulsos consecutivos mayor será el riesgo de solapamiento entre ellos, por lo que menor tolerancia podrá haber al ensanchamiento debido a la dispersión modal. Así pues, si por ejemplo la dispersión modal en una fibra dada limita a 2 Km el alcance máximo de una señal a 155 Mb/s podemos predecir que en esa misma fibra una señal a 622 Mb/s, cuatro veces más rápida, tendrá un alcance máximo cuatro veces menor, o sea 500 m </a:t>
            </a:r>
          </a:p>
          <a:p>
            <a:pPr eaLnBrk="1" hangingPunct="1"/>
            <a:r>
              <a:rPr lang="es-ES" smtClean="0"/>
              <a:t>La dispersión modal solo es importante en señales superiores a 155 Mb/s. A velocidades menores la atenuación suele limitar el alcance antes de que la dispersión modal sea relevante. </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30</a:t>
            </a:fld>
            <a:endParaRPr lang="es-ES" dirty="0"/>
          </a:p>
        </p:txBody>
      </p:sp>
    </p:spTree>
    <p:extLst>
      <p:ext uri="{BB962C8B-B14F-4D97-AF65-F5344CB8AC3E}">
        <p14:creationId xmlns:p14="http://schemas.microsoft.com/office/powerpoint/2010/main" val="3194821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a:noFill/>
        </p:spPr>
        <p:txBody>
          <a:bodyPr/>
          <a:lstStyle/>
          <a:p>
            <a:r>
              <a:rPr lang="es-ES"/>
              <a:t>Redes Ópticas</a:t>
            </a:r>
          </a:p>
        </p:txBody>
      </p:sp>
      <p:sp>
        <p:nvSpPr>
          <p:cNvPr id="329733" name="Rectangle 2"/>
          <p:cNvSpPr>
            <a:spLocks noGrp="1" noRot="1" noChangeAspect="1" noChangeArrowheads="1" noTextEdit="1"/>
          </p:cNvSpPr>
          <p:nvPr>
            <p:ph type="sldImg"/>
          </p:nvPr>
        </p:nvSpPr>
        <p:spPr>
          <a:xfrm>
            <a:off x="566738" y="487363"/>
            <a:ext cx="5648325" cy="4237037"/>
          </a:xfrm>
          <a:ln/>
        </p:spPr>
      </p:sp>
      <p:sp>
        <p:nvSpPr>
          <p:cNvPr id="32973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31</a:t>
            </a:fld>
            <a:endParaRPr lang="es-ES" dirty="0"/>
          </a:p>
        </p:txBody>
      </p:sp>
    </p:spTree>
    <p:extLst>
      <p:ext uri="{BB962C8B-B14F-4D97-AF65-F5344CB8AC3E}">
        <p14:creationId xmlns:p14="http://schemas.microsoft.com/office/powerpoint/2010/main" val="487726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hdr" sz="quarter"/>
          </p:nvPr>
        </p:nvSpPr>
        <p:spPr>
          <a:noFill/>
        </p:spPr>
        <p:txBody>
          <a:bodyPr/>
          <a:lstStyle/>
          <a:p>
            <a:r>
              <a:rPr lang="es-ES"/>
              <a:t>Redes Ópticas</a:t>
            </a:r>
          </a:p>
        </p:txBody>
      </p:sp>
      <p:sp>
        <p:nvSpPr>
          <p:cNvPr id="330757" name="Rectangle 2"/>
          <p:cNvSpPr>
            <a:spLocks noGrp="1" noRot="1" noChangeAspect="1" noChangeArrowheads="1" noTextEdit="1"/>
          </p:cNvSpPr>
          <p:nvPr>
            <p:ph type="sldImg"/>
          </p:nvPr>
        </p:nvSpPr>
        <p:spPr>
          <a:xfrm>
            <a:off x="566738" y="487363"/>
            <a:ext cx="5648325" cy="4237037"/>
          </a:xfrm>
          <a:ln/>
        </p:spPr>
      </p:sp>
      <p:sp>
        <p:nvSpPr>
          <p:cNvPr id="33075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32</a:t>
            </a:fld>
            <a:endParaRPr lang="es-ES" dirty="0"/>
          </a:p>
        </p:txBody>
      </p:sp>
    </p:spTree>
    <p:extLst>
      <p:ext uri="{BB962C8B-B14F-4D97-AF65-F5344CB8AC3E}">
        <p14:creationId xmlns:p14="http://schemas.microsoft.com/office/powerpoint/2010/main" val="1353495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hdr" sz="quarter"/>
          </p:nvPr>
        </p:nvSpPr>
        <p:spPr>
          <a:noFill/>
        </p:spPr>
        <p:txBody>
          <a:bodyPr/>
          <a:lstStyle/>
          <a:p>
            <a:r>
              <a:rPr lang="es-ES"/>
              <a:t>Redes Ópticas</a:t>
            </a:r>
          </a:p>
        </p:txBody>
      </p:sp>
      <p:sp>
        <p:nvSpPr>
          <p:cNvPr id="331781" name="Rectangle 2"/>
          <p:cNvSpPr>
            <a:spLocks noGrp="1" noRot="1" noChangeAspect="1" noChangeArrowheads="1" noTextEdit="1"/>
          </p:cNvSpPr>
          <p:nvPr>
            <p:ph type="sldImg"/>
          </p:nvPr>
        </p:nvSpPr>
        <p:spPr>
          <a:xfrm>
            <a:off x="566738" y="487363"/>
            <a:ext cx="5648325" cy="4237037"/>
          </a:xfrm>
          <a:ln/>
        </p:spPr>
      </p:sp>
      <p:sp>
        <p:nvSpPr>
          <p:cNvPr id="331782" name="Rectangle 3"/>
          <p:cNvSpPr>
            <a:spLocks noGrp="1" noChangeArrowheads="1"/>
          </p:cNvSpPr>
          <p:nvPr>
            <p:ph type="body" idx="1"/>
          </p:nvPr>
        </p:nvSpPr>
        <p:spPr>
          <a:noFill/>
          <a:ln/>
        </p:spPr>
        <p:txBody>
          <a:bodyPr/>
          <a:lstStyle/>
          <a:p>
            <a:pPr eaLnBrk="1" hangingPunct="1"/>
            <a:r>
              <a:rPr lang="es-ES" smtClean="0"/>
              <a:t>La dispersión modal no se da en la misma medida en todas las fibras multimodo, suele ser menor en las que tienen unos procesos de fabricación más estrictos. Los fabricantes de fibras ópticas suelen indicar en sus catálogos un parámetro característico denominado </a:t>
            </a:r>
            <a:r>
              <a:rPr lang="es-ES" i="1" smtClean="0"/>
              <a:t>ancho de banda modal</a:t>
            </a:r>
            <a:r>
              <a:rPr lang="es-ES" smtClean="0"/>
              <a:t> o </a:t>
            </a:r>
            <a:r>
              <a:rPr lang="es-ES" i="1" smtClean="0"/>
              <a:t>modal bandwidth</a:t>
            </a:r>
            <a:r>
              <a:rPr lang="es-ES" smtClean="0"/>
              <a:t> que permite comparar las prestaciones de dos fibras cualesquiera. El ancho de banda modal se expresa en MHz*Km. Los valores mayores suelen indicar que la fibra es de mayor calidad.</a:t>
            </a:r>
          </a:p>
          <a:p>
            <a:pPr eaLnBrk="1" hangingPunct="1"/>
            <a:r>
              <a:rPr lang="es-ES" smtClean="0"/>
              <a:t>Con la aparición de las redes locales de alta velocidad, primero Fibre Channel (800 Mb/s) y más tarde Gigabit y 10 Gigabit Ethernet, el uso de fibras multimodo se veía limitado cada vez más por el ancho de banda. Por esto los fabricante empezaron a producir fibras multimodo con mayor ancho de banda modal, especialmente en la primera ventana que es donde trabajan los láseres de menor costo.</a:t>
            </a:r>
          </a:p>
          <a:p>
            <a:pPr eaLnBrk="1" hangingPunct="1"/>
            <a:r>
              <a:rPr lang="es-ES" smtClean="0"/>
              <a:t>Cuando se empezó a utilizar la fibra multimodo a finales de los 80, básicamente en redes FDDI, se utilizaba generalmente la de núcleo de 62,5 micras pues permite más tolerancia en los LED y conectores que la de 50 micras. Sin embargo la fibra de 50 micras tiene un ancho de banda mayor (el haz no rebota tanto en las paredes al ser el núcleo más estrecho) lo cual se traduce en un alcance proporcionalmente mayor. Por eso en este tipo de aplicaciones de emisores láser de alta velocidad se ha extendido más la fibra con núcleo de 50 micras.</a:t>
            </a:r>
          </a:p>
          <a:p>
            <a:pPr eaLnBrk="1" hangingPunct="1"/>
            <a:r>
              <a:rPr lang="es-ES" smtClean="0"/>
              <a:t>Los estándares de cableado se modifican continuamente para incorporar las nuevas fibras. Sin embargo los fabricantes suelen ir por delante y normalmente ofrecen en su catálogo de productos fibras que superan las especificaciones requeridas por los estándares.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33</a:t>
            </a:fld>
            <a:endParaRPr lang="es-ES" dirty="0"/>
          </a:p>
        </p:txBody>
      </p:sp>
    </p:spTree>
    <p:extLst>
      <p:ext uri="{BB962C8B-B14F-4D97-AF65-F5344CB8AC3E}">
        <p14:creationId xmlns:p14="http://schemas.microsoft.com/office/powerpoint/2010/main" val="3283148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a:noFill/>
        </p:spPr>
        <p:txBody>
          <a:bodyPr/>
          <a:lstStyle/>
          <a:p>
            <a:r>
              <a:rPr lang="es-ES"/>
              <a:t>Redes Ópticas</a:t>
            </a:r>
          </a:p>
        </p:txBody>
      </p:sp>
      <p:sp>
        <p:nvSpPr>
          <p:cNvPr id="332805" name="Rectangle 2"/>
          <p:cNvSpPr>
            <a:spLocks noGrp="1" noRot="1" noChangeAspect="1" noChangeArrowheads="1" noTextEdit="1"/>
          </p:cNvSpPr>
          <p:nvPr>
            <p:ph type="sldImg"/>
          </p:nvPr>
        </p:nvSpPr>
        <p:spPr>
          <a:xfrm>
            <a:off x="566738" y="487363"/>
            <a:ext cx="5648325" cy="4237037"/>
          </a:xfrm>
          <a:ln/>
        </p:spPr>
      </p:sp>
      <p:sp>
        <p:nvSpPr>
          <p:cNvPr id="33280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34</a:t>
            </a:fld>
            <a:endParaRPr lang="es-ES" dirty="0"/>
          </a:p>
        </p:txBody>
      </p:sp>
    </p:spTree>
    <p:extLst>
      <p:ext uri="{BB962C8B-B14F-4D97-AF65-F5344CB8AC3E}">
        <p14:creationId xmlns:p14="http://schemas.microsoft.com/office/powerpoint/2010/main" val="1945934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a:noFill/>
        </p:spPr>
        <p:txBody>
          <a:bodyPr/>
          <a:lstStyle/>
          <a:p>
            <a:r>
              <a:rPr lang="es-ES"/>
              <a:t>Redes Ópticas</a:t>
            </a:r>
          </a:p>
        </p:txBody>
      </p:sp>
      <p:sp>
        <p:nvSpPr>
          <p:cNvPr id="333829" name="Rectangle 2"/>
          <p:cNvSpPr>
            <a:spLocks noGrp="1" noRot="1" noChangeAspect="1" noChangeArrowheads="1" noTextEdit="1"/>
          </p:cNvSpPr>
          <p:nvPr>
            <p:ph type="sldImg"/>
          </p:nvPr>
        </p:nvSpPr>
        <p:spPr>
          <a:xfrm>
            <a:off x="566738" y="487363"/>
            <a:ext cx="5648325" cy="4237037"/>
          </a:xfrm>
          <a:ln/>
        </p:spPr>
      </p:sp>
      <p:sp>
        <p:nvSpPr>
          <p:cNvPr id="33383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35</a:t>
            </a:fld>
            <a:endParaRPr lang="es-ES" dirty="0"/>
          </a:p>
        </p:txBody>
      </p:sp>
    </p:spTree>
    <p:extLst>
      <p:ext uri="{BB962C8B-B14F-4D97-AF65-F5344CB8AC3E}">
        <p14:creationId xmlns:p14="http://schemas.microsoft.com/office/powerpoint/2010/main" val="637984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a:noFill/>
        </p:spPr>
        <p:txBody>
          <a:bodyPr/>
          <a:lstStyle/>
          <a:p>
            <a:r>
              <a:rPr lang="es-ES"/>
              <a:t>Redes Ópticas</a:t>
            </a:r>
          </a:p>
        </p:txBody>
      </p:sp>
      <p:sp>
        <p:nvSpPr>
          <p:cNvPr id="334853" name="Rectangle 2"/>
          <p:cNvSpPr>
            <a:spLocks noGrp="1" noRot="1" noChangeAspect="1" noChangeArrowheads="1" noTextEdit="1"/>
          </p:cNvSpPr>
          <p:nvPr>
            <p:ph type="sldImg"/>
          </p:nvPr>
        </p:nvSpPr>
        <p:spPr>
          <a:xfrm>
            <a:off x="566738" y="487363"/>
            <a:ext cx="5648325" cy="4237037"/>
          </a:xfrm>
          <a:ln/>
        </p:spPr>
      </p:sp>
      <p:sp>
        <p:nvSpPr>
          <p:cNvPr id="33485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36</a:t>
            </a:fld>
            <a:endParaRPr lang="es-ES" dirty="0"/>
          </a:p>
        </p:txBody>
      </p:sp>
    </p:spTree>
    <p:extLst>
      <p:ext uri="{BB962C8B-B14F-4D97-AF65-F5344CB8AC3E}">
        <p14:creationId xmlns:p14="http://schemas.microsoft.com/office/powerpoint/2010/main" val="2629525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a:noFill/>
        </p:spPr>
        <p:txBody>
          <a:bodyPr/>
          <a:lstStyle/>
          <a:p>
            <a:r>
              <a:rPr lang="es-ES"/>
              <a:t>Redes Ópticas</a:t>
            </a:r>
          </a:p>
        </p:txBody>
      </p:sp>
      <p:sp>
        <p:nvSpPr>
          <p:cNvPr id="335877" name="Rectangle 2"/>
          <p:cNvSpPr>
            <a:spLocks noGrp="1" noRot="1" noChangeAspect="1" noChangeArrowheads="1" noTextEdit="1"/>
          </p:cNvSpPr>
          <p:nvPr>
            <p:ph type="sldImg"/>
          </p:nvPr>
        </p:nvSpPr>
        <p:spPr>
          <a:xfrm>
            <a:off x="566738" y="487363"/>
            <a:ext cx="5648325" cy="4237037"/>
          </a:xfrm>
          <a:ln/>
        </p:spPr>
      </p:sp>
      <p:sp>
        <p:nvSpPr>
          <p:cNvPr id="33587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37</a:t>
            </a:fld>
            <a:endParaRPr lang="es-ES" dirty="0"/>
          </a:p>
        </p:txBody>
      </p:sp>
    </p:spTree>
    <p:extLst>
      <p:ext uri="{BB962C8B-B14F-4D97-AF65-F5344CB8AC3E}">
        <p14:creationId xmlns:p14="http://schemas.microsoft.com/office/powerpoint/2010/main" val="279425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a:noFill/>
        </p:spPr>
        <p:txBody>
          <a:bodyPr/>
          <a:lstStyle/>
          <a:p>
            <a:r>
              <a:rPr lang="es-ES"/>
              <a:t>Redes Ópticas</a:t>
            </a:r>
          </a:p>
        </p:txBody>
      </p:sp>
      <p:sp>
        <p:nvSpPr>
          <p:cNvPr id="336901" name="Rectangle 2"/>
          <p:cNvSpPr>
            <a:spLocks noGrp="1" noRot="1" noChangeAspect="1" noChangeArrowheads="1" noTextEdit="1"/>
          </p:cNvSpPr>
          <p:nvPr>
            <p:ph type="sldImg"/>
          </p:nvPr>
        </p:nvSpPr>
        <p:spPr>
          <a:xfrm>
            <a:off x="566738" y="487363"/>
            <a:ext cx="5648325" cy="4237037"/>
          </a:xfrm>
          <a:ln/>
        </p:spPr>
      </p:sp>
      <p:sp>
        <p:nvSpPr>
          <p:cNvPr id="33690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38</a:t>
            </a:fld>
            <a:endParaRPr lang="es-ES" dirty="0"/>
          </a:p>
        </p:txBody>
      </p:sp>
    </p:spTree>
    <p:extLst>
      <p:ext uri="{BB962C8B-B14F-4D97-AF65-F5344CB8AC3E}">
        <p14:creationId xmlns:p14="http://schemas.microsoft.com/office/powerpoint/2010/main" val="3373726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a:noFill/>
        </p:spPr>
        <p:txBody>
          <a:bodyPr/>
          <a:lstStyle/>
          <a:p>
            <a:r>
              <a:rPr lang="es-ES"/>
              <a:t>Redes Ópticas</a:t>
            </a:r>
          </a:p>
        </p:txBody>
      </p:sp>
      <p:sp>
        <p:nvSpPr>
          <p:cNvPr id="337925" name="Rectangle 2"/>
          <p:cNvSpPr>
            <a:spLocks noGrp="1" noRot="1" noChangeAspect="1" noChangeArrowheads="1" noTextEdit="1"/>
          </p:cNvSpPr>
          <p:nvPr>
            <p:ph type="sldImg"/>
          </p:nvPr>
        </p:nvSpPr>
        <p:spPr>
          <a:xfrm>
            <a:off x="566738" y="487363"/>
            <a:ext cx="5648325" cy="4237037"/>
          </a:xfrm>
          <a:ln/>
        </p:spPr>
      </p:sp>
      <p:sp>
        <p:nvSpPr>
          <p:cNvPr id="33792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39</a:t>
            </a:fld>
            <a:endParaRPr lang="es-ES" dirty="0"/>
          </a:p>
        </p:txBody>
      </p:sp>
    </p:spTree>
    <p:extLst>
      <p:ext uri="{BB962C8B-B14F-4D97-AF65-F5344CB8AC3E}">
        <p14:creationId xmlns:p14="http://schemas.microsoft.com/office/powerpoint/2010/main" val="102542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a:noFill/>
        </p:spPr>
        <p:txBody>
          <a:bodyPr/>
          <a:lstStyle/>
          <a:p>
            <a:r>
              <a:rPr lang="es-ES"/>
              <a:t>Redes Ópticas</a:t>
            </a:r>
          </a:p>
        </p:txBody>
      </p:sp>
      <p:sp>
        <p:nvSpPr>
          <p:cNvPr id="305157" name="Rectangle 2"/>
          <p:cNvSpPr>
            <a:spLocks noGrp="1" noRot="1" noChangeAspect="1" noChangeArrowheads="1" noTextEdit="1"/>
          </p:cNvSpPr>
          <p:nvPr>
            <p:ph type="sldImg"/>
          </p:nvPr>
        </p:nvSpPr>
        <p:spPr>
          <a:xfrm>
            <a:off x="566738" y="487363"/>
            <a:ext cx="5648325" cy="4237037"/>
          </a:xfrm>
          <a:ln/>
        </p:spPr>
      </p:sp>
      <p:sp>
        <p:nvSpPr>
          <p:cNvPr id="30515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a:t>
            </a:fld>
            <a:endParaRPr lang="es-ES" dirty="0"/>
          </a:p>
        </p:txBody>
      </p:sp>
    </p:spTree>
    <p:extLst>
      <p:ext uri="{BB962C8B-B14F-4D97-AF65-F5344CB8AC3E}">
        <p14:creationId xmlns:p14="http://schemas.microsoft.com/office/powerpoint/2010/main" val="3369753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a:noFill/>
        </p:spPr>
        <p:txBody>
          <a:bodyPr/>
          <a:lstStyle/>
          <a:p>
            <a:r>
              <a:rPr lang="es-ES"/>
              <a:t>Redes Ópticas</a:t>
            </a:r>
          </a:p>
        </p:txBody>
      </p:sp>
      <p:sp>
        <p:nvSpPr>
          <p:cNvPr id="338949" name="Rectangle 2"/>
          <p:cNvSpPr>
            <a:spLocks noGrp="1" noRot="1" noChangeAspect="1" noChangeArrowheads="1" noTextEdit="1"/>
          </p:cNvSpPr>
          <p:nvPr>
            <p:ph type="sldImg"/>
          </p:nvPr>
        </p:nvSpPr>
        <p:spPr>
          <a:xfrm>
            <a:off x="566738" y="487363"/>
            <a:ext cx="5648325" cy="4237037"/>
          </a:xfrm>
          <a:ln/>
        </p:spPr>
      </p:sp>
      <p:sp>
        <p:nvSpPr>
          <p:cNvPr id="33895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40</a:t>
            </a:fld>
            <a:endParaRPr lang="es-ES" dirty="0"/>
          </a:p>
        </p:txBody>
      </p:sp>
    </p:spTree>
    <p:extLst>
      <p:ext uri="{BB962C8B-B14F-4D97-AF65-F5344CB8AC3E}">
        <p14:creationId xmlns:p14="http://schemas.microsoft.com/office/powerpoint/2010/main" val="2477908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a:noFill/>
        </p:spPr>
        <p:txBody>
          <a:bodyPr/>
          <a:lstStyle/>
          <a:p>
            <a:r>
              <a:rPr lang="es-ES"/>
              <a:t>Redes Ópticas</a:t>
            </a:r>
          </a:p>
        </p:txBody>
      </p:sp>
      <p:sp>
        <p:nvSpPr>
          <p:cNvPr id="339973" name="Rectangle 2"/>
          <p:cNvSpPr>
            <a:spLocks noGrp="1" noRot="1" noChangeAspect="1" noChangeArrowheads="1" noTextEdit="1"/>
          </p:cNvSpPr>
          <p:nvPr>
            <p:ph type="sldImg"/>
          </p:nvPr>
        </p:nvSpPr>
        <p:spPr>
          <a:xfrm>
            <a:off x="566738" y="487363"/>
            <a:ext cx="5648325" cy="4237037"/>
          </a:xfrm>
          <a:ln/>
        </p:spPr>
      </p:sp>
      <p:sp>
        <p:nvSpPr>
          <p:cNvPr id="33997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41</a:t>
            </a:fld>
            <a:endParaRPr lang="es-ES" dirty="0"/>
          </a:p>
        </p:txBody>
      </p:sp>
    </p:spTree>
    <p:extLst>
      <p:ext uri="{BB962C8B-B14F-4D97-AF65-F5344CB8AC3E}">
        <p14:creationId xmlns:p14="http://schemas.microsoft.com/office/powerpoint/2010/main" val="2432687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hdr" sz="quarter"/>
          </p:nvPr>
        </p:nvSpPr>
        <p:spPr>
          <a:noFill/>
        </p:spPr>
        <p:txBody>
          <a:bodyPr/>
          <a:lstStyle/>
          <a:p>
            <a:r>
              <a:rPr lang="es-ES"/>
              <a:t>Redes Ópticas</a:t>
            </a:r>
          </a:p>
        </p:txBody>
      </p:sp>
      <p:sp>
        <p:nvSpPr>
          <p:cNvPr id="340997" name="Rectangle 2"/>
          <p:cNvSpPr>
            <a:spLocks noGrp="1" noRot="1" noChangeAspect="1" noChangeArrowheads="1" noTextEdit="1"/>
          </p:cNvSpPr>
          <p:nvPr>
            <p:ph type="sldImg"/>
          </p:nvPr>
        </p:nvSpPr>
        <p:spPr>
          <a:xfrm>
            <a:off x="566738" y="487363"/>
            <a:ext cx="5648325" cy="4237037"/>
          </a:xfrm>
          <a:ln/>
        </p:spPr>
      </p:sp>
      <p:sp>
        <p:nvSpPr>
          <p:cNvPr id="34099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42</a:t>
            </a:fld>
            <a:endParaRPr lang="es-ES" dirty="0"/>
          </a:p>
        </p:txBody>
      </p:sp>
    </p:spTree>
    <p:extLst>
      <p:ext uri="{BB962C8B-B14F-4D97-AF65-F5344CB8AC3E}">
        <p14:creationId xmlns:p14="http://schemas.microsoft.com/office/powerpoint/2010/main" val="2170894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hdr" sz="quarter"/>
          </p:nvPr>
        </p:nvSpPr>
        <p:spPr>
          <a:noFill/>
        </p:spPr>
        <p:txBody>
          <a:bodyPr/>
          <a:lstStyle/>
          <a:p>
            <a:r>
              <a:rPr lang="es-ES"/>
              <a:t>Redes Ópticas</a:t>
            </a:r>
          </a:p>
        </p:txBody>
      </p:sp>
      <p:sp>
        <p:nvSpPr>
          <p:cNvPr id="342021" name="Rectangle 2"/>
          <p:cNvSpPr>
            <a:spLocks noGrp="1" noRot="1" noChangeAspect="1" noChangeArrowheads="1" noTextEdit="1"/>
          </p:cNvSpPr>
          <p:nvPr>
            <p:ph type="sldImg"/>
          </p:nvPr>
        </p:nvSpPr>
        <p:spPr>
          <a:xfrm>
            <a:off x="566738" y="487363"/>
            <a:ext cx="5648325" cy="4237037"/>
          </a:xfrm>
          <a:ln/>
        </p:spPr>
      </p:sp>
      <p:sp>
        <p:nvSpPr>
          <p:cNvPr id="34202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43</a:t>
            </a:fld>
            <a:endParaRPr lang="es-ES" dirty="0"/>
          </a:p>
        </p:txBody>
      </p:sp>
    </p:spTree>
    <p:extLst>
      <p:ext uri="{BB962C8B-B14F-4D97-AF65-F5344CB8AC3E}">
        <p14:creationId xmlns:p14="http://schemas.microsoft.com/office/powerpoint/2010/main" val="2468901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hdr" sz="quarter"/>
          </p:nvPr>
        </p:nvSpPr>
        <p:spPr>
          <a:noFill/>
        </p:spPr>
        <p:txBody>
          <a:bodyPr/>
          <a:lstStyle/>
          <a:p>
            <a:r>
              <a:rPr lang="es-ES"/>
              <a:t>Redes Ópticas</a:t>
            </a:r>
          </a:p>
        </p:txBody>
      </p:sp>
      <p:sp>
        <p:nvSpPr>
          <p:cNvPr id="343045" name="Rectangle 2"/>
          <p:cNvSpPr>
            <a:spLocks noGrp="1" noRot="1" noChangeAspect="1" noChangeArrowheads="1" noTextEdit="1"/>
          </p:cNvSpPr>
          <p:nvPr>
            <p:ph type="sldImg"/>
          </p:nvPr>
        </p:nvSpPr>
        <p:spPr>
          <a:xfrm>
            <a:off x="566738" y="487363"/>
            <a:ext cx="5649912" cy="4237037"/>
          </a:xfrm>
          <a:ln/>
        </p:spPr>
      </p:sp>
      <p:sp>
        <p:nvSpPr>
          <p:cNvPr id="343046" name="Rectangle 3"/>
          <p:cNvSpPr>
            <a:spLocks noGrp="1" noChangeArrowheads="1"/>
          </p:cNvSpPr>
          <p:nvPr>
            <p:ph type="body" idx="1"/>
          </p:nvPr>
        </p:nvSpPr>
        <p:spPr>
          <a:noFill/>
          <a:ln/>
        </p:spPr>
        <p:txBody>
          <a:bodyPr/>
          <a:lstStyle/>
          <a:p>
            <a:pPr eaLnBrk="1" hangingPunct="1"/>
            <a:endParaRPr lang="es-ES_tradnl"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44</a:t>
            </a:fld>
            <a:endParaRPr lang="es-ES" dirty="0"/>
          </a:p>
        </p:txBody>
      </p:sp>
    </p:spTree>
    <p:extLst>
      <p:ext uri="{BB962C8B-B14F-4D97-AF65-F5344CB8AC3E}">
        <p14:creationId xmlns:p14="http://schemas.microsoft.com/office/powerpoint/2010/main" val="31644033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a:noFill/>
        </p:spPr>
        <p:txBody>
          <a:bodyPr/>
          <a:lstStyle/>
          <a:p>
            <a:r>
              <a:rPr lang="es-ES"/>
              <a:t>Redes Ópticas</a:t>
            </a:r>
          </a:p>
        </p:txBody>
      </p:sp>
      <p:sp>
        <p:nvSpPr>
          <p:cNvPr id="344069" name="Rectangle 2"/>
          <p:cNvSpPr>
            <a:spLocks noGrp="1" noRot="1" noChangeAspect="1" noChangeArrowheads="1" noTextEdit="1"/>
          </p:cNvSpPr>
          <p:nvPr>
            <p:ph type="sldImg"/>
          </p:nvPr>
        </p:nvSpPr>
        <p:spPr>
          <a:xfrm>
            <a:off x="566738" y="487363"/>
            <a:ext cx="5648325" cy="4237037"/>
          </a:xfrm>
          <a:ln/>
        </p:spPr>
      </p:sp>
      <p:sp>
        <p:nvSpPr>
          <p:cNvPr id="34407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45</a:t>
            </a:fld>
            <a:endParaRPr lang="es-ES" dirty="0"/>
          </a:p>
        </p:txBody>
      </p:sp>
    </p:spTree>
    <p:extLst>
      <p:ext uri="{BB962C8B-B14F-4D97-AF65-F5344CB8AC3E}">
        <p14:creationId xmlns:p14="http://schemas.microsoft.com/office/powerpoint/2010/main" val="2919996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a:noFill/>
        </p:spPr>
        <p:txBody>
          <a:bodyPr/>
          <a:lstStyle/>
          <a:p>
            <a:r>
              <a:rPr lang="es-ES"/>
              <a:t>Redes Ópticas</a:t>
            </a:r>
          </a:p>
        </p:txBody>
      </p:sp>
      <p:sp>
        <p:nvSpPr>
          <p:cNvPr id="345093" name="Rectangle 2"/>
          <p:cNvSpPr>
            <a:spLocks noGrp="1" noRot="1" noChangeAspect="1" noChangeArrowheads="1" noTextEdit="1"/>
          </p:cNvSpPr>
          <p:nvPr>
            <p:ph type="sldImg"/>
          </p:nvPr>
        </p:nvSpPr>
        <p:spPr>
          <a:xfrm>
            <a:off x="566738" y="487363"/>
            <a:ext cx="5648325" cy="4237037"/>
          </a:xfrm>
          <a:ln/>
        </p:spPr>
      </p:sp>
      <p:sp>
        <p:nvSpPr>
          <p:cNvPr id="34509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46</a:t>
            </a:fld>
            <a:endParaRPr lang="es-ES" dirty="0"/>
          </a:p>
        </p:txBody>
      </p:sp>
    </p:spTree>
    <p:extLst>
      <p:ext uri="{BB962C8B-B14F-4D97-AF65-F5344CB8AC3E}">
        <p14:creationId xmlns:p14="http://schemas.microsoft.com/office/powerpoint/2010/main" val="3836388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a:noFill/>
        </p:spPr>
        <p:txBody>
          <a:bodyPr/>
          <a:lstStyle/>
          <a:p>
            <a:r>
              <a:rPr lang="es-ES"/>
              <a:t>Redes Ópticas</a:t>
            </a:r>
          </a:p>
        </p:txBody>
      </p:sp>
      <p:sp>
        <p:nvSpPr>
          <p:cNvPr id="303109" name="Rectangle 2"/>
          <p:cNvSpPr>
            <a:spLocks noGrp="1" noRot="1" noChangeAspect="1" noChangeArrowheads="1" noTextEdit="1"/>
          </p:cNvSpPr>
          <p:nvPr>
            <p:ph type="sldImg"/>
          </p:nvPr>
        </p:nvSpPr>
        <p:spPr>
          <a:xfrm>
            <a:off x="566738" y="487363"/>
            <a:ext cx="5648325" cy="4237037"/>
          </a:xfrm>
          <a:ln/>
        </p:spPr>
      </p:sp>
      <p:sp>
        <p:nvSpPr>
          <p:cNvPr id="30311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47</a:t>
            </a:fld>
            <a:endParaRPr lang="es-ES" dirty="0"/>
          </a:p>
        </p:txBody>
      </p:sp>
    </p:spTree>
    <p:extLst>
      <p:ext uri="{BB962C8B-B14F-4D97-AF65-F5344CB8AC3E}">
        <p14:creationId xmlns:p14="http://schemas.microsoft.com/office/powerpoint/2010/main" val="2689885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hdr" sz="quarter"/>
          </p:nvPr>
        </p:nvSpPr>
        <p:spPr>
          <a:noFill/>
        </p:spPr>
        <p:txBody>
          <a:bodyPr/>
          <a:lstStyle/>
          <a:p>
            <a:r>
              <a:rPr lang="es-ES"/>
              <a:t>Redes Ópticas</a:t>
            </a:r>
          </a:p>
        </p:txBody>
      </p:sp>
      <p:sp>
        <p:nvSpPr>
          <p:cNvPr id="347141" name="Rectangle 2"/>
          <p:cNvSpPr>
            <a:spLocks noGrp="1" noRot="1" noChangeAspect="1" noChangeArrowheads="1" noTextEdit="1"/>
          </p:cNvSpPr>
          <p:nvPr>
            <p:ph type="sldImg"/>
          </p:nvPr>
        </p:nvSpPr>
        <p:spPr>
          <a:xfrm>
            <a:off x="566738" y="487363"/>
            <a:ext cx="5648325" cy="4237037"/>
          </a:xfrm>
          <a:ln/>
        </p:spPr>
      </p:sp>
      <p:sp>
        <p:nvSpPr>
          <p:cNvPr id="34714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48</a:t>
            </a:fld>
            <a:endParaRPr lang="es-ES" dirty="0"/>
          </a:p>
        </p:txBody>
      </p:sp>
    </p:spTree>
    <p:extLst>
      <p:ext uri="{BB962C8B-B14F-4D97-AF65-F5344CB8AC3E}">
        <p14:creationId xmlns:p14="http://schemas.microsoft.com/office/powerpoint/2010/main" val="2690286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hdr" sz="quarter"/>
          </p:nvPr>
        </p:nvSpPr>
        <p:spPr>
          <a:noFill/>
        </p:spPr>
        <p:txBody>
          <a:bodyPr/>
          <a:lstStyle/>
          <a:p>
            <a:r>
              <a:rPr lang="es-ES"/>
              <a:t>Redes Ópticas</a:t>
            </a:r>
          </a:p>
        </p:txBody>
      </p:sp>
      <p:sp>
        <p:nvSpPr>
          <p:cNvPr id="348165" name="Rectangle 2"/>
          <p:cNvSpPr>
            <a:spLocks noGrp="1" noRot="1" noChangeAspect="1" noChangeArrowheads="1" noTextEdit="1"/>
          </p:cNvSpPr>
          <p:nvPr>
            <p:ph type="sldImg"/>
          </p:nvPr>
        </p:nvSpPr>
        <p:spPr>
          <a:xfrm>
            <a:off x="566738" y="487363"/>
            <a:ext cx="5648325" cy="4237037"/>
          </a:xfrm>
          <a:ln/>
        </p:spPr>
      </p:sp>
      <p:sp>
        <p:nvSpPr>
          <p:cNvPr id="348166" name="Rectangle 5"/>
          <p:cNvSpPr>
            <a:spLocks noGrp="1" noChangeArrowheads="1"/>
          </p:cNvSpPr>
          <p:nvPr>
            <p:ph type="body" idx="1"/>
          </p:nvPr>
        </p:nvSpPr>
        <p:spPr>
          <a:noFill/>
          <a:ln/>
        </p:spPr>
        <p:txBody>
          <a:bodyPr/>
          <a:lstStyle/>
          <a:p>
            <a:pPr eaLnBrk="1" hangingPunct="1"/>
            <a:r>
              <a:rPr lang="es-ES" smtClean="0"/>
              <a:t>Los valores representados en la gráfica son los siguientes:</a:t>
            </a:r>
          </a:p>
          <a:p>
            <a:pPr eaLnBrk="1" hangingPunct="1"/>
            <a:endParaRPr lang="es-ES" smtClean="0"/>
          </a:p>
          <a:p>
            <a:pPr eaLnBrk="1" hangingPunct="1"/>
            <a:r>
              <a:rPr lang="es-ES" smtClean="0"/>
              <a:t> Velocidad		Alcance</a:t>
            </a:r>
          </a:p>
          <a:p>
            <a:pPr eaLnBrk="1" hangingPunct="1"/>
            <a:r>
              <a:rPr lang="es-ES" smtClean="0"/>
              <a:t>10 Gb/s		14.000 – 15.700 Km</a:t>
            </a:r>
          </a:p>
          <a:p>
            <a:pPr eaLnBrk="1" hangingPunct="1"/>
            <a:r>
              <a:rPr lang="es-ES" smtClean="0"/>
              <a:t>12 Gb/s		  9.700 – 10.900 Km</a:t>
            </a:r>
          </a:p>
          <a:p>
            <a:pPr eaLnBrk="1" hangingPunct="1"/>
            <a:r>
              <a:rPr lang="es-ES" smtClean="0"/>
              <a:t>20 Gb/s		  3.500 –   3.900 Km</a:t>
            </a:r>
          </a:p>
          <a:p>
            <a:pPr eaLnBrk="1" hangingPunct="1"/>
            <a:r>
              <a:rPr lang="es-ES" smtClean="0"/>
              <a:t>25 Gb/s		  2.220 –   2.500 Km</a:t>
            </a:r>
          </a:p>
          <a:p>
            <a:pPr eaLnBrk="1" hangingPunct="1"/>
            <a:r>
              <a:rPr lang="es-ES" smtClean="0"/>
              <a:t>40 Gb/s		     870 –      980 Km</a:t>
            </a:r>
          </a:p>
          <a:p>
            <a:pPr eaLnBrk="1" hangingPunct="1"/>
            <a:r>
              <a:rPr lang="es-ES" smtClean="0"/>
              <a:t>80 Gb/s		     220 –      245 Km</a:t>
            </a:r>
          </a:p>
          <a:p>
            <a:pPr eaLnBrk="1" hangingPunct="1"/>
            <a:r>
              <a:rPr lang="es-ES" smtClean="0"/>
              <a:t>100 Gb/s		     140 –      160 Km</a:t>
            </a:r>
          </a:p>
          <a:p>
            <a:pPr eaLnBrk="1" hangingPunct="1"/>
            <a:r>
              <a:rPr lang="es-ES" smtClean="0"/>
              <a:t>120 Gb/s		     100 –      110 Km</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49</a:t>
            </a:fld>
            <a:endParaRPr lang="es-ES" dirty="0"/>
          </a:p>
        </p:txBody>
      </p:sp>
    </p:spTree>
    <p:extLst>
      <p:ext uri="{BB962C8B-B14F-4D97-AF65-F5344CB8AC3E}">
        <p14:creationId xmlns:p14="http://schemas.microsoft.com/office/powerpoint/2010/main" val="257162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a:noFill/>
        </p:spPr>
        <p:txBody>
          <a:bodyPr/>
          <a:lstStyle/>
          <a:p>
            <a:r>
              <a:rPr lang="es-ES"/>
              <a:t>Redes Ópticas</a:t>
            </a:r>
          </a:p>
        </p:txBody>
      </p:sp>
      <p:sp>
        <p:nvSpPr>
          <p:cNvPr id="306181" name="Rectangle 2"/>
          <p:cNvSpPr>
            <a:spLocks noGrp="1" noRot="1" noChangeAspect="1" noChangeArrowheads="1" noTextEdit="1"/>
          </p:cNvSpPr>
          <p:nvPr>
            <p:ph type="sldImg"/>
          </p:nvPr>
        </p:nvSpPr>
        <p:spPr>
          <a:xfrm>
            <a:off x="566738" y="487363"/>
            <a:ext cx="5648325" cy="4237037"/>
          </a:xfrm>
          <a:ln/>
        </p:spPr>
      </p:sp>
      <p:sp>
        <p:nvSpPr>
          <p:cNvPr id="30618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a:t>
            </a:fld>
            <a:endParaRPr lang="es-ES" dirty="0"/>
          </a:p>
        </p:txBody>
      </p:sp>
    </p:spTree>
    <p:extLst>
      <p:ext uri="{BB962C8B-B14F-4D97-AF65-F5344CB8AC3E}">
        <p14:creationId xmlns:p14="http://schemas.microsoft.com/office/powerpoint/2010/main" val="3603931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hdr" sz="quarter"/>
          </p:nvPr>
        </p:nvSpPr>
        <p:spPr>
          <a:noFill/>
        </p:spPr>
        <p:txBody>
          <a:bodyPr/>
          <a:lstStyle/>
          <a:p>
            <a:r>
              <a:rPr lang="es-ES"/>
              <a:t>Redes Ópticas</a:t>
            </a:r>
          </a:p>
        </p:txBody>
      </p:sp>
      <p:sp>
        <p:nvSpPr>
          <p:cNvPr id="349189" name="Rectangle 2"/>
          <p:cNvSpPr>
            <a:spLocks noGrp="1" noRot="1" noChangeAspect="1" noChangeArrowheads="1" noTextEdit="1"/>
          </p:cNvSpPr>
          <p:nvPr>
            <p:ph type="sldImg"/>
          </p:nvPr>
        </p:nvSpPr>
        <p:spPr>
          <a:xfrm>
            <a:off x="566738" y="487363"/>
            <a:ext cx="5648325" cy="4237037"/>
          </a:xfrm>
          <a:ln/>
        </p:spPr>
      </p:sp>
      <p:sp>
        <p:nvSpPr>
          <p:cNvPr id="34919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50</a:t>
            </a:fld>
            <a:endParaRPr lang="es-ES" dirty="0"/>
          </a:p>
        </p:txBody>
      </p:sp>
    </p:spTree>
    <p:extLst>
      <p:ext uri="{BB962C8B-B14F-4D97-AF65-F5344CB8AC3E}">
        <p14:creationId xmlns:p14="http://schemas.microsoft.com/office/powerpoint/2010/main" val="2094806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a:noFill/>
        </p:spPr>
        <p:txBody>
          <a:bodyPr/>
          <a:lstStyle/>
          <a:p>
            <a:r>
              <a:rPr lang="es-ES"/>
              <a:t>Redes Ópticas</a:t>
            </a:r>
          </a:p>
        </p:txBody>
      </p:sp>
      <p:sp>
        <p:nvSpPr>
          <p:cNvPr id="350213" name="Rectangle 2"/>
          <p:cNvSpPr>
            <a:spLocks noGrp="1" noRot="1" noChangeAspect="1" noChangeArrowheads="1" noTextEdit="1"/>
          </p:cNvSpPr>
          <p:nvPr>
            <p:ph type="sldImg"/>
          </p:nvPr>
        </p:nvSpPr>
        <p:spPr>
          <a:xfrm>
            <a:off x="566738" y="487363"/>
            <a:ext cx="5648325" cy="4237037"/>
          </a:xfrm>
          <a:ln/>
        </p:spPr>
      </p:sp>
      <p:sp>
        <p:nvSpPr>
          <p:cNvPr id="35021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51</a:t>
            </a:fld>
            <a:endParaRPr lang="es-ES" dirty="0"/>
          </a:p>
        </p:txBody>
      </p:sp>
    </p:spTree>
    <p:extLst>
      <p:ext uri="{BB962C8B-B14F-4D97-AF65-F5344CB8AC3E}">
        <p14:creationId xmlns:p14="http://schemas.microsoft.com/office/powerpoint/2010/main" val="3771708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a:noFill/>
        </p:spPr>
        <p:txBody>
          <a:bodyPr/>
          <a:lstStyle/>
          <a:p>
            <a:r>
              <a:rPr lang="es-ES"/>
              <a:t>Redes Ópticas</a:t>
            </a:r>
          </a:p>
        </p:txBody>
      </p:sp>
      <p:sp>
        <p:nvSpPr>
          <p:cNvPr id="351237" name="Rectangle 2"/>
          <p:cNvSpPr>
            <a:spLocks noGrp="1" noRot="1" noChangeAspect="1" noChangeArrowheads="1" noTextEdit="1"/>
          </p:cNvSpPr>
          <p:nvPr>
            <p:ph type="sldImg"/>
          </p:nvPr>
        </p:nvSpPr>
        <p:spPr>
          <a:xfrm>
            <a:off x="566738" y="487363"/>
            <a:ext cx="5648325" cy="4237037"/>
          </a:xfrm>
          <a:ln/>
        </p:spPr>
      </p:sp>
      <p:sp>
        <p:nvSpPr>
          <p:cNvPr id="351238" name="Rectangle 3"/>
          <p:cNvSpPr>
            <a:spLocks noGrp="1" noChangeArrowheads="1"/>
          </p:cNvSpPr>
          <p:nvPr>
            <p:ph type="body" idx="1"/>
          </p:nvPr>
        </p:nvSpPr>
        <p:spPr>
          <a:noFill/>
          <a:ln/>
        </p:spPr>
        <p:txBody>
          <a:bodyPr/>
          <a:lstStyle/>
          <a:p>
            <a:pPr eaLnBrk="1" hangingPunct="1"/>
            <a:r>
              <a:rPr lang="es-ES" smtClean="0"/>
              <a:t>Durante bastantes años la capacidad de la fibra óptica ha crecido a base de aumentar la multiplexación en el tiempo. Con la difusión de equipos comerciales WDM a partir del año 1993 el crecimiento se produjo también mediante el aumento del número de canales transmitidos por la fibra. </a:t>
            </a:r>
          </a:p>
          <a:p>
            <a:pPr eaLnBrk="1" hangingPunct="1"/>
            <a:r>
              <a:rPr lang="es-ES" smtClean="0"/>
              <a:t>Desde la introducción en 1996 de la señal OC-192 (10 Gb/s) no se han producido incrementos en la capacidad de SDH,  por lo que todas las mejoras habidas en la capacidad de la fibra se han producido gracias a la utilización de más canales. Resulta técnicamente muy difícil superar el actual valor de 10 Gb/s de la jerarquía SDH, y en el caso de que esto se produzca se prevé que la siguiente velocidad (OC-768, 40 Gb/s) represente un límite tecnológico difícil de superar. Por el contrario, desde la introducción de WDM el número de canales ha crecido de forma exponencial incesantemente.</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52</a:t>
            </a:fld>
            <a:endParaRPr lang="es-ES" dirty="0"/>
          </a:p>
        </p:txBody>
      </p:sp>
    </p:spTree>
    <p:extLst>
      <p:ext uri="{BB962C8B-B14F-4D97-AF65-F5344CB8AC3E}">
        <p14:creationId xmlns:p14="http://schemas.microsoft.com/office/powerpoint/2010/main" val="2780997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a:noFill/>
        </p:spPr>
        <p:txBody>
          <a:bodyPr/>
          <a:lstStyle/>
          <a:p>
            <a:r>
              <a:rPr lang="es-ES"/>
              <a:t>Redes Ópticas</a:t>
            </a:r>
          </a:p>
        </p:txBody>
      </p:sp>
      <p:sp>
        <p:nvSpPr>
          <p:cNvPr id="352261" name="Rectangle 2"/>
          <p:cNvSpPr>
            <a:spLocks noGrp="1" noRot="1" noChangeAspect="1" noChangeArrowheads="1" noTextEdit="1"/>
          </p:cNvSpPr>
          <p:nvPr>
            <p:ph type="sldImg"/>
          </p:nvPr>
        </p:nvSpPr>
        <p:spPr>
          <a:xfrm>
            <a:off x="566738" y="487363"/>
            <a:ext cx="5648325" cy="4237037"/>
          </a:xfrm>
          <a:ln/>
        </p:spPr>
      </p:sp>
      <p:sp>
        <p:nvSpPr>
          <p:cNvPr id="35226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53</a:t>
            </a:fld>
            <a:endParaRPr lang="es-ES" dirty="0"/>
          </a:p>
        </p:txBody>
      </p:sp>
    </p:spTree>
    <p:extLst>
      <p:ext uri="{BB962C8B-B14F-4D97-AF65-F5344CB8AC3E}">
        <p14:creationId xmlns:p14="http://schemas.microsoft.com/office/powerpoint/2010/main" val="1202398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a:noFill/>
        </p:spPr>
        <p:txBody>
          <a:bodyPr/>
          <a:lstStyle/>
          <a:p>
            <a:r>
              <a:rPr lang="es-ES"/>
              <a:t>Redes Ópticas</a:t>
            </a:r>
          </a:p>
        </p:txBody>
      </p:sp>
      <p:sp>
        <p:nvSpPr>
          <p:cNvPr id="353285" name="Rectangle 2"/>
          <p:cNvSpPr>
            <a:spLocks noGrp="1" noRot="1" noChangeAspect="1" noChangeArrowheads="1" noTextEdit="1"/>
          </p:cNvSpPr>
          <p:nvPr>
            <p:ph type="sldImg"/>
          </p:nvPr>
        </p:nvSpPr>
        <p:spPr>
          <a:xfrm>
            <a:off x="566738" y="487363"/>
            <a:ext cx="5648325" cy="4237037"/>
          </a:xfrm>
          <a:ln/>
        </p:spPr>
      </p:sp>
      <p:sp>
        <p:nvSpPr>
          <p:cNvPr id="35328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54</a:t>
            </a:fld>
            <a:endParaRPr lang="es-ES" dirty="0"/>
          </a:p>
        </p:txBody>
      </p:sp>
    </p:spTree>
    <p:extLst>
      <p:ext uri="{BB962C8B-B14F-4D97-AF65-F5344CB8AC3E}">
        <p14:creationId xmlns:p14="http://schemas.microsoft.com/office/powerpoint/2010/main" val="4052295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hdr" sz="quarter"/>
          </p:nvPr>
        </p:nvSpPr>
        <p:spPr>
          <a:noFill/>
        </p:spPr>
        <p:txBody>
          <a:bodyPr/>
          <a:lstStyle/>
          <a:p>
            <a:r>
              <a:rPr lang="es-ES"/>
              <a:t>Redes Ópticas</a:t>
            </a:r>
          </a:p>
        </p:txBody>
      </p:sp>
      <p:sp>
        <p:nvSpPr>
          <p:cNvPr id="354309" name="Rectangle 2"/>
          <p:cNvSpPr>
            <a:spLocks noGrp="1" noRot="1" noChangeAspect="1" noChangeArrowheads="1" noTextEdit="1"/>
          </p:cNvSpPr>
          <p:nvPr>
            <p:ph type="sldImg"/>
          </p:nvPr>
        </p:nvSpPr>
        <p:spPr>
          <a:xfrm>
            <a:off x="566738" y="487363"/>
            <a:ext cx="5648325" cy="4237037"/>
          </a:xfrm>
          <a:ln/>
        </p:spPr>
      </p:sp>
      <p:sp>
        <p:nvSpPr>
          <p:cNvPr id="354310" name="Rectangle 3"/>
          <p:cNvSpPr>
            <a:spLocks noGrp="1" noChangeArrowheads="1"/>
          </p:cNvSpPr>
          <p:nvPr>
            <p:ph type="body" idx="1"/>
          </p:nvPr>
        </p:nvSpPr>
        <p:spPr>
          <a:noFill/>
          <a:ln/>
        </p:spPr>
        <p:txBody>
          <a:bodyPr/>
          <a:lstStyle/>
          <a:p>
            <a:pPr eaLnBrk="1" hangingPunct="1"/>
            <a:r>
              <a:rPr lang="es-ES" smtClean="0"/>
              <a:t>En este esquema se muestra como funciona un equipo multiplexor DWDM de ocho canales. Por la izquierda llegan ocho señales todas ellas a 1310 nm (segunda ventana) que corresponde a la longitud de onda estándar de SONET/SDH. Esas señales llegan por ocho fibras diferentes. Cada una de las señales es recibida por un transponder, que se encarga de convertirla en una señal eléctrica y generar a partir de ella una señal óptica con un láser de tercera ventana; mediante un modulador externo esta señal óptica se genera en la longitud de onda que le corresponde a ese transponder de acuerdo con la asignación de canales efectuada previamente. De esta forma se generan ocho señales a longitudes de onda ligeramente diferentes, que se combinan en una misma fibra mediante el combinador óptico. Dependiendo de la distancia a cubrir puede ser necesario utilizar amplificadores EDFA intermedios. En el trayecto se utilizará fibra NZ-DSF para reducir el efecto de dispersión debido a la distancia y velocidad. Una vez recibido el haz luminoso se ha de dividir en las ocho componentes iniciales, para lo cual se emplea una Rejilla de Bragg, un filtro DWDM que básicamente funciona como un prisma separando la luz por longitudes de onda. Cada una de las ocho señales es recibida entonces por un transponder diferente que se ocupa de convertirla en señal eléctrica y regenerarla a nivel digital como si fuera un repetidor (3R, amplificarla, darle forma y sincronizarla). Después se genera a partir de esa señal eléctrica una señal óptica en segunda ventana, equivalente a la señal inyectada en el lado del emisor.</a:t>
            </a:r>
          </a:p>
          <a:p>
            <a:pPr eaLnBrk="1" hangingPunct="1"/>
            <a:r>
              <a:rPr lang="es-ES" smtClean="0"/>
              <a:t>Por supuesto en un sistema DWDM bidireccional (como son la mayoría) habrá una serie equivalente de dispositivos para la transmisión en sentido opuesto.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55</a:t>
            </a:fld>
            <a:endParaRPr lang="es-ES" dirty="0"/>
          </a:p>
        </p:txBody>
      </p:sp>
    </p:spTree>
    <p:extLst>
      <p:ext uri="{BB962C8B-B14F-4D97-AF65-F5344CB8AC3E}">
        <p14:creationId xmlns:p14="http://schemas.microsoft.com/office/powerpoint/2010/main" val="153061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a:noFill/>
        </p:spPr>
        <p:txBody>
          <a:bodyPr/>
          <a:lstStyle/>
          <a:p>
            <a:r>
              <a:rPr lang="es-ES"/>
              <a:t>Redes Ópticas</a:t>
            </a:r>
          </a:p>
        </p:txBody>
      </p:sp>
      <p:sp>
        <p:nvSpPr>
          <p:cNvPr id="355333" name="Rectangle 2"/>
          <p:cNvSpPr>
            <a:spLocks noGrp="1" noRot="1" noChangeAspect="1" noChangeArrowheads="1" noTextEdit="1"/>
          </p:cNvSpPr>
          <p:nvPr>
            <p:ph type="sldImg"/>
          </p:nvPr>
        </p:nvSpPr>
        <p:spPr>
          <a:xfrm>
            <a:off x="566738" y="487363"/>
            <a:ext cx="5648325" cy="4237037"/>
          </a:xfrm>
          <a:ln/>
        </p:spPr>
      </p:sp>
      <p:sp>
        <p:nvSpPr>
          <p:cNvPr id="355334" name="Rectangle 3"/>
          <p:cNvSpPr>
            <a:spLocks noGrp="1" noChangeArrowheads="1"/>
          </p:cNvSpPr>
          <p:nvPr>
            <p:ph type="body" idx="1"/>
          </p:nvPr>
        </p:nvSpPr>
        <p:spPr>
          <a:noFill/>
          <a:ln/>
        </p:spPr>
        <p:txBody>
          <a:bodyPr/>
          <a:lstStyle/>
          <a:p>
            <a:pPr eaLnBrk="1" hangingPunct="1"/>
            <a:r>
              <a:rPr lang="es-ES" smtClean="0"/>
              <a:t>En fibra óptica existe, como en cualquier otro medio físico, una distancia máxima a la que puede transmitirse la señal con un determinado nivel de fiabilidad. Esa distancia máxima es mayor en tercera ventana que en segunda ventana gracias a su menor atenuación.</a:t>
            </a:r>
          </a:p>
          <a:p>
            <a:pPr eaLnBrk="1" hangingPunct="1"/>
            <a:r>
              <a:rPr lang="es-ES" smtClean="0"/>
              <a:t>Cuando se supera  ese valor máximo se puede recurrir a amplificadores o repetidores. Los amplificadores actúan de manera analógica sobre la señal óptica, sin convertirla en señal eléctrica. En cambio los repetidores la convierten en señal eléctrica, la amplifican, sincronizan y le dan forma (la hacen de nuevo ‘cuadrada’). En 2ª ventana no hay amplificadores, por lo que se utilizan siempre repetidores, teniendo que colocar uno cada 40 Km aproximadamente. En 3ª y 4ª ventana se pueden utilizar amplificadores, que resultan mas baratos y sencillos, pero la señal se degrada gradualmente por lo que cada cierto número de amplificadores es necesario instalar repetidores.</a:t>
            </a:r>
          </a:p>
          <a:p>
            <a:pPr eaLnBrk="1" hangingPunct="1"/>
            <a:r>
              <a:rPr lang="es-ES" smtClean="0"/>
              <a:t>La aparición de amplificadores de 3ª ventana ha sido crucial para el desarrollo de WDM, ya que los amplificadores actúan sobre toda la banda de longitudes de onda de forma transparente e independientemente del tipo de señales transmitidas y del número de canales utilizados. En cambio el uso de repetidores requiere desmultiplexar los canales de la fibra y regenerar cada uno independientemente para volver a multiplexarlos después hasta el siguiente repetidor.</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56</a:t>
            </a:fld>
            <a:endParaRPr lang="es-ES" dirty="0"/>
          </a:p>
        </p:txBody>
      </p:sp>
    </p:spTree>
    <p:extLst>
      <p:ext uri="{BB962C8B-B14F-4D97-AF65-F5344CB8AC3E}">
        <p14:creationId xmlns:p14="http://schemas.microsoft.com/office/powerpoint/2010/main" val="41159984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hdr" sz="quarter"/>
          </p:nvPr>
        </p:nvSpPr>
        <p:spPr>
          <a:noFill/>
        </p:spPr>
        <p:txBody>
          <a:bodyPr/>
          <a:lstStyle/>
          <a:p>
            <a:r>
              <a:rPr lang="es-ES"/>
              <a:t>Redes Ópticas</a:t>
            </a:r>
          </a:p>
        </p:txBody>
      </p:sp>
      <p:sp>
        <p:nvSpPr>
          <p:cNvPr id="356357" name="Rectangle 2"/>
          <p:cNvSpPr>
            <a:spLocks noGrp="1" noRot="1" noChangeAspect="1" noChangeArrowheads="1" noTextEdit="1"/>
          </p:cNvSpPr>
          <p:nvPr>
            <p:ph type="sldImg"/>
          </p:nvPr>
        </p:nvSpPr>
        <p:spPr>
          <a:xfrm>
            <a:off x="566738" y="487363"/>
            <a:ext cx="5648325" cy="4237037"/>
          </a:xfrm>
          <a:ln/>
        </p:spPr>
      </p:sp>
      <p:sp>
        <p:nvSpPr>
          <p:cNvPr id="356358" name="Rectangle 3"/>
          <p:cNvSpPr>
            <a:spLocks noGrp="1" noChangeArrowheads="1"/>
          </p:cNvSpPr>
          <p:nvPr>
            <p:ph type="body" idx="1"/>
          </p:nvPr>
        </p:nvSpPr>
        <p:spPr>
          <a:noFill/>
          <a:ln/>
        </p:spPr>
        <p:txBody>
          <a:bodyPr/>
          <a:lstStyle/>
          <a:p>
            <a:pPr eaLnBrk="1" hangingPunct="1"/>
            <a:r>
              <a:rPr lang="es-ES" smtClean="0"/>
              <a:t>Uno de los elementos clave en el desarrollo de DWDM ha sido la comercialización de los denominados amplificadores EDFA. Estos aparatos están formados por una bobina de 10 a 50 metros de fibra óptica que contiene pequeñas cantidades de un metal denominado erbio. Esta fibra óptica se ilumina con dos fuentes láser de 980 y  1480 nm. Los átomos de erbio tienen la propiedad de absorber la energía transmitida por estos láser y pasar a un estado denominado ‘excitado’ en el que actúan como acumuladores de energía. Cuando pasa por la fibra un haz láser de tercera o cuarta ventana los átomos de erbio vuelven a su estado fundamental liberando la energía almacenada anteriormente y generan luz láser precisamente de la misma frecuencia que la luz recibida, con lo que el dispositivo se convierte en la práctica en un amplificador de luz. Para que el el sistema funcione de forma continuada es preciso inyectar continuamente energía en forma de luz de 980 y 1480 nm para que los átomos de erbio vuelvan a excitarse, por lo que el amplificador requiere una constante aportación de energía externa. Dicha energía puede suminstrarse en forma de energía eléctrica que se transmite por un cable de cobre que forma parte de la misma manguera de fibra óptica, o bien se puede inyectar el haz láser de 980 y 1480 nm en algún otro punto de la fibra que no necesariamente sea en la bobina de fibra dopada.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57</a:t>
            </a:fld>
            <a:endParaRPr lang="es-ES" dirty="0"/>
          </a:p>
        </p:txBody>
      </p:sp>
    </p:spTree>
    <p:extLst>
      <p:ext uri="{BB962C8B-B14F-4D97-AF65-F5344CB8AC3E}">
        <p14:creationId xmlns:p14="http://schemas.microsoft.com/office/powerpoint/2010/main" val="23353023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a:noFill/>
        </p:spPr>
        <p:txBody>
          <a:bodyPr/>
          <a:lstStyle/>
          <a:p>
            <a:r>
              <a:rPr lang="es-ES"/>
              <a:t>Redes Ópticas</a:t>
            </a:r>
          </a:p>
        </p:txBody>
      </p:sp>
      <p:sp>
        <p:nvSpPr>
          <p:cNvPr id="357381" name="Rectangle 2"/>
          <p:cNvSpPr>
            <a:spLocks noGrp="1" noRot="1" noChangeAspect="1" noChangeArrowheads="1" noTextEdit="1"/>
          </p:cNvSpPr>
          <p:nvPr>
            <p:ph type="sldImg"/>
          </p:nvPr>
        </p:nvSpPr>
        <p:spPr>
          <a:xfrm>
            <a:off x="566738" y="487363"/>
            <a:ext cx="5648325" cy="4237037"/>
          </a:xfrm>
          <a:ln/>
        </p:spPr>
      </p:sp>
      <p:sp>
        <p:nvSpPr>
          <p:cNvPr id="35738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58</a:t>
            </a:fld>
            <a:endParaRPr lang="es-ES" dirty="0"/>
          </a:p>
        </p:txBody>
      </p:sp>
    </p:spTree>
    <p:extLst>
      <p:ext uri="{BB962C8B-B14F-4D97-AF65-F5344CB8AC3E}">
        <p14:creationId xmlns:p14="http://schemas.microsoft.com/office/powerpoint/2010/main" val="503743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a:noFill/>
        </p:spPr>
        <p:txBody>
          <a:bodyPr/>
          <a:lstStyle/>
          <a:p>
            <a:r>
              <a:rPr lang="es-ES"/>
              <a:t>Redes Ópticas</a:t>
            </a:r>
          </a:p>
        </p:txBody>
      </p:sp>
      <p:sp>
        <p:nvSpPr>
          <p:cNvPr id="358405" name="Rectangle 2"/>
          <p:cNvSpPr>
            <a:spLocks noGrp="1" noRot="1" noChangeAspect="1" noChangeArrowheads="1" noTextEdit="1"/>
          </p:cNvSpPr>
          <p:nvPr>
            <p:ph type="sldImg"/>
          </p:nvPr>
        </p:nvSpPr>
        <p:spPr>
          <a:xfrm>
            <a:off x="566738" y="487363"/>
            <a:ext cx="5648325" cy="4237037"/>
          </a:xfrm>
          <a:ln/>
        </p:spPr>
      </p:sp>
      <p:sp>
        <p:nvSpPr>
          <p:cNvPr id="35840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59</a:t>
            </a:fld>
            <a:endParaRPr lang="es-ES" dirty="0"/>
          </a:p>
        </p:txBody>
      </p:sp>
    </p:spTree>
    <p:extLst>
      <p:ext uri="{BB962C8B-B14F-4D97-AF65-F5344CB8AC3E}">
        <p14:creationId xmlns:p14="http://schemas.microsoft.com/office/powerpoint/2010/main" val="70251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a:noFill/>
        </p:spPr>
        <p:txBody>
          <a:bodyPr/>
          <a:lstStyle/>
          <a:p>
            <a:r>
              <a:rPr lang="es-ES"/>
              <a:t>Redes Ópticas</a:t>
            </a:r>
          </a:p>
        </p:txBody>
      </p:sp>
      <p:sp>
        <p:nvSpPr>
          <p:cNvPr id="307205" name="Rectangle 2"/>
          <p:cNvSpPr>
            <a:spLocks noGrp="1" noRot="1" noChangeAspect="1" noChangeArrowheads="1" noTextEdit="1"/>
          </p:cNvSpPr>
          <p:nvPr>
            <p:ph type="sldImg"/>
          </p:nvPr>
        </p:nvSpPr>
        <p:spPr>
          <a:xfrm>
            <a:off x="566738" y="487363"/>
            <a:ext cx="5648325" cy="4237037"/>
          </a:xfrm>
          <a:ln/>
        </p:spPr>
      </p:sp>
      <p:sp>
        <p:nvSpPr>
          <p:cNvPr id="30720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a:t>
            </a:fld>
            <a:endParaRPr lang="es-ES" dirty="0"/>
          </a:p>
        </p:txBody>
      </p:sp>
    </p:spTree>
    <p:extLst>
      <p:ext uri="{BB962C8B-B14F-4D97-AF65-F5344CB8AC3E}">
        <p14:creationId xmlns:p14="http://schemas.microsoft.com/office/powerpoint/2010/main" val="3195513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hdr" sz="quarter"/>
          </p:nvPr>
        </p:nvSpPr>
        <p:spPr>
          <a:noFill/>
        </p:spPr>
        <p:txBody>
          <a:bodyPr/>
          <a:lstStyle/>
          <a:p>
            <a:r>
              <a:rPr lang="es-ES"/>
              <a:t>Redes Ópticas</a:t>
            </a:r>
          </a:p>
        </p:txBody>
      </p:sp>
      <p:sp>
        <p:nvSpPr>
          <p:cNvPr id="359429" name="Rectangle 2"/>
          <p:cNvSpPr>
            <a:spLocks noGrp="1" noRot="1" noChangeAspect="1" noChangeArrowheads="1" noTextEdit="1"/>
          </p:cNvSpPr>
          <p:nvPr>
            <p:ph type="sldImg"/>
          </p:nvPr>
        </p:nvSpPr>
        <p:spPr>
          <a:xfrm>
            <a:off x="566738" y="487363"/>
            <a:ext cx="5648325" cy="4237037"/>
          </a:xfrm>
          <a:ln/>
        </p:spPr>
      </p:sp>
      <p:sp>
        <p:nvSpPr>
          <p:cNvPr id="359430" name="Rectangle 3"/>
          <p:cNvSpPr>
            <a:spLocks noGrp="1" noChangeArrowheads="1"/>
          </p:cNvSpPr>
          <p:nvPr>
            <p:ph type="body" idx="1"/>
          </p:nvPr>
        </p:nvSpPr>
        <p:spPr>
          <a:noFill/>
          <a:ln/>
        </p:spPr>
        <p:txBody>
          <a:bodyPr/>
          <a:lstStyle/>
          <a:p>
            <a:pPr eaLnBrk="1" hangingPunct="1"/>
            <a:r>
              <a:rPr lang="es-ES" smtClean="0"/>
              <a:t>Esta figura muestra de manera gráfica la diferencia entre el equipamiento necesario para establecer cuatro enlaces SONET/SDH OC-192 (10 Gb/s) a la manera tradicional, o mediante DWDM. </a:t>
            </a:r>
          </a:p>
          <a:p>
            <a:pPr eaLnBrk="1" hangingPunct="1"/>
            <a:r>
              <a:rPr lang="es-ES" smtClean="0"/>
              <a:t>En el primer caso se utilizan cuatro pares de fibras, uno para cada enlace. Además, al utilizar equipos de segunda ventana es necesario colocar cada 40 Km un repetidor para cada uno de los cuatro enlaces, por lo que se necesitan en total 32 repetidores.</a:t>
            </a:r>
          </a:p>
          <a:p>
            <a:pPr eaLnBrk="1" hangingPunct="1"/>
            <a:r>
              <a:rPr lang="es-ES" smtClean="0"/>
              <a:t>En el segundo caso se instala un equipo DWDM en cada extremo, con lo que los cuatro enlaces utilizan el mismo par de fibras. Al utilizar equipos de tercera ventana solo es necesario instalar dos amplificadores en todo el trayecto. Cada amplificador actúa simultáneamente sobre todos los canales que se transmiten.</a:t>
            </a:r>
          </a:p>
          <a:p>
            <a:pPr eaLnBrk="1" hangingPunct="1"/>
            <a:r>
              <a:rPr lang="es-ES" smtClean="0"/>
              <a:t>Si más tarde fuera necesario por ejemplo duplicar la capacidad en el primer caso habría que instalar 32 nuevos repetidores, suponiendo que hubiera fibras ópticas libres. En cambio en el segundo caso solo seria necesario sustituir el multiplexor de cuatro canales por uno de ocho, sin realizar ninguna modificación en los amplificadores ni aumentar el número de fibras utilizadas.</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60</a:t>
            </a:fld>
            <a:endParaRPr lang="es-ES" dirty="0"/>
          </a:p>
        </p:txBody>
      </p:sp>
    </p:spTree>
    <p:extLst>
      <p:ext uri="{BB962C8B-B14F-4D97-AF65-F5344CB8AC3E}">
        <p14:creationId xmlns:p14="http://schemas.microsoft.com/office/powerpoint/2010/main" val="1140993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a:noFill/>
        </p:spPr>
        <p:txBody>
          <a:bodyPr/>
          <a:lstStyle/>
          <a:p>
            <a:r>
              <a:rPr lang="es-ES"/>
              <a:t>Redes Ópticas</a:t>
            </a:r>
          </a:p>
        </p:txBody>
      </p:sp>
      <p:sp>
        <p:nvSpPr>
          <p:cNvPr id="360453" name="Rectangle 2"/>
          <p:cNvSpPr>
            <a:spLocks noGrp="1" noRot="1" noChangeAspect="1" noChangeArrowheads="1" noTextEdit="1"/>
          </p:cNvSpPr>
          <p:nvPr>
            <p:ph type="sldImg"/>
          </p:nvPr>
        </p:nvSpPr>
        <p:spPr>
          <a:xfrm>
            <a:off x="566738" y="487363"/>
            <a:ext cx="5648325" cy="4237037"/>
          </a:xfrm>
          <a:ln/>
        </p:spPr>
      </p:sp>
      <p:sp>
        <p:nvSpPr>
          <p:cNvPr id="36045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61</a:t>
            </a:fld>
            <a:endParaRPr lang="es-ES" dirty="0"/>
          </a:p>
        </p:txBody>
      </p:sp>
    </p:spTree>
    <p:extLst>
      <p:ext uri="{BB962C8B-B14F-4D97-AF65-F5344CB8AC3E}">
        <p14:creationId xmlns:p14="http://schemas.microsoft.com/office/powerpoint/2010/main" val="3993100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hdr" sz="quarter"/>
          </p:nvPr>
        </p:nvSpPr>
        <p:spPr>
          <a:noFill/>
        </p:spPr>
        <p:txBody>
          <a:bodyPr/>
          <a:lstStyle/>
          <a:p>
            <a:r>
              <a:rPr lang="es-ES"/>
              <a:t>Redes Ópticas</a:t>
            </a:r>
          </a:p>
        </p:txBody>
      </p:sp>
      <p:sp>
        <p:nvSpPr>
          <p:cNvPr id="361477" name="Rectangle 2"/>
          <p:cNvSpPr>
            <a:spLocks noGrp="1" noRot="1" noChangeAspect="1" noChangeArrowheads="1" noTextEdit="1"/>
          </p:cNvSpPr>
          <p:nvPr>
            <p:ph type="sldImg"/>
          </p:nvPr>
        </p:nvSpPr>
        <p:spPr>
          <a:xfrm>
            <a:off x="566738" y="487363"/>
            <a:ext cx="5648325" cy="4237037"/>
          </a:xfrm>
          <a:ln/>
        </p:spPr>
      </p:sp>
      <p:sp>
        <p:nvSpPr>
          <p:cNvPr id="36147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62</a:t>
            </a:fld>
            <a:endParaRPr lang="es-ES" dirty="0"/>
          </a:p>
        </p:txBody>
      </p:sp>
    </p:spTree>
    <p:extLst>
      <p:ext uri="{BB962C8B-B14F-4D97-AF65-F5344CB8AC3E}">
        <p14:creationId xmlns:p14="http://schemas.microsoft.com/office/powerpoint/2010/main" val="31219247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a:noFill/>
        </p:spPr>
        <p:txBody>
          <a:bodyPr/>
          <a:lstStyle/>
          <a:p>
            <a:r>
              <a:rPr lang="es-ES"/>
              <a:t>Redes Ópticas</a:t>
            </a:r>
          </a:p>
        </p:txBody>
      </p:sp>
      <p:sp>
        <p:nvSpPr>
          <p:cNvPr id="362501" name="Rectangle 2"/>
          <p:cNvSpPr>
            <a:spLocks noGrp="1" noRot="1" noChangeAspect="1" noChangeArrowheads="1" noTextEdit="1"/>
          </p:cNvSpPr>
          <p:nvPr>
            <p:ph type="sldImg"/>
          </p:nvPr>
        </p:nvSpPr>
        <p:spPr>
          <a:xfrm>
            <a:off x="566738" y="487363"/>
            <a:ext cx="5648325" cy="4237037"/>
          </a:xfrm>
          <a:ln/>
        </p:spPr>
      </p:sp>
      <p:sp>
        <p:nvSpPr>
          <p:cNvPr id="362502" name="Rectangle 3"/>
          <p:cNvSpPr>
            <a:spLocks noGrp="1" noChangeArrowheads="1"/>
          </p:cNvSpPr>
          <p:nvPr>
            <p:ph type="body" idx="1"/>
          </p:nvPr>
        </p:nvSpPr>
        <p:spPr>
          <a:noFill/>
          <a:ln/>
        </p:spPr>
        <p:txBody>
          <a:bodyPr/>
          <a:lstStyle/>
          <a:p>
            <a:pPr eaLnBrk="1" hangingPunct="1"/>
            <a:r>
              <a:rPr lang="es-ES" smtClean="0"/>
              <a:t>Esta tabla muestra la denominada ‘rejilla ITU, que consiste en un espaciado de canales fijado por la ITU con el fin de permitir la interoperabilidad de equipos de diferentes fabricantes. Siguiendo su costumbre habitual la ITU ha especificado los canales por la frecuencia correspondiente, que se encuentra en el rango de los Terahertzios. Se puede convertir a la longitud de onda correspondiente usando la fórmula que se indica al pie de la tabla.</a:t>
            </a:r>
          </a:p>
          <a:p>
            <a:pPr eaLnBrk="1" hangingPunct="1"/>
            <a:r>
              <a:rPr lang="es-ES" smtClean="0"/>
              <a:t>La rejilla especifica los valores regularmente espaciados en 100 GHz de frecuencia, que da una separación en longitud de onda de unos 0,8 nm. La frecuencia de referencia es 193,1 THz, que corresponde al canal 31. Las frecuencias mostradas corresponden a la tercera ventana (banda C) aunque la rejilla continúa hacia arriba y hacia abajo abarcando también las bandas S y L. Los fabricantes pueden elegir que longitudes de onda de la rejilla quieren utilizar, pero solo deben utilizar longitudes de onda de las que se encuentran en la rejilla. Tomando únicamente canales pares o impares se dispone de una rejilla con espaciado de 200 GHz, o uno de cada cuatro una rejilla de 400 GHz. </a:t>
            </a:r>
          </a:p>
          <a:p>
            <a:pPr eaLnBrk="1" hangingPunct="1"/>
            <a:r>
              <a:rPr lang="es-ES" smtClean="0"/>
              <a:t>Además de la rejilla con 100 GHz de separación hay otra con separación de 50 GHz, para sistemas que soporten una mayor densidad de canales. La rejilla de 100 GHz es adecuada para sistemas de 16 a 40 canales, la de 200 GHz para 8 a 16 y la de 400 GHz para sistemas de 2 ó 4 canales.</a:t>
            </a:r>
          </a:p>
          <a:p>
            <a:pPr eaLnBrk="1" hangingPunct="1"/>
            <a:r>
              <a:rPr lang="es-ES" smtClean="0"/>
              <a:t>En el mercado existen sistemas que utilizan separaciones de 25 GHz, pero este espaciado de canales aun no esta estandarizado por la ITU</a:t>
            </a:r>
            <a:r>
              <a:rPr lang="es-ES" smtClean="0">
                <a:sym typeface="Symbol" pitchFamily="18" charset="2"/>
              </a:rPr>
              <a:t>.</a:t>
            </a:r>
            <a:r>
              <a:rPr lang="es-ES" smtClean="0"/>
              <a:t>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63</a:t>
            </a:fld>
            <a:endParaRPr lang="es-ES" dirty="0"/>
          </a:p>
        </p:txBody>
      </p:sp>
    </p:spTree>
    <p:extLst>
      <p:ext uri="{BB962C8B-B14F-4D97-AF65-F5344CB8AC3E}">
        <p14:creationId xmlns:p14="http://schemas.microsoft.com/office/powerpoint/2010/main" val="8352430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a:noFill/>
        </p:spPr>
        <p:txBody>
          <a:bodyPr/>
          <a:lstStyle/>
          <a:p>
            <a:r>
              <a:rPr lang="es-ES"/>
              <a:t>Redes Ópticas</a:t>
            </a:r>
          </a:p>
        </p:txBody>
      </p:sp>
      <p:sp>
        <p:nvSpPr>
          <p:cNvPr id="363525" name="Rectangle 2"/>
          <p:cNvSpPr>
            <a:spLocks noGrp="1" noRot="1" noChangeAspect="1" noChangeArrowheads="1" noTextEdit="1"/>
          </p:cNvSpPr>
          <p:nvPr>
            <p:ph type="sldImg"/>
          </p:nvPr>
        </p:nvSpPr>
        <p:spPr>
          <a:xfrm>
            <a:off x="566738" y="487363"/>
            <a:ext cx="5648325" cy="4237037"/>
          </a:xfrm>
          <a:ln/>
        </p:spPr>
      </p:sp>
      <p:sp>
        <p:nvSpPr>
          <p:cNvPr id="36352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64</a:t>
            </a:fld>
            <a:endParaRPr lang="es-ES" dirty="0"/>
          </a:p>
        </p:txBody>
      </p:sp>
    </p:spTree>
    <p:extLst>
      <p:ext uri="{BB962C8B-B14F-4D97-AF65-F5344CB8AC3E}">
        <p14:creationId xmlns:p14="http://schemas.microsoft.com/office/powerpoint/2010/main" val="3897130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a:noFill/>
        </p:spPr>
        <p:txBody>
          <a:bodyPr/>
          <a:lstStyle/>
          <a:p>
            <a:r>
              <a:rPr lang="es-ES"/>
              <a:t>Redes Ópticas</a:t>
            </a:r>
          </a:p>
        </p:txBody>
      </p:sp>
      <p:sp>
        <p:nvSpPr>
          <p:cNvPr id="364549" name="Rectangle 2"/>
          <p:cNvSpPr>
            <a:spLocks noGrp="1" noRot="1" noChangeAspect="1" noChangeArrowheads="1" noTextEdit="1"/>
          </p:cNvSpPr>
          <p:nvPr>
            <p:ph type="sldImg"/>
          </p:nvPr>
        </p:nvSpPr>
        <p:spPr>
          <a:xfrm>
            <a:off x="566738" y="487363"/>
            <a:ext cx="5648325" cy="4237037"/>
          </a:xfrm>
          <a:ln/>
        </p:spPr>
      </p:sp>
      <p:sp>
        <p:nvSpPr>
          <p:cNvPr id="36455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65</a:t>
            </a:fld>
            <a:endParaRPr lang="es-ES" dirty="0"/>
          </a:p>
        </p:txBody>
      </p:sp>
    </p:spTree>
    <p:extLst>
      <p:ext uri="{BB962C8B-B14F-4D97-AF65-F5344CB8AC3E}">
        <p14:creationId xmlns:p14="http://schemas.microsoft.com/office/powerpoint/2010/main" val="12851153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hdr" sz="quarter"/>
          </p:nvPr>
        </p:nvSpPr>
        <p:spPr>
          <a:noFill/>
        </p:spPr>
        <p:txBody>
          <a:bodyPr/>
          <a:lstStyle/>
          <a:p>
            <a:r>
              <a:rPr lang="es-ES"/>
              <a:t>Redes Ópticas</a:t>
            </a:r>
          </a:p>
        </p:txBody>
      </p:sp>
      <p:sp>
        <p:nvSpPr>
          <p:cNvPr id="365573" name="Rectangle 2"/>
          <p:cNvSpPr>
            <a:spLocks noGrp="1" noRot="1" noChangeAspect="1" noChangeArrowheads="1" noTextEdit="1"/>
          </p:cNvSpPr>
          <p:nvPr>
            <p:ph type="sldImg"/>
          </p:nvPr>
        </p:nvSpPr>
        <p:spPr>
          <a:xfrm>
            <a:off x="566738" y="487363"/>
            <a:ext cx="5648325" cy="4237037"/>
          </a:xfrm>
          <a:ln/>
        </p:spPr>
      </p:sp>
      <p:sp>
        <p:nvSpPr>
          <p:cNvPr id="365574" name="Rectangle 3"/>
          <p:cNvSpPr>
            <a:spLocks noGrp="1" noChangeArrowheads="1"/>
          </p:cNvSpPr>
          <p:nvPr>
            <p:ph type="body" idx="1"/>
          </p:nvPr>
        </p:nvSpPr>
        <p:spPr>
          <a:xfrm>
            <a:off x="506413" y="4953000"/>
            <a:ext cx="5789612" cy="4667250"/>
          </a:xfrm>
          <a:noFill/>
          <a:ln/>
        </p:spPr>
        <p:txBody>
          <a:bodyPr/>
          <a:lstStyle/>
          <a:p>
            <a:pPr eaLnBrk="1" hangingPunct="1">
              <a:lnSpc>
                <a:spcPct val="90000"/>
              </a:lnSpc>
            </a:pPr>
            <a:r>
              <a:rPr lang="es-ES" smtClean="0"/>
              <a:t>Esta tabla resume los tipos de fibra monomodo que hemos ido describiendo. En primer lugar tenemos la fibra monomodo estándar, que también se denomina NDSF (Non Dispersion Shifted Fiber) pues tiene el punto de dispersión cero en la 2ª ventana, que es lo que se considera ‘normal’. </a:t>
            </a:r>
          </a:p>
          <a:p>
            <a:pPr eaLnBrk="1" hangingPunct="1">
              <a:lnSpc>
                <a:spcPct val="90000"/>
              </a:lnSpc>
            </a:pPr>
            <a:r>
              <a:rPr lang="es-ES" smtClean="0"/>
              <a:t>En segundo lugar tenemos la fibra LWP (Low Water Peak) desarrollada recientemente, que también es NDSF, ya que esta fibra no modifica el punto de dispersión cero.</a:t>
            </a:r>
          </a:p>
          <a:p>
            <a:pPr eaLnBrk="1" hangingPunct="1">
              <a:lnSpc>
                <a:spcPct val="90000"/>
              </a:lnSpc>
            </a:pPr>
            <a:r>
              <a:rPr lang="es-ES" smtClean="0"/>
              <a:t>En tercer lugar la fibra DSF (Dispersion Shifted Fiber) en la que se ha trasladado el punto de dispersión cero a la 3ª ventana con el objeto de ofrecer un mejor comportamiento para la transmisión de señales de alta velocidad a grandes distancias. Esta fibra, desarrollada a mediados de los años 80, no es adecuada para aplicaciones DWDM por  la interacción que se produce entre las señales como resultado del fenómeno conocido como ‘Four Wave Mixing’ (FWM), que paradójicamente se produce a causa de la ausencia de dispersión en la fibra.</a:t>
            </a:r>
          </a:p>
          <a:p>
            <a:pPr eaLnBrk="1" hangingPunct="1">
              <a:lnSpc>
                <a:spcPct val="90000"/>
              </a:lnSpc>
            </a:pPr>
            <a:r>
              <a:rPr lang="es-ES" smtClean="0"/>
              <a:t>En cuarto lugar aparece en la tabla es la denominada ‘Cutoff Shifted Fiber’. Esta es una fibra especialmente diseñada para aplicaciones en las que se pretende obtener grandes alcances. Tiene una atenuación muy baja y soporta el uso de emisores de mayor potencia que el resto de fibras. Esta fibra tiene un proceso de fabricación muy complejo que la hace mucho más cara que el resto de fibras monomodo, por lo que se utiliza casi exclusivamente en tendidos submarinos en los que el alcance tiene una importancia primordial para minimizar el número de amplificadores y repetidores</a:t>
            </a:r>
          </a:p>
          <a:p>
            <a:pPr eaLnBrk="1" hangingPunct="1">
              <a:lnSpc>
                <a:spcPct val="90000"/>
              </a:lnSpc>
            </a:pPr>
            <a:r>
              <a:rPr lang="es-ES" smtClean="0"/>
              <a:t>La fibra que aparece en quinto lugar, llamada NZDSF (Non Zero Dispersion Shifted Fiber), se creó para resolver los problemas de la fibra DSF en aplicaciones DWDM. En esta fibra se introduce intencionalmente cierta dispersión en la zona de la tercera ventana para reducir los problemas de la FWM.</a:t>
            </a:r>
          </a:p>
          <a:p>
            <a:pPr eaLnBrk="1" hangingPunct="1">
              <a:lnSpc>
                <a:spcPct val="90000"/>
              </a:lnSpc>
            </a:pPr>
            <a:r>
              <a:rPr lang="es-ES" smtClean="0"/>
              <a:t>Por último la fibra W-NZDSF intenta aunar las ventajas de la NDSF LWP y la NZDSF.</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66</a:t>
            </a:fld>
            <a:endParaRPr lang="es-ES" dirty="0"/>
          </a:p>
        </p:txBody>
      </p:sp>
    </p:spTree>
    <p:extLst>
      <p:ext uri="{BB962C8B-B14F-4D97-AF65-F5344CB8AC3E}">
        <p14:creationId xmlns:p14="http://schemas.microsoft.com/office/powerpoint/2010/main" val="3201949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a:noFill/>
        </p:spPr>
        <p:txBody>
          <a:bodyPr/>
          <a:lstStyle/>
          <a:p>
            <a:r>
              <a:rPr lang="es-ES"/>
              <a:t>Redes Ópticas</a:t>
            </a:r>
          </a:p>
        </p:txBody>
      </p:sp>
      <p:sp>
        <p:nvSpPr>
          <p:cNvPr id="366597" name="Rectangle 2"/>
          <p:cNvSpPr>
            <a:spLocks noGrp="1" noRot="1" noChangeAspect="1" noChangeArrowheads="1" noTextEdit="1"/>
          </p:cNvSpPr>
          <p:nvPr>
            <p:ph type="sldImg"/>
          </p:nvPr>
        </p:nvSpPr>
        <p:spPr>
          <a:xfrm>
            <a:off x="566738" y="487363"/>
            <a:ext cx="5648325" cy="4237037"/>
          </a:xfrm>
          <a:ln/>
        </p:spPr>
      </p:sp>
      <p:sp>
        <p:nvSpPr>
          <p:cNvPr id="366598" name="Rectangle 3"/>
          <p:cNvSpPr>
            <a:spLocks noGrp="1" noChangeArrowheads="1"/>
          </p:cNvSpPr>
          <p:nvPr>
            <p:ph type="body" idx="1"/>
          </p:nvPr>
        </p:nvSpPr>
        <p:spPr>
          <a:noFill/>
          <a:ln/>
        </p:spPr>
        <p:txBody>
          <a:bodyPr/>
          <a:lstStyle/>
          <a:p>
            <a:pPr eaLnBrk="1" hangingPunct="1"/>
            <a:r>
              <a:rPr lang="es-ES" smtClean="0"/>
              <a:t>Los equipos WDM altamente sofisticados utilizados por las operadoras en enlaces de larga distancia permiten un elevado número de canales con una separación estrecha entre ellos. Esto es lo que se conoce como DWDM (Dense WDM).</a:t>
            </a:r>
          </a:p>
          <a:p>
            <a:pPr eaLnBrk="1" hangingPunct="1"/>
            <a:r>
              <a:rPr lang="es-ES" smtClean="0"/>
              <a:t>Existen en el mercado otros equipos con una capacidad más reducida en cuanto al número de canales pero que tienen un costo mucho más reducido. Esto se conoce como CWDM (Coarse WDM). Estos equipos tienen generalmente un alcance menor, por lo que resultan idóneos en redes de ámbito metropolitano. Su popularidad ha crecido muchísimo en los últimos años gracias a su bajo costo y a la oferta de servicios de fibra oscura por parte de las operadoras.</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67</a:t>
            </a:fld>
            <a:endParaRPr lang="es-ES" dirty="0"/>
          </a:p>
        </p:txBody>
      </p:sp>
    </p:spTree>
    <p:extLst>
      <p:ext uri="{BB962C8B-B14F-4D97-AF65-F5344CB8AC3E}">
        <p14:creationId xmlns:p14="http://schemas.microsoft.com/office/powerpoint/2010/main" val="1761260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hdr" sz="quarter"/>
          </p:nvPr>
        </p:nvSpPr>
        <p:spPr>
          <a:noFill/>
        </p:spPr>
        <p:txBody>
          <a:bodyPr/>
          <a:lstStyle/>
          <a:p>
            <a:r>
              <a:rPr lang="es-ES"/>
              <a:t>Redes Ópticas</a:t>
            </a:r>
          </a:p>
        </p:txBody>
      </p:sp>
      <p:sp>
        <p:nvSpPr>
          <p:cNvPr id="367621" name="Rectangle 2"/>
          <p:cNvSpPr>
            <a:spLocks noGrp="1" noRot="1" noChangeAspect="1" noChangeArrowheads="1" noTextEdit="1"/>
          </p:cNvSpPr>
          <p:nvPr>
            <p:ph type="sldImg"/>
          </p:nvPr>
        </p:nvSpPr>
        <p:spPr>
          <a:xfrm>
            <a:off x="566738" y="487363"/>
            <a:ext cx="5648325" cy="4237037"/>
          </a:xfrm>
          <a:ln/>
        </p:spPr>
      </p:sp>
      <p:sp>
        <p:nvSpPr>
          <p:cNvPr id="36762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68</a:t>
            </a:fld>
            <a:endParaRPr lang="es-ES" dirty="0"/>
          </a:p>
        </p:txBody>
      </p:sp>
    </p:spTree>
    <p:extLst>
      <p:ext uri="{BB962C8B-B14F-4D97-AF65-F5344CB8AC3E}">
        <p14:creationId xmlns:p14="http://schemas.microsoft.com/office/powerpoint/2010/main" val="29761223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hdr" sz="quarter"/>
          </p:nvPr>
        </p:nvSpPr>
        <p:spPr>
          <a:noFill/>
        </p:spPr>
        <p:txBody>
          <a:bodyPr/>
          <a:lstStyle/>
          <a:p>
            <a:r>
              <a:rPr lang="es-ES"/>
              <a:t>Redes Ópticas</a:t>
            </a:r>
          </a:p>
        </p:txBody>
      </p:sp>
      <p:sp>
        <p:nvSpPr>
          <p:cNvPr id="368645" name="Rectangle 2"/>
          <p:cNvSpPr>
            <a:spLocks noGrp="1" noRot="1" noChangeAspect="1" noChangeArrowheads="1" noTextEdit="1"/>
          </p:cNvSpPr>
          <p:nvPr>
            <p:ph type="sldImg"/>
          </p:nvPr>
        </p:nvSpPr>
        <p:spPr>
          <a:xfrm>
            <a:off x="566738" y="487363"/>
            <a:ext cx="5648325" cy="4237037"/>
          </a:xfrm>
          <a:ln/>
        </p:spPr>
      </p:sp>
      <p:sp>
        <p:nvSpPr>
          <p:cNvPr id="36864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69</a:t>
            </a:fld>
            <a:endParaRPr lang="es-ES" dirty="0"/>
          </a:p>
        </p:txBody>
      </p:sp>
    </p:spTree>
    <p:extLst>
      <p:ext uri="{BB962C8B-B14F-4D97-AF65-F5344CB8AC3E}">
        <p14:creationId xmlns:p14="http://schemas.microsoft.com/office/powerpoint/2010/main" val="390024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a:noFill/>
        </p:spPr>
        <p:txBody>
          <a:bodyPr/>
          <a:lstStyle/>
          <a:p>
            <a:r>
              <a:rPr lang="es-ES"/>
              <a:t>Redes Ópticas</a:t>
            </a:r>
          </a:p>
        </p:txBody>
      </p:sp>
      <p:sp>
        <p:nvSpPr>
          <p:cNvPr id="308229" name="Rectangle 2"/>
          <p:cNvSpPr>
            <a:spLocks noGrp="1" noRot="1" noChangeAspect="1" noChangeArrowheads="1" noTextEdit="1"/>
          </p:cNvSpPr>
          <p:nvPr>
            <p:ph type="sldImg"/>
          </p:nvPr>
        </p:nvSpPr>
        <p:spPr>
          <a:xfrm>
            <a:off x="566738" y="487363"/>
            <a:ext cx="5648325" cy="4237037"/>
          </a:xfrm>
          <a:ln/>
        </p:spPr>
      </p:sp>
      <p:sp>
        <p:nvSpPr>
          <p:cNvPr id="308230" name="Rectangle 3"/>
          <p:cNvSpPr>
            <a:spLocks noGrp="1" noChangeArrowheads="1"/>
          </p:cNvSpPr>
          <p:nvPr>
            <p:ph type="body" idx="1"/>
          </p:nvPr>
        </p:nvSpPr>
        <p:spPr>
          <a:noFill/>
          <a:ln/>
        </p:spPr>
        <p:txBody>
          <a:bodyPr/>
          <a:lstStyle/>
          <a:p>
            <a:pPr eaLnBrk="1" hangingPunct="1"/>
            <a:r>
              <a:rPr lang="es-ES" dirty="0" smtClean="0"/>
              <a:t>La fibra óptica tiene una estructura formada por dos tipos de vidrio concéntricos. El interior, que se denomina núcleo, está envuelto por otro exterior denominado cubierta. El núcleo está formado por óxido de silicio al que se han añadido pequeñas cantidades (entre un 4 y un 10%) de óxido de germanio. La cubierta está formada por óxido de silicio únicamente. El óxido de germanio le confiere al núcleo una mayor densidad y por tanto un mayor índice de refracción que a la cubierta.</a:t>
            </a:r>
          </a:p>
          <a:p>
            <a:pPr eaLnBrk="1" hangingPunct="1"/>
            <a:r>
              <a:rPr lang="es-ES" dirty="0" smtClean="0"/>
              <a:t>Existen dos tipos de fibra que se denominan </a:t>
            </a:r>
            <a:r>
              <a:rPr lang="es-ES" dirty="0" err="1" smtClean="0"/>
              <a:t>monomodo</a:t>
            </a:r>
            <a:r>
              <a:rPr lang="es-ES" dirty="0" smtClean="0"/>
              <a:t> y </a:t>
            </a:r>
            <a:r>
              <a:rPr lang="es-ES" dirty="0" err="1" smtClean="0"/>
              <a:t>multimodo</a:t>
            </a:r>
            <a:r>
              <a:rPr lang="es-ES" dirty="0" smtClean="0"/>
              <a:t>. Se distinguen por el diámetro del núcleo (la cubierta suele ser de 125 micras en ambos tipos de fibra). En la fibra </a:t>
            </a:r>
            <a:r>
              <a:rPr lang="es-ES" dirty="0" err="1" smtClean="0"/>
              <a:t>monomodo</a:t>
            </a:r>
            <a:r>
              <a:rPr lang="es-ES" dirty="0" smtClean="0"/>
              <a:t> el núcleo tiene un diámetro de unas 8 micras, mientras que en la </a:t>
            </a:r>
            <a:r>
              <a:rPr lang="es-ES" dirty="0" err="1" smtClean="0"/>
              <a:t>multimodo</a:t>
            </a:r>
            <a:r>
              <a:rPr lang="es-ES" dirty="0" smtClean="0"/>
              <a:t> suele ser de 50 ó 62,5 micras.</a:t>
            </a:r>
          </a:p>
          <a:p>
            <a:pPr eaLnBrk="1" hangingPunct="1"/>
            <a:r>
              <a:rPr lang="es-ES" dirty="0" smtClean="0"/>
              <a:t>En el caso de la fibra </a:t>
            </a:r>
            <a:r>
              <a:rPr lang="es-ES" dirty="0" err="1" smtClean="0"/>
              <a:t>multimodo</a:t>
            </a:r>
            <a:r>
              <a:rPr lang="es-ES" dirty="0" smtClean="0"/>
              <a:t> el haz de luz se inyecta en el núcleo por un extremo y viaja rebotando por las paredes que le separan de la cubierta como si fueran un espejo. Esto se debe a que la cubierta tiene un menor índice de refracción y el ángulo de incidencia normalmente supera el ángulo crítico (salvo probablemente algunos haces que inciden de forma muy oblicua en la fibra y se pierden en la entrada). Si se producen curvas en la fibra el haz seguirá por el núcleo como si se tratara de una ‘tubería de luz’. En caso de producirse curvas muy cerradas algún haz no superará el ángulo crítico, en cuyo caso pasará a la cubierta y se perderá.</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a:t>
            </a:fld>
            <a:endParaRPr lang="es-ES" dirty="0"/>
          </a:p>
        </p:txBody>
      </p:sp>
    </p:spTree>
    <p:extLst>
      <p:ext uri="{BB962C8B-B14F-4D97-AF65-F5344CB8AC3E}">
        <p14:creationId xmlns:p14="http://schemas.microsoft.com/office/powerpoint/2010/main" val="13953849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a:noFill/>
        </p:spPr>
        <p:txBody>
          <a:bodyPr/>
          <a:lstStyle/>
          <a:p>
            <a:r>
              <a:rPr lang="es-ES"/>
              <a:t>Redes Ópticas</a:t>
            </a:r>
          </a:p>
        </p:txBody>
      </p:sp>
      <p:sp>
        <p:nvSpPr>
          <p:cNvPr id="369669" name="Rectangle 2"/>
          <p:cNvSpPr>
            <a:spLocks noGrp="1" noRot="1" noChangeAspect="1" noChangeArrowheads="1" noTextEdit="1"/>
          </p:cNvSpPr>
          <p:nvPr>
            <p:ph type="sldImg"/>
          </p:nvPr>
        </p:nvSpPr>
        <p:spPr>
          <a:xfrm>
            <a:off x="566738" y="487363"/>
            <a:ext cx="5648325" cy="4237037"/>
          </a:xfrm>
          <a:ln/>
        </p:spPr>
      </p:sp>
      <p:sp>
        <p:nvSpPr>
          <p:cNvPr id="36967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70</a:t>
            </a:fld>
            <a:endParaRPr lang="es-ES" dirty="0"/>
          </a:p>
        </p:txBody>
      </p:sp>
    </p:spTree>
    <p:extLst>
      <p:ext uri="{BB962C8B-B14F-4D97-AF65-F5344CB8AC3E}">
        <p14:creationId xmlns:p14="http://schemas.microsoft.com/office/powerpoint/2010/main" val="35975861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hdr" sz="quarter"/>
          </p:nvPr>
        </p:nvSpPr>
        <p:spPr>
          <a:noFill/>
        </p:spPr>
        <p:txBody>
          <a:bodyPr/>
          <a:lstStyle/>
          <a:p>
            <a:r>
              <a:rPr lang="es-ES"/>
              <a:t>Redes Ópticas</a:t>
            </a:r>
          </a:p>
        </p:txBody>
      </p:sp>
      <p:sp>
        <p:nvSpPr>
          <p:cNvPr id="370693" name="Rectangle 2"/>
          <p:cNvSpPr>
            <a:spLocks noGrp="1" noRot="1" noChangeAspect="1" noChangeArrowheads="1" noTextEdit="1"/>
          </p:cNvSpPr>
          <p:nvPr>
            <p:ph type="sldImg"/>
          </p:nvPr>
        </p:nvSpPr>
        <p:spPr>
          <a:xfrm>
            <a:off x="566738" y="487363"/>
            <a:ext cx="5648325" cy="4237037"/>
          </a:xfrm>
          <a:ln/>
        </p:spPr>
      </p:sp>
      <p:sp>
        <p:nvSpPr>
          <p:cNvPr id="370694" name="Rectangle 3"/>
          <p:cNvSpPr>
            <a:spLocks noGrp="1" noChangeArrowheads="1"/>
          </p:cNvSpPr>
          <p:nvPr>
            <p:ph type="body" idx="1"/>
          </p:nvPr>
        </p:nvSpPr>
        <p:spPr>
          <a:noFill/>
          <a:ln/>
        </p:spPr>
        <p:txBody>
          <a:bodyPr/>
          <a:lstStyle/>
          <a:p>
            <a:pPr eaLnBrk="1" hangingPunct="1"/>
            <a:r>
              <a:rPr lang="es-ES" smtClean="0"/>
              <a:t>En esta figura se muestran los elementos necesarios para realizar una red como la de la figura siguiente.</a:t>
            </a:r>
          </a:p>
          <a:p>
            <a:pPr eaLnBrk="1" hangingPunct="1"/>
            <a:r>
              <a:rPr lang="es-ES" smtClean="0"/>
              <a:t>Por una lado tenemos un multiplexor de ocho lambdas que como ya hemos comentado es un dispositivo completamente pasivo, sin alimentación eléctrica.</a:t>
            </a:r>
          </a:p>
          <a:p>
            <a:pPr eaLnBrk="1" hangingPunct="1"/>
            <a:r>
              <a:rPr lang="es-ES" smtClean="0"/>
              <a:t>Por otro tenemos un conjunto de ocho GBICs preparados con láseres ajustados a las ocho diferentes frecuencias que se quieren utilizar, que son los canales 11 a 18 de la rejilla CWDM de la ITU.</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71</a:t>
            </a:fld>
            <a:endParaRPr lang="es-ES" dirty="0"/>
          </a:p>
        </p:txBody>
      </p:sp>
    </p:spTree>
    <p:extLst>
      <p:ext uri="{BB962C8B-B14F-4D97-AF65-F5344CB8AC3E}">
        <p14:creationId xmlns:p14="http://schemas.microsoft.com/office/powerpoint/2010/main" val="19478630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a:noFill/>
        </p:spPr>
        <p:txBody>
          <a:bodyPr/>
          <a:lstStyle/>
          <a:p>
            <a:r>
              <a:rPr lang="es-ES"/>
              <a:t>Redes Ópticas</a:t>
            </a:r>
          </a:p>
        </p:txBody>
      </p:sp>
      <p:sp>
        <p:nvSpPr>
          <p:cNvPr id="371717" name="Rectangle 2"/>
          <p:cNvSpPr>
            <a:spLocks noGrp="1" noRot="1" noChangeAspect="1" noChangeArrowheads="1" noTextEdit="1"/>
          </p:cNvSpPr>
          <p:nvPr>
            <p:ph type="sldImg"/>
          </p:nvPr>
        </p:nvSpPr>
        <p:spPr>
          <a:xfrm>
            <a:off x="566738" y="487363"/>
            <a:ext cx="5648325" cy="4237037"/>
          </a:xfrm>
          <a:ln/>
        </p:spPr>
      </p:sp>
      <p:sp>
        <p:nvSpPr>
          <p:cNvPr id="371718" name="Rectangle 3"/>
          <p:cNvSpPr>
            <a:spLocks noGrp="1" noChangeArrowheads="1"/>
          </p:cNvSpPr>
          <p:nvPr>
            <p:ph type="body" idx="1"/>
          </p:nvPr>
        </p:nvSpPr>
        <p:spPr>
          <a:noFill/>
          <a:ln/>
        </p:spPr>
        <p:txBody>
          <a:bodyPr/>
          <a:lstStyle/>
          <a:p>
            <a:pPr eaLnBrk="1" hangingPunct="1"/>
            <a:r>
              <a:rPr lang="es-ES" smtClean="0"/>
              <a:t>Aquí tenemos un sencillo ejemplo de aplicación de CWDM.</a:t>
            </a:r>
          </a:p>
          <a:p>
            <a:pPr eaLnBrk="1" hangingPunct="1"/>
            <a:r>
              <a:rPr lang="es-ES" smtClean="0"/>
              <a:t>En el primer caso se establecen ocho enlaces Gigabit Ethernet para lo cual se necesita disponer de ocho pares de fibras.</a:t>
            </a:r>
          </a:p>
          <a:p>
            <a:pPr eaLnBrk="1" hangingPunct="1"/>
            <a:r>
              <a:rPr lang="es-ES" smtClean="0"/>
              <a:t>En el segundo caso se consigue el mismo rendimiento pero esta vez utilizando únicamente un par de fibras, gracias al empleo de un multiplexor CWDM. Obsérvese que en este caso el multiplexor es un dispositivo pasivo, las ocho señales ya salen del conmutador en láseres de diferentes lambdas, utilizando los canales 11 a 18 de la rejilla CWDM de la ITU</a:t>
            </a:r>
          </a:p>
          <a:p>
            <a:pPr eaLnBrk="1" hangingPunct="1"/>
            <a:r>
              <a:rPr lang="es-ES" smtClean="0"/>
              <a:t>Este enlace CWDM se puede establecer sin necesidad de repetidores hasta una distancia máxima de unos 100 Km.</a:t>
            </a:r>
          </a:p>
          <a:p>
            <a:pPr eaLnBrk="1" hangingPunct="1"/>
            <a:r>
              <a:rPr lang="es-ES" smtClean="0"/>
              <a:t>El costo del equipamiento necesario para realizar esta red CWDM es de $44.000 para el ejemplo de la figura, y de $26.000 para el equivalente con cuatro canales únicamente.</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72</a:t>
            </a:fld>
            <a:endParaRPr lang="es-ES" dirty="0"/>
          </a:p>
        </p:txBody>
      </p:sp>
    </p:spTree>
    <p:extLst>
      <p:ext uri="{BB962C8B-B14F-4D97-AF65-F5344CB8AC3E}">
        <p14:creationId xmlns:p14="http://schemas.microsoft.com/office/powerpoint/2010/main" val="41654634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a:noFill/>
        </p:spPr>
        <p:txBody>
          <a:bodyPr/>
          <a:lstStyle/>
          <a:p>
            <a:r>
              <a:rPr lang="es-ES"/>
              <a:t>Redes Ópticas</a:t>
            </a:r>
          </a:p>
        </p:txBody>
      </p:sp>
      <p:sp>
        <p:nvSpPr>
          <p:cNvPr id="372741" name="Rectangle 2"/>
          <p:cNvSpPr>
            <a:spLocks noGrp="1" noRot="1" noChangeAspect="1" noChangeArrowheads="1" noTextEdit="1"/>
          </p:cNvSpPr>
          <p:nvPr>
            <p:ph type="sldImg"/>
          </p:nvPr>
        </p:nvSpPr>
        <p:spPr>
          <a:xfrm>
            <a:off x="566738" y="487363"/>
            <a:ext cx="5648325" cy="4237037"/>
          </a:xfrm>
          <a:ln/>
        </p:spPr>
      </p:sp>
      <p:sp>
        <p:nvSpPr>
          <p:cNvPr id="37274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73</a:t>
            </a:fld>
            <a:endParaRPr lang="es-ES" dirty="0"/>
          </a:p>
        </p:txBody>
      </p:sp>
    </p:spTree>
    <p:extLst>
      <p:ext uri="{BB962C8B-B14F-4D97-AF65-F5344CB8AC3E}">
        <p14:creationId xmlns:p14="http://schemas.microsoft.com/office/powerpoint/2010/main" val="8593602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a:noFill/>
        </p:spPr>
        <p:txBody>
          <a:bodyPr/>
          <a:lstStyle/>
          <a:p>
            <a:r>
              <a:rPr lang="es-ES"/>
              <a:t>Redes Ópticas</a:t>
            </a:r>
          </a:p>
        </p:txBody>
      </p:sp>
      <p:sp>
        <p:nvSpPr>
          <p:cNvPr id="303109" name="Rectangle 2"/>
          <p:cNvSpPr>
            <a:spLocks noGrp="1" noRot="1" noChangeAspect="1" noChangeArrowheads="1" noTextEdit="1"/>
          </p:cNvSpPr>
          <p:nvPr>
            <p:ph type="sldImg"/>
          </p:nvPr>
        </p:nvSpPr>
        <p:spPr>
          <a:xfrm>
            <a:off x="566738" y="487363"/>
            <a:ext cx="5648325" cy="4237037"/>
          </a:xfrm>
          <a:ln/>
        </p:spPr>
      </p:sp>
      <p:sp>
        <p:nvSpPr>
          <p:cNvPr id="30311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74</a:t>
            </a:fld>
            <a:endParaRPr lang="es-ES" dirty="0"/>
          </a:p>
        </p:txBody>
      </p:sp>
    </p:spTree>
    <p:extLst>
      <p:ext uri="{BB962C8B-B14F-4D97-AF65-F5344CB8AC3E}">
        <p14:creationId xmlns:p14="http://schemas.microsoft.com/office/powerpoint/2010/main" val="4121484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a:noFill/>
        </p:spPr>
        <p:txBody>
          <a:bodyPr/>
          <a:lstStyle/>
          <a:p>
            <a:r>
              <a:rPr lang="es-ES"/>
              <a:t>Redes Ópticas</a:t>
            </a:r>
          </a:p>
        </p:txBody>
      </p:sp>
      <p:sp>
        <p:nvSpPr>
          <p:cNvPr id="374789" name="Rectangle 2"/>
          <p:cNvSpPr>
            <a:spLocks noGrp="1" noRot="1" noChangeAspect="1" noChangeArrowheads="1" noTextEdit="1"/>
          </p:cNvSpPr>
          <p:nvPr>
            <p:ph type="sldImg"/>
          </p:nvPr>
        </p:nvSpPr>
        <p:spPr>
          <a:xfrm>
            <a:off x="566738" y="487363"/>
            <a:ext cx="5648325" cy="4237037"/>
          </a:xfrm>
          <a:ln/>
        </p:spPr>
      </p:sp>
      <p:sp>
        <p:nvSpPr>
          <p:cNvPr id="374790" name="Rectangle 3"/>
          <p:cNvSpPr>
            <a:spLocks noGrp="1" noChangeArrowheads="1"/>
          </p:cNvSpPr>
          <p:nvPr>
            <p:ph type="body" idx="1"/>
          </p:nvPr>
        </p:nvSpPr>
        <p:spPr>
          <a:noFill/>
          <a:ln/>
        </p:spPr>
        <p:txBody>
          <a:bodyPr/>
          <a:lstStyle/>
          <a:p>
            <a:pPr eaLnBrk="1" hangingPunct="1"/>
            <a:r>
              <a:rPr lang="es-ES" smtClean="0"/>
              <a:t>Este es otro ejemplo de aplicación de CWDM.</a:t>
            </a:r>
          </a:p>
          <a:p>
            <a:pPr eaLnBrk="1" hangingPunct="1"/>
            <a:r>
              <a:rPr lang="es-ES" smtClean="0"/>
              <a:t>En este caso se interconectan tres sedes, A, B y C. Entre A y B e establecen cuatro enlaces Gigabit Ethernet mediante cuatro canales. Para segregar esos cuatro canales de la fibra se utiliza un ADM óptico cuyo esquema de funcionamiento aparece en la figura. Entre A y C se establecen otros cuatro enlaces Gigabit Ethernet mediante los cuatro canales disponibles. Dado que entre A y B únicamente se utilizan cuatro canales es posible establecer otros cuatro enlaces Gigabit Ethernet entre B y C, para lo cual se instala en B un segundo ADM pero esta vez orientado al este, no al oeste como el primero. De esta forma estamos utilizando ocho canales en todo el trayecto de la fibra.</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75</a:t>
            </a:fld>
            <a:endParaRPr lang="es-ES" dirty="0"/>
          </a:p>
        </p:txBody>
      </p:sp>
    </p:spTree>
    <p:extLst>
      <p:ext uri="{BB962C8B-B14F-4D97-AF65-F5344CB8AC3E}">
        <p14:creationId xmlns:p14="http://schemas.microsoft.com/office/powerpoint/2010/main" val="23819081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a:noFill/>
        </p:spPr>
        <p:txBody>
          <a:bodyPr/>
          <a:lstStyle/>
          <a:p>
            <a:r>
              <a:rPr lang="es-ES"/>
              <a:t>Redes Ópticas</a:t>
            </a:r>
          </a:p>
        </p:txBody>
      </p:sp>
      <p:sp>
        <p:nvSpPr>
          <p:cNvPr id="375813" name="Rectangle 2"/>
          <p:cNvSpPr>
            <a:spLocks noGrp="1" noRot="1" noChangeAspect="1" noChangeArrowheads="1" noTextEdit="1"/>
          </p:cNvSpPr>
          <p:nvPr>
            <p:ph type="sldImg"/>
          </p:nvPr>
        </p:nvSpPr>
        <p:spPr>
          <a:xfrm>
            <a:off x="566738" y="487363"/>
            <a:ext cx="5648325" cy="4237037"/>
          </a:xfrm>
          <a:ln/>
        </p:spPr>
      </p:sp>
      <p:sp>
        <p:nvSpPr>
          <p:cNvPr id="375814" name="Rectangle 3"/>
          <p:cNvSpPr>
            <a:spLocks noGrp="1" noChangeArrowheads="1"/>
          </p:cNvSpPr>
          <p:nvPr>
            <p:ph type="body" idx="1"/>
          </p:nvPr>
        </p:nvSpPr>
        <p:spPr>
          <a:noFill/>
          <a:ln/>
        </p:spPr>
        <p:txBody>
          <a:bodyPr/>
          <a:lstStyle/>
          <a:p>
            <a:pPr eaLnBrk="1" hangingPunct="1"/>
            <a:r>
              <a:rPr lang="es-ES" smtClean="0"/>
              <a:t>En este ejemplo se establece una topología en anillo entre las diferentes sedes. El uso de ADM ópticos de una lambda permite segregar un canal en cada sede para establecer una conexión gigabit Ethernet con la oficina principal. Sin embargo este es un ADM bidireccional, es decir un solo equipo es capaz de segregar la lambda por ambos lados (este y oeste). Por tanto podemos establecer dos conexiones gigabit Ethernet desde cada oficina utilizando una sola lambda, una conexión hacia el este con el conmutador B y otra hacia el oeste con el conmutador A. Esta propiedad se aprovecha aquí para establecer una topología de anillo redundante. Suponiendo que los conmutadores actúan a nivel 2 la protección la daría el protocolo Spanning Tree. Si actuaran a nivel 3 la daría el protoc&lt;olo de routing.</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76</a:t>
            </a:fld>
            <a:endParaRPr lang="es-ES" dirty="0"/>
          </a:p>
        </p:txBody>
      </p:sp>
    </p:spTree>
    <p:extLst>
      <p:ext uri="{BB962C8B-B14F-4D97-AF65-F5344CB8AC3E}">
        <p14:creationId xmlns:p14="http://schemas.microsoft.com/office/powerpoint/2010/main" val="34009826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hdr" sz="quarter"/>
          </p:nvPr>
        </p:nvSpPr>
        <p:spPr>
          <a:noFill/>
        </p:spPr>
        <p:txBody>
          <a:bodyPr/>
          <a:lstStyle/>
          <a:p>
            <a:r>
              <a:rPr lang="es-ES"/>
              <a:t>Redes Ópticas</a:t>
            </a:r>
          </a:p>
        </p:txBody>
      </p:sp>
      <p:sp>
        <p:nvSpPr>
          <p:cNvPr id="376837" name="Rectangle 2"/>
          <p:cNvSpPr>
            <a:spLocks noGrp="1" noRot="1" noChangeAspect="1" noChangeArrowheads="1" noTextEdit="1"/>
          </p:cNvSpPr>
          <p:nvPr>
            <p:ph type="sldImg"/>
          </p:nvPr>
        </p:nvSpPr>
        <p:spPr>
          <a:xfrm>
            <a:off x="566738" y="487363"/>
            <a:ext cx="5648325" cy="4237037"/>
          </a:xfrm>
          <a:ln/>
        </p:spPr>
      </p:sp>
      <p:sp>
        <p:nvSpPr>
          <p:cNvPr id="37683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77</a:t>
            </a:fld>
            <a:endParaRPr lang="es-ES" dirty="0"/>
          </a:p>
        </p:txBody>
      </p:sp>
    </p:spTree>
    <p:extLst>
      <p:ext uri="{BB962C8B-B14F-4D97-AF65-F5344CB8AC3E}">
        <p14:creationId xmlns:p14="http://schemas.microsoft.com/office/powerpoint/2010/main" val="4198543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78</a:t>
            </a:fld>
            <a:endParaRPr lang="es-ES" dirty="0"/>
          </a:p>
        </p:txBody>
      </p:sp>
    </p:spTree>
    <p:extLst>
      <p:ext uri="{BB962C8B-B14F-4D97-AF65-F5344CB8AC3E}">
        <p14:creationId xmlns:p14="http://schemas.microsoft.com/office/powerpoint/2010/main" val="34696436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79</a:t>
            </a:fld>
            <a:endParaRPr lang="es-ES" dirty="0"/>
          </a:p>
        </p:txBody>
      </p:sp>
    </p:spTree>
    <p:extLst>
      <p:ext uri="{BB962C8B-B14F-4D97-AF65-F5344CB8AC3E}">
        <p14:creationId xmlns:p14="http://schemas.microsoft.com/office/powerpoint/2010/main" val="145362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a:noFill/>
        </p:spPr>
        <p:txBody>
          <a:bodyPr/>
          <a:lstStyle/>
          <a:p>
            <a:r>
              <a:rPr lang="es-ES"/>
              <a:t>Redes Ópticas</a:t>
            </a:r>
          </a:p>
        </p:txBody>
      </p:sp>
      <p:sp>
        <p:nvSpPr>
          <p:cNvPr id="310277" name="Rectangle 2"/>
          <p:cNvSpPr>
            <a:spLocks noGrp="1" noRot="1" noChangeAspect="1" noChangeArrowheads="1" noTextEdit="1"/>
          </p:cNvSpPr>
          <p:nvPr>
            <p:ph type="sldImg"/>
          </p:nvPr>
        </p:nvSpPr>
        <p:spPr>
          <a:xfrm>
            <a:off x="566738" y="487363"/>
            <a:ext cx="5648325" cy="4237037"/>
          </a:xfrm>
          <a:ln/>
        </p:spPr>
      </p:sp>
      <p:sp>
        <p:nvSpPr>
          <p:cNvPr id="31027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a:t>
            </a:fld>
            <a:endParaRPr lang="es-ES" dirty="0"/>
          </a:p>
        </p:txBody>
      </p:sp>
    </p:spTree>
    <p:extLst>
      <p:ext uri="{BB962C8B-B14F-4D97-AF65-F5344CB8AC3E}">
        <p14:creationId xmlns:p14="http://schemas.microsoft.com/office/powerpoint/2010/main" val="41309734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80</a:t>
            </a:fld>
            <a:endParaRPr lang="es-ES" dirty="0"/>
          </a:p>
        </p:txBody>
      </p:sp>
    </p:spTree>
    <p:extLst>
      <p:ext uri="{BB962C8B-B14F-4D97-AF65-F5344CB8AC3E}">
        <p14:creationId xmlns:p14="http://schemas.microsoft.com/office/powerpoint/2010/main" val="11442832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81</a:t>
            </a:fld>
            <a:endParaRPr lang="es-ES" dirty="0"/>
          </a:p>
        </p:txBody>
      </p:sp>
    </p:spTree>
    <p:extLst>
      <p:ext uri="{BB962C8B-B14F-4D97-AF65-F5344CB8AC3E}">
        <p14:creationId xmlns:p14="http://schemas.microsoft.com/office/powerpoint/2010/main" val="3567755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82</a:t>
            </a:fld>
            <a:endParaRPr lang="es-ES" dirty="0"/>
          </a:p>
        </p:txBody>
      </p:sp>
    </p:spTree>
    <p:extLst>
      <p:ext uri="{BB962C8B-B14F-4D97-AF65-F5344CB8AC3E}">
        <p14:creationId xmlns:p14="http://schemas.microsoft.com/office/powerpoint/2010/main" val="30689068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566738" y="487363"/>
            <a:ext cx="5648325" cy="4237037"/>
          </a:xfrm>
        </p:spPr>
      </p:sp>
      <p:sp>
        <p:nvSpPr>
          <p:cNvPr id="3" name="2 Marcador de notas"/>
          <p:cNvSpPr>
            <a:spLocks noGrp="1"/>
          </p:cNvSpPr>
          <p:nvPr>
            <p:ph type="body" idx="1"/>
          </p:nvPr>
        </p:nvSpPr>
        <p:spPr/>
        <p:txBody>
          <a:bodyPr/>
          <a:lstStyle/>
          <a:p>
            <a:endParaRPr lang="es-ES"/>
          </a:p>
        </p:txBody>
      </p:sp>
      <p:sp>
        <p:nvSpPr>
          <p:cNvPr id="4" name="3 Marcador de encabezado"/>
          <p:cNvSpPr>
            <a:spLocks noGrp="1"/>
          </p:cNvSpPr>
          <p:nvPr>
            <p:ph type="hdr" sz="quarter" idx="10"/>
          </p:nvPr>
        </p:nvSpPr>
        <p:spPr/>
        <p:txBody>
          <a:bodyPr/>
          <a:lstStyle/>
          <a:p>
            <a:pPr>
              <a:defRPr/>
            </a:pPr>
            <a:r>
              <a:rPr lang="es-ES" smtClean="0"/>
              <a:t>Redes Ópticas</a:t>
            </a:r>
            <a:endParaRPr lang="es-ES"/>
          </a:p>
        </p:txBody>
      </p:sp>
      <p:sp>
        <p:nvSpPr>
          <p:cNvPr id="5" name="4 Marcador de número de diapositiva"/>
          <p:cNvSpPr>
            <a:spLocks noGrp="1"/>
          </p:cNvSpPr>
          <p:nvPr>
            <p:ph type="sldNum" sz="quarter" idx="11"/>
          </p:nvPr>
        </p:nvSpPr>
        <p:spPr/>
        <p:txBody>
          <a:bodyPr/>
          <a:lstStyle/>
          <a:p>
            <a:pPr>
              <a:defRPr/>
            </a:pPr>
            <a:r>
              <a:rPr lang="es-ES" smtClean="0"/>
              <a:t>4-</a:t>
            </a:r>
            <a:fld id="{35813442-727B-4280-B7A3-1F10EF64D2E1}" type="slidenum">
              <a:rPr lang="es-ES" smtClean="0"/>
              <a:pPr>
                <a:defRPr/>
              </a:pPr>
              <a:t>83</a:t>
            </a:fld>
            <a:endParaRPr lang="es-ES" dirty="0"/>
          </a:p>
        </p:txBody>
      </p:sp>
    </p:spTree>
    <p:extLst>
      <p:ext uri="{BB962C8B-B14F-4D97-AF65-F5344CB8AC3E}">
        <p14:creationId xmlns:p14="http://schemas.microsoft.com/office/powerpoint/2010/main" val="40052679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hdr" sz="quarter"/>
          </p:nvPr>
        </p:nvSpPr>
        <p:spPr>
          <a:noFill/>
        </p:spPr>
        <p:txBody>
          <a:bodyPr/>
          <a:lstStyle/>
          <a:p>
            <a:r>
              <a:rPr lang="es-ES"/>
              <a:t>Redes Ópticas</a:t>
            </a:r>
          </a:p>
        </p:txBody>
      </p:sp>
      <p:sp>
        <p:nvSpPr>
          <p:cNvPr id="377861" name="Rectangle 2"/>
          <p:cNvSpPr>
            <a:spLocks noGrp="1" noRot="1" noChangeAspect="1" noChangeArrowheads="1" noTextEdit="1"/>
          </p:cNvSpPr>
          <p:nvPr>
            <p:ph type="sldImg"/>
          </p:nvPr>
        </p:nvSpPr>
        <p:spPr>
          <a:xfrm>
            <a:off x="566738" y="487363"/>
            <a:ext cx="5648325" cy="4237037"/>
          </a:xfrm>
          <a:ln/>
        </p:spPr>
      </p:sp>
      <p:sp>
        <p:nvSpPr>
          <p:cNvPr id="377862" name="Rectangle 3"/>
          <p:cNvSpPr>
            <a:spLocks noGrp="1" noChangeArrowheads="1"/>
          </p:cNvSpPr>
          <p:nvPr>
            <p:ph type="body" idx="1"/>
          </p:nvPr>
        </p:nvSpPr>
        <p:spPr>
          <a:noFill/>
          <a:ln/>
        </p:spPr>
        <p:txBody>
          <a:bodyPr/>
          <a:lstStyle/>
          <a:p>
            <a:pPr eaLnBrk="1" hangingPunct="1"/>
            <a:r>
              <a:rPr lang="es-ES" smtClean="0"/>
              <a:t>Con DWDM se pueden crear topologías muy similares a las de SONET/SDH. Por ejemplo una conexión entre dos equipos DWDM como las que hemos descrito anteriormente, posiblemente con amplificadores intermedios, es equivalente a una configuración punto a punto de SONET/SDH.</a:t>
            </a:r>
          </a:p>
          <a:p>
            <a:pPr eaLnBrk="1" hangingPunct="1"/>
            <a:r>
              <a:rPr lang="es-ES" smtClean="0"/>
              <a:t>En el siguiente nivel de complejidad nos encontramos los OADM (Optical Add-Drop Multiplexor) que equivalen a los ADMs de SONET/SDH; en este caso se extrae o inserta una determinada longitud de onda de la fibra.</a:t>
            </a:r>
          </a:p>
          <a:p>
            <a:pPr eaLnBrk="1" hangingPunct="1"/>
            <a:r>
              <a:rPr lang="es-ES" smtClean="0"/>
              <a:t>Básicamente un OADM es un dispositivo capaz de extraer un canal de la fibra e insertar otro en su lugar, sin alterar para nada los restantes. Estas conversiones se realizan todas sin convertir las señales a formato eléctrico. Los canales que no son extraídos de la fibra por el OADM sufren una pequeña atenuación como consecuencia de su paso por el equipo, por lo que cuando hay muchos OADMs en un trayecto óptico la atenuación de la señal puede llegar a ser un problema.</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84</a:t>
            </a:fld>
            <a:endParaRPr lang="es-ES" dirty="0"/>
          </a:p>
        </p:txBody>
      </p:sp>
    </p:spTree>
    <p:extLst>
      <p:ext uri="{BB962C8B-B14F-4D97-AF65-F5344CB8AC3E}">
        <p14:creationId xmlns:p14="http://schemas.microsoft.com/office/powerpoint/2010/main" val="32411675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hdr" sz="quarter"/>
          </p:nvPr>
        </p:nvSpPr>
        <p:spPr>
          <a:noFill/>
        </p:spPr>
        <p:txBody>
          <a:bodyPr/>
          <a:lstStyle/>
          <a:p>
            <a:r>
              <a:rPr lang="es-ES"/>
              <a:t>Redes Ópticas</a:t>
            </a:r>
          </a:p>
        </p:txBody>
      </p:sp>
      <p:sp>
        <p:nvSpPr>
          <p:cNvPr id="378885" name="Rectangle 2"/>
          <p:cNvSpPr>
            <a:spLocks noGrp="1" noRot="1" noChangeAspect="1" noChangeArrowheads="1" noTextEdit="1"/>
          </p:cNvSpPr>
          <p:nvPr>
            <p:ph type="sldImg"/>
          </p:nvPr>
        </p:nvSpPr>
        <p:spPr>
          <a:xfrm>
            <a:off x="566738" y="487363"/>
            <a:ext cx="5648325" cy="4237037"/>
          </a:xfrm>
          <a:ln/>
        </p:spPr>
      </p:sp>
      <p:sp>
        <p:nvSpPr>
          <p:cNvPr id="37888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85</a:t>
            </a:fld>
            <a:endParaRPr lang="es-ES" dirty="0"/>
          </a:p>
        </p:txBody>
      </p:sp>
    </p:spTree>
    <p:extLst>
      <p:ext uri="{BB962C8B-B14F-4D97-AF65-F5344CB8AC3E}">
        <p14:creationId xmlns:p14="http://schemas.microsoft.com/office/powerpoint/2010/main" val="4541987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hdr" sz="quarter"/>
          </p:nvPr>
        </p:nvSpPr>
        <p:spPr>
          <a:noFill/>
        </p:spPr>
        <p:txBody>
          <a:bodyPr/>
          <a:lstStyle/>
          <a:p>
            <a:r>
              <a:rPr lang="es-ES"/>
              <a:t>Redes Ópticas</a:t>
            </a:r>
          </a:p>
        </p:txBody>
      </p:sp>
      <p:sp>
        <p:nvSpPr>
          <p:cNvPr id="379909" name="Rectangle 1026"/>
          <p:cNvSpPr>
            <a:spLocks noGrp="1" noRot="1" noChangeAspect="1" noChangeArrowheads="1" noTextEdit="1"/>
          </p:cNvSpPr>
          <p:nvPr>
            <p:ph type="sldImg"/>
          </p:nvPr>
        </p:nvSpPr>
        <p:spPr>
          <a:xfrm>
            <a:off x="566738" y="487363"/>
            <a:ext cx="5648325" cy="4237037"/>
          </a:xfrm>
          <a:ln/>
        </p:spPr>
      </p:sp>
      <p:sp>
        <p:nvSpPr>
          <p:cNvPr id="379910" name="Rectangle 1027"/>
          <p:cNvSpPr>
            <a:spLocks noGrp="1" noChangeArrowheads="1"/>
          </p:cNvSpPr>
          <p:nvPr>
            <p:ph type="body" idx="1"/>
          </p:nvPr>
        </p:nvSpPr>
        <p:spPr>
          <a:noFill/>
          <a:ln/>
        </p:spPr>
        <p:txBody>
          <a:bodyPr/>
          <a:lstStyle/>
          <a:p>
            <a:pPr eaLnBrk="1" hangingPunct="1">
              <a:lnSpc>
                <a:spcPct val="90000"/>
              </a:lnSpc>
            </a:pPr>
            <a:r>
              <a:rPr lang="es-ES" smtClean="0"/>
              <a:t>Siguiendo el paralelismo con las topologías de SONET/SDH podemos mediante OADMs construir anillos WDM en los que cada circuito utiliza una </a:t>
            </a:r>
            <a:r>
              <a:rPr lang="es-ES" smtClean="0">
                <a:sym typeface="Symbol" pitchFamily="18" charset="2"/>
              </a:rPr>
              <a:t> diferente. En este ejemplo se utiliza </a:t>
            </a:r>
            <a:r>
              <a:rPr lang="es-ES_tradnl" smtClean="0">
                <a:latin typeface="Arial" charset="0"/>
                <a:sym typeface="Symbol" pitchFamily="18" charset="2"/>
              </a:rPr>
              <a:t></a:t>
            </a:r>
            <a:r>
              <a:rPr lang="es-ES_tradnl" baseline="-25000" smtClean="0">
                <a:latin typeface="Arial" charset="0"/>
                <a:sym typeface="Symbol" pitchFamily="18" charset="2"/>
              </a:rPr>
              <a:t>1</a:t>
            </a:r>
            <a:r>
              <a:rPr lang="es-ES" smtClean="0"/>
              <a:t> para establecer el enlace entre A y B, </a:t>
            </a:r>
            <a:r>
              <a:rPr lang="es-ES_tradnl" smtClean="0">
                <a:latin typeface="Arial" charset="0"/>
                <a:sym typeface="Symbol" pitchFamily="18" charset="2"/>
              </a:rPr>
              <a:t></a:t>
            </a:r>
            <a:r>
              <a:rPr lang="es-ES_tradnl" baseline="-25000" smtClean="0">
                <a:latin typeface="Arial" charset="0"/>
                <a:sym typeface="Symbol" pitchFamily="18" charset="2"/>
              </a:rPr>
              <a:t>2</a:t>
            </a:r>
            <a:r>
              <a:rPr lang="es-ES" smtClean="0"/>
              <a:t> para el B-C, </a:t>
            </a:r>
            <a:r>
              <a:rPr lang="es-ES_tradnl" smtClean="0">
                <a:latin typeface="Arial" charset="0"/>
                <a:sym typeface="Symbol" pitchFamily="18" charset="2"/>
              </a:rPr>
              <a:t></a:t>
            </a:r>
            <a:r>
              <a:rPr lang="es-ES_tradnl" baseline="-25000" smtClean="0">
                <a:latin typeface="Arial" charset="0"/>
                <a:sym typeface="Symbol" pitchFamily="18" charset="2"/>
              </a:rPr>
              <a:t>3</a:t>
            </a:r>
            <a:r>
              <a:rPr lang="es-ES" smtClean="0"/>
              <a:t> para el C-D y </a:t>
            </a:r>
            <a:r>
              <a:rPr lang="es-ES_tradnl" smtClean="0">
                <a:latin typeface="Arial" charset="0"/>
                <a:sym typeface="Symbol" pitchFamily="18" charset="2"/>
              </a:rPr>
              <a:t></a:t>
            </a:r>
            <a:r>
              <a:rPr lang="es-ES_tradnl" baseline="-25000" smtClean="0">
                <a:latin typeface="Arial" charset="0"/>
                <a:sym typeface="Symbol" pitchFamily="18" charset="2"/>
              </a:rPr>
              <a:t>4</a:t>
            </a:r>
            <a:r>
              <a:rPr lang="es-ES" smtClean="0"/>
              <a:t> para el D-A. Como ocurría en SONET/SDH cada enlace es full dúplex, con los datos girando en el mismo sentido a la ida y a la vuelta. De esta forma con cuatro </a:t>
            </a:r>
            <a:r>
              <a:rPr lang="es-ES_tradnl" smtClean="0">
                <a:latin typeface="Arial" charset="0"/>
                <a:sym typeface="Symbol" pitchFamily="18" charset="2"/>
              </a:rPr>
              <a:t></a:t>
            </a:r>
            <a:r>
              <a:rPr lang="es-ES" smtClean="0"/>
              <a:t> posible podemos establecer los cuatro enlaces utilizando una sola fibra (Como en SONET/SDH). La segunda fibra está de reserva, como ocurría entonces.</a:t>
            </a:r>
          </a:p>
          <a:p>
            <a:pPr eaLnBrk="1" hangingPunct="1">
              <a:lnSpc>
                <a:spcPct val="90000"/>
              </a:lnSpc>
            </a:pPr>
            <a:r>
              <a:rPr lang="es-ES" smtClean="0"/>
              <a:t>Aunque en este ejemplo hemos conectado routers directamente a los OADMs también sería posible conectar ADMs, y constituir cuatro anillos SONET/SDH superpuestos, cada uno utilizando una </a:t>
            </a:r>
            <a:r>
              <a:rPr lang="es-ES_tradnl" smtClean="0">
                <a:latin typeface="Arial" charset="0"/>
                <a:sym typeface="Symbol" pitchFamily="18" charset="2"/>
              </a:rPr>
              <a:t></a:t>
            </a:r>
            <a:r>
              <a:rPr lang="es-ES" smtClean="0"/>
              <a:t> diferente. Para esto habría que colocar cuatro ADMs detrás de cada OADM. Los ADMs permitirían por ejemplo configurar en cada anillo cuatro circuitos OC-12.</a:t>
            </a:r>
          </a:p>
          <a:p>
            <a:pPr eaLnBrk="1" hangingPunct="1">
              <a:lnSpc>
                <a:spcPct val="90000"/>
              </a:lnSpc>
            </a:pPr>
            <a:r>
              <a:rPr lang="es-ES" smtClean="0"/>
              <a:t>En caso de un corte en la fibra se podría pensar en principio en una restauración automática tipo SONET/SDH. Sin embargo DWDM no define protocolos ni mecanismos para realizar dicha restauración. En su lugar se prevé utilizar para ello los que ya incorpora SONET/SDH. Así, en el ejemplo de la figura una de las cuatro lambdas podría ser un circuito SONET/SDH y las tres lambdas restantes enlaces 10 Gigabit EThernet, que no posee mecanismos de protección propios. En este caso si se produce un corte en la fibra la capa de gestión de SONET/SDH, al detectar la avería, daría las instrucciones oportunas a los ADM ópticos para que cerraran el anillo y resolvieran el incidente para todas las lambdas, no solo para la que transporta el circuito SONET/SDH.</a:t>
            </a:r>
          </a:p>
          <a:p>
            <a:pPr eaLnBrk="1" hangingPunct="1">
              <a:lnSpc>
                <a:spcPct val="90000"/>
              </a:lnSpc>
            </a:pPr>
            <a:r>
              <a:rPr lang="es-ES" smtClean="0"/>
              <a:t>La utilidad de SONET/SDH como sistema de gestión es tal que se prevé que se pueda utilizar una lambda con este fin, aun en el caso de que no haya ninguna necesidad de transporte SONET/SDH en la red.</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86</a:t>
            </a:fld>
            <a:endParaRPr lang="es-ES" dirty="0"/>
          </a:p>
        </p:txBody>
      </p:sp>
    </p:spTree>
    <p:extLst>
      <p:ext uri="{BB962C8B-B14F-4D97-AF65-F5344CB8AC3E}">
        <p14:creationId xmlns:p14="http://schemas.microsoft.com/office/powerpoint/2010/main" val="2649665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hdr" sz="quarter"/>
          </p:nvPr>
        </p:nvSpPr>
        <p:spPr>
          <a:noFill/>
        </p:spPr>
        <p:txBody>
          <a:bodyPr/>
          <a:lstStyle/>
          <a:p>
            <a:r>
              <a:rPr lang="es-ES"/>
              <a:t>Redes Ópticas</a:t>
            </a:r>
          </a:p>
        </p:txBody>
      </p:sp>
      <p:sp>
        <p:nvSpPr>
          <p:cNvPr id="380933" name="Rectangle 2"/>
          <p:cNvSpPr>
            <a:spLocks noGrp="1" noRot="1" noChangeAspect="1" noChangeArrowheads="1" noTextEdit="1"/>
          </p:cNvSpPr>
          <p:nvPr>
            <p:ph type="sldImg"/>
          </p:nvPr>
        </p:nvSpPr>
        <p:spPr>
          <a:xfrm>
            <a:off x="566738" y="487363"/>
            <a:ext cx="5648325" cy="4237037"/>
          </a:xfrm>
          <a:ln/>
        </p:spPr>
      </p:sp>
      <p:sp>
        <p:nvSpPr>
          <p:cNvPr id="380934" name="Rectangle 3"/>
          <p:cNvSpPr>
            <a:spLocks noGrp="1" noChangeArrowheads="1"/>
          </p:cNvSpPr>
          <p:nvPr>
            <p:ph type="body" idx="1"/>
          </p:nvPr>
        </p:nvSpPr>
        <p:spPr>
          <a:noFill/>
          <a:ln/>
        </p:spPr>
        <p:txBody>
          <a:bodyPr/>
          <a:lstStyle/>
          <a:p>
            <a:pPr eaLnBrk="1" hangingPunct="1"/>
            <a:r>
              <a:rPr lang="es-ES" smtClean="0"/>
              <a:t>Los Cross Connect Ópticos (OXC) son funcionalmente equivalentes a los eléctricos de SONET/SDH. Igual que aquellos permiten unir anillos entre sí para crear redes mas grandes y complejas.</a:t>
            </a:r>
          </a:p>
          <a:p>
            <a:pPr eaLnBrk="1" hangingPunct="1"/>
            <a:r>
              <a:rPr lang="es-ES" smtClean="0"/>
              <a:t>Los OXC pueden ser de tres tipos:</a:t>
            </a:r>
          </a:p>
          <a:p>
            <a:pPr eaLnBrk="1" hangingPunct="1"/>
            <a:r>
              <a:rPr lang="es-ES" smtClean="0"/>
              <a:t>Los F-OXC desvían todas las lambdas de un anillo a otro. Son los más sencillos ya que simplemente han de desviar todas las señales de una fibra a otra.</a:t>
            </a:r>
          </a:p>
          <a:p>
            <a:pPr eaLnBrk="1" hangingPunct="1"/>
            <a:r>
              <a:rPr lang="es-ES" smtClean="0"/>
              <a:t>Los WR-OXC permiten segregar una serie de lambdas de una fibra y meterlas en otra, manteniendo inalterado el resto de lambdas de la misma fibra.</a:t>
            </a:r>
          </a:p>
          <a:p>
            <a:pPr eaLnBrk="1" hangingPunct="1"/>
            <a:r>
              <a:rPr lang="es-ES" smtClean="0"/>
              <a:t>Los WT-OXC son los más complejos. Permiten desviar una lambda como los WR-OXC pero además son capaces de modificar su longitud de onda. Esto permite meter una señal que viaja por una fibra en otra aun en el caso de que la lambda de la señal original ya se encuentre utilizada en la fibra de destino. Existen WT-OXC que para poder realizar la traslación convierten la señal original a formato eléctrico y generan una señal óptica nueva en la lambda de destino. Pero también existen WT-OXC que son capaces de realizar la transformación completamente en el dominio óptico, sin convertir la señal a formato eléctrico en ningún momento. </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87</a:t>
            </a:fld>
            <a:endParaRPr lang="es-ES" dirty="0"/>
          </a:p>
        </p:txBody>
      </p:sp>
    </p:spTree>
    <p:extLst>
      <p:ext uri="{BB962C8B-B14F-4D97-AF65-F5344CB8AC3E}">
        <p14:creationId xmlns:p14="http://schemas.microsoft.com/office/powerpoint/2010/main" val="3268844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hdr" sz="quarter"/>
          </p:nvPr>
        </p:nvSpPr>
        <p:spPr>
          <a:noFill/>
        </p:spPr>
        <p:txBody>
          <a:bodyPr/>
          <a:lstStyle/>
          <a:p>
            <a:r>
              <a:rPr lang="es-ES"/>
              <a:t>Redes Ópticas</a:t>
            </a:r>
          </a:p>
        </p:txBody>
      </p:sp>
      <p:sp>
        <p:nvSpPr>
          <p:cNvPr id="381957" name="Rectangle 2"/>
          <p:cNvSpPr>
            <a:spLocks noGrp="1" noRot="1" noChangeAspect="1" noChangeArrowheads="1" noTextEdit="1"/>
          </p:cNvSpPr>
          <p:nvPr>
            <p:ph type="sldImg"/>
          </p:nvPr>
        </p:nvSpPr>
        <p:spPr>
          <a:xfrm>
            <a:off x="566738" y="487363"/>
            <a:ext cx="5648325" cy="4237037"/>
          </a:xfrm>
          <a:ln/>
        </p:spPr>
      </p:sp>
      <p:sp>
        <p:nvSpPr>
          <p:cNvPr id="381958" name="Rectangle 3"/>
          <p:cNvSpPr>
            <a:spLocks noGrp="1" noChangeArrowheads="1"/>
          </p:cNvSpPr>
          <p:nvPr>
            <p:ph type="body" idx="1"/>
          </p:nvPr>
        </p:nvSpPr>
        <p:spPr>
          <a:noFill/>
          <a:ln/>
        </p:spPr>
        <p:txBody>
          <a:bodyPr/>
          <a:lstStyle/>
          <a:p>
            <a:pPr eaLnBrk="1" hangingPunct="1"/>
            <a:r>
              <a:rPr lang="es-ES" smtClean="0"/>
              <a:t>Para la interconexión de anillos WDM o para constituir topologías más complejas se utilizan los OXC (Optical Cross-Connect), que equivalen en WDM a los Digital Cross-Connect de SONET/SDH. Con los OXC se puede fijar la ruta para un determinado circuito de forma que viaje por la parte de la red que se considere más adecuada, por ejemplo la ruta más corta o la que tenga mas </a:t>
            </a:r>
            <a:r>
              <a:rPr lang="es-ES" smtClean="0">
                <a:sym typeface="Symbol" pitchFamily="18" charset="2"/>
              </a:rPr>
              <a:t> libres. El valor de  puede variar a lo largo del trayecto en función de los canales que haya libres en cada tramo, por lo que fijar la ruta de un circuito a través de la red es algo bastante similar a definir un PVC en una red ATM o Frame Relay. Una vez fijada la ruta esta no es modificable dinámicamente. Los primeros OXC realizaban una conversión eléctrica de las señales para realizar la conmutación, pero los equipos más modernos suelen hacer la conmutación de forma totalmente óptica.</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88</a:t>
            </a:fld>
            <a:endParaRPr lang="es-ES" dirty="0"/>
          </a:p>
        </p:txBody>
      </p:sp>
    </p:spTree>
    <p:extLst>
      <p:ext uri="{BB962C8B-B14F-4D97-AF65-F5344CB8AC3E}">
        <p14:creationId xmlns:p14="http://schemas.microsoft.com/office/powerpoint/2010/main" val="24458691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hdr" sz="quarter"/>
          </p:nvPr>
        </p:nvSpPr>
        <p:spPr>
          <a:noFill/>
        </p:spPr>
        <p:txBody>
          <a:bodyPr/>
          <a:lstStyle/>
          <a:p>
            <a:r>
              <a:rPr lang="es-ES"/>
              <a:t>Redes Ópticas</a:t>
            </a:r>
          </a:p>
        </p:txBody>
      </p:sp>
      <p:sp>
        <p:nvSpPr>
          <p:cNvPr id="387077" name="Rectangle 2"/>
          <p:cNvSpPr>
            <a:spLocks noGrp="1" noRot="1" noChangeAspect="1" noChangeArrowheads="1" noTextEdit="1"/>
          </p:cNvSpPr>
          <p:nvPr>
            <p:ph type="sldImg"/>
          </p:nvPr>
        </p:nvSpPr>
        <p:spPr>
          <a:xfrm>
            <a:off x="566738" y="487363"/>
            <a:ext cx="5648325" cy="4237037"/>
          </a:xfrm>
          <a:ln/>
        </p:spPr>
      </p:sp>
      <p:sp>
        <p:nvSpPr>
          <p:cNvPr id="387078"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89</a:t>
            </a:fld>
            <a:endParaRPr lang="es-ES" dirty="0"/>
          </a:p>
        </p:txBody>
      </p:sp>
    </p:spTree>
    <p:extLst>
      <p:ext uri="{BB962C8B-B14F-4D97-AF65-F5344CB8AC3E}">
        <p14:creationId xmlns:p14="http://schemas.microsoft.com/office/powerpoint/2010/main" val="349045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hdr" sz="quarter"/>
          </p:nvPr>
        </p:nvSpPr>
        <p:spPr>
          <a:noFill/>
        </p:spPr>
        <p:txBody>
          <a:bodyPr/>
          <a:lstStyle/>
          <a:p>
            <a:r>
              <a:rPr lang="es-ES"/>
              <a:t>Redes Ópticas</a:t>
            </a:r>
          </a:p>
        </p:txBody>
      </p:sp>
      <p:sp>
        <p:nvSpPr>
          <p:cNvPr id="311301" name="Rectangle 2"/>
          <p:cNvSpPr>
            <a:spLocks noGrp="1" noRot="1" noChangeAspect="1" noChangeArrowheads="1" noTextEdit="1"/>
          </p:cNvSpPr>
          <p:nvPr>
            <p:ph type="sldImg"/>
          </p:nvPr>
        </p:nvSpPr>
        <p:spPr>
          <a:xfrm>
            <a:off x="566738" y="487363"/>
            <a:ext cx="5648325" cy="4237037"/>
          </a:xfrm>
          <a:ln/>
        </p:spPr>
      </p:sp>
      <p:sp>
        <p:nvSpPr>
          <p:cNvPr id="31130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a:t>
            </a:fld>
            <a:endParaRPr lang="es-ES" dirty="0"/>
          </a:p>
        </p:txBody>
      </p:sp>
    </p:spTree>
    <p:extLst>
      <p:ext uri="{BB962C8B-B14F-4D97-AF65-F5344CB8AC3E}">
        <p14:creationId xmlns:p14="http://schemas.microsoft.com/office/powerpoint/2010/main" val="24551365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hdr" sz="quarter"/>
          </p:nvPr>
        </p:nvSpPr>
        <p:spPr>
          <a:noFill/>
        </p:spPr>
        <p:txBody>
          <a:bodyPr/>
          <a:lstStyle/>
          <a:p>
            <a:r>
              <a:rPr lang="es-ES"/>
              <a:t>Redes Ópticas</a:t>
            </a:r>
          </a:p>
        </p:txBody>
      </p:sp>
      <p:sp>
        <p:nvSpPr>
          <p:cNvPr id="388101" name="Rectangle 2"/>
          <p:cNvSpPr>
            <a:spLocks noGrp="1" noRot="1" noChangeAspect="1" noChangeArrowheads="1" noTextEdit="1"/>
          </p:cNvSpPr>
          <p:nvPr>
            <p:ph type="sldImg"/>
          </p:nvPr>
        </p:nvSpPr>
        <p:spPr>
          <a:xfrm>
            <a:off x="566738" y="487363"/>
            <a:ext cx="5648325" cy="4237037"/>
          </a:xfrm>
          <a:ln/>
        </p:spPr>
      </p:sp>
      <p:sp>
        <p:nvSpPr>
          <p:cNvPr id="388102"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90</a:t>
            </a:fld>
            <a:endParaRPr lang="es-ES" dirty="0"/>
          </a:p>
        </p:txBody>
      </p:sp>
    </p:spTree>
    <p:extLst>
      <p:ext uri="{BB962C8B-B14F-4D97-AF65-F5344CB8AC3E}">
        <p14:creationId xmlns:p14="http://schemas.microsoft.com/office/powerpoint/2010/main" val="28971284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hdr" sz="quarter"/>
          </p:nvPr>
        </p:nvSpPr>
        <p:spPr>
          <a:noFill/>
        </p:spPr>
        <p:txBody>
          <a:bodyPr/>
          <a:lstStyle/>
          <a:p>
            <a:r>
              <a:rPr lang="es-ES"/>
              <a:t>Redes Ópticas</a:t>
            </a:r>
          </a:p>
        </p:txBody>
      </p:sp>
      <p:sp>
        <p:nvSpPr>
          <p:cNvPr id="395269" name="Rectangle 2"/>
          <p:cNvSpPr>
            <a:spLocks noGrp="1" noRot="1" noChangeAspect="1" noChangeArrowheads="1" noTextEdit="1"/>
          </p:cNvSpPr>
          <p:nvPr>
            <p:ph type="sldImg"/>
          </p:nvPr>
        </p:nvSpPr>
        <p:spPr>
          <a:xfrm>
            <a:off x="566738" y="487363"/>
            <a:ext cx="5648325" cy="4237037"/>
          </a:xfrm>
          <a:ln/>
        </p:spPr>
      </p:sp>
      <p:sp>
        <p:nvSpPr>
          <p:cNvPr id="395270" name="Rectangle 3"/>
          <p:cNvSpPr>
            <a:spLocks noGrp="1" noChangeArrowheads="1"/>
          </p:cNvSpPr>
          <p:nvPr>
            <p:ph type="body" idx="1"/>
          </p:nvPr>
        </p:nvSpPr>
        <p:spPr>
          <a:noFill/>
          <a:ln/>
        </p:spPr>
        <p:txBody>
          <a:bodyPr/>
          <a:lstStyle/>
          <a:p>
            <a:pPr eaLnBrk="1" hangingPunct="1"/>
            <a:r>
              <a:rPr lang="es-ES" smtClean="0"/>
              <a:t>Con los routers por longitud de onda podemos fijar dinámicamente la ruta de un circuito; se trata pues de una red de conmutación de circuitos. Pero estos routers no analizan el contenido de los datos transmitidos a nivel digital, funcionan como una conexión a nivel de enlace. El paso siguiente sería manejar la red óptica como una red de conmutación de paquetes, esto nos permitiría por ejemplo aprovechar la capacidad no utilizada en un canal para encaminar trafico excedente de otro canal. Esto requiere disponer de routers capaces de conmutar paquetes en formato óptico, y de hacer buffering de los mismos sin transformarlos en formato eléctrico.</a:t>
            </a:r>
          </a:p>
          <a:p>
            <a:pPr eaLnBrk="1" hangingPunct="1"/>
            <a:r>
              <a:rPr lang="es-ES" smtClean="0"/>
              <a:t>No existen actualmente productos comerciales que implementen estas funciones, pero algunos experimentos de laboratorio ya lo han conseguido. Para almacenamiento de corta duración se pueden utilizar bobinas de fibra en las que se ‘entretiene’ el haz luminoso que contiene la información. A la velocidad de 10 Gb/s 150 metros de fibra óptica pueden almacenar 512 bytes de datos, aunque esto es un almacenamiento de muy corta duración. Para almacenar datos durante un tiempo mayor se ha de convertir a formato eléctrico y almacenar en semiconductores a la manera tradicional.</a:t>
            </a:r>
          </a:p>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91</a:t>
            </a:fld>
            <a:endParaRPr lang="es-ES" dirty="0"/>
          </a:p>
        </p:txBody>
      </p:sp>
    </p:spTree>
    <p:extLst>
      <p:ext uri="{BB962C8B-B14F-4D97-AF65-F5344CB8AC3E}">
        <p14:creationId xmlns:p14="http://schemas.microsoft.com/office/powerpoint/2010/main" val="35317222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hdr" sz="quarter"/>
          </p:nvPr>
        </p:nvSpPr>
        <p:spPr>
          <a:noFill/>
        </p:spPr>
        <p:txBody>
          <a:bodyPr/>
          <a:lstStyle/>
          <a:p>
            <a:r>
              <a:rPr lang="es-ES"/>
              <a:t>Redes Ópticas</a:t>
            </a:r>
          </a:p>
        </p:txBody>
      </p:sp>
      <p:sp>
        <p:nvSpPr>
          <p:cNvPr id="396293" name="Rectangle 2"/>
          <p:cNvSpPr>
            <a:spLocks noGrp="1" noRot="1" noChangeAspect="1" noChangeArrowheads="1" noTextEdit="1"/>
          </p:cNvSpPr>
          <p:nvPr>
            <p:ph type="sldImg"/>
          </p:nvPr>
        </p:nvSpPr>
        <p:spPr>
          <a:xfrm>
            <a:off x="566738" y="487363"/>
            <a:ext cx="5648325" cy="4237037"/>
          </a:xfrm>
          <a:ln/>
        </p:spPr>
      </p:sp>
      <p:sp>
        <p:nvSpPr>
          <p:cNvPr id="39629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92</a:t>
            </a:fld>
            <a:endParaRPr lang="es-ES" dirty="0"/>
          </a:p>
        </p:txBody>
      </p:sp>
    </p:spTree>
    <p:extLst>
      <p:ext uri="{BB962C8B-B14F-4D97-AF65-F5344CB8AC3E}">
        <p14:creationId xmlns:p14="http://schemas.microsoft.com/office/powerpoint/2010/main" val="5776585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hdr" sz="quarter"/>
          </p:nvPr>
        </p:nvSpPr>
        <p:spPr>
          <a:noFill/>
        </p:spPr>
        <p:txBody>
          <a:bodyPr/>
          <a:lstStyle/>
          <a:p>
            <a:r>
              <a:rPr lang="es-ES"/>
              <a:t>Redes Ópticas</a:t>
            </a:r>
          </a:p>
        </p:txBody>
      </p:sp>
      <p:sp>
        <p:nvSpPr>
          <p:cNvPr id="382981" name="Rectangle 2"/>
          <p:cNvSpPr>
            <a:spLocks noGrp="1" noRot="1" noChangeAspect="1" noChangeArrowheads="1" noTextEdit="1"/>
          </p:cNvSpPr>
          <p:nvPr>
            <p:ph type="sldImg"/>
          </p:nvPr>
        </p:nvSpPr>
        <p:spPr>
          <a:xfrm>
            <a:off x="566738" y="487363"/>
            <a:ext cx="5648325" cy="4237037"/>
          </a:xfrm>
          <a:ln/>
        </p:spPr>
      </p:sp>
      <p:sp>
        <p:nvSpPr>
          <p:cNvPr id="382982" name="Rectangle 3"/>
          <p:cNvSpPr>
            <a:spLocks noGrp="1" noChangeArrowheads="1"/>
          </p:cNvSpPr>
          <p:nvPr>
            <p:ph type="body" idx="1"/>
          </p:nvPr>
        </p:nvSpPr>
        <p:spPr>
          <a:noFill/>
          <a:ln/>
        </p:spPr>
        <p:txBody>
          <a:bodyPr/>
          <a:lstStyle/>
          <a:p>
            <a:pPr eaLnBrk="1" hangingPunct="1"/>
            <a:r>
              <a:rPr lang="es-ES" smtClean="0"/>
              <a:t>Los servicios de </a:t>
            </a:r>
            <a:r>
              <a:rPr lang="es-ES" smtClean="0">
                <a:sym typeface="Symbol" pitchFamily="18" charset="2"/>
              </a:rPr>
              <a:t> oscura son el equivalente en DWDM de los servicios de fibra oscura. Permiten al operador literalmente ‘realquilar’ la misma fibra a diferentes usuarios. Una vez el operador decide instalar equipamiento DWDM en sus enlaces pasa a tener una gran cantidad de canales no utilizados, por lo que este servicio se puede ofrecer a los usuarios sin prácticamente realizar ninguna inversión adicional en la red.</a:t>
            </a:r>
          </a:p>
          <a:p>
            <a:pPr eaLnBrk="1" hangingPunct="1"/>
            <a:r>
              <a:rPr lang="es-ES" smtClean="0">
                <a:sym typeface="Symbol" pitchFamily="18" charset="2"/>
              </a:rPr>
              <a:t>Evidentemente la rentabilidad será mayor cuanto mayor sea la distancia a cubrir.</a:t>
            </a:r>
          </a:p>
          <a:p>
            <a:pPr eaLnBrk="1" hangingPunct="1"/>
            <a:r>
              <a:rPr lang="es-ES" smtClean="0">
                <a:sym typeface="Symbol" pitchFamily="18" charset="2"/>
              </a:rPr>
              <a:t>Dado que los equipos actualmente disponibles para DWDM en el mercado soportan sobre todo transporte SONET/SDH es condición necesaria en estos casos que el usuario utilice algún transporte compatible con esta tecnología, por ejemplo ATM o POS. En previsión de la difusión de este tipo de servicios los estándares de 10 Gigabit Ethernet especifican una forma de transportar tramas Ethernet a través de enlaces SONET/SDH OC-192. Esto pone de manifiesto (por si quedaba alguna duda) que Ethernet se va convirtiendo cada vez más en una tecnología válida no solo para LAN sino también para WAN.</a:t>
            </a:r>
          </a:p>
          <a:p>
            <a:pPr eaLnBrk="1" hangingPunct="1"/>
            <a:r>
              <a:rPr lang="es-ES" smtClean="0">
                <a:sym typeface="Symbol" pitchFamily="18" charset="2"/>
              </a:rPr>
              <a:t>Un operador puede ofrecer servicios de  protegida si su red está preparada para ello, es decir si tiene algún tipo de mallado e incorpora los mecanismos de recuperación automática frente a averías. Dicha red podría ser por ejemplo un doble anillo DWDM que incluye en una de sus  un circuito SONET/SDH con el único fin de monitorizar la red y reprogramar los ADM ópticos a fin de restaurar el trayecto óptico en caso de avería en algún punto.</a:t>
            </a:r>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93</a:t>
            </a:fld>
            <a:endParaRPr lang="es-ES" dirty="0"/>
          </a:p>
        </p:txBody>
      </p:sp>
    </p:spTree>
    <p:extLst>
      <p:ext uri="{BB962C8B-B14F-4D97-AF65-F5344CB8AC3E}">
        <p14:creationId xmlns:p14="http://schemas.microsoft.com/office/powerpoint/2010/main" val="2749858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a:noFill/>
        </p:spPr>
        <p:txBody>
          <a:bodyPr/>
          <a:lstStyle/>
          <a:p>
            <a:r>
              <a:rPr lang="es-ES"/>
              <a:t>Redes Ópticas</a:t>
            </a:r>
          </a:p>
        </p:txBody>
      </p:sp>
      <p:sp>
        <p:nvSpPr>
          <p:cNvPr id="384005" name="Rectangle 2"/>
          <p:cNvSpPr>
            <a:spLocks noGrp="1" noRot="1" noChangeAspect="1" noChangeArrowheads="1" noTextEdit="1"/>
          </p:cNvSpPr>
          <p:nvPr>
            <p:ph type="sldImg"/>
          </p:nvPr>
        </p:nvSpPr>
        <p:spPr>
          <a:xfrm>
            <a:off x="566738" y="487363"/>
            <a:ext cx="5648325" cy="4237037"/>
          </a:xfrm>
          <a:ln/>
        </p:spPr>
      </p:sp>
      <p:sp>
        <p:nvSpPr>
          <p:cNvPr id="38400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94</a:t>
            </a:fld>
            <a:endParaRPr lang="es-ES" dirty="0"/>
          </a:p>
        </p:txBody>
      </p:sp>
    </p:spTree>
    <p:extLst>
      <p:ext uri="{BB962C8B-B14F-4D97-AF65-F5344CB8AC3E}">
        <p14:creationId xmlns:p14="http://schemas.microsoft.com/office/powerpoint/2010/main" val="23744033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a:noFill/>
        </p:spPr>
        <p:txBody>
          <a:bodyPr/>
          <a:lstStyle/>
          <a:p>
            <a:r>
              <a:rPr lang="es-ES"/>
              <a:t>Redes Ópticas</a:t>
            </a:r>
          </a:p>
        </p:txBody>
      </p:sp>
      <p:sp>
        <p:nvSpPr>
          <p:cNvPr id="385029" name="Rectangle 2"/>
          <p:cNvSpPr>
            <a:spLocks noGrp="1" noRot="1" noChangeAspect="1" noChangeArrowheads="1" noTextEdit="1"/>
          </p:cNvSpPr>
          <p:nvPr>
            <p:ph type="sldImg"/>
          </p:nvPr>
        </p:nvSpPr>
        <p:spPr>
          <a:xfrm>
            <a:off x="566738" y="487363"/>
            <a:ext cx="5648325" cy="4237037"/>
          </a:xfrm>
          <a:ln/>
        </p:spPr>
      </p:sp>
      <p:sp>
        <p:nvSpPr>
          <p:cNvPr id="38503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95</a:t>
            </a:fld>
            <a:endParaRPr lang="es-ES" dirty="0"/>
          </a:p>
        </p:txBody>
      </p:sp>
    </p:spTree>
    <p:extLst>
      <p:ext uri="{BB962C8B-B14F-4D97-AF65-F5344CB8AC3E}">
        <p14:creationId xmlns:p14="http://schemas.microsoft.com/office/powerpoint/2010/main" val="20351779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a:noFill/>
        </p:spPr>
        <p:txBody>
          <a:bodyPr/>
          <a:lstStyle/>
          <a:p>
            <a:r>
              <a:rPr lang="es-ES"/>
              <a:t>Redes Ópticas</a:t>
            </a:r>
          </a:p>
        </p:txBody>
      </p:sp>
      <p:sp>
        <p:nvSpPr>
          <p:cNvPr id="386053" name="Rectangle 2"/>
          <p:cNvSpPr>
            <a:spLocks noGrp="1" noRot="1" noChangeAspect="1" noChangeArrowheads="1" noTextEdit="1"/>
          </p:cNvSpPr>
          <p:nvPr>
            <p:ph type="sldImg"/>
          </p:nvPr>
        </p:nvSpPr>
        <p:spPr>
          <a:xfrm>
            <a:off x="566738" y="487363"/>
            <a:ext cx="5648325" cy="4237037"/>
          </a:xfrm>
          <a:ln/>
        </p:spPr>
      </p:sp>
      <p:sp>
        <p:nvSpPr>
          <p:cNvPr id="38605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96</a:t>
            </a:fld>
            <a:endParaRPr lang="es-ES" dirty="0"/>
          </a:p>
        </p:txBody>
      </p:sp>
    </p:spTree>
    <p:extLst>
      <p:ext uri="{BB962C8B-B14F-4D97-AF65-F5344CB8AC3E}">
        <p14:creationId xmlns:p14="http://schemas.microsoft.com/office/powerpoint/2010/main" val="31608160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a:noFill/>
        </p:spPr>
        <p:txBody>
          <a:bodyPr/>
          <a:lstStyle/>
          <a:p>
            <a:r>
              <a:rPr lang="es-ES"/>
              <a:t>Redes Ópticas</a:t>
            </a:r>
          </a:p>
        </p:txBody>
      </p:sp>
      <p:sp>
        <p:nvSpPr>
          <p:cNvPr id="389125" name="Rectangle 2"/>
          <p:cNvSpPr>
            <a:spLocks noGrp="1" noRot="1" noChangeAspect="1" noChangeArrowheads="1" noTextEdit="1"/>
          </p:cNvSpPr>
          <p:nvPr>
            <p:ph type="sldImg"/>
          </p:nvPr>
        </p:nvSpPr>
        <p:spPr>
          <a:xfrm>
            <a:off x="566738" y="487363"/>
            <a:ext cx="5648325" cy="4237037"/>
          </a:xfrm>
          <a:ln/>
        </p:spPr>
      </p:sp>
      <p:sp>
        <p:nvSpPr>
          <p:cNvPr id="389126"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97</a:t>
            </a:fld>
            <a:endParaRPr lang="es-ES" dirty="0"/>
          </a:p>
        </p:txBody>
      </p:sp>
    </p:spTree>
    <p:extLst>
      <p:ext uri="{BB962C8B-B14F-4D97-AF65-F5344CB8AC3E}">
        <p14:creationId xmlns:p14="http://schemas.microsoft.com/office/powerpoint/2010/main" val="3229552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a:noFill/>
        </p:spPr>
        <p:txBody>
          <a:bodyPr/>
          <a:lstStyle/>
          <a:p>
            <a:r>
              <a:rPr lang="es-ES"/>
              <a:t>Redes Ópticas</a:t>
            </a:r>
          </a:p>
        </p:txBody>
      </p:sp>
      <p:sp>
        <p:nvSpPr>
          <p:cNvPr id="390149" name="Rectangle 2"/>
          <p:cNvSpPr>
            <a:spLocks noGrp="1" noRot="1" noChangeAspect="1" noChangeArrowheads="1" noTextEdit="1"/>
          </p:cNvSpPr>
          <p:nvPr>
            <p:ph type="sldImg"/>
          </p:nvPr>
        </p:nvSpPr>
        <p:spPr>
          <a:xfrm>
            <a:off x="566738" y="487363"/>
            <a:ext cx="5648325" cy="4237037"/>
          </a:xfrm>
          <a:ln/>
        </p:spPr>
      </p:sp>
      <p:sp>
        <p:nvSpPr>
          <p:cNvPr id="390150"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98</a:t>
            </a:fld>
            <a:endParaRPr lang="es-ES" dirty="0"/>
          </a:p>
        </p:txBody>
      </p:sp>
    </p:spTree>
    <p:extLst>
      <p:ext uri="{BB962C8B-B14F-4D97-AF65-F5344CB8AC3E}">
        <p14:creationId xmlns:p14="http://schemas.microsoft.com/office/powerpoint/2010/main" val="7996908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hdr" sz="quarter"/>
          </p:nvPr>
        </p:nvSpPr>
        <p:spPr>
          <a:noFill/>
        </p:spPr>
        <p:txBody>
          <a:bodyPr/>
          <a:lstStyle/>
          <a:p>
            <a:r>
              <a:rPr lang="es-ES"/>
              <a:t>Redes Ópticas</a:t>
            </a:r>
          </a:p>
        </p:txBody>
      </p:sp>
      <p:sp>
        <p:nvSpPr>
          <p:cNvPr id="391173" name="Rectangle 2"/>
          <p:cNvSpPr>
            <a:spLocks noGrp="1" noRot="1" noChangeAspect="1" noChangeArrowheads="1" noTextEdit="1"/>
          </p:cNvSpPr>
          <p:nvPr>
            <p:ph type="sldImg"/>
          </p:nvPr>
        </p:nvSpPr>
        <p:spPr>
          <a:xfrm>
            <a:off x="566738" y="487363"/>
            <a:ext cx="5648325" cy="4237037"/>
          </a:xfrm>
          <a:ln/>
        </p:spPr>
      </p:sp>
      <p:sp>
        <p:nvSpPr>
          <p:cNvPr id="391174" name="Rectangle 3"/>
          <p:cNvSpPr>
            <a:spLocks noGrp="1" noChangeArrowheads="1"/>
          </p:cNvSpPr>
          <p:nvPr>
            <p:ph type="body" idx="1"/>
          </p:nvPr>
        </p:nvSpPr>
        <p:spPr>
          <a:noFill/>
          <a:ln/>
        </p:spPr>
        <p:txBody>
          <a:bodyPr/>
          <a:lstStyle/>
          <a:p>
            <a:pPr eaLnBrk="1" hangingPunct="1"/>
            <a:endParaRPr lang="es-ES" smtClean="0"/>
          </a:p>
        </p:txBody>
      </p:sp>
      <p:sp>
        <p:nvSpPr>
          <p:cNvPr id="7" name="6 Marcador de número de diapositiva"/>
          <p:cNvSpPr>
            <a:spLocks noGrp="1"/>
          </p:cNvSpPr>
          <p:nvPr>
            <p:ph type="sldNum" sz="quarter" idx="10"/>
          </p:nvPr>
        </p:nvSpPr>
        <p:spPr/>
        <p:txBody>
          <a:bodyPr/>
          <a:lstStyle/>
          <a:p>
            <a:pPr>
              <a:defRPr/>
            </a:pPr>
            <a:r>
              <a:rPr lang="es-ES" smtClean="0"/>
              <a:t>4-</a:t>
            </a:r>
            <a:fld id="{35813442-727B-4280-B7A3-1F10EF64D2E1}" type="slidenum">
              <a:rPr lang="es-ES" smtClean="0"/>
              <a:pPr>
                <a:defRPr/>
              </a:pPr>
              <a:t>99</a:t>
            </a:fld>
            <a:endParaRPr lang="es-ES" dirty="0"/>
          </a:p>
        </p:txBody>
      </p:sp>
    </p:spTree>
    <p:extLst>
      <p:ext uri="{BB962C8B-B14F-4D97-AF65-F5344CB8AC3E}">
        <p14:creationId xmlns:p14="http://schemas.microsoft.com/office/powerpoint/2010/main" val="3092434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0DC4FCDB-32B2-4BEF-B160-28A4CB92D416}" type="slidenum">
              <a:rPr lang="es-ES" smtClean="0"/>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28CA8D4E-02B7-4E4E-A979-E996F7E15274}" type="slidenum">
              <a:rPr lang="es-ES" smtClean="0"/>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C795088B-EEB3-469F-8104-4A10E906BB4F}" type="slidenum">
              <a:rPr lang="es-ES" smtClean="0"/>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75B934D2-A616-4DD7-AAB4-E2004D8F3994}" type="slidenum">
              <a:rPr lang="es-ES" smtClean="0"/>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685800" y="1981200"/>
            <a:ext cx="7772400" cy="4114800"/>
          </a:xfrm>
        </p:spPr>
        <p:txBody>
          <a:bodyPr/>
          <a:lstStyle/>
          <a:p>
            <a:pPr lvl="0"/>
            <a:endParaRPr lang="es-ES" noProof="0" smtClean="0"/>
          </a:p>
        </p:txBody>
      </p:sp>
      <p:sp>
        <p:nvSpPr>
          <p:cNvPr id="4"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9D0AE9F7-0922-4AFB-9979-2EA95DE2B510}" type="slidenum">
              <a:rPr lang="es-ES" smtClean="0"/>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r>
              <a:rPr lang="es-ES" dirty="0" smtClean="0"/>
              <a:t>Ampliación Redes 4-</a:t>
            </a:r>
            <a:fld id="{658F23D2-BEC3-4ECA-8D12-1C60AD7B7F3B}" type="slidenum">
              <a:rPr lang="es-ES" smtClean="0"/>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AEC6E14-0AAD-4FAB-B851-4F2DD04EA902}" type="datetimeFigureOut">
              <a:rPr lang="es-ES" smtClean="0"/>
              <a:pPr/>
              <a:t>18/01/2016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p:txBody>
          <a:bodyPr/>
          <a:lstStyle/>
          <a:p>
            <a:fld id="{9ECB25FD-57F1-4382-8FE1-379DA4867794}" type="slidenum">
              <a:rPr lang="es-ES" smtClean="0"/>
              <a:pPr/>
              <a:t>‹Nº›</a:t>
            </a:fld>
            <a:endParaRPr lang="es-ES"/>
          </a:p>
        </p:txBody>
      </p:sp>
    </p:spTree>
    <p:extLst>
      <p:ext uri="{BB962C8B-B14F-4D97-AF65-F5344CB8AC3E}">
        <p14:creationId xmlns:p14="http://schemas.microsoft.com/office/powerpoint/2010/main" val="370062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1" name="Rectangle 7"/>
          <p:cNvSpPr>
            <a:spLocks noGrp="1" noChangeArrowheads="1"/>
          </p:cNvSpPr>
          <p:nvPr>
            <p:ph type="sldNum" sz="quarter" idx="4"/>
          </p:nvPr>
        </p:nvSpPr>
        <p:spPr bwMode="auto">
          <a:xfrm>
            <a:off x="3563938" y="6510338"/>
            <a:ext cx="2016125"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s-ES" dirty="0" smtClean="0"/>
              <a:t>Ampliación Redes 4-</a:t>
            </a:r>
            <a:fld id="{47E9E421-6485-4887-9EF9-19BA651C299E}" type="slidenum">
              <a:rPr lang="es-ES" smtClean="0"/>
              <a:pPr>
                <a:defRPr/>
              </a:pPr>
              <a:t>‹Nº›</a:t>
            </a:fld>
            <a:endParaRPr lang="es-ES" dirty="0"/>
          </a:p>
        </p:txBody>
      </p:sp>
      <p:sp>
        <p:nvSpPr>
          <p:cNvPr id="1032" name="Text Box 8"/>
          <p:cNvSpPr txBox="1">
            <a:spLocks noChangeArrowheads="1"/>
          </p:cNvSpPr>
          <p:nvPr userDrawn="1"/>
        </p:nvSpPr>
        <p:spPr bwMode="auto">
          <a:xfrm>
            <a:off x="107950" y="6507163"/>
            <a:ext cx="1944688" cy="304800"/>
          </a:xfrm>
          <a:prstGeom prst="rect">
            <a:avLst/>
          </a:prstGeom>
          <a:noFill/>
          <a:ln w="12700">
            <a:noFill/>
            <a:miter lim="800000"/>
            <a:headEnd/>
            <a:tailEnd/>
          </a:ln>
          <a:effectLst/>
        </p:spPr>
        <p:txBody>
          <a:bodyPr wrap="none">
            <a:spAutoFit/>
          </a:bodyPr>
          <a:lstStyle/>
          <a:p>
            <a:pPr>
              <a:defRPr/>
            </a:pPr>
            <a:r>
              <a:rPr lang="es-ES" sz="1400">
                <a:latin typeface="Times New Roman" pitchFamily="18" charset="0"/>
              </a:rPr>
              <a:t>Universidad de Valencia</a:t>
            </a:r>
            <a:endParaRPr lang="es-ES" sz="2400">
              <a:latin typeface="Times New Roman" pitchFamily="18" charset="0"/>
            </a:endParaRPr>
          </a:p>
        </p:txBody>
      </p:sp>
      <p:sp>
        <p:nvSpPr>
          <p:cNvPr id="1033" name="Text Box 9"/>
          <p:cNvSpPr txBox="1">
            <a:spLocks noChangeArrowheads="1"/>
          </p:cNvSpPr>
          <p:nvPr userDrawn="1"/>
        </p:nvSpPr>
        <p:spPr bwMode="auto">
          <a:xfrm>
            <a:off x="7442200" y="6508750"/>
            <a:ext cx="1593850" cy="304800"/>
          </a:xfrm>
          <a:prstGeom prst="rect">
            <a:avLst/>
          </a:prstGeom>
          <a:noFill/>
          <a:ln w="12700">
            <a:noFill/>
            <a:miter lim="800000"/>
            <a:headEnd/>
            <a:tailEnd/>
          </a:ln>
          <a:effectLst/>
        </p:spPr>
        <p:txBody>
          <a:bodyPr wrap="none">
            <a:spAutoFit/>
          </a:bodyPr>
          <a:lstStyle/>
          <a:p>
            <a:pPr>
              <a:defRPr/>
            </a:pPr>
            <a:r>
              <a:rPr lang="es-ES" sz="1400">
                <a:latin typeface="Times New Roman" pitchFamily="18" charset="0"/>
              </a:rPr>
              <a:t>Rogelio Montañana</a:t>
            </a:r>
            <a:endParaRPr lang="es-E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60" r:id="rId5"/>
    <p:sldLayoutId id="2147483661" r:id="rId6"/>
    <p:sldLayoutId id="2147483662" r:id="rId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https://i.creativecommons.org/l/by-nc-sa/4.0/88x31.pn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hyperlink" Target="http://www.redbooks.ibm.com/pubs/pdfs/redbooks/sg245230.pdf" TargetMode="External"/><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hyperlink" Target="http://www.nordu.net/development/fiber-workshop2007/NNW03012007.pdf" TargetMode="External"/><Relationship Id="rId5" Type="http://schemas.openxmlformats.org/officeDocument/2006/relationships/hyperlink" Target="http://www.ciscopress.com/articles/article.asp?p=170740" TargetMode="External"/><Relationship Id="rId4" Type="http://schemas.openxmlformats.org/officeDocument/2006/relationships/hyperlink" Target="http://www.rp-photonics.com/encyclopedi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w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8.wmf"/><Relationship Id="rId4" Type="http://schemas.openxmlformats.org/officeDocument/2006/relationships/image" Target="../media/image27.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2.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9.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41.wmf"/></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1.wmf"/></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43.wmf"/><Relationship Id="rId5" Type="http://schemas.openxmlformats.org/officeDocument/2006/relationships/image" Target="../media/image41.wmf"/><Relationship Id="rId4" Type="http://schemas.openxmlformats.org/officeDocument/2006/relationships/image" Target="../media/image40.wmf"/></Relationships>
</file>

<file path=ppt/slides/_rels/slide7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1.wm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3.wmf"/><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0.wmf"/></Relationships>
</file>

<file path=ppt/slides/_rels/slide8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41.wmf"/><Relationship Id="rId7" Type="http://schemas.openxmlformats.org/officeDocument/2006/relationships/image" Target="../media/image44.wmf"/><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image" Target="../media/image40.wmf"/><Relationship Id="rId4" Type="http://schemas.openxmlformats.org/officeDocument/2006/relationships/image" Target="../media/image46.png"/></Relationships>
</file>

<file path=ppt/slides/_rels/slide8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8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4.xml"/><Relationship Id="rId1" Type="http://schemas.openxmlformats.org/officeDocument/2006/relationships/slideLayout" Target="../slideLayouts/slideLayout4.xml"/><Relationship Id="rId5" Type="http://schemas.openxmlformats.org/officeDocument/2006/relationships/image" Target="../media/image44.wmf"/><Relationship Id="rId4" Type="http://schemas.openxmlformats.org/officeDocument/2006/relationships/image" Target="../media/image43.wmf"/></Relationships>
</file>

<file path=ppt/slides/_rels/slide8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6.xml"/><Relationship Id="rId1" Type="http://schemas.openxmlformats.org/officeDocument/2006/relationships/slideLayout" Target="../slideLayouts/slideLayout4.xml"/><Relationship Id="rId5" Type="http://schemas.openxmlformats.org/officeDocument/2006/relationships/image" Target="../media/image44.wmf"/><Relationship Id="rId4" Type="http://schemas.openxmlformats.org/officeDocument/2006/relationships/image" Target="../media/image43.w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33.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www.cordis.lu/infowin/acts/rus/projects/ac043.htm"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95.xml"/><Relationship Id="rId1" Type="http://schemas.openxmlformats.org/officeDocument/2006/relationships/slideLayout" Target="../slideLayouts/slideLayout4.xml"/><Relationship Id="rId5" Type="http://schemas.openxmlformats.org/officeDocument/2006/relationships/image" Target="../media/image33.wmf"/><Relationship Id="rId4" Type="http://schemas.openxmlformats.org/officeDocument/2006/relationships/image" Target="../media/image44.wmf"/></Relationships>
</file>

<file path=ppt/slides/_rels/slide9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685800" y="2060575"/>
            <a:ext cx="7772400" cy="1143000"/>
          </a:xfrm>
          <a:prstGeom prst="rect">
            <a:avLst/>
          </a:prstGeom>
          <a:noFill/>
          <a:ln w="9525">
            <a:noFill/>
            <a:miter lim="800000"/>
            <a:headEnd/>
            <a:tailEnd/>
          </a:ln>
        </p:spPr>
        <p:txBody>
          <a:bodyPr anchor="ctr"/>
          <a:lstStyle/>
          <a:p>
            <a:pPr algn="ctr"/>
            <a:r>
              <a:rPr lang="es-ES_tradnl" sz="3600" dirty="0">
                <a:solidFill>
                  <a:schemeClr val="tx2"/>
                </a:solidFill>
                <a:latin typeface="Times New Roman" pitchFamily="18" charset="0"/>
              </a:rPr>
              <a:t>Tema </a:t>
            </a:r>
            <a:r>
              <a:rPr lang="es-ES_tradnl" sz="3600" dirty="0">
                <a:solidFill>
                  <a:schemeClr val="tx2"/>
                </a:solidFill>
                <a:latin typeface="Times New Roman" pitchFamily="18" charset="0"/>
              </a:rPr>
              <a:t>7</a:t>
            </a:r>
            <a:r>
              <a:rPr lang="es-ES_tradnl" sz="5400" dirty="0">
                <a:solidFill>
                  <a:schemeClr val="tx2"/>
                </a:solidFill>
                <a:latin typeface="Times New Roman" pitchFamily="18" charset="0"/>
              </a:rPr>
              <a:t/>
            </a:r>
            <a:br>
              <a:rPr lang="es-ES_tradnl" sz="5400" dirty="0">
                <a:solidFill>
                  <a:schemeClr val="tx2"/>
                </a:solidFill>
                <a:latin typeface="Times New Roman" pitchFamily="18" charset="0"/>
              </a:rPr>
            </a:br>
            <a:r>
              <a:rPr lang="es-ES_tradnl" sz="3600" dirty="0">
                <a:solidFill>
                  <a:schemeClr val="tx2"/>
                </a:solidFill>
                <a:latin typeface="Times New Roman" pitchFamily="18" charset="0"/>
              </a:rPr>
              <a:t/>
            </a:r>
            <a:br>
              <a:rPr lang="es-ES_tradnl" sz="3600" dirty="0">
                <a:solidFill>
                  <a:schemeClr val="tx2"/>
                </a:solidFill>
                <a:latin typeface="Times New Roman" pitchFamily="18" charset="0"/>
              </a:rPr>
            </a:br>
            <a:r>
              <a:rPr lang="es-ES_tradnl" sz="4800" dirty="0">
                <a:solidFill>
                  <a:schemeClr val="tx2"/>
                </a:solidFill>
                <a:latin typeface="Times New Roman" pitchFamily="18" charset="0"/>
              </a:rPr>
              <a:t>Redes </a:t>
            </a:r>
            <a:r>
              <a:rPr lang="es-ES_tradnl" sz="4800" dirty="0" smtClean="0">
                <a:solidFill>
                  <a:schemeClr val="tx2"/>
                </a:solidFill>
                <a:latin typeface="Times New Roman" pitchFamily="18" charset="0"/>
              </a:rPr>
              <a:t>ópticas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a:t>
            </a:fld>
            <a:endParaRPr lang="es-ES" dirty="0"/>
          </a:p>
        </p:txBody>
      </p:sp>
      <p:sp>
        <p:nvSpPr>
          <p:cNvPr id="5" name="Text Box 5"/>
          <p:cNvSpPr txBox="1">
            <a:spLocks noChangeArrowheads="1"/>
          </p:cNvSpPr>
          <p:nvPr/>
        </p:nvSpPr>
        <p:spPr bwMode="auto">
          <a:xfrm>
            <a:off x="3560363" y="5477742"/>
            <a:ext cx="1811714" cy="338554"/>
          </a:xfrm>
          <a:prstGeom prst="rect">
            <a:avLst/>
          </a:prstGeom>
          <a:noFill/>
          <a:ln w="12700">
            <a:noFill/>
            <a:miter lim="800000"/>
            <a:headEnd/>
            <a:tailEnd/>
          </a:ln>
          <a:effectLst/>
        </p:spPr>
        <p:txBody>
          <a:bodyPr wrap="none">
            <a:spAutoFit/>
          </a:bodyPr>
          <a:lstStyle>
            <a:defPPr>
              <a:defRPr lang="es-ES_tradnl"/>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a:lstStyle>
          <a:p>
            <a:pPr algn="ctr"/>
            <a:r>
              <a:rPr lang="es-ES" sz="1600" b="0" i="0" dirty="0">
                <a:latin typeface="Times New Roman" panose="02020603050405020304" pitchFamily="18" charset="0"/>
                <a:cs typeface="Times New Roman" panose="02020603050405020304" pitchFamily="18" charset="0"/>
              </a:rPr>
              <a:t>Rogelio </a:t>
            </a:r>
            <a:r>
              <a:rPr lang="es-ES" sz="1600" b="0" i="0" dirty="0" err="1" smtClean="0">
                <a:latin typeface="Times New Roman" panose="02020603050405020304" pitchFamily="18" charset="0"/>
                <a:cs typeface="Times New Roman" panose="02020603050405020304" pitchFamily="18" charset="0"/>
              </a:rPr>
              <a:t>Montañana</a:t>
            </a:r>
            <a:endParaRPr lang="es-ES" sz="1600" b="0" i="0" dirty="0">
              <a:latin typeface="Times New Roman" panose="02020603050405020304" pitchFamily="18" charset="0"/>
              <a:cs typeface="Times New Roman" panose="02020603050405020304" pitchFamily="18" charset="0"/>
            </a:endParaRPr>
          </a:p>
        </p:txBody>
      </p:sp>
      <p:sp>
        <p:nvSpPr>
          <p:cNvPr id="6" name="CuadroTexto 7"/>
          <p:cNvSpPr txBox="1"/>
          <p:nvPr/>
        </p:nvSpPr>
        <p:spPr>
          <a:xfrm>
            <a:off x="421793" y="6217567"/>
            <a:ext cx="8300414" cy="307777"/>
          </a:xfrm>
          <a:prstGeom prst="rect">
            <a:avLst/>
          </a:prstGeom>
          <a:noFill/>
        </p:spPr>
        <p:txBody>
          <a:bodyPr wrap="none" rtlCol="0">
            <a:spAutoFit/>
          </a:bodyPr>
          <a:lstStyle>
            <a:defPPr>
              <a:defRPr lang="es-ES_tradnl"/>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a:lstStyle>
          <a:p>
            <a:r>
              <a:rPr lang="es-ES" sz="1400" i="0" dirty="0">
                <a:latin typeface="+mj-lt"/>
              </a:rPr>
              <a:t>Esta obra está bajo una </a:t>
            </a:r>
            <a:r>
              <a:rPr lang="es-ES" sz="1400" i="0" u="sng" dirty="0">
                <a:latin typeface="+mj-lt"/>
                <a:hlinkClick r:id="rId3"/>
              </a:rPr>
              <a:t>Licencia </a:t>
            </a:r>
            <a:r>
              <a:rPr lang="es-ES" sz="1400" i="0" u="sng" dirty="0" err="1">
                <a:latin typeface="+mj-lt"/>
                <a:hlinkClick r:id="rId3"/>
              </a:rPr>
              <a:t>Creative</a:t>
            </a:r>
            <a:r>
              <a:rPr lang="es-ES" sz="1400" i="0" u="sng" dirty="0">
                <a:latin typeface="+mj-lt"/>
                <a:hlinkClick r:id="rId3"/>
              </a:rPr>
              <a:t> </a:t>
            </a:r>
            <a:r>
              <a:rPr lang="es-ES" sz="1400" i="0" u="sng" dirty="0" err="1">
                <a:latin typeface="+mj-lt"/>
                <a:hlinkClick r:id="rId3"/>
              </a:rPr>
              <a:t>Commons</a:t>
            </a:r>
            <a:r>
              <a:rPr lang="es-ES" sz="1400" i="0" u="sng" dirty="0">
                <a:latin typeface="+mj-lt"/>
                <a:hlinkClick r:id="rId3"/>
              </a:rPr>
              <a:t> Atribución-</a:t>
            </a:r>
            <a:r>
              <a:rPr lang="es-ES" sz="1400" i="0" u="sng" dirty="0" err="1">
                <a:latin typeface="+mj-lt"/>
                <a:hlinkClick r:id="rId3"/>
              </a:rPr>
              <a:t>NoComercial</a:t>
            </a:r>
            <a:r>
              <a:rPr lang="es-ES" sz="1400" i="0" u="sng" dirty="0">
                <a:latin typeface="+mj-lt"/>
                <a:hlinkClick r:id="rId3"/>
              </a:rPr>
              <a:t>-</a:t>
            </a:r>
            <a:r>
              <a:rPr lang="es-ES" sz="1400" i="0" u="sng" dirty="0" err="1">
                <a:latin typeface="+mj-lt"/>
                <a:hlinkClick r:id="rId3"/>
              </a:rPr>
              <a:t>CompartirIgual</a:t>
            </a:r>
            <a:r>
              <a:rPr lang="es-ES" sz="1400" i="0" u="sng" dirty="0">
                <a:latin typeface="+mj-lt"/>
                <a:hlinkClick r:id="rId3"/>
              </a:rPr>
              <a:t> 4.0 Internacional</a:t>
            </a:r>
            <a:r>
              <a:rPr lang="es-ES" sz="1400" i="0" dirty="0">
                <a:latin typeface="+mj-lt"/>
              </a:rPr>
              <a:t>. </a:t>
            </a:r>
          </a:p>
        </p:txBody>
      </p:sp>
      <p:pic>
        <p:nvPicPr>
          <p:cNvPr id="7" name="Picture 1" descr="Licencia Creative Commons">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15785" y="5893944"/>
            <a:ext cx="838200" cy="296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3"/>
          <p:cNvSpPr txBox="1">
            <a:spLocks noChangeArrowheads="1"/>
          </p:cNvSpPr>
          <p:nvPr/>
        </p:nvSpPr>
        <p:spPr bwMode="auto">
          <a:xfrm>
            <a:off x="571472" y="2143116"/>
            <a:ext cx="2762295" cy="369332"/>
          </a:xfrm>
          <a:prstGeom prst="rect">
            <a:avLst/>
          </a:prstGeom>
          <a:noFill/>
          <a:ln w="9525">
            <a:noFill/>
            <a:miter lim="800000"/>
            <a:headEnd/>
            <a:tailEnd/>
          </a:ln>
        </p:spPr>
        <p:txBody>
          <a:bodyPr wrap="none">
            <a:spAutoFit/>
          </a:bodyPr>
          <a:lstStyle/>
          <a:p>
            <a:pPr algn="ctr"/>
            <a:r>
              <a:rPr lang="es-ES_tradnl" sz="1800" b="1" dirty="0" smtClean="0"/>
              <a:t>Fibra </a:t>
            </a:r>
            <a:r>
              <a:rPr lang="es-ES_tradnl" sz="1800" b="1" dirty="0" err="1" smtClean="0"/>
              <a:t>Monomodo</a:t>
            </a:r>
            <a:r>
              <a:rPr lang="es-ES_tradnl" sz="1800" b="1" dirty="0" smtClean="0"/>
              <a:t> </a:t>
            </a:r>
            <a:r>
              <a:rPr lang="es-ES_tradnl" sz="1800" b="1" dirty="0"/>
              <a:t>(SMF)</a:t>
            </a:r>
            <a:endParaRPr lang="es-ES" sz="1800" b="1" dirty="0"/>
          </a:p>
        </p:txBody>
      </p:sp>
      <p:sp>
        <p:nvSpPr>
          <p:cNvPr id="110599" name="Text Box 6"/>
          <p:cNvSpPr txBox="1">
            <a:spLocks noChangeArrowheads="1"/>
          </p:cNvSpPr>
          <p:nvPr/>
        </p:nvSpPr>
        <p:spPr bwMode="auto">
          <a:xfrm>
            <a:off x="684213" y="3511541"/>
            <a:ext cx="1262062" cy="730250"/>
          </a:xfrm>
          <a:prstGeom prst="rect">
            <a:avLst/>
          </a:prstGeom>
          <a:noFill/>
          <a:ln w="9525">
            <a:noFill/>
            <a:miter lim="800000"/>
            <a:headEnd/>
            <a:tailEnd/>
          </a:ln>
        </p:spPr>
        <p:txBody>
          <a:bodyPr wrap="none">
            <a:spAutoFit/>
          </a:bodyPr>
          <a:lstStyle/>
          <a:p>
            <a:pPr algn="ctr"/>
            <a:r>
              <a:rPr lang="es-ES_tradnl" sz="1400" b="1"/>
              <a:t>Núcleo</a:t>
            </a:r>
          </a:p>
          <a:p>
            <a:pPr algn="ctr"/>
            <a:r>
              <a:rPr lang="es-ES_tradnl" sz="1400" b="1"/>
              <a:t>8-10 </a:t>
            </a:r>
            <a:r>
              <a:rPr lang="es-ES_tradnl" sz="1400" b="1">
                <a:sym typeface="Symbol" pitchFamily="18" charset="2"/>
              </a:rPr>
              <a:t>m</a:t>
            </a:r>
          </a:p>
          <a:p>
            <a:pPr algn="ctr"/>
            <a:r>
              <a:rPr lang="es-ES_tradnl" sz="1400" b="1">
                <a:sym typeface="Symbol" pitchFamily="18" charset="2"/>
              </a:rPr>
              <a:t>(SiO</a:t>
            </a:r>
            <a:r>
              <a:rPr lang="es-ES_tradnl" sz="1400" b="1" baseline="-25000">
                <a:sym typeface="Symbol" pitchFamily="18" charset="2"/>
              </a:rPr>
              <a:t>2</a:t>
            </a:r>
            <a:r>
              <a:rPr lang="es-ES_tradnl" sz="1400" b="1">
                <a:sym typeface="Symbol" pitchFamily="18" charset="2"/>
              </a:rPr>
              <a:t>+GeO</a:t>
            </a:r>
            <a:r>
              <a:rPr lang="es-ES_tradnl" sz="1400" b="1" baseline="-25000">
                <a:sym typeface="Symbol" pitchFamily="18" charset="2"/>
              </a:rPr>
              <a:t>2</a:t>
            </a:r>
            <a:r>
              <a:rPr lang="es-ES_tradnl" sz="1400" b="1">
                <a:sym typeface="Symbol" pitchFamily="18" charset="2"/>
              </a:rPr>
              <a:t>)</a:t>
            </a:r>
            <a:r>
              <a:rPr lang="es-ES_tradnl" sz="1400" b="1"/>
              <a:t> </a:t>
            </a:r>
            <a:endParaRPr lang="es-ES" sz="1400" b="1"/>
          </a:p>
        </p:txBody>
      </p:sp>
      <p:sp>
        <p:nvSpPr>
          <p:cNvPr id="110600" name="Text Box 7"/>
          <p:cNvSpPr txBox="1">
            <a:spLocks noChangeArrowheads="1"/>
          </p:cNvSpPr>
          <p:nvPr/>
        </p:nvSpPr>
        <p:spPr bwMode="auto">
          <a:xfrm>
            <a:off x="941388" y="2784466"/>
            <a:ext cx="903287" cy="517525"/>
          </a:xfrm>
          <a:prstGeom prst="rect">
            <a:avLst/>
          </a:prstGeom>
          <a:noFill/>
          <a:ln w="9525">
            <a:noFill/>
            <a:miter lim="800000"/>
            <a:headEnd/>
            <a:tailEnd/>
          </a:ln>
        </p:spPr>
        <p:txBody>
          <a:bodyPr wrap="none">
            <a:spAutoFit/>
          </a:bodyPr>
          <a:lstStyle/>
          <a:p>
            <a:pPr algn="r"/>
            <a:r>
              <a:rPr lang="es-ES_tradnl" sz="1400" b="1"/>
              <a:t>Cubierta</a:t>
            </a:r>
          </a:p>
          <a:p>
            <a:pPr algn="r"/>
            <a:r>
              <a:rPr lang="es-ES_tradnl" sz="1400" b="1"/>
              <a:t>125 </a:t>
            </a:r>
            <a:r>
              <a:rPr lang="es-ES_tradnl" sz="1400" b="1">
                <a:sym typeface="Symbol" pitchFamily="18" charset="2"/>
              </a:rPr>
              <a:t>m</a:t>
            </a:r>
            <a:r>
              <a:rPr lang="es-ES_tradnl" sz="1400" b="1"/>
              <a:t> </a:t>
            </a:r>
            <a:endParaRPr lang="es-ES" sz="1400" b="1"/>
          </a:p>
        </p:txBody>
      </p:sp>
      <p:sp>
        <p:nvSpPr>
          <p:cNvPr id="110601" name="Text Box 8"/>
          <p:cNvSpPr txBox="1">
            <a:spLocks noChangeArrowheads="1"/>
          </p:cNvSpPr>
          <p:nvPr/>
        </p:nvSpPr>
        <p:spPr bwMode="auto">
          <a:xfrm>
            <a:off x="978139" y="351518"/>
            <a:ext cx="7237199" cy="1077218"/>
          </a:xfrm>
          <a:prstGeom prst="rect">
            <a:avLst/>
          </a:prstGeom>
          <a:noFill/>
          <a:ln w="9525">
            <a:noFill/>
            <a:miter lim="800000"/>
            <a:headEnd/>
            <a:tailEnd/>
          </a:ln>
        </p:spPr>
        <p:txBody>
          <a:bodyPr wrap="square">
            <a:spAutoFit/>
          </a:bodyPr>
          <a:lstStyle/>
          <a:p>
            <a:pPr algn="ctr"/>
            <a:r>
              <a:rPr lang="es-ES_tradnl" sz="3200" dirty="0" smtClean="0"/>
              <a:t>Estructura y transmisión de la luz en la fibra óptica </a:t>
            </a:r>
            <a:r>
              <a:rPr lang="es-ES_tradnl" sz="3200" dirty="0" err="1" smtClean="0"/>
              <a:t>monomodo</a:t>
            </a:r>
            <a:endParaRPr lang="es-ES" sz="3200" dirty="0"/>
          </a:p>
        </p:txBody>
      </p:sp>
      <p:grpSp>
        <p:nvGrpSpPr>
          <p:cNvPr id="110603" name="Group 12"/>
          <p:cNvGrpSpPr>
            <a:grpSpLocks/>
          </p:cNvGrpSpPr>
          <p:nvPr/>
        </p:nvGrpSpPr>
        <p:grpSpPr bwMode="auto">
          <a:xfrm>
            <a:off x="2066925" y="2825741"/>
            <a:ext cx="1446213" cy="1446212"/>
            <a:chOff x="1968" y="2889"/>
            <a:chExt cx="567" cy="567"/>
          </a:xfrm>
        </p:grpSpPr>
        <p:sp>
          <p:nvSpPr>
            <p:cNvPr id="110675" name="Oval 13"/>
            <p:cNvSpPr>
              <a:spLocks noChangeArrowheads="1"/>
            </p:cNvSpPr>
            <p:nvPr/>
          </p:nvSpPr>
          <p:spPr bwMode="auto">
            <a:xfrm>
              <a:off x="2232" y="3151"/>
              <a:ext cx="41" cy="41"/>
            </a:xfrm>
            <a:prstGeom prst="ellipse">
              <a:avLst/>
            </a:prstGeom>
            <a:solidFill>
              <a:srgbClr val="FFFF00"/>
            </a:solidFill>
            <a:ln w="19050">
              <a:solidFill>
                <a:schemeClr val="tx1"/>
              </a:solidFill>
              <a:round/>
              <a:headEnd/>
              <a:tailEnd/>
            </a:ln>
          </p:spPr>
          <p:txBody>
            <a:bodyPr wrap="none" anchor="ctr"/>
            <a:lstStyle/>
            <a:p>
              <a:endParaRPr lang="es-ES"/>
            </a:p>
          </p:txBody>
        </p:sp>
        <p:sp>
          <p:nvSpPr>
            <p:cNvPr id="110676" name="Oval 14"/>
            <p:cNvSpPr>
              <a:spLocks noChangeArrowheads="1"/>
            </p:cNvSpPr>
            <p:nvPr/>
          </p:nvSpPr>
          <p:spPr bwMode="auto">
            <a:xfrm>
              <a:off x="1968" y="2889"/>
              <a:ext cx="567" cy="567"/>
            </a:xfrm>
            <a:prstGeom prst="ellipse">
              <a:avLst/>
            </a:prstGeom>
            <a:noFill/>
            <a:ln w="19050">
              <a:solidFill>
                <a:schemeClr val="tx1"/>
              </a:solidFill>
              <a:round/>
              <a:headEnd/>
              <a:tailEnd/>
            </a:ln>
          </p:spPr>
          <p:txBody>
            <a:bodyPr wrap="none" anchor="ctr"/>
            <a:lstStyle/>
            <a:p>
              <a:endParaRPr lang="es-ES"/>
            </a:p>
          </p:txBody>
        </p:sp>
      </p:grpSp>
      <p:grpSp>
        <p:nvGrpSpPr>
          <p:cNvPr id="110604" name="Group 15"/>
          <p:cNvGrpSpPr>
            <a:grpSpLocks/>
          </p:cNvGrpSpPr>
          <p:nvPr/>
        </p:nvGrpSpPr>
        <p:grpSpPr bwMode="auto">
          <a:xfrm>
            <a:off x="4056063" y="3413116"/>
            <a:ext cx="449262" cy="885825"/>
            <a:chOff x="2874" y="2836"/>
            <a:chExt cx="283" cy="558"/>
          </a:xfrm>
        </p:grpSpPr>
        <p:sp>
          <p:nvSpPr>
            <p:cNvPr id="110670" name="Line 16"/>
            <p:cNvSpPr>
              <a:spLocks noChangeShapeType="1"/>
            </p:cNvSpPr>
            <p:nvPr/>
          </p:nvSpPr>
          <p:spPr bwMode="auto">
            <a:xfrm flipV="1">
              <a:off x="2987" y="2836"/>
              <a:ext cx="0" cy="558"/>
            </a:xfrm>
            <a:prstGeom prst="line">
              <a:avLst/>
            </a:prstGeom>
            <a:noFill/>
            <a:ln w="19050">
              <a:solidFill>
                <a:schemeClr val="tx1"/>
              </a:solidFill>
              <a:round/>
              <a:headEnd/>
              <a:tailEnd/>
            </a:ln>
          </p:spPr>
          <p:txBody>
            <a:bodyPr/>
            <a:lstStyle/>
            <a:p>
              <a:endParaRPr lang="es-ES"/>
            </a:p>
          </p:txBody>
        </p:sp>
        <p:sp>
          <p:nvSpPr>
            <p:cNvPr id="110671" name="Line 17"/>
            <p:cNvSpPr>
              <a:spLocks noChangeShapeType="1"/>
            </p:cNvSpPr>
            <p:nvPr/>
          </p:nvSpPr>
          <p:spPr bwMode="auto">
            <a:xfrm flipH="1">
              <a:off x="2874" y="3394"/>
              <a:ext cx="118" cy="0"/>
            </a:xfrm>
            <a:prstGeom prst="line">
              <a:avLst/>
            </a:prstGeom>
            <a:noFill/>
            <a:ln w="19050">
              <a:solidFill>
                <a:schemeClr val="tx1"/>
              </a:solidFill>
              <a:round/>
              <a:headEnd/>
              <a:tailEnd/>
            </a:ln>
          </p:spPr>
          <p:txBody>
            <a:bodyPr/>
            <a:lstStyle/>
            <a:p>
              <a:endParaRPr lang="es-ES"/>
            </a:p>
          </p:txBody>
        </p:sp>
        <p:sp>
          <p:nvSpPr>
            <p:cNvPr id="110672" name="Line 18"/>
            <p:cNvSpPr>
              <a:spLocks noChangeShapeType="1"/>
            </p:cNvSpPr>
            <p:nvPr/>
          </p:nvSpPr>
          <p:spPr bwMode="auto">
            <a:xfrm>
              <a:off x="2981" y="2836"/>
              <a:ext cx="68" cy="0"/>
            </a:xfrm>
            <a:prstGeom prst="line">
              <a:avLst/>
            </a:prstGeom>
            <a:noFill/>
            <a:ln w="19050">
              <a:solidFill>
                <a:schemeClr val="tx1"/>
              </a:solidFill>
              <a:round/>
              <a:headEnd/>
              <a:tailEnd/>
            </a:ln>
          </p:spPr>
          <p:txBody>
            <a:bodyPr/>
            <a:lstStyle/>
            <a:p>
              <a:endParaRPr lang="es-ES"/>
            </a:p>
          </p:txBody>
        </p:sp>
        <p:sp>
          <p:nvSpPr>
            <p:cNvPr id="110673" name="Line 19"/>
            <p:cNvSpPr>
              <a:spLocks noChangeShapeType="1"/>
            </p:cNvSpPr>
            <p:nvPr/>
          </p:nvSpPr>
          <p:spPr bwMode="auto">
            <a:xfrm flipV="1">
              <a:off x="3044" y="2836"/>
              <a:ext cx="0" cy="558"/>
            </a:xfrm>
            <a:prstGeom prst="line">
              <a:avLst/>
            </a:prstGeom>
            <a:noFill/>
            <a:ln w="19050">
              <a:solidFill>
                <a:schemeClr val="tx1"/>
              </a:solidFill>
              <a:round/>
              <a:headEnd/>
              <a:tailEnd/>
            </a:ln>
          </p:spPr>
          <p:txBody>
            <a:bodyPr/>
            <a:lstStyle/>
            <a:p>
              <a:endParaRPr lang="es-ES"/>
            </a:p>
          </p:txBody>
        </p:sp>
        <p:sp>
          <p:nvSpPr>
            <p:cNvPr id="110674" name="Line 20"/>
            <p:cNvSpPr>
              <a:spLocks noChangeShapeType="1"/>
            </p:cNvSpPr>
            <p:nvPr/>
          </p:nvSpPr>
          <p:spPr bwMode="auto">
            <a:xfrm flipH="1" flipV="1">
              <a:off x="3038" y="3393"/>
              <a:ext cx="119" cy="1"/>
            </a:xfrm>
            <a:prstGeom prst="line">
              <a:avLst/>
            </a:prstGeom>
            <a:noFill/>
            <a:ln w="19050">
              <a:solidFill>
                <a:schemeClr val="tx1"/>
              </a:solidFill>
              <a:round/>
              <a:headEnd/>
              <a:tailEnd/>
            </a:ln>
          </p:spPr>
          <p:txBody>
            <a:bodyPr/>
            <a:lstStyle/>
            <a:p>
              <a:endParaRPr lang="es-ES"/>
            </a:p>
          </p:txBody>
        </p:sp>
      </p:grpSp>
      <p:grpSp>
        <p:nvGrpSpPr>
          <p:cNvPr id="110606" name="Group 28"/>
          <p:cNvGrpSpPr>
            <a:grpSpLocks/>
          </p:cNvGrpSpPr>
          <p:nvPr/>
        </p:nvGrpSpPr>
        <p:grpSpPr bwMode="auto">
          <a:xfrm>
            <a:off x="4835525" y="3108316"/>
            <a:ext cx="2928938" cy="1446212"/>
            <a:chOff x="2208" y="2889"/>
            <a:chExt cx="1360" cy="567"/>
          </a:xfrm>
        </p:grpSpPr>
        <p:sp>
          <p:nvSpPr>
            <p:cNvPr id="110663" name="Rectangle 29"/>
            <p:cNvSpPr>
              <a:spLocks noChangeArrowheads="1"/>
            </p:cNvSpPr>
            <p:nvPr/>
          </p:nvSpPr>
          <p:spPr bwMode="auto">
            <a:xfrm>
              <a:off x="2208" y="2889"/>
              <a:ext cx="1360" cy="567"/>
            </a:xfrm>
            <a:prstGeom prst="rect">
              <a:avLst/>
            </a:prstGeom>
            <a:noFill/>
            <a:ln w="19050">
              <a:solidFill>
                <a:schemeClr val="tx1"/>
              </a:solidFill>
              <a:miter lim="800000"/>
              <a:headEnd/>
              <a:tailEnd/>
            </a:ln>
          </p:spPr>
          <p:txBody>
            <a:bodyPr wrap="none" anchor="ctr"/>
            <a:lstStyle/>
            <a:p>
              <a:endParaRPr lang="es-ES"/>
            </a:p>
          </p:txBody>
        </p:sp>
        <p:sp>
          <p:nvSpPr>
            <p:cNvPr id="110664" name="Rectangle 30"/>
            <p:cNvSpPr>
              <a:spLocks noChangeArrowheads="1"/>
            </p:cNvSpPr>
            <p:nvPr/>
          </p:nvSpPr>
          <p:spPr bwMode="auto">
            <a:xfrm>
              <a:off x="2208" y="3151"/>
              <a:ext cx="1360" cy="41"/>
            </a:xfrm>
            <a:prstGeom prst="rect">
              <a:avLst/>
            </a:prstGeom>
            <a:solidFill>
              <a:srgbClr val="FFFF00"/>
            </a:solidFill>
            <a:ln w="19050">
              <a:solidFill>
                <a:schemeClr val="tx1"/>
              </a:solidFill>
              <a:miter lim="800000"/>
              <a:headEnd/>
              <a:tailEnd/>
            </a:ln>
          </p:spPr>
          <p:txBody>
            <a:bodyPr wrap="none" anchor="ctr"/>
            <a:lstStyle/>
            <a:p>
              <a:endParaRPr lang="es-ES"/>
            </a:p>
          </p:txBody>
        </p:sp>
      </p:grpSp>
      <p:sp>
        <p:nvSpPr>
          <p:cNvPr id="110607" name="Line 31"/>
          <p:cNvSpPr>
            <a:spLocks noChangeShapeType="1"/>
          </p:cNvSpPr>
          <p:nvPr/>
        </p:nvSpPr>
        <p:spPr bwMode="auto">
          <a:xfrm>
            <a:off x="4840288" y="3827453"/>
            <a:ext cx="2932112" cy="0"/>
          </a:xfrm>
          <a:prstGeom prst="line">
            <a:avLst/>
          </a:prstGeom>
          <a:noFill/>
          <a:ln w="19050">
            <a:solidFill>
              <a:srgbClr val="FF0000"/>
            </a:solidFill>
            <a:round/>
            <a:headEnd/>
            <a:tailEnd/>
          </a:ln>
        </p:spPr>
        <p:txBody>
          <a:bodyPr/>
          <a:lstStyle/>
          <a:p>
            <a:endParaRPr lang="es-ES"/>
          </a:p>
        </p:txBody>
      </p:sp>
      <p:sp>
        <p:nvSpPr>
          <p:cNvPr id="110608" name="Line 32"/>
          <p:cNvSpPr>
            <a:spLocks noChangeShapeType="1"/>
          </p:cNvSpPr>
          <p:nvPr/>
        </p:nvSpPr>
        <p:spPr bwMode="auto">
          <a:xfrm>
            <a:off x="5895975" y="3827453"/>
            <a:ext cx="161925" cy="0"/>
          </a:xfrm>
          <a:prstGeom prst="line">
            <a:avLst/>
          </a:prstGeom>
          <a:noFill/>
          <a:ln w="19050">
            <a:solidFill>
              <a:srgbClr val="FF0000"/>
            </a:solidFill>
            <a:round/>
            <a:headEnd/>
            <a:tailEnd type="stealth" w="sm" len="sm"/>
          </a:ln>
        </p:spPr>
        <p:txBody>
          <a:bodyPr/>
          <a:lstStyle/>
          <a:p>
            <a:endParaRPr lang="es-ES"/>
          </a:p>
        </p:txBody>
      </p:sp>
      <p:sp>
        <p:nvSpPr>
          <p:cNvPr id="110630" name="Line 59"/>
          <p:cNvSpPr>
            <a:spLocks noChangeShapeType="1"/>
          </p:cNvSpPr>
          <p:nvPr/>
        </p:nvSpPr>
        <p:spPr bwMode="auto">
          <a:xfrm>
            <a:off x="1800225" y="3009891"/>
            <a:ext cx="292100" cy="152400"/>
          </a:xfrm>
          <a:prstGeom prst="line">
            <a:avLst/>
          </a:prstGeom>
          <a:noFill/>
          <a:ln w="9525">
            <a:solidFill>
              <a:schemeClr val="tx1"/>
            </a:solidFill>
            <a:round/>
            <a:headEnd/>
            <a:tailEnd type="triangle" w="med" len="med"/>
          </a:ln>
        </p:spPr>
        <p:txBody>
          <a:bodyPr/>
          <a:lstStyle/>
          <a:p>
            <a:endParaRPr lang="es-ES"/>
          </a:p>
        </p:txBody>
      </p:sp>
      <p:sp>
        <p:nvSpPr>
          <p:cNvPr id="110631" name="Line 60"/>
          <p:cNvSpPr>
            <a:spLocks noChangeShapeType="1"/>
          </p:cNvSpPr>
          <p:nvPr/>
        </p:nvSpPr>
        <p:spPr bwMode="auto">
          <a:xfrm flipV="1">
            <a:off x="1665288" y="3565516"/>
            <a:ext cx="1033462" cy="119062"/>
          </a:xfrm>
          <a:prstGeom prst="line">
            <a:avLst/>
          </a:prstGeom>
          <a:noFill/>
          <a:ln w="9525">
            <a:solidFill>
              <a:schemeClr val="tx1"/>
            </a:solidFill>
            <a:round/>
            <a:headEnd/>
            <a:tailEnd type="triangle" w="med" len="med"/>
          </a:ln>
        </p:spPr>
        <p:txBody>
          <a:bodyPr/>
          <a:lstStyle/>
          <a:p>
            <a:endParaRPr lang="es-ES"/>
          </a:p>
        </p:txBody>
      </p:sp>
      <p:sp>
        <p:nvSpPr>
          <p:cNvPr id="110645" name="Text Box 78"/>
          <p:cNvSpPr txBox="1">
            <a:spLocks noChangeArrowheads="1"/>
          </p:cNvSpPr>
          <p:nvPr/>
        </p:nvSpPr>
        <p:spPr bwMode="auto">
          <a:xfrm>
            <a:off x="2484438" y="2919403"/>
            <a:ext cx="603250" cy="304800"/>
          </a:xfrm>
          <a:prstGeom prst="rect">
            <a:avLst/>
          </a:prstGeom>
          <a:noFill/>
          <a:ln w="9525">
            <a:noFill/>
            <a:miter lim="800000"/>
            <a:headEnd/>
            <a:tailEnd/>
          </a:ln>
        </p:spPr>
        <p:txBody>
          <a:bodyPr wrap="none">
            <a:spAutoFit/>
          </a:bodyPr>
          <a:lstStyle/>
          <a:p>
            <a:pPr algn="r"/>
            <a:r>
              <a:rPr lang="es-ES_tradnl" sz="1400" b="1"/>
              <a:t>SiO</a:t>
            </a:r>
            <a:r>
              <a:rPr lang="es-ES_tradnl" sz="1400" b="1" baseline="-25000"/>
              <a:t>2</a:t>
            </a:r>
            <a:r>
              <a:rPr lang="es-ES_tradnl" sz="1400" b="1"/>
              <a:t> </a:t>
            </a:r>
            <a:endParaRPr lang="es-ES" sz="1400" b="1"/>
          </a:p>
        </p:txBody>
      </p:sp>
      <p:sp>
        <p:nvSpPr>
          <p:cNvPr id="110652" name="Freeform 86"/>
          <p:cNvSpPr>
            <a:spLocks/>
          </p:cNvSpPr>
          <p:nvPr/>
        </p:nvSpPr>
        <p:spPr bwMode="auto">
          <a:xfrm>
            <a:off x="8101013" y="3440103"/>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10659" name="AutoShape 96"/>
          <p:cNvSpPr>
            <a:spLocks noChangeArrowheads="1"/>
          </p:cNvSpPr>
          <p:nvPr/>
        </p:nvSpPr>
        <p:spPr bwMode="auto">
          <a:xfrm rot="5400000">
            <a:off x="4609307" y="3691722"/>
            <a:ext cx="69850" cy="287337"/>
          </a:xfrm>
          <a:prstGeom prst="can">
            <a:avLst>
              <a:gd name="adj" fmla="val 102841"/>
            </a:avLst>
          </a:prstGeom>
          <a:solidFill>
            <a:srgbClr val="FF0000"/>
          </a:solidFill>
          <a:ln w="9525">
            <a:solidFill>
              <a:schemeClr val="tx1"/>
            </a:solidFill>
            <a:round/>
            <a:headEnd/>
            <a:tailEnd/>
          </a:ln>
        </p:spPr>
        <p:txBody>
          <a:bodyPr wrap="none" anchor="ctr"/>
          <a:lstStyle/>
          <a:p>
            <a:endParaRPr lang="es-ES"/>
          </a:p>
        </p:txBody>
      </p:sp>
      <p:sp>
        <p:nvSpPr>
          <p:cNvPr id="90" name="8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10</a:t>
            </a:fld>
            <a:endParaRPr lang="es-ES" dirty="0"/>
          </a:p>
        </p:txBody>
      </p:sp>
      <p:sp>
        <p:nvSpPr>
          <p:cNvPr id="87" name="Text Box 63"/>
          <p:cNvSpPr txBox="1">
            <a:spLocks noChangeArrowheads="1"/>
          </p:cNvSpPr>
          <p:nvPr/>
        </p:nvSpPr>
        <p:spPr bwMode="auto">
          <a:xfrm>
            <a:off x="3810000" y="4911739"/>
            <a:ext cx="931863" cy="517525"/>
          </a:xfrm>
          <a:prstGeom prst="rect">
            <a:avLst/>
          </a:prstGeom>
          <a:noFill/>
          <a:ln w="9525">
            <a:noFill/>
            <a:miter lim="800000"/>
            <a:headEnd/>
            <a:tailEnd/>
          </a:ln>
        </p:spPr>
        <p:txBody>
          <a:bodyPr wrap="none">
            <a:spAutoFit/>
          </a:bodyPr>
          <a:lstStyle/>
          <a:p>
            <a:pPr algn="ctr"/>
            <a:r>
              <a:rPr lang="es-ES_tradnl" sz="1400" b="1" dirty="0"/>
              <a:t>Pulso</a:t>
            </a:r>
          </a:p>
          <a:p>
            <a:pPr algn="ctr"/>
            <a:r>
              <a:rPr lang="es-ES_tradnl" sz="1400" b="1" dirty="0"/>
              <a:t>entrante </a:t>
            </a:r>
            <a:endParaRPr lang="es-ES" sz="1400" b="1" dirty="0"/>
          </a:p>
        </p:txBody>
      </p:sp>
      <p:sp>
        <p:nvSpPr>
          <p:cNvPr id="88" name="Line 64"/>
          <p:cNvSpPr>
            <a:spLocks noChangeShapeType="1"/>
          </p:cNvSpPr>
          <p:nvPr/>
        </p:nvSpPr>
        <p:spPr bwMode="auto">
          <a:xfrm flipH="1" flipV="1">
            <a:off x="4284663" y="4543432"/>
            <a:ext cx="0" cy="368300"/>
          </a:xfrm>
          <a:prstGeom prst="line">
            <a:avLst/>
          </a:prstGeom>
          <a:noFill/>
          <a:ln w="9525">
            <a:solidFill>
              <a:schemeClr val="tx1"/>
            </a:solidFill>
            <a:round/>
            <a:headEnd/>
            <a:tailEnd type="triangle" w="med" len="med"/>
          </a:ln>
        </p:spPr>
        <p:txBody>
          <a:bodyPr/>
          <a:lstStyle/>
          <a:p>
            <a:endParaRPr lang="es-ES"/>
          </a:p>
        </p:txBody>
      </p:sp>
      <p:sp>
        <p:nvSpPr>
          <p:cNvPr id="89" name="Text Box 66"/>
          <p:cNvSpPr txBox="1">
            <a:spLocks noChangeArrowheads="1"/>
          </p:cNvSpPr>
          <p:nvPr/>
        </p:nvSpPr>
        <p:spPr bwMode="auto">
          <a:xfrm>
            <a:off x="7851775" y="4835532"/>
            <a:ext cx="892175" cy="517525"/>
          </a:xfrm>
          <a:prstGeom prst="rect">
            <a:avLst/>
          </a:prstGeom>
          <a:noFill/>
          <a:ln w="9525">
            <a:noFill/>
            <a:miter lim="800000"/>
            <a:headEnd/>
            <a:tailEnd/>
          </a:ln>
        </p:spPr>
        <p:txBody>
          <a:bodyPr wrap="none">
            <a:spAutoFit/>
          </a:bodyPr>
          <a:lstStyle/>
          <a:p>
            <a:pPr algn="ctr"/>
            <a:r>
              <a:rPr lang="es-ES_tradnl" sz="1400" b="1"/>
              <a:t>Pulso</a:t>
            </a:r>
          </a:p>
          <a:p>
            <a:pPr algn="ctr"/>
            <a:r>
              <a:rPr lang="es-ES_tradnl" sz="1400" b="1"/>
              <a:t>saliente </a:t>
            </a:r>
            <a:endParaRPr lang="es-ES" sz="1400" b="1"/>
          </a:p>
        </p:txBody>
      </p:sp>
      <p:sp>
        <p:nvSpPr>
          <p:cNvPr id="91" name="Line 67"/>
          <p:cNvSpPr>
            <a:spLocks noChangeShapeType="1"/>
          </p:cNvSpPr>
          <p:nvPr/>
        </p:nvSpPr>
        <p:spPr bwMode="auto">
          <a:xfrm flipH="1" flipV="1">
            <a:off x="8305800" y="4429132"/>
            <a:ext cx="0" cy="406400"/>
          </a:xfrm>
          <a:prstGeom prst="line">
            <a:avLst/>
          </a:prstGeom>
          <a:noFill/>
          <a:ln w="9525">
            <a:solidFill>
              <a:schemeClr val="tx1"/>
            </a:solidFill>
            <a:round/>
            <a:headEnd/>
            <a:tailEnd type="triangle" w="med" len="med"/>
          </a:ln>
        </p:spPr>
        <p:txBody>
          <a:bodyPr/>
          <a:lstStyle/>
          <a:p>
            <a:endParaRPr lang="es-ES"/>
          </a:p>
        </p:txBody>
      </p:sp>
      <p:sp>
        <p:nvSpPr>
          <p:cNvPr id="93" name="Line 92"/>
          <p:cNvSpPr>
            <a:spLocks noChangeShapeType="1"/>
          </p:cNvSpPr>
          <p:nvPr/>
        </p:nvSpPr>
        <p:spPr bwMode="auto">
          <a:xfrm flipH="1">
            <a:off x="4641850" y="2779712"/>
            <a:ext cx="1588" cy="649288"/>
          </a:xfrm>
          <a:prstGeom prst="line">
            <a:avLst/>
          </a:prstGeom>
          <a:noFill/>
          <a:ln w="9525">
            <a:solidFill>
              <a:schemeClr val="tx1"/>
            </a:solidFill>
            <a:round/>
            <a:headEnd/>
            <a:tailEnd type="triangle" w="med" len="med"/>
          </a:ln>
        </p:spPr>
        <p:txBody>
          <a:bodyPr/>
          <a:lstStyle/>
          <a:p>
            <a:endParaRPr lang="es-ES"/>
          </a:p>
        </p:txBody>
      </p:sp>
      <p:sp>
        <p:nvSpPr>
          <p:cNvPr id="94" name="Text Box 93"/>
          <p:cNvSpPr txBox="1">
            <a:spLocks noChangeArrowheads="1"/>
          </p:cNvSpPr>
          <p:nvPr/>
        </p:nvSpPr>
        <p:spPr bwMode="auto">
          <a:xfrm>
            <a:off x="4138613" y="2347912"/>
            <a:ext cx="1009650" cy="457200"/>
          </a:xfrm>
          <a:prstGeom prst="rect">
            <a:avLst/>
          </a:prstGeom>
          <a:noFill/>
          <a:ln w="9525">
            <a:noFill/>
            <a:miter lim="800000"/>
            <a:headEnd/>
            <a:tailEnd/>
          </a:ln>
        </p:spPr>
        <p:txBody>
          <a:bodyPr>
            <a:spAutoFit/>
          </a:bodyPr>
          <a:lstStyle/>
          <a:p>
            <a:pPr algn="ctr"/>
            <a:r>
              <a:rPr lang="es-ES_tradnl" sz="1200" b="1" dirty="0"/>
              <a:t>LED de   luz </a:t>
            </a:r>
            <a:r>
              <a:rPr lang="es-ES_tradnl" sz="1200" b="1" dirty="0" smtClean="0"/>
              <a:t>láser</a:t>
            </a:r>
            <a:endParaRPr lang="es-ES" sz="12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2"/>
          <p:cNvSpPr>
            <a:spLocks noGrp="1" noChangeArrowheads="1"/>
          </p:cNvSpPr>
          <p:nvPr>
            <p:ph type="title"/>
          </p:nvPr>
        </p:nvSpPr>
        <p:spPr/>
        <p:txBody>
          <a:bodyPr/>
          <a:lstStyle/>
          <a:p>
            <a:pPr eaLnBrk="1" hangingPunct="1"/>
            <a:r>
              <a:rPr lang="es-ES" sz="4000" smtClean="0"/>
              <a:t>Velocidades de OTH (Optical Transport Hierarchy)</a:t>
            </a:r>
          </a:p>
        </p:txBody>
      </p:sp>
      <p:graphicFrame>
        <p:nvGraphicFramePr>
          <p:cNvPr id="1631364" name="Group 132"/>
          <p:cNvGraphicFramePr>
            <a:graphicFrameLocks noGrp="1"/>
          </p:cNvGraphicFramePr>
          <p:nvPr>
            <p:ph idx="1"/>
            <p:extLst>
              <p:ext uri="{D42A27DB-BD31-4B8C-83A1-F6EECF244321}">
                <p14:modId xmlns:p14="http://schemas.microsoft.com/office/powerpoint/2010/main" val="581875200"/>
              </p:ext>
            </p:extLst>
          </p:nvPr>
        </p:nvGraphicFramePr>
        <p:xfrm>
          <a:off x="900113" y="2028825"/>
          <a:ext cx="7561262" cy="3566160"/>
        </p:xfrm>
        <a:graphic>
          <a:graphicData uri="http://schemas.openxmlformats.org/drawingml/2006/table">
            <a:tbl>
              <a:tblPr/>
              <a:tblGrid>
                <a:gridCol w="1495425"/>
                <a:gridCol w="1744662"/>
                <a:gridCol w="2232025"/>
                <a:gridCol w="2089150"/>
              </a:tblGrid>
              <a:tr h="577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charset="0"/>
                        </a:rPr>
                        <a:t>Nombre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Carga útil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Velocidad ‘en bruto’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Diseñado para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transportar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OTU1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STM-16 (2,488 Gb/s)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255/238 STM-16 (2,666 Gb/s)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STM-1, STM-4, STM-16, FE, 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OTU2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STM-64 (9,953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255/239 STM-64 (10,709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STM-64, 10 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OTU3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STM-256 (39,813 Gb/s)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255/236 STM-256 (43,018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STM-256, 40 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OTU4 (pendiente)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100 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7 Marcador de número de diapositiva"/>
          <p:cNvSpPr>
            <a:spLocks noGrp="1"/>
          </p:cNvSpPr>
          <p:nvPr>
            <p:ph type="sldNum" sz="quarter" idx="10"/>
          </p:nvPr>
        </p:nvSpPr>
        <p:spPr/>
        <p:txBody>
          <a:bodyPr/>
          <a:lstStyle/>
          <a:p>
            <a:pPr>
              <a:defRPr/>
            </a:pPr>
            <a:r>
              <a:rPr lang="es-ES" smtClean="0"/>
              <a:t>Ampliación Redes 4-</a:t>
            </a:r>
            <a:fld id="{9D0AE9F7-0922-4AFB-9979-2EA95DE2B510}" type="slidenum">
              <a:rPr lang="es-ES" smtClean="0"/>
              <a:pPr>
                <a:defRPr/>
              </a:pPr>
              <a:t>100</a:t>
            </a:fld>
            <a:endParaRPr lang="es-E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ChangeArrowheads="1"/>
          </p:cNvSpPr>
          <p:nvPr/>
        </p:nvSpPr>
        <p:spPr bwMode="auto">
          <a:xfrm>
            <a:off x="1403350" y="3646488"/>
            <a:ext cx="3240088" cy="503237"/>
          </a:xfrm>
          <a:prstGeom prst="rect">
            <a:avLst/>
          </a:prstGeom>
          <a:solidFill>
            <a:srgbClr val="00FFFF"/>
          </a:solidFill>
          <a:ln w="9525">
            <a:solidFill>
              <a:schemeClr val="tx1"/>
            </a:solidFill>
            <a:miter lim="800000"/>
            <a:headEnd/>
            <a:tailEnd/>
          </a:ln>
        </p:spPr>
        <p:txBody>
          <a:bodyPr wrap="none" anchor="ctr"/>
          <a:lstStyle/>
          <a:p>
            <a:pPr algn="ctr"/>
            <a:r>
              <a:rPr lang="es-ES" sz="2000" b="1"/>
              <a:t>SONET/SDH</a:t>
            </a:r>
          </a:p>
        </p:txBody>
      </p:sp>
      <p:sp>
        <p:nvSpPr>
          <p:cNvPr id="194564" name="Rectangle 3"/>
          <p:cNvSpPr>
            <a:spLocks noChangeArrowheads="1"/>
          </p:cNvSpPr>
          <p:nvPr/>
        </p:nvSpPr>
        <p:spPr bwMode="auto">
          <a:xfrm>
            <a:off x="4140200" y="2492375"/>
            <a:ext cx="3024188" cy="503238"/>
          </a:xfrm>
          <a:prstGeom prst="rect">
            <a:avLst/>
          </a:prstGeom>
          <a:solidFill>
            <a:srgbClr val="FF00FF"/>
          </a:solidFill>
          <a:ln w="9525">
            <a:solidFill>
              <a:schemeClr val="tx1"/>
            </a:solidFill>
            <a:miter lim="800000"/>
            <a:headEnd/>
            <a:tailEnd/>
          </a:ln>
        </p:spPr>
        <p:txBody>
          <a:bodyPr wrap="none" anchor="ctr"/>
          <a:lstStyle/>
          <a:p>
            <a:pPr algn="ctr"/>
            <a:r>
              <a:rPr lang="es-ES" sz="2000" b="1"/>
              <a:t>Ethernet</a:t>
            </a:r>
          </a:p>
        </p:txBody>
      </p:sp>
      <p:sp>
        <p:nvSpPr>
          <p:cNvPr id="194565" name="Rectangle 4"/>
          <p:cNvSpPr>
            <a:spLocks noChangeArrowheads="1"/>
          </p:cNvSpPr>
          <p:nvPr/>
        </p:nvSpPr>
        <p:spPr bwMode="auto">
          <a:xfrm>
            <a:off x="2554288" y="4654550"/>
            <a:ext cx="3241675" cy="503238"/>
          </a:xfrm>
          <a:prstGeom prst="rect">
            <a:avLst/>
          </a:prstGeom>
          <a:solidFill>
            <a:srgbClr val="00FF00"/>
          </a:solidFill>
          <a:ln w="9525">
            <a:solidFill>
              <a:schemeClr val="tx1"/>
            </a:solidFill>
            <a:miter lim="800000"/>
            <a:headEnd/>
            <a:tailEnd/>
          </a:ln>
        </p:spPr>
        <p:txBody>
          <a:bodyPr wrap="none" anchor="ctr"/>
          <a:lstStyle/>
          <a:p>
            <a:pPr algn="ctr"/>
            <a:r>
              <a:rPr lang="es-ES" sz="2000" b="1"/>
              <a:t>CWDM/DWDM</a:t>
            </a:r>
          </a:p>
        </p:txBody>
      </p:sp>
      <p:sp>
        <p:nvSpPr>
          <p:cNvPr id="194566" name="Rectangle 5"/>
          <p:cNvSpPr>
            <a:spLocks noChangeArrowheads="1"/>
          </p:cNvSpPr>
          <p:nvPr/>
        </p:nvSpPr>
        <p:spPr bwMode="auto">
          <a:xfrm>
            <a:off x="1042988" y="5589588"/>
            <a:ext cx="6265862" cy="503237"/>
          </a:xfrm>
          <a:prstGeom prst="rect">
            <a:avLst/>
          </a:prstGeom>
          <a:solidFill>
            <a:srgbClr val="FFFF00"/>
          </a:solidFill>
          <a:ln w="9525">
            <a:solidFill>
              <a:schemeClr val="tx1"/>
            </a:solidFill>
            <a:miter lim="800000"/>
            <a:headEnd/>
            <a:tailEnd/>
          </a:ln>
        </p:spPr>
        <p:txBody>
          <a:bodyPr wrap="none" anchor="ctr"/>
          <a:lstStyle/>
          <a:p>
            <a:pPr algn="ctr"/>
            <a:r>
              <a:rPr lang="es-ES" sz="2000" b="1"/>
              <a:t>Fibra Óptica</a:t>
            </a:r>
          </a:p>
        </p:txBody>
      </p:sp>
      <p:sp>
        <p:nvSpPr>
          <p:cNvPr id="194567" name="Rectangle 6"/>
          <p:cNvSpPr>
            <a:spLocks noChangeArrowheads="1"/>
          </p:cNvSpPr>
          <p:nvPr/>
        </p:nvSpPr>
        <p:spPr bwMode="auto">
          <a:xfrm>
            <a:off x="1042988" y="1268413"/>
            <a:ext cx="6265862" cy="719137"/>
          </a:xfrm>
          <a:prstGeom prst="rect">
            <a:avLst/>
          </a:prstGeom>
          <a:solidFill>
            <a:srgbClr val="CCFFCC"/>
          </a:solidFill>
          <a:ln w="9525">
            <a:solidFill>
              <a:schemeClr val="tx1"/>
            </a:solidFill>
            <a:miter lim="800000"/>
            <a:headEnd/>
            <a:tailEnd/>
          </a:ln>
        </p:spPr>
        <p:txBody>
          <a:bodyPr wrap="none" anchor="ctr"/>
          <a:lstStyle/>
          <a:p>
            <a:pPr algn="ctr"/>
            <a:r>
              <a:rPr lang="es-ES" sz="2000" b="1"/>
              <a:t>IP</a:t>
            </a:r>
          </a:p>
        </p:txBody>
      </p:sp>
      <p:sp>
        <p:nvSpPr>
          <p:cNvPr id="194568" name="Line 7"/>
          <p:cNvSpPr>
            <a:spLocks noChangeShapeType="1"/>
          </p:cNvSpPr>
          <p:nvPr/>
        </p:nvSpPr>
        <p:spPr bwMode="auto">
          <a:xfrm>
            <a:off x="2555875" y="1989138"/>
            <a:ext cx="0" cy="1655762"/>
          </a:xfrm>
          <a:prstGeom prst="line">
            <a:avLst/>
          </a:prstGeom>
          <a:noFill/>
          <a:ln w="19050">
            <a:solidFill>
              <a:schemeClr val="tx1"/>
            </a:solidFill>
            <a:round/>
            <a:headEnd/>
            <a:tailEnd type="triangle" w="med" len="med"/>
          </a:ln>
        </p:spPr>
        <p:txBody>
          <a:bodyPr/>
          <a:lstStyle/>
          <a:p>
            <a:endParaRPr lang="es-ES"/>
          </a:p>
        </p:txBody>
      </p:sp>
      <p:sp>
        <p:nvSpPr>
          <p:cNvPr id="194569" name="Line 8"/>
          <p:cNvSpPr>
            <a:spLocks noChangeShapeType="1"/>
          </p:cNvSpPr>
          <p:nvPr/>
        </p:nvSpPr>
        <p:spPr bwMode="auto">
          <a:xfrm>
            <a:off x="4067175" y="5157788"/>
            <a:ext cx="0" cy="431800"/>
          </a:xfrm>
          <a:prstGeom prst="line">
            <a:avLst/>
          </a:prstGeom>
          <a:noFill/>
          <a:ln w="19050">
            <a:solidFill>
              <a:schemeClr val="tx1"/>
            </a:solidFill>
            <a:round/>
            <a:headEnd/>
            <a:tailEnd type="triangle" w="med" len="med"/>
          </a:ln>
        </p:spPr>
        <p:txBody>
          <a:bodyPr/>
          <a:lstStyle/>
          <a:p>
            <a:endParaRPr lang="es-ES"/>
          </a:p>
        </p:txBody>
      </p:sp>
      <p:sp>
        <p:nvSpPr>
          <p:cNvPr id="194570" name="Line 9"/>
          <p:cNvSpPr>
            <a:spLocks noChangeShapeType="1"/>
          </p:cNvSpPr>
          <p:nvPr/>
        </p:nvSpPr>
        <p:spPr bwMode="auto">
          <a:xfrm>
            <a:off x="4427538" y="2997200"/>
            <a:ext cx="0" cy="647700"/>
          </a:xfrm>
          <a:prstGeom prst="line">
            <a:avLst/>
          </a:prstGeom>
          <a:noFill/>
          <a:ln w="19050">
            <a:solidFill>
              <a:schemeClr val="tx1"/>
            </a:solidFill>
            <a:round/>
            <a:headEnd/>
            <a:tailEnd type="triangle" w="med" len="med"/>
          </a:ln>
        </p:spPr>
        <p:txBody>
          <a:bodyPr/>
          <a:lstStyle/>
          <a:p>
            <a:endParaRPr lang="es-ES"/>
          </a:p>
        </p:txBody>
      </p:sp>
      <p:sp>
        <p:nvSpPr>
          <p:cNvPr id="194571" name="Line 10"/>
          <p:cNvSpPr>
            <a:spLocks noChangeShapeType="1"/>
          </p:cNvSpPr>
          <p:nvPr/>
        </p:nvSpPr>
        <p:spPr bwMode="auto">
          <a:xfrm flipH="1">
            <a:off x="5651500" y="1989138"/>
            <a:ext cx="1588" cy="503237"/>
          </a:xfrm>
          <a:prstGeom prst="line">
            <a:avLst/>
          </a:prstGeom>
          <a:noFill/>
          <a:ln w="19050">
            <a:solidFill>
              <a:schemeClr val="tx1"/>
            </a:solidFill>
            <a:round/>
            <a:headEnd/>
            <a:tailEnd type="triangle" w="med" len="med"/>
          </a:ln>
        </p:spPr>
        <p:txBody>
          <a:bodyPr/>
          <a:lstStyle/>
          <a:p>
            <a:endParaRPr lang="es-ES"/>
          </a:p>
        </p:txBody>
      </p:sp>
      <p:sp>
        <p:nvSpPr>
          <p:cNvPr id="194572" name="Line 11"/>
          <p:cNvSpPr>
            <a:spLocks noChangeShapeType="1"/>
          </p:cNvSpPr>
          <p:nvPr/>
        </p:nvSpPr>
        <p:spPr bwMode="auto">
          <a:xfrm>
            <a:off x="3059113" y="4149725"/>
            <a:ext cx="0" cy="503238"/>
          </a:xfrm>
          <a:prstGeom prst="line">
            <a:avLst/>
          </a:prstGeom>
          <a:noFill/>
          <a:ln w="19050">
            <a:solidFill>
              <a:schemeClr val="tx1"/>
            </a:solidFill>
            <a:round/>
            <a:headEnd/>
            <a:tailEnd type="triangle" w="med" len="med"/>
          </a:ln>
        </p:spPr>
        <p:txBody>
          <a:bodyPr/>
          <a:lstStyle/>
          <a:p>
            <a:endParaRPr lang="es-ES"/>
          </a:p>
        </p:txBody>
      </p:sp>
      <p:sp>
        <p:nvSpPr>
          <p:cNvPr id="194573" name="Line 12"/>
          <p:cNvSpPr>
            <a:spLocks noChangeShapeType="1"/>
          </p:cNvSpPr>
          <p:nvPr/>
        </p:nvSpPr>
        <p:spPr bwMode="auto">
          <a:xfrm>
            <a:off x="1835150" y="4149725"/>
            <a:ext cx="0" cy="1439863"/>
          </a:xfrm>
          <a:prstGeom prst="line">
            <a:avLst/>
          </a:prstGeom>
          <a:noFill/>
          <a:ln w="19050">
            <a:solidFill>
              <a:schemeClr val="tx1"/>
            </a:solidFill>
            <a:round/>
            <a:headEnd/>
            <a:tailEnd type="triangle" w="med" len="med"/>
          </a:ln>
        </p:spPr>
        <p:txBody>
          <a:bodyPr/>
          <a:lstStyle/>
          <a:p>
            <a:endParaRPr lang="es-ES"/>
          </a:p>
        </p:txBody>
      </p:sp>
      <p:sp>
        <p:nvSpPr>
          <p:cNvPr id="194574" name="Line 13"/>
          <p:cNvSpPr>
            <a:spLocks noChangeShapeType="1"/>
          </p:cNvSpPr>
          <p:nvPr/>
        </p:nvSpPr>
        <p:spPr bwMode="auto">
          <a:xfrm>
            <a:off x="6300788" y="2997200"/>
            <a:ext cx="0" cy="2592388"/>
          </a:xfrm>
          <a:prstGeom prst="line">
            <a:avLst/>
          </a:prstGeom>
          <a:noFill/>
          <a:ln w="19050">
            <a:solidFill>
              <a:schemeClr val="tx1"/>
            </a:solidFill>
            <a:round/>
            <a:headEnd/>
            <a:tailEnd type="triangle" w="med" len="med"/>
          </a:ln>
        </p:spPr>
        <p:txBody>
          <a:bodyPr/>
          <a:lstStyle/>
          <a:p>
            <a:endParaRPr lang="es-ES"/>
          </a:p>
        </p:txBody>
      </p:sp>
      <p:sp>
        <p:nvSpPr>
          <p:cNvPr id="194575" name="Text Box 14"/>
          <p:cNvSpPr txBox="1">
            <a:spLocks noChangeArrowheads="1"/>
          </p:cNvSpPr>
          <p:nvPr/>
        </p:nvSpPr>
        <p:spPr bwMode="auto">
          <a:xfrm>
            <a:off x="879475" y="325438"/>
            <a:ext cx="7445375" cy="579437"/>
          </a:xfrm>
          <a:prstGeom prst="rect">
            <a:avLst/>
          </a:prstGeom>
          <a:noFill/>
          <a:ln w="9525">
            <a:noFill/>
            <a:miter lim="800000"/>
            <a:headEnd/>
            <a:tailEnd/>
          </a:ln>
        </p:spPr>
        <p:txBody>
          <a:bodyPr wrap="none">
            <a:spAutoFit/>
          </a:bodyPr>
          <a:lstStyle/>
          <a:p>
            <a:r>
              <a:rPr lang="es-ES" sz="3200"/>
              <a:t>Alternativas en redes sobre Fibra Óptica</a:t>
            </a:r>
          </a:p>
        </p:txBody>
      </p:sp>
      <p:sp>
        <p:nvSpPr>
          <p:cNvPr id="194576" name="Rectangle 15"/>
          <p:cNvSpPr>
            <a:spLocks noChangeArrowheads="1"/>
          </p:cNvSpPr>
          <p:nvPr/>
        </p:nvSpPr>
        <p:spPr bwMode="auto">
          <a:xfrm>
            <a:off x="2124075" y="1630363"/>
            <a:ext cx="863600" cy="358775"/>
          </a:xfrm>
          <a:prstGeom prst="rect">
            <a:avLst/>
          </a:prstGeom>
          <a:solidFill>
            <a:srgbClr val="33CCCC"/>
          </a:solidFill>
          <a:ln w="9525">
            <a:solidFill>
              <a:schemeClr val="tx1"/>
            </a:solidFill>
            <a:miter lim="800000"/>
            <a:headEnd/>
            <a:tailEnd/>
          </a:ln>
        </p:spPr>
        <p:txBody>
          <a:bodyPr wrap="none" anchor="ctr"/>
          <a:lstStyle/>
          <a:p>
            <a:pPr algn="ctr"/>
            <a:r>
              <a:rPr lang="es-ES" b="1"/>
              <a:t>POS</a:t>
            </a:r>
          </a:p>
        </p:txBody>
      </p:sp>
      <p:sp>
        <p:nvSpPr>
          <p:cNvPr id="194577" name="Rectangle 17"/>
          <p:cNvSpPr>
            <a:spLocks noChangeArrowheads="1"/>
          </p:cNvSpPr>
          <p:nvPr/>
        </p:nvSpPr>
        <p:spPr bwMode="auto">
          <a:xfrm>
            <a:off x="5221288" y="1628775"/>
            <a:ext cx="863600" cy="358775"/>
          </a:xfrm>
          <a:prstGeom prst="rect">
            <a:avLst/>
          </a:prstGeom>
          <a:solidFill>
            <a:srgbClr val="33CCCC"/>
          </a:solidFill>
          <a:ln w="9525">
            <a:solidFill>
              <a:schemeClr val="tx1"/>
            </a:solidFill>
            <a:miter lim="800000"/>
            <a:headEnd/>
            <a:tailEnd/>
          </a:ln>
        </p:spPr>
        <p:txBody>
          <a:bodyPr wrap="none" anchor="ctr"/>
          <a:lstStyle/>
          <a:p>
            <a:pPr algn="ctr"/>
            <a:r>
              <a:rPr lang="es-ES" b="1"/>
              <a:t>Ethernet</a:t>
            </a:r>
          </a:p>
        </p:txBody>
      </p:sp>
      <p:sp>
        <p:nvSpPr>
          <p:cNvPr id="194578" name="Line 18"/>
          <p:cNvSpPr>
            <a:spLocks noChangeShapeType="1"/>
          </p:cNvSpPr>
          <p:nvPr/>
        </p:nvSpPr>
        <p:spPr bwMode="auto">
          <a:xfrm>
            <a:off x="5292725" y="2997200"/>
            <a:ext cx="0" cy="1655763"/>
          </a:xfrm>
          <a:prstGeom prst="line">
            <a:avLst/>
          </a:prstGeom>
          <a:noFill/>
          <a:ln w="19050">
            <a:solidFill>
              <a:schemeClr val="tx1"/>
            </a:solidFill>
            <a:round/>
            <a:headEnd/>
            <a:tailEnd type="triangle" w="med" len="med"/>
          </a:ln>
        </p:spPr>
        <p:txBody>
          <a:bodyPr/>
          <a:lstStyle/>
          <a:p>
            <a:endParaRPr lang="es-ES"/>
          </a:p>
        </p:txBody>
      </p:sp>
      <p:sp>
        <p:nvSpPr>
          <p:cNvPr id="22" name="2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101</a:t>
            </a:fld>
            <a:endParaRPr lang="es-E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Text Box 3"/>
          <p:cNvSpPr txBox="1">
            <a:spLocks noChangeArrowheads="1"/>
          </p:cNvSpPr>
          <p:nvPr/>
        </p:nvSpPr>
        <p:spPr bwMode="auto">
          <a:xfrm>
            <a:off x="981075" y="587375"/>
            <a:ext cx="6719888" cy="701675"/>
          </a:xfrm>
          <a:prstGeom prst="rect">
            <a:avLst/>
          </a:prstGeom>
          <a:noFill/>
          <a:ln w="9525">
            <a:noFill/>
            <a:miter lim="800000"/>
            <a:headEnd/>
            <a:tailEnd/>
          </a:ln>
        </p:spPr>
        <p:txBody>
          <a:bodyPr>
            <a:spAutoFit/>
          </a:bodyPr>
          <a:lstStyle/>
          <a:p>
            <a:pPr algn="ctr">
              <a:spcBef>
                <a:spcPct val="50000"/>
              </a:spcBef>
            </a:pPr>
            <a:r>
              <a:rPr lang="es-ES_tradnl" sz="4000">
                <a:latin typeface="Times New Roman" pitchFamily="18" charset="0"/>
              </a:rPr>
              <a:t>Evolución del transporte de IP</a:t>
            </a:r>
            <a:endParaRPr lang="es-ES" sz="4000">
              <a:latin typeface="Times New Roman" pitchFamily="18" charset="0"/>
            </a:endParaRPr>
          </a:p>
        </p:txBody>
      </p:sp>
      <p:sp>
        <p:nvSpPr>
          <p:cNvPr id="195588" name="AutoShape 4"/>
          <p:cNvSpPr>
            <a:spLocks noChangeArrowheads="1"/>
          </p:cNvSpPr>
          <p:nvPr/>
        </p:nvSpPr>
        <p:spPr bwMode="auto">
          <a:xfrm>
            <a:off x="644525" y="1614488"/>
            <a:ext cx="7920038" cy="792162"/>
          </a:xfrm>
          <a:prstGeom prst="rightArrow">
            <a:avLst>
              <a:gd name="adj1" fmla="val 50000"/>
              <a:gd name="adj2" fmla="val 249950"/>
            </a:avLst>
          </a:prstGeom>
          <a:solidFill>
            <a:schemeClr val="accent1"/>
          </a:solidFill>
          <a:ln w="9525">
            <a:noFill/>
            <a:miter lim="800000"/>
            <a:headEnd/>
            <a:tailEnd/>
          </a:ln>
        </p:spPr>
        <p:txBody>
          <a:bodyPr wrap="none" anchor="ctr"/>
          <a:lstStyle/>
          <a:p>
            <a:endParaRPr lang="es-ES"/>
          </a:p>
        </p:txBody>
      </p:sp>
      <p:sp>
        <p:nvSpPr>
          <p:cNvPr id="195589" name="Text Box 6"/>
          <p:cNvSpPr txBox="1">
            <a:spLocks noChangeArrowheads="1"/>
          </p:cNvSpPr>
          <p:nvPr/>
        </p:nvSpPr>
        <p:spPr bwMode="auto">
          <a:xfrm>
            <a:off x="611188" y="1844675"/>
            <a:ext cx="1617662" cy="274638"/>
          </a:xfrm>
          <a:prstGeom prst="rect">
            <a:avLst/>
          </a:prstGeom>
          <a:noFill/>
          <a:ln w="9525">
            <a:noFill/>
            <a:miter lim="800000"/>
            <a:headEnd/>
            <a:tailEnd/>
          </a:ln>
        </p:spPr>
        <p:txBody>
          <a:bodyPr wrap="none">
            <a:spAutoFit/>
          </a:bodyPr>
          <a:lstStyle/>
          <a:p>
            <a:r>
              <a:rPr lang="es-ES" sz="1200" b="1"/>
              <a:t>Principio de los 90s</a:t>
            </a:r>
          </a:p>
        </p:txBody>
      </p:sp>
      <p:sp>
        <p:nvSpPr>
          <p:cNvPr id="195590" name="Text Box 7"/>
          <p:cNvSpPr txBox="1">
            <a:spLocks noChangeArrowheads="1"/>
          </p:cNvSpPr>
          <p:nvPr/>
        </p:nvSpPr>
        <p:spPr bwMode="auto">
          <a:xfrm>
            <a:off x="2660650" y="1844675"/>
            <a:ext cx="614363" cy="274638"/>
          </a:xfrm>
          <a:prstGeom prst="rect">
            <a:avLst/>
          </a:prstGeom>
          <a:noFill/>
          <a:ln w="9525">
            <a:noFill/>
            <a:miter lim="800000"/>
            <a:headEnd/>
            <a:tailEnd/>
          </a:ln>
        </p:spPr>
        <p:txBody>
          <a:bodyPr wrap="none">
            <a:spAutoFit/>
          </a:bodyPr>
          <a:lstStyle/>
          <a:p>
            <a:r>
              <a:rPr lang="es-ES" sz="1200" b="1"/>
              <a:t>1996 -</a:t>
            </a:r>
          </a:p>
        </p:txBody>
      </p:sp>
      <p:sp>
        <p:nvSpPr>
          <p:cNvPr id="195591" name="Text Box 8"/>
          <p:cNvSpPr txBox="1">
            <a:spLocks noChangeArrowheads="1"/>
          </p:cNvSpPr>
          <p:nvPr/>
        </p:nvSpPr>
        <p:spPr bwMode="auto">
          <a:xfrm>
            <a:off x="4278313" y="1830388"/>
            <a:ext cx="614362" cy="274637"/>
          </a:xfrm>
          <a:prstGeom prst="rect">
            <a:avLst/>
          </a:prstGeom>
          <a:noFill/>
          <a:ln w="9525">
            <a:noFill/>
            <a:miter lim="800000"/>
            <a:headEnd/>
            <a:tailEnd/>
          </a:ln>
        </p:spPr>
        <p:txBody>
          <a:bodyPr wrap="none">
            <a:spAutoFit/>
          </a:bodyPr>
          <a:lstStyle/>
          <a:p>
            <a:r>
              <a:rPr lang="es-ES" sz="1200" b="1"/>
              <a:t>1997 -</a:t>
            </a:r>
          </a:p>
        </p:txBody>
      </p:sp>
      <p:sp>
        <p:nvSpPr>
          <p:cNvPr id="195592" name="Text Box 9"/>
          <p:cNvSpPr txBox="1">
            <a:spLocks noChangeArrowheads="1"/>
          </p:cNvSpPr>
          <p:nvPr/>
        </p:nvSpPr>
        <p:spPr bwMode="auto">
          <a:xfrm>
            <a:off x="5718175" y="1830388"/>
            <a:ext cx="614363" cy="274637"/>
          </a:xfrm>
          <a:prstGeom prst="rect">
            <a:avLst/>
          </a:prstGeom>
          <a:noFill/>
          <a:ln w="9525">
            <a:noFill/>
            <a:miter lim="800000"/>
            <a:headEnd/>
            <a:tailEnd/>
          </a:ln>
        </p:spPr>
        <p:txBody>
          <a:bodyPr wrap="none">
            <a:spAutoFit/>
          </a:bodyPr>
          <a:lstStyle/>
          <a:p>
            <a:r>
              <a:rPr lang="es-ES" sz="1200" b="1"/>
              <a:t>1999 -</a:t>
            </a:r>
          </a:p>
        </p:txBody>
      </p:sp>
      <p:sp>
        <p:nvSpPr>
          <p:cNvPr id="195593" name="Text Box 10"/>
          <p:cNvSpPr txBox="1">
            <a:spLocks noChangeArrowheads="1"/>
          </p:cNvSpPr>
          <p:nvPr/>
        </p:nvSpPr>
        <p:spPr bwMode="auto">
          <a:xfrm>
            <a:off x="7302500" y="1830388"/>
            <a:ext cx="614363" cy="274637"/>
          </a:xfrm>
          <a:prstGeom prst="rect">
            <a:avLst/>
          </a:prstGeom>
          <a:noFill/>
          <a:ln w="9525">
            <a:noFill/>
            <a:miter lim="800000"/>
            <a:headEnd/>
            <a:tailEnd/>
          </a:ln>
        </p:spPr>
        <p:txBody>
          <a:bodyPr wrap="none">
            <a:spAutoFit/>
          </a:bodyPr>
          <a:lstStyle/>
          <a:p>
            <a:r>
              <a:rPr lang="es-ES" sz="1200" b="1"/>
              <a:t>2002 -</a:t>
            </a:r>
          </a:p>
        </p:txBody>
      </p:sp>
      <p:sp>
        <p:nvSpPr>
          <p:cNvPr id="195594" name="Rectangle 12"/>
          <p:cNvSpPr>
            <a:spLocks noChangeArrowheads="1"/>
          </p:cNvSpPr>
          <p:nvPr/>
        </p:nvSpPr>
        <p:spPr bwMode="auto">
          <a:xfrm>
            <a:off x="787400" y="4206875"/>
            <a:ext cx="1079500" cy="431800"/>
          </a:xfrm>
          <a:prstGeom prst="rect">
            <a:avLst/>
          </a:prstGeom>
          <a:solidFill>
            <a:srgbClr val="FFFF00"/>
          </a:solidFill>
          <a:ln w="9525">
            <a:noFill/>
            <a:miter lim="800000"/>
            <a:headEnd/>
            <a:tailEnd/>
          </a:ln>
        </p:spPr>
        <p:txBody>
          <a:bodyPr wrap="none" anchor="ctr"/>
          <a:lstStyle/>
          <a:p>
            <a:pPr algn="ctr"/>
            <a:r>
              <a:rPr lang="es-ES"/>
              <a:t>Fibra</a:t>
            </a:r>
          </a:p>
        </p:txBody>
      </p:sp>
      <p:sp>
        <p:nvSpPr>
          <p:cNvPr id="195595" name="Rectangle 13"/>
          <p:cNvSpPr>
            <a:spLocks noChangeArrowheads="1"/>
          </p:cNvSpPr>
          <p:nvPr/>
        </p:nvSpPr>
        <p:spPr bwMode="auto">
          <a:xfrm>
            <a:off x="2371725" y="4206875"/>
            <a:ext cx="1079500" cy="431800"/>
          </a:xfrm>
          <a:prstGeom prst="rect">
            <a:avLst/>
          </a:prstGeom>
          <a:solidFill>
            <a:srgbClr val="FFFF00"/>
          </a:solidFill>
          <a:ln w="9525">
            <a:noFill/>
            <a:miter lim="800000"/>
            <a:headEnd/>
            <a:tailEnd/>
          </a:ln>
        </p:spPr>
        <p:txBody>
          <a:bodyPr wrap="none" anchor="ctr"/>
          <a:lstStyle/>
          <a:p>
            <a:pPr algn="ctr"/>
            <a:r>
              <a:rPr lang="es-ES"/>
              <a:t>Fibra</a:t>
            </a:r>
          </a:p>
        </p:txBody>
      </p:sp>
      <p:sp>
        <p:nvSpPr>
          <p:cNvPr id="195596" name="Rectangle 14"/>
          <p:cNvSpPr>
            <a:spLocks noChangeArrowheads="1"/>
          </p:cNvSpPr>
          <p:nvPr/>
        </p:nvSpPr>
        <p:spPr bwMode="auto">
          <a:xfrm>
            <a:off x="4027488" y="4206875"/>
            <a:ext cx="1079500" cy="431800"/>
          </a:xfrm>
          <a:prstGeom prst="rect">
            <a:avLst/>
          </a:prstGeom>
          <a:solidFill>
            <a:srgbClr val="FFFF00"/>
          </a:solidFill>
          <a:ln w="9525">
            <a:noFill/>
            <a:miter lim="800000"/>
            <a:headEnd/>
            <a:tailEnd/>
          </a:ln>
        </p:spPr>
        <p:txBody>
          <a:bodyPr wrap="none" anchor="ctr"/>
          <a:lstStyle/>
          <a:p>
            <a:pPr algn="ctr"/>
            <a:r>
              <a:rPr lang="es-ES"/>
              <a:t>Fibra</a:t>
            </a:r>
          </a:p>
        </p:txBody>
      </p:sp>
      <p:sp>
        <p:nvSpPr>
          <p:cNvPr id="195597" name="Rectangle 15"/>
          <p:cNvSpPr>
            <a:spLocks noChangeArrowheads="1"/>
          </p:cNvSpPr>
          <p:nvPr/>
        </p:nvSpPr>
        <p:spPr bwMode="auto">
          <a:xfrm>
            <a:off x="5540375" y="4206875"/>
            <a:ext cx="1079500" cy="431800"/>
          </a:xfrm>
          <a:prstGeom prst="rect">
            <a:avLst/>
          </a:prstGeom>
          <a:solidFill>
            <a:srgbClr val="FFFF00"/>
          </a:solidFill>
          <a:ln w="9525">
            <a:noFill/>
            <a:miter lim="800000"/>
            <a:headEnd/>
            <a:tailEnd/>
          </a:ln>
        </p:spPr>
        <p:txBody>
          <a:bodyPr wrap="none" anchor="ctr"/>
          <a:lstStyle/>
          <a:p>
            <a:pPr algn="ctr"/>
            <a:r>
              <a:rPr lang="es-ES"/>
              <a:t>Fibra</a:t>
            </a:r>
          </a:p>
        </p:txBody>
      </p:sp>
      <p:sp>
        <p:nvSpPr>
          <p:cNvPr id="195598" name="Rectangle 16"/>
          <p:cNvSpPr>
            <a:spLocks noChangeArrowheads="1"/>
          </p:cNvSpPr>
          <p:nvPr/>
        </p:nvSpPr>
        <p:spPr bwMode="auto">
          <a:xfrm>
            <a:off x="7124700" y="4206875"/>
            <a:ext cx="1079500" cy="431800"/>
          </a:xfrm>
          <a:prstGeom prst="rect">
            <a:avLst/>
          </a:prstGeom>
          <a:solidFill>
            <a:srgbClr val="FFFF00"/>
          </a:solidFill>
          <a:ln w="9525">
            <a:noFill/>
            <a:miter lim="800000"/>
            <a:headEnd/>
            <a:tailEnd/>
          </a:ln>
        </p:spPr>
        <p:txBody>
          <a:bodyPr wrap="none" anchor="ctr"/>
          <a:lstStyle/>
          <a:p>
            <a:pPr algn="ctr"/>
            <a:r>
              <a:rPr lang="es-ES"/>
              <a:t>Fibra</a:t>
            </a:r>
          </a:p>
        </p:txBody>
      </p:sp>
      <p:sp>
        <p:nvSpPr>
          <p:cNvPr id="195599" name="Rectangle 22"/>
          <p:cNvSpPr>
            <a:spLocks noChangeArrowheads="1"/>
          </p:cNvSpPr>
          <p:nvPr/>
        </p:nvSpPr>
        <p:spPr bwMode="auto">
          <a:xfrm>
            <a:off x="787400" y="3775075"/>
            <a:ext cx="1079500" cy="431800"/>
          </a:xfrm>
          <a:prstGeom prst="rect">
            <a:avLst/>
          </a:prstGeom>
          <a:solidFill>
            <a:srgbClr val="00FFFF"/>
          </a:solidFill>
          <a:ln w="9525">
            <a:noFill/>
            <a:miter lim="800000"/>
            <a:headEnd/>
            <a:tailEnd/>
          </a:ln>
        </p:spPr>
        <p:txBody>
          <a:bodyPr wrap="none" anchor="ctr"/>
          <a:lstStyle/>
          <a:p>
            <a:pPr algn="ctr"/>
            <a:r>
              <a:rPr lang="es-ES"/>
              <a:t>SDH</a:t>
            </a:r>
          </a:p>
        </p:txBody>
      </p:sp>
      <p:sp>
        <p:nvSpPr>
          <p:cNvPr id="195600" name="Rectangle 23"/>
          <p:cNvSpPr>
            <a:spLocks noChangeArrowheads="1"/>
          </p:cNvSpPr>
          <p:nvPr/>
        </p:nvSpPr>
        <p:spPr bwMode="auto">
          <a:xfrm>
            <a:off x="2373313" y="3775075"/>
            <a:ext cx="1079500" cy="431800"/>
          </a:xfrm>
          <a:prstGeom prst="rect">
            <a:avLst/>
          </a:prstGeom>
          <a:solidFill>
            <a:srgbClr val="00FFFF"/>
          </a:solidFill>
          <a:ln w="9525">
            <a:noFill/>
            <a:miter lim="800000"/>
            <a:headEnd/>
            <a:tailEnd/>
          </a:ln>
        </p:spPr>
        <p:txBody>
          <a:bodyPr wrap="none" anchor="ctr"/>
          <a:lstStyle/>
          <a:p>
            <a:pPr algn="ctr"/>
            <a:r>
              <a:rPr lang="es-ES"/>
              <a:t>SDH</a:t>
            </a:r>
          </a:p>
        </p:txBody>
      </p:sp>
      <p:sp>
        <p:nvSpPr>
          <p:cNvPr id="195601" name="Rectangle 24"/>
          <p:cNvSpPr>
            <a:spLocks noChangeArrowheads="1"/>
          </p:cNvSpPr>
          <p:nvPr/>
        </p:nvSpPr>
        <p:spPr bwMode="auto">
          <a:xfrm>
            <a:off x="787400" y="2925763"/>
            <a:ext cx="1079500" cy="431800"/>
          </a:xfrm>
          <a:prstGeom prst="rect">
            <a:avLst/>
          </a:prstGeom>
          <a:solidFill>
            <a:srgbClr val="00FF00"/>
          </a:solidFill>
          <a:ln w="9525">
            <a:noFill/>
            <a:miter lim="800000"/>
            <a:headEnd/>
            <a:tailEnd/>
          </a:ln>
        </p:spPr>
        <p:txBody>
          <a:bodyPr wrap="none" anchor="ctr"/>
          <a:lstStyle/>
          <a:p>
            <a:pPr algn="ctr"/>
            <a:r>
              <a:rPr lang="es-ES"/>
              <a:t>PPP/HDLC</a:t>
            </a:r>
          </a:p>
        </p:txBody>
      </p:sp>
      <p:sp>
        <p:nvSpPr>
          <p:cNvPr id="195602" name="Rectangle 25"/>
          <p:cNvSpPr>
            <a:spLocks noChangeArrowheads="1"/>
          </p:cNvSpPr>
          <p:nvPr/>
        </p:nvSpPr>
        <p:spPr bwMode="auto">
          <a:xfrm>
            <a:off x="787400" y="2492375"/>
            <a:ext cx="1079500" cy="431800"/>
          </a:xfrm>
          <a:prstGeom prst="rect">
            <a:avLst/>
          </a:prstGeom>
          <a:solidFill>
            <a:srgbClr val="CC99FF"/>
          </a:solidFill>
          <a:ln w="9525">
            <a:noFill/>
            <a:miter lim="800000"/>
            <a:headEnd/>
            <a:tailEnd/>
          </a:ln>
        </p:spPr>
        <p:txBody>
          <a:bodyPr wrap="none" anchor="ctr"/>
          <a:lstStyle/>
          <a:p>
            <a:pPr algn="ctr"/>
            <a:r>
              <a:rPr lang="es-ES"/>
              <a:t>IP</a:t>
            </a:r>
          </a:p>
        </p:txBody>
      </p:sp>
      <p:sp>
        <p:nvSpPr>
          <p:cNvPr id="195603" name="Rectangle 26"/>
          <p:cNvSpPr>
            <a:spLocks noChangeArrowheads="1"/>
          </p:cNvSpPr>
          <p:nvPr/>
        </p:nvSpPr>
        <p:spPr bwMode="auto">
          <a:xfrm>
            <a:off x="2371725" y="3343275"/>
            <a:ext cx="1079500" cy="431800"/>
          </a:xfrm>
          <a:prstGeom prst="rect">
            <a:avLst/>
          </a:prstGeom>
          <a:solidFill>
            <a:srgbClr val="FF9900"/>
          </a:solidFill>
          <a:ln w="9525">
            <a:noFill/>
            <a:miter lim="800000"/>
            <a:headEnd/>
            <a:tailEnd/>
          </a:ln>
        </p:spPr>
        <p:txBody>
          <a:bodyPr wrap="none" anchor="ctr"/>
          <a:lstStyle/>
          <a:p>
            <a:pPr algn="ctr"/>
            <a:r>
              <a:rPr lang="es-ES"/>
              <a:t>ATM</a:t>
            </a:r>
          </a:p>
        </p:txBody>
      </p:sp>
      <p:sp>
        <p:nvSpPr>
          <p:cNvPr id="195604" name="Rectangle 27"/>
          <p:cNvSpPr>
            <a:spLocks noChangeArrowheads="1"/>
          </p:cNvSpPr>
          <p:nvPr/>
        </p:nvSpPr>
        <p:spPr bwMode="auto">
          <a:xfrm>
            <a:off x="2373313" y="2911475"/>
            <a:ext cx="1079500" cy="431800"/>
          </a:xfrm>
          <a:prstGeom prst="rect">
            <a:avLst/>
          </a:prstGeom>
          <a:solidFill>
            <a:srgbClr val="CC99FF"/>
          </a:solidFill>
          <a:ln w="9525">
            <a:noFill/>
            <a:miter lim="800000"/>
            <a:headEnd/>
            <a:tailEnd/>
          </a:ln>
        </p:spPr>
        <p:txBody>
          <a:bodyPr wrap="none" anchor="ctr"/>
          <a:lstStyle/>
          <a:p>
            <a:pPr algn="ctr"/>
            <a:r>
              <a:rPr lang="es-ES"/>
              <a:t>IP</a:t>
            </a:r>
          </a:p>
        </p:txBody>
      </p:sp>
      <p:sp>
        <p:nvSpPr>
          <p:cNvPr id="195605" name="Rectangle 28"/>
          <p:cNvSpPr>
            <a:spLocks noChangeArrowheads="1"/>
          </p:cNvSpPr>
          <p:nvPr/>
        </p:nvSpPr>
        <p:spPr bwMode="auto">
          <a:xfrm>
            <a:off x="4029075" y="3775075"/>
            <a:ext cx="1079500" cy="431800"/>
          </a:xfrm>
          <a:prstGeom prst="rect">
            <a:avLst/>
          </a:prstGeom>
          <a:solidFill>
            <a:srgbClr val="00FFFF"/>
          </a:solidFill>
          <a:ln w="9525">
            <a:noFill/>
            <a:miter lim="800000"/>
            <a:headEnd/>
            <a:tailEnd/>
          </a:ln>
        </p:spPr>
        <p:txBody>
          <a:bodyPr wrap="none" anchor="ctr"/>
          <a:lstStyle/>
          <a:p>
            <a:pPr algn="ctr"/>
            <a:r>
              <a:rPr lang="es-ES"/>
              <a:t>SDH</a:t>
            </a:r>
          </a:p>
        </p:txBody>
      </p:sp>
      <p:sp>
        <p:nvSpPr>
          <p:cNvPr id="195606" name="Rectangle 29"/>
          <p:cNvSpPr>
            <a:spLocks noChangeArrowheads="1"/>
          </p:cNvSpPr>
          <p:nvPr/>
        </p:nvSpPr>
        <p:spPr bwMode="auto">
          <a:xfrm>
            <a:off x="4027488" y="3343275"/>
            <a:ext cx="1079500" cy="431800"/>
          </a:xfrm>
          <a:prstGeom prst="rect">
            <a:avLst/>
          </a:prstGeom>
          <a:solidFill>
            <a:srgbClr val="FF00FF"/>
          </a:solidFill>
          <a:ln w="9525">
            <a:noFill/>
            <a:miter lim="800000"/>
            <a:headEnd/>
            <a:tailEnd/>
          </a:ln>
        </p:spPr>
        <p:txBody>
          <a:bodyPr wrap="none" anchor="ctr"/>
          <a:lstStyle/>
          <a:p>
            <a:pPr algn="ctr"/>
            <a:r>
              <a:rPr lang="es-ES"/>
              <a:t>PPP/POS</a:t>
            </a:r>
          </a:p>
        </p:txBody>
      </p:sp>
      <p:sp>
        <p:nvSpPr>
          <p:cNvPr id="195607" name="Rectangle 30"/>
          <p:cNvSpPr>
            <a:spLocks noChangeArrowheads="1"/>
          </p:cNvSpPr>
          <p:nvPr/>
        </p:nvSpPr>
        <p:spPr bwMode="auto">
          <a:xfrm>
            <a:off x="4029075" y="2911475"/>
            <a:ext cx="1079500" cy="431800"/>
          </a:xfrm>
          <a:prstGeom prst="rect">
            <a:avLst/>
          </a:prstGeom>
          <a:solidFill>
            <a:srgbClr val="CC99FF"/>
          </a:solidFill>
          <a:ln w="9525">
            <a:noFill/>
            <a:miter lim="800000"/>
            <a:headEnd/>
            <a:tailEnd/>
          </a:ln>
        </p:spPr>
        <p:txBody>
          <a:bodyPr wrap="none" anchor="ctr"/>
          <a:lstStyle/>
          <a:p>
            <a:pPr algn="ctr"/>
            <a:r>
              <a:rPr lang="es-ES"/>
              <a:t>IP</a:t>
            </a:r>
          </a:p>
        </p:txBody>
      </p:sp>
      <p:sp>
        <p:nvSpPr>
          <p:cNvPr id="195608" name="Rectangle 31"/>
          <p:cNvSpPr>
            <a:spLocks noChangeArrowheads="1"/>
          </p:cNvSpPr>
          <p:nvPr/>
        </p:nvSpPr>
        <p:spPr bwMode="auto">
          <a:xfrm>
            <a:off x="5540375" y="2924175"/>
            <a:ext cx="1079500" cy="431800"/>
          </a:xfrm>
          <a:prstGeom prst="rect">
            <a:avLst/>
          </a:prstGeom>
          <a:solidFill>
            <a:srgbClr val="CC99FF"/>
          </a:solidFill>
          <a:ln w="9525">
            <a:noFill/>
            <a:miter lim="800000"/>
            <a:headEnd/>
            <a:tailEnd/>
          </a:ln>
        </p:spPr>
        <p:txBody>
          <a:bodyPr wrap="none" anchor="ctr"/>
          <a:lstStyle/>
          <a:p>
            <a:pPr algn="ctr"/>
            <a:r>
              <a:rPr lang="es-ES"/>
              <a:t>IP</a:t>
            </a:r>
          </a:p>
        </p:txBody>
      </p:sp>
      <p:sp>
        <p:nvSpPr>
          <p:cNvPr id="195609" name="Rectangle 32"/>
          <p:cNvSpPr>
            <a:spLocks noChangeArrowheads="1"/>
          </p:cNvSpPr>
          <p:nvPr/>
        </p:nvSpPr>
        <p:spPr bwMode="auto">
          <a:xfrm>
            <a:off x="5540375" y="3357563"/>
            <a:ext cx="1079500" cy="431800"/>
          </a:xfrm>
          <a:prstGeom prst="rect">
            <a:avLst/>
          </a:prstGeom>
          <a:solidFill>
            <a:srgbClr val="FF00FF"/>
          </a:solidFill>
          <a:ln w="9525">
            <a:noFill/>
            <a:miter lim="800000"/>
            <a:headEnd/>
            <a:tailEnd/>
          </a:ln>
        </p:spPr>
        <p:txBody>
          <a:bodyPr wrap="none" anchor="ctr"/>
          <a:lstStyle/>
          <a:p>
            <a:pPr algn="ctr"/>
            <a:r>
              <a:rPr lang="es-ES"/>
              <a:t>PPP/POS</a:t>
            </a:r>
          </a:p>
        </p:txBody>
      </p:sp>
      <p:sp>
        <p:nvSpPr>
          <p:cNvPr id="195610" name="Rectangle 33"/>
          <p:cNvSpPr>
            <a:spLocks noChangeArrowheads="1"/>
          </p:cNvSpPr>
          <p:nvPr/>
        </p:nvSpPr>
        <p:spPr bwMode="auto">
          <a:xfrm>
            <a:off x="5540375" y="3775075"/>
            <a:ext cx="1079500" cy="431800"/>
          </a:xfrm>
          <a:prstGeom prst="rect">
            <a:avLst/>
          </a:prstGeom>
          <a:solidFill>
            <a:srgbClr val="C0C0C0"/>
          </a:solidFill>
          <a:ln w="9525">
            <a:noFill/>
            <a:miter lim="800000"/>
            <a:headEnd/>
            <a:tailEnd/>
          </a:ln>
        </p:spPr>
        <p:txBody>
          <a:bodyPr wrap="none" anchor="ctr"/>
          <a:lstStyle/>
          <a:p>
            <a:pPr algn="ctr"/>
            <a:r>
              <a:rPr lang="es-ES"/>
              <a:t>DWDM</a:t>
            </a:r>
          </a:p>
        </p:txBody>
      </p:sp>
      <p:sp>
        <p:nvSpPr>
          <p:cNvPr id="195611" name="Rectangle 34"/>
          <p:cNvSpPr>
            <a:spLocks noChangeArrowheads="1"/>
          </p:cNvSpPr>
          <p:nvPr/>
        </p:nvSpPr>
        <p:spPr bwMode="auto">
          <a:xfrm>
            <a:off x="7124700" y="2479675"/>
            <a:ext cx="1079500" cy="431800"/>
          </a:xfrm>
          <a:prstGeom prst="rect">
            <a:avLst/>
          </a:prstGeom>
          <a:solidFill>
            <a:srgbClr val="CC99FF"/>
          </a:solidFill>
          <a:ln w="9525">
            <a:noFill/>
            <a:miter lim="800000"/>
            <a:headEnd/>
            <a:tailEnd/>
          </a:ln>
        </p:spPr>
        <p:txBody>
          <a:bodyPr wrap="none" anchor="ctr"/>
          <a:lstStyle/>
          <a:p>
            <a:pPr algn="ctr"/>
            <a:r>
              <a:rPr lang="es-ES"/>
              <a:t>IP</a:t>
            </a:r>
          </a:p>
        </p:txBody>
      </p:sp>
      <p:sp>
        <p:nvSpPr>
          <p:cNvPr id="195612" name="Rectangle 35"/>
          <p:cNvSpPr>
            <a:spLocks noChangeArrowheads="1"/>
          </p:cNvSpPr>
          <p:nvPr/>
        </p:nvSpPr>
        <p:spPr bwMode="auto">
          <a:xfrm>
            <a:off x="7124700" y="2911475"/>
            <a:ext cx="503238" cy="431800"/>
          </a:xfrm>
          <a:prstGeom prst="rect">
            <a:avLst/>
          </a:prstGeom>
          <a:solidFill>
            <a:srgbClr val="FF00FF"/>
          </a:solidFill>
          <a:ln w="9525">
            <a:noFill/>
            <a:miter lim="800000"/>
            <a:headEnd/>
            <a:tailEnd/>
          </a:ln>
        </p:spPr>
        <p:txBody>
          <a:bodyPr wrap="none" anchor="ctr"/>
          <a:lstStyle/>
          <a:p>
            <a:pPr algn="ctr"/>
            <a:r>
              <a:rPr lang="es-ES"/>
              <a:t>POS</a:t>
            </a:r>
          </a:p>
        </p:txBody>
      </p:sp>
      <p:sp>
        <p:nvSpPr>
          <p:cNvPr id="195613" name="Rectangle 36"/>
          <p:cNvSpPr>
            <a:spLocks noChangeArrowheads="1"/>
          </p:cNvSpPr>
          <p:nvPr/>
        </p:nvSpPr>
        <p:spPr bwMode="auto">
          <a:xfrm>
            <a:off x="7627938" y="2911475"/>
            <a:ext cx="576262" cy="431800"/>
          </a:xfrm>
          <a:prstGeom prst="rect">
            <a:avLst/>
          </a:prstGeom>
          <a:solidFill>
            <a:srgbClr val="99CC00"/>
          </a:solidFill>
          <a:ln w="9525">
            <a:noFill/>
            <a:miter lim="800000"/>
            <a:headEnd/>
            <a:tailEnd/>
          </a:ln>
        </p:spPr>
        <p:txBody>
          <a:bodyPr wrap="none" anchor="ctr"/>
          <a:lstStyle/>
          <a:p>
            <a:pPr algn="ctr"/>
            <a:r>
              <a:rPr lang="es-ES" dirty="0" err="1" smtClean="0"/>
              <a:t>Eth</a:t>
            </a:r>
            <a:endParaRPr lang="es-ES" dirty="0"/>
          </a:p>
        </p:txBody>
      </p:sp>
      <p:sp>
        <p:nvSpPr>
          <p:cNvPr id="195614" name="Rectangle 37"/>
          <p:cNvSpPr>
            <a:spLocks noChangeArrowheads="1"/>
          </p:cNvSpPr>
          <p:nvPr/>
        </p:nvSpPr>
        <p:spPr bwMode="auto">
          <a:xfrm>
            <a:off x="7124700" y="3775075"/>
            <a:ext cx="1079500" cy="431800"/>
          </a:xfrm>
          <a:prstGeom prst="rect">
            <a:avLst/>
          </a:prstGeom>
          <a:solidFill>
            <a:srgbClr val="C0C0C0"/>
          </a:solidFill>
          <a:ln w="9525">
            <a:noFill/>
            <a:miter lim="800000"/>
            <a:headEnd/>
            <a:tailEnd/>
          </a:ln>
        </p:spPr>
        <p:txBody>
          <a:bodyPr wrap="none" anchor="ctr"/>
          <a:lstStyle/>
          <a:p>
            <a:pPr algn="ctr"/>
            <a:r>
              <a:rPr lang="es-ES"/>
              <a:t>C/DWDM</a:t>
            </a:r>
          </a:p>
        </p:txBody>
      </p:sp>
      <p:sp>
        <p:nvSpPr>
          <p:cNvPr id="195615" name="Rectangle 38"/>
          <p:cNvSpPr>
            <a:spLocks noChangeArrowheads="1"/>
          </p:cNvSpPr>
          <p:nvPr/>
        </p:nvSpPr>
        <p:spPr bwMode="auto">
          <a:xfrm>
            <a:off x="7124700" y="3343275"/>
            <a:ext cx="1079500" cy="431800"/>
          </a:xfrm>
          <a:prstGeom prst="rect">
            <a:avLst/>
          </a:prstGeom>
          <a:solidFill>
            <a:srgbClr val="FF99CC"/>
          </a:solidFill>
          <a:ln w="9525">
            <a:noFill/>
            <a:miter lim="800000"/>
            <a:headEnd/>
            <a:tailEnd/>
          </a:ln>
        </p:spPr>
        <p:txBody>
          <a:bodyPr wrap="none" anchor="ctr"/>
          <a:lstStyle/>
          <a:p>
            <a:pPr algn="ctr"/>
            <a:r>
              <a:rPr lang="es-ES"/>
              <a:t>GMPLS</a:t>
            </a:r>
          </a:p>
        </p:txBody>
      </p:sp>
      <p:sp>
        <p:nvSpPr>
          <p:cNvPr id="195616" name="AutoShape 39"/>
          <p:cNvSpPr>
            <a:spLocks noChangeArrowheads="1"/>
          </p:cNvSpPr>
          <p:nvPr/>
        </p:nvSpPr>
        <p:spPr bwMode="auto">
          <a:xfrm>
            <a:off x="1868488" y="4711700"/>
            <a:ext cx="647700" cy="431800"/>
          </a:xfrm>
          <a:prstGeom prst="rightArrow">
            <a:avLst>
              <a:gd name="adj1" fmla="val 50000"/>
              <a:gd name="adj2" fmla="val 37500"/>
            </a:avLst>
          </a:prstGeom>
          <a:solidFill>
            <a:schemeClr val="accent1"/>
          </a:solidFill>
          <a:ln w="9525">
            <a:noFill/>
            <a:miter lim="800000"/>
            <a:headEnd/>
            <a:tailEnd/>
          </a:ln>
        </p:spPr>
        <p:txBody>
          <a:bodyPr wrap="none" anchor="ctr"/>
          <a:lstStyle/>
          <a:p>
            <a:pPr algn="ctr"/>
            <a:r>
              <a:rPr lang="es-ES" sz="1200" b="1"/>
              <a:t>155 Mb/s</a:t>
            </a:r>
          </a:p>
        </p:txBody>
      </p:sp>
      <p:sp>
        <p:nvSpPr>
          <p:cNvPr id="195617" name="Text Box 43"/>
          <p:cNvSpPr txBox="1">
            <a:spLocks noChangeArrowheads="1"/>
          </p:cNvSpPr>
          <p:nvPr/>
        </p:nvSpPr>
        <p:spPr bwMode="auto">
          <a:xfrm>
            <a:off x="1803400" y="5270500"/>
            <a:ext cx="568325" cy="304800"/>
          </a:xfrm>
          <a:prstGeom prst="rect">
            <a:avLst/>
          </a:prstGeom>
          <a:noFill/>
          <a:ln w="9525">
            <a:noFill/>
            <a:miter lim="800000"/>
            <a:headEnd/>
            <a:tailEnd/>
          </a:ln>
        </p:spPr>
        <p:txBody>
          <a:bodyPr wrap="none">
            <a:spAutoFit/>
          </a:bodyPr>
          <a:lstStyle/>
          <a:p>
            <a:r>
              <a:rPr lang="es-ES" sz="1400" b="1"/>
              <a:t>ATM</a:t>
            </a:r>
          </a:p>
        </p:txBody>
      </p:sp>
      <p:sp>
        <p:nvSpPr>
          <p:cNvPr id="195618" name="Text Box 44"/>
          <p:cNvSpPr txBox="1">
            <a:spLocks noChangeArrowheads="1"/>
          </p:cNvSpPr>
          <p:nvPr/>
        </p:nvSpPr>
        <p:spPr bwMode="auto">
          <a:xfrm>
            <a:off x="3387725" y="5270500"/>
            <a:ext cx="560388" cy="304800"/>
          </a:xfrm>
          <a:prstGeom prst="rect">
            <a:avLst/>
          </a:prstGeom>
          <a:noFill/>
          <a:ln w="9525">
            <a:noFill/>
            <a:miter lim="800000"/>
            <a:headEnd/>
            <a:tailEnd/>
          </a:ln>
        </p:spPr>
        <p:txBody>
          <a:bodyPr wrap="none">
            <a:spAutoFit/>
          </a:bodyPr>
          <a:lstStyle/>
          <a:p>
            <a:r>
              <a:rPr lang="es-ES" sz="1400" b="1"/>
              <a:t>POS</a:t>
            </a:r>
          </a:p>
        </p:txBody>
      </p:sp>
      <p:sp>
        <p:nvSpPr>
          <p:cNvPr id="195619" name="Text Box 45"/>
          <p:cNvSpPr txBox="1">
            <a:spLocks noChangeArrowheads="1"/>
          </p:cNvSpPr>
          <p:nvPr/>
        </p:nvSpPr>
        <p:spPr bwMode="auto">
          <a:xfrm>
            <a:off x="4964113" y="5270500"/>
            <a:ext cx="757237" cy="304800"/>
          </a:xfrm>
          <a:prstGeom prst="rect">
            <a:avLst/>
          </a:prstGeom>
          <a:noFill/>
          <a:ln w="9525">
            <a:noFill/>
            <a:miter lim="800000"/>
            <a:headEnd/>
            <a:tailEnd/>
          </a:ln>
        </p:spPr>
        <p:txBody>
          <a:bodyPr wrap="none">
            <a:spAutoFit/>
          </a:bodyPr>
          <a:lstStyle/>
          <a:p>
            <a:r>
              <a:rPr lang="es-ES" sz="1400" b="1"/>
              <a:t>DWDM</a:t>
            </a:r>
          </a:p>
        </p:txBody>
      </p:sp>
      <p:sp>
        <p:nvSpPr>
          <p:cNvPr id="195620" name="Text Box 46"/>
          <p:cNvSpPr txBox="1">
            <a:spLocks noChangeArrowheads="1"/>
          </p:cNvSpPr>
          <p:nvPr/>
        </p:nvSpPr>
        <p:spPr bwMode="auto">
          <a:xfrm>
            <a:off x="6403975" y="5143500"/>
            <a:ext cx="1031875" cy="730250"/>
          </a:xfrm>
          <a:prstGeom prst="rect">
            <a:avLst/>
          </a:prstGeom>
          <a:noFill/>
          <a:ln w="9525">
            <a:noFill/>
            <a:miter lim="800000"/>
            <a:headEnd/>
            <a:tailEnd/>
          </a:ln>
        </p:spPr>
        <p:txBody>
          <a:bodyPr wrap="none">
            <a:spAutoFit/>
          </a:bodyPr>
          <a:lstStyle/>
          <a:p>
            <a:pPr algn="ctr"/>
            <a:r>
              <a:rPr lang="es-ES" sz="1400" b="1"/>
              <a:t>10GB Eth.</a:t>
            </a:r>
          </a:p>
          <a:p>
            <a:pPr algn="ctr"/>
            <a:r>
              <a:rPr lang="es-ES" sz="1400" b="1"/>
              <a:t>GMPLS</a:t>
            </a:r>
          </a:p>
          <a:p>
            <a:pPr algn="ctr"/>
            <a:r>
              <a:rPr lang="es-ES" sz="1400" b="1"/>
              <a:t>CWDM</a:t>
            </a:r>
          </a:p>
        </p:txBody>
      </p:sp>
      <p:sp>
        <p:nvSpPr>
          <p:cNvPr id="195621" name="AutoShape 48"/>
          <p:cNvSpPr>
            <a:spLocks noChangeArrowheads="1"/>
          </p:cNvSpPr>
          <p:nvPr/>
        </p:nvSpPr>
        <p:spPr bwMode="auto">
          <a:xfrm>
            <a:off x="3452813" y="4711700"/>
            <a:ext cx="647700" cy="431800"/>
          </a:xfrm>
          <a:prstGeom prst="rightArrow">
            <a:avLst>
              <a:gd name="adj1" fmla="val 50000"/>
              <a:gd name="adj2" fmla="val 37500"/>
            </a:avLst>
          </a:prstGeom>
          <a:solidFill>
            <a:schemeClr val="accent1"/>
          </a:solidFill>
          <a:ln w="9525">
            <a:noFill/>
            <a:miter lim="800000"/>
            <a:headEnd/>
            <a:tailEnd/>
          </a:ln>
        </p:spPr>
        <p:txBody>
          <a:bodyPr wrap="none" anchor="ctr"/>
          <a:lstStyle/>
          <a:p>
            <a:pPr algn="ctr"/>
            <a:r>
              <a:rPr lang="es-ES" sz="1200" b="1"/>
              <a:t>622 Mb/s</a:t>
            </a:r>
          </a:p>
        </p:txBody>
      </p:sp>
      <p:sp>
        <p:nvSpPr>
          <p:cNvPr id="195622" name="AutoShape 49"/>
          <p:cNvSpPr>
            <a:spLocks noChangeArrowheads="1"/>
          </p:cNvSpPr>
          <p:nvPr/>
        </p:nvSpPr>
        <p:spPr bwMode="auto">
          <a:xfrm>
            <a:off x="4964113" y="4711700"/>
            <a:ext cx="647700" cy="431800"/>
          </a:xfrm>
          <a:prstGeom prst="rightArrow">
            <a:avLst>
              <a:gd name="adj1" fmla="val 50000"/>
              <a:gd name="adj2" fmla="val 37500"/>
            </a:avLst>
          </a:prstGeom>
          <a:solidFill>
            <a:schemeClr val="accent1"/>
          </a:solidFill>
          <a:ln w="9525">
            <a:noFill/>
            <a:miter lim="800000"/>
            <a:headEnd/>
            <a:tailEnd/>
          </a:ln>
        </p:spPr>
        <p:txBody>
          <a:bodyPr wrap="none" anchor="ctr"/>
          <a:lstStyle/>
          <a:p>
            <a:pPr algn="ctr"/>
            <a:r>
              <a:rPr lang="es-ES" sz="1200" b="1"/>
              <a:t>2,5 Gb/s</a:t>
            </a:r>
          </a:p>
        </p:txBody>
      </p:sp>
      <p:sp>
        <p:nvSpPr>
          <p:cNvPr id="195623" name="AutoShape 50"/>
          <p:cNvSpPr>
            <a:spLocks noChangeArrowheads="1"/>
          </p:cNvSpPr>
          <p:nvPr/>
        </p:nvSpPr>
        <p:spPr bwMode="auto">
          <a:xfrm>
            <a:off x="6621463" y="4711700"/>
            <a:ext cx="647700" cy="431800"/>
          </a:xfrm>
          <a:prstGeom prst="rightArrow">
            <a:avLst>
              <a:gd name="adj1" fmla="val 50000"/>
              <a:gd name="adj2" fmla="val 37500"/>
            </a:avLst>
          </a:prstGeom>
          <a:solidFill>
            <a:schemeClr val="accent1"/>
          </a:solidFill>
          <a:ln w="9525">
            <a:noFill/>
            <a:miter lim="800000"/>
            <a:headEnd/>
            <a:tailEnd/>
          </a:ln>
        </p:spPr>
        <p:txBody>
          <a:bodyPr wrap="none" anchor="ctr"/>
          <a:lstStyle/>
          <a:p>
            <a:pPr algn="ctr"/>
            <a:r>
              <a:rPr lang="es-ES" sz="1200" b="1"/>
              <a:t>10 Gb/s</a:t>
            </a:r>
          </a:p>
        </p:txBody>
      </p:sp>
      <p:sp>
        <p:nvSpPr>
          <p:cNvPr id="195624" name="Rectangle 51"/>
          <p:cNvSpPr>
            <a:spLocks noChangeArrowheads="1"/>
          </p:cNvSpPr>
          <p:nvPr/>
        </p:nvSpPr>
        <p:spPr bwMode="auto">
          <a:xfrm>
            <a:off x="787400" y="3357563"/>
            <a:ext cx="1079500" cy="431800"/>
          </a:xfrm>
          <a:prstGeom prst="rect">
            <a:avLst/>
          </a:prstGeom>
          <a:solidFill>
            <a:srgbClr val="99CCFF"/>
          </a:solidFill>
          <a:ln w="9525">
            <a:noFill/>
            <a:miter lim="800000"/>
            <a:headEnd/>
            <a:tailEnd/>
          </a:ln>
        </p:spPr>
        <p:txBody>
          <a:bodyPr wrap="none" anchor="ctr"/>
          <a:lstStyle/>
          <a:p>
            <a:pPr algn="ctr"/>
            <a:r>
              <a:rPr lang="es-ES"/>
              <a:t>PDH</a:t>
            </a:r>
          </a:p>
        </p:txBody>
      </p:sp>
      <p:sp>
        <p:nvSpPr>
          <p:cNvPr id="44" name="43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102</a:t>
            </a:fld>
            <a:endParaRPr lang="es-E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ChangeArrowheads="1"/>
          </p:cNvSpPr>
          <p:nvPr>
            <p:ph type="title"/>
          </p:nvPr>
        </p:nvSpPr>
        <p:spPr>
          <a:xfrm>
            <a:off x="685800" y="404813"/>
            <a:ext cx="7772400" cy="720725"/>
          </a:xfrm>
        </p:spPr>
        <p:txBody>
          <a:bodyPr/>
          <a:lstStyle/>
          <a:p>
            <a:pPr eaLnBrk="1" hangingPunct="1"/>
            <a:r>
              <a:rPr lang="es-ES" sz="4000" smtClean="0"/>
              <a:t>Referencias fibras ópticas y WDM</a:t>
            </a:r>
          </a:p>
        </p:txBody>
      </p:sp>
      <p:sp>
        <p:nvSpPr>
          <p:cNvPr id="198660" name="Rectangle 3"/>
          <p:cNvSpPr>
            <a:spLocks noGrp="1" noChangeArrowheads="1"/>
          </p:cNvSpPr>
          <p:nvPr>
            <p:ph type="body" idx="1"/>
          </p:nvPr>
        </p:nvSpPr>
        <p:spPr>
          <a:xfrm>
            <a:off x="685800" y="1412875"/>
            <a:ext cx="7772400" cy="4683125"/>
          </a:xfrm>
        </p:spPr>
        <p:txBody>
          <a:bodyPr/>
          <a:lstStyle/>
          <a:p>
            <a:pPr eaLnBrk="1" hangingPunct="1">
              <a:lnSpc>
                <a:spcPct val="80000"/>
              </a:lnSpc>
            </a:pPr>
            <a:r>
              <a:rPr lang="es-ES" sz="2400" dirty="0" smtClean="0"/>
              <a:t>Harry J. R. </a:t>
            </a:r>
            <a:r>
              <a:rPr lang="es-ES" sz="2400" dirty="0" err="1" smtClean="0"/>
              <a:t>Dutton</a:t>
            </a:r>
            <a:r>
              <a:rPr lang="es-ES" sz="2400" dirty="0" smtClean="0"/>
              <a:t>: “</a:t>
            </a:r>
            <a:r>
              <a:rPr lang="es-ES" sz="2400" dirty="0" err="1" smtClean="0"/>
              <a:t>Understanding</a:t>
            </a:r>
            <a:r>
              <a:rPr lang="es-ES" sz="2400" dirty="0" smtClean="0"/>
              <a:t> </a:t>
            </a:r>
            <a:r>
              <a:rPr lang="es-ES" sz="2400" dirty="0" err="1" smtClean="0"/>
              <a:t>Optical</a:t>
            </a:r>
            <a:r>
              <a:rPr lang="es-ES" sz="2400" dirty="0" smtClean="0"/>
              <a:t> </a:t>
            </a:r>
            <a:r>
              <a:rPr lang="es-ES" sz="2400" dirty="0" err="1" smtClean="0"/>
              <a:t>Communications</a:t>
            </a:r>
            <a:r>
              <a:rPr lang="es-ES" sz="2400" dirty="0" smtClean="0"/>
              <a:t>” :</a:t>
            </a:r>
            <a:r>
              <a:rPr lang="es-ES" sz="2400" dirty="0" smtClean="0">
                <a:hlinkClick r:id="rId3"/>
              </a:rPr>
              <a:t>http://www.redbooks.ibm.com/pubs/pdfs/redbooks/sg245230.pdf</a:t>
            </a:r>
            <a:endParaRPr lang="es-ES" sz="2400" dirty="0" smtClean="0"/>
          </a:p>
          <a:p>
            <a:pPr eaLnBrk="1" hangingPunct="1">
              <a:lnSpc>
                <a:spcPct val="80000"/>
              </a:lnSpc>
            </a:pPr>
            <a:r>
              <a:rPr lang="es-ES" sz="2400" dirty="0" err="1" smtClean="0"/>
              <a:t>Rüdiger</a:t>
            </a:r>
            <a:r>
              <a:rPr lang="es-ES" sz="2400" dirty="0" smtClean="0"/>
              <a:t> </a:t>
            </a:r>
            <a:r>
              <a:rPr lang="es-ES" sz="2400" dirty="0" err="1" smtClean="0"/>
              <a:t>Paschotta</a:t>
            </a:r>
            <a:r>
              <a:rPr lang="es-ES" sz="2400" dirty="0" smtClean="0"/>
              <a:t>: “</a:t>
            </a:r>
            <a:r>
              <a:rPr lang="es-ES" sz="2400" dirty="0" err="1" smtClean="0"/>
              <a:t>An</a:t>
            </a:r>
            <a:r>
              <a:rPr lang="es-ES" sz="2400" dirty="0" smtClean="0"/>
              <a:t> Open Access </a:t>
            </a:r>
            <a:r>
              <a:rPr lang="es-ES" sz="2400" dirty="0" err="1" smtClean="0"/>
              <a:t>Encyclopedia</a:t>
            </a:r>
            <a:r>
              <a:rPr lang="es-ES" sz="2400" dirty="0" smtClean="0"/>
              <a:t/>
            </a:r>
            <a:br>
              <a:rPr lang="es-ES" sz="2400" dirty="0" smtClean="0"/>
            </a:br>
            <a:r>
              <a:rPr lang="es-ES" sz="2400" dirty="0" err="1" smtClean="0"/>
              <a:t>for</a:t>
            </a:r>
            <a:r>
              <a:rPr lang="es-ES" sz="2400" dirty="0" smtClean="0"/>
              <a:t> </a:t>
            </a:r>
            <a:r>
              <a:rPr lang="es-ES" sz="2400" dirty="0" err="1" smtClean="0"/>
              <a:t>Photonics</a:t>
            </a:r>
            <a:r>
              <a:rPr lang="es-ES" sz="2400" dirty="0" smtClean="0"/>
              <a:t> and Laser </a:t>
            </a:r>
            <a:r>
              <a:rPr lang="es-ES" sz="2400" dirty="0" err="1" smtClean="0"/>
              <a:t>Technology</a:t>
            </a:r>
            <a:r>
              <a:rPr lang="es-ES" sz="2400" dirty="0" smtClean="0"/>
              <a:t>” : </a:t>
            </a:r>
            <a:r>
              <a:rPr lang="es-ES" sz="2400" dirty="0" smtClean="0">
                <a:hlinkClick r:id="rId4"/>
              </a:rPr>
              <a:t>http://www.rp-photonics.com/encyclopedia.html</a:t>
            </a:r>
            <a:r>
              <a:rPr lang="es-ES" sz="2400" dirty="0" smtClean="0"/>
              <a:t> </a:t>
            </a:r>
          </a:p>
          <a:p>
            <a:pPr eaLnBrk="1" hangingPunct="1">
              <a:lnSpc>
                <a:spcPct val="80000"/>
              </a:lnSpc>
            </a:pPr>
            <a:r>
              <a:rPr lang="es-ES" sz="2400" dirty="0" err="1" smtClean="0"/>
              <a:t>Vivek</a:t>
            </a:r>
            <a:r>
              <a:rPr lang="es-ES" sz="2400" dirty="0" smtClean="0"/>
              <a:t> </a:t>
            </a:r>
            <a:r>
              <a:rPr lang="es-ES" sz="2400" dirty="0" err="1" smtClean="0"/>
              <a:t>Alwayn</a:t>
            </a:r>
            <a:r>
              <a:rPr lang="es-ES" sz="2400" dirty="0" smtClean="0"/>
              <a:t>: “</a:t>
            </a:r>
            <a:r>
              <a:rPr lang="es-ES" sz="2400" dirty="0" err="1" smtClean="0"/>
              <a:t>Fiber</a:t>
            </a:r>
            <a:r>
              <a:rPr lang="es-ES" sz="2400" dirty="0" smtClean="0"/>
              <a:t> </a:t>
            </a:r>
            <a:r>
              <a:rPr lang="es-ES" sz="2400" dirty="0" err="1" smtClean="0"/>
              <a:t>Optic</a:t>
            </a:r>
            <a:r>
              <a:rPr lang="es-ES" sz="2400" dirty="0" smtClean="0"/>
              <a:t> Technologies” </a:t>
            </a:r>
            <a:r>
              <a:rPr lang="es-ES" sz="2400" dirty="0" smtClean="0">
                <a:hlinkClick r:id="rId5"/>
              </a:rPr>
              <a:t>http://www.ciscopress.com/articles/article.asp?p=170740</a:t>
            </a:r>
            <a:r>
              <a:rPr lang="es-ES" sz="2400" dirty="0" smtClean="0"/>
              <a:t>  </a:t>
            </a:r>
          </a:p>
          <a:p>
            <a:pPr eaLnBrk="1" hangingPunct="1">
              <a:lnSpc>
                <a:spcPct val="80000"/>
              </a:lnSpc>
            </a:pPr>
            <a:r>
              <a:rPr lang="es-ES" sz="2400" dirty="0" smtClean="0"/>
              <a:t>Walter </a:t>
            </a:r>
            <a:r>
              <a:rPr lang="es-ES" sz="2400" dirty="0" err="1" smtClean="0"/>
              <a:t>Goralski</a:t>
            </a:r>
            <a:r>
              <a:rPr lang="es-ES" sz="2400" dirty="0" smtClean="0"/>
              <a:t>, “</a:t>
            </a:r>
            <a:r>
              <a:rPr lang="es-ES" sz="2400" dirty="0" err="1" smtClean="0"/>
              <a:t>Optical</a:t>
            </a:r>
            <a:r>
              <a:rPr lang="es-ES" sz="2400" dirty="0" smtClean="0"/>
              <a:t> </a:t>
            </a:r>
            <a:r>
              <a:rPr lang="es-ES" sz="2400" dirty="0" err="1" smtClean="0"/>
              <a:t>Networking</a:t>
            </a:r>
            <a:r>
              <a:rPr lang="es-ES" sz="2400" dirty="0" smtClean="0"/>
              <a:t> &amp; WDM”, McGraw-Hill, 2001</a:t>
            </a:r>
          </a:p>
          <a:p>
            <a:pPr eaLnBrk="1" hangingPunct="1">
              <a:lnSpc>
                <a:spcPct val="80000"/>
              </a:lnSpc>
            </a:pPr>
            <a:r>
              <a:rPr lang="es-ES" sz="2400" dirty="0" smtClean="0"/>
              <a:t>“Key </a:t>
            </a:r>
            <a:r>
              <a:rPr lang="es-ES" sz="2400" dirty="0" err="1" smtClean="0"/>
              <a:t>parameters</a:t>
            </a:r>
            <a:r>
              <a:rPr lang="es-ES" sz="2400" dirty="0" smtClean="0"/>
              <a:t> </a:t>
            </a:r>
            <a:r>
              <a:rPr lang="es-ES" sz="2400" dirty="0" err="1" smtClean="0"/>
              <a:t>when</a:t>
            </a:r>
            <a:r>
              <a:rPr lang="es-ES" sz="2400" dirty="0" smtClean="0"/>
              <a:t> </a:t>
            </a:r>
            <a:r>
              <a:rPr lang="es-ES" sz="2400" dirty="0" err="1" smtClean="0"/>
              <a:t>Selecting</a:t>
            </a:r>
            <a:r>
              <a:rPr lang="es-ES" sz="2400" dirty="0" smtClean="0"/>
              <a:t> </a:t>
            </a:r>
            <a:r>
              <a:rPr lang="es-ES" sz="2400" dirty="0" err="1" smtClean="0"/>
              <a:t>Dark</a:t>
            </a:r>
            <a:r>
              <a:rPr lang="es-ES" sz="2400" dirty="0" smtClean="0"/>
              <a:t> </a:t>
            </a:r>
            <a:r>
              <a:rPr lang="es-ES" sz="2400" dirty="0" err="1" smtClean="0"/>
              <a:t>Fiber</a:t>
            </a:r>
            <a:r>
              <a:rPr lang="es-ES" sz="2400" dirty="0" smtClean="0"/>
              <a:t> &amp; </a:t>
            </a:r>
            <a:r>
              <a:rPr lang="es-ES" sz="2400" dirty="0" err="1" smtClean="0"/>
              <a:t>The</a:t>
            </a:r>
            <a:r>
              <a:rPr lang="es-ES" sz="2400" dirty="0" smtClean="0"/>
              <a:t> </a:t>
            </a:r>
            <a:r>
              <a:rPr lang="es-ES" sz="2400" dirty="0" err="1" smtClean="0"/>
              <a:t>Nordic</a:t>
            </a:r>
            <a:r>
              <a:rPr lang="es-ES" sz="2400" dirty="0" smtClean="0"/>
              <a:t> </a:t>
            </a:r>
            <a:r>
              <a:rPr lang="es-ES" sz="2400" dirty="0" err="1" smtClean="0"/>
              <a:t>Fibre</a:t>
            </a:r>
            <a:r>
              <a:rPr lang="es-ES" sz="2400" dirty="0" smtClean="0"/>
              <a:t> </a:t>
            </a:r>
            <a:r>
              <a:rPr lang="es-ES" sz="2400" dirty="0" err="1" smtClean="0"/>
              <a:t>Experience</a:t>
            </a:r>
            <a:r>
              <a:rPr lang="es-ES" sz="2400" dirty="0" smtClean="0"/>
              <a:t>”: </a:t>
            </a:r>
            <a:r>
              <a:rPr lang="es-ES" sz="2400" dirty="0" smtClean="0">
                <a:hlinkClick r:id="rId6"/>
              </a:rPr>
              <a:t>http://www.nordu.net/development/fiber-workshop2007/NNW03012007.pdf</a:t>
            </a:r>
            <a:endParaRPr lang="es-ES" sz="2400" dirty="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103</a:t>
            </a:fld>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4"/>
          <p:cNvSpPr>
            <a:spLocks noChangeArrowheads="1"/>
          </p:cNvSpPr>
          <p:nvPr/>
        </p:nvSpPr>
        <p:spPr bwMode="auto">
          <a:xfrm>
            <a:off x="685800" y="404813"/>
            <a:ext cx="7772400" cy="1143000"/>
          </a:xfrm>
          <a:prstGeom prst="rect">
            <a:avLst/>
          </a:prstGeom>
          <a:noFill/>
          <a:ln w="9525">
            <a:noFill/>
            <a:miter lim="800000"/>
            <a:headEnd/>
            <a:tailEnd/>
          </a:ln>
        </p:spPr>
        <p:txBody>
          <a:bodyPr anchor="ctr"/>
          <a:lstStyle/>
          <a:p>
            <a:pPr algn="ctr"/>
            <a:r>
              <a:rPr lang="es-ES" sz="4000">
                <a:solidFill>
                  <a:schemeClr val="tx2"/>
                </a:solidFill>
                <a:latin typeface="Times New Roman" pitchFamily="18" charset="0"/>
              </a:rPr>
              <a:t>Propagación de la luz en f.o. monomodo</a:t>
            </a:r>
          </a:p>
        </p:txBody>
      </p:sp>
      <p:pic>
        <p:nvPicPr>
          <p:cNvPr id="114692" name="Picture 5"/>
          <p:cNvPicPr>
            <a:picLocks noGrp="1" noChangeAspect="1" noChangeArrowheads="1"/>
          </p:cNvPicPr>
          <p:nvPr>
            <p:ph type="body" idx="1"/>
          </p:nvPr>
        </p:nvPicPr>
        <p:blipFill>
          <a:blip r:embed="rId3" cstate="print"/>
          <a:srcRect/>
          <a:stretch>
            <a:fillRect/>
          </a:stretch>
        </p:blipFill>
        <p:spPr>
          <a:xfrm>
            <a:off x="611188" y="4221163"/>
            <a:ext cx="5070475" cy="1876425"/>
          </a:xfrm>
          <a:noFill/>
        </p:spPr>
      </p:pic>
      <p:sp>
        <p:nvSpPr>
          <p:cNvPr id="114693" name="Rectangle 6"/>
          <p:cNvSpPr>
            <a:spLocks noChangeArrowheads="1"/>
          </p:cNvSpPr>
          <p:nvPr/>
        </p:nvSpPr>
        <p:spPr bwMode="auto">
          <a:xfrm>
            <a:off x="685800" y="1773238"/>
            <a:ext cx="7772400" cy="1160462"/>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2400">
                <a:latin typeface="Times New Roman" pitchFamily="18" charset="0"/>
              </a:rPr>
              <a:t>En la fibra monomodo el diámetro es tan pequeño que el núcleo se comporta como una guía de ondas. Podemos imaginar que el haz tiene el mismo diámetro que el núcleo y viaja por él como si fuera un pistón.</a:t>
            </a:r>
          </a:p>
          <a:p>
            <a:pPr marL="342900" indent="-342900">
              <a:lnSpc>
                <a:spcPct val="90000"/>
              </a:lnSpc>
              <a:spcBef>
                <a:spcPct val="20000"/>
              </a:spcBef>
              <a:buFontTx/>
              <a:buChar char="•"/>
            </a:pPr>
            <a:r>
              <a:rPr lang="es-ES" sz="2400">
                <a:latin typeface="Times New Roman" pitchFamily="18" charset="0"/>
              </a:rPr>
              <a:t>En realidad en la fibra monomodo una parte de la luz viaja por la cubierta:</a:t>
            </a:r>
          </a:p>
        </p:txBody>
      </p:sp>
      <p:pic>
        <p:nvPicPr>
          <p:cNvPr id="114694" name="Picture 7"/>
          <p:cNvPicPr>
            <a:picLocks noChangeAspect="1" noChangeArrowheads="1"/>
          </p:cNvPicPr>
          <p:nvPr/>
        </p:nvPicPr>
        <p:blipFill>
          <a:blip r:embed="rId4" cstate="print"/>
          <a:srcRect l="15709" r="12111"/>
          <a:stretch>
            <a:fillRect/>
          </a:stretch>
        </p:blipFill>
        <p:spPr bwMode="auto">
          <a:xfrm>
            <a:off x="5653088" y="3997325"/>
            <a:ext cx="3311525" cy="2600325"/>
          </a:xfrm>
          <a:prstGeom prst="rect">
            <a:avLst/>
          </a:prstGeom>
          <a:noFill/>
          <a:ln w="9525">
            <a:noFill/>
            <a:miter lim="800000"/>
            <a:headEnd/>
            <a:tailEnd/>
          </a:ln>
        </p:spPr>
      </p:pic>
      <p:sp>
        <p:nvSpPr>
          <p:cNvPr id="10" name="9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11</a:t>
            </a:fld>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2"/>
          <p:cNvPicPr>
            <a:picLocks noChangeAspect="1" noChangeArrowheads="1"/>
          </p:cNvPicPr>
          <p:nvPr/>
        </p:nvPicPr>
        <p:blipFill>
          <a:blip r:embed="rId3" cstate="print"/>
          <a:srcRect l="3563" t="32724" r="52718" b="17604"/>
          <a:stretch>
            <a:fillRect/>
          </a:stretch>
        </p:blipFill>
        <p:spPr bwMode="auto">
          <a:xfrm>
            <a:off x="4500563" y="1484313"/>
            <a:ext cx="4248150" cy="3619500"/>
          </a:xfrm>
          <a:prstGeom prst="rect">
            <a:avLst/>
          </a:prstGeom>
          <a:noFill/>
          <a:ln w="9525">
            <a:noFill/>
            <a:miter lim="800000"/>
            <a:headEnd/>
            <a:tailEnd/>
          </a:ln>
        </p:spPr>
      </p:pic>
      <p:sp>
        <p:nvSpPr>
          <p:cNvPr id="111620" name="Text Box 3"/>
          <p:cNvSpPr txBox="1">
            <a:spLocks noChangeArrowheads="1"/>
          </p:cNvSpPr>
          <p:nvPr/>
        </p:nvSpPr>
        <p:spPr bwMode="auto">
          <a:xfrm>
            <a:off x="5219700" y="5157788"/>
            <a:ext cx="3024188" cy="581025"/>
          </a:xfrm>
          <a:prstGeom prst="rect">
            <a:avLst/>
          </a:prstGeom>
          <a:noFill/>
          <a:ln w="9525">
            <a:noFill/>
            <a:miter lim="800000"/>
            <a:headEnd/>
            <a:tailEnd/>
          </a:ln>
        </p:spPr>
        <p:txBody>
          <a:bodyPr>
            <a:spAutoFit/>
          </a:bodyPr>
          <a:lstStyle/>
          <a:p>
            <a:pPr algn="ctr"/>
            <a:r>
              <a:rPr lang="es-ES"/>
              <a:t>Índice de refracción de la fibra monomodo Corning SMF-28 </a:t>
            </a:r>
          </a:p>
        </p:txBody>
      </p:sp>
      <p:sp>
        <p:nvSpPr>
          <p:cNvPr id="111621" name="AutoShape 4"/>
          <p:cNvSpPr>
            <a:spLocks/>
          </p:cNvSpPr>
          <p:nvPr/>
        </p:nvSpPr>
        <p:spPr bwMode="auto">
          <a:xfrm rot="10800000">
            <a:off x="6372225" y="3394075"/>
            <a:ext cx="144463" cy="684213"/>
          </a:xfrm>
          <a:prstGeom prst="rightBrace">
            <a:avLst>
              <a:gd name="adj1" fmla="val 39469"/>
              <a:gd name="adj2" fmla="val 50000"/>
            </a:avLst>
          </a:prstGeom>
          <a:noFill/>
          <a:ln w="9525">
            <a:solidFill>
              <a:schemeClr val="tx1"/>
            </a:solidFill>
            <a:round/>
            <a:headEnd/>
            <a:tailEnd/>
          </a:ln>
        </p:spPr>
        <p:txBody>
          <a:bodyPr wrap="none" anchor="ctr"/>
          <a:lstStyle/>
          <a:p>
            <a:endParaRPr lang="es-ES"/>
          </a:p>
        </p:txBody>
      </p:sp>
      <p:sp>
        <p:nvSpPr>
          <p:cNvPr id="111622" name="Text Box 5"/>
          <p:cNvSpPr txBox="1">
            <a:spLocks noChangeArrowheads="1"/>
          </p:cNvSpPr>
          <p:nvPr/>
        </p:nvSpPr>
        <p:spPr bwMode="auto">
          <a:xfrm>
            <a:off x="5757863" y="3595688"/>
            <a:ext cx="614362" cy="274637"/>
          </a:xfrm>
          <a:prstGeom prst="rect">
            <a:avLst/>
          </a:prstGeom>
          <a:noFill/>
          <a:ln w="9525">
            <a:noFill/>
            <a:miter lim="800000"/>
            <a:headEnd/>
            <a:tailEnd/>
          </a:ln>
        </p:spPr>
        <p:txBody>
          <a:bodyPr wrap="none">
            <a:spAutoFit/>
          </a:bodyPr>
          <a:lstStyle/>
          <a:p>
            <a:r>
              <a:rPr lang="es-ES" sz="1200" b="1"/>
              <a:t>0,36%</a:t>
            </a:r>
          </a:p>
        </p:txBody>
      </p:sp>
      <p:sp>
        <p:nvSpPr>
          <p:cNvPr id="111623" name="AutoShape 6"/>
          <p:cNvSpPr>
            <a:spLocks/>
          </p:cNvSpPr>
          <p:nvPr/>
        </p:nvSpPr>
        <p:spPr bwMode="auto">
          <a:xfrm rot="-5400000">
            <a:off x="6642894" y="3051969"/>
            <a:ext cx="215900" cy="322262"/>
          </a:xfrm>
          <a:prstGeom prst="rightBrace">
            <a:avLst>
              <a:gd name="adj1" fmla="val 12439"/>
              <a:gd name="adj2" fmla="val 50000"/>
            </a:avLst>
          </a:prstGeom>
          <a:noFill/>
          <a:ln w="9525">
            <a:solidFill>
              <a:schemeClr val="tx1"/>
            </a:solidFill>
            <a:round/>
            <a:headEnd/>
            <a:tailEnd/>
          </a:ln>
        </p:spPr>
        <p:txBody>
          <a:bodyPr wrap="none" anchor="ctr"/>
          <a:lstStyle/>
          <a:p>
            <a:endParaRPr lang="es-ES"/>
          </a:p>
        </p:txBody>
      </p:sp>
      <p:sp>
        <p:nvSpPr>
          <p:cNvPr id="111624" name="Text Box 7"/>
          <p:cNvSpPr txBox="1">
            <a:spLocks noChangeArrowheads="1"/>
          </p:cNvSpPr>
          <p:nvPr/>
        </p:nvSpPr>
        <p:spPr bwMode="auto">
          <a:xfrm>
            <a:off x="6397625" y="2852738"/>
            <a:ext cx="692150" cy="274637"/>
          </a:xfrm>
          <a:prstGeom prst="rect">
            <a:avLst/>
          </a:prstGeom>
          <a:noFill/>
          <a:ln w="9525">
            <a:noFill/>
            <a:miter lim="800000"/>
            <a:headEnd/>
            <a:tailEnd/>
          </a:ln>
        </p:spPr>
        <p:txBody>
          <a:bodyPr wrap="none">
            <a:spAutoFit/>
          </a:bodyPr>
          <a:lstStyle/>
          <a:p>
            <a:r>
              <a:rPr lang="es-ES" sz="1200" b="1"/>
              <a:t>Núcleo</a:t>
            </a:r>
            <a:endParaRPr lang="en-US" sz="1200" b="1">
              <a:cs typeface="Arial" charset="0"/>
            </a:endParaRPr>
          </a:p>
        </p:txBody>
      </p:sp>
      <p:sp>
        <p:nvSpPr>
          <p:cNvPr id="111625" name="Text Box 8"/>
          <p:cNvSpPr txBox="1">
            <a:spLocks noChangeArrowheads="1"/>
          </p:cNvSpPr>
          <p:nvPr/>
        </p:nvSpPr>
        <p:spPr bwMode="auto">
          <a:xfrm>
            <a:off x="620638" y="401638"/>
            <a:ext cx="7697941" cy="584775"/>
          </a:xfrm>
          <a:prstGeom prst="rect">
            <a:avLst/>
          </a:prstGeom>
          <a:noFill/>
          <a:ln w="9525">
            <a:noFill/>
            <a:miter lim="800000"/>
            <a:headEnd/>
            <a:tailEnd/>
          </a:ln>
        </p:spPr>
        <p:txBody>
          <a:bodyPr wrap="none">
            <a:spAutoFit/>
          </a:bodyPr>
          <a:lstStyle/>
          <a:p>
            <a:pPr algn="ctr"/>
            <a:r>
              <a:rPr lang="es-ES_tradnl" sz="3200" dirty="0"/>
              <a:t>Estructura de </a:t>
            </a:r>
            <a:r>
              <a:rPr lang="es-ES_tradnl" sz="3200" dirty="0" smtClean="0"/>
              <a:t>una </a:t>
            </a:r>
            <a:r>
              <a:rPr lang="es-ES_tradnl" sz="3200" dirty="0"/>
              <a:t>fibra </a:t>
            </a:r>
            <a:r>
              <a:rPr lang="es-ES_tradnl" sz="3200" dirty="0" smtClean="0"/>
              <a:t>óptica </a:t>
            </a:r>
            <a:r>
              <a:rPr lang="es-ES_tradnl" sz="3200" dirty="0" err="1" smtClean="0"/>
              <a:t>monomodo</a:t>
            </a:r>
            <a:endParaRPr lang="es-ES" sz="3200" dirty="0"/>
          </a:p>
        </p:txBody>
      </p:sp>
      <p:sp>
        <p:nvSpPr>
          <p:cNvPr id="111626" name="Rectangle 10"/>
          <p:cNvSpPr>
            <a:spLocks noChangeArrowheads="1"/>
          </p:cNvSpPr>
          <p:nvPr/>
        </p:nvSpPr>
        <p:spPr bwMode="auto">
          <a:xfrm>
            <a:off x="468313" y="1341438"/>
            <a:ext cx="3889375" cy="3875087"/>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1800">
                <a:latin typeface="Times New Roman" pitchFamily="18" charset="0"/>
              </a:rPr>
              <a:t>El GeO</a:t>
            </a:r>
            <a:r>
              <a:rPr lang="es-ES" sz="1800" baseline="-25000">
                <a:latin typeface="Times New Roman" pitchFamily="18" charset="0"/>
              </a:rPr>
              <a:t>2</a:t>
            </a:r>
            <a:r>
              <a:rPr lang="es-ES" sz="1800">
                <a:latin typeface="Times New Roman" pitchFamily="18" charset="0"/>
              </a:rPr>
              <a:t> aumenta la atenuación de la fibra. Por eso se intenta poner tan poco dopante como sea posible.</a:t>
            </a:r>
          </a:p>
          <a:p>
            <a:pPr marL="342900" indent="-342900">
              <a:lnSpc>
                <a:spcPct val="90000"/>
              </a:lnSpc>
              <a:spcBef>
                <a:spcPct val="20000"/>
              </a:spcBef>
              <a:buFontTx/>
              <a:buChar char="•"/>
            </a:pPr>
            <a:r>
              <a:rPr lang="es-ES" sz="1800">
                <a:latin typeface="Times New Roman" pitchFamily="18" charset="0"/>
              </a:rPr>
              <a:t>Esto provoca que la diferencia de índice de refracción entre el núcleo y la cubierta sea muy pequeña, sobre todo en fibras monomodo.</a:t>
            </a:r>
          </a:p>
          <a:p>
            <a:pPr marL="342900" indent="-342900">
              <a:lnSpc>
                <a:spcPct val="90000"/>
              </a:lnSpc>
              <a:spcBef>
                <a:spcPct val="20000"/>
              </a:spcBef>
              <a:buFontTx/>
              <a:buChar char="•"/>
            </a:pPr>
            <a:r>
              <a:rPr lang="es-ES" sz="1800">
                <a:latin typeface="Times New Roman" pitchFamily="18" charset="0"/>
              </a:rPr>
              <a:t>Por consiguiente el ángulo crítico es muy grande, es decir la luz que viaja por el núcleo ha de incidir en las paredes de forma muy oblicua para que rebote.</a:t>
            </a:r>
          </a:p>
          <a:p>
            <a:pPr marL="342900" indent="-342900">
              <a:lnSpc>
                <a:spcPct val="90000"/>
              </a:lnSpc>
              <a:spcBef>
                <a:spcPct val="20000"/>
              </a:spcBef>
              <a:buFontTx/>
              <a:buChar char="•"/>
            </a:pPr>
            <a:r>
              <a:rPr lang="es-ES" sz="1800">
                <a:latin typeface="Times New Roman" pitchFamily="18" charset="0"/>
              </a:rPr>
              <a:t>Si la fibra se dobla mucho  el haz no rebota, se escapa y la atenuación aumenta. Por eso la instalación de fibra tiene unos requerimientos estirctos en el radio de curvatura</a:t>
            </a:r>
          </a:p>
        </p:txBody>
      </p:sp>
      <p:sp>
        <p:nvSpPr>
          <p:cNvPr id="111627" name="Text Box 12"/>
          <p:cNvSpPr txBox="1">
            <a:spLocks noChangeArrowheads="1"/>
          </p:cNvSpPr>
          <p:nvPr/>
        </p:nvSpPr>
        <p:spPr bwMode="auto">
          <a:xfrm>
            <a:off x="7194550" y="3275013"/>
            <a:ext cx="1582738" cy="274637"/>
          </a:xfrm>
          <a:prstGeom prst="rect">
            <a:avLst/>
          </a:prstGeom>
          <a:solidFill>
            <a:schemeClr val="bg1"/>
          </a:solidFill>
          <a:ln w="9525">
            <a:noFill/>
            <a:miter lim="800000"/>
            <a:headEnd/>
            <a:tailEnd/>
          </a:ln>
        </p:spPr>
        <p:txBody>
          <a:bodyPr wrap="none">
            <a:spAutoFit/>
          </a:bodyPr>
          <a:lstStyle/>
          <a:p>
            <a:r>
              <a:rPr lang="es-ES" sz="1200" b="1"/>
              <a:t>n=1,4682 (1550 nm)</a:t>
            </a:r>
          </a:p>
        </p:txBody>
      </p:sp>
      <p:sp>
        <p:nvSpPr>
          <p:cNvPr id="111628" name="Text Box 13"/>
          <p:cNvSpPr txBox="1">
            <a:spLocks noChangeArrowheads="1"/>
          </p:cNvSpPr>
          <p:nvPr/>
        </p:nvSpPr>
        <p:spPr bwMode="auto">
          <a:xfrm>
            <a:off x="8142288" y="4005263"/>
            <a:ext cx="893762" cy="457200"/>
          </a:xfrm>
          <a:prstGeom prst="rect">
            <a:avLst/>
          </a:prstGeom>
          <a:solidFill>
            <a:schemeClr val="bg1"/>
          </a:solidFill>
          <a:ln w="9525">
            <a:noFill/>
            <a:miter lim="800000"/>
            <a:headEnd/>
            <a:tailEnd/>
          </a:ln>
        </p:spPr>
        <p:txBody>
          <a:bodyPr wrap="none">
            <a:spAutoFit/>
          </a:bodyPr>
          <a:lstStyle/>
          <a:p>
            <a:pPr algn="ctr"/>
            <a:r>
              <a:rPr lang="es-ES" sz="1200" b="1"/>
              <a:t>n=1,4629</a:t>
            </a:r>
          </a:p>
          <a:p>
            <a:pPr algn="ctr"/>
            <a:r>
              <a:rPr lang="es-ES" sz="1200" b="1"/>
              <a:t>(1550 nm)</a:t>
            </a:r>
          </a:p>
        </p:txBody>
      </p:sp>
      <p:sp>
        <p:nvSpPr>
          <p:cNvPr id="111629" name="Line 14"/>
          <p:cNvSpPr>
            <a:spLocks noChangeShapeType="1"/>
          </p:cNvSpPr>
          <p:nvPr/>
        </p:nvSpPr>
        <p:spPr bwMode="auto">
          <a:xfrm flipH="1">
            <a:off x="6948488" y="3414713"/>
            <a:ext cx="287337" cy="0"/>
          </a:xfrm>
          <a:prstGeom prst="line">
            <a:avLst/>
          </a:prstGeom>
          <a:noFill/>
          <a:ln w="9525">
            <a:solidFill>
              <a:schemeClr val="tx1"/>
            </a:solidFill>
            <a:round/>
            <a:headEnd/>
            <a:tailEnd type="triangle" w="med" len="med"/>
          </a:ln>
        </p:spPr>
        <p:txBody>
          <a:bodyPr/>
          <a:lstStyle/>
          <a:p>
            <a:endParaRPr lang="es-ES"/>
          </a:p>
        </p:txBody>
      </p:sp>
      <p:sp>
        <p:nvSpPr>
          <p:cNvPr id="111630" name="Line 15"/>
          <p:cNvSpPr>
            <a:spLocks noChangeShapeType="1"/>
          </p:cNvSpPr>
          <p:nvPr/>
        </p:nvSpPr>
        <p:spPr bwMode="auto">
          <a:xfrm flipH="1">
            <a:off x="7886700" y="4130675"/>
            <a:ext cx="287338" cy="0"/>
          </a:xfrm>
          <a:prstGeom prst="line">
            <a:avLst/>
          </a:prstGeom>
          <a:noFill/>
          <a:ln w="9525">
            <a:solidFill>
              <a:schemeClr val="tx1"/>
            </a:solidFill>
            <a:round/>
            <a:headEnd/>
            <a:tailEnd type="triangle" w="med" len="med"/>
          </a:ln>
        </p:spPr>
        <p:txBody>
          <a:bodyPr/>
          <a:lstStyle/>
          <a:p>
            <a:endParaRPr lang="es-ES"/>
          </a:p>
        </p:txBody>
      </p:sp>
      <p:sp>
        <p:nvSpPr>
          <p:cNvPr id="18" name="1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12</a:t>
            </a:fld>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4"/>
          <p:cNvPicPr>
            <a:picLocks noChangeAspect="1" noChangeArrowheads="1"/>
          </p:cNvPicPr>
          <p:nvPr/>
        </p:nvPicPr>
        <p:blipFill>
          <a:blip r:embed="rId3" cstate="print"/>
          <a:srcRect l="9448" r="6557"/>
          <a:stretch>
            <a:fillRect/>
          </a:stretch>
        </p:blipFill>
        <p:spPr bwMode="auto">
          <a:xfrm>
            <a:off x="395288" y="1058863"/>
            <a:ext cx="3768725" cy="1781175"/>
          </a:xfrm>
          <a:prstGeom prst="rect">
            <a:avLst/>
          </a:prstGeom>
          <a:noFill/>
          <a:ln w="9525">
            <a:noFill/>
            <a:miter lim="800000"/>
            <a:headEnd/>
            <a:tailEnd/>
          </a:ln>
        </p:spPr>
      </p:pic>
      <p:sp>
        <p:nvSpPr>
          <p:cNvPr id="115716" name="Text Box 5"/>
          <p:cNvSpPr txBox="1">
            <a:spLocks noChangeArrowheads="1"/>
          </p:cNvSpPr>
          <p:nvPr/>
        </p:nvSpPr>
        <p:spPr bwMode="auto">
          <a:xfrm>
            <a:off x="539750" y="3117850"/>
            <a:ext cx="3560763" cy="336550"/>
          </a:xfrm>
          <a:prstGeom prst="rect">
            <a:avLst/>
          </a:prstGeom>
          <a:noFill/>
          <a:ln w="9525">
            <a:noFill/>
            <a:miter lim="800000"/>
            <a:headEnd/>
            <a:tailEnd/>
          </a:ln>
        </p:spPr>
        <p:txBody>
          <a:bodyPr wrap="none">
            <a:spAutoFit/>
          </a:bodyPr>
          <a:lstStyle/>
          <a:p>
            <a:r>
              <a:rPr lang="es-ES"/>
              <a:t>PCOF (Primary Coated Optical Fibre)</a:t>
            </a:r>
          </a:p>
        </p:txBody>
      </p:sp>
      <p:pic>
        <p:nvPicPr>
          <p:cNvPr id="115717" name="Picture 7"/>
          <p:cNvPicPr>
            <a:picLocks noChangeAspect="1" noChangeArrowheads="1"/>
          </p:cNvPicPr>
          <p:nvPr/>
        </p:nvPicPr>
        <p:blipFill>
          <a:blip r:embed="rId4" cstate="print"/>
          <a:srcRect l="17291" t="2701" r="8266"/>
          <a:stretch>
            <a:fillRect/>
          </a:stretch>
        </p:blipFill>
        <p:spPr bwMode="auto">
          <a:xfrm>
            <a:off x="4875213" y="908050"/>
            <a:ext cx="4032250" cy="2516188"/>
          </a:xfrm>
          <a:prstGeom prst="rect">
            <a:avLst/>
          </a:prstGeom>
          <a:noFill/>
          <a:ln w="9525">
            <a:noFill/>
            <a:miter lim="800000"/>
            <a:headEnd/>
            <a:tailEnd/>
          </a:ln>
        </p:spPr>
      </p:pic>
      <p:sp>
        <p:nvSpPr>
          <p:cNvPr id="115718" name="Text Box 8"/>
          <p:cNvSpPr txBox="1">
            <a:spLocks noChangeArrowheads="1"/>
          </p:cNvSpPr>
          <p:nvPr/>
        </p:nvSpPr>
        <p:spPr bwMode="auto">
          <a:xfrm>
            <a:off x="4989513" y="3405188"/>
            <a:ext cx="3830637" cy="336550"/>
          </a:xfrm>
          <a:prstGeom prst="rect">
            <a:avLst/>
          </a:prstGeom>
          <a:noFill/>
          <a:ln w="9525">
            <a:noFill/>
            <a:miter lim="800000"/>
            <a:headEnd/>
            <a:tailEnd/>
          </a:ln>
        </p:spPr>
        <p:txBody>
          <a:bodyPr wrap="none">
            <a:spAutoFit/>
          </a:bodyPr>
          <a:lstStyle/>
          <a:p>
            <a:r>
              <a:rPr lang="es-ES"/>
              <a:t>SCOF (Secondary Coated Optical Fibre)</a:t>
            </a:r>
          </a:p>
        </p:txBody>
      </p:sp>
      <p:pic>
        <p:nvPicPr>
          <p:cNvPr id="115719" name="Picture 9"/>
          <p:cNvPicPr>
            <a:picLocks noChangeAspect="1" noChangeArrowheads="1"/>
          </p:cNvPicPr>
          <p:nvPr/>
        </p:nvPicPr>
        <p:blipFill>
          <a:blip r:embed="rId5" cstate="print"/>
          <a:srcRect l="6824" t="4056" r="9711" b="3983"/>
          <a:stretch>
            <a:fillRect/>
          </a:stretch>
        </p:blipFill>
        <p:spPr bwMode="auto">
          <a:xfrm>
            <a:off x="2268538" y="4005263"/>
            <a:ext cx="4679950" cy="2016125"/>
          </a:xfrm>
          <a:prstGeom prst="rect">
            <a:avLst/>
          </a:prstGeom>
          <a:noFill/>
          <a:ln w="9525">
            <a:noFill/>
            <a:miter lim="800000"/>
            <a:headEnd/>
            <a:tailEnd/>
          </a:ln>
        </p:spPr>
      </p:pic>
      <p:sp>
        <p:nvSpPr>
          <p:cNvPr id="115720" name="Text Box 10"/>
          <p:cNvSpPr txBox="1">
            <a:spLocks noChangeArrowheads="1"/>
          </p:cNvSpPr>
          <p:nvPr/>
        </p:nvSpPr>
        <p:spPr bwMode="auto">
          <a:xfrm>
            <a:off x="2814638" y="6021388"/>
            <a:ext cx="2271712" cy="336550"/>
          </a:xfrm>
          <a:prstGeom prst="rect">
            <a:avLst/>
          </a:prstGeom>
          <a:noFill/>
          <a:ln w="9525">
            <a:noFill/>
            <a:miter lim="800000"/>
            <a:headEnd/>
            <a:tailEnd/>
          </a:ln>
        </p:spPr>
        <p:txBody>
          <a:bodyPr wrap="none">
            <a:spAutoFit/>
          </a:bodyPr>
          <a:lstStyle/>
          <a:p>
            <a:r>
              <a:rPr lang="es-ES"/>
              <a:t>Cable de una sola fibra</a:t>
            </a:r>
          </a:p>
        </p:txBody>
      </p:sp>
      <p:sp>
        <p:nvSpPr>
          <p:cNvPr id="115721" name="Text Box 11"/>
          <p:cNvSpPr txBox="1">
            <a:spLocks noChangeArrowheads="1"/>
          </p:cNvSpPr>
          <p:nvPr/>
        </p:nvSpPr>
        <p:spPr bwMode="auto">
          <a:xfrm>
            <a:off x="1116013" y="250825"/>
            <a:ext cx="6904037" cy="579438"/>
          </a:xfrm>
          <a:prstGeom prst="rect">
            <a:avLst/>
          </a:prstGeom>
          <a:noFill/>
          <a:ln w="9525">
            <a:noFill/>
            <a:miter lim="800000"/>
            <a:headEnd/>
            <a:tailEnd/>
          </a:ln>
        </p:spPr>
        <p:txBody>
          <a:bodyPr wrap="none">
            <a:spAutoFit/>
          </a:bodyPr>
          <a:lstStyle/>
          <a:p>
            <a:r>
              <a:rPr lang="es-ES" sz="3200"/>
              <a:t>Estructura de un cable de fibra óptica</a:t>
            </a:r>
          </a:p>
        </p:txBody>
      </p:sp>
      <p:sp>
        <p:nvSpPr>
          <p:cNvPr id="13" name="1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13</a:t>
            </a:fld>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0" y="2128838"/>
            <a:ext cx="9144000" cy="0"/>
          </a:xfrm>
          <a:prstGeom prst="rect">
            <a:avLst/>
          </a:prstGeom>
          <a:noFill/>
          <a:ln w="9525">
            <a:noFill/>
            <a:miter lim="800000"/>
            <a:headEnd/>
            <a:tailEnd/>
          </a:ln>
        </p:spPr>
        <p:txBody>
          <a:bodyPr wrap="none" anchor="ctr">
            <a:spAutoFit/>
          </a:bodyPr>
          <a:lstStyle/>
          <a:p>
            <a:endParaRPr lang="es-ES"/>
          </a:p>
        </p:txBody>
      </p:sp>
      <p:sp>
        <p:nvSpPr>
          <p:cNvPr id="1030" name="Rectangle 3"/>
          <p:cNvSpPr>
            <a:spLocks noChangeArrowheads="1"/>
          </p:cNvSpPr>
          <p:nvPr/>
        </p:nvSpPr>
        <p:spPr bwMode="auto">
          <a:xfrm>
            <a:off x="1724025" y="2128838"/>
            <a:ext cx="2384425" cy="0"/>
          </a:xfrm>
          <a:prstGeom prst="rect">
            <a:avLst/>
          </a:prstGeom>
          <a:noFill/>
          <a:ln w="9525">
            <a:noFill/>
            <a:miter lim="800000"/>
            <a:headEnd/>
            <a:tailEnd/>
          </a:ln>
        </p:spPr>
        <p:txBody>
          <a:bodyPr wrap="none" anchor="ctr">
            <a:spAutoFit/>
          </a:bodyPr>
          <a:lstStyle/>
          <a:p>
            <a:endParaRPr lang="es-ES"/>
          </a:p>
        </p:txBody>
      </p:sp>
      <p:graphicFrame>
        <p:nvGraphicFramePr>
          <p:cNvPr id="1026" name="Object 4"/>
          <p:cNvGraphicFramePr>
            <a:graphicFrameLocks noChangeAspect="1"/>
          </p:cNvGraphicFramePr>
          <p:nvPr/>
        </p:nvGraphicFramePr>
        <p:xfrm>
          <a:off x="6353175" y="1116013"/>
          <a:ext cx="1171575" cy="2600325"/>
        </p:xfrm>
        <a:graphic>
          <a:graphicData uri="http://schemas.openxmlformats.org/presentationml/2006/ole">
            <mc:AlternateContent xmlns:mc="http://schemas.openxmlformats.org/markup-compatibility/2006">
              <mc:Choice xmlns:v="urn:schemas-microsoft-com:vml" Requires="v">
                <p:oleObj spid="_x0000_s1036" name="Imagen" r:id="rId4" imgW="1173480" imgH="2599944" progId="Word.Picture.8">
                  <p:embed/>
                </p:oleObj>
              </mc:Choice>
              <mc:Fallback>
                <p:oleObj name="Imagen" r:id="rId4" imgW="1173480" imgH="2599944"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175" y="1116013"/>
                        <a:ext cx="1171575" cy="260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5"/>
          <p:cNvSpPr>
            <a:spLocks noChangeArrowheads="1"/>
          </p:cNvSpPr>
          <p:nvPr/>
        </p:nvSpPr>
        <p:spPr bwMode="auto">
          <a:xfrm>
            <a:off x="1544638" y="2081213"/>
            <a:ext cx="2384425" cy="0"/>
          </a:xfrm>
          <a:prstGeom prst="rect">
            <a:avLst/>
          </a:prstGeom>
          <a:noFill/>
          <a:ln w="9525">
            <a:noFill/>
            <a:miter lim="800000"/>
            <a:headEnd/>
            <a:tailEnd/>
          </a:ln>
        </p:spPr>
        <p:txBody>
          <a:bodyPr wrap="none">
            <a:spAutoFit/>
          </a:bodyPr>
          <a:lstStyle/>
          <a:p>
            <a:endParaRPr lang="es-ES"/>
          </a:p>
        </p:txBody>
      </p:sp>
      <p:graphicFrame>
        <p:nvGraphicFramePr>
          <p:cNvPr id="1027" name="Object 6"/>
          <p:cNvGraphicFramePr>
            <a:graphicFrameLocks noChangeAspect="1"/>
          </p:cNvGraphicFramePr>
          <p:nvPr/>
        </p:nvGraphicFramePr>
        <p:xfrm>
          <a:off x="1795463" y="1093788"/>
          <a:ext cx="1552575" cy="2695575"/>
        </p:xfrm>
        <a:graphic>
          <a:graphicData uri="http://schemas.openxmlformats.org/presentationml/2006/ole">
            <mc:AlternateContent xmlns:mc="http://schemas.openxmlformats.org/markup-compatibility/2006">
              <mc:Choice xmlns:v="urn:schemas-microsoft-com:vml" Requires="v">
                <p:oleObj spid="_x0000_s1037" name="Imagen" r:id="rId6" imgW="1554480" imgH="2697480" progId="Word.Picture.8">
                  <p:embed/>
                </p:oleObj>
              </mc:Choice>
              <mc:Fallback>
                <p:oleObj name="Imagen" r:id="rId6" imgW="1554480" imgH="269748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463" y="1093788"/>
                        <a:ext cx="1552575" cy="269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7"/>
          <p:cNvSpPr txBox="1">
            <a:spLocks noChangeArrowheads="1"/>
          </p:cNvSpPr>
          <p:nvPr/>
        </p:nvSpPr>
        <p:spPr bwMode="auto">
          <a:xfrm>
            <a:off x="290513" y="4660900"/>
            <a:ext cx="3562350" cy="1793875"/>
          </a:xfrm>
          <a:prstGeom prst="rect">
            <a:avLst/>
          </a:prstGeom>
          <a:noFill/>
          <a:ln w="9525">
            <a:noFill/>
            <a:miter lim="800000"/>
            <a:headEnd/>
            <a:tailEnd/>
          </a:ln>
        </p:spPr>
        <p:txBody>
          <a:bodyPr>
            <a:spAutoFit/>
          </a:bodyPr>
          <a:lstStyle/>
          <a:p>
            <a:pPr marL="342900" indent="-342900">
              <a:buFontTx/>
              <a:buAutoNum type="arabicPeriod"/>
            </a:pPr>
            <a:r>
              <a:rPr lang="es-ES" sz="1400"/>
              <a:t>Soporte central dieléctrico</a:t>
            </a:r>
          </a:p>
          <a:p>
            <a:pPr marL="342900" indent="-342900">
              <a:buFontTx/>
              <a:buAutoNum type="arabicPeriod"/>
            </a:pPr>
            <a:r>
              <a:rPr lang="es-ES" sz="1400"/>
              <a:t>Fibras ópticas (de 32 hasta 224)</a:t>
            </a:r>
          </a:p>
          <a:p>
            <a:pPr marL="342900" indent="-342900">
              <a:buFontTx/>
              <a:buAutoNum type="arabicPeriod"/>
            </a:pPr>
            <a:r>
              <a:rPr lang="es-ES" sz="1400"/>
              <a:t>Tubos de protección holgada de las fibras taponados con gel antihumedad</a:t>
            </a:r>
          </a:p>
          <a:p>
            <a:pPr marL="342900" indent="-342900">
              <a:buFontTx/>
              <a:buAutoNum type="arabicPeriod"/>
            </a:pPr>
            <a:r>
              <a:rPr lang="es-ES" sz="1400"/>
              <a:t>Cintas de protección y sujeción del núcleo óptico</a:t>
            </a:r>
          </a:p>
          <a:p>
            <a:pPr marL="342900" indent="-342900">
              <a:buFontTx/>
              <a:buAutoNum type="arabicPeriod"/>
            </a:pPr>
            <a:r>
              <a:rPr lang="es-ES" sz="1400"/>
              <a:t>Tubo de aluminio estanco</a:t>
            </a:r>
          </a:p>
          <a:p>
            <a:pPr marL="342900" indent="-342900">
              <a:buFontTx/>
              <a:buAutoNum type="arabicPeriod"/>
            </a:pPr>
            <a:r>
              <a:rPr lang="es-ES" sz="1400"/>
              <a:t>Armadura de hilos de acero-aluminio</a:t>
            </a:r>
          </a:p>
        </p:txBody>
      </p:sp>
      <p:sp>
        <p:nvSpPr>
          <p:cNvPr id="1033" name="Text Box 8"/>
          <p:cNvSpPr txBox="1">
            <a:spLocks noChangeArrowheads="1"/>
          </p:cNvSpPr>
          <p:nvPr/>
        </p:nvSpPr>
        <p:spPr bwMode="auto">
          <a:xfrm>
            <a:off x="179388" y="3868738"/>
            <a:ext cx="3924300" cy="581025"/>
          </a:xfrm>
          <a:prstGeom prst="rect">
            <a:avLst/>
          </a:prstGeom>
          <a:noFill/>
          <a:ln w="9525">
            <a:noFill/>
            <a:miter lim="800000"/>
            <a:headEnd/>
            <a:tailEnd/>
          </a:ln>
        </p:spPr>
        <p:txBody>
          <a:bodyPr wrap="none">
            <a:spAutoFit/>
          </a:bodyPr>
          <a:lstStyle/>
          <a:p>
            <a:pPr algn="ctr"/>
            <a:r>
              <a:rPr lang="es-ES" b="1"/>
              <a:t>Cable de fibra para tendidos eléctricos</a:t>
            </a:r>
          </a:p>
          <a:p>
            <a:pPr algn="ctr"/>
            <a:r>
              <a:rPr lang="es-ES" b="1"/>
              <a:t>Usado como cable de tierra</a:t>
            </a:r>
          </a:p>
        </p:txBody>
      </p:sp>
      <p:sp>
        <p:nvSpPr>
          <p:cNvPr id="1034" name="Text Box 9"/>
          <p:cNvSpPr txBox="1">
            <a:spLocks noChangeArrowheads="1"/>
          </p:cNvSpPr>
          <p:nvPr/>
        </p:nvSpPr>
        <p:spPr bwMode="auto">
          <a:xfrm>
            <a:off x="4716463" y="4518025"/>
            <a:ext cx="4248150" cy="2006600"/>
          </a:xfrm>
          <a:prstGeom prst="rect">
            <a:avLst/>
          </a:prstGeom>
          <a:noFill/>
          <a:ln w="9525">
            <a:noFill/>
            <a:miter lim="800000"/>
            <a:headEnd/>
            <a:tailEnd/>
          </a:ln>
        </p:spPr>
        <p:txBody>
          <a:bodyPr>
            <a:spAutoFit/>
          </a:bodyPr>
          <a:lstStyle/>
          <a:p>
            <a:pPr marL="342900" indent="-342900">
              <a:buFontTx/>
              <a:buAutoNum type="arabicPeriod"/>
            </a:pPr>
            <a:r>
              <a:rPr lang="es-ES" sz="1400"/>
              <a:t>Soporte central dieléctrico</a:t>
            </a:r>
          </a:p>
          <a:p>
            <a:pPr marL="342900" indent="-342900">
              <a:buFontTx/>
              <a:buAutoNum type="arabicPeriod"/>
            </a:pPr>
            <a:r>
              <a:rPr lang="es-ES" sz="1400"/>
              <a:t>Fibras ópticas (de 32 hasta 224)</a:t>
            </a:r>
          </a:p>
          <a:p>
            <a:pPr marL="342900" indent="-342900">
              <a:buFontTx/>
              <a:buAutoNum type="arabicPeriod"/>
            </a:pPr>
            <a:r>
              <a:rPr lang="es-ES" sz="1400"/>
              <a:t>Protección holgada taponada con gel antihumedad</a:t>
            </a:r>
          </a:p>
          <a:p>
            <a:pPr marL="342900" indent="-342900">
              <a:buFontTx/>
              <a:buAutoNum type="arabicPeriod"/>
            </a:pPr>
            <a:r>
              <a:rPr lang="es-ES" sz="1400"/>
              <a:t>Cintas de protección y sujeción del núcleo óptico</a:t>
            </a:r>
          </a:p>
          <a:p>
            <a:pPr marL="342900" indent="-342900">
              <a:buFontTx/>
              <a:buAutoNum type="arabicPeriod"/>
            </a:pPr>
            <a:r>
              <a:rPr lang="es-ES" sz="1400"/>
              <a:t>Cubierta termoplástica interior</a:t>
            </a:r>
          </a:p>
          <a:p>
            <a:pPr marL="342900" indent="-342900">
              <a:buFontTx/>
              <a:buAutoNum type="arabicPeriod"/>
            </a:pPr>
            <a:r>
              <a:rPr lang="es-ES" sz="1400"/>
              <a:t>Refuerzo compuesto por hilados de aramida</a:t>
            </a:r>
          </a:p>
          <a:p>
            <a:pPr marL="342900" indent="-342900">
              <a:buFontTx/>
              <a:buAutoNum type="arabicPeriod"/>
            </a:pPr>
            <a:r>
              <a:rPr lang="es-ES" sz="1400"/>
              <a:t>Cubierta termoplástica exterior</a:t>
            </a:r>
          </a:p>
        </p:txBody>
      </p:sp>
      <p:sp>
        <p:nvSpPr>
          <p:cNvPr id="1035" name="Text Box 10"/>
          <p:cNvSpPr txBox="1">
            <a:spLocks noChangeArrowheads="1"/>
          </p:cNvSpPr>
          <p:nvPr/>
        </p:nvSpPr>
        <p:spPr bwMode="auto">
          <a:xfrm>
            <a:off x="4787900" y="3868738"/>
            <a:ext cx="3786188" cy="581025"/>
          </a:xfrm>
          <a:prstGeom prst="rect">
            <a:avLst/>
          </a:prstGeom>
          <a:noFill/>
          <a:ln w="9525">
            <a:noFill/>
            <a:miter lim="800000"/>
            <a:headEnd/>
            <a:tailEnd/>
          </a:ln>
        </p:spPr>
        <p:txBody>
          <a:bodyPr wrap="none">
            <a:spAutoFit/>
          </a:bodyPr>
          <a:lstStyle/>
          <a:p>
            <a:pPr algn="ctr"/>
            <a:r>
              <a:rPr lang="es-ES" b="1"/>
              <a:t>Cable de fibra aéreo</a:t>
            </a:r>
          </a:p>
          <a:p>
            <a:pPr algn="ctr"/>
            <a:r>
              <a:rPr lang="es-ES" b="1"/>
              <a:t>Resiste disparos de cazadores a 20m</a:t>
            </a:r>
          </a:p>
        </p:txBody>
      </p:sp>
      <p:sp>
        <p:nvSpPr>
          <p:cNvPr id="1036" name="Text Box 11"/>
          <p:cNvSpPr txBox="1">
            <a:spLocks noChangeArrowheads="1"/>
          </p:cNvSpPr>
          <p:nvPr/>
        </p:nvSpPr>
        <p:spPr bwMode="auto">
          <a:xfrm>
            <a:off x="1331913" y="250825"/>
            <a:ext cx="6226175" cy="579438"/>
          </a:xfrm>
          <a:prstGeom prst="rect">
            <a:avLst/>
          </a:prstGeom>
          <a:noFill/>
          <a:ln w="9525">
            <a:noFill/>
            <a:miter lim="800000"/>
            <a:headEnd/>
            <a:tailEnd/>
          </a:ln>
        </p:spPr>
        <p:txBody>
          <a:bodyPr wrap="none">
            <a:spAutoFit/>
          </a:bodyPr>
          <a:lstStyle/>
          <a:p>
            <a:r>
              <a:rPr lang="es-ES" sz="3200"/>
              <a:t>Mangueras de fibra óptica aéreas</a:t>
            </a:r>
          </a:p>
        </p:txBody>
      </p:sp>
      <p:sp>
        <p:nvSpPr>
          <p:cNvPr id="16" name="15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14</a:t>
            </a:fld>
            <a:endParaRPr lang="es-ES" dirty="0"/>
          </a:p>
        </p:txBody>
      </p:sp>
    </p:spTree>
    <p:extLst>
      <p:ext uri="{BB962C8B-B14F-4D97-AF65-F5344CB8AC3E}">
        <p14:creationId xmlns:p14="http://schemas.microsoft.com/office/powerpoint/2010/main" val="61022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2" descr="782px-Submarine_cable_cross-section_3D_plain_svg"/>
          <p:cNvPicPr>
            <a:picLocks noChangeAspect="1" noChangeArrowheads="1"/>
          </p:cNvPicPr>
          <p:nvPr/>
        </p:nvPicPr>
        <p:blipFill>
          <a:blip r:embed="rId3" cstate="print"/>
          <a:srcRect/>
          <a:stretch>
            <a:fillRect/>
          </a:stretch>
        </p:blipFill>
        <p:spPr bwMode="auto">
          <a:xfrm>
            <a:off x="971550" y="908050"/>
            <a:ext cx="3724275" cy="2857500"/>
          </a:xfrm>
          <a:prstGeom prst="rect">
            <a:avLst/>
          </a:prstGeom>
          <a:noFill/>
          <a:ln w="9525">
            <a:noFill/>
            <a:miter lim="800000"/>
            <a:headEnd/>
            <a:tailEnd/>
          </a:ln>
        </p:spPr>
      </p:pic>
      <p:pic>
        <p:nvPicPr>
          <p:cNvPr id="116740" name="Picture 4" descr="800px-France_Telecom_Marine_Rene_Descartes_p1150247"/>
          <p:cNvPicPr>
            <a:picLocks noChangeAspect="1" noChangeArrowheads="1"/>
          </p:cNvPicPr>
          <p:nvPr/>
        </p:nvPicPr>
        <p:blipFill>
          <a:blip r:embed="rId4" cstate="print"/>
          <a:srcRect/>
          <a:stretch>
            <a:fillRect/>
          </a:stretch>
        </p:blipFill>
        <p:spPr bwMode="auto">
          <a:xfrm>
            <a:off x="5292725" y="3668713"/>
            <a:ext cx="3048000" cy="2286000"/>
          </a:xfrm>
          <a:prstGeom prst="rect">
            <a:avLst/>
          </a:prstGeom>
          <a:noFill/>
          <a:ln w="9525">
            <a:noFill/>
            <a:miter lim="800000"/>
            <a:headEnd/>
            <a:tailEnd/>
          </a:ln>
        </p:spPr>
      </p:pic>
      <p:sp>
        <p:nvSpPr>
          <p:cNvPr id="116741" name="Text Box 5"/>
          <p:cNvSpPr txBox="1">
            <a:spLocks noChangeArrowheads="1"/>
          </p:cNvSpPr>
          <p:nvPr/>
        </p:nvSpPr>
        <p:spPr bwMode="auto">
          <a:xfrm>
            <a:off x="539750" y="3932238"/>
            <a:ext cx="4067175" cy="2219325"/>
          </a:xfrm>
          <a:prstGeom prst="rect">
            <a:avLst/>
          </a:prstGeom>
          <a:noFill/>
          <a:ln w="9525">
            <a:noFill/>
            <a:miter lim="800000"/>
            <a:headEnd/>
            <a:tailEnd/>
          </a:ln>
        </p:spPr>
        <p:txBody>
          <a:bodyPr>
            <a:spAutoFit/>
          </a:bodyPr>
          <a:lstStyle/>
          <a:p>
            <a:pPr marL="457200" indent="-457200"/>
            <a:r>
              <a:rPr lang="es-ES" sz="1400"/>
              <a:t>SECCIÓN TRANSVERSAL DE UN CABLE SUBMARINO</a:t>
            </a:r>
          </a:p>
          <a:p>
            <a:pPr marL="457200" indent="-457200">
              <a:buFontTx/>
              <a:buAutoNum type="arabicPeriod"/>
            </a:pPr>
            <a:r>
              <a:rPr lang="es-ES" sz="1400"/>
              <a:t>Polietileno</a:t>
            </a:r>
          </a:p>
          <a:p>
            <a:pPr marL="457200" indent="-457200">
              <a:buFontTx/>
              <a:buAutoNum type="arabicPeriod"/>
            </a:pPr>
            <a:r>
              <a:rPr lang="es-ES" sz="1400"/>
              <a:t>Cinta “Mylar”</a:t>
            </a:r>
          </a:p>
          <a:p>
            <a:pPr marL="457200" indent="-457200">
              <a:buFontTx/>
              <a:buAutoNum type="arabicPeriod"/>
            </a:pPr>
            <a:r>
              <a:rPr lang="es-ES" sz="1400"/>
              <a:t>Cables de acero ‘Stranded’</a:t>
            </a:r>
          </a:p>
          <a:p>
            <a:pPr marL="457200" indent="-457200">
              <a:buFontTx/>
              <a:buAutoNum type="arabicPeriod"/>
            </a:pPr>
            <a:r>
              <a:rPr lang="es-ES" sz="1400"/>
              <a:t>Barrera de aluminio protectora del agua</a:t>
            </a:r>
          </a:p>
          <a:p>
            <a:pPr marL="457200" indent="-457200">
              <a:buFontTx/>
              <a:buAutoNum type="arabicPeriod"/>
            </a:pPr>
            <a:r>
              <a:rPr lang="es-ES" sz="1400"/>
              <a:t>Policarbonato</a:t>
            </a:r>
          </a:p>
          <a:p>
            <a:pPr marL="457200" indent="-457200">
              <a:buFontTx/>
              <a:buAutoNum type="arabicPeriod"/>
            </a:pPr>
            <a:r>
              <a:rPr lang="es-ES" sz="1400"/>
              <a:t>Tubo de cobre o de aluminio</a:t>
            </a:r>
          </a:p>
          <a:p>
            <a:pPr marL="457200" indent="-457200">
              <a:buFontTx/>
              <a:buAutoNum type="arabicPeriod"/>
            </a:pPr>
            <a:r>
              <a:rPr lang="es-ES" sz="1400"/>
              <a:t>Gelatina de petróleo</a:t>
            </a:r>
          </a:p>
          <a:p>
            <a:pPr marL="457200" indent="-457200">
              <a:buFontTx/>
              <a:buAutoNum type="arabicPeriod"/>
            </a:pPr>
            <a:r>
              <a:rPr lang="es-ES" sz="1400"/>
              <a:t>Fibras ópticas</a:t>
            </a:r>
          </a:p>
        </p:txBody>
      </p:sp>
      <p:sp>
        <p:nvSpPr>
          <p:cNvPr id="116742" name="Text Box 6"/>
          <p:cNvSpPr txBox="1">
            <a:spLocks noChangeArrowheads="1"/>
          </p:cNvSpPr>
          <p:nvPr/>
        </p:nvSpPr>
        <p:spPr bwMode="auto">
          <a:xfrm>
            <a:off x="4643438" y="6116638"/>
            <a:ext cx="4500562" cy="336550"/>
          </a:xfrm>
          <a:prstGeom prst="rect">
            <a:avLst/>
          </a:prstGeom>
          <a:noFill/>
          <a:ln w="9525">
            <a:noFill/>
            <a:miter lim="800000"/>
            <a:headEnd/>
            <a:tailEnd/>
          </a:ln>
        </p:spPr>
        <p:txBody>
          <a:bodyPr>
            <a:spAutoFit/>
          </a:bodyPr>
          <a:lstStyle/>
          <a:p>
            <a:pPr marL="457200" indent="-457200"/>
            <a:r>
              <a:rPr lang="es-ES"/>
              <a:t>Barco utilizado para tender cable submarino</a:t>
            </a:r>
          </a:p>
        </p:txBody>
      </p:sp>
      <p:pic>
        <p:nvPicPr>
          <p:cNvPr id="116743" name="Picture 7" descr="800px-Submarine_cables"/>
          <p:cNvPicPr>
            <a:picLocks noChangeAspect="1" noChangeArrowheads="1"/>
          </p:cNvPicPr>
          <p:nvPr/>
        </p:nvPicPr>
        <p:blipFill>
          <a:blip r:embed="rId5" cstate="print"/>
          <a:srcRect/>
          <a:stretch>
            <a:fillRect/>
          </a:stretch>
        </p:blipFill>
        <p:spPr bwMode="auto">
          <a:xfrm>
            <a:off x="5292725" y="981075"/>
            <a:ext cx="3048000" cy="1949450"/>
          </a:xfrm>
          <a:prstGeom prst="rect">
            <a:avLst/>
          </a:prstGeom>
          <a:noFill/>
          <a:ln w="9525">
            <a:noFill/>
            <a:miter lim="800000"/>
            <a:headEnd/>
            <a:tailEnd/>
          </a:ln>
        </p:spPr>
      </p:pic>
      <p:sp>
        <p:nvSpPr>
          <p:cNvPr id="116744" name="Text Box 8"/>
          <p:cNvSpPr txBox="1">
            <a:spLocks noChangeArrowheads="1"/>
          </p:cNvSpPr>
          <p:nvPr/>
        </p:nvSpPr>
        <p:spPr bwMode="auto">
          <a:xfrm>
            <a:off x="5218113" y="3068638"/>
            <a:ext cx="3241675" cy="336550"/>
          </a:xfrm>
          <a:prstGeom prst="rect">
            <a:avLst/>
          </a:prstGeom>
          <a:noFill/>
          <a:ln w="9525">
            <a:noFill/>
            <a:miter lim="800000"/>
            <a:headEnd/>
            <a:tailEnd/>
          </a:ln>
        </p:spPr>
        <p:txBody>
          <a:bodyPr>
            <a:spAutoFit/>
          </a:bodyPr>
          <a:lstStyle/>
          <a:p>
            <a:pPr marL="457200" indent="-457200"/>
            <a:r>
              <a:rPr lang="es-ES"/>
              <a:t>Fibras submarinas en el mundo</a:t>
            </a:r>
          </a:p>
        </p:txBody>
      </p:sp>
      <p:sp>
        <p:nvSpPr>
          <p:cNvPr id="116745" name="Text Box 9"/>
          <p:cNvSpPr txBox="1">
            <a:spLocks noChangeArrowheads="1"/>
          </p:cNvSpPr>
          <p:nvPr/>
        </p:nvSpPr>
        <p:spPr bwMode="auto">
          <a:xfrm>
            <a:off x="2278063" y="250825"/>
            <a:ext cx="4310062" cy="579438"/>
          </a:xfrm>
          <a:prstGeom prst="rect">
            <a:avLst/>
          </a:prstGeom>
          <a:noFill/>
          <a:ln w="9525">
            <a:noFill/>
            <a:miter lim="800000"/>
            <a:headEnd/>
            <a:tailEnd/>
          </a:ln>
        </p:spPr>
        <p:txBody>
          <a:bodyPr wrap="none">
            <a:spAutoFit/>
          </a:bodyPr>
          <a:lstStyle/>
          <a:p>
            <a:r>
              <a:rPr lang="es-ES" sz="3200"/>
              <a:t>Fibra óptica submarina</a:t>
            </a:r>
          </a:p>
        </p:txBody>
      </p:sp>
      <p:sp>
        <p:nvSpPr>
          <p:cNvPr id="13" name="1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15</a:t>
            </a:fld>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ChangeArrowheads="1"/>
          </p:cNvSpPr>
          <p:nvPr/>
        </p:nvSpPr>
        <p:spPr bwMode="auto">
          <a:xfrm>
            <a:off x="7235825" y="2284413"/>
            <a:ext cx="252413" cy="3219450"/>
          </a:xfrm>
          <a:prstGeom prst="rect">
            <a:avLst/>
          </a:prstGeom>
          <a:solidFill>
            <a:srgbClr val="CC99FF">
              <a:alpha val="50195"/>
            </a:srgbClr>
          </a:solidFill>
          <a:ln w="12700">
            <a:noFill/>
            <a:miter lim="800000"/>
            <a:headEnd/>
            <a:tailEnd/>
          </a:ln>
        </p:spPr>
        <p:txBody>
          <a:bodyPr wrap="none" anchor="ctr"/>
          <a:lstStyle/>
          <a:p>
            <a:endParaRPr lang="es-ES"/>
          </a:p>
        </p:txBody>
      </p:sp>
      <p:sp>
        <p:nvSpPr>
          <p:cNvPr id="1512451" name="Rectangle 3"/>
          <p:cNvSpPr>
            <a:spLocks noChangeArrowheads="1"/>
          </p:cNvSpPr>
          <p:nvPr/>
        </p:nvSpPr>
        <p:spPr bwMode="auto">
          <a:xfrm>
            <a:off x="6008688" y="2284413"/>
            <a:ext cx="719137" cy="3219450"/>
          </a:xfrm>
          <a:prstGeom prst="rect">
            <a:avLst/>
          </a:prstGeom>
          <a:solidFill>
            <a:srgbClr val="CCFFCC">
              <a:alpha val="50195"/>
            </a:srgbClr>
          </a:solidFill>
          <a:ln w="12700">
            <a:noFill/>
            <a:miter lim="800000"/>
            <a:headEnd/>
            <a:tailEnd/>
          </a:ln>
        </p:spPr>
        <p:txBody>
          <a:bodyPr wrap="none" anchor="ctr"/>
          <a:lstStyle/>
          <a:p>
            <a:endParaRPr lang="es-ES"/>
          </a:p>
        </p:txBody>
      </p:sp>
      <p:sp>
        <p:nvSpPr>
          <p:cNvPr id="1512452" name="Rectangle 4"/>
          <p:cNvSpPr>
            <a:spLocks noChangeArrowheads="1"/>
          </p:cNvSpPr>
          <p:nvPr/>
        </p:nvSpPr>
        <p:spPr bwMode="auto">
          <a:xfrm>
            <a:off x="6729413" y="2276475"/>
            <a:ext cx="503237" cy="3238500"/>
          </a:xfrm>
          <a:prstGeom prst="rect">
            <a:avLst/>
          </a:prstGeom>
          <a:solidFill>
            <a:srgbClr val="FFFF99">
              <a:alpha val="50195"/>
            </a:srgbClr>
          </a:solidFill>
          <a:ln w="12700">
            <a:noFill/>
            <a:miter lim="800000"/>
            <a:headEnd/>
            <a:tailEnd/>
          </a:ln>
        </p:spPr>
        <p:txBody>
          <a:bodyPr wrap="none" anchor="ctr"/>
          <a:lstStyle/>
          <a:p>
            <a:endParaRPr lang="es-ES"/>
          </a:p>
        </p:txBody>
      </p:sp>
      <p:sp>
        <p:nvSpPr>
          <p:cNvPr id="1512453" name="Rectangle 5"/>
          <p:cNvSpPr>
            <a:spLocks noChangeArrowheads="1"/>
          </p:cNvSpPr>
          <p:nvPr/>
        </p:nvSpPr>
        <p:spPr bwMode="auto">
          <a:xfrm>
            <a:off x="7488238" y="2284413"/>
            <a:ext cx="431800" cy="3219450"/>
          </a:xfrm>
          <a:prstGeom prst="rect">
            <a:avLst/>
          </a:prstGeom>
          <a:solidFill>
            <a:srgbClr val="99CCFF">
              <a:alpha val="50195"/>
            </a:srgbClr>
          </a:solidFill>
          <a:ln w="12700">
            <a:noFill/>
            <a:miter lim="800000"/>
            <a:headEnd/>
            <a:tailEnd/>
          </a:ln>
        </p:spPr>
        <p:txBody>
          <a:bodyPr wrap="none" anchor="ctr"/>
          <a:lstStyle/>
          <a:p>
            <a:endParaRPr lang="es-ES"/>
          </a:p>
        </p:txBody>
      </p:sp>
      <p:sp>
        <p:nvSpPr>
          <p:cNvPr id="1512454" name="Rectangle 6"/>
          <p:cNvSpPr>
            <a:spLocks noChangeArrowheads="1"/>
          </p:cNvSpPr>
          <p:nvPr/>
        </p:nvSpPr>
        <p:spPr bwMode="auto">
          <a:xfrm>
            <a:off x="2125663" y="1344613"/>
            <a:ext cx="576262" cy="4156075"/>
          </a:xfrm>
          <a:prstGeom prst="rect">
            <a:avLst/>
          </a:prstGeom>
          <a:solidFill>
            <a:schemeClr val="accent1">
              <a:alpha val="50195"/>
            </a:schemeClr>
          </a:solidFill>
          <a:ln w="12700">
            <a:noFill/>
            <a:miter lim="800000"/>
            <a:headEnd/>
            <a:tailEnd/>
          </a:ln>
        </p:spPr>
        <p:txBody>
          <a:bodyPr wrap="none" anchor="ctr"/>
          <a:lstStyle/>
          <a:p>
            <a:endParaRPr lang="es-ES"/>
          </a:p>
        </p:txBody>
      </p:sp>
      <p:sp>
        <p:nvSpPr>
          <p:cNvPr id="1512455" name="Rectangle 7"/>
          <p:cNvSpPr>
            <a:spLocks noChangeArrowheads="1"/>
          </p:cNvSpPr>
          <p:nvPr/>
        </p:nvSpPr>
        <p:spPr bwMode="auto">
          <a:xfrm>
            <a:off x="5435600" y="2284413"/>
            <a:ext cx="576263" cy="3219450"/>
          </a:xfrm>
          <a:prstGeom prst="rect">
            <a:avLst/>
          </a:prstGeom>
          <a:solidFill>
            <a:srgbClr val="FF99CC">
              <a:alpha val="50195"/>
            </a:srgbClr>
          </a:solidFill>
          <a:ln w="12700">
            <a:noFill/>
            <a:miter lim="800000"/>
            <a:headEnd/>
            <a:tailEnd/>
          </a:ln>
        </p:spPr>
        <p:txBody>
          <a:bodyPr wrap="none" anchor="ctr"/>
          <a:lstStyle/>
          <a:p>
            <a:endParaRPr lang="es-ES"/>
          </a:p>
        </p:txBody>
      </p:sp>
      <p:sp>
        <p:nvSpPr>
          <p:cNvPr id="1512456" name="Text Box 8"/>
          <p:cNvSpPr txBox="1">
            <a:spLocks noChangeArrowheads="1"/>
          </p:cNvSpPr>
          <p:nvPr/>
        </p:nvSpPr>
        <p:spPr bwMode="auto">
          <a:xfrm>
            <a:off x="1908175" y="1066800"/>
            <a:ext cx="1008063" cy="274638"/>
          </a:xfrm>
          <a:prstGeom prst="rect">
            <a:avLst/>
          </a:prstGeom>
          <a:noFill/>
          <a:ln w="9525">
            <a:noFill/>
            <a:miter lim="800000"/>
            <a:headEnd/>
            <a:tailEnd/>
          </a:ln>
        </p:spPr>
        <p:txBody>
          <a:bodyPr>
            <a:spAutoFit/>
          </a:bodyPr>
          <a:lstStyle/>
          <a:p>
            <a:pPr algn="ctr">
              <a:spcBef>
                <a:spcPct val="50000"/>
              </a:spcBef>
            </a:pPr>
            <a:r>
              <a:rPr lang="es-ES_tradnl" sz="1200" b="1"/>
              <a:t>1ª ventana</a:t>
            </a:r>
            <a:endParaRPr lang="es-ES" sz="1200" b="1"/>
          </a:p>
        </p:txBody>
      </p:sp>
      <p:sp>
        <p:nvSpPr>
          <p:cNvPr id="117770" name="Text Box 9"/>
          <p:cNvSpPr txBox="1">
            <a:spLocks noChangeArrowheads="1"/>
          </p:cNvSpPr>
          <p:nvPr/>
        </p:nvSpPr>
        <p:spPr bwMode="auto">
          <a:xfrm>
            <a:off x="5462588" y="2566988"/>
            <a:ext cx="1989137" cy="639762"/>
          </a:xfrm>
          <a:prstGeom prst="rect">
            <a:avLst/>
          </a:prstGeom>
          <a:noFill/>
          <a:ln w="9525">
            <a:noFill/>
            <a:miter lim="800000"/>
            <a:headEnd/>
            <a:tailEnd/>
          </a:ln>
        </p:spPr>
        <p:txBody>
          <a:bodyPr>
            <a:spAutoFit/>
          </a:bodyPr>
          <a:lstStyle/>
          <a:p>
            <a:pPr algn="ctr">
              <a:spcBef>
                <a:spcPct val="50000"/>
              </a:spcBef>
            </a:pPr>
            <a:r>
              <a:rPr lang="es-ES_tradnl" sz="1200" b="1"/>
              <a:t>Absorción producida por el ión hidroxilo, OH</a:t>
            </a:r>
            <a:r>
              <a:rPr lang="es-ES_tradnl" sz="1200" b="1" baseline="50000"/>
              <a:t>-</a:t>
            </a:r>
            <a:r>
              <a:rPr lang="es-ES_tradnl" sz="1200" b="1"/>
              <a:t> (‘Pico de agua’) </a:t>
            </a:r>
            <a:endParaRPr lang="es-ES" sz="1200" b="1"/>
          </a:p>
        </p:txBody>
      </p:sp>
      <p:sp>
        <p:nvSpPr>
          <p:cNvPr id="117771" name="Line 10"/>
          <p:cNvSpPr>
            <a:spLocks noChangeShapeType="1"/>
          </p:cNvSpPr>
          <p:nvPr/>
        </p:nvSpPr>
        <p:spPr bwMode="auto">
          <a:xfrm flipH="1">
            <a:off x="1096963" y="6110288"/>
            <a:ext cx="533400" cy="0"/>
          </a:xfrm>
          <a:prstGeom prst="line">
            <a:avLst/>
          </a:prstGeom>
          <a:noFill/>
          <a:ln w="12700">
            <a:solidFill>
              <a:schemeClr val="tx1"/>
            </a:solidFill>
            <a:round/>
            <a:headEnd/>
            <a:tailEnd type="triangle" w="med" len="med"/>
          </a:ln>
        </p:spPr>
        <p:txBody>
          <a:bodyPr/>
          <a:lstStyle/>
          <a:p>
            <a:endParaRPr lang="es-ES"/>
          </a:p>
        </p:txBody>
      </p:sp>
      <p:sp>
        <p:nvSpPr>
          <p:cNvPr id="117772" name="Line 11"/>
          <p:cNvSpPr>
            <a:spLocks noChangeShapeType="1"/>
          </p:cNvSpPr>
          <p:nvPr/>
        </p:nvSpPr>
        <p:spPr bwMode="auto">
          <a:xfrm>
            <a:off x="1630363" y="5957888"/>
            <a:ext cx="0" cy="304800"/>
          </a:xfrm>
          <a:prstGeom prst="line">
            <a:avLst/>
          </a:prstGeom>
          <a:noFill/>
          <a:ln w="12700">
            <a:solidFill>
              <a:schemeClr val="tx1"/>
            </a:solidFill>
            <a:round/>
            <a:headEnd/>
            <a:tailEnd/>
          </a:ln>
        </p:spPr>
        <p:txBody>
          <a:bodyPr/>
          <a:lstStyle/>
          <a:p>
            <a:endParaRPr lang="es-ES"/>
          </a:p>
        </p:txBody>
      </p:sp>
      <p:sp>
        <p:nvSpPr>
          <p:cNvPr id="117773" name="Text Box 12"/>
          <p:cNvSpPr txBox="1">
            <a:spLocks noChangeArrowheads="1"/>
          </p:cNvSpPr>
          <p:nvPr/>
        </p:nvSpPr>
        <p:spPr bwMode="auto">
          <a:xfrm>
            <a:off x="458788" y="6137275"/>
            <a:ext cx="1089025" cy="304800"/>
          </a:xfrm>
          <a:prstGeom prst="rect">
            <a:avLst/>
          </a:prstGeom>
          <a:noFill/>
          <a:ln w="12700">
            <a:noFill/>
            <a:miter lim="800000"/>
            <a:headEnd/>
            <a:tailEnd/>
          </a:ln>
        </p:spPr>
        <p:txBody>
          <a:bodyPr wrap="none">
            <a:spAutoFit/>
          </a:bodyPr>
          <a:lstStyle/>
          <a:p>
            <a:pPr eaLnBrk="0" hangingPunct="0"/>
            <a:r>
              <a:rPr lang="es-ES_tradnl" sz="1400" b="1"/>
              <a:t>Luz visible</a:t>
            </a:r>
            <a:endParaRPr lang="es-ES" sz="1400" b="1"/>
          </a:p>
        </p:txBody>
      </p:sp>
      <p:sp>
        <p:nvSpPr>
          <p:cNvPr id="117774" name="Line 13"/>
          <p:cNvSpPr>
            <a:spLocks noChangeShapeType="1"/>
          </p:cNvSpPr>
          <p:nvPr/>
        </p:nvSpPr>
        <p:spPr bwMode="auto">
          <a:xfrm>
            <a:off x="1262063" y="1109663"/>
            <a:ext cx="0" cy="4508500"/>
          </a:xfrm>
          <a:prstGeom prst="line">
            <a:avLst/>
          </a:prstGeom>
          <a:noFill/>
          <a:ln w="12700">
            <a:solidFill>
              <a:schemeClr val="tx1"/>
            </a:solidFill>
            <a:round/>
            <a:headEnd/>
            <a:tailEnd/>
          </a:ln>
        </p:spPr>
        <p:txBody>
          <a:bodyPr/>
          <a:lstStyle/>
          <a:p>
            <a:endParaRPr lang="es-ES"/>
          </a:p>
        </p:txBody>
      </p:sp>
      <p:sp>
        <p:nvSpPr>
          <p:cNvPr id="117775" name="Line 14"/>
          <p:cNvSpPr>
            <a:spLocks noChangeShapeType="1"/>
          </p:cNvSpPr>
          <p:nvPr/>
        </p:nvSpPr>
        <p:spPr bwMode="auto">
          <a:xfrm>
            <a:off x="1149350" y="5511800"/>
            <a:ext cx="7583488" cy="4763"/>
          </a:xfrm>
          <a:prstGeom prst="line">
            <a:avLst/>
          </a:prstGeom>
          <a:noFill/>
          <a:ln w="12700">
            <a:solidFill>
              <a:schemeClr val="tx1"/>
            </a:solidFill>
            <a:round/>
            <a:headEnd/>
            <a:tailEnd/>
          </a:ln>
        </p:spPr>
        <p:txBody>
          <a:bodyPr/>
          <a:lstStyle/>
          <a:p>
            <a:endParaRPr lang="es-ES"/>
          </a:p>
        </p:txBody>
      </p:sp>
      <p:sp>
        <p:nvSpPr>
          <p:cNvPr id="117776" name="Line 15"/>
          <p:cNvSpPr>
            <a:spLocks noChangeShapeType="1"/>
          </p:cNvSpPr>
          <p:nvPr/>
        </p:nvSpPr>
        <p:spPr bwMode="auto">
          <a:xfrm>
            <a:off x="1981200" y="5513388"/>
            <a:ext cx="0" cy="114300"/>
          </a:xfrm>
          <a:prstGeom prst="line">
            <a:avLst/>
          </a:prstGeom>
          <a:noFill/>
          <a:ln w="12700">
            <a:solidFill>
              <a:schemeClr val="tx1"/>
            </a:solidFill>
            <a:round/>
            <a:headEnd/>
            <a:tailEnd/>
          </a:ln>
        </p:spPr>
        <p:txBody>
          <a:bodyPr/>
          <a:lstStyle/>
          <a:p>
            <a:endParaRPr lang="es-ES"/>
          </a:p>
        </p:txBody>
      </p:sp>
      <p:sp>
        <p:nvSpPr>
          <p:cNvPr id="117777" name="Line 16"/>
          <p:cNvSpPr>
            <a:spLocks noChangeShapeType="1"/>
          </p:cNvSpPr>
          <p:nvPr/>
        </p:nvSpPr>
        <p:spPr bwMode="auto">
          <a:xfrm>
            <a:off x="4860925" y="5511800"/>
            <a:ext cx="0" cy="114300"/>
          </a:xfrm>
          <a:prstGeom prst="line">
            <a:avLst/>
          </a:prstGeom>
          <a:noFill/>
          <a:ln w="12700">
            <a:solidFill>
              <a:schemeClr val="tx1"/>
            </a:solidFill>
            <a:round/>
            <a:headEnd/>
            <a:tailEnd/>
          </a:ln>
        </p:spPr>
        <p:txBody>
          <a:bodyPr/>
          <a:lstStyle/>
          <a:p>
            <a:endParaRPr lang="es-ES"/>
          </a:p>
        </p:txBody>
      </p:sp>
      <p:sp>
        <p:nvSpPr>
          <p:cNvPr id="117778" name="Line 17"/>
          <p:cNvSpPr>
            <a:spLocks noChangeShapeType="1"/>
          </p:cNvSpPr>
          <p:nvPr/>
        </p:nvSpPr>
        <p:spPr bwMode="auto">
          <a:xfrm>
            <a:off x="4140200" y="5511800"/>
            <a:ext cx="0" cy="114300"/>
          </a:xfrm>
          <a:prstGeom prst="line">
            <a:avLst/>
          </a:prstGeom>
          <a:noFill/>
          <a:ln w="12700">
            <a:solidFill>
              <a:schemeClr val="tx1"/>
            </a:solidFill>
            <a:round/>
            <a:headEnd/>
            <a:tailEnd/>
          </a:ln>
        </p:spPr>
        <p:txBody>
          <a:bodyPr/>
          <a:lstStyle/>
          <a:p>
            <a:endParaRPr lang="es-ES"/>
          </a:p>
        </p:txBody>
      </p:sp>
      <p:sp>
        <p:nvSpPr>
          <p:cNvPr id="117779" name="Line 18"/>
          <p:cNvSpPr>
            <a:spLocks noChangeShapeType="1"/>
          </p:cNvSpPr>
          <p:nvPr/>
        </p:nvSpPr>
        <p:spPr bwMode="auto">
          <a:xfrm>
            <a:off x="3421063" y="5511800"/>
            <a:ext cx="0" cy="114300"/>
          </a:xfrm>
          <a:prstGeom prst="line">
            <a:avLst/>
          </a:prstGeom>
          <a:noFill/>
          <a:ln w="12700">
            <a:solidFill>
              <a:schemeClr val="tx1"/>
            </a:solidFill>
            <a:round/>
            <a:headEnd/>
            <a:tailEnd/>
          </a:ln>
        </p:spPr>
        <p:txBody>
          <a:bodyPr/>
          <a:lstStyle/>
          <a:p>
            <a:endParaRPr lang="es-ES"/>
          </a:p>
        </p:txBody>
      </p:sp>
      <p:sp>
        <p:nvSpPr>
          <p:cNvPr id="117780" name="Line 19"/>
          <p:cNvSpPr>
            <a:spLocks noChangeShapeType="1"/>
          </p:cNvSpPr>
          <p:nvPr/>
        </p:nvSpPr>
        <p:spPr bwMode="auto">
          <a:xfrm>
            <a:off x="2700338" y="5511800"/>
            <a:ext cx="0" cy="114300"/>
          </a:xfrm>
          <a:prstGeom prst="line">
            <a:avLst/>
          </a:prstGeom>
          <a:noFill/>
          <a:ln w="12700">
            <a:solidFill>
              <a:schemeClr val="tx1"/>
            </a:solidFill>
            <a:round/>
            <a:headEnd/>
            <a:tailEnd/>
          </a:ln>
        </p:spPr>
        <p:txBody>
          <a:bodyPr/>
          <a:lstStyle/>
          <a:p>
            <a:endParaRPr lang="es-ES"/>
          </a:p>
        </p:txBody>
      </p:sp>
      <p:sp>
        <p:nvSpPr>
          <p:cNvPr id="117781" name="Line 20"/>
          <p:cNvSpPr>
            <a:spLocks noChangeShapeType="1"/>
          </p:cNvSpPr>
          <p:nvPr/>
        </p:nvSpPr>
        <p:spPr bwMode="auto">
          <a:xfrm>
            <a:off x="7019925" y="5511800"/>
            <a:ext cx="0" cy="114300"/>
          </a:xfrm>
          <a:prstGeom prst="line">
            <a:avLst/>
          </a:prstGeom>
          <a:noFill/>
          <a:ln w="12700">
            <a:solidFill>
              <a:schemeClr val="tx1"/>
            </a:solidFill>
            <a:round/>
            <a:headEnd/>
            <a:tailEnd/>
          </a:ln>
        </p:spPr>
        <p:txBody>
          <a:bodyPr/>
          <a:lstStyle/>
          <a:p>
            <a:endParaRPr lang="es-ES"/>
          </a:p>
        </p:txBody>
      </p:sp>
      <p:sp>
        <p:nvSpPr>
          <p:cNvPr id="117782" name="Line 21"/>
          <p:cNvSpPr>
            <a:spLocks noChangeShapeType="1"/>
          </p:cNvSpPr>
          <p:nvPr/>
        </p:nvSpPr>
        <p:spPr bwMode="auto">
          <a:xfrm>
            <a:off x="7739063" y="5511800"/>
            <a:ext cx="0" cy="114300"/>
          </a:xfrm>
          <a:prstGeom prst="line">
            <a:avLst/>
          </a:prstGeom>
          <a:noFill/>
          <a:ln w="12700">
            <a:solidFill>
              <a:schemeClr val="tx1"/>
            </a:solidFill>
            <a:round/>
            <a:headEnd/>
            <a:tailEnd/>
          </a:ln>
        </p:spPr>
        <p:txBody>
          <a:bodyPr/>
          <a:lstStyle/>
          <a:p>
            <a:endParaRPr lang="es-ES"/>
          </a:p>
        </p:txBody>
      </p:sp>
      <p:sp>
        <p:nvSpPr>
          <p:cNvPr id="117783" name="Line 22"/>
          <p:cNvSpPr>
            <a:spLocks noChangeShapeType="1"/>
          </p:cNvSpPr>
          <p:nvPr/>
        </p:nvSpPr>
        <p:spPr bwMode="auto">
          <a:xfrm>
            <a:off x="8459788" y="5511800"/>
            <a:ext cx="0" cy="114300"/>
          </a:xfrm>
          <a:prstGeom prst="line">
            <a:avLst/>
          </a:prstGeom>
          <a:noFill/>
          <a:ln w="12700">
            <a:solidFill>
              <a:schemeClr val="tx1"/>
            </a:solidFill>
            <a:round/>
            <a:headEnd/>
            <a:tailEnd/>
          </a:ln>
        </p:spPr>
        <p:txBody>
          <a:bodyPr/>
          <a:lstStyle/>
          <a:p>
            <a:endParaRPr lang="es-ES"/>
          </a:p>
        </p:txBody>
      </p:sp>
      <p:sp>
        <p:nvSpPr>
          <p:cNvPr id="117784" name="Line 23"/>
          <p:cNvSpPr>
            <a:spLocks noChangeShapeType="1"/>
          </p:cNvSpPr>
          <p:nvPr/>
        </p:nvSpPr>
        <p:spPr bwMode="auto">
          <a:xfrm>
            <a:off x="6299200" y="5511800"/>
            <a:ext cx="0" cy="114300"/>
          </a:xfrm>
          <a:prstGeom prst="line">
            <a:avLst/>
          </a:prstGeom>
          <a:noFill/>
          <a:ln w="12700">
            <a:solidFill>
              <a:schemeClr val="tx1"/>
            </a:solidFill>
            <a:round/>
            <a:headEnd/>
            <a:tailEnd/>
          </a:ln>
        </p:spPr>
        <p:txBody>
          <a:bodyPr/>
          <a:lstStyle/>
          <a:p>
            <a:endParaRPr lang="es-ES"/>
          </a:p>
        </p:txBody>
      </p:sp>
      <p:sp>
        <p:nvSpPr>
          <p:cNvPr id="117785" name="Line 24"/>
          <p:cNvSpPr>
            <a:spLocks noChangeShapeType="1"/>
          </p:cNvSpPr>
          <p:nvPr/>
        </p:nvSpPr>
        <p:spPr bwMode="auto">
          <a:xfrm>
            <a:off x="5580063" y="5511800"/>
            <a:ext cx="0" cy="114300"/>
          </a:xfrm>
          <a:prstGeom prst="line">
            <a:avLst/>
          </a:prstGeom>
          <a:noFill/>
          <a:ln w="12700">
            <a:solidFill>
              <a:schemeClr val="tx1"/>
            </a:solidFill>
            <a:round/>
            <a:headEnd/>
            <a:tailEnd/>
          </a:ln>
        </p:spPr>
        <p:txBody>
          <a:bodyPr/>
          <a:lstStyle/>
          <a:p>
            <a:endParaRPr lang="es-ES"/>
          </a:p>
        </p:txBody>
      </p:sp>
      <p:sp>
        <p:nvSpPr>
          <p:cNvPr id="117786" name="Line 25"/>
          <p:cNvSpPr>
            <a:spLocks noChangeShapeType="1"/>
          </p:cNvSpPr>
          <p:nvPr/>
        </p:nvSpPr>
        <p:spPr bwMode="auto">
          <a:xfrm rot="5400000">
            <a:off x="1211263" y="2620963"/>
            <a:ext cx="0" cy="114300"/>
          </a:xfrm>
          <a:prstGeom prst="line">
            <a:avLst/>
          </a:prstGeom>
          <a:noFill/>
          <a:ln w="12700">
            <a:solidFill>
              <a:schemeClr val="tx1"/>
            </a:solidFill>
            <a:round/>
            <a:headEnd/>
            <a:tailEnd/>
          </a:ln>
        </p:spPr>
        <p:txBody>
          <a:bodyPr/>
          <a:lstStyle/>
          <a:p>
            <a:endParaRPr lang="es-ES"/>
          </a:p>
        </p:txBody>
      </p:sp>
      <p:sp>
        <p:nvSpPr>
          <p:cNvPr id="117787" name="Line 26"/>
          <p:cNvSpPr>
            <a:spLocks noChangeShapeType="1"/>
          </p:cNvSpPr>
          <p:nvPr/>
        </p:nvSpPr>
        <p:spPr bwMode="auto">
          <a:xfrm rot="5400000">
            <a:off x="1211263" y="3340100"/>
            <a:ext cx="0" cy="114300"/>
          </a:xfrm>
          <a:prstGeom prst="line">
            <a:avLst/>
          </a:prstGeom>
          <a:noFill/>
          <a:ln w="12700">
            <a:solidFill>
              <a:schemeClr val="tx1"/>
            </a:solidFill>
            <a:round/>
            <a:headEnd/>
            <a:tailEnd/>
          </a:ln>
        </p:spPr>
        <p:txBody>
          <a:bodyPr/>
          <a:lstStyle/>
          <a:p>
            <a:endParaRPr lang="es-ES"/>
          </a:p>
        </p:txBody>
      </p:sp>
      <p:sp>
        <p:nvSpPr>
          <p:cNvPr id="117788" name="Line 27"/>
          <p:cNvSpPr>
            <a:spLocks noChangeShapeType="1"/>
          </p:cNvSpPr>
          <p:nvPr/>
        </p:nvSpPr>
        <p:spPr bwMode="auto">
          <a:xfrm rot="5400000">
            <a:off x="1211263" y="4060825"/>
            <a:ext cx="0" cy="114300"/>
          </a:xfrm>
          <a:prstGeom prst="line">
            <a:avLst/>
          </a:prstGeom>
          <a:noFill/>
          <a:ln w="12700">
            <a:solidFill>
              <a:schemeClr val="tx1"/>
            </a:solidFill>
            <a:round/>
            <a:headEnd/>
            <a:tailEnd/>
          </a:ln>
        </p:spPr>
        <p:txBody>
          <a:bodyPr/>
          <a:lstStyle/>
          <a:p>
            <a:endParaRPr lang="es-ES"/>
          </a:p>
        </p:txBody>
      </p:sp>
      <p:sp>
        <p:nvSpPr>
          <p:cNvPr id="117789" name="Line 28"/>
          <p:cNvSpPr>
            <a:spLocks noChangeShapeType="1"/>
          </p:cNvSpPr>
          <p:nvPr/>
        </p:nvSpPr>
        <p:spPr bwMode="auto">
          <a:xfrm rot="5400000">
            <a:off x="1211263" y="4779963"/>
            <a:ext cx="0" cy="114300"/>
          </a:xfrm>
          <a:prstGeom prst="line">
            <a:avLst/>
          </a:prstGeom>
          <a:noFill/>
          <a:ln w="12700">
            <a:solidFill>
              <a:schemeClr val="tx1"/>
            </a:solidFill>
            <a:round/>
            <a:headEnd/>
            <a:tailEnd/>
          </a:ln>
        </p:spPr>
        <p:txBody>
          <a:bodyPr/>
          <a:lstStyle/>
          <a:p>
            <a:endParaRPr lang="es-ES"/>
          </a:p>
        </p:txBody>
      </p:sp>
      <p:sp>
        <p:nvSpPr>
          <p:cNvPr id="117790" name="Line 29"/>
          <p:cNvSpPr>
            <a:spLocks noChangeShapeType="1"/>
          </p:cNvSpPr>
          <p:nvPr/>
        </p:nvSpPr>
        <p:spPr bwMode="auto">
          <a:xfrm rot="5400000">
            <a:off x="1211263" y="1900238"/>
            <a:ext cx="0" cy="114300"/>
          </a:xfrm>
          <a:prstGeom prst="line">
            <a:avLst/>
          </a:prstGeom>
          <a:noFill/>
          <a:ln w="12700">
            <a:solidFill>
              <a:schemeClr val="tx1"/>
            </a:solidFill>
            <a:round/>
            <a:headEnd/>
            <a:tailEnd/>
          </a:ln>
        </p:spPr>
        <p:txBody>
          <a:bodyPr/>
          <a:lstStyle/>
          <a:p>
            <a:endParaRPr lang="es-ES"/>
          </a:p>
        </p:txBody>
      </p:sp>
      <p:sp>
        <p:nvSpPr>
          <p:cNvPr id="117791" name="Text Box 30"/>
          <p:cNvSpPr txBox="1">
            <a:spLocks noChangeArrowheads="1"/>
          </p:cNvSpPr>
          <p:nvPr/>
        </p:nvSpPr>
        <p:spPr bwMode="auto">
          <a:xfrm>
            <a:off x="4103688" y="6069013"/>
            <a:ext cx="2611437" cy="336550"/>
          </a:xfrm>
          <a:prstGeom prst="rect">
            <a:avLst/>
          </a:prstGeom>
          <a:noFill/>
          <a:ln w="12700">
            <a:noFill/>
            <a:miter lim="800000"/>
            <a:headEnd/>
            <a:tailEnd/>
          </a:ln>
        </p:spPr>
        <p:txBody>
          <a:bodyPr wrap="none">
            <a:spAutoFit/>
          </a:bodyPr>
          <a:lstStyle/>
          <a:p>
            <a:pPr eaLnBrk="0" hangingPunct="0"/>
            <a:r>
              <a:rPr lang="es-ES" b="1"/>
              <a:t>Longitud de onda, </a:t>
            </a:r>
            <a:r>
              <a:rPr lang="es-ES" b="1">
                <a:sym typeface="Symbol" pitchFamily="18" charset="2"/>
              </a:rPr>
              <a:t></a:t>
            </a:r>
            <a:r>
              <a:rPr lang="es-ES" b="1"/>
              <a:t> (</a:t>
            </a:r>
            <a:r>
              <a:rPr lang="es-ES_tradnl" b="1">
                <a:sym typeface="Symbol" pitchFamily="18" charset="2"/>
              </a:rPr>
              <a:t>n</a:t>
            </a:r>
            <a:r>
              <a:rPr lang="es-ES" b="1"/>
              <a:t>m)</a:t>
            </a:r>
          </a:p>
        </p:txBody>
      </p:sp>
      <p:sp>
        <p:nvSpPr>
          <p:cNvPr id="117792" name="Text Box 31"/>
          <p:cNvSpPr txBox="1">
            <a:spLocks noChangeArrowheads="1"/>
          </p:cNvSpPr>
          <p:nvPr/>
        </p:nvSpPr>
        <p:spPr bwMode="auto">
          <a:xfrm rot="-5400000">
            <a:off x="-538163" y="3459163"/>
            <a:ext cx="2136775" cy="336550"/>
          </a:xfrm>
          <a:prstGeom prst="rect">
            <a:avLst/>
          </a:prstGeom>
          <a:noFill/>
          <a:ln w="12700">
            <a:noFill/>
            <a:miter lim="800000"/>
            <a:headEnd/>
            <a:tailEnd/>
          </a:ln>
        </p:spPr>
        <p:txBody>
          <a:bodyPr wrap="none">
            <a:spAutoFit/>
          </a:bodyPr>
          <a:lstStyle/>
          <a:p>
            <a:pPr eaLnBrk="0" hangingPunct="0"/>
            <a:r>
              <a:rPr lang="es-ES" b="1"/>
              <a:t>Atenuación (dB/Km)</a:t>
            </a:r>
          </a:p>
        </p:txBody>
      </p:sp>
      <p:sp>
        <p:nvSpPr>
          <p:cNvPr id="117793" name="Text Box 32"/>
          <p:cNvSpPr txBox="1">
            <a:spLocks noChangeArrowheads="1"/>
          </p:cNvSpPr>
          <p:nvPr/>
        </p:nvSpPr>
        <p:spPr bwMode="auto">
          <a:xfrm>
            <a:off x="717550" y="1803400"/>
            <a:ext cx="430213" cy="304800"/>
          </a:xfrm>
          <a:prstGeom prst="rect">
            <a:avLst/>
          </a:prstGeom>
          <a:noFill/>
          <a:ln w="12700">
            <a:noFill/>
            <a:miter lim="800000"/>
            <a:headEnd/>
            <a:tailEnd/>
          </a:ln>
        </p:spPr>
        <p:txBody>
          <a:bodyPr wrap="none">
            <a:spAutoFit/>
          </a:bodyPr>
          <a:lstStyle/>
          <a:p>
            <a:pPr eaLnBrk="0" hangingPunct="0"/>
            <a:r>
              <a:rPr lang="es-ES" sz="1400" b="1"/>
              <a:t>2,5</a:t>
            </a:r>
          </a:p>
        </p:txBody>
      </p:sp>
      <p:sp>
        <p:nvSpPr>
          <p:cNvPr id="117794" name="Text Box 33"/>
          <p:cNvSpPr txBox="1">
            <a:spLocks noChangeArrowheads="1"/>
          </p:cNvSpPr>
          <p:nvPr/>
        </p:nvSpPr>
        <p:spPr bwMode="auto">
          <a:xfrm>
            <a:off x="722313" y="2525713"/>
            <a:ext cx="430212" cy="304800"/>
          </a:xfrm>
          <a:prstGeom prst="rect">
            <a:avLst/>
          </a:prstGeom>
          <a:noFill/>
          <a:ln w="12700">
            <a:noFill/>
            <a:miter lim="800000"/>
            <a:headEnd/>
            <a:tailEnd/>
          </a:ln>
        </p:spPr>
        <p:txBody>
          <a:bodyPr wrap="none">
            <a:spAutoFit/>
          </a:bodyPr>
          <a:lstStyle/>
          <a:p>
            <a:pPr eaLnBrk="0" hangingPunct="0"/>
            <a:r>
              <a:rPr lang="es-ES" sz="1400" b="1"/>
              <a:t>2,0</a:t>
            </a:r>
          </a:p>
        </p:txBody>
      </p:sp>
      <p:sp>
        <p:nvSpPr>
          <p:cNvPr id="117795" name="Text Box 34"/>
          <p:cNvSpPr txBox="1">
            <a:spLocks noChangeArrowheads="1"/>
          </p:cNvSpPr>
          <p:nvPr/>
        </p:nvSpPr>
        <p:spPr bwMode="auto">
          <a:xfrm>
            <a:off x="722313" y="3970338"/>
            <a:ext cx="430212" cy="304800"/>
          </a:xfrm>
          <a:prstGeom prst="rect">
            <a:avLst/>
          </a:prstGeom>
          <a:noFill/>
          <a:ln w="12700">
            <a:noFill/>
            <a:miter lim="800000"/>
            <a:headEnd/>
            <a:tailEnd/>
          </a:ln>
        </p:spPr>
        <p:txBody>
          <a:bodyPr wrap="none">
            <a:spAutoFit/>
          </a:bodyPr>
          <a:lstStyle/>
          <a:p>
            <a:pPr eaLnBrk="0" hangingPunct="0"/>
            <a:r>
              <a:rPr lang="es-ES" sz="1400" b="1"/>
              <a:t>1,0</a:t>
            </a:r>
          </a:p>
        </p:txBody>
      </p:sp>
      <p:sp>
        <p:nvSpPr>
          <p:cNvPr id="117796" name="Text Box 35"/>
          <p:cNvSpPr txBox="1">
            <a:spLocks noChangeArrowheads="1"/>
          </p:cNvSpPr>
          <p:nvPr/>
        </p:nvSpPr>
        <p:spPr bwMode="auto">
          <a:xfrm>
            <a:off x="714375" y="3243263"/>
            <a:ext cx="430213" cy="304800"/>
          </a:xfrm>
          <a:prstGeom prst="rect">
            <a:avLst/>
          </a:prstGeom>
          <a:noFill/>
          <a:ln w="12700">
            <a:noFill/>
            <a:miter lim="800000"/>
            <a:headEnd/>
            <a:tailEnd/>
          </a:ln>
        </p:spPr>
        <p:txBody>
          <a:bodyPr wrap="none">
            <a:spAutoFit/>
          </a:bodyPr>
          <a:lstStyle/>
          <a:p>
            <a:pPr eaLnBrk="0" hangingPunct="0"/>
            <a:r>
              <a:rPr lang="es-ES" sz="1400" b="1"/>
              <a:t>1,5</a:t>
            </a:r>
          </a:p>
        </p:txBody>
      </p:sp>
      <p:sp>
        <p:nvSpPr>
          <p:cNvPr id="117797" name="Text Box 36"/>
          <p:cNvSpPr txBox="1">
            <a:spLocks noChangeArrowheads="1"/>
          </p:cNvSpPr>
          <p:nvPr/>
        </p:nvSpPr>
        <p:spPr bwMode="auto">
          <a:xfrm>
            <a:off x="720725" y="4686300"/>
            <a:ext cx="430213" cy="304800"/>
          </a:xfrm>
          <a:prstGeom prst="rect">
            <a:avLst/>
          </a:prstGeom>
          <a:noFill/>
          <a:ln w="12700">
            <a:noFill/>
            <a:miter lim="800000"/>
            <a:headEnd/>
            <a:tailEnd/>
          </a:ln>
        </p:spPr>
        <p:txBody>
          <a:bodyPr wrap="none">
            <a:spAutoFit/>
          </a:bodyPr>
          <a:lstStyle/>
          <a:p>
            <a:pPr eaLnBrk="0" hangingPunct="0"/>
            <a:r>
              <a:rPr lang="es-ES" sz="1400" b="1"/>
              <a:t>0,5</a:t>
            </a:r>
          </a:p>
        </p:txBody>
      </p:sp>
      <p:sp>
        <p:nvSpPr>
          <p:cNvPr id="117798" name="Text Box 37"/>
          <p:cNvSpPr txBox="1">
            <a:spLocks noChangeArrowheads="1"/>
          </p:cNvSpPr>
          <p:nvPr/>
        </p:nvSpPr>
        <p:spPr bwMode="auto">
          <a:xfrm>
            <a:off x="1022350" y="5637213"/>
            <a:ext cx="479425" cy="304800"/>
          </a:xfrm>
          <a:prstGeom prst="rect">
            <a:avLst/>
          </a:prstGeom>
          <a:noFill/>
          <a:ln w="12700">
            <a:noFill/>
            <a:miter lim="800000"/>
            <a:headEnd/>
            <a:tailEnd/>
          </a:ln>
        </p:spPr>
        <p:txBody>
          <a:bodyPr wrap="none">
            <a:spAutoFit/>
          </a:bodyPr>
          <a:lstStyle/>
          <a:p>
            <a:pPr eaLnBrk="0" hangingPunct="0"/>
            <a:r>
              <a:rPr lang="es-ES" sz="1400" b="1"/>
              <a:t>700</a:t>
            </a:r>
          </a:p>
        </p:txBody>
      </p:sp>
      <p:sp>
        <p:nvSpPr>
          <p:cNvPr id="117799" name="Text Box 38"/>
          <p:cNvSpPr txBox="1">
            <a:spLocks noChangeArrowheads="1"/>
          </p:cNvSpPr>
          <p:nvPr/>
        </p:nvSpPr>
        <p:spPr bwMode="auto">
          <a:xfrm>
            <a:off x="3130550" y="5645150"/>
            <a:ext cx="577850" cy="304800"/>
          </a:xfrm>
          <a:prstGeom prst="rect">
            <a:avLst/>
          </a:prstGeom>
          <a:noFill/>
          <a:ln w="12700">
            <a:noFill/>
            <a:miter lim="800000"/>
            <a:headEnd/>
            <a:tailEnd/>
          </a:ln>
        </p:spPr>
        <p:txBody>
          <a:bodyPr wrap="none">
            <a:spAutoFit/>
          </a:bodyPr>
          <a:lstStyle/>
          <a:p>
            <a:pPr eaLnBrk="0" hangingPunct="0"/>
            <a:r>
              <a:rPr lang="es-ES" sz="1400" b="1"/>
              <a:t>1000</a:t>
            </a:r>
          </a:p>
        </p:txBody>
      </p:sp>
      <p:sp>
        <p:nvSpPr>
          <p:cNvPr id="117800" name="Text Box 39"/>
          <p:cNvSpPr txBox="1">
            <a:spLocks noChangeArrowheads="1"/>
          </p:cNvSpPr>
          <p:nvPr/>
        </p:nvSpPr>
        <p:spPr bwMode="auto">
          <a:xfrm>
            <a:off x="2459038" y="5645150"/>
            <a:ext cx="479425" cy="304800"/>
          </a:xfrm>
          <a:prstGeom prst="rect">
            <a:avLst/>
          </a:prstGeom>
          <a:noFill/>
          <a:ln w="12700">
            <a:noFill/>
            <a:miter lim="800000"/>
            <a:headEnd/>
            <a:tailEnd/>
          </a:ln>
        </p:spPr>
        <p:txBody>
          <a:bodyPr wrap="none">
            <a:spAutoFit/>
          </a:bodyPr>
          <a:lstStyle/>
          <a:p>
            <a:pPr eaLnBrk="0" hangingPunct="0"/>
            <a:r>
              <a:rPr lang="es-ES" sz="1400" b="1"/>
              <a:t>900</a:t>
            </a:r>
          </a:p>
        </p:txBody>
      </p:sp>
      <p:sp>
        <p:nvSpPr>
          <p:cNvPr id="117801" name="Text Box 40"/>
          <p:cNvSpPr txBox="1">
            <a:spLocks noChangeArrowheads="1"/>
          </p:cNvSpPr>
          <p:nvPr/>
        </p:nvSpPr>
        <p:spPr bwMode="auto">
          <a:xfrm>
            <a:off x="1739900" y="5643563"/>
            <a:ext cx="479425" cy="304800"/>
          </a:xfrm>
          <a:prstGeom prst="rect">
            <a:avLst/>
          </a:prstGeom>
          <a:noFill/>
          <a:ln w="12700">
            <a:noFill/>
            <a:miter lim="800000"/>
            <a:headEnd/>
            <a:tailEnd/>
          </a:ln>
        </p:spPr>
        <p:txBody>
          <a:bodyPr wrap="none">
            <a:spAutoFit/>
          </a:bodyPr>
          <a:lstStyle/>
          <a:p>
            <a:pPr eaLnBrk="0" hangingPunct="0"/>
            <a:r>
              <a:rPr lang="es-ES" sz="1400" b="1"/>
              <a:t>800</a:t>
            </a:r>
          </a:p>
        </p:txBody>
      </p:sp>
      <p:sp>
        <p:nvSpPr>
          <p:cNvPr id="117802" name="Text Box 41"/>
          <p:cNvSpPr txBox="1">
            <a:spLocks noChangeArrowheads="1"/>
          </p:cNvSpPr>
          <p:nvPr/>
        </p:nvSpPr>
        <p:spPr bwMode="auto">
          <a:xfrm>
            <a:off x="6008688" y="5637213"/>
            <a:ext cx="577850" cy="304800"/>
          </a:xfrm>
          <a:prstGeom prst="rect">
            <a:avLst/>
          </a:prstGeom>
          <a:noFill/>
          <a:ln w="12700">
            <a:noFill/>
            <a:miter lim="800000"/>
            <a:headEnd/>
            <a:tailEnd/>
          </a:ln>
        </p:spPr>
        <p:txBody>
          <a:bodyPr wrap="none">
            <a:spAutoFit/>
          </a:bodyPr>
          <a:lstStyle/>
          <a:p>
            <a:pPr eaLnBrk="0" hangingPunct="0"/>
            <a:r>
              <a:rPr lang="es-ES" sz="1400" b="1"/>
              <a:t>1400</a:t>
            </a:r>
          </a:p>
        </p:txBody>
      </p:sp>
      <p:sp>
        <p:nvSpPr>
          <p:cNvPr id="117803" name="Text Box 42"/>
          <p:cNvSpPr txBox="1">
            <a:spLocks noChangeArrowheads="1"/>
          </p:cNvSpPr>
          <p:nvPr/>
        </p:nvSpPr>
        <p:spPr bwMode="auto">
          <a:xfrm>
            <a:off x="5289550" y="5645150"/>
            <a:ext cx="577850" cy="304800"/>
          </a:xfrm>
          <a:prstGeom prst="rect">
            <a:avLst/>
          </a:prstGeom>
          <a:noFill/>
          <a:ln w="12700">
            <a:noFill/>
            <a:miter lim="800000"/>
            <a:headEnd/>
            <a:tailEnd/>
          </a:ln>
        </p:spPr>
        <p:txBody>
          <a:bodyPr wrap="none">
            <a:spAutoFit/>
          </a:bodyPr>
          <a:lstStyle/>
          <a:p>
            <a:pPr eaLnBrk="0" hangingPunct="0"/>
            <a:r>
              <a:rPr lang="es-ES" sz="1400" b="1"/>
              <a:t>1300</a:t>
            </a:r>
          </a:p>
        </p:txBody>
      </p:sp>
      <p:sp>
        <p:nvSpPr>
          <p:cNvPr id="117804" name="Text Box 43"/>
          <p:cNvSpPr txBox="1">
            <a:spLocks noChangeArrowheads="1"/>
          </p:cNvSpPr>
          <p:nvPr/>
        </p:nvSpPr>
        <p:spPr bwMode="auto">
          <a:xfrm>
            <a:off x="4573588" y="5645150"/>
            <a:ext cx="577850" cy="304800"/>
          </a:xfrm>
          <a:prstGeom prst="rect">
            <a:avLst/>
          </a:prstGeom>
          <a:noFill/>
          <a:ln w="12700">
            <a:noFill/>
            <a:miter lim="800000"/>
            <a:headEnd/>
            <a:tailEnd/>
          </a:ln>
        </p:spPr>
        <p:txBody>
          <a:bodyPr wrap="none">
            <a:spAutoFit/>
          </a:bodyPr>
          <a:lstStyle/>
          <a:p>
            <a:pPr eaLnBrk="0" hangingPunct="0"/>
            <a:r>
              <a:rPr lang="es-ES" sz="1400" b="1"/>
              <a:t>1200</a:t>
            </a:r>
          </a:p>
        </p:txBody>
      </p:sp>
      <p:sp>
        <p:nvSpPr>
          <p:cNvPr id="117805" name="Text Box 44"/>
          <p:cNvSpPr txBox="1">
            <a:spLocks noChangeArrowheads="1"/>
          </p:cNvSpPr>
          <p:nvPr/>
        </p:nvSpPr>
        <p:spPr bwMode="auto">
          <a:xfrm>
            <a:off x="3849688" y="5646738"/>
            <a:ext cx="577850" cy="304800"/>
          </a:xfrm>
          <a:prstGeom prst="rect">
            <a:avLst/>
          </a:prstGeom>
          <a:noFill/>
          <a:ln w="12700">
            <a:noFill/>
            <a:miter lim="800000"/>
            <a:headEnd/>
            <a:tailEnd/>
          </a:ln>
        </p:spPr>
        <p:txBody>
          <a:bodyPr wrap="none">
            <a:spAutoFit/>
          </a:bodyPr>
          <a:lstStyle/>
          <a:p>
            <a:pPr eaLnBrk="0" hangingPunct="0"/>
            <a:r>
              <a:rPr lang="es-ES" sz="1400" b="1"/>
              <a:t>1100</a:t>
            </a:r>
          </a:p>
        </p:txBody>
      </p:sp>
      <p:sp>
        <p:nvSpPr>
          <p:cNvPr id="117806" name="Text Box 45"/>
          <p:cNvSpPr txBox="1">
            <a:spLocks noChangeArrowheads="1"/>
          </p:cNvSpPr>
          <p:nvPr/>
        </p:nvSpPr>
        <p:spPr bwMode="auto">
          <a:xfrm>
            <a:off x="8170863" y="5646738"/>
            <a:ext cx="577850" cy="304800"/>
          </a:xfrm>
          <a:prstGeom prst="rect">
            <a:avLst/>
          </a:prstGeom>
          <a:noFill/>
          <a:ln w="12700">
            <a:noFill/>
            <a:miter lim="800000"/>
            <a:headEnd/>
            <a:tailEnd/>
          </a:ln>
        </p:spPr>
        <p:txBody>
          <a:bodyPr wrap="none">
            <a:spAutoFit/>
          </a:bodyPr>
          <a:lstStyle/>
          <a:p>
            <a:pPr eaLnBrk="0" hangingPunct="0"/>
            <a:r>
              <a:rPr lang="es-ES" sz="1400" b="1"/>
              <a:t>1700</a:t>
            </a:r>
          </a:p>
        </p:txBody>
      </p:sp>
      <p:sp>
        <p:nvSpPr>
          <p:cNvPr id="117807" name="Text Box 46"/>
          <p:cNvSpPr txBox="1">
            <a:spLocks noChangeArrowheads="1"/>
          </p:cNvSpPr>
          <p:nvPr/>
        </p:nvSpPr>
        <p:spPr bwMode="auto">
          <a:xfrm>
            <a:off x="7448550" y="5637213"/>
            <a:ext cx="577850" cy="304800"/>
          </a:xfrm>
          <a:prstGeom prst="rect">
            <a:avLst/>
          </a:prstGeom>
          <a:noFill/>
          <a:ln w="12700">
            <a:noFill/>
            <a:miter lim="800000"/>
            <a:headEnd/>
            <a:tailEnd/>
          </a:ln>
        </p:spPr>
        <p:txBody>
          <a:bodyPr wrap="none">
            <a:spAutoFit/>
          </a:bodyPr>
          <a:lstStyle/>
          <a:p>
            <a:pPr eaLnBrk="0" hangingPunct="0"/>
            <a:r>
              <a:rPr lang="es-ES" sz="1400" b="1"/>
              <a:t>1600</a:t>
            </a:r>
          </a:p>
        </p:txBody>
      </p:sp>
      <p:sp>
        <p:nvSpPr>
          <p:cNvPr id="117808" name="Text Box 47"/>
          <p:cNvSpPr txBox="1">
            <a:spLocks noChangeArrowheads="1"/>
          </p:cNvSpPr>
          <p:nvPr/>
        </p:nvSpPr>
        <p:spPr bwMode="auto">
          <a:xfrm>
            <a:off x="6729413" y="5640388"/>
            <a:ext cx="577850" cy="304800"/>
          </a:xfrm>
          <a:prstGeom prst="rect">
            <a:avLst/>
          </a:prstGeom>
          <a:noFill/>
          <a:ln w="12700">
            <a:noFill/>
            <a:miter lim="800000"/>
            <a:headEnd/>
            <a:tailEnd/>
          </a:ln>
        </p:spPr>
        <p:txBody>
          <a:bodyPr wrap="none">
            <a:spAutoFit/>
          </a:bodyPr>
          <a:lstStyle/>
          <a:p>
            <a:pPr eaLnBrk="0" hangingPunct="0"/>
            <a:r>
              <a:rPr lang="es-ES" sz="1400" b="1"/>
              <a:t>1500</a:t>
            </a:r>
          </a:p>
        </p:txBody>
      </p:sp>
      <p:sp>
        <p:nvSpPr>
          <p:cNvPr id="117809" name="Line 48"/>
          <p:cNvSpPr>
            <a:spLocks noChangeShapeType="1"/>
          </p:cNvSpPr>
          <p:nvPr/>
        </p:nvSpPr>
        <p:spPr bwMode="auto">
          <a:xfrm>
            <a:off x="1630363" y="6110288"/>
            <a:ext cx="381000" cy="0"/>
          </a:xfrm>
          <a:prstGeom prst="line">
            <a:avLst/>
          </a:prstGeom>
          <a:noFill/>
          <a:ln w="12700">
            <a:solidFill>
              <a:schemeClr val="tx1"/>
            </a:solidFill>
            <a:round/>
            <a:headEnd/>
            <a:tailEnd type="triangle" w="med" len="med"/>
          </a:ln>
        </p:spPr>
        <p:txBody>
          <a:bodyPr/>
          <a:lstStyle/>
          <a:p>
            <a:endParaRPr lang="es-ES"/>
          </a:p>
        </p:txBody>
      </p:sp>
      <p:sp>
        <p:nvSpPr>
          <p:cNvPr id="117810" name="Text Box 49"/>
          <p:cNvSpPr txBox="1">
            <a:spLocks noChangeArrowheads="1"/>
          </p:cNvSpPr>
          <p:nvPr/>
        </p:nvSpPr>
        <p:spPr bwMode="auto">
          <a:xfrm>
            <a:off x="1701800" y="6137275"/>
            <a:ext cx="1317625" cy="304800"/>
          </a:xfrm>
          <a:prstGeom prst="rect">
            <a:avLst/>
          </a:prstGeom>
          <a:noFill/>
          <a:ln w="12700">
            <a:noFill/>
            <a:miter lim="800000"/>
            <a:headEnd/>
            <a:tailEnd/>
          </a:ln>
        </p:spPr>
        <p:txBody>
          <a:bodyPr wrap="none">
            <a:spAutoFit/>
          </a:bodyPr>
          <a:lstStyle/>
          <a:p>
            <a:pPr eaLnBrk="0" hangingPunct="0"/>
            <a:r>
              <a:rPr lang="es-ES_tradnl" sz="1400" b="1"/>
              <a:t>Luz infrarroja</a:t>
            </a:r>
            <a:endParaRPr lang="es-ES" sz="1400" b="1"/>
          </a:p>
        </p:txBody>
      </p:sp>
      <p:sp>
        <p:nvSpPr>
          <p:cNvPr id="117811" name="Text Box 50"/>
          <p:cNvSpPr txBox="1">
            <a:spLocks noChangeArrowheads="1"/>
          </p:cNvSpPr>
          <p:nvPr/>
        </p:nvSpPr>
        <p:spPr bwMode="auto">
          <a:xfrm>
            <a:off x="1476375" y="260350"/>
            <a:ext cx="6359525" cy="641350"/>
          </a:xfrm>
          <a:prstGeom prst="rect">
            <a:avLst/>
          </a:prstGeom>
          <a:noFill/>
          <a:ln w="9525">
            <a:noFill/>
            <a:miter lim="800000"/>
            <a:headEnd/>
            <a:tailEnd/>
          </a:ln>
        </p:spPr>
        <p:txBody>
          <a:bodyPr>
            <a:spAutoFit/>
          </a:bodyPr>
          <a:lstStyle/>
          <a:p>
            <a:pPr algn="ctr">
              <a:spcBef>
                <a:spcPct val="50000"/>
              </a:spcBef>
            </a:pPr>
            <a:r>
              <a:rPr lang="es-ES_tradnl" sz="3600"/>
              <a:t>Atenuación de la fibra óptica</a:t>
            </a:r>
            <a:endParaRPr lang="es-ES" sz="3600"/>
          </a:p>
        </p:txBody>
      </p:sp>
      <p:sp>
        <p:nvSpPr>
          <p:cNvPr id="117812" name="Text Box 51"/>
          <p:cNvSpPr txBox="1">
            <a:spLocks noChangeArrowheads="1"/>
          </p:cNvSpPr>
          <p:nvPr/>
        </p:nvSpPr>
        <p:spPr bwMode="auto">
          <a:xfrm>
            <a:off x="865188" y="5357813"/>
            <a:ext cx="282575" cy="304800"/>
          </a:xfrm>
          <a:prstGeom prst="rect">
            <a:avLst/>
          </a:prstGeom>
          <a:noFill/>
          <a:ln w="12700">
            <a:noFill/>
            <a:miter lim="800000"/>
            <a:headEnd/>
            <a:tailEnd/>
          </a:ln>
        </p:spPr>
        <p:txBody>
          <a:bodyPr wrap="none">
            <a:spAutoFit/>
          </a:bodyPr>
          <a:lstStyle/>
          <a:p>
            <a:pPr eaLnBrk="0" hangingPunct="0"/>
            <a:r>
              <a:rPr lang="es-ES" sz="1400" b="1"/>
              <a:t>0</a:t>
            </a:r>
          </a:p>
        </p:txBody>
      </p:sp>
      <p:sp>
        <p:nvSpPr>
          <p:cNvPr id="117813" name="Line 52"/>
          <p:cNvSpPr>
            <a:spLocks noChangeShapeType="1"/>
          </p:cNvSpPr>
          <p:nvPr/>
        </p:nvSpPr>
        <p:spPr bwMode="auto">
          <a:xfrm flipH="1">
            <a:off x="1836738" y="5221288"/>
            <a:ext cx="3175" cy="238125"/>
          </a:xfrm>
          <a:prstGeom prst="line">
            <a:avLst/>
          </a:prstGeom>
          <a:noFill/>
          <a:ln w="31750">
            <a:solidFill>
              <a:srgbClr val="008000"/>
            </a:solidFill>
            <a:round/>
            <a:headEnd/>
            <a:tailEnd type="triangle" w="med" len="med"/>
          </a:ln>
        </p:spPr>
        <p:txBody>
          <a:bodyPr/>
          <a:lstStyle/>
          <a:p>
            <a:endParaRPr lang="es-ES"/>
          </a:p>
        </p:txBody>
      </p:sp>
      <p:sp>
        <p:nvSpPr>
          <p:cNvPr id="117814" name="Text Box 53"/>
          <p:cNvSpPr txBox="1">
            <a:spLocks noChangeArrowheads="1"/>
          </p:cNvSpPr>
          <p:nvPr/>
        </p:nvSpPr>
        <p:spPr bwMode="auto">
          <a:xfrm>
            <a:off x="1423988" y="4765675"/>
            <a:ext cx="809625" cy="457200"/>
          </a:xfrm>
          <a:prstGeom prst="rect">
            <a:avLst/>
          </a:prstGeom>
          <a:noFill/>
          <a:ln w="12700">
            <a:noFill/>
            <a:miter lim="800000"/>
            <a:headEnd/>
            <a:tailEnd/>
          </a:ln>
        </p:spPr>
        <p:txBody>
          <a:bodyPr wrap="none">
            <a:spAutoFit/>
          </a:bodyPr>
          <a:lstStyle/>
          <a:p>
            <a:pPr algn="ctr" eaLnBrk="0" hangingPunct="0"/>
            <a:r>
              <a:rPr lang="es-ES_tradnl" sz="1200" b="1"/>
              <a:t>Láser</a:t>
            </a:r>
          </a:p>
          <a:p>
            <a:pPr algn="ctr" eaLnBrk="0" hangingPunct="0"/>
            <a:r>
              <a:rPr lang="es-ES_tradnl" sz="1200" b="1"/>
              <a:t>CD-ROM</a:t>
            </a:r>
            <a:endParaRPr lang="es-ES" sz="1200" b="1"/>
          </a:p>
        </p:txBody>
      </p:sp>
      <p:sp>
        <p:nvSpPr>
          <p:cNvPr id="117815" name="Line 54"/>
          <p:cNvSpPr>
            <a:spLocks noChangeShapeType="1"/>
          </p:cNvSpPr>
          <p:nvPr/>
        </p:nvSpPr>
        <p:spPr bwMode="auto">
          <a:xfrm rot="5400000">
            <a:off x="1211263" y="1181100"/>
            <a:ext cx="0" cy="114300"/>
          </a:xfrm>
          <a:prstGeom prst="line">
            <a:avLst/>
          </a:prstGeom>
          <a:noFill/>
          <a:ln w="12700">
            <a:solidFill>
              <a:schemeClr val="tx1"/>
            </a:solidFill>
            <a:round/>
            <a:headEnd/>
            <a:tailEnd/>
          </a:ln>
        </p:spPr>
        <p:txBody>
          <a:bodyPr/>
          <a:lstStyle/>
          <a:p>
            <a:endParaRPr lang="es-ES"/>
          </a:p>
        </p:txBody>
      </p:sp>
      <p:sp>
        <p:nvSpPr>
          <p:cNvPr id="117816" name="Text Box 55"/>
          <p:cNvSpPr txBox="1">
            <a:spLocks noChangeArrowheads="1"/>
          </p:cNvSpPr>
          <p:nvPr/>
        </p:nvSpPr>
        <p:spPr bwMode="auto">
          <a:xfrm>
            <a:off x="723900" y="1087438"/>
            <a:ext cx="430213" cy="304800"/>
          </a:xfrm>
          <a:prstGeom prst="rect">
            <a:avLst/>
          </a:prstGeom>
          <a:noFill/>
          <a:ln w="12700">
            <a:noFill/>
            <a:miter lim="800000"/>
            <a:headEnd/>
            <a:tailEnd/>
          </a:ln>
        </p:spPr>
        <p:txBody>
          <a:bodyPr wrap="none">
            <a:spAutoFit/>
          </a:bodyPr>
          <a:lstStyle/>
          <a:p>
            <a:pPr eaLnBrk="0" hangingPunct="0"/>
            <a:r>
              <a:rPr lang="es-ES" sz="1400" b="1"/>
              <a:t>3,0</a:t>
            </a:r>
          </a:p>
        </p:txBody>
      </p:sp>
      <p:sp>
        <p:nvSpPr>
          <p:cNvPr id="1512504" name="Line 56"/>
          <p:cNvSpPr>
            <a:spLocks noChangeShapeType="1"/>
          </p:cNvSpPr>
          <p:nvPr/>
        </p:nvSpPr>
        <p:spPr bwMode="auto">
          <a:xfrm>
            <a:off x="7488238" y="2271713"/>
            <a:ext cx="0" cy="3240087"/>
          </a:xfrm>
          <a:prstGeom prst="line">
            <a:avLst/>
          </a:prstGeom>
          <a:noFill/>
          <a:ln w="9525">
            <a:solidFill>
              <a:schemeClr val="tx1"/>
            </a:solidFill>
            <a:prstDash val="sysDot"/>
            <a:round/>
            <a:headEnd/>
            <a:tailEnd/>
          </a:ln>
        </p:spPr>
        <p:txBody>
          <a:bodyPr/>
          <a:lstStyle/>
          <a:p>
            <a:endParaRPr lang="es-ES"/>
          </a:p>
        </p:txBody>
      </p:sp>
      <p:sp>
        <p:nvSpPr>
          <p:cNvPr id="117818" name="Line 60"/>
          <p:cNvSpPr>
            <a:spLocks noChangeShapeType="1"/>
          </p:cNvSpPr>
          <p:nvPr/>
        </p:nvSpPr>
        <p:spPr bwMode="auto">
          <a:xfrm>
            <a:off x="6454775" y="3286125"/>
            <a:ext cx="0" cy="287338"/>
          </a:xfrm>
          <a:prstGeom prst="line">
            <a:avLst/>
          </a:prstGeom>
          <a:noFill/>
          <a:ln w="31750">
            <a:solidFill>
              <a:srgbClr val="0000FF"/>
            </a:solidFill>
            <a:round/>
            <a:headEnd/>
            <a:tailEnd type="triangle" w="med" len="med"/>
          </a:ln>
        </p:spPr>
        <p:txBody>
          <a:bodyPr/>
          <a:lstStyle/>
          <a:p>
            <a:endParaRPr lang="es-ES"/>
          </a:p>
        </p:txBody>
      </p:sp>
      <p:sp>
        <p:nvSpPr>
          <p:cNvPr id="117819" name="Line 61"/>
          <p:cNvSpPr>
            <a:spLocks noChangeShapeType="1"/>
          </p:cNvSpPr>
          <p:nvPr/>
        </p:nvSpPr>
        <p:spPr bwMode="auto">
          <a:xfrm flipH="1">
            <a:off x="3059113" y="1903413"/>
            <a:ext cx="0" cy="431800"/>
          </a:xfrm>
          <a:prstGeom prst="line">
            <a:avLst/>
          </a:prstGeom>
          <a:noFill/>
          <a:ln w="9525">
            <a:solidFill>
              <a:schemeClr val="tx1"/>
            </a:solidFill>
            <a:round/>
            <a:headEnd/>
            <a:tailEnd type="triangle" w="med" len="med"/>
          </a:ln>
        </p:spPr>
        <p:txBody>
          <a:bodyPr/>
          <a:lstStyle/>
          <a:p>
            <a:endParaRPr lang="es-ES"/>
          </a:p>
        </p:txBody>
      </p:sp>
      <p:sp>
        <p:nvSpPr>
          <p:cNvPr id="117820" name="Text Box 62"/>
          <p:cNvSpPr txBox="1">
            <a:spLocks noChangeArrowheads="1"/>
          </p:cNvSpPr>
          <p:nvPr/>
        </p:nvSpPr>
        <p:spPr bwMode="auto">
          <a:xfrm>
            <a:off x="2771775" y="1628775"/>
            <a:ext cx="1511300" cy="274638"/>
          </a:xfrm>
          <a:prstGeom prst="rect">
            <a:avLst/>
          </a:prstGeom>
          <a:noFill/>
          <a:ln w="9525">
            <a:noFill/>
            <a:miter lim="800000"/>
            <a:headEnd/>
            <a:tailEnd/>
          </a:ln>
        </p:spPr>
        <p:txBody>
          <a:bodyPr>
            <a:spAutoFit/>
          </a:bodyPr>
          <a:lstStyle/>
          <a:p>
            <a:pPr algn="ctr">
              <a:spcBef>
                <a:spcPct val="50000"/>
              </a:spcBef>
            </a:pPr>
            <a:r>
              <a:rPr lang="es-ES_tradnl" sz="1200" b="1"/>
              <a:t>Fibra multimodo </a:t>
            </a:r>
            <a:endParaRPr lang="es-ES" sz="1200" b="1"/>
          </a:p>
        </p:txBody>
      </p:sp>
      <p:sp>
        <p:nvSpPr>
          <p:cNvPr id="117821" name="Text Box 63"/>
          <p:cNvSpPr txBox="1">
            <a:spLocks noChangeArrowheads="1"/>
          </p:cNvSpPr>
          <p:nvPr/>
        </p:nvSpPr>
        <p:spPr bwMode="auto">
          <a:xfrm>
            <a:off x="3636963" y="2420938"/>
            <a:ext cx="1582737" cy="274637"/>
          </a:xfrm>
          <a:prstGeom prst="rect">
            <a:avLst/>
          </a:prstGeom>
          <a:noFill/>
          <a:ln w="9525">
            <a:noFill/>
            <a:miter lim="800000"/>
            <a:headEnd/>
            <a:tailEnd/>
          </a:ln>
        </p:spPr>
        <p:txBody>
          <a:bodyPr>
            <a:spAutoFit/>
          </a:bodyPr>
          <a:lstStyle/>
          <a:p>
            <a:pPr algn="ctr">
              <a:spcBef>
                <a:spcPct val="50000"/>
              </a:spcBef>
            </a:pPr>
            <a:r>
              <a:rPr lang="es-ES_tradnl" sz="1200" b="1"/>
              <a:t>Fibra monomodo </a:t>
            </a:r>
            <a:endParaRPr lang="es-ES" sz="1200" b="1"/>
          </a:p>
        </p:txBody>
      </p:sp>
      <p:sp>
        <p:nvSpPr>
          <p:cNvPr id="117822" name="Line 64"/>
          <p:cNvSpPr>
            <a:spLocks noChangeShapeType="1"/>
          </p:cNvSpPr>
          <p:nvPr/>
        </p:nvSpPr>
        <p:spPr bwMode="auto">
          <a:xfrm flipH="1">
            <a:off x="3132138" y="2709863"/>
            <a:ext cx="649287" cy="646112"/>
          </a:xfrm>
          <a:prstGeom prst="line">
            <a:avLst/>
          </a:prstGeom>
          <a:noFill/>
          <a:ln w="9525">
            <a:solidFill>
              <a:schemeClr val="tx1"/>
            </a:solidFill>
            <a:round/>
            <a:headEnd/>
            <a:tailEnd type="triangle" w="med" len="med"/>
          </a:ln>
        </p:spPr>
        <p:txBody>
          <a:bodyPr/>
          <a:lstStyle/>
          <a:p>
            <a:endParaRPr lang="es-ES"/>
          </a:p>
        </p:txBody>
      </p:sp>
      <p:sp>
        <p:nvSpPr>
          <p:cNvPr id="117823" name="Text Box 65"/>
          <p:cNvSpPr txBox="1">
            <a:spLocks noChangeArrowheads="1"/>
          </p:cNvSpPr>
          <p:nvPr/>
        </p:nvSpPr>
        <p:spPr bwMode="auto">
          <a:xfrm>
            <a:off x="1262063" y="3998913"/>
            <a:ext cx="2014537" cy="457200"/>
          </a:xfrm>
          <a:prstGeom prst="rect">
            <a:avLst/>
          </a:prstGeom>
          <a:noFill/>
          <a:ln w="9525">
            <a:noFill/>
            <a:miter lim="800000"/>
            <a:headEnd/>
            <a:tailEnd/>
          </a:ln>
        </p:spPr>
        <p:txBody>
          <a:bodyPr>
            <a:spAutoFit/>
          </a:bodyPr>
          <a:lstStyle/>
          <a:p>
            <a:pPr algn="ctr">
              <a:spcBef>
                <a:spcPct val="50000"/>
              </a:spcBef>
            </a:pPr>
            <a:r>
              <a:rPr lang="es-ES_tradnl" sz="1200" b="1"/>
              <a:t>Pérdida debida a la dispersión intrínseca </a:t>
            </a:r>
            <a:endParaRPr lang="es-ES" sz="1200" b="1"/>
          </a:p>
        </p:txBody>
      </p:sp>
      <p:sp>
        <p:nvSpPr>
          <p:cNvPr id="117824" name="Line 66"/>
          <p:cNvSpPr>
            <a:spLocks noChangeShapeType="1"/>
          </p:cNvSpPr>
          <p:nvPr/>
        </p:nvSpPr>
        <p:spPr bwMode="auto">
          <a:xfrm flipV="1">
            <a:off x="2701925" y="3856038"/>
            <a:ext cx="288925" cy="215900"/>
          </a:xfrm>
          <a:prstGeom prst="line">
            <a:avLst/>
          </a:prstGeom>
          <a:noFill/>
          <a:ln w="9525">
            <a:solidFill>
              <a:schemeClr val="tx1"/>
            </a:solidFill>
            <a:round/>
            <a:headEnd/>
            <a:tailEnd type="triangle" w="med" len="med"/>
          </a:ln>
        </p:spPr>
        <p:txBody>
          <a:bodyPr/>
          <a:lstStyle/>
          <a:p>
            <a:endParaRPr lang="es-ES"/>
          </a:p>
        </p:txBody>
      </p:sp>
      <p:sp>
        <p:nvSpPr>
          <p:cNvPr id="1512515" name="Text Box 67"/>
          <p:cNvSpPr txBox="1">
            <a:spLocks noChangeArrowheads="1"/>
          </p:cNvSpPr>
          <p:nvPr/>
        </p:nvSpPr>
        <p:spPr bwMode="auto">
          <a:xfrm>
            <a:off x="5051425" y="1366838"/>
            <a:ext cx="1176338" cy="549275"/>
          </a:xfrm>
          <a:prstGeom prst="rect">
            <a:avLst/>
          </a:prstGeom>
          <a:noFill/>
          <a:ln w="9525">
            <a:noFill/>
            <a:miter lim="800000"/>
            <a:headEnd/>
            <a:tailEnd/>
          </a:ln>
        </p:spPr>
        <p:txBody>
          <a:bodyPr>
            <a:spAutoFit/>
          </a:bodyPr>
          <a:lstStyle/>
          <a:p>
            <a:pPr algn="ctr">
              <a:spcBef>
                <a:spcPct val="50000"/>
              </a:spcBef>
            </a:pPr>
            <a:r>
              <a:rPr lang="es-ES_tradnl" sz="1200" b="1"/>
              <a:t>2ª v Banda O</a:t>
            </a:r>
          </a:p>
          <a:p>
            <a:pPr algn="ctr">
              <a:spcBef>
                <a:spcPct val="50000"/>
              </a:spcBef>
            </a:pPr>
            <a:r>
              <a:rPr lang="es-ES_tradnl" sz="1200" b="1"/>
              <a:t>(Original)</a:t>
            </a:r>
            <a:endParaRPr lang="es-ES" sz="1200" b="1"/>
          </a:p>
        </p:txBody>
      </p:sp>
      <p:sp>
        <p:nvSpPr>
          <p:cNvPr id="1512516" name="Text Box 68"/>
          <p:cNvSpPr txBox="1">
            <a:spLocks noChangeArrowheads="1"/>
          </p:cNvSpPr>
          <p:nvPr/>
        </p:nvSpPr>
        <p:spPr bwMode="auto">
          <a:xfrm>
            <a:off x="6732588" y="955675"/>
            <a:ext cx="1319212" cy="457200"/>
          </a:xfrm>
          <a:prstGeom prst="rect">
            <a:avLst/>
          </a:prstGeom>
          <a:noFill/>
          <a:ln w="9525">
            <a:noFill/>
            <a:miter lim="800000"/>
            <a:headEnd/>
            <a:tailEnd/>
          </a:ln>
        </p:spPr>
        <p:txBody>
          <a:bodyPr>
            <a:spAutoFit/>
          </a:bodyPr>
          <a:lstStyle/>
          <a:p>
            <a:pPr algn="ctr">
              <a:spcBef>
                <a:spcPct val="50000"/>
              </a:spcBef>
            </a:pPr>
            <a:r>
              <a:rPr lang="es-ES_tradnl" sz="1200" b="1"/>
              <a:t>3ª v Banda C (Conventional)</a:t>
            </a:r>
            <a:endParaRPr lang="es-ES" sz="1200" b="1"/>
          </a:p>
        </p:txBody>
      </p:sp>
      <p:sp>
        <p:nvSpPr>
          <p:cNvPr id="1512517" name="Text Box 69"/>
          <p:cNvSpPr txBox="1">
            <a:spLocks noChangeArrowheads="1"/>
          </p:cNvSpPr>
          <p:nvPr/>
        </p:nvSpPr>
        <p:spPr bwMode="auto">
          <a:xfrm>
            <a:off x="7429500" y="1484313"/>
            <a:ext cx="1030288" cy="457200"/>
          </a:xfrm>
          <a:prstGeom prst="rect">
            <a:avLst/>
          </a:prstGeom>
          <a:noFill/>
          <a:ln w="9525">
            <a:noFill/>
            <a:miter lim="800000"/>
            <a:headEnd/>
            <a:tailEnd/>
          </a:ln>
        </p:spPr>
        <p:txBody>
          <a:bodyPr>
            <a:spAutoFit/>
          </a:bodyPr>
          <a:lstStyle/>
          <a:p>
            <a:pPr algn="ctr">
              <a:spcBef>
                <a:spcPct val="50000"/>
              </a:spcBef>
            </a:pPr>
            <a:r>
              <a:rPr lang="es-ES_tradnl" sz="1200" b="1"/>
              <a:t>4ª v Banda L (Long)</a:t>
            </a:r>
            <a:endParaRPr lang="es-ES" sz="1200" b="1"/>
          </a:p>
        </p:txBody>
      </p:sp>
      <p:sp>
        <p:nvSpPr>
          <p:cNvPr id="1512518" name="Line 70"/>
          <p:cNvSpPr>
            <a:spLocks noChangeShapeType="1"/>
          </p:cNvSpPr>
          <p:nvPr/>
        </p:nvSpPr>
        <p:spPr bwMode="auto">
          <a:xfrm>
            <a:off x="6011863" y="2273300"/>
            <a:ext cx="0" cy="3240088"/>
          </a:xfrm>
          <a:prstGeom prst="line">
            <a:avLst/>
          </a:prstGeom>
          <a:noFill/>
          <a:ln w="9525">
            <a:solidFill>
              <a:schemeClr val="tx1"/>
            </a:solidFill>
            <a:prstDash val="sysDot"/>
            <a:round/>
            <a:headEnd/>
            <a:tailEnd/>
          </a:ln>
        </p:spPr>
        <p:txBody>
          <a:bodyPr/>
          <a:lstStyle/>
          <a:p>
            <a:endParaRPr lang="es-ES"/>
          </a:p>
        </p:txBody>
      </p:sp>
      <p:sp>
        <p:nvSpPr>
          <p:cNvPr id="1512519" name="Line 71"/>
          <p:cNvSpPr>
            <a:spLocks noChangeShapeType="1"/>
          </p:cNvSpPr>
          <p:nvPr/>
        </p:nvSpPr>
        <p:spPr bwMode="auto">
          <a:xfrm>
            <a:off x="6729413" y="2278063"/>
            <a:ext cx="0" cy="3240087"/>
          </a:xfrm>
          <a:prstGeom prst="line">
            <a:avLst/>
          </a:prstGeom>
          <a:noFill/>
          <a:ln w="9525">
            <a:solidFill>
              <a:schemeClr val="tx1"/>
            </a:solidFill>
            <a:prstDash val="sysDot"/>
            <a:round/>
            <a:headEnd/>
            <a:tailEnd/>
          </a:ln>
        </p:spPr>
        <p:txBody>
          <a:bodyPr/>
          <a:lstStyle/>
          <a:p>
            <a:endParaRPr lang="es-ES"/>
          </a:p>
        </p:txBody>
      </p:sp>
      <p:sp>
        <p:nvSpPr>
          <p:cNvPr id="1512520" name="Line 72"/>
          <p:cNvSpPr>
            <a:spLocks noChangeShapeType="1"/>
          </p:cNvSpPr>
          <p:nvPr/>
        </p:nvSpPr>
        <p:spPr bwMode="auto">
          <a:xfrm>
            <a:off x="7232650" y="2276475"/>
            <a:ext cx="0" cy="3240088"/>
          </a:xfrm>
          <a:prstGeom prst="line">
            <a:avLst/>
          </a:prstGeom>
          <a:noFill/>
          <a:ln w="9525">
            <a:solidFill>
              <a:schemeClr val="tx1"/>
            </a:solidFill>
            <a:prstDash val="sysDot"/>
            <a:round/>
            <a:headEnd/>
            <a:tailEnd/>
          </a:ln>
        </p:spPr>
        <p:txBody>
          <a:bodyPr/>
          <a:lstStyle/>
          <a:p>
            <a:endParaRPr lang="es-ES"/>
          </a:p>
        </p:txBody>
      </p:sp>
      <p:sp>
        <p:nvSpPr>
          <p:cNvPr id="1512521" name="Text Box 73"/>
          <p:cNvSpPr txBox="1">
            <a:spLocks noChangeArrowheads="1"/>
          </p:cNvSpPr>
          <p:nvPr/>
        </p:nvSpPr>
        <p:spPr bwMode="auto">
          <a:xfrm>
            <a:off x="5795963" y="836613"/>
            <a:ext cx="1008062" cy="549275"/>
          </a:xfrm>
          <a:prstGeom prst="rect">
            <a:avLst/>
          </a:prstGeom>
          <a:noFill/>
          <a:ln w="9525">
            <a:noFill/>
            <a:miter lim="800000"/>
            <a:headEnd/>
            <a:tailEnd/>
          </a:ln>
        </p:spPr>
        <p:txBody>
          <a:bodyPr>
            <a:spAutoFit/>
          </a:bodyPr>
          <a:lstStyle/>
          <a:p>
            <a:pPr algn="ctr">
              <a:spcBef>
                <a:spcPct val="50000"/>
              </a:spcBef>
            </a:pPr>
            <a:r>
              <a:rPr lang="es-ES_tradnl" sz="1200" b="1"/>
              <a:t>Banda E</a:t>
            </a:r>
          </a:p>
          <a:p>
            <a:pPr algn="ctr">
              <a:spcBef>
                <a:spcPct val="50000"/>
              </a:spcBef>
            </a:pPr>
            <a:r>
              <a:rPr lang="es-ES_tradnl" sz="1200" b="1"/>
              <a:t>(Extended)</a:t>
            </a:r>
            <a:endParaRPr lang="es-ES" sz="1200" b="1"/>
          </a:p>
        </p:txBody>
      </p:sp>
      <p:sp>
        <p:nvSpPr>
          <p:cNvPr id="1512522" name="Line 74"/>
          <p:cNvSpPr>
            <a:spLocks noChangeShapeType="1"/>
          </p:cNvSpPr>
          <p:nvPr/>
        </p:nvSpPr>
        <p:spPr bwMode="auto">
          <a:xfrm>
            <a:off x="6372225" y="1412875"/>
            <a:ext cx="0" cy="790575"/>
          </a:xfrm>
          <a:prstGeom prst="line">
            <a:avLst/>
          </a:prstGeom>
          <a:noFill/>
          <a:ln w="31750">
            <a:solidFill>
              <a:srgbClr val="0000FF"/>
            </a:solidFill>
            <a:round/>
            <a:headEnd/>
            <a:tailEnd type="triangle" w="med" len="med"/>
          </a:ln>
        </p:spPr>
        <p:txBody>
          <a:bodyPr/>
          <a:lstStyle/>
          <a:p>
            <a:endParaRPr lang="es-ES"/>
          </a:p>
        </p:txBody>
      </p:sp>
      <p:sp>
        <p:nvSpPr>
          <p:cNvPr id="1512523" name="Text Box 75"/>
          <p:cNvSpPr txBox="1">
            <a:spLocks noChangeArrowheads="1"/>
          </p:cNvSpPr>
          <p:nvPr/>
        </p:nvSpPr>
        <p:spPr bwMode="auto">
          <a:xfrm>
            <a:off x="6443663" y="1458913"/>
            <a:ext cx="865187" cy="457200"/>
          </a:xfrm>
          <a:prstGeom prst="rect">
            <a:avLst/>
          </a:prstGeom>
          <a:noFill/>
          <a:ln w="9525">
            <a:noFill/>
            <a:miter lim="800000"/>
            <a:headEnd/>
            <a:tailEnd/>
          </a:ln>
        </p:spPr>
        <p:txBody>
          <a:bodyPr>
            <a:spAutoFit/>
          </a:bodyPr>
          <a:lstStyle/>
          <a:p>
            <a:pPr algn="ctr">
              <a:spcBef>
                <a:spcPct val="50000"/>
              </a:spcBef>
            </a:pPr>
            <a:r>
              <a:rPr lang="es-ES_tradnl" sz="1200" b="1"/>
              <a:t>Banda S (Short)</a:t>
            </a:r>
            <a:endParaRPr lang="es-ES" sz="1200" b="1"/>
          </a:p>
        </p:txBody>
      </p:sp>
      <p:sp>
        <p:nvSpPr>
          <p:cNvPr id="1512524" name="Line 76"/>
          <p:cNvSpPr>
            <a:spLocks noChangeShapeType="1"/>
          </p:cNvSpPr>
          <p:nvPr/>
        </p:nvSpPr>
        <p:spPr bwMode="auto">
          <a:xfrm>
            <a:off x="6877050" y="1916113"/>
            <a:ext cx="0" cy="287337"/>
          </a:xfrm>
          <a:prstGeom prst="line">
            <a:avLst/>
          </a:prstGeom>
          <a:noFill/>
          <a:ln w="31750">
            <a:solidFill>
              <a:srgbClr val="0000FF"/>
            </a:solidFill>
            <a:round/>
            <a:headEnd/>
            <a:tailEnd type="triangle" w="med" len="med"/>
          </a:ln>
        </p:spPr>
        <p:txBody>
          <a:bodyPr/>
          <a:lstStyle/>
          <a:p>
            <a:endParaRPr lang="es-ES"/>
          </a:p>
        </p:txBody>
      </p:sp>
      <p:sp>
        <p:nvSpPr>
          <p:cNvPr id="1512525" name="Line 77"/>
          <p:cNvSpPr>
            <a:spLocks noChangeShapeType="1"/>
          </p:cNvSpPr>
          <p:nvPr/>
        </p:nvSpPr>
        <p:spPr bwMode="auto">
          <a:xfrm>
            <a:off x="7380288" y="1484313"/>
            <a:ext cx="0" cy="719137"/>
          </a:xfrm>
          <a:prstGeom prst="line">
            <a:avLst/>
          </a:prstGeom>
          <a:noFill/>
          <a:ln w="31750">
            <a:solidFill>
              <a:srgbClr val="0000FF"/>
            </a:solidFill>
            <a:round/>
            <a:headEnd/>
            <a:tailEnd type="triangle" w="med" len="med"/>
          </a:ln>
        </p:spPr>
        <p:txBody>
          <a:bodyPr/>
          <a:lstStyle/>
          <a:p>
            <a:endParaRPr lang="es-ES"/>
          </a:p>
        </p:txBody>
      </p:sp>
      <p:sp>
        <p:nvSpPr>
          <p:cNvPr id="1512526" name="Line 78"/>
          <p:cNvSpPr>
            <a:spLocks noChangeShapeType="1"/>
          </p:cNvSpPr>
          <p:nvPr/>
        </p:nvSpPr>
        <p:spPr bwMode="auto">
          <a:xfrm>
            <a:off x="7740650" y="1916113"/>
            <a:ext cx="0" cy="287337"/>
          </a:xfrm>
          <a:prstGeom prst="line">
            <a:avLst/>
          </a:prstGeom>
          <a:noFill/>
          <a:ln w="31750">
            <a:solidFill>
              <a:srgbClr val="0000FF"/>
            </a:solidFill>
            <a:round/>
            <a:headEnd/>
            <a:tailEnd type="triangle" w="med" len="med"/>
          </a:ln>
        </p:spPr>
        <p:txBody>
          <a:bodyPr/>
          <a:lstStyle/>
          <a:p>
            <a:endParaRPr lang="es-ES"/>
          </a:p>
        </p:txBody>
      </p:sp>
      <p:sp>
        <p:nvSpPr>
          <p:cNvPr id="1512527" name="Line 79"/>
          <p:cNvSpPr>
            <a:spLocks noChangeShapeType="1"/>
          </p:cNvSpPr>
          <p:nvPr/>
        </p:nvSpPr>
        <p:spPr bwMode="auto">
          <a:xfrm>
            <a:off x="5724525" y="1916113"/>
            <a:ext cx="0" cy="287337"/>
          </a:xfrm>
          <a:prstGeom prst="line">
            <a:avLst/>
          </a:prstGeom>
          <a:noFill/>
          <a:ln w="31750">
            <a:solidFill>
              <a:srgbClr val="0000FF"/>
            </a:solidFill>
            <a:round/>
            <a:headEnd/>
            <a:tailEnd type="triangle" w="med" len="med"/>
          </a:ln>
        </p:spPr>
        <p:txBody>
          <a:bodyPr/>
          <a:lstStyle/>
          <a:p>
            <a:endParaRPr lang="es-ES"/>
          </a:p>
        </p:txBody>
      </p:sp>
      <p:sp>
        <p:nvSpPr>
          <p:cNvPr id="1512528" name="Line 80"/>
          <p:cNvSpPr>
            <a:spLocks noChangeShapeType="1"/>
          </p:cNvSpPr>
          <p:nvPr/>
        </p:nvSpPr>
        <p:spPr bwMode="auto">
          <a:xfrm>
            <a:off x="7915275" y="2276475"/>
            <a:ext cx="0" cy="3240088"/>
          </a:xfrm>
          <a:prstGeom prst="line">
            <a:avLst/>
          </a:prstGeom>
          <a:noFill/>
          <a:ln w="9525">
            <a:solidFill>
              <a:schemeClr val="tx1"/>
            </a:solidFill>
            <a:prstDash val="sysDot"/>
            <a:round/>
            <a:headEnd/>
            <a:tailEnd/>
          </a:ln>
        </p:spPr>
        <p:txBody>
          <a:bodyPr/>
          <a:lstStyle/>
          <a:p>
            <a:endParaRPr lang="es-ES"/>
          </a:p>
        </p:txBody>
      </p:sp>
      <p:sp>
        <p:nvSpPr>
          <p:cNvPr id="1512532" name="Rectangle 84"/>
          <p:cNvSpPr>
            <a:spLocks noChangeArrowheads="1"/>
          </p:cNvSpPr>
          <p:nvPr/>
        </p:nvSpPr>
        <p:spPr bwMode="auto">
          <a:xfrm>
            <a:off x="7916863" y="2292350"/>
            <a:ext cx="360362" cy="3219450"/>
          </a:xfrm>
          <a:prstGeom prst="rect">
            <a:avLst/>
          </a:prstGeom>
          <a:solidFill>
            <a:srgbClr val="FF6600">
              <a:alpha val="50195"/>
            </a:srgbClr>
          </a:solidFill>
          <a:ln w="12700">
            <a:noFill/>
            <a:miter lim="800000"/>
            <a:headEnd/>
            <a:tailEnd/>
          </a:ln>
        </p:spPr>
        <p:txBody>
          <a:bodyPr wrap="none" anchor="ctr"/>
          <a:lstStyle/>
          <a:p>
            <a:endParaRPr lang="es-ES"/>
          </a:p>
        </p:txBody>
      </p:sp>
      <p:sp>
        <p:nvSpPr>
          <p:cNvPr id="1512533" name="Line 85"/>
          <p:cNvSpPr>
            <a:spLocks noChangeShapeType="1"/>
          </p:cNvSpPr>
          <p:nvPr/>
        </p:nvSpPr>
        <p:spPr bwMode="auto">
          <a:xfrm flipH="1">
            <a:off x="8101013" y="1354138"/>
            <a:ext cx="1587" cy="849312"/>
          </a:xfrm>
          <a:prstGeom prst="line">
            <a:avLst/>
          </a:prstGeom>
          <a:noFill/>
          <a:ln w="31750">
            <a:solidFill>
              <a:srgbClr val="0000FF"/>
            </a:solidFill>
            <a:round/>
            <a:headEnd/>
            <a:tailEnd type="triangle" w="med" len="med"/>
          </a:ln>
        </p:spPr>
        <p:txBody>
          <a:bodyPr/>
          <a:lstStyle/>
          <a:p>
            <a:endParaRPr lang="es-ES"/>
          </a:p>
        </p:txBody>
      </p:sp>
      <p:sp>
        <p:nvSpPr>
          <p:cNvPr id="1512534" name="Text Box 86"/>
          <p:cNvSpPr txBox="1">
            <a:spLocks noChangeArrowheads="1"/>
          </p:cNvSpPr>
          <p:nvPr/>
        </p:nvSpPr>
        <p:spPr bwMode="auto">
          <a:xfrm>
            <a:off x="7934325" y="908050"/>
            <a:ext cx="1030288" cy="457200"/>
          </a:xfrm>
          <a:prstGeom prst="rect">
            <a:avLst/>
          </a:prstGeom>
          <a:noFill/>
          <a:ln w="9525">
            <a:noFill/>
            <a:miter lim="800000"/>
            <a:headEnd/>
            <a:tailEnd/>
          </a:ln>
        </p:spPr>
        <p:txBody>
          <a:bodyPr>
            <a:spAutoFit/>
          </a:bodyPr>
          <a:lstStyle/>
          <a:p>
            <a:pPr algn="ctr">
              <a:spcBef>
                <a:spcPct val="50000"/>
              </a:spcBef>
            </a:pPr>
            <a:r>
              <a:rPr lang="es-ES_tradnl" sz="1200" b="1"/>
              <a:t>Banda U (Ultra-long)</a:t>
            </a:r>
            <a:endParaRPr lang="es-ES" sz="1200" b="1"/>
          </a:p>
        </p:txBody>
      </p:sp>
      <p:sp>
        <p:nvSpPr>
          <p:cNvPr id="117842" name="Freeform 57"/>
          <p:cNvSpPr>
            <a:spLocks/>
          </p:cNvSpPr>
          <p:nvPr/>
        </p:nvSpPr>
        <p:spPr bwMode="auto">
          <a:xfrm>
            <a:off x="1930400" y="1341438"/>
            <a:ext cx="6026150" cy="3729037"/>
          </a:xfrm>
          <a:custGeom>
            <a:avLst/>
            <a:gdLst>
              <a:gd name="T0" fmla="*/ 0 w 3796"/>
              <a:gd name="T1" fmla="*/ 0 h 2349"/>
              <a:gd name="T2" fmla="*/ 377 w 3796"/>
              <a:gd name="T3" fmla="*/ 385 h 2349"/>
              <a:gd name="T4" fmla="*/ 530 w 3796"/>
              <a:gd name="T5" fmla="*/ 542 h 2349"/>
              <a:gd name="T6" fmla="*/ 680 w 3796"/>
              <a:gd name="T7" fmla="*/ 678 h 2349"/>
              <a:gd name="T8" fmla="*/ 790 w 3796"/>
              <a:gd name="T9" fmla="*/ 785 h 2349"/>
              <a:gd name="T10" fmla="*/ 906 w 3796"/>
              <a:gd name="T11" fmla="*/ 881 h 2349"/>
              <a:gd name="T12" fmla="*/ 1043 w 3796"/>
              <a:gd name="T13" fmla="*/ 1004 h 2349"/>
              <a:gd name="T14" fmla="*/ 1202 w 3796"/>
              <a:gd name="T15" fmla="*/ 1134 h 2349"/>
              <a:gd name="T16" fmla="*/ 1312 w 3796"/>
              <a:gd name="T17" fmla="*/ 1228 h 2349"/>
              <a:gd name="T18" fmla="*/ 1502 w 3796"/>
              <a:gd name="T19" fmla="*/ 1367 h 2349"/>
              <a:gd name="T20" fmla="*/ 1645 w 3796"/>
              <a:gd name="T21" fmla="*/ 1477 h 2349"/>
              <a:gd name="T22" fmla="*/ 1808 w 3796"/>
              <a:gd name="T23" fmla="*/ 1577 h 2349"/>
              <a:gd name="T24" fmla="*/ 2048 w 3796"/>
              <a:gd name="T25" fmla="*/ 1737 h 2349"/>
              <a:gd name="T26" fmla="*/ 2171 w 3796"/>
              <a:gd name="T27" fmla="*/ 1810 h 2349"/>
              <a:gd name="T28" fmla="*/ 2301 w 3796"/>
              <a:gd name="T29" fmla="*/ 1887 h 2349"/>
              <a:gd name="T30" fmla="*/ 2381 w 3796"/>
              <a:gd name="T31" fmla="*/ 1923 h 2349"/>
              <a:gd name="T32" fmla="*/ 2461 w 3796"/>
              <a:gd name="T33" fmla="*/ 1943 h 2349"/>
              <a:gd name="T34" fmla="*/ 2521 w 3796"/>
              <a:gd name="T35" fmla="*/ 1923 h 2349"/>
              <a:gd name="T36" fmla="*/ 2574 w 3796"/>
              <a:gd name="T37" fmla="*/ 1877 h 2349"/>
              <a:gd name="T38" fmla="*/ 2618 w 3796"/>
              <a:gd name="T39" fmla="*/ 1820 h 2349"/>
              <a:gd name="T40" fmla="*/ 2651 w 3796"/>
              <a:gd name="T41" fmla="*/ 1754 h 2349"/>
              <a:gd name="T42" fmla="*/ 2687 w 3796"/>
              <a:gd name="T43" fmla="*/ 1674 h 2349"/>
              <a:gd name="T44" fmla="*/ 2721 w 3796"/>
              <a:gd name="T45" fmla="*/ 1594 h 2349"/>
              <a:gd name="T46" fmla="*/ 2767 w 3796"/>
              <a:gd name="T47" fmla="*/ 1507 h 2349"/>
              <a:gd name="T48" fmla="*/ 2794 w 3796"/>
              <a:gd name="T49" fmla="*/ 1477 h 2349"/>
              <a:gd name="T50" fmla="*/ 2831 w 3796"/>
              <a:gd name="T51" fmla="*/ 1447 h 2349"/>
              <a:gd name="T52" fmla="*/ 2861 w 3796"/>
              <a:gd name="T53" fmla="*/ 1447 h 2349"/>
              <a:gd name="T54" fmla="*/ 2904 w 3796"/>
              <a:gd name="T55" fmla="*/ 1477 h 2349"/>
              <a:gd name="T56" fmla="*/ 2934 w 3796"/>
              <a:gd name="T57" fmla="*/ 1534 h 2349"/>
              <a:gd name="T58" fmla="*/ 2947 w 3796"/>
              <a:gd name="T59" fmla="*/ 1634 h 2349"/>
              <a:gd name="T60" fmla="*/ 2950 w 3796"/>
              <a:gd name="T61" fmla="*/ 1684 h 2349"/>
              <a:gd name="T62" fmla="*/ 2967 w 3796"/>
              <a:gd name="T63" fmla="*/ 1797 h 2349"/>
              <a:gd name="T64" fmla="*/ 2967 w 3796"/>
              <a:gd name="T65" fmla="*/ 1867 h 2349"/>
              <a:gd name="T66" fmla="*/ 2987 w 3796"/>
              <a:gd name="T67" fmla="*/ 1940 h 2349"/>
              <a:gd name="T68" fmla="*/ 3020 w 3796"/>
              <a:gd name="T69" fmla="*/ 2033 h 2349"/>
              <a:gd name="T70" fmla="*/ 3080 w 3796"/>
              <a:gd name="T71" fmla="*/ 2143 h 2349"/>
              <a:gd name="T72" fmla="*/ 3140 w 3796"/>
              <a:gd name="T73" fmla="*/ 2206 h 2349"/>
              <a:gd name="T74" fmla="*/ 3243 w 3796"/>
              <a:gd name="T75" fmla="*/ 2280 h 2349"/>
              <a:gd name="T76" fmla="*/ 3370 w 3796"/>
              <a:gd name="T77" fmla="*/ 2340 h 2349"/>
              <a:gd name="T78" fmla="*/ 3470 w 3796"/>
              <a:gd name="T79" fmla="*/ 2333 h 2349"/>
              <a:gd name="T80" fmla="*/ 3540 w 3796"/>
              <a:gd name="T81" fmla="*/ 2263 h 2349"/>
              <a:gd name="T82" fmla="*/ 3593 w 3796"/>
              <a:gd name="T83" fmla="*/ 2166 h 2349"/>
              <a:gd name="T84" fmla="*/ 3643 w 3796"/>
              <a:gd name="T85" fmla="*/ 2013 h 2349"/>
              <a:gd name="T86" fmla="*/ 3676 w 3796"/>
              <a:gd name="T87" fmla="*/ 1897 h 2349"/>
              <a:gd name="T88" fmla="*/ 3706 w 3796"/>
              <a:gd name="T89" fmla="*/ 1707 h 2349"/>
              <a:gd name="T90" fmla="*/ 3726 w 3796"/>
              <a:gd name="T91" fmla="*/ 1524 h 2349"/>
              <a:gd name="T92" fmla="*/ 3743 w 3796"/>
              <a:gd name="T93" fmla="*/ 1274 h 2349"/>
              <a:gd name="T94" fmla="*/ 3766 w 3796"/>
              <a:gd name="T95" fmla="*/ 1011 h 2349"/>
              <a:gd name="T96" fmla="*/ 3783 w 3796"/>
              <a:gd name="T97" fmla="*/ 775 h 2349"/>
              <a:gd name="T98" fmla="*/ 3796 w 3796"/>
              <a:gd name="T99" fmla="*/ 605 h 23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96"/>
              <a:gd name="T151" fmla="*/ 0 h 2349"/>
              <a:gd name="T152" fmla="*/ 3796 w 3796"/>
              <a:gd name="T153" fmla="*/ 2349 h 23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96" h="2349">
                <a:moveTo>
                  <a:pt x="0" y="0"/>
                </a:moveTo>
                <a:cubicBezTo>
                  <a:pt x="144" y="147"/>
                  <a:pt x="289" y="295"/>
                  <a:pt x="377" y="385"/>
                </a:cubicBezTo>
                <a:cubicBezTo>
                  <a:pt x="465" y="475"/>
                  <a:pt x="480" y="493"/>
                  <a:pt x="530" y="542"/>
                </a:cubicBezTo>
                <a:cubicBezTo>
                  <a:pt x="580" y="591"/>
                  <a:pt x="637" y="638"/>
                  <a:pt x="680" y="678"/>
                </a:cubicBezTo>
                <a:cubicBezTo>
                  <a:pt x="723" y="718"/>
                  <a:pt x="752" y="751"/>
                  <a:pt x="790" y="785"/>
                </a:cubicBezTo>
                <a:cubicBezTo>
                  <a:pt x="828" y="819"/>
                  <a:pt x="864" y="845"/>
                  <a:pt x="906" y="881"/>
                </a:cubicBezTo>
                <a:cubicBezTo>
                  <a:pt x="948" y="917"/>
                  <a:pt x="994" y="962"/>
                  <a:pt x="1043" y="1004"/>
                </a:cubicBezTo>
                <a:cubicBezTo>
                  <a:pt x="1092" y="1046"/>
                  <a:pt x="1157" y="1097"/>
                  <a:pt x="1202" y="1134"/>
                </a:cubicBezTo>
                <a:cubicBezTo>
                  <a:pt x="1247" y="1171"/>
                  <a:pt x="1262" y="1189"/>
                  <a:pt x="1312" y="1228"/>
                </a:cubicBezTo>
                <a:cubicBezTo>
                  <a:pt x="1362" y="1267"/>
                  <a:pt x="1447" y="1326"/>
                  <a:pt x="1502" y="1367"/>
                </a:cubicBezTo>
                <a:cubicBezTo>
                  <a:pt x="1557" y="1408"/>
                  <a:pt x="1594" y="1442"/>
                  <a:pt x="1645" y="1477"/>
                </a:cubicBezTo>
                <a:cubicBezTo>
                  <a:pt x="1696" y="1512"/>
                  <a:pt x="1741" y="1534"/>
                  <a:pt x="1808" y="1577"/>
                </a:cubicBezTo>
                <a:cubicBezTo>
                  <a:pt x="1875" y="1620"/>
                  <a:pt x="1987" y="1698"/>
                  <a:pt x="2048" y="1737"/>
                </a:cubicBezTo>
                <a:cubicBezTo>
                  <a:pt x="2109" y="1776"/>
                  <a:pt x="2129" y="1785"/>
                  <a:pt x="2171" y="1810"/>
                </a:cubicBezTo>
                <a:cubicBezTo>
                  <a:pt x="2213" y="1835"/>
                  <a:pt x="2266" y="1868"/>
                  <a:pt x="2301" y="1887"/>
                </a:cubicBezTo>
                <a:cubicBezTo>
                  <a:pt x="2336" y="1906"/>
                  <a:pt x="2354" y="1914"/>
                  <a:pt x="2381" y="1923"/>
                </a:cubicBezTo>
                <a:cubicBezTo>
                  <a:pt x="2408" y="1932"/>
                  <a:pt x="2438" y="1943"/>
                  <a:pt x="2461" y="1943"/>
                </a:cubicBezTo>
                <a:cubicBezTo>
                  <a:pt x="2484" y="1943"/>
                  <a:pt x="2502" y="1934"/>
                  <a:pt x="2521" y="1923"/>
                </a:cubicBezTo>
                <a:cubicBezTo>
                  <a:pt x="2540" y="1912"/>
                  <a:pt x="2558" y="1894"/>
                  <a:pt x="2574" y="1877"/>
                </a:cubicBezTo>
                <a:cubicBezTo>
                  <a:pt x="2590" y="1860"/>
                  <a:pt x="2605" y="1840"/>
                  <a:pt x="2618" y="1820"/>
                </a:cubicBezTo>
                <a:cubicBezTo>
                  <a:pt x="2631" y="1800"/>
                  <a:pt x="2639" y="1778"/>
                  <a:pt x="2651" y="1754"/>
                </a:cubicBezTo>
                <a:cubicBezTo>
                  <a:pt x="2663" y="1730"/>
                  <a:pt x="2675" y="1701"/>
                  <a:pt x="2687" y="1674"/>
                </a:cubicBezTo>
                <a:cubicBezTo>
                  <a:pt x="2699" y="1647"/>
                  <a:pt x="2708" y="1622"/>
                  <a:pt x="2721" y="1594"/>
                </a:cubicBezTo>
                <a:cubicBezTo>
                  <a:pt x="2734" y="1566"/>
                  <a:pt x="2755" y="1526"/>
                  <a:pt x="2767" y="1507"/>
                </a:cubicBezTo>
                <a:cubicBezTo>
                  <a:pt x="2779" y="1488"/>
                  <a:pt x="2783" y="1487"/>
                  <a:pt x="2794" y="1477"/>
                </a:cubicBezTo>
                <a:cubicBezTo>
                  <a:pt x="2805" y="1467"/>
                  <a:pt x="2820" y="1452"/>
                  <a:pt x="2831" y="1447"/>
                </a:cubicBezTo>
                <a:cubicBezTo>
                  <a:pt x="2842" y="1442"/>
                  <a:pt x="2849" y="1442"/>
                  <a:pt x="2861" y="1447"/>
                </a:cubicBezTo>
                <a:cubicBezTo>
                  <a:pt x="2873" y="1452"/>
                  <a:pt x="2892" y="1462"/>
                  <a:pt x="2904" y="1477"/>
                </a:cubicBezTo>
                <a:cubicBezTo>
                  <a:pt x="2916" y="1492"/>
                  <a:pt x="2927" y="1508"/>
                  <a:pt x="2934" y="1534"/>
                </a:cubicBezTo>
                <a:cubicBezTo>
                  <a:pt x="2941" y="1560"/>
                  <a:pt x="2944" y="1609"/>
                  <a:pt x="2947" y="1634"/>
                </a:cubicBezTo>
                <a:cubicBezTo>
                  <a:pt x="2950" y="1659"/>
                  <a:pt x="2947" y="1657"/>
                  <a:pt x="2950" y="1684"/>
                </a:cubicBezTo>
                <a:cubicBezTo>
                  <a:pt x="2953" y="1711"/>
                  <a:pt x="2964" y="1766"/>
                  <a:pt x="2967" y="1797"/>
                </a:cubicBezTo>
                <a:cubicBezTo>
                  <a:pt x="2970" y="1828"/>
                  <a:pt x="2964" y="1843"/>
                  <a:pt x="2967" y="1867"/>
                </a:cubicBezTo>
                <a:cubicBezTo>
                  <a:pt x="2970" y="1891"/>
                  <a:pt x="2978" y="1912"/>
                  <a:pt x="2987" y="1940"/>
                </a:cubicBezTo>
                <a:cubicBezTo>
                  <a:pt x="2996" y="1968"/>
                  <a:pt x="3005" y="1999"/>
                  <a:pt x="3020" y="2033"/>
                </a:cubicBezTo>
                <a:cubicBezTo>
                  <a:pt x="3035" y="2067"/>
                  <a:pt x="3060" y="2114"/>
                  <a:pt x="3080" y="2143"/>
                </a:cubicBezTo>
                <a:cubicBezTo>
                  <a:pt x="3100" y="2172"/>
                  <a:pt x="3113" y="2183"/>
                  <a:pt x="3140" y="2206"/>
                </a:cubicBezTo>
                <a:cubicBezTo>
                  <a:pt x="3167" y="2229"/>
                  <a:pt x="3205" y="2258"/>
                  <a:pt x="3243" y="2280"/>
                </a:cubicBezTo>
                <a:cubicBezTo>
                  <a:pt x="3281" y="2302"/>
                  <a:pt x="3332" y="2331"/>
                  <a:pt x="3370" y="2340"/>
                </a:cubicBezTo>
                <a:cubicBezTo>
                  <a:pt x="3408" y="2349"/>
                  <a:pt x="3442" y="2346"/>
                  <a:pt x="3470" y="2333"/>
                </a:cubicBezTo>
                <a:cubicBezTo>
                  <a:pt x="3498" y="2320"/>
                  <a:pt x="3519" y="2291"/>
                  <a:pt x="3540" y="2263"/>
                </a:cubicBezTo>
                <a:cubicBezTo>
                  <a:pt x="3561" y="2235"/>
                  <a:pt x="3576" y="2208"/>
                  <a:pt x="3593" y="2166"/>
                </a:cubicBezTo>
                <a:cubicBezTo>
                  <a:pt x="3610" y="2124"/>
                  <a:pt x="3629" y="2058"/>
                  <a:pt x="3643" y="2013"/>
                </a:cubicBezTo>
                <a:cubicBezTo>
                  <a:pt x="3657" y="1968"/>
                  <a:pt x="3665" y="1948"/>
                  <a:pt x="3676" y="1897"/>
                </a:cubicBezTo>
                <a:cubicBezTo>
                  <a:pt x="3687" y="1846"/>
                  <a:pt x="3698" y="1769"/>
                  <a:pt x="3706" y="1707"/>
                </a:cubicBezTo>
                <a:cubicBezTo>
                  <a:pt x="3714" y="1645"/>
                  <a:pt x="3720" y="1596"/>
                  <a:pt x="3726" y="1524"/>
                </a:cubicBezTo>
                <a:cubicBezTo>
                  <a:pt x="3732" y="1452"/>
                  <a:pt x="3736" y="1359"/>
                  <a:pt x="3743" y="1274"/>
                </a:cubicBezTo>
                <a:cubicBezTo>
                  <a:pt x="3750" y="1189"/>
                  <a:pt x="3759" y="1094"/>
                  <a:pt x="3766" y="1011"/>
                </a:cubicBezTo>
                <a:cubicBezTo>
                  <a:pt x="3773" y="928"/>
                  <a:pt x="3778" y="843"/>
                  <a:pt x="3783" y="775"/>
                </a:cubicBezTo>
                <a:cubicBezTo>
                  <a:pt x="3788" y="707"/>
                  <a:pt x="3792" y="656"/>
                  <a:pt x="3796" y="605"/>
                </a:cubicBezTo>
              </a:path>
            </a:pathLst>
          </a:custGeom>
          <a:noFill/>
          <a:ln w="31750">
            <a:solidFill>
              <a:schemeClr val="tx1"/>
            </a:solidFill>
            <a:prstDash val="dash"/>
            <a:round/>
            <a:headEnd/>
            <a:tailEnd/>
          </a:ln>
        </p:spPr>
        <p:txBody>
          <a:bodyPr/>
          <a:lstStyle/>
          <a:p>
            <a:endParaRPr lang="es-ES"/>
          </a:p>
        </p:txBody>
      </p:sp>
      <p:sp>
        <p:nvSpPr>
          <p:cNvPr id="117843" name="Freeform 58"/>
          <p:cNvSpPr>
            <a:spLocks/>
          </p:cNvSpPr>
          <p:nvPr/>
        </p:nvSpPr>
        <p:spPr bwMode="auto">
          <a:xfrm>
            <a:off x="1931988" y="2179638"/>
            <a:ext cx="6169025" cy="3119437"/>
          </a:xfrm>
          <a:custGeom>
            <a:avLst/>
            <a:gdLst>
              <a:gd name="T0" fmla="*/ 0 w 3886"/>
              <a:gd name="T1" fmla="*/ 16 h 1965"/>
              <a:gd name="T2" fmla="*/ 14 w 3886"/>
              <a:gd name="T3" fmla="*/ 0 h 1965"/>
              <a:gd name="T4" fmla="*/ 127 w 3886"/>
              <a:gd name="T5" fmla="*/ 130 h 1965"/>
              <a:gd name="T6" fmla="*/ 250 w 3886"/>
              <a:gd name="T7" fmla="*/ 273 h 1965"/>
              <a:gd name="T8" fmla="*/ 373 w 3886"/>
              <a:gd name="T9" fmla="*/ 413 h 1965"/>
              <a:gd name="T10" fmla="*/ 500 w 3886"/>
              <a:gd name="T11" fmla="*/ 546 h 1965"/>
              <a:gd name="T12" fmla="*/ 626 w 3886"/>
              <a:gd name="T13" fmla="*/ 676 h 1965"/>
              <a:gd name="T14" fmla="*/ 763 w 3886"/>
              <a:gd name="T15" fmla="*/ 806 h 1965"/>
              <a:gd name="T16" fmla="*/ 946 w 3886"/>
              <a:gd name="T17" fmla="*/ 989 h 1965"/>
              <a:gd name="T18" fmla="*/ 1103 w 3886"/>
              <a:gd name="T19" fmla="*/ 1129 h 1965"/>
              <a:gd name="T20" fmla="*/ 1296 w 3886"/>
              <a:gd name="T21" fmla="*/ 1279 h 1965"/>
              <a:gd name="T22" fmla="*/ 1482 w 3886"/>
              <a:gd name="T23" fmla="*/ 1425 h 1965"/>
              <a:gd name="T24" fmla="*/ 1712 w 3886"/>
              <a:gd name="T25" fmla="*/ 1579 h 1965"/>
              <a:gd name="T26" fmla="*/ 1902 w 3886"/>
              <a:gd name="T27" fmla="*/ 1675 h 1965"/>
              <a:gd name="T28" fmla="*/ 2135 w 3886"/>
              <a:gd name="T29" fmla="*/ 1762 h 1965"/>
              <a:gd name="T30" fmla="*/ 2271 w 3886"/>
              <a:gd name="T31" fmla="*/ 1775 h 1965"/>
              <a:gd name="T32" fmla="*/ 2381 w 3886"/>
              <a:gd name="T33" fmla="*/ 1755 h 1965"/>
              <a:gd name="T34" fmla="*/ 2451 w 3886"/>
              <a:gd name="T35" fmla="*/ 1715 h 1965"/>
              <a:gd name="T36" fmla="*/ 2541 w 3886"/>
              <a:gd name="T37" fmla="*/ 1625 h 1965"/>
              <a:gd name="T38" fmla="*/ 2657 w 3886"/>
              <a:gd name="T39" fmla="*/ 1445 h 1965"/>
              <a:gd name="T40" fmla="*/ 2721 w 3886"/>
              <a:gd name="T41" fmla="*/ 1332 h 1965"/>
              <a:gd name="T42" fmla="*/ 2757 w 3886"/>
              <a:gd name="T43" fmla="*/ 1279 h 1965"/>
              <a:gd name="T44" fmla="*/ 2794 w 3886"/>
              <a:gd name="T45" fmla="*/ 1262 h 1965"/>
              <a:gd name="T46" fmla="*/ 2857 w 3886"/>
              <a:gd name="T47" fmla="*/ 1286 h 1965"/>
              <a:gd name="T48" fmla="*/ 2891 w 3886"/>
              <a:gd name="T49" fmla="*/ 1359 h 1965"/>
              <a:gd name="T50" fmla="*/ 2930 w 3886"/>
              <a:gd name="T51" fmla="*/ 1469 h 1965"/>
              <a:gd name="T52" fmla="*/ 2987 w 3886"/>
              <a:gd name="T53" fmla="*/ 1579 h 1965"/>
              <a:gd name="T54" fmla="*/ 3047 w 3886"/>
              <a:gd name="T55" fmla="*/ 1678 h 1965"/>
              <a:gd name="T56" fmla="*/ 3117 w 3886"/>
              <a:gd name="T57" fmla="*/ 1765 h 1965"/>
              <a:gd name="T58" fmla="*/ 3194 w 3886"/>
              <a:gd name="T59" fmla="*/ 1842 h 1965"/>
              <a:gd name="T60" fmla="*/ 3280 w 3886"/>
              <a:gd name="T61" fmla="*/ 1901 h 1965"/>
              <a:gd name="T62" fmla="*/ 3413 w 3886"/>
              <a:gd name="T63" fmla="*/ 1951 h 1965"/>
              <a:gd name="T64" fmla="*/ 3536 w 3886"/>
              <a:gd name="T65" fmla="*/ 1961 h 1965"/>
              <a:gd name="T66" fmla="*/ 3636 w 3886"/>
              <a:gd name="T67" fmla="*/ 1928 h 1965"/>
              <a:gd name="T68" fmla="*/ 3683 w 3886"/>
              <a:gd name="T69" fmla="*/ 1868 h 1965"/>
              <a:gd name="T70" fmla="*/ 3740 w 3886"/>
              <a:gd name="T71" fmla="*/ 1745 h 1965"/>
              <a:gd name="T72" fmla="*/ 3776 w 3886"/>
              <a:gd name="T73" fmla="*/ 1542 h 1965"/>
              <a:gd name="T74" fmla="*/ 3886 w 3886"/>
              <a:gd name="T75" fmla="*/ 603 h 19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6"/>
              <a:gd name="T115" fmla="*/ 0 h 1965"/>
              <a:gd name="T116" fmla="*/ 3886 w 3886"/>
              <a:gd name="T117" fmla="*/ 1965 h 19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6" h="1965">
                <a:moveTo>
                  <a:pt x="0" y="16"/>
                </a:moveTo>
                <a:lnTo>
                  <a:pt x="14" y="0"/>
                </a:lnTo>
                <a:cubicBezTo>
                  <a:pt x="35" y="19"/>
                  <a:pt x="88" y="85"/>
                  <a:pt x="127" y="130"/>
                </a:cubicBezTo>
                <a:cubicBezTo>
                  <a:pt x="166" y="175"/>
                  <a:pt x="209" y="226"/>
                  <a:pt x="250" y="273"/>
                </a:cubicBezTo>
                <a:cubicBezTo>
                  <a:pt x="291" y="320"/>
                  <a:pt x="331" y="368"/>
                  <a:pt x="373" y="413"/>
                </a:cubicBezTo>
                <a:cubicBezTo>
                  <a:pt x="415" y="458"/>
                  <a:pt x="458" y="502"/>
                  <a:pt x="500" y="546"/>
                </a:cubicBezTo>
                <a:cubicBezTo>
                  <a:pt x="542" y="590"/>
                  <a:pt x="582" y="633"/>
                  <a:pt x="626" y="676"/>
                </a:cubicBezTo>
                <a:cubicBezTo>
                  <a:pt x="670" y="719"/>
                  <a:pt x="710" y="754"/>
                  <a:pt x="763" y="806"/>
                </a:cubicBezTo>
                <a:cubicBezTo>
                  <a:pt x="816" y="858"/>
                  <a:pt x="889" y="935"/>
                  <a:pt x="946" y="989"/>
                </a:cubicBezTo>
                <a:cubicBezTo>
                  <a:pt x="1003" y="1043"/>
                  <a:pt x="1045" y="1081"/>
                  <a:pt x="1103" y="1129"/>
                </a:cubicBezTo>
                <a:cubicBezTo>
                  <a:pt x="1161" y="1177"/>
                  <a:pt x="1233" y="1230"/>
                  <a:pt x="1296" y="1279"/>
                </a:cubicBezTo>
                <a:cubicBezTo>
                  <a:pt x="1359" y="1328"/>
                  <a:pt x="1413" y="1375"/>
                  <a:pt x="1482" y="1425"/>
                </a:cubicBezTo>
                <a:cubicBezTo>
                  <a:pt x="1551" y="1475"/>
                  <a:pt x="1642" y="1537"/>
                  <a:pt x="1712" y="1579"/>
                </a:cubicBezTo>
                <a:cubicBezTo>
                  <a:pt x="1782" y="1621"/>
                  <a:pt x="1832" y="1645"/>
                  <a:pt x="1902" y="1675"/>
                </a:cubicBezTo>
                <a:cubicBezTo>
                  <a:pt x="1972" y="1705"/>
                  <a:pt x="2074" y="1745"/>
                  <a:pt x="2135" y="1762"/>
                </a:cubicBezTo>
                <a:cubicBezTo>
                  <a:pt x="2196" y="1779"/>
                  <a:pt x="2230" y="1776"/>
                  <a:pt x="2271" y="1775"/>
                </a:cubicBezTo>
                <a:cubicBezTo>
                  <a:pt x="2312" y="1774"/>
                  <a:pt x="2351" y="1765"/>
                  <a:pt x="2381" y="1755"/>
                </a:cubicBezTo>
                <a:cubicBezTo>
                  <a:pt x="2411" y="1745"/>
                  <a:pt x="2424" y="1737"/>
                  <a:pt x="2451" y="1715"/>
                </a:cubicBezTo>
                <a:cubicBezTo>
                  <a:pt x="2478" y="1693"/>
                  <a:pt x="2507" y="1670"/>
                  <a:pt x="2541" y="1625"/>
                </a:cubicBezTo>
                <a:cubicBezTo>
                  <a:pt x="2575" y="1580"/>
                  <a:pt x="2627" y="1494"/>
                  <a:pt x="2657" y="1445"/>
                </a:cubicBezTo>
                <a:cubicBezTo>
                  <a:pt x="2687" y="1396"/>
                  <a:pt x="2704" y="1360"/>
                  <a:pt x="2721" y="1332"/>
                </a:cubicBezTo>
                <a:cubicBezTo>
                  <a:pt x="2738" y="1304"/>
                  <a:pt x="2745" y="1291"/>
                  <a:pt x="2757" y="1279"/>
                </a:cubicBezTo>
                <a:cubicBezTo>
                  <a:pt x="2769" y="1267"/>
                  <a:pt x="2777" y="1261"/>
                  <a:pt x="2794" y="1262"/>
                </a:cubicBezTo>
                <a:cubicBezTo>
                  <a:pt x="2811" y="1263"/>
                  <a:pt x="2841" y="1270"/>
                  <a:pt x="2857" y="1286"/>
                </a:cubicBezTo>
                <a:cubicBezTo>
                  <a:pt x="2873" y="1302"/>
                  <a:pt x="2879" y="1329"/>
                  <a:pt x="2891" y="1359"/>
                </a:cubicBezTo>
                <a:cubicBezTo>
                  <a:pt x="2903" y="1389"/>
                  <a:pt x="2914" y="1432"/>
                  <a:pt x="2930" y="1469"/>
                </a:cubicBezTo>
                <a:cubicBezTo>
                  <a:pt x="2946" y="1506"/>
                  <a:pt x="2967" y="1544"/>
                  <a:pt x="2987" y="1579"/>
                </a:cubicBezTo>
                <a:cubicBezTo>
                  <a:pt x="3007" y="1614"/>
                  <a:pt x="3025" y="1647"/>
                  <a:pt x="3047" y="1678"/>
                </a:cubicBezTo>
                <a:cubicBezTo>
                  <a:pt x="3069" y="1709"/>
                  <a:pt x="3093" y="1738"/>
                  <a:pt x="3117" y="1765"/>
                </a:cubicBezTo>
                <a:cubicBezTo>
                  <a:pt x="3141" y="1792"/>
                  <a:pt x="3167" y="1819"/>
                  <a:pt x="3194" y="1842"/>
                </a:cubicBezTo>
                <a:cubicBezTo>
                  <a:pt x="3221" y="1865"/>
                  <a:pt x="3244" y="1883"/>
                  <a:pt x="3280" y="1901"/>
                </a:cubicBezTo>
                <a:cubicBezTo>
                  <a:pt x="3316" y="1919"/>
                  <a:pt x="3370" y="1941"/>
                  <a:pt x="3413" y="1951"/>
                </a:cubicBezTo>
                <a:cubicBezTo>
                  <a:pt x="3456" y="1961"/>
                  <a:pt x="3499" y="1965"/>
                  <a:pt x="3536" y="1961"/>
                </a:cubicBezTo>
                <a:cubicBezTo>
                  <a:pt x="3573" y="1957"/>
                  <a:pt x="3612" y="1943"/>
                  <a:pt x="3636" y="1928"/>
                </a:cubicBezTo>
                <a:cubicBezTo>
                  <a:pt x="3660" y="1913"/>
                  <a:pt x="3666" y="1898"/>
                  <a:pt x="3683" y="1868"/>
                </a:cubicBezTo>
                <a:cubicBezTo>
                  <a:pt x="3700" y="1838"/>
                  <a:pt x="3725" y="1799"/>
                  <a:pt x="3740" y="1745"/>
                </a:cubicBezTo>
                <a:cubicBezTo>
                  <a:pt x="3755" y="1691"/>
                  <a:pt x="3752" y="1732"/>
                  <a:pt x="3776" y="1542"/>
                </a:cubicBezTo>
                <a:cubicBezTo>
                  <a:pt x="3800" y="1352"/>
                  <a:pt x="3843" y="977"/>
                  <a:pt x="3886" y="603"/>
                </a:cubicBezTo>
              </a:path>
            </a:pathLst>
          </a:custGeom>
          <a:noFill/>
          <a:ln w="31750">
            <a:solidFill>
              <a:schemeClr val="tx1"/>
            </a:solidFill>
            <a:round/>
            <a:headEnd/>
            <a:tailEnd/>
          </a:ln>
        </p:spPr>
        <p:txBody>
          <a:bodyPr/>
          <a:lstStyle/>
          <a:p>
            <a:endParaRPr lang="es-ES"/>
          </a:p>
        </p:txBody>
      </p:sp>
      <p:sp>
        <p:nvSpPr>
          <p:cNvPr id="117844" name="Freeform 59"/>
          <p:cNvSpPr>
            <a:spLocks/>
          </p:cNvSpPr>
          <p:nvPr/>
        </p:nvSpPr>
        <p:spPr bwMode="auto">
          <a:xfrm>
            <a:off x="1908175" y="2349500"/>
            <a:ext cx="6248400" cy="3027363"/>
          </a:xfrm>
          <a:custGeom>
            <a:avLst/>
            <a:gdLst>
              <a:gd name="T0" fmla="*/ 0 w 3936"/>
              <a:gd name="T1" fmla="*/ 0 h 1907"/>
              <a:gd name="T2" fmla="*/ 187 w 3936"/>
              <a:gd name="T3" fmla="*/ 230 h 1907"/>
              <a:gd name="T4" fmla="*/ 547 w 3936"/>
              <a:gd name="T5" fmla="*/ 676 h 1907"/>
              <a:gd name="T6" fmla="*/ 773 w 3936"/>
              <a:gd name="T7" fmla="*/ 932 h 1907"/>
              <a:gd name="T8" fmla="*/ 956 w 3936"/>
              <a:gd name="T9" fmla="*/ 1122 h 1907"/>
              <a:gd name="T10" fmla="*/ 1163 w 3936"/>
              <a:gd name="T11" fmla="*/ 1308 h 1907"/>
              <a:gd name="T12" fmla="*/ 1409 w 3936"/>
              <a:gd name="T13" fmla="*/ 1501 h 1907"/>
              <a:gd name="T14" fmla="*/ 1639 w 3936"/>
              <a:gd name="T15" fmla="*/ 1631 h 1907"/>
              <a:gd name="T16" fmla="*/ 1862 w 3936"/>
              <a:gd name="T17" fmla="*/ 1731 h 1907"/>
              <a:gd name="T18" fmla="*/ 2138 w 3936"/>
              <a:gd name="T19" fmla="*/ 1798 h 1907"/>
              <a:gd name="T20" fmla="*/ 2411 w 3936"/>
              <a:gd name="T21" fmla="*/ 1841 h 1907"/>
              <a:gd name="T22" fmla="*/ 2731 w 3936"/>
              <a:gd name="T23" fmla="*/ 1884 h 1907"/>
              <a:gd name="T24" fmla="*/ 3004 w 3936"/>
              <a:gd name="T25" fmla="*/ 1904 h 1907"/>
              <a:gd name="T26" fmla="*/ 3390 w 3936"/>
              <a:gd name="T27" fmla="*/ 1904 h 1907"/>
              <a:gd name="T28" fmla="*/ 3583 w 3936"/>
              <a:gd name="T29" fmla="*/ 1884 h 1907"/>
              <a:gd name="T30" fmla="*/ 3833 w 3936"/>
              <a:gd name="T31" fmla="*/ 1818 h 1907"/>
              <a:gd name="T32" fmla="*/ 3936 w 3936"/>
              <a:gd name="T33" fmla="*/ 1738 h 19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36"/>
              <a:gd name="T52" fmla="*/ 0 h 1907"/>
              <a:gd name="T53" fmla="*/ 3936 w 3936"/>
              <a:gd name="T54" fmla="*/ 1907 h 19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36" h="1907">
                <a:moveTo>
                  <a:pt x="0" y="0"/>
                </a:moveTo>
                <a:cubicBezTo>
                  <a:pt x="48" y="58"/>
                  <a:pt x="96" y="117"/>
                  <a:pt x="187" y="230"/>
                </a:cubicBezTo>
                <a:cubicBezTo>
                  <a:pt x="278" y="343"/>
                  <a:pt x="449" y="559"/>
                  <a:pt x="547" y="676"/>
                </a:cubicBezTo>
                <a:cubicBezTo>
                  <a:pt x="645" y="793"/>
                  <a:pt x="705" y="858"/>
                  <a:pt x="773" y="932"/>
                </a:cubicBezTo>
                <a:cubicBezTo>
                  <a:pt x="841" y="1006"/>
                  <a:pt x="891" y="1059"/>
                  <a:pt x="956" y="1122"/>
                </a:cubicBezTo>
                <a:cubicBezTo>
                  <a:pt x="1021" y="1185"/>
                  <a:pt x="1088" y="1245"/>
                  <a:pt x="1163" y="1308"/>
                </a:cubicBezTo>
                <a:cubicBezTo>
                  <a:pt x="1238" y="1371"/>
                  <a:pt x="1330" y="1447"/>
                  <a:pt x="1409" y="1501"/>
                </a:cubicBezTo>
                <a:cubicBezTo>
                  <a:pt x="1488" y="1555"/>
                  <a:pt x="1563" y="1593"/>
                  <a:pt x="1639" y="1631"/>
                </a:cubicBezTo>
                <a:cubicBezTo>
                  <a:pt x="1715" y="1669"/>
                  <a:pt x="1779" y="1703"/>
                  <a:pt x="1862" y="1731"/>
                </a:cubicBezTo>
                <a:cubicBezTo>
                  <a:pt x="1945" y="1759"/>
                  <a:pt x="2047" y="1780"/>
                  <a:pt x="2138" y="1798"/>
                </a:cubicBezTo>
                <a:cubicBezTo>
                  <a:pt x="2229" y="1816"/>
                  <a:pt x="2312" y="1827"/>
                  <a:pt x="2411" y="1841"/>
                </a:cubicBezTo>
                <a:cubicBezTo>
                  <a:pt x="2510" y="1855"/>
                  <a:pt x="2632" y="1874"/>
                  <a:pt x="2731" y="1884"/>
                </a:cubicBezTo>
                <a:cubicBezTo>
                  <a:pt x="2830" y="1894"/>
                  <a:pt x="2894" y="1901"/>
                  <a:pt x="3004" y="1904"/>
                </a:cubicBezTo>
                <a:cubicBezTo>
                  <a:pt x="3114" y="1907"/>
                  <a:pt x="3294" y="1907"/>
                  <a:pt x="3390" y="1904"/>
                </a:cubicBezTo>
                <a:cubicBezTo>
                  <a:pt x="3486" y="1901"/>
                  <a:pt x="3509" y="1898"/>
                  <a:pt x="3583" y="1884"/>
                </a:cubicBezTo>
                <a:cubicBezTo>
                  <a:pt x="3657" y="1870"/>
                  <a:pt x="3774" y="1842"/>
                  <a:pt x="3833" y="1818"/>
                </a:cubicBezTo>
                <a:cubicBezTo>
                  <a:pt x="3892" y="1794"/>
                  <a:pt x="3914" y="1766"/>
                  <a:pt x="3936" y="1738"/>
                </a:cubicBezTo>
              </a:path>
            </a:pathLst>
          </a:custGeom>
          <a:noFill/>
          <a:ln w="31750">
            <a:solidFill>
              <a:schemeClr val="tx1"/>
            </a:solidFill>
            <a:prstDash val="sysDot"/>
            <a:round/>
            <a:headEnd/>
            <a:tailEnd/>
          </a:ln>
        </p:spPr>
        <p:txBody>
          <a:bodyPr/>
          <a:lstStyle/>
          <a:p>
            <a:endParaRPr lang="es-ES"/>
          </a:p>
        </p:txBody>
      </p:sp>
      <p:sp>
        <p:nvSpPr>
          <p:cNvPr id="88" name="8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16</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12454"/>
                                        </p:tgtEl>
                                        <p:attrNameLst>
                                          <p:attrName>style.visibility</p:attrName>
                                        </p:attrNameLst>
                                      </p:cBhvr>
                                      <p:to>
                                        <p:strVal val="visible"/>
                                      </p:to>
                                    </p:set>
                                    <p:anim calcmode="lin" valueType="num">
                                      <p:cBhvr additive="base">
                                        <p:cTn id="7" dur="500" fill="hold"/>
                                        <p:tgtEl>
                                          <p:spTgt spid="1512454"/>
                                        </p:tgtEl>
                                        <p:attrNameLst>
                                          <p:attrName>ppt_x</p:attrName>
                                        </p:attrNameLst>
                                      </p:cBhvr>
                                      <p:tavLst>
                                        <p:tav tm="0">
                                          <p:val>
                                            <p:strVal val="#ppt_x"/>
                                          </p:val>
                                        </p:tav>
                                        <p:tav tm="100000">
                                          <p:val>
                                            <p:strVal val="#ppt_x"/>
                                          </p:val>
                                        </p:tav>
                                      </p:tavLst>
                                    </p:anim>
                                    <p:anim calcmode="lin" valueType="num">
                                      <p:cBhvr additive="base">
                                        <p:cTn id="8" dur="500" fill="hold"/>
                                        <p:tgtEl>
                                          <p:spTgt spid="15124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512456"/>
                                        </p:tgtEl>
                                        <p:attrNameLst>
                                          <p:attrName>style.visibility</p:attrName>
                                        </p:attrNameLst>
                                      </p:cBhvr>
                                      <p:to>
                                        <p:strVal val="visible"/>
                                      </p:to>
                                    </p:set>
                                    <p:anim calcmode="lin" valueType="num">
                                      <p:cBhvr additive="base">
                                        <p:cTn id="12" dur="500" fill="hold"/>
                                        <p:tgtEl>
                                          <p:spTgt spid="1512456"/>
                                        </p:tgtEl>
                                        <p:attrNameLst>
                                          <p:attrName>ppt_x</p:attrName>
                                        </p:attrNameLst>
                                      </p:cBhvr>
                                      <p:tavLst>
                                        <p:tav tm="0">
                                          <p:val>
                                            <p:strVal val="#ppt_x"/>
                                          </p:val>
                                        </p:tav>
                                        <p:tav tm="100000">
                                          <p:val>
                                            <p:strVal val="#ppt_x"/>
                                          </p:val>
                                        </p:tav>
                                      </p:tavLst>
                                    </p:anim>
                                    <p:anim calcmode="lin" valueType="num">
                                      <p:cBhvr additive="base">
                                        <p:cTn id="13" dur="500" fill="hold"/>
                                        <p:tgtEl>
                                          <p:spTgt spid="151245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512455"/>
                                        </p:tgtEl>
                                        <p:attrNameLst>
                                          <p:attrName>style.visibility</p:attrName>
                                        </p:attrNameLst>
                                      </p:cBhvr>
                                      <p:to>
                                        <p:strVal val="visible"/>
                                      </p:to>
                                    </p:set>
                                    <p:anim calcmode="lin" valueType="num">
                                      <p:cBhvr additive="base">
                                        <p:cTn id="18" dur="500" fill="hold"/>
                                        <p:tgtEl>
                                          <p:spTgt spid="1512455"/>
                                        </p:tgtEl>
                                        <p:attrNameLst>
                                          <p:attrName>ppt_x</p:attrName>
                                        </p:attrNameLst>
                                      </p:cBhvr>
                                      <p:tavLst>
                                        <p:tav tm="0">
                                          <p:val>
                                            <p:strVal val="#ppt_x"/>
                                          </p:val>
                                        </p:tav>
                                        <p:tav tm="100000">
                                          <p:val>
                                            <p:strVal val="#ppt_x"/>
                                          </p:val>
                                        </p:tav>
                                      </p:tavLst>
                                    </p:anim>
                                    <p:anim calcmode="lin" valueType="num">
                                      <p:cBhvr additive="base">
                                        <p:cTn id="19" dur="500" fill="hold"/>
                                        <p:tgtEl>
                                          <p:spTgt spid="1512455"/>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512515"/>
                                        </p:tgtEl>
                                        <p:attrNameLst>
                                          <p:attrName>style.visibility</p:attrName>
                                        </p:attrNameLst>
                                      </p:cBhvr>
                                      <p:to>
                                        <p:strVal val="visible"/>
                                      </p:to>
                                    </p:set>
                                    <p:anim calcmode="lin" valueType="num">
                                      <p:cBhvr additive="base">
                                        <p:cTn id="23" dur="500" fill="hold"/>
                                        <p:tgtEl>
                                          <p:spTgt spid="1512515"/>
                                        </p:tgtEl>
                                        <p:attrNameLst>
                                          <p:attrName>ppt_x</p:attrName>
                                        </p:attrNameLst>
                                      </p:cBhvr>
                                      <p:tavLst>
                                        <p:tav tm="0">
                                          <p:val>
                                            <p:strVal val="#ppt_x"/>
                                          </p:val>
                                        </p:tav>
                                        <p:tav tm="100000">
                                          <p:val>
                                            <p:strVal val="#ppt_x"/>
                                          </p:val>
                                        </p:tav>
                                      </p:tavLst>
                                    </p:anim>
                                    <p:anim calcmode="lin" valueType="num">
                                      <p:cBhvr additive="base">
                                        <p:cTn id="24" dur="500" fill="hold"/>
                                        <p:tgtEl>
                                          <p:spTgt spid="151251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12527"/>
                                        </p:tgtEl>
                                        <p:attrNameLst>
                                          <p:attrName>style.visibility</p:attrName>
                                        </p:attrNameLst>
                                      </p:cBhvr>
                                      <p:to>
                                        <p:strVal val="visible"/>
                                      </p:to>
                                    </p:set>
                                    <p:anim calcmode="lin" valueType="num">
                                      <p:cBhvr additive="base">
                                        <p:cTn id="27" dur="500" fill="hold"/>
                                        <p:tgtEl>
                                          <p:spTgt spid="1512527"/>
                                        </p:tgtEl>
                                        <p:attrNameLst>
                                          <p:attrName>ppt_x</p:attrName>
                                        </p:attrNameLst>
                                      </p:cBhvr>
                                      <p:tavLst>
                                        <p:tav tm="0">
                                          <p:val>
                                            <p:strVal val="#ppt_x"/>
                                          </p:val>
                                        </p:tav>
                                        <p:tav tm="100000">
                                          <p:val>
                                            <p:strVal val="#ppt_x"/>
                                          </p:val>
                                        </p:tav>
                                      </p:tavLst>
                                    </p:anim>
                                    <p:anim calcmode="lin" valueType="num">
                                      <p:cBhvr additive="base">
                                        <p:cTn id="28" dur="500" fill="hold"/>
                                        <p:tgtEl>
                                          <p:spTgt spid="1512527"/>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512450"/>
                                        </p:tgtEl>
                                        <p:attrNameLst>
                                          <p:attrName>style.visibility</p:attrName>
                                        </p:attrNameLst>
                                      </p:cBhvr>
                                      <p:to>
                                        <p:strVal val="visible"/>
                                      </p:to>
                                    </p:set>
                                    <p:anim calcmode="lin" valueType="num">
                                      <p:cBhvr additive="base">
                                        <p:cTn id="33" dur="500" fill="hold"/>
                                        <p:tgtEl>
                                          <p:spTgt spid="1512450"/>
                                        </p:tgtEl>
                                        <p:attrNameLst>
                                          <p:attrName>ppt_x</p:attrName>
                                        </p:attrNameLst>
                                      </p:cBhvr>
                                      <p:tavLst>
                                        <p:tav tm="0">
                                          <p:val>
                                            <p:strVal val="#ppt_x"/>
                                          </p:val>
                                        </p:tav>
                                        <p:tav tm="100000">
                                          <p:val>
                                            <p:strVal val="#ppt_x"/>
                                          </p:val>
                                        </p:tav>
                                      </p:tavLst>
                                    </p:anim>
                                    <p:anim calcmode="lin" valueType="num">
                                      <p:cBhvr additive="base">
                                        <p:cTn id="34" dur="500" fill="hold"/>
                                        <p:tgtEl>
                                          <p:spTgt spid="1512450"/>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1512516"/>
                                        </p:tgtEl>
                                        <p:attrNameLst>
                                          <p:attrName>style.visibility</p:attrName>
                                        </p:attrNameLst>
                                      </p:cBhvr>
                                      <p:to>
                                        <p:strVal val="visible"/>
                                      </p:to>
                                    </p:set>
                                    <p:anim calcmode="lin" valueType="num">
                                      <p:cBhvr additive="base">
                                        <p:cTn id="38" dur="500" fill="hold"/>
                                        <p:tgtEl>
                                          <p:spTgt spid="1512516"/>
                                        </p:tgtEl>
                                        <p:attrNameLst>
                                          <p:attrName>ppt_x</p:attrName>
                                        </p:attrNameLst>
                                      </p:cBhvr>
                                      <p:tavLst>
                                        <p:tav tm="0">
                                          <p:val>
                                            <p:strVal val="#ppt_x"/>
                                          </p:val>
                                        </p:tav>
                                        <p:tav tm="100000">
                                          <p:val>
                                            <p:strVal val="#ppt_x"/>
                                          </p:val>
                                        </p:tav>
                                      </p:tavLst>
                                    </p:anim>
                                    <p:anim calcmode="lin" valueType="num">
                                      <p:cBhvr additive="base">
                                        <p:cTn id="39" dur="500" fill="hold"/>
                                        <p:tgtEl>
                                          <p:spTgt spid="151251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512525"/>
                                        </p:tgtEl>
                                        <p:attrNameLst>
                                          <p:attrName>style.visibility</p:attrName>
                                        </p:attrNameLst>
                                      </p:cBhvr>
                                      <p:to>
                                        <p:strVal val="visible"/>
                                      </p:to>
                                    </p:set>
                                    <p:anim calcmode="lin" valueType="num">
                                      <p:cBhvr additive="base">
                                        <p:cTn id="42" dur="500" fill="hold"/>
                                        <p:tgtEl>
                                          <p:spTgt spid="1512525"/>
                                        </p:tgtEl>
                                        <p:attrNameLst>
                                          <p:attrName>ppt_x</p:attrName>
                                        </p:attrNameLst>
                                      </p:cBhvr>
                                      <p:tavLst>
                                        <p:tav tm="0">
                                          <p:val>
                                            <p:strVal val="#ppt_x"/>
                                          </p:val>
                                        </p:tav>
                                        <p:tav tm="100000">
                                          <p:val>
                                            <p:strVal val="#ppt_x"/>
                                          </p:val>
                                        </p:tav>
                                      </p:tavLst>
                                    </p:anim>
                                    <p:anim calcmode="lin" valueType="num">
                                      <p:cBhvr additive="base">
                                        <p:cTn id="43" dur="500" fill="hold"/>
                                        <p:tgtEl>
                                          <p:spTgt spid="1512525"/>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512504"/>
                                        </p:tgtEl>
                                        <p:attrNameLst>
                                          <p:attrName>style.visibility</p:attrName>
                                        </p:attrNameLst>
                                      </p:cBhvr>
                                      <p:to>
                                        <p:strVal val="visible"/>
                                      </p:to>
                                    </p:set>
                                    <p:anim calcmode="lin" valueType="num">
                                      <p:cBhvr additive="base">
                                        <p:cTn id="48" dur="500" fill="hold"/>
                                        <p:tgtEl>
                                          <p:spTgt spid="1512504"/>
                                        </p:tgtEl>
                                        <p:attrNameLst>
                                          <p:attrName>ppt_x</p:attrName>
                                        </p:attrNameLst>
                                      </p:cBhvr>
                                      <p:tavLst>
                                        <p:tav tm="0">
                                          <p:val>
                                            <p:strVal val="#ppt_x"/>
                                          </p:val>
                                        </p:tav>
                                        <p:tav tm="100000">
                                          <p:val>
                                            <p:strVal val="#ppt_x"/>
                                          </p:val>
                                        </p:tav>
                                      </p:tavLst>
                                    </p:anim>
                                    <p:anim calcmode="lin" valueType="num">
                                      <p:cBhvr additive="base">
                                        <p:cTn id="49" dur="500" fill="hold"/>
                                        <p:tgtEl>
                                          <p:spTgt spid="1512504"/>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1512453"/>
                                        </p:tgtEl>
                                        <p:attrNameLst>
                                          <p:attrName>style.visibility</p:attrName>
                                        </p:attrNameLst>
                                      </p:cBhvr>
                                      <p:to>
                                        <p:strVal val="visible"/>
                                      </p:to>
                                    </p:set>
                                    <p:anim calcmode="lin" valueType="num">
                                      <p:cBhvr additive="base">
                                        <p:cTn id="52" dur="500" fill="hold"/>
                                        <p:tgtEl>
                                          <p:spTgt spid="1512453"/>
                                        </p:tgtEl>
                                        <p:attrNameLst>
                                          <p:attrName>ppt_x</p:attrName>
                                        </p:attrNameLst>
                                      </p:cBhvr>
                                      <p:tavLst>
                                        <p:tav tm="0">
                                          <p:val>
                                            <p:strVal val="#ppt_x"/>
                                          </p:val>
                                        </p:tav>
                                        <p:tav tm="100000">
                                          <p:val>
                                            <p:strVal val="#ppt_x"/>
                                          </p:val>
                                        </p:tav>
                                      </p:tavLst>
                                    </p:anim>
                                    <p:anim calcmode="lin" valueType="num">
                                      <p:cBhvr additive="base">
                                        <p:cTn id="53" dur="500" fill="hold"/>
                                        <p:tgtEl>
                                          <p:spTgt spid="1512453"/>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2" presetClass="entr" presetSubtype="1" fill="hold" grpId="0" nodeType="afterEffect">
                                  <p:stCondLst>
                                    <p:cond delay="0"/>
                                  </p:stCondLst>
                                  <p:childTnLst>
                                    <p:set>
                                      <p:cBhvr>
                                        <p:cTn id="56" dur="1" fill="hold">
                                          <p:stCondLst>
                                            <p:cond delay="0"/>
                                          </p:stCondLst>
                                        </p:cTn>
                                        <p:tgtEl>
                                          <p:spTgt spid="1512526"/>
                                        </p:tgtEl>
                                        <p:attrNameLst>
                                          <p:attrName>style.visibility</p:attrName>
                                        </p:attrNameLst>
                                      </p:cBhvr>
                                      <p:to>
                                        <p:strVal val="visible"/>
                                      </p:to>
                                    </p:set>
                                    <p:anim calcmode="lin" valueType="num">
                                      <p:cBhvr additive="base">
                                        <p:cTn id="57" dur="500" fill="hold"/>
                                        <p:tgtEl>
                                          <p:spTgt spid="1512526"/>
                                        </p:tgtEl>
                                        <p:attrNameLst>
                                          <p:attrName>ppt_x</p:attrName>
                                        </p:attrNameLst>
                                      </p:cBhvr>
                                      <p:tavLst>
                                        <p:tav tm="0">
                                          <p:val>
                                            <p:strVal val="#ppt_x"/>
                                          </p:val>
                                        </p:tav>
                                        <p:tav tm="100000">
                                          <p:val>
                                            <p:strVal val="#ppt_x"/>
                                          </p:val>
                                        </p:tav>
                                      </p:tavLst>
                                    </p:anim>
                                    <p:anim calcmode="lin" valueType="num">
                                      <p:cBhvr additive="base">
                                        <p:cTn id="58" dur="500" fill="hold"/>
                                        <p:tgtEl>
                                          <p:spTgt spid="15125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512517"/>
                                        </p:tgtEl>
                                        <p:attrNameLst>
                                          <p:attrName>style.visibility</p:attrName>
                                        </p:attrNameLst>
                                      </p:cBhvr>
                                      <p:to>
                                        <p:strVal val="visible"/>
                                      </p:to>
                                    </p:set>
                                    <p:anim calcmode="lin" valueType="num">
                                      <p:cBhvr additive="base">
                                        <p:cTn id="61" dur="500" fill="hold"/>
                                        <p:tgtEl>
                                          <p:spTgt spid="1512517"/>
                                        </p:tgtEl>
                                        <p:attrNameLst>
                                          <p:attrName>ppt_x</p:attrName>
                                        </p:attrNameLst>
                                      </p:cBhvr>
                                      <p:tavLst>
                                        <p:tav tm="0">
                                          <p:val>
                                            <p:strVal val="#ppt_x"/>
                                          </p:val>
                                        </p:tav>
                                        <p:tav tm="100000">
                                          <p:val>
                                            <p:strVal val="#ppt_x"/>
                                          </p:val>
                                        </p:tav>
                                      </p:tavLst>
                                    </p:anim>
                                    <p:anim calcmode="lin" valueType="num">
                                      <p:cBhvr additive="base">
                                        <p:cTn id="62" dur="500" fill="hold"/>
                                        <p:tgtEl>
                                          <p:spTgt spid="151251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1512452"/>
                                        </p:tgtEl>
                                        <p:attrNameLst>
                                          <p:attrName>style.visibility</p:attrName>
                                        </p:attrNameLst>
                                      </p:cBhvr>
                                      <p:to>
                                        <p:strVal val="visible"/>
                                      </p:to>
                                    </p:set>
                                    <p:anim calcmode="lin" valueType="num">
                                      <p:cBhvr additive="base">
                                        <p:cTn id="67" dur="500" fill="hold"/>
                                        <p:tgtEl>
                                          <p:spTgt spid="1512452"/>
                                        </p:tgtEl>
                                        <p:attrNameLst>
                                          <p:attrName>ppt_x</p:attrName>
                                        </p:attrNameLst>
                                      </p:cBhvr>
                                      <p:tavLst>
                                        <p:tav tm="0">
                                          <p:val>
                                            <p:strVal val="#ppt_x"/>
                                          </p:val>
                                        </p:tav>
                                        <p:tav tm="100000">
                                          <p:val>
                                            <p:strVal val="#ppt_x"/>
                                          </p:val>
                                        </p:tav>
                                      </p:tavLst>
                                    </p:anim>
                                    <p:anim calcmode="lin" valueType="num">
                                      <p:cBhvr additive="base">
                                        <p:cTn id="68" dur="500" fill="hold"/>
                                        <p:tgtEl>
                                          <p:spTgt spid="1512452"/>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512520"/>
                                        </p:tgtEl>
                                        <p:attrNameLst>
                                          <p:attrName>style.visibility</p:attrName>
                                        </p:attrNameLst>
                                      </p:cBhvr>
                                      <p:to>
                                        <p:strVal val="visible"/>
                                      </p:to>
                                    </p:set>
                                    <p:anim calcmode="lin" valueType="num">
                                      <p:cBhvr additive="base">
                                        <p:cTn id="71" dur="500" fill="hold"/>
                                        <p:tgtEl>
                                          <p:spTgt spid="1512520"/>
                                        </p:tgtEl>
                                        <p:attrNameLst>
                                          <p:attrName>ppt_x</p:attrName>
                                        </p:attrNameLst>
                                      </p:cBhvr>
                                      <p:tavLst>
                                        <p:tav tm="0">
                                          <p:val>
                                            <p:strVal val="#ppt_x"/>
                                          </p:val>
                                        </p:tav>
                                        <p:tav tm="100000">
                                          <p:val>
                                            <p:strVal val="#ppt_x"/>
                                          </p:val>
                                        </p:tav>
                                      </p:tavLst>
                                    </p:anim>
                                    <p:anim calcmode="lin" valueType="num">
                                      <p:cBhvr additive="base">
                                        <p:cTn id="72" dur="500" fill="hold"/>
                                        <p:tgtEl>
                                          <p:spTgt spid="1512520"/>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2" presetClass="entr" presetSubtype="1" fill="hold" grpId="0" nodeType="afterEffect">
                                  <p:stCondLst>
                                    <p:cond delay="0"/>
                                  </p:stCondLst>
                                  <p:childTnLst>
                                    <p:set>
                                      <p:cBhvr>
                                        <p:cTn id="75" dur="1" fill="hold">
                                          <p:stCondLst>
                                            <p:cond delay="0"/>
                                          </p:stCondLst>
                                        </p:cTn>
                                        <p:tgtEl>
                                          <p:spTgt spid="1512524"/>
                                        </p:tgtEl>
                                        <p:attrNameLst>
                                          <p:attrName>style.visibility</p:attrName>
                                        </p:attrNameLst>
                                      </p:cBhvr>
                                      <p:to>
                                        <p:strVal val="visible"/>
                                      </p:to>
                                    </p:set>
                                    <p:anim calcmode="lin" valueType="num">
                                      <p:cBhvr additive="base">
                                        <p:cTn id="76" dur="500" fill="hold"/>
                                        <p:tgtEl>
                                          <p:spTgt spid="1512524"/>
                                        </p:tgtEl>
                                        <p:attrNameLst>
                                          <p:attrName>ppt_x</p:attrName>
                                        </p:attrNameLst>
                                      </p:cBhvr>
                                      <p:tavLst>
                                        <p:tav tm="0">
                                          <p:val>
                                            <p:strVal val="#ppt_x"/>
                                          </p:val>
                                        </p:tav>
                                        <p:tav tm="100000">
                                          <p:val>
                                            <p:strVal val="#ppt_x"/>
                                          </p:val>
                                        </p:tav>
                                      </p:tavLst>
                                    </p:anim>
                                    <p:anim calcmode="lin" valueType="num">
                                      <p:cBhvr additive="base">
                                        <p:cTn id="77" dur="500" fill="hold"/>
                                        <p:tgtEl>
                                          <p:spTgt spid="1512524"/>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1512523"/>
                                        </p:tgtEl>
                                        <p:attrNameLst>
                                          <p:attrName>style.visibility</p:attrName>
                                        </p:attrNameLst>
                                      </p:cBhvr>
                                      <p:to>
                                        <p:strVal val="visible"/>
                                      </p:to>
                                    </p:set>
                                    <p:anim calcmode="lin" valueType="num">
                                      <p:cBhvr additive="base">
                                        <p:cTn id="80" dur="500" fill="hold"/>
                                        <p:tgtEl>
                                          <p:spTgt spid="1512523"/>
                                        </p:tgtEl>
                                        <p:attrNameLst>
                                          <p:attrName>ppt_x</p:attrName>
                                        </p:attrNameLst>
                                      </p:cBhvr>
                                      <p:tavLst>
                                        <p:tav tm="0">
                                          <p:val>
                                            <p:strVal val="#ppt_x"/>
                                          </p:val>
                                        </p:tav>
                                        <p:tav tm="100000">
                                          <p:val>
                                            <p:strVal val="#ppt_x"/>
                                          </p:val>
                                        </p:tav>
                                      </p:tavLst>
                                    </p:anim>
                                    <p:anim calcmode="lin" valueType="num">
                                      <p:cBhvr additive="base">
                                        <p:cTn id="81" dur="500" fill="hold"/>
                                        <p:tgtEl>
                                          <p:spTgt spid="1512523"/>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 fill="hold" grpId="0" nodeType="clickEffect">
                                  <p:stCondLst>
                                    <p:cond delay="0"/>
                                  </p:stCondLst>
                                  <p:childTnLst>
                                    <p:set>
                                      <p:cBhvr>
                                        <p:cTn id="85" dur="1" fill="hold">
                                          <p:stCondLst>
                                            <p:cond delay="0"/>
                                          </p:stCondLst>
                                        </p:cTn>
                                        <p:tgtEl>
                                          <p:spTgt spid="1512518"/>
                                        </p:tgtEl>
                                        <p:attrNameLst>
                                          <p:attrName>style.visibility</p:attrName>
                                        </p:attrNameLst>
                                      </p:cBhvr>
                                      <p:to>
                                        <p:strVal val="visible"/>
                                      </p:to>
                                    </p:set>
                                    <p:anim calcmode="lin" valueType="num">
                                      <p:cBhvr additive="base">
                                        <p:cTn id="86" dur="500" fill="hold"/>
                                        <p:tgtEl>
                                          <p:spTgt spid="1512518"/>
                                        </p:tgtEl>
                                        <p:attrNameLst>
                                          <p:attrName>ppt_x</p:attrName>
                                        </p:attrNameLst>
                                      </p:cBhvr>
                                      <p:tavLst>
                                        <p:tav tm="0">
                                          <p:val>
                                            <p:strVal val="#ppt_x"/>
                                          </p:val>
                                        </p:tav>
                                        <p:tav tm="100000">
                                          <p:val>
                                            <p:strVal val="#ppt_x"/>
                                          </p:val>
                                        </p:tav>
                                      </p:tavLst>
                                    </p:anim>
                                    <p:anim calcmode="lin" valueType="num">
                                      <p:cBhvr additive="base">
                                        <p:cTn id="87" dur="500" fill="hold"/>
                                        <p:tgtEl>
                                          <p:spTgt spid="15125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512519"/>
                                        </p:tgtEl>
                                        <p:attrNameLst>
                                          <p:attrName>style.visibility</p:attrName>
                                        </p:attrNameLst>
                                      </p:cBhvr>
                                      <p:to>
                                        <p:strVal val="visible"/>
                                      </p:to>
                                    </p:set>
                                    <p:anim calcmode="lin" valueType="num">
                                      <p:cBhvr additive="base">
                                        <p:cTn id="90" dur="500" fill="hold"/>
                                        <p:tgtEl>
                                          <p:spTgt spid="1512519"/>
                                        </p:tgtEl>
                                        <p:attrNameLst>
                                          <p:attrName>ppt_x</p:attrName>
                                        </p:attrNameLst>
                                      </p:cBhvr>
                                      <p:tavLst>
                                        <p:tav tm="0">
                                          <p:val>
                                            <p:strVal val="#ppt_x"/>
                                          </p:val>
                                        </p:tav>
                                        <p:tav tm="100000">
                                          <p:val>
                                            <p:strVal val="#ppt_x"/>
                                          </p:val>
                                        </p:tav>
                                      </p:tavLst>
                                    </p:anim>
                                    <p:anim calcmode="lin" valueType="num">
                                      <p:cBhvr additive="base">
                                        <p:cTn id="91" dur="500" fill="hold"/>
                                        <p:tgtEl>
                                          <p:spTgt spid="1512519"/>
                                        </p:tgtEl>
                                        <p:attrNameLst>
                                          <p:attrName>ppt_y</p:attrName>
                                        </p:attrNameLst>
                                      </p:cBhvr>
                                      <p:tavLst>
                                        <p:tav tm="0">
                                          <p:val>
                                            <p:strVal val="0-#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1512451"/>
                                        </p:tgtEl>
                                        <p:attrNameLst>
                                          <p:attrName>style.visibility</p:attrName>
                                        </p:attrNameLst>
                                      </p:cBhvr>
                                      <p:to>
                                        <p:strVal val="visible"/>
                                      </p:to>
                                    </p:set>
                                    <p:anim calcmode="lin" valueType="num">
                                      <p:cBhvr additive="base">
                                        <p:cTn id="94" dur="500" fill="hold"/>
                                        <p:tgtEl>
                                          <p:spTgt spid="1512451"/>
                                        </p:tgtEl>
                                        <p:attrNameLst>
                                          <p:attrName>ppt_x</p:attrName>
                                        </p:attrNameLst>
                                      </p:cBhvr>
                                      <p:tavLst>
                                        <p:tav tm="0">
                                          <p:val>
                                            <p:strVal val="#ppt_x"/>
                                          </p:val>
                                        </p:tav>
                                        <p:tav tm="100000">
                                          <p:val>
                                            <p:strVal val="#ppt_x"/>
                                          </p:val>
                                        </p:tav>
                                      </p:tavLst>
                                    </p:anim>
                                    <p:anim calcmode="lin" valueType="num">
                                      <p:cBhvr additive="base">
                                        <p:cTn id="95" dur="500" fill="hold"/>
                                        <p:tgtEl>
                                          <p:spTgt spid="1512451"/>
                                        </p:tgtEl>
                                        <p:attrNameLst>
                                          <p:attrName>ppt_y</p:attrName>
                                        </p:attrNameLst>
                                      </p:cBhvr>
                                      <p:tavLst>
                                        <p:tav tm="0">
                                          <p:val>
                                            <p:strVal val="0-#ppt_h/2"/>
                                          </p:val>
                                        </p:tav>
                                        <p:tav tm="100000">
                                          <p:val>
                                            <p:strVal val="#ppt_y"/>
                                          </p:val>
                                        </p:tav>
                                      </p:tavLst>
                                    </p:anim>
                                  </p:childTnLst>
                                </p:cTn>
                              </p:par>
                            </p:childTnLst>
                          </p:cTn>
                        </p:par>
                        <p:par>
                          <p:cTn id="96" fill="hold">
                            <p:stCondLst>
                              <p:cond delay="500"/>
                            </p:stCondLst>
                            <p:childTnLst>
                              <p:par>
                                <p:cTn id="97" presetID="2" presetClass="entr" presetSubtype="1" fill="hold" grpId="0" nodeType="afterEffect">
                                  <p:stCondLst>
                                    <p:cond delay="0"/>
                                  </p:stCondLst>
                                  <p:childTnLst>
                                    <p:set>
                                      <p:cBhvr>
                                        <p:cTn id="98" dur="1" fill="hold">
                                          <p:stCondLst>
                                            <p:cond delay="0"/>
                                          </p:stCondLst>
                                        </p:cTn>
                                        <p:tgtEl>
                                          <p:spTgt spid="1512521"/>
                                        </p:tgtEl>
                                        <p:attrNameLst>
                                          <p:attrName>style.visibility</p:attrName>
                                        </p:attrNameLst>
                                      </p:cBhvr>
                                      <p:to>
                                        <p:strVal val="visible"/>
                                      </p:to>
                                    </p:set>
                                    <p:anim calcmode="lin" valueType="num">
                                      <p:cBhvr additive="base">
                                        <p:cTn id="99" dur="500" fill="hold"/>
                                        <p:tgtEl>
                                          <p:spTgt spid="1512521"/>
                                        </p:tgtEl>
                                        <p:attrNameLst>
                                          <p:attrName>ppt_x</p:attrName>
                                        </p:attrNameLst>
                                      </p:cBhvr>
                                      <p:tavLst>
                                        <p:tav tm="0">
                                          <p:val>
                                            <p:strVal val="#ppt_x"/>
                                          </p:val>
                                        </p:tav>
                                        <p:tav tm="100000">
                                          <p:val>
                                            <p:strVal val="#ppt_x"/>
                                          </p:val>
                                        </p:tav>
                                      </p:tavLst>
                                    </p:anim>
                                    <p:anim calcmode="lin" valueType="num">
                                      <p:cBhvr additive="base">
                                        <p:cTn id="100" dur="500" fill="hold"/>
                                        <p:tgtEl>
                                          <p:spTgt spid="1512521"/>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512522"/>
                                        </p:tgtEl>
                                        <p:attrNameLst>
                                          <p:attrName>style.visibility</p:attrName>
                                        </p:attrNameLst>
                                      </p:cBhvr>
                                      <p:to>
                                        <p:strVal val="visible"/>
                                      </p:to>
                                    </p:set>
                                    <p:anim calcmode="lin" valueType="num">
                                      <p:cBhvr additive="base">
                                        <p:cTn id="103" dur="500" fill="hold"/>
                                        <p:tgtEl>
                                          <p:spTgt spid="1512522"/>
                                        </p:tgtEl>
                                        <p:attrNameLst>
                                          <p:attrName>ppt_x</p:attrName>
                                        </p:attrNameLst>
                                      </p:cBhvr>
                                      <p:tavLst>
                                        <p:tav tm="0">
                                          <p:val>
                                            <p:strVal val="#ppt_x"/>
                                          </p:val>
                                        </p:tav>
                                        <p:tav tm="100000">
                                          <p:val>
                                            <p:strVal val="#ppt_x"/>
                                          </p:val>
                                        </p:tav>
                                      </p:tavLst>
                                    </p:anim>
                                    <p:anim calcmode="lin" valueType="num">
                                      <p:cBhvr additive="base">
                                        <p:cTn id="104" dur="500" fill="hold"/>
                                        <p:tgtEl>
                                          <p:spTgt spid="1512522"/>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0" nodeType="clickEffect">
                                  <p:stCondLst>
                                    <p:cond delay="0"/>
                                  </p:stCondLst>
                                  <p:childTnLst>
                                    <p:set>
                                      <p:cBhvr>
                                        <p:cTn id="108" dur="1" fill="hold">
                                          <p:stCondLst>
                                            <p:cond delay="0"/>
                                          </p:stCondLst>
                                        </p:cTn>
                                        <p:tgtEl>
                                          <p:spTgt spid="1512528"/>
                                        </p:tgtEl>
                                        <p:attrNameLst>
                                          <p:attrName>style.visibility</p:attrName>
                                        </p:attrNameLst>
                                      </p:cBhvr>
                                      <p:to>
                                        <p:strVal val="visible"/>
                                      </p:to>
                                    </p:set>
                                    <p:anim calcmode="lin" valueType="num">
                                      <p:cBhvr additive="base">
                                        <p:cTn id="109" dur="500" fill="hold"/>
                                        <p:tgtEl>
                                          <p:spTgt spid="1512528"/>
                                        </p:tgtEl>
                                        <p:attrNameLst>
                                          <p:attrName>ppt_x</p:attrName>
                                        </p:attrNameLst>
                                      </p:cBhvr>
                                      <p:tavLst>
                                        <p:tav tm="0">
                                          <p:val>
                                            <p:strVal val="#ppt_x"/>
                                          </p:val>
                                        </p:tav>
                                        <p:tav tm="100000">
                                          <p:val>
                                            <p:strVal val="#ppt_x"/>
                                          </p:val>
                                        </p:tav>
                                      </p:tavLst>
                                    </p:anim>
                                    <p:anim calcmode="lin" valueType="num">
                                      <p:cBhvr additive="base">
                                        <p:cTn id="110" dur="500" fill="hold"/>
                                        <p:tgtEl>
                                          <p:spTgt spid="1512528"/>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1512532"/>
                                        </p:tgtEl>
                                        <p:attrNameLst>
                                          <p:attrName>style.visibility</p:attrName>
                                        </p:attrNameLst>
                                      </p:cBhvr>
                                      <p:to>
                                        <p:strVal val="visible"/>
                                      </p:to>
                                    </p:set>
                                    <p:anim calcmode="lin" valueType="num">
                                      <p:cBhvr additive="base">
                                        <p:cTn id="113" dur="500" fill="hold"/>
                                        <p:tgtEl>
                                          <p:spTgt spid="1512532"/>
                                        </p:tgtEl>
                                        <p:attrNameLst>
                                          <p:attrName>ppt_x</p:attrName>
                                        </p:attrNameLst>
                                      </p:cBhvr>
                                      <p:tavLst>
                                        <p:tav tm="0">
                                          <p:val>
                                            <p:strVal val="#ppt_x"/>
                                          </p:val>
                                        </p:tav>
                                        <p:tav tm="100000">
                                          <p:val>
                                            <p:strVal val="#ppt_x"/>
                                          </p:val>
                                        </p:tav>
                                      </p:tavLst>
                                    </p:anim>
                                    <p:anim calcmode="lin" valueType="num">
                                      <p:cBhvr additive="base">
                                        <p:cTn id="114" dur="500" fill="hold"/>
                                        <p:tgtEl>
                                          <p:spTgt spid="1512532"/>
                                        </p:tgtEl>
                                        <p:attrNameLst>
                                          <p:attrName>ppt_y</p:attrName>
                                        </p:attrNameLst>
                                      </p:cBhvr>
                                      <p:tavLst>
                                        <p:tav tm="0">
                                          <p:val>
                                            <p:strVal val="0-#ppt_h/2"/>
                                          </p:val>
                                        </p:tav>
                                        <p:tav tm="100000">
                                          <p:val>
                                            <p:strVal val="#ppt_y"/>
                                          </p:val>
                                        </p:tav>
                                      </p:tavLst>
                                    </p:anim>
                                  </p:childTnLst>
                                </p:cTn>
                              </p:par>
                            </p:childTnLst>
                          </p:cTn>
                        </p:par>
                        <p:par>
                          <p:cTn id="115" fill="hold">
                            <p:stCondLst>
                              <p:cond delay="500"/>
                            </p:stCondLst>
                            <p:childTnLst>
                              <p:par>
                                <p:cTn id="116" presetID="2" presetClass="entr" presetSubtype="1" fill="hold" grpId="0" nodeType="afterEffect">
                                  <p:stCondLst>
                                    <p:cond delay="0"/>
                                  </p:stCondLst>
                                  <p:childTnLst>
                                    <p:set>
                                      <p:cBhvr>
                                        <p:cTn id="117" dur="1" fill="hold">
                                          <p:stCondLst>
                                            <p:cond delay="0"/>
                                          </p:stCondLst>
                                        </p:cTn>
                                        <p:tgtEl>
                                          <p:spTgt spid="1512533"/>
                                        </p:tgtEl>
                                        <p:attrNameLst>
                                          <p:attrName>style.visibility</p:attrName>
                                        </p:attrNameLst>
                                      </p:cBhvr>
                                      <p:to>
                                        <p:strVal val="visible"/>
                                      </p:to>
                                    </p:set>
                                    <p:anim calcmode="lin" valueType="num">
                                      <p:cBhvr additive="base">
                                        <p:cTn id="118" dur="500" fill="hold"/>
                                        <p:tgtEl>
                                          <p:spTgt spid="1512533"/>
                                        </p:tgtEl>
                                        <p:attrNameLst>
                                          <p:attrName>ppt_x</p:attrName>
                                        </p:attrNameLst>
                                      </p:cBhvr>
                                      <p:tavLst>
                                        <p:tav tm="0">
                                          <p:val>
                                            <p:strVal val="#ppt_x"/>
                                          </p:val>
                                        </p:tav>
                                        <p:tav tm="100000">
                                          <p:val>
                                            <p:strVal val="#ppt_x"/>
                                          </p:val>
                                        </p:tav>
                                      </p:tavLst>
                                    </p:anim>
                                    <p:anim calcmode="lin" valueType="num">
                                      <p:cBhvr additive="base">
                                        <p:cTn id="119" dur="500" fill="hold"/>
                                        <p:tgtEl>
                                          <p:spTgt spid="1512533"/>
                                        </p:tgtEl>
                                        <p:attrNameLst>
                                          <p:attrName>ppt_y</p:attrName>
                                        </p:attrNameLst>
                                      </p:cBhvr>
                                      <p:tavLst>
                                        <p:tav tm="0">
                                          <p:val>
                                            <p:strVal val="0-#ppt_h/2"/>
                                          </p:val>
                                        </p:tav>
                                        <p:tav tm="100000">
                                          <p:val>
                                            <p:strVal val="#ppt_y"/>
                                          </p:val>
                                        </p:tav>
                                      </p:tavLst>
                                    </p:anim>
                                  </p:childTnLst>
                                </p:cTn>
                              </p:par>
                              <p:par>
                                <p:cTn id="120" presetID="2" presetClass="entr" presetSubtype="1" fill="hold" grpId="0" nodeType="withEffect">
                                  <p:stCondLst>
                                    <p:cond delay="0"/>
                                  </p:stCondLst>
                                  <p:childTnLst>
                                    <p:set>
                                      <p:cBhvr>
                                        <p:cTn id="121" dur="1" fill="hold">
                                          <p:stCondLst>
                                            <p:cond delay="0"/>
                                          </p:stCondLst>
                                        </p:cTn>
                                        <p:tgtEl>
                                          <p:spTgt spid="1512534"/>
                                        </p:tgtEl>
                                        <p:attrNameLst>
                                          <p:attrName>style.visibility</p:attrName>
                                        </p:attrNameLst>
                                      </p:cBhvr>
                                      <p:to>
                                        <p:strVal val="visible"/>
                                      </p:to>
                                    </p:set>
                                    <p:anim calcmode="lin" valueType="num">
                                      <p:cBhvr additive="base">
                                        <p:cTn id="122" dur="500" fill="hold"/>
                                        <p:tgtEl>
                                          <p:spTgt spid="1512534"/>
                                        </p:tgtEl>
                                        <p:attrNameLst>
                                          <p:attrName>ppt_x</p:attrName>
                                        </p:attrNameLst>
                                      </p:cBhvr>
                                      <p:tavLst>
                                        <p:tav tm="0">
                                          <p:val>
                                            <p:strVal val="#ppt_x"/>
                                          </p:val>
                                        </p:tav>
                                        <p:tav tm="100000">
                                          <p:val>
                                            <p:strVal val="#ppt_x"/>
                                          </p:val>
                                        </p:tav>
                                      </p:tavLst>
                                    </p:anim>
                                    <p:anim calcmode="lin" valueType="num">
                                      <p:cBhvr additive="base">
                                        <p:cTn id="123" dur="500" fill="hold"/>
                                        <p:tgtEl>
                                          <p:spTgt spid="15125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50" grpId="0" animBg="1"/>
      <p:bldP spid="1512451" grpId="0" animBg="1"/>
      <p:bldP spid="1512452" grpId="0" animBg="1"/>
      <p:bldP spid="1512453" grpId="0" animBg="1"/>
      <p:bldP spid="1512454" grpId="0" animBg="1"/>
      <p:bldP spid="1512455" grpId="0" animBg="1"/>
      <p:bldP spid="1512456" grpId="0"/>
      <p:bldP spid="1512504" grpId="0" animBg="1"/>
      <p:bldP spid="1512515" grpId="0"/>
      <p:bldP spid="1512516" grpId="0"/>
      <p:bldP spid="1512517" grpId="0"/>
      <p:bldP spid="1512518" grpId="0" animBg="1"/>
      <p:bldP spid="1512519" grpId="0" animBg="1"/>
      <p:bldP spid="1512520" grpId="0" animBg="1"/>
      <p:bldP spid="1512521" grpId="0"/>
      <p:bldP spid="1512522" grpId="0" animBg="1"/>
      <p:bldP spid="1512523" grpId="0"/>
      <p:bldP spid="1512524" grpId="0" animBg="1"/>
      <p:bldP spid="1512525" grpId="0" animBg="1"/>
      <p:bldP spid="1512526" grpId="0" animBg="1"/>
      <p:bldP spid="1512527" grpId="0" animBg="1"/>
      <p:bldP spid="1512528" grpId="0" animBg="1"/>
      <p:bldP spid="1512532" grpId="0" animBg="1"/>
      <p:bldP spid="1512533" grpId="0" animBg="1"/>
      <p:bldP spid="15125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17</a:t>
            </a:fld>
            <a:endParaRPr lang="es-E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89" y="451068"/>
            <a:ext cx="7010400" cy="557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971600" y="6021288"/>
            <a:ext cx="7658635" cy="338554"/>
          </a:xfrm>
          <a:prstGeom prst="rect">
            <a:avLst/>
          </a:prstGeom>
          <a:noFill/>
        </p:spPr>
        <p:txBody>
          <a:bodyPr wrap="none" rtlCol="0">
            <a:spAutoFit/>
          </a:bodyPr>
          <a:lstStyle/>
          <a:p>
            <a:r>
              <a:rPr lang="es-ES" dirty="0" smtClean="0"/>
              <a:t>Variación de la atenuación de la fibra con las mejoras en el proceso de fabricación</a:t>
            </a:r>
            <a:endParaRPr lang="es-ES" dirty="0"/>
          </a:p>
        </p:txBody>
      </p:sp>
      <p:sp>
        <p:nvSpPr>
          <p:cNvPr id="4" name="3 CuadroTexto"/>
          <p:cNvSpPr txBox="1"/>
          <p:nvPr/>
        </p:nvSpPr>
        <p:spPr>
          <a:xfrm rot="-5400000">
            <a:off x="3536793" y="2526024"/>
            <a:ext cx="3971650" cy="282573"/>
          </a:xfrm>
          <a:prstGeom prst="rect">
            <a:avLst/>
          </a:prstGeom>
          <a:solidFill>
            <a:srgbClr val="0070C0"/>
          </a:solidFill>
        </p:spPr>
        <p:txBody>
          <a:bodyPr wrap="square" tIns="18000" bIns="18000" rtlCol="0">
            <a:spAutoFit/>
          </a:bodyPr>
          <a:lstStyle/>
          <a:p>
            <a:pPr algn="ctr"/>
            <a:r>
              <a:rPr lang="es-ES" b="1" dirty="0" smtClean="0">
                <a:solidFill>
                  <a:schemeClr val="accent3"/>
                </a:solidFill>
              </a:rPr>
              <a:t>Tercera ventana (Banda «C»)</a:t>
            </a:r>
            <a:endParaRPr lang="es-ES" b="1" dirty="0">
              <a:solidFill>
                <a:schemeClr val="accent3"/>
              </a:solidFill>
            </a:endParaRPr>
          </a:p>
        </p:txBody>
      </p:sp>
      <p:sp>
        <p:nvSpPr>
          <p:cNvPr id="7" name="6 CuadroTexto"/>
          <p:cNvSpPr txBox="1"/>
          <p:nvPr/>
        </p:nvSpPr>
        <p:spPr>
          <a:xfrm rot="-5400000">
            <a:off x="3873438" y="2514651"/>
            <a:ext cx="3971650" cy="282573"/>
          </a:xfrm>
          <a:prstGeom prst="rect">
            <a:avLst/>
          </a:prstGeom>
          <a:solidFill>
            <a:srgbClr val="0070C0"/>
          </a:solidFill>
        </p:spPr>
        <p:txBody>
          <a:bodyPr wrap="square" tIns="18000" bIns="18000" rtlCol="0">
            <a:spAutoFit/>
          </a:bodyPr>
          <a:lstStyle/>
          <a:p>
            <a:pPr algn="ctr"/>
            <a:r>
              <a:rPr lang="es-ES" b="1" dirty="0" smtClean="0">
                <a:solidFill>
                  <a:schemeClr val="accent3"/>
                </a:solidFill>
              </a:rPr>
              <a:t>Cuarta ventana (Banda «L»)</a:t>
            </a:r>
            <a:endParaRPr lang="es-ES" b="1" dirty="0">
              <a:solidFill>
                <a:schemeClr val="accent3"/>
              </a:solidFill>
            </a:endParaRPr>
          </a:p>
        </p:txBody>
      </p:sp>
      <p:sp>
        <p:nvSpPr>
          <p:cNvPr id="8" name="7 CuadroTexto"/>
          <p:cNvSpPr txBox="1"/>
          <p:nvPr/>
        </p:nvSpPr>
        <p:spPr>
          <a:xfrm rot="-5400000">
            <a:off x="2884742" y="2111281"/>
            <a:ext cx="3164906" cy="282573"/>
          </a:xfrm>
          <a:prstGeom prst="rect">
            <a:avLst/>
          </a:prstGeom>
          <a:solidFill>
            <a:srgbClr val="0070C0"/>
          </a:solidFill>
        </p:spPr>
        <p:txBody>
          <a:bodyPr wrap="square" tIns="18000" bIns="18000" rtlCol="0">
            <a:spAutoFit/>
          </a:bodyPr>
          <a:lstStyle/>
          <a:p>
            <a:pPr algn="ctr"/>
            <a:r>
              <a:rPr lang="es-ES" b="1" dirty="0" smtClean="0">
                <a:solidFill>
                  <a:schemeClr val="accent3"/>
                </a:solidFill>
              </a:rPr>
              <a:t>Segunda ventana (Banda «O»)</a:t>
            </a:r>
            <a:endParaRPr lang="es-ES" b="1" dirty="0">
              <a:solidFill>
                <a:schemeClr val="accent3"/>
              </a:solidFill>
            </a:endParaRPr>
          </a:p>
        </p:txBody>
      </p:sp>
      <p:sp>
        <p:nvSpPr>
          <p:cNvPr id="9" name="8 CuadroTexto"/>
          <p:cNvSpPr txBox="1"/>
          <p:nvPr/>
        </p:nvSpPr>
        <p:spPr>
          <a:xfrm rot="-5400000">
            <a:off x="1239925" y="1716552"/>
            <a:ext cx="2371225" cy="282573"/>
          </a:xfrm>
          <a:prstGeom prst="rect">
            <a:avLst/>
          </a:prstGeom>
          <a:solidFill>
            <a:srgbClr val="0070C0"/>
          </a:solidFill>
        </p:spPr>
        <p:txBody>
          <a:bodyPr wrap="square" tIns="18000" bIns="18000" rtlCol="0">
            <a:spAutoFit/>
          </a:bodyPr>
          <a:lstStyle/>
          <a:p>
            <a:pPr algn="ctr"/>
            <a:r>
              <a:rPr lang="es-ES" b="1" dirty="0" smtClean="0">
                <a:solidFill>
                  <a:schemeClr val="accent3"/>
                </a:solidFill>
              </a:rPr>
              <a:t>Primera ventana </a:t>
            </a:r>
            <a:endParaRPr lang="es-ES" b="1" dirty="0">
              <a:solidFill>
                <a:schemeClr val="accent3"/>
              </a:solidFill>
            </a:endParaRPr>
          </a:p>
        </p:txBody>
      </p:sp>
    </p:spTree>
    <p:extLst>
      <p:ext uri="{BB962C8B-B14F-4D97-AF65-F5344CB8AC3E}">
        <p14:creationId xmlns:p14="http://schemas.microsoft.com/office/powerpoint/2010/main" val="91137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2"/>
          <p:cNvPicPr>
            <a:picLocks noChangeAspect="1" noChangeArrowheads="1"/>
          </p:cNvPicPr>
          <p:nvPr/>
        </p:nvPicPr>
        <p:blipFill>
          <a:blip r:embed="rId3" cstate="print"/>
          <a:srcRect l="55417" t="33444" r="1944" b="17604"/>
          <a:stretch>
            <a:fillRect/>
          </a:stretch>
        </p:blipFill>
        <p:spPr bwMode="auto">
          <a:xfrm>
            <a:off x="395288" y="2520950"/>
            <a:ext cx="4102100" cy="3532188"/>
          </a:xfrm>
          <a:prstGeom prst="rect">
            <a:avLst/>
          </a:prstGeom>
          <a:noFill/>
          <a:ln w="9525">
            <a:noFill/>
            <a:miter lim="800000"/>
            <a:headEnd/>
            <a:tailEnd/>
          </a:ln>
        </p:spPr>
      </p:pic>
      <p:sp>
        <p:nvSpPr>
          <p:cNvPr id="118788" name="Text Box 3"/>
          <p:cNvSpPr txBox="1">
            <a:spLocks noChangeArrowheads="1"/>
          </p:cNvSpPr>
          <p:nvPr/>
        </p:nvSpPr>
        <p:spPr bwMode="auto">
          <a:xfrm>
            <a:off x="1604963" y="5949950"/>
            <a:ext cx="1860550" cy="366713"/>
          </a:xfrm>
          <a:prstGeom prst="rect">
            <a:avLst/>
          </a:prstGeom>
          <a:noFill/>
          <a:ln w="9525">
            <a:noFill/>
            <a:miter lim="800000"/>
            <a:headEnd/>
            <a:tailEnd/>
          </a:ln>
        </p:spPr>
        <p:txBody>
          <a:bodyPr wrap="none">
            <a:spAutoFit/>
          </a:bodyPr>
          <a:lstStyle/>
          <a:p>
            <a:pPr algn="ctr"/>
            <a:r>
              <a:rPr lang="es-ES" sz="1800"/>
              <a:t>Corning SMF-28</a:t>
            </a:r>
          </a:p>
        </p:txBody>
      </p:sp>
      <p:pic>
        <p:nvPicPr>
          <p:cNvPr id="118789" name="Picture 4"/>
          <p:cNvPicPr>
            <a:picLocks noChangeAspect="1" noChangeArrowheads="1"/>
          </p:cNvPicPr>
          <p:nvPr/>
        </p:nvPicPr>
        <p:blipFill>
          <a:blip r:embed="rId4" cstate="print"/>
          <a:srcRect/>
          <a:stretch>
            <a:fillRect/>
          </a:stretch>
        </p:blipFill>
        <p:spPr bwMode="auto">
          <a:xfrm>
            <a:off x="4572000" y="2492375"/>
            <a:ext cx="4248150" cy="3541713"/>
          </a:xfrm>
          <a:prstGeom prst="rect">
            <a:avLst/>
          </a:prstGeom>
          <a:noFill/>
          <a:ln w="9525">
            <a:noFill/>
            <a:miter lim="800000"/>
            <a:headEnd/>
            <a:tailEnd/>
          </a:ln>
        </p:spPr>
      </p:pic>
      <p:sp>
        <p:nvSpPr>
          <p:cNvPr id="118790" name="Text Box 5"/>
          <p:cNvSpPr txBox="1">
            <a:spLocks noChangeArrowheads="1"/>
          </p:cNvSpPr>
          <p:nvPr/>
        </p:nvSpPr>
        <p:spPr bwMode="auto">
          <a:xfrm>
            <a:off x="5064125" y="5949950"/>
            <a:ext cx="3206750" cy="366713"/>
          </a:xfrm>
          <a:prstGeom prst="rect">
            <a:avLst/>
          </a:prstGeom>
          <a:noFill/>
          <a:ln w="9525">
            <a:noFill/>
            <a:miter lim="800000"/>
            <a:headEnd/>
            <a:tailEnd/>
          </a:ln>
        </p:spPr>
        <p:txBody>
          <a:bodyPr wrap="none">
            <a:spAutoFit/>
          </a:bodyPr>
          <a:lstStyle/>
          <a:p>
            <a:pPr algn="ctr"/>
            <a:r>
              <a:rPr lang="es-ES" sz="1800"/>
              <a:t>Corning SMF-28e (enhanced)</a:t>
            </a:r>
          </a:p>
        </p:txBody>
      </p:sp>
      <p:sp>
        <p:nvSpPr>
          <p:cNvPr id="118791" name="Text Box 6"/>
          <p:cNvSpPr txBox="1">
            <a:spLocks noChangeArrowheads="1"/>
          </p:cNvSpPr>
          <p:nvPr/>
        </p:nvSpPr>
        <p:spPr bwMode="auto">
          <a:xfrm>
            <a:off x="2111375" y="284163"/>
            <a:ext cx="4908550" cy="641350"/>
          </a:xfrm>
          <a:prstGeom prst="rect">
            <a:avLst/>
          </a:prstGeom>
          <a:noFill/>
          <a:ln w="9525">
            <a:noFill/>
            <a:miter lim="800000"/>
            <a:headEnd/>
            <a:tailEnd/>
          </a:ln>
        </p:spPr>
        <p:txBody>
          <a:bodyPr wrap="none">
            <a:spAutoFit/>
          </a:bodyPr>
          <a:lstStyle/>
          <a:p>
            <a:r>
              <a:rPr lang="es-ES" sz="3600"/>
              <a:t>Fibras sin pico de agua</a:t>
            </a:r>
          </a:p>
        </p:txBody>
      </p:sp>
      <p:sp>
        <p:nvSpPr>
          <p:cNvPr id="118792" name="Text Box 7"/>
          <p:cNvSpPr txBox="1">
            <a:spLocks noChangeArrowheads="1"/>
          </p:cNvSpPr>
          <p:nvPr/>
        </p:nvSpPr>
        <p:spPr bwMode="auto">
          <a:xfrm>
            <a:off x="1187450" y="2198688"/>
            <a:ext cx="2673350" cy="366712"/>
          </a:xfrm>
          <a:prstGeom prst="rect">
            <a:avLst/>
          </a:prstGeom>
          <a:noFill/>
          <a:ln w="9525">
            <a:noFill/>
            <a:miter lim="800000"/>
            <a:headEnd/>
            <a:tailEnd/>
          </a:ln>
        </p:spPr>
        <p:txBody>
          <a:bodyPr wrap="none">
            <a:spAutoFit/>
          </a:bodyPr>
          <a:lstStyle/>
          <a:p>
            <a:pPr algn="ctr"/>
            <a:r>
              <a:rPr lang="es-ES" sz="1800"/>
              <a:t>Fibra monomodo normal</a:t>
            </a:r>
          </a:p>
        </p:txBody>
      </p:sp>
      <p:sp>
        <p:nvSpPr>
          <p:cNvPr id="118793" name="Text Box 8"/>
          <p:cNvSpPr txBox="1">
            <a:spLocks noChangeArrowheads="1"/>
          </p:cNvSpPr>
          <p:nvPr/>
        </p:nvSpPr>
        <p:spPr bwMode="auto">
          <a:xfrm>
            <a:off x="5434013" y="2198688"/>
            <a:ext cx="2470150" cy="366712"/>
          </a:xfrm>
          <a:prstGeom prst="rect">
            <a:avLst/>
          </a:prstGeom>
          <a:noFill/>
          <a:ln w="9525">
            <a:noFill/>
            <a:miter lim="800000"/>
            <a:headEnd/>
            <a:tailEnd/>
          </a:ln>
        </p:spPr>
        <p:txBody>
          <a:bodyPr wrap="none">
            <a:spAutoFit/>
          </a:bodyPr>
          <a:lstStyle/>
          <a:p>
            <a:pPr algn="ctr"/>
            <a:r>
              <a:rPr lang="es-ES" sz="1800"/>
              <a:t>Fibra monomodo LWP</a:t>
            </a:r>
          </a:p>
        </p:txBody>
      </p:sp>
      <p:sp>
        <p:nvSpPr>
          <p:cNvPr id="118794" name="Text Box 9"/>
          <p:cNvSpPr txBox="1">
            <a:spLocks noChangeArrowheads="1"/>
          </p:cNvSpPr>
          <p:nvPr/>
        </p:nvSpPr>
        <p:spPr bwMode="auto">
          <a:xfrm>
            <a:off x="827088" y="981075"/>
            <a:ext cx="7508875" cy="1069975"/>
          </a:xfrm>
          <a:prstGeom prst="rect">
            <a:avLst/>
          </a:prstGeom>
          <a:noFill/>
          <a:ln w="9525">
            <a:noFill/>
            <a:miter lim="800000"/>
            <a:headEnd/>
            <a:tailEnd/>
          </a:ln>
        </p:spPr>
        <p:txBody>
          <a:bodyPr>
            <a:spAutoFit/>
          </a:bodyPr>
          <a:lstStyle/>
          <a:p>
            <a:r>
              <a:rPr lang="es-ES"/>
              <a:t>Al mejorar los procesos de fabricación de la fibra el ‘pico de agua’ a 1383 nm se ha atenuado bastante en los últimos años. Actualmente se fabrican fibras que casi no tienen pico de agua, se llaman fibras ZWPF (Zero Water Peak Fiber) o LWP (Low Water Peak).</a:t>
            </a:r>
          </a:p>
        </p:txBody>
      </p:sp>
      <p:sp>
        <p:nvSpPr>
          <p:cNvPr id="118795" name="Rectangle 10"/>
          <p:cNvSpPr>
            <a:spLocks noChangeArrowheads="1"/>
          </p:cNvSpPr>
          <p:nvPr/>
        </p:nvSpPr>
        <p:spPr bwMode="auto">
          <a:xfrm>
            <a:off x="1139825" y="4076700"/>
            <a:ext cx="306388" cy="1211263"/>
          </a:xfrm>
          <a:prstGeom prst="rect">
            <a:avLst/>
          </a:prstGeom>
          <a:solidFill>
            <a:schemeClr val="accent1">
              <a:alpha val="34901"/>
            </a:schemeClr>
          </a:solidFill>
          <a:ln w="9525">
            <a:noFill/>
            <a:miter lim="800000"/>
            <a:headEnd/>
            <a:tailEnd/>
          </a:ln>
        </p:spPr>
        <p:txBody>
          <a:bodyPr wrap="none" anchor="ctr"/>
          <a:lstStyle/>
          <a:p>
            <a:endParaRPr lang="es-ES"/>
          </a:p>
        </p:txBody>
      </p:sp>
      <p:sp>
        <p:nvSpPr>
          <p:cNvPr id="118796" name="Rectangle 11"/>
          <p:cNvSpPr>
            <a:spLocks noChangeArrowheads="1"/>
          </p:cNvSpPr>
          <p:nvPr/>
        </p:nvSpPr>
        <p:spPr bwMode="auto">
          <a:xfrm>
            <a:off x="5211763" y="3714750"/>
            <a:ext cx="214312" cy="1592263"/>
          </a:xfrm>
          <a:prstGeom prst="rect">
            <a:avLst/>
          </a:prstGeom>
          <a:solidFill>
            <a:schemeClr val="accent1">
              <a:alpha val="34901"/>
            </a:schemeClr>
          </a:solidFill>
          <a:ln w="9525">
            <a:noFill/>
            <a:miter lim="800000"/>
            <a:headEnd/>
            <a:tailEnd/>
          </a:ln>
        </p:spPr>
        <p:txBody>
          <a:bodyPr wrap="none" anchor="ctr"/>
          <a:lstStyle/>
          <a:p>
            <a:endParaRPr lang="es-ES"/>
          </a:p>
        </p:txBody>
      </p:sp>
      <p:sp>
        <p:nvSpPr>
          <p:cNvPr id="118797" name="Rectangle 12"/>
          <p:cNvSpPr>
            <a:spLocks noChangeArrowheads="1"/>
          </p:cNvSpPr>
          <p:nvPr/>
        </p:nvSpPr>
        <p:spPr bwMode="auto">
          <a:xfrm>
            <a:off x="2909888" y="4073525"/>
            <a:ext cx="309562" cy="1211263"/>
          </a:xfrm>
          <a:prstGeom prst="rect">
            <a:avLst/>
          </a:prstGeom>
          <a:solidFill>
            <a:srgbClr val="FF99CC">
              <a:alpha val="34901"/>
            </a:srgbClr>
          </a:solidFill>
          <a:ln w="9525">
            <a:noFill/>
            <a:miter lim="800000"/>
            <a:headEnd/>
            <a:tailEnd/>
          </a:ln>
        </p:spPr>
        <p:txBody>
          <a:bodyPr wrap="none" anchor="ctr"/>
          <a:lstStyle/>
          <a:p>
            <a:endParaRPr lang="es-ES"/>
          </a:p>
        </p:txBody>
      </p:sp>
      <p:sp>
        <p:nvSpPr>
          <p:cNvPr id="118798" name="Rectangle 13"/>
          <p:cNvSpPr>
            <a:spLocks noChangeArrowheads="1"/>
          </p:cNvSpPr>
          <p:nvPr/>
        </p:nvSpPr>
        <p:spPr bwMode="auto">
          <a:xfrm>
            <a:off x="7038975" y="4221163"/>
            <a:ext cx="350838" cy="1085850"/>
          </a:xfrm>
          <a:prstGeom prst="rect">
            <a:avLst/>
          </a:prstGeom>
          <a:solidFill>
            <a:srgbClr val="FF99CC">
              <a:alpha val="34901"/>
            </a:srgbClr>
          </a:solidFill>
          <a:ln w="9525">
            <a:noFill/>
            <a:miter lim="800000"/>
            <a:headEnd/>
            <a:tailEnd/>
          </a:ln>
        </p:spPr>
        <p:txBody>
          <a:bodyPr wrap="none" anchor="ctr"/>
          <a:lstStyle/>
          <a:p>
            <a:endParaRPr lang="es-ES"/>
          </a:p>
        </p:txBody>
      </p:sp>
      <p:sp>
        <p:nvSpPr>
          <p:cNvPr id="118799" name="Line 14"/>
          <p:cNvSpPr>
            <a:spLocks noChangeShapeType="1"/>
          </p:cNvSpPr>
          <p:nvPr/>
        </p:nvSpPr>
        <p:spPr bwMode="auto">
          <a:xfrm>
            <a:off x="5208588" y="5308600"/>
            <a:ext cx="0" cy="52388"/>
          </a:xfrm>
          <a:prstGeom prst="line">
            <a:avLst/>
          </a:prstGeom>
          <a:noFill/>
          <a:ln w="9525">
            <a:solidFill>
              <a:schemeClr val="tx1"/>
            </a:solidFill>
            <a:round/>
            <a:headEnd/>
            <a:tailEnd/>
          </a:ln>
        </p:spPr>
        <p:txBody>
          <a:bodyPr/>
          <a:lstStyle/>
          <a:p>
            <a:endParaRPr lang="es-ES"/>
          </a:p>
        </p:txBody>
      </p:sp>
      <p:sp>
        <p:nvSpPr>
          <p:cNvPr id="118800" name="Line 15"/>
          <p:cNvSpPr>
            <a:spLocks noChangeShapeType="1"/>
          </p:cNvSpPr>
          <p:nvPr/>
        </p:nvSpPr>
        <p:spPr bwMode="auto">
          <a:xfrm>
            <a:off x="5857875" y="5311775"/>
            <a:ext cx="0" cy="52388"/>
          </a:xfrm>
          <a:prstGeom prst="line">
            <a:avLst/>
          </a:prstGeom>
          <a:noFill/>
          <a:ln w="9525">
            <a:solidFill>
              <a:schemeClr val="tx1"/>
            </a:solidFill>
            <a:round/>
            <a:headEnd/>
            <a:tailEnd/>
          </a:ln>
        </p:spPr>
        <p:txBody>
          <a:bodyPr/>
          <a:lstStyle/>
          <a:p>
            <a:endParaRPr lang="es-ES"/>
          </a:p>
        </p:txBody>
      </p:sp>
      <p:sp>
        <p:nvSpPr>
          <p:cNvPr id="118801" name="Line 16"/>
          <p:cNvSpPr>
            <a:spLocks noChangeShapeType="1"/>
          </p:cNvSpPr>
          <p:nvPr/>
        </p:nvSpPr>
        <p:spPr bwMode="auto">
          <a:xfrm>
            <a:off x="6492875" y="5314950"/>
            <a:ext cx="0" cy="52388"/>
          </a:xfrm>
          <a:prstGeom prst="line">
            <a:avLst/>
          </a:prstGeom>
          <a:noFill/>
          <a:ln w="9525">
            <a:solidFill>
              <a:schemeClr val="tx1"/>
            </a:solidFill>
            <a:round/>
            <a:headEnd/>
            <a:tailEnd/>
          </a:ln>
        </p:spPr>
        <p:txBody>
          <a:bodyPr/>
          <a:lstStyle/>
          <a:p>
            <a:endParaRPr lang="es-ES"/>
          </a:p>
        </p:txBody>
      </p:sp>
      <p:sp>
        <p:nvSpPr>
          <p:cNvPr id="118802" name="Line 17"/>
          <p:cNvSpPr>
            <a:spLocks noChangeShapeType="1"/>
          </p:cNvSpPr>
          <p:nvPr/>
        </p:nvSpPr>
        <p:spPr bwMode="auto">
          <a:xfrm>
            <a:off x="7126288" y="5313363"/>
            <a:ext cx="0" cy="52387"/>
          </a:xfrm>
          <a:prstGeom prst="line">
            <a:avLst/>
          </a:prstGeom>
          <a:noFill/>
          <a:ln w="9525">
            <a:solidFill>
              <a:schemeClr val="tx1"/>
            </a:solidFill>
            <a:round/>
            <a:headEnd/>
            <a:tailEnd/>
          </a:ln>
        </p:spPr>
        <p:txBody>
          <a:bodyPr/>
          <a:lstStyle/>
          <a:p>
            <a:endParaRPr lang="es-ES"/>
          </a:p>
        </p:txBody>
      </p:sp>
      <p:sp>
        <p:nvSpPr>
          <p:cNvPr id="118803" name="Line 18"/>
          <p:cNvSpPr>
            <a:spLocks noChangeShapeType="1"/>
          </p:cNvSpPr>
          <p:nvPr/>
        </p:nvSpPr>
        <p:spPr bwMode="auto">
          <a:xfrm>
            <a:off x="7770813" y="5316538"/>
            <a:ext cx="0" cy="52387"/>
          </a:xfrm>
          <a:prstGeom prst="line">
            <a:avLst/>
          </a:prstGeom>
          <a:noFill/>
          <a:ln w="9525">
            <a:solidFill>
              <a:schemeClr val="tx1"/>
            </a:solidFill>
            <a:round/>
            <a:headEnd/>
            <a:tailEnd/>
          </a:ln>
        </p:spPr>
        <p:txBody>
          <a:bodyPr/>
          <a:lstStyle/>
          <a:p>
            <a:endParaRPr lang="es-ES"/>
          </a:p>
        </p:txBody>
      </p:sp>
      <p:sp>
        <p:nvSpPr>
          <p:cNvPr id="118804" name="Line 19"/>
          <p:cNvSpPr>
            <a:spLocks noChangeShapeType="1"/>
          </p:cNvSpPr>
          <p:nvPr/>
        </p:nvSpPr>
        <p:spPr bwMode="auto">
          <a:xfrm>
            <a:off x="8407400" y="5314950"/>
            <a:ext cx="0" cy="52388"/>
          </a:xfrm>
          <a:prstGeom prst="line">
            <a:avLst/>
          </a:prstGeom>
          <a:noFill/>
          <a:ln w="9525">
            <a:solidFill>
              <a:schemeClr val="tx1"/>
            </a:solidFill>
            <a:round/>
            <a:headEnd/>
            <a:tailEnd/>
          </a:ln>
        </p:spPr>
        <p:txBody>
          <a:bodyPr/>
          <a:lstStyle/>
          <a:p>
            <a:endParaRPr lang="es-ES"/>
          </a:p>
        </p:txBody>
      </p:sp>
      <p:sp>
        <p:nvSpPr>
          <p:cNvPr id="118805" name="Rectangle 20"/>
          <p:cNvSpPr>
            <a:spLocks noChangeArrowheads="1"/>
          </p:cNvSpPr>
          <p:nvPr/>
        </p:nvSpPr>
        <p:spPr bwMode="auto">
          <a:xfrm>
            <a:off x="4013200" y="4070350"/>
            <a:ext cx="228600" cy="1211263"/>
          </a:xfrm>
          <a:prstGeom prst="rect">
            <a:avLst/>
          </a:prstGeom>
          <a:solidFill>
            <a:srgbClr val="99CCFF">
              <a:alpha val="34901"/>
            </a:srgbClr>
          </a:solidFill>
          <a:ln w="9525">
            <a:noFill/>
            <a:miter lim="800000"/>
            <a:headEnd/>
            <a:tailEnd/>
          </a:ln>
        </p:spPr>
        <p:txBody>
          <a:bodyPr wrap="none" anchor="ctr"/>
          <a:lstStyle/>
          <a:p>
            <a:endParaRPr lang="es-ES"/>
          </a:p>
        </p:txBody>
      </p:sp>
      <p:sp>
        <p:nvSpPr>
          <p:cNvPr id="118806" name="Rectangle 23"/>
          <p:cNvSpPr>
            <a:spLocks noChangeArrowheads="1"/>
          </p:cNvSpPr>
          <p:nvPr/>
        </p:nvSpPr>
        <p:spPr bwMode="auto">
          <a:xfrm>
            <a:off x="8259763" y="4221163"/>
            <a:ext cx="249237" cy="1085850"/>
          </a:xfrm>
          <a:prstGeom prst="rect">
            <a:avLst/>
          </a:prstGeom>
          <a:solidFill>
            <a:srgbClr val="99CCFF">
              <a:alpha val="34901"/>
            </a:srgbClr>
          </a:solidFill>
          <a:ln w="9525">
            <a:noFill/>
            <a:miter lim="800000"/>
            <a:headEnd/>
            <a:tailEnd/>
          </a:ln>
        </p:spPr>
        <p:txBody>
          <a:bodyPr wrap="none" anchor="ctr"/>
          <a:lstStyle/>
          <a:p>
            <a:endParaRPr lang="es-ES"/>
          </a:p>
        </p:txBody>
      </p:sp>
      <p:sp>
        <p:nvSpPr>
          <p:cNvPr id="118807" name="Rectangle 24"/>
          <p:cNvSpPr>
            <a:spLocks noChangeArrowheads="1"/>
          </p:cNvSpPr>
          <p:nvPr/>
        </p:nvSpPr>
        <p:spPr bwMode="auto">
          <a:xfrm>
            <a:off x="3221038" y="4071938"/>
            <a:ext cx="381000" cy="1211262"/>
          </a:xfrm>
          <a:prstGeom prst="rect">
            <a:avLst/>
          </a:prstGeom>
          <a:solidFill>
            <a:srgbClr val="CCFFCC">
              <a:alpha val="45097"/>
            </a:srgbClr>
          </a:solidFill>
          <a:ln w="9525">
            <a:noFill/>
            <a:miter lim="800000"/>
            <a:headEnd/>
            <a:tailEnd/>
          </a:ln>
        </p:spPr>
        <p:txBody>
          <a:bodyPr wrap="none" anchor="ctr"/>
          <a:lstStyle/>
          <a:p>
            <a:endParaRPr lang="es-ES"/>
          </a:p>
        </p:txBody>
      </p:sp>
      <p:sp>
        <p:nvSpPr>
          <p:cNvPr id="118808" name="Rectangle 25"/>
          <p:cNvSpPr>
            <a:spLocks noChangeArrowheads="1"/>
          </p:cNvSpPr>
          <p:nvPr/>
        </p:nvSpPr>
        <p:spPr bwMode="auto">
          <a:xfrm>
            <a:off x="3600450" y="4076700"/>
            <a:ext cx="273050" cy="1211263"/>
          </a:xfrm>
          <a:prstGeom prst="rect">
            <a:avLst/>
          </a:prstGeom>
          <a:solidFill>
            <a:srgbClr val="FFFF99">
              <a:alpha val="43921"/>
            </a:srgbClr>
          </a:solidFill>
          <a:ln w="9525">
            <a:noFill/>
            <a:miter lim="800000"/>
            <a:headEnd/>
            <a:tailEnd/>
          </a:ln>
        </p:spPr>
        <p:txBody>
          <a:bodyPr wrap="none" anchor="ctr"/>
          <a:lstStyle/>
          <a:p>
            <a:endParaRPr lang="es-ES"/>
          </a:p>
        </p:txBody>
      </p:sp>
      <p:sp>
        <p:nvSpPr>
          <p:cNvPr id="118809" name="Rectangle 26"/>
          <p:cNvSpPr>
            <a:spLocks noChangeArrowheads="1"/>
          </p:cNvSpPr>
          <p:nvPr/>
        </p:nvSpPr>
        <p:spPr bwMode="auto">
          <a:xfrm>
            <a:off x="3876675" y="4073525"/>
            <a:ext cx="136525" cy="1211263"/>
          </a:xfrm>
          <a:prstGeom prst="rect">
            <a:avLst/>
          </a:prstGeom>
          <a:solidFill>
            <a:srgbClr val="CC99FF">
              <a:alpha val="34901"/>
            </a:srgbClr>
          </a:solidFill>
          <a:ln w="9525">
            <a:noFill/>
            <a:miter lim="800000"/>
            <a:headEnd/>
            <a:tailEnd/>
          </a:ln>
        </p:spPr>
        <p:txBody>
          <a:bodyPr wrap="none" anchor="ctr"/>
          <a:lstStyle/>
          <a:p>
            <a:endParaRPr lang="es-ES"/>
          </a:p>
        </p:txBody>
      </p:sp>
      <p:sp>
        <p:nvSpPr>
          <p:cNvPr id="118810" name="Text Box 27"/>
          <p:cNvSpPr txBox="1">
            <a:spLocks noChangeArrowheads="1"/>
          </p:cNvSpPr>
          <p:nvPr/>
        </p:nvSpPr>
        <p:spPr bwMode="auto">
          <a:xfrm>
            <a:off x="2921000" y="4048125"/>
            <a:ext cx="282575" cy="244475"/>
          </a:xfrm>
          <a:prstGeom prst="rect">
            <a:avLst/>
          </a:prstGeom>
          <a:noFill/>
          <a:ln w="9525">
            <a:noFill/>
            <a:miter lim="800000"/>
            <a:headEnd/>
            <a:tailEnd/>
          </a:ln>
        </p:spPr>
        <p:txBody>
          <a:bodyPr wrap="none">
            <a:spAutoFit/>
          </a:bodyPr>
          <a:lstStyle/>
          <a:p>
            <a:r>
              <a:rPr lang="es-ES" sz="1000" b="1"/>
              <a:t>O</a:t>
            </a:r>
          </a:p>
        </p:txBody>
      </p:sp>
      <p:sp>
        <p:nvSpPr>
          <p:cNvPr id="118811" name="Text Box 28"/>
          <p:cNvSpPr txBox="1">
            <a:spLocks noChangeArrowheads="1"/>
          </p:cNvSpPr>
          <p:nvPr/>
        </p:nvSpPr>
        <p:spPr bwMode="auto">
          <a:xfrm>
            <a:off x="3252788" y="4052888"/>
            <a:ext cx="268287" cy="244475"/>
          </a:xfrm>
          <a:prstGeom prst="rect">
            <a:avLst/>
          </a:prstGeom>
          <a:noFill/>
          <a:ln w="9525">
            <a:noFill/>
            <a:miter lim="800000"/>
            <a:headEnd/>
            <a:tailEnd/>
          </a:ln>
        </p:spPr>
        <p:txBody>
          <a:bodyPr wrap="none">
            <a:spAutoFit/>
          </a:bodyPr>
          <a:lstStyle/>
          <a:p>
            <a:r>
              <a:rPr lang="es-ES" sz="1000" b="1"/>
              <a:t>E</a:t>
            </a:r>
          </a:p>
        </p:txBody>
      </p:sp>
      <p:sp>
        <p:nvSpPr>
          <p:cNvPr id="118812" name="Text Box 29"/>
          <p:cNvSpPr txBox="1">
            <a:spLocks noChangeArrowheads="1"/>
          </p:cNvSpPr>
          <p:nvPr/>
        </p:nvSpPr>
        <p:spPr bwMode="auto">
          <a:xfrm>
            <a:off x="3582988" y="4048125"/>
            <a:ext cx="268287" cy="244475"/>
          </a:xfrm>
          <a:prstGeom prst="rect">
            <a:avLst/>
          </a:prstGeom>
          <a:noFill/>
          <a:ln w="9525">
            <a:noFill/>
            <a:miter lim="800000"/>
            <a:headEnd/>
            <a:tailEnd/>
          </a:ln>
        </p:spPr>
        <p:txBody>
          <a:bodyPr wrap="none">
            <a:spAutoFit/>
          </a:bodyPr>
          <a:lstStyle/>
          <a:p>
            <a:r>
              <a:rPr lang="es-ES" sz="1000" b="1"/>
              <a:t>S</a:t>
            </a:r>
          </a:p>
        </p:txBody>
      </p:sp>
      <p:sp>
        <p:nvSpPr>
          <p:cNvPr id="118813" name="Text Box 30"/>
          <p:cNvSpPr txBox="1">
            <a:spLocks noChangeArrowheads="1"/>
          </p:cNvSpPr>
          <p:nvPr/>
        </p:nvSpPr>
        <p:spPr bwMode="auto">
          <a:xfrm>
            <a:off x="3800475" y="4048125"/>
            <a:ext cx="276225" cy="244475"/>
          </a:xfrm>
          <a:prstGeom prst="rect">
            <a:avLst/>
          </a:prstGeom>
          <a:noFill/>
          <a:ln w="9525">
            <a:noFill/>
            <a:miter lim="800000"/>
            <a:headEnd/>
            <a:tailEnd/>
          </a:ln>
        </p:spPr>
        <p:txBody>
          <a:bodyPr wrap="none">
            <a:spAutoFit/>
          </a:bodyPr>
          <a:lstStyle/>
          <a:p>
            <a:r>
              <a:rPr lang="es-ES" sz="1000" b="1"/>
              <a:t>C</a:t>
            </a:r>
          </a:p>
        </p:txBody>
      </p:sp>
      <p:sp>
        <p:nvSpPr>
          <p:cNvPr id="118814" name="Text Box 31"/>
          <p:cNvSpPr txBox="1">
            <a:spLocks noChangeArrowheads="1"/>
          </p:cNvSpPr>
          <p:nvPr/>
        </p:nvSpPr>
        <p:spPr bwMode="auto">
          <a:xfrm>
            <a:off x="3995738" y="4048125"/>
            <a:ext cx="261937" cy="244475"/>
          </a:xfrm>
          <a:prstGeom prst="rect">
            <a:avLst/>
          </a:prstGeom>
          <a:noFill/>
          <a:ln w="9525">
            <a:noFill/>
            <a:miter lim="800000"/>
            <a:headEnd/>
            <a:tailEnd/>
          </a:ln>
        </p:spPr>
        <p:txBody>
          <a:bodyPr wrap="none">
            <a:spAutoFit/>
          </a:bodyPr>
          <a:lstStyle/>
          <a:p>
            <a:r>
              <a:rPr lang="es-ES" sz="1000" b="1"/>
              <a:t>L</a:t>
            </a:r>
          </a:p>
        </p:txBody>
      </p:sp>
      <p:sp>
        <p:nvSpPr>
          <p:cNvPr id="118815" name="Rectangle 32"/>
          <p:cNvSpPr>
            <a:spLocks noChangeArrowheads="1"/>
          </p:cNvSpPr>
          <p:nvPr/>
        </p:nvSpPr>
        <p:spPr bwMode="auto">
          <a:xfrm>
            <a:off x="7380288" y="4221163"/>
            <a:ext cx="425450" cy="1085850"/>
          </a:xfrm>
          <a:prstGeom prst="rect">
            <a:avLst/>
          </a:prstGeom>
          <a:solidFill>
            <a:srgbClr val="CCFFCC">
              <a:alpha val="45097"/>
            </a:srgbClr>
          </a:solidFill>
          <a:ln w="9525">
            <a:noFill/>
            <a:miter lim="800000"/>
            <a:headEnd/>
            <a:tailEnd/>
          </a:ln>
        </p:spPr>
        <p:txBody>
          <a:bodyPr wrap="none" anchor="ctr"/>
          <a:lstStyle/>
          <a:p>
            <a:endParaRPr lang="es-ES"/>
          </a:p>
        </p:txBody>
      </p:sp>
      <p:sp>
        <p:nvSpPr>
          <p:cNvPr id="118816" name="Rectangle 33"/>
          <p:cNvSpPr>
            <a:spLocks noChangeArrowheads="1"/>
          </p:cNvSpPr>
          <p:nvPr/>
        </p:nvSpPr>
        <p:spPr bwMode="auto">
          <a:xfrm>
            <a:off x="7807325" y="4221163"/>
            <a:ext cx="296863" cy="1085850"/>
          </a:xfrm>
          <a:prstGeom prst="rect">
            <a:avLst/>
          </a:prstGeom>
          <a:solidFill>
            <a:srgbClr val="FFFF99">
              <a:alpha val="45097"/>
            </a:srgbClr>
          </a:solidFill>
          <a:ln w="9525">
            <a:noFill/>
            <a:miter lim="800000"/>
            <a:headEnd/>
            <a:tailEnd/>
          </a:ln>
        </p:spPr>
        <p:txBody>
          <a:bodyPr wrap="none" anchor="ctr"/>
          <a:lstStyle/>
          <a:p>
            <a:endParaRPr lang="es-ES"/>
          </a:p>
        </p:txBody>
      </p:sp>
      <p:sp>
        <p:nvSpPr>
          <p:cNvPr id="118817" name="Rectangle 34"/>
          <p:cNvSpPr>
            <a:spLocks noChangeArrowheads="1"/>
          </p:cNvSpPr>
          <p:nvPr/>
        </p:nvSpPr>
        <p:spPr bwMode="auto">
          <a:xfrm>
            <a:off x="8101013" y="4221163"/>
            <a:ext cx="158750" cy="1085850"/>
          </a:xfrm>
          <a:prstGeom prst="rect">
            <a:avLst/>
          </a:prstGeom>
          <a:solidFill>
            <a:srgbClr val="CC99FF">
              <a:alpha val="34901"/>
            </a:srgbClr>
          </a:solidFill>
          <a:ln w="9525">
            <a:noFill/>
            <a:miter lim="800000"/>
            <a:headEnd/>
            <a:tailEnd/>
          </a:ln>
        </p:spPr>
        <p:txBody>
          <a:bodyPr wrap="none" anchor="ctr"/>
          <a:lstStyle/>
          <a:p>
            <a:endParaRPr lang="es-ES"/>
          </a:p>
        </p:txBody>
      </p:sp>
      <p:sp>
        <p:nvSpPr>
          <p:cNvPr id="118818" name="Text Box 36"/>
          <p:cNvSpPr txBox="1">
            <a:spLocks noChangeArrowheads="1"/>
          </p:cNvSpPr>
          <p:nvPr/>
        </p:nvSpPr>
        <p:spPr bwMode="auto">
          <a:xfrm>
            <a:off x="7062788" y="4219575"/>
            <a:ext cx="282575" cy="244475"/>
          </a:xfrm>
          <a:prstGeom prst="rect">
            <a:avLst/>
          </a:prstGeom>
          <a:noFill/>
          <a:ln w="9525">
            <a:noFill/>
            <a:miter lim="800000"/>
            <a:headEnd/>
            <a:tailEnd/>
          </a:ln>
        </p:spPr>
        <p:txBody>
          <a:bodyPr wrap="none">
            <a:spAutoFit/>
          </a:bodyPr>
          <a:lstStyle/>
          <a:p>
            <a:r>
              <a:rPr lang="es-ES" sz="1000" b="1"/>
              <a:t>O</a:t>
            </a:r>
          </a:p>
        </p:txBody>
      </p:sp>
      <p:sp>
        <p:nvSpPr>
          <p:cNvPr id="118819" name="Text Box 37"/>
          <p:cNvSpPr txBox="1">
            <a:spLocks noChangeArrowheads="1"/>
          </p:cNvSpPr>
          <p:nvPr/>
        </p:nvSpPr>
        <p:spPr bwMode="auto">
          <a:xfrm>
            <a:off x="7453313" y="4219575"/>
            <a:ext cx="268287" cy="244475"/>
          </a:xfrm>
          <a:prstGeom prst="rect">
            <a:avLst/>
          </a:prstGeom>
          <a:noFill/>
          <a:ln w="9525">
            <a:noFill/>
            <a:miter lim="800000"/>
            <a:headEnd/>
            <a:tailEnd/>
          </a:ln>
        </p:spPr>
        <p:txBody>
          <a:bodyPr wrap="none">
            <a:spAutoFit/>
          </a:bodyPr>
          <a:lstStyle/>
          <a:p>
            <a:r>
              <a:rPr lang="es-ES" sz="1000" b="1"/>
              <a:t>E</a:t>
            </a:r>
          </a:p>
        </p:txBody>
      </p:sp>
      <p:sp>
        <p:nvSpPr>
          <p:cNvPr id="118820" name="Text Box 38"/>
          <p:cNvSpPr txBox="1">
            <a:spLocks noChangeArrowheads="1"/>
          </p:cNvSpPr>
          <p:nvPr/>
        </p:nvSpPr>
        <p:spPr bwMode="auto">
          <a:xfrm>
            <a:off x="7816850" y="4211638"/>
            <a:ext cx="268288" cy="244475"/>
          </a:xfrm>
          <a:prstGeom prst="rect">
            <a:avLst/>
          </a:prstGeom>
          <a:noFill/>
          <a:ln w="9525">
            <a:noFill/>
            <a:miter lim="800000"/>
            <a:headEnd/>
            <a:tailEnd/>
          </a:ln>
        </p:spPr>
        <p:txBody>
          <a:bodyPr wrap="none">
            <a:spAutoFit/>
          </a:bodyPr>
          <a:lstStyle/>
          <a:p>
            <a:r>
              <a:rPr lang="es-ES" sz="1000" b="1"/>
              <a:t>S</a:t>
            </a:r>
          </a:p>
        </p:txBody>
      </p:sp>
      <p:sp>
        <p:nvSpPr>
          <p:cNvPr id="118821" name="Text Box 39"/>
          <p:cNvSpPr txBox="1">
            <a:spLocks noChangeArrowheads="1"/>
          </p:cNvSpPr>
          <p:nvPr/>
        </p:nvSpPr>
        <p:spPr bwMode="auto">
          <a:xfrm>
            <a:off x="8039100" y="4213225"/>
            <a:ext cx="276225" cy="244475"/>
          </a:xfrm>
          <a:prstGeom prst="rect">
            <a:avLst/>
          </a:prstGeom>
          <a:noFill/>
          <a:ln w="9525">
            <a:noFill/>
            <a:miter lim="800000"/>
            <a:headEnd/>
            <a:tailEnd/>
          </a:ln>
        </p:spPr>
        <p:txBody>
          <a:bodyPr wrap="none">
            <a:spAutoFit/>
          </a:bodyPr>
          <a:lstStyle/>
          <a:p>
            <a:r>
              <a:rPr lang="es-ES" sz="1000" b="1"/>
              <a:t>C</a:t>
            </a:r>
          </a:p>
        </p:txBody>
      </p:sp>
      <p:sp>
        <p:nvSpPr>
          <p:cNvPr id="118822" name="Text Box 40"/>
          <p:cNvSpPr txBox="1">
            <a:spLocks noChangeArrowheads="1"/>
          </p:cNvSpPr>
          <p:nvPr/>
        </p:nvSpPr>
        <p:spPr bwMode="auto">
          <a:xfrm>
            <a:off x="8248650" y="4200525"/>
            <a:ext cx="261938" cy="244475"/>
          </a:xfrm>
          <a:prstGeom prst="rect">
            <a:avLst/>
          </a:prstGeom>
          <a:noFill/>
          <a:ln w="9525">
            <a:noFill/>
            <a:miter lim="800000"/>
            <a:headEnd/>
            <a:tailEnd/>
          </a:ln>
        </p:spPr>
        <p:txBody>
          <a:bodyPr wrap="none">
            <a:spAutoFit/>
          </a:bodyPr>
          <a:lstStyle/>
          <a:p>
            <a:r>
              <a:rPr lang="es-ES" sz="1000" b="1"/>
              <a:t>L</a:t>
            </a:r>
          </a:p>
        </p:txBody>
      </p:sp>
      <p:sp>
        <p:nvSpPr>
          <p:cNvPr id="42" name="4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18</a:t>
            </a:fld>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539750" y="404813"/>
            <a:ext cx="8208963" cy="990600"/>
          </a:xfrm>
        </p:spPr>
        <p:txBody>
          <a:bodyPr/>
          <a:lstStyle/>
          <a:p>
            <a:pPr eaLnBrk="1" hangingPunct="1"/>
            <a:r>
              <a:rPr lang="es-ES_tradnl" sz="3600" smtClean="0">
                <a:latin typeface="Arial" charset="0"/>
              </a:rPr>
              <a:t>Ventanas o bandas de la Fibra Óptica</a:t>
            </a:r>
          </a:p>
        </p:txBody>
      </p:sp>
      <p:graphicFrame>
        <p:nvGraphicFramePr>
          <p:cNvPr id="1303704" name="Group 152"/>
          <p:cNvGraphicFramePr>
            <a:graphicFrameLocks noGrp="1"/>
          </p:cNvGraphicFramePr>
          <p:nvPr/>
        </p:nvGraphicFramePr>
        <p:xfrm>
          <a:off x="323850" y="1628775"/>
          <a:ext cx="8524875" cy="4490784"/>
        </p:xfrm>
        <a:graphic>
          <a:graphicData uri="http://schemas.openxmlformats.org/drawingml/2006/table">
            <a:tbl>
              <a:tblPr/>
              <a:tblGrid>
                <a:gridCol w="931863"/>
                <a:gridCol w="754062"/>
                <a:gridCol w="1030288"/>
                <a:gridCol w="985837"/>
                <a:gridCol w="865188"/>
                <a:gridCol w="1223962"/>
                <a:gridCol w="936625"/>
                <a:gridCol w="1797050"/>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Ventana</a:t>
                      </a:r>
                      <a:endParaRPr kumimoji="0" lang="es-ES" sz="1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Banda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(ITU-T)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sym typeface="Symbol" pitchFamily="18" charset="2"/>
                        </a:rPr>
                        <a:t> </a:t>
                      </a:r>
                      <a:r>
                        <a:rPr kumimoji="0" lang="es-ES_tradnl" sz="1400" b="1" i="0" u="none" strike="noStrike" cap="none" normalizeH="0" baseline="0" smtClean="0">
                          <a:ln>
                            <a:noFill/>
                          </a:ln>
                          <a:solidFill>
                            <a:schemeClr val="tx1"/>
                          </a:solidFill>
                          <a:effectLst/>
                          <a:latin typeface="Arial" charset="0"/>
                        </a:rPr>
                        <a:t>(nm)</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Atenuac. típica (dB/Km)</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Alcance (Km)</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Costo opto-electrónica</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Tipo fibra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smtClean="0">
                          <a:ln>
                            <a:noFill/>
                          </a:ln>
                          <a:solidFill>
                            <a:schemeClr val="tx1"/>
                          </a:solidFill>
                          <a:effectLst/>
                          <a:latin typeface="Arial" charset="0"/>
                        </a:rPr>
                        <a:t>Aplicaciones</a:t>
                      </a:r>
                      <a:endParaRPr kumimoji="0" lang="es-ES" sz="1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1ª</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(años 70)</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820-900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Bajo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10M/Gb/10Gb Eth</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2ª</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(años 80)</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1260-1360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0,34</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40-100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Medio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MM y 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100M/Gb/10Gb Eth, SONET/SDH, CWDM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(años 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1360-1460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0,31 (LWP)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CWDM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(años 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1460-1530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CWDM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3ª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(años 90)</a:t>
                      </a:r>
                      <a:endParaRPr kumimoji="0" lang="es-E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1530-1565</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0,2</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160</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Alto</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charset="0"/>
                        </a:rPr>
                        <a:t>10Gb Eth, DWDM, CWDM</a:t>
                      </a: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4ª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(años 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1565-1625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Alto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DWDM, CWDM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(años 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1625-1675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19</a:t>
            </a:fld>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105476" name="Rectangle 3"/>
          <p:cNvSpPr>
            <a:spLocks noGrp="1" noChangeArrowheads="1"/>
          </p:cNvSpPr>
          <p:nvPr>
            <p:ph type="body" idx="1"/>
          </p:nvPr>
        </p:nvSpPr>
        <p:spPr/>
        <p:txBody>
          <a:bodyPr/>
          <a:lstStyle/>
          <a:p>
            <a:pPr eaLnBrk="1" hangingPunct="1"/>
            <a:r>
              <a:rPr lang="es-ES_tradnl" b="1" dirty="0" smtClean="0">
                <a:solidFill>
                  <a:srgbClr val="FF0000"/>
                </a:solidFill>
              </a:rPr>
              <a:t>Transmisión </a:t>
            </a:r>
            <a:r>
              <a:rPr lang="es-ES_tradnl" b="1" dirty="0" smtClean="0">
                <a:solidFill>
                  <a:srgbClr val="FF0000"/>
                </a:solidFill>
              </a:rPr>
              <a:t>por fibra óptica</a:t>
            </a:r>
          </a:p>
          <a:p>
            <a:pPr eaLnBrk="1" hangingPunct="1"/>
            <a:r>
              <a:rPr lang="es-ES_tradnl" dirty="0" smtClean="0"/>
              <a:t>WDM (</a:t>
            </a:r>
            <a:r>
              <a:rPr lang="es-ES_tradnl" dirty="0" err="1" smtClean="0"/>
              <a:t>Wavelength</a:t>
            </a:r>
            <a:r>
              <a:rPr lang="es-ES_tradnl" dirty="0" smtClean="0"/>
              <a:t> </a:t>
            </a:r>
            <a:r>
              <a:rPr lang="es-ES_tradnl" dirty="0" err="1" smtClean="0"/>
              <a:t>Division</a:t>
            </a:r>
            <a:r>
              <a:rPr lang="es-ES_tradnl" dirty="0" smtClean="0"/>
              <a:t> </a:t>
            </a:r>
            <a:r>
              <a:rPr lang="es-ES_tradnl" dirty="0" err="1" smtClean="0"/>
              <a:t>Multiplexing</a:t>
            </a:r>
            <a:r>
              <a:rPr lang="es-ES_tradnl" dirty="0" smtClean="0"/>
              <a:t>)</a:t>
            </a:r>
          </a:p>
          <a:p>
            <a:pPr eaLnBrk="1" hangingPunct="1"/>
            <a:r>
              <a:rPr lang="es-ES_tradnl" dirty="0" smtClean="0"/>
              <a:t>Redes ópticas</a:t>
            </a:r>
            <a:endParaRPr lang="es-ES" dirty="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a:t>
            </a:fld>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4"/>
          <p:cNvPicPr>
            <a:picLocks noChangeAspect="1" noChangeArrowheads="1"/>
          </p:cNvPicPr>
          <p:nvPr/>
        </p:nvPicPr>
        <p:blipFill>
          <a:blip r:embed="rId3" cstate="print"/>
          <a:srcRect l="15715" t="8238" r="48381" b="65128"/>
          <a:stretch>
            <a:fillRect/>
          </a:stretch>
        </p:blipFill>
        <p:spPr bwMode="auto">
          <a:xfrm>
            <a:off x="179388" y="3841750"/>
            <a:ext cx="4176712" cy="2324100"/>
          </a:xfrm>
          <a:prstGeom prst="rect">
            <a:avLst/>
          </a:prstGeom>
          <a:noFill/>
          <a:ln w="9525">
            <a:noFill/>
            <a:miter lim="800000"/>
            <a:headEnd/>
            <a:tailEnd/>
          </a:ln>
        </p:spPr>
      </p:pic>
      <p:graphicFrame>
        <p:nvGraphicFramePr>
          <p:cNvPr id="1276984" name="Group 56"/>
          <p:cNvGraphicFramePr>
            <a:graphicFrameLocks noGrp="1"/>
          </p:cNvGraphicFramePr>
          <p:nvPr/>
        </p:nvGraphicFramePr>
        <p:xfrm>
          <a:off x="4572000" y="3644900"/>
          <a:ext cx="4405313" cy="2645664"/>
        </p:xfrm>
        <a:graphic>
          <a:graphicData uri="http://schemas.openxmlformats.org/drawingml/2006/table">
            <a:tbl>
              <a:tblPr/>
              <a:tblGrid>
                <a:gridCol w="1474788"/>
                <a:gridCol w="1266825"/>
                <a:gridCol w="1663700"/>
              </a:tblGrid>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Tipo de emisor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LED 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LED Láser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Ancho de banda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espectral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50-100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0,5 – 5 nm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Potencia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0,1 </a:t>
                      </a:r>
                      <a:r>
                        <a:rPr kumimoji="0" lang="en-US" sz="1400" b="0" i="0" u="none" strike="noStrike" cap="none" normalizeH="0" baseline="0" smtClean="0">
                          <a:ln>
                            <a:noFill/>
                          </a:ln>
                          <a:solidFill>
                            <a:schemeClr val="tx1"/>
                          </a:solidFill>
                          <a:effectLst/>
                          <a:latin typeface="Arial" charset="0"/>
                          <a:cs typeface="Arial" charset="0"/>
                        </a:rPr>
                        <a:t>m</a:t>
                      </a:r>
                      <a:r>
                        <a:rPr kumimoji="0" lang="es-ES" sz="1400" b="0" i="0" u="none" strike="noStrike" cap="none" normalizeH="0" baseline="0" smtClean="0">
                          <a:ln>
                            <a:noFill/>
                          </a:ln>
                          <a:solidFill>
                            <a:schemeClr val="tx1"/>
                          </a:solidFill>
                          <a:effectLst/>
                          <a:latin typeface="Arial"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20 – 3200 mW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Velocidad máx.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300-600 Mb/s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10-40 Gb/s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Tipo de fibra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MM o SM</a:t>
                      </a:r>
                      <a:endParaRPr kumimoji="0" lang="es-E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Ventana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1ª y 2ª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1ª, 2ª, 3ª y 4ª,</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Banda E y 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Alcance 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rPr>
                        <a:t>2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160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870" name="Rectangle 45"/>
          <p:cNvSpPr>
            <a:spLocks noChangeArrowheads="1"/>
          </p:cNvSpPr>
          <p:nvPr/>
        </p:nvSpPr>
        <p:spPr bwMode="auto">
          <a:xfrm>
            <a:off x="2125663" y="188913"/>
            <a:ext cx="5110162" cy="671512"/>
          </a:xfrm>
          <a:prstGeom prst="rect">
            <a:avLst/>
          </a:prstGeom>
          <a:noFill/>
          <a:ln w="9525">
            <a:noFill/>
            <a:miter lim="800000"/>
            <a:headEnd/>
            <a:tailEnd/>
          </a:ln>
        </p:spPr>
        <p:txBody>
          <a:bodyPr anchor="ctr"/>
          <a:lstStyle/>
          <a:p>
            <a:pPr algn="ctr"/>
            <a:r>
              <a:rPr lang="es-ES_tradnl" sz="3600">
                <a:solidFill>
                  <a:schemeClr val="tx2"/>
                </a:solidFill>
              </a:rPr>
              <a:t>Emisores Ópticos</a:t>
            </a:r>
          </a:p>
        </p:txBody>
      </p:sp>
      <p:sp>
        <p:nvSpPr>
          <p:cNvPr id="120871" name="Rectangle 46"/>
          <p:cNvSpPr>
            <a:spLocks noChangeArrowheads="1"/>
          </p:cNvSpPr>
          <p:nvPr/>
        </p:nvSpPr>
        <p:spPr bwMode="auto">
          <a:xfrm>
            <a:off x="468313" y="1154113"/>
            <a:ext cx="8208962" cy="2274887"/>
          </a:xfrm>
          <a:prstGeom prst="rect">
            <a:avLst/>
          </a:prstGeom>
          <a:noFill/>
          <a:ln w="9525">
            <a:noFill/>
            <a:miter lim="800000"/>
            <a:headEnd/>
            <a:tailEnd/>
          </a:ln>
        </p:spPr>
        <p:txBody>
          <a:bodyPr/>
          <a:lstStyle/>
          <a:p>
            <a:pPr marL="342900" indent="-342900">
              <a:spcBef>
                <a:spcPct val="20000"/>
              </a:spcBef>
              <a:buFontTx/>
              <a:buChar char="•"/>
            </a:pPr>
            <a:r>
              <a:rPr lang="es-ES_tradnl" sz="1800"/>
              <a:t>Como fuente de luz se emplean LEDs (Light Emitting Diode) por su rapidez y bajo consumo. Los LEDs pueden ser de dos tipos:</a:t>
            </a:r>
          </a:p>
          <a:p>
            <a:pPr marL="742950" lvl="1" indent="-285750">
              <a:spcBef>
                <a:spcPct val="20000"/>
              </a:spcBef>
              <a:buFontTx/>
              <a:buChar char="–"/>
            </a:pPr>
            <a:r>
              <a:rPr lang="es-ES_tradnl" sz="1800"/>
              <a:t>LED de luz normal, no coherente: se utilizan en aplicaciones de corto alcance y baja velocidad (600 Mb/s o menos). Son muy baratos. Solo se emplean en fibra multimodo.</a:t>
            </a:r>
          </a:p>
          <a:p>
            <a:pPr marL="742950" lvl="1" indent="-285750">
              <a:spcBef>
                <a:spcPct val="20000"/>
              </a:spcBef>
              <a:buFontTx/>
              <a:buChar char="–"/>
            </a:pPr>
            <a:r>
              <a:rPr lang="es-ES_tradnl" sz="1800"/>
              <a:t>LED de luz láser, coherente: son más caros pero permiten alcances y velocidades mayores. Se emplean en fibra multimodo y monomodo.</a:t>
            </a:r>
          </a:p>
        </p:txBody>
      </p:sp>
      <p:sp>
        <p:nvSpPr>
          <p:cNvPr id="120872" name="Text Box 47"/>
          <p:cNvSpPr txBox="1">
            <a:spLocks noChangeArrowheads="1"/>
          </p:cNvSpPr>
          <p:nvPr/>
        </p:nvSpPr>
        <p:spPr bwMode="auto">
          <a:xfrm>
            <a:off x="1023938" y="4100513"/>
            <a:ext cx="1189037" cy="336550"/>
          </a:xfrm>
          <a:prstGeom prst="rect">
            <a:avLst/>
          </a:prstGeom>
          <a:noFill/>
          <a:ln w="9525">
            <a:noFill/>
            <a:miter lim="800000"/>
            <a:headEnd/>
            <a:tailEnd/>
          </a:ln>
        </p:spPr>
        <p:txBody>
          <a:bodyPr wrap="none">
            <a:spAutoFit/>
          </a:bodyPr>
          <a:lstStyle/>
          <a:p>
            <a:r>
              <a:rPr lang="es-ES">
                <a:solidFill>
                  <a:schemeClr val="bg1"/>
                </a:solidFill>
              </a:rPr>
              <a:t>Luz normal</a:t>
            </a:r>
          </a:p>
        </p:txBody>
      </p:sp>
      <p:sp>
        <p:nvSpPr>
          <p:cNvPr id="120873" name="Text Box 48"/>
          <p:cNvSpPr txBox="1">
            <a:spLocks noChangeArrowheads="1"/>
          </p:cNvSpPr>
          <p:nvPr/>
        </p:nvSpPr>
        <p:spPr bwMode="auto">
          <a:xfrm>
            <a:off x="1042988" y="5181600"/>
            <a:ext cx="1008062" cy="336550"/>
          </a:xfrm>
          <a:prstGeom prst="rect">
            <a:avLst/>
          </a:prstGeom>
          <a:noFill/>
          <a:ln w="9525">
            <a:noFill/>
            <a:miter lim="800000"/>
            <a:headEnd/>
            <a:tailEnd/>
          </a:ln>
        </p:spPr>
        <p:txBody>
          <a:bodyPr wrap="none">
            <a:spAutoFit/>
          </a:bodyPr>
          <a:lstStyle/>
          <a:p>
            <a:r>
              <a:rPr lang="es-ES">
                <a:solidFill>
                  <a:schemeClr val="bg1"/>
                </a:solidFill>
              </a:rPr>
              <a:t>Luz láser</a:t>
            </a:r>
          </a:p>
        </p:txBody>
      </p:sp>
      <p:sp>
        <p:nvSpPr>
          <p:cNvPr id="12" name="1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20</a:t>
            </a:fld>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685800" y="609600"/>
            <a:ext cx="7772400" cy="947738"/>
          </a:xfrm>
        </p:spPr>
        <p:txBody>
          <a:bodyPr/>
          <a:lstStyle/>
          <a:p>
            <a:pPr eaLnBrk="1" hangingPunct="1"/>
            <a:r>
              <a:rPr lang="es-ES" smtClean="0"/>
              <a:t>Atenuación</a:t>
            </a:r>
          </a:p>
        </p:txBody>
      </p:sp>
      <p:sp>
        <p:nvSpPr>
          <p:cNvPr id="121860" name="Rectangle 3"/>
          <p:cNvSpPr>
            <a:spLocks noGrp="1" noChangeArrowheads="1"/>
          </p:cNvSpPr>
          <p:nvPr>
            <p:ph type="body" idx="1"/>
          </p:nvPr>
        </p:nvSpPr>
        <p:spPr>
          <a:xfrm>
            <a:off x="685800" y="1700213"/>
            <a:ext cx="7772400" cy="4114800"/>
          </a:xfrm>
        </p:spPr>
        <p:txBody>
          <a:bodyPr/>
          <a:lstStyle/>
          <a:p>
            <a:pPr eaLnBrk="1" hangingPunct="1">
              <a:lnSpc>
                <a:spcPct val="90000"/>
              </a:lnSpc>
            </a:pPr>
            <a:r>
              <a:rPr lang="es-ES" sz="2400" smtClean="0"/>
              <a:t>La F.O. más moderna tiene una atenuación de 0,15 dB/Km. Esto significa que la señal se debilita a la mitad cada 20 Km.</a:t>
            </a:r>
          </a:p>
          <a:p>
            <a:pPr eaLnBrk="1" hangingPunct="1">
              <a:lnSpc>
                <a:spcPct val="90000"/>
              </a:lnSpc>
            </a:pPr>
            <a:r>
              <a:rPr lang="es-ES" sz="2400" smtClean="0"/>
              <a:t>Si la señal que llega al receptor es muy débil la relación señal/ruido es baja, el receptor no detecta correctamente los bits y la tasa de error aumentar</a:t>
            </a:r>
          </a:p>
          <a:p>
            <a:pPr eaLnBrk="1" hangingPunct="1">
              <a:lnSpc>
                <a:spcPct val="90000"/>
              </a:lnSpc>
            </a:pPr>
            <a:r>
              <a:rPr lang="es-ES" sz="2400" smtClean="0"/>
              <a:t>Algunos sistemas emplean códigos RS (FEC) para reducir la tasa de error y mejorar el alcance</a:t>
            </a:r>
          </a:p>
          <a:p>
            <a:pPr eaLnBrk="1" hangingPunct="1">
              <a:lnSpc>
                <a:spcPct val="90000"/>
              </a:lnSpc>
            </a:pPr>
            <a:r>
              <a:rPr lang="es-ES" sz="2400" smtClean="0"/>
              <a:t>Para aumentar la intensidad de la señal se pueden instalar amplificadores intermedios (uno cada 100-500 Km dependiendo del tipo de fibra y la señal transmitida)</a:t>
            </a:r>
          </a:p>
          <a:p>
            <a:pPr eaLnBrk="1" hangingPunct="1">
              <a:lnSpc>
                <a:spcPct val="90000"/>
              </a:lnSpc>
            </a:pPr>
            <a:endParaRPr lang="es-ES" sz="24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21</a:t>
            </a:fld>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5"/>
          <p:cNvSpPr>
            <a:spLocks noChangeArrowheads="1"/>
          </p:cNvSpPr>
          <p:nvPr/>
        </p:nvSpPr>
        <p:spPr bwMode="auto">
          <a:xfrm>
            <a:off x="468313" y="2060575"/>
            <a:ext cx="2879725" cy="2447925"/>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122884" name="Text Box 6"/>
          <p:cNvSpPr txBox="1">
            <a:spLocks noChangeArrowheads="1"/>
          </p:cNvSpPr>
          <p:nvPr/>
        </p:nvSpPr>
        <p:spPr bwMode="auto">
          <a:xfrm>
            <a:off x="755650" y="2133600"/>
            <a:ext cx="2351088" cy="336550"/>
          </a:xfrm>
          <a:prstGeom prst="rect">
            <a:avLst/>
          </a:prstGeom>
          <a:noFill/>
          <a:ln w="9525">
            <a:noFill/>
            <a:miter lim="800000"/>
            <a:headEnd/>
            <a:tailEnd/>
          </a:ln>
        </p:spPr>
        <p:txBody>
          <a:bodyPr wrap="none">
            <a:spAutoFit/>
          </a:bodyPr>
          <a:lstStyle/>
          <a:p>
            <a:r>
              <a:rPr lang="es-ES"/>
              <a:t>Conversor Electroóptico</a:t>
            </a:r>
          </a:p>
        </p:txBody>
      </p:sp>
      <p:sp>
        <p:nvSpPr>
          <p:cNvPr id="122885" name="Rectangle 7"/>
          <p:cNvSpPr>
            <a:spLocks noChangeArrowheads="1"/>
          </p:cNvSpPr>
          <p:nvPr/>
        </p:nvSpPr>
        <p:spPr bwMode="auto">
          <a:xfrm>
            <a:off x="611188" y="2565400"/>
            <a:ext cx="1079500" cy="1655763"/>
          </a:xfrm>
          <a:prstGeom prst="rect">
            <a:avLst/>
          </a:prstGeom>
          <a:solidFill>
            <a:srgbClr val="33CCCC"/>
          </a:solidFill>
          <a:ln w="9525">
            <a:solidFill>
              <a:schemeClr val="tx1"/>
            </a:solidFill>
            <a:miter lim="800000"/>
            <a:headEnd/>
            <a:tailEnd/>
          </a:ln>
        </p:spPr>
        <p:txBody>
          <a:bodyPr wrap="none" anchor="ctr"/>
          <a:lstStyle/>
          <a:p>
            <a:endParaRPr lang="es-ES"/>
          </a:p>
        </p:txBody>
      </p:sp>
      <p:sp>
        <p:nvSpPr>
          <p:cNvPr id="122886" name="Rectangle 8"/>
          <p:cNvSpPr>
            <a:spLocks noChangeArrowheads="1"/>
          </p:cNvSpPr>
          <p:nvPr/>
        </p:nvSpPr>
        <p:spPr bwMode="auto">
          <a:xfrm>
            <a:off x="2124075" y="2565400"/>
            <a:ext cx="1079500" cy="1655763"/>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22887" name="Line 9"/>
          <p:cNvSpPr>
            <a:spLocks noChangeShapeType="1"/>
          </p:cNvSpPr>
          <p:nvPr/>
        </p:nvSpPr>
        <p:spPr bwMode="auto">
          <a:xfrm flipV="1">
            <a:off x="1331913" y="4365625"/>
            <a:ext cx="0" cy="504825"/>
          </a:xfrm>
          <a:prstGeom prst="line">
            <a:avLst/>
          </a:prstGeom>
          <a:noFill/>
          <a:ln w="25400">
            <a:solidFill>
              <a:schemeClr val="tx1"/>
            </a:solidFill>
            <a:round/>
            <a:headEnd/>
            <a:tailEnd type="triangle" w="med" len="med"/>
          </a:ln>
        </p:spPr>
        <p:txBody>
          <a:bodyPr/>
          <a:lstStyle/>
          <a:p>
            <a:endParaRPr lang="es-ES"/>
          </a:p>
        </p:txBody>
      </p:sp>
      <p:sp>
        <p:nvSpPr>
          <p:cNvPr id="122888" name="Text Box 10"/>
          <p:cNvSpPr txBox="1">
            <a:spLocks noChangeArrowheads="1"/>
          </p:cNvSpPr>
          <p:nvPr/>
        </p:nvSpPr>
        <p:spPr bwMode="auto">
          <a:xfrm>
            <a:off x="563563" y="2890838"/>
            <a:ext cx="1200150" cy="825500"/>
          </a:xfrm>
          <a:prstGeom prst="rect">
            <a:avLst/>
          </a:prstGeom>
          <a:noFill/>
          <a:ln w="9525">
            <a:noFill/>
            <a:miter lim="800000"/>
            <a:headEnd/>
            <a:tailEnd/>
          </a:ln>
        </p:spPr>
        <p:txBody>
          <a:bodyPr wrap="none">
            <a:spAutoFit/>
          </a:bodyPr>
          <a:lstStyle/>
          <a:p>
            <a:pPr algn="ctr"/>
            <a:r>
              <a:rPr lang="es-ES"/>
              <a:t>Transmisor</a:t>
            </a:r>
          </a:p>
          <a:p>
            <a:pPr algn="ctr"/>
            <a:r>
              <a:rPr lang="es-ES"/>
              <a:t>Eléctrico</a:t>
            </a:r>
          </a:p>
          <a:p>
            <a:pPr algn="ctr"/>
            <a:r>
              <a:rPr lang="es-ES"/>
              <a:t>(Tx</a:t>
            </a:r>
            <a:r>
              <a:rPr lang="es-ES" baseline="-25000"/>
              <a:t>e</a:t>
            </a:r>
            <a:r>
              <a:rPr lang="es-ES"/>
              <a:t>)</a:t>
            </a:r>
          </a:p>
        </p:txBody>
      </p:sp>
      <p:sp>
        <p:nvSpPr>
          <p:cNvPr id="122889" name="Text Box 11"/>
          <p:cNvSpPr txBox="1">
            <a:spLocks noChangeArrowheads="1"/>
          </p:cNvSpPr>
          <p:nvPr/>
        </p:nvSpPr>
        <p:spPr bwMode="auto">
          <a:xfrm>
            <a:off x="2051050" y="2924175"/>
            <a:ext cx="1200150" cy="825500"/>
          </a:xfrm>
          <a:prstGeom prst="rect">
            <a:avLst/>
          </a:prstGeom>
          <a:noFill/>
          <a:ln w="9525">
            <a:noFill/>
            <a:miter lim="800000"/>
            <a:headEnd/>
            <a:tailEnd/>
          </a:ln>
        </p:spPr>
        <p:txBody>
          <a:bodyPr wrap="none">
            <a:spAutoFit/>
          </a:bodyPr>
          <a:lstStyle/>
          <a:p>
            <a:pPr algn="ctr"/>
            <a:r>
              <a:rPr lang="es-ES"/>
              <a:t>Transmisor</a:t>
            </a:r>
          </a:p>
          <a:p>
            <a:pPr algn="ctr"/>
            <a:r>
              <a:rPr lang="es-ES"/>
              <a:t>Óptico</a:t>
            </a:r>
          </a:p>
          <a:p>
            <a:pPr algn="ctr"/>
            <a:r>
              <a:rPr lang="es-ES"/>
              <a:t>(Tx</a:t>
            </a:r>
            <a:r>
              <a:rPr lang="es-ES" baseline="-25000"/>
              <a:t>o</a:t>
            </a:r>
            <a:r>
              <a:rPr lang="es-ES"/>
              <a:t>)</a:t>
            </a:r>
          </a:p>
        </p:txBody>
      </p:sp>
      <p:sp>
        <p:nvSpPr>
          <p:cNvPr id="122890" name="Text Box 12"/>
          <p:cNvSpPr txBox="1">
            <a:spLocks noChangeArrowheads="1"/>
          </p:cNvSpPr>
          <p:nvPr/>
        </p:nvSpPr>
        <p:spPr bwMode="auto">
          <a:xfrm>
            <a:off x="701675" y="4941888"/>
            <a:ext cx="1277938" cy="581025"/>
          </a:xfrm>
          <a:prstGeom prst="rect">
            <a:avLst/>
          </a:prstGeom>
          <a:noFill/>
          <a:ln w="9525">
            <a:noFill/>
            <a:miter lim="800000"/>
            <a:headEnd/>
            <a:tailEnd/>
          </a:ln>
        </p:spPr>
        <p:txBody>
          <a:bodyPr wrap="none">
            <a:spAutoFit/>
          </a:bodyPr>
          <a:lstStyle/>
          <a:p>
            <a:pPr algn="ctr"/>
            <a:r>
              <a:rPr lang="es-ES"/>
              <a:t>Flujo de bits</a:t>
            </a:r>
          </a:p>
          <a:p>
            <a:pPr algn="ctr"/>
            <a:r>
              <a:rPr lang="es-ES"/>
              <a:t>entrante</a:t>
            </a:r>
          </a:p>
        </p:txBody>
      </p:sp>
      <p:sp>
        <p:nvSpPr>
          <p:cNvPr id="122891" name="Text Box 13"/>
          <p:cNvSpPr txBox="1">
            <a:spLocks noChangeArrowheads="1"/>
          </p:cNvSpPr>
          <p:nvPr/>
        </p:nvSpPr>
        <p:spPr bwMode="auto">
          <a:xfrm>
            <a:off x="4002088" y="2852738"/>
            <a:ext cx="1244600" cy="336550"/>
          </a:xfrm>
          <a:prstGeom prst="rect">
            <a:avLst/>
          </a:prstGeom>
          <a:noFill/>
          <a:ln w="9525">
            <a:noFill/>
            <a:miter lim="800000"/>
            <a:headEnd/>
            <a:tailEnd/>
          </a:ln>
        </p:spPr>
        <p:txBody>
          <a:bodyPr wrap="none">
            <a:spAutoFit/>
          </a:bodyPr>
          <a:lstStyle/>
          <a:p>
            <a:pPr algn="ctr"/>
            <a:r>
              <a:rPr lang="es-ES"/>
              <a:t>Fibra óptica</a:t>
            </a:r>
          </a:p>
        </p:txBody>
      </p:sp>
      <p:sp>
        <p:nvSpPr>
          <p:cNvPr id="122892" name="Rectangle 14"/>
          <p:cNvSpPr>
            <a:spLocks noChangeArrowheads="1"/>
          </p:cNvSpPr>
          <p:nvPr/>
        </p:nvSpPr>
        <p:spPr bwMode="auto">
          <a:xfrm>
            <a:off x="6084888" y="2060575"/>
            <a:ext cx="2665412" cy="2447925"/>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122893" name="Text Box 15"/>
          <p:cNvSpPr txBox="1">
            <a:spLocks noChangeArrowheads="1"/>
          </p:cNvSpPr>
          <p:nvPr/>
        </p:nvSpPr>
        <p:spPr bwMode="auto">
          <a:xfrm>
            <a:off x="6229350" y="2133600"/>
            <a:ext cx="2351088" cy="336550"/>
          </a:xfrm>
          <a:prstGeom prst="rect">
            <a:avLst/>
          </a:prstGeom>
          <a:noFill/>
          <a:ln w="9525">
            <a:noFill/>
            <a:miter lim="800000"/>
            <a:headEnd/>
            <a:tailEnd/>
          </a:ln>
        </p:spPr>
        <p:txBody>
          <a:bodyPr wrap="none">
            <a:spAutoFit/>
          </a:bodyPr>
          <a:lstStyle/>
          <a:p>
            <a:r>
              <a:rPr lang="es-ES"/>
              <a:t>Conversor Electroóptico</a:t>
            </a:r>
          </a:p>
        </p:txBody>
      </p:sp>
      <p:sp>
        <p:nvSpPr>
          <p:cNvPr id="122894" name="Rectangle 16"/>
          <p:cNvSpPr>
            <a:spLocks noChangeArrowheads="1"/>
          </p:cNvSpPr>
          <p:nvPr/>
        </p:nvSpPr>
        <p:spPr bwMode="auto">
          <a:xfrm>
            <a:off x="7735888" y="2565400"/>
            <a:ext cx="863600" cy="1655763"/>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122895" name="Rectangle 17"/>
          <p:cNvSpPr>
            <a:spLocks noChangeArrowheads="1"/>
          </p:cNvSpPr>
          <p:nvPr/>
        </p:nvSpPr>
        <p:spPr bwMode="auto">
          <a:xfrm>
            <a:off x="6300788" y="2565400"/>
            <a:ext cx="935037" cy="1655763"/>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122896" name="Text Box 18"/>
          <p:cNvSpPr txBox="1">
            <a:spLocks noChangeArrowheads="1"/>
          </p:cNvSpPr>
          <p:nvPr/>
        </p:nvSpPr>
        <p:spPr bwMode="auto">
          <a:xfrm>
            <a:off x="7667625" y="2992438"/>
            <a:ext cx="1008063" cy="825500"/>
          </a:xfrm>
          <a:prstGeom prst="rect">
            <a:avLst/>
          </a:prstGeom>
          <a:noFill/>
          <a:ln w="9525">
            <a:noFill/>
            <a:miter lim="800000"/>
            <a:headEnd/>
            <a:tailEnd/>
          </a:ln>
        </p:spPr>
        <p:txBody>
          <a:bodyPr wrap="none">
            <a:spAutoFit/>
          </a:bodyPr>
          <a:lstStyle/>
          <a:p>
            <a:pPr algn="ctr"/>
            <a:r>
              <a:rPr lang="es-ES"/>
              <a:t>Receptor</a:t>
            </a:r>
          </a:p>
          <a:p>
            <a:pPr algn="ctr"/>
            <a:r>
              <a:rPr lang="es-ES"/>
              <a:t>Eléctrico</a:t>
            </a:r>
          </a:p>
          <a:p>
            <a:pPr algn="ctr"/>
            <a:r>
              <a:rPr lang="es-ES"/>
              <a:t>(Rx</a:t>
            </a:r>
            <a:r>
              <a:rPr lang="es-ES" baseline="-25000"/>
              <a:t>e</a:t>
            </a:r>
            <a:r>
              <a:rPr lang="es-ES"/>
              <a:t>)</a:t>
            </a:r>
          </a:p>
        </p:txBody>
      </p:sp>
      <p:sp>
        <p:nvSpPr>
          <p:cNvPr id="122897" name="Text Box 19"/>
          <p:cNvSpPr txBox="1">
            <a:spLocks noChangeArrowheads="1"/>
          </p:cNvSpPr>
          <p:nvPr/>
        </p:nvSpPr>
        <p:spPr bwMode="auto">
          <a:xfrm>
            <a:off x="6227763" y="2997200"/>
            <a:ext cx="1008062" cy="825500"/>
          </a:xfrm>
          <a:prstGeom prst="rect">
            <a:avLst/>
          </a:prstGeom>
          <a:noFill/>
          <a:ln w="9525">
            <a:noFill/>
            <a:miter lim="800000"/>
            <a:headEnd/>
            <a:tailEnd/>
          </a:ln>
        </p:spPr>
        <p:txBody>
          <a:bodyPr wrap="none">
            <a:spAutoFit/>
          </a:bodyPr>
          <a:lstStyle/>
          <a:p>
            <a:pPr algn="ctr"/>
            <a:r>
              <a:rPr lang="es-ES"/>
              <a:t>Receptor</a:t>
            </a:r>
          </a:p>
          <a:p>
            <a:pPr algn="ctr"/>
            <a:r>
              <a:rPr lang="es-ES"/>
              <a:t>Óptico</a:t>
            </a:r>
          </a:p>
          <a:p>
            <a:pPr algn="ctr"/>
            <a:r>
              <a:rPr lang="es-ES"/>
              <a:t>(Rx</a:t>
            </a:r>
            <a:r>
              <a:rPr lang="es-ES" baseline="-25000"/>
              <a:t>o</a:t>
            </a:r>
            <a:r>
              <a:rPr lang="es-ES"/>
              <a:t>)</a:t>
            </a:r>
          </a:p>
        </p:txBody>
      </p:sp>
      <p:sp>
        <p:nvSpPr>
          <p:cNvPr id="122898" name="Line 20"/>
          <p:cNvSpPr>
            <a:spLocks noChangeShapeType="1"/>
          </p:cNvSpPr>
          <p:nvPr/>
        </p:nvSpPr>
        <p:spPr bwMode="auto">
          <a:xfrm>
            <a:off x="1763713" y="3284538"/>
            <a:ext cx="287337" cy="0"/>
          </a:xfrm>
          <a:prstGeom prst="line">
            <a:avLst/>
          </a:prstGeom>
          <a:noFill/>
          <a:ln w="25400">
            <a:solidFill>
              <a:schemeClr val="tx1"/>
            </a:solidFill>
            <a:round/>
            <a:headEnd/>
            <a:tailEnd type="triangle" w="med" len="med"/>
          </a:ln>
        </p:spPr>
        <p:txBody>
          <a:bodyPr/>
          <a:lstStyle/>
          <a:p>
            <a:endParaRPr lang="es-ES"/>
          </a:p>
        </p:txBody>
      </p:sp>
      <p:sp>
        <p:nvSpPr>
          <p:cNvPr id="122899" name="Line 21"/>
          <p:cNvSpPr>
            <a:spLocks noChangeShapeType="1"/>
          </p:cNvSpPr>
          <p:nvPr/>
        </p:nvSpPr>
        <p:spPr bwMode="auto">
          <a:xfrm>
            <a:off x="7380288" y="3284538"/>
            <a:ext cx="287337" cy="0"/>
          </a:xfrm>
          <a:prstGeom prst="line">
            <a:avLst/>
          </a:prstGeom>
          <a:noFill/>
          <a:ln w="25400">
            <a:solidFill>
              <a:schemeClr val="tx1"/>
            </a:solidFill>
            <a:round/>
            <a:headEnd/>
            <a:tailEnd type="triangle" w="med" len="med"/>
          </a:ln>
        </p:spPr>
        <p:txBody>
          <a:bodyPr/>
          <a:lstStyle/>
          <a:p>
            <a:endParaRPr lang="es-ES"/>
          </a:p>
        </p:txBody>
      </p:sp>
      <p:sp>
        <p:nvSpPr>
          <p:cNvPr id="122900" name="AutoShape 4"/>
          <p:cNvSpPr>
            <a:spLocks noChangeAspect="1" noChangeArrowheads="1"/>
          </p:cNvSpPr>
          <p:nvPr/>
        </p:nvSpPr>
        <p:spPr bwMode="auto">
          <a:xfrm rot="-5400000">
            <a:off x="4611687" y="1589088"/>
            <a:ext cx="136525" cy="3384550"/>
          </a:xfrm>
          <a:prstGeom prst="can">
            <a:avLst>
              <a:gd name="adj" fmla="val 161599"/>
            </a:avLst>
          </a:prstGeom>
          <a:solidFill>
            <a:srgbClr val="FFFF00"/>
          </a:solidFill>
          <a:ln w="9525">
            <a:noFill/>
            <a:round/>
            <a:headEnd/>
            <a:tailEnd/>
          </a:ln>
        </p:spPr>
        <p:txBody>
          <a:bodyPr wrap="none" anchor="ctr"/>
          <a:lstStyle/>
          <a:p>
            <a:endParaRPr lang="es-ES"/>
          </a:p>
        </p:txBody>
      </p:sp>
      <p:sp>
        <p:nvSpPr>
          <p:cNvPr id="122901" name="Text Box 22"/>
          <p:cNvSpPr txBox="1">
            <a:spLocks noChangeArrowheads="1"/>
          </p:cNvSpPr>
          <p:nvPr/>
        </p:nvSpPr>
        <p:spPr bwMode="auto">
          <a:xfrm>
            <a:off x="7524750" y="5013325"/>
            <a:ext cx="1277938" cy="581025"/>
          </a:xfrm>
          <a:prstGeom prst="rect">
            <a:avLst/>
          </a:prstGeom>
          <a:noFill/>
          <a:ln w="9525">
            <a:noFill/>
            <a:miter lim="800000"/>
            <a:headEnd/>
            <a:tailEnd/>
          </a:ln>
        </p:spPr>
        <p:txBody>
          <a:bodyPr wrap="none">
            <a:spAutoFit/>
          </a:bodyPr>
          <a:lstStyle/>
          <a:p>
            <a:pPr algn="ctr"/>
            <a:r>
              <a:rPr lang="es-ES"/>
              <a:t>Flujo de bits</a:t>
            </a:r>
          </a:p>
          <a:p>
            <a:pPr algn="ctr"/>
            <a:r>
              <a:rPr lang="es-ES"/>
              <a:t>saliente</a:t>
            </a:r>
          </a:p>
        </p:txBody>
      </p:sp>
      <p:sp>
        <p:nvSpPr>
          <p:cNvPr id="122902" name="Line 23"/>
          <p:cNvSpPr>
            <a:spLocks noChangeShapeType="1"/>
          </p:cNvSpPr>
          <p:nvPr/>
        </p:nvSpPr>
        <p:spPr bwMode="auto">
          <a:xfrm flipV="1">
            <a:off x="8172450" y="4365625"/>
            <a:ext cx="0" cy="504825"/>
          </a:xfrm>
          <a:prstGeom prst="line">
            <a:avLst/>
          </a:prstGeom>
          <a:noFill/>
          <a:ln w="25400">
            <a:solidFill>
              <a:schemeClr val="tx1"/>
            </a:solidFill>
            <a:round/>
            <a:headEnd type="triangle" w="med" len="med"/>
            <a:tailEnd/>
          </a:ln>
        </p:spPr>
        <p:txBody>
          <a:bodyPr/>
          <a:lstStyle/>
          <a:p>
            <a:endParaRPr lang="es-ES"/>
          </a:p>
        </p:txBody>
      </p:sp>
      <p:sp>
        <p:nvSpPr>
          <p:cNvPr id="122903" name="Text Box 24"/>
          <p:cNvSpPr txBox="1">
            <a:spLocks noChangeArrowheads="1"/>
          </p:cNvSpPr>
          <p:nvPr/>
        </p:nvSpPr>
        <p:spPr bwMode="auto">
          <a:xfrm>
            <a:off x="936625" y="404813"/>
            <a:ext cx="6804025" cy="1190625"/>
          </a:xfrm>
          <a:prstGeom prst="rect">
            <a:avLst/>
          </a:prstGeom>
          <a:noFill/>
          <a:ln w="9525">
            <a:noFill/>
            <a:miter lim="800000"/>
            <a:headEnd/>
            <a:tailEnd/>
          </a:ln>
        </p:spPr>
        <p:txBody>
          <a:bodyPr>
            <a:spAutoFit/>
          </a:bodyPr>
          <a:lstStyle/>
          <a:p>
            <a:pPr algn="ctr"/>
            <a:r>
              <a:rPr lang="es-ES" sz="3600"/>
              <a:t>Esquema de un enlace de fibra óptica simplex sin repetidores</a:t>
            </a:r>
          </a:p>
        </p:txBody>
      </p:sp>
      <p:sp>
        <p:nvSpPr>
          <p:cNvPr id="122904" name="Line 25"/>
          <p:cNvSpPr>
            <a:spLocks noChangeShapeType="1"/>
          </p:cNvSpPr>
          <p:nvPr/>
        </p:nvSpPr>
        <p:spPr bwMode="auto">
          <a:xfrm>
            <a:off x="4505325" y="3287713"/>
            <a:ext cx="287338" cy="0"/>
          </a:xfrm>
          <a:prstGeom prst="line">
            <a:avLst/>
          </a:prstGeom>
          <a:noFill/>
          <a:ln w="25400">
            <a:solidFill>
              <a:schemeClr val="tx1"/>
            </a:solidFill>
            <a:round/>
            <a:headEnd/>
            <a:tailEnd type="triangle" w="med" len="med"/>
          </a:ln>
        </p:spPr>
        <p:txBody>
          <a:bodyPr/>
          <a:lstStyle/>
          <a:p>
            <a:endParaRPr lang="es-ES"/>
          </a:p>
        </p:txBody>
      </p:sp>
      <p:pic>
        <p:nvPicPr>
          <p:cNvPr id="1272858" name="Picture 26" descr="OpticalAmp"/>
          <p:cNvPicPr>
            <a:picLocks noChangeAspect="1" noChangeArrowheads="1"/>
          </p:cNvPicPr>
          <p:nvPr/>
        </p:nvPicPr>
        <p:blipFill>
          <a:blip r:embed="rId3" cstate="print"/>
          <a:srcRect/>
          <a:stretch>
            <a:fillRect/>
          </a:stretch>
        </p:blipFill>
        <p:spPr bwMode="auto">
          <a:xfrm>
            <a:off x="3563938" y="2997200"/>
            <a:ext cx="685800" cy="598488"/>
          </a:xfrm>
          <a:prstGeom prst="rect">
            <a:avLst/>
          </a:prstGeom>
          <a:noFill/>
          <a:ln w="9525">
            <a:noFill/>
            <a:miter lim="800000"/>
            <a:headEnd/>
            <a:tailEnd/>
          </a:ln>
        </p:spPr>
      </p:pic>
      <p:pic>
        <p:nvPicPr>
          <p:cNvPr id="1272859" name="Picture 27" descr="OpticalAmp"/>
          <p:cNvPicPr>
            <a:picLocks noChangeAspect="1" noChangeArrowheads="1"/>
          </p:cNvPicPr>
          <p:nvPr/>
        </p:nvPicPr>
        <p:blipFill>
          <a:blip r:embed="rId3" cstate="print"/>
          <a:srcRect/>
          <a:stretch>
            <a:fillRect/>
          </a:stretch>
        </p:blipFill>
        <p:spPr bwMode="auto">
          <a:xfrm>
            <a:off x="5254625" y="2997200"/>
            <a:ext cx="685800" cy="598488"/>
          </a:xfrm>
          <a:prstGeom prst="rect">
            <a:avLst/>
          </a:prstGeom>
          <a:noFill/>
          <a:ln w="9525">
            <a:noFill/>
            <a:miter lim="800000"/>
            <a:headEnd/>
            <a:tailEnd/>
          </a:ln>
        </p:spPr>
      </p:pic>
      <p:sp>
        <p:nvSpPr>
          <p:cNvPr id="1272860" name="Text Box 28"/>
          <p:cNvSpPr txBox="1">
            <a:spLocks noChangeArrowheads="1"/>
          </p:cNvSpPr>
          <p:nvPr/>
        </p:nvSpPr>
        <p:spPr bwMode="auto">
          <a:xfrm>
            <a:off x="3425825" y="4403725"/>
            <a:ext cx="2586038" cy="825500"/>
          </a:xfrm>
          <a:prstGeom prst="rect">
            <a:avLst/>
          </a:prstGeom>
          <a:noFill/>
          <a:ln w="9525">
            <a:noFill/>
            <a:miter lim="800000"/>
            <a:headEnd/>
            <a:tailEnd/>
          </a:ln>
        </p:spPr>
        <p:txBody>
          <a:bodyPr>
            <a:spAutoFit/>
          </a:bodyPr>
          <a:lstStyle/>
          <a:p>
            <a:pPr algn="ctr"/>
            <a:r>
              <a:rPr lang="es-ES"/>
              <a:t>Según la distancia es posible que haya que utilizar amplificadores</a:t>
            </a:r>
          </a:p>
        </p:txBody>
      </p:sp>
      <p:sp>
        <p:nvSpPr>
          <p:cNvPr id="1272861" name="Line 29"/>
          <p:cNvSpPr>
            <a:spLocks noChangeShapeType="1"/>
          </p:cNvSpPr>
          <p:nvPr/>
        </p:nvSpPr>
        <p:spPr bwMode="auto">
          <a:xfrm flipH="1" flipV="1">
            <a:off x="3924300" y="3573463"/>
            <a:ext cx="360363" cy="863600"/>
          </a:xfrm>
          <a:prstGeom prst="line">
            <a:avLst/>
          </a:prstGeom>
          <a:noFill/>
          <a:ln w="9525">
            <a:solidFill>
              <a:schemeClr val="tx1"/>
            </a:solidFill>
            <a:round/>
            <a:headEnd/>
            <a:tailEnd type="triangle" w="med" len="med"/>
          </a:ln>
        </p:spPr>
        <p:txBody>
          <a:bodyPr/>
          <a:lstStyle/>
          <a:p>
            <a:endParaRPr lang="es-ES"/>
          </a:p>
        </p:txBody>
      </p:sp>
      <p:sp>
        <p:nvSpPr>
          <p:cNvPr id="1272862" name="Line 30"/>
          <p:cNvSpPr>
            <a:spLocks noChangeShapeType="1"/>
          </p:cNvSpPr>
          <p:nvPr/>
        </p:nvSpPr>
        <p:spPr bwMode="auto">
          <a:xfrm flipV="1">
            <a:off x="5076825" y="3644900"/>
            <a:ext cx="215900" cy="792163"/>
          </a:xfrm>
          <a:prstGeom prst="line">
            <a:avLst/>
          </a:prstGeom>
          <a:noFill/>
          <a:ln w="9525">
            <a:solidFill>
              <a:schemeClr val="tx1"/>
            </a:solidFill>
            <a:round/>
            <a:headEnd/>
            <a:tailEnd type="triangle" w="med" len="med"/>
          </a:ln>
        </p:spPr>
        <p:txBody>
          <a:bodyPr/>
          <a:lstStyle/>
          <a:p>
            <a:endParaRPr lang="es-ES"/>
          </a:p>
        </p:txBody>
      </p:sp>
      <p:sp>
        <p:nvSpPr>
          <p:cNvPr id="33" name="3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22</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28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2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2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28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2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860" grpId="0"/>
      <p:bldP spid="1272861" grpId="0" animBg="1"/>
      <p:bldP spid="12728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a:xfrm>
            <a:off x="685800" y="476250"/>
            <a:ext cx="7772400" cy="863600"/>
          </a:xfrm>
        </p:spPr>
        <p:txBody>
          <a:bodyPr/>
          <a:lstStyle/>
          <a:p>
            <a:pPr eaLnBrk="1" hangingPunct="1"/>
            <a:r>
              <a:rPr lang="es-ES" smtClean="0"/>
              <a:t>Amplificadores y Repetidores</a:t>
            </a:r>
          </a:p>
        </p:txBody>
      </p:sp>
      <p:sp>
        <p:nvSpPr>
          <p:cNvPr id="123908" name="Rectangle 3"/>
          <p:cNvSpPr>
            <a:spLocks noGrp="1" noChangeArrowheads="1"/>
          </p:cNvSpPr>
          <p:nvPr>
            <p:ph type="body" idx="1"/>
          </p:nvPr>
        </p:nvSpPr>
        <p:spPr>
          <a:xfrm>
            <a:off x="685800" y="1628775"/>
            <a:ext cx="7772400" cy="4467225"/>
          </a:xfrm>
        </p:spPr>
        <p:txBody>
          <a:bodyPr/>
          <a:lstStyle/>
          <a:p>
            <a:pPr eaLnBrk="1" hangingPunct="1">
              <a:lnSpc>
                <a:spcPct val="80000"/>
              </a:lnSpc>
            </a:pPr>
            <a:r>
              <a:rPr lang="es-ES" sz="2400" smtClean="0"/>
              <a:t>Los amplificadores realizan la función Restore, es decir aumentan la intensidad de la señal, pero no suprimen el ruido ni corrigen los defectos. Decimos que son dispositivos 1R</a:t>
            </a:r>
          </a:p>
          <a:p>
            <a:pPr eaLnBrk="1" hangingPunct="1">
              <a:lnSpc>
                <a:spcPct val="80000"/>
              </a:lnSpc>
            </a:pPr>
            <a:r>
              <a:rPr lang="es-ES" sz="2400" smtClean="0"/>
              <a:t>Si la señal pasa por muchos amplificadores llega a ser indescifrable. Para evitarlo hay que poner de vez en cuando un Repetidor, que es un dispositivo 3R:</a:t>
            </a:r>
          </a:p>
          <a:p>
            <a:pPr lvl="1" eaLnBrk="1" hangingPunct="1">
              <a:lnSpc>
                <a:spcPct val="80000"/>
              </a:lnSpc>
            </a:pPr>
            <a:r>
              <a:rPr lang="es-ES" sz="2000" smtClean="0"/>
              <a:t>Restore: restaura la intensidad inicial</a:t>
            </a:r>
          </a:p>
          <a:p>
            <a:pPr lvl="1" eaLnBrk="1" hangingPunct="1">
              <a:lnSpc>
                <a:spcPct val="80000"/>
              </a:lnSpc>
            </a:pPr>
            <a:r>
              <a:rPr lang="es-ES" sz="2000" smtClean="0"/>
              <a:t>Reshape: corrige las distorsiones en la forma</a:t>
            </a:r>
          </a:p>
          <a:p>
            <a:pPr lvl="1" eaLnBrk="1" hangingPunct="1">
              <a:lnSpc>
                <a:spcPct val="80000"/>
              </a:lnSpc>
            </a:pPr>
            <a:r>
              <a:rPr lang="es-ES" sz="2000" smtClean="0"/>
              <a:t>Resynchronize: corrige las desviaciones de reloj (sincronismo)</a:t>
            </a:r>
          </a:p>
          <a:p>
            <a:pPr eaLnBrk="1" hangingPunct="1">
              <a:lnSpc>
                <a:spcPct val="80000"/>
              </a:lnSpc>
            </a:pPr>
            <a:r>
              <a:rPr lang="es-ES" sz="2400" smtClean="0"/>
              <a:t>Dependiendo del tipo de señal hay que colocar un repetidor cada 10-20 amplificadores (2.000 – 10.000 Km)</a:t>
            </a:r>
          </a:p>
          <a:p>
            <a:pPr eaLnBrk="1" hangingPunct="1">
              <a:lnSpc>
                <a:spcPct val="80000"/>
              </a:lnSpc>
            </a:pPr>
            <a:r>
              <a:rPr lang="es-ES" sz="2400" smtClean="0"/>
              <a:t>En SONET/SDH no había amplificadores, se ponía un repetidor cada 40 Km</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23</a:t>
            </a:fld>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2"/>
          <p:cNvSpPr txBox="1">
            <a:spLocks noChangeArrowheads="1"/>
          </p:cNvSpPr>
          <p:nvPr/>
        </p:nvSpPr>
        <p:spPr bwMode="auto">
          <a:xfrm>
            <a:off x="795338" y="260350"/>
            <a:ext cx="7377112" cy="579438"/>
          </a:xfrm>
          <a:prstGeom prst="rect">
            <a:avLst/>
          </a:prstGeom>
          <a:noFill/>
          <a:ln w="9525">
            <a:noFill/>
            <a:miter lim="800000"/>
            <a:headEnd/>
            <a:tailEnd/>
          </a:ln>
        </p:spPr>
        <p:txBody>
          <a:bodyPr wrap="none">
            <a:spAutoFit/>
          </a:bodyPr>
          <a:lstStyle/>
          <a:p>
            <a:r>
              <a:rPr lang="es-ES" sz="3200"/>
              <a:t>Diferencia entre repetidor y amplificador</a:t>
            </a:r>
          </a:p>
        </p:txBody>
      </p:sp>
      <p:sp>
        <p:nvSpPr>
          <p:cNvPr id="1522691" name="Text Box 3"/>
          <p:cNvSpPr txBox="1">
            <a:spLocks noChangeArrowheads="1"/>
          </p:cNvSpPr>
          <p:nvPr/>
        </p:nvSpPr>
        <p:spPr bwMode="auto">
          <a:xfrm>
            <a:off x="179388" y="3630613"/>
            <a:ext cx="3232150" cy="366712"/>
          </a:xfrm>
          <a:prstGeom prst="rect">
            <a:avLst/>
          </a:prstGeom>
          <a:noFill/>
          <a:ln w="9525">
            <a:noFill/>
            <a:miter lim="800000"/>
            <a:headEnd/>
            <a:tailEnd/>
          </a:ln>
        </p:spPr>
        <p:txBody>
          <a:bodyPr wrap="none">
            <a:spAutoFit/>
          </a:bodyPr>
          <a:lstStyle/>
          <a:p>
            <a:r>
              <a:rPr lang="es-ES" sz="1800"/>
              <a:t>Proceso ‘3R’ de un Repetidor:</a:t>
            </a:r>
          </a:p>
        </p:txBody>
      </p:sp>
      <p:sp>
        <p:nvSpPr>
          <p:cNvPr id="1522692" name="Line 4"/>
          <p:cNvSpPr>
            <a:spLocks noChangeShapeType="1"/>
          </p:cNvSpPr>
          <p:nvPr/>
        </p:nvSpPr>
        <p:spPr bwMode="auto">
          <a:xfrm>
            <a:off x="395288" y="4868863"/>
            <a:ext cx="0" cy="288925"/>
          </a:xfrm>
          <a:prstGeom prst="line">
            <a:avLst/>
          </a:prstGeom>
          <a:noFill/>
          <a:ln w="19050">
            <a:solidFill>
              <a:schemeClr val="tx1"/>
            </a:solidFill>
            <a:round/>
            <a:headEnd/>
            <a:tailEnd/>
          </a:ln>
        </p:spPr>
        <p:txBody>
          <a:bodyPr/>
          <a:lstStyle/>
          <a:p>
            <a:endParaRPr lang="es-ES"/>
          </a:p>
        </p:txBody>
      </p:sp>
      <p:sp>
        <p:nvSpPr>
          <p:cNvPr id="1522693" name="Line 5"/>
          <p:cNvSpPr>
            <a:spLocks noChangeShapeType="1"/>
          </p:cNvSpPr>
          <p:nvPr/>
        </p:nvSpPr>
        <p:spPr bwMode="auto">
          <a:xfrm>
            <a:off x="395288" y="5013325"/>
            <a:ext cx="1081087" cy="0"/>
          </a:xfrm>
          <a:prstGeom prst="line">
            <a:avLst/>
          </a:prstGeom>
          <a:noFill/>
          <a:ln w="19050">
            <a:solidFill>
              <a:schemeClr val="tx1"/>
            </a:solidFill>
            <a:prstDash val="sysDot"/>
            <a:round/>
            <a:headEnd/>
            <a:tailEnd/>
          </a:ln>
        </p:spPr>
        <p:txBody>
          <a:bodyPr/>
          <a:lstStyle/>
          <a:p>
            <a:endParaRPr lang="es-ES"/>
          </a:p>
        </p:txBody>
      </p:sp>
      <p:sp>
        <p:nvSpPr>
          <p:cNvPr id="1522694" name="Line 6"/>
          <p:cNvSpPr>
            <a:spLocks noChangeShapeType="1"/>
          </p:cNvSpPr>
          <p:nvPr/>
        </p:nvSpPr>
        <p:spPr bwMode="auto">
          <a:xfrm flipV="1">
            <a:off x="684213" y="4292600"/>
            <a:ext cx="0" cy="720725"/>
          </a:xfrm>
          <a:prstGeom prst="line">
            <a:avLst/>
          </a:prstGeom>
          <a:noFill/>
          <a:ln w="19050">
            <a:solidFill>
              <a:schemeClr val="tx1"/>
            </a:solidFill>
            <a:round/>
            <a:headEnd/>
            <a:tailEnd/>
          </a:ln>
        </p:spPr>
        <p:txBody>
          <a:bodyPr/>
          <a:lstStyle/>
          <a:p>
            <a:endParaRPr lang="es-ES"/>
          </a:p>
        </p:txBody>
      </p:sp>
      <p:sp>
        <p:nvSpPr>
          <p:cNvPr id="1522695" name="Line 7"/>
          <p:cNvSpPr>
            <a:spLocks noChangeShapeType="1"/>
          </p:cNvSpPr>
          <p:nvPr/>
        </p:nvSpPr>
        <p:spPr bwMode="auto">
          <a:xfrm flipV="1">
            <a:off x="1187450" y="4292600"/>
            <a:ext cx="0" cy="720725"/>
          </a:xfrm>
          <a:prstGeom prst="line">
            <a:avLst/>
          </a:prstGeom>
          <a:noFill/>
          <a:ln w="19050">
            <a:solidFill>
              <a:schemeClr val="tx1"/>
            </a:solidFill>
            <a:round/>
            <a:headEnd/>
            <a:tailEnd/>
          </a:ln>
        </p:spPr>
        <p:txBody>
          <a:bodyPr/>
          <a:lstStyle/>
          <a:p>
            <a:endParaRPr lang="es-ES"/>
          </a:p>
        </p:txBody>
      </p:sp>
      <p:sp>
        <p:nvSpPr>
          <p:cNvPr id="1522696" name="Line 8"/>
          <p:cNvSpPr>
            <a:spLocks noChangeShapeType="1"/>
          </p:cNvSpPr>
          <p:nvPr/>
        </p:nvSpPr>
        <p:spPr bwMode="auto">
          <a:xfrm>
            <a:off x="684213" y="4292600"/>
            <a:ext cx="503237" cy="0"/>
          </a:xfrm>
          <a:prstGeom prst="line">
            <a:avLst/>
          </a:prstGeom>
          <a:noFill/>
          <a:ln w="19050">
            <a:solidFill>
              <a:schemeClr val="tx1"/>
            </a:solidFill>
            <a:round/>
            <a:headEnd/>
            <a:tailEnd/>
          </a:ln>
        </p:spPr>
        <p:txBody>
          <a:bodyPr/>
          <a:lstStyle/>
          <a:p>
            <a:endParaRPr lang="es-ES"/>
          </a:p>
        </p:txBody>
      </p:sp>
      <p:sp>
        <p:nvSpPr>
          <p:cNvPr id="1522697" name="Line 9"/>
          <p:cNvSpPr>
            <a:spLocks noChangeShapeType="1"/>
          </p:cNvSpPr>
          <p:nvPr/>
        </p:nvSpPr>
        <p:spPr bwMode="auto">
          <a:xfrm>
            <a:off x="1476375" y="4868863"/>
            <a:ext cx="0" cy="288925"/>
          </a:xfrm>
          <a:prstGeom prst="line">
            <a:avLst/>
          </a:prstGeom>
          <a:noFill/>
          <a:ln w="19050">
            <a:solidFill>
              <a:schemeClr val="tx1"/>
            </a:solidFill>
            <a:round/>
            <a:headEnd/>
            <a:tailEnd/>
          </a:ln>
        </p:spPr>
        <p:txBody>
          <a:bodyPr/>
          <a:lstStyle/>
          <a:p>
            <a:endParaRPr lang="es-ES"/>
          </a:p>
        </p:txBody>
      </p:sp>
      <p:sp>
        <p:nvSpPr>
          <p:cNvPr id="1522698" name="Line 10"/>
          <p:cNvSpPr>
            <a:spLocks noChangeShapeType="1"/>
          </p:cNvSpPr>
          <p:nvPr/>
        </p:nvSpPr>
        <p:spPr bwMode="auto">
          <a:xfrm>
            <a:off x="395288" y="5229225"/>
            <a:ext cx="1081087"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699" name="Text Box 11"/>
          <p:cNvSpPr txBox="1">
            <a:spLocks noChangeArrowheads="1"/>
          </p:cNvSpPr>
          <p:nvPr/>
        </p:nvSpPr>
        <p:spPr bwMode="auto">
          <a:xfrm>
            <a:off x="728663" y="5286375"/>
            <a:ext cx="387350" cy="274638"/>
          </a:xfrm>
          <a:prstGeom prst="rect">
            <a:avLst/>
          </a:prstGeom>
          <a:noFill/>
          <a:ln w="9525">
            <a:noFill/>
            <a:miter lim="800000"/>
            <a:headEnd/>
            <a:tailEnd/>
          </a:ln>
        </p:spPr>
        <p:txBody>
          <a:bodyPr wrap="none">
            <a:spAutoFit/>
          </a:bodyPr>
          <a:lstStyle/>
          <a:p>
            <a:r>
              <a:rPr lang="es-ES" sz="1200" b="1"/>
              <a:t>Bit</a:t>
            </a:r>
          </a:p>
        </p:txBody>
      </p:sp>
      <p:sp>
        <p:nvSpPr>
          <p:cNvPr id="1522700" name="Line 12"/>
          <p:cNvSpPr>
            <a:spLocks noChangeShapeType="1"/>
          </p:cNvSpPr>
          <p:nvPr/>
        </p:nvSpPr>
        <p:spPr bwMode="auto">
          <a:xfrm>
            <a:off x="2111375" y="4868863"/>
            <a:ext cx="0" cy="288925"/>
          </a:xfrm>
          <a:prstGeom prst="line">
            <a:avLst/>
          </a:prstGeom>
          <a:noFill/>
          <a:ln w="19050">
            <a:solidFill>
              <a:schemeClr val="tx1"/>
            </a:solidFill>
            <a:round/>
            <a:headEnd/>
            <a:tailEnd/>
          </a:ln>
        </p:spPr>
        <p:txBody>
          <a:bodyPr/>
          <a:lstStyle/>
          <a:p>
            <a:endParaRPr lang="es-ES"/>
          </a:p>
        </p:txBody>
      </p:sp>
      <p:sp>
        <p:nvSpPr>
          <p:cNvPr id="1522701" name="Line 13"/>
          <p:cNvSpPr>
            <a:spLocks noChangeShapeType="1"/>
          </p:cNvSpPr>
          <p:nvPr/>
        </p:nvSpPr>
        <p:spPr bwMode="auto">
          <a:xfrm>
            <a:off x="2111375" y="5013325"/>
            <a:ext cx="1081088" cy="0"/>
          </a:xfrm>
          <a:prstGeom prst="line">
            <a:avLst/>
          </a:prstGeom>
          <a:noFill/>
          <a:ln w="19050">
            <a:solidFill>
              <a:schemeClr val="tx1"/>
            </a:solidFill>
            <a:prstDash val="sysDot"/>
            <a:round/>
            <a:headEnd/>
            <a:tailEnd/>
          </a:ln>
        </p:spPr>
        <p:txBody>
          <a:bodyPr/>
          <a:lstStyle/>
          <a:p>
            <a:endParaRPr lang="es-ES"/>
          </a:p>
        </p:txBody>
      </p:sp>
      <p:sp>
        <p:nvSpPr>
          <p:cNvPr id="1522702" name="Line 14"/>
          <p:cNvSpPr>
            <a:spLocks noChangeShapeType="1"/>
          </p:cNvSpPr>
          <p:nvPr/>
        </p:nvSpPr>
        <p:spPr bwMode="auto">
          <a:xfrm>
            <a:off x="3192463" y="4868863"/>
            <a:ext cx="0" cy="288925"/>
          </a:xfrm>
          <a:prstGeom prst="line">
            <a:avLst/>
          </a:prstGeom>
          <a:noFill/>
          <a:ln w="19050">
            <a:solidFill>
              <a:schemeClr val="tx1"/>
            </a:solidFill>
            <a:round/>
            <a:headEnd/>
            <a:tailEnd/>
          </a:ln>
        </p:spPr>
        <p:txBody>
          <a:bodyPr/>
          <a:lstStyle/>
          <a:p>
            <a:endParaRPr lang="es-ES"/>
          </a:p>
        </p:txBody>
      </p:sp>
      <p:sp>
        <p:nvSpPr>
          <p:cNvPr id="1522703" name="Line 15"/>
          <p:cNvSpPr>
            <a:spLocks noChangeShapeType="1"/>
          </p:cNvSpPr>
          <p:nvPr/>
        </p:nvSpPr>
        <p:spPr bwMode="auto">
          <a:xfrm>
            <a:off x="2111375" y="5229225"/>
            <a:ext cx="1081088"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04" name="Line 16"/>
          <p:cNvSpPr>
            <a:spLocks noChangeShapeType="1"/>
          </p:cNvSpPr>
          <p:nvPr/>
        </p:nvSpPr>
        <p:spPr bwMode="auto">
          <a:xfrm>
            <a:off x="3779838" y="4868863"/>
            <a:ext cx="0" cy="288925"/>
          </a:xfrm>
          <a:prstGeom prst="line">
            <a:avLst/>
          </a:prstGeom>
          <a:noFill/>
          <a:ln w="19050">
            <a:solidFill>
              <a:schemeClr val="tx1"/>
            </a:solidFill>
            <a:round/>
            <a:headEnd/>
            <a:tailEnd/>
          </a:ln>
        </p:spPr>
        <p:txBody>
          <a:bodyPr/>
          <a:lstStyle/>
          <a:p>
            <a:endParaRPr lang="es-ES"/>
          </a:p>
        </p:txBody>
      </p:sp>
      <p:sp>
        <p:nvSpPr>
          <p:cNvPr id="1522705" name="Line 17"/>
          <p:cNvSpPr>
            <a:spLocks noChangeShapeType="1"/>
          </p:cNvSpPr>
          <p:nvPr/>
        </p:nvSpPr>
        <p:spPr bwMode="auto">
          <a:xfrm>
            <a:off x="3779838" y="5013325"/>
            <a:ext cx="1081087" cy="0"/>
          </a:xfrm>
          <a:prstGeom prst="line">
            <a:avLst/>
          </a:prstGeom>
          <a:noFill/>
          <a:ln w="19050">
            <a:solidFill>
              <a:schemeClr val="tx1"/>
            </a:solidFill>
            <a:prstDash val="sysDot"/>
            <a:round/>
            <a:headEnd/>
            <a:tailEnd/>
          </a:ln>
        </p:spPr>
        <p:txBody>
          <a:bodyPr/>
          <a:lstStyle/>
          <a:p>
            <a:endParaRPr lang="es-ES"/>
          </a:p>
        </p:txBody>
      </p:sp>
      <p:sp>
        <p:nvSpPr>
          <p:cNvPr id="1522706" name="Line 18"/>
          <p:cNvSpPr>
            <a:spLocks noChangeShapeType="1"/>
          </p:cNvSpPr>
          <p:nvPr/>
        </p:nvSpPr>
        <p:spPr bwMode="auto">
          <a:xfrm>
            <a:off x="4860925" y="4868863"/>
            <a:ext cx="0" cy="288925"/>
          </a:xfrm>
          <a:prstGeom prst="line">
            <a:avLst/>
          </a:prstGeom>
          <a:noFill/>
          <a:ln w="19050">
            <a:solidFill>
              <a:schemeClr val="tx1"/>
            </a:solidFill>
            <a:round/>
            <a:headEnd/>
            <a:tailEnd/>
          </a:ln>
        </p:spPr>
        <p:txBody>
          <a:bodyPr/>
          <a:lstStyle/>
          <a:p>
            <a:endParaRPr lang="es-ES"/>
          </a:p>
        </p:txBody>
      </p:sp>
      <p:sp>
        <p:nvSpPr>
          <p:cNvPr id="1522707" name="Line 19"/>
          <p:cNvSpPr>
            <a:spLocks noChangeShapeType="1"/>
          </p:cNvSpPr>
          <p:nvPr/>
        </p:nvSpPr>
        <p:spPr bwMode="auto">
          <a:xfrm>
            <a:off x="3779838" y="5229225"/>
            <a:ext cx="1081087"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08" name="Line 20"/>
          <p:cNvSpPr>
            <a:spLocks noChangeShapeType="1"/>
          </p:cNvSpPr>
          <p:nvPr/>
        </p:nvSpPr>
        <p:spPr bwMode="auto">
          <a:xfrm>
            <a:off x="5364163" y="4868863"/>
            <a:ext cx="0" cy="288925"/>
          </a:xfrm>
          <a:prstGeom prst="line">
            <a:avLst/>
          </a:prstGeom>
          <a:noFill/>
          <a:ln w="19050">
            <a:solidFill>
              <a:schemeClr val="tx1"/>
            </a:solidFill>
            <a:round/>
            <a:headEnd/>
            <a:tailEnd/>
          </a:ln>
        </p:spPr>
        <p:txBody>
          <a:bodyPr/>
          <a:lstStyle/>
          <a:p>
            <a:endParaRPr lang="es-ES"/>
          </a:p>
        </p:txBody>
      </p:sp>
      <p:sp>
        <p:nvSpPr>
          <p:cNvPr id="1522709" name="Line 21"/>
          <p:cNvSpPr>
            <a:spLocks noChangeShapeType="1"/>
          </p:cNvSpPr>
          <p:nvPr/>
        </p:nvSpPr>
        <p:spPr bwMode="auto">
          <a:xfrm>
            <a:off x="5364163" y="5013325"/>
            <a:ext cx="1081087" cy="0"/>
          </a:xfrm>
          <a:prstGeom prst="line">
            <a:avLst/>
          </a:prstGeom>
          <a:noFill/>
          <a:ln w="19050">
            <a:solidFill>
              <a:schemeClr val="tx1"/>
            </a:solidFill>
            <a:prstDash val="sysDot"/>
            <a:round/>
            <a:headEnd/>
            <a:tailEnd/>
          </a:ln>
        </p:spPr>
        <p:txBody>
          <a:bodyPr/>
          <a:lstStyle/>
          <a:p>
            <a:endParaRPr lang="es-ES"/>
          </a:p>
        </p:txBody>
      </p:sp>
      <p:sp>
        <p:nvSpPr>
          <p:cNvPr id="1522710" name="Line 22"/>
          <p:cNvSpPr>
            <a:spLocks noChangeShapeType="1"/>
          </p:cNvSpPr>
          <p:nvPr/>
        </p:nvSpPr>
        <p:spPr bwMode="auto">
          <a:xfrm>
            <a:off x="6445250" y="4868863"/>
            <a:ext cx="0" cy="288925"/>
          </a:xfrm>
          <a:prstGeom prst="line">
            <a:avLst/>
          </a:prstGeom>
          <a:noFill/>
          <a:ln w="19050">
            <a:solidFill>
              <a:schemeClr val="tx1"/>
            </a:solidFill>
            <a:round/>
            <a:headEnd/>
            <a:tailEnd/>
          </a:ln>
        </p:spPr>
        <p:txBody>
          <a:bodyPr/>
          <a:lstStyle/>
          <a:p>
            <a:endParaRPr lang="es-ES"/>
          </a:p>
        </p:txBody>
      </p:sp>
      <p:sp>
        <p:nvSpPr>
          <p:cNvPr id="1522711" name="Line 23"/>
          <p:cNvSpPr>
            <a:spLocks noChangeShapeType="1"/>
          </p:cNvSpPr>
          <p:nvPr/>
        </p:nvSpPr>
        <p:spPr bwMode="auto">
          <a:xfrm>
            <a:off x="5364163" y="5229225"/>
            <a:ext cx="1081087"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12" name="Line 24"/>
          <p:cNvSpPr>
            <a:spLocks noChangeShapeType="1"/>
          </p:cNvSpPr>
          <p:nvPr/>
        </p:nvSpPr>
        <p:spPr bwMode="auto">
          <a:xfrm>
            <a:off x="7097713" y="4868863"/>
            <a:ext cx="0" cy="288925"/>
          </a:xfrm>
          <a:prstGeom prst="line">
            <a:avLst/>
          </a:prstGeom>
          <a:noFill/>
          <a:ln w="19050">
            <a:solidFill>
              <a:schemeClr val="tx1"/>
            </a:solidFill>
            <a:round/>
            <a:headEnd/>
            <a:tailEnd/>
          </a:ln>
        </p:spPr>
        <p:txBody>
          <a:bodyPr/>
          <a:lstStyle/>
          <a:p>
            <a:endParaRPr lang="es-ES"/>
          </a:p>
        </p:txBody>
      </p:sp>
      <p:sp>
        <p:nvSpPr>
          <p:cNvPr id="1522713" name="Line 25"/>
          <p:cNvSpPr>
            <a:spLocks noChangeShapeType="1"/>
          </p:cNvSpPr>
          <p:nvPr/>
        </p:nvSpPr>
        <p:spPr bwMode="auto">
          <a:xfrm>
            <a:off x="7097713" y="5013325"/>
            <a:ext cx="1081087" cy="0"/>
          </a:xfrm>
          <a:prstGeom prst="line">
            <a:avLst/>
          </a:prstGeom>
          <a:noFill/>
          <a:ln w="19050">
            <a:solidFill>
              <a:schemeClr val="tx1"/>
            </a:solidFill>
            <a:prstDash val="sysDot"/>
            <a:round/>
            <a:headEnd/>
            <a:tailEnd/>
          </a:ln>
        </p:spPr>
        <p:txBody>
          <a:bodyPr/>
          <a:lstStyle/>
          <a:p>
            <a:endParaRPr lang="es-ES"/>
          </a:p>
        </p:txBody>
      </p:sp>
      <p:sp>
        <p:nvSpPr>
          <p:cNvPr id="1522714" name="Line 26"/>
          <p:cNvSpPr>
            <a:spLocks noChangeShapeType="1"/>
          </p:cNvSpPr>
          <p:nvPr/>
        </p:nvSpPr>
        <p:spPr bwMode="auto">
          <a:xfrm>
            <a:off x="8178800" y="4868863"/>
            <a:ext cx="0" cy="288925"/>
          </a:xfrm>
          <a:prstGeom prst="line">
            <a:avLst/>
          </a:prstGeom>
          <a:noFill/>
          <a:ln w="19050">
            <a:solidFill>
              <a:schemeClr val="tx1"/>
            </a:solidFill>
            <a:round/>
            <a:headEnd/>
            <a:tailEnd/>
          </a:ln>
        </p:spPr>
        <p:txBody>
          <a:bodyPr/>
          <a:lstStyle/>
          <a:p>
            <a:endParaRPr lang="es-ES"/>
          </a:p>
        </p:txBody>
      </p:sp>
      <p:sp>
        <p:nvSpPr>
          <p:cNvPr id="1522715" name="Line 27"/>
          <p:cNvSpPr>
            <a:spLocks noChangeShapeType="1"/>
          </p:cNvSpPr>
          <p:nvPr/>
        </p:nvSpPr>
        <p:spPr bwMode="auto">
          <a:xfrm>
            <a:off x="7097713" y="5229225"/>
            <a:ext cx="1081087"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16" name="Freeform 28"/>
          <p:cNvSpPr>
            <a:spLocks/>
          </p:cNvSpPr>
          <p:nvPr/>
        </p:nvSpPr>
        <p:spPr bwMode="auto">
          <a:xfrm>
            <a:off x="2124075" y="4481513"/>
            <a:ext cx="1081088" cy="517525"/>
          </a:xfrm>
          <a:custGeom>
            <a:avLst/>
            <a:gdLst>
              <a:gd name="T0" fmla="*/ 0 w 681"/>
              <a:gd name="T1" fmla="*/ 326 h 326"/>
              <a:gd name="T2" fmla="*/ 46 w 681"/>
              <a:gd name="T3" fmla="*/ 281 h 326"/>
              <a:gd name="T4" fmla="*/ 182 w 681"/>
              <a:gd name="T5" fmla="*/ 190 h 326"/>
              <a:gd name="T6" fmla="*/ 227 w 681"/>
              <a:gd name="T7" fmla="*/ 99 h 326"/>
              <a:gd name="T8" fmla="*/ 363 w 681"/>
              <a:gd name="T9" fmla="*/ 54 h 326"/>
              <a:gd name="T10" fmla="*/ 454 w 681"/>
              <a:gd name="T11" fmla="*/ 8 h 326"/>
              <a:gd name="T12" fmla="*/ 544 w 681"/>
              <a:gd name="T13" fmla="*/ 8 h 326"/>
              <a:gd name="T14" fmla="*/ 590 w 681"/>
              <a:gd name="T15" fmla="*/ 54 h 326"/>
              <a:gd name="T16" fmla="*/ 590 w 681"/>
              <a:gd name="T17" fmla="*/ 190 h 326"/>
              <a:gd name="T18" fmla="*/ 635 w 681"/>
              <a:gd name="T19" fmla="*/ 235 h 326"/>
              <a:gd name="T20" fmla="*/ 681 w 681"/>
              <a:gd name="T21" fmla="*/ 281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1"/>
              <a:gd name="T34" fmla="*/ 0 h 326"/>
              <a:gd name="T35" fmla="*/ 681 w 681"/>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1" h="326">
                <a:moveTo>
                  <a:pt x="0" y="326"/>
                </a:moveTo>
                <a:cubicBezTo>
                  <a:pt x="8" y="315"/>
                  <a:pt x="16" y="304"/>
                  <a:pt x="46" y="281"/>
                </a:cubicBezTo>
                <a:cubicBezTo>
                  <a:pt x="76" y="258"/>
                  <a:pt x="152" y="220"/>
                  <a:pt x="182" y="190"/>
                </a:cubicBezTo>
                <a:cubicBezTo>
                  <a:pt x="212" y="160"/>
                  <a:pt x="197" y="122"/>
                  <a:pt x="227" y="99"/>
                </a:cubicBezTo>
                <a:cubicBezTo>
                  <a:pt x="257" y="76"/>
                  <a:pt x="325" y="69"/>
                  <a:pt x="363" y="54"/>
                </a:cubicBezTo>
                <a:cubicBezTo>
                  <a:pt x="401" y="39"/>
                  <a:pt x="424" y="16"/>
                  <a:pt x="454" y="8"/>
                </a:cubicBezTo>
                <a:cubicBezTo>
                  <a:pt x="484" y="0"/>
                  <a:pt x="521" y="0"/>
                  <a:pt x="544" y="8"/>
                </a:cubicBezTo>
                <a:cubicBezTo>
                  <a:pt x="567" y="16"/>
                  <a:pt x="582" y="24"/>
                  <a:pt x="590" y="54"/>
                </a:cubicBezTo>
                <a:cubicBezTo>
                  <a:pt x="598" y="84"/>
                  <a:pt x="583" y="160"/>
                  <a:pt x="590" y="190"/>
                </a:cubicBezTo>
                <a:cubicBezTo>
                  <a:pt x="597" y="220"/>
                  <a:pt x="620" y="220"/>
                  <a:pt x="635" y="235"/>
                </a:cubicBezTo>
                <a:cubicBezTo>
                  <a:pt x="650" y="250"/>
                  <a:pt x="673" y="273"/>
                  <a:pt x="681" y="281"/>
                </a:cubicBezTo>
              </a:path>
            </a:pathLst>
          </a:custGeom>
          <a:noFill/>
          <a:ln w="19050">
            <a:solidFill>
              <a:schemeClr val="tx1"/>
            </a:solidFill>
            <a:round/>
            <a:headEnd/>
            <a:tailEnd/>
          </a:ln>
        </p:spPr>
        <p:txBody>
          <a:bodyPr/>
          <a:lstStyle/>
          <a:p>
            <a:endParaRPr lang="es-ES"/>
          </a:p>
        </p:txBody>
      </p:sp>
      <p:sp>
        <p:nvSpPr>
          <p:cNvPr id="1522717" name="Freeform 29"/>
          <p:cNvSpPr>
            <a:spLocks/>
          </p:cNvSpPr>
          <p:nvPr/>
        </p:nvSpPr>
        <p:spPr bwMode="auto">
          <a:xfrm>
            <a:off x="3792538" y="4149725"/>
            <a:ext cx="1081087" cy="517525"/>
          </a:xfrm>
          <a:custGeom>
            <a:avLst/>
            <a:gdLst>
              <a:gd name="T0" fmla="*/ 0 w 681"/>
              <a:gd name="T1" fmla="*/ 326 h 326"/>
              <a:gd name="T2" fmla="*/ 46 w 681"/>
              <a:gd name="T3" fmla="*/ 281 h 326"/>
              <a:gd name="T4" fmla="*/ 182 w 681"/>
              <a:gd name="T5" fmla="*/ 190 h 326"/>
              <a:gd name="T6" fmla="*/ 227 w 681"/>
              <a:gd name="T7" fmla="*/ 99 h 326"/>
              <a:gd name="T8" fmla="*/ 363 w 681"/>
              <a:gd name="T9" fmla="*/ 54 h 326"/>
              <a:gd name="T10" fmla="*/ 454 w 681"/>
              <a:gd name="T11" fmla="*/ 8 h 326"/>
              <a:gd name="T12" fmla="*/ 544 w 681"/>
              <a:gd name="T13" fmla="*/ 8 h 326"/>
              <a:gd name="T14" fmla="*/ 590 w 681"/>
              <a:gd name="T15" fmla="*/ 54 h 326"/>
              <a:gd name="T16" fmla="*/ 590 w 681"/>
              <a:gd name="T17" fmla="*/ 190 h 326"/>
              <a:gd name="T18" fmla="*/ 635 w 681"/>
              <a:gd name="T19" fmla="*/ 235 h 326"/>
              <a:gd name="T20" fmla="*/ 681 w 681"/>
              <a:gd name="T21" fmla="*/ 281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1"/>
              <a:gd name="T34" fmla="*/ 0 h 326"/>
              <a:gd name="T35" fmla="*/ 681 w 681"/>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1" h="326">
                <a:moveTo>
                  <a:pt x="0" y="326"/>
                </a:moveTo>
                <a:cubicBezTo>
                  <a:pt x="8" y="315"/>
                  <a:pt x="16" y="304"/>
                  <a:pt x="46" y="281"/>
                </a:cubicBezTo>
                <a:cubicBezTo>
                  <a:pt x="76" y="258"/>
                  <a:pt x="152" y="220"/>
                  <a:pt x="182" y="190"/>
                </a:cubicBezTo>
                <a:cubicBezTo>
                  <a:pt x="212" y="160"/>
                  <a:pt x="197" y="122"/>
                  <a:pt x="227" y="99"/>
                </a:cubicBezTo>
                <a:cubicBezTo>
                  <a:pt x="257" y="76"/>
                  <a:pt x="325" y="69"/>
                  <a:pt x="363" y="54"/>
                </a:cubicBezTo>
                <a:cubicBezTo>
                  <a:pt x="401" y="39"/>
                  <a:pt x="424" y="16"/>
                  <a:pt x="454" y="8"/>
                </a:cubicBezTo>
                <a:cubicBezTo>
                  <a:pt x="484" y="0"/>
                  <a:pt x="521" y="0"/>
                  <a:pt x="544" y="8"/>
                </a:cubicBezTo>
                <a:cubicBezTo>
                  <a:pt x="567" y="16"/>
                  <a:pt x="582" y="24"/>
                  <a:pt x="590" y="54"/>
                </a:cubicBezTo>
                <a:cubicBezTo>
                  <a:pt x="598" y="84"/>
                  <a:pt x="583" y="160"/>
                  <a:pt x="590" y="190"/>
                </a:cubicBezTo>
                <a:cubicBezTo>
                  <a:pt x="597" y="220"/>
                  <a:pt x="620" y="220"/>
                  <a:pt x="635" y="235"/>
                </a:cubicBezTo>
                <a:cubicBezTo>
                  <a:pt x="650" y="250"/>
                  <a:pt x="673" y="273"/>
                  <a:pt x="681" y="281"/>
                </a:cubicBezTo>
              </a:path>
            </a:pathLst>
          </a:custGeom>
          <a:noFill/>
          <a:ln w="19050">
            <a:solidFill>
              <a:schemeClr val="tx1"/>
            </a:solidFill>
            <a:round/>
            <a:headEnd/>
            <a:tailEnd/>
          </a:ln>
        </p:spPr>
        <p:txBody>
          <a:bodyPr/>
          <a:lstStyle/>
          <a:p>
            <a:endParaRPr lang="es-ES"/>
          </a:p>
        </p:txBody>
      </p:sp>
      <p:sp>
        <p:nvSpPr>
          <p:cNvPr id="1522718" name="Line 30"/>
          <p:cNvSpPr>
            <a:spLocks noChangeShapeType="1"/>
          </p:cNvSpPr>
          <p:nvPr/>
        </p:nvSpPr>
        <p:spPr bwMode="auto">
          <a:xfrm flipV="1">
            <a:off x="5881688" y="4278313"/>
            <a:ext cx="0" cy="720725"/>
          </a:xfrm>
          <a:prstGeom prst="line">
            <a:avLst/>
          </a:prstGeom>
          <a:noFill/>
          <a:ln w="19050">
            <a:solidFill>
              <a:schemeClr val="tx1"/>
            </a:solidFill>
            <a:round/>
            <a:headEnd/>
            <a:tailEnd/>
          </a:ln>
        </p:spPr>
        <p:txBody>
          <a:bodyPr/>
          <a:lstStyle/>
          <a:p>
            <a:endParaRPr lang="es-ES"/>
          </a:p>
        </p:txBody>
      </p:sp>
      <p:sp>
        <p:nvSpPr>
          <p:cNvPr id="1522719" name="Line 31"/>
          <p:cNvSpPr>
            <a:spLocks noChangeShapeType="1"/>
          </p:cNvSpPr>
          <p:nvPr/>
        </p:nvSpPr>
        <p:spPr bwMode="auto">
          <a:xfrm flipV="1">
            <a:off x="6384925" y="4278313"/>
            <a:ext cx="0" cy="720725"/>
          </a:xfrm>
          <a:prstGeom prst="line">
            <a:avLst/>
          </a:prstGeom>
          <a:noFill/>
          <a:ln w="19050">
            <a:solidFill>
              <a:schemeClr val="tx1"/>
            </a:solidFill>
            <a:round/>
            <a:headEnd/>
            <a:tailEnd/>
          </a:ln>
        </p:spPr>
        <p:txBody>
          <a:bodyPr/>
          <a:lstStyle/>
          <a:p>
            <a:endParaRPr lang="es-ES"/>
          </a:p>
        </p:txBody>
      </p:sp>
      <p:sp>
        <p:nvSpPr>
          <p:cNvPr id="1522720" name="Line 32"/>
          <p:cNvSpPr>
            <a:spLocks noChangeShapeType="1"/>
          </p:cNvSpPr>
          <p:nvPr/>
        </p:nvSpPr>
        <p:spPr bwMode="auto">
          <a:xfrm>
            <a:off x="5881688" y="4278313"/>
            <a:ext cx="503237" cy="0"/>
          </a:xfrm>
          <a:prstGeom prst="line">
            <a:avLst/>
          </a:prstGeom>
          <a:noFill/>
          <a:ln w="19050">
            <a:solidFill>
              <a:schemeClr val="tx1"/>
            </a:solidFill>
            <a:round/>
            <a:headEnd/>
            <a:tailEnd/>
          </a:ln>
        </p:spPr>
        <p:txBody>
          <a:bodyPr/>
          <a:lstStyle/>
          <a:p>
            <a:endParaRPr lang="es-ES"/>
          </a:p>
        </p:txBody>
      </p:sp>
      <p:sp>
        <p:nvSpPr>
          <p:cNvPr id="1522721" name="Line 33"/>
          <p:cNvSpPr>
            <a:spLocks noChangeShapeType="1"/>
          </p:cNvSpPr>
          <p:nvPr/>
        </p:nvSpPr>
        <p:spPr bwMode="auto">
          <a:xfrm flipV="1">
            <a:off x="7399338" y="4278313"/>
            <a:ext cx="0" cy="720725"/>
          </a:xfrm>
          <a:prstGeom prst="line">
            <a:avLst/>
          </a:prstGeom>
          <a:noFill/>
          <a:ln w="19050">
            <a:solidFill>
              <a:schemeClr val="tx1"/>
            </a:solidFill>
            <a:round/>
            <a:headEnd/>
            <a:tailEnd/>
          </a:ln>
        </p:spPr>
        <p:txBody>
          <a:bodyPr/>
          <a:lstStyle/>
          <a:p>
            <a:endParaRPr lang="es-ES"/>
          </a:p>
        </p:txBody>
      </p:sp>
      <p:sp>
        <p:nvSpPr>
          <p:cNvPr id="1522722" name="Line 34"/>
          <p:cNvSpPr>
            <a:spLocks noChangeShapeType="1"/>
          </p:cNvSpPr>
          <p:nvPr/>
        </p:nvSpPr>
        <p:spPr bwMode="auto">
          <a:xfrm flipV="1">
            <a:off x="7902575" y="4278313"/>
            <a:ext cx="0" cy="720725"/>
          </a:xfrm>
          <a:prstGeom prst="line">
            <a:avLst/>
          </a:prstGeom>
          <a:noFill/>
          <a:ln w="19050">
            <a:solidFill>
              <a:schemeClr val="tx1"/>
            </a:solidFill>
            <a:round/>
            <a:headEnd/>
            <a:tailEnd/>
          </a:ln>
        </p:spPr>
        <p:txBody>
          <a:bodyPr/>
          <a:lstStyle/>
          <a:p>
            <a:endParaRPr lang="es-ES"/>
          </a:p>
        </p:txBody>
      </p:sp>
      <p:sp>
        <p:nvSpPr>
          <p:cNvPr id="1522723" name="Line 35"/>
          <p:cNvSpPr>
            <a:spLocks noChangeShapeType="1"/>
          </p:cNvSpPr>
          <p:nvPr/>
        </p:nvSpPr>
        <p:spPr bwMode="auto">
          <a:xfrm>
            <a:off x="7399338" y="4278313"/>
            <a:ext cx="503237" cy="0"/>
          </a:xfrm>
          <a:prstGeom prst="line">
            <a:avLst/>
          </a:prstGeom>
          <a:noFill/>
          <a:ln w="19050">
            <a:solidFill>
              <a:schemeClr val="tx1"/>
            </a:solidFill>
            <a:round/>
            <a:headEnd/>
            <a:tailEnd/>
          </a:ln>
        </p:spPr>
        <p:txBody>
          <a:bodyPr/>
          <a:lstStyle/>
          <a:p>
            <a:endParaRPr lang="es-ES"/>
          </a:p>
        </p:txBody>
      </p:sp>
      <p:sp>
        <p:nvSpPr>
          <p:cNvPr id="1522724" name="Text Box 36"/>
          <p:cNvSpPr txBox="1">
            <a:spLocks noChangeArrowheads="1"/>
          </p:cNvSpPr>
          <p:nvPr/>
        </p:nvSpPr>
        <p:spPr bwMode="auto">
          <a:xfrm>
            <a:off x="250825" y="5646738"/>
            <a:ext cx="1355725" cy="304800"/>
          </a:xfrm>
          <a:prstGeom prst="rect">
            <a:avLst/>
          </a:prstGeom>
          <a:noFill/>
          <a:ln w="9525">
            <a:noFill/>
            <a:miter lim="800000"/>
            <a:headEnd/>
            <a:tailEnd/>
          </a:ln>
        </p:spPr>
        <p:txBody>
          <a:bodyPr wrap="none">
            <a:spAutoFit/>
          </a:bodyPr>
          <a:lstStyle/>
          <a:p>
            <a:r>
              <a:rPr lang="es-ES" sz="1400" b="1"/>
              <a:t>Pulso original</a:t>
            </a:r>
          </a:p>
        </p:txBody>
      </p:sp>
      <p:sp>
        <p:nvSpPr>
          <p:cNvPr id="1522725" name="Text Box 37"/>
          <p:cNvSpPr txBox="1">
            <a:spLocks noChangeArrowheads="1"/>
          </p:cNvSpPr>
          <p:nvPr/>
        </p:nvSpPr>
        <p:spPr bwMode="auto">
          <a:xfrm>
            <a:off x="1979613" y="5654675"/>
            <a:ext cx="1335087" cy="517525"/>
          </a:xfrm>
          <a:prstGeom prst="rect">
            <a:avLst/>
          </a:prstGeom>
          <a:noFill/>
          <a:ln w="9525">
            <a:noFill/>
            <a:miter lim="800000"/>
            <a:headEnd/>
            <a:tailEnd/>
          </a:ln>
        </p:spPr>
        <p:txBody>
          <a:bodyPr wrap="none">
            <a:spAutoFit/>
          </a:bodyPr>
          <a:lstStyle/>
          <a:p>
            <a:pPr algn="ctr"/>
            <a:r>
              <a:rPr lang="es-ES" sz="1400" b="1"/>
              <a:t>Pulso llegado</a:t>
            </a:r>
          </a:p>
          <a:p>
            <a:pPr algn="ctr"/>
            <a:r>
              <a:rPr lang="es-ES" sz="1400" b="1"/>
              <a:t>al repetidor</a:t>
            </a:r>
          </a:p>
        </p:txBody>
      </p:sp>
      <p:sp>
        <p:nvSpPr>
          <p:cNvPr id="1522726" name="Text Box 38"/>
          <p:cNvSpPr txBox="1">
            <a:spLocks noChangeArrowheads="1"/>
          </p:cNvSpPr>
          <p:nvPr/>
        </p:nvSpPr>
        <p:spPr bwMode="auto">
          <a:xfrm>
            <a:off x="3759200" y="5654675"/>
            <a:ext cx="1179513" cy="304800"/>
          </a:xfrm>
          <a:prstGeom prst="rect">
            <a:avLst/>
          </a:prstGeom>
          <a:noFill/>
          <a:ln w="9525">
            <a:noFill/>
            <a:miter lim="800000"/>
            <a:headEnd/>
            <a:tailEnd/>
          </a:ln>
        </p:spPr>
        <p:txBody>
          <a:bodyPr wrap="none">
            <a:spAutoFit/>
          </a:bodyPr>
          <a:lstStyle/>
          <a:p>
            <a:pPr algn="ctr"/>
            <a:r>
              <a:rPr lang="es-ES" sz="1400" b="1"/>
              <a:t>1R: Restore</a:t>
            </a:r>
          </a:p>
        </p:txBody>
      </p:sp>
      <p:sp>
        <p:nvSpPr>
          <p:cNvPr id="1522727" name="Text Box 39"/>
          <p:cNvSpPr txBox="1">
            <a:spLocks noChangeArrowheads="1"/>
          </p:cNvSpPr>
          <p:nvPr/>
        </p:nvSpPr>
        <p:spPr bwMode="auto">
          <a:xfrm>
            <a:off x="5335588" y="5654675"/>
            <a:ext cx="1257300" cy="304800"/>
          </a:xfrm>
          <a:prstGeom prst="rect">
            <a:avLst/>
          </a:prstGeom>
          <a:noFill/>
          <a:ln w="9525">
            <a:noFill/>
            <a:miter lim="800000"/>
            <a:headEnd/>
            <a:tailEnd/>
          </a:ln>
        </p:spPr>
        <p:txBody>
          <a:bodyPr wrap="none">
            <a:spAutoFit/>
          </a:bodyPr>
          <a:lstStyle/>
          <a:p>
            <a:pPr algn="ctr"/>
            <a:r>
              <a:rPr lang="es-ES" sz="1400" b="1"/>
              <a:t>2R: Reshape</a:t>
            </a:r>
          </a:p>
        </p:txBody>
      </p:sp>
      <p:sp>
        <p:nvSpPr>
          <p:cNvPr id="1522728" name="Text Box 40"/>
          <p:cNvSpPr txBox="1">
            <a:spLocks noChangeArrowheads="1"/>
          </p:cNvSpPr>
          <p:nvPr/>
        </p:nvSpPr>
        <p:spPr bwMode="auto">
          <a:xfrm>
            <a:off x="6807200" y="5654675"/>
            <a:ext cx="1828800" cy="730250"/>
          </a:xfrm>
          <a:prstGeom prst="rect">
            <a:avLst/>
          </a:prstGeom>
          <a:noFill/>
          <a:ln w="9525">
            <a:noFill/>
            <a:miter lim="800000"/>
            <a:headEnd/>
            <a:tailEnd/>
          </a:ln>
        </p:spPr>
        <p:txBody>
          <a:bodyPr wrap="none">
            <a:spAutoFit/>
          </a:bodyPr>
          <a:lstStyle/>
          <a:p>
            <a:pPr algn="ctr"/>
            <a:r>
              <a:rPr lang="es-ES" sz="1400" b="1"/>
              <a:t>3R: Resynchronize.</a:t>
            </a:r>
          </a:p>
          <a:p>
            <a:pPr algn="ctr"/>
            <a:r>
              <a:rPr lang="es-ES" sz="1400" b="1"/>
              <a:t>Pulso enviado</a:t>
            </a:r>
          </a:p>
          <a:p>
            <a:pPr algn="ctr"/>
            <a:r>
              <a:rPr lang="es-ES" sz="1400" b="1"/>
              <a:t>por el repetidor</a:t>
            </a:r>
          </a:p>
        </p:txBody>
      </p:sp>
      <p:sp>
        <p:nvSpPr>
          <p:cNvPr id="1522729" name="Text Box 41"/>
          <p:cNvSpPr txBox="1">
            <a:spLocks noChangeArrowheads="1"/>
          </p:cNvSpPr>
          <p:nvPr/>
        </p:nvSpPr>
        <p:spPr bwMode="auto">
          <a:xfrm>
            <a:off x="179388" y="1128713"/>
            <a:ext cx="3498850" cy="366712"/>
          </a:xfrm>
          <a:prstGeom prst="rect">
            <a:avLst/>
          </a:prstGeom>
          <a:noFill/>
          <a:ln w="9525">
            <a:noFill/>
            <a:miter lim="800000"/>
            <a:headEnd/>
            <a:tailEnd/>
          </a:ln>
        </p:spPr>
        <p:txBody>
          <a:bodyPr wrap="none">
            <a:spAutoFit/>
          </a:bodyPr>
          <a:lstStyle/>
          <a:p>
            <a:r>
              <a:rPr lang="es-ES" sz="1800"/>
              <a:t>Proceso ‘1R’ de un Amplificador:</a:t>
            </a:r>
          </a:p>
        </p:txBody>
      </p:sp>
      <p:sp>
        <p:nvSpPr>
          <p:cNvPr id="1522730" name="Line 42"/>
          <p:cNvSpPr>
            <a:spLocks noChangeShapeType="1"/>
          </p:cNvSpPr>
          <p:nvPr/>
        </p:nvSpPr>
        <p:spPr bwMode="auto">
          <a:xfrm>
            <a:off x="468313" y="2185988"/>
            <a:ext cx="0" cy="288925"/>
          </a:xfrm>
          <a:prstGeom prst="line">
            <a:avLst/>
          </a:prstGeom>
          <a:noFill/>
          <a:ln w="19050">
            <a:solidFill>
              <a:schemeClr val="tx1"/>
            </a:solidFill>
            <a:round/>
            <a:headEnd/>
            <a:tailEnd/>
          </a:ln>
        </p:spPr>
        <p:txBody>
          <a:bodyPr/>
          <a:lstStyle/>
          <a:p>
            <a:endParaRPr lang="es-ES"/>
          </a:p>
        </p:txBody>
      </p:sp>
      <p:sp>
        <p:nvSpPr>
          <p:cNvPr id="1522731" name="Line 43"/>
          <p:cNvSpPr>
            <a:spLocks noChangeShapeType="1"/>
          </p:cNvSpPr>
          <p:nvPr/>
        </p:nvSpPr>
        <p:spPr bwMode="auto">
          <a:xfrm>
            <a:off x="468313" y="2330450"/>
            <a:ext cx="1081087" cy="0"/>
          </a:xfrm>
          <a:prstGeom prst="line">
            <a:avLst/>
          </a:prstGeom>
          <a:noFill/>
          <a:ln w="19050">
            <a:solidFill>
              <a:schemeClr val="tx1"/>
            </a:solidFill>
            <a:prstDash val="sysDot"/>
            <a:round/>
            <a:headEnd/>
            <a:tailEnd/>
          </a:ln>
        </p:spPr>
        <p:txBody>
          <a:bodyPr/>
          <a:lstStyle/>
          <a:p>
            <a:endParaRPr lang="es-ES"/>
          </a:p>
        </p:txBody>
      </p:sp>
      <p:sp>
        <p:nvSpPr>
          <p:cNvPr id="1522732" name="Line 44"/>
          <p:cNvSpPr>
            <a:spLocks noChangeShapeType="1"/>
          </p:cNvSpPr>
          <p:nvPr/>
        </p:nvSpPr>
        <p:spPr bwMode="auto">
          <a:xfrm flipV="1">
            <a:off x="757238" y="1609725"/>
            <a:ext cx="0" cy="720725"/>
          </a:xfrm>
          <a:prstGeom prst="line">
            <a:avLst/>
          </a:prstGeom>
          <a:noFill/>
          <a:ln w="19050">
            <a:solidFill>
              <a:schemeClr val="tx1"/>
            </a:solidFill>
            <a:round/>
            <a:headEnd/>
            <a:tailEnd/>
          </a:ln>
        </p:spPr>
        <p:txBody>
          <a:bodyPr/>
          <a:lstStyle/>
          <a:p>
            <a:endParaRPr lang="es-ES"/>
          </a:p>
        </p:txBody>
      </p:sp>
      <p:sp>
        <p:nvSpPr>
          <p:cNvPr id="1522733" name="Line 45"/>
          <p:cNvSpPr>
            <a:spLocks noChangeShapeType="1"/>
          </p:cNvSpPr>
          <p:nvPr/>
        </p:nvSpPr>
        <p:spPr bwMode="auto">
          <a:xfrm flipV="1">
            <a:off x="1260475" y="1609725"/>
            <a:ext cx="0" cy="720725"/>
          </a:xfrm>
          <a:prstGeom prst="line">
            <a:avLst/>
          </a:prstGeom>
          <a:noFill/>
          <a:ln w="19050">
            <a:solidFill>
              <a:schemeClr val="tx1"/>
            </a:solidFill>
            <a:round/>
            <a:headEnd/>
            <a:tailEnd/>
          </a:ln>
        </p:spPr>
        <p:txBody>
          <a:bodyPr/>
          <a:lstStyle/>
          <a:p>
            <a:endParaRPr lang="es-ES"/>
          </a:p>
        </p:txBody>
      </p:sp>
      <p:sp>
        <p:nvSpPr>
          <p:cNvPr id="1522734" name="Line 46"/>
          <p:cNvSpPr>
            <a:spLocks noChangeShapeType="1"/>
          </p:cNvSpPr>
          <p:nvPr/>
        </p:nvSpPr>
        <p:spPr bwMode="auto">
          <a:xfrm>
            <a:off x="757238" y="1609725"/>
            <a:ext cx="503237" cy="0"/>
          </a:xfrm>
          <a:prstGeom prst="line">
            <a:avLst/>
          </a:prstGeom>
          <a:noFill/>
          <a:ln w="19050">
            <a:solidFill>
              <a:schemeClr val="tx1"/>
            </a:solidFill>
            <a:round/>
            <a:headEnd/>
            <a:tailEnd/>
          </a:ln>
        </p:spPr>
        <p:txBody>
          <a:bodyPr/>
          <a:lstStyle/>
          <a:p>
            <a:endParaRPr lang="es-ES"/>
          </a:p>
        </p:txBody>
      </p:sp>
      <p:sp>
        <p:nvSpPr>
          <p:cNvPr id="1522735" name="Line 47"/>
          <p:cNvSpPr>
            <a:spLocks noChangeShapeType="1"/>
          </p:cNvSpPr>
          <p:nvPr/>
        </p:nvSpPr>
        <p:spPr bwMode="auto">
          <a:xfrm>
            <a:off x="1549400" y="2185988"/>
            <a:ext cx="0" cy="288925"/>
          </a:xfrm>
          <a:prstGeom prst="line">
            <a:avLst/>
          </a:prstGeom>
          <a:noFill/>
          <a:ln w="19050">
            <a:solidFill>
              <a:schemeClr val="tx1"/>
            </a:solidFill>
            <a:round/>
            <a:headEnd/>
            <a:tailEnd/>
          </a:ln>
        </p:spPr>
        <p:txBody>
          <a:bodyPr/>
          <a:lstStyle/>
          <a:p>
            <a:endParaRPr lang="es-ES"/>
          </a:p>
        </p:txBody>
      </p:sp>
      <p:sp>
        <p:nvSpPr>
          <p:cNvPr id="1522736" name="Line 48"/>
          <p:cNvSpPr>
            <a:spLocks noChangeShapeType="1"/>
          </p:cNvSpPr>
          <p:nvPr/>
        </p:nvSpPr>
        <p:spPr bwMode="auto">
          <a:xfrm>
            <a:off x="468313" y="2546350"/>
            <a:ext cx="1081087"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37" name="Line 49"/>
          <p:cNvSpPr>
            <a:spLocks noChangeShapeType="1"/>
          </p:cNvSpPr>
          <p:nvPr/>
        </p:nvSpPr>
        <p:spPr bwMode="auto">
          <a:xfrm>
            <a:off x="2159000" y="2185988"/>
            <a:ext cx="0" cy="288925"/>
          </a:xfrm>
          <a:prstGeom prst="line">
            <a:avLst/>
          </a:prstGeom>
          <a:noFill/>
          <a:ln w="19050">
            <a:solidFill>
              <a:schemeClr val="tx1"/>
            </a:solidFill>
            <a:round/>
            <a:headEnd/>
            <a:tailEnd/>
          </a:ln>
        </p:spPr>
        <p:txBody>
          <a:bodyPr/>
          <a:lstStyle/>
          <a:p>
            <a:endParaRPr lang="es-ES"/>
          </a:p>
        </p:txBody>
      </p:sp>
      <p:sp>
        <p:nvSpPr>
          <p:cNvPr id="1522738" name="Line 50"/>
          <p:cNvSpPr>
            <a:spLocks noChangeShapeType="1"/>
          </p:cNvSpPr>
          <p:nvPr/>
        </p:nvSpPr>
        <p:spPr bwMode="auto">
          <a:xfrm>
            <a:off x="2159000" y="2330450"/>
            <a:ext cx="1081088" cy="0"/>
          </a:xfrm>
          <a:prstGeom prst="line">
            <a:avLst/>
          </a:prstGeom>
          <a:noFill/>
          <a:ln w="19050">
            <a:solidFill>
              <a:schemeClr val="tx1"/>
            </a:solidFill>
            <a:prstDash val="sysDot"/>
            <a:round/>
            <a:headEnd/>
            <a:tailEnd/>
          </a:ln>
        </p:spPr>
        <p:txBody>
          <a:bodyPr/>
          <a:lstStyle/>
          <a:p>
            <a:endParaRPr lang="es-ES"/>
          </a:p>
        </p:txBody>
      </p:sp>
      <p:sp>
        <p:nvSpPr>
          <p:cNvPr id="1522739" name="Line 51"/>
          <p:cNvSpPr>
            <a:spLocks noChangeShapeType="1"/>
          </p:cNvSpPr>
          <p:nvPr/>
        </p:nvSpPr>
        <p:spPr bwMode="auto">
          <a:xfrm>
            <a:off x="3240088" y="2185988"/>
            <a:ext cx="0" cy="288925"/>
          </a:xfrm>
          <a:prstGeom prst="line">
            <a:avLst/>
          </a:prstGeom>
          <a:noFill/>
          <a:ln w="19050">
            <a:solidFill>
              <a:schemeClr val="tx1"/>
            </a:solidFill>
            <a:round/>
            <a:headEnd/>
            <a:tailEnd/>
          </a:ln>
        </p:spPr>
        <p:txBody>
          <a:bodyPr/>
          <a:lstStyle/>
          <a:p>
            <a:endParaRPr lang="es-ES"/>
          </a:p>
        </p:txBody>
      </p:sp>
      <p:sp>
        <p:nvSpPr>
          <p:cNvPr id="1522740" name="Line 52"/>
          <p:cNvSpPr>
            <a:spLocks noChangeShapeType="1"/>
          </p:cNvSpPr>
          <p:nvPr/>
        </p:nvSpPr>
        <p:spPr bwMode="auto">
          <a:xfrm>
            <a:off x="2159000" y="2546350"/>
            <a:ext cx="1081088"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41" name="Line 53"/>
          <p:cNvSpPr>
            <a:spLocks noChangeShapeType="1"/>
          </p:cNvSpPr>
          <p:nvPr/>
        </p:nvSpPr>
        <p:spPr bwMode="auto">
          <a:xfrm>
            <a:off x="3924300" y="2185988"/>
            <a:ext cx="0" cy="288925"/>
          </a:xfrm>
          <a:prstGeom prst="line">
            <a:avLst/>
          </a:prstGeom>
          <a:noFill/>
          <a:ln w="19050">
            <a:solidFill>
              <a:schemeClr val="tx1"/>
            </a:solidFill>
            <a:round/>
            <a:headEnd/>
            <a:tailEnd/>
          </a:ln>
        </p:spPr>
        <p:txBody>
          <a:bodyPr/>
          <a:lstStyle/>
          <a:p>
            <a:endParaRPr lang="es-ES"/>
          </a:p>
        </p:txBody>
      </p:sp>
      <p:sp>
        <p:nvSpPr>
          <p:cNvPr id="1522742" name="Line 54"/>
          <p:cNvSpPr>
            <a:spLocks noChangeShapeType="1"/>
          </p:cNvSpPr>
          <p:nvPr/>
        </p:nvSpPr>
        <p:spPr bwMode="auto">
          <a:xfrm>
            <a:off x="3924300" y="2330450"/>
            <a:ext cx="1081088" cy="0"/>
          </a:xfrm>
          <a:prstGeom prst="line">
            <a:avLst/>
          </a:prstGeom>
          <a:noFill/>
          <a:ln w="19050">
            <a:solidFill>
              <a:schemeClr val="tx1"/>
            </a:solidFill>
            <a:prstDash val="sysDot"/>
            <a:round/>
            <a:headEnd/>
            <a:tailEnd/>
          </a:ln>
        </p:spPr>
        <p:txBody>
          <a:bodyPr/>
          <a:lstStyle/>
          <a:p>
            <a:endParaRPr lang="es-ES"/>
          </a:p>
        </p:txBody>
      </p:sp>
      <p:sp>
        <p:nvSpPr>
          <p:cNvPr id="1522743" name="Line 55"/>
          <p:cNvSpPr>
            <a:spLocks noChangeShapeType="1"/>
          </p:cNvSpPr>
          <p:nvPr/>
        </p:nvSpPr>
        <p:spPr bwMode="auto">
          <a:xfrm>
            <a:off x="5005388" y="2185988"/>
            <a:ext cx="0" cy="288925"/>
          </a:xfrm>
          <a:prstGeom prst="line">
            <a:avLst/>
          </a:prstGeom>
          <a:noFill/>
          <a:ln w="19050">
            <a:solidFill>
              <a:schemeClr val="tx1"/>
            </a:solidFill>
            <a:round/>
            <a:headEnd/>
            <a:tailEnd/>
          </a:ln>
        </p:spPr>
        <p:txBody>
          <a:bodyPr/>
          <a:lstStyle/>
          <a:p>
            <a:endParaRPr lang="es-ES"/>
          </a:p>
        </p:txBody>
      </p:sp>
      <p:sp>
        <p:nvSpPr>
          <p:cNvPr id="1522744" name="Line 56"/>
          <p:cNvSpPr>
            <a:spLocks noChangeShapeType="1"/>
          </p:cNvSpPr>
          <p:nvPr/>
        </p:nvSpPr>
        <p:spPr bwMode="auto">
          <a:xfrm>
            <a:off x="3924300" y="2546350"/>
            <a:ext cx="1081088" cy="0"/>
          </a:xfrm>
          <a:prstGeom prst="line">
            <a:avLst/>
          </a:prstGeom>
          <a:noFill/>
          <a:ln w="9525">
            <a:solidFill>
              <a:schemeClr val="tx1"/>
            </a:solidFill>
            <a:round/>
            <a:headEnd type="triangle" w="med" len="med"/>
            <a:tailEnd type="triangle" w="med" len="med"/>
          </a:ln>
        </p:spPr>
        <p:txBody>
          <a:bodyPr/>
          <a:lstStyle/>
          <a:p>
            <a:endParaRPr lang="es-ES"/>
          </a:p>
        </p:txBody>
      </p:sp>
      <p:sp>
        <p:nvSpPr>
          <p:cNvPr id="1522745" name="Freeform 57"/>
          <p:cNvSpPr>
            <a:spLocks/>
          </p:cNvSpPr>
          <p:nvPr/>
        </p:nvSpPr>
        <p:spPr bwMode="auto">
          <a:xfrm>
            <a:off x="2171700" y="1798638"/>
            <a:ext cx="1081088" cy="517525"/>
          </a:xfrm>
          <a:custGeom>
            <a:avLst/>
            <a:gdLst>
              <a:gd name="T0" fmla="*/ 0 w 681"/>
              <a:gd name="T1" fmla="*/ 326 h 326"/>
              <a:gd name="T2" fmla="*/ 46 w 681"/>
              <a:gd name="T3" fmla="*/ 281 h 326"/>
              <a:gd name="T4" fmla="*/ 182 w 681"/>
              <a:gd name="T5" fmla="*/ 190 h 326"/>
              <a:gd name="T6" fmla="*/ 227 w 681"/>
              <a:gd name="T7" fmla="*/ 99 h 326"/>
              <a:gd name="T8" fmla="*/ 363 w 681"/>
              <a:gd name="T9" fmla="*/ 54 h 326"/>
              <a:gd name="T10" fmla="*/ 454 w 681"/>
              <a:gd name="T11" fmla="*/ 8 h 326"/>
              <a:gd name="T12" fmla="*/ 544 w 681"/>
              <a:gd name="T13" fmla="*/ 8 h 326"/>
              <a:gd name="T14" fmla="*/ 590 w 681"/>
              <a:gd name="T15" fmla="*/ 54 h 326"/>
              <a:gd name="T16" fmla="*/ 590 w 681"/>
              <a:gd name="T17" fmla="*/ 190 h 326"/>
              <a:gd name="T18" fmla="*/ 635 w 681"/>
              <a:gd name="T19" fmla="*/ 235 h 326"/>
              <a:gd name="T20" fmla="*/ 681 w 681"/>
              <a:gd name="T21" fmla="*/ 281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1"/>
              <a:gd name="T34" fmla="*/ 0 h 326"/>
              <a:gd name="T35" fmla="*/ 681 w 681"/>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1" h="326">
                <a:moveTo>
                  <a:pt x="0" y="326"/>
                </a:moveTo>
                <a:cubicBezTo>
                  <a:pt x="8" y="315"/>
                  <a:pt x="16" y="304"/>
                  <a:pt x="46" y="281"/>
                </a:cubicBezTo>
                <a:cubicBezTo>
                  <a:pt x="76" y="258"/>
                  <a:pt x="152" y="220"/>
                  <a:pt x="182" y="190"/>
                </a:cubicBezTo>
                <a:cubicBezTo>
                  <a:pt x="212" y="160"/>
                  <a:pt x="197" y="122"/>
                  <a:pt x="227" y="99"/>
                </a:cubicBezTo>
                <a:cubicBezTo>
                  <a:pt x="257" y="76"/>
                  <a:pt x="325" y="69"/>
                  <a:pt x="363" y="54"/>
                </a:cubicBezTo>
                <a:cubicBezTo>
                  <a:pt x="401" y="39"/>
                  <a:pt x="424" y="16"/>
                  <a:pt x="454" y="8"/>
                </a:cubicBezTo>
                <a:cubicBezTo>
                  <a:pt x="484" y="0"/>
                  <a:pt x="521" y="0"/>
                  <a:pt x="544" y="8"/>
                </a:cubicBezTo>
                <a:cubicBezTo>
                  <a:pt x="567" y="16"/>
                  <a:pt x="582" y="24"/>
                  <a:pt x="590" y="54"/>
                </a:cubicBezTo>
                <a:cubicBezTo>
                  <a:pt x="598" y="84"/>
                  <a:pt x="583" y="160"/>
                  <a:pt x="590" y="190"/>
                </a:cubicBezTo>
                <a:cubicBezTo>
                  <a:pt x="597" y="220"/>
                  <a:pt x="620" y="220"/>
                  <a:pt x="635" y="235"/>
                </a:cubicBezTo>
                <a:cubicBezTo>
                  <a:pt x="650" y="250"/>
                  <a:pt x="673" y="273"/>
                  <a:pt x="681" y="281"/>
                </a:cubicBezTo>
              </a:path>
            </a:pathLst>
          </a:custGeom>
          <a:noFill/>
          <a:ln w="19050">
            <a:solidFill>
              <a:schemeClr val="tx1"/>
            </a:solidFill>
            <a:round/>
            <a:headEnd/>
            <a:tailEnd/>
          </a:ln>
        </p:spPr>
        <p:txBody>
          <a:bodyPr/>
          <a:lstStyle/>
          <a:p>
            <a:endParaRPr lang="es-ES"/>
          </a:p>
        </p:txBody>
      </p:sp>
      <p:sp>
        <p:nvSpPr>
          <p:cNvPr id="1522746" name="Freeform 58"/>
          <p:cNvSpPr>
            <a:spLocks/>
          </p:cNvSpPr>
          <p:nvPr/>
        </p:nvSpPr>
        <p:spPr bwMode="auto">
          <a:xfrm>
            <a:off x="3937000" y="1484313"/>
            <a:ext cx="1081088" cy="517525"/>
          </a:xfrm>
          <a:custGeom>
            <a:avLst/>
            <a:gdLst>
              <a:gd name="T0" fmla="*/ 0 w 681"/>
              <a:gd name="T1" fmla="*/ 326 h 326"/>
              <a:gd name="T2" fmla="*/ 46 w 681"/>
              <a:gd name="T3" fmla="*/ 281 h 326"/>
              <a:gd name="T4" fmla="*/ 182 w 681"/>
              <a:gd name="T5" fmla="*/ 190 h 326"/>
              <a:gd name="T6" fmla="*/ 227 w 681"/>
              <a:gd name="T7" fmla="*/ 99 h 326"/>
              <a:gd name="T8" fmla="*/ 363 w 681"/>
              <a:gd name="T9" fmla="*/ 54 h 326"/>
              <a:gd name="T10" fmla="*/ 454 w 681"/>
              <a:gd name="T11" fmla="*/ 8 h 326"/>
              <a:gd name="T12" fmla="*/ 544 w 681"/>
              <a:gd name="T13" fmla="*/ 8 h 326"/>
              <a:gd name="T14" fmla="*/ 590 w 681"/>
              <a:gd name="T15" fmla="*/ 54 h 326"/>
              <a:gd name="T16" fmla="*/ 590 w 681"/>
              <a:gd name="T17" fmla="*/ 190 h 326"/>
              <a:gd name="T18" fmla="*/ 635 w 681"/>
              <a:gd name="T19" fmla="*/ 235 h 326"/>
              <a:gd name="T20" fmla="*/ 681 w 681"/>
              <a:gd name="T21" fmla="*/ 281 h 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1"/>
              <a:gd name="T34" fmla="*/ 0 h 326"/>
              <a:gd name="T35" fmla="*/ 681 w 681"/>
              <a:gd name="T36" fmla="*/ 326 h 3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1" h="326">
                <a:moveTo>
                  <a:pt x="0" y="326"/>
                </a:moveTo>
                <a:cubicBezTo>
                  <a:pt x="8" y="315"/>
                  <a:pt x="16" y="304"/>
                  <a:pt x="46" y="281"/>
                </a:cubicBezTo>
                <a:cubicBezTo>
                  <a:pt x="76" y="258"/>
                  <a:pt x="152" y="220"/>
                  <a:pt x="182" y="190"/>
                </a:cubicBezTo>
                <a:cubicBezTo>
                  <a:pt x="212" y="160"/>
                  <a:pt x="197" y="122"/>
                  <a:pt x="227" y="99"/>
                </a:cubicBezTo>
                <a:cubicBezTo>
                  <a:pt x="257" y="76"/>
                  <a:pt x="325" y="69"/>
                  <a:pt x="363" y="54"/>
                </a:cubicBezTo>
                <a:cubicBezTo>
                  <a:pt x="401" y="39"/>
                  <a:pt x="424" y="16"/>
                  <a:pt x="454" y="8"/>
                </a:cubicBezTo>
                <a:cubicBezTo>
                  <a:pt x="484" y="0"/>
                  <a:pt x="521" y="0"/>
                  <a:pt x="544" y="8"/>
                </a:cubicBezTo>
                <a:cubicBezTo>
                  <a:pt x="567" y="16"/>
                  <a:pt x="582" y="24"/>
                  <a:pt x="590" y="54"/>
                </a:cubicBezTo>
                <a:cubicBezTo>
                  <a:pt x="598" y="84"/>
                  <a:pt x="583" y="160"/>
                  <a:pt x="590" y="190"/>
                </a:cubicBezTo>
                <a:cubicBezTo>
                  <a:pt x="597" y="220"/>
                  <a:pt x="620" y="220"/>
                  <a:pt x="635" y="235"/>
                </a:cubicBezTo>
                <a:cubicBezTo>
                  <a:pt x="650" y="250"/>
                  <a:pt x="673" y="273"/>
                  <a:pt x="681" y="281"/>
                </a:cubicBezTo>
              </a:path>
            </a:pathLst>
          </a:custGeom>
          <a:noFill/>
          <a:ln w="19050">
            <a:solidFill>
              <a:schemeClr val="tx1"/>
            </a:solidFill>
            <a:round/>
            <a:headEnd/>
            <a:tailEnd/>
          </a:ln>
        </p:spPr>
        <p:txBody>
          <a:bodyPr/>
          <a:lstStyle/>
          <a:p>
            <a:endParaRPr lang="es-ES"/>
          </a:p>
        </p:txBody>
      </p:sp>
      <p:sp>
        <p:nvSpPr>
          <p:cNvPr id="1522747" name="Text Box 59"/>
          <p:cNvSpPr txBox="1">
            <a:spLocks noChangeArrowheads="1"/>
          </p:cNvSpPr>
          <p:nvPr/>
        </p:nvSpPr>
        <p:spPr bwMode="auto">
          <a:xfrm>
            <a:off x="323850" y="3001963"/>
            <a:ext cx="1355725" cy="304800"/>
          </a:xfrm>
          <a:prstGeom prst="rect">
            <a:avLst/>
          </a:prstGeom>
          <a:noFill/>
          <a:ln w="9525">
            <a:noFill/>
            <a:miter lim="800000"/>
            <a:headEnd/>
            <a:tailEnd/>
          </a:ln>
        </p:spPr>
        <p:txBody>
          <a:bodyPr wrap="none">
            <a:spAutoFit/>
          </a:bodyPr>
          <a:lstStyle/>
          <a:p>
            <a:r>
              <a:rPr lang="es-ES" sz="1400" b="1"/>
              <a:t>Pulso original</a:t>
            </a:r>
          </a:p>
        </p:txBody>
      </p:sp>
      <p:sp>
        <p:nvSpPr>
          <p:cNvPr id="1522748" name="Text Box 60"/>
          <p:cNvSpPr txBox="1">
            <a:spLocks noChangeArrowheads="1"/>
          </p:cNvSpPr>
          <p:nvPr/>
        </p:nvSpPr>
        <p:spPr bwMode="auto">
          <a:xfrm>
            <a:off x="1979613" y="2930525"/>
            <a:ext cx="1435100" cy="517525"/>
          </a:xfrm>
          <a:prstGeom prst="rect">
            <a:avLst/>
          </a:prstGeom>
          <a:noFill/>
          <a:ln w="9525">
            <a:noFill/>
            <a:miter lim="800000"/>
            <a:headEnd/>
            <a:tailEnd/>
          </a:ln>
        </p:spPr>
        <p:txBody>
          <a:bodyPr wrap="none">
            <a:spAutoFit/>
          </a:bodyPr>
          <a:lstStyle/>
          <a:p>
            <a:pPr algn="ctr"/>
            <a:r>
              <a:rPr lang="es-ES" sz="1400" b="1"/>
              <a:t>Pulso llegado</a:t>
            </a:r>
          </a:p>
          <a:p>
            <a:pPr algn="ctr"/>
            <a:r>
              <a:rPr lang="es-ES" sz="1400" b="1"/>
              <a:t>al amplificador</a:t>
            </a:r>
          </a:p>
        </p:txBody>
      </p:sp>
      <p:sp>
        <p:nvSpPr>
          <p:cNvPr id="1522749" name="Text Box 61"/>
          <p:cNvSpPr txBox="1">
            <a:spLocks noChangeArrowheads="1"/>
          </p:cNvSpPr>
          <p:nvPr/>
        </p:nvSpPr>
        <p:spPr bwMode="auto">
          <a:xfrm>
            <a:off x="3881438" y="2857500"/>
            <a:ext cx="1228725" cy="730250"/>
          </a:xfrm>
          <a:prstGeom prst="rect">
            <a:avLst/>
          </a:prstGeom>
          <a:noFill/>
          <a:ln w="9525">
            <a:noFill/>
            <a:miter lim="800000"/>
            <a:headEnd/>
            <a:tailEnd/>
          </a:ln>
        </p:spPr>
        <p:txBody>
          <a:bodyPr wrap="none">
            <a:spAutoFit/>
          </a:bodyPr>
          <a:lstStyle/>
          <a:p>
            <a:pPr algn="ctr"/>
            <a:r>
              <a:rPr lang="es-ES" sz="1400" b="1"/>
              <a:t>1R: Restore.</a:t>
            </a:r>
          </a:p>
          <a:p>
            <a:pPr algn="ctr"/>
            <a:r>
              <a:rPr lang="es-ES" sz="1400" b="1"/>
              <a:t>El ruido se</a:t>
            </a:r>
          </a:p>
          <a:p>
            <a:pPr algn="ctr"/>
            <a:r>
              <a:rPr lang="es-ES" sz="1400" b="1"/>
              <a:t>acumula</a:t>
            </a:r>
          </a:p>
        </p:txBody>
      </p:sp>
      <p:sp>
        <p:nvSpPr>
          <p:cNvPr id="1522750" name="Text Box 62"/>
          <p:cNvSpPr txBox="1">
            <a:spLocks noChangeArrowheads="1"/>
          </p:cNvSpPr>
          <p:nvPr/>
        </p:nvSpPr>
        <p:spPr bwMode="auto">
          <a:xfrm>
            <a:off x="2457450" y="5286375"/>
            <a:ext cx="387350" cy="274638"/>
          </a:xfrm>
          <a:prstGeom prst="rect">
            <a:avLst/>
          </a:prstGeom>
          <a:noFill/>
          <a:ln w="9525">
            <a:noFill/>
            <a:miter lim="800000"/>
            <a:headEnd/>
            <a:tailEnd/>
          </a:ln>
        </p:spPr>
        <p:txBody>
          <a:bodyPr wrap="none">
            <a:spAutoFit/>
          </a:bodyPr>
          <a:lstStyle/>
          <a:p>
            <a:r>
              <a:rPr lang="es-ES" sz="1200" b="1"/>
              <a:t>Bit</a:t>
            </a:r>
          </a:p>
        </p:txBody>
      </p:sp>
      <p:sp>
        <p:nvSpPr>
          <p:cNvPr id="1522751" name="Text Box 63"/>
          <p:cNvSpPr txBox="1">
            <a:spLocks noChangeArrowheads="1"/>
          </p:cNvSpPr>
          <p:nvPr/>
        </p:nvSpPr>
        <p:spPr bwMode="auto">
          <a:xfrm>
            <a:off x="4125913" y="5286375"/>
            <a:ext cx="387350" cy="274638"/>
          </a:xfrm>
          <a:prstGeom prst="rect">
            <a:avLst/>
          </a:prstGeom>
          <a:noFill/>
          <a:ln w="9525">
            <a:noFill/>
            <a:miter lim="800000"/>
            <a:headEnd/>
            <a:tailEnd/>
          </a:ln>
        </p:spPr>
        <p:txBody>
          <a:bodyPr wrap="none">
            <a:spAutoFit/>
          </a:bodyPr>
          <a:lstStyle/>
          <a:p>
            <a:r>
              <a:rPr lang="es-ES" sz="1200" b="1"/>
              <a:t>Bit</a:t>
            </a:r>
          </a:p>
        </p:txBody>
      </p:sp>
      <p:sp>
        <p:nvSpPr>
          <p:cNvPr id="1522752" name="Text Box 64"/>
          <p:cNvSpPr txBox="1">
            <a:spLocks noChangeArrowheads="1"/>
          </p:cNvSpPr>
          <p:nvPr/>
        </p:nvSpPr>
        <p:spPr bwMode="auto">
          <a:xfrm>
            <a:off x="5737225" y="5286375"/>
            <a:ext cx="387350" cy="274638"/>
          </a:xfrm>
          <a:prstGeom prst="rect">
            <a:avLst/>
          </a:prstGeom>
          <a:noFill/>
          <a:ln w="9525">
            <a:noFill/>
            <a:miter lim="800000"/>
            <a:headEnd/>
            <a:tailEnd/>
          </a:ln>
        </p:spPr>
        <p:txBody>
          <a:bodyPr wrap="none">
            <a:spAutoFit/>
          </a:bodyPr>
          <a:lstStyle/>
          <a:p>
            <a:r>
              <a:rPr lang="es-ES" sz="1200" b="1"/>
              <a:t>Bit</a:t>
            </a:r>
          </a:p>
        </p:txBody>
      </p:sp>
      <p:sp>
        <p:nvSpPr>
          <p:cNvPr id="1522753" name="Text Box 65"/>
          <p:cNvSpPr txBox="1">
            <a:spLocks noChangeArrowheads="1"/>
          </p:cNvSpPr>
          <p:nvPr/>
        </p:nvSpPr>
        <p:spPr bwMode="auto">
          <a:xfrm>
            <a:off x="7515225" y="5286375"/>
            <a:ext cx="387350" cy="274638"/>
          </a:xfrm>
          <a:prstGeom prst="rect">
            <a:avLst/>
          </a:prstGeom>
          <a:noFill/>
          <a:ln w="9525">
            <a:noFill/>
            <a:miter lim="800000"/>
            <a:headEnd/>
            <a:tailEnd/>
          </a:ln>
        </p:spPr>
        <p:txBody>
          <a:bodyPr wrap="none">
            <a:spAutoFit/>
          </a:bodyPr>
          <a:lstStyle/>
          <a:p>
            <a:r>
              <a:rPr lang="es-ES" sz="1200" b="1"/>
              <a:t>Bit</a:t>
            </a:r>
          </a:p>
        </p:txBody>
      </p:sp>
      <p:sp>
        <p:nvSpPr>
          <p:cNvPr id="1522754" name="Text Box 66"/>
          <p:cNvSpPr txBox="1">
            <a:spLocks noChangeArrowheads="1"/>
          </p:cNvSpPr>
          <p:nvPr/>
        </p:nvSpPr>
        <p:spPr bwMode="auto">
          <a:xfrm>
            <a:off x="2503488" y="2568575"/>
            <a:ext cx="387350" cy="274638"/>
          </a:xfrm>
          <a:prstGeom prst="rect">
            <a:avLst/>
          </a:prstGeom>
          <a:noFill/>
          <a:ln w="9525">
            <a:noFill/>
            <a:miter lim="800000"/>
            <a:headEnd/>
            <a:tailEnd/>
          </a:ln>
        </p:spPr>
        <p:txBody>
          <a:bodyPr wrap="none">
            <a:spAutoFit/>
          </a:bodyPr>
          <a:lstStyle/>
          <a:p>
            <a:r>
              <a:rPr lang="es-ES" sz="1200" b="1"/>
              <a:t>Bit</a:t>
            </a:r>
          </a:p>
        </p:txBody>
      </p:sp>
      <p:sp>
        <p:nvSpPr>
          <p:cNvPr id="1522755" name="Text Box 67"/>
          <p:cNvSpPr txBox="1">
            <a:spLocks noChangeArrowheads="1"/>
          </p:cNvSpPr>
          <p:nvPr/>
        </p:nvSpPr>
        <p:spPr bwMode="auto">
          <a:xfrm>
            <a:off x="4268788" y="2568575"/>
            <a:ext cx="387350" cy="274638"/>
          </a:xfrm>
          <a:prstGeom prst="rect">
            <a:avLst/>
          </a:prstGeom>
          <a:noFill/>
          <a:ln w="9525">
            <a:noFill/>
            <a:miter lim="800000"/>
            <a:headEnd/>
            <a:tailEnd/>
          </a:ln>
        </p:spPr>
        <p:txBody>
          <a:bodyPr wrap="none">
            <a:spAutoFit/>
          </a:bodyPr>
          <a:lstStyle/>
          <a:p>
            <a:r>
              <a:rPr lang="es-ES" sz="1200" b="1"/>
              <a:t>Bit</a:t>
            </a:r>
          </a:p>
        </p:txBody>
      </p:sp>
      <p:sp>
        <p:nvSpPr>
          <p:cNvPr id="1522756" name="Text Box 68"/>
          <p:cNvSpPr txBox="1">
            <a:spLocks noChangeArrowheads="1"/>
          </p:cNvSpPr>
          <p:nvPr/>
        </p:nvSpPr>
        <p:spPr bwMode="auto">
          <a:xfrm>
            <a:off x="755650" y="2568575"/>
            <a:ext cx="387350" cy="274638"/>
          </a:xfrm>
          <a:prstGeom prst="rect">
            <a:avLst/>
          </a:prstGeom>
          <a:noFill/>
          <a:ln w="9525">
            <a:noFill/>
            <a:miter lim="800000"/>
            <a:headEnd/>
            <a:tailEnd/>
          </a:ln>
        </p:spPr>
        <p:txBody>
          <a:bodyPr wrap="none">
            <a:spAutoFit/>
          </a:bodyPr>
          <a:lstStyle/>
          <a:p>
            <a:r>
              <a:rPr lang="es-ES" sz="1200" b="1"/>
              <a:t>Bit</a:t>
            </a:r>
          </a:p>
        </p:txBody>
      </p:sp>
      <p:sp>
        <p:nvSpPr>
          <p:cNvPr id="1522757" name="Text Box 69"/>
          <p:cNvSpPr txBox="1">
            <a:spLocks noChangeArrowheads="1"/>
          </p:cNvSpPr>
          <p:nvPr/>
        </p:nvSpPr>
        <p:spPr bwMode="auto">
          <a:xfrm>
            <a:off x="5626100" y="1585913"/>
            <a:ext cx="3338513" cy="1558925"/>
          </a:xfrm>
          <a:prstGeom prst="rect">
            <a:avLst/>
          </a:prstGeom>
          <a:noFill/>
          <a:ln w="9525">
            <a:noFill/>
            <a:miter lim="800000"/>
            <a:headEnd/>
            <a:tailEnd/>
          </a:ln>
        </p:spPr>
        <p:txBody>
          <a:bodyPr>
            <a:spAutoFit/>
          </a:bodyPr>
          <a:lstStyle/>
          <a:p>
            <a:r>
              <a:rPr lang="es-ES"/>
              <a:t>El repetidor tiene que saber la velocidad de la señal que recibe, para regenerar pulsos de la misma duración. El amplificador no porque solo maneja la señal a nivel analógico.</a:t>
            </a:r>
          </a:p>
        </p:txBody>
      </p:sp>
      <p:sp>
        <p:nvSpPr>
          <p:cNvPr id="74" name="73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24</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2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27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27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27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27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27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27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227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227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27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27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27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27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27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227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227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227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227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227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227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227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227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227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227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226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226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2269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2269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226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226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2269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2269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26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227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227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2270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227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227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2270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2270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2270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2270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2270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2271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2271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2271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2271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2271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2271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2271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227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227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2271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2272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2272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2272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2272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52272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2272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52272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52272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2272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2275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2275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2275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2275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52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691" grpId="0"/>
      <p:bldP spid="1522692" grpId="0" animBg="1"/>
      <p:bldP spid="1522693" grpId="0" animBg="1"/>
      <p:bldP spid="1522694" grpId="0" animBg="1"/>
      <p:bldP spid="1522695" grpId="0" animBg="1"/>
      <p:bldP spid="1522696" grpId="0" animBg="1"/>
      <p:bldP spid="1522697" grpId="0" animBg="1"/>
      <p:bldP spid="1522698" grpId="0" animBg="1"/>
      <p:bldP spid="1522699" grpId="0"/>
      <p:bldP spid="1522700" grpId="0" animBg="1"/>
      <p:bldP spid="1522701" grpId="0" animBg="1"/>
      <p:bldP spid="1522702" grpId="0" animBg="1"/>
      <p:bldP spid="1522703" grpId="0" animBg="1"/>
      <p:bldP spid="1522704" grpId="0" animBg="1"/>
      <p:bldP spid="1522705" grpId="0" animBg="1"/>
      <p:bldP spid="1522706" grpId="0" animBg="1"/>
      <p:bldP spid="1522707" grpId="0" animBg="1"/>
      <p:bldP spid="1522708" grpId="0" animBg="1"/>
      <p:bldP spid="1522709" grpId="0" animBg="1"/>
      <p:bldP spid="1522710" grpId="0" animBg="1"/>
      <p:bldP spid="1522711" grpId="0" animBg="1"/>
      <p:bldP spid="1522712" grpId="0" animBg="1"/>
      <p:bldP spid="1522713" grpId="0" animBg="1"/>
      <p:bldP spid="1522714" grpId="0" animBg="1"/>
      <p:bldP spid="1522715" grpId="0" animBg="1"/>
      <p:bldP spid="1522716" grpId="0" animBg="1"/>
      <p:bldP spid="1522717" grpId="0" animBg="1"/>
      <p:bldP spid="1522718" grpId="0" animBg="1"/>
      <p:bldP spid="1522719" grpId="0" animBg="1"/>
      <p:bldP spid="1522720" grpId="0" animBg="1"/>
      <p:bldP spid="1522721" grpId="0" animBg="1"/>
      <p:bldP spid="1522722" grpId="0" animBg="1"/>
      <p:bldP spid="1522723" grpId="0" animBg="1"/>
      <p:bldP spid="1522724" grpId="0"/>
      <p:bldP spid="1522725" grpId="0"/>
      <p:bldP spid="1522726" grpId="0"/>
      <p:bldP spid="1522727" grpId="0"/>
      <p:bldP spid="1522728" grpId="0"/>
      <p:bldP spid="1522729" grpId="0"/>
      <p:bldP spid="1522730" grpId="0" animBg="1"/>
      <p:bldP spid="1522731" grpId="0" animBg="1"/>
      <p:bldP spid="1522732" grpId="0" animBg="1"/>
      <p:bldP spid="1522733" grpId="0" animBg="1"/>
      <p:bldP spid="1522734" grpId="0" animBg="1"/>
      <p:bldP spid="1522735" grpId="0" animBg="1"/>
      <p:bldP spid="1522736" grpId="0" animBg="1"/>
      <p:bldP spid="1522737" grpId="0" animBg="1"/>
      <p:bldP spid="1522738" grpId="0" animBg="1"/>
      <p:bldP spid="1522739" grpId="0" animBg="1"/>
      <p:bldP spid="1522740" grpId="0" animBg="1"/>
      <p:bldP spid="1522741" grpId="0" animBg="1"/>
      <p:bldP spid="1522742" grpId="0" animBg="1"/>
      <p:bldP spid="1522743" grpId="0" animBg="1"/>
      <p:bldP spid="1522744" grpId="0" animBg="1"/>
      <p:bldP spid="1522745" grpId="0" animBg="1"/>
      <p:bldP spid="1522746" grpId="0" animBg="1"/>
      <p:bldP spid="1522747" grpId="0"/>
      <p:bldP spid="1522748" grpId="0"/>
      <p:bldP spid="1522749" grpId="0"/>
      <p:bldP spid="1522750" grpId="0"/>
      <p:bldP spid="1522751" grpId="0"/>
      <p:bldP spid="1522752" grpId="0"/>
      <p:bldP spid="1522753" grpId="0"/>
      <p:bldP spid="1522754" grpId="0"/>
      <p:bldP spid="1522755" grpId="0"/>
      <p:bldP spid="1522756" grpId="0"/>
      <p:bldP spid="15227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7"/>
          <p:cNvSpPr>
            <a:spLocks noChangeArrowheads="1"/>
          </p:cNvSpPr>
          <p:nvPr/>
        </p:nvSpPr>
        <p:spPr bwMode="auto">
          <a:xfrm>
            <a:off x="882650" y="2782888"/>
            <a:ext cx="792163" cy="2087562"/>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125956" name="Rectangle 8"/>
          <p:cNvSpPr>
            <a:spLocks noChangeArrowheads="1"/>
          </p:cNvSpPr>
          <p:nvPr/>
        </p:nvSpPr>
        <p:spPr bwMode="auto">
          <a:xfrm>
            <a:off x="1025525" y="2927350"/>
            <a:ext cx="506413" cy="431800"/>
          </a:xfrm>
          <a:prstGeom prst="rect">
            <a:avLst/>
          </a:prstGeom>
          <a:solidFill>
            <a:srgbClr val="33CCCC"/>
          </a:solidFill>
          <a:ln w="9525">
            <a:solidFill>
              <a:schemeClr val="tx1"/>
            </a:solidFill>
            <a:miter lim="800000"/>
            <a:headEnd/>
            <a:tailEnd/>
          </a:ln>
        </p:spPr>
        <p:txBody>
          <a:bodyPr wrap="none" anchor="ctr"/>
          <a:lstStyle/>
          <a:p>
            <a:endParaRPr lang="es-ES"/>
          </a:p>
        </p:txBody>
      </p:sp>
      <p:sp>
        <p:nvSpPr>
          <p:cNvPr id="125957" name="Rectangle 9"/>
          <p:cNvSpPr>
            <a:spLocks noChangeArrowheads="1"/>
          </p:cNvSpPr>
          <p:nvPr/>
        </p:nvSpPr>
        <p:spPr bwMode="auto">
          <a:xfrm>
            <a:off x="1027113" y="3360738"/>
            <a:ext cx="504825" cy="430212"/>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25958" name="Rectangle 11"/>
          <p:cNvSpPr>
            <a:spLocks noChangeArrowheads="1"/>
          </p:cNvSpPr>
          <p:nvPr/>
        </p:nvSpPr>
        <p:spPr bwMode="auto">
          <a:xfrm>
            <a:off x="1025525" y="4295775"/>
            <a:ext cx="506413" cy="431800"/>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125959" name="Rectangle 12"/>
          <p:cNvSpPr>
            <a:spLocks noChangeArrowheads="1"/>
          </p:cNvSpPr>
          <p:nvPr/>
        </p:nvSpPr>
        <p:spPr bwMode="auto">
          <a:xfrm>
            <a:off x="1027113" y="3862388"/>
            <a:ext cx="504825" cy="4318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125960" name="Rectangle 18"/>
          <p:cNvSpPr>
            <a:spLocks noChangeArrowheads="1"/>
          </p:cNvSpPr>
          <p:nvPr/>
        </p:nvSpPr>
        <p:spPr bwMode="auto">
          <a:xfrm>
            <a:off x="7885113" y="2781300"/>
            <a:ext cx="792162" cy="2089150"/>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125961" name="Rectangle 19"/>
          <p:cNvSpPr>
            <a:spLocks noChangeArrowheads="1"/>
          </p:cNvSpPr>
          <p:nvPr/>
        </p:nvSpPr>
        <p:spPr bwMode="auto">
          <a:xfrm>
            <a:off x="8027988" y="4294188"/>
            <a:ext cx="506412" cy="431800"/>
          </a:xfrm>
          <a:prstGeom prst="rect">
            <a:avLst/>
          </a:prstGeom>
          <a:solidFill>
            <a:srgbClr val="33CCCC"/>
          </a:solidFill>
          <a:ln w="9525">
            <a:solidFill>
              <a:schemeClr val="tx1"/>
            </a:solidFill>
            <a:miter lim="800000"/>
            <a:headEnd/>
            <a:tailEnd/>
          </a:ln>
        </p:spPr>
        <p:txBody>
          <a:bodyPr wrap="none" anchor="ctr"/>
          <a:lstStyle/>
          <a:p>
            <a:endParaRPr lang="es-ES"/>
          </a:p>
        </p:txBody>
      </p:sp>
      <p:sp>
        <p:nvSpPr>
          <p:cNvPr id="125962" name="Rectangle 20"/>
          <p:cNvSpPr>
            <a:spLocks noChangeArrowheads="1"/>
          </p:cNvSpPr>
          <p:nvPr/>
        </p:nvSpPr>
        <p:spPr bwMode="auto">
          <a:xfrm>
            <a:off x="8029575" y="3863975"/>
            <a:ext cx="504825" cy="430213"/>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25963" name="Rectangle 21"/>
          <p:cNvSpPr>
            <a:spLocks noChangeArrowheads="1"/>
          </p:cNvSpPr>
          <p:nvPr/>
        </p:nvSpPr>
        <p:spPr bwMode="auto">
          <a:xfrm>
            <a:off x="8029575" y="2925763"/>
            <a:ext cx="506413" cy="431800"/>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125964" name="Rectangle 22"/>
          <p:cNvSpPr>
            <a:spLocks noChangeArrowheads="1"/>
          </p:cNvSpPr>
          <p:nvPr/>
        </p:nvSpPr>
        <p:spPr bwMode="auto">
          <a:xfrm>
            <a:off x="8029575" y="3357563"/>
            <a:ext cx="504825" cy="4318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125965" name="Rectangle 23"/>
          <p:cNvSpPr>
            <a:spLocks noChangeArrowheads="1"/>
          </p:cNvSpPr>
          <p:nvPr/>
        </p:nvSpPr>
        <p:spPr bwMode="auto">
          <a:xfrm>
            <a:off x="3348038" y="3286125"/>
            <a:ext cx="2663825" cy="1081088"/>
          </a:xfrm>
          <a:prstGeom prst="rect">
            <a:avLst/>
          </a:prstGeom>
          <a:solidFill>
            <a:srgbClr val="00FF00"/>
          </a:solidFill>
          <a:ln w="9525">
            <a:solidFill>
              <a:schemeClr val="tx1"/>
            </a:solidFill>
            <a:miter lim="800000"/>
            <a:headEnd/>
            <a:tailEnd/>
          </a:ln>
        </p:spPr>
        <p:txBody>
          <a:bodyPr wrap="none" anchor="ctr"/>
          <a:lstStyle/>
          <a:p>
            <a:endParaRPr lang="es-ES"/>
          </a:p>
        </p:txBody>
      </p:sp>
      <p:sp>
        <p:nvSpPr>
          <p:cNvPr id="125966" name="Rectangle 24"/>
          <p:cNvSpPr>
            <a:spLocks noChangeArrowheads="1"/>
          </p:cNvSpPr>
          <p:nvPr/>
        </p:nvSpPr>
        <p:spPr bwMode="auto">
          <a:xfrm>
            <a:off x="4860925" y="3359150"/>
            <a:ext cx="506413" cy="431800"/>
          </a:xfrm>
          <a:prstGeom prst="rect">
            <a:avLst/>
          </a:prstGeom>
          <a:solidFill>
            <a:srgbClr val="33CCCC"/>
          </a:solidFill>
          <a:ln w="9525">
            <a:solidFill>
              <a:schemeClr val="tx1"/>
            </a:solidFill>
            <a:miter lim="800000"/>
            <a:headEnd/>
            <a:tailEnd/>
          </a:ln>
        </p:spPr>
        <p:txBody>
          <a:bodyPr wrap="none" anchor="ctr"/>
          <a:lstStyle/>
          <a:p>
            <a:endParaRPr lang="es-ES"/>
          </a:p>
        </p:txBody>
      </p:sp>
      <p:sp>
        <p:nvSpPr>
          <p:cNvPr id="125967" name="Rectangle 25"/>
          <p:cNvSpPr>
            <a:spLocks noChangeArrowheads="1"/>
          </p:cNvSpPr>
          <p:nvPr/>
        </p:nvSpPr>
        <p:spPr bwMode="auto">
          <a:xfrm>
            <a:off x="5364163" y="3360738"/>
            <a:ext cx="504825" cy="430212"/>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25968" name="Rectangle 26"/>
          <p:cNvSpPr>
            <a:spLocks noChangeArrowheads="1"/>
          </p:cNvSpPr>
          <p:nvPr/>
        </p:nvSpPr>
        <p:spPr bwMode="auto">
          <a:xfrm>
            <a:off x="3995738" y="3359150"/>
            <a:ext cx="506412" cy="431800"/>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125969" name="Rectangle 27"/>
          <p:cNvSpPr>
            <a:spLocks noChangeArrowheads="1"/>
          </p:cNvSpPr>
          <p:nvPr/>
        </p:nvSpPr>
        <p:spPr bwMode="auto">
          <a:xfrm>
            <a:off x="3492500" y="3359150"/>
            <a:ext cx="504825" cy="4318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125970" name="Rectangle 28"/>
          <p:cNvSpPr>
            <a:spLocks noChangeArrowheads="1"/>
          </p:cNvSpPr>
          <p:nvPr/>
        </p:nvSpPr>
        <p:spPr bwMode="auto">
          <a:xfrm>
            <a:off x="3492500" y="3863975"/>
            <a:ext cx="504825" cy="430213"/>
          </a:xfrm>
          <a:prstGeom prst="rect">
            <a:avLst/>
          </a:prstGeom>
          <a:solidFill>
            <a:srgbClr val="FF00FF"/>
          </a:solidFill>
          <a:ln w="9525">
            <a:solidFill>
              <a:schemeClr val="tx1"/>
            </a:solidFill>
            <a:miter lim="800000"/>
            <a:headEnd/>
            <a:tailEnd/>
          </a:ln>
        </p:spPr>
        <p:txBody>
          <a:bodyPr wrap="none" anchor="ctr"/>
          <a:lstStyle/>
          <a:p>
            <a:endParaRPr lang="es-ES"/>
          </a:p>
        </p:txBody>
      </p:sp>
      <p:sp>
        <p:nvSpPr>
          <p:cNvPr id="125971" name="Rectangle 29"/>
          <p:cNvSpPr>
            <a:spLocks noChangeArrowheads="1"/>
          </p:cNvSpPr>
          <p:nvPr/>
        </p:nvSpPr>
        <p:spPr bwMode="auto">
          <a:xfrm>
            <a:off x="3995738" y="3862388"/>
            <a:ext cx="506412" cy="431800"/>
          </a:xfrm>
          <a:prstGeom prst="rect">
            <a:avLst/>
          </a:prstGeom>
          <a:solidFill>
            <a:srgbClr val="33CCCC"/>
          </a:solidFill>
          <a:ln w="9525">
            <a:solidFill>
              <a:schemeClr val="tx1"/>
            </a:solidFill>
            <a:miter lim="800000"/>
            <a:headEnd/>
            <a:tailEnd/>
          </a:ln>
        </p:spPr>
        <p:txBody>
          <a:bodyPr wrap="none" anchor="ctr"/>
          <a:lstStyle/>
          <a:p>
            <a:endParaRPr lang="es-ES"/>
          </a:p>
        </p:txBody>
      </p:sp>
      <p:sp>
        <p:nvSpPr>
          <p:cNvPr id="125972" name="Rectangle 30"/>
          <p:cNvSpPr>
            <a:spLocks noChangeArrowheads="1"/>
          </p:cNvSpPr>
          <p:nvPr/>
        </p:nvSpPr>
        <p:spPr bwMode="auto">
          <a:xfrm>
            <a:off x="4860925" y="3862388"/>
            <a:ext cx="506413" cy="431800"/>
          </a:xfrm>
          <a:prstGeom prst="rect">
            <a:avLst/>
          </a:prstGeom>
          <a:solidFill>
            <a:srgbClr val="3366FF"/>
          </a:solidFill>
          <a:ln w="9525">
            <a:solidFill>
              <a:schemeClr val="tx1"/>
            </a:solidFill>
            <a:miter lim="800000"/>
            <a:headEnd/>
            <a:tailEnd/>
          </a:ln>
        </p:spPr>
        <p:txBody>
          <a:bodyPr wrap="none" anchor="ctr"/>
          <a:lstStyle/>
          <a:p>
            <a:endParaRPr lang="es-ES"/>
          </a:p>
        </p:txBody>
      </p:sp>
      <p:sp>
        <p:nvSpPr>
          <p:cNvPr id="125973" name="Rectangle 31"/>
          <p:cNvSpPr>
            <a:spLocks noChangeArrowheads="1"/>
          </p:cNvSpPr>
          <p:nvPr/>
        </p:nvSpPr>
        <p:spPr bwMode="auto">
          <a:xfrm>
            <a:off x="5364163" y="3862388"/>
            <a:ext cx="504825" cy="431800"/>
          </a:xfrm>
          <a:prstGeom prst="rect">
            <a:avLst/>
          </a:prstGeom>
          <a:solidFill>
            <a:srgbClr val="CC99FF"/>
          </a:solidFill>
          <a:ln w="9525">
            <a:solidFill>
              <a:schemeClr val="tx1"/>
            </a:solidFill>
            <a:miter lim="800000"/>
            <a:headEnd/>
            <a:tailEnd/>
          </a:ln>
        </p:spPr>
        <p:txBody>
          <a:bodyPr wrap="none" anchor="ctr"/>
          <a:lstStyle/>
          <a:p>
            <a:endParaRPr lang="es-ES"/>
          </a:p>
        </p:txBody>
      </p:sp>
      <p:sp>
        <p:nvSpPr>
          <p:cNvPr id="125974" name="AutoShape 32"/>
          <p:cNvSpPr>
            <a:spLocks noChangeAspect="1" noChangeArrowheads="1"/>
          </p:cNvSpPr>
          <p:nvPr/>
        </p:nvSpPr>
        <p:spPr bwMode="auto">
          <a:xfrm rot="-5400000">
            <a:off x="2454275" y="2470150"/>
            <a:ext cx="131763" cy="2087563"/>
          </a:xfrm>
          <a:prstGeom prst="can">
            <a:avLst>
              <a:gd name="adj" fmla="val 126086"/>
            </a:avLst>
          </a:prstGeom>
          <a:solidFill>
            <a:srgbClr val="FFFF00"/>
          </a:solidFill>
          <a:ln w="9525">
            <a:noFill/>
            <a:round/>
            <a:headEnd/>
            <a:tailEnd/>
          </a:ln>
        </p:spPr>
        <p:txBody>
          <a:bodyPr wrap="none" anchor="ctr"/>
          <a:lstStyle/>
          <a:p>
            <a:endParaRPr lang="es-ES"/>
          </a:p>
        </p:txBody>
      </p:sp>
      <p:sp>
        <p:nvSpPr>
          <p:cNvPr id="125975" name="AutoShape 33"/>
          <p:cNvSpPr>
            <a:spLocks noChangeAspect="1" noChangeArrowheads="1"/>
          </p:cNvSpPr>
          <p:nvPr/>
        </p:nvSpPr>
        <p:spPr bwMode="auto">
          <a:xfrm rot="-5400000">
            <a:off x="2454275" y="2974975"/>
            <a:ext cx="131763" cy="2087563"/>
          </a:xfrm>
          <a:prstGeom prst="can">
            <a:avLst>
              <a:gd name="adj" fmla="val 126086"/>
            </a:avLst>
          </a:prstGeom>
          <a:solidFill>
            <a:srgbClr val="FFFF00"/>
          </a:solidFill>
          <a:ln w="9525">
            <a:noFill/>
            <a:round/>
            <a:headEnd/>
            <a:tailEnd/>
          </a:ln>
        </p:spPr>
        <p:txBody>
          <a:bodyPr wrap="none" anchor="ctr"/>
          <a:lstStyle/>
          <a:p>
            <a:endParaRPr lang="es-ES"/>
          </a:p>
        </p:txBody>
      </p:sp>
      <p:sp>
        <p:nvSpPr>
          <p:cNvPr id="125976" name="AutoShape 34"/>
          <p:cNvSpPr>
            <a:spLocks noChangeAspect="1" noChangeArrowheads="1"/>
          </p:cNvSpPr>
          <p:nvPr/>
        </p:nvSpPr>
        <p:spPr bwMode="auto">
          <a:xfrm rot="-5400000">
            <a:off x="6874669" y="2859882"/>
            <a:ext cx="146050" cy="2303462"/>
          </a:xfrm>
          <a:prstGeom prst="can">
            <a:avLst>
              <a:gd name="adj" fmla="val 125517"/>
            </a:avLst>
          </a:prstGeom>
          <a:solidFill>
            <a:srgbClr val="FFFF00"/>
          </a:solidFill>
          <a:ln w="9525">
            <a:noFill/>
            <a:round/>
            <a:headEnd/>
            <a:tailEnd/>
          </a:ln>
        </p:spPr>
        <p:txBody>
          <a:bodyPr wrap="none" anchor="ctr"/>
          <a:lstStyle/>
          <a:p>
            <a:endParaRPr lang="es-ES"/>
          </a:p>
        </p:txBody>
      </p:sp>
      <p:sp>
        <p:nvSpPr>
          <p:cNvPr id="125977" name="AutoShape 35"/>
          <p:cNvSpPr>
            <a:spLocks noChangeAspect="1" noChangeArrowheads="1"/>
          </p:cNvSpPr>
          <p:nvPr/>
        </p:nvSpPr>
        <p:spPr bwMode="auto">
          <a:xfrm rot="-5400000">
            <a:off x="6876256" y="2355057"/>
            <a:ext cx="144463" cy="2305050"/>
          </a:xfrm>
          <a:prstGeom prst="can">
            <a:avLst>
              <a:gd name="adj" fmla="val 126983"/>
            </a:avLst>
          </a:prstGeom>
          <a:solidFill>
            <a:srgbClr val="FFFF00"/>
          </a:solidFill>
          <a:ln w="9525">
            <a:noFill/>
            <a:round/>
            <a:headEnd/>
            <a:tailEnd/>
          </a:ln>
        </p:spPr>
        <p:txBody>
          <a:bodyPr wrap="none" anchor="ctr"/>
          <a:lstStyle/>
          <a:p>
            <a:endParaRPr lang="es-ES"/>
          </a:p>
        </p:txBody>
      </p:sp>
      <p:sp>
        <p:nvSpPr>
          <p:cNvPr id="125978" name="Line 36"/>
          <p:cNvSpPr>
            <a:spLocks noChangeShapeType="1"/>
          </p:cNvSpPr>
          <p:nvPr/>
        </p:nvSpPr>
        <p:spPr bwMode="auto">
          <a:xfrm flipV="1">
            <a:off x="8245475" y="4870450"/>
            <a:ext cx="0" cy="504825"/>
          </a:xfrm>
          <a:prstGeom prst="line">
            <a:avLst/>
          </a:prstGeom>
          <a:noFill/>
          <a:ln w="25400">
            <a:solidFill>
              <a:schemeClr val="tx1"/>
            </a:solidFill>
            <a:round/>
            <a:headEnd/>
            <a:tailEnd type="triangle" w="med" len="med"/>
          </a:ln>
        </p:spPr>
        <p:txBody>
          <a:bodyPr/>
          <a:lstStyle/>
          <a:p>
            <a:endParaRPr lang="es-ES"/>
          </a:p>
        </p:txBody>
      </p:sp>
      <p:sp>
        <p:nvSpPr>
          <p:cNvPr id="125979" name="Text Box 37"/>
          <p:cNvSpPr txBox="1">
            <a:spLocks noChangeArrowheads="1"/>
          </p:cNvSpPr>
          <p:nvPr/>
        </p:nvSpPr>
        <p:spPr bwMode="auto">
          <a:xfrm>
            <a:off x="611188" y="1630363"/>
            <a:ext cx="1277937" cy="581025"/>
          </a:xfrm>
          <a:prstGeom prst="rect">
            <a:avLst/>
          </a:prstGeom>
          <a:noFill/>
          <a:ln w="9525">
            <a:noFill/>
            <a:miter lim="800000"/>
            <a:headEnd/>
            <a:tailEnd/>
          </a:ln>
        </p:spPr>
        <p:txBody>
          <a:bodyPr wrap="none">
            <a:spAutoFit/>
          </a:bodyPr>
          <a:lstStyle/>
          <a:p>
            <a:pPr algn="ctr"/>
            <a:r>
              <a:rPr lang="es-ES"/>
              <a:t>Flujo de bits</a:t>
            </a:r>
          </a:p>
          <a:p>
            <a:pPr algn="ctr"/>
            <a:r>
              <a:rPr lang="es-ES"/>
              <a:t>entrante</a:t>
            </a:r>
          </a:p>
        </p:txBody>
      </p:sp>
      <p:sp>
        <p:nvSpPr>
          <p:cNvPr id="125980" name="Text Box 38"/>
          <p:cNvSpPr txBox="1">
            <a:spLocks noChangeArrowheads="1"/>
          </p:cNvSpPr>
          <p:nvPr/>
        </p:nvSpPr>
        <p:spPr bwMode="auto">
          <a:xfrm>
            <a:off x="738188" y="5446713"/>
            <a:ext cx="1277937" cy="581025"/>
          </a:xfrm>
          <a:prstGeom prst="rect">
            <a:avLst/>
          </a:prstGeom>
          <a:noFill/>
          <a:ln w="9525">
            <a:noFill/>
            <a:miter lim="800000"/>
            <a:headEnd/>
            <a:tailEnd/>
          </a:ln>
        </p:spPr>
        <p:txBody>
          <a:bodyPr wrap="none">
            <a:spAutoFit/>
          </a:bodyPr>
          <a:lstStyle/>
          <a:p>
            <a:pPr algn="ctr"/>
            <a:r>
              <a:rPr lang="es-ES"/>
              <a:t>Flujo de bits</a:t>
            </a:r>
          </a:p>
          <a:p>
            <a:pPr algn="ctr"/>
            <a:r>
              <a:rPr lang="es-ES"/>
              <a:t>saliente</a:t>
            </a:r>
          </a:p>
        </p:txBody>
      </p:sp>
      <p:sp>
        <p:nvSpPr>
          <p:cNvPr id="125981" name="Line 39"/>
          <p:cNvSpPr>
            <a:spLocks noChangeShapeType="1"/>
          </p:cNvSpPr>
          <p:nvPr/>
        </p:nvSpPr>
        <p:spPr bwMode="auto">
          <a:xfrm flipV="1">
            <a:off x="1241425" y="2205038"/>
            <a:ext cx="0" cy="504825"/>
          </a:xfrm>
          <a:prstGeom prst="line">
            <a:avLst/>
          </a:prstGeom>
          <a:noFill/>
          <a:ln w="25400">
            <a:solidFill>
              <a:schemeClr val="tx1"/>
            </a:solidFill>
            <a:round/>
            <a:headEnd type="triangle" w="med" len="med"/>
            <a:tailEnd/>
          </a:ln>
        </p:spPr>
        <p:txBody>
          <a:bodyPr/>
          <a:lstStyle/>
          <a:p>
            <a:endParaRPr lang="es-ES"/>
          </a:p>
        </p:txBody>
      </p:sp>
      <p:sp>
        <p:nvSpPr>
          <p:cNvPr id="125982" name="Line 40"/>
          <p:cNvSpPr>
            <a:spLocks noChangeShapeType="1"/>
          </p:cNvSpPr>
          <p:nvPr/>
        </p:nvSpPr>
        <p:spPr bwMode="auto">
          <a:xfrm flipV="1">
            <a:off x="8245475" y="2205038"/>
            <a:ext cx="0" cy="504825"/>
          </a:xfrm>
          <a:prstGeom prst="line">
            <a:avLst/>
          </a:prstGeom>
          <a:noFill/>
          <a:ln w="25400">
            <a:solidFill>
              <a:schemeClr val="tx1"/>
            </a:solidFill>
            <a:round/>
            <a:headEnd/>
            <a:tailEnd type="triangle" w="med" len="med"/>
          </a:ln>
        </p:spPr>
        <p:txBody>
          <a:bodyPr/>
          <a:lstStyle/>
          <a:p>
            <a:endParaRPr lang="es-ES"/>
          </a:p>
        </p:txBody>
      </p:sp>
      <p:sp>
        <p:nvSpPr>
          <p:cNvPr id="125983" name="Text Box 41"/>
          <p:cNvSpPr txBox="1">
            <a:spLocks noChangeArrowheads="1"/>
          </p:cNvSpPr>
          <p:nvPr/>
        </p:nvSpPr>
        <p:spPr bwMode="auto">
          <a:xfrm>
            <a:off x="7596188" y="1630363"/>
            <a:ext cx="1277937" cy="581025"/>
          </a:xfrm>
          <a:prstGeom prst="rect">
            <a:avLst/>
          </a:prstGeom>
          <a:noFill/>
          <a:ln w="9525">
            <a:noFill/>
            <a:miter lim="800000"/>
            <a:headEnd/>
            <a:tailEnd/>
          </a:ln>
        </p:spPr>
        <p:txBody>
          <a:bodyPr wrap="none">
            <a:spAutoFit/>
          </a:bodyPr>
          <a:lstStyle/>
          <a:p>
            <a:pPr algn="ctr"/>
            <a:r>
              <a:rPr lang="es-ES"/>
              <a:t>Flujo de bits</a:t>
            </a:r>
          </a:p>
          <a:p>
            <a:pPr algn="ctr"/>
            <a:r>
              <a:rPr lang="es-ES"/>
              <a:t>saliente</a:t>
            </a:r>
          </a:p>
        </p:txBody>
      </p:sp>
      <p:sp>
        <p:nvSpPr>
          <p:cNvPr id="125984" name="Line 42"/>
          <p:cNvSpPr>
            <a:spLocks noChangeShapeType="1"/>
          </p:cNvSpPr>
          <p:nvPr/>
        </p:nvSpPr>
        <p:spPr bwMode="auto">
          <a:xfrm flipV="1">
            <a:off x="1241425" y="4941888"/>
            <a:ext cx="0" cy="504825"/>
          </a:xfrm>
          <a:prstGeom prst="line">
            <a:avLst/>
          </a:prstGeom>
          <a:noFill/>
          <a:ln w="25400">
            <a:solidFill>
              <a:schemeClr val="tx1"/>
            </a:solidFill>
            <a:round/>
            <a:headEnd type="triangle" w="med" len="med"/>
            <a:tailEnd/>
          </a:ln>
        </p:spPr>
        <p:txBody>
          <a:bodyPr/>
          <a:lstStyle/>
          <a:p>
            <a:endParaRPr lang="es-ES"/>
          </a:p>
        </p:txBody>
      </p:sp>
      <p:sp>
        <p:nvSpPr>
          <p:cNvPr id="125985" name="Text Box 43"/>
          <p:cNvSpPr txBox="1">
            <a:spLocks noChangeArrowheads="1"/>
          </p:cNvSpPr>
          <p:nvPr/>
        </p:nvSpPr>
        <p:spPr bwMode="auto">
          <a:xfrm>
            <a:off x="7615238" y="5440363"/>
            <a:ext cx="1277937" cy="581025"/>
          </a:xfrm>
          <a:prstGeom prst="rect">
            <a:avLst/>
          </a:prstGeom>
          <a:noFill/>
          <a:ln w="9525">
            <a:noFill/>
            <a:miter lim="800000"/>
            <a:headEnd/>
            <a:tailEnd/>
          </a:ln>
        </p:spPr>
        <p:txBody>
          <a:bodyPr wrap="none">
            <a:spAutoFit/>
          </a:bodyPr>
          <a:lstStyle/>
          <a:p>
            <a:pPr algn="ctr"/>
            <a:r>
              <a:rPr lang="es-ES"/>
              <a:t>Flujo de bits</a:t>
            </a:r>
          </a:p>
          <a:p>
            <a:pPr algn="ctr"/>
            <a:r>
              <a:rPr lang="es-ES"/>
              <a:t>entrante</a:t>
            </a:r>
          </a:p>
        </p:txBody>
      </p:sp>
      <p:sp>
        <p:nvSpPr>
          <p:cNvPr id="125986" name="Text Box 44"/>
          <p:cNvSpPr txBox="1">
            <a:spLocks noChangeArrowheads="1"/>
          </p:cNvSpPr>
          <p:nvPr/>
        </p:nvSpPr>
        <p:spPr bwMode="auto">
          <a:xfrm>
            <a:off x="2339975" y="3141663"/>
            <a:ext cx="468313" cy="336550"/>
          </a:xfrm>
          <a:prstGeom prst="rect">
            <a:avLst/>
          </a:prstGeom>
          <a:noFill/>
          <a:ln w="9525">
            <a:noFill/>
            <a:miter lim="800000"/>
            <a:headEnd/>
            <a:tailEnd/>
          </a:ln>
        </p:spPr>
        <p:txBody>
          <a:bodyPr wrap="none">
            <a:spAutoFit/>
          </a:bodyPr>
          <a:lstStyle/>
          <a:p>
            <a:pPr algn="ctr"/>
            <a:r>
              <a:rPr lang="es-ES"/>
              <a:t>f.o.</a:t>
            </a:r>
          </a:p>
        </p:txBody>
      </p:sp>
      <p:sp>
        <p:nvSpPr>
          <p:cNvPr id="125987" name="Text Box 45"/>
          <p:cNvSpPr txBox="1">
            <a:spLocks noChangeArrowheads="1"/>
          </p:cNvSpPr>
          <p:nvPr/>
        </p:nvSpPr>
        <p:spPr bwMode="auto">
          <a:xfrm>
            <a:off x="2339975" y="3668713"/>
            <a:ext cx="468313" cy="336550"/>
          </a:xfrm>
          <a:prstGeom prst="rect">
            <a:avLst/>
          </a:prstGeom>
          <a:noFill/>
          <a:ln w="9525">
            <a:noFill/>
            <a:miter lim="800000"/>
            <a:headEnd/>
            <a:tailEnd/>
          </a:ln>
        </p:spPr>
        <p:txBody>
          <a:bodyPr wrap="none">
            <a:spAutoFit/>
          </a:bodyPr>
          <a:lstStyle/>
          <a:p>
            <a:pPr algn="ctr"/>
            <a:r>
              <a:rPr lang="es-ES"/>
              <a:t>f.o.</a:t>
            </a:r>
          </a:p>
        </p:txBody>
      </p:sp>
      <p:sp>
        <p:nvSpPr>
          <p:cNvPr id="125988" name="Text Box 46"/>
          <p:cNvSpPr txBox="1">
            <a:spLocks noChangeArrowheads="1"/>
          </p:cNvSpPr>
          <p:nvPr/>
        </p:nvSpPr>
        <p:spPr bwMode="auto">
          <a:xfrm>
            <a:off x="6691313" y="3646488"/>
            <a:ext cx="468312" cy="336550"/>
          </a:xfrm>
          <a:prstGeom prst="rect">
            <a:avLst/>
          </a:prstGeom>
          <a:noFill/>
          <a:ln w="9525">
            <a:noFill/>
            <a:miter lim="800000"/>
            <a:headEnd/>
            <a:tailEnd/>
          </a:ln>
        </p:spPr>
        <p:txBody>
          <a:bodyPr wrap="none">
            <a:spAutoFit/>
          </a:bodyPr>
          <a:lstStyle/>
          <a:p>
            <a:pPr algn="ctr"/>
            <a:r>
              <a:rPr lang="es-ES"/>
              <a:t>f.o.</a:t>
            </a:r>
          </a:p>
        </p:txBody>
      </p:sp>
      <p:sp>
        <p:nvSpPr>
          <p:cNvPr id="125989" name="Text Box 47"/>
          <p:cNvSpPr txBox="1">
            <a:spLocks noChangeArrowheads="1"/>
          </p:cNvSpPr>
          <p:nvPr/>
        </p:nvSpPr>
        <p:spPr bwMode="auto">
          <a:xfrm>
            <a:off x="6691313" y="3141663"/>
            <a:ext cx="468312" cy="336550"/>
          </a:xfrm>
          <a:prstGeom prst="rect">
            <a:avLst/>
          </a:prstGeom>
          <a:noFill/>
          <a:ln w="9525">
            <a:noFill/>
            <a:miter lim="800000"/>
            <a:headEnd/>
            <a:tailEnd/>
          </a:ln>
        </p:spPr>
        <p:txBody>
          <a:bodyPr wrap="none">
            <a:spAutoFit/>
          </a:bodyPr>
          <a:lstStyle/>
          <a:p>
            <a:pPr algn="ctr"/>
            <a:r>
              <a:rPr lang="es-ES"/>
              <a:t>f.o.</a:t>
            </a:r>
          </a:p>
        </p:txBody>
      </p:sp>
      <p:sp>
        <p:nvSpPr>
          <p:cNvPr id="125990" name="Line 48"/>
          <p:cNvSpPr>
            <a:spLocks noChangeShapeType="1"/>
          </p:cNvSpPr>
          <p:nvPr/>
        </p:nvSpPr>
        <p:spPr bwMode="auto">
          <a:xfrm>
            <a:off x="2424113" y="3502025"/>
            <a:ext cx="287337" cy="0"/>
          </a:xfrm>
          <a:prstGeom prst="line">
            <a:avLst/>
          </a:prstGeom>
          <a:noFill/>
          <a:ln w="25400">
            <a:solidFill>
              <a:schemeClr val="tx1"/>
            </a:solidFill>
            <a:round/>
            <a:headEnd/>
            <a:tailEnd type="triangle" w="med" len="med"/>
          </a:ln>
        </p:spPr>
        <p:txBody>
          <a:bodyPr/>
          <a:lstStyle/>
          <a:p>
            <a:endParaRPr lang="es-ES"/>
          </a:p>
        </p:txBody>
      </p:sp>
      <p:sp>
        <p:nvSpPr>
          <p:cNvPr id="125991" name="Line 49"/>
          <p:cNvSpPr>
            <a:spLocks noChangeShapeType="1"/>
          </p:cNvSpPr>
          <p:nvPr/>
        </p:nvSpPr>
        <p:spPr bwMode="auto">
          <a:xfrm>
            <a:off x="6732588" y="3502025"/>
            <a:ext cx="287337" cy="0"/>
          </a:xfrm>
          <a:prstGeom prst="line">
            <a:avLst/>
          </a:prstGeom>
          <a:noFill/>
          <a:ln w="25400">
            <a:solidFill>
              <a:schemeClr val="tx1"/>
            </a:solidFill>
            <a:round/>
            <a:headEnd/>
            <a:tailEnd type="triangle" w="med" len="med"/>
          </a:ln>
        </p:spPr>
        <p:txBody>
          <a:bodyPr/>
          <a:lstStyle/>
          <a:p>
            <a:endParaRPr lang="es-ES"/>
          </a:p>
        </p:txBody>
      </p:sp>
      <p:sp>
        <p:nvSpPr>
          <p:cNvPr id="125992" name="Line 50"/>
          <p:cNvSpPr>
            <a:spLocks noChangeShapeType="1"/>
          </p:cNvSpPr>
          <p:nvPr/>
        </p:nvSpPr>
        <p:spPr bwMode="auto">
          <a:xfrm>
            <a:off x="6732588" y="4005263"/>
            <a:ext cx="287337" cy="0"/>
          </a:xfrm>
          <a:prstGeom prst="line">
            <a:avLst/>
          </a:prstGeom>
          <a:noFill/>
          <a:ln w="25400">
            <a:solidFill>
              <a:schemeClr val="tx1"/>
            </a:solidFill>
            <a:round/>
            <a:headEnd type="triangle" w="med" len="med"/>
            <a:tailEnd/>
          </a:ln>
        </p:spPr>
        <p:txBody>
          <a:bodyPr/>
          <a:lstStyle/>
          <a:p>
            <a:endParaRPr lang="es-ES"/>
          </a:p>
        </p:txBody>
      </p:sp>
      <p:sp>
        <p:nvSpPr>
          <p:cNvPr id="125993" name="Line 51"/>
          <p:cNvSpPr>
            <a:spLocks noChangeShapeType="1"/>
          </p:cNvSpPr>
          <p:nvPr/>
        </p:nvSpPr>
        <p:spPr bwMode="auto">
          <a:xfrm>
            <a:off x="2424113" y="4005263"/>
            <a:ext cx="287337" cy="0"/>
          </a:xfrm>
          <a:prstGeom prst="line">
            <a:avLst/>
          </a:prstGeom>
          <a:noFill/>
          <a:ln w="25400">
            <a:solidFill>
              <a:schemeClr val="tx1"/>
            </a:solidFill>
            <a:round/>
            <a:headEnd type="triangle" w="med" len="med"/>
            <a:tailEnd/>
          </a:ln>
        </p:spPr>
        <p:txBody>
          <a:bodyPr/>
          <a:lstStyle/>
          <a:p>
            <a:endParaRPr lang="es-ES"/>
          </a:p>
        </p:txBody>
      </p:sp>
      <p:sp>
        <p:nvSpPr>
          <p:cNvPr id="125994" name="Text Box 52"/>
          <p:cNvSpPr txBox="1">
            <a:spLocks noChangeArrowheads="1"/>
          </p:cNvSpPr>
          <p:nvPr/>
        </p:nvSpPr>
        <p:spPr bwMode="auto">
          <a:xfrm>
            <a:off x="827088" y="242888"/>
            <a:ext cx="7561262" cy="1190625"/>
          </a:xfrm>
          <a:prstGeom prst="rect">
            <a:avLst/>
          </a:prstGeom>
          <a:noFill/>
          <a:ln w="9525">
            <a:noFill/>
            <a:miter lim="800000"/>
            <a:headEnd/>
            <a:tailEnd/>
          </a:ln>
        </p:spPr>
        <p:txBody>
          <a:bodyPr>
            <a:spAutoFit/>
          </a:bodyPr>
          <a:lstStyle/>
          <a:p>
            <a:pPr algn="ctr"/>
            <a:r>
              <a:rPr lang="es-ES" sz="3600"/>
              <a:t>Esquema de un enlace de fibra óptica full-dúplex con un repetidor</a:t>
            </a:r>
          </a:p>
        </p:txBody>
      </p:sp>
      <p:sp>
        <p:nvSpPr>
          <p:cNvPr id="125995" name="Text Box 53"/>
          <p:cNvSpPr txBox="1">
            <a:spLocks noChangeArrowheads="1"/>
          </p:cNvSpPr>
          <p:nvPr/>
        </p:nvSpPr>
        <p:spPr bwMode="auto">
          <a:xfrm>
            <a:off x="4211638" y="4443413"/>
            <a:ext cx="1063625" cy="336550"/>
          </a:xfrm>
          <a:prstGeom prst="rect">
            <a:avLst/>
          </a:prstGeom>
          <a:noFill/>
          <a:ln w="9525">
            <a:noFill/>
            <a:miter lim="800000"/>
            <a:headEnd/>
            <a:tailEnd/>
          </a:ln>
        </p:spPr>
        <p:txBody>
          <a:bodyPr wrap="none">
            <a:spAutoFit/>
          </a:bodyPr>
          <a:lstStyle/>
          <a:p>
            <a:pPr algn="ctr"/>
            <a:r>
              <a:rPr lang="es-ES"/>
              <a:t>Repetidor</a:t>
            </a:r>
          </a:p>
        </p:txBody>
      </p:sp>
      <p:sp>
        <p:nvSpPr>
          <p:cNvPr id="125996" name="Text Box 54"/>
          <p:cNvSpPr txBox="1">
            <a:spLocks noChangeArrowheads="1"/>
          </p:cNvSpPr>
          <p:nvPr/>
        </p:nvSpPr>
        <p:spPr bwMode="auto">
          <a:xfrm>
            <a:off x="1042988" y="3435350"/>
            <a:ext cx="487362" cy="336550"/>
          </a:xfrm>
          <a:prstGeom prst="rect">
            <a:avLst/>
          </a:prstGeom>
          <a:noFill/>
          <a:ln w="9525">
            <a:noFill/>
            <a:miter lim="800000"/>
            <a:headEnd/>
            <a:tailEnd/>
          </a:ln>
        </p:spPr>
        <p:txBody>
          <a:bodyPr wrap="none">
            <a:spAutoFit/>
          </a:bodyPr>
          <a:lstStyle/>
          <a:p>
            <a:r>
              <a:rPr lang="es-ES"/>
              <a:t>Tx</a:t>
            </a:r>
            <a:r>
              <a:rPr lang="es-ES" baseline="-25000"/>
              <a:t>o</a:t>
            </a:r>
          </a:p>
        </p:txBody>
      </p:sp>
      <p:sp>
        <p:nvSpPr>
          <p:cNvPr id="125997" name="Text Box 55"/>
          <p:cNvSpPr txBox="1">
            <a:spLocks noChangeArrowheads="1"/>
          </p:cNvSpPr>
          <p:nvPr/>
        </p:nvSpPr>
        <p:spPr bwMode="auto">
          <a:xfrm>
            <a:off x="3995738" y="3435350"/>
            <a:ext cx="509587" cy="336550"/>
          </a:xfrm>
          <a:prstGeom prst="rect">
            <a:avLst/>
          </a:prstGeom>
          <a:noFill/>
          <a:ln w="9525">
            <a:noFill/>
            <a:miter lim="800000"/>
            <a:headEnd/>
            <a:tailEnd/>
          </a:ln>
        </p:spPr>
        <p:txBody>
          <a:bodyPr wrap="none">
            <a:spAutoFit/>
          </a:bodyPr>
          <a:lstStyle/>
          <a:p>
            <a:r>
              <a:rPr lang="es-ES"/>
              <a:t>Rx</a:t>
            </a:r>
            <a:r>
              <a:rPr lang="es-ES" baseline="-25000"/>
              <a:t>e</a:t>
            </a:r>
          </a:p>
        </p:txBody>
      </p:sp>
      <p:sp>
        <p:nvSpPr>
          <p:cNvPr id="125998" name="Text Box 56"/>
          <p:cNvSpPr txBox="1">
            <a:spLocks noChangeArrowheads="1"/>
          </p:cNvSpPr>
          <p:nvPr/>
        </p:nvSpPr>
        <p:spPr bwMode="auto">
          <a:xfrm>
            <a:off x="1042988" y="3003550"/>
            <a:ext cx="487362" cy="336550"/>
          </a:xfrm>
          <a:prstGeom prst="rect">
            <a:avLst/>
          </a:prstGeom>
          <a:noFill/>
          <a:ln w="9525">
            <a:noFill/>
            <a:miter lim="800000"/>
            <a:headEnd/>
            <a:tailEnd/>
          </a:ln>
        </p:spPr>
        <p:txBody>
          <a:bodyPr wrap="none">
            <a:spAutoFit/>
          </a:bodyPr>
          <a:lstStyle/>
          <a:p>
            <a:r>
              <a:rPr lang="es-ES"/>
              <a:t>Tx</a:t>
            </a:r>
            <a:r>
              <a:rPr lang="es-ES" baseline="-25000"/>
              <a:t>e</a:t>
            </a:r>
          </a:p>
        </p:txBody>
      </p:sp>
      <p:sp>
        <p:nvSpPr>
          <p:cNvPr id="125999" name="Text Box 57"/>
          <p:cNvSpPr txBox="1">
            <a:spLocks noChangeArrowheads="1"/>
          </p:cNvSpPr>
          <p:nvPr/>
        </p:nvSpPr>
        <p:spPr bwMode="auto">
          <a:xfrm>
            <a:off x="3490913" y="3435350"/>
            <a:ext cx="509587" cy="336550"/>
          </a:xfrm>
          <a:prstGeom prst="rect">
            <a:avLst/>
          </a:prstGeom>
          <a:noFill/>
          <a:ln w="9525">
            <a:noFill/>
            <a:miter lim="800000"/>
            <a:headEnd/>
            <a:tailEnd/>
          </a:ln>
        </p:spPr>
        <p:txBody>
          <a:bodyPr wrap="none">
            <a:spAutoFit/>
          </a:bodyPr>
          <a:lstStyle/>
          <a:p>
            <a:r>
              <a:rPr lang="es-ES"/>
              <a:t>Rx</a:t>
            </a:r>
            <a:r>
              <a:rPr lang="es-ES" baseline="-25000"/>
              <a:t>o</a:t>
            </a:r>
          </a:p>
        </p:txBody>
      </p:sp>
      <p:sp>
        <p:nvSpPr>
          <p:cNvPr id="126000" name="Text Box 58"/>
          <p:cNvSpPr txBox="1">
            <a:spLocks noChangeArrowheads="1"/>
          </p:cNvSpPr>
          <p:nvPr/>
        </p:nvSpPr>
        <p:spPr bwMode="auto">
          <a:xfrm>
            <a:off x="8027988" y="3940175"/>
            <a:ext cx="487362" cy="336550"/>
          </a:xfrm>
          <a:prstGeom prst="rect">
            <a:avLst/>
          </a:prstGeom>
          <a:noFill/>
          <a:ln w="9525">
            <a:noFill/>
            <a:miter lim="800000"/>
            <a:headEnd/>
            <a:tailEnd/>
          </a:ln>
        </p:spPr>
        <p:txBody>
          <a:bodyPr wrap="none">
            <a:spAutoFit/>
          </a:bodyPr>
          <a:lstStyle/>
          <a:p>
            <a:r>
              <a:rPr lang="es-ES"/>
              <a:t>Tx</a:t>
            </a:r>
            <a:r>
              <a:rPr lang="es-ES" baseline="-25000"/>
              <a:t>o</a:t>
            </a:r>
          </a:p>
        </p:txBody>
      </p:sp>
      <p:sp>
        <p:nvSpPr>
          <p:cNvPr id="126001" name="Text Box 59"/>
          <p:cNvSpPr txBox="1">
            <a:spLocks noChangeArrowheads="1"/>
          </p:cNvSpPr>
          <p:nvPr/>
        </p:nvSpPr>
        <p:spPr bwMode="auto">
          <a:xfrm>
            <a:off x="1042988" y="4371975"/>
            <a:ext cx="509587" cy="336550"/>
          </a:xfrm>
          <a:prstGeom prst="rect">
            <a:avLst/>
          </a:prstGeom>
          <a:noFill/>
          <a:ln w="9525">
            <a:noFill/>
            <a:miter lim="800000"/>
            <a:headEnd/>
            <a:tailEnd/>
          </a:ln>
        </p:spPr>
        <p:txBody>
          <a:bodyPr wrap="none">
            <a:spAutoFit/>
          </a:bodyPr>
          <a:lstStyle/>
          <a:p>
            <a:r>
              <a:rPr lang="es-ES"/>
              <a:t>Rx</a:t>
            </a:r>
            <a:r>
              <a:rPr lang="es-ES" baseline="-25000"/>
              <a:t>e</a:t>
            </a:r>
          </a:p>
        </p:txBody>
      </p:sp>
      <p:sp>
        <p:nvSpPr>
          <p:cNvPr id="126002" name="Text Box 60"/>
          <p:cNvSpPr txBox="1">
            <a:spLocks noChangeArrowheads="1"/>
          </p:cNvSpPr>
          <p:nvPr/>
        </p:nvSpPr>
        <p:spPr bwMode="auto">
          <a:xfrm>
            <a:off x="8027988" y="4371975"/>
            <a:ext cx="487362" cy="336550"/>
          </a:xfrm>
          <a:prstGeom prst="rect">
            <a:avLst/>
          </a:prstGeom>
          <a:noFill/>
          <a:ln w="9525">
            <a:noFill/>
            <a:miter lim="800000"/>
            <a:headEnd/>
            <a:tailEnd/>
          </a:ln>
        </p:spPr>
        <p:txBody>
          <a:bodyPr wrap="none">
            <a:spAutoFit/>
          </a:bodyPr>
          <a:lstStyle/>
          <a:p>
            <a:r>
              <a:rPr lang="es-ES"/>
              <a:t>Tx</a:t>
            </a:r>
            <a:r>
              <a:rPr lang="es-ES" baseline="-25000"/>
              <a:t>e</a:t>
            </a:r>
          </a:p>
        </p:txBody>
      </p:sp>
      <p:sp>
        <p:nvSpPr>
          <p:cNvPr id="126003" name="Text Box 61"/>
          <p:cNvSpPr txBox="1">
            <a:spLocks noChangeArrowheads="1"/>
          </p:cNvSpPr>
          <p:nvPr/>
        </p:nvSpPr>
        <p:spPr bwMode="auto">
          <a:xfrm>
            <a:off x="5364163" y="3940175"/>
            <a:ext cx="509587" cy="336550"/>
          </a:xfrm>
          <a:prstGeom prst="rect">
            <a:avLst/>
          </a:prstGeom>
          <a:noFill/>
          <a:ln w="9525">
            <a:noFill/>
            <a:miter lim="800000"/>
            <a:headEnd/>
            <a:tailEnd/>
          </a:ln>
        </p:spPr>
        <p:txBody>
          <a:bodyPr wrap="none">
            <a:spAutoFit/>
          </a:bodyPr>
          <a:lstStyle/>
          <a:p>
            <a:r>
              <a:rPr lang="es-ES"/>
              <a:t>Rx</a:t>
            </a:r>
            <a:r>
              <a:rPr lang="es-ES" baseline="-25000"/>
              <a:t>o</a:t>
            </a:r>
          </a:p>
        </p:txBody>
      </p:sp>
      <p:sp>
        <p:nvSpPr>
          <p:cNvPr id="126004" name="Text Box 62"/>
          <p:cNvSpPr txBox="1">
            <a:spLocks noChangeArrowheads="1"/>
          </p:cNvSpPr>
          <p:nvPr/>
        </p:nvSpPr>
        <p:spPr bwMode="auto">
          <a:xfrm>
            <a:off x="3490913" y="3940175"/>
            <a:ext cx="487362" cy="336550"/>
          </a:xfrm>
          <a:prstGeom prst="rect">
            <a:avLst/>
          </a:prstGeom>
          <a:noFill/>
          <a:ln w="9525">
            <a:noFill/>
            <a:miter lim="800000"/>
            <a:headEnd/>
            <a:tailEnd/>
          </a:ln>
        </p:spPr>
        <p:txBody>
          <a:bodyPr wrap="none">
            <a:spAutoFit/>
          </a:bodyPr>
          <a:lstStyle/>
          <a:p>
            <a:r>
              <a:rPr lang="es-ES"/>
              <a:t>Tx</a:t>
            </a:r>
            <a:r>
              <a:rPr lang="es-ES" baseline="-25000"/>
              <a:t>o</a:t>
            </a:r>
          </a:p>
        </p:txBody>
      </p:sp>
      <p:sp>
        <p:nvSpPr>
          <p:cNvPr id="126005" name="Text Box 63"/>
          <p:cNvSpPr txBox="1">
            <a:spLocks noChangeArrowheads="1"/>
          </p:cNvSpPr>
          <p:nvPr/>
        </p:nvSpPr>
        <p:spPr bwMode="auto">
          <a:xfrm>
            <a:off x="4859338" y="3940175"/>
            <a:ext cx="509587" cy="336550"/>
          </a:xfrm>
          <a:prstGeom prst="rect">
            <a:avLst/>
          </a:prstGeom>
          <a:noFill/>
          <a:ln w="9525">
            <a:noFill/>
            <a:miter lim="800000"/>
            <a:headEnd/>
            <a:tailEnd/>
          </a:ln>
        </p:spPr>
        <p:txBody>
          <a:bodyPr wrap="none">
            <a:spAutoFit/>
          </a:bodyPr>
          <a:lstStyle/>
          <a:p>
            <a:r>
              <a:rPr lang="es-ES"/>
              <a:t>Rx</a:t>
            </a:r>
            <a:r>
              <a:rPr lang="es-ES" baseline="-25000"/>
              <a:t>e</a:t>
            </a:r>
          </a:p>
        </p:txBody>
      </p:sp>
      <p:sp>
        <p:nvSpPr>
          <p:cNvPr id="126006" name="Text Box 64"/>
          <p:cNvSpPr txBox="1">
            <a:spLocks noChangeArrowheads="1"/>
          </p:cNvSpPr>
          <p:nvPr/>
        </p:nvSpPr>
        <p:spPr bwMode="auto">
          <a:xfrm>
            <a:off x="3995738" y="3940175"/>
            <a:ext cx="487362" cy="336550"/>
          </a:xfrm>
          <a:prstGeom prst="rect">
            <a:avLst/>
          </a:prstGeom>
          <a:noFill/>
          <a:ln w="9525">
            <a:noFill/>
            <a:miter lim="800000"/>
            <a:headEnd/>
            <a:tailEnd/>
          </a:ln>
        </p:spPr>
        <p:txBody>
          <a:bodyPr wrap="none">
            <a:spAutoFit/>
          </a:bodyPr>
          <a:lstStyle/>
          <a:p>
            <a:r>
              <a:rPr lang="es-ES"/>
              <a:t>Tx</a:t>
            </a:r>
            <a:r>
              <a:rPr lang="es-ES" baseline="-25000"/>
              <a:t>e</a:t>
            </a:r>
          </a:p>
        </p:txBody>
      </p:sp>
      <p:sp>
        <p:nvSpPr>
          <p:cNvPr id="126007" name="Text Box 65"/>
          <p:cNvSpPr txBox="1">
            <a:spLocks noChangeArrowheads="1"/>
          </p:cNvSpPr>
          <p:nvPr/>
        </p:nvSpPr>
        <p:spPr bwMode="auto">
          <a:xfrm>
            <a:off x="1042988" y="3940175"/>
            <a:ext cx="509587" cy="336550"/>
          </a:xfrm>
          <a:prstGeom prst="rect">
            <a:avLst/>
          </a:prstGeom>
          <a:noFill/>
          <a:ln w="9525">
            <a:noFill/>
            <a:miter lim="800000"/>
            <a:headEnd/>
            <a:tailEnd/>
          </a:ln>
        </p:spPr>
        <p:txBody>
          <a:bodyPr wrap="none">
            <a:spAutoFit/>
          </a:bodyPr>
          <a:lstStyle/>
          <a:p>
            <a:r>
              <a:rPr lang="es-ES"/>
              <a:t>Rx</a:t>
            </a:r>
            <a:r>
              <a:rPr lang="es-ES" baseline="-25000"/>
              <a:t>o</a:t>
            </a:r>
          </a:p>
        </p:txBody>
      </p:sp>
      <p:sp>
        <p:nvSpPr>
          <p:cNvPr id="126008" name="Text Box 66"/>
          <p:cNvSpPr txBox="1">
            <a:spLocks noChangeArrowheads="1"/>
          </p:cNvSpPr>
          <p:nvPr/>
        </p:nvSpPr>
        <p:spPr bwMode="auto">
          <a:xfrm>
            <a:off x="5364163" y="3435350"/>
            <a:ext cx="487362" cy="336550"/>
          </a:xfrm>
          <a:prstGeom prst="rect">
            <a:avLst/>
          </a:prstGeom>
          <a:noFill/>
          <a:ln w="9525">
            <a:noFill/>
            <a:miter lim="800000"/>
            <a:headEnd/>
            <a:tailEnd/>
          </a:ln>
        </p:spPr>
        <p:txBody>
          <a:bodyPr wrap="none">
            <a:spAutoFit/>
          </a:bodyPr>
          <a:lstStyle/>
          <a:p>
            <a:r>
              <a:rPr lang="es-ES"/>
              <a:t>Tx</a:t>
            </a:r>
            <a:r>
              <a:rPr lang="es-ES" baseline="-25000"/>
              <a:t>o</a:t>
            </a:r>
          </a:p>
        </p:txBody>
      </p:sp>
      <p:sp>
        <p:nvSpPr>
          <p:cNvPr id="126009" name="Text Box 67"/>
          <p:cNvSpPr txBox="1">
            <a:spLocks noChangeArrowheads="1"/>
          </p:cNvSpPr>
          <p:nvPr/>
        </p:nvSpPr>
        <p:spPr bwMode="auto">
          <a:xfrm>
            <a:off x="8027988" y="3003550"/>
            <a:ext cx="509587" cy="336550"/>
          </a:xfrm>
          <a:prstGeom prst="rect">
            <a:avLst/>
          </a:prstGeom>
          <a:noFill/>
          <a:ln w="9525">
            <a:noFill/>
            <a:miter lim="800000"/>
            <a:headEnd/>
            <a:tailEnd/>
          </a:ln>
        </p:spPr>
        <p:txBody>
          <a:bodyPr wrap="none">
            <a:spAutoFit/>
          </a:bodyPr>
          <a:lstStyle/>
          <a:p>
            <a:r>
              <a:rPr lang="es-ES"/>
              <a:t>Rx</a:t>
            </a:r>
            <a:r>
              <a:rPr lang="es-ES" baseline="-25000"/>
              <a:t>e</a:t>
            </a:r>
          </a:p>
        </p:txBody>
      </p:sp>
      <p:sp>
        <p:nvSpPr>
          <p:cNvPr id="126010" name="Text Box 68"/>
          <p:cNvSpPr txBox="1">
            <a:spLocks noChangeArrowheads="1"/>
          </p:cNvSpPr>
          <p:nvPr/>
        </p:nvSpPr>
        <p:spPr bwMode="auto">
          <a:xfrm>
            <a:off x="4859338" y="3435350"/>
            <a:ext cx="487362" cy="336550"/>
          </a:xfrm>
          <a:prstGeom prst="rect">
            <a:avLst/>
          </a:prstGeom>
          <a:noFill/>
          <a:ln w="9525">
            <a:noFill/>
            <a:miter lim="800000"/>
            <a:headEnd/>
            <a:tailEnd/>
          </a:ln>
        </p:spPr>
        <p:txBody>
          <a:bodyPr wrap="none">
            <a:spAutoFit/>
          </a:bodyPr>
          <a:lstStyle/>
          <a:p>
            <a:r>
              <a:rPr lang="es-ES"/>
              <a:t>Tx</a:t>
            </a:r>
            <a:r>
              <a:rPr lang="es-ES" baseline="-25000"/>
              <a:t>e</a:t>
            </a:r>
          </a:p>
        </p:txBody>
      </p:sp>
      <p:sp>
        <p:nvSpPr>
          <p:cNvPr id="126011" name="Text Box 69"/>
          <p:cNvSpPr txBox="1">
            <a:spLocks noChangeArrowheads="1"/>
          </p:cNvSpPr>
          <p:nvPr/>
        </p:nvSpPr>
        <p:spPr bwMode="auto">
          <a:xfrm>
            <a:off x="8027988" y="3435350"/>
            <a:ext cx="509587" cy="336550"/>
          </a:xfrm>
          <a:prstGeom prst="rect">
            <a:avLst/>
          </a:prstGeom>
          <a:noFill/>
          <a:ln w="9525">
            <a:noFill/>
            <a:miter lim="800000"/>
            <a:headEnd/>
            <a:tailEnd/>
          </a:ln>
        </p:spPr>
        <p:txBody>
          <a:bodyPr wrap="none">
            <a:spAutoFit/>
          </a:bodyPr>
          <a:lstStyle/>
          <a:p>
            <a:r>
              <a:rPr lang="es-ES"/>
              <a:t>Rx</a:t>
            </a:r>
            <a:r>
              <a:rPr lang="es-ES" baseline="-25000"/>
              <a:t>o</a:t>
            </a:r>
          </a:p>
        </p:txBody>
      </p:sp>
      <p:sp>
        <p:nvSpPr>
          <p:cNvPr id="126012" name="Rectangle 70"/>
          <p:cNvSpPr>
            <a:spLocks noChangeArrowheads="1"/>
          </p:cNvSpPr>
          <p:nvPr/>
        </p:nvSpPr>
        <p:spPr bwMode="auto">
          <a:xfrm>
            <a:off x="4500563" y="3363913"/>
            <a:ext cx="358775" cy="4318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26013" name="Rectangle 71"/>
          <p:cNvSpPr>
            <a:spLocks noChangeArrowheads="1"/>
          </p:cNvSpPr>
          <p:nvPr/>
        </p:nvSpPr>
        <p:spPr bwMode="auto">
          <a:xfrm>
            <a:off x="4500563" y="3863975"/>
            <a:ext cx="358775" cy="431800"/>
          </a:xfrm>
          <a:prstGeom prst="rect">
            <a:avLst/>
          </a:prstGeom>
          <a:solidFill>
            <a:srgbClr val="FFFF00"/>
          </a:solidFill>
          <a:ln w="9525">
            <a:solidFill>
              <a:schemeClr val="tx1"/>
            </a:solidFill>
            <a:miter lim="800000"/>
            <a:headEnd/>
            <a:tailEnd/>
          </a:ln>
        </p:spPr>
        <p:txBody>
          <a:bodyPr wrap="none" anchor="ctr"/>
          <a:lstStyle/>
          <a:p>
            <a:endParaRPr lang="es-ES"/>
          </a:p>
        </p:txBody>
      </p:sp>
      <p:sp>
        <p:nvSpPr>
          <p:cNvPr id="126014" name="Text Box 72"/>
          <p:cNvSpPr txBox="1">
            <a:spLocks noChangeArrowheads="1"/>
          </p:cNvSpPr>
          <p:nvPr/>
        </p:nvSpPr>
        <p:spPr bwMode="auto">
          <a:xfrm>
            <a:off x="4427538" y="3435350"/>
            <a:ext cx="442912" cy="336550"/>
          </a:xfrm>
          <a:prstGeom prst="rect">
            <a:avLst/>
          </a:prstGeom>
          <a:noFill/>
          <a:ln w="9525">
            <a:noFill/>
            <a:miter lim="800000"/>
            <a:headEnd/>
            <a:tailEnd/>
          </a:ln>
        </p:spPr>
        <p:txBody>
          <a:bodyPr wrap="none">
            <a:spAutoFit/>
          </a:bodyPr>
          <a:lstStyle/>
          <a:p>
            <a:r>
              <a:rPr lang="es-ES"/>
              <a:t>Rg</a:t>
            </a:r>
            <a:endParaRPr lang="es-ES" baseline="-25000"/>
          </a:p>
        </p:txBody>
      </p:sp>
      <p:sp>
        <p:nvSpPr>
          <p:cNvPr id="126015" name="Text Box 73"/>
          <p:cNvSpPr txBox="1">
            <a:spLocks noChangeArrowheads="1"/>
          </p:cNvSpPr>
          <p:nvPr/>
        </p:nvSpPr>
        <p:spPr bwMode="auto">
          <a:xfrm>
            <a:off x="4489450" y="3940175"/>
            <a:ext cx="442913" cy="336550"/>
          </a:xfrm>
          <a:prstGeom prst="rect">
            <a:avLst/>
          </a:prstGeom>
          <a:noFill/>
          <a:ln w="9525">
            <a:noFill/>
            <a:miter lim="800000"/>
            <a:headEnd/>
            <a:tailEnd/>
          </a:ln>
        </p:spPr>
        <p:txBody>
          <a:bodyPr wrap="none">
            <a:spAutoFit/>
          </a:bodyPr>
          <a:lstStyle/>
          <a:p>
            <a:r>
              <a:rPr lang="es-ES"/>
              <a:t>Rg</a:t>
            </a:r>
            <a:endParaRPr lang="es-ES" baseline="-25000"/>
          </a:p>
        </p:txBody>
      </p:sp>
      <p:sp>
        <p:nvSpPr>
          <p:cNvPr id="126016" name="Text Box 74"/>
          <p:cNvSpPr txBox="1">
            <a:spLocks noChangeArrowheads="1"/>
          </p:cNvSpPr>
          <p:nvPr/>
        </p:nvSpPr>
        <p:spPr bwMode="auto">
          <a:xfrm>
            <a:off x="3348038" y="5138738"/>
            <a:ext cx="2894012" cy="1314450"/>
          </a:xfrm>
          <a:prstGeom prst="rect">
            <a:avLst/>
          </a:prstGeom>
          <a:noFill/>
          <a:ln w="9525">
            <a:noFill/>
            <a:miter lim="800000"/>
            <a:headEnd/>
            <a:tailEnd/>
          </a:ln>
        </p:spPr>
        <p:txBody>
          <a:bodyPr wrap="none">
            <a:spAutoFit/>
          </a:bodyPr>
          <a:lstStyle/>
          <a:p>
            <a:r>
              <a:rPr lang="es-ES"/>
              <a:t>Tx</a:t>
            </a:r>
            <a:r>
              <a:rPr lang="es-ES" baseline="-25000"/>
              <a:t>e</a:t>
            </a:r>
            <a:r>
              <a:rPr lang="es-ES"/>
              <a:t>: Transmisor eléctrico</a:t>
            </a:r>
          </a:p>
          <a:p>
            <a:r>
              <a:rPr lang="es-ES"/>
              <a:t>Tx</a:t>
            </a:r>
            <a:r>
              <a:rPr lang="es-ES" baseline="-25000"/>
              <a:t>o</a:t>
            </a:r>
            <a:r>
              <a:rPr lang="es-ES"/>
              <a:t>: Transmisor óptico</a:t>
            </a:r>
          </a:p>
          <a:p>
            <a:r>
              <a:rPr lang="es-ES"/>
              <a:t>Rx</a:t>
            </a:r>
            <a:r>
              <a:rPr lang="es-ES" baseline="-25000"/>
              <a:t>e</a:t>
            </a:r>
            <a:r>
              <a:rPr lang="es-ES"/>
              <a:t>: Receptor eléctrico</a:t>
            </a:r>
          </a:p>
          <a:p>
            <a:r>
              <a:rPr lang="es-ES"/>
              <a:t>Rx</a:t>
            </a:r>
            <a:r>
              <a:rPr lang="es-ES" baseline="-25000"/>
              <a:t>o</a:t>
            </a:r>
            <a:r>
              <a:rPr lang="es-ES"/>
              <a:t>: Receptor óptico</a:t>
            </a:r>
          </a:p>
          <a:p>
            <a:r>
              <a:rPr lang="es-ES"/>
              <a:t>Rg:  Regenerador de la señal </a:t>
            </a:r>
          </a:p>
        </p:txBody>
      </p:sp>
      <p:pic>
        <p:nvPicPr>
          <p:cNvPr id="1273931" name="Picture 75" descr="OpticalAmp"/>
          <p:cNvPicPr>
            <a:picLocks noChangeAspect="1" noChangeArrowheads="1"/>
          </p:cNvPicPr>
          <p:nvPr/>
        </p:nvPicPr>
        <p:blipFill>
          <a:blip r:embed="rId3" cstate="print"/>
          <a:srcRect/>
          <a:stretch>
            <a:fillRect/>
          </a:stretch>
        </p:blipFill>
        <p:spPr bwMode="auto">
          <a:xfrm>
            <a:off x="1835150" y="3306763"/>
            <a:ext cx="468313" cy="409575"/>
          </a:xfrm>
          <a:prstGeom prst="rect">
            <a:avLst/>
          </a:prstGeom>
          <a:noFill/>
          <a:ln w="9525">
            <a:noFill/>
            <a:miter lim="800000"/>
            <a:headEnd/>
            <a:tailEnd/>
          </a:ln>
        </p:spPr>
      </p:pic>
      <p:pic>
        <p:nvPicPr>
          <p:cNvPr id="1273932" name="Picture 76" descr="OpticalAmp"/>
          <p:cNvPicPr>
            <a:picLocks noChangeAspect="1" noChangeArrowheads="1"/>
          </p:cNvPicPr>
          <p:nvPr/>
        </p:nvPicPr>
        <p:blipFill>
          <a:blip r:embed="rId3" cstate="print"/>
          <a:srcRect/>
          <a:stretch>
            <a:fillRect/>
          </a:stretch>
        </p:blipFill>
        <p:spPr bwMode="auto">
          <a:xfrm>
            <a:off x="2843213" y="3284538"/>
            <a:ext cx="468312" cy="409575"/>
          </a:xfrm>
          <a:prstGeom prst="rect">
            <a:avLst/>
          </a:prstGeom>
          <a:noFill/>
          <a:ln w="9525">
            <a:noFill/>
            <a:miter lim="800000"/>
            <a:headEnd/>
            <a:tailEnd/>
          </a:ln>
        </p:spPr>
      </p:pic>
      <p:pic>
        <p:nvPicPr>
          <p:cNvPr id="1273933" name="Picture 77" descr="OpticalAmp"/>
          <p:cNvPicPr>
            <a:picLocks noChangeAspect="1" noChangeArrowheads="1"/>
          </p:cNvPicPr>
          <p:nvPr/>
        </p:nvPicPr>
        <p:blipFill>
          <a:blip r:embed="rId3" cstate="print"/>
          <a:srcRect/>
          <a:stretch>
            <a:fillRect/>
          </a:stretch>
        </p:blipFill>
        <p:spPr bwMode="auto">
          <a:xfrm>
            <a:off x="6119813" y="3284538"/>
            <a:ext cx="468312" cy="409575"/>
          </a:xfrm>
          <a:prstGeom prst="rect">
            <a:avLst/>
          </a:prstGeom>
          <a:noFill/>
          <a:ln w="9525">
            <a:noFill/>
            <a:miter lim="800000"/>
            <a:headEnd/>
            <a:tailEnd/>
          </a:ln>
        </p:spPr>
      </p:pic>
      <p:pic>
        <p:nvPicPr>
          <p:cNvPr id="1273934" name="Picture 78" descr="OpticalAmp"/>
          <p:cNvPicPr>
            <a:picLocks noChangeAspect="1" noChangeArrowheads="1"/>
          </p:cNvPicPr>
          <p:nvPr/>
        </p:nvPicPr>
        <p:blipFill>
          <a:blip r:embed="rId3" cstate="print"/>
          <a:srcRect/>
          <a:stretch>
            <a:fillRect/>
          </a:stretch>
        </p:blipFill>
        <p:spPr bwMode="auto">
          <a:xfrm>
            <a:off x="7199313" y="3284538"/>
            <a:ext cx="468312" cy="409575"/>
          </a:xfrm>
          <a:prstGeom prst="rect">
            <a:avLst/>
          </a:prstGeom>
          <a:noFill/>
          <a:ln w="9525">
            <a:noFill/>
            <a:miter lim="800000"/>
            <a:headEnd/>
            <a:tailEnd/>
          </a:ln>
        </p:spPr>
      </p:pic>
      <p:pic>
        <p:nvPicPr>
          <p:cNvPr id="1273935" name="Picture 79" descr="OpticalAmp"/>
          <p:cNvPicPr>
            <a:picLocks noChangeAspect="1" noChangeArrowheads="1"/>
          </p:cNvPicPr>
          <p:nvPr/>
        </p:nvPicPr>
        <p:blipFill>
          <a:blip r:embed="rId3" cstate="print"/>
          <a:srcRect/>
          <a:stretch>
            <a:fillRect/>
          </a:stretch>
        </p:blipFill>
        <p:spPr bwMode="auto">
          <a:xfrm rot="10800000">
            <a:off x="7164388" y="3789363"/>
            <a:ext cx="468312" cy="409575"/>
          </a:xfrm>
          <a:prstGeom prst="rect">
            <a:avLst/>
          </a:prstGeom>
          <a:noFill/>
          <a:ln w="9525">
            <a:noFill/>
            <a:miter lim="800000"/>
            <a:headEnd/>
            <a:tailEnd/>
          </a:ln>
        </p:spPr>
      </p:pic>
      <p:pic>
        <p:nvPicPr>
          <p:cNvPr id="1273936" name="Picture 80" descr="OpticalAmp"/>
          <p:cNvPicPr>
            <a:picLocks noChangeAspect="1" noChangeArrowheads="1"/>
          </p:cNvPicPr>
          <p:nvPr/>
        </p:nvPicPr>
        <p:blipFill>
          <a:blip r:embed="rId3" cstate="print"/>
          <a:srcRect/>
          <a:stretch>
            <a:fillRect/>
          </a:stretch>
        </p:blipFill>
        <p:spPr bwMode="auto">
          <a:xfrm rot="10800000">
            <a:off x="6119813" y="3789363"/>
            <a:ext cx="468312" cy="409575"/>
          </a:xfrm>
          <a:prstGeom prst="rect">
            <a:avLst/>
          </a:prstGeom>
          <a:noFill/>
          <a:ln w="9525">
            <a:noFill/>
            <a:miter lim="800000"/>
            <a:headEnd/>
            <a:tailEnd/>
          </a:ln>
        </p:spPr>
      </p:pic>
      <p:pic>
        <p:nvPicPr>
          <p:cNvPr id="1273937" name="Picture 81" descr="OpticalAmp"/>
          <p:cNvPicPr>
            <a:picLocks noChangeAspect="1" noChangeArrowheads="1"/>
          </p:cNvPicPr>
          <p:nvPr/>
        </p:nvPicPr>
        <p:blipFill>
          <a:blip r:embed="rId3" cstate="print"/>
          <a:srcRect/>
          <a:stretch>
            <a:fillRect/>
          </a:stretch>
        </p:blipFill>
        <p:spPr bwMode="auto">
          <a:xfrm rot="10800000">
            <a:off x="2808288" y="3789363"/>
            <a:ext cx="468312" cy="409575"/>
          </a:xfrm>
          <a:prstGeom prst="rect">
            <a:avLst/>
          </a:prstGeom>
          <a:noFill/>
          <a:ln w="9525">
            <a:noFill/>
            <a:miter lim="800000"/>
            <a:headEnd/>
            <a:tailEnd/>
          </a:ln>
        </p:spPr>
      </p:pic>
      <p:pic>
        <p:nvPicPr>
          <p:cNvPr id="1273938" name="Picture 82" descr="OpticalAmp"/>
          <p:cNvPicPr>
            <a:picLocks noChangeAspect="1" noChangeArrowheads="1"/>
          </p:cNvPicPr>
          <p:nvPr/>
        </p:nvPicPr>
        <p:blipFill>
          <a:blip r:embed="rId3" cstate="print"/>
          <a:srcRect/>
          <a:stretch>
            <a:fillRect/>
          </a:stretch>
        </p:blipFill>
        <p:spPr bwMode="auto">
          <a:xfrm rot="10800000">
            <a:off x="1763713" y="3789363"/>
            <a:ext cx="468312" cy="409575"/>
          </a:xfrm>
          <a:prstGeom prst="rect">
            <a:avLst/>
          </a:prstGeom>
          <a:noFill/>
          <a:ln w="9525">
            <a:noFill/>
            <a:miter lim="800000"/>
            <a:headEnd/>
            <a:tailEnd/>
          </a:ln>
        </p:spPr>
      </p:pic>
      <p:sp>
        <p:nvSpPr>
          <p:cNvPr id="76" name="75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25</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39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2739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27393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27393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27393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27393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27393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273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pPr eaLnBrk="1" hangingPunct="1"/>
            <a:r>
              <a:rPr lang="es-ES" smtClean="0"/>
              <a:t>Fibra multimodo</a:t>
            </a:r>
          </a:p>
        </p:txBody>
      </p:sp>
      <p:sp>
        <p:nvSpPr>
          <p:cNvPr id="126980" name="Rectangle 3"/>
          <p:cNvSpPr>
            <a:spLocks noGrp="1" noChangeArrowheads="1"/>
          </p:cNvSpPr>
          <p:nvPr>
            <p:ph type="body" idx="1"/>
          </p:nvPr>
        </p:nvSpPr>
        <p:spPr>
          <a:xfrm>
            <a:off x="685800" y="1981200"/>
            <a:ext cx="7846640" cy="4114800"/>
          </a:xfrm>
        </p:spPr>
        <p:txBody>
          <a:bodyPr/>
          <a:lstStyle/>
          <a:p>
            <a:pPr eaLnBrk="1" hangingPunct="1">
              <a:lnSpc>
                <a:spcPct val="90000"/>
              </a:lnSpc>
            </a:pPr>
            <a:r>
              <a:rPr lang="es-ES" sz="2400" dirty="0" smtClean="0"/>
              <a:t>Solo se utiliza en </a:t>
            </a:r>
            <a:r>
              <a:rPr lang="es-ES" sz="2400" dirty="0" err="1" smtClean="0"/>
              <a:t>LANs</a:t>
            </a:r>
            <a:r>
              <a:rPr lang="es-ES" sz="2400" dirty="0" smtClean="0"/>
              <a:t>, nunca en largas distancias. </a:t>
            </a:r>
          </a:p>
          <a:p>
            <a:pPr eaLnBrk="1" hangingPunct="1">
              <a:lnSpc>
                <a:spcPct val="90000"/>
              </a:lnSpc>
            </a:pPr>
            <a:r>
              <a:rPr lang="es-ES" sz="2400" dirty="0" smtClean="0"/>
              <a:t>El alcance máximo es de 2 Km, pero a altas velocidades es menor (500 m a 1 Gb/s, 300 m a 10 Gb/s)</a:t>
            </a:r>
          </a:p>
          <a:p>
            <a:pPr eaLnBrk="1" hangingPunct="1">
              <a:lnSpc>
                <a:spcPct val="90000"/>
              </a:lnSpc>
            </a:pPr>
            <a:r>
              <a:rPr lang="es-ES" sz="2400" dirty="0" smtClean="0"/>
              <a:t>Es más cara que la fibra </a:t>
            </a:r>
            <a:r>
              <a:rPr lang="es-ES" sz="2400" dirty="0" err="1" smtClean="0"/>
              <a:t>monomodo</a:t>
            </a:r>
            <a:r>
              <a:rPr lang="es-ES" sz="2400" dirty="0" smtClean="0"/>
              <a:t>, pero la optoelectrónica es mas barata.</a:t>
            </a:r>
          </a:p>
          <a:p>
            <a:pPr eaLnBrk="1" hangingPunct="1">
              <a:lnSpc>
                <a:spcPct val="90000"/>
              </a:lnSpc>
            </a:pPr>
            <a:r>
              <a:rPr lang="es-ES" sz="2400" dirty="0" smtClean="0"/>
              <a:t>Se utiliza en 850 y 1310 </a:t>
            </a:r>
            <a:r>
              <a:rPr lang="es-ES" sz="2400" dirty="0" err="1" smtClean="0"/>
              <a:t>nm</a:t>
            </a:r>
            <a:r>
              <a:rPr lang="es-ES" sz="2400" dirty="0" smtClean="0"/>
              <a:t> (1ª y 2ª Ventanas)</a:t>
            </a:r>
          </a:p>
          <a:p>
            <a:pPr eaLnBrk="1" hangingPunct="1">
              <a:lnSpc>
                <a:spcPct val="90000"/>
              </a:lnSpc>
            </a:pPr>
            <a:r>
              <a:rPr lang="es-ES" sz="2400" dirty="0" smtClean="0"/>
              <a:t>El estándar de la ITU-T es G.651</a:t>
            </a:r>
          </a:p>
          <a:p>
            <a:pPr eaLnBrk="1" hangingPunct="1">
              <a:lnSpc>
                <a:spcPct val="90000"/>
              </a:lnSpc>
            </a:pPr>
            <a:r>
              <a:rPr lang="es-ES" sz="2400" dirty="0" smtClean="0"/>
              <a:t>En cableado estructurado (norma ISO 11801) se distinguen cuatro tipos de fibra </a:t>
            </a:r>
            <a:r>
              <a:rPr lang="es-ES" sz="2400" dirty="0" err="1" smtClean="0"/>
              <a:t>multimodo</a:t>
            </a:r>
            <a:r>
              <a:rPr lang="es-ES" sz="2400" dirty="0" smtClean="0"/>
              <a:t>: OM1, OM2, OM3 y OM4. Estas difieren en el ancho de banda modal (lo vemos luego)</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26</a:t>
            </a:fld>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a:xfrm>
            <a:off x="685800" y="333375"/>
            <a:ext cx="7772400" cy="803275"/>
          </a:xfrm>
        </p:spPr>
        <p:txBody>
          <a:bodyPr/>
          <a:lstStyle/>
          <a:p>
            <a:pPr eaLnBrk="1" hangingPunct="1"/>
            <a:r>
              <a:rPr lang="es-ES" sz="3600" smtClean="0"/>
              <a:t>Dispersión</a:t>
            </a:r>
          </a:p>
        </p:txBody>
      </p:sp>
      <p:sp>
        <p:nvSpPr>
          <p:cNvPr id="128004" name="Rectangle 3"/>
          <p:cNvSpPr>
            <a:spLocks noGrp="1" noChangeArrowheads="1"/>
          </p:cNvSpPr>
          <p:nvPr>
            <p:ph type="body" idx="1"/>
          </p:nvPr>
        </p:nvSpPr>
        <p:spPr>
          <a:xfrm>
            <a:off x="827088" y="1195388"/>
            <a:ext cx="7561262" cy="649287"/>
          </a:xfrm>
        </p:spPr>
        <p:txBody>
          <a:bodyPr/>
          <a:lstStyle/>
          <a:p>
            <a:pPr eaLnBrk="1" hangingPunct="1">
              <a:lnSpc>
                <a:spcPct val="80000"/>
              </a:lnSpc>
            </a:pPr>
            <a:r>
              <a:rPr lang="es-ES" sz="2200" smtClean="0"/>
              <a:t>Cuando un pulso de luz se transmite por fibra óptica no conserva su forma original, siempre se ensancha un poco:</a:t>
            </a:r>
            <a:endParaRPr lang="es-ES_tradnl" sz="2200" smtClean="0"/>
          </a:p>
        </p:txBody>
      </p:sp>
      <p:grpSp>
        <p:nvGrpSpPr>
          <p:cNvPr id="128005" name="Group 4"/>
          <p:cNvGrpSpPr>
            <a:grpSpLocks/>
          </p:cNvGrpSpPr>
          <p:nvPr/>
        </p:nvGrpSpPr>
        <p:grpSpPr bwMode="auto">
          <a:xfrm>
            <a:off x="3709988" y="2347913"/>
            <a:ext cx="1439862" cy="468312"/>
            <a:chOff x="2336" y="3203"/>
            <a:chExt cx="907" cy="295"/>
          </a:xfrm>
        </p:grpSpPr>
        <p:sp>
          <p:nvSpPr>
            <p:cNvPr id="128043" name="Oval 5"/>
            <p:cNvSpPr>
              <a:spLocks noChangeArrowheads="1"/>
            </p:cNvSpPr>
            <p:nvPr/>
          </p:nvSpPr>
          <p:spPr bwMode="auto">
            <a:xfrm>
              <a:off x="2721" y="3203"/>
              <a:ext cx="295" cy="295"/>
            </a:xfrm>
            <a:prstGeom prst="ellipse">
              <a:avLst/>
            </a:prstGeom>
            <a:noFill/>
            <a:ln w="25400">
              <a:solidFill>
                <a:srgbClr val="339966"/>
              </a:solidFill>
              <a:round/>
              <a:headEnd/>
              <a:tailEnd/>
            </a:ln>
          </p:spPr>
          <p:txBody>
            <a:bodyPr wrap="none" anchor="ctr"/>
            <a:lstStyle/>
            <a:p>
              <a:endParaRPr lang="es-ES"/>
            </a:p>
          </p:txBody>
        </p:sp>
        <p:sp>
          <p:nvSpPr>
            <p:cNvPr id="128044" name="Oval 6"/>
            <p:cNvSpPr>
              <a:spLocks noChangeArrowheads="1"/>
            </p:cNvSpPr>
            <p:nvPr/>
          </p:nvSpPr>
          <p:spPr bwMode="auto">
            <a:xfrm>
              <a:off x="2608" y="3203"/>
              <a:ext cx="295" cy="295"/>
            </a:xfrm>
            <a:prstGeom prst="ellipse">
              <a:avLst/>
            </a:prstGeom>
            <a:noFill/>
            <a:ln w="25400">
              <a:solidFill>
                <a:srgbClr val="339966"/>
              </a:solidFill>
              <a:round/>
              <a:headEnd/>
              <a:tailEnd/>
            </a:ln>
          </p:spPr>
          <p:txBody>
            <a:bodyPr wrap="none" anchor="ctr"/>
            <a:lstStyle/>
            <a:p>
              <a:endParaRPr lang="es-ES"/>
            </a:p>
          </p:txBody>
        </p:sp>
        <p:sp>
          <p:nvSpPr>
            <p:cNvPr id="128045" name="Oval 7"/>
            <p:cNvSpPr>
              <a:spLocks noChangeArrowheads="1"/>
            </p:cNvSpPr>
            <p:nvPr/>
          </p:nvSpPr>
          <p:spPr bwMode="auto">
            <a:xfrm>
              <a:off x="2517" y="3203"/>
              <a:ext cx="295" cy="295"/>
            </a:xfrm>
            <a:prstGeom prst="ellipse">
              <a:avLst/>
            </a:prstGeom>
            <a:noFill/>
            <a:ln w="25400">
              <a:solidFill>
                <a:srgbClr val="339966"/>
              </a:solidFill>
              <a:round/>
              <a:headEnd/>
              <a:tailEnd/>
            </a:ln>
          </p:spPr>
          <p:txBody>
            <a:bodyPr wrap="none" anchor="ctr"/>
            <a:lstStyle/>
            <a:p>
              <a:endParaRPr lang="es-ES"/>
            </a:p>
          </p:txBody>
        </p:sp>
        <p:sp>
          <p:nvSpPr>
            <p:cNvPr id="128046" name="Line 8"/>
            <p:cNvSpPr>
              <a:spLocks noChangeShapeType="1"/>
            </p:cNvSpPr>
            <p:nvPr/>
          </p:nvSpPr>
          <p:spPr bwMode="auto">
            <a:xfrm>
              <a:off x="2336" y="3493"/>
              <a:ext cx="907" cy="0"/>
            </a:xfrm>
            <a:prstGeom prst="line">
              <a:avLst/>
            </a:prstGeom>
            <a:noFill/>
            <a:ln w="25400">
              <a:solidFill>
                <a:srgbClr val="339966"/>
              </a:solidFill>
              <a:round/>
              <a:headEnd/>
              <a:tailEnd/>
            </a:ln>
          </p:spPr>
          <p:txBody>
            <a:bodyPr/>
            <a:lstStyle/>
            <a:p>
              <a:endParaRPr lang="es-ES"/>
            </a:p>
          </p:txBody>
        </p:sp>
      </p:grpSp>
      <p:sp>
        <p:nvSpPr>
          <p:cNvPr id="128006" name="AutoShape 9"/>
          <p:cNvSpPr>
            <a:spLocks noChangeArrowheads="1"/>
          </p:cNvSpPr>
          <p:nvPr/>
        </p:nvSpPr>
        <p:spPr bwMode="auto">
          <a:xfrm>
            <a:off x="2700338" y="2205038"/>
            <a:ext cx="649287" cy="792162"/>
          </a:xfrm>
          <a:prstGeom prst="rightArrow">
            <a:avLst>
              <a:gd name="adj1" fmla="val 50000"/>
              <a:gd name="adj2" fmla="val 25000"/>
            </a:avLst>
          </a:prstGeom>
          <a:solidFill>
            <a:srgbClr val="00CCFF"/>
          </a:solidFill>
          <a:ln w="9525">
            <a:noFill/>
            <a:miter lim="800000"/>
            <a:headEnd/>
            <a:tailEnd/>
          </a:ln>
        </p:spPr>
        <p:txBody>
          <a:bodyPr wrap="none" anchor="ctr"/>
          <a:lstStyle/>
          <a:p>
            <a:endParaRPr lang="es-ES"/>
          </a:p>
        </p:txBody>
      </p:sp>
      <p:sp>
        <p:nvSpPr>
          <p:cNvPr id="128007" name="AutoShape 10"/>
          <p:cNvSpPr>
            <a:spLocks noChangeArrowheads="1"/>
          </p:cNvSpPr>
          <p:nvPr/>
        </p:nvSpPr>
        <p:spPr bwMode="auto">
          <a:xfrm>
            <a:off x="5365750" y="2205038"/>
            <a:ext cx="649288" cy="792162"/>
          </a:xfrm>
          <a:prstGeom prst="rightArrow">
            <a:avLst>
              <a:gd name="adj1" fmla="val 50000"/>
              <a:gd name="adj2" fmla="val 25000"/>
            </a:avLst>
          </a:prstGeom>
          <a:solidFill>
            <a:srgbClr val="00CCFF"/>
          </a:solidFill>
          <a:ln w="9525">
            <a:noFill/>
            <a:miter lim="800000"/>
            <a:headEnd/>
            <a:tailEnd/>
          </a:ln>
        </p:spPr>
        <p:txBody>
          <a:bodyPr wrap="none" anchor="ctr"/>
          <a:lstStyle/>
          <a:p>
            <a:endParaRPr lang="es-ES"/>
          </a:p>
        </p:txBody>
      </p:sp>
      <p:sp>
        <p:nvSpPr>
          <p:cNvPr id="128008" name="Line 11"/>
          <p:cNvSpPr>
            <a:spLocks noChangeShapeType="1"/>
          </p:cNvSpPr>
          <p:nvPr/>
        </p:nvSpPr>
        <p:spPr bwMode="auto">
          <a:xfrm>
            <a:off x="6372225" y="3068638"/>
            <a:ext cx="2232025" cy="0"/>
          </a:xfrm>
          <a:prstGeom prst="line">
            <a:avLst/>
          </a:prstGeom>
          <a:noFill/>
          <a:ln w="12700">
            <a:solidFill>
              <a:schemeClr val="tx1"/>
            </a:solidFill>
            <a:round/>
            <a:headEnd/>
            <a:tailEnd type="triangle" w="med" len="med"/>
          </a:ln>
        </p:spPr>
        <p:txBody>
          <a:bodyPr/>
          <a:lstStyle/>
          <a:p>
            <a:endParaRPr lang="es-ES"/>
          </a:p>
        </p:txBody>
      </p:sp>
      <p:sp>
        <p:nvSpPr>
          <p:cNvPr id="128009" name="Text Box 12"/>
          <p:cNvSpPr txBox="1">
            <a:spLocks noChangeArrowheads="1"/>
          </p:cNvSpPr>
          <p:nvPr/>
        </p:nvSpPr>
        <p:spPr bwMode="auto">
          <a:xfrm>
            <a:off x="2108200" y="3124200"/>
            <a:ext cx="233363" cy="304800"/>
          </a:xfrm>
          <a:prstGeom prst="rect">
            <a:avLst/>
          </a:prstGeom>
          <a:noFill/>
          <a:ln w="9525">
            <a:noFill/>
            <a:miter lim="800000"/>
            <a:headEnd/>
            <a:tailEnd/>
          </a:ln>
        </p:spPr>
        <p:txBody>
          <a:bodyPr wrap="none">
            <a:spAutoFit/>
          </a:bodyPr>
          <a:lstStyle/>
          <a:p>
            <a:r>
              <a:rPr lang="es-ES" sz="1400"/>
              <a:t>t</a:t>
            </a:r>
          </a:p>
        </p:txBody>
      </p:sp>
      <p:sp>
        <p:nvSpPr>
          <p:cNvPr id="128010" name="Text Box 13"/>
          <p:cNvSpPr txBox="1">
            <a:spLocks noChangeArrowheads="1"/>
          </p:cNvSpPr>
          <p:nvPr/>
        </p:nvSpPr>
        <p:spPr bwMode="auto">
          <a:xfrm>
            <a:off x="8443913" y="3140075"/>
            <a:ext cx="233362" cy="304800"/>
          </a:xfrm>
          <a:prstGeom prst="rect">
            <a:avLst/>
          </a:prstGeom>
          <a:noFill/>
          <a:ln w="9525">
            <a:noFill/>
            <a:miter lim="800000"/>
            <a:headEnd/>
            <a:tailEnd/>
          </a:ln>
        </p:spPr>
        <p:txBody>
          <a:bodyPr wrap="none">
            <a:spAutoFit/>
          </a:bodyPr>
          <a:lstStyle/>
          <a:p>
            <a:r>
              <a:rPr lang="es-ES" sz="1400"/>
              <a:t>t</a:t>
            </a:r>
          </a:p>
        </p:txBody>
      </p:sp>
      <p:sp>
        <p:nvSpPr>
          <p:cNvPr id="128011" name="Freeform 14"/>
          <p:cNvSpPr>
            <a:spLocks/>
          </p:cNvSpPr>
          <p:nvPr/>
        </p:nvSpPr>
        <p:spPr bwMode="auto">
          <a:xfrm>
            <a:off x="1477963" y="2205038"/>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12" name="Freeform 15"/>
          <p:cNvSpPr>
            <a:spLocks/>
          </p:cNvSpPr>
          <p:nvPr/>
        </p:nvSpPr>
        <p:spPr bwMode="auto">
          <a:xfrm>
            <a:off x="973138" y="2205038"/>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13" name="Freeform 16"/>
          <p:cNvSpPr>
            <a:spLocks/>
          </p:cNvSpPr>
          <p:nvPr/>
        </p:nvSpPr>
        <p:spPr bwMode="auto">
          <a:xfrm>
            <a:off x="1981200" y="2205038"/>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14" name="Line 17"/>
          <p:cNvSpPr>
            <a:spLocks noChangeShapeType="1"/>
          </p:cNvSpPr>
          <p:nvPr/>
        </p:nvSpPr>
        <p:spPr bwMode="auto">
          <a:xfrm>
            <a:off x="901700" y="3068638"/>
            <a:ext cx="1657350" cy="0"/>
          </a:xfrm>
          <a:prstGeom prst="line">
            <a:avLst/>
          </a:prstGeom>
          <a:noFill/>
          <a:ln w="12700">
            <a:solidFill>
              <a:schemeClr val="tx1"/>
            </a:solidFill>
            <a:round/>
            <a:headEnd/>
            <a:tailEnd type="triangle" w="med" len="med"/>
          </a:ln>
        </p:spPr>
        <p:txBody>
          <a:bodyPr/>
          <a:lstStyle/>
          <a:p>
            <a:endParaRPr lang="es-ES"/>
          </a:p>
        </p:txBody>
      </p:sp>
      <p:sp>
        <p:nvSpPr>
          <p:cNvPr id="128015" name="Freeform 18"/>
          <p:cNvSpPr>
            <a:spLocks/>
          </p:cNvSpPr>
          <p:nvPr/>
        </p:nvSpPr>
        <p:spPr bwMode="auto">
          <a:xfrm>
            <a:off x="6470650" y="220503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16" name="Freeform 19"/>
          <p:cNvSpPr>
            <a:spLocks/>
          </p:cNvSpPr>
          <p:nvPr/>
        </p:nvSpPr>
        <p:spPr bwMode="auto">
          <a:xfrm>
            <a:off x="6964363" y="220503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17" name="Freeform 20"/>
          <p:cNvSpPr>
            <a:spLocks/>
          </p:cNvSpPr>
          <p:nvPr/>
        </p:nvSpPr>
        <p:spPr bwMode="auto">
          <a:xfrm>
            <a:off x="7472363" y="220503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18" name="Text Box 21"/>
          <p:cNvSpPr txBox="1">
            <a:spLocks noChangeArrowheads="1"/>
          </p:cNvSpPr>
          <p:nvPr/>
        </p:nvSpPr>
        <p:spPr bwMode="auto">
          <a:xfrm>
            <a:off x="3851275" y="2884488"/>
            <a:ext cx="1149350" cy="304800"/>
          </a:xfrm>
          <a:prstGeom prst="rect">
            <a:avLst/>
          </a:prstGeom>
          <a:noFill/>
          <a:ln w="9525">
            <a:noFill/>
            <a:miter lim="800000"/>
            <a:headEnd/>
            <a:tailEnd/>
          </a:ln>
        </p:spPr>
        <p:txBody>
          <a:bodyPr wrap="none">
            <a:spAutoFit/>
          </a:bodyPr>
          <a:lstStyle/>
          <a:p>
            <a:r>
              <a:rPr lang="es-ES" sz="1400"/>
              <a:t>Fibra 10 Km</a:t>
            </a:r>
          </a:p>
        </p:txBody>
      </p:sp>
      <p:sp>
        <p:nvSpPr>
          <p:cNvPr id="128019" name="Text Box 22"/>
          <p:cNvSpPr txBox="1">
            <a:spLocks noChangeArrowheads="1"/>
          </p:cNvSpPr>
          <p:nvPr/>
        </p:nvSpPr>
        <p:spPr bwMode="auto">
          <a:xfrm>
            <a:off x="611188" y="3357563"/>
            <a:ext cx="7848600" cy="1006475"/>
          </a:xfrm>
          <a:prstGeom prst="rect">
            <a:avLst/>
          </a:prstGeom>
          <a:noFill/>
          <a:ln w="9525">
            <a:noFill/>
            <a:miter lim="800000"/>
            <a:headEnd/>
            <a:tailEnd/>
          </a:ln>
        </p:spPr>
        <p:txBody>
          <a:bodyPr>
            <a:spAutoFit/>
          </a:bodyPr>
          <a:lstStyle/>
          <a:p>
            <a:r>
              <a:rPr lang="es-ES" sz="2000">
                <a:latin typeface="Times New Roman" pitchFamily="18" charset="0"/>
              </a:rPr>
              <a:t>A este efecto lo llamamos dispersión. La dispersión es proporcional a:</a:t>
            </a:r>
          </a:p>
          <a:p>
            <a:pPr lvl="1">
              <a:buFontTx/>
              <a:buChar char="•"/>
            </a:pPr>
            <a:r>
              <a:rPr lang="es-ES" sz="2000">
                <a:latin typeface="Times New Roman" pitchFamily="18" charset="0"/>
              </a:rPr>
              <a:t>La longitud del enlace de fibra, y a</a:t>
            </a:r>
          </a:p>
          <a:p>
            <a:pPr lvl="1">
              <a:buFontTx/>
              <a:buChar char="•"/>
            </a:pPr>
            <a:r>
              <a:rPr lang="es-ES" sz="2000">
                <a:latin typeface="Times New Roman" pitchFamily="18" charset="0"/>
              </a:rPr>
              <a:t>La frecuencia de los pulsos, es decir la velocidad en bits/s</a:t>
            </a:r>
          </a:p>
        </p:txBody>
      </p:sp>
      <p:sp>
        <p:nvSpPr>
          <p:cNvPr id="128020" name="Oval 23"/>
          <p:cNvSpPr>
            <a:spLocks noChangeArrowheads="1"/>
          </p:cNvSpPr>
          <p:nvPr/>
        </p:nvSpPr>
        <p:spPr bwMode="auto">
          <a:xfrm>
            <a:off x="3889375" y="4873625"/>
            <a:ext cx="468313" cy="468313"/>
          </a:xfrm>
          <a:prstGeom prst="ellipse">
            <a:avLst/>
          </a:prstGeom>
          <a:noFill/>
          <a:ln w="25400">
            <a:solidFill>
              <a:srgbClr val="339966"/>
            </a:solidFill>
            <a:round/>
            <a:headEnd/>
            <a:tailEnd/>
          </a:ln>
        </p:spPr>
        <p:txBody>
          <a:bodyPr wrap="none" anchor="ctr"/>
          <a:lstStyle/>
          <a:p>
            <a:endParaRPr lang="es-ES"/>
          </a:p>
        </p:txBody>
      </p:sp>
      <p:sp>
        <p:nvSpPr>
          <p:cNvPr id="128021" name="Oval 24"/>
          <p:cNvSpPr>
            <a:spLocks noChangeArrowheads="1"/>
          </p:cNvSpPr>
          <p:nvPr/>
        </p:nvSpPr>
        <p:spPr bwMode="auto">
          <a:xfrm>
            <a:off x="3709988" y="4873625"/>
            <a:ext cx="468312" cy="468313"/>
          </a:xfrm>
          <a:prstGeom prst="ellipse">
            <a:avLst/>
          </a:prstGeom>
          <a:noFill/>
          <a:ln w="25400">
            <a:solidFill>
              <a:srgbClr val="339966"/>
            </a:solidFill>
            <a:round/>
            <a:headEnd/>
            <a:tailEnd/>
          </a:ln>
        </p:spPr>
        <p:txBody>
          <a:bodyPr wrap="none" anchor="ctr"/>
          <a:lstStyle/>
          <a:p>
            <a:endParaRPr lang="es-ES"/>
          </a:p>
        </p:txBody>
      </p:sp>
      <p:sp>
        <p:nvSpPr>
          <p:cNvPr id="128022" name="Oval 25"/>
          <p:cNvSpPr>
            <a:spLocks noChangeArrowheads="1"/>
          </p:cNvSpPr>
          <p:nvPr/>
        </p:nvSpPr>
        <p:spPr bwMode="auto">
          <a:xfrm>
            <a:off x="3565525" y="4873625"/>
            <a:ext cx="468313" cy="468313"/>
          </a:xfrm>
          <a:prstGeom prst="ellipse">
            <a:avLst/>
          </a:prstGeom>
          <a:noFill/>
          <a:ln w="25400">
            <a:solidFill>
              <a:srgbClr val="339966"/>
            </a:solidFill>
            <a:round/>
            <a:headEnd/>
            <a:tailEnd/>
          </a:ln>
        </p:spPr>
        <p:txBody>
          <a:bodyPr wrap="none" anchor="ctr"/>
          <a:lstStyle/>
          <a:p>
            <a:endParaRPr lang="es-ES"/>
          </a:p>
        </p:txBody>
      </p:sp>
      <p:sp>
        <p:nvSpPr>
          <p:cNvPr id="128023" name="Line 26"/>
          <p:cNvSpPr>
            <a:spLocks noChangeShapeType="1"/>
          </p:cNvSpPr>
          <p:nvPr/>
        </p:nvSpPr>
        <p:spPr bwMode="auto">
          <a:xfrm>
            <a:off x="3494088" y="5334000"/>
            <a:ext cx="1439862" cy="0"/>
          </a:xfrm>
          <a:prstGeom prst="line">
            <a:avLst/>
          </a:prstGeom>
          <a:noFill/>
          <a:ln w="25400">
            <a:solidFill>
              <a:srgbClr val="339966"/>
            </a:solidFill>
            <a:round/>
            <a:headEnd/>
            <a:tailEnd/>
          </a:ln>
        </p:spPr>
        <p:txBody>
          <a:bodyPr/>
          <a:lstStyle/>
          <a:p>
            <a:endParaRPr lang="es-ES"/>
          </a:p>
        </p:txBody>
      </p:sp>
      <p:sp>
        <p:nvSpPr>
          <p:cNvPr id="128024" name="AutoShape 27"/>
          <p:cNvSpPr>
            <a:spLocks noChangeArrowheads="1"/>
          </p:cNvSpPr>
          <p:nvPr/>
        </p:nvSpPr>
        <p:spPr bwMode="auto">
          <a:xfrm>
            <a:off x="2484438" y="4730750"/>
            <a:ext cx="649287" cy="792163"/>
          </a:xfrm>
          <a:prstGeom prst="rightArrow">
            <a:avLst>
              <a:gd name="adj1" fmla="val 50000"/>
              <a:gd name="adj2" fmla="val 25000"/>
            </a:avLst>
          </a:prstGeom>
          <a:solidFill>
            <a:srgbClr val="00CCFF"/>
          </a:solidFill>
          <a:ln w="9525">
            <a:noFill/>
            <a:miter lim="800000"/>
            <a:headEnd/>
            <a:tailEnd/>
          </a:ln>
        </p:spPr>
        <p:txBody>
          <a:bodyPr wrap="none" anchor="ctr"/>
          <a:lstStyle/>
          <a:p>
            <a:endParaRPr lang="es-ES"/>
          </a:p>
        </p:txBody>
      </p:sp>
      <p:sp>
        <p:nvSpPr>
          <p:cNvPr id="128025" name="AutoShape 28"/>
          <p:cNvSpPr>
            <a:spLocks noChangeArrowheads="1"/>
          </p:cNvSpPr>
          <p:nvPr/>
        </p:nvSpPr>
        <p:spPr bwMode="auto">
          <a:xfrm>
            <a:off x="5149850" y="4730750"/>
            <a:ext cx="649288" cy="792163"/>
          </a:xfrm>
          <a:prstGeom prst="rightArrow">
            <a:avLst>
              <a:gd name="adj1" fmla="val 50000"/>
              <a:gd name="adj2" fmla="val 25000"/>
            </a:avLst>
          </a:prstGeom>
          <a:solidFill>
            <a:srgbClr val="00CCFF"/>
          </a:solidFill>
          <a:ln w="9525">
            <a:noFill/>
            <a:miter lim="800000"/>
            <a:headEnd/>
            <a:tailEnd/>
          </a:ln>
        </p:spPr>
        <p:txBody>
          <a:bodyPr wrap="none" anchor="ctr"/>
          <a:lstStyle/>
          <a:p>
            <a:endParaRPr lang="es-ES"/>
          </a:p>
        </p:txBody>
      </p:sp>
      <p:sp>
        <p:nvSpPr>
          <p:cNvPr id="128026" name="Line 29"/>
          <p:cNvSpPr>
            <a:spLocks noChangeShapeType="1"/>
          </p:cNvSpPr>
          <p:nvPr/>
        </p:nvSpPr>
        <p:spPr bwMode="auto">
          <a:xfrm>
            <a:off x="684213" y="5594350"/>
            <a:ext cx="1657350" cy="0"/>
          </a:xfrm>
          <a:prstGeom prst="line">
            <a:avLst/>
          </a:prstGeom>
          <a:noFill/>
          <a:ln w="12700">
            <a:solidFill>
              <a:schemeClr val="tx1"/>
            </a:solidFill>
            <a:round/>
            <a:headEnd/>
            <a:tailEnd type="triangle" w="med" len="med"/>
          </a:ln>
        </p:spPr>
        <p:txBody>
          <a:bodyPr/>
          <a:lstStyle/>
          <a:p>
            <a:endParaRPr lang="es-ES"/>
          </a:p>
        </p:txBody>
      </p:sp>
      <p:sp>
        <p:nvSpPr>
          <p:cNvPr id="128027" name="Line 30"/>
          <p:cNvSpPr>
            <a:spLocks noChangeShapeType="1"/>
          </p:cNvSpPr>
          <p:nvPr/>
        </p:nvSpPr>
        <p:spPr bwMode="auto">
          <a:xfrm>
            <a:off x="5651500" y="5594350"/>
            <a:ext cx="3095625" cy="0"/>
          </a:xfrm>
          <a:prstGeom prst="line">
            <a:avLst/>
          </a:prstGeom>
          <a:noFill/>
          <a:ln w="12700">
            <a:solidFill>
              <a:schemeClr val="tx1"/>
            </a:solidFill>
            <a:round/>
            <a:headEnd/>
            <a:tailEnd type="triangle" w="med" len="med"/>
          </a:ln>
        </p:spPr>
        <p:txBody>
          <a:bodyPr/>
          <a:lstStyle/>
          <a:p>
            <a:endParaRPr lang="es-ES"/>
          </a:p>
        </p:txBody>
      </p:sp>
      <p:sp>
        <p:nvSpPr>
          <p:cNvPr id="128028" name="Text Box 31"/>
          <p:cNvSpPr txBox="1">
            <a:spLocks noChangeArrowheads="1"/>
          </p:cNvSpPr>
          <p:nvPr/>
        </p:nvSpPr>
        <p:spPr bwMode="auto">
          <a:xfrm>
            <a:off x="2124075" y="5681663"/>
            <a:ext cx="233363" cy="304800"/>
          </a:xfrm>
          <a:prstGeom prst="rect">
            <a:avLst/>
          </a:prstGeom>
          <a:noFill/>
          <a:ln w="9525">
            <a:noFill/>
            <a:miter lim="800000"/>
            <a:headEnd/>
            <a:tailEnd/>
          </a:ln>
        </p:spPr>
        <p:txBody>
          <a:bodyPr wrap="none">
            <a:spAutoFit/>
          </a:bodyPr>
          <a:lstStyle/>
          <a:p>
            <a:r>
              <a:rPr lang="es-ES" sz="1400"/>
              <a:t>t</a:t>
            </a:r>
          </a:p>
        </p:txBody>
      </p:sp>
      <p:sp>
        <p:nvSpPr>
          <p:cNvPr id="128029" name="Text Box 32"/>
          <p:cNvSpPr txBox="1">
            <a:spLocks noChangeArrowheads="1"/>
          </p:cNvSpPr>
          <p:nvPr/>
        </p:nvSpPr>
        <p:spPr bwMode="auto">
          <a:xfrm>
            <a:off x="8226425" y="5665788"/>
            <a:ext cx="233363" cy="304800"/>
          </a:xfrm>
          <a:prstGeom prst="rect">
            <a:avLst/>
          </a:prstGeom>
          <a:noFill/>
          <a:ln w="9525">
            <a:noFill/>
            <a:miter lim="800000"/>
            <a:headEnd/>
            <a:tailEnd/>
          </a:ln>
        </p:spPr>
        <p:txBody>
          <a:bodyPr wrap="none">
            <a:spAutoFit/>
          </a:bodyPr>
          <a:lstStyle/>
          <a:p>
            <a:r>
              <a:rPr lang="es-ES" sz="1400"/>
              <a:t>t</a:t>
            </a:r>
          </a:p>
        </p:txBody>
      </p:sp>
      <p:sp>
        <p:nvSpPr>
          <p:cNvPr id="128030" name="Text Box 33"/>
          <p:cNvSpPr txBox="1">
            <a:spLocks noChangeArrowheads="1"/>
          </p:cNvSpPr>
          <p:nvPr/>
        </p:nvSpPr>
        <p:spPr bwMode="auto">
          <a:xfrm>
            <a:off x="3635375" y="5410200"/>
            <a:ext cx="1149350" cy="304800"/>
          </a:xfrm>
          <a:prstGeom prst="rect">
            <a:avLst/>
          </a:prstGeom>
          <a:noFill/>
          <a:ln w="9525">
            <a:noFill/>
            <a:miter lim="800000"/>
            <a:headEnd/>
            <a:tailEnd/>
          </a:ln>
        </p:spPr>
        <p:txBody>
          <a:bodyPr wrap="none">
            <a:spAutoFit/>
          </a:bodyPr>
          <a:lstStyle/>
          <a:p>
            <a:r>
              <a:rPr lang="es-ES" sz="1400"/>
              <a:t>Fibra 20 Km</a:t>
            </a:r>
          </a:p>
        </p:txBody>
      </p:sp>
      <p:sp>
        <p:nvSpPr>
          <p:cNvPr id="128031" name="Freeform 34"/>
          <p:cNvSpPr>
            <a:spLocks/>
          </p:cNvSpPr>
          <p:nvPr/>
        </p:nvSpPr>
        <p:spPr bwMode="auto">
          <a:xfrm>
            <a:off x="1765300" y="4730750"/>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32" name="Freeform 35"/>
          <p:cNvSpPr>
            <a:spLocks/>
          </p:cNvSpPr>
          <p:nvPr/>
        </p:nvSpPr>
        <p:spPr bwMode="auto">
          <a:xfrm>
            <a:off x="1260475" y="4730750"/>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33" name="Freeform 36"/>
          <p:cNvSpPr>
            <a:spLocks/>
          </p:cNvSpPr>
          <p:nvPr/>
        </p:nvSpPr>
        <p:spPr bwMode="auto">
          <a:xfrm>
            <a:off x="757238" y="4730750"/>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34" name="Oval 37"/>
          <p:cNvSpPr>
            <a:spLocks noChangeArrowheads="1"/>
          </p:cNvSpPr>
          <p:nvPr/>
        </p:nvSpPr>
        <p:spPr bwMode="auto">
          <a:xfrm>
            <a:off x="4070350" y="4873625"/>
            <a:ext cx="468313" cy="468313"/>
          </a:xfrm>
          <a:prstGeom prst="ellipse">
            <a:avLst/>
          </a:prstGeom>
          <a:noFill/>
          <a:ln w="25400">
            <a:solidFill>
              <a:srgbClr val="339966"/>
            </a:solidFill>
            <a:round/>
            <a:headEnd/>
            <a:tailEnd/>
          </a:ln>
        </p:spPr>
        <p:txBody>
          <a:bodyPr wrap="none" anchor="ctr"/>
          <a:lstStyle/>
          <a:p>
            <a:endParaRPr lang="es-ES"/>
          </a:p>
        </p:txBody>
      </p:sp>
      <p:sp>
        <p:nvSpPr>
          <p:cNvPr id="128035" name="Oval 38"/>
          <p:cNvSpPr>
            <a:spLocks noChangeArrowheads="1"/>
          </p:cNvSpPr>
          <p:nvPr/>
        </p:nvSpPr>
        <p:spPr bwMode="auto">
          <a:xfrm>
            <a:off x="4213225" y="4873625"/>
            <a:ext cx="468313" cy="468313"/>
          </a:xfrm>
          <a:prstGeom prst="ellipse">
            <a:avLst/>
          </a:prstGeom>
          <a:noFill/>
          <a:ln w="25400">
            <a:solidFill>
              <a:srgbClr val="339966"/>
            </a:solidFill>
            <a:round/>
            <a:headEnd/>
            <a:tailEnd/>
          </a:ln>
        </p:spPr>
        <p:txBody>
          <a:bodyPr wrap="none" anchor="ctr"/>
          <a:lstStyle/>
          <a:p>
            <a:endParaRPr lang="es-ES"/>
          </a:p>
        </p:txBody>
      </p:sp>
      <p:sp>
        <p:nvSpPr>
          <p:cNvPr id="128036" name="Oval 39"/>
          <p:cNvSpPr>
            <a:spLocks noChangeArrowheads="1"/>
          </p:cNvSpPr>
          <p:nvPr/>
        </p:nvSpPr>
        <p:spPr bwMode="auto">
          <a:xfrm>
            <a:off x="4357688" y="4873625"/>
            <a:ext cx="468312" cy="468313"/>
          </a:xfrm>
          <a:prstGeom prst="ellipse">
            <a:avLst/>
          </a:prstGeom>
          <a:noFill/>
          <a:ln w="25400">
            <a:solidFill>
              <a:srgbClr val="339966"/>
            </a:solidFill>
            <a:round/>
            <a:headEnd/>
            <a:tailEnd/>
          </a:ln>
        </p:spPr>
        <p:txBody>
          <a:bodyPr wrap="none" anchor="ctr"/>
          <a:lstStyle/>
          <a:p>
            <a:endParaRPr lang="es-ES"/>
          </a:p>
        </p:txBody>
      </p:sp>
      <p:sp>
        <p:nvSpPr>
          <p:cNvPr id="128037" name="Freeform 40"/>
          <p:cNvSpPr>
            <a:spLocks/>
          </p:cNvSpPr>
          <p:nvPr/>
        </p:nvSpPr>
        <p:spPr bwMode="auto">
          <a:xfrm>
            <a:off x="5748338" y="4724400"/>
            <a:ext cx="17272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38" name="Freeform 41"/>
          <p:cNvSpPr>
            <a:spLocks/>
          </p:cNvSpPr>
          <p:nvPr/>
        </p:nvSpPr>
        <p:spPr bwMode="auto">
          <a:xfrm>
            <a:off x="6257925" y="4727575"/>
            <a:ext cx="17272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39" name="Freeform 42"/>
          <p:cNvSpPr>
            <a:spLocks/>
          </p:cNvSpPr>
          <p:nvPr/>
        </p:nvSpPr>
        <p:spPr bwMode="auto">
          <a:xfrm>
            <a:off x="6769100" y="4730750"/>
            <a:ext cx="17272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28040" name="Text Box 44"/>
          <p:cNvSpPr txBox="1">
            <a:spLocks noChangeArrowheads="1"/>
          </p:cNvSpPr>
          <p:nvPr/>
        </p:nvSpPr>
        <p:spPr bwMode="auto">
          <a:xfrm>
            <a:off x="2627313" y="5935663"/>
            <a:ext cx="3240087" cy="517525"/>
          </a:xfrm>
          <a:prstGeom prst="rect">
            <a:avLst/>
          </a:prstGeom>
          <a:noFill/>
          <a:ln w="9525">
            <a:noFill/>
            <a:miter lim="800000"/>
            <a:headEnd/>
            <a:tailEnd/>
          </a:ln>
        </p:spPr>
        <p:txBody>
          <a:bodyPr>
            <a:spAutoFit/>
          </a:bodyPr>
          <a:lstStyle/>
          <a:p>
            <a:pPr algn="ctr"/>
            <a:r>
              <a:rPr lang="es-ES" sz="1400"/>
              <a:t>Al duplicar la longitud del enlace el efecto de la dispersión se duplica</a:t>
            </a:r>
          </a:p>
        </p:txBody>
      </p:sp>
      <p:sp>
        <p:nvSpPr>
          <p:cNvPr id="128041" name="Text Box 46"/>
          <p:cNvSpPr txBox="1">
            <a:spLocks noChangeArrowheads="1"/>
          </p:cNvSpPr>
          <p:nvPr/>
        </p:nvSpPr>
        <p:spPr bwMode="auto">
          <a:xfrm>
            <a:off x="6011863" y="5935663"/>
            <a:ext cx="2808287" cy="517525"/>
          </a:xfrm>
          <a:prstGeom prst="rect">
            <a:avLst/>
          </a:prstGeom>
          <a:noFill/>
          <a:ln w="9525">
            <a:noFill/>
            <a:miter lim="800000"/>
            <a:headEnd/>
            <a:tailEnd/>
          </a:ln>
        </p:spPr>
        <p:txBody>
          <a:bodyPr>
            <a:spAutoFit/>
          </a:bodyPr>
          <a:lstStyle/>
          <a:p>
            <a:pPr algn="ctr"/>
            <a:r>
              <a:rPr lang="es-ES" sz="1400"/>
              <a:t>Con pulsos demasiado solapados hay riesgo de errores</a:t>
            </a:r>
          </a:p>
        </p:txBody>
      </p:sp>
      <p:sp>
        <p:nvSpPr>
          <p:cNvPr id="128042" name="Line 47"/>
          <p:cNvSpPr>
            <a:spLocks noChangeShapeType="1"/>
          </p:cNvSpPr>
          <p:nvPr/>
        </p:nvSpPr>
        <p:spPr bwMode="auto">
          <a:xfrm flipV="1">
            <a:off x="7308850" y="5661025"/>
            <a:ext cx="0" cy="215900"/>
          </a:xfrm>
          <a:prstGeom prst="line">
            <a:avLst/>
          </a:prstGeom>
          <a:noFill/>
          <a:ln w="9525">
            <a:solidFill>
              <a:schemeClr val="tx1"/>
            </a:solidFill>
            <a:round/>
            <a:headEnd/>
            <a:tailEnd type="triangle" w="med" len="med"/>
          </a:ln>
        </p:spPr>
        <p:txBody>
          <a:bodyPr/>
          <a:lstStyle/>
          <a:p>
            <a:endParaRPr lang="es-ES"/>
          </a:p>
        </p:txBody>
      </p:sp>
      <p:sp>
        <p:nvSpPr>
          <p:cNvPr id="50" name="49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27</a:t>
            </a:fld>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1"/>
          <p:cNvSpPr>
            <a:spLocks noGrp="1"/>
          </p:cNvSpPr>
          <p:nvPr>
            <p:ph type="sldNum" sz="quarter" idx="10"/>
          </p:nvPr>
        </p:nvSpPr>
        <p:spPr/>
        <p:txBody>
          <a:bodyPr/>
          <a:lstStyle/>
          <a:p>
            <a:r>
              <a:rPr lang="es-ES" altLang="es-ES"/>
              <a:t>Ampliación Redes 5-</a:t>
            </a:r>
            <a:fld id="{8FE56365-A0DB-4791-98A3-DEC6DF440E96}" type="slidenum">
              <a:rPr lang="es-ES" altLang="es-ES"/>
              <a:pPr/>
              <a:t>28</a:t>
            </a:fld>
            <a:endParaRPr lang="es-ES" altLang="es-ES"/>
          </a:p>
        </p:txBody>
      </p:sp>
      <p:pic>
        <p:nvPicPr>
          <p:cNvPr id="1074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68638"/>
            <a:ext cx="7385050"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4181" name="Text Box 5"/>
          <p:cNvSpPr txBox="1">
            <a:spLocks noChangeArrowheads="1"/>
          </p:cNvSpPr>
          <p:nvPr/>
        </p:nvSpPr>
        <p:spPr bwMode="auto">
          <a:xfrm>
            <a:off x="304800" y="203200"/>
            <a:ext cx="77231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ES" sz="3600"/>
              <a:t>Influencia de la velocidad en la dispersión cromática</a:t>
            </a:r>
          </a:p>
        </p:txBody>
      </p:sp>
      <p:sp>
        <p:nvSpPr>
          <p:cNvPr id="1074182" name="Text Box 6"/>
          <p:cNvSpPr txBox="1">
            <a:spLocks noChangeArrowheads="1"/>
          </p:cNvSpPr>
          <p:nvPr/>
        </p:nvSpPr>
        <p:spPr bwMode="auto">
          <a:xfrm>
            <a:off x="1476375" y="1557338"/>
            <a:ext cx="5472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800"/>
              <a:t>El efecto de la tasa de bits en la dispersión no es lineal. La dispersión aumenta con el cuadrado de la tasa de bits.</a:t>
            </a:r>
          </a:p>
        </p:txBody>
      </p:sp>
      <p:sp>
        <p:nvSpPr>
          <p:cNvPr id="1074184" name="Text Box 8"/>
          <p:cNvSpPr txBox="1">
            <a:spLocks noChangeArrowheads="1"/>
          </p:cNvSpPr>
          <p:nvPr/>
        </p:nvSpPr>
        <p:spPr bwMode="auto">
          <a:xfrm>
            <a:off x="4716463" y="4868863"/>
            <a:ext cx="35274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a:t>Aumentando la tasa de bits en 4 veces se obtiene la misma dispersión que antes en un trayecto 16 veces menor</a:t>
            </a:r>
          </a:p>
          <a:p>
            <a:endParaRPr lang="es-ES" altLang="es-ES"/>
          </a:p>
        </p:txBody>
      </p:sp>
    </p:spTree>
    <p:extLst>
      <p:ext uri="{BB962C8B-B14F-4D97-AF65-F5344CB8AC3E}">
        <p14:creationId xmlns:p14="http://schemas.microsoft.com/office/powerpoint/2010/main" val="1005723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a:xfrm>
            <a:off x="685800" y="333375"/>
            <a:ext cx="7772400" cy="803275"/>
          </a:xfrm>
        </p:spPr>
        <p:txBody>
          <a:bodyPr/>
          <a:lstStyle/>
          <a:p>
            <a:pPr eaLnBrk="1" hangingPunct="1"/>
            <a:r>
              <a:rPr lang="es-ES" sz="3600" smtClean="0"/>
              <a:t>Dispersión</a:t>
            </a:r>
          </a:p>
        </p:txBody>
      </p:sp>
      <p:sp>
        <p:nvSpPr>
          <p:cNvPr id="129028" name="Rectangle 3"/>
          <p:cNvSpPr>
            <a:spLocks noGrp="1" noChangeArrowheads="1"/>
          </p:cNvSpPr>
          <p:nvPr>
            <p:ph type="body" idx="1"/>
          </p:nvPr>
        </p:nvSpPr>
        <p:spPr>
          <a:xfrm>
            <a:off x="827088" y="1339850"/>
            <a:ext cx="7561262" cy="4968875"/>
          </a:xfrm>
        </p:spPr>
        <p:txBody>
          <a:bodyPr/>
          <a:lstStyle/>
          <a:p>
            <a:pPr eaLnBrk="1" hangingPunct="1">
              <a:lnSpc>
                <a:spcPct val="80000"/>
              </a:lnSpc>
            </a:pPr>
            <a:r>
              <a:rPr lang="es-ES" sz="2400" smtClean="0"/>
              <a:t>Si el ensanchamiento es excesivo los pulsos consecutivos se solapan, pudiendo llegar a producirse errores en el receptor.</a:t>
            </a:r>
          </a:p>
          <a:p>
            <a:pPr eaLnBrk="1" hangingPunct="1">
              <a:lnSpc>
                <a:spcPct val="80000"/>
              </a:lnSpc>
            </a:pPr>
            <a:r>
              <a:rPr lang="es-ES_tradnl" sz="2400" smtClean="0"/>
              <a:t>El efecto de la dispersión es mayor cuanto mayor es la longitud del enlace de fibra y cuanto más cortos son los pulsos, es decir cuanto mayor es la velocidad de transmisión</a:t>
            </a:r>
          </a:p>
          <a:p>
            <a:pPr eaLnBrk="1" hangingPunct="1">
              <a:lnSpc>
                <a:spcPct val="80000"/>
              </a:lnSpc>
            </a:pPr>
            <a:r>
              <a:rPr lang="es-ES_tradnl" sz="2400" smtClean="0"/>
              <a:t>Actualmente la dispersión es la mayoría de las veces el factor limitante de la capacidad de transmisión de la fibra óptica</a:t>
            </a:r>
          </a:p>
          <a:p>
            <a:pPr eaLnBrk="1" hangingPunct="1">
              <a:lnSpc>
                <a:spcPct val="80000"/>
              </a:lnSpc>
            </a:pPr>
            <a:r>
              <a:rPr lang="es-ES" sz="2400" smtClean="0"/>
              <a:t>Hay diversos tipos de dispersión. Los más importantes son:</a:t>
            </a:r>
          </a:p>
          <a:p>
            <a:pPr lvl="1" eaLnBrk="1" hangingPunct="1">
              <a:lnSpc>
                <a:spcPct val="80000"/>
              </a:lnSpc>
            </a:pPr>
            <a:r>
              <a:rPr lang="es-ES" sz="2400" smtClean="0"/>
              <a:t>En fibra multimodo la </a:t>
            </a:r>
            <a:r>
              <a:rPr lang="es-ES" sz="2400" b="1" smtClean="0"/>
              <a:t>dispersión modal</a:t>
            </a:r>
            <a:endParaRPr lang="es-ES" sz="2400" smtClean="0"/>
          </a:p>
          <a:p>
            <a:pPr lvl="1" eaLnBrk="1" hangingPunct="1">
              <a:lnSpc>
                <a:spcPct val="80000"/>
              </a:lnSpc>
            </a:pPr>
            <a:r>
              <a:rPr lang="es-ES" sz="2400" smtClean="0"/>
              <a:t>En fibra monomodo la </a:t>
            </a:r>
            <a:r>
              <a:rPr lang="es-ES" sz="2400" b="1" smtClean="0"/>
              <a:t>dispersión cromática</a:t>
            </a:r>
            <a:endParaRPr lang="es-ES" sz="24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29</a:t>
            </a:fld>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s-ES" smtClean="0"/>
              <a:t>Hitos de la fibra óptica</a:t>
            </a:r>
          </a:p>
        </p:txBody>
      </p:sp>
      <p:sp>
        <p:nvSpPr>
          <p:cNvPr id="106500" name="Rectangle 3"/>
          <p:cNvSpPr>
            <a:spLocks noGrp="1" noChangeArrowheads="1"/>
          </p:cNvSpPr>
          <p:nvPr>
            <p:ph type="body" idx="1"/>
          </p:nvPr>
        </p:nvSpPr>
        <p:spPr/>
        <p:txBody>
          <a:bodyPr/>
          <a:lstStyle/>
          <a:p>
            <a:pPr eaLnBrk="1" hangingPunct="1"/>
            <a:r>
              <a:rPr lang="es-ES" sz="2400" b="1" dirty="0" smtClean="0"/>
              <a:t>1950s: Invención del LASER</a:t>
            </a:r>
            <a:r>
              <a:rPr lang="es-ES" sz="2400" dirty="0" smtClean="0"/>
              <a:t>. Fundamental para conseguir alcances elevados y velocidades elevadas</a:t>
            </a:r>
          </a:p>
          <a:p>
            <a:pPr eaLnBrk="1" hangingPunct="1"/>
            <a:r>
              <a:rPr lang="es-ES" sz="2400" b="1" dirty="0" smtClean="0"/>
              <a:t>1970s: Fibra óptica de baja atenuación</a:t>
            </a:r>
            <a:r>
              <a:rPr lang="es-ES" sz="2400" dirty="0" smtClean="0"/>
              <a:t>. Imprescindible para conseguir alcances elevados</a:t>
            </a:r>
          </a:p>
          <a:p>
            <a:pPr eaLnBrk="1" hangingPunct="1"/>
            <a:r>
              <a:rPr lang="es-ES" sz="2400" b="1" dirty="0" smtClean="0"/>
              <a:t>1980s: Amplificador de fibra óptica</a:t>
            </a:r>
            <a:r>
              <a:rPr lang="es-ES" sz="2400" dirty="0" smtClean="0"/>
              <a:t>. Permite llegar a grandes distancias sin tener que regenerar la señal</a:t>
            </a:r>
          </a:p>
          <a:p>
            <a:pPr eaLnBrk="1" hangingPunct="1"/>
            <a:r>
              <a:rPr lang="es-ES" sz="2400" b="1" dirty="0" smtClean="0"/>
              <a:t>1990s: Rejillas de </a:t>
            </a:r>
            <a:r>
              <a:rPr lang="es-ES" sz="2400" b="1" dirty="0" err="1" smtClean="0"/>
              <a:t>Bragg</a:t>
            </a:r>
            <a:r>
              <a:rPr lang="es-ES" sz="2400" b="1" dirty="0" smtClean="0"/>
              <a:t> en fibra</a:t>
            </a:r>
            <a:r>
              <a:rPr lang="es-ES" sz="2400" dirty="0" smtClean="0"/>
              <a:t>. Reducen el costo de los dispositivos que separan diferentes longitudes de onda</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a:t>
            </a:fld>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a:xfrm>
            <a:off x="760413" y="260350"/>
            <a:ext cx="7772400" cy="731838"/>
          </a:xfrm>
        </p:spPr>
        <p:txBody>
          <a:bodyPr/>
          <a:lstStyle/>
          <a:p>
            <a:pPr eaLnBrk="1" hangingPunct="1"/>
            <a:r>
              <a:rPr lang="es-ES" sz="4000" smtClean="0"/>
              <a:t>Dispersión modal</a:t>
            </a:r>
          </a:p>
        </p:txBody>
      </p:sp>
      <p:sp>
        <p:nvSpPr>
          <p:cNvPr id="130052" name="Rectangle 3"/>
          <p:cNvSpPr>
            <a:spLocks noGrp="1" noChangeArrowheads="1"/>
          </p:cNvSpPr>
          <p:nvPr>
            <p:ph type="body" idx="1"/>
          </p:nvPr>
        </p:nvSpPr>
        <p:spPr>
          <a:xfrm>
            <a:off x="900113" y="1292225"/>
            <a:ext cx="7772400" cy="863600"/>
          </a:xfrm>
        </p:spPr>
        <p:txBody>
          <a:bodyPr/>
          <a:lstStyle/>
          <a:p>
            <a:pPr eaLnBrk="1" hangingPunct="1">
              <a:lnSpc>
                <a:spcPct val="80000"/>
              </a:lnSpc>
            </a:pPr>
            <a:r>
              <a:rPr lang="es-ES" sz="2400" smtClean="0"/>
              <a:t>Se debe a que los haces de luz (modos) por medio de los cuales se propaga el pulso no recorren todos exactamente la misma distancia</a:t>
            </a:r>
          </a:p>
          <a:p>
            <a:pPr eaLnBrk="1" hangingPunct="1">
              <a:lnSpc>
                <a:spcPct val="80000"/>
              </a:lnSpc>
            </a:pPr>
            <a:r>
              <a:rPr lang="es-ES" sz="2400" smtClean="0"/>
              <a:t>Solo ocurre en la fibra multimodo, ya que en la monomodo solo hay un haz</a:t>
            </a:r>
          </a:p>
        </p:txBody>
      </p:sp>
      <p:sp>
        <p:nvSpPr>
          <p:cNvPr id="130053" name="Text Box 42"/>
          <p:cNvSpPr txBox="1">
            <a:spLocks noChangeArrowheads="1"/>
          </p:cNvSpPr>
          <p:nvPr/>
        </p:nvSpPr>
        <p:spPr bwMode="auto">
          <a:xfrm>
            <a:off x="1258888" y="4060825"/>
            <a:ext cx="1660525" cy="304800"/>
          </a:xfrm>
          <a:prstGeom prst="rect">
            <a:avLst/>
          </a:prstGeom>
          <a:noFill/>
          <a:ln w="9525">
            <a:noFill/>
            <a:miter lim="800000"/>
            <a:headEnd/>
            <a:tailEnd/>
          </a:ln>
        </p:spPr>
        <p:txBody>
          <a:bodyPr wrap="none">
            <a:spAutoFit/>
          </a:bodyPr>
          <a:lstStyle/>
          <a:p>
            <a:pPr algn="ctr"/>
            <a:r>
              <a:rPr lang="es-ES_tradnl" sz="1400" b="1"/>
              <a:t>Pulsos entrantes </a:t>
            </a:r>
            <a:endParaRPr lang="es-ES" sz="1400" b="1"/>
          </a:p>
        </p:txBody>
      </p:sp>
      <p:sp>
        <p:nvSpPr>
          <p:cNvPr id="130054" name="Text Box 43"/>
          <p:cNvSpPr txBox="1">
            <a:spLocks noChangeArrowheads="1"/>
          </p:cNvSpPr>
          <p:nvPr/>
        </p:nvSpPr>
        <p:spPr bwMode="auto">
          <a:xfrm>
            <a:off x="6335713" y="4005263"/>
            <a:ext cx="1620837" cy="304800"/>
          </a:xfrm>
          <a:prstGeom prst="rect">
            <a:avLst/>
          </a:prstGeom>
          <a:noFill/>
          <a:ln w="9525">
            <a:noFill/>
            <a:miter lim="800000"/>
            <a:headEnd/>
            <a:tailEnd/>
          </a:ln>
        </p:spPr>
        <p:txBody>
          <a:bodyPr wrap="none">
            <a:spAutoFit/>
          </a:bodyPr>
          <a:lstStyle/>
          <a:p>
            <a:pPr algn="ctr"/>
            <a:r>
              <a:rPr lang="es-ES_tradnl" sz="1400" b="1"/>
              <a:t>Pulsos salientes </a:t>
            </a:r>
            <a:endParaRPr lang="es-ES" sz="1400" b="1"/>
          </a:p>
        </p:txBody>
      </p:sp>
      <p:sp>
        <p:nvSpPr>
          <p:cNvPr id="130055" name="Rectangle 48"/>
          <p:cNvSpPr>
            <a:spLocks noChangeArrowheads="1"/>
          </p:cNvSpPr>
          <p:nvPr/>
        </p:nvSpPr>
        <p:spPr bwMode="auto">
          <a:xfrm>
            <a:off x="755650" y="4629150"/>
            <a:ext cx="7916863" cy="1463675"/>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400">
                <a:latin typeface="Times New Roman" pitchFamily="18" charset="0"/>
              </a:rPr>
              <a:t>El ensanchamiento es directamente proporcional a la distancia y a la velocidad. Por tanto podemos mantener una dispersión constante si aumentamos una reduciendo la otra proporcionalmente. Se produce la misma dispersión en un enlace de 2 Km a 100 Mb/s que en uno de 200 m a 1 Gb/s</a:t>
            </a:r>
          </a:p>
        </p:txBody>
      </p:sp>
      <p:sp>
        <p:nvSpPr>
          <p:cNvPr id="130056" name="Freeform 64"/>
          <p:cNvSpPr>
            <a:spLocks/>
          </p:cNvSpPr>
          <p:nvPr/>
        </p:nvSpPr>
        <p:spPr bwMode="auto">
          <a:xfrm>
            <a:off x="1836738" y="3043238"/>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30057" name="Freeform 65"/>
          <p:cNvSpPr>
            <a:spLocks/>
          </p:cNvSpPr>
          <p:nvPr/>
        </p:nvSpPr>
        <p:spPr bwMode="auto">
          <a:xfrm>
            <a:off x="1331913" y="3043238"/>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30058" name="Freeform 66"/>
          <p:cNvSpPr>
            <a:spLocks/>
          </p:cNvSpPr>
          <p:nvPr/>
        </p:nvSpPr>
        <p:spPr bwMode="auto">
          <a:xfrm>
            <a:off x="2339975" y="3043238"/>
            <a:ext cx="4318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30059" name="Freeform 67"/>
          <p:cNvSpPr>
            <a:spLocks/>
          </p:cNvSpPr>
          <p:nvPr/>
        </p:nvSpPr>
        <p:spPr bwMode="auto">
          <a:xfrm>
            <a:off x="6307138" y="304323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30060" name="Freeform 68"/>
          <p:cNvSpPr>
            <a:spLocks/>
          </p:cNvSpPr>
          <p:nvPr/>
        </p:nvSpPr>
        <p:spPr bwMode="auto">
          <a:xfrm>
            <a:off x="6800850" y="304323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30061" name="Freeform 69"/>
          <p:cNvSpPr>
            <a:spLocks/>
          </p:cNvSpPr>
          <p:nvPr/>
        </p:nvSpPr>
        <p:spPr bwMode="auto">
          <a:xfrm>
            <a:off x="7308850" y="304323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grpSp>
        <p:nvGrpSpPr>
          <p:cNvPr id="130062" name="Group 70"/>
          <p:cNvGrpSpPr>
            <a:grpSpLocks/>
          </p:cNvGrpSpPr>
          <p:nvPr/>
        </p:nvGrpSpPr>
        <p:grpSpPr bwMode="auto">
          <a:xfrm>
            <a:off x="3135313" y="2892425"/>
            <a:ext cx="2925762" cy="1447800"/>
            <a:chOff x="2064" y="1161"/>
            <a:chExt cx="1360" cy="567"/>
          </a:xfrm>
        </p:grpSpPr>
        <p:sp>
          <p:nvSpPr>
            <p:cNvPr id="130091" name="Rectangle 71"/>
            <p:cNvSpPr>
              <a:spLocks noChangeArrowheads="1"/>
            </p:cNvSpPr>
            <p:nvPr/>
          </p:nvSpPr>
          <p:spPr bwMode="auto">
            <a:xfrm>
              <a:off x="2064" y="1161"/>
              <a:ext cx="1360" cy="567"/>
            </a:xfrm>
            <a:prstGeom prst="rect">
              <a:avLst/>
            </a:prstGeom>
            <a:noFill/>
            <a:ln w="19050">
              <a:solidFill>
                <a:schemeClr val="tx1"/>
              </a:solidFill>
              <a:miter lim="800000"/>
              <a:headEnd/>
              <a:tailEnd/>
            </a:ln>
          </p:spPr>
          <p:txBody>
            <a:bodyPr wrap="none" anchor="ctr"/>
            <a:lstStyle/>
            <a:p>
              <a:endParaRPr lang="es-ES"/>
            </a:p>
          </p:txBody>
        </p:sp>
        <p:sp>
          <p:nvSpPr>
            <p:cNvPr id="130092" name="Rectangle 72"/>
            <p:cNvSpPr>
              <a:spLocks noChangeArrowheads="1"/>
            </p:cNvSpPr>
            <p:nvPr/>
          </p:nvSpPr>
          <p:spPr bwMode="auto">
            <a:xfrm>
              <a:off x="2064" y="1304"/>
              <a:ext cx="1360" cy="283"/>
            </a:xfrm>
            <a:prstGeom prst="rect">
              <a:avLst/>
            </a:prstGeom>
            <a:solidFill>
              <a:srgbClr val="FFFF00"/>
            </a:solidFill>
            <a:ln w="19050">
              <a:solidFill>
                <a:schemeClr val="tx1"/>
              </a:solidFill>
              <a:miter lim="800000"/>
              <a:headEnd/>
              <a:tailEnd/>
            </a:ln>
          </p:spPr>
          <p:txBody>
            <a:bodyPr wrap="none" anchor="ctr"/>
            <a:lstStyle/>
            <a:p>
              <a:endParaRPr lang="es-ES"/>
            </a:p>
          </p:txBody>
        </p:sp>
      </p:grpSp>
      <p:sp>
        <p:nvSpPr>
          <p:cNvPr id="130063" name="Line 73"/>
          <p:cNvSpPr>
            <a:spLocks noChangeShapeType="1"/>
          </p:cNvSpPr>
          <p:nvPr/>
        </p:nvSpPr>
        <p:spPr bwMode="auto">
          <a:xfrm flipV="1">
            <a:off x="3143250" y="3265488"/>
            <a:ext cx="1452563" cy="320675"/>
          </a:xfrm>
          <a:prstGeom prst="line">
            <a:avLst/>
          </a:prstGeom>
          <a:noFill/>
          <a:ln w="19050">
            <a:solidFill>
              <a:srgbClr val="FF0000"/>
            </a:solidFill>
            <a:round/>
            <a:headEnd/>
            <a:tailEnd type="none" w="sm" len="sm"/>
          </a:ln>
        </p:spPr>
        <p:txBody>
          <a:bodyPr/>
          <a:lstStyle/>
          <a:p>
            <a:endParaRPr lang="es-ES"/>
          </a:p>
        </p:txBody>
      </p:sp>
      <p:sp>
        <p:nvSpPr>
          <p:cNvPr id="130064" name="Line 74"/>
          <p:cNvSpPr>
            <a:spLocks noChangeShapeType="1"/>
          </p:cNvSpPr>
          <p:nvPr/>
        </p:nvSpPr>
        <p:spPr bwMode="auto">
          <a:xfrm>
            <a:off x="4602163" y="3270250"/>
            <a:ext cx="1454150" cy="315913"/>
          </a:xfrm>
          <a:prstGeom prst="line">
            <a:avLst/>
          </a:prstGeom>
          <a:noFill/>
          <a:ln w="19050">
            <a:solidFill>
              <a:srgbClr val="FF0000"/>
            </a:solidFill>
            <a:round/>
            <a:headEnd/>
            <a:tailEnd type="none" w="sm" len="sm"/>
          </a:ln>
        </p:spPr>
        <p:txBody>
          <a:bodyPr/>
          <a:lstStyle/>
          <a:p>
            <a:endParaRPr lang="es-ES"/>
          </a:p>
        </p:txBody>
      </p:sp>
      <p:sp>
        <p:nvSpPr>
          <p:cNvPr id="130065" name="Line 75"/>
          <p:cNvSpPr>
            <a:spLocks noChangeShapeType="1"/>
          </p:cNvSpPr>
          <p:nvPr/>
        </p:nvSpPr>
        <p:spPr bwMode="auto">
          <a:xfrm flipV="1">
            <a:off x="3148013" y="3260725"/>
            <a:ext cx="746125" cy="325438"/>
          </a:xfrm>
          <a:prstGeom prst="line">
            <a:avLst/>
          </a:prstGeom>
          <a:noFill/>
          <a:ln w="19050">
            <a:solidFill>
              <a:srgbClr val="FF0000"/>
            </a:solidFill>
            <a:round/>
            <a:headEnd/>
            <a:tailEnd type="none" w="sm" len="sm"/>
          </a:ln>
        </p:spPr>
        <p:txBody>
          <a:bodyPr/>
          <a:lstStyle/>
          <a:p>
            <a:endParaRPr lang="es-ES"/>
          </a:p>
        </p:txBody>
      </p:sp>
      <p:sp>
        <p:nvSpPr>
          <p:cNvPr id="130066" name="Line 76"/>
          <p:cNvSpPr>
            <a:spLocks noChangeShapeType="1"/>
          </p:cNvSpPr>
          <p:nvPr/>
        </p:nvSpPr>
        <p:spPr bwMode="auto">
          <a:xfrm>
            <a:off x="3890963" y="3262313"/>
            <a:ext cx="1428750" cy="704850"/>
          </a:xfrm>
          <a:prstGeom prst="line">
            <a:avLst/>
          </a:prstGeom>
          <a:noFill/>
          <a:ln w="19050">
            <a:solidFill>
              <a:srgbClr val="FF0000"/>
            </a:solidFill>
            <a:round/>
            <a:headEnd/>
            <a:tailEnd type="none" w="sm" len="sm"/>
          </a:ln>
        </p:spPr>
        <p:txBody>
          <a:bodyPr/>
          <a:lstStyle/>
          <a:p>
            <a:endParaRPr lang="es-ES"/>
          </a:p>
        </p:txBody>
      </p:sp>
      <p:sp>
        <p:nvSpPr>
          <p:cNvPr id="130067" name="Line 77"/>
          <p:cNvSpPr>
            <a:spLocks noChangeShapeType="1"/>
          </p:cNvSpPr>
          <p:nvPr/>
        </p:nvSpPr>
        <p:spPr bwMode="auto">
          <a:xfrm flipV="1">
            <a:off x="5319713" y="3278188"/>
            <a:ext cx="727075" cy="682625"/>
          </a:xfrm>
          <a:prstGeom prst="line">
            <a:avLst/>
          </a:prstGeom>
          <a:noFill/>
          <a:ln w="19050">
            <a:solidFill>
              <a:srgbClr val="FF0000"/>
            </a:solidFill>
            <a:round/>
            <a:headEnd/>
            <a:tailEnd type="none" w="sm" len="sm"/>
          </a:ln>
        </p:spPr>
        <p:txBody>
          <a:bodyPr/>
          <a:lstStyle/>
          <a:p>
            <a:endParaRPr lang="es-ES"/>
          </a:p>
        </p:txBody>
      </p:sp>
      <p:sp>
        <p:nvSpPr>
          <p:cNvPr id="130068" name="Line 78"/>
          <p:cNvSpPr>
            <a:spLocks noChangeShapeType="1"/>
          </p:cNvSpPr>
          <p:nvPr/>
        </p:nvSpPr>
        <p:spPr bwMode="auto">
          <a:xfrm flipV="1">
            <a:off x="3381375" y="3462338"/>
            <a:ext cx="319088" cy="71437"/>
          </a:xfrm>
          <a:prstGeom prst="line">
            <a:avLst/>
          </a:prstGeom>
          <a:noFill/>
          <a:ln w="19050">
            <a:solidFill>
              <a:srgbClr val="FF0000"/>
            </a:solidFill>
            <a:round/>
            <a:headEnd/>
            <a:tailEnd type="stealth" w="sm" len="sm"/>
          </a:ln>
        </p:spPr>
        <p:txBody>
          <a:bodyPr/>
          <a:lstStyle/>
          <a:p>
            <a:endParaRPr lang="es-ES"/>
          </a:p>
        </p:txBody>
      </p:sp>
      <p:sp>
        <p:nvSpPr>
          <p:cNvPr id="130069" name="Line 79"/>
          <p:cNvSpPr>
            <a:spLocks noChangeShapeType="1"/>
          </p:cNvSpPr>
          <p:nvPr/>
        </p:nvSpPr>
        <p:spPr bwMode="auto">
          <a:xfrm flipV="1">
            <a:off x="3354388" y="3417888"/>
            <a:ext cx="169862" cy="79375"/>
          </a:xfrm>
          <a:prstGeom prst="line">
            <a:avLst/>
          </a:prstGeom>
          <a:noFill/>
          <a:ln w="19050">
            <a:solidFill>
              <a:srgbClr val="FF0000"/>
            </a:solidFill>
            <a:round/>
            <a:headEnd/>
            <a:tailEnd type="stealth" w="sm" len="sm"/>
          </a:ln>
        </p:spPr>
        <p:txBody>
          <a:bodyPr/>
          <a:lstStyle/>
          <a:p>
            <a:endParaRPr lang="es-ES"/>
          </a:p>
        </p:txBody>
      </p:sp>
      <p:sp>
        <p:nvSpPr>
          <p:cNvPr id="130070" name="Line 80"/>
          <p:cNvSpPr>
            <a:spLocks noChangeShapeType="1"/>
          </p:cNvSpPr>
          <p:nvPr/>
        </p:nvSpPr>
        <p:spPr bwMode="auto">
          <a:xfrm>
            <a:off x="4208463" y="3592513"/>
            <a:ext cx="203200" cy="0"/>
          </a:xfrm>
          <a:prstGeom prst="line">
            <a:avLst/>
          </a:prstGeom>
          <a:noFill/>
          <a:ln w="19050">
            <a:solidFill>
              <a:srgbClr val="FF0000"/>
            </a:solidFill>
            <a:round/>
            <a:headEnd/>
            <a:tailEnd type="stealth" w="sm" len="sm"/>
          </a:ln>
        </p:spPr>
        <p:txBody>
          <a:bodyPr/>
          <a:lstStyle/>
          <a:p>
            <a:endParaRPr lang="es-ES"/>
          </a:p>
        </p:txBody>
      </p:sp>
      <p:sp>
        <p:nvSpPr>
          <p:cNvPr id="130071" name="Line 81"/>
          <p:cNvSpPr>
            <a:spLocks noChangeShapeType="1"/>
          </p:cNvSpPr>
          <p:nvPr/>
        </p:nvSpPr>
        <p:spPr bwMode="auto">
          <a:xfrm flipV="1">
            <a:off x="3149600" y="3271838"/>
            <a:ext cx="490538" cy="319087"/>
          </a:xfrm>
          <a:prstGeom prst="line">
            <a:avLst/>
          </a:prstGeom>
          <a:noFill/>
          <a:ln w="19050">
            <a:solidFill>
              <a:srgbClr val="FF0000"/>
            </a:solidFill>
            <a:round/>
            <a:headEnd/>
            <a:tailEnd/>
          </a:ln>
        </p:spPr>
        <p:txBody>
          <a:bodyPr/>
          <a:lstStyle/>
          <a:p>
            <a:endParaRPr lang="es-ES"/>
          </a:p>
        </p:txBody>
      </p:sp>
      <p:sp>
        <p:nvSpPr>
          <p:cNvPr id="130072" name="Line 82"/>
          <p:cNvSpPr>
            <a:spLocks noChangeShapeType="1"/>
          </p:cNvSpPr>
          <p:nvPr/>
        </p:nvSpPr>
        <p:spPr bwMode="auto">
          <a:xfrm>
            <a:off x="3641725" y="3262313"/>
            <a:ext cx="973138" cy="698500"/>
          </a:xfrm>
          <a:prstGeom prst="line">
            <a:avLst/>
          </a:prstGeom>
          <a:noFill/>
          <a:ln w="19050">
            <a:solidFill>
              <a:srgbClr val="FF0000"/>
            </a:solidFill>
            <a:round/>
            <a:headEnd/>
            <a:tailEnd/>
          </a:ln>
        </p:spPr>
        <p:txBody>
          <a:bodyPr/>
          <a:lstStyle/>
          <a:p>
            <a:endParaRPr lang="es-ES"/>
          </a:p>
        </p:txBody>
      </p:sp>
      <p:sp>
        <p:nvSpPr>
          <p:cNvPr id="130073" name="Line 83"/>
          <p:cNvSpPr>
            <a:spLocks noChangeShapeType="1"/>
          </p:cNvSpPr>
          <p:nvPr/>
        </p:nvSpPr>
        <p:spPr bwMode="auto">
          <a:xfrm flipV="1">
            <a:off x="4611688" y="3278188"/>
            <a:ext cx="963612" cy="690562"/>
          </a:xfrm>
          <a:prstGeom prst="line">
            <a:avLst/>
          </a:prstGeom>
          <a:noFill/>
          <a:ln w="19050">
            <a:solidFill>
              <a:srgbClr val="FF0000"/>
            </a:solidFill>
            <a:round/>
            <a:headEnd/>
            <a:tailEnd/>
          </a:ln>
        </p:spPr>
        <p:txBody>
          <a:bodyPr/>
          <a:lstStyle/>
          <a:p>
            <a:endParaRPr lang="es-ES"/>
          </a:p>
        </p:txBody>
      </p:sp>
      <p:sp>
        <p:nvSpPr>
          <p:cNvPr id="130074" name="Line 84"/>
          <p:cNvSpPr>
            <a:spLocks noChangeShapeType="1"/>
          </p:cNvSpPr>
          <p:nvPr/>
        </p:nvSpPr>
        <p:spPr bwMode="auto">
          <a:xfrm>
            <a:off x="5575300" y="3271838"/>
            <a:ext cx="469900" cy="311150"/>
          </a:xfrm>
          <a:prstGeom prst="line">
            <a:avLst/>
          </a:prstGeom>
          <a:noFill/>
          <a:ln w="19050">
            <a:solidFill>
              <a:srgbClr val="FF0000"/>
            </a:solidFill>
            <a:round/>
            <a:headEnd/>
            <a:tailEnd/>
          </a:ln>
        </p:spPr>
        <p:txBody>
          <a:bodyPr/>
          <a:lstStyle/>
          <a:p>
            <a:endParaRPr lang="es-ES"/>
          </a:p>
        </p:txBody>
      </p:sp>
      <p:sp>
        <p:nvSpPr>
          <p:cNvPr id="130075" name="Line 85"/>
          <p:cNvSpPr>
            <a:spLocks noChangeShapeType="1"/>
          </p:cNvSpPr>
          <p:nvPr/>
        </p:nvSpPr>
        <p:spPr bwMode="auto">
          <a:xfrm flipV="1">
            <a:off x="3143250" y="3268663"/>
            <a:ext cx="376238" cy="317500"/>
          </a:xfrm>
          <a:prstGeom prst="line">
            <a:avLst/>
          </a:prstGeom>
          <a:noFill/>
          <a:ln w="19050">
            <a:solidFill>
              <a:srgbClr val="FF0000"/>
            </a:solidFill>
            <a:round/>
            <a:headEnd/>
            <a:tailEnd/>
          </a:ln>
        </p:spPr>
        <p:txBody>
          <a:bodyPr/>
          <a:lstStyle/>
          <a:p>
            <a:endParaRPr lang="es-ES"/>
          </a:p>
        </p:txBody>
      </p:sp>
      <p:sp>
        <p:nvSpPr>
          <p:cNvPr id="130076" name="Line 86"/>
          <p:cNvSpPr>
            <a:spLocks noChangeShapeType="1"/>
          </p:cNvSpPr>
          <p:nvPr/>
        </p:nvSpPr>
        <p:spPr bwMode="auto">
          <a:xfrm>
            <a:off x="3527425" y="3271838"/>
            <a:ext cx="723900" cy="696912"/>
          </a:xfrm>
          <a:prstGeom prst="line">
            <a:avLst/>
          </a:prstGeom>
          <a:noFill/>
          <a:ln w="19050">
            <a:solidFill>
              <a:srgbClr val="FF0000"/>
            </a:solidFill>
            <a:round/>
            <a:headEnd/>
            <a:tailEnd/>
          </a:ln>
        </p:spPr>
        <p:txBody>
          <a:bodyPr/>
          <a:lstStyle/>
          <a:p>
            <a:endParaRPr lang="es-ES"/>
          </a:p>
        </p:txBody>
      </p:sp>
      <p:sp>
        <p:nvSpPr>
          <p:cNvPr id="130077" name="Line 87"/>
          <p:cNvSpPr>
            <a:spLocks noChangeShapeType="1"/>
          </p:cNvSpPr>
          <p:nvPr/>
        </p:nvSpPr>
        <p:spPr bwMode="auto">
          <a:xfrm flipV="1">
            <a:off x="4251325" y="3268663"/>
            <a:ext cx="706438" cy="693737"/>
          </a:xfrm>
          <a:prstGeom prst="line">
            <a:avLst/>
          </a:prstGeom>
          <a:noFill/>
          <a:ln w="19050">
            <a:solidFill>
              <a:srgbClr val="FF0000"/>
            </a:solidFill>
            <a:round/>
            <a:headEnd/>
            <a:tailEnd/>
          </a:ln>
        </p:spPr>
        <p:txBody>
          <a:bodyPr/>
          <a:lstStyle/>
          <a:p>
            <a:endParaRPr lang="es-ES"/>
          </a:p>
        </p:txBody>
      </p:sp>
      <p:sp>
        <p:nvSpPr>
          <p:cNvPr id="130078" name="Line 88"/>
          <p:cNvSpPr>
            <a:spLocks noChangeShapeType="1"/>
          </p:cNvSpPr>
          <p:nvPr/>
        </p:nvSpPr>
        <p:spPr bwMode="auto">
          <a:xfrm>
            <a:off x="4960938" y="3276600"/>
            <a:ext cx="682625" cy="690563"/>
          </a:xfrm>
          <a:prstGeom prst="line">
            <a:avLst/>
          </a:prstGeom>
          <a:noFill/>
          <a:ln w="19050">
            <a:solidFill>
              <a:srgbClr val="FF0000"/>
            </a:solidFill>
            <a:round/>
            <a:headEnd/>
            <a:tailEnd/>
          </a:ln>
        </p:spPr>
        <p:txBody>
          <a:bodyPr/>
          <a:lstStyle/>
          <a:p>
            <a:endParaRPr lang="es-ES"/>
          </a:p>
        </p:txBody>
      </p:sp>
      <p:sp>
        <p:nvSpPr>
          <p:cNvPr id="130079" name="Line 89"/>
          <p:cNvSpPr>
            <a:spLocks noChangeShapeType="1"/>
          </p:cNvSpPr>
          <p:nvPr/>
        </p:nvSpPr>
        <p:spPr bwMode="auto">
          <a:xfrm flipV="1">
            <a:off x="5645150" y="3602038"/>
            <a:ext cx="406400" cy="360362"/>
          </a:xfrm>
          <a:prstGeom prst="line">
            <a:avLst/>
          </a:prstGeom>
          <a:noFill/>
          <a:ln w="19050">
            <a:solidFill>
              <a:srgbClr val="FF0000"/>
            </a:solidFill>
            <a:round/>
            <a:headEnd/>
            <a:tailEnd/>
          </a:ln>
        </p:spPr>
        <p:txBody>
          <a:bodyPr/>
          <a:lstStyle/>
          <a:p>
            <a:endParaRPr lang="es-ES"/>
          </a:p>
        </p:txBody>
      </p:sp>
      <p:sp>
        <p:nvSpPr>
          <p:cNvPr id="130080" name="Line 90"/>
          <p:cNvSpPr>
            <a:spLocks noChangeShapeType="1"/>
          </p:cNvSpPr>
          <p:nvPr/>
        </p:nvSpPr>
        <p:spPr bwMode="auto">
          <a:xfrm>
            <a:off x="3148013" y="3592513"/>
            <a:ext cx="2925762" cy="0"/>
          </a:xfrm>
          <a:prstGeom prst="line">
            <a:avLst/>
          </a:prstGeom>
          <a:noFill/>
          <a:ln w="19050">
            <a:solidFill>
              <a:srgbClr val="FF0000"/>
            </a:solidFill>
            <a:round/>
            <a:headEnd/>
            <a:tailEnd/>
          </a:ln>
        </p:spPr>
        <p:txBody>
          <a:bodyPr/>
          <a:lstStyle/>
          <a:p>
            <a:endParaRPr lang="es-ES"/>
          </a:p>
        </p:txBody>
      </p:sp>
      <p:sp>
        <p:nvSpPr>
          <p:cNvPr id="130081" name="Line 91"/>
          <p:cNvSpPr>
            <a:spLocks noChangeShapeType="1"/>
          </p:cNvSpPr>
          <p:nvPr/>
        </p:nvSpPr>
        <p:spPr bwMode="auto">
          <a:xfrm>
            <a:off x="3921125" y="3651250"/>
            <a:ext cx="95250" cy="92075"/>
          </a:xfrm>
          <a:prstGeom prst="line">
            <a:avLst/>
          </a:prstGeom>
          <a:noFill/>
          <a:ln w="19050">
            <a:solidFill>
              <a:srgbClr val="FF0000"/>
            </a:solidFill>
            <a:round/>
            <a:headEnd/>
            <a:tailEnd type="stealth" w="sm" len="sm"/>
          </a:ln>
        </p:spPr>
        <p:txBody>
          <a:bodyPr/>
          <a:lstStyle/>
          <a:p>
            <a:endParaRPr lang="es-ES"/>
          </a:p>
        </p:txBody>
      </p:sp>
      <p:sp>
        <p:nvSpPr>
          <p:cNvPr id="130082" name="Line 92"/>
          <p:cNvSpPr>
            <a:spLocks noChangeShapeType="1"/>
          </p:cNvSpPr>
          <p:nvPr/>
        </p:nvSpPr>
        <p:spPr bwMode="auto">
          <a:xfrm>
            <a:off x="4171950" y="3640138"/>
            <a:ext cx="112713" cy="85725"/>
          </a:xfrm>
          <a:prstGeom prst="line">
            <a:avLst/>
          </a:prstGeom>
          <a:noFill/>
          <a:ln w="19050">
            <a:solidFill>
              <a:srgbClr val="FF0000"/>
            </a:solidFill>
            <a:round/>
            <a:headEnd/>
            <a:tailEnd type="stealth" w="sm" len="sm"/>
          </a:ln>
        </p:spPr>
        <p:txBody>
          <a:bodyPr/>
          <a:lstStyle/>
          <a:p>
            <a:endParaRPr lang="es-ES"/>
          </a:p>
        </p:txBody>
      </p:sp>
      <p:sp>
        <p:nvSpPr>
          <p:cNvPr id="130083" name="Line 93"/>
          <p:cNvSpPr>
            <a:spLocks noChangeShapeType="1"/>
          </p:cNvSpPr>
          <p:nvPr/>
        </p:nvSpPr>
        <p:spPr bwMode="auto">
          <a:xfrm flipV="1">
            <a:off x="3140075" y="3255963"/>
            <a:ext cx="252413" cy="334962"/>
          </a:xfrm>
          <a:prstGeom prst="line">
            <a:avLst/>
          </a:prstGeom>
          <a:noFill/>
          <a:ln w="19050">
            <a:solidFill>
              <a:srgbClr val="FF0000"/>
            </a:solidFill>
            <a:round/>
            <a:headEnd/>
            <a:tailEnd/>
          </a:ln>
        </p:spPr>
        <p:txBody>
          <a:bodyPr/>
          <a:lstStyle/>
          <a:p>
            <a:endParaRPr lang="es-ES"/>
          </a:p>
        </p:txBody>
      </p:sp>
      <p:sp>
        <p:nvSpPr>
          <p:cNvPr id="130084" name="Line 94"/>
          <p:cNvSpPr>
            <a:spLocks noChangeShapeType="1"/>
          </p:cNvSpPr>
          <p:nvPr/>
        </p:nvSpPr>
        <p:spPr bwMode="auto">
          <a:xfrm flipV="1">
            <a:off x="3386138" y="2887663"/>
            <a:ext cx="434975" cy="371475"/>
          </a:xfrm>
          <a:prstGeom prst="line">
            <a:avLst/>
          </a:prstGeom>
          <a:noFill/>
          <a:ln w="19050">
            <a:solidFill>
              <a:srgbClr val="FF0000"/>
            </a:solidFill>
            <a:prstDash val="sysDot"/>
            <a:round/>
            <a:headEnd/>
            <a:tailEnd/>
          </a:ln>
        </p:spPr>
        <p:txBody>
          <a:bodyPr/>
          <a:lstStyle/>
          <a:p>
            <a:endParaRPr lang="es-ES"/>
          </a:p>
        </p:txBody>
      </p:sp>
      <p:sp>
        <p:nvSpPr>
          <p:cNvPr id="130085" name="Line 95"/>
          <p:cNvSpPr>
            <a:spLocks noChangeShapeType="1"/>
          </p:cNvSpPr>
          <p:nvPr/>
        </p:nvSpPr>
        <p:spPr bwMode="auto">
          <a:xfrm flipV="1">
            <a:off x="3132138" y="3257550"/>
            <a:ext cx="157162" cy="338138"/>
          </a:xfrm>
          <a:prstGeom prst="line">
            <a:avLst/>
          </a:prstGeom>
          <a:noFill/>
          <a:ln w="19050">
            <a:solidFill>
              <a:srgbClr val="FF0000"/>
            </a:solidFill>
            <a:round/>
            <a:headEnd/>
            <a:tailEnd/>
          </a:ln>
        </p:spPr>
        <p:txBody>
          <a:bodyPr/>
          <a:lstStyle/>
          <a:p>
            <a:endParaRPr lang="es-ES"/>
          </a:p>
        </p:txBody>
      </p:sp>
      <p:sp>
        <p:nvSpPr>
          <p:cNvPr id="130086" name="Line 96"/>
          <p:cNvSpPr>
            <a:spLocks noChangeShapeType="1"/>
          </p:cNvSpPr>
          <p:nvPr/>
        </p:nvSpPr>
        <p:spPr bwMode="auto">
          <a:xfrm flipV="1">
            <a:off x="3290888" y="2886075"/>
            <a:ext cx="322262" cy="369888"/>
          </a:xfrm>
          <a:prstGeom prst="line">
            <a:avLst/>
          </a:prstGeom>
          <a:noFill/>
          <a:ln w="19050">
            <a:solidFill>
              <a:srgbClr val="FF0000"/>
            </a:solidFill>
            <a:prstDash val="sysDot"/>
            <a:round/>
            <a:headEnd/>
            <a:tailEnd/>
          </a:ln>
        </p:spPr>
        <p:txBody>
          <a:bodyPr/>
          <a:lstStyle/>
          <a:p>
            <a:endParaRPr lang="es-ES"/>
          </a:p>
        </p:txBody>
      </p:sp>
      <p:sp>
        <p:nvSpPr>
          <p:cNvPr id="130087" name="Text Box 46"/>
          <p:cNvSpPr txBox="1">
            <a:spLocks noChangeArrowheads="1"/>
          </p:cNvSpPr>
          <p:nvPr/>
        </p:nvSpPr>
        <p:spPr bwMode="auto">
          <a:xfrm>
            <a:off x="3733800" y="4035425"/>
            <a:ext cx="982663" cy="304800"/>
          </a:xfrm>
          <a:prstGeom prst="rect">
            <a:avLst/>
          </a:prstGeom>
          <a:noFill/>
          <a:ln w="9525">
            <a:noFill/>
            <a:miter lim="800000"/>
            <a:headEnd/>
            <a:tailEnd/>
          </a:ln>
        </p:spPr>
        <p:txBody>
          <a:bodyPr wrap="none">
            <a:spAutoFit/>
          </a:bodyPr>
          <a:lstStyle/>
          <a:p>
            <a:pPr algn="ctr"/>
            <a:r>
              <a:rPr lang="es-ES_tradnl" sz="1400" b="1"/>
              <a:t>Haz largo</a:t>
            </a:r>
            <a:endParaRPr lang="es-ES" sz="1400" b="1"/>
          </a:p>
        </p:txBody>
      </p:sp>
      <p:sp>
        <p:nvSpPr>
          <p:cNvPr id="130088" name="Line 47"/>
          <p:cNvSpPr>
            <a:spLocks noChangeShapeType="1"/>
          </p:cNvSpPr>
          <p:nvPr/>
        </p:nvSpPr>
        <p:spPr bwMode="auto">
          <a:xfrm flipV="1">
            <a:off x="4092575" y="3835400"/>
            <a:ext cx="0" cy="288925"/>
          </a:xfrm>
          <a:prstGeom prst="line">
            <a:avLst/>
          </a:prstGeom>
          <a:noFill/>
          <a:ln w="19050">
            <a:solidFill>
              <a:srgbClr val="0000FF"/>
            </a:solidFill>
            <a:round/>
            <a:headEnd/>
            <a:tailEnd type="triangle" w="med" len="med"/>
          </a:ln>
        </p:spPr>
        <p:txBody>
          <a:bodyPr/>
          <a:lstStyle/>
          <a:p>
            <a:endParaRPr lang="es-ES"/>
          </a:p>
        </p:txBody>
      </p:sp>
      <p:sp>
        <p:nvSpPr>
          <p:cNvPr id="130089" name="Line 44"/>
          <p:cNvSpPr>
            <a:spLocks noChangeShapeType="1"/>
          </p:cNvSpPr>
          <p:nvPr/>
        </p:nvSpPr>
        <p:spPr bwMode="auto">
          <a:xfrm flipH="1">
            <a:off x="4284663" y="3114675"/>
            <a:ext cx="0" cy="433388"/>
          </a:xfrm>
          <a:prstGeom prst="line">
            <a:avLst/>
          </a:prstGeom>
          <a:noFill/>
          <a:ln w="19050">
            <a:solidFill>
              <a:srgbClr val="0000FF"/>
            </a:solidFill>
            <a:round/>
            <a:headEnd/>
            <a:tailEnd type="triangle" w="med" len="med"/>
          </a:ln>
        </p:spPr>
        <p:txBody>
          <a:bodyPr/>
          <a:lstStyle/>
          <a:p>
            <a:endParaRPr lang="es-ES"/>
          </a:p>
        </p:txBody>
      </p:sp>
      <p:sp>
        <p:nvSpPr>
          <p:cNvPr id="130090" name="Text Box 45"/>
          <p:cNvSpPr txBox="1">
            <a:spLocks noChangeArrowheads="1"/>
          </p:cNvSpPr>
          <p:nvPr/>
        </p:nvSpPr>
        <p:spPr bwMode="auto">
          <a:xfrm>
            <a:off x="3851275" y="2882900"/>
            <a:ext cx="992188" cy="304800"/>
          </a:xfrm>
          <a:prstGeom prst="rect">
            <a:avLst/>
          </a:prstGeom>
          <a:noFill/>
          <a:ln w="9525">
            <a:noFill/>
            <a:miter lim="800000"/>
            <a:headEnd/>
            <a:tailEnd/>
          </a:ln>
        </p:spPr>
        <p:txBody>
          <a:bodyPr wrap="none">
            <a:spAutoFit/>
          </a:bodyPr>
          <a:lstStyle/>
          <a:p>
            <a:pPr algn="ctr"/>
            <a:r>
              <a:rPr lang="es-ES_tradnl" sz="1400" b="1"/>
              <a:t>Haz corto</a:t>
            </a:r>
            <a:endParaRPr lang="es-ES" sz="1400" b="1"/>
          </a:p>
        </p:txBody>
      </p:sp>
      <p:sp>
        <p:nvSpPr>
          <p:cNvPr id="48" name="4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30</a:t>
            </a:fld>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9"/>
          <p:cNvSpPr>
            <a:spLocks noChangeArrowheads="1"/>
          </p:cNvSpPr>
          <p:nvPr/>
        </p:nvSpPr>
        <p:spPr bwMode="auto">
          <a:xfrm>
            <a:off x="760413" y="260350"/>
            <a:ext cx="7772400" cy="731838"/>
          </a:xfrm>
          <a:prstGeom prst="rect">
            <a:avLst/>
          </a:prstGeom>
          <a:noFill/>
          <a:ln w="9525">
            <a:noFill/>
            <a:miter lim="800000"/>
            <a:headEnd/>
            <a:tailEnd/>
          </a:ln>
        </p:spPr>
        <p:txBody>
          <a:bodyPr anchor="ctr"/>
          <a:lstStyle/>
          <a:p>
            <a:pPr algn="ctr"/>
            <a:r>
              <a:rPr lang="es-ES" sz="4000">
                <a:solidFill>
                  <a:schemeClr val="tx2"/>
                </a:solidFill>
                <a:latin typeface="Times New Roman" pitchFamily="18" charset="0"/>
              </a:rPr>
              <a:t>Fibra multimodo de índice gradual</a:t>
            </a:r>
          </a:p>
        </p:txBody>
      </p:sp>
      <p:sp>
        <p:nvSpPr>
          <p:cNvPr id="131077" name="Rectangle 10"/>
          <p:cNvSpPr>
            <a:spLocks noChangeArrowheads="1"/>
          </p:cNvSpPr>
          <p:nvPr/>
        </p:nvSpPr>
        <p:spPr bwMode="auto">
          <a:xfrm>
            <a:off x="827088" y="1341438"/>
            <a:ext cx="7845425" cy="1704975"/>
          </a:xfrm>
          <a:prstGeom prst="rect">
            <a:avLst/>
          </a:prstGeom>
          <a:noFill/>
          <a:ln w="9525">
            <a:noFill/>
            <a:miter lim="800000"/>
            <a:headEnd/>
            <a:tailEnd/>
          </a:ln>
        </p:spPr>
        <p:txBody>
          <a:bodyPr/>
          <a:lstStyle/>
          <a:p>
            <a:pPr marL="342900" indent="-342900">
              <a:lnSpc>
                <a:spcPct val="80000"/>
              </a:lnSpc>
              <a:spcBef>
                <a:spcPct val="20000"/>
              </a:spcBef>
              <a:buFontTx/>
              <a:buChar char="•"/>
            </a:pPr>
            <a:r>
              <a:rPr lang="es-ES" sz="2200" dirty="0">
                <a:latin typeface="Times New Roman" pitchFamily="18" charset="0"/>
              </a:rPr>
              <a:t>La dispersión modal en la fibra </a:t>
            </a:r>
            <a:r>
              <a:rPr lang="es-ES" sz="2200" dirty="0" err="1">
                <a:latin typeface="Times New Roman" pitchFamily="18" charset="0"/>
              </a:rPr>
              <a:t>multimodo</a:t>
            </a:r>
            <a:r>
              <a:rPr lang="es-ES" sz="2200" dirty="0">
                <a:latin typeface="Times New Roman" pitchFamily="18" charset="0"/>
              </a:rPr>
              <a:t> puede reducirse haciendo que el índice de refracción cambie de forma gradual al pasar del núcleo a la cubierta. De esta forma los modos tienden a seguir un camino más parecido</a:t>
            </a:r>
          </a:p>
          <a:p>
            <a:pPr marL="342900" indent="-342900">
              <a:lnSpc>
                <a:spcPct val="80000"/>
              </a:lnSpc>
              <a:spcBef>
                <a:spcPct val="20000"/>
              </a:spcBef>
              <a:buFontTx/>
              <a:buChar char="•"/>
            </a:pPr>
            <a:r>
              <a:rPr lang="es-ES" sz="2200" dirty="0">
                <a:latin typeface="Times New Roman" pitchFamily="18" charset="0"/>
              </a:rPr>
              <a:t>Esto reduce la dispersión modal y aumenta el alcance a altas velocidades. Pero para ello los procesos de fabricación han de estar muy controlados</a:t>
            </a:r>
          </a:p>
          <a:p>
            <a:pPr marL="342900" indent="-342900">
              <a:lnSpc>
                <a:spcPct val="80000"/>
              </a:lnSpc>
              <a:spcBef>
                <a:spcPct val="20000"/>
              </a:spcBef>
              <a:buFontTx/>
              <a:buChar char="•"/>
            </a:pPr>
            <a:endParaRPr lang="es-ES" sz="2200" dirty="0">
              <a:latin typeface="Times New Roman" pitchFamily="18" charset="0"/>
            </a:endParaRP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31</a:t>
            </a:fld>
            <a:endParaRPr lang="es-E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429000"/>
            <a:ext cx="4462463"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s-ES" smtClean="0"/>
              <a:t>Ancho de banda modal</a:t>
            </a:r>
          </a:p>
        </p:txBody>
      </p:sp>
      <p:sp>
        <p:nvSpPr>
          <p:cNvPr id="132100" name="Rectangle 3"/>
          <p:cNvSpPr>
            <a:spLocks noGrp="1" noChangeArrowheads="1"/>
          </p:cNvSpPr>
          <p:nvPr>
            <p:ph type="body" idx="1"/>
          </p:nvPr>
        </p:nvSpPr>
        <p:spPr>
          <a:xfrm>
            <a:off x="684213" y="1628775"/>
            <a:ext cx="7920037" cy="4392613"/>
          </a:xfrm>
        </p:spPr>
        <p:txBody>
          <a:bodyPr/>
          <a:lstStyle/>
          <a:p>
            <a:pPr eaLnBrk="1" hangingPunct="1">
              <a:lnSpc>
                <a:spcPct val="80000"/>
              </a:lnSpc>
            </a:pPr>
            <a:r>
              <a:rPr lang="es-ES" sz="2400" smtClean="0"/>
              <a:t>Para comparar el comportamiento de diferentes fibras ante la dispersión modal se utiliza un parámetro denominado </a:t>
            </a:r>
            <a:r>
              <a:rPr lang="es-ES" sz="2400" i="1" smtClean="0"/>
              <a:t>ancho de banda modal</a:t>
            </a:r>
            <a:r>
              <a:rPr lang="es-ES" sz="2400" smtClean="0"/>
              <a:t> (</a:t>
            </a:r>
            <a:r>
              <a:rPr lang="es-ES" sz="2400" i="1" smtClean="0"/>
              <a:t>modal bandwidth)</a:t>
            </a:r>
            <a:r>
              <a:rPr lang="es-ES" sz="2400" smtClean="0"/>
              <a:t> que se expresa en MHz*Km. </a:t>
            </a:r>
          </a:p>
          <a:p>
            <a:pPr eaLnBrk="1" hangingPunct="1">
              <a:lnSpc>
                <a:spcPct val="80000"/>
              </a:lnSpc>
            </a:pPr>
            <a:r>
              <a:rPr lang="es-ES" sz="2400" smtClean="0"/>
              <a:t>La frecuencia de la señal (MHz) se puede calcular sabiendo la codificación utilizada (por ejemplo para Gb Eth con 8B/10B es 1,25 GHz). De todas formas para cálculos aproximados podemos considerar los Mb/s equivalentes a los MHz.</a:t>
            </a:r>
          </a:p>
          <a:p>
            <a:pPr eaLnBrk="1" hangingPunct="1">
              <a:lnSpc>
                <a:spcPct val="80000"/>
              </a:lnSpc>
            </a:pPr>
            <a:r>
              <a:rPr lang="es-ES" sz="2400" smtClean="0"/>
              <a:t>Así p. ej. una fibra con ancho de banda modal de 500 MHz*Km nos permitiría transmitir (aproximadamente):</a:t>
            </a:r>
          </a:p>
          <a:p>
            <a:pPr lvl="1" eaLnBrk="1" hangingPunct="1">
              <a:lnSpc>
                <a:spcPct val="80000"/>
              </a:lnSpc>
            </a:pPr>
            <a:r>
              <a:rPr lang="es-ES" sz="2000" smtClean="0"/>
              <a:t>250 Mb/s a 2 Km, ó</a:t>
            </a:r>
          </a:p>
          <a:p>
            <a:pPr lvl="1" eaLnBrk="1" hangingPunct="1">
              <a:lnSpc>
                <a:spcPct val="80000"/>
              </a:lnSpc>
            </a:pPr>
            <a:r>
              <a:rPr lang="es-ES" sz="2000" smtClean="0"/>
              <a:t>500 Mb/s a 1 Km, ó</a:t>
            </a:r>
          </a:p>
          <a:p>
            <a:pPr lvl="1" eaLnBrk="1" hangingPunct="1">
              <a:lnSpc>
                <a:spcPct val="80000"/>
              </a:lnSpc>
            </a:pPr>
            <a:r>
              <a:rPr lang="es-ES" sz="2000" smtClean="0"/>
              <a:t>1 Gb/s a 500 m</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32</a:t>
            </a:fld>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611188" y="300038"/>
            <a:ext cx="7847012" cy="1358900"/>
          </a:xfrm>
        </p:spPr>
        <p:txBody>
          <a:bodyPr/>
          <a:lstStyle/>
          <a:p>
            <a:pPr eaLnBrk="1" hangingPunct="1"/>
            <a:r>
              <a:rPr lang="es-ES" sz="3200" smtClean="0">
                <a:latin typeface="Arial" charset="0"/>
              </a:rPr>
              <a:t>Alcance de fibra multimodo en 1ª ventana</a:t>
            </a:r>
            <a:br>
              <a:rPr lang="es-ES" sz="3200" smtClean="0">
                <a:latin typeface="Arial" charset="0"/>
              </a:rPr>
            </a:br>
            <a:r>
              <a:rPr lang="es-ES" sz="3200" smtClean="0">
                <a:latin typeface="Arial" charset="0"/>
              </a:rPr>
              <a:t>en función del ancho de banda en Gigabit y 10 Gigabit Ethernet</a:t>
            </a:r>
          </a:p>
        </p:txBody>
      </p:sp>
      <p:graphicFrame>
        <p:nvGraphicFramePr>
          <p:cNvPr id="1417407" name="Group 191"/>
          <p:cNvGraphicFramePr>
            <a:graphicFrameLocks noGrp="1"/>
          </p:cNvGraphicFramePr>
          <p:nvPr>
            <p:ph idx="1"/>
            <p:extLst>
              <p:ext uri="{D42A27DB-BD31-4B8C-83A1-F6EECF244321}">
                <p14:modId xmlns:p14="http://schemas.microsoft.com/office/powerpoint/2010/main" val="3863092675"/>
              </p:ext>
            </p:extLst>
          </p:nvPr>
        </p:nvGraphicFramePr>
        <p:xfrm>
          <a:off x="1116013" y="1916113"/>
          <a:ext cx="7127875" cy="2974848"/>
        </p:xfrm>
        <a:graphic>
          <a:graphicData uri="http://schemas.openxmlformats.org/drawingml/2006/table">
            <a:tbl>
              <a:tblPr/>
              <a:tblGrid>
                <a:gridCol w="923925"/>
                <a:gridCol w="2417762"/>
                <a:gridCol w="1052513"/>
                <a:gridCol w="1400175"/>
                <a:gridCol w="1333500"/>
              </a:tblGrid>
              <a:tr h="277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rPr>
                        <a:t>Núcleo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Ancho de banda modal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(MHz*Km) a 850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Estándar ISO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Alcance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1000BASE-S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Alcance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10GBASE-S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62,5 </a:t>
                      </a:r>
                      <a:r>
                        <a:rPr kumimoji="0" lang="en-US" sz="1600" b="0" i="0" u="none" strike="noStrike" cap="none" normalizeH="0" baseline="0" smtClean="0">
                          <a:ln>
                            <a:noFill/>
                          </a:ln>
                          <a:solidFill>
                            <a:schemeClr val="tx1"/>
                          </a:solidFill>
                          <a:effectLst/>
                          <a:latin typeface="Arial" charset="0"/>
                          <a:cs typeface="Times New Roman" pitchFamily="18" charset="0"/>
                        </a:rPr>
                        <a:t>µm</a:t>
                      </a:r>
                      <a:endParaRPr kumimoji="0" lang="es-ES" sz="1600" b="0" i="0" u="none" strike="noStrike" cap="none" normalizeH="0" baseline="0" smtClean="0">
                        <a:ln>
                          <a:noFill/>
                        </a:ln>
                        <a:solidFill>
                          <a:schemeClr val="tx1"/>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160 </a:t>
                      </a:r>
                      <a:r>
                        <a:rPr kumimoji="0" lang="es-ES" sz="1600" b="0" i="0" u="none" strike="noStrike" cap="none" normalizeH="0" baseline="3000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220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26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 (OM1)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275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33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cs typeface="Times New Roman" pitchFamily="18" charset="0"/>
                        </a:rPr>
                        <a:t>50 </a:t>
                      </a:r>
                      <a:r>
                        <a:rPr kumimoji="0" lang="en-US" sz="1600" b="0" i="0" u="none" strike="noStrike" cap="none" normalizeH="0" baseline="0" smtClean="0">
                          <a:ln>
                            <a:noFill/>
                          </a:ln>
                          <a:solidFill>
                            <a:schemeClr val="tx1"/>
                          </a:solidFill>
                          <a:effectLst/>
                          <a:latin typeface="Arial" charset="0"/>
                          <a:cs typeface="Times New Roman" pitchFamily="18" charset="0"/>
                        </a:rPr>
                        <a:t>µm</a:t>
                      </a:r>
                      <a:endParaRPr kumimoji="0" lang="es-ES" sz="1600" b="0" i="0" u="none" strike="noStrike" cap="none" normalizeH="0" baseline="0" smtClean="0">
                        <a:ln>
                          <a:noFill/>
                        </a:ln>
                        <a:solidFill>
                          <a:schemeClr val="tx1"/>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66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500</a:t>
                      </a:r>
                      <a:r>
                        <a:rPr kumimoji="0" lang="es-ES" sz="1600" b="0" i="0" u="none" strike="noStrike" cap="none" normalizeH="0" baseline="30000" smtClean="0">
                          <a:ln>
                            <a:noFill/>
                          </a:ln>
                          <a:solidFill>
                            <a:schemeClr val="tx1"/>
                          </a:solidFill>
                          <a:effectLst/>
                          <a:latin typeface="Arial" charset="0"/>
                        </a:rPr>
                        <a:t>(2) </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 (OM2)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82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750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2000 </a:t>
                      </a:r>
                      <a:r>
                        <a:rPr kumimoji="0" lang="es-ES" sz="1600" b="0" i="0" u="none" strike="noStrike" cap="none" normalizeH="0" baseline="3000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Sí (OM3)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300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4700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rPr>
                        <a:t>Sí (OM4)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1100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550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175" name="Text Box 80"/>
          <p:cNvSpPr txBox="1">
            <a:spLocks noChangeArrowheads="1"/>
          </p:cNvSpPr>
          <p:nvPr/>
        </p:nvSpPr>
        <p:spPr bwMode="auto">
          <a:xfrm>
            <a:off x="1044575" y="5411788"/>
            <a:ext cx="4824413" cy="825500"/>
          </a:xfrm>
          <a:prstGeom prst="rect">
            <a:avLst/>
          </a:prstGeom>
          <a:noFill/>
          <a:ln w="9525">
            <a:noFill/>
            <a:miter lim="800000"/>
            <a:headEnd/>
            <a:tailEnd/>
          </a:ln>
        </p:spPr>
        <p:txBody>
          <a:bodyPr wrap="none">
            <a:spAutoFit/>
          </a:bodyPr>
          <a:lstStyle/>
          <a:p>
            <a:pPr marL="457200" indent="-457200"/>
            <a:r>
              <a:rPr lang="es-ES" baseline="30000"/>
              <a:t>(1)</a:t>
            </a:r>
            <a:r>
              <a:rPr lang="es-ES"/>
              <a:t> Referida como fibra ‘Calidad FDDI’</a:t>
            </a:r>
          </a:p>
          <a:p>
            <a:pPr marL="457200" indent="-457200"/>
            <a:r>
              <a:rPr lang="es-ES" baseline="30000"/>
              <a:t>(2)</a:t>
            </a:r>
            <a:r>
              <a:rPr lang="es-ES"/>
              <a:t> Referida como fibra ‘Calidad Fibre Channel’</a:t>
            </a:r>
          </a:p>
          <a:p>
            <a:pPr marL="457200" indent="-457200"/>
            <a:r>
              <a:rPr lang="es-ES" baseline="30000"/>
              <a:t>(3)</a:t>
            </a:r>
            <a:r>
              <a:rPr lang="es-ES"/>
              <a:t> Referida como fibra ‘Calidad 10 Gigabit Ethernet’</a:t>
            </a: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9D0AE9F7-0922-4AFB-9979-2EA95DE2B510}" type="slidenum">
              <a:rPr lang="es-ES" smtClean="0"/>
              <a:pPr>
                <a:defRPr/>
              </a:pPr>
              <a:t>33</a:t>
            </a:fld>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4"/>
          <p:cNvSpPr>
            <a:spLocks noGrp="1" noChangeArrowheads="1"/>
          </p:cNvSpPr>
          <p:nvPr>
            <p:ph type="title"/>
          </p:nvPr>
        </p:nvSpPr>
        <p:spPr>
          <a:xfrm>
            <a:off x="1120775" y="260350"/>
            <a:ext cx="7772400" cy="720725"/>
          </a:xfrm>
        </p:spPr>
        <p:txBody>
          <a:bodyPr/>
          <a:lstStyle/>
          <a:p>
            <a:pPr eaLnBrk="1" hangingPunct="1"/>
            <a:r>
              <a:rPr lang="es-ES" sz="3200" smtClean="0">
                <a:latin typeface="Arial" charset="0"/>
              </a:rPr>
              <a:t>Alcance de la fibra multimodo a 1 y 10 Gb/s en función del ancho de banda</a:t>
            </a:r>
          </a:p>
        </p:txBody>
      </p:sp>
      <p:sp>
        <p:nvSpPr>
          <p:cNvPr id="134148" name="Rectangle 5"/>
          <p:cNvSpPr>
            <a:spLocks noChangeArrowheads="1"/>
          </p:cNvSpPr>
          <p:nvPr/>
        </p:nvSpPr>
        <p:spPr bwMode="auto">
          <a:xfrm>
            <a:off x="1044575" y="1196975"/>
            <a:ext cx="7777163" cy="4392613"/>
          </a:xfrm>
          <a:prstGeom prst="rect">
            <a:avLst/>
          </a:prstGeom>
          <a:noFill/>
          <a:ln w="19050">
            <a:solidFill>
              <a:schemeClr val="tx1"/>
            </a:solidFill>
            <a:miter lim="800000"/>
            <a:headEnd/>
            <a:tailEnd/>
          </a:ln>
        </p:spPr>
        <p:txBody>
          <a:bodyPr wrap="none" anchor="ctr"/>
          <a:lstStyle/>
          <a:p>
            <a:endParaRPr lang="es-ES"/>
          </a:p>
        </p:txBody>
      </p:sp>
      <p:sp>
        <p:nvSpPr>
          <p:cNvPr id="134149" name="Line 20"/>
          <p:cNvSpPr>
            <a:spLocks noChangeShapeType="1"/>
          </p:cNvSpPr>
          <p:nvPr/>
        </p:nvSpPr>
        <p:spPr bwMode="auto">
          <a:xfrm>
            <a:off x="1404938" y="5588000"/>
            <a:ext cx="0" cy="144463"/>
          </a:xfrm>
          <a:prstGeom prst="line">
            <a:avLst/>
          </a:prstGeom>
          <a:noFill/>
          <a:ln w="19050">
            <a:solidFill>
              <a:schemeClr val="tx1"/>
            </a:solidFill>
            <a:round/>
            <a:headEnd/>
            <a:tailEnd/>
          </a:ln>
        </p:spPr>
        <p:txBody>
          <a:bodyPr/>
          <a:lstStyle/>
          <a:p>
            <a:endParaRPr lang="es-ES"/>
          </a:p>
        </p:txBody>
      </p:sp>
      <p:sp>
        <p:nvSpPr>
          <p:cNvPr id="134150" name="Line 25"/>
          <p:cNvSpPr>
            <a:spLocks noChangeShapeType="1"/>
          </p:cNvSpPr>
          <p:nvPr/>
        </p:nvSpPr>
        <p:spPr bwMode="auto">
          <a:xfrm>
            <a:off x="1404938" y="5588000"/>
            <a:ext cx="0" cy="144463"/>
          </a:xfrm>
          <a:prstGeom prst="line">
            <a:avLst/>
          </a:prstGeom>
          <a:noFill/>
          <a:ln w="9525">
            <a:solidFill>
              <a:schemeClr val="tx1"/>
            </a:solidFill>
            <a:round/>
            <a:headEnd/>
            <a:tailEnd/>
          </a:ln>
        </p:spPr>
        <p:txBody>
          <a:bodyPr/>
          <a:lstStyle/>
          <a:p>
            <a:endParaRPr lang="es-ES"/>
          </a:p>
        </p:txBody>
      </p:sp>
      <p:sp>
        <p:nvSpPr>
          <p:cNvPr id="134151" name="Oval 27"/>
          <p:cNvSpPr>
            <a:spLocks noChangeArrowheads="1"/>
          </p:cNvSpPr>
          <p:nvPr/>
        </p:nvSpPr>
        <p:spPr bwMode="auto">
          <a:xfrm>
            <a:off x="1296988" y="4759325"/>
            <a:ext cx="71437"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2" name="Oval 28"/>
          <p:cNvSpPr>
            <a:spLocks noChangeArrowheads="1"/>
          </p:cNvSpPr>
          <p:nvPr/>
        </p:nvSpPr>
        <p:spPr bwMode="auto">
          <a:xfrm>
            <a:off x="1371600" y="4564063"/>
            <a:ext cx="71438"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3" name="Oval 29"/>
          <p:cNvSpPr>
            <a:spLocks noChangeArrowheads="1"/>
          </p:cNvSpPr>
          <p:nvPr/>
        </p:nvSpPr>
        <p:spPr bwMode="auto">
          <a:xfrm>
            <a:off x="1730375" y="3757613"/>
            <a:ext cx="71438"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4" name="Oval 30"/>
          <p:cNvSpPr>
            <a:spLocks noChangeArrowheads="1"/>
          </p:cNvSpPr>
          <p:nvPr/>
        </p:nvSpPr>
        <p:spPr bwMode="auto">
          <a:xfrm>
            <a:off x="1908175" y="3570288"/>
            <a:ext cx="71438"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5" name="Oval 31"/>
          <p:cNvSpPr>
            <a:spLocks noChangeArrowheads="1"/>
          </p:cNvSpPr>
          <p:nvPr/>
        </p:nvSpPr>
        <p:spPr bwMode="auto">
          <a:xfrm>
            <a:off x="2717800" y="2851150"/>
            <a:ext cx="71438"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6" name="Oval 32"/>
          <p:cNvSpPr>
            <a:spLocks noChangeArrowheads="1"/>
          </p:cNvSpPr>
          <p:nvPr/>
        </p:nvSpPr>
        <p:spPr bwMode="auto">
          <a:xfrm>
            <a:off x="4606925" y="1952625"/>
            <a:ext cx="71438"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7" name="Oval 33"/>
          <p:cNvSpPr>
            <a:spLocks noChangeArrowheads="1"/>
          </p:cNvSpPr>
          <p:nvPr/>
        </p:nvSpPr>
        <p:spPr bwMode="auto">
          <a:xfrm>
            <a:off x="8207375" y="1593850"/>
            <a:ext cx="71438" cy="73025"/>
          </a:xfrm>
          <a:prstGeom prst="ellipse">
            <a:avLst/>
          </a:prstGeom>
          <a:solidFill>
            <a:schemeClr val="accent1"/>
          </a:solidFill>
          <a:ln w="9525">
            <a:solidFill>
              <a:schemeClr val="tx1"/>
            </a:solidFill>
            <a:round/>
            <a:headEnd/>
            <a:tailEnd/>
          </a:ln>
        </p:spPr>
        <p:txBody>
          <a:bodyPr wrap="none" anchor="ctr"/>
          <a:lstStyle/>
          <a:p>
            <a:endParaRPr lang="es-ES"/>
          </a:p>
        </p:txBody>
      </p:sp>
      <p:sp>
        <p:nvSpPr>
          <p:cNvPr id="134158" name="Line 34"/>
          <p:cNvSpPr>
            <a:spLocks noChangeShapeType="1"/>
          </p:cNvSpPr>
          <p:nvPr/>
        </p:nvSpPr>
        <p:spPr bwMode="auto">
          <a:xfrm rot="5400000">
            <a:off x="1116807" y="4796631"/>
            <a:ext cx="0" cy="144463"/>
          </a:xfrm>
          <a:prstGeom prst="line">
            <a:avLst/>
          </a:prstGeom>
          <a:noFill/>
          <a:ln w="19050">
            <a:solidFill>
              <a:schemeClr val="tx1"/>
            </a:solidFill>
            <a:round/>
            <a:headEnd/>
            <a:tailEnd/>
          </a:ln>
        </p:spPr>
        <p:txBody>
          <a:bodyPr/>
          <a:lstStyle/>
          <a:p>
            <a:endParaRPr lang="es-ES"/>
          </a:p>
        </p:txBody>
      </p:sp>
      <p:sp>
        <p:nvSpPr>
          <p:cNvPr id="134159" name="Line 41"/>
          <p:cNvSpPr>
            <a:spLocks noChangeShapeType="1"/>
          </p:cNvSpPr>
          <p:nvPr/>
        </p:nvSpPr>
        <p:spPr bwMode="auto">
          <a:xfrm rot="5400000">
            <a:off x="1116807" y="4075906"/>
            <a:ext cx="0" cy="144463"/>
          </a:xfrm>
          <a:prstGeom prst="line">
            <a:avLst/>
          </a:prstGeom>
          <a:noFill/>
          <a:ln w="19050">
            <a:solidFill>
              <a:schemeClr val="tx1"/>
            </a:solidFill>
            <a:round/>
            <a:headEnd/>
            <a:tailEnd/>
          </a:ln>
        </p:spPr>
        <p:txBody>
          <a:bodyPr/>
          <a:lstStyle/>
          <a:p>
            <a:endParaRPr lang="es-ES"/>
          </a:p>
        </p:txBody>
      </p:sp>
      <p:sp>
        <p:nvSpPr>
          <p:cNvPr id="134160" name="Line 42"/>
          <p:cNvSpPr>
            <a:spLocks noChangeShapeType="1"/>
          </p:cNvSpPr>
          <p:nvPr/>
        </p:nvSpPr>
        <p:spPr bwMode="auto">
          <a:xfrm rot="5400000">
            <a:off x="1116807" y="3356768"/>
            <a:ext cx="0" cy="144463"/>
          </a:xfrm>
          <a:prstGeom prst="line">
            <a:avLst/>
          </a:prstGeom>
          <a:noFill/>
          <a:ln w="19050">
            <a:solidFill>
              <a:schemeClr val="tx1"/>
            </a:solidFill>
            <a:round/>
            <a:headEnd/>
            <a:tailEnd/>
          </a:ln>
        </p:spPr>
        <p:txBody>
          <a:bodyPr/>
          <a:lstStyle/>
          <a:p>
            <a:endParaRPr lang="es-ES"/>
          </a:p>
        </p:txBody>
      </p:sp>
      <p:sp>
        <p:nvSpPr>
          <p:cNvPr id="134161" name="Line 43"/>
          <p:cNvSpPr>
            <a:spLocks noChangeShapeType="1"/>
          </p:cNvSpPr>
          <p:nvPr/>
        </p:nvSpPr>
        <p:spPr bwMode="auto">
          <a:xfrm rot="5400000">
            <a:off x="1116807" y="2636043"/>
            <a:ext cx="0" cy="144463"/>
          </a:xfrm>
          <a:prstGeom prst="line">
            <a:avLst/>
          </a:prstGeom>
          <a:noFill/>
          <a:ln w="19050">
            <a:solidFill>
              <a:schemeClr val="tx1"/>
            </a:solidFill>
            <a:round/>
            <a:headEnd/>
            <a:tailEnd/>
          </a:ln>
        </p:spPr>
        <p:txBody>
          <a:bodyPr/>
          <a:lstStyle/>
          <a:p>
            <a:endParaRPr lang="es-ES"/>
          </a:p>
        </p:txBody>
      </p:sp>
      <p:sp>
        <p:nvSpPr>
          <p:cNvPr id="134162" name="Line 44"/>
          <p:cNvSpPr>
            <a:spLocks noChangeShapeType="1"/>
          </p:cNvSpPr>
          <p:nvPr/>
        </p:nvSpPr>
        <p:spPr bwMode="auto">
          <a:xfrm rot="5400000">
            <a:off x="1116807" y="1916906"/>
            <a:ext cx="0" cy="144463"/>
          </a:xfrm>
          <a:prstGeom prst="line">
            <a:avLst/>
          </a:prstGeom>
          <a:noFill/>
          <a:ln w="19050">
            <a:solidFill>
              <a:schemeClr val="tx1"/>
            </a:solidFill>
            <a:round/>
            <a:headEnd/>
            <a:tailEnd/>
          </a:ln>
        </p:spPr>
        <p:txBody>
          <a:bodyPr/>
          <a:lstStyle/>
          <a:p>
            <a:endParaRPr lang="es-ES"/>
          </a:p>
        </p:txBody>
      </p:sp>
      <p:sp>
        <p:nvSpPr>
          <p:cNvPr id="134163" name="Line 45"/>
          <p:cNvSpPr>
            <a:spLocks noChangeShapeType="1"/>
          </p:cNvSpPr>
          <p:nvPr/>
        </p:nvSpPr>
        <p:spPr bwMode="auto">
          <a:xfrm rot="5400000">
            <a:off x="1116807" y="1196181"/>
            <a:ext cx="0" cy="144463"/>
          </a:xfrm>
          <a:prstGeom prst="line">
            <a:avLst/>
          </a:prstGeom>
          <a:noFill/>
          <a:ln w="19050">
            <a:solidFill>
              <a:schemeClr val="tx1"/>
            </a:solidFill>
            <a:round/>
            <a:headEnd/>
            <a:tailEnd/>
          </a:ln>
        </p:spPr>
        <p:txBody>
          <a:bodyPr/>
          <a:lstStyle/>
          <a:p>
            <a:endParaRPr lang="es-ES"/>
          </a:p>
        </p:txBody>
      </p:sp>
      <p:sp>
        <p:nvSpPr>
          <p:cNvPr id="134164" name="Text Box 46"/>
          <p:cNvSpPr txBox="1">
            <a:spLocks noChangeArrowheads="1"/>
          </p:cNvSpPr>
          <p:nvPr/>
        </p:nvSpPr>
        <p:spPr bwMode="auto">
          <a:xfrm>
            <a:off x="608013" y="4724400"/>
            <a:ext cx="436562" cy="274638"/>
          </a:xfrm>
          <a:prstGeom prst="rect">
            <a:avLst/>
          </a:prstGeom>
          <a:noFill/>
          <a:ln w="9525">
            <a:noFill/>
            <a:miter lim="800000"/>
            <a:headEnd/>
            <a:tailEnd/>
          </a:ln>
        </p:spPr>
        <p:txBody>
          <a:bodyPr wrap="none">
            <a:spAutoFit/>
          </a:bodyPr>
          <a:lstStyle/>
          <a:p>
            <a:r>
              <a:rPr lang="es-ES" sz="1200" b="1"/>
              <a:t>200</a:t>
            </a:r>
          </a:p>
        </p:txBody>
      </p:sp>
      <p:sp>
        <p:nvSpPr>
          <p:cNvPr id="134165" name="Text Box 47"/>
          <p:cNvSpPr txBox="1">
            <a:spLocks noChangeArrowheads="1"/>
          </p:cNvSpPr>
          <p:nvPr/>
        </p:nvSpPr>
        <p:spPr bwMode="auto">
          <a:xfrm>
            <a:off x="73025" y="606425"/>
            <a:ext cx="971550" cy="517525"/>
          </a:xfrm>
          <a:prstGeom prst="rect">
            <a:avLst/>
          </a:prstGeom>
          <a:noFill/>
          <a:ln w="9525">
            <a:noFill/>
            <a:miter lim="800000"/>
            <a:headEnd/>
            <a:tailEnd/>
          </a:ln>
        </p:spPr>
        <p:txBody>
          <a:bodyPr wrap="none">
            <a:spAutoFit/>
          </a:bodyPr>
          <a:lstStyle/>
          <a:p>
            <a:pPr algn="ctr"/>
            <a:r>
              <a:rPr lang="es-ES" sz="1400" b="1"/>
              <a:t>Distancia</a:t>
            </a:r>
          </a:p>
          <a:p>
            <a:pPr algn="ctr"/>
            <a:r>
              <a:rPr lang="es-ES" sz="1400" b="1"/>
              <a:t>(m)</a:t>
            </a:r>
          </a:p>
        </p:txBody>
      </p:sp>
      <p:sp>
        <p:nvSpPr>
          <p:cNvPr id="134166" name="Text Box 48"/>
          <p:cNvSpPr txBox="1">
            <a:spLocks noChangeArrowheads="1"/>
          </p:cNvSpPr>
          <p:nvPr/>
        </p:nvSpPr>
        <p:spPr bwMode="auto">
          <a:xfrm>
            <a:off x="757238" y="5445125"/>
            <a:ext cx="268287" cy="274638"/>
          </a:xfrm>
          <a:prstGeom prst="rect">
            <a:avLst/>
          </a:prstGeom>
          <a:noFill/>
          <a:ln w="9525">
            <a:noFill/>
            <a:miter lim="800000"/>
            <a:headEnd/>
            <a:tailEnd/>
          </a:ln>
        </p:spPr>
        <p:txBody>
          <a:bodyPr wrap="none">
            <a:spAutoFit/>
          </a:bodyPr>
          <a:lstStyle/>
          <a:p>
            <a:r>
              <a:rPr lang="es-ES" sz="1200" b="1"/>
              <a:t>0</a:t>
            </a:r>
          </a:p>
        </p:txBody>
      </p:sp>
      <p:sp>
        <p:nvSpPr>
          <p:cNvPr id="134167" name="Text Box 49"/>
          <p:cNvSpPr txBox="1">
            <a:spLocks noChangeArrowheads="1"/>
          </p:cNvSpPr>
          <p:nvPr/>
        </p:nvSpPr>
        <p:spPr bwMode="auto">
          <a:xfrm>
            <a:off x="608013" y="4005263"/>
            <a:ext cx="436562" cy="274637"/>
          </a:xfrm>
          <a:prstGeom prst="rect">
            <a:avLst/>
          </a:prstGeom>
          <a:noFill/>
          <a:ln w="9525">
            <a:noFill/>
            <a:miter lim="800000"/>
            <a:headEnd/>
            <a:tailEnd/>
          </a:ln>
        </p:spPr>
        <p:txBody>
          <a:bodyPr wrap="none">
            <a:spAutoFit/>
          </a:bodyPr>
          <a:lstStyle/>
          <a:p>
            <a:r>
              <a:rPr lang="es-ES" sz="1200" b="1"/>
              <a:t>400</a:t>
            </a:r>
          </a:p>
        </p:txBody>
      </p:sp>
      <p:sp>
        <p:nvSpPr>
          <p:cNvPr id="134168" name="Text Box 50"/>
          <p:cNvSpPr txBox="1">
            <a:spLocks noChangeArrowheads="1"/>
          </p:cNvSpPr>
          <p:nvPr/>
        </p:nvSpPr>
        <p:spPr bwMode="auto">
          <a:xfrm>
            <a:off x="612775" y="3284538"/>
            <a:ext cx="436563" cy="274637"/>
          </a:xfrm>
          <a:prstGeom prst="rect">
            <a:avLst/>
          </a:prstGeom>
          <a:noFill/>
          <a:ln w="9525">
            <a:noFill/>
            <a:miter lim="800000"/>
            <a:headEnd/>
            <a:tailEnd/>
          </a:ln>
        </p:spPr>
        <p:txBody>
          <a:bodyPr wrap="none">
            <a:spAutoFit/>
          </a:bodyPr>
          <a:lstStyle/>
          <a:p>
            <a:r>
              <a:rPr lang="es-ES" sz="1200" b="1"/>
              <a:t>600</a:t>
            </a:r>
          </a:p>
        </p:txBody>
      </p:sp>
      <p:sp>
        <p:nvSpPr>
          <p:cNvPr id="134169" name="Text Box 51"/>
          <p:cNvSpPr txBox="1">
            <a:spLocks noChangeArrowheads="1"/>
          </p:cNvSpPr>
          <p:nvPr/>
        </p:nvSpPr>
        <p:spPr bwMode="auto">
          <a:xfrm>
            <a:off x="608013" y="2563813"/>
            <a:ext cx="436562" cy="274637"/>
          </a:xfrm>
          <a:prstGeom prst="rect">
            <a:avLst/>
          </a:prstGeom>
          <a:noFill/>
          <a:ln w="9525">
            <a:noFill/>
            <a:miter lim="800000"/>
            <a:headEnd/>
            <a:tailEnd/>
          </a:ln>
        </p:spPr>
        <p:txBody>
          <a:bodyPr wrap="none">
            <a:spAutoFit/>
          </a:bodyPr>
          <a:lstStyle/>
          <a:p>
            <a:r>
              <a:rPr lang="es-ES" sz="1200" b="1"/>
              <a:t>800</a:t>
            </a:r>
          </a:p>
        </p:txBody>
      </p:sp>
      <p:sp>
        <p:nvSpPr>
          <p:cNvPr id="134170" name="Text Box 52"/>
          <p:cNvSpPr txBox="1">
            <a:spLocks noChangeArrowheads="1"/>
          </p:cNvSpPr>
          <p:nvPr/>
        </p:nvSpPr>
        <p:spPr bwMode="auto">
          <a:xfrm>
            <a:off x="523875" y="1844675"/>
            <a:ext cx="520700" cy="274638"/>
          </a:xfrm>
          <a:prstGeom prst="rect">
            <a:avLst/>
          </a:prstGeom>
          <a:noFill/>
          <a:ln w="9525">
            <a:noFill/>
            <a:miter lim="800000"/>
            <a:headEnd/>
            <a:tailEnd/>
          </a:ln>
        </p:spPr>
        <p:txBody>
          <a:bodyPr wrap="none">
            <a:spAutoFit/>
          </a:bodyPr>
          <a:lstStyle/>
          <a:p>
            <a:r>
              <a:rPr lang="es-ES" sz="1200" b="1"/>
              <a:t>1000</a:t>
            </a:r>
          </a:p>
        </p:txBody>
      </p:sp>
      <p:sp>
        <p:nvSpPr>
          <p:cNvPr id="134171" name="Text Box 53"/>
          <p:cNvSpPr txBox="1">
            <a:spLocks noChangeArrowheads="1"/>
          </p:cNvSpPr>
          <p:nvPr/>
        </p:nvSpPr>
        <p:spPr bwMode="auto">
          <a:xfrm>
            <a:off x="523875" y="1123950"/>
            <a:ext cx="520700" cy="274638"/>
          </a:xfrm>
          <a:prstGeom prst="rect">
            <a:avLst/>
          </a:prstGeom>
          <a:noFill/>
          <a:ln w="9525">
            <a:noFill/>
            <a:miter lim="800000"/>
            <a:headEnd/>
            <a:tailEnd/>
          </a:ln>
        </p:spPr>
        <p:txBody>
          <a:bodyPr wrap="none">
            <a:spAutoFit/>
          </a:bodyPr>
          <a:lstStyle/>
          <a:p>
            <a:r>
              <a:rPr lang="es-ES" sz="1200" b="1"/>
              <a:t>1200</a:t>
            </a:r>
          </a:p>
        </p:txBody>
      </p:sp>
      <p:sp>
        <p:nvSpPr>
          <p:cNvPr id="134172" name="Rectangle 61"/>
          <p:cNvSpPr>
            <a:spLocks noChangeArrowheads="1"/>
          </p:cNvSpPr>
          <p:nvPr/>
        </p:nvSpPr>
        <p:spPr bwMode="auto">
          <a:xfrm rot="2700000">
            <a:off x="1296988" y="5464175"/>
            <a:ext cx="71438" cy="71437"/>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3" name="Rectangle 62"/>
          <p:cNvSpPr>
            <a:spLocks noChangeArrowheads="1"/>
          </p:cNvSpPr>
          <p:nvPr/>
        </p:nvSpPr>
        <p:spPr bwMode="auto">
          <a:xfrm rot="2700000">
            <a:off x="1368425" y="5434013"/>
            <a:ext cx="71437" cy="71438"/>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4" name="Rectangle 63"/>
          <p:cNvSpPr>
            <a:spLocks noChangeArrowheads="1"/>
          </p:cNvSpPr>
          <p:nvPr/>
        </p:nvSpPr>
        <p:spPr bwMode="auto">
          <a:xfrm rot="2700000">
            <a:off x="1725613" y="5316538"/>
            <a:ext cx="71437" cy="71437"/>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5" name="Rectangle 64"/>
          <p:cNvSpPr>
            <a:spLocks noChangeArrowheads="1"/>
          </p:cNvSpPr>
          <p:nvPr/>
        </p:nvSpPr>
        <p:spPr bwMode="auto">
          <a:xfrm rot="2700000">
            <a:off x="1911350" y="5264150"/>
            <a:ext cx="71438" cy="71438"/>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6" name="Rectangle 65"/>
          <p:cNvSpPr>
            <a:spLocks noChangeArrowheads="1"/>
          </p:cNvSpPr>
          <p:nvPr/>
        </p:nvSpPr>
        <p:spPr bwMode="auto">
          <a:xfrm rot="2700000">
            <a:off x="2717800" y="5016500"/>
            <a:ext cx="71438" cy="71438"/>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7" name="Rectangle 66"/>
          <p:cNvSpPr>
            <a:spLocks noChangeArrowheads="1"/>
          </p:cNvSpPr>
          <p:nvPr/>
        </p:nvSpPr>
        <p:spPr bwMode="auto">
          <a:xfrm rot="2700000">
            <a:off x="4610100" y="4475163"/>
            <a:ext cx="71437" cy="71438"/>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8" name="Rectangle 67"/>
          <p:cNvSpPr>
            <a:spLocks noChangeArrowheads="1"/>
          </p:cNvSpPr>
          <p:nvPr/>
        </p:nvSpPr>
        <p:spPr bwMode="auto">
          <a:xfrm rot="2700000">
            <a:off x="8207375" y="3576638"/>
            <a:ext cx="71437" cy="71438"/>
          </a:xfrm>
          <a:prstGeom prst="rect">
            <a:avLst/>
          </a:prstGeom>
          <a:solidFill>
            <a:srgbClr val="FF0000"/>
          </a:solidFill>
          <a:ln w="9525">
            <a:solidFill>
              <a:schemeClr val="tx1"/>
            </a:solidFill>
            <a:miter lim="800000"/>
            <a:headEnd/>
            <a:tailEnd/>
          </a:ln>
        </p:spPr>
        <p:txBody>
          <a:bodyPr wrap="none" anchor="ctr"/>
          <a:lstStyle/>
          <a:p>
            <a:endParaRPr lang="es-ES"/>
          </a:p>
        </p:txBody>
      </p:sp>
      <p:sp>
        <p:nvSpPr>
          <p:cNvPr id="134179" name="Line 72"/>
          <p:cNvSpPr>
            <a:spLocks noChangeShapeType="1"/>
          </p:cNvSpPr>
          <p:nvPr/>
        </p:nvSpPr>
        <p:spPr bwMode="auto">
          <a:xfrm>
            <a:off x="1765300" y="5589588"/>
            <a:ext cx="0" cy="144462"/>
          </a:xfrm>
          <a:prstGeom prst="line">
            <a:avLst/>
          </a:prstGeom>
          <a:noFill/>
          <a:ln w="19050">
            <a:solidFill>
              <a:schemeClr val="tx1"/>
            </a:solidFill>
            <a:round/>
            <a:headEnd/>
            <a:tailEnd/>
          </a:ln>
        </p:spPr>
        <p:txBody>
          <a:bodyPr/>
          <a:lstStyle/>
          <a:p>
            <a:endParaRPr lang="es-ES"/>
          </a:p>
        </p:txBody>
      </p:sp>
      <p:sp>
        <p:nvSpPr>
          <p:cNvPr id="134180" name="Line 73"/>
          <p:cNvSpPr>
            <a:spLocks noChangeShapeType="1"/>
          </p:cNvSpPr>
          <p:nvPr/>
        </p:nvSpPr>
        <p:spPr bwMode="auto">
          <a:xfrm>
            <a:off x="2124075" y="5589588"/>
            <a:ext cx="0" cy="144462"/>
          </a:xfrm>
          <a:prstGeom prst="line">
            <a:avLst/>
          </a:prstGeom>
          <a:noFill/>
          <a:ln w="19050">
            <a:solidFill>
              <a:schemeClr val="tx1"/>
            </a:solidFill>
            <a:round/>
            <a:headEnd/>
            <a:tailEnd/>
          </a:ln>
        </p:spPr>
        <p:txBody>
          <a:bodyPr/>
          <a:lstStyle/>
          <a:p>
            <a:endParaRPr lang="es-ES"/>
          </a:p>
        </p:txBody>
      </p:sp>
      <p:sp>
        <p:nvSpPr>
          <p:cNvPr id="134181" name="Line 74"/>
          <p:cNvSpPr>
            <a:spLocks noChangeShapeType="1"/>
          </p:cNvSpPr>
          <p:nvPr/>
        </p:nvSpPr>
        <p:spPr bwMode="auto">
          <a:xfrm>
            <a:off x="2484438" y="5591175"/>
            <a:ext cx="0" cy="144463"/>
          </a:xfrm>
          <a:prstGeom prst="line">
            <a:avLst/>
          </a:prstGeom>
          <a:noFill/>
          <a:ln w="19050">
            <a:solidFill>
              <a:schemeClr val="tx1"/>
            </a:solidFill>
            <a:round/>
            <a:headEnd/>
            <a:tailEnd/>
          </a:ln>
        </p:spPr>
        <p:txBody>
          <a:bodyPr/>
          <a:lstStyle/>
          <a:p>
            <a:endParaRPr lang="es-ES"/>
          </a:p>
        </p:txBody>
      </p:sp>
      <p:sp>
        <p:nvSpPr>
          <p:cNvPr id="134182" name="Line 75"/>
          <p:cNvSpPr>
            <a:spLocks noChangeShapeType="1"/>
          </p:cNvSpPr>
          <p:nvPr/>
        </p:nvSpPr>
        <p:spPr bwMode="auto">
          <a:xfrm>
            <a:off x="2844800" y="5589588"/>
            <a:ext cx="0" cy="144462"/>
          </a:xfrm>
          <a:prstGeom prst="line">
            <a:avLst/>
          </a:prstGeom>
          <a:noFill/>
          <a:ln w="19050">
            <a:solidFill>
              <a:schemeClr val="tx1"/>
            </a:solidFill>
            <a:round/>
            <a:headEnd/>
            <a:tailEnd/>
          </a:ln>
        </p:spPr>
        <p:txBody>
          <a:bodyPr/>
          <a:lstStyle/>
          <a:p>
            <a:endParaRPr lang="es-ES"/>
          </a:p>
        </p:txBody>
      </p:sp>
      <p:sp>
        <p:nvSpPr>
          <p:cNvPr id="134183" name="Line 76"/>
          <p:cNvSpPr>
            <a:spLocks noChangeShapeType="1"/>
          </p:cNvSpPr>
          <p:nvPr/>
        </p:nvSpPr>
        <p:spPr bwMode="auto">
          <a:xfrm>
            <a:off x="3205163" y="5591175"/>
            <a:ext cx="0" cy="144463"/>
          </a:xfrm>
          <a:prstGeom prst="line">
            <a:avLst/>
          </a:prstGeom>
          <a:noFill/>
          <a:ln w="19050">
            <a:solidFill>
              <a:schemeClr val="tx1"/>
            </a:solidFill>
            <a:round/>
            <a:headEnd/>
            <a:tailEnd/>
          </a:ln>
        </p:spPr>
        <p:txBody>
          <a:bodyPr/>
          <a:lstStyle/>
          <a:p>
            <a:endParaRPr lang="es-ES"/>
          </a:p>
        </p:txBody>
      </p:sp>
      <p:sp>
        <p:nvSpPr>
          <p:cNvPr id="134184" name="Line 77"/>
          <p:cNvSpPr>
            <a:spLocks noChangeShapeType="1"/>
          </p:cNvSpPr>
          <p:nvPr/>
        </p:nvSpPr>
        <p:spPr bwMode="auto">
          <a:xfrm>
            <a:off x="3565525" y="5589588"/>
            <a:ext cx="0" cy="144462"/>
          </a:xfrm>
          <a:prstGeom prst="line">
            <a:avLst/>
          </a:prstGeom>
          <a:noFill/>
          <a:ln w="19050">
            <a:solidFill>
              <a:schemeClr val="tx1"/>
            </a:solidFill>
            <a:round/>
            <a:headEnd/>
            <a:tailEnd/>
          </a:ln>
        </p:spPr>
        <p:txBody>
          <a:bodyPr/>
          <a:lstStyle/>
          <a:p>
            <a:endParaRPr lang="es-ES"/>
          </a:p>
        </p:txBody>
      </p:sp>
      <p:sp>
        <p:nvSpPr>
          <p:cNvPr id="134185" name="Line 78"/>
          <p:cNvSpPr>
            <a:spLocks noChangeShapeType="1"/>
          </p:cNvSpPr>
          <p:nvPr/>
        </p:nvSpPr>
        <p:spPr bwMode="auto">
          <a:xfrm>
            <a:off x="3565525" y="5589588"/>
            <a:ext cx="0" cy="144462"/>
          </a:xfrm>
          <a:prstGeom prst="line">
            <a:avLst/>
          </a:prstGeom>
          <a:noFill/>
          <a:ln w="9525">
            <a:solidFill>
              <a:schemeClr val="tx1"/>
            </a:solidFill>
            <a:round/>
            <a:headEnd/>
            <a:tailEnd/>
          </a:ln>
        </p:spPr>
        <p:txBody>
          <a:bodyPr/>
          <a:lstStyle/>
          <a:p>
            <a:endParaRPr lang="es-ES"/>
          </a:p>
        </p:txBody>
      </p:sp>
      <p:sp>
        <p:nvSpPr>
          <p:cNvPr id="134186" name="Line 83"/>
          <p:cNvSpPr>
            <a:spLocks noChangeShapeType="1"/>
          </p:cNvSpPr>
          <p:nvPr/>
        </p:nvSpPr>
        <p:spPr bwMode="auto">
          <a:xfrm>
            <a:off x="3925888" y="5591175"/>
            <a:ext cx="0" cy="144463"/>
          </a:xfrm>
          <a:prstGeom prst="line">
            <a:avLst/>
          </a:prstGeom>
          <a:noFill/>
          <a:ln w="19050">
            <a:solidFill>
              <a:schemeClr val="tx1"/>
            </a:solidFill>
            <a:round/>
            <a:headEnd/>
            <a:tailEnd/>
          </a:ln>
        </p:spPr>
        <p:txBody>
          <a:bodyPr/>
          <a:lstStyle/>
          <a:p>
            <a:endParaRPr lang="es-ES"/>
          </a:p>
        </p:txBody>
      </p:sp>
      <p:sp>
        <p:nvSpPr>
          <p:cNvPr id="134187" name="Line 84"/>
          <p:cNvSpPr>
            <a:spLocks noChangeShapeType="1"/>
          </p:cNvSpPr>
          <p:nvPr/>
        </p:nvSpPr>
        <p:spPr bwMode="auto">
          <a:xfrm>
            <a:off x="4284663" y="5591175"/>
            <a:ext cx="0" cy="144463"/>
          </a:xfrm>
          <a:prstGeom prst="line">
            <a:avLst/>
          </a:prstGeom>
          <a:noFill/>
          <a:ln w="19050">
            <a:solidFill>
              <a:schemeClr val="tx1"/>
            </a:solidFill>
            <a:round/>
            <a:headEnd/>
            <a:tailEnd/>
          </a:ln>
        </p:spPr>
        <p:txBody>
          <a:bodyPr/>
          <a:lstStyle/>
          <a:p>
            <a:endParaRPr lang="es-ES"/>
          </a:p>
        </p:txBody>
      </p:sp>
      <p:sp>
        <p:nvSpPr>
          <p:cNvPr id="134188" name="Line 85"/>
          <p:cNvSpPr>
            <a:spLocks noChangeShapeType="1"/>
          </p:cNvSpPr>
          <p:nvPr/>
        </p:nvSpPr>
        <p:spPr bwMode="auto">
          <a:xfrm>
            <a:off x="4645025" y="5592763"/>
            <a:ext cx="0" cy="144462"/>
          </a:xfrm>
          <a:prstGeom prst="line">
            <a:avLst/>
          </a:prstGeom>
          <a:noFill/>
          <a:ln w="19050">
            <a:solidFill>
              <a:schemeClr val="tx1"/>
            </a:solidFill>
            <a:round/>
            <a:headEnd/>
            <a:tailEnd/>
          </a:ln>
        </p:spPr>
        <p:txBody>
          <a:bodyPr/>
          <a:lstStyle/>
          <a:p>
            <a:endParaRPr lang="es-ES"/>
          </a:p>
        </p:txBody>
      </p:sp>
      <p:sp>
        <p:nvSpPr>
          <p:cNvPr id="134189" name="Line 86"/>
          <p:cNvSpPr>
            <a:spLocks noChangeShapeType="1"/>
          </p:cNvSpPr>
          <p:nvPr/>
        </p:nvSpPr>
        <p:spPr bwMode="auto">
          <a:xfrm>
            <a:off x="5005388" y="5591175"/>
            <a:ext cx="0" cy="144463"/>
          </a:xfrm>
          <a:prstGeom prst="line">
            <a:avLst/>
          </a:prstGeom>
          <a:noFill/>
          <a:ln w="19050">
            <a:solidFill>
              <a:schemeClr val="tx1"/>
            </a:solidFill>
            <a:round/>
            <a:headEnd/>
            <a:tailEnd/>
          </a:ln>
        </p:spPr>
        <p:txBody>
          <a:bodyPr/>
          <a:lstStyle/>
          <a:p>
            <a:endParaRPr lang="es-ES"/>
          </a:p>
        </p:txBody>
      </p:sp>
      <p:sp>
        <p:nvSpPr>
          <p:cNvPr id="134190" name="Line 87"/>
          <p:cNvSpPr>
            <a:spLocks noChangeShapeType="1"/>
          </p:cNvSpPr>
          <p:nvPr/>
        </p:nvSpPr>
        <p:spPr bwMode="auto">
          <a:xfrm>
            <a:off x="5365750" y="5592763"/>
            <a:ext cx="0" cy="144462"/>
          </a:xfrm>
          <a:prstGeom prst="line">
            <a:avLst/>
          </a:prstGeom>
          <a:noFill/>
          <a:ln w="19050">
            <a:solidFill>
              <a:schemeClr val="tx1"/>
            </a:solidFill>
            <a:round/>
            <a:headEnd/>
            <a:tailEnd/>
          </a:ln>
        </p:spPr>
        <p:txBody>
          <a:bodyPr/>
          <a:lstStyle/>
          <a:p>
            <a:endParaRPr lang="es-ES"/>
          </a:p>
        </p:txBody>
      </p:sp>
      <p:sp>
        <p:nvSpPr>
          <p:cNvPr id="134191" name="Line 88"/>
          <p:cNvSpPr>
            <a:spLocks noChangeShapeType="1"/>
          </p:cNvSpPr>
          <p:nvPr/>
        </p:nvSpPr>
        <p:spPr bwMode="auto">
          <a:xfrm>
            <a:off x="5724525" y="5589588"/>
            <a:ext cx="0" cy="144462"/>
          </a:xfrm>
          <a:prstGeom prst="line">
            <a:avLst/>
          </a:prstGeom>
          <a:noFill/>
          <a:ln w="19050">
            <a:solidFill>
              <a:schemeClr val="tx1"/>
            </a:solidFill>
            <a:round/>
            <a:headEnd/>
            <a:tailEnd/>
          </a:ln>
        </p:spPr>
        <p:txBody>
          <a:bodyPr/>
          <a:lstStyle/>
          <a:p>
            <a:endParaRPr lang="es-ES"/>
          </a:p>
        </p:txBody>
      </p:sp>
      <p:sp>
        <p:nvSpPr>
          <p:cNvPr id="134192" name="Line 89"/>
          <p:cNvSpPr>
            <a:spLocks noChangeShapeType="1"/>
          </p:cNvSpPr>
          <p:nvPr/>
        </p:nvSpPr>
        <p:spPr bwMode="auto">
          <a:xfrm>
            <a:off x="5724525" y="5589588"/>
            <a:ext cx="0" cy="144462"/>
          </a:xfrm>
          <a:prstGeom prst="line">
            <a:avLst/>
          </a:prstGeom>
          <a:noFill/>
          <a:ln w="9525">
            <a:solidFill>
              <a:schemeClr val="tx1"/>
            </a:solidFill>
            <a:round/>
            <a:headEnd/>
            <a:tailEnd/>
          </a:ln>
        </p:spPr>
        <p:txBody>
          <a:bodyPr/>
          <a:lstStyle/>
          <a:p>
            <a:endParaRPr lang="es-ES"/>
          </a:p>
        </p:txBody>
      </p:sp>
      <p:sp>
        <p:nvSpPr>
          <p:cNvPr id="134193" name="Line 94"/>
          <p:cNvSpPr>
            <a:spLocks noChangeShapeType="1"/>
          </p:cNvSpPr>
          <p:nvPr/>
        </p:nvSpPr>
        <p:spPr bwMode="auto">
          <a:xfrm>
            <a:off x="6084888" y="5591175"/>
            <a:ext cx="0" cy="144463"/>
          </a:xfrm>
          <a:prstGeom prst="line">
            <a:avLst/>
          </a:prstGeom>
          <a:noFill/>
          <a:ln w="19050">
            <a:solidFill>
              <a:schemeClr val="tx1"/>
            </a:solidFill>
            <a:round/>
            <a:headEnd/>
            <a:tailEnd/>
          </a:ln>
        </p:spPr>
        <p:txBody>
          <a:bodyPr/>
          <a:lstStyle/>
          <a:p>
            <a:endParaRPr lang="es-ES"/>
          </a:p>
        </p:txBody>
      </p:sp>
      <p:sp>
        <p:nvSpPr>
          <p:cNvPr id="134194" name="Line 95"/>
          <p:cNvSpPr>
            <a:spLocks noChangeShapeType="1"/>
          </p:cNvSpPr>
          <p:nvPr/>
        </p:nvSpPr>
        <p:spPr bwMode="auto">
          <a:xfrm>
            <a:off x="6443663" y="5591175"/>
            <a:ext cx="0" cy="144463"/>
          </a:xfrm>
          <a:prstGeom prst="line">
            <a:avLst/>
          </a:prstGeom>
          <a:noFill/>
          <a:ln w="19050">
            <a:solidFill>
              <a:schemeClr val="tx1"/>
            </a:solidFill>
            <a:round/>
            <a:headEnd/>
            <a:tailEnd/>
          </a:ln>
        </p:spPr>
        <p:txBody>
          <a:bodyPr/>
          <a:lstStyle/>
          <a:p>
            <a:endParaRPr lang="es-ES"/>
          </a:p>
        </p:txBody>
      </p:sp>
      <p:sp>
        <p:nvSpPr>
          <p:cNvPr id="134195" name="Line 96"/>
          <p:cNvSpPr>
            <a:spLocks noChangeShapeType="1"/>
          </p:cNvSpPr>
          <p:nvPr/>
        </p:nvSpPr>
        <p:spPr bwMode="auto">
          <a:xfrm>
            <a:off x="6804025" y="5592763"/>
            <a:ext cx="0" cy="144462"/>
          </a:xfrm>
          <a:prstGeom prst="line">
            <a:avLst/>
          </a:prstGeom>
          <a:noFill/>
          <a:ln w="19050">
            <a:solidFill>
              <a:schemeClr val="tx1"/>
            </a:solidFill>
            <a:round/>
            <a:headEnd/>
            <a:tailEnd/>
          </a:ln>
        </p:spPr>
        <p:txBody>
          <a:bodyPr/>
          <a:lstStyle/>
          <a:p>
            <a:endParaRPr lang="es-ES"/>
          </a:p>
        </p:txBody>
      </p:sp>
      <p:sp>
        <p:nvSpPr>
          <p:cNvPr id="134196" name="Line 97"/>
          <p:cNvSpPr>
            <a:spLocks noChangeShapeType="1"/>
          </p:cNvSpPr>
          <p:nvPr/>
        </p:nvSpPr>
        <p:spPr bwMode="auto">
          <a:xfrm>
            <a:off x="7164388" y="5591175"/>
            <a:ext cx="0" cy="144463"/>
          </a:xfrm>
          <a:prstGeom prst="line">
            <a:avLst/>
          </a:prstGeom>
          <a:noFill/>
          <a:ln w="19050">
            <a:solidFill>
              <a:schemeClr val="tx1"/>
            </a:solidFill>
            <a:round/>
            <a:headEnd/>
            <a:tailEnd/>
          </a:ln>
        </p:spPr>
        <p:txBody>
          <a:bodyPr/>
          <a:lstStyle/>
          <a:p>
            <a:endParaRPr lang="es-ES"/>
          </a:p>
        </p:txBody>
      </p:sp>
      <p:sp>
        <p:nvSpPr>
          <p:cNvPr id="134197" name="Line 98"/>
          <p:cNvSpPr>
            <a:spLocks noChangeShapeType="1"/>
          </p:cNvSpPr>
          <p:nvPr/>
        </p:nvSpPr>
        <p:spPr bwMode="auto">
          <a:xfrm>
            <a:off x="7524750" y="5592763"/>
            <a:ext cx="0" cy="144462"/>
          </a:xfrm>
          <a:prstGeom prst="line">
            <a:avLst/>
          </a:prstGeom>
          <a:noFill/>
          <a:ln w="19050">
            <a:solidFill>
              <a:schemeClr val="tx1"/>
            </a:solidFill>
            <a:round/>
            <a:headEnd/>
            <a:tailEnd/>
          </a:ln>
        </p:spPr>
        <p:txBody>
          <a:bodyPr/>
          <a:lstStyle/>
          <a:p>
            <a:endParaRPr lang="es-ES"/>
          </a:p>
        </p:txBody>
      </p:sp>
      <p:sp>
        <p:nvSpPr>
          <p:cNvPr id="134198" name="Line 99"/>
          <p:cNvSpPr>
            <a:spLocks noChangeShapeType="1"/>
          </p:cNvSpPr>
          <p:nvPr/>
        </p:nvSpPr>
        <p:spPr bwMode="auto">
          <a:xfrm>
            <a:off x="7885113" y="5584825"/>
            <a:ext cx="0" cy="144463"/>
          </a:xfrm>
          <a:prstGeom prst="line">
            <a:avLst/>
          </a:prstGeom>
          <a:noFill/>
          <a:ln w="19050">
            <a:solidFill>
              <a:schemeClr val="tx1"/>
            </a:solidFill>
            <a:round/>
            <a:headEnd/>
            <a:tailEnd/>
          </a:ln>
        </p:spPr>
        <p:txBody>
          <a:bodyPr/>
          <a:lstStyle/>
          <a:p>
            <a:endParaRPr lang="es-ES"/>
          </a:p>
        </p:txBody>
      </p:sp>
      <p:sp>
        <p:nvSpPr>
          <p:cNvPr id="134199" name="Line 100"/>
          <p:cNvSpPr>
            <a:spLocks noChangeShapeType="1"/>
          </p:cNvSpPr>
          <p:nvPr/>
        </p:nvSpPr>
        <p:spPr bwMode="auto">
          <a:xfrm>
            <a:off x="7885113" y="5584825"/>
            <a:ext cx="0" cy="144463"/>
          </a:xfrm>
          <a:prstGeom prst="line">
            <a:avLst/>
          </a:prstGeom>
          <a:noFill/>
          <a:ln w="9525">
            <a:solidFill>
              <a:schemeClr val="tx1"/>
            </a:solidFill>
            <a:round/>
            <a:headEnd/>
            <a:tailEnd/>
          </a:ln>
        </p:spPr>
        <p:txBody>
          <a:bodyPr/>
          <a:lstStyle/>
          <a:p>
            <a:endParaRPr lang="es-ES"/>
          </a:p>
        </p:txBody>
      </p:sp>
      <p:sp>
        <p:nvSpPr>
          <p:cNvPr id="134200" name="Line 105"/>
          <p:cNvSpPr>
            <a:spLocks noChangeShapeType="1"/>
          </p:cNvSpPr>
          <p:nvPr/>
        </p:nvSpPr>
        <p:spPr bwMode="auto">
          <a:xfrm>
            <a:off x="8245475" y="5586413"/>
            <a:ext cx="0" cy="144462"/>
          </a:xfrm>
          <a:prstGeom prst="line">
            <a:avLst/>
          </a:prstGeom>
          <a:noFill/>
          <a:ln w="19050">
            <a:solidFill>
              <a:schemeClr val="tx1"/>
            </a:solidFill>
            <a:round/>
            <a:headEnd/>
            <a:tailEnd/>
          </a:ln>
        </p:spPr>
        <p:txBody>
          <a:bodyPr/>
          <a:lstStyle/>
          <a:p>
            <a:endParaRPr lang="es-ES"/>
          </a:p>
        </p:txBody>
      </p:sp>
      <p:sp>
        <p:nvSpPr>
          <p:cNvPr id="134201" name="Line 106"/>
          <p:cNvSpPr>
            <a:spLocks noChangeShapeType="1"/>
          </p:cNvSpPr>
          <p:nvPr/>
        </p:nvSpPr>
        <p:spPr bwMode="auto">
          <a:xfrm>
            <a:off x="8604250" y="5586413"/>
            <a:ext cx="0" cy="144462"/>
          </a:xfrm>
          <a:prstGeom prst="line">
            <a:avLst/>
          </a:prstGeom>
          <a:noFill/>
          <a:ln w="19050">
            <a:solidFill>
              <a:schemeClr val="tx1"/>
            </a:solidFill>
            <a:round/>
            <a:headEnd/>
            <a:tailEnd/>
          </a:ln>
        </p:spPr>
        <p:txBody>
          <a:bodyPr/>
          <a:lstStyle/>
          <a:p>
            <a:endParaRPr lang="es-ES"/>
          </a:p>
        </p:txBody>
      </p:sp>
      <p:sp>
        <p:nvSpPr>
          <p:cNvPr id="134202" name="Text Box 110"/>
          <p:cNvSpPr txBox="1">
            <a:spLocks noChangeArrowheads="1"/>
          </p:cNvSpPr>
          <p:nvPr/>
        </p:nvSpPr>
        <p:spPr bwMode="auto">
          <a:xfrm>
            <a:off x="1544638" y="5746750"/>
            <a:ext cx="436562" cy="274638"/>
          </a:xfrm>
          <a:prstGeom prst="rect">
            <a:avLst/>
          </a:prstGeom>
          <a:noFill/>
          <a:ln w="9525">
            <a:noFill/>
            <a:miter lim="800000"/>
            <a:headEnd/>
            <a:tailEnd/>
          </a:ln>
        </p:spPr>
        <p:txBody>
          <a:bodyPr wrap="none">
            <a:spAutoFit/>
          </a:bodyPr>
          <a:lstStyle/>
          <a:p>
            <a:r>
              <a:rPr lang="es-ES" sz="1200" b="1"/>
              <a:t>400</a:t>
            </a:r>
          </a:p>
        </p:txBody>
      </p:sp>
      <p:sp>
        <p:nvSpPr>
          <p:cNvPr id="134203" name="Text Box 111"/>
          <p:cNvSpPr txBox="1">
            <a:spLocks noChangeArrowheads="1"/>
          </p:cNvSpPr>
          <p:nvPr/>
        </p:nvSpPr>
        <p:spPr bwMode="auto">
          <a:xfrm>
            <a:off x="2263775" y="5746750"/>
            <a:ext cx="436563" cy="274638"/>
          </a:xfrm>
          <a:prstGeom prst="rect">
            <a:avLst/>
          </a:prstGeom>
          <a:noFill/>
          <a:ln w="9525">
            <a:noFill/>
            <a:miter lim="800000"/>
            <a:headEnd/>
            <a:tailEnd/>
          </a:ln>
        </p:spPr>
        <p:txBody>
          <a:bodyPr wrap="none">
            <a:spAutoFit/>
          </a:bodyPr>
          <a:lstStyle/>
          <a:p>
            <a:r>
              <a:rPr lang="es-ES" sz="1200" b="1"/>
              <a:t>800</a:t>
            </a:r>
          </a:p>
        </p:txBody>
      </p:sp>
      <p:sp>
        <p:nvSpPr>
          <p:cNvPr id="134204" name="Text Box 112"/>
          <p:cNvSpPr txBox="1">
            <a:spLocks noChangeArrowheads="1"/>
          </p:cNvSpPr>
          <p:nvPr/>
        </p:nvSpPr>
        <p:spPr bwMode="auto">
          <a:xfrm>
            <a:off x="2916238" y="5746750"/>
            <a:ext cx="520700" cy="274638"/>
          </a:xfrm>
          <a:prstGeom prst="rect">
            <a:avLst/>
          </a:prstGeom>
          <a:noFill/>
          <a:ln w="9525">
            <a:noFill/>
            <a:miter lim="800000"/>
            <a:headEnd/>
            <a:tailEnd/>
          </a:ln>
        </p:spPr>
        <p:txBody>
          <a:bodyPr wrap="none">
            <a:spAutoFit/>
          </a:bodyPr>
          <a:lstStyle/>
          <a:p>
            <a:r>
              <a:rPr lang="es-ES" sz="1200" b="1"/>
              <a:t>1200</a:t>
            </a:r>
          </a:p>
        </p:txBody>
      </p:sp>
      <p:sp>
        <p:nvSpPr>
          <p:cNvPr id="134205" name="Text Box 113"/>
          <p:cNvSpPr txBox="1">
            <a:spLocks noChangeArrowheads="1"/>
          </p:cNvSpPr>
          <p:nvPr/>
        </p:nvSpPr>
        <p:spPr bwMode="auto">
          <a:xfrm>
            <a:off x="3636963" y="5746750"/>
            <a:ext cx="520700" cy="274638"/>
          </a:xfrm>
          <a:prstGeom prst="rect">
            <a:avLst/>
          </a:prstGeom>
          <a:noFill/>
          <a:ln w="9525">
            <a:noFill/>
            <a:miter lim="800000"/>
            <a:headEnd/>
            <a:tailEnd/>
          </a:ln>
        </p:spPr>
        <p:txBody>
          <a:bodyPr wrap="none">
            <a:spAutoFit/>
          </a:bodyPr>
          <a:lstStyle/>
          <a:p>
            <a:r>
              <a:rPr lang="es-ES" sz="1200" b="1"/>
              <a:t>1600</a:t>
            </a:r>
          </a:p>
        </p:txBody>
      </p:sp>
      <p:sp>
        <p:nvSpPr>
          <p:cNvPr id="134206" name="Text Box 114"/>
          <p:cNvSpPr txBox="1">
            <a:spLocks noChangeArrowheads="1"/>
          </p:cNvSpPr>
          <p:nvPr/>
        </p:nvSpPr>
        <p:spPr bwMode="auto">
          <a:xfrm>
            <a:off x="4357688" y="5732463"/>
            <a:ext cx="520700" cy="274637"/>
          </a:xfrm>
          <a:prstGeom prst="rect">
            <a:avLst/>
          </a:prstGeom>
          <a:noFill/>
          <a:ln w="9525">
            <a:noFill/>
            <a:miter lim="800000"/>
            <a:headEnd/>
            <a:tailEnd/>
          </a:ln>
        </p:spPr>
        <p:txBody>
          <a:bodyPr wrap="none">
            <a:spAutoFit/>
          </a:bodyPr>
          <a:lstStyle/>
          <a:p>
            <a:r>
              <a:rPr lang="es-ES" sz="1200" b="1"/>
              <a:t>2000</a:t>
            </a:r>
          </a:p>
        </p:txBody>
      </p:sp>
      <p:sp>
        <p:nvSpPr>
          <p:cNvPr id="134207" name="Text Box 115"/>
          <p:cNvSpPr txBox="1">
            <a:spLocks noChangeArrowheads="1"/>
          </p:cNvSpPr>
          <p:nvPr/>
        </p:nvSpPr>
        <p:spPr bwMode="auto">
          <a:xfrm>
            <a:off x="5132388" y="5746750"/>
            <a:ext cx="520700" cy="274638"/>
          </a:xfrm>
          <a:prstGeom prst="rect">
            <a:avLst/>
          </a:prstGeom>
          <a:noFill/>
          <a:ln w="9525">
            <a:noFill/>
            <a:miter lim="800000"/>
            <a:headEnd/>
            <a:tailEnd/>
          </a:ln>
        </p:spPr>
        <p:txBody>
          <a:bodyPr wrap="none">
            <a:spAutoFit/>
          </a:bodyPr>
          <a:lstStyle/>
          <a:p>
            <a:r>
              <a:rPr lang="es-ES" sz="1200" b="1"/>
              <a:t>2400</a:t>
            </a:r>
          </a:p>
        </p:txBody>
      </p:sp>
      <p:sp>
        <p:nvSpPr>
          <p:cNvPr id="134208" name="Text Box 116"/>
          <p:cNvSpPr txBox="1">
            <a:spLocks noChangeArrowheads="1"/>
          </p:cNvSpPr>
          <p:nvPr/>
        </p:nvSpPr>
        <p:spPr bwMode="auto">
          <a:xfrm>
            <a:off x="5853113" y="5732463"/>
            <a:ext cx="520700" cy="274637"/>
          </a:xfrm>
          <a:prstGeom prst="rect">
            <a:avLst/>
          </a:prstGeom>
          <a:noFill/>
          <a:ln w="9525">
            <a:noFill/>
            <a:miter lim="800000"/>
            <a:headEnd/>
            <a:tailEnd/>
          </a:ln>
        </p:spPr>
        <p:txBody>
          <a:bodyPr wrap="none">
            <a:spAutoFit/>
          </a:bodyPr>
          <a:lstStyle/>
          <a:p>
            <a:r>
              <a:rPr lang="es-ES" sz="1200" b="1"/>
              <a:t>2800</a:t>
            </a:r>
          </a:p>
        </p:txBody>
      </p:sp>
      <p:sp>
        <p:nvSpPr>
          <p:cNvPr id="134209" name="Text Box 117"/>
          <p:cNvSpPr txBox="1">
            <a:spLocks noChangeArrowheads="1"/>
          </p:cNvSpPr>
          <p:nvPr/>
        </p:nvSpPr>
        <p:spPr bwMode="auto">
          <a:xfrm>
            <a:off x="6516688" y="5732463"/>
            <a:ext cx="520700" cy="274637"/>
          </a:xfrm>
          <a:prstGeom prst="rect">
            <a:avLst/>
          </a:prstGeom>
          <a:noFill/>
          <a:ln w="9525">
            <a:noFill/>
            <a:miter lim="800000"/>
            <a:headEnd/>
            <a:tailEnd/>
          </a:ln>
        </p:spPr>
        <p:txBody>
          <a:bodyPr wrap="none">
            <a:spAutoFit/>
          </a:bodyPr>
          <a:lstStyle/>
          <a:p>
            <a:r>
              <a:rPr lang="es-ES" sz="1200" b="1"/>
              <a:t>3200</a:t>
            </a:r>
          </a:p>
        </p:txBody>
      </p:sp>
      <p:sp>
        <p:nvSpPr>
          <p:cNvPr id="134210" name="Text Box 118"/>
          <p:cNvSpPr txBox="1">
            <a:spLocks noChangeArrowheads="1"/>
          </p:cNvSpPr>
          <p:nvPr/>
        </p:nvSpPr>
        <p:spPr bwMode="auto">
          <a:xfrm>
            <a:off x="7292975" y="5732463"/>
            <a:ext cx="520700" cy="274637"/>
          </a:xfrm>
          <a:prstGeom prst="rect">
            <a:avLst/>
          </a:prstGeom>
          <a:noFill/>
          <a:ln w="9525">
            <a:noFill/>
            <a:miter lim="800000"/>
            <a:headEnd/>
            <a:tailEnd/>
          </a:ln>
        </p:spPr>
        <p:txBody>
          <a:bodyPr wrap="none">
            <a:spAutoFit/>
          </a:bodyPr>
          <a:lstStyle/>
          <a:p>
            <a:r>
              <a:rPr lang="es-ES" sz="1200" b="1"/>
              <a:t>3600</a:t>
            </a:r>
          </a:p>
        </p:txBody>
      </p:sp>
      <p:sp>
        <p:nvSpPr>
          <p:cNvPr id="134211" name="Text Box 119"/>
          <p:cNvSpPr txBox="1">
            <a:spLocks noChangeArrowheads="1"/>
          </p:cNvSpPr>
          <p:nvPr/>
        </p:nvSpPr>
        <p:spPr bwMode="auto">
          <a:xfrm>
            <a:off x="8012113" y="5732463"/>
            <a:ext cx="520700" cy="274637"/>
          </a:xfrm>
          <a:prstGeom prst="rect">
            <a:avLst/>
          </a:prstGeom>
          <a:noFill/>
          <a:ln w="9525">
            <a:noFill/>
            <a:miter lim="800000"/>
            <a:headEnd/>
            <a:tailEnd/>
          </a:ln>
        </p:spPr>
        <p:txBody>
          <a:bodyPr wrap="none">
            <a:spAutoFit/>
          </a:bodyPr>
          <a:lstStyle/>
          <a:p>
            <a:r>
              <a:rPr lang="es-ES" sz="1200" b="1"/>
              <a:t>4000</a:t>
            </a:r>
          </a:p>
        </p:txBody>
      </p:sp>
      <p:sp>
        <p:nvSpPr>
          <p:cNvPr id="134212" name="Text Box 120"/>
          <p:cNvSpPr txBox="1">
            <a:spLocks noChangeArrowheads="1"/>
          </p:cNvSpPr>
          <p:nvPr/>
        </p:nvSpPr>
        <p:spPr bwMode="auto">
          <a:xfrm>
            <a:off x="5292725" y="5935663"/>
            <a:ext cx="2949575" cy="517525"/>
          </a:xfrm>
          <a:prstGeom prst="rect">
            <a:avLst/>
          </a:prstGeom>
          <a:noFill/>
          <a:ln w="9525">
            <a:noFill/>
            <a:miter lim="800000"/>
            <a:headEnd/>
            <a:tailEnd/>
          </a:ln>
        </p:spPr>
        <p:txBody>
          <a:bodyPr wrap="none">
            <a:spAutoFit/>
          </a:bodyPr>
          <a:lstStyle/>
          <a:p>
            <a:pPr algn="ctr"/>
            <a:r>
              <a:rPr lang="es-ES" sz="1400" b="1"/>
              <a:t>Ancho de Banda Modal a 850 nm</a:t>
            </a:r>
          </a:p>
          <a:p>
            <a:pPr algn="ctr"/>
            <a:r>
              <a:rPr lang="es-ES" sz="1400" b="1"/>
              <a:t>(MHz*Km)</a:t>
            </a:r>
          </a:p>
        </p:txBody>
      </p:sp>
      <p:sp>
        <p:nvSpPr>
          <p:cNvPr id="134213" name="Text Box 121"/>
          <p:cNvSpPr txBox="1">
            <a:spLocks noChangeArrowheads="1"/>
          </p:cNvSpPr>
          <p:nvPr/>
        </p:nvSpPr>
        <p:spPr bwMode="auto">
          <a:xfrm>
            <a:off x="4643438" y="1557338"/>
            <a:ext cx="1250950" cy="304800"/>
          </a:xfrm>
          <a:prstGeom prst="rect">
            <a:avLst/>
          </a:prstGeom>
          <a:noFill/>
          <a:ln w="9525">
            <a:noFill/>
            <a:miter lim="800000"/>
            <a:headEnd/>
            <a:tailEnd/>
          </a:ln>
        </p:spPr>
        <p:txBody>
          <a:bodyPr wrap="none">
            <a:spAutoFit/>
          </a:bodyPr>
          <a:lstStyle/>
          <a:p>
            <a:pPr algn="ctr"/>
            <a:r>
              <a:rPr lang="es-ES" sz="1400" b="1"/>
              <a:t>1000BASE-S</a:t>
            </a:r>
          </a:p>
        </p:txBody>
      </p:sp>
      <p:sp>
        <p:nvSpPr>
          <p:cNvPr id="134214" name="Text Box 122"/>
          <p:cNvSpPr txBox="1">
            <a:spLocks noChangeArrowheads="1"/>
          </p:cNvSpPr>
          <p:nvPr/>
        </p:nvSpPr>
        <p:spPr bwMode="auto">
          <a:xfrm>
            <a:off x="4819650" y="3933825"/>
            <a:ext cx="1192213" cy="304800"/>
          </a:xfrm>
          <a:prstGeom prst="rect">
            <a:avLst/>
          </a:prstGeom>
          <a:noFill/>
          <a:ln w="9525">
            <a:noFill/>
            <a:miter lim="800000"/>
            <a:headEnd/>
            <a:tailEnd/>
          </a:ln>
        </p:spPr>
        <p:txBody>
          <a:bodyPr wrap="none">
            <a:spAutoFit/>
          </a:bodyPr>
          <a:lstStyle/>
          <a:p>
            <a:pPr algn="ctr"/>
            <a:r>
              <a:rPr lang="es-ES" sz="1400" b="1"/>
              <a:t>10GBASE-S</a:t>
            </a:r>
          </a:p>
        </p:txBody>
      </p:sp>
      <p:sp>
        <p:nvSpPr>
          <p:cNvPr id="134215" name="Line 126"/>
          <p:cNvSpPr>
            <a:spLocks noChangeShapeType="1"/>
          </p:cNvSpPr>
          <p:nvPr/>
        </p:nvSpPr>
        <p:spPr bwMode="auto">
          <a:xfrm flipV="1">
            <a:off x="1327150" y="4597400"/>
            <a:ext cx="76200" cy="196850"/>
          </a:xfrm>
          <a:prstGeom prst="line">
            <a:avLst/>
          </a:prstGeom>
          <a:noFill/>
          <a:ln w="9525">
            <a:solidFill>
              <a:schemeClr val="tx1"/>
            </a:solidFill>
            <a:round/>
            <a:headEnd/>
            <a:tailEnd/>
          </a:ln>
        </p:spPr>
        <p:txBody>
          <a:bodyPr/>
          <a:lstStyle/>
          <a:p>
            <a:endParaRPr lang="es-ES"/>
          </a:p>
        </p:txBody>
      </p:sp>
      <p:sp>
        <p:nvSpPr>
          <p:cNvPr id="134216" name="Line 127"/>
          <p:cNvSpPr>
            <a:spLocks noChangeShapeType="1"/>
          </p:cNvSpPr>
          <p:nvPr/>
        </p:nvSpPr>
        <p:spPr bwMode="auto">
          <a:xfrm flipV="1">
            <a:off x="1397000" y="3790950"/>
            <a:ext cx="361950" cy="806450"/>
          </a:xfrm>
          <a:prstGeom prst="line">
            <a:avLst/>
          </a:prstGeom>
          <a:noFill/>
          <a:ln w="9525">
            <a:solidFill>
              <a:schemeClr val="tx1"/>
            </a:solidFill>
            <a:round/>
            <a:headEnd/>
            <a:tailEnd/>
          </a:ln>
        </p:spPr>
        <p:txBody>
          <a:bodyPr/>
          <a:lstStyle/>
          <a:p>
            <a:endParaRPr lang="es-ES"/>
          </a:p>
        </p:txBody>
      </p:sp>
      <p:sp>
        <p:nvSpPr>
          <p:cNvPr id="134217" name="Line 128"/>
          <p:cNvSpPr>
            <a:spLocks noChangeShapeType="1"/>
          </p:cNvSpPr>
          <p:nvPr/>
        </p:nvSpPr>
        <p:spPr bwMode="auto">
          <a:xfrm flipV="1">
            <a:off x="1758950" y="3600450"/>
            <a:ext cx="177800" cy="196850"/>
          </a:xfrm>
          <a:prstGeom prst="line">
            <a:avLst/>
          </a:prstGeom>
          <a:noFill/>
          <a:ln w="9525">
            <a:solidFill>
              <a:schemeClr val="tx1"/>
            </a:solidFill>
            <a:round/>
            <a:headEnd/>
            <a:tailEnd/>
          </a:ln>
        </p:spPr>
        <p:txBody>
          <a:bodyPr/>
          <a:lstStyle/>
          <a:p>
            <a:endParaRPr lang="es-ES"/>
          </a:p>
        </p:txBody>
      </p:sp>
      <p:sp>
        <p:nvSpPr>
          <p:cNvPr id="134218" name="Line 129"/>
          <p:cNvSpPr>
            <a:spLocks noChangeShapeType="1"/>
          </p:cNvSpPr>
          <p:nvPr/>
        </p:nvSpPr>
        <p:spPr bwMode="auto">
          <a:xfrm flipV="1">
            <a:off x="1943100" y="2889250"/>
            <a:ext cx="806450" cy="711200"/>
          </a:xfrm>
          <a:prstGeom prst="line">
            <a:avLst/>
          </a:prstGeom>
          <a:noFill/>
          <a:ln w="9525">
            <a:solidFill>
              <a:schemeClr val="tx1"/>
            </a:solidFill>
            <a:round/>
            <a:headEnd/>
            <a:tailEnd/>
          </a:ln>
        </p:spPr>
        <p:txBody>
          <a:bodyPr/>
          <a:lstStyle/>
          <a:p>
            <a:endParaRPr lang="es-ES"/>
          </a:p>
        </p:txBody>
      </p:sp>
      <p:sp>
        <p:nvSpPr>
          <p:cNvPr id="134219" name="Line 130"/>
          <p:cNvSpPr>
            <a:spLocks noChangeShapeType="1"/>
          </p:cNvSpPr>
          <p:nvPr/>
        </p:nvSpPr>
        <p:spPr bwMode="auto">
          <a:xfrm flipV="1">
            <a:off x="2749550" y="1981200"/>
            <a:ext cx="1892300" cy="908050"/>
          </a:xfrm>
          <a:prstGeom prst="line">
            <a:avLst/>
          </a:prstGeom>
          <a:noFill/>
          <a:ln w="9525">
            <a:solidFill>
              <a:schemeClr val="tx1"/>
            </a:solidFill>
            <a:round/>
            <a:headEnd/>
            <a:tailEnd/>
          </a:ln>
        </p:spPr>
        <p:txBody>
          <a:bodyPr/>
          <a:lstStyle/>
          <a:p>
            <a:endParaRPr lang="es-ES"/>
          </a:p>
        </p:txBody>
      </p:sp>
      <p:sp>
        <p:nvSpPr>
          <p:cNvPr id="134220" name="Line 131"/>
          <p:cNvSpPr>
            <a:spLocks noChangeShapeType="1"/>
          </p:cNvSpPr>
          <p:nvPr/>
        </p:nvSpPr>
        <p:spPr bwMode="auto">
          <a:xfrm flipV="1">
            <a:off x="4648200" y="1638300"/>
            <a:ext cx="3587750" cy="355600"/>
          </a:xfrm>
          <a:prstGeom prst="line">
            <a:avLst/>
          </a:prstGeom>
          <a:noFill/>
          <a:ln w="9525">
            <a:solidFill>
              <a:schemeClr val="tx1"/>
            </a:solidFill>
            <a:round/>
            <a:headEnd/>
            <a:tailEnd/>
          </a:ln>
        </p:spPr>
        <p:txBody>
          <a:bodyPr/>
          <a:lstStyle/>
          <a:p>
            <a:endParaRPr lang="es-ES"/>
          </a:p>
        </p:txBody>
      </p:sp>
      <p:sp>
        <p:nvSpPr>
          <p:cNvPr id="134221" name="Line 133"/>
          <p:cNvSpPr>
            <a:spLocks noChangeShapeType="1"/>
          </p:cNvSpPr>
          <p:nvPr/>
        </p:nvSpPr>
        <p:spPr bwMode="auto">
          <a:xfrm flipV="1">
            <a:off x="1327150" y="5467350"/>
            <a:ext cx="63500" cy="38100"/>
          </a:xfrm>
          <a:prstGeom prst="line">
            <a:avLst/>
          </a:prstGeom>
          <a:noFill/>
          <a:ln w="9525">
            <a:solidFill>
              <a:schemeClr val="tx1"/>
            </a:solidFill>
            <a:round/>
            <a:headEnd/>
            <a:tailEnd/>
          </a:ln>
        </p:spPr>
        <p:txBody>
          <a:bodyPr/>
          <a:lstStyle/>
          <a:p>
            <a:endParaRPr lang="es-ES"/>
          </a:p>
        </p:txBody>
      </p:sp>
      <p:sp>
        <p:nvSpPr>
          <p:cNvPr id="134222" name="Line 134"/>
          <p:cNvSpPr>
            <a:spLocks noChangeShapeType="1"/>
          </p:cNvSpPr>
          <p:nvPr/>
        </p:nvSpPr>
        <p:spPr bwMode="auto">
          <a:xfrm flipV="1">
            <a:off x="1403350" y="5340350"/>
            <a:ext cx="355600" cy="114300"/>
          </a:xfrm>
          <a:prstGeom prst="line">
            <a:avLst/>
          </a:prstGeom>
          <a:noFill/>
          <a:ln w="9525">
            <a:solidFill>
              <a:schemeClr val="tx1"/>
            </a:solidFill>
            <a:round/>
            <a:headEnd/>
            <a:tailEnd/>
          </a:ln>
        </p:spPr>
        <p:txBody>
          <a:bodyPr/>
          <a:lstStyle/>
          <a:p>
            <a:endParaRPr lang="es-ES"/>
          </a:p>
        </p:txBody>
      </p:sp>
      <p:sp>
        <p:nvSpPr>
          <p:cNvPr id="134223" name="Line 135"/>
          <p:cNvSpPr>
            <a:spLocks noChangeShapeType="1"/>
          </p:cNvSpPr>
          <p:nvPr/>
        </p:nvSpPr>
        <p:spPr bwMode="auto">
          <a:xfrm flipV="1">
            <a:off x="1765300" y="5302250"/>
            <a:ext cx="184150" cy="57150"/>
          </a:xfrm>
          <a:prstGeom prst="line">
            <a:avLst/>
          </a:prstGeom>
          <a:noFill/>
          <a:ln w="9525">
            <a:solidFill>
              <a:schemeClr val="tx1"/>
            </a:solidFill>
            <a:round/>
            <a:headEnd/>
            <a:tailEnd/>
          </a:ln>
        </p:spPr>
        <p:txBody>
          <a:bodyPr/>
          <a:lstStyle/>
          <a:p>
            <a:endParaRPr lang="es-ES"/>
          </a:p>
        </p:txBody>
      </p:sp>
      <p:sp>
        <p:nvSpPr>
          <p:cNvPr id="134224" name="Line 136"/>
          <p:cNvSpPr>
            <a:spLocks noChangeShapeType="1"/>
          </p:cNvSpPr>
          <p:nvPr/>
        </p:nvSpPr>
        <p:spPr bwMode="auto">
          <a:xfrm flipV="1">
            <a:off x="1943100" y="5054600"/>
            <a:ext cx="812800" cy="247650"/>
          </a:xfrm>
          <a:prstGeom prst="line">
            <a:avLst/>
          </a:prstGeom>
          <a:noFill/>
          <a:ln w="9525">
            <a:solidFill>
              <a:schemeClr val="tx1"/>
            </a:solidFill>
            <a:round/>
            <a:headEnd/>
            <a:tailEnd/>
          </a:ln>
        </p:spPr>
        <p:txBody>
          <a:bodyPr/>
          <a:lstStyle/>
          <a:p>
            <a:endParaRPr lang="es-ES"/>
          </a:p>
        </p:txBody>
      </p:sp>
      <p:sp>
        <p:nvSpPr>
          <p:cNvPr id="134225" name="Line 137"/>
          <p:cNvSpPr>
            <a:spLocks noChangeShapeType="1"/>
          </p:cNvSpPr>
          <p:nvPr/>
        </p:nvSpPr>
        <p:spPr bwMode="auto">
          <a:xfrm flipV="1">
            <a:off x="2762250" y="4508500"/>
            <a:ext cx="1879600" cy="533400"/>
          </a:xfrm>
          <a:prstGeom prst="line">
            <a:avLst/>
          </a:prstGeom>
          <a:noFill/>
          <a:ln w="9525">
            <a:solidFill>
              <a:schemeClr val="tx1"/>
            </a:solidFill>
            <a:round/>
            <a:headEnd/>
            <a:tailEnd/>
          </a:ln>
        </p:spPr>
        <p:txBody>
          <a:bodyPr/>
          <a:lstStyle/>
          <a:p>
            <a:endParaRPr lang="es-ES"/>
          </a:p>
        </p:txBody>
      </p:sp>
      <p:sp>
        <p:nvSpPr>
          <p:cNvPr id="134226" name="Line 138"/>
          <p:cNvSpPr>
            <a:spLocks noChangeShapeType="1"/>
          </p:cNvSpPr>
          <p:nvPr/>
        </p:nvSpPr>
        <p:spPr bwMode="auto">
          <a:xfrm flipV="1">
            <a:off x="4648200" y="3613150"/>
            <a:ext cx="3575050" cy="889000"/>
          </a:xfrm>
          <a:prstGeom prst="line">
            <a:avLst/>
          </a:prstGeom>
          <a:noFill/>
          <a:ln w="9525">
            <a:solidFill>
              <a:schemeClr val="tx1"/>
            </a:solidFill>
            <a:round/>
            <a:headEnd/>
            <a:tailEnd/>
          </a:ln>
        </p:spPr>
        <p:txBody>
          <a:bodyPr/>
          <a:lstStyle/>
          <a:p>
            <a:endParaRPr lang="es-ES"/>
          </a:p>
        </p:txBody>
      </p:sp>
      <p:sp>
        <p:nvSpPr>
          <p:cNvPr id="134227" name="Line 143"/>
          <p:cNvSpPr>
            <a:spLocks noChangeShapeType="1"/>
          </p:cNvSpPr>
          <p:nvPr/>
        </p:nvSpPr>
        <p:spPr bwMode="auto">
          <a:xfrm flipV="1">
            <a:off x="1038225" y="1728788"/>
            <a:ext cx="2419350" cy="3857625"/>
          </a:xfrm>
          <a:prstGeom prst="line">
            <a:avLst/>
          </a:prstGeom>
          <a:noFill/>
          <a:ln w="9525">
            <a:solidFill>
              <a:srgbClr val="008000"/>
            </a:solidFill>
            <a:prstDash val="dash"/>
            <a:round/>
            <a:headEnd/>
            <a:tailEnd/>
          </a:ln>
        </p:spPr>
        <p:txBody>
          <a:bodyPr/>
          <a:lstStyle/>
          <a:p>
            <a:endParaRPr lang="es-ES"/>
          </a:p>
        </p:txBody>
      </p:sp>
      <p:sp>
        <p:nvSpPr>
          <p:cNvPr id="134228" name="Text Box 144"/>
          <p:cNvSpPr txBox="1">
            <a:spLocks noChangeArrowheads="1"/>
          </p:cNvSpPr>
          <p:nvPr/>
        </p:nvSpPr>
        <p:spPr bwMode="auto">
          <a:xfrm>
            <a:off x="1293813" y="1341438"/>
            <a:ext cx="1550987" cy="517525"/>
          </a:xfrm>
          <a:prstGeom prst="rect">
            <a:avLst/>
          </a:prstGeom>
          <a:noFill/>
          <a:ln w="9525">
            <a:noFill/>
            <a:miter lim="800000"/>
            <a:headEnd/>
            <a:tailEnd/>
          </a:ln>
        </p:spPr>
        <p:txBody>
          <a:bodyPr>
            <a:spAutoFit/>
          </a:bodyPr>
          <a:lstStyle/>
          <a:p>
            <a:pPr algn="ctr"/>
            <a:r>
              <a:rPr lang="es-ES" sz="1400"/>
              <a:t>Alcance teórico para 1,25 GHz</a:t>
            </a:r>
          </a:p>
        </p:txBody>
      </p:sp>
      <p:sp>
        <p:nvSpPr>
          <p:cNvPr id="134229" name="Line 145"/>
          <p:cNvSpPr>
            <a:spLocks noChangeShapeType="1"/>
          </p:cNvSpPr>
          <p:nvPr/>
        </p:nvSpPr>
        <p:spPr bwMode="auto">
          <a:xfrm flipV="1">
            <a:off x="1042988" y="4133850"/>
            <a:ext cx="7370762" cy="1455738"/>
          </a:xfrm>
          <a:prstGeom prst="line">
            <a:avLst/>
          </a:prstGeom>
          <a:noFill/>
          <a:ln w="9525">
            <a:solidFill>
              <a:srgbClr val="FF0000"/>
            </a:solidFill>
            <a:prstDash val="dash"/>
            <a:round/>
            <a:headEnd/>
            <a:tailEnd/>
          </a:ln>
        </p:spPr>
        <p:txBody>
          <a:bodyPr/>
          <a:lstStyle/>
          <a:p>
            <a:endParaRPr lang="es-ES"/>
          </a:p>
        </p:txBody>
      </p:sp>
      <p:sp>
        <p:nvSpPr>
          <p:cNvPr id="134230" name="Text Box 148"/>
          <p:cNvSpPr txBox="1">
            <a:spLocks noChangeArrowheads="1"/>
          </p:cNvSpPr>
          <p:nvPr/>
        </p:nvSpPr>
        <p:spPr bwMode="auto">
          <a:xfrm>
            <a:off x="6948488" y="4856163"/>
            <a:ext cx="1655762" cy="517525"/>
          </a:xfrm>
          <a:prstGeom prst="rect">
            <a:avLst/>
          </a:prstGeom>
          <a:noFill/>
          <a:ln w="9525">
            <a:noFill/>
            <a:miter lim="800000"/>
            <a:headEnd/>
            <a:tailEnd/>
          </a:ln>
        </p:spPr>
        <p:txBody>
          <a:bodyPr>
            <a:spAutoFit/>
          </a:bodyPr>
          <a:lstStyle/>
          <a:p>
            <a:pPr algn="ctr"/>
            <a:r>
              <a:rPr lang="es-ES" sz="1400"/>
              <a:t>Alcance teórico para 10,3125 GHz</a:t>
            </a:r>
          </a:p>
        </p:txBody>
      </p:sp>
      <p:sp>
        <p:nvSpPr>
          <p:cNvPr id="134231" name="Line 149"/>
          <p:cNvSpPr>
            <a:spLocks noChangeShapeType="1"/>
          </p:cNvSpPr>
          <p:nvPr/>
        </p:nvSpPr>
        <p:spPr bwMode="auto">
          <a:xfrm>
            <a:off x="2771775" y="1773238"/>
            <a:ext cx="360363" cy="360362"/>
          </a:xfrm>
          <a:prstGeom prst="line">
            <a:avLst/>
          </a:prstGeom>
          <a:noFill/>
          <a:ln w="9525">
            <a:solidFill>
              <a:schemeClr val="tx1"/>
            </a:solidFill>
            <a:round/>
            <a:headEnd/>
            <a:tailEnd type="triangle" w="med" len="med"/>
          </a:ln>
        </p:spPr>
        <p:txBody>
          <a:bodyPr/>
          <a:lstStyle/>
          <a:p>
            <a:endParaRPr lang="es-ES"/>
          </a:p>
        </p:txBody>
      </p:sp>
      <p:sp>
        <p:nvSpPr>
          <p:cNvPr id="134232" name="Line 150"/>
          <p:cNvSpPr>
            <a:spLocks noChangeShapeType="1"/>
          </p:cNvSpPr>
          <p:nvPr/>
        </p:nvSpPr>
        <p:spPr bwMode="auto">
          <a:xfrm flipV="1">
            <a:off x="7667625" y="4365625"/>
            <a:ext cx="0" cy="503238"/>
          </a:xfrm>
          <a:prstGeom prst="line">
            <a:avLst/>
          </a:prstGeom>
          <a:noFill/>
          <a:ln w="9525">
            <a:solidFill>
              <a:schemeClr val="tx1"/>
            </a:solidFill>
            <a:round/>
            <a:headEnd/>
            <a:tailEnd type="triangle" w="med" len="med"/>
          </a:ln>
        </p:spPr>
        <p:txBody>
          <a:bodyPr/>
          <a:lstStyle/>
          <a:p>
            <a:endParaRPr lang="es-ES"/>
          </a:p>
        </p:txBody>
      </p:sp>
      <p:sp>
        <p:nvSpPr>
          <p:cNvPr id="92" name="91 Marcador de número de diapositiva"/>
          <p:cNvSpPr>
            <a:spLocks noGrp="1"/>
          </p:cNvSpPr>
          <p:nvPr>
            <p:ph type="sldNum" sz="quarter" idx="10"/>
          </p:nvPr>
        </p:nvSpPr>
        <p:spPr/>
        <p:txBody>
          <a:bodyPr/>
          <a:lstStyle/>
          <a:p>
            <a:pPr>
              <a:defRPr/>
            </a:pPr>
            <a:r>
              <a:rPr lang="es-ES" smtClean="0"/>
              <a:t>Ampliación Redes 4-</a:t>
            </a:r>
            <a:fld id="{C795088B-EEB3-469F-8104-4A10E906BB4F}" type="slidenum">
              <a:rPr lang="es-ES" smtClean="0"/>
              <a:pPr>
                <a:defRPr/>
              </a:pPr>
              <a:t>34</a:t>
            </a:fld>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ChangeArrowheads="1"/>
          </p:cNvSpPr>
          <p:nvPr>
            <p:ph type="title"/>
          </p:nvPr>
        </p:nvSpPr>
        <p:spPr/>
        <p:txBody>
          <a:bodyPr/>
          <a:lstStyle/>
          <a:p>
            <a:pPr eaLnBrk="1" hangingPunct="1"/>
            <a:r>
              <a:rPr lang="es-ES" sz="4000" smtClean="0"/>
              <a:t>Factores que limitan el rendimiento de la F.O. monomodo</a:t>
            </a:r>
          </a:p>
        </p:txBody>
      </p:sp>
      <p:sp>
        <p:nvSpPr>
          <p:cNvPr id="135172" name="Rectangle 3"/>
          <p:cNvSpPr>
            <a:spLocks noGrp="1" noChangeArrowheads="1"/>
          </p:cNvSpPr>
          <p:nvPr>
            <p:ph type="body" idx="1"/>
          </p:nvPr>
        </p:nvSpPr>
        <p:spPr/>
        <p:txBody>
          <a:bodyPr/>
          <a:lstStyle/>
          <a:p>
            <a:pPr eaLnBrk="1" hangingPunct="1">
              <a:lnSpc>
                <a:spcPct val="80000"/>
              </a:lnSpc>
            </a:pPr>
            <a:r>
              <a:rPr lang="es-ES" sz="2400" smtClean="0"/>
              <a:t>Atenuación. Pérdida de intensidad de la señal con la distancia. El uso de amplificadores reduce el problema pero los amplificadores también amplifican el ruido. Se mide en dB/Km. </a:t>
            </a:r>
          </a:p>
          <a:p>
            <a:pPr eaLnBrk="1" hangingPunct="1">
              <a:lnSpc>
                <a:spcPct val="80000"/>
              </a:lnSpc>
            </a:pPr>
            <a:r>
              <a:rPr lang="es-ES" sz="2400" smtClean="0"/>
              <a:t>Dispersión cromática: se produce por las diferencias en la velocidad de propagación de la luz a distintas longitudes de onda. Se mide en ps/nm/Km</a:t>
            </a:r>
          </a:p>
          <a:p>
            <a:pPr eaLnBrk="1" hangingPunct="1">
              <a:lnSpc>
                <a:spcPct val="80000"/>
              </a:lnSpc>
            </a:pPr>
            <a:r>
              <a:rPr lang="es-ES" sz="2400" smtClean="0"/>
              <a:t>Dispersión de Modo Polarización (PMD): las imperfecciones del núcleo provocan que diferentes polarizaciones de la misma longitud de onda  viajen a diferente velocidad. Su efecto suele ser importante a partir de 5 Gb/s. Se mide en ps/Km. </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35</a:t>
            </a:fld>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title"/>
          </p:nvPr>
        </p:nvSpPr>
        <p:spPr>
          <a:xfrm>
            <a:off x="685800" y="333375"/>
            <a:ext cx="7772400" cy="803275"/>
          </a:xfrm>
        </p:spPr>
        <p:txBody>
          <a:bodyPr/>
          <a:lstStyle/>
          <a:p>
            <a:pPr eaLnBrk="1" hangingPunct="1"/>
            <a:r>
              <a:rPr lang="es-ES" sz="4000" smtClean="0"/>
              <a:t>Dispersión cromática</a:t>
            </a:r>
          </a:p>
        </p:txBody>
      </p:sp>
      <p:sp>
        <p:nvSpPr>
          <p:cNvPr id="136196" name="Rectangle 3"/>
          <p:cNvSpPr>
            <a:spLocks noGrp="1" noChangeArrowheads="1"/>
          </p:cNvSpPr>
          <p:nvPr>
            <p:ph type="body" idx="1"/>
          </p:nvPr>
        </p:nvSpPr>
        <p:spPr>
          <a:xfrm>
            <a:off x="468313" y="1339850"/>
            <a:ext cx="8351837" cy="4537075"/>
          </a:xfrm>
        </p:spPr>
        <p:txBody>
          <a:bodyPr/>
          <a:lstStyle/>
          <a:p>
            <a:pPr eaLnBrk="1" hangingPunct="1">
              <a:lnSpc>
                <a:spcPct val="80000"/>
              </a:lnSpc>
            </a:pPr>
            <a:r>
              <a:rPr lang="es-ES" sz="2800" smtClean="0"/>
              <a:t>La luz emitida en la fibra óptica monomodo, incluso siendo de una fuente láser, no tiene toda exactamente la misma longitud de onda. La anchura de banda espectral está entre 0,5 y 5 nm (depende del emisor)</a:t>
            </a:r>
          </a:p>
          <a:p>
            <a:pPr eaLnBrk="1" hangingPunct="1">
              <a:lnSpc>
                <a:spcPct val="80000"/>
              </a:lnSpc>
            </a:pPr>
            <a:r>
              <a:rPr lang="es-ES" sz="2800" smtClean="0"/>
              <a:t> Las distintas longitudes de onda viajan a distinta velocidad, lo cual ensancha el pulso en el receptor</a:t>
            </a:r>
          </a:p>
          <a:p>
            <a:pPr eaLnBrk="1" hangingPunct="1">
              <a:lnSpc>
                <a:spcPct val="80000"/>
              </a:lnSpc>
            </a:pPr>
            <a:r>
              <a:rPr lang="es-ES" sz="2800" smtClean="0"/>
              <a:t>Puesto que se debe a las diferencias en longitud de onda se la denomina dispersión cromática (debida al color)</a:t>
            </a:r>
          </a:p>
          <a:p>
            <a:pPr eaLnBrk="1" hangingPunct="1">
              <a:lnSpc>
                <a:spcPct val="80000"/>
              </a:lnSpc>
            </a:pPr>
            <a:r>
              <a:rPr lang="es-ES" sz="2800" smtClean="0"/>
              <a:t>La dispersión cromática tiene dos componentes:</a:t>
            </a:r>
          </a:p>
          <a:p>
            <a:pPr lvl="2" eaLnBrk="1" hangingPunct="1">
              <a:lnSpc>
                <a:spcPct val="80000"/>
              </a:lnSpc>
            </a:pPr>
            <a:r>
              <a:rPr lang="es-ES" sz="2800" b="1" smtClean="0"/>
              <a:t>Dispersión material</a:t>
            </a:r>
            <a:endParaRPr lang="es-ES" sz="2800" smtClean="0"/>
          </a:p>
          <a:p>
            <a:pPr lvl="2" eaLnBrk="1" hangingPunct="1">
              <a:lnSpc>
                <a:spcPct val="80000"/>
              </a:lnSpc>
            </a:pPr>
            <a:r>
              <a:rPr lang="es-ES" sz="2800" b="1" smtClean="0"/>
              <a:t>Dispersión por guía de ondas</a:t>
            </a:r>
            <a:endParaRPr lang="es-ES" sz="28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36</a:t>
            </a:fld>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685800" y="1339850"/>
            <a:ext cx="7772400" cy="2665413"/>
          </a:xfrm>
        </p:spPr>
        <p:txBody>
          <a:bodyPr/>
          <a:lstStyle/>
          <a:p>
            <a:pPr eaLnBrk="1" hangingPunct="1"/>
            <a:r>
              <a:rPr lang="es-ES" sz="2800" smtClean="0"/>
              <a:t>La dispersión material se debe al material, es decir al vidrio. El índice de refracción del vidrio (y por tanto la velocidad de la luz) varía con la longitud de onda. Las longitudes de onda mayores viajan más despacio y llegan más tarde:</a:t>
            </a:r>
          </a:p>
        </p:txBody>
      </p:sp>
      <p:sp>
        <p:nvSpPr>
          <p:cNvPr id="137220" name="Rectangle 2"/>
          <p:cNvSpPr>
            <a:spLocks noGrp="1" noChangeArrowheads="1"/>
          </p:cNvSpPr>
          <p:nvPr>
            <p:ph type="title"/>
          </p:nvPr>
        </p:nvSpPr>
        <p:spPr>
          <a:xfrm>
            <a:off x="685800" y="404813"/>
            <a:ext cx="7772400" cy="935037"/>
          </a:xfrm>
        </p:spPr>
        <p:txBody>
          <a:bodyPr/>
          <a:lstStyle/>
          <a:p>
            <a:pPr eaLnBrk="1" hangingPunct="1"/>
            <a:r>
              <a:rPr lang="es-ES" sz="3600" smtClean="0"/>
              <a:t>Dispersión material</a:t>
            </a:r>
          </a:p>
        </p:txBody>
      </p:sp>
      <p:graphicFrame>
        <p:nvGraphicFramePr>
          <p:cNvPr id="1288269" name="Group 77"/>
          <p:cNvGraphicFramePr>
            <a:graphicFrameLocks noGrp="1"/>
          </p:cNvGraphicFramePr>
          <p:nvPr/>
        </p:nvGraphicFramePr>
        <p:xfrm>
          <a:off x="2627313" y="4076700"/>
          <a:ext cx="4113212" cy="1371600"/>
        </p:xfrm>
        <a:graphic>
          <a:graphicData uri="http://schemas.openxmlformats.org/drawingml/2006/table">
            <a:tbl>
              <a:tblPr/>
              <a:tblGrid>
                <a:gridCol w="868362"/>
                <a:gridCol w="1641475"/>
                <a:gridCol w="1603375"/>
              </a:tblGrid>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sym typeface="Symbol" pitchFamily="18" charset="2"/>
                        </a:rPr>
                        <a:t></a:t>
                      </a:r>
                      <a:r>
                        <a:rPr kumimoji="0" lang="es-ES" sz="1800" b="0" i="0" u="none" strike="noStrike" cap="none" normalizeH="0" baseline="0" smtClean="0">
                          <a:ln>
                            <a:noFill/>
                          </a:ln>
                          <a:solidFill>
                            <a:schemeClr val="tx1"/>
                          </a:solidFill>
                          <a:effectLst/>
                          <a:latin typeface="Arial" charset="0"/>
                        </a:rPr>
                        <a:t> </a:t>
                      </a:r>
                      <a:r>
                        <a:rPr kumimoji="0" lang="es-ES" sz="1800" b="1" i="0" u="none" strike="noStrike" cap="none" normalizeH="0" baseline="0" smtClean="0">
                          <a:ln>
                            <a:noFill/>
                          </a:ln>
                          <a:solidFill>
                            <a:schemeClr val="tx1"/>
                          </a:solidFill>
                          <a:effectLst/>
                          <a:latin typeface="Arial" charset="0"/>
                        </a:rPr>
                        <a:t>(nm)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Índice de refracción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Velocidad de la luz (Km/s)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1310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1,4677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204.260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1550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1,4682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204.190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8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37</a:t>
            </a:fld>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body" idx="1"/>
          </p:nvPr>
        </p:nvSpPr>
        <p:spPr>
          <a:xfrm>
            <a:off x="469900" y="1412875"/>
            <a:ext cx="8134350" cy="4968875"/>
          </a:xfrm>
        </p:spPr>
        <p:txBody>
          <a:bodyPr/>
          <a:lstStyle/>
          <a:p>
            <a:pPr eaLnBrk="1" hangingPunct="1">
              <a:lnSpc>
                <a:spcPct val="85000"/>
              </a:lnSpc>
            </a:pPr>
            <a:r>
              <a:rPr lang="es-ES" sz="2000" smtClean="0"/>
              <a:t>Como ya hemos visto cuando la luz viaja por la fibra monomodo lo hace en parte por la cubierta. La proporción de luz que viaja por la cubierta crece conforme aumenta la longitud de onda, por ejemplo:</a:t>
            </a:r>
          </a:p>
          <a:p>
            <a:pPr eaLnBrk="1" hangingPunct="1">
              <a:lnSpc>
                <a:spcPct val="85000"/>
              </a:lnSpc>
            </a:pPr>
            <a:endParaRPr lang="es-ES" sz="2000" smtClean="0"/>
          </a:p>
          <a:p>
            <a:pPr eaLnBrk="1" hangingPunct="1">
              <a:lnSpc>
                <a:spcPct val="85000"/>
              </a:lnSpc>
            </a:pPr>
            <a:endParaRPr lang="es-ES" sz="2000" smtClean="0"/>
          </a:p>
          <a:p>
            <a:pPr eaLnBrk="1" hangingPunct="1">
              <a:lnSpc>
                <a:spcPct val="85000"/>
              </a:lnSpc>
            </a:pPr>
            <a:endParaRPr lang="es-ES" sz="2000" smtClean="0"/>
          </a:p>
          <a:p>
            <a:pPr eaLnBrk="1" hangingPunct="1">
              <a:lnSpc>
                <a:spcPct val="85000"/>
              </a:lnSpc>
            </a:pPr>
            <a:endParaRPr lang="es-ES" sz="2000" smtClean="0"/>
          </a:p>
          <a:p>
            <a:pPr eaLnBrk="1" hangingPunct="1">
              <a:lnSpc>
                <a:spcPct val="85000"/>
              </a:lnSpc>
            </a:pPr>
            <a:endParaRPr lang="es-ES" sz="2000" smtClean="0"/>
          </a:p>
          <a:p>
            <a:pPr eaLnBrk="1" hangingPunct="1">
              <a:lnSpc>
                <a:spcPct val="85000"/>
              </a:lnSpc>
            </a:pPr>
            <a:endParaRPr lang="es-ES" sz="2000" smtClean="0"/>
          </a:p>
          <a:p>
            <a:pPr eaLnBrk="1" hangingPunct="1">
              <a:lnSpc>
                <a:spcPct val="85000"/>
              </a:lnSpc>
            </a:pPr>
            <a:endParaRPr lang="es-ES" sz="2000" smtClean="0"/>
          </a:p>
          <a:p>
            <a:pPr eaLnBrk="1" hangingPunct="1">
              <a:lnSpc>
                <a:spcPct val="85000"/>
              </a:lnSpc>
            </a:pPr>
            <a:r>
              <a:rPr lang="es-ES" sz="2000" smtClean="0"/>
              <a:t>Pero la cubierta tiene un índice de refracción menor que el núcleo, por tanto la luz por allí viaja más deprisa (0,3%) y llega antes, ensanchando el pulso</a:t>
            </a:r>
          </a:p>
          <a:p>
            <a:pPr eaLnBrk="1" hangingPunct="1">
              <a:lnSpc>
                <a:spcPct val="85000"/>
              </a:lnSpc>
            </a:pPr>
            <a:r>
              <a:rPr lang="es-ES" sz="2000" smtClean="0"/>
              <a:t>La dispersión por guía de ondas acelera las longitudes de onda mayores, ya que las hace ir en mayor proporción por la cubierta.</a:t>
            </a:r>
          </a:p>
        </p:txBody>
      </p:sp>
      <p:sp>
        <p:nvSpPr>
          <p:cNvPr id="138244" name="Rectangle 3"/>
          <p:cNvSpPr>
            <a:spLocks noGrp="1" noChangeArrowheads="1"/>
          </p:cNvSpPr>
          <p:nvPr>
            <p:ph type="title"/>
          </p:nvPr>
        </p:nvSpPr>
        <p:spPr>
          <a:xfrm>
            <a:off x="685800" y="404813"/>
            <a:ext cx="7772400" cy="935037"/>
          </a:xfrm>
        </p:spPr>
        <p:txBody>
          <a:bodyPr/>
          <a:lstStyle/>
          <a:p>
            <a:pPr eaLnBrk="1" hangingPunct="1"/>
            <a:r>
              <a:rPr lang="es-ES" sz="3600" smtClean="0"/>
              <a:t>Dispersión por guía de ondas</a:t>
            </a:r>
          </a:p>
        </p:txBody>
      </p:sp>
      <p:graphicFrame>
        <p:nvGraphicFramePr>
          <p:cNvPr id="1317939" name="Group 51"/>
          <p:cNvGraphicFramePr>
            <a:graphicFrameLocks noGrp="1"/>
          </p:cNvGraphicFramePr>
          <p:nvPr/>
        </p:nvGraphicFramePr>
        <p:xfrm>
          <a:off x="1547813" y="2667000"/>
          <a:ext cx="3341687" cy="1249680"/>
        </p:xfrm>
        <a:graphic>
          <a:graphicData uri="http://schemas.openxmlformats.org/drawingml/2006/table">
            <a:tbl>
              <a:tblPr/>
              <a:tblGrid>
                <a:gridCol w="793750"/>
                <a:gridCol w="2547937"/>
              </a:tblGrid>
              <a:tr h="22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sym typeface="Symbol" pitchFamily="18" charset="2"/>
                        </a:rPr>
                        <a:t> </a:t>
                      </a:r>
                      <a:r>
                        <a:rPr kumimoji="0" lang="es-ES" sz="1600" b="1" i="0" u="none" strike="noStrike" cap="none" normalizeH="0" baseline="0" smtClean="0">
                          <a:ln>
                            <a:noFill/>
                          </a:ln>
                          <a:solidFill>
                            <a:schemeClr val="tx1"/>
                          </a:solidFill>
                          <a:effectLst/>
                          <a:latin typeface="Arial" charset="0"/>
                        </a:rPr>
                        <a:t>(nm)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Diámetro utilizado por la luz (núcleo de 8,2 </a:t>
                      </a:r>
                      <a:r>
                        <a:rPr kumimoji="0" lang="en-US" sz="1600" b="1" i="0" u="none" strike="noStrike" cap="none" normalizeH="0" baseline="0" smtClean="0">
                          <a:ln>
                            <a:noFill/>
                          </a:ln>
                          <a:solidFill>
                            <a:schemeClr val="tx1"/>
                          </a:solidFill>
                          <a:effectLst/>
                          <a:latin typeface="Arial" charset="0"/>
                          <a:cs typeface="Arial" charset="0"/>
                        </a:rPr>
                        <a:t>µm</a:t>
                      </a:r>
                      <a:r>
                        <a:rPr kumimoji="0" lang="es-ES" sz="1600" b="1" i="0" u="none" strike="noStrike" cap="none" normalizeH="0" baseline="0" smtClean="0">
                          <a:ln>
                            <a:noFill/>
                          </a:ln>
                          <a:solidFill>
                            <a:schemeClr val="tx1"/>
                          </a:solidFill>
                          <a:effectLst/>
                          <a:latin typeface="Arial" charset="0"/>
                          <a:cs typeface="Arial" charset="0"/>
                        </a:rPr>
                        <a:t>)</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1310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9,2 </a:t>
                      </a:r>
                      <a:r>
                        <a:rPr kumimoji="0" lang="en-US" sz="1600" b="0" i="0" u="none" strike="noStrike" cap="none" normalizeH="0" baseline="0" smtClean="0">
                          <a:ln>
                            <a:noFill/>
                          </a:ln>
                          <a:solidFill>
                            <a:schemeClr val="tx1"/>
                          </a:solidFill>
                          <a:effectLst/>
                          <a:latin typeface="Arial" charset="0"/>
                          <a:cs typeface="Arial" charset="0"/>
                        </a:rPr>
                        <a:t>µm</a:t>
                      </a:r>
                      <a:endParaRPr kumimoji="0" lang="es-E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1550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Arial" charset="0"/>
                        </a:rPr>
                        <a:t>10,4 </a:t>
                      </a:r>
                      <a:r>
                        <a:rPr kumimoji="0" lang="en-US" sz="1600" b="0" i="0" u="none" strike="noStrike" cap="none" normalizeH="0" baseline="0" smtClean="0">
                          <a:ln>
                            <a:noFill/>
                          </a:ln>
                          <a:solidFill>
                            <a:schemeClr val="tx1"/>
                          </a:solidFill>
                          <a:effectLst/>
                          <a:latin typeface="Arial" charset="0"/>
                          <a:cs typeface="Arial" charset="0"/>
                        </a:rPr>
                        <a:t>µm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8259" name="Picture 49"/>
          <p:cNvPicPr>
            <a:picLocks noChangeAspect="1" noChangeArrowheads="1"/>
          </p:cNvPicPr>
          <p:nvPr/>
        </p:nvPicPr>
        <p:blipFill>
          <a:blip r:embed="rId3" cstate="print"/>
          <a:srcRect l="15714" r="12086"/>
          <a:stretch>
            <a:fillRect/>
          </a:stretch>
        </p:blipFill>
        <p:spPr bwMode="auto">
          <a:xfrm>
            <a:off x="5651500" y="2295525"/>
            <a:ext cx="2835275" cy="2224088"/>
          </a:xfrm>
          <a:prstGeom prst="rect">
            <a:avLst/>
          </a:prstGeom>
          <a:noFill/>
          <a:ln w="9525">
            <a:noFill/>
            <a:miter lim="800000"/>
            <a:headEnd/>
            <a:tailEnd/>
          </a:ln>
        </p:spPr>
      </p:pic>
      <p:sp>
        <p:nvSpPr>
          <p:cNvPr id="10" name="9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38</a:t>
            </a:fld>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pPr eaLnBrk="1" hangingPunct="1"/>
            <a:r>
              <a:rPr lang="es-ES" sz="4000" smtClean="0"/>
              <a:t>Compensación de los dos tipos de dispersión</a:t>
            </a:r>
          </a:p>
        </p:txBody>
      </p:sp>
      <p:sp>
        <p:nvSpPr>
          <p:cNvPr id="139268" name="Rectangle 3"/>
          <p:cNvSpPr>
            <a:spLocks noGrp="1" noChangeArrowheads="1"/>
          </p:cNvSpPr>
          <p:nvPr>
            <p:ph type="body" idx="1"/>
          </p:nvPr>
        </p:nvSpPr>
        <p:spPr>
          <a:xfrm>
            <a:off x="685800" y="1841500"/>
            <a:ext cx="7772400" cy="4395788"/>
          </a:xfrm>
        </p:spPr>
        <p:txBody>
          <a:bodyPr/>
          <a:lstStyle/>
          <a:p>
            <a:pPr eaLnBrk="1" hangingPunct="1">
              <a:lnSpc>
                <a:spcPct val="80000"/>
              </a:lnSpc>
            </a:pPr>
            <a:r>
              <a:rPr lang="es-ES" sz="2800" smtClean="0"/>
              <a:t>Las dos componentes de la dispersión cromática actúan en sentido contrario:</a:t>
            </a:r>
          </a:p>
          <a:p>
            <a:pPr lvl="1" eaLnBrk="1" hangingPunct="1">
              <a:lnSpc>
                <a:spcPct val="80000"/>
              </a:lnSpc>
            </a:pPr>
            <a:r>
              <a:rPr lang="es-ES" sz="2400" smtClean="0"/>
              <a:t>La dispersión material ralentiza las longitudes de onda mayores</a:t>
            </a:r>
          </a:p>
          <a:p>
            <a:pPr lvl="1" eaLnBrk="1" hangingPunct="1">
              <a:lnSpc>
                <a:spcPct val="80000"/>
              </a:lnSpc>
            </a:pPr>
            <a:r>
              <a:rPr lang="es-ES" sz="2400" smtClean="0"/>
              <a:t>La dispersión por guía de ondas acelera las longitudes mayores</a:t>
            </a:r>
          </a:p>
          <a:p>
            <a:pPr eaLnBrk="1" hangingPunct="1">
              <a:lnSpc>
                <a:spcPct val="80000"/>
              </a:lnSpc>
            </a:pPr>
            <a:r>
              <a:rPr lang="es-ES" sz="2800" smtClean="0"/>
              <a:t>En cualquier fibra hay una longitud de onda determinada a la que ambos efectos se neutralizan y la dispersión cromática es nula (o despreciable)</a:t>
            </a:r>
          </a:p>
          <a:p>
            <a:pPr eaLnBrk="1" hangingPunct="1">
              <a:lnSpc>
                <a:spcPct val="80000"/>
              </a:lnSpc>
            </a:pPr>
            <a:r>
              <a:rPr lang="es-ES" sz="2800" smtClean="0"/>
              <a:t>Ajustando una serie de características de la fibra se puede conseguir que ese punto de dispersión cero esté justo en los 1310 nm</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39</a:t>
            </a:fld>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s-ES" smtClean="0"/>
              <a:t>Velocidad de la luz</a:t>
            </a:r>
          </a:p>
        </p:txBody>
      </p:sp>
      <p:sp>
        <p:nvSpPr>
          <p:cNvPr id="107524" name="Rectangle 3"/>
          <p:cNvSpPr>
            <a:spLocks noGrp="1" noChangeArrowheads="1"/>
          </p:cNvSpPr>
          <p:nvPr>
            <p:ph type="body" sz="half" idx="1"/>
          </p:nvPr>
        </p:nvSpPr>
        <p:spPr>
          <a:xfrm>
            <a:off x="685800" y="1981200"/>
            <a:ext cx="3810000" cy="3679825"/>
          </a:xfrm>
        </p:spPr>
        <p:txBody>
          <a:bodyPr/>
          <a:lstStyle/>
          <a:p>
            <a:pPr eaLnBrk="1" hangingPunct="1"/>
            <a:r>
              <a:rPr lang="es-ES" sz="2400" smtClean="0"/>
              <a:t>La velocidad de la luz en el vacío es la constante universal </a:t>
            </a:r>
            <a:r>
              <a:rPr lang="es-ES" sz="2400" i="1" smtClean="0"/>
              <a:t>c </a:t>
            </a:r>
            <a:r>
              <a:rPr lang="es-ES" sz="2400" smtClean="0"/>
              <a:t>(299.792,458 Km/s). En cualquier otro medio la luz va más despacio. </a:t>
            </a:r>
          </a:p>
          <a:p>
            <a:pPr eaLnBrk="1" hangingPunct="1"/>
            <a:r>
              <a:rPr lang="es-ES" sz="2400" smtClean="0"/>
              <a:t>Generalmente cuanto más denso el medio menor la velocidad.</a:t>
            </a:r>
          </a:p>
        </p:txBody>
      </p:sp>
      <p:graphicFrame>
        <p:nvGraphicFramePr>
          <p:cNvPr id="1246247" name="Group 39"/>
          <p:cNvGraphicFramePr>
            <a:graphicFrameLocks noGrp="1"/>
          </p:cNvGraphicFramePr>
          <p:nvPr>
            <p:ph sz="half" idx="2"/>
          </p:nvPr>
        </p:nvGraphicFramePr>
        <p:xfrm>
          <a:off x="5191125" y="2347913"/>
          <a:ext cx="3052763" cy="2743200"/>
        </p:xfrm>
        <a:graphic>
          <a:graphicData uri="http://schemas.openxmlformats.org/drawingml/2006/table">
            <a:tbl>
              <a:tblPr/>
              <a:tblGrid>
                <a:gridCol w="1169988"/>
                <a:gridCol w="1882775"/>
              </a:tblGrid>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Medio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Velocidad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Times New Roman" pitchFamily="18" charset="0"/>
                        </a:rPr>
                        <a:t>(Km/s)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Vacío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299.792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299.700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Agua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225.400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Vidrio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205.000 (aprox.)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Diamante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Times New Roman" pitchFamily="18" charset="0"/>
                        </a:rPr>
                        <a:t>123.800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8 Marcador de número de diapositiva"/>
          <p:cNvSpPr>
            <a:spLocks noGrp="1"/>
          </p:cNvSpPr>
          <p:nvPr>
            <p:ph type="sldNum" sz="quarter" idx="10"/>
          </p:nvPr>
        </p:nvSpPr>
        <p:spPr/>
        <p:txBody>
          <a:bodyPr/>
          <a:lstStyle/>
          <a:p>
            <a:pPr>
              <a:defRPr/>
            </a:pPr>
            <a:r>
              <a:rPr lang="es-ES" smtClean="0"/>
              <a:t>Ampliación Redes 4-</a:t>
            </a:r>
            <a:fld id="{658F23D2-BEC3-4ECA-8D12-1C60AD7B7F3B}" type="slidenum">
              <a:rPr lang="es-ES" smtClean="0"/>
              <a:pPr>
                <a:defRPr/>
              </a:pPr>
              <a:t>4</a:t>
            </a:fld>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5"/>
          <p:cNvSpPr>
            <a:spLocks noChangeArrowheads="1"/>
          </p:cNvSpPr>
          <p:nvPr/>
        </p:nvSpPr>
        <p:spPr bwMode="auto">
          <a:xfrm>
            <a:off x="987425" y="2290763"/>
            <a:ext cx="6440488" cy="3160712"/>
          </a:xfrm>
          <a:prstGeom prst="rect">
            <a:avLst/>
          </a:prstGeom>
          <a:noFill/>
          <a:ln w="19050">
            <a:solidFill>
              <a:schemeClr val="tx1"/>
            </a:solidFill>
            <a:miter lim="800000"/>
            <a:headEnd/>
            <a:tailEnd/>
          </a:ln>
        </p:spPr>
        <p:txBody>
          <a:bodyPr wrap="none" anchor="ctr"/>
          <a:lstStyle/>
          <a:p>
            <a:endParaRPr lang="es-ES"/>
          </a:p>
        </p:txBody>
      </p:sp>
      <p:sp>
        <p:nvSpPr>
          <p:cNvPr id="140292" name="Line 6"/>
          <p:cNvSpPr>
            <a:spLocks noChangeShapeType="1"/>
          </p:cNvSpPr>
          <p:nvPr/>
        </p:nvSpPr>
        <p:spPr bwMode="auto">
          <a:xfrm flipV="1">
            <a:off x="2282825" y="5446713"/>
            <a:ext cx="0" cy="109537"/>
          </a:xfrm>
          <a:prstGeom prst="line">
            <a:avLst/>
          </a:prstGeom>
          <a:noFill/>
          <a:ln w="19050">
            <a:solidFill>
              <a:schemeClr val="tx1"/>
            </a:solidFill>
            <a:round/>
            <a:headEnd/>
            <a:tailEnd/>
          </a:ln>
        </p:spPr>
        <p:txBody>
          <a:bodyPr/>
          <a:lstStyle/>
          <a:p>
            <a:endParaRPr lang="es-ES"/>
          </a:p>
        </p:txBody>
      </p:sp>
      <p:sp>
        <p:nvSpPr>
          <p:cNvPr id="140293" name="Line 7"/>
          <p:cNvSpPr>
            <a:spLocks noChangeShapeType="1"/>
          </p:cNvSpPr>
          <p:nvPr/>
        </p:nvSpPr>
        <p:spPr bwMode="auto">
          <a:xfrm flipV="1">
            <a:off x="1281113" y="5446713"/>
            <a:ext cx="0" cy="109537"/>
          </a:xfrm>
          <a:prstGeom prst="line">
            <a:avLst/>
          </a:prstGeom>
          <a:noFill/>
          <a:ln w="19050">
            <a:solidFill>
              <a:schemeClr val="tx1"/>
            </a:solidFill>
            <a:round/>
            <a:headEnd/>
            <a:tailEnd/>
          </a:ln>
        </p:spPr>
        <p:txBody>
          <a:bodyPr/>
          <a:lstStyle/>
          <a:p>
            <a:endParaRPr lang="es-ES"/>
          </a:p>
        </p:txBody>
      </p:sp>
      <p:sp>
        <p:nvSpPr>
          <p:cNvPr id="140294" name="Line 8"/>
          <p:cNvSpPr>
            <a:spLocks noChangeShapeType="1"/>
          </p:cNvSpPr>
          <p:nvPr/>
        </p:nvSpPr>
        <p:spPr bwMode="auto">
          <a:xfrm flipV="1">
            <a:off x="3298825" y="5451475"/>
            <a:ext cx="0" cy="109538"/>
          </a:xfrm>
          <a:prstGeom prst="line">
            <a:avLst/>
          </a:prstGeom>
          <a:noFill/>
          <a:ln w="19050">
            <a:solidFill>
              <a:schemeClr val="tx1"/>
            </a:solidFill>
            <a:round/>
            <a:headEnd/>
            <a:tailEnd/>
          </a:ln>
        </p:spPr>
        <p:txBody>
          <a:bodyPr/>
          <a:lstStyle/>
          <a:p>
            <a:endParaRPr lang="es-ES"/>
          </a:p>
        </p:txBody>
      </p:sp>
      <p:sp>
        <p:nvSpPr>
          <p:cNvPr id="140295" name="Line 9"/>
          <p:cNvSpPr>
            <a:spLocks noChangeShapeType="1"/>
          </p:cNvSpPr>
          <p:nvPr/>
        </p:nvSpPr>
        <p:spPr bwMode="auto">
          <a:xfrm flipV="1">
            <a:off x="4295775" y="5451475"/>
            <a:ext cx="0" cy="109538"/>
          </a:xfrm>
          <a:prstGeom prst="line">
            <a:avLst/>
          </a:prstGeom>
          <a:noFill/>
          <a:ln w="19050">
            <a:solidFill>
              <a:schemeClr val="tx1"/>
            </a:solidFill>
            <a:round/>
            <a:headEnd/>
            <a:tailEnd/>
          </a:ln>
        </p:spPr>
        <p:txBody>
          <a:bodyPr/>
          <a:lstStyle/>
          <a:p>
            <a:endParaRPr lang="es-ES"/>
          </a:p>
        </p:txBody>
      </p:sp>
      <p:sp>
        <p:nvSpPr>
          <p:cNvPr id="140296" name="Line 10"/>
          <p:cNvSpPr>
            <a:spLocks noChangeShapeType="1"/>
          </p:cNvSpPr>
          <p:nvPr/>
        </p:nvSpPr>
        <p:spPr bwMode="auto">
          <a:xfrm flipV="1">
            <a:off x="5313363" y="5456238"/>
            <a:ext cx="0" cy="109537"/>
          </a:xfrm>
          <a:prstGeom prst="line">
            <a:avLst/>
          </a:prstGeom>
          <a:noFill/>
          <a:ln w="19050">
            <a:solidFill>
              <a:schemeClr val="tx1"/>
            </a:solidFill>
            <a:round/>
            <a:headEnd/>
            <a:tailEnd/>
          </a:ln>
        </p:spPr>
        <p:txBody>
          <a:bodyPr/>
          <a:lstStyle/>
          <a:p>
            <a:endParaRPr lang="es-ES"/>
          </a:p>
        </p:txBody>
      </p:sp>
      <p:sp>
        <p:nvSpPr>
          <p:cNvPr id="140297" name="Line 11"/>
          <p:cNvSpPr>
            <a:spLocks noChangeShapeType="1"/>
          </p:cNvSpPr>
          <p:nvPr/>
        </p:nvSpPr>
        <p:spPr bwMode="auto">
          <a:xfrm flipV="1">
            <a:off x="6326188" y="5456238"/>
            <a:ext cx="0" cy="109537"/>
          </a:xfrm>
          <a:prstGeom prst="line">
            <a:avLst/>
          </a:prstGeom>
          <a:noFill/>
          <a:ln w="19050">
            <a:solidFill>
              <a:schemeClr val="tx1"/>
            </a:solidFill>
            <a:round/>
            <a:headEnd/>
            <a:tailEnd/>
          </a:ln>
        </p:spPr>
        <p:txBody>
          <a:bodyPr/>
          <a:lstStyle/>
          <a:p>
            <a:endParaRPr lang="es-ES"/>
          </a:p>
        </p:txBody>
      </p:sp>
      <p:sp>
        <p:nvSpPr>
          <p:cNvPr id="140298" name="Line 12"/>
          <p:cNvSpPr>
            <a:spLocks noChangeShapeType="1"/>
          </p:cNvSpPr>
          <p:nvPr/>
        </p:nvSpPr>
        <p:spPr bwMode="auto">
          <a:xfrm flipV="1">
            <a:off x="7324725" y="5461000"/>
            <a:ext cx="0" cy="109538"/>
          </a:xfrm>
          <a:prstGeom prst="line">
            <a:avLst/>
          </a:prstGeom>
          <a:noFill/>
          <a:ln w="19050">
            <a:solidFill>
              <a:schemeClr val="tx1"/>
            </a:solidFill>
            <a:round/>
            <a:headEnd/>
            <a:tailEnd/>
          </a:ln>
        </p:spPr>
        <p:txBody>
          <a:bodyPr/>
          <a:lstStyle/>
          <a:p>
            <a:endParaRPr lang="es-ES"/>
          </a:p>
        </p:txBody>
      </p:sp>
      <p:sp>
        <p:nvSpPr>
          <p:cNvPr id="140299" name="Line 13"/>
          <p:cNvSpPr>
            <a:spLocks noChangeShapeType="1"/>
          </p:cNvSpPr>
          <p:nvPr/>
        </p:nvSpPr>
        <p:spPr bwMode="auto">
          <a:xfrm rot="5400000" flipV="1">
            <a:off x="932657" y="5217319"/>
            <a:ext cx="0" cy="109537"/>
          </a:xfrm>
          <a:prstGeom prst="line">
            <a:avLst/>
          </a:prstGeom>
          <a:noFill/>
          <a:ln w="19050">
            <a:solidFill>
              <a:schemeClr val="tx1"/>
            </a:solidFill>
            <a:round/>
            <a:headEnd/>
            <a:tailEnd/>
          </a:ln>
        </p:spPr>
        <p:txBody>
          <a:bodyPr/>
          <a:lstStyle/>
          <a:p>
            <a:endParaRPr lang="es-ES"/>
          </a:p>
        </p:txBody>
      </p:sp>
      <p:sp>
        <p:nvSpPr>
          <p:cNvPr id="140300" name="Line 14"/>
          <p:cNvSpPr>
            <a:spLocks noChangeShapeType="1"/>
          </p:cNvSpPr>
          <p:nvPr/>
        </p:nvSpPr>
        <p:spPr bwMode="auto">
          <a:xfrm rot="5400000" flipV="1">
            <a:off x="929482" y="4809331"/>
            <a:ext cx="0" cy="109537"/>
          </a:xfrm>
          <a:prstGeom prst="line">
            <a:avLst/>
          </a:prstGeom>
          <a:noFill/>
          <a:ln w="19050">
            <a:solidFill>
              <a:schemeClr val="tx1"/>
            </a:solidFill>
            <a:round/>
            <a:headEnd/>
            <a:tailEnd/>
          </a:ln>
        </p:spPr>
        <p:txBody>
          <a:bodyPr/>
          <a:lstStyle/>
          <a:p>
            <a:endParaRPr lang="es-ES"/>
          </a:p>
        </p:txBody>
      </p:sp>
      <p:sp>
        <p:nvSpPr>
          <p:cNvPr id="140301" name="Line 15"/>
          <p:cNvSpPr>
            <a:spLocks noChangeShapeType="1"/>
          </p:cNvSpPr>
          <p:nvPr/>
        </p:nvSpPr>
        <p:spPr bwMode="auto">
          <a:xfrm rot="5400000" flipV="1">
            <a:off x="929482" y="4398169"/>
            <a:ext cx="0" cy="109537"/>
          </a:xfrm>
          <a:prstGeom prst="line">
            <a:avLst/>
          </a:prstGeom>
          <a:noFill/>
          <a:ln w="19050">
            <a:solidFill>
              <a:schemeClr val="tx1"/>
            </a:solidFill>
            <a:round/>
            <a:headEnd/>
            <a:tailEnd/>
          </a:ln>
        </p:spPr>
        <p:txBody>
          <a:bodyPr/>
          <a:lstStyle/>
          <a:p>
            <a:endParaRPr lang="es-ES"/>
          </a:p>
        </p:txBody>
      </p:sp>
      <p:sp>
        <p:nvSpPr>
          <p:cNvPr id="140302" name="Line 16"/>
          <p:cNvSpPr>
            <a:spLocks noChangeShapeType="1"/>
          </p:cNvSpPr>
          <p:nvPr/>
        </p:nvSpPr>
        <p:spPr bwMode="auto">
          <a:xfrm rot="5400000" flipV="1">
            <a:off x="937419" y="3987006"/>
            <a:ext cx="0" cy="109538"/>
          </a:xfrm>
          <a:prstGeom prst="line">
            <a:avLst/>
          </a:prstGeom>
          <a:noFill/>
          <a:ln w="19050">
            <a:solidFill>
              <a:schemeClr val="tx1"/>
            </a:solidFill>
            <a:round/>
            <a:headEnd/>
            <a:tailEnd/>
          </a:ln>
        </p:spPr>
        <p:txBody>
          <a:bodyPr/>
          <a:lstStyle/>
          <a:p>
            <a:endParaRPr lang="es-ES"/>
          </a:p>
        </p:txBody>
      </p:sp>
      <p:sp>
        <p:nvSpPr>
          <p:cNvPr id="140303" name="Line 17"/>
          <p:cNvSpPr>
            <a:spLocks noChangeShapeType="1"/>
          </p:cNvSpPr>
          <p:nvPr/>
        </p:nvSpPr>
        <p:spPr bwMode="auto">
          <a:xfrm rot="5400000" flipV="1">
            <a:off x="929482" y="3585369"/>
            <a:ext cx="0" cy="109537"/>
          </a:xfrm>
          <a:prstGeom prst="line">
            <a:avLst/>
          </a:prstGeom>
          <a:noFill/>
          <a:ln w="19050">
            <a:solidFill>
              <a:schemeClr val="tx1"/>
            </a:solidFill>
            <a:round/>
            <a:headEnd/>
            <a:tailEnd/>
          </a:ln>
        </p:spPr>
        <p:txBody>
          <a:bodyPr/>
          <a:lstStyle/>
          <a:p>
            <a:endParaRPr lang="es-ES"/>
          </a:p>
        </p:txBody>
      </p:sp>
      <p:sp>
        <p:nvSpPr>
          <p:cNvPr id="140304" name="Line 18"/>
          <p:cNvSpPr>
            <a:spLocks noChangeShapeType="1"/>
          </p:cNvSpPr>
          <p:nvPr/>
        </p:nvSpPr>
        <p:spPr bwMode="auto">
          <a:xfrm rot="5400000" flipV="1">
            <a:off x="932657" y="3202781"/>
            <a:ext cx="0" cy="109537"/>
          </a:xfrm>
          <a:prstGeom prst="line">
            <a:avLst/>
          </a:prstGeom>
          <a:noFill/>
          <a:ln w="19050">
            <a:solidFill>
              <a:schemeClr val="tx1"/>
            </a:solidFill>
            <a:round/>
            <a:headEnd/>
            <a:tailEnd/>
          </a:ln>
        </p:spPr>
        <p:txBody>
          <a:bodyPr/>
          <a:lstStyle/>
          <a:p>
            <a:endParaRPr lang="es-ES"/>
          </a:p>
        </p:txBody>
      </p:sp>
      <p:sp>
        <p:nvSpPr>
          <p:cNvPr id="140305" name="Line 19"/>
          <p:cNvSpPr>
            <a:spLocks noChangeShapeType="1"/>
          </p:cNvSpPr>
          <p:nvPr/>
        </p:nvSpPr>
        <p:spPr bwMode="auto">
          <a:xfrm rot="5400000" flipV="1">
            <a:off x="929482" y="2797969"/>
            <a:ext cx="0" cy="109537"/>
          </a:xfrm>
          <a:prstGeom prst="line">
            <a:avLst/>
          </a:prstGeom>
          <a:noFill/>
          <a:ln w="19050">
            <a:solidFill>
              <a:schemeClr val="tx1"/>
            </a:solidFill>
            <a:round/>
            <a:headEnd/>
            <a:tailEnd/>
          </a:ln>
        </p:spPr>
        <p:txBody>
          <a:bodyPr/>
          <a:lstStyle/>
          <a:p>
            <a:endParaRPr lang="es-ES"/>
          </a:p>
        </p:txBody>
      </p:sp>
      <p:sp>
        <p:nvSpPr>
          <p:cNvPr id="140306" name="Line 20"/>
          <p:cNvSpPr>
            <a:spLocks noChangeShapeType="1"/>
          </p:cNvSpPr>
          <p:nvPr/>
        </p:nvSpPr>
        <p:spPr bwMode="auto">
          <a:xfrm rot="5400000" flipV="1">
            <a:off x="932657" y="2397919"/>
            <a:ext cx="0" cy="109537"/>
          </a:xfrm>
          <a:prstGeom prst="line">
            <a:avLst/>
          </a:prstGeom>
          <a:noFill/>
          <a:ln w="19050">
            <a:solidFill>
              <a:schemeClr val="tx1"/>
            </a:solidFill>
            <a:round/>
            <a:headEnd/>
            <a:tailEnd/>
          </a:ln>
        </p:spPr>
        <p:txBody>
          <a:bodyPr/>
          <a:lstStyle/>
          <a:p>
            <a:endParaRPr lang="es-ES"/>
          </a:p>
        </p:txBody>
      </p:sp>
      <p:sp>
        <p:nvSpPr>
          <p:cNvPr id="140307" name="Line 21"/>
          <p:cNvSpPr>
            <a:spLocks noChangeShapeType="1"/>
          </p:cNvSpPr>
          <p:nvPr/>
        </p:nvSpPr>
        <p:spPr bwMode="auto">
          <a:xfrm>
            <a:off x="968375" y="4043363"/>
            <a:ext cx="6454775" cy="0"/>
          </a:xfrm>
          <a:prstGeom prst="line">
            <a:avLst/>
          </a:prstGeom>
          <a:noFill/>
          <a:ln w="9525">
            <a:solidFill>
              <a:schemeClr val="tx1"/>
            </a:solidFill>
            <a:prstDash val="sysDot"/>
            <a:round/>
            <a:headEnd/>
            <a:tailEnd/>
          </a:ln>
        </p:spPr>
        <p:txBody>
          <a:bodyPr/>
          <a:lstStyle/>
          <a:p>
            <a:endParaRPr lang="es-ES"/>
          </a:p>
        </p:txBody>
      </p:sp>
      <p:sp>
        <p:nvSpPr>
          <p:cNvPr id="140308" name="Line 22"/>
          <p:cNvSpPr>
            <a:spLocks noChangeShapeType="1"/>
          </p:cNvSpPr>
          <p:nvPr/>
        </p:nvSpPr>
        <p:spPr bwMode="auto">
          <a:xfrm flipV="1">
            <a:off x="982663" y="3638550"/>
            <a:ext cx="3336925" cy="1800225"/>
          </a:xfrm>
          <a:prstGeom prst="line">
            <a:avLst/>
          </a:prstGeom>
          <a:noFill/>
          <a:ln w="31750">
            <a:solidFill>
              <a:schemeClr val="tx1"/>
            </a:solidFill>
            <a:prstDash val="sysDot"/>
            <a:round/>
            <a:headEnd/>
            <a:tailEnd/>
          </a:ln>
        </p:spPr>
        <p:txBody>
          <a:bodyPr/>
          <a:lstStyle/>
          <a:p>
            <a:endParaRPr lang="es-ES"/>
          </a:p>
        </p:txBody>
      </p:sp>
      <p:sp>
        <p:nvSpPr>
          <p:cNvPr id="140309" name="Line 23"/>
          <p:cNvSpPr>
            <a:spLocks noChangeShapeType="1"/>
          </p:cNvSpPr>
          <p:nvPr/>
        </p:nvSpPr>
        <p:spPr bwMode="auto">
          <a:xfrm flipV="1">
            <a:off x="4325938" y="3098800"/>
            <a:ext cx="1644650" cy="536575"/>
          </a:xfrm>
          <a:prstGeom prst="line">
            <a:avLst/>
          </a:prstGeom>
          <a:noFill/>
          <a:ln w="31750">
            <a:solidFill>
              <a:schemeClr val="tx1"/>
            </a:solidFill>
            <a:prstDash val="sysDot"/>
            <a:round/>
            <a:headEnd/>
            <a:tailEnd/>
          </a:ln>
        </p:spPr>
        <p:txBody>
          <a:bodyPr/>
          <a:lstStyle/>
          <a:p>
            <a:endParaRPr lang="es-ES"/>
          </a:p>
        </p:txBody>
      </p:sp>
      <p:sp>
        <p:nvSpPr>
          <p:cNvPr id="140310" name="Line 24"/>
          <p:cNvSpPr>
            <a:spLocks noChangeShapeType="1"/>
          </p:cNvSpPr>
          <p:nvPr/>
        </p:nvSpPr>
        <p:spPr bwMode="auto">
          <a:xfrm flipV="1">
            <a:off x="5975350" y="2727325"/>
            <a:ext cx="1443038" cy="360363"/>
          </a:xfrm>
          <a:prstGeom prst="line">
            <a:avLst/>
          </a:prstGeom>
          <a:noFill/>
          <a:ln w="31750">
            <a:solidFill>
              <a:schemeClr val="tx1"/>
            </a:solidFill>
            <a:prstDash val="sysDot"/>
            <a:round/>
            <a:headEnd/>
            <a:tailEnd/>
          </a:ln>
        </p:spPr>
        <p:txBody>
          <a:bodyPr/>
          <a:lstStyle/>
          <a:p>
            <a:endParaRPr lang="es-ES"/>
          </a:p>
        </p:txBody>
      </p:sp>
      <p:sp>
        <p:nvSpPr>
          <p:cNvPr id="140311" name="Line 25"/>
          <p:cNvSpPr>
            <a:spLocks noChangeShapeType="1"/>
          </p:cNvSpPr>
          <p:nvPr/>
        </p:nvSpPr>
        <p:spPr bwMode="auto">
          <a:xfrm>
            <a:off x="989013" y="4051300"/>
            <a:ext cx="4017962" cy="411163"/>
          </a:xfrm>
          <a:prstGeom prst="line">
            <a:avLst/>
          </a:prstGeom>
          <a:noFill/>
          <a:ln w="31750">
            <a:solidFill>
              <a:schemeClr val="tx1"/>
            </a:solidFill>
            <a:prstDash val="dash"/>
            <a:round/>
            <a:headEnd/>
            <a:tailEnd/>
          </a:ln>
        </p:spPr>
        <p:txBody>
          <a:bodyPr/>
          <a:lstStyle/>
          <a:p>
            <a:endParaRPr lang="es-ES"/>
          </a:p>
        </p:txBody>
      </p:sp>
      <p:sp>
        <p:nvSpPr>
          <p:cNvPr id="140312" name="Line 26"/>
          <p:cNvSpPr>
            <a:spLocks noChangeShapeType="1"/>
          </p:cNvSpPr>
          <p:nvPr/>
        </p:nvSpPr>
        <p:spPr bwMode="auto">
          <a:xfrm>
            <a:off x="5006975" y="4462463"/>
            <a:ext cx="1893888" cy="263525"/>
          </a:xfrm>
          <a:prstGeom prst="line">
            <a:avLst/>
          </a:prstGeom>
          <a:noFill/>
          <a:ln w="31750">
            <a:solidFill>
              <a:schemeClr val="tx1"/>
            </a:solidFill>
            <a:prstDash val="dash"/>
            <a:round/>
            <a:headEnd/>
            <a:tailEnd/>
          </a:ln>
        </p:spPr>
        <p:txBody>
          <a:bodyPr/>
          <a:lstStyle/>
          <a:p>
            <a:endParaRPr lang="es-ES"/>
          </a:p>
        </p:txBody>
      </p:sp>
      <p:sp>
        <p:nvSpPr>
          <p:cNvPr id="140313" name="Line 27"/>
          <p:cNvSpPr>
            <a:spLocks noChangeShapeType="1"/>
          </p:cNvSpPr>
          <p:nvPr/>
        </p:nvSpPr>
        <p:spPr bwMode="auto">
          <a:xfrm>
            <a:off x="6900863" y="4725988"/>
            <a:ext cx="520700" cy="171450"/>
          </a:xfrm>
          <a:prstGeom prst="line">
            <a:avLst/>
          </a:prstGeom>
          <a:noFill/>
          <a:ln w="31750">
            <a:solidFill>
              <a:schemeClr val="tx1"/>
            </a:solidFill>
            <a:prstDash val="dash"/>
            <a:round/>
            <a:headEnd/>
            <a:tailEnd/>
          </a:ln>
        </p:spPr>
        <p:txBody>
          <a:bodyPr/>
          <a:lstStyle/>
          <a:p>
            <a:endParaRPr lang="es-ES"/>
          </a:p>
        </p:txBody>
      </p:sp>
      <p:sp>
        <p:nvSpPr>
          <p:cNvPr id="140314" name="Line 28"/>
          <p:cNvSpPr>
            <a:spLocks noChangeShapeType="1"/>
          </p:cNvSpPr>
          <p:nvPr/>
        </p:nvSpPr>
        <p:spPr bwMode="auto">
          <a:xfrm flipV="1">
            <a:off x="996950" y="3863975"/>
            <a:ext cx="3910013" cy="1566863"/>
          </a:xfrm>
          <a:prstGeom prst="line">
            <a:avLst/>
          </a:prstGeom>
          <a:noFill/>
          <a:ln w="31750">
            <a:solidFill>
              <a:schemeClr val="tx1"/>
            </a:solidFill>
            <a:prstDash val="lgDashDotDot"/>
            <a:round/>
            <a:headEnd/>
            <a:tailEnd/>
          </a:ln>
        </p:spPr>
        <p:txBody>
          <a:bodyPr/>
          <a:lstStyle/>
          <a:p>
            <a:endParaRPr lang="es-ES"/>
          </a:p>
        </p:txBody>
      </p:sp>
      <p:sp>
        <p:nvSpPr>
          <p:cNvPr id="140315" name="Line 29"/>
          <p:cNvSpPr>
            <a:spLocks noChangeShapeType="1"/>
          </p:cNvSpPr>
          <p:nvPr/>
        </p:nvSpPr>
        <p:spPr bwMode="auto">
          <a:xfrm flipV="1">
            <a:off x="4903788" y="3394075"/>
            <a:ext cx="1325562" cy="469900"/>
          </a:xfrm>
          <a:prstGeom prst="line">
            <a:avLst/>
          </a:prstGeom>
          <a:noFill/>
          <a:ln w="31750">
            <a:solidFill>
              <a:schemeClr val="tx1"/>
            </a:solidFill>
            <a:prstDash val="lgDashDotDot"/>
            <a:round/>
            <a:headEnd/>
            <a:tailEnd/>
          </a:ln>
        </p:spPr>
        <p:txBody>
          <a:bodyPr/>
          <a:lstStyle/>
          <a:p>
            <a:endParaRPr lang="es-ES"/>
          </a:p>
        </p:txBody>
      </p:sp>
      <p:sp>
        <p:nvSpPr>
          <p:cNvPr id="140316" name="Line 30"/>
          <p:cNvSpPr>
            <a:spLocks noChangeShapeType="1"/>
          </p:cNvSpPr>
          <p:nvPr/>
        </p:nvSpPr>
        <p:spPr bwMode="auto">
          <a:xfrm flipV="1">
            <a:off x="6253163" y="3232150"/>
            <a:ext cx="1174750" cy="146050"/>
          </a:xfrm>
          <a:prstGeom prst="line">
            <a:avLst/>
          </a:prstGeom>
          <a:noFill/>
          <a:ln w="31750">
            <a:solidFill>
              <a:schemeClr val="tx1"/>
            </a:solidFill>
            <a:prstDash val="lgDashDotDot"/>
            <a:round/>
            <a:headEnd/>
            <a:tailEnd/>
          </a:ln>
        </p:spPr>
        <p:txBody>
          <a:bodyPr/>
          <a:lstStyle/>
          <a:p>
            <a:endParaRPr lang="es-ES"/>
          </a:p>
        </p:txBody>
      </p:sp>
      <p:sp>
        <p:nvSpPr>
          <p:cNvPr id="140317" name="Text Box 32"/>
          <p:cNvSpPr txBox="1">
            <a:spLocks noChangeArrowheads="1"/>
          </p:cNvSpPr>
          <p:nvPr/>
        </p:nvSpPr>
        <p:spPr bwMode="auto">
          <a:xfrm>
            <a:off x="1019175" y="5603875"/>
            <a:ext cx="520700" cy="274638"/>
          </a:xfrm>
          <a:prstGeom prst="rect">
            <a:avLst/>
          </a:prstGeom>
          <a:noFill/>
          <a:ln w="9525">
            <a:noFill/>
            <a:miter lim="800000"/>
            <a:headEnd/>
            <a:tailEnd/>
          </a:ln>
        </p:spPr>
        <p:txBody>
          <a:bodyPr wrap="none">
            <a:spAutoFit/>
          </a:bodyPr>
          <a:lstStyle/>
          <a:p>
            <a:r>
              <a:rPr lang="es-ES" sz="1200" b="1"/>
              <a:t>1000</a:t>
            </a:r>
          </a:p>
        </p:txBody>
      </p:sp>
      <p:sp>
        <p:nvSpPr>
          <p:cNvPr id="140318" name="Text Box 33"/>
          <p:cNvSpPr txBox="1">
            <a:spLocks noChangeArrowheads="1"/>
          </p:cNvSpPr>
          <p:nvPr/>
        </p:nvSpPr>
        <p:spPr bwMode="auto">
          <a:xfrm>
            <a:off x="2027238" y="5603875"/>
            <a:ext cx="520700" cy="274638"/>
          </a:xfrm>
          <a:prstGeom prst="rect">
            <a:avLst/>
          </a:prstGeom>
          <a:noFill/>
          <a:ln w="9525">
            <a:noFill/>
            <a:miter lim="800000"/>
            <a:headEnd/>
            <a:tailEnd/>
          </a:ln>
        </p:spPr>
        <p:txBody>
          <a:bodyPr wrap="none">
            <a:spAutoFit/>
          </a:bodyPr>
          <a:lstStyle/>
          <a:p>
            <a:r>
              <a:rPr lang="es-ES" sz="1200" b="1"/>
              <a:t>1100</a:t>
            </a:r>
          </a:p>
        </p:txBody>
      </p:sp>
      <p:sp>
        <p:nvSpPr>
          <p:cNvPr id="140319" name="Text Box 34"/>
          <p:cNvSpPr txBox="1">
            <a:spLocks noChangeArrowheads="1"/>
          </p:cNvSpPr>
          <p:nvPr/>
        </p:nvSpPr>
        <p:spPr bwMode="auto">
          <a:xfrm>
            <a:off x="3036888" y="5603875"/>
            <a:ext cx="520700" cy="274638"/>
          </a:xfrm>
          <a:prstGeom prst="rect">
            <a:avLst/>
          </a:prstGeom>
          <a:noFill/>
          <a:ln w="9525">
            <a:noFill/>
            <a:miter lim="800000"/>
            <a:headEnd/>
            <a:tailEnd/>
          </a:ln>
        </p:spPr>
        <p:txBody>
          <a:bodyPr wrap="none">
            <a:spAutoFit/>
          </a:bodyPr>
          <a:lstStyle/>
          <a:p>
            <a:r>
              <a:rPr lang="es-ES" sz="1200" b="1"/>
              <a:t>1200</a:t>
            </a:r>
          </a:p>
        </p:txBody>
      </p:sp>
      <p:sp>
        <p:nvSpPr>
          <p:cNvPr id="140320" name="Text Box 35"/>
          <p:cNvSpPr txBox="1">
            <a:spLocks noChangeArrowheads="1"/>
          </p:cNvSpPr>
          <p:nvPr/>
        </p:nvSpPr>
        <p:spPr bwMode="auto">
          <a:xfrm>
            <a:off x="4027488" y="5603875"/>
            <a:ext cx="520700" cy="274638"/>
          </a:xfrm>
          <a:prstGeom prst="rect">
            <a:avLst/>
          </a:prstGeom>
          <a:noFill/>
          <a:ln w="9525">
            <a:noFill/>
            <a:miter lim="800000"/>
            <a:headEnd/>
            <a:tailEnd/>
          </a:ln>
        </p:spPr>
        <p:txBody>
          <a:bodyPr wrap="none">
            <a:spAutoFit/>
          </a:bodyPr>
          <a:lstStyle/>
          <a:p>
            <a:r>
              <a:rPr lang="es-ES" sz="1200" b="1"/>
              <a:t>1300</a:t>
            </a:r>
          </a:p>
        </p:txBody>
      </p:sp>
      <p:sp>
        <p:nvSpPr>
          <p:cNvPr id="140321" name="Text Box 36"/>
          <p:cNvSpPr txBox="1">
            <a:spLocks noChangeArrowheads="1"/>
          </p:cNvSpPr>
          <p:nvPr/>
        </p:nvSpPr>
        <p:spPr bwMode="auto">
          <a:xfrm>
            <a:off x="5075238" y="5608638"/>
            <a:ext cx="520700" cy="274637"/>
          </a:xfrm>
          <a:prstGeom prst="rect">
            <a:avLst/>
          </a:prstGeom>
          <a:noFill/>
          <a:ln w="9525">
            <a:noFill/>
            <a:miter lim="800000"/>
            <a:headEnd/>
            <a:tailEnd/>
          </a:ln>
        </p:spPr>
        <p:txBody>
          <a:bodyPr wrap="none">
            <a:spAutoFit/>
          </a:bodyPr>
          <a:lstStyle/>
          <a:p>
            <a:r>
              <a:rPr lang="es-ES" sz="1200" b="1"/>
              <a:t>1400</a:t>
            </a:r>
          </a:p>
        </p:txBody>
      </p:sp>
      <p:sp>
        <p:nvSpPr>
          <p:cNvPr id="140322" name="Text Box 37"/>
          <p:cNvSpPr txBox="1">
            <a:spLocks noChangeArrowheads="1"/>
          </p:cNvSpPr>
          <p:nvPr/>
        </p:nvSpPr>
        <p:spPr bwMode="auto">
          <a:xfrm>
            <a:off x="6061075" y="5608638"/>
            <a:ext cx="520700" cy="274637"/>
          </a:xfrm>
          <a:prstGeom prst="rect">
            <a:avLst/>
          </a:prstGeom>
          <a:noFill/>
          <a:ln w="9525">
            <a:noFill/>
            <a:miter lim="800000"/>
            <a:headEnd/>
            <a:tailEnd/>
          </a:ln>
        </p:spPr>
        <p:txBody>
          <a:bodyPr wrap="none">
            <a:spAutoFit/>
          </a:bodyPr>
          <a:lstStyle/>
          <a:p>
            <a:r>
              <a:rPr lang="es-ES" sz="1200" b="1"/>
              <a:t>1500</a:t>
            </a:r>
          </a:p>
        </p:txBody>
      </p:sp>
      <p:sp>
        <p:nvSpPr>
          <p:cNvPr id="140323" name="Text Box 38"/>
          <p:cNvSpPr txBox="1">
            <a:spLocks noChangeArrowheads="1"/>
          </p:cNvSpPr>
          <p:nvPr/>
        </p:nvSpPr>
        <p:spPr bwMode="auto">
          <a:xfrm>
            <a:off x="7038975" y="5613400"/>
            <a:ext cx="520700" cy="274638"/>
          </a:xfrm>
          <a:prstGeom prst="rect">
            <a:avLst/>
          </a:prstGeom>
          <a:noFill/>
          <a:ln w="9525">
            <a:noFill/>
            <a:miter lim="800000"/>
            <a:headEnd/>
            <a:tailEnd/>
          </a:ln>
        </p:spPr>
        <p:txBody>
          <a:bodyPr wrap="none">
            <a:spAutoFit/>
          </a:bodyPr>
          <a:lstStyle/>
          <a:p>
            <a:r>
              <a:rPr lang="es-ES" sz="1200" b="1"/>
              <a:t>1600</a:t>
            </a:r>
          </a:p>
        </p:txBody>
      </p:sp>
      <p:sp>
        <p:nvSpPr>
          <p:cNvPr id="140324" name="Text Box 39"/>
          <p:cNvSpPr txBox="1">
            <a:spLocks noChangeArrowheads="1"/>
          </p:cNvSpPr>
          <p:nvPr/>
        </p:nvSpPr>
        <p:spPr bwMode="auto">
          <a:xfrm>
            <a:off x="3603625" y="5770563"/>
            <a:ext cx="728663" cy="336550"/>
          </a:xfrm>
          <a:prstGeom prst="rect">
            <a:avLst/>
          </a:prstGeom>
          <a:noFill/>
          <a:ln w="9525">
            <a:noFill/>
            <a:miter lim="800000"/>
            <a:headEnd/>
            <a:tailEnd/>
          </a:ln>
        </p:spPr>
        <p:txBody>
          <a:bodyPr wrap="none">
            <a:spAutoFit/>
          </a:bodyPr>
          <a:lstStyle/>
          <a:p>
            <a:r>
              <a:rPr lang="es-ES" b="1">
                <a:sym typeface="Symbol" pitchFamily="18" charset="2"/>
              </a:rPr>
              <a:t></a:t>
            </a:r>
            <a:r>
              <a:rPr lang="es-ES" sz="1400" b="1"/>
              <a:t> (nm)</a:t>
            </a:r>
          </a:p>
        </p:txBody>
      </p:sp>
      <p:sp>
        <p:nvSpPr>
          <p:cNvPr id="140325" name="Text Box 40"/>
          <p:cNvSpPr txBox="1">
            <a:spLocks noChangeArrowheads="1"/>
          </p:cNvSpPr>
          <p:nvPr/>
        </p:nvSpPr>
        <p:spPr bwMode="auto">
          <a:xfrm>
            <a:off x="466725" y="5132388"/>
            <a:ext cx="403225" cy="274637"/>
          </a:xfrm>
          <a:prstGeom prst="rect">
            <a:avLst/>
          </a:prstGeom>
          <a:noFill/>
          <a:ln w="9525">
            <a:noFill/>
            <a:miter lim="800000"/>
            <a:headEnd/>
            <a:tailEnd/>
          </a:ln>
        </p:spPr>
        <p:txBody>
          <a:bodyPr wrap="none">
            <a:spAutoFit/>
          </a:bodyPr>
          <a:lstStyle/>
          <a:p>
            <a:r>
              <a:rPr lang="es-ES" sz="1200" b="1"/>
              <a:t>-30</a:t>
            </a:r>
          </a:p>
        </p:txBody>
      </p:sp>
      <p:sp>
        <p:nvSpPr>
          <p:cNvPr id="140326" name="Text Box 41"/>
          <p:cNvSpPr txBox="1">
            <a:spLocks noChangeArrowheads="1"/>
          </p:cNvSpPr>
          <p:nvPr/>
        </p:nvSpPr>
        <p:spPr bwMode="auto">
          <a:xfrm>
            <a:off x="463550" y="4727575"/>
            <a:ext cx="403225" cy="274638"/>
          </a:xfrm>
          <a:prstGeom prst="rect">
            <a:avLst/>
          </a:prstGeom>
          <a:noFill/>
          <a:ln w="9525">
            <a:noFill/>
            <a:miter lim="800000"/>
            <a:headEnd/>
            <a:tailEnd/>
          </a:ln>
        </p:spPr>
        <p:txBody>
          <a:bodyPr wrap="none">
            <a:spAutoFit/>
          </a:bodyPr>
          <a:lstStyle/>
          <a:p>
            <a:r>
              <a:rPr lang="es-ES" sz="1200" b="1"/>
              <a:t>-20</a:t>
            </a:r>
          </a:p>
        </p:txBody>
      </p:sp>
      <p:sp>
        <p:nvSpPr>
          <p:cNvPr id="140327" name="Text Box 42"/>
          <p:cNvSpPr txBox="1">
            <a:spLocks noChangeArrowheads="1"/>
          </p:cNvSpPr>
          <p:nvPr/>
        </p:nvSpPr>
        <p:spPr bwMode="auto">
          <a:xfrm>
            <a:off x="466725" y="4314825"/>
            <a:ext cx="403225" cy="274638"/>
          </a:xfrm>
          <a:prstGeom prst="rect">
            <a:avLst/>
          </a:prstGeom>
          <a:noFill/>
          <a:ln w="9525">
            <a:noFill/>
            <a:miter lim="800000"/>
            <a:headEnd/>
            <a:tailEnd/>
          </a:ln>
        </p:spPr>
        <p:txBody>
          <a:bodyPr wrap="none">
            <a:spAutoFit/>
          </a:bodyPr>
          <a:lstStyle/>
          <a:p>
            <a:r>
              <a:rPr lang="es-ES" sz="1200" b="1"/>
              <a:t>-10</a:t>
            </a:r>
          </a:p>
        </p:txBody>
      </p:sp>
      <p:sp>
        <p:nvSpPr>
          <p:cNvPr id="140328" name="Text Box 43"/>
          <p:cNvSpPr txBox="1">
            <a:spLocks noChangeArrowheads="1"/>
          </p:cNvSpPr>
          <p:nvPr/>
        </p:nvSpPr>
        <p:spPr bwMode="auto">
          <a:xfrm>
            <a:off x="606425" y="3903663"/>
            <a:ext cx="268288" cy="274637"/>
          </a:xfrm>
          <a:prstGeom prst="rect">
            <a:avLst/>
          </a:prstGeom>
          <a:noFill/>
          <a:ln w="9525">
            <a:noFill/>
            <a:miter lim="800000"/>
            <a:headEnd/>
            <a:tailEnd/>
          </a:ln>
        </p:spPr>
        <p:txBody>
          <a:bodyPr wrap="none">
            <a:spAutoFit/>
          </a:bodyPr>
          <a:lstStyle/>
          <a:p>
            <a:r>
              <a:rPr lang="es-ES" sz="1200" b="1"/>
              <a:t>0</a:t>
            </a:r>
          </a:p>
        </p:txBody>
      </p:sp>
      <p:sp>
        <p:nvSpPr>
          <p:cNvPr id="140329" name="Text Box 44"/>
          <p:cNvSpPr txBox="1">
            <a:spLocks noChangeArrowheads="1"/>
          </p:cNvSpPr>
          <p:nvPr/>
        </p:nvSpPr>
        <p:spPr bwMode="auto">
          <a:xfrm>
            <a:off x="515938" y="3500438"/>
            <a:ext cx="352425" cy="274637"/>
          </a:xfrm>
          <a:prstGeom prst="rect">
            <a:avLst/>
          </a:prstGeom>
          <a:noFill/>
          <a:ln w="9525">
            <a:noFill/>
            <a:miter lim="800000"/>
            <a:headEnd/>
            <a:tailEnd/>
          </a:ln>
        </p:spPr>
        <p:txBody>
          <a:bodyPr wrap="none">
            <a:spAutoFit/>
          </a:bodyPr>
          <a:lstStyle/>
          <a:p>
            <a:r>
              <a:rPr lang="es-ES" sz="1200" b="1"/>
              <a:t>10</a:t>
            </a:r>
          </a:p>
        </p:txBody>
      </p:sp>
      <p:sp>
        <p:nvSpPr>
          <p:cNvPr id="140330" name="Text Box 45"/>
          <p:cNvSpPr txBox="1">
            <a:spLocks noChangeArrowheads="1"/>
          </p:cNvSpPr>
          <p:nvPr/>
        </p:nvSpPr>
        <p:spPr bwMode="auto">
          <a:xfrm>
            <a:off x="520700" y="3117850"/>
            <a:ext cx="352425" cy="274638"/>
          </a:xfrm>
          <a:prstGeom prst="rect">
            <a:avLst/>
          </a:prstGeom>
          <a:noFill/>
          <a:ln w="9525">
            <a:noFill/>
            <a:miter lim="800000"/>
            <a:headEnd/>
            <a:tailEnd/>
          </a:ln>
        </p:spPr>
        <p:txBody>
          <a:bodyPr wrap="none">
            <a:spAutoFit/>
          </a:bodyPr>
          <a:lstStyle/>
          <a:p>
            <a:r>
              <a:rPr lang="es-ES" sz="1200" b="1"/>
              <a:t>20</a:t>
            </a:r>
          </a:p>
        </p:txBody>
      </p:sp>
      <p:sp>
        <p:nvSpPr>
          <p:cNvPr id="140331" name="Text Box 46"/>
          <p:cNvSpPr txBox="1">
            <a:spLocks noChangeArrowheads="1"/>
          </p:cNvSpPr>
          <p:nvPr/>
        </p:nvSpPr>
        <p:spPr bwMode="auto">
          <a:xfrm>
            <a:off x="515938" y="2713038"/>
            <a:ext cx="352425" cy="274637"/>
          </a:xfrm>
          <a:prstGeom prst="rect">
            <a:avLst/>
          </a:prstGeom>
          <a:noFill/>
          <a:ln w="9525">
            <a:noFill/>
            <a:miter lim="800000"/>
            <a:headEnd/>
            <a:tailEnd/>
          </a:ln>
        </p:spPr>
        <p:txBody>
          <a:bodyPr wrap="none">
            <a:spAutoFit/>
          </a:bodyPr>
          <a:lstStyle/>
          <a:p>
            <a:r>
              <a:rPr lang="es-ES" sz="1200" b="1"/>
              <a:t>30</a:t>
            </a:r>
          </a:p>
        </p:txBody>
      </p:sp>
      <p:sp>
        <p:nvSpPr>
          <p:cNvPr id="140332" name="Text Box 47"/>
          <p:cNvSpPr txBox="1">
            <a:spLocks noChangeArrowheads="1"/>
          </p:cNvSpPr>
          <p:nvPr/>
        </p:nvSpPr>
        <p:spPr bwMode="auto">
          <a:xfrm>
            <a:off x="523875" y="2314575"/>
            <a:ext cx="352425" cy="274638"/>
          </a:xfrm>
          <a:prstGeom prst="rect">
            <a:avLst/>
          </a:prstGeom>
          <a:noFill/>
          <a:ln w="9525">
            <a:noFill/>
            <a:miter lim="800000"/>
            <a:headEnd/>
            <a:tailEnd/>
          </a:ln>
        </p:spPr>
        <p:txBody>
          <a:bodyPr wrap="none">
            <a:spAutoFit/>
          </a:bodyPr>
          <a:lstStyle/>
          <a:p>
            <a:r>
              <a:rPr lang="es-ES" sz="1200" b="1"/>
              <a:t>40</a:t>
            </a:r>
          </a:p>
        </p:txBody>
      </p:sp>
      <p:sp>
        <p:nvSpPr>
          <p:cNvPr id="140333" name="Text Box 48"/>
          <p:cNvSpPr txBox="1">
            <a:spLocks noChangeArrowheads="1"/>
          </p:cNvSpPr>
          <p:nvPr/>
        </p:nvSpPr>
        <p:spPr bwMode="auto">
          <a:xfrm>
            <a:off x="395288" y="1701800"/>
            <a:ext cx="1130300" cy="517525"/>
          </a:xfrm>
          <a:prstGeom prst="rect">
            <a:avLst/>
          </a:prstGeom>
          <a:noFill/>
          <a:ln w="9525">
            <a:noFill/>
            <a:miter lim="800000"/>
            <a:headEnd/>
            <a:tailEnd/>
          </a:ln>
        </p:spPr>
        <p:txBody>
          <a:bodyPr wrap="none">
            <a:spAutoFit/>
          </a:bodyPr>
          <a:lstStyle/>
          <a:p>
            <a:pPr algn="ctr"/>
            <a:r>
              <a:rPr lang="es-ES" sz="1400" b="1"/>
              <a:t>Dispersión</a:t>
            </a:r>
          </a:p>
          <a:p>
            <a:pPr algn="ctr"/>
            <a:r>
              <a:rPr lang="es-ES" sz="1400" b="1"/>
              <a:t>(ps/nm/km)</a:t>
            </a:r>
          </a:p>
        </p:txBody>
      </p:sp>
      <p:sp>
        <p:nvSpPr>
          <p:cNvPr id="140334" name="Text Box 50"/>
          <p:cNvSpPr txBox="1">
            <a:spLocks noChangeArrowheads="1"/>
          </p:cNvSpPr>
          <p:nvPr/>
        </p:nvSpPr>
        <p:spPr bwMode="auto">
          <a:xfrm>
            <a:off x="7739063" y="4772025"/>
            <a:ext cx="1296987" cy="457200"/>
          </a:xfrm>
          <a:prstGeom prst="rect">
            <a:avLst/>
          </a:prstGeom>
          <a:noFill/>
          <a:ln w="9525">
            <a:noFill/>
            <a:miter lim="800000"/>
            <a:headEnd/>
            <a:tailEnd/>
          </a:ln>
        </p:spPr>
        <p:txBody>
          <a:bodyPr>
            <a:spAutoFit/>
          </a:bodyPr>
          <a:lstStyle/>
          <a:p>
            <a:pPr algn="ctr"/>
            <a:r>
              <a:rPr lang="es-ES" sz="1200" b="1"/>
              <a:t>Dispersión por guía de ondas</a:t>
            </a:r>
          </a:p>
        </p:txBody>
      </p:sp>
      <p:sp>
        <p:nvSpPr>
          <p:cNvPr id="140335" name="Text Box 51"/>
          <p:cNvSpPr txBox="1">
            <a:spLocks noChangeArrowheads="1"/>
          </p:cNvSpPr>
          <p:nvPr/>
        </p:nvSpPr>
        <p:spPr bwMode="auto">
          <a:xfrm>
            <a:off x="7810500" y="2420938"/>
            <a:ext cx="1008063" cy="457200"/>
          </a:xfrm>
          <a:prstGeom prst="rect">
            <a:avLst/>
          </a:prstGeom>
          <a:noFill/>
          <a:ln w="9525">
            <a:noFill/>
            <a:miter lim="800000"/>
            <a:headEnd/>
            <a:tailEnd/>
          </a:ln>
        </p:spPr>
        <p:txBody>
          <a:bodyPr>
            <a:spAutoFit/>
          </a:bodyPr>
          <a:lstStyle/>
          <a:p>
            <a:pPr algn="ctr"/>
            <a:r>
              <a:rPr lang="es-ES" sz="1200" b="1"/>
              <a:t>Dispersión material</a:t>
            </a:r>
          </a:p>
        </p:txBody>
      </p:sp>
      <p:sp>
        <p:nvSpPr>
          <p:cNvPr id="140336" name="Text Box 52"/>
          <p:cNvSpPr txBox="1">
            <a:spLocks noChangeArrowheads="1"/>
          </p:cNvSpPr>
          <p:nvPr/>
        </p:nvSpPr>
        <p:spPr bwMode="auto">
          <a:xfrm>
            <a:off x="7772400" y="3116263"/>
            <a:ext cx="1119188" cy="457200"/>
          </a:xfrm>
          <a:prstGeom prst="rect">
            <a:avLst/>
          </a:prstGeom>
          <a:noFill/>
          <a:ln w="9525">
            <a:noFill/>
            <a:miter lim="800000"/>
            <a:headEnd/>
            <a:tailEnd/>
          </a:ln>
        </p:spPr>
        <p:txBody>
          <a:bodyPr>
            <a:spAutoFit/>
          </a:bodyPr>
          <a:lstStyle/>
          <a:p>
            <a:pPr algn="ctr"/>
            <a:r>
              <a:rPr lang="es-ES" sz="1200" b="1"/>
              <a:t>Dispersión cromática</a:t>
            </a:r>
          </a:p>
        </p:txBody>
      </p:sp>
      <p:sp>
        <p:nvSpPr>
          <p:cNvPr id="140337" name="Line 53"/>
          <p:cNvSpPr>
            <a:spLocks noChangeShapeType="1"/>
          </p:cNvSpPr>
          <p:nvPr/>
        </p:nvSpPr>
        <p:spPr bwMode="auto">
          <a:xfrm>
            <a:off x="4476750" y="4019550"/>
            <a:ext cx="0" cy="1511300"/>
          </a:xfrm>
          <a:prstGeom prst="line">
            <a:avLst/>
          </a:prstGeom>
          <a:noFill/>
          <a:ln w="9525">
            <a:solidFill>
              <a:schemeClr val="tx1"/>
            </a:solidFill>
            <a:prstDash val="sysDot"/>
            <a:round/>
            <a:headEnd/>
            <a:tailEnd/>
          </a:ln>
        </p:spPr>
        <p:txBody>
          <a:bodyPr/>
          <a:lstStyle/>
          <a:p>
            <a:endParaRPr lang="es-ES"/>
          </a:p>
        </p:txBody>
      </p:sp>
      <p:sp>
        <p:nvSpPr>
          <p:cNvPr id="140338" name="Rectangle 59"/>
          <p:cNvSpPr>
            <a:spLocks noChangeArrowheads="1"/>
          </p:cNvSpPr>
          <p:nvPr/>
        </p:nvSpPr>
        <p:spPr bwMode="auto">
          <a:xfrm>
            <a:off x="738188" y="412750"/>
            <a:ext cx="7772400" cy="1000125"/>
          </a:xfrm>
          <a:prstGeom prst="rect">
            <a:avLst/>
          </a:prstGeom>
          <a:noFill/>
          <a:ln w="9525">
            <a:noFill/>
            <a:miter lim="800000"/>
            <a:headEnd/>
            <a:tailEnd/>
          </a:ln>
        </p:spPr>
        <p:txBody>
          <a:bodyPr anchor="ctr"/>
          <a:lstStyle/>
          <a:p>
            <a:pPr algn="ctr"/>
            <a:r>
              <a:rPr lang="es-ES" sz="3200">
                <a:solidFill>
                  <a:schemeClr val="tx2"/>
                </a:solidFill>
              </a:rPr>
              <a:t>Dispersión en fibra monomodo estándar o fibra NDSF (Non Dispersion Shifted Fiber)</a:t>
            </a:r>
          </a:p>
        </p:txBody>
      </p:sp>
      <p:sp>
        <p:nvSpPr>
          <p:cNvPr id="140339" name="Text Box 62"/>
          <p:cNvSpPr txBox="1">
            <a:spLocks noChangeArrowheads="1"/>
          </p:cNvSpPr>
          <p:nvPr/>
        </p:nvSpPr>
        <p:spPr bwMode="auto">
          <a:xfrm>
            <a:off x="4979988" y="5891213"/>
            <a:ext cx="792162" cy="274637"/>
          </a:xfrm>
          <a:prstGeom prst="rect">
            <a:avLst/>
          </a:prstGeom>
          <a:noFill/>
          <a:ln w="9525">
            <a:noFill/>
            <a:miter lim="800000"/>
            <a:headEnd/>
            <a:tailEnd/>
          </a:ln>
        </p:spPr>
        <p:txBody>
          <a:bodyPr wrap="none">
            <a:spAutoFit/>
          </a:bodyPr>
          <a:lstStyle/>
          <a:p>
            <a:pPr algn="ctr"/>
            <a:r>
              <a:rPr lang="es-ES" sz="1200" b="1"/>
              <a:t>1310 nm</a:t>
            </a:r>
          </a:p>
        </p:txBody>
      </p:sp>
      <p:sp>
        <p:nvSpPr>
          <p:cNvPr id="140340" name="Line 63"/>
          <p:cNvSpPr>
            <a:spLocks noChangeShapeType="1"/>
          </p:cNvSpPr>
          <p:nvPr/>
        </p:nvSpPr>
        <p:spPr bwMode="auto">
          <a:xfrm flipH="1" flipV="1">
            <a:off x="4548188" y="5530850"/>
            <a:ext cx="503237" cy="433388"/>
          </a:xfrm>
          <a:prstGeom prst="line">
            <a:avLst/>
          </a:prstGeom>
          <a:noFill/>
          <a:ln w="9525">
            <a:solidFill>
              <a:schemeClr val="tx1"/>
            </a:solidFill>
            <a:round/>
            <a:headEnd/>
            <a:tailEnd type="triangle" w="med" len="med"/>
          </a:ln>
        </p:spPr>
        <p:txBody>
          <a:bodyPr/>
          <a:lstStyle/>
          <a:p>
            <a:endParaRPr lang="es-ES"/>
          </a:p>
        </p:txBody>
      </p:sp>
      <p:sp>
        <p:nvSpPr>
          <p:cNvPr id="140341" name="Line 65"/>
          <p:cNvSpPr>
            <a:spLocks noChangeShapeType="1"/>
          </p:cNvSpPr>
          <p:nvPr/>
        </p:nvSpPr>
        <p:spPr bwMode="auto">
          <a:xfrm flipH="1">
            <a:off x="7451725" y="2565400"/>
            <a:ext cx="431800" cy="142875"/>
          </a:xfrm>
          <a:prstGeom prst="line">
            <a:avLst/>
          </a:prstGeom>
          <a:noFill/>
          <a:ln w="9525">
            <a:solidFill>
              <a:schemeClr val="tx1"/>
            </a:solidFill>
            <a:round/>
            <a:headEnd/>
            <a:tailEnd type="triangle" w="med" len="med"/>
          </a:ln>
        </p:spPr>
        <p:txBody>
          <a:bodyPr/>
          <a:lstStyle/>
          <a:p>
            <a:endParaRPr lang="es-ES"/>
          </a:p>
        </p:txBody>
      </p:sp>
      <p:sp>
        <p:nvSpPr>
          <p:cNvPr id="140342" name="Line 67"/>
          <p:cNvSpPr>
            <a:spLocks noChangeShapeType="1"/>
          </p:cNvSpPr>
          <p:nvPr/>
        </p:nvSpPr>
        <p:spPr bwMode="auto">
          <a:xfrm flipH="1" flipV="1">
            <a:off x="7451725" y="3255963"/>
            <a:ext cx="431800" cy="0"/>
          </a:xfrm>
          <a:prstGeom prst="line">
            <a:avLst/>
          </a:prstGeom>
          <a:noFill/>
          <a:ln w="9525">
            <a:solidFill>
              <a:schemeClr val="tx1"/>
            </a:solidFill>
            <a:round/>
            <a:headEnd/>
            <a:tailEnd type="triangle" w="med" len="med"/>
          </a:ln>
        </p:spPr>
        <p:txBody>
          <a:bodyPr/>
          <a:lstStyle/>
          <a:p>
            <a:endParaRPr lang="es-ES"/>
          </a:p>
        </p:txBody>
      </p:sp>
      <p:sp>
        <p:nvSpPr>
          <p:cNvPr id="140343" name="Line 68"/>
          <p:cNvSpPr>
            <a:spLocks noChangeShapeType="1"/>
          </p:cNvSpPr>
          <p:nvPr/>
        </p:nvSpPr>
        <p:spPr bwMode="auto">
          <a:xfrm flipH="1">
            <a:off x="7481888" y="4903788"/>
            <a:ext cx="334962" cy="0"/>
          </a:xfrm>
          <a:prstGeom prst="line">
            <a:avLst/>
          </a:prstGeom>
          <a:noFill/>
          <a:ln w="9525">
            <a:solidFill>
              <a:schemeClr val="tx1"/>
            </a:solidFill>
            <a:round/>
            <a:headEnd/>
            <a:tailEnd type="triangle" w="med" len="med"/>
          </a:ln>
        </p:spPr>
        <p:txBody>
          <a:bodyPr/>
          <a:lstStyle/>
          <a:p>
            <a:endParaRPr lang="es-ES"/>
          </a:p>
        </p:txBody>
      </p:sp>
      <p:sp>
        <p:nvSpPr>
          <p:cNvPr id="59" name="5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40</a:t>
            </a:fld>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a:xfrm>
            <a:off x="685800" y="115888"/>
            <a:ext cx="7772400" cy="1143000"/>
          </a:xfrm>
        </p:spPr>
        <p:txBody>
          <a:bodyPr/>
          <a:lstStyle/>
          <a:p>
            <a:pPr eaLnBrk="1" hangingPunct="1"/>
            <a:r>
              <a:rPr lang="es-ES" sz="3600" smtClean="0"/>
              <a:t>Fibra DSF (Dispersion Shifted Fiber)</a:t>
            </a:r>
          </a:p>
        </p:txBody>
      </p:sp>
      <p:sp>
        <p:nvSpPr>
          <p:cNvPr id="141316" name="Rectangle 3"/>
          <p:cNvSpPr>
            <a:spLocks noGrp="1" noChangeArrowheads="1"/>
          </p:cNvSpPr>
          <p:nvPr>
            <p:ph type="body" idx="1"/>
          </p:nvPr>
        </p:nvSpPr>
        <p:spPr>
          <a:xfrm>
            <a:off x="685800" y="1485900"/>
            <a:ext cx="7989888" cy="4464050"/>
          </a:xfrm>
        </p:spPr>
        <p:txBody>
          <a:bodyPr/>
          <a:lstStyle/>
          <a:p>
            <a:pPr eaLnBrk="1" hangingPunct="1">
              <a:lnSpc>
                <a:spcPct val="85000"/>
              </a:lnSpc>
            </a:pPr>
            <a:r>
              <a:rPr lang="es-ES_tradnl" sz="2400" smtClean="0"/>
              <a:t>La fibra NDSF (monomodo estándar) fue diseñada pensando en su uso en 2ª ventana. Por eso se ha buscado que en esa </a:t>
            </a:r>
            <a:r>
              <a:rPr lang="es-ES" sz="2400" smtClean="0">
                <a:sym typeface="Symbol" pitchFamily="18" charset="2"/>
              </a:rPr>
              <a:t></a:t>
            </a:r>
            <a:r>
              <a:rPr lang="es-ES_tradnl" sz="2400" smtClean="0"/>
              <a:t> las dos formas de dispersión se cancelen.</a:t>
            </a:r>
            <a:endParaRPr lang="es-ES" sz="2400" smtClean="0"/>
          </a:p>
          <a:p>
            <a:pPr eaLnBrk="1" hangingPunct="1">
              <a:lnSpc>
                <a:spcPct val="85000"/>
              </a:lnSpc>
            </a:pPr>
            <a:r>
              <a:rPr lang="es-ES" sz="2400" smtClean="0"/>
              <a:t>La 3ª ventana tiene menor atenuación y permite mayores distancias, pero en esa </a:t>
            </a:r>
            <a:r>
              <a:rPr lang="es-ES" sz="2400" smtClean="0">
                <a:sym typeface="Symbol" pitchFamily="18" charset="2"/>
              </a:rPr>
              <a:t> hay mucha dispersión,</a:t>
            </a:r>
            <a:r>
              <a:rPr lang="es-ES" sz="2400" b="1" smtClean="0">
                <a:sym typeface="Symbol" pitchFamily="18" charset="2"/>
              </a:rPr>
              <a:t> </a:t>
            </a:r>
            <a:r>
              <a:rPr lang="es-ES" sz="2400" smtClean="0"/>
              <a:t>lo cual limita el alcance a grandes velocidades.</a:t>
            </a:r>
          </a:p>
          <a:p>
            <a:pPr eaLnBrk="1" hangingPunct="1">
              <a:lnSpc>
                <a:spcPct val="85000"/>
              </a:lnSpc>
            </a:pPr>
            <a:r>
              <a:rPr lang="es-ES" sz="2400" smtClean="0"/>
              <a:t>Solución: fabricar fibra en la que la dispersión se cancele a 1550 nm, no a 1310. Esta se denomina fibra DSF (Dispersion Shifted Fiber) y se introdujo a mediados de los 80 para mejorar el alcance en 3ª ventana</a:t>
            </a:r>
          </a:p>
          <a:p>
            <a:pPr eaLnBrk="1" hangingPunct="1">
              <a:lnSpc>
                <a:spcPct val="85000"/>
              </a:lnSpc>
            </a:pPr>
            <a:r>
              <a:rPr lang="es-ES" sz="2400" smtClean="0"/>
              <a:t>Para ello se modifica la fibra para hacer que más parte del haz viaje por la cubierta. De este modo se aumenta la dispersión por guía de ondas.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41</a:t>
            </a:fld>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ChangeArrowheads="1"/>
          </p:cNvSpPr>
          <p:nvPr/>
        </p:nvSpPr>
        <p:spPr bwMode="auto">
          <a:xfrm>
            <a:off x="939800" y="2060575"/>
            <a:ext cx="6440488" cy="3160713"/>
          </a:xfrm>
          <a:prstGeom prst="rect">
            <a:avLst/>
          </a:prstGeom>
          <a:noFill/>
          <a:ln w="19050">
            <a:solidFill>
              <a:schemeClr val="tx1"/>
            </a:solidFill>
            <a:miter lim="800000"/>
            <a:headEnd/>
            <a:tailEnd/>
          </a:ln>
        </p:spPr>
        <p:txBody>
          <a:bodyPr wrap="none" anchor="ctr"/>
          <a:lstStyle/>
          <a:p>
            <a:endParaRPr lang="es-ES"/>
          </a:p>
        </p:txBody>
      </p:sp>
      <p:sp>
        <p:nvSpPr>
          <p:cNvPr id="142340" name="Line 3"/>
          <p:cNvSpPr>
            <a:spLocks noChangeShapeType="1"/>
          </p:cNvSpPr>
          <p:nvPr/>
        </p:nvSpPr>
        <p:spPr bwMode="auto">
          <a:xfrm flipV="1">
            <a:off x="2235200" y="5216525"/>
            <a:ext cx="0" cy="109538"/>
          </a:xfrm>
          <a:prstGeom prst="line">
            <a:avLst/>
          </a:prstGeom>
          <a:noFill/>
          <a:ln w="19050">
            <a:solidFill>
              <a:schemeClr val="tx1"/>
            </a:solidFill>
            <a:round/>
            <a:headEnd/>
            <a:tailEnd/>
          </a:ln>
        </p:spPr>
        <p:txBody>
          <a:bodyPr/>
          <a:lstStyle/>
          <a:p>
            <a:endParaRPr lang="es-ES"/>
          </a:p>
        </p:txBody>
      </p:sp>
      <p:sp>
        <p:nvSpPr>
          <p:cNvPr id="142341" name="Line 4"/>
          <p:cNvSpPr>
            <a:spLocks noChangeShapeType="1"/>
          </p:cNvSpPr>
          <p:nvPr/>
        </p:nvSpPr>
        <p:spPr bwMode="auto">
          <a:xfrm flipV="1">
            <a:off x="1233488" y="5216525"/>
            <a:ext cx="0" cy="109538"/>
          </a:xfrm>
          <a:prstGeom prst="line">
            <a:avLst/>
          </a:prstGeom>
          <a:noFill/>
          <a:ln w="19050">
            <a:solidFill>
              <a:schemeClr val="tx1"/>
            </a:solidFill>
            <a:round/>
            <a:headEnd/>
            <a:tailEnd/>
          </a:ln>
        </p:spPr>
        <p:txBody>
          <a:bodyPr/>
          <a:lstStyle/>
          <a:p>
            <a:endParaRPr lang="es-ES"/>
          </a:p>
        </p:txBody>
      </p:sp>
      <p:sp>
        <p:nvSpPr>
          <p:cNvPr id="142342" name="Line 5"/>
          <p:cNvSpPr>
            <a:spLocks noChangeShapeType="1"/>
          </p:cNvSpPr>
          <p:nvPr/>
        </p:nvSpPr>
        <p:spPr bwMode="auto">
          <a:xfrm flipV="1">
            <a:off x="3251200" y="5221288"/>
            <a:ext cx="0" cy="109537"/>
          </a:xfrm>
          <a:prstGeom prst="line">
            <a:avLst/>
          </a:prstGeom>
          <a:noFill/>
          <a:ln w="19050">
            <a:solidFill>
              <a:schemeClr val="tx1"/>
            </a:solidFill>
            <a:round/>
            <a:headEnd/>
            <a:tailEnd/>
          </a:ln>
        </p:spPr>
        <p:txBody>
          <a:bodyPr/>
          <a:lstStyle/>
          <a:p>
            <a:endParaRPr lang="es-ES"/>
          </a:p>
        </p:txBody>
      </p:sp>
      <p:sp>
        <p:nvSpPr>
          <p:cNvPr id="142343" name="Line 6"/>
          <p:cNvSpPr>
            <a:spLocks noChangeShapeType="1"/>
          </p:cNvSpPr>
          <p:nvPr/>
        </p:nvSpPr>
        <p:spPr bwMode="auto">
          <a:xfrm flipV="1">
            <a:off x="4248150" y="5221288"/>
            <a:ext cx="0" cy="109537"/>
          </a:xfrm>
          <a:prstGeom prst="line">
            <a:avLst/>
          </a:prstGeom>
          <a:noFill/>
          <a:ln w="19050">
            <a:solidFill>
              <a:schemeClr val="tx1"/>
            </a:solidFill>
            <a:round/>
            <a:headEnd/>
            <a:tailEnd/>
          </a:ln>
        </p:spPr>
        <p:txBody>
          <a:bodyPr/>
          <a:lstStyle/>
          <a:p>
            <a:endParaRPr lang="es-ES"/>
          </a:p>
        </p:txBody>
      </p:sp>
      <p:sp>
        <p:nvSpPr>
          <p:cNvPr id="142344" name="Line 7"/>
          <p:cNvSpPr>
            <a:spLocks noChangeShapeType="1"/>
          </p:cNvSpPr>
          <p:nvPr/>
        </p:nvSpPr>
        <p:spPr bwMode="auto">
          <a:xfrm flipV="1">
            <a:off x="5265738" y="5226050"/>
            <a:ext cx="0" cy="109538"/>
          </a:xfrm>
          <a:prstGeom prst="line">
            <a:avLst/>
          </a:prstGeom>
          <a:noFill/>
          <a:ln w="19050">
            <a:solidFill>
              <a:schemeClr val="tx1"/>
            </a:solidFill>
            <a:round/>
            <a:headEnd/>
            <a:tailEnd/>
          </a:ln>
        </p:spPr>
        <p:txBody>
          <a:bodyPr/>
          <a:lstStyle/>
          <a:p>
            <a:endParaRPr lang="es-ES"/>
          </a:p>
        </p:txBody>
      </p:sp>
      <p:sp>
        <p:nvSpPr>
          <p:cNvPr id="142345" name="Line 8"/>
          <p:cNvSpPr>
            <a:spLocks noChangeShapeType="1"/>
          </p:cNvSpPr>
          <p:nvPr/>
        </p:nvSpPr>
        <p:spPr bwMode="auto">
          <a:xfrm flipV="1">
            <a:off x="6278563" y="5226050"/>
            <a:ext cx="0" cy="109538"/>
          </a:xfrm>
          <a:prstGeom prst="line">
            <a:avLst/>
          </a:prstGeom>
          <a:noFill/>
          <a:ln w="19050">
            <a:solidFill>
              <a:schemeClr val="tx1"/>
            </a:solidFill>
            <a:round/>
            <a:headEnd/>
            <a:tailEnd/>
          </a:ln>
        </p:spPr>
        <p:txBody>
          <a:bodyPr/>
          <a:lstStyle/>
          <a:p>
            <a:endParaRPr lang="es-ES"/>
          </a:p>
        </p:txBody>
      </p:sp>
      <p:sp>
        <p:nvSpPr>
          <p:cNvPr id="142346" name="Line 9"/>
          <p:cNvSpPr>
            <a:spLocks noChangeShapeType="1"/>
          </p:cNvSpPr>
          <p:nvPr/>
        </p:nvSpPr>
        <p:spPr bwMode="auto">
          <a:xfrm flipV="1">
            <a:off x="7277100" y="5230813"/>
            <a:ext cx="0" cy="109537"/>
          </a:xfrm>
          <a:prstGeom prst="line">
            <a:avLst/>
          </a:prstGeom>
          <a:noFill/>
          <a:ln w="19050">
            <a:solidFill>
              <a:schemeClr val="tx1"/>
            </a:solidFill>
            <a:round/>
            <a:headEnd/>
            <a:tailEnd/>
          </a:ln>
        </p:spPr>
        <p:txBody>
          <a:bodyPr/>
          <a:lstStyle/>
          <a:p>
            <a:endParaRPr lang="es-ES"/>
          </a:p>
        </p:txBody>
      </p:sp>
      <p:sp>
        <p:nvSpPr>
          <p:cNvPr id="142347" name="Line 10"/>
          <p:cNvSpPr>
            <a:spLocks noChangeShapeType="1"/>
          </p:cNvSpPr>
          <p:nvPr/>
        </p:nvSpPr>
        <p:spPr bwMode="auto">
          <a:xfrm rot="5400000" flipV="1">
            <a:off x="885032" y="4987131"/>
            <a:ext cx="0" cy="109537"/>
          </a:xfrm>
          <a:prstGeom prst="line">
            <a:avLst/>
          </a:prstGeom>
          <a:noFill/>
          <a:ln w="19050">
            <a:solidFill>
              <a:schemeClr val="tx1"/>
            </a:solidFill>
            <a:round/>
            <a:headEnd/>
            <a:tailEnd/>
          </a:ln>
        </p:spPr>
        <p:txBody>
          <a:bodyPr/>
          <a:lstStyle/>
          <a:p>
            <a:endParaRPr lang="es-ES"/>
          </a:p>
        </p:txBody>
      </p:sp>
      <p:sp>
        <p:nvSpPr>
          <p:cNvPr id="142348" name="Line 11"/>
          <p:cNvSpPr>
            <a:spLocks noChangeShapeType="1"/>
          </p:cNvSpPr>
          <p:nvPr/>
        </p:nvSpPr>
        <p:spPr bwMode="auto">
          <a:xfrm rot="5400000" flipV="1">
            <a:off x="881857" y="4579144"/>
            <a:ext cx="0" cy="109537"/>
          </a:xfrm>
          <a:prstGeom prst="line">
            <a:avLst/>
          </a:prstGeom>
          <a:noFill/>
          <a:ln w="19050">
            <a:solidFill>
              <a:schemeClr val="tx1"/>
            </a:solidFill>
            <a:round/>
            <a:headEnd/>
            <a:tailEnd/>
          </a:ln>
        </p:spPr>
        <p:txBody>
          <a:bodyPr/>
          <a:lstStyle/>
          <a:p>
            <a:endParaRPr lang="es-ES"/>
          </a:p>
        </p:txBody>
      </p:sp>
      <p:sp>
        <p:nvSpPr>
          <p:cNvPr id="142349" name="Line 12"/>
          <p:cNvSpPr>
            <a:spLocks noChangeShapeType="1"/>
          </p:cNvSpPr>
          <p:nvPr/>
        </p:nvSpPr>
        <p:spPr bwMode="auto">
          <a:xfrm rot="5400000" flipV="1">
            <a:off x="881857" y="4167981"/>
            <a:ext cx="0" cy="109537"/>
          </a:xfrm>
          <a:prstGeom prst="line">
            <a:avLst/>
          </a:prstGeom>
          <a:noFill/>
          <a:ln w="19050">
            <a:solidFill>
              <a:schemeClr val="tx1"/>
            </a:solidFill>
            <a:round/>
            <a:headEnd/>
            <a:tailEnd/>
          </a:ln>
        </p:spPr>
        <p:txBody>
          <a:bodyPr/>
          <a:lstStyle/>
          <a:p>
            <a:endParaRPr lang="es-ES"/>
          </a:p>
        </p:txBody>
      </p:sp>
      <p:sp>
        <p:nvSpPr>
          <p:cNvPr id="142350" name="Line 13"/>
          <p:cNvSpPr>
            <a:spLocks noChangeShapeType="1"/>
          </p:cNvSpPr>
          <p:nvPr/>
        </p:nvSpPr>
        <p:spPr bwMode="auto">
          <a:xfrm rot="5400000" flipV="1">
            <a:off x="889794" y="3756819"/>
            <a:ext cx="0" cy="109538"/>
          </a:xfrm>
          <a:prstGeom prst="line">
            <a:avLst/>
          </a:prstGeom>
          <a:noFill/>
          <a:ln w="19050">
            <a:solidFill>
              <a:schemeClr val="tx1"/>
            </a:solidFill>
            <a:round/>
            <a:headEnd/>
            <a:tailEnd/>
          </a:ln>
        </p:spPr>
        <p:txBody>
          <a:bodyPr/>
          <a:lstStyle/>
          <a:p>
            <a:endParaRPr lang="es-ES"/>
          </a:p>
        </p:txBody>
      </p:sp>
      <p:sp>
        <p:nvSpPr>
          <p:cNvPr id="142351" name="Line 14"/>
          <p:cNvSpPr>
            <a:spLocks noChangeShapeType="1"/>
          </p:cNvSpPr>
          <p:nvPr/>
        </p:nvSpPr>
        <p:spPr bwMode="auto">
          <a:xfrm rot="5400000" flipV="1">
            <a:off x="881857" y="3355181"/>
            <a:ext cx="0" cy="109537"/>
          </a:xfrm>
          <a:prstGeom prst="line">
            <a:avLst/>
          </a:prstGeom>
          <a:noFill/>
          <a:ln w="19050">
            <a:solidFill>
              <a:schemeClr val="tx1"/>
            </a:solidFill>
            <a:round/>
            <a:headEnd/>
            <a:tailEnd/>
          </a:ln>
        </p:spPr>
        <p:txBody>
          <a:bodyPr/>
          <a:lstStyle/>
          <a:p>
            <a:endParaRPr lang="es-ES"/>
          </a:p>
        </p:txBody>
      </p:sp>
      <p:sp>
        <p:nvSpPr>
          <p:cNvPr id="142352" name="Line 15"/>
          <p:cNvSpPr>
            <a:spLocks noChangeShapeType="1"/>
          </p:cNvSpPr>
          <p:nvPr/>
        </p:nvSpPr>
        <p:spPr bwMode="auto">
          <a:xfrm rot="5400000" flipV="1">
            <a:off x="885032" y="2972594"/>
            <a:ext cx="0" cy="109537"/>
          </a:xfrm>
          <a:prstGeom prst="line">
            <a:avLst/>
          </a:prstGeom>
          <a:noFill/>
          <a:ln w="19050">
            <a:solidFill>
              <a:schemeClr val="tx1"/>
            </a:solidFill>
            <a:round/>
            <a:headEnd/>
            <a:tailEnd/>
          </a:ln>
        </p:spPr>
        <p:txBody>
          <a:bodyPr/>
          <a:lstStyle/>
          <a:p>
            <a:endParaRPr lang="es-ES"/>
          </a:p>
        </p:txBody>
      </p:sp>
      <p:sp>
        <p:nvSpPr>
          <p:cNvPr id="142353" name="Line 16"/>
          <p:cNvSpPr>
            <a:spLocks noChangeShapeType="1"/>
          </p:cNvSpPr>
          <p:nvPr/>
        </p:nvSpPr>
        <p:spPr bwMode="auto">
          <a:xfrm rot="5400000" flipV="1">
            <a:off x="881857" y="2567781"/>
            <a:ext cx="0" cy="109537"/>
          </a:xfrm>
          <a:prstGeom prst="line">
            <a:avLst/>
          </a:prstGeom>
          <a:noFill/>
          <a:ln w="19050">
            <a:solidFill>
              <a:schemeClr val="tx1"/>
            </a:solidFill>
            <a:round/>
            <a:headEnd/>
            <a:tailEnd/>
          </a:ln>
        </p:spPr>
        <p:txBody>
          <a:bodyPr/>
          <a:lstStyle/>
          <a:p>
            <a:endParaRPr lang="es-ES"/>
          </a:p>
        </p:txBody>
      </p:sp>
      <p:sp>
        <p:nvSpPr>
          <p:cNvPr id="142354" name="Line 17"/>
          <p:cNvSpPr>
            <a:spLocks noChangeShapeType="1"/>
          </p:cNvSpPr>
          <p:nvPr/>
        </p:nvSpPr>
        <p:spPr bwMode="auto">
          <a:xfrm rot="5400000" flipV="1">
            <a:off x="885032" y="2167731"/>
            <a:ext cx="0" cy="109537"/>
          </a:xfrm>
          <a:prstGeom prst="line">
            <a:avLst/>
          </a:prstGeom>
          <a:noFill/>
          <a:ln w="19050">
            <a:solidFill>
              <a:schemeClr val="tx1"/>
            </a:solidFill>
            <a:round/>
            <a:headEnd/>
            <a:tailEnd/>
          </a:ln>
        </p:spPr>
        <p:txBody>
          <a:bodyPr/>
          <a:lstStyle/>
          <a:p>
            <a:endParaRPr lang="es-ES"/>
          </a:p>
        </p:txBody>
      </p:sp>
      <p:sp>
        <p:nvSpPr>
          <p:cNvPr id="142355" name="Line 18"/>
          <p:cNvSpPr>
            <a:spLocks noChangeShapeType="1"/>
          </p:cNvSpPr>
          <p:nvPr/>
        </p:nvSpPr>
        <p:spPr bwMode="auto">
          <a:xfrm>
            <a:off x="920750" y="3813175"/>
            <a:ext cx="6454775" cy="0"/>
          </a:xfrm>
          <a:prstGeom prst="line">
            <a:avLst/>
          </a:prstGeom>
          <a:noFill/>
          <a:ln w="9525">
            <a:solidFill>
              <a:schemeClr val="tx1"/>
            </a:solidFill>
            <a:prstDash val="sysDot"/>
            <a:round/>
            <a:headEnd/>
            <a:tailEnd/>
          </a:ln>
        </p:spPr>
        <p:txBody>
          <a:bodyPr/>
          <a:lstStyle/>
          <a:p>
            <a:endParaRPr lang="es-ES"/>
          </a:p>
        </p:txBody>
      </p:sp>
      <p:sp>
        <p:nvSpPr>
          <p:cNvPr id="142356" name="Line 19"/>
          <p:cNvSpPr>
            <a:spLocks noChangeShapeType="1"/>
          </p:cNvSpPr>
          <p:nvPr/>
        </p:nvSpPr>
        <p:spPr bwMode="auto">
          <a:xfrm flipV="1">
            <a:off x="935038" y="3441700"/>
            <a:ext cx="3436937" cy="1766888"/>
          </a:xfrm>
          <a:prstGeom prst="line">
            <a:avLst/>
          </a:prstGeom>
          <a:noFill/>
          <a:ln w="31750">
            <a:solidFill>
              <a:schemeClr val="tx1"/>
            </a:solidFill>
            <a:prstDash val="sysDot"/>
            <a:round/>
            <a:headEnd/>
            <a:tailEnd/>
          </a:ln>
        </p:spPr>
        <p:txBody>
          <a:bodyPr/>
          <a:lstStyle/>
          <a:p>
            <a:endParaRPr lang="es-ES"/>
          </a:p>
        </p:txBody>
      </p:sp>
      <p:sp>
        <p:nvSpPr>
          <p:cNvPr id="142357" name="Line 20"/>
          <p:cNvSpPr>
            <a:spLocks noChangeShapeType="1"/>
          </p:cNvSpPr>
          <p:nvPr/>
        </p:nvSpPr>
        <p:spPr bwMode="auto">
          <a:xfrm flipV="1">
            <a:off x="4378325" y="2816225"/>
            <a:ext cx="1954213" cy="627063"/>
          </a:xfrm>
          <a:prstGeom prst="line">
            <a:avLst/>
          </a:prstGeom>
          <a:noFill/>
          <a:ln w="31750">
            <a:solidFill>
              <a:schemeClr val="tx1"/>
            </a:solidFill>
            <a:prstDash val="sysDot"/>
            <a:round/>
            <a:headEnd/>
            <a:tailEnd/>
          </a:ln>
        </p:spPr>
        <p:txBody>
          <a:bodyPr/>
          <a:lstStyle/>
          <a:p>
            <a:endParaRPr lang="es-ES"/>
          </a:p>
        </p:txBody>
      </p:sp>
      <p:sp>
        <p:nvSpPr>
          <p:cNvPr id="142358" name="Line 21"/>
          <p:cNvSpPr>
            <a:spLocks noChangeShapeType="1"/>
          </p:cNvSpPr>
          <p:nvPr/>
        </p:nvSpPr>
        <p:spPr bwMode="auto">
          <a:xfrm flipV="1">
            <a:off x="6346825" y="2563813"/>
            <a:ext cx="1035050" cy="246062"/>
          </a:xfrm>
          <a:prstGeom prst="line">
            <a:avLst/>
          </a:prstGeom>
          <a:noFill/>
          <a:ln w="31750">
            <a:solidFill>
              <a:schemeClr val="tx1"/>
            </a:solidFill>
            <a:prstDash val="sysDot"/>
            <a:round/>
            <a:headEnd/>
            <a:tailEnd/>
          </a:ln>
        </p:spPr>
        <p:txBody>
          <a:bodyPr/>
          <a:lstStyle/>
          <a:p>
            <a:endParaRPr lang="es-ES"/>
          </a:p>
        </p:txBody>
      </p:sp>
      <p:sp>
        <p:nvSpPr>
          <p:cNvPr id="142359" name="Line 22"/>
          <p:cNvSpPr>
            <a:spLocks noChangeShapeType="1"/>
          </p:cNvSpPr>
          <p:nvPr/>
        </p:nvSpPr>
        <p:spPr bwMode="auto">
          <a:xfrm>
            <a:off x="941388" y="3821113"/>
            <a:ext cx="4341812" cy="882650"/>
          </a:xfrm>
          <a:prstGeom prst="line">
            <a:avLst/>
          </a:prstGeom>
          <a:noFill/>
          <a:ln w="31750">
            <a:solidFill>
              <a:schemeClr val="tx1"/>
            </a:solidFill>
            <a:prstDash val="dash"/>
            <a:round/>
            <a:headEnd/>
            <a:tailEnd/>
          </a:ln>
        </p:spPr>
        <p:txBody>
          <a:bodyPr/>
          <a:lstStyle/>
          <a:p>
            <a:endParaRPr lang="es-ES"/>
          </a:p>
        </p:txBody>
      </p:sp>
      <p:sp>
        <p:nvSpPr>
          <p:cNvPr id="142360" name="Line 23"/>
          <p:cNvSpPr>
            <a:spLocks noChangeShapeType="1"/>
          </p:cNvSpPr>
          <p:nvPr/>
        </p:nvSpPr>
        <p:spPr bwMode="auto">
          <a:xfrm>
            <a:off x="5292725" y="4703763"/>
            <a:ext cx="1689100" cy="230187"/>
          </a:xfrm>
          <a:prstGeom prst="line">
            <a:avLst/>
          </a:prstGeom>
          <a:noFill/>
          <a:ln w="31750">
            <a:solidFill>
              <a:schemeClr val="tx1"/>
            </a:solidFill>
            <a:prstDash val="dash"/>
            <a:round/>
            <a:headEnd/>
            <a:tailEnd/>
          </a:ln>
        </p:spPr>
        <p:txBody>
          <a:bodyPr/>
          <a:lstStyle/>
          <a:p>
            <a:endParaRPr lang="es-ES"/>
          </a:p>
        </p:txBody>
      </p:sp>
      <p:sp>
        <p:nvSpPr>
          <p:cNvPr id="142361" name="Line 24"/>
          <p:cNvSpPr>
            <a:spLocks noChangeShapeType="1"/>
          </p:cNvSpPr>
          <p:nvPr/>
        </p:nvSpPr>
        <p:spPr bwMode="auto">
          <a:xfrm>
            <a:off x="6977063" y="4933950"/>
            <a:ext cx="374650" cy="125413"/>
          </a:xfrm>
          <a:prstGeom prst="line">
            <a:avLst/>
          </a:prstGeom>
          <a:noFill/>
          <a:ln w="31750">
            <a:solidFill>
              <a:schemeClr val="tx1"/>
            </a:solidFill>
            <a:prstDash val="dash"/>
            <a:round/>
            <a:headEnd/>
            <a:tailEnd/>
          </a:ln>
        </p:spPr>
        <p:txBody>
          <a:bodyPr/>
          <a:lstStyle/>
          <a:p>
            <a:endParaRPr lang="es-ES"/>
          </a:p>
        </p:txBody>
      </p:sp>
      <p:sp>
        <p:nvSpPr>
          <p:cNvPr id="142362" name="Line 25"/>
          <p:cNvSpPr>
            <a:spLocks noChangeShapeType="1"/>
          </p:cNvSpPr>
          <p:nvPr/>
        </p:nvSpPr>
        <p:spPr bwMode="auto">
          <a:xfrm flipV="1">
            <a:off x="949325" y="3810000"/>
            <a:ext cx="5724525" cy="1390650"/>
          </a:xfrm>
          <a:prstGeom prst="line">
            <a:avLst/>
          </a:prstGeom>
          <a:noFill/>
          <a:ln w="31750">
            <a:solidFill>
              <a:schemeClr val="tx1"/>
            </a:solidFill>
            <a:prstDash val="lgDashDotDot"/>
            <a:round/>
            <a:headEnd/>
            <a:tailEnd/>
          </a:ln>
        </p:spPr>
        <p:txBody>
          <a:bodyPr/>
          <a:lstStyle/>
          <a:p>
            <a:endParaRPr lang="es-ES"/>
          </a:p>
        </p:txBody>
      </p:sp>
      <p:sp>
        <p:nvSpPr>
          <p:cNvPr id="142363" name="Line 26"/>
          <p:cNvSpPr>
            <a:spLocks noChangeShapeType="1"/>
          </p:cNvSpPr>
          <p:nvPr/>
        </p:nvSpPr>
        <p:spPr bwMode="auto">
          <a:xfrm flipV="1">
            <a:off x="6667500" y="3673475"/>
            <a:ext cx="701675" cy="136525"/>
          </a:xfrm>
          <a:prstGeom prst="line">
            <a:avLst/>
          </a:prstGeom>
          <a:noFill/>
          <a:ln w="31750">
            <a:solidFill>
              <a:schemeClr val="tx1"/>
            </a:solidFill>
            <a:prstDash val="lgDashDotDot"/>
            <a:round/>
            <a:headEnd/>
            <a:tailEnd/>
          </a:ln>
        </p:spPr>
        <p:txBody>
          <a:bodyPr/>
          <a:lstStyle/>
          <a:p>
            <a:endParaRPr lang="es-ES"/>
          </a:p>
        </p:txBody>
      </p:sp>
      <p:sp>
        <p:nvSpPr>
          <p:cNvPr id="142364" name="Text Box 28"/>
          <p:cNvSpPr txBox="1">
            <a:spLocks noChangeArrowheads="1"/>
          </p:cNvSpPr>
          <p:nvPr/>
        </p:nvSpPr>
        <p:spPr bwMode="auto">
          <a:xfrm>
            <a:off x="971550" y="5373688"/>
            <a:ext cx="520700" cy="274637"/>
          </a:xfrm>
          <a:prstGeom prst="rect">
            <a:avLst/>
          </a:prstGeom>
          <a:noFill/>
          <a:ln w="9525">
            <a:noFill/>
            <a:miter lim="800000"/>
            <a:headEnd/>
            <a:tailEnd/>
          </a:ln>
        </p:spPr>
        <p:txBody>
          <a:bodyPr wrap="none">
            <a:spAutoFit/>
          </a:bodyPr>
          <a:lstStyle/>
          <a:p>
            <a:r>
              <a:rPr lang="es-ES" sz="1200" b="1"/>
              <a:t>1000</a:t>
            </a:r>
          </a:p>
        </p:txBody>
      </p:sp>
      <p:sp>
        <p:nvSpPr>
          <p:cNvPr id="142365" name="Text Box 29"/>
          <p:cNvSpPr txBox="1">
            <a:spLocks noChangeArrowheads="1"/>
          </p:cNvSpPr>
          <p:nvPr/>
        </p:nvSpPr>
        <p:spPr bwMode="auto">
          <a:xfrm>
            <a:off x="1979613" y="5373688"/>
            <a:ext cx="520700" cy="274637"/>
          </a:xfrm>
          <a:prstGeom prst="rect">
            <a:avLst/>
          </a:prstGeom>
          <a:noFill/>
          <a:ln w="9525">
            <a:noFill/>
            <a:miter lim="800000"/>
            <a:headEnd/>
            <a:tailEnd/>
          </a:ln>
        </p:spPr>
        <p:txBody>
          <a:bodyPr wrap="none">
            <a:spAutoFit/>
          </a:bodyPr>
          <a:lstStyle/>
          <a:p>
            <a:r>
              <a:rPr lang="es-ES" sz="1200" b="1"/>
              <a:t>1100</a:t>
            </a:r>
          </a:p>
        </p:txBody>
      </p:sp>
      <p:sp>
        <p:nvSpPr>
          <p:cNvPr id="142366" name="Text Box 30"/>
          <p:cNvSpPr txBox="1">
            <a:spLocks noChangeArrowheads="1"/>
          </p:cNvSpPr>
          <p:nvPr/>
        </p:nvSpPr>
        <p:spPr bwMode="auto">
          <a:xfrm>
            <a:off x="2989263" y="5373688"/>
            <a:ext cx="520700" cy="274637"/>
          </a:xfrm>
          <a:prstGeom prst="rect">
            <a:avLst/>
          </a:prstGeom>
          <a:noFill/>
          <a:ln w="9525">
            <a:noFill/>
            <a:miter lim="800000"/>
            <a:headEnd/>
            <a:tailEnd/>
          </a:ln>
        </p:spPr>
        <p:txBody>
          <a:bodyPr wrap="none">
            <a:spAutoFit/>
          </a:bodyPr>
          <a:lstStyle/>
          <a:p>
            <a:r>
              <a:rPr lang="es-ES" sz="1200" b="1"/>
              <a:t>1200</a:t>
            </a:r>
          </a:p>
        </p:txBody>
      </p:sp>
      <p:sp>
        <p:nvSpPr>
          <p:cNvPr id="142367" name="Text Box 31"/>
          <p:cNvSpPr txBox="1">
            <a:spLocks noChangeArrowheads="1"/>
          </p:cNvSpPr>
          <p:nvPr/>
        </p:nvSpPr>
        <p:spPr bwMode="auto">
          <a:xfrm>
            <a:off x="3979863" y="5373688"/>
            <a:ext cx="520700" cy="274637"/>
          </a:xfrm>
          <a:prstGeom prst="rect">
            <a:avLst/>
          </a:prstGeom>
          <a:noFill/>
          <a:ln w="9525">
            <a:noFill/>
            <a:miter lim="800000"/>
            <a:headEnd/>
            <a:tailEnd/>
          </a:ln>
        </p:spPr>
        <p:txBody>
          <a:bodyPr wrap="none">
            <a:spAutoFit/>
          </a:bodyPr>
          <a:lstStyle/>
          <a:p>
            <a:r>
              <a:rPr lang="es-ES" sz="1200" b="1"/>
              <a:t>1300</a:t>
            </a:r>
          </a:p>
        </p:txBody>
      </p:sp>
      <p:sp>
        <p:nvSpPr>
          <p:cNvPr id="142368" name="Text Box 32"/>
          <p:cNvSpPr txBox="1">
            <a:spLocks noChangeArrowheads="1"/>
          </p:cNvSpPr>
          <p:nvPr/>
        </p:nvSpPr>
        <p:spPr bwMode="auto">
          <a:xfrm>
            <a:off x="5027613" y="5378450"/>
            <a:ext cx="520700" cy="274638"/>
          </a:xfrm>
          <a:prstGeom prst="rect">
            <a:avLst/>
          </a:prstGeom>
          <a:noFill/>
          <a:ln w="9525">
            <a:noFill/>
            <a:miter lim="800000"/>
            <a:headEnd/>
            <a:tailEnd/>
          </a:ln>
        </p:spPr>
        <p:txBody>
          <a:bodyPr wrap="none">
            <a:spAutoFit/>
          </a:bodyPr>
          <a:lstStyle/>
          <a:p>
            <a:r>
              <a:rPr lang="es-ES" sz="1200" b="1"/>
              <a:t>1400</a:t>
            </a:r>
          </a:p>
        </p:txBody>
      </p:sp>
      <p:sp>
        <p:nvSpPr>
          <p:cNvPr id="142369" name="Text Box 33"/>
          <p:cNvSpPr txBox="1">
            <a:spLocks noChangeArrowheads="1"/>
          </p:cNvSpPr>
          <p:nvPr/>
        </p:nvSpPr>
        <p:spPr bwMode="auto">
          <a:xfrm>
            <a:off x="6013450" y="5378450"/>
            <a:ext cx="520700" cy="274638"/>
          </a:xfrm>
          <a:prstGeom prst="rect">
            <a:avLst/>
          </a:prstGeom>
          <a:noFill/>
          <a:ln w="9525">
            <a:noFill/>
            <a:miter lim="800000"/>
            <a:headEnd/>
            <a:tailEnd/>
          </a:ln>
        </p:spPr>
        <p:txBody>
          <a:bodyPr wrap="none">
            <a:spAutoFit/>
          </a:bodyPr>
          <a:lstStyle/>
          <a:p>
            <a:r>
              <a:rPr lang="es-ES" sz="1200" b="1"/>
              <a:t>1500</a:t>
            </a:r>
          </a:p>
        </p:txBody>
      </p:sp>
      <p:sp>
        <p:nvSpPr>
          <p:cNvPr id="142370" name="Text Box 34"/>
          <p:cNvSpPr txBox="1">
            <a:spLocks noChangeArrowheads="1"/>
          </p:cNvSpPr>
          <p:nvPr/>
        </p:nvSpPr>
        <p:spPr bwMode="auto">
          <a:xfrm>
            <a:off x="6991350" y="5383213"/>
            <a:ext cx="520700" cy="274637"/>
          </a:xfrm>
          <a:prstGeom prst="rect">
            <a:avLst/>
          </a:prstGeom>
          <a:noFill/>
          <a:ln w="9525">
            <a:noFill/>
            <a:miter lim="800000"/>
            <a:headEnd/>
            <a:tailEnd/>
          </a:ln>
        </p:spPr>
        <p:txBody>
          <a:bodyPr wrap="none">
            <a:spAutoFit/>
          </a:bodyPr>
          <a:lstStyle/>
          <a:p>
            <a:r>
              <a:rPr lang="es-ES" sz="1200" b="1"/>
              <a:t>1600</a:t>
            </a:r>
          </a:p>
        </p:txBody>
      </p:sp>
      <p:sp>
        <p:nvSpPr>
          <p:cNvPr id="142371" name="Text Box 35"/>
          <p:cNvSpPr txBox="1">
            <a:spLocks noChangeArrowheads="1"/>
          </p:cNvSpPr>
          <p:nvPr/>
        </p:nvSpPr>
        <p:spPr bwMode="auto">
          <a:xfrm>
            <a:off x="3987800" y="5686425"/>
            <a:ext cx="728663" cy="336550"/>
          </a:xfrm>
          <a:prstGeom prst="rect">
            <a:avLst/>
          </a:prstGeom>
          <a:noFill/>
          <a:ln w="9525">
            <a:noFill/>
            <a:miter lim="800000"/>
            <a:headEnd/>
            <a:tailEnd/>
          </a:ln>
        </p:spPr>
        <p:txBody>
          <a:bodyPr wrap="none">
            <a:spAutoFit/>
          </a:bodyPr>
          <a:lstStyle/>
          <a:p>
            <a:r>
              <a:rPr lang="es-ES" b="1">
                <a:sym typeface="Symbol" pitchFamily="18" charset="2"/>
              </a:rPr>
              <a:t></a:t>
            </a:r>
            <a:r>
              <a:rPr lang="es-ES" sz="1400" b="1"/>
              <a:t> (nm)</a:t>
            </a:r>
          </a:p>
        </p:txBody>
      </p:sp>
      <p:sp>
        <p:nvSpPr>
          <p:cNvPr id="142372" name="Text Box 36"/>
          <p:cNvSpPr txBox="1">
            <a:spLocks noChangeArrowheads="1"/>
          </p:cNvSpPr>
          <p:nvPr/>
        </p:nvSpPr>
        <p:spPr bwMode="auto">
          <a:xfrm>
            <a:off x="417513" y="4902200"/>
            <a:ext cx="403225" cy="274638"/>
          </a:xfrm>
          <a:prstGeom prst="rect">
            <a:avLst/>
          </a:prstGeom>
          <a:noFill/>
          <a:ln w="9525">
            <a:noFill/>
            <a:miter lim="800000"/>
            <a:headEnd/>
            <a:tailEnd/>
          </a:ln>
        </p:spPr>
        <p:txBody>
          <a:bodyPr wrap="none">
            <a:spAutoFit/>
          </a:bodyPr>
          <a:lstStyle/>
          <a:p>
            <a:r>
              <a:rPr lang="es-ES" sz="1200" b="1"/>
              <a:t>-30</a:t>
            </a:r>
          </a:p>
        </p:txBody>
      </p:sp>
      <p:sp>
        <p:nvSpPr>
          <p:cNvPr id="142373" name="Text Box 37"/>
          <p:cNvSpPr txBox="1">
            <a:spLocks noChangeArrowheads="1"/>
          </p:cNvSpPr>
          <p:nvPr/>
        </p:nvSpPr>
        <p:spPr bwMode="auto">
          <a:xfrm>
            <a:off x="411163" y="4495800"/>
            <a:ext cx="403225" cy="274638"/>
          </a:xfrm>
          <a:prstGeom prst="rect">
            <a:avLst/>
          </a:prstGeom>
          <a:noFill/>
          <a:ln w="9525">
            <a:noFill/>
            <a:miter lim="800000"/>
            <a:headEnd/>
            <a:tailEnd/>
          </a:ln>
        </p:spPr>
        <p:txBody>
          <a:bodyPr wrap="none">
            <a:spAutoFit/>
          </a:bodyPr>
          <a:lstStyle/>
          <a:p>
            <a:r>
              <a:rPr lang="es-ES" sz="1200" b="1"/>
              <a:t>-20</a:t>
            </a:r>
          </a:p>
        </p:txBody>
      </p:sp>
      <p:sp>
        <p:nvSpPr>
          <p:cNvPr id="142374" name="Text Box 38"/>
          <p:cNvSpPr txBox="1">
            <a:spLocks noChangeArrowheads="1"/>
          </p:cNvSpPr>
          <p:nvPr/>
        </p:nvSpPr>
        <p:spPr bwMode="auto">
          <a:xfrm>
            <a:off x="411163" y="4083050"/>
            <a:ext cx="403225" cy="274638"/>
          </a:xfrm>
          <a:prstGeom prst="rect">
            <a:avLst/>
          </a:prstGeom>
          <a:noFill/>
          <a:ln w="9525">
            <a:noFill/>
            <a:miter lim="800000"/>
            <a:headEnd/>
            <a:tailEnd/>
          </a:ln>
        </p:spPr>
        <p:txBody>
          <a:bodyPr wrap="none">
            <a:spAutoFit/>
          </a:bodyPr>
          <a:lstStyle/>
          <a:p>
            <a:r>
              <a:rPr lang="es-ES" sz="1200" b="1"/>
              <a:t>-10</a:t>
            </a:r>
          </a:p>
        </p:txBody>
      </p:sp>
      <p:sp>
        <p:nvSpPr>
          <p:cNvPr id="142375" name="Text Box 39"/>
          <p:cNvSpPr txBox="1">
            <a:spLocks noChangeArrowheads="1"/>
          </p:cNvSpPr>
          <p:nvPr/>
        </p:nvSpPr>
        <p:spPr bwMode="auto">
          <a:xfrm>
            <a:off x="558800" y="3675063"/>
            <a:ext cx="268288" cy="274637"/>
          </a:xfrm>
          <a:prstGeom prst="rect">
            <a:avLst/>
          </a:prstGeom>
          <a:noFill/>
          <a:ln w="9525">
            <a:noFill/>
            <a:miter lim="800000"/>
            <a:headEnd/>
            <a:tailEnd/>
          </a:ln>
        </p:spPr>
        <p:txBody>
          <a:bodyPr wrap="none">
            <a:spAutoFit/>
          </a:bodyPr>
          <a:lstStyle/>
          <a:p>
            <a:r>
              <a:rPr lang="es-ES" sz="1200" b="1"/>
              <a:t>0</a:t>
            </a:r>
          </a:p>
        </p:txBody>
      </p:sp>
      <p:sp>
        <p:nvSpPr>
          <p:cNvPr id="142376" name="Text Box 40"/>
          <p:cNvSpPr txBox="1">
            <a:spLocks noChangeArrowheads="1"/>
          </p:cNvSpPr>
          <p:nvPr/>
        </p:nvSpPr>
        <p:spPr bwMode="auto">
          <a:xfrm>
            <a:off x="468313" y="3271838"/>
            <a:ext cx="352425" cy="274637"/>
          </a:xfrm>
          <a:prstGeom prst="rect">
            <a:avLst/>
          </a:prstGeom>
          <a:noFill/>
          <a:ln w="9525">
            <a:noFill/>
            <a:miter lim="800000"/>
            <a:headEnd/>
            <a:tailEnd/>
          </a:ln>
        </p:spPr>
        <p:txBody>
          <a:bodyPr wrap="none">
            <a:spAutoFit/>
          </a:bodyPr>
          <a:lstStyle/>
          <a:p>
            <a:r>
              <a:rPr lang="es-ES" sz="1200" b="1"/>
              <a:t>10</a:t>
            </a:r>
          </a:p>
        </p:txBody>
      </p:sp>
      <p:sp>
        <p:nvSpPr>
          <p:cNvPr id="142377" name="Text Box 41"/>
          <p:cNvSpPr txBox="1">
            <a:spLocks noChangeArrowheads="1"/>
          </p:cNvSpPr>
          <p:nvPr/>
        </p:nvSpPr>
        <p:spPr bwMode="auto">
          <a:xfrm>
            <a:off x="468313" y="2886075"/>
            <a:ext cx="352425" cy="274638"/>
          </a:xfrm>
          <a:prstGeom prst="rect">
            <a:avLst/>
          </a:prstGeom>
          <a:noFill/>
          <a:ln w="9525">
            <a:noFill/>
            <a:miter lim="800000"/>
            <a:headEnd/>
            <a:tailEnd/>
          </a:ln>
        </p:spPr>
        <p:txBody>
          <a:bodyPr wrap="none">
            <a:spAutoFit/>
          </a:bodyPr>
          <a:lstStyle/>
          <a:p>
            <a:r>
              <a:rPr lang="es-ES" sz="1200" b="1"/>
              <a:t>20</a:t>
            </a:r>
          </a:p>
        </p:txBody>
      </p:sp>
      <p:sp>
        <p:nvSpPr>
          <p:cNvPr id="142378" name="Text Box 42"/>
          <p:cNvSpPr txBox="1">
            <a:spLocks noChangeArrowheads="1"/>
          </p:cNvSpPr>
          <p:nvPr/>
        </p:nvSpPr>
        <p:spPr bwMode="auto">
          <a:xfrm>
            <a:off x="466725" y="2484438"/>
            <a:ext cx="352425" cy="274637"/>
          </a:xfrm>
          <a:prstGeom prst="rect">
            <a:avLst/>
          </a:prstGeom>
          <a:noFill/>
          <a:ln w="9525">
            <a:noFill/>
            <a:miter lim="800000"/>
            <a:headEnd/>
            <a:tailEnd/>
          </a:ln>
        </p:spPr>
        <p:txBody>
          <a:bodyPr wrap="none">
            <a:spAutoFit/>
          </a:bodyPr>
          <a:lstStyle/>
          <a:p>
            <a:r>
              <a:rPr lang="es-ES" sz="1200" b="1"/>
              <a:t>30</a:t>
            </a:r>
          </a:p>
        </p:txBody>
      </p:sp>
      <p:sp>
        <p:nvSpPr>
          <p:cNvPr id="142379" name="Text Box 43"/>
          <p:cNvSpPr txBox="1">
            <a:spLocks noChangeArrowheads="1"/>
          </p:cNvSpPr>
          <p:nvPr/>
        </p:nvSpPr>
        <p:spPr bwMode="auto">
          <a:xfrm>
            <a:off x="471488" y="2079625"/>
            <a:ext cx="352425" cy="274638"/>
          </a:xfrm>
          <a:prstGeom prst="rect">
            <a:avLst/>
          </a:prstGeom>
          <a:noFill/>
          <a:ln w="9525">
            <a:noFill/>
            <a:miter lim="800000"/>
            <a:headEnd/>
            <a:tailEnd/>
          </a:ln>
        </p:spPr>
        <p:txBody>
          <a:bodyPr wrap="none">
            <a:spAutoFit/>
          </a:bodyPr>
          <a:lstStyle/>
          <a:p>
            <a:r>
              <a:rPr lang="es-ES" sz="1200" b="1"/>
              <a:t>40</a:t>
            </a:r>
          </a:p>
        </p:txBody>
      </p:sp>
      <p:sp>
        <p:nvSpPr>
          <p:cNvPr id="142380" name="Text Box 44"/>
          <p:cNvSpPr txBox="1">
            <a:spLocks noChangeArrowheads="1"/>
          </p:cNvSpPr>
          <p:nvPr/>
        </p:nvSpPr>
        <p:spPr bwMode="auto">
          <a:xfrm>
            <a:off x="395288" y="1412875"/>
            <a:ext cx="1130300" cy="517525"/>
          </a:xfrm>
          <a:prstGeom prst="rect">
            <a:avLst/>
          </a:prstGeom>
          <a:noFill/>
          <a:ln w="9525">
            <a:noFill/>
            <a:miter lim="800000"/>
            <a:headEnd/>
            <a:tailEnd/>
          </a:ln>
        </p:spPr>
        <p:txBody>
          <a:bodyPr wrap="none">
            <a:spAutoFit/>
          </a:bodyPr>
          <a:lstStyle/>
          <a:p>
            <a:pPr algn="ctr"/>
            <a:r>
              <a:rPr lang="es-ES" sz="1400" b="1"/>
              <a:t>Dispersión</a:t>
            </a:r>
          </a:p>
          <a:p>
            <a:pPr algn="ctr"/>
            <a:r>
              <a:rPr lang="es-ES" sz="1400" b="1"/>
              <a:t>(ps/nm/km)</a:t>
            </a:r>
          </a:p>
        </p:txBody>
      </p:sp>
      <p:sp>
        <p:nvSpPr>
          <p:cNvPr id="142381" name="Text Box 45"/>
          <p:cNvSpPr txBox="1">
            <a:spLocks noChangeArrowheads="1"/>
          </p:cNvSpPr>
          <p:nvPr/>
        </p:nvSpPr>
        <p:spPr bwMode="auto">
          <a:xfrm>
            <a:off x="7667625" y="4916488"/>
            <a:ext cx="1327150" cy="457200"/>
          </a:xfrm>
          <a:prstGeom prst="rect">
            <a:avLst/>
          </a:prstGeom>
          <a:noFill/>
          <a:ln w="9525">
            <a:noFill/>
            <a:miter lim="800000"/>
            <a:headEnd/>
            <a:tailEnd/>
          </a:ln>
        </p:spPr>
        <p:txBody>
          <a:bodyPr>
            <a:spAutoFit/>
          </a:bodyPr>
          <a:lstStyle/>
          <a:p>
            <a:pPr algn="ctr"/>
            <a:r>
              <a:rPr lang="es-ES" sz="1200" b="1"/>
              <a:t>Dispersión por guía de ondas</a:t>
            </a:r>
          </a:p>
        </p:txBody>
      </p:sp>
      <p:sp>
        <p:nvSpPr>
          <p:cNvPr id="142382" name="Text Box 46"/>
          <p:cNvSpPr txBox="1">
            <a:spLocks noChangeArrowheads="1"/>
          </p:cNvSpPr>
          <p:nvPr/>
        </p:nvSpPr>
        <p:spPr bwMode="auto">
          <a:xfrm>
            <a:off x="7799388" y="2420938"/>
            <a:ext cx="1092200" cy="457200"/>
          </a:xfrm>
          <a:prstGeom prst="rect">
            <a:avLst/>
          </a:prstGeom>
          <a:noFill/>
          <a:ln w="9525">
            <a:noFill/>
            <a:miter lim="800000"/>
            <a:headEnd/>
            <a:tailEnd/>
          </a:ln>
        </p:spPr>
        <p:txBody>
          <a:bodyPr>
            <a:spAutoFit/>
          </a:bodyPr>
          <a:lstStyle/>
          <a:p>
            <a:pPr algn="ctr"/>
            <a:r>
              <a:rPr lang="es-ES" sz="1200" b="1"/>
              <a:t>Dispersión material</a:t>
            </a:r>
          </a:p>
        </p:txBody>
      </p:sp>
      <p:sp>
        <p:nvSpPr>
          <p:cNvPr id="142383" name="Text Box 47"/>
          <p:cNvSpPr txBox="1">
            <a:spLocks noChangeArrowheads="1"/>
          </p:cNvSpPr>
          <p:nvPr/>
        </p:nvSpPr>
        <p:spPr bwMode="auto">
          <a:xfrm>
            <a:off x="7812088" y="3476625"/>
            <a:ext cx="1079500" cy="457200"/>
          </a:xfrm>
          <a:prstGeom prst="rect">
            <a:avLst/>
          </a:prstGeom>
          <a:noFill/>
          <a:ln w="9525">
            <a:noFill/>
            <a:miter lim="800000"/>
            <a:headEnd/>
            <a:tailEnd/>
          </a:ln>
        </p:spPr>
        <p:txBody>
          <a:bodyPr>
            <a:spAutoFit/>
          </a:bodyPr>
          <a:lstStyle/>
          <a:p>
            <a:pPr algn="ctr"/>
            <a:r>
              <a:rPr lang="es-ES" sz="1200" b="1"/>
              <a:t>Dispersión cromática</a:t>
            </a:r>
          </a:p>
        </p:txBody>
      </p:sp>
      <p:sp>
        <p:nvSpPr>
          <p:cNvPr id="142384" name="Line 48"/>
          <p:cNvSpPr>
            <a:spLocks noChangeShapeType="1"/>
          </p:cNvSpPr>
          <p:nvPr/>
        </p:nvSpPr>
        <p:spPr bwMode="auto">
          <a:xfrm>
            <a:off x="6661150" y="3789363"/>
            <a:ext cx="0" cy="1511300"/>
          </a:xfrm>
          <a:prstGeom prst="line">
            <a:avLst/>
          </a:prstGeom>
          <a:noFill/>
          <a:ln w="9525">
            <a:solidFill>
              <a:schemeClr val="tx1"/>
            </a:solidFill>
            <a:prstDash val="sysDot"/>
            <a:round/>
            <a:headEnd/>
            <a:tailEnd/>
          </a:ln>
        </p:spPr>
        <p:txBody>
          <a:bodyPr/>
          <a:lstStyle/>
          <a:p>
            <a:endParaRPr lang="es-ES"/>
          </a:p>
        </p:txBody>
      </p:sp>
      <p:sp>
        <p:nvSpPr>
          <p:cNvPr id="142385" name="Rectangle 53"/>
          <p:cNvSpPr>
            <a:spLocks noChangeArrowheads="1"/>
          </p:cNvSpPr>
          <p:nvPr/>
        </p:nvSpPr>
        <p:spPr bwMode="auto">
          <a:xfrm>
            <a:off x="900113" y="333375"/>
            <a:ext cx="6550025" cy="1143000"/>
          </a:xfrm>
          <a:prstGeom prst="rect">
            <a:avLst/>
          </a:prstGeom>
          <a:noFill/>
          <a:ln w="9525">
            <a:noFill/>
            <a:miter lim="800000"/>
            <a:headEnd/>
            <a:tailEnd/>
          </a:ln>
        </p:spPr>
        <p:txBody>
          <a:bodyPr anchor="ctr"/>
          <a:lstStyle/>
          <a:p>
            <a:pPr algn="ctr"/>
            <a:r>
              <a:rPr lang="es-ES" sz="3200">
                <a:solidFill>
                  <a:schemeClr val="tx2"/>
                </a:solidFill>
              </a:rPr>
              <a:t>Dispersión en fibra DSF (Dispersion Shifted Fiber)</a:t>
            </a:r>
          </a:p>
        </p:txBody>
      </p:sp>
      <p:sp>
        <p:nvSpPr>
          <p:cNvPr id="142386" name="Text Box 54"/>
          <p:cNvSpPr txBox="1">
            <a:spLocks noChangeArrowheads="1"/>
          </p:cNvSpPr>
          <p:nvPr/>
        </p:nvSpPr>
        <p:spPr bwMode="auto">
          <a:xfrm>
            <a:off x="6804025" y="5661025"/>
            <a:ext cx="792163" cy="274638"/>
          </a:xfrm>
          <a:prstGeom prst="rect">
            <a:avLst/>
          </a:prstGeom>
          <a:noFill/>
          <a:ln w="9525">
            <a:noFill/>
            <a:miter lim="800000"/>
            <a:headEnd/>
            <a:tailEnd/>
          </a:ln>
        </p:spPr>
        <p:txBody>
          <a:bodyPr wrap="none">
            <a:spAutoFit/>
          </a:bodyPr>
          <a:lstStyle/>
          <a:p>
            <a:pPr algn="ctr"/>
            <a:r>
              <a:rPr lang="es-ES" sz="1200" b="1"/>
              <a:t>1550 nm</a:t>
            </a:r>
          </a:p>
        </p:txBody>
      </p:sp>
      <p:sp>
        <p:nvSpPr>
          <p:cNvPr id="142387" name="Line 55"/>
          <p:cNvSpPr>
            <a:spLocks noChangeShapeType="1"/>
          </p:cNvSpPr>
          <p:nvPr/>
        </p:nvSpPr>
        <p:spPr bwMode="auto">
          <a:xfrm flipH="1" flipV="1">
            <a:off x="6732588" y="5300663"/>
            <a:ext cx="215900" cy="360362"/>
          </a:xfrm>
          <a:prstGeom prst="line">
            <a:avLst/>
          </a:prstGeom>
          <a:noFill/>
          <a:ln w="9525">
            <a:solidFill>
              <a:schemeClr val="tx1"/>
            </a:solidFill>
            <a:round/>
            <a:headEnd/>
            <a:tailEnd type="triangle" w="med" len="med"/>
          </a:ln>
        </p:spPr>
        <p:txBody>
          <a:bodyPr/>
          <a:lstStyle/>
          <a:p>
            <a:endParaRPr lang="es-ES"/>
          </a:p>
        </p:txBody>
      </p:sp>
      <p:sp>
        <p:nvSpPr>
          <p:cNvPr id="142388" name="Line 56"/>
          <p:cNvSpPr>
            <a:spLocks noChangeShapeType="1"/>
          </p:cNvSpPr>
          <p:nvPr/>
        </p:nvSpPr>
        <p:spPr bwMode="auto">
          <a:xfrm flipH="1" flipV="1">
            <a:off x="7451725" y="2565400"/>
            <a:ext cx="431800" cy="0"/>
          </a:xfrm>
          <a:prstGeom prst="line">
            <a:avLst/>
          </a:prstGeom>
          <a:noFill/>
          <a:ln w="9525">
            <a:solidFill>
              <a:schemeClr val="tx1"/>
            </a:solidFill>
            <a:round/>
            <a:headEnd/>
            <a:tailEnd type="triangle" w="med" len="med"/>
          </a:ln>
        </p:spPr>
        <p:txBody>
          <a:bodyPr/>
          <a:lstStyle/>
          <a:p>
            <a:endParaRPr lang="es-ES"/>
          </a:p>
        </p:txBody>
      </p:sp>
      <p:sp>
        <p:nvSpPr>
          <p:cNvPr id="142389" name="Line 57"/>
          <p:cNvSpPr>
            <a:spLocks noChangeShapeType="1"/>
          </p:cNvSpPr>
          <p:nvPr/>
        </p:nvSpPr>
        <p:spPr bwMode="auto">
          <a:xfrm flipH="1" flipV="1">
            <a:off x="7451725" y="3644900"/>
            <a:ext cx="431800" cy="0"/>
          </a:xfrm>
          <a:prstGeom prst="line">
            <a:avLst/>
          </a:prstGeom>
          <a:noFill/>
          <a:ln w="9525">
            <a:solidFill>
              <a:schemeClr val="tx1"/>
            </a:solidFill>
            <a:round/>
            <a:headEnd/>
            <a:tailEnd type="triangle" w="med" len="med"/>
          </a:ln>
        </p:spPr>
        <p:txBody>
          <a:bodyPr/>
          <a:lstStyle/>
          <a:p>
            <a:endParaRPr lang="es-ES"/>
          </a:p>
        </p:txBody>
      </p:sp>
      <p:sp>
        <p:nvSpPr>
          <p:cNvPr id="142390" name="Line 58"/>
          <p:cNvSpPr>
            <a:spLocks noChangeShapeType="1"/>
          </p:cNvSpPr>
          <p:nvPr/>
        </p:nvSpPr>
        <p:spPr bwMode="auto">
          <a:xfrm flipH="1" flipV="1">
            <a:off x="7451725" y="5084763"/>
            <a:ext cx="288925" cy="0"/>
          </a:xfrm>
          <a:prstGeom prst="line">
            <a:avLst/>
          </a:prstGeom>
          <a:noFill/>
          <a:ln w="9525">
            <a:solidFill>
              <a:schemeClr val="tx1"/>
            </a:solidFill>
            <a:round/>
            <a:headEnd/>
            <a:tailEnd type="triangle" w="med" len="med"/>
          </a:ln>
        </p:spPr>
        <p:txBody>
          <a:bodyPr/>
          <a:lstStyle/>
          <a:p>
            <a:endParaRPr lang="es-ES"/>
          </a:p>
        </p:txBody>
      </p:sp>
      <p:sp>
        <p:nvSpPr>
          <p:cNvPr id="58" name="5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42</a:t>
            </a:fld>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xfrm>
            <a:off x="685800" y="304800"/>
            <a:ext cx="7772400" cy="838200"/>
          </a:xfrm>
        </p:spPr>
        <p:txBody>
          <a:bodyPr/>
          <a:lstStyle/>
          <a:p>
            <a:pPr eaLnBrk="1" hangingPunct="1"/>
            <a:r>
              <a:rPr lang="es-ES" sz="4000" smtClean="0"/>
              <a:t>Servicios de fibra oscura</a:t>
            </a:r>
          </a:p>
        </p:txBody>
      </p:sp>
      <p:sp>
        <p:nvSpPr>
          <p:cNvPr id="143364"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s-ES" sz="2600" smtClean="0"/>
              <a:t>El operador solo suministra la fibra y el usuario se encarga de poner los emisores láser, es decir de ‘iluminarla’</a:t>
            </a:r>
          </a:p>
          <a:p>
            <a:pPr eaLnBrk="1" hangingPunct="1">
              <a:lnSpc>
                <a:spcPct val="90000"/>
              </a:lnSpc>
            </a:pPr>
            <a:r>
              <a:rPr lang="es-ES" sz="2600" smtClean="0"/>
              <a:t>El usuario elige el transporte: </a:t>
            </a:r>
          </a:p>
          <a:p>
            <a:pPr lvl="1" eaLnBrk="1" hangingPunct="1">
              <a:lnSpc>
                <a:spcPct val="90000"/>
              </a:lnSpc>
            </a:pPr>
            <a:r>
              <a:rPr lang="es-ES" sz="2400" smtClean="0"/>
              <a:t>ATM</a:t>
            </a:r>
          </a:p>
          <a:p>
            <a:pPr lvl="1" eaLnBrk="1" hangingPunct="1">
              <a:lnSpc>
                <a:spcPct val="90000"/>
              </a:lnSpc>
            </a:pPr>
            <a:r>
              <a:rPr lang="es-ES" sz="2400" smtClean="0"/>
              <a:t>POS</a:t>
            </a:r>
          </a:p>
          <a:p>
            <a:pPr lvl="1" eaLnBrk="1" hangingPunct="1">
              <a:lnSpc>
                <a:spcPct val="90000"/>
              </a:lnSpc>
            </a:pPr>
            <a:r>
              <a:rPr lang="es-ES" sz="2400" smtClean="0"/>
              <a:t>Ethernet</a:t>
            </a:r>
          </a:p>
          <a:p>
            <a:pPr lvl="1" eaLnBrk="1" hangingPunct="1">
              <a:lnSpc>
                <a:spcPct val="90000"/>
              </a:lnSpc>
            </a:pPr>
            <a:r>
              <a:rPr lang="es-ES_tradnl" sz="2400" smtClean="0"/>
              <a:t>Otros</a:t>
            </a:r>
            <a:endParaRPr lang="es-ES" sz="2400" smtClean="0"/>
          </a:p>
          <a:p>
            <a:pPr eaLnBrk="1" hangingPunct="1">
              <a:lnSpc>
                <a:spcPct val="90000"/>
              </a:lnSpc>
            </a:pPr>
            <a:r>
              <a:rPr lang="es-ES" sz="2600" smtClean="0"/>
              <a:t>La distancia máxima suele ser unos 100 Km para evitar el uso de amplificadores o repetidores</a:t>
            </a:r>
          </a:p>
          <a:p>
            <a:pPr eaLnBrk="1" hangingPunct="1">
              <a:lnSpc>
                <a:spcPct val="90000"/>
              </a:lnSpc>
            </a:pPr>
            <a:r>
              <a:rPr lang="es-ES" sz="2600" smtClean="0">
                <a:sym typeface="Symbol" pitchFamily="18" charset="2"/>
              </a:rPr>
              <a:t>Estos servicios se ofrecen ya de forma habitual en régimen de alquiler a largo plazo</a:t>
            </a:r>
            <a:endParaRPr lang="es-ES" sz="26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43</a:t>
            </a:fld>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Line 2"/>
          <p:cNvSpPr>
            <a:spLocks noChangeShapeType="1"/>
          </p:cNvSpPr>
          <p:nvPr/>
        </p:nvSpPr>
        <p:spPr bwMode="auto">
          <a:xfrm>
            <a:off x="1187450" y="5013325"/>
            <a:ext cx="1223963" cy="792163"/>
          </a:xfrm>
          <a:prstGeom prst="line">
            <a:avLst/>
          </a:prstGeom>
          <a:noFill/>
          <a:ln w="38100" cmpd="dbl">
            <a:solidFill>
              <a:schemeClr val="tx1"/>
            </a:solidFill>
            <a:round/>
            <a:headEnd/>
            <a:tailEnd/>
          </a:ln>
        </p:spPr>
        <p:txBody>
          <a:bodyPr/>
          <a:lstStyle/>
          <a:p>
            <a:endParaRPr lang="es-ES"/>
          </a:p>
        </p:txBody>
      </p:sp>
      <p:sp>
        <p:nvSpPr>
          <p:cNvPr id="144388" name="Line 3"/>
          <p:cNvSpPr>
            <a:spLocks noChangeShapeType="1"/>
          </p:cNvSpPr>
          <p:nvPr/>
        </p:nvSpPr>
        <p:spPr bwMode="auto">
          <a:xfrm flipH="1">
            <a:off x="1042988" y="2852738"/>
            <a:ext cx="0" cy="2089150"/>
          </a:xfrm>
          <a:prstGeom prst="line">
            <a:avLst/>
          </a:prstGeom>
          <a:noFill/>
          <a:ln w="38100" cmpd="dbl">
            <a:solidFill>
              <a:schemeClr val="tx1"/>
            </a:solidFill>
            <a:round/>
            <a:headEnd/>
            <a:tailEnd/>
          </a:ln>
        </p:spPr>
        <p:txBody>
          <a:bodyPr/>
          <a:lstStyle/>
          <a:p>
            <a:endParaRPr lang="es-ES"/>
          </a:p>
        </p:txBody>
      </p:sp>
      <p:sp>
        <p:nvSpPr>
          <p:cNvPr id="144389" name="Line 4"/>
          <p:cNvSpPr>
            <a:spLocks noChangeShapeType="1"/>
          </p:cNvSpPr>
          <p:nvPr/>
        </p:nvSpPr>
        <p:spPr bwMode="auto">
          <a:xfrm>
            <a:off x="1187450" y="2852738"/>
            <a:ext cx="0" cy="1944687"/>
          </a:xfrm>
          <a:prstGeom prst="line">
            <a:avLst/>
          </a:prstGeom>
          <a:noFill/>
          <a:ln w="38100" cmpd="dbl">
            <a:solidFill>
              <a:schemeClr val="tx1"/>
            </a:solidFill>
            <a:round/>
            <a:headEnd/>
            <a:tailEnd/>
          </a:ln>
        </p:spPr>
        <p:txBody>
          <a:bodyPr/>
          <a:lstStyle/>
          <a:p>
            <a:endParaRPr lang="es-ES"/>
          </a:p>
        </p:txBody>
      </p:sp>
      <p:sp>
        <p:nvSpPr>
          <p:cNvPr id="144390" name="Line 5"/>
          <p:cNvSpPr>
            <a:spLocks noChangeShapeType="1"/>
          </p:cNvSpPr>
          <p:nvPr/>
        </p:nvSpPr>
        <p:spPr bwMode="auto">
          <a:xfrm>
            <a:off x="1476375" y="2924175"/>
            <a:ext cx="2951163" cy="2736850"/>
          </a:xfrm>
          <a:prstGeom prst="line">
            <a:avLst/>
          </a:prstGeom>
          <a:noFill/>
          <a:ln w="38100" cmpd="dbl">
            <a:solidFill>
              <a:schemeClr val="tx1"/>
            </a:solidFill>
            <a:round/>
            <a:headEnd/>
            <a:tailEnd/>
          </a:ln>
        </p:spPr>
        <p:txBody>
          <a:bodyPr/>
          <a:lstStyle/>
          <a:p>
            <a:endParaRPr lang="es-ES"/>
          </a:p>
        </p:txBody>
      </p:sp>
      <p:sp>
        <p:nvSpPr>
          <p:cNvPr id="144391" name="Line 6"/>
          <p:cNvSpPr>
            <a:spLocks noChangeShapeType="1"/>
          </p:cNvSpPr>
          <p:nvPr/>
        </p:nvSpPr>
        <p:spPr bwMode="auto">
          <a:xfrm flipH="1">
            <a:off x="4859338" y="4365625"/>
            <a:ext cx="865187" cy="1295400"/>
          </a:xfrm>
          <a:prstGeom prst="line">
            <a:avLst/>
          </a:prstGeom>
          <a:noFill/>
          <a:ln w="38100" cmpd="dbl">
            <a:solidFill>
              <a:schemeClr val="tx1"/>
            </a:solidFill>
            <a:round/>
            <a:headEnd/>
            <a:tailEnd/>
          </a:ln>
        </p:spPr>
        <p:txBody>
          <a:bodyPr/>
          <a:lstStyle/>
          <a:p>
            <a:endParaRPr lang="es-ES"/>
          </a:p>
        </p:txBody>
      </p:sp>
      <p:sp>
        <p:nvSpPr>
          <p:cNvPr id="144392" name="Line 7"/>
          <p:cNvSpPr>
            <a:spLocks noChangeShapeType="1"/>
          </p:cNvSpPr>
          <p:nvPr/>
        </p:nvSpPr>
        <p:spPr bwMode="auto">
          <a:xfrm>
            <a:off x="2627313" y="2454275"/>
            <a:ext cx="4032250" cy="0"/>
          </a:xfrm>
          <a:prstGeom prst="line">
            <a:avLst/>
          </a:prstGeom>
          <a:noFill/>
          <a:ln w="38100" cmpd="dbl">
            <a:solidFill>
              <a:schemeClr val="tx1"/>
            </a:solidFill>
            <a:round/>
            <a:headEnd/>
            <a:tailEnd/>
          </a:ln>
        </p:spPr>
        <p:txBody>
          <a:bodyPr/>
          <a:lstStyle/>
          <a:p>
            <a:endParaRPr lang="es-ES"/>
          </a:p>
        </p:txBody>
      </p:sp>
      <p:sp>
        <p:nvSpPr>
          <p:cNvPr id="144393" name="Line 8"/>
          <p:cNvSpPr>
            <a:spLocks noChangeShapeType="1"/>
          </p:cNvSpPr>
          <p:nvPr/>
        </p:nvSpPr>
        <p:spPr bwMode="auto">
          <a:xfrm>
            <a:off x="2627313" y="2598738"/>
            <a:ext cx="4032250" cy="0"/>
          </a:xfrm>
          <a:prstGeom prst="line">
            <a:avLst/>
          </a:prstGeom>
          <a:noFill/>
          <a:ln w="38100" cmpd="dbl">
            <a:solidFill>
              <a:schemeClr val="tx1"/>
            </a:solidFill>
            <a:round/>
            <a:headEnd/>
            <a:tailEnd/>
          </a:ln>
        </p:spPr>
        <p:txBody>
          <a:bodyPr/>
          <a:lstStyle/>
          <a:p>
            <a:endParaRPr lang="es-ES"/>
          </a:p>
        </p:txBody>
      </p:sp>
      <p:sp>
        <p:nvSpPr>
          <p:cNvPr id="144394" name="Text Box 9"/>
          <p:cNvSpPr txBox="1">
            <a:spLocks noChangeArrowheads="1"/>
          </p:cNvSpPr>
          <p:nvPr/>
        </p:nvSpPr>
        <p:spPr bwMode="auto">
          <a:xfrm>
            <a:off x="6443663" y="4892675"/>
            <a:ext cx="930275" cy="336550"/>
          </a:xfrm>
          <a:prstGeom prst="rect">
            <a:avLst/>
          </a:prstGeom>
          <a:noFill/>
          <a:ln w="9525">
            <a:noFill/>
            <a:miter lim="800000"/>
            <a:headEnd/>
            <a:tailEnd/>
          </a:ln>
        </p:spPr>
        <p:txBody>
          <a:bodyPr wrap="none">
            <a:spAutoFit/>
          </a:bodyPr>
          <a:lstStyle/>
          <a:p>
            <a:r>
              <a:rPr lang="es-ES" b="1"/>
              <a:t>4.042 m</a:t>
            </a:r>
          </a:p>
        </p:txBody>
      </p:sp>
      <p:sp>
        <p:nvSpPr>
          <p:cNvPr id="144395" name="Text Box 10"/>
          <p:cNvSpPr txBox="1">
            <a:spLocks noChangeArrowheads="1"/>
          </p:cNvSpPr>
          <p:nvPr/>
        </p:nvSpPr>
        <p:spPr bwMode="auto">
          <a:xfrm>
            <a:off x="7235825" y="3282950"/>
            <a:ext cx="930275" cy="336550"/>
          </a:xfrm>
          <a:prstGeom prst="rect">
            <a:avLst/>
          </a:prstGeom>
          <a:noFill/>
          <a:ln w="9525">
            <a:noFill/>
            <a:miter lim="800000"/>
            <a:headEnd/>
            <a:tailEnd/>
          </a:ln>
        </p:spPr>
        <p:txBody>
          <a:bodyPr wrap="none">
            <a:spAutoFit/>
          </a:bodyPr>
          <a:lstStyle/>
          <a:p>
            <a:r>
              <a:rPr lang="es-ES" b="1"/>
              <a:t>5.159 m</a:t>
            </a:r>
          </a:p>
        </p:txBody>
      </p:sp>
      <p:sp>
        <p:nvSpPr>
          <p:cNvPr id="144396" name="Text Box 11"/>
          <p:cNvSpPr txBox="1">
            <a:spLocks noChangeArrowheads="1"/>
          </p:cNvSpPr>
          <p:nvPr/>
        </p:nvSpPr>
        <p:spPr bwMode="auto">
          <a:xfrm>
            <a:off x="3389313" y="3656013"/>
            <a:ext cx="1042987" cy="336550"/>
          </a:xfrm>
          <a:prstGeom prst="rect">
            <a:avLst/>
          </a:prstGeom>
          <a:noFill/>
          <a:ln w="9525">
            <a:noFill/>
            <a:miter lim="800000"/>
            <a:headEnd/>
            <a:tailEnd/>
          </a:ln>
        </p:spPr>
        <p:txBody>
          <a:bodyPr wrap="none">
            <a:spAutoFit/>
          </a:bodyPr>
          <a:lstStyle/>
          <a:p>
            <a:r>
              <a:rPr lang="es-ES" b="1"/>
              <a:t>10.963 m</a:t>
            </a:r>
          </a:p>
        </p:txBody>
      </p:sp>
      <p:sp>
        <p:nvSpPr>
          <p:cNvPr id="144397" name="Text Box 12"/>
          <p:cNvSpPr txBox="1">
            <a:spLocks noChangeArrowheads="1"/>
          </p:cNvSpPr>
          <p:nvPr/>
        </p:nvSpPr>
        <p:spPr bwMode="auto">
          <a:xfrm>
            <a:off x="4500563" y="2084388"/>
            <a:ext cx="1042987" cy="336550"/>
          </a:xfrm>
          <a:prstGeom prst="rect">
            <a:avLst/>
          </a:prstGeom>
          <a:noFill/>
          <a:ln w="9525">
            <a:noFill/>
            <a:miter lim="800000"/>
            <a:headEnd/>
            <a:tailEnd/>
          </a:ln>
        </p:spPr>
        <p:txBody>
          <a:bodyPr wrap="none">
            <a:spAutoFit/>
          </a:bodyPr>
          <a:lstStyle/>
          <a:p>
            <a:r>
              <a:rPr lang="es-ES" b="1"/>
              <a:t>18.620 m</a:t>
            </a:r>
          </a:p>
        </p:txBody>
      </p:sp>
      <p:sp>
        <p:nvSpPr>
          <p:cNvPr id="144398" name="Line 13"/>
          <p:cNvSpPr>
            <a:spLocks noChangeShapeType="1"/>
          </p:cNvSpPr>
          <p:nvPr/>
        </p:nvSpPr>
        <p:spPr bwMode="auto">
          <a:xfrm flipH="1">
            <a:off x="6827838" y="2959100"/>
            <a:ext cx="649287" cy="863600"/>
          </a:xfrm>
          <a:prstGeom prst="line">
            <a:avLst/>
          </a:prstGeom>
          <a:noFill/>
          <a:ln w="38100" cmpd="dbl">
            <a:solidFill>
              <a:schemeClr val="tx1"/>
            </a:solidFill>
            <a:round/>
            <a:headEnd/>
            <a:tailEnd/>
          </a:ln>
        </p:spPr>
        <p:txBody>
          <a:bodyPr/>
          <a:lstStyle/>
          <a:p>
            <a:endParaRPr lang="es-ES"/>
          </a:p>
        </p:txBody>
      </p:sp>
      <p:sp>
        <p:nvSpPr>
          <p:cNvPr id="144399" name="Line 14"/>
          <p:cNvSpPr>
            <a:spLocks noChangeShapeType="1"/>
          </p:cNvSpPr>
          <p:nvPr/>
        </p:nvSpPr>
        <p:spPr bwMode="auto">
          <a:xfrm flipH="1">
            <a:off x="6684963" y="2959100"/>
            <a:ext cx="649287" cy="863600"/>
          </a:xfrm>
          <a:prstGeom prst="line">
            <a:avLst/>
          </a:prstGeom>
          <a:noFill/>
          <a:ln w="38100" cmpd="dbl">
            <a:solidFill>
              <a:schemeClr val="tx1"/>
            </a:solidFill>
            <a:round/>
            <a:headEnd/>
            <a:tailEnd/>
          </a:ln>
        </p:spPr>
        <p:txBody>
          <a:bodyPr/>
          <a:lstStyle/>
          <a:p>
            <a:endParaRPr lang="es-ES"/>
          </a:p>
        </p:txBody>
      </p:sp>
      <p:sp>
        <p:nvSpPr>
          <p:cNvPr id="144400" name="Line 15"/>
          <p:cNvSpPr>
            <a:spLocks noChangeShapeType="1"/>
          </p:cNvSpPr>
          <p:nvPr/>
        </p:nvSpPr>
        <p:spPr bwMode="auto">
          <a:xfrm>
            <a:off x="1355725" y="2887663"/>
            <a:ext cx="4392613" cy="1296987"/>
          </a:xfrm>
          <a:prstGeom prst="line">
            <a:avLst/>
          </a:prstGeom>
          <a:noFill/>
          <a:ln w="38100" cmpd="dbl">
            <a:solidFill>
              <a:schemeClr val="tx1"/>
            </a:solidFill>
            <a:round/>
            <a:headEnd/>
            <a:tailEnd/>
          </a:ln>
        </p:spPr>
        <p:txBody>
          <a:bodyPr/>
          <a:lstStyle/>
          <a:p>
            <a:endParaRPr lang="es-ES"/>
          </a:p>
        </p:txBody>
      </p:sp>
      <p:sp>
        <p:nvSpPr>
          <p:cNvPr id="144401" name="Line 16"/>
          <p:cNvSpPr>
            <a:spLocks noChangeShapeType="1"/>
          </p:cNvSpPr>
          <p:nvPr/>
        </p:nvSpPr>
        <p:spPr bwMode="auto">
          <a:xfrm>
            <a:off x="1474788" y="2814638"/>
            <a:ext cx="4392612" cy="1296987"/>
          </a:xfrm>
          <a:prstGeom prst="line">
            <a:avLst/>
          </a:prstGeom>
          <a:noFill/>
          <a:ln w="38100" cmpd="dbl">
            <a:solidFill>
              <a:schemeClr val="tx1"/>
            </a:solidFill>
            <a:round/>
            <a:headEnd/>
            <a:tailEnd/>
          </a:ln>
        </p:spPr>
        <p:txBody>
          <a:bodyPr/>
          <a:lstStyle/>
          <a:p>
            <a:endParaRPr lang="es-ES"/>
          </a:p>
        </p:txBody>
      </p:sp>
      <p:sp>
        <p:nvSpPr>
          <p:cNvPr id="144402" name="Rectangle 17"/>
          <p:cNvSpPr>
            <a:spLocks noChangeArrowheads="1"/>
          </p:cNvSpPr>
          <p:nvPr/>
        </p:nvSpPr>
        <p:spPr bwMode="auto">
          <a:xfrm>
            <a:off x="874713" y="2166938"/>
            <a:ext cx="1752600" cy="838200"/>
          </a:xfrm>
          <a:prstGeom prst="rect">
            <a:avLst/>
          </a:prstGeom>
          <a:solidFill>
            <a:schemeClr val="accent1"/>
          </a:solidFill>
          <a:ln w="9525">
            <a:solidFill>
              <a:schemeClr val="tx1"/>
            </a:solidFill>
            <a:miter lim="800000"/>
            <a:headEnd/>
            <a:tailEnd/>
          </a:ln>
        </p:spPr>
        <p:txBody>
          <a:bodyPr wrap="none" anchor="ctr"/>
          <a:lstStyle/>
          <a:p>
            <a:pPr algn="ctr"/>
            <a:r>
              <a:rPr lang="es-ES" sz="1800" b="1"/>
              <a:t>Campus</a:t>
            </a:r>
          </a:p>
          <a:p>
            <a:pPr algn="ctr"/>
            <a:r>
              <a:rPr lang="es-ES" sz="1800" b="1"/>
              <a:t>Burjassot-</a:t>
            </a:r>
          </a:p>
          <a:p>
            <a:pPr algn="ctr"/>
            <a:r>
              <a:rPr lang="es-ES" sz="1800" b="1"/>
              <a:t>Paterna</a:t>
            </a:r>
          </a:p>
        </p:txBody>
      </p:sp>
      <p:sp>
        <p:nvSpPr>
          <p:cNvPr id="144403" name="Rectangle 18"/>
          <p:cNvSpPr>
            <a:spLocks noChangeArrowheads="1"/>
          </p:cNvSpPr>
          <p:nvPr/>
        </p:nvSpPr>
        <p:spPr bwMode="auto">
          <a:xfrm>
            <a:off x="6659563" y="2192338"/>
            <a:ext cx="1752600" cy="838200"/>
          </a:xfrm>
          <a:prstGeom prst="rect">
            <a:avLst/>
          </a:prstGeom>
          <a:solidFill>
            <a:schemeClr val="accent1"/>
          </a:solidFill>
          <a:ln w="9525">
            <a:solidFill>
              <a:schemeClr val="tx1"/>
            </a:solidFill>
            <a:miter lim="800000"/>
            <a:headEnd/>
            <a:tailEnd/>
          </a:ln>
        </p:spPr>
        <p:txBody>
          <a:bodyPr wrap="none" anchor="ctr"/>
          <a:lstStyle/>
          <a:p>
            <a:pPr algn="ctr"/>
            <a:r>
              <a:rPr lang="es-ES" sz="1800" b="1"/>
              <a:t>Campus</a:t>
            </a:r>
          </a:p>
          <a:p>
            <a:pPr algn="ctr"/>
            <a:r>
              <a:rPr lang="es-ES" sz="1800" b="1"/>
              <a:t>Naranjos</a:t>
            </a:r>
          </a:p>
        </p:txBody>
      </p:sp>
      <p:sp>
        <p:nvSpPr>
          <p:cNvPr id="144404" name="Line 19"/>
          <p:cNvSpPr>
            <a:spLocks noChangeShapeType="1"/>
          </p:cNvSpPr>
          <p:nvPr/>
        </p:nvSpPr>
        <p:spPr bwMode="auto">
          <a:xfrm>
            <a:off x="6084888" y="4437063"/>
            <a:ext cx="431800" cy="1152525"/>
          </a:xfrm>
          <a:prstGeom prst="line">
            <a:avLst/>
          </a:prstGeom>
          <a:noFill/>
          <a:ln w="38100" cmpd="dbl">
            <a:solidFill>
              <a:schemeClr val="tx1"/>
            </a:solidFill>
            <a:round/>
            <a:headEnd/>
            <a:tailEnd/>
          </a:ln>
        </p:spPr>
        <p:txBody>
          <a:bodyPr/>
          <a:lstStyle/>
          <a:p>
            <a:endParaRPr lang="es-ES"/>
          </a:p>
        </p:txBody>
      </p:sp>
      <p:sp>
        <p:nvSpPr>
          <p:cNvPr id="144405" name="Line 20"/>
          <p:cNvSpPr>
            <a:spLocks noChangeShapeType="1"/>
          </p:cNvSpPr>
          <p:nvPr/>
        </p:nvSpPr>
        <p:spPr bwMode="auto">
          <a:xfrm>
            <a:off x="5940425" y="4437063"/>
            <a:ext cx="431800" cy="1223962"/>
          </a:xfrm>
          <a:prstGeom prst="line">
            <a:avLst/>
          </a:prstGeom>
          <a:noFill/>
          <a:ln w="38100" cmpd="dbl">
            <a:solidFill>
              <a:schemeClr val="tx1"/>
            </a:solidFill>
            <a:round/>
            <a:headEnd/>
            <a:tailEnd/>
          </a:ln>
        </p:spPr>
        <p:txBody>
          <a:bodyPr/>
          <a:lstStyle/>
          <a:p>
            <a:endParaRPr lang="es-ES"/>
          </a:p>
        </p:txBody>
      </p:sp>
      <p:sp>
        <p:nvSpPr>
          <p:cNvPr id="144406" name="Rectangle 21"/>
          <p:cNvSpPr>
            <a:spLocks noChangeArrowheads="1"/>
          </p:cNvSpPr>
          <p:nvPr/>
        </p:nvSpPr>
        <p:spPr bwMode="auto">
          <a:xfrm>
            <a:off x="5876925" y="5419725"/>
            <a:ext cx="1143000" cy="457200"/>
          </a:xfrm>
          <a:prstGeom prst="rect">
            <a:avLst/>
          </a:prstGeom>
          <a:solidFill>
            <a:schemeClr val="accent1"/>
          </a:solidFill>
          <a:ln w="9525">
            <a:solidFill>
              <a:schemeClr val="tx1"/>
            </a:solidFill>
            <a:miter lim="800000"/>
            <a:headEnd/>
            <a:tailEnd/>
          </a:ln>
        </p:spPr>
        <p:txBody>
          <a:bodyPr wrap="none" anchor="ctr"/>
          <a:lstStyle/>
          <a:p>
            <a:pPr algn="ctr"/>
            <a:r>
              <a:rPr lang="es-ES" sz="1200" b="1"/>
              <a:t>Edif. Histórico</a:t>
            </a:r>
          </a:p>
          <a:p>
            <a:pPr algn="ctr"/>
            <a:r>
              <a:rPr lang="es-ES" sz="1200" b="1"/>
              <a:t>C/Nave</a:t>
            </a:r>
          </a:p>
        </p:txBody>
      </p:sp>
      <p:sp>
        <p:nvSpPr>
          <p:cNvPr id="144407" name="Rectangle 22"/>
          <p:cNvSpPr>
            <a:spLocks noChangeArrowheads="1"/>
          </p:cNvSpPr>
          <p:nvPr/>
        </p:nvSpPr>
        <p:spPr bwMode="auto">
          <a:xfrm>
            <a:off x="5219700" y="3776663"/>
            <a:ext cx="1752600" cy="838200"/>
          </a:xfrm>
          <a:prstGeom prst="rect">
            <a:avLst/>
          </a:prstGeom>
          <a:solidFill>
            <a:schemeClr val="accent1"/>
          </a:solidFill>
          <a:ln w="9525">
            <a:solidFill>
              <a:schemeClr val="tx1"/>
            </a:solidFill>
            <a:miter lim="800000"/>
            <a:headEnd/>
            <a:tailEnd/>
          </a:ln>
        </p:spPr>
        <p:txBody>
          <a:bodyPr wrap="none" anchor="ctr"/>
          <a:lstStyle/>
          <a:p>
            <a:pPr algn="ctr"/>
            <a:r>
              <a:rPr lang="es-ES" sz="1800" b="1"/>
              <a:t>Campus</a:t>
            </a:r>
          </a:p>
          <a:p>
            <a:pPr algn="ctr"/>
            <a:r>
              <a:rPr lang="es-ES" sz="1800" b="1"/>
              <a:t>Blasco Ibáñez</a:t>
            </a:r>
          </a:p>
        </p:txBody>
      </p:sp>
      <p:sp>
        <p:nvSpPr>
          <p:cNvPr id="144408" name="Rectangle 23"/>
          <p:cNvSpPr>
            <a:spLocks noGrp="1" noChangeArrowheads="1"/>
          </p:cNvSpPr>
          <p:nvPr>
            <p:ph type="title" idx="4294967295"/>
          </p:nvPr>
        </p:nvSpPr>
        <p:spPr>
          <a:xfrm>
            <a:off x="595313" y="238125"/>
            <a:ext cx="7793037" cy="1030288"/>
          </a:xfrm>
        </p:spPr>
        <p:txBody>
          <a:bodyPr/>
          <a:lstStyle/>
          <a:p>
            <a:pPr eaLnBrk="1" hangingPunct="1"/>
            <a:r>
              <a:rPr lang="es-ES" sz="3600" smtClean="0">
                <a:latin typeface="Arial" charset="0"/>
              </a:rPr>
              <a:t>Red de fibra oscura de la UV</a:t>
            </a:r>
          </a:p>
        </p:txBody>
      </p:sp>
      <p:sp>
        <p:nvSpPr>
          <p:cNvPr id="144409" name="Rectangle 24"/>
          <p:cNvSpPr>
            <a:spLocks noChangeArrowheads="1"/>
          </p:cNvSpPr>
          <p:nvPr/>
        </p:nvSpPr>
        <p:spPr bwMode="auto">
          <a:xfrm>
            <a:off x="4140200" y="5419725"/>
            <a:ext cx="1143000" cy="457200"/>
          </a:xfrm>
          <a:prstGeom prst="rect">
            <a:avLst/>
          </a:prstGeom>
          <a:solidFill>
            <a:schemeClr val="accent1"/>
          </a:solidFill>
          <a:ln w="9525">
            <a:solidFill>
              <a:schemeClr val="tx1"/>
            </a:solidFill>
            <a:miter lim="800000"/>
            <a:headEnd/>
            <a:tailEnd/>
          </a:ln>
        </p:spPr>
        <p:txBody>
          <a:bodyPr wrap="none" anchor="ctr"/>
          <a:lstStyle/>
          <a:p>
            <a:pPr algn="ctr"/>
            <a:r>
              <a:rPr lang="es-ES" sz="1200" b="1"/>
              <a:t>Escuela de </a:t>
            </a:r>
          </a:p>
          <a:p>
            <a:pPr algn="ctr"/>
            <a:r>
              <a:rPr lang="es-ES" sz="1200" b="1"/>
              <a:t>Magisterio</a:t>
            </a:r>
          </a:p>
        </p:txBody>
      </p:sp>
      <p:sp>
        <p:nvSpPr>
          <p:cNvPr id="144410" name="Rectangle 25"/>
          <p:cNvSpPr>
            <a:spLocks noChangeArrowheads="1"/>
          </p:cNvSpPr>
          <p:nvPr/>
        </p:nvSpPr>
        <p:spPr bwMode="auto">
          <a:xfrm>
            <a:off x="755650" y="4724400"/>
            <a:ext cx="1143000" cy="457200"/>
          </a:xfrm>
          <a:prstGeom prst="rect">
            <a:avLst/>
          </a:prstGeom>
          <a:solidFill>
            <a:schemeClr val="accent1"/>
          </a:solidFill>
          <a:ln w="9525">
            <a:solidFill>
              <a:schemeClr val="tx1"/>
            </a:solidFill>
            <a:miter lim="800000"/>
            <a:headEnd/>
            <a:tailEnd/>
          </a:ln>
        </p:spPr>
        <p:txBody>
          <a:bodyPr wrap="none" anchor="ctr"/>
          <a:lstStyle/>
          <a:p>
            <a:pPr algn="ctr"/>
            <a:r>
              <a:rPr lang="es-ES" sz="1200" b="1"/>
              <a:t>Jardín</a:t>
            </a:r>
          </a:p>
          <a:p>
            <a:pPr algn="ctr"/>
            <a:r>
              <a:rPr lang="es-ES" sz="1200" b="1"/>
              <a:t>Botánico</a:t>
            </a:r>
          </a:p>
        </p:txBody>
      </p:sp>
      <p:sp>
        <p:nvSpPr>
          <p:cNvPr id="144411" name="Rectangle 26"/>
          <p:cNvSpPr>
            <a:spLocks noChangeArrowheads="1"/>
          </p:cNvSpPr>
          <p:nvPr/>
        </p:nvSpPr>
        <p:spPr bwMode="auto">
          <a:xfrm>
            <a:off x="2051050" y="5635625"/>
            <a:ext cx="1143000" cy="457200"/>
          </a:xfrm>
          <a:prstGeom prst="rect">
            <a:avLst/>
          </a:prstGeom>
          <a:solidFill>
            <a:schemeClr val="accent1"/>
          </a:solidFill>
          <a:ln w="9525">
            <a:solidFill>
              <a:schemeClr val="tx1"/>
            </a:solidFill>
            <a:miter lim="800000"/>
            <a:headEnd/>
            <a:tailEnd/>
          </a:ln>
        </p:spPr>
        <p:txBody>
          <a:bodyPr wrap="none" anchor="ctr"/>
          <a:lstStyle/>
          <a:p>
            <a:pPr algn="ctr"/>
            <a:r>
              <a:rPr lang="es-ES" sz="1200" b="1"/>
              <a:t>C. M. </a:t>
            </a:r>
          </a:p>
          <a:p>
            <a:pPr algn="ctr"/>
            <a:r>
              <a:rPr lang="es-ES" sz="1200" b="1"/>
              <a:t>Rector Peset</a:t>
            </a:r>
          </a:p>
        </p:txBody>
      </p:sp>
      <p:sp>
        <p:nvSpPr>
          <p:cNvPr id="31" name="3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44</a:t>
            </a:fld>
            <a:endParaRPr lang="es-E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1" name="Group 2"/>
          <p:cNvGrpSpPr>
            <a:grpSpLocks noChangeAspect="1"/>
          </p:cNvGrpSpPr>
          <p:nvPr/>
        </p:nvGrpSpPr>
        <p:grpSpPr bwMode="auto">
          <a:xfrm>
            <a:off x="355600" y="693738"/>
            <a:ext cx="9040813" cy="5837237"/>
            <a:chOff x="342" y="-604"/>
            <a:chExt cx="7030" cy="4539"/>
          </a:xfrm>
        </p:grpSpPr>
        <p:grpSp>
          <p:nvGrpSpPr>
            <p:cNvPr id="145442" name="Group 3"/>
            <p:cNvGrpSpPr>
              <a:grpSpLocks noChangeAspect="1"/>
            </p:cNvGrpSpPr>
            <p:nvPr/>
          </p:nvGrpSpPr>
          <p:grpSpPr bwMode="auto">
            <a:xfrm>
              <a:off x="342" y="-604"/>
              <a:ext cx="7030" cy="4539"/>
              <a:chOff x="537" y="-34"/>
              <a:chExt cx="5223" cy="3373"/>
            </a:xfrm>
          </p:grpSpPr>
          <p:pic>
            <p:nvPicPr>
              <p:cNvPr id="145511" name="Picture 4"/>
              <p:cNvPicPr>
                <a:picLocks noChangeAspect="1" noChangeArrowheads="1"/>
              </p:cNvPicPr>
              <p:nvPr/>
            </p:nvPicPr>
            <p:blipFill>
              <a:blip r:embed="rId3" cstate="print"/>
              <a:srcRect/>
              <a:stretch>
                <a:fillRect/>
              </a:stretch>
            </p:blipFill>
            <p:spPr bwMode="auto">
              <a:xfrm>
                <a:off x="537" y="1652"/>
                <a:ext cx="2614" cy="1687"/>
              </a:xfrm>
              <a:prstGeom prst="rect">
                <a:avLst/>
              </a:prstGeom>
              <a:noFill/>
              <a:ln w="9525">
                <a:noFill/>
                <a:miter lim="800000"/>
                <a:headEnd/>
                <a:tailEnd/>
              </a:ln>
            </p:spPr>
          </p:pic>
          <p:pic>
            <p:nvPicPr>
              <p:cNvPr id="145512" name="Picture 5"/>
              <p:cNvPicPr>
                <a:picLocks noChangeAspect="1" noChangeArrowheads="1"/>
              </p:cNvPicPr>
              <p:nvPr/>
            </p:nvPicPr>
            <p:blipFill>
              <a:blip r:embed="rId4" cstate="print"/>
              <a:srcRect/>
              <a:stretch>
                <a:fillRect/>
              </a:stretch>
            </p:blipFill>
            <p:spPr bwMode="auto">
              <a:xfrm>
                <a:off x="540" y="-34"/>
                <a:ext cx="2612" cy="1688"/>
              </a:xfrm>
              <a:prstGeom prst="rect">
                <a:avLst/>
              </a:prstGeom>
              <a:noFill/>
              <a:ln w="9525">
                <a:noFill/>
                <a:miter lim="800000"/>
                <a:headEnd/>
                <a:tailEnd/>
              </a:ln>
            </p:spPr>
          </p:pic>
          <p:pic>
            <p:nvPicPr>
              <p:cNvPr id="145513" name="Picture 6"/>
              <p:cNvPicPr>
                <a:picLocks noChangeAspect="1" noChangeArrowheads="1"/>
              </p:cNvPicPr>
              <p:nvPr/>
            </p:nvPicPr>
            <p:blipFill>
              <a:blip r:embed="rId5" cstate="print"/>
              <a:srcRect/>
              <a:stretch>
                <a:fillRect/>
              </a:stretch>
            </p:blipFill>
            <p:spPr bwMode="auto">
              <a:xfrm>
                <a:off x="3145" y="1649"/>
                <a:ext cx="2612" cy="1688"/>
              </a:xfrm>
              <a:prstGeom prst="rect">
                <a:avLst/>
              </a:prstGeom>
              <a:noFill/>
              <a:ln w="9525">
                <a:noFill/>
                <a:miter lim="800000"/>
                <a:headEnd/>
                <a:tailEnd/>
              </a:ln>
            </p:spPr>
          </p:pic>
          <p:pic>
            <p:nvPicPr>
              <p:cNvPr id="145514" name="Picture 7"/>
              <p:cNvPicPr>
                <a:picLocks noChangeAspect="1" noChangeArrowheads="1"/>
              </p:cNvPicPr>
              <p:nvPr/>
            </p:nvPicPr>
            <p:blipFill>
              <a:blip r:embed="rId6" cstate="print"/>
              <a:srcRect/>
              <a:stretch>
                <a:fillRect/>
              </a:stretch>
            </p:blipFill>
            <p:spPr bwMode="auto">
              <a:xfrm>
                <a:off x="3148" y="-33"/>
                <a:ext cx="2612" cy="1686"/>
              </a:xfrm>
              <a:prstGeom prst="rect">
                <a:avLst/>
              </a:prstGeom>
              <a:noFill/>
              <a:ln w="9525">
                <a:noFill/>
                <a:miter lim="800000"/>
                <a:headEnd/>
                <a:tailEnd/>
              </a:ln>
            </p:spPr>
          </p:pic>
        </p:grpSp>
        <p:sp>
          <p:nvSpPr>
            <p:cNvPr id="145443" name="Line 8"/>
            <p:cNvSpPr>
              <a:spLocks noChangeAspect="1" noChangeShapeType="1"/>
            </p:cNvSpPr>
            <p:nvPr/>
          </p:nvSpPr>
          <p:spPr bwMode="auto">
            <a:xfrm>
              <a:off x="2067" y="2454"/>
              <a:ext cx="528" cy="900"/>
            </a:xfrm>
            <a:prstGeom prst="line">
              <a:avLst/>
            </a:prstGeom>
            <a:noFill/>
            <a:ln w="19050">
              <a:solidFill>
                <a:srgbClr val="0000FF"/>
              </a:solidFill>
              <a:round/>
              <a:headEnd/>
              <a:tailEnd/>
            </a:ln>
          </p:spPr>
          <p:txBody>
            <a:bodyPr/>
            <a:lstStyle/>
            <a:p>
              <a:endParaRPr lang="es-ES"/>
            </a:p>
          </p:txBody>
        </p:sp>
        <p:sp>
          <p:nvSpPr>
            <p:cNvPr id="145444" name="Line 9"/>
            <p:cNvSpPr>
              <a:spLocks noChangeAspect="1" noChangeShapeType="1"/>
            </p:cNvSpPr>
            <p:nvPr/>
          </p:nvSpPr>
          <p:spPr bwMode="auto">
            <a:xfrm>
              <a:off x="2728" y="3376"/>
              <a:ext cx="272" cy="80"/>
            </a:xfrm>
            <a:prstGeom prst="line">
              <a:avLst/>
            </a:prstGeom>
            <a:noFill/>
            <a:ln w="19050">
              <a:solidFill>
                <a:srgbClr val="0000FF"/>
              </a:solidFill>
              <a:round/>
              <a:headEnd/>
              <a:tailEnd/>
            </a:ln>
          </p:spPr>
          <p:txBody>
            <a:bodyPr/>
            <a:lstStyle/>
            <a:p>
              <a:endParaRPr lang="es-ES"/>
            </a:p>
          </p:txBody>
        </p:sp>
        <p:sp>
          <p:nvSpPr>
            <p:cNvPr id="145445" name="Line 10"/>
            <p:cNvSpPr>
              <a:spLocks noChangeAspect="1" noChangeShapeType="1"/>
            </p:cNvSpPr>
            <p:nvPr/>
          </p:nvSpPr>
          <p:spPr bwMode="auto">
            <a:xfrm>
              <a:off x="2594" y="3352"/>
              <a:ext cx="140" cy="24"/>
            </a:xfrm>
            <a:prstGeom prst="line">
              <a:avLst/>
            </a:prstGeom>
            <a:noFill/>
            <a:ln w="19050">
              <a:solidFill>
                <a:srgbClr val="0000FF"/>
              </a:solidFill>
              <a:round/>
              <a:headEnd/>
              <a:tailEnd/>
            </a:ln>
          </p:spPr>
          <p:txBody>
            <a:bodyPr/>
            <a:lstStyle/>
            <a:p>
              <a:endParaRPr lang="es-ES"/>
            </a:p>
          </p:txBody>
        </p:sp>
        <p:sp>
          <p:nvSpPr>
            <p:cNvPr id="145446" name="Line 11"/>
            <p:cNvSpPr>
              <a:spLocks noChangeAspect="1" noChangeShapeType="1"/>
            </p:cNvSpPr>
            <p:nvPr/>
          </p:nvSpPr>
          <p:spPr bwMode="auto">
            <a:xfrm flipV="1">
              <a:off x="2998" y="3188"/>
              <a:ext cx="250" cy="271"/>
            </a:xfrm>
            <a:prstGeom prst="line">
              <a:avLst/>
            </a:prstGeom>
            <a:noFill/>
            <a:ln w="19050">
              <a:solidFill>
                <a:srgbClr val="0000FF"/>
              </a:solidFill>
              <a:round/>
              <a:headEnd/>
              <a:tailEnd/>
            </a:ln>
          </p:spPr>
          <p:txBody>
            <a:bodyPr/>
            <a:lstStyle/>
            <a:p>
              <a:endParaRPr lang="es-ES"/>
            </a:p>
          </p:txBody>
        </p:sp>
        <p:sp>
          <p:nvSpPr>
            <p:cNvPr id="145447" name="Line 12"/>
            <p:cNvSpPr>
              <a:spLocks noChangeAspect="1" noChangeShapeType="1"/>
            </p:cNvSpPr>
            <p:nvPr/>
          </p:nvSpPr>
          <p:spPr bwMode="auto">
            <a:xfrm flipV="1">
              <a:off x="3249" y="3048"/>
              <a:ext cx="214" cy="141"/>
            </a:xfrm>
            <a:prstGeom prst="line">
              <a:avLst/>
            </a:prstGeom>
            <a:noFill/>
            <a:ln w="19050">
              <a:solidFill>
                <a:srgbClr val="0000FF"/>
              </a:solidFill>
              <a:round/>
              <a:headEnd/>
              <a:tailEnd/>
            </a:ln>
          </p:spPr>
          <p:txBody>
            <a:bodyPr/>
            <a:lstStyle/>
            <a:p>
              <a:endParaRPr lang="es-ES"/>
            </a:p>
          </p:txBody>
        </p:sp>
        <p:sp>
          <p:nvSpPr>
            <p:cNvPr id="145448" name="Line 13"/>
            <p:cNvSpPr>
              <a:spLocks noChangeAspect="1" noChangeShapeType="1"/>
            </p:cNvSpPr>
            <p:nvPr/>
          </p:nvSpPr>
          <p:spPr bwMode="auto">
            <a:xfrm flipV="1">
              <a:off x="3460" y="2752"/>
              <a:ext cx="102" cy="297"/>
            </a:xfrm>
            <a:prstGeom prst="line">
              <a:avLst/>
            </a:prstGeom>
            <a:noFill/>
            <a:ln w="19050">
              <a:solidFill>
                <a:srgbClr val="0000FF"/>
              </a:solidFill>
              <a:round/>
              <a:headEnd/>
              <a:tailEnd/>
            </a:ln>
          </p:spPr>
          <p:txBody>
            <a:bodyPr/>
            <a:lstStyle/>
            <a:p>
              <a:endParaRPr lang="es-ES"/>
            </a:p>
          </p:txBody>
        </p:sp>
        <p:sp>
          <p:nvSpPr>
            <p:cNvPr id="145449" name="Line 14"/>
            <p:cNvSpPr>
              <a:spLocks noChangeAspect="1" noChangeShapeType="1"/>
            </p:cNvSpPr>
            <p:nvPr/>
          </p:nvSpPr>
          <p:spPr bwMode="auto">
            <a:xfrm>
              <a:off x="3563" y="2753"/>
              <a:ext cx="168" cy="60"/>
            </a:xfrm>
            <a:prstGeom prst="line">
              <a:avLst/>
            </a:prstGeom>
            <a:noFill/>
            <a:ln w="19050">
              <a:solidFill>
                <a:srgbClr val="0000FF"/>
              </a:solidFill>
              <a:round/>
              <a:headEnd/>
              <a:tailEnd/>
            </a:ln>
          </p:spPr>
          <p:txBody>
            <a:bodyPr/>
            <a:lstStyle/>
            <a:p>
              <a:endParaRPr lang="es-ES"/>
            </a:p>
          </p:txBody>
        </p:sp>
        <p:sp>
          <p:nvSpPr>
            <p:cNvPr id="145450" name="Line 15"/>
            <p:cNvSpPr>
              <a:spLocks noChangeAspect="1" noChangeShapeType="1"/>
            </p:cNvSpPr>
            <p:nvPr/>
          </p:nvSpPr>
          <p:spPr bwMode="auto">
            <a:xfrm>
              <a:off x="3636" y="2637"/>
              <a:ext cx="117" cy="126"/>
            </a:xfrm>
            <a:prstGeom prst="line">
              <a:avLst/>
            </a:prstGeom>
            <a:noFill/>
            <a:ln w="19050">
              <a:solidFill>
                <a:srgbClr val="0000FF"/>
              </a:solidFill>
              <a:round/>
              <a:headEnd/>
              <a:tailEnd/>
            </a:ln>
          </p:spPr>
          <p:txBody>
            <a:bodyPr/>
            <a:lstStyle/>
            <a:p>
              <a:endParaRPr lang="es-ES"/>
            </a:p>
          </p:txBody>
        </p:sp>
        <p:sp>
          <p:nvSpPr>
            <p:cNvPr id="145451" name="Line 16"/>
            <p:cNvSpPr>
              <a:spLocks noChangeAspect="1" noChangeShapeType="1"/>
            </p:cNvSpPr>
            <p:nvPr/>
          </p:nvSpPr>
          <p:spPr bwMode="auto">
            <a:xfrm flipH="1">
              <a:off x="3584" y="2641"/>
              <a:ext cx="54" cy="53"/>
            </a:xfrm>
            <a:prstGeom prst="line">
              <a:avLst/>
            </a:prstGeom>
            <a:noFill/>
            <a:ln w="19050">
              <a:solidFill>
                <a:srgbClr val="0000FF"/>
              </a:solidFill>
              <a:round/>
              <a:headEnd/>
              <a:tailEnd/>
            </a:ln>
          </p:spPr>
          <p:txBody>
            <a:bodyPr/>
            <a:lstStyle/>
            <a:p>
              <a:endParaRPr lang="es-ES"/>
            </a:p>
          </p:txBody>
        </p:sp>
        <p:sp>
          <p:nvSpPr>
            <p:cNvPr id="145452" name="Line 17"/>
            <p:cNvSpPr>
              <a:spLocks noChangeAspect="1" noChangeShapeType="1"/>
            </p:cNvSpPr>
            <p:nvPr/>
          </p:nvSpPr>
          <p:spPr bwMode="auto">
            <a:xfrm flipH="1">
              <a:off x="3560" y="2693"/>
              <a:ext cx="24" cy="66"/>
            </a:xfrm>
            <a:prstGeom prst="line">
              <a:avLst/>
            </a:prstGeom>
            <a:noFill/>
            <a:ln w="19050">
              <a:solidFill>
                <a:srgbClr val="0000FF"/>
              </a:solidFill>
              <a:round/>
              <a:headEnd/>
              <a:tailEnd/>
            </a:ln>
          </p:spPr>
          <p:txBody>
            <a:bodyPr/>
            <a:lstStyle/>
            <a:p>
              <a:endParaRPr lang="es-ES"/>
            </a:p>
          </p:txBody>
        </p:sp>
        <p:sp>
          <p:nvSpPr>
            <p:cNvPr id="145453" name="Line 18"/>
            <p:cNvSpPr>
              <a:spLocks noChangeAspect="1" noChangeShapeType="1"/>
            </p:cNvSpPr>
            <p:nvPr/>
          </p:nvSpPr>
          <p:spPr bwMode="auto">
            <a:xfrm flipH="1">
              <a:off x="3725" y="2760"/>
              <a:ext cx="25" cy="53"/>
            </a:xfrm>
            <a:prstGeom prst="line">
              <a:avLst/>
            </a:prstGeom>
            <a:noFill/>
            <a:ln w="19050">
              <a:solidFill>
                <a:srgbClr val="0000FF"/>
              </a:solidFill>
              <a:round/>
              <a:headEnd/>
              <a:tailEnd/>
            </a:ln>
          </p:spPr>
          <p:txBody>
            <a:bodyPr/>
            <a:lstStyle/>
            <a:p>
              <a:endParaRPr lang="es-ES"/>
            </a:p>
          </p:txBody>
        </p:sp>
        <p:sp>
          <p:nvSpPr>
            <p:cNvPr id="145454" name="Line 19"/>
            <p:cNvSpPr>
              <a:spLocks noChangeAspect="1" noChangeShapeType="1"/>
            </p:cNvSpPr>
            <p:nvPr/>
          </p:nvSpPr>
          <p:spPr bwMode="auto">
            <a:xfrm>
              <a:off x="3718" y="2728"/>
              <a:ext cx="90" cy="18"/>
            </a:xfrm>
            <a:prstGeom prst="line">
              <a:avLst/>
            </a:prstGeom>
            <a:noFill/>
            <a:ln w="19050">
              <a:solidFill>
                <a:srgbClr val="0000FF"/>
              </a:solidFill>
              <a:round/>
              <a:headEnd/>
              <a:tailEnd/>
            </a:ln>
          </p:spPr>
          <p:txBody>
            <a:bodyPr/>
            <a:lstStyle/>
            <a:p>
              <a:endParaRPr lang="es-ES"/>
            </a:p>
          </p:txBody>
        </p:sp>
        <p:sp>
          <p:nvSpPr>
            <p:cNvPr id="145455" name="Line 20"/>
            <p:cNvSpPr>
              <a:spLocks noChangeAspect="1" noChangeShapeType="1"/>
            </p:cNvSpPr>
            <p:nvPr/>
          </p:nvSpPr>
          <p:spPr bwMode="auto">
            <a:xfrm flipV="1">
              <a:off x="3805" y="2648"/>
              <a:ext cx="88" cy="99"/>
            </a:xfrm>
            <a:prstGeom prst="line">
              <a:avLst/>
            </a:prstGeom>
            <a:noFill/>
            <a:ln w="19050">
              <a:solidFill>
                <a:srgbClr val="0000FF"/>
              </a:solidFill>
              <a:round/>
              <a:headEnd/>
              <a:tailEnd/>
            </a:ln>
          </p:spPr>
          <p:txBody>
            <a:bodyPr/>
            <a:lstStyle/>
            <a:p>
              <a:endParaRPr lang="es-ES"/>
            </a:p>
          </p:txBody>
        </p:sp>
        <p:sp>
          <p:nvSpPr>
            <p:cNvPr id="145456" name="Line 21"/>
            <p:cNvSpPr>
              <a:spLocks noChangeAspect="1" noChangeShapeType="1"/>
            </p:cNvSpPr>
            <p:nvPr/>
          </p:nvSpPr>
          <p:spPr bwMode="auto">
            <a:xfrm flipV="1">
              <a:off x="3890" y="2641"/>
              <a:ext cx="56" cy="11"/>
            </a:xfrm>
            <a:prstGeom prst="line">
              <a:avLst/>
            </a:prstGeom>
            <a:noFill/>
            <a:ln w="19050">
              <a:solidFill>
                <a:srgbClr val="0000FF"/>
              </a:solidFill>
              <a:round/>
              <a:headEnd/>
              <a:tailEnd/>
            </a:ln>
          </p:spPr>
          <p:txBody>
            <a:bodyPr/>
            <a:lstStyle/>
            <a:p>
              <a:endParaRPr lang="es-ES"/>
            </a:p>
          </p:txBody>
        </p:sp>
        <p:sp>
          <p:nvSpPr>
            <p:cNvPr id="145457" name="Line 22"/>
            <p:cNvSpPr>
              <a:spLocks noChangeAspect="1" noChangeShapeType="1"/>
            </p:cNvSpPr>
            <p:nvPr/>
          </p:nvSpPr>
          <p:spPr bwMode="auto">
            <a:xfrm flipV="1">
              <a:off x="3942" y="2526"/>
              <a:ext cx="132" cy="117"/>
            </a:xfrm>
            <a:prstGeom prst="line">
              <a:avLst/>
            </a:prstGeom>
            <a:noFill/>
            <a:ln w="19050">
              <a:solidFill>
                <a:srgbClr val="0000FF"/>
              </a:solidFill>
              <a:round/>
              <a:headEnd/>
              <a:tailEnd/>
            </a:ln>
          </p:spPr>
          <p:txBody>
            <a:bodyPr/>
            <a:lstStyle/>
            <a:p>
              <a:endParaRPr lang="es-ES"/>
            </a:p>
          </p:txBody>
        </p:sp>
        <p:sp>
          <p:nvSpPr>
            <p:cNvPr id="145458" name="Line 23"/>
            <p:cNvSpPr>
              <a:spLocks noChangeAspect="1" noChangeShapeType="1"/>
            </p:cNvSpPr>
            <p:nvPr/>
          </p:nvSpPr>
          <p:spPr bwMode="auto">
            <a:xfrm>
              <a:off x="4066" y="2526"/>
              <a:ext cx="38" cy="9"/>
            </a:xfrm>
            <a:prstGeom prst="line">
              <a:avLst/>
            </a:prstGeom>
            <a:noFill/>
            <a:ln w="19050">
              <a:solidFill>
                <a:srgbClr val="0000FF"/>
              </a:solidFill>
              <a:round/>
              <a:headEnd/>
              <a:tailEnd/>
            </a:ln>
          </p:spPr>
          <p:txBody>
            <a:bodyPr/>
            <a:lstStyle/>
            <a:p>
              <a:endParaRPr lang="es-ES"/>
            </a:p>
          </p:txBody>
        </p:sp>
        <p:sp>
          <p:nvSpPr>
            <p:cNvPr id="145459" name="Line 24"/>
            <p:cNvSpPr>
              <a:spLocks noChangeAspect="1" noChangeShapeType="1"/>
            </p:cNvSpPr>
            <p:nvPr/>
          </p:nvSpPr>
          <p:spPr bwMode="auto">
            <a:xfrm flipV="1">
              <a:off x="4099" y="2533"/>
              <a:ext cx="108" cy="3"/>
            </a:xfrm>
            <a:prstGeom prst="line">
              <a:avLst/>
            </a:prstGeom>
            <a:noFill/>
            <a:ln w="19050">
              <a:solidFill>
                <a:srgbClr val="0000FF"/>
              </a:solidFill>
              <a:round/>
              <a:headEnd/>
              <a:tailEnd/>
            </a:ln>
          </p:spPr>
          <p:txBody>
            <a:bodyPr/>
            <a:lstStyle/>
            <a:p>
              <a:endParaRPr lang="es-ES"/>
            </a:p>
          </p:txBody>
        </p:sp>
        <p:sp>
          <p:nvSpPr>
            <p:cNvPr id="145460" name="Line 25"/>
            <p:cNvSpPr>
              <a:spLocks noChangeAspect="1" noChangeShapeType="1"/>
            </p:cNvSpPr>
            <p:nvPr/>
          </p:nvSpPr>
          <p:spPr bwMode="auto">
            <a:xfrm>
              <a:off x="4202" y="2534"/>
              <a:ext cx="78" cy="9"/>
            </a:xfrm>
            <a:prstGeom prst="line">
              <a:avLst/>
            </a:prstGeom>
            <a:noFill/>
            <a:ln w="19050">
              <a:solidFill>
                <a:srgbClr val="0000FF"/>
              </a:solidFill>
              <a:round/>
              <a:headEnd/>
              <a:tailEnd/>
            </a:ln>
          </p:spPr>
          <p:txBody>
            <a:bodyPr/>
            <a:lstStyle/>
            <a:p>
              <a:endParaRPr lang="es-ES"/>
            </a:p>
          </p:txBody>
        </p:sp>
        <p:sp>
          <p:nvSpPr>
            <p:cNvPr id="145461" name="Line 26"/>
            <p:cNvSpPr>
              <a:spLocks noChangeAspect="1" noChangeShapeType="1"/>
            </p:cNvSpPr>
            <p:nvPr/>
          </p:nvSpPr>
          <p:spPr bwMode="auto">
            <a:xfrm>
              <a:off x="4277" y="2541"/>
              <a:ext cx="99" cy="33"/>
            </a:xfrm>
            <a:prstGeom prst="line">
              <a:avLst/>
            </a:prstGeom>
            <a:noFill/>
            <a:ln w="19050">
              <a:solidFill>
                <a:srgbClr val="0000FF"/>
              </a:solidFill>
              <a:round/>
              <a:headEnd/>
              <a:tailEnd/>
            </a:ln>
          </p:spPr>
          <p:txBody>
            <a:bodyPr/>
            <a:lstStyle/>
            <a:p>
              <a:endParaRPr lang="es-ES"/>
            </a:p>
          </p:txBody>
        </p:sp>
        <p:sp>
          <p:nvSpPr>
            <p:cNvPr id="145462" name="Line 27"/>
            <p:cNvSpPr>
              <a:spLocks noChangeAspect="1" noChangeShapeType="1"/>
            </p:cNvSpPr>
            <p:nvPr/>
          </p:nvSpPr>
          <p:spPr bwMode="auto">
            <a:xfrm flipV="1">
              <a:off x="4290" y="2306"/>
              <a:ext cx="174" cy="480"/>
            </a:xfrm>
            <a:prstGeom prst="line">
              <a:avLst/>
            </a:prstGeom>
            <a:noFill/>
            <a:ln w="19050">
              <a:solidFill>
                <a:srgbClr val="0000FF"/>
              </a:solidFill>
              <a:round/>
              <a:headEnd/>
              <a:tailEnd/>
            </a:ln>
          </p:spPr>
          <p:txBody>
            <a:bodyPr/>
            <a:lstStyle/>
            <a:p>
              <a:endParaRPr lang="es-ES"/>
            </a:p>
          </p:txBody>
        </p:sp>
        <p:sp>
          <p:nvSpPr>
            <p:cNvPr id="145463" name="Line 28"/>
            <p:cNvSpPr>
              <a:spLocks noChangeAspect="1" noChangeShapeType="1"/>
            </p:cNvSpPr>
            <p:nvPr/>
          </p:nvSpPr>
          <p:spPr bwMode="auto">
            <a:xfrm flipV="1">
              <a:off x="4341" y="2591"/>
              <a:ext cx="81" cy="219"/>
            </a:xfrm>
            <a:prstGeom prst="line">
              <a:avLst/>
            </a:prstGeom>
            <a:noFill/>
            <a:ln w="19050">
              <a:solidFill>
                <a:srgbClr val="0000FF"/>
              </a:solidFill>
              <a:round/>
              <a:headEnd/>
              <a:tailEnd/>
            </a:ln>
          </p:spPr>
          <p:txBody>
            <a:bodyPr/>
            <a:lstStyle/>
            <a:p>
              <a:endParaRPr lang="es-ES"/>
            </a:p>
          </p:txBody>
        </p:sp>
        <p:sp>
          <p:nvSpPr>
            <p:cNvPr id="145464" name="Line 29"/>
            <p:cNvSpPr>
              <a:spLocks noChangeAspect="1" noChangeShapeType="1"/>
            </p:cNvSpPr>
            <p:nvPr/>
          </p:nvSpPr>
          <p:spPr bwMode="auto">
            <a:xfrm>
              <a:off x="4372" y="2574"/>
              <a:ext cx="54" cy="15"/>
            </a:xfrm>
            <a:prstGeom prst="line">
              <a:avLst/>
            </a:prstGeom>
            <a:noFill/>
            <a:ln w="19050">
              <a:solidFill>
                <a:srgbClr val="0000FF"/>
              </a:solidFill>
              <a:round/>
              <a:headEnd/>
              <a:tailEnd/>
            </a:ln>
          </p:spPr>
          <p:txBody>
            <a:bodyPr/>
            <a:lstStyle/>
            <a:p>
              <a:endParaRPr lang="es-ES"/>
            </a:p>
          </p:txBody>
        </p:sp>
        <p:sp>
          <p:nvSpPr>
            <p:cNvPr id="145465" name="Line 30"/>
            <p:cNvSpPr>
              <a:spLocks noChangeAspect="1" noChangeShapeType="1"/>
            </p:cNvSpPr>
            <p:nvPr/>
          </p:nvSpPr>
          <p:spPr bwMode="auto">
            <a:xfrm>
              <a:off x="4283" y="2788"/>
              <a:ext cx="54" cy="15"/>
            </a:xfrm>
            <a:prstGeom prst="line">
              <a:avLst/>
            </a:prstGeom>
            <a:noFill/>
            <a:ln w="19050">
              <a:solidFill>
                <a:srgbClr val="0000FF"/>
              </a:solidFill>
              <a:round/>
              <a:headEnd/>
              <a:tailEnd/>
            </a:ln>
          </p:spPr>
          <p:txBody>
            <a:bodyPr/>
            <a:lstStyle/>
            <a:p>
              <a:endParaRPr lang="es-ES"/>
            </a:p>
          </p:txBody>
        </p:sp>
        <p:sp>
          <p:nvSpPr>
            <p:cNvPr id="145466" name="Line 31"/>
            <p:cNvSpPr>
              <a:spLocks noChangeAspect="1" noChangeShapeType="1"/>
            </p:cNvSpPr>
            <p:nvPr/>
          </p:nvSpPr>
          <p:spPr bwMode="auto">
            <a:xfrm flipV="1">
              <a:off x="4465" y="2205"/>
              <a:ext cx="3" cy="105"/>
            </a:xfrm>
            <a:prstGeom prst="line">
              <a:avLst/>
            </a:prstGeom>
            <a:noFill/>
            <a:ln w="19050">
              <a:solidFill>
                <a:srgbClr val="0000FF"/>
              </a:solidFill>
              <a:round/>
              <a:headEnd/>
              <a:tailEnd/>
            </a:ln>
          </p:spPr>
          <p:txBody>
            <a:bodyPr/>
            <a:lstStyle/>
            <a:p>
              <a:endParaRPr lang="es-ES"/>
            </a:p>
          </p:txBody>
        </p:sp>
        <p:sp>
          <p:nvSpPr>
            <p:cNvPr id="145467" name="Line 32"/>
            <p:cNvSpPr>
              <a:spLocks noChangeAspect="1" noChangeShapeType="1"/>
            </p:cNvSpPr>
            <p:nvPr/>
          </p:nvSpPr>
          <p:spPr bwMode="auto">
            <a:xfrm flipH="1" flipV="1">
              <a:off x="4336" y="1587"/>
              <a:ext cx="131" cy="627"/>
            </a:xfrm>
            <a:prstGeom prst="line">
              <a:avLst/>
            </a:prstGeom>
            <a:noFill/>
            <a:ln w="19050">
              <a:solidFill>
                <a:srgbClr val="0000FF"/>
              </a:solidFill>
              <a:round/>
              <a:headEnd/>
              <a:tailEnd/>
            </a:ln>
          </p:spPr>
          <p:txBody>
            <a:bodyPr/>
            <a:lstStyle/>
            <a:p>
              <a:endParaRPr lang="es-ES"/>
            </a:p>
          </p:txBody>
        </p:sp>
        <p:sp>
          <p:nvSpPr>
            <p:cNvPr id="145468" name="Line 33"/>
            <p:cNvSpPr>
              <a:spLocks noChangeAspect="1" noChangeShapeType="1"/>
            </p:cNvSpPr>
            <p:nvPr/>
          </p:nvSpPr>
          <p:spPr bwMode="auto">
            <a:xfrm flipH="1" flipV="1">
              <a:off x="4285" y="1354"/>
              <a:ext cx="51" cy="234"/>
            </a:xfrm>
            <a:prstGeom prst="line">
              <a:avLst/>
            </a:prstGeom>
            <a:noFill/>
            <a:ln w="19050">
              <a:solidFill>
                <a:srgbClr val="0000FF"/>
              </a:solidFill>
              <a:round/>
              <a:headEnd/>
              <a:tailEnd/>
            </a:ln>
          </p:spPr>
          <p:txBody>
            <a:bodyPr/>
            <a:lstStyle/>
            <a:p>
              <a:endParaRPr lang="es-ES"/>
            </a:p>
          </p:txBody>
        </p:sp>
        <p:sp>
          <p:nvSpPr>
            <p:cNvPr id="145469" name="Line 34"/>
            <p:cNvSpPr>
              <a:spLocks noChangeAspect="1" noChangeShapeType="1"/>
            </p:cNvSpPr>
            <p:nvPr/>
          </p:nvSpPr>
          <p:spPr bwMode="auto">
            <a:xfrm flipH="1" flipV="1">
              <a:off x="4205" y="1187"/>
              <a:ext cx="81" cy="174"/>
            </a:xfrm>
            <a:prstGeom prst="line">
              <a:avLst/>
            </a:prstGeom>
            <a:noFill/>
            <a:ln w="19050">
              <a:solidFill>
                <a:srgbClr val="0000FF"/>
              </a:solidFill>
              <a:round/>
              <a:headEnd/>
              <a:tailEnd/>
            </a:ln>
          </p:spPr>
          <p:txBody>
            <a:bodyPr/>
            <a:lstStyle/>
            <a:p>
              <a:endParaRPr lang="es-ES"/>
            </a:p>
          </p:txBody>
        </p:sp>
        <p:sp>
          <p:nvSpPr>
            <p:cNvPr id="145470" name="Line 35"/>
            <p:cNvSpPr>
              <a:spLocks noChangeAspect="1" noChangeShapeType="1"/>
            </p:cNvSpPr>
            <p:nvPr/>
          </p:nvSpPr>
          <p:spPr bwMode="auto">
            <a:xfrm flipH="1" flipV="1">
              <a:off x="4056" y="969"/>
              <a:ext cx="150" cy="219"/>
            </a:xfrm>
            <a:prstGeom prst="line">
              <a:avLst/>
            </a:prstGeom>
            <a:noFill/>
            <a:ln w="19050">
              <a:solidFill>
                <a:srgbClr val="0000FF"/>
              </a:solidFill>
              <a:round/>
              <a:headEnd/>
              <a:tailEnd/>
            </a:ln>
          </p:spPr>
          <p:txBody>
            <a:bodyPr/>
            <a:lstStyle/>
            <a:p>
              <a:endParaRPr lang="es-ES"/>
            </a:p>
          </p:txBody>
        </p:sp>
        <p:sp>
          <p:nvSpPr>
            <p:cNvPr id="145471" name="Line 36"/>
            <p:cNvSpPr>
              <a:spLocks noChangeAspect="1" noChangeShapeType="1"/>
            </p:cNvSpPr>
            <p:nvPr/>
          </p:nvSpPr>
          <p:spPr bwMode="auto">
            <a:xfrm flipH="1" flipV="1">
              <a:off x="3952" y="865"/>
              <a:ext cx="108" cy="111"/>
            </a:xfrm>
            <a:prstGeom prst="line">
              <a:avLst/>
            </a:prstGeom>
            <a:noFill/>
            <a:ln w="19050">
              <a:solidFill>
                <a:srgbClr val="0000FF"/>
              </a:solidFill>
              <a:round/>
              <a:headEnd/>
              <a:tailEnd/>
            </a:ln>
          </p:spPr>
          <p:txBody>
            <a:bodyPr/>
            <a:lstStyle/>
            <a:p>
              <a:endParaRPr lang="es-ES"/>
            </a:p>
          </p:txBody>
        </p:sp>
        <p:sp>
          <p:nvSpPr>
            <p:cNvPr id="145472" name="Line 37"/>
            <p:cNvSpPr>
              <a:spLocks noChangeAspect="1" noChangeShapeType="1"/>
            </p:cNvSpPr>
            <p:nvPr/>
          </p:nvSpPr>
          <p:spPr bwMode="auto">
            <a:xfrm flipH="1" flipV="1">
              <a:off x="3908" y="557"/>
              <a:ext cx="45" cy="309"/>
            </a:xfrm>
            <a:prstGeom prst="line">
              <a:avLst/>
            </a:prstGeom>
            <a:noFill/>
            <a:ln w="19050">
              <a:solidFill>
                <a:srgbClr val="0000FF"/>
              </a:solidFill>
              <a:round/>
              <a:headEnd/>
              <a:tailEnd/>
            </a:ln>
          </p:spPr>
          <p:txBody>
            <a:bodyPr/>
            <a:lstStyle/>
            <a:p>
              <a:endParaRPr lang="es-ES"/>
            </a:p>
          </p:txBody>
        </p:sp>
        <p:sp>
          <p:nvSpPr>
            <p:cNvPr id="145473" name="Line 38"/>
            <p:cNvSpPr>
              <a:spLocks noChangeAspect="1" noChangeShapeType="1"/>
            </p:cNvSpPr>
            <p:nvPr/>
          </p:nvSpPr>
          <p:spPr bwMode="auto">
            <a:xfrm flipH="1" flipV="1">
              <a:off x="3798" y="396"/>
              <a:ext cx="110" cy="163"/>
            </a:xfrm>
            <a:prstGeom prst="line">
              <a:avLst/>
            </a:prstGeom>
            <a:noFill/>
            <a:ln w="19050">
              <a:solidFill>
                <a:srgbClr val="0000FF"/>
              </a:solidFill>
              <a:round/>
              <a:headEnd/>
              <a:tailEnd/>
            </a:ln>
          </p:spPr>
          <p:txBody>
            <a:bodyPr/>
            <a:lstStyle/>
            <a:p>
              <a:endParaRPr lang="es-ES"/>
            </a:p>
          </p:txBody>
        </p:sp>
        <p:sp>
          <p:nvSpPr>
            <p:cNvPr id="145474" name="Line 39"/>
            <p:cNvSpPr>
              <a:spLocks noChangeAspect="1" noChangeShapeType="1"/>
            </p:cNvSpPr>
            <p:nvPr/>
          </p:nvSpPr>
          <p:spPr bwMode="auto">
            <a:xfrm flipH="1" flipV="1">
              <a:off x="3654" y="268"/>
              <a:ext cx="148" cy="135"/>
            </a:xfrm>
            <a:prstGeom prst="line">
              <a:avLst/>
            </a:prstGeom>
            <a:noFill/>
            <a:ln w="19050">
              <a:solidFill>
                <a:srgbClr val="0000FF"/>
              </a:solidFill>
              <a:round/>
              <a:headEnd/>
              <a:tailEnd/>
            </a:ln>
          </p:spPr>
          <p:txBody>
            <a:bodyPr/>
            <a:lstStyle/>
            <a:p>
              <a:endParaRPr lang="es-ES"/>
            </a:p>
          </p:txBody>
        </p:sp>
        <p:sp>
          <p:nvSpPr>
            <p:cNvPr id="145475" name="Line 40"/>
            <p:cNvSpPr>
              <a:spLocks noChangeAspect="1" noChangeShapeType="1"/>
            </p:cNvSpPr>
            <p:nvPr/>
          </p:nvSpPr>
          <p:spPr bwMode="auto">
            <a:xfrm flipH="1" flipV="1">
              <a:off x="3408" y="111"/>
              <a:ext cx="249" cy="159"/>
            </a:xfrm>
            <a:prstGeom prst="line">
              <a:avLst/>
            </a:prstGeom>
            <a:noFill/>
            <a:ln w="19050">
              <a:solidFill>
                <a:srgbClr val="0000FF"/>
              </a:solidFill>
              <a:round/>
              <a:headEnd/>
              <a:tailEnd/>
            </a:ln>
          </p:spPr>
          <p:txBody>
            <a:bodyPr/>
            <a:lstStyle/>
            <a:p>
              <a:endParaRPr lang="es-ES"/>
            </a:p>
          </p:txBody>
        </p:sp>
        <p:sp>
          <p:nvSpPr>
            <p:cNvPr id="145476" name="Line 41"/>
            <p:cNvSpPr>
              <a:spLocks noChangeAspect="1" noChangeShapeType="1"/>
            </p:cNvSpPr>
            <p:nvPr/>
          </p:nvSpPr>
          <p:spPr bwMode="auto">
            <a:xfrm flipH="1" flipV="1">
              <a:off x="3232" y="10"/>
              <a:ext cx="180" cy="105"/>
            </a:xfrm>
            <a:prstGeom prst="line">
              <a:avLst/>
            </a:prstGeom>
            <a:noFill/>
            <a:ln w="19050">
              <a:solidFill>
                <a:srgbClr val="0000FF"/>
              </a:solidFill>
              <a:round/>
              <a:headEnd/>
              <a:tailEnd/>
            </a:ln>
          </p:spPr>
          <p:txBody>
            <a:bodyPr/>
            <a:lstStyle/>
            <a:p>
              <a:endParaRPr lang="es-ES"/>
            </a:p>
          </p:txBody>
        </p:sp>
        <p:sp>
          <p:nvSpPr>
            <p:cNvPr id="145477" name="Line 42"/>
            <p:cNvSpPr>
              <a:spLocks noChangeAspect="1" noChangeShapeType="1"/>
            </p:cNvSpPr>
            <p:nvPr/>
          </p:nvSpPr>
          <p:spPr bwMode="auto">
            <a:xfrm flipH="1" flipV="1">
              <a:off x="3188" y="-58"/>
              <a:ext cx="45" cy="69"/>
            </a:xfrm>
            <a:prstGeom prst="line">
              <a:avLst/>
            </a:prstGeom>
            <a:noFill/>
            <a:ln w="19050">
              <a:solidFill>
                <a:srgbClr val="0000FF"/>
              </a:solidFill>
              <a:round/>
              <a:headEnd/>
              <a:tailEnd/>
            </a:ln>
          </p:spPr>
          <p:txBody>
            <a:bodyPr/>
            <a:lstStyle/>
            <a:p>
              <a:endParaRPr lang="es-ES"/>
            </a:p>
          </p:txBody>
        </p:sp>
        <p:sp>
          <p:nvSpPr>
            <p:cNvPr id="145478" name="Line 43"/>
            <p:cNvSpPr>
              <a:spLocks noChangeAspect="1" noChangeShapeType="1"/>
            </p:cNvSpPr>
            <p:nvPr/>
          </p:nvSpPr>
          <p:spPr bwMode="auto">
            <a:xfrm flipH="1" flipV="1">
              <a:off x="3164" y="-133"/>
              <a:ext cx="24" cy="76"/>
            </a:xfrm>
            <a:prstGeom prst="line">
              <a:avLst/>
            </a:prstGeom>
            <a:noFill/>
            <a:ln w="19050">
              <a:solidFill>
                <a:srgbClr val="0000FF"/>
              </a:solidFill>
              <a:round/>
              <a:headEnd/>
              <a:tailEnd/>
            </a:ln>
          </p:spPr>
          <p:txBody>
            <a:bodyPr/>
            <a:lstStyle/>
            <a:p>
              <a:endParaRPr lang="es-ES"/>
            </a:p>
          </p:txBody>
        </p:sp>
        <p:sp>
          <p:nvSpPr>
            <p:cNvPr id="145479" name="Line 44"/>
            <p:cNvSpPr>
              <a:spLocks noChangeAspect="1" noChangeShapeType="1"/>
            </p:cNvSpPr>
            <p:nvPr/>
          </p:nvSpPr>
          <p:spPr bwMode="auto">
            <a:xfrm flipV="1">
              <a:off x="3164" y="-289"/>
              <a:ext cx="36" cy="159"/>
            </a:xfrm>
            <a:prstGeom prst="line">
              <a:avLst/>
            </a:prstGeom>
            <a:noFill/>
            <a:ln w="19050">
              <a:solidFill>
                <a:srgbClr val="0000FF"/>
              </a:solidFill>
              <a:round/>
              <a:headEnd/>
              <a:tailEnd/>
            </a:ln>
          </p:spPr>
          <p:txBody>
            <a:bodyPr/>
            <a:lstStyle/>
            <a:p>
              <a:endParaRPr lang="es-ES"/>
            </a:p>
          </p:txBody>
        </p:sp>
        <p:sp>
          <p:nvSpPr>
            <p:cNvPr id="145480" name="Line 45"/>
            <p:cNvSpPr>
              <a:spLocks noChangeAspect="1" noChangeShapeType="1"/>
            </p:cNvSpPr>
            <p:nvPr/>
          </p:nvSpPr>
          <p:spPr bwMode="auto">
            <a:xfrm flipV="1">
              <a:off x="3006" y="-297"/>
              <a:ext cx="177" cy="885"/>
            </a:xfrm>
            <a:prstGeom prst="line">
              <a:avLst/>
            </a:prstGeom>
            <a:noFill/>
            <a:ln w="19050">
              <a:solidFill>
                <a:srgbClr val="0000FF"/>
              </a:solidFill>
              <a:round/>
              <a:headEnd/>
              <a:tailEnd/>
            </a:ln>
          </p:spPr>
          <p:txBody>
            <a:bodyPr/>
            <a:lstStyle/>
            <a:p>
              <a:endParaRPr lang="es-ES"/>
            </a:p>
          </p:txBody>
        </p:sp>
        <p:sp>
          <p:nvSpPr>
            <p:cNvPr id="145481" name="Line 46"/>
            <p:cNvSpPr>
              <a:spLocks noChangeAspect="1" noChangeShapeType="1"/>
            </p:cNvSpPr>
            <p:nvPr/>
          </p:nvSpPr>
          <p:spPr bwMode="auto">
            <a:xfrm flipV="1">
              <a:off x="2863" y="586"/>
              <a:ext cx="144" cy="507"/>
            </a:xfrm>
            <a:prstGeom prst="line">
              <a:avLst/>
            </a:prstGeom>
            <a:noFill/>
            <a:ln w="19050">
              <a:solidFill>
                <a:srgbClr val="0000FF"/>
              </a:solidFill>
              <a:round/>
              <a:headEnd/>
              <a:tailEnd/>
            </a:ln>
          </p:spPr>
          <p:txBody>
            <a:bodyPr/>
            <a:lstStyle/>
            <a:p>
              <a:endParaRPr lang="es-ES"/>
            </a:p>
          </p:txBody>
        </p:sp>
        <p:sp>
          <p:nvSpPr>
            <p:cNvPr id="145482" name="Line 47"/>
            <p:cNvSpPr>
              <a:spLocks noChangeAspect="1" noChangeShapeType="1"/>
            </p:cNvSpPr>
            <p:nvPr/>
          </p:nvSpPr>
          <p:spPr bwMode="auto">
            <a:xfrm flipV="1">
              <a:off x="2769" y="1092"/>
              <a:ext cx="94" cy="213"/>
            </a:xfrm>
            <a:prstGeom prst="line">
              <a:avLst/>
            </a:prstGeom>
            <a:noFill/>
            <a:ln w="19050">
              <a:solidFill>
                <a:srgbClr val="0000FF"/>
              </a:solidFill>
              <a:round/>
              <a:headEnd/>
              <a:tailEnd/>
            </a:ln>
          </p:spPr>
          <p:txBody>
            <a:bodyPr/>
            <a:lstStyle/>
            <a:p>
              <a:endParaRPr lang="es-ES"/>
            </a:p>
          </p:txBody>
        </p:sp>
        <p:sp>
          <p:nvSpPr>
            <p:cNvPr id="145483" name="Line 48"/>
            <p:cNvSpPr>
              <a:spLocks noChangeAspect="1" noChangeShapeType="1"/>
            </p:cNvSpPr>
            <p:nvPr/>
          </p:nvSpPr>
          <p:spPr bwMode="auto">
            <a:xfrm flipV="1">
              <a:off x="2754" y="1293"/>
              <a:ext cx="18" cy="279"/>
            </a:xfrm>
            <a:prstGeom prst="line">
              <a:avLst/>
            </a:prstGeom>
            <a:noFill/>
            <a:ln w="19050">
              <a:solidFill>
                <a:srgbClr val="0000FF"/>
              </a:solidFill>
              <a:round/>
              <a:headEnd/>
              <a:tailEnd/>
            </a:ln>
          </p:spPr>
          <p:txBody>
            <a:bodyPr/>
            <a:lstStyle/>
            <a:p>
              <a:endParaRPr lang="es-ES"/>
            </a:p>
          </p:txBody>
        </p:sp>
        <p:sp>
          <p:nvSpPr>
            <p:cNvPr id="145484" name="Line 49"/>
            <p:cNvSpPr>
              <a:spLocks noChangeAspect="1" noChangeShapeType="1"/>
            </p:cNvSpPr>
            <p:nvPr/>
          </p:nvSpPr>
          <p:spPr bwMode="auto">
            <a:xfrm flipV="1">
              <a:off x="2751" y="1570"/>
              <a:ext cx="47" cy="0"/>
            </a:xfrm>
            <a:prstGeom prst="line">
              <a:avLst/>
            </a:prstGeom>
            <a:noFill/>
            <a:ln w="19050">
              <a:solidFill>
                <a:srgbClr val="0000FF"/>
              </a:solidFill>
              <a:round/>
              <a:headEnd/>
              <a:tailEnd/>
            </a:ln>
          </p:spPr>
          <p:txBody>
            <a:bodyPr/>
            <a:lstStyle/>
            <a:p>
              <a:endParaRPr lang="es-ES"/>
            </a:p>
          </p:txBody>
        </p:sp>
        <p:sp>
          <p:nvSpPr>
            <p:cNvPr id="145485" name="Line 50"/>
            <p:cNvSpPr>
              <a:spLocks noChangeAspect="1" noChangeShapeType="1"/>
            </p:cNvSpPr>
            <p:nvPr/>
          </p:nvSpPr>
          <p:spPr bwMode="auto">
            <a:xfrm flipV="1">
              <a:off x="2794" y="1487"/>
              <a:ext cx="42" cy="84"/>
            </a:xfrm>
            <a:prstGeom prst="line">
              <a:avLst/>
            </a:prstGeom>
            <a:noFill/>
            <a:ln w="19050">
              <a:solidFill>
                <a:srgbClr val="0000FF"/>
              </a:solidFill>
              <a:round/>
              <a:headEnd/>
              <a:tailEnd/>
            </a:ln>
          </p:spPr>
          <p:txBody>
            <a:bodyPr/>
            <a:lstStyle/>
            <a:p>
              <a:endParaRPr lang="es-ES"/>
            </a:p>
          </p:txBody>
        </p:sp>
        <p:sp>
          <p:nvSpPr>
            <p:cNvPr id="145486" name="Line 51"/>
            <p:cNvSpPr>
              <a:spLocks noChangeAspect="1" noChangeShapeType="1"/>
            </p:cNvSpPr>
            <p:nvPr/>
          </p:nvSpPr>
          <p:spPr bwMode="auto">
            <a:xfrm flipV="1">
              <a:off x="2741" y="1488"/>
              <a:ext cx="94" cy="0"/>
            </a:xfrm>
            <a:prstGeom prst="line">
              <a:avLst/>
            </a:prstGeom>
            <a:noFill/>
            <a:ln w="19050">
              <a:solidFill>
                <a:srgbClr val="0000FF"/>
              </a:solidFill>
              <a:round/>
              <a:headEnd/>
              <a:tailEnd/>
            </a:ln>
          </p:spPr>
          <p:txBody>
            <a:bodyPr/>
            <a:lstStyle/>
            <a:p>
              <a:endParaRPr lang="es-ES"/>
            </a:p>
          </p:txBody>
        </p:sp>
        <p:sp>
          <p:nvSpPr>
            <p:cNvPr id="145487" name="Line 52"/>
            <p:cNvSpPr>
              <a:spLocks noChangeAspect="1" noChangeShapeType="1"/>
            </p:cNvSpPr>
            <p:nvPr/>
          </p:nvSpPr>
          <p:spPr bwMode="auto">
            <a:xfrm flipV="1">
              <a:off x="2460" y="1487"/>
              <a:ext cx="282" cy="111"/>
            </a:xfrm>
            <a:prstGeom prst="line">
              <a:avLst/>
            </a:prstGeom>
            <a:noFill/>
            <a:ln w="19050">
              <a:solidFill>
                <a:srgbClr val="0000FF"/>
              </a:solidFill>
              <a:round/>
              <a:headEnd/>
              <a:tailEnd/>
            </a:ln>
          </p:spPr>
          <p:txBody>
            <a:bodyPr/>
            <a:lstStyle/>
            <a:p>
              <a:endParaRPr lang="es-ES"/>
            </a:p>
          </p:txBody>
        </p:sp>
        <p:sp>
          <p:nvSpPr>
            <p:cNvPr id="145488" name="Line 53"/>
            <p:cNvSpPr>
              <a:spLocks noChangeAspect="1" noChangeShapeType="1"/>
            </p:cNvSpPr>
            <p:nvPr/>
          </p:nvSpPr>
          <p:spPr bwMode="auto">
            <a:xfrm>
              <a:off x="2370" y="1494"/>
              <a:ext cx="91" cy="101"/>
            </a:xfrm>
            <a:prstGeom prst="line">
              <a:avLst/>
            </a:prstGeom>
            <a:noFill/>
            <a:ln w="19050">
              <a:solidFill>
                <a:srgbClr val="0000FF"/>
              </a:solidFill>
              <a:round/>
              <a:headEnd/>
              <a:tailEnd/>
            </a:ln>
          </p:spPr>
          <p:txBody>
            <a:bodyPr/>
            <a:lstStyle/>
            <a:p>
              <a:endParaRPr lang="es-ES"/>
            </a:p>
          </p:txBody>
        </p:sp>
        <p:sp>
          <p:nvSpPr>
            <p:cNvPr id="145489" name="Line 54"/>
            <p:cNvSpPr>
              <a:spLocks noChangeAspect="1" noChangeShapeType="1"/>
            </p:cNvSpPr>
            <p:nvPr/>
          </p:nvSpPr>
          <p:spPr bwMode="auto">
            <a:xfrm flipH="1">
              <a:off x="2159" y="1489"/>
              <a:ext cx="213" cy="107"/>
            </a:xfrm>
            <a:prstGeom prst="line">
              <a:avLst/>
            </a:prstGeom>
            <a:noFill/>
            <a:ln w="19050">
              <a:solidFill>
                <a:srgbClr val="0000FF"/>
              </a:solidFill>
              <a:round/>
              <a:headEnd/>
              <a:tailEnd/>
            </a:ln>
          </p:spPr>
          <p:txBody>
            <a:bodyPr/>
            <a:lstStyle/>
            <a:p>
              <a:endParaRPr lang="es-ES"/>
            </a:p>
          </p:txBody>
        </p:sp>
        <p:sp>
          <p:nvSpPr>
            <p:cNvPr id="145490" name="Line 55"/>
            <p:cNvSpPr>
              <a:spLocks noChangeAspect="1" noChangeShapeType="1"/>
            </p:cNvSpPr>
            <p:nvPr/>
          </p:nvSpPr>
          <p:spPr bwMode="auto">
            <a:xfrm flipH="1" flipV="1">
              <a:off x="2062" y="1567"/>
              <a:ext cx="102" cy="31"/>
            </a:xfrm>
            <a:prstGeom prst="line">
              <a:avLst/>
            </a:prstGeom>
            <a:noFill/>
            <a:ln w="19050">
              <a:solidFill>
                <a:srgbClr val="0000FF"/>
              </a:solidFill>
              <a:round/>
              <a:headEnd/>
              <a:tailEnd/>
            </a:ln>
          </p:spPr>
          <p:txBody>
            <a:bodyPr/>
            <a:lstStyle/>
            <a:p>
              <a:endParaRPr lang="es-ES"/>
            </a:p>
          </p:txBody>
        </p:sp>
        <p:sp>
          <p:nvSpPr>
            <p:cNvPr id="145491" name="Line 56"/>
            <p:cNvSpPr>
              <a:spLocks noChangeAspect="1" noChangeShapeType="1"/>
            </p:cNvSpPr>
            <p:nvPr/>
          </p:nvSpPr>
          <p:spPr bwMode="auto">
            <a:xfrm flipH="1">
              <a:off x="1692" y="1567"/>
              <a:ext cx="375" cy="37"/>
            </a:xfrm>
            <a:prstGeom prst="line">
              <a:avLst/>
            </a:prstGeom>
            <a:noFill/>
            <a:ln w="19050">
              <a:solidFill>
                <a:srgbClr val="0000FF"/>
              </a:solidFill>
              <a:round/>
              <a:headEnd/>
              <a:tailEnd/>
            </a:ln>
          </p:spPr>
          <p:txBody>
            <a:bodyPr/>
            <a:lstStyle/>
            <a:p>
              <a:endParaRPr lang="es-ES"/>
            </a:p>
          </p:txBody>
        </p:sp>
        <p:sp>
          <p:nvSpPr>
            <p:cNvPr id="145492" name="Line 57"/>
            <p:cNvSpPr>
              <a:spLocks noChangeAspect="1" noChangeShapeType="1"/>
            </p:cNvSpPr>
            <p:nvPr/>
          </p:nvSpPr>
          <p:spPr bwMode="auto">
            <a:xfrm flipH="1" flipV="1">
              <a:off x="1621" y="1526"/>
              <a:ext cx="72" cy="77"/>
            </a:xfrm>
            <a:prstGeom prst="line">
              <a:avLst/>
            </a:prstGeom>
            <a:noFill/>
            <a:ln w="19050">
              <a:solidFill>
                <a:srgbClr val="0000FF"/>
              </a:solidFill>
              <a:round/>
              <a:headEnd/>
              <a:tailEnd/>
            </a:ln>
          </p:spPr>
          <p:txBody>
            <a:bodyPr/>
            <a:lstStyle/>
            <a:p>
              <a:endParaRPr lang="es-ES"/>
            </a:p>
          </p:txBody>
        </p:sp>
        <p:sp>
          <p:nvSpPr>
            <p:cNvPr id="145493" name="Line 58"/>
            <p:cNvSpPr>
              <a:spLocks noChangeAspect="1" noChangeShapeType="1"/>
            </p:cNvSpPr>
            <p:nvPr/>
          </p:nvSpPr>
          <p:spPr bwMode="auto">
            <a:xfrm flipH="1">
              <a:off x="1337" y="1530"/>
              <a:ext cx="288" cy="22"/>
            </a:xfrm>
            <a:prstGeom prst="line">
              <a:avLst/>
            </a:prstGeom>
            <a:noFill/>
            <a:ln w="19050">
              <a:solidFill>
                <a:srgbClr val="0000FF"/>
              </a:solidFill>
              <a:round/>
              <a:headEnd/>
              <a:tailEnd/>
            </a:ln>
          </p:spPr>
          <p:txBody>
            <a:bodyPr/>
            <a:lstStyle/>
            <a:p>
              <a:endParaRPr lang="es-ES"/>
            </a:p>
          </p:txBody>
        </p:sp>
        <p:sp>
          <p:nvSpPr>
            <p:cNvPr id="145494" name="Line 59"/>
            <p:cNvSpPr>
              <a:spLocks noChangeAspect="1" noChangeShapeType="1"/>
            </p:cNvSpPr>
            <p:nvPr/>
          </p:nvSpPr>
          <p:spPr bwMode="auto">
            <a:xfrm flipH="1">
              <a:off x="1251" y="1551"/>
              <a:ext cx="89" cy="43"/>
            </a:xfrm>
            <a:prstGeom prst="line">
              <a:avLst/>
            </a:prstGeom>
            <a:noFill/>
            <a:ln w="19050">
              <a:solidFill>
                <a:srgbClr val="0000FF"/>
              </a:solidFill>
              <a:round/>
              <a:headEnd/>
              <a:tailEnd/>
            </a:ln>
          </p:spPr>
          <p:txBody>
            <a:bodyPr/>
            <a:lstStyle/>
            <a:p>
              <a:endParaRPr lang="es-ES"/>
            </a:p>
          </p:txBody>
        </p:sp>
        <p:sp>
          <p:nvSpPr>
            <p:cNvPr id="145495" name="Line 60"/>
            <p:cNvSpPr>
              <a:spLocks noChangeAspect="1" noChangeShapeType="1"/>
            </p:cNvSpPr>
            <p:nvPr/>
          </p:nvSpPr>
          <p:spPr bwMode="auto">
            <a:xfrm flipH="1" flipV="1">
              <a:off x="1069" y="1567"/>
              <a:ext cx="182" cy="25"/>
            </a:xfrm>
            <a:prstGeom prst="line">
              <a:avLst/>
            </a:prstGeom>
            <a:noFill/>
            <a:ln w="19050">
              <a:solidFill>
                <a:srgbClr val="0000FF"/>
              </a:solidFill>
              <a:round/>
              <a:headEnd/>
              <a:tailEnd/>
            </a:ln>
          </p:spPr>
          <p:txBody>
            <a:bodyPr/>
            <a:lstStyle/>
            <a:p>
              <a:endParaRPr lang="es-ES"/>
            </a:p>
          </p:txBody>
        </p:sp>
        <p:sp>
          <p:nvSpPr>
            <p:cNvPr id="145496" name="Line 61"/>
            <p:cNvSpPr>
              <a:spLocks noChangeAspect="1" noChangeShapeType="1"/>
            </p:cNvSpPr>
            <p:nvPr/>
          </p:nvSpPr>
          <p:spPr bwMode="auto">
            <a:xfrm flipH="1" flipV="1">
              <a:off x="955" y="1319"/>
              <a:ext cx="114" cy="249"/>
            </a:xfrm>
            <a:prstGeom prst="line">
              <a:avLst/>
            </a:prstGeom>
            <a:noFill/>
            <a:ln w="19050">
              <a:solidFill>
                <a:srgbClr val="0000FF"/>
              </a:solidFill>
              <a:round/>
              <a:headEnd/>
              <a:tailEnd/>
            </a:ln>
          </p:spPr>
          <p:txBody>
            <a:bodyPr/>
            <a:lstStyle/>
            <a:p>
              <a:endParaRPr lang="es-ES"/>
            </a:p>
          </p:txBody>
        </p:sp>
        <p:sp>
          <p:nvSpPr>
            <p:cNvPr id="145497" name="Line 62"/>
            <p:cNvSpPr>
              <a:spLocks noChangeAspect="1" noChangeShapeType="1"/>
            </p:cNvSpPr>
            <p:nvPr/>
          </p:nvSpPr>
          <p:spPr bwMode="auto">
            <a:xfrm flipH="1">
              <a:off x="957" y="1288"/>
              <a:ext cx="21" cy="34"/>
            </a:xfrm>
            <a:prstGeom prst="line">
              <a:avLst/>
            </a:prstGeom>
            <a:noFill/>
            <a:ln w="19050">
              <a:solidFill>
                <a:srgbClr val="0000FF"/>
              </a:solidFill>
              <a:round/>
              <a:headEnd/>
              <a:tailEnd/>
            </a:ln>
          </p:spPr>
          <p:txBody>
            <a:bodyPr/>
            <a:lstStyle/>
            <a:p>
              <a:endParaRPr lang="es-ES"/>
            </a:p>
          </p:txBody>
        </p:sp>
        <p:sp>
          <p:nvSpPr>
            <p:cNvPr id="145498" name="Line 63"/>
            <p:cNvSpPr>
              <a:spLocks noChangeAspect="1" noChangeShapeType="1"/>
            </p:cNvSpPr>
            <p:nvPr/>
          </p:nvSpPr>
          <p:spPr bwMode="auto">
            <a:xfrm>
              <a:off x="978" y="1290"/>
              <a:ext cx="86" cy="29"/>
            </a:xfrm>
            <a:prstGeom prst="line">
              <a:avLst/>
            </a:prstGeom>
            <a:noFill/>
            <a:ln w="19050">
              <a:solidFill>
                <a:srgbClr val="0000FF"/>
              </a:solidFill>
              <a:round/>
              <a:headEnd/>
              <a:tailEnd/>
            </a:ln>
          </p:spPr>
          <p:txBody>
            <a:bodyPr/>
            <a:lstStyle/>
            <a:p>
              <a:endParaRPr lang="es-ES"/>
            </a:p>
          </p:txBody>
        </p:sp>
        <p:sp>
          <p:nvSpPr>
            <p:cNvPr id="145499" name="Line 64"/>
            <p:cNvSpPr>
              <a:spLocks noChangeAspect="1" noChangeShapeType="1"/>
            </p:cNvSpPr>
            <p:nvPr/>
          </p:nvSpPr>
          <p:spPr bwMode="auto">
            <a:xfrm flipH="1">
              <a:off x="1065" y="1243"/>
              <a:ext cx="46" cy="76"/>
            </a:xfrm>
            <a:prstGeom prst="line">
              <a:avLst/>
            </a:prstGeom>
            <a:noFill/>
            <a:ln w="19050">
              <a:solidFill>
                <a:srgbClr val="0000FF"/>
              </a:solidFill>
              <a:round/>
              <a:headEnd/>
              <a:tailEnd/>
            </a:ln>
          </p:spPr>
          <p:txBody>
            <a:bodyPr/>
            <a:lstStyle/>
            <a:p>
              <a:endParaRPr lang="es-ES"/>
            </a:p>
          </p:txBody>
        </p:sp>
        <p:sp>
          <p:nvSpPr>
            <p:cNvPr id="145500" name="Line 65"/>
            <p:cNvSpPr>
              <a:spLocks noChangeAspect="1" noChangeShapeType="1"/>
            </p:cNvSpPr>
            <p:nvPr/>
          </p:nvSpPr>
          <p:spPr bwMode="auto">
            <a:xfrm>
              <a:off x="1109" y="1240"/>
              <a:ext cx="38" cy="21"/>
            </a:xfrm>
            <a:prstGeom prst="line">
              <a:avLst/>
            </a:prstGeom>
            <a:noFill/>
            <a:ln w="19050">
              <a:solidFill>
                <a:srgbClr val="0000FF"/>
              </a:solidFill>
              <a:round/>
              <a:headEnd/>
              <a:tailEnd/>
            </a:ln>
          </p:spPr>
          <p:txBody>
            <a:bodyPr/>
            <a:lstStyle/>
            <a:p>
              <a:endParaRPr lang="es-ES"/>
            </a:p>
          </p:txBody>
        </p:sp>
        <p:sp>
          <p:nvSpPr>
            <p:cNvPr id="145501" name="Line 66"/>
            <p:cNvSpPr>
              <a:spLocks noChangeAspect="1" noChangeShapeType="1"/>
            </p:cNvSpPr>
            <p:nvPr/>
          </p:nvSpPr>
          <p:spPr bwMode="auto">
            <a:xfrm flipH="1">
              <a:off x="1106" y="1259"/>
              <a:ext cx="37" cy="91"/>
            </a:xfrm>
            <a:prstGeom prst="line">
              <a:avLst/>
            </a:prstGeom>
            <a:noFill/>
            <a:ln w="19050">
              <a:solidFill>
                <a:srgbClr val="0000FF"/>
              </a:solidFill>
              <a:round/>
              <a:headEnd/>
              <a:tailEnd/>
            </a:ln>
          </p:spPr>
          <p:txBody>
            <a:bodyPr/>
            <a:lstStyle/>
            <a:p>
              <a:endParaRPr lang="es-ES"/>
            </a:p>
          </p:txBody>
        </p:sp>
        <p:sp>
          <p:nvSpPr>
            <p:cNvPr id="145502" name="Line 67"/>
            <p:cNvSpPr>
              <a:spLocks noChangeAspect="1" noChangeShapeType="1"/>
            </p:cNvSpPr>
            <p:nvPr/>
          </p:nvSpPr>
          <p:spPr bwMode="auto">
            <a:xfrm>
              <a:off x="1110" y="1344"/>
              <a:ext cx="270" cy="108"/>
            </a:xfrm>
            <a:prstGeom prst="line">
              <a:avLst/>
            </a:prstGeom>
            <a:noFill/>
            <a:ln w="19050">
              <a:solidFill>
                <a:srgbClr val="0000FF"/>
              </a:solidFill>
              <a:round/>
              <a:headEnd/>
              <a:tailEnd/>
            </a:ln>
          </p:spPr>
          <p:txBody>
            <a:bodyPr/>
            <a:lstStyle/>
            <a:p>
              <a:endParaRPr lang="es-ES"/>
            </a:p>
          </p:txBody>
        </p:sp>
        <p:sp>
          <p:nvSpPr>
            <p:cNvPr id="145503" name="Line 68"/>
            <p:cNvSpPr>
              <a:spLocks noChangeAspect="1" noChangeShapeType="1"/>
            </p:cNvSpPr>
            <p:nvPr/>
          </p:nvSpPr>
          <p:spPr bwMode="auto">
            <a:xfrm>
              <a:off x="1377" y="1453"/>
              <a:ext cx="31" cy="37"/>
            </a:xfrm>
            <a:prstGeom prst="line">
              <a:avLst/>
            </a:prstGeom>
            <a:noFill/>
            <a:ln w="19050">
              <a:solidFill>
                <a:srgbClr val="0000FF"/>
              </a:solidFill>
              <a:round/>
              <a:headEnd/>
              <a:tailEnd/>
            </a:ln>
          </p:spPr>
          <p:txBody>
            <a:bodyPr/>
            <a:lstStyle/>
            <a:p>
              <a:endParaRPr lang="es-ES"/>
            </a:p>
          </p:txBody>
        </p:sp>
        <p:sp>
          <p:nvSpPr>
            <p:cNvPr id="145504" name="Line 69"/>
            <p:cNvSpPr>
              <a:spLocks noChangeAspect="1" noChangeShapeType="1"/>
            </p:cNvSpPr>
            <p:nvPr/>
          </p:nvSpPr>
          <p:spPr bwMode="auto">
            <a:xfrm flipV="1">
              <a:off x="1406" y="1483"/>
              <a:ext cx="219" cy="3"/>
            </a:xfrm>
            <a:prstGeom prst="line">
              <a:avLst/>
            </a:prstGeom>
            <a:noFill/>
            <a:ln w="19050">
              <a:solidFill>
                <a:srgbClr val="0000FF"/>
              </a:solidFill>
              <a:round/>
              <a:headEnd/>
              <a:tailEnd/>
            </a:ln>
          </p:spPr>
          <p:txBody>
            <a:bodyPr/>
            <a:lstStyle/>
            <a:p>
              <a:endParaRPr lang="es-ES"/>
            </a:p>
          </p:txBody>
        </p:sp>
        <p:sp>
          <p:nvSpPr>
            <p:cNvPr id="145505" name="Line 70"/>
            <p:cNvSpPr>
              <a:spLocks noChangeAspect="1" noChangeShapeType="1"/>
            </p:cNvSpPr>
            <p:nvPr/>
          </p:nvSpPr>
          <p:spPr bwMode="auto">
            <a:xfrm>
              <a:off x="1623" y="1481"/>
              <a:ext cx="384" cy="456"/>
            </a:xfrm>
            <a:prstGeom prst="line">
              <a:avLst/>
            </a:prstGeom>
            <a:noFill/>
            <a:ln w="19050">
              <a:solidFill>
                <a:srgbClr val="0000FF"/>
              </a:solidFill>
              <a:round/>
              <a:headEnd/>
              <a:tailEnd/>
            </a:ln>
          </p:spPr>
          <p:txBody>
            <a:bodyPr/>
            <a:lstStyle/>
            <a:p>
              <a:endParaRPr lang="es-ES"/>
            </a:p>
          </p:txBody>
        </p:sp>
        <p:sp>
          <p:nvSpPr>
            <p:cNvPr id="145506" name="Line 71"/>
            <p:cNvSpPr>
              <a:spLocks noChangeAspect="1" noChangeShapeType="1"/>
            </p:cNvSpPr>
            <p:nvPr/>
          </p:nvSpPr>
          <p:spPr bwMode="auto">
            <a:xfrm>
              <a:off x="2006" y="1932"/>
              <a:ext cx="62" cy="527"/>
            </a:xfrm>
            <a:prstGeom prst="line">
              <a:avLst/>
            </a:prstGeom>
            <a:noFill/>
            <a:ln w="19050">
              <a:solidFill>
                <a:srgbClr val="0000FF"/>
              </a:solidFill>
              <a:round/>
              <a:headEnd/>
              <a:tailEnd/>
            </a:ln>
          </p:spPr>
          <p:txBody>
            <a:bodyPr/>
            <a:lstStyle/>
            <a:p>
              <a:endParaRPr lang="es-ES"/>
            </a:p>
          </p:txBody>
        </p:sp>
        <p:sp>
          <p:nvSpPr>
            <p:cNvPr id="145507" name="Line 72"/>
            <p:cNvSpPr>
              <a:spLocks noChangeAspect="1" noChangeShapeType="1"/>
            </p:cNvSpPr>
            <p:nvPr/>
          </p:nvSpPr>
          <p:spPr bwMode="auto">
            <a:xfrm flipH="1" flipV="1">
              <a:off x="3181" y="-302"/>
              <a:ext cx="27" cy="18"/>
            </a:xfrm>
            <a:prstGeom prst="line">
              <a:avLst/>
            </a:prstGeom>
            <a:noFill/>
            <a:ln w="19050">
              <a:solidFill>
                <a:srgbClr val="0000FF"/>
              </a:solidFill>
              <a:round/>
              <a:headEnd/>
              <a:tailEnd/>
            </a:ln>
          </p:spPr>
          <p:txBody>
            <a:bodyPr/>
            <a:lstStyle/>
            <a:p>
              <a:endParaRPr lang="es-ES"/>
            </a:p>
          </p:txBody>
        </p:sp>
        <p:sp>
          <p:nvSpPr>
            <p:cNvPr id="145508" name="Line 73"/>
            <p:cNvSpPr>
              <a:spLocks noChangeAspect="1" noChangeShapeType="1"/>
            </p:cNvSpPr>
            <p:nvPr/>
          </p:nvSpPr>
          <p:spPr bwMode="auto">
            <a:xfrm flipV="1">
              <a:off x="4244" y="2786"/>
              <a:ext cx="45" cy="126"/>
            </a:xfrm>
            <a:prstGeom prst="line">
              <a:avLst/>
            </a:prstGeom>
            <a:noFill/>
            <a:ln w="19050">
              <a:solidFill>
                <a:srgbClr val="0000FF"/>
              </a:solidFill>
              <a:round/>
              <a:headEnd/>
              <a:tailEnd/>
            </a:ln>
          </p:spPr>
          <p:txBody>
            <a:bodyPr/>
            <a:lstStyle/>
            <a:p>
              <a:endParaRPr lang="es-ES"/>
            </a:p>
          </p:txBody>
        </p:sp>
        <p:sp>
          <p:nvSpPr>
            <p:cNvPr id="145509" name="Line 74"/>
            <p:cNvSpPr>
              <a:spLocks noChangeAspect="1" noChangeShapeType="1"/>
            </p:cNvSpPr>
            <p:nvPr/>
          </p:nvSpPr>
          <p:spPr bwMode="auto">
            <a:xfrm>
              <a:off x="3432" y="2791"/>
              <a:ext cx="105" cy="36"/>
            </a:xfrm>
            <a:prstGeom prst="line">
              <a:avLst/>
            </a:prstGeom>
            <a:noFill/>
            <a:ln w="19050">
              <a:solidFill>
                <a:srgbClr val="0000FF"/>
              </a:solidFill>
              <a:round/>
              <a:headEnd/>
              <a:tailEnd/>
            </a:ln>
          </p:spPr>
          <p:txBody>
            <a:bodyPr/>
            <a:lstStyle/>
            <a:p>
              <a:endParaRPr lang="es-ES"/>
            </a:p>
          </p:txBody>
        </p:sp>
        <p:sp>
          <p:nvSpPr>
            <p:cNvPr id="145510" name="Line 75"/>
            <p:cNvSpPr>
              <a:spLocks noChangeAspect="1" noChangeShapeType="1"/>
            </p:cNvSpPr>
            <p:nvPr/>
          </p:nvSpPr>
          <p:spPr bwMode="auto">
            <a:xfrm>
              <a:off x="3082" y="3214"/>
              <a:ext cx="105" cy="36"/>
            </a:xfrm>
            <a:prstGeom prst="line">
              <a:avLst/>
            </a:prstGeom>
            <a:noFill/>
            <a:ln w="19050">
              <a:solidFill>
                <a:srgbClr val="0000FF"/>
              </a:solidFill>
              <a:round/>
              <a:headEnd/>
              <a:tailEnd/>
            </a:ln>
          </p:spPr>
          <p:txBody>
            <a:bodyPr/>
            <a:lstStyle/>
            <a:p>
              <a:endParaRPr lang="es-ES"/>
            </a:p>
          </p:txBody>
        </p:sp>
      </p:grpSp>
      <p:sp>
        <p:nvSpPr>
          <p:cNvPr id="145412" name="Rectangle 76"/>
          <p:cNvSpPr>
            <a:spLocks noChangeArrowheads="1"/>
          </p:cNvSpPr>
          <p:nvPr/>
        </p:nvSpPr>
        <p:spPr bwMode="auto">
          <a:xfrm>
            <a:off x="6659563" y="3716338"/>
            <a:ext cx="2592387" cy="1441450"/>
          </a:xfrm>
          <a:prstGeom prst="rect">
            <a:avLst/>
          </a:prstGeom>
          <a:solidFill>
            <a:schemeClr val="bg1"/>
          </a:solidFill>
          <a:ln w="9525">
            <a:noFill/>
            <a:miter lim="800000"/>
            <a:headEnd/>
            <a:tailEnd/>
          </a:ln>
        </p:spPr>
        <p:txBody>
          <a:bodyPr wrap="none" anchor="ctr"/>
          <a:lstStyle/>
          <a:p>
            <a:endParaRPr lang="es-ES"/>
          </a:p>
        </p:txBody>
      </p:sp>
      <p:sp>
        <p:nvSpPr>
          <p:cNvPr id="145413" name="AutoShape 77"/>
          <p:cNvSpPr>
            <a:spLocks noChangeArrowheads="1"/>
          </p:cNvSpPr>
          <p:nvPr/>
        </p:nvSpPr>
        <p:spPr bwMode="auto">
          <a:xfrm>
            <a:off x="6731000" y="3933825"/>
            <a:ext cx="144463" cy="144463"/>
          </a:xfrm>
          <a:custGeom>
            <a:avLst/>
            <a:gdLst>
              <a:gd name="T0" fmla="*/ 72232 w 21600"/>
              <a:gd name="T1" fmla="*/ 0 h 21600"/>
              <a:gd name="T2" fmla="*/ 21154 w 21600"/>
              <a:gd name="T3" fmla="*/ 21154 h 21600"/>
              <a:gd name="T4" fmla="*/ 0 w 21600"/>
              <a:gd name="T5" fmla="*/ 72232 h 21600"/>
              <a:gd name="T6" fmla="*/ 21154 w 21600"/>
              <a:gd name="T7" fmla="*/ 123309 h 21600"/>
              <a:gd name="T8" fmla="*/ 72232 w 21600"/>
              <a:gd name="T9" fmla="*/ 144463 h 21600"/>
              <a:gd name="T10" fmla="*/ 123309 w 21600"/>
              <a:gd name="T11" fmla="*/ 123309 h 21600"/>
              <a:gd name="T12" fmla="*/ 144463 w 21600"/>
              <a:gd name="T13" fmla="*/ 72232 h 21600"/>
              <a:gd name="T14" fmla="*/ 123309 w 21600"/>
              <a:gd name="T15" fmla="*/ 2115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FF"/>
          </a:solidFill>
          <a:ln w="9525">
            <a:solidFill>
              <a:schemeClr val="tx1"/>
            </a:solidFill>
            <a:miter lim="800000"/>
            <a:headEnd/>
            <a:tailEnd/>
          </a:ln>
        </p:spPr>
        <p:txBody>
          <a:bodyPr wrap="none" anchor="ctr"/>
          <a:lstStyle/>
          <a:p>
            <a:endParaRPr lang="es-ES"/>
          </a:p>
        </p:txBody>
      </p:sp>
      <p:sp>
        <p:nvSpPr>
          <p:cNvPr id="145414" name="AutoShape 78"/>
          <p:cNvSpPr>
            <a:spLocks noChangeArrowheads="1"/>
          </p:cNvSpPr>
          <p:nvPr/>
        </p:nvSpPr>
        <p:spPr bwMode="auto">
          <a:xfrm>
            <a:off x="6767513" y="4400550"/>
            <a:ext cx="107950" cy="107950"/>
          </a:xfrm>
          <a:custGeom>
            <a:avLst/>
            <a:gdLst>
              <a:gd name="T0" fmla="*/ 53975 w 21600"/>
              <a:gd name="T1" fmla="*/ 0 h 21600"/>
              <a:gd name="T2" fmla="*/ 15808 w 21600"/>
              <a:gd name="T3" fmla="*/ 15808 h 21600"/>
              <a:gd name="T4" fmla="*/ 0 w 21600"/>
              <a:gd name="T5" fmla="*/ 53975 h 21600"/>
              <a:gd name="T6" fmla="*/ 15808 w 21600"/>
              <a:gd name="T7" fmla="*/ 92142 h 21600"/>
              <a:gd name="T8" fmla="*/ 53975 w 21600"/>
              <a:gd name="T9" fmla="*/ 107950 h 21600"/>
              <a:gd name="T10" fmla="*/ 92142 w 21600"/>
              <a:gd name="T11" fmla="*/ 92142 h 21600"/>
              <a:gd name="T12" fmla="*/ 107950 w 21600"/>
              <a:gd name="T13" fmla="*/ 53975 h 21600"/>
              <a:gd name="T14" fmla="*/ 92142 w 21600"/>
              <a:gd name="T15" fmla="*/ 1580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s-ES"/>
          </a:p>
        </p:txBody>
      </p:sp>
      <p:sp>
        <p:nvSpPr>
          <p:cNvPr id="145415" name="Text Box 79"/>
          <p:cNvSpPr txBox="1">
            <a:spLocks noChangeArrowheads="1"/>
          </p:cNvSpPr>
          <p:nvPr/>
        </p:nvSpPr>
        <p:spPr bwMode="auto">
          <a:xfrm>
            <a:off x="1042988" y="2844800"/>
            <a:ext cx="657225"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dirty="0" err="1"/>
              <a:t>Burjassot</a:t>
            </a:r>
            <a:endParaRPr lang="es-ES" sz="1000" b="1" dirty="0"/>
          </a:p>
        </p:txBody>
      </p:sp>
      <p:sp>
        <p:nvSpPr>
          <p:cNvPr id="145416" name="Text Box 80"/>
          <p:cNvSpPr txBox="1">
            <a:spLocks noChangeArrowheads="1"/>
          </p:cNvSpPr>
          <p:nvPr/>
        </p:nvSpPr>
        <p:spPr bwMode="auto">
          <a:xfrm>
            <a:off x="5483225" y="5091113"/>
            <a:ext cx="614363"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dirty="0"/>
              <a:t>Naranjos</a:t>
            </a:r>
          </a:p>
        </p:txBody>
      </p:sp>
      <p:sp>
        <p:nvSpPr>
          <p:cNvPr id="145417" name="Text Box 81"/>
          <p:cNvSpPr txBox="1">
            <a:spLocks noChangeArrowheads="1"/>
          </p:cNvSpPr>
          <p:nvPr/>
        </p:nvSpPr>
        <p:spPr bwMode="auto">
          <a:xfrm>
            <a:off x="4041775" y="4581525"/>
            <a:ext cx="487363" cy="3397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a:t>Blasco</a:t>
            </a:r>
          </a:p>
          <a:p>
            <a:r>
              <a:rPr lang="es-ES" sz="1000" b="1"/>
              <a:t>Ibáñez</a:t>
            </a:r>
          </a:p>
        </p:txBody>
      </p:sp>
      <p:sp>
        <p:nvSpPr>
          <p:cNvPr id="145418" name="Text Box 82"/>
          <p:cNvSpPr txBox="1">
            <a:spLocks noChangeArrowheads="1"/>
          </p:cNvSpPr>
          <p:nvPr/>
        </p:nvSpPr>
        <p:spPr bwMode="auto">
          <a:xfrm>
            <a:off x="4002088" y="5580063"/>
            <a:ext cx="374650"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a:t>Nave</a:t>
            </a:r>
          </a:p>
        </p:txBody>
      </p:sp>
      <p:sp>
        <p:nvSpPr>
          <p:cNvPr id="145419" name="Text Box 83"/>
          <p:cNvSpPr txBox="1">
            <a:spLocks noChangeArrowheads="1"/>
          </p:cNvSpPr>
          <p:nvPr/>
        </p:nvSpPr>
        <p:spPr bwMode="auto">
          <a:xfrm>
            <a:off x="2987675" y="5041900"/>
            <a:ext cx="615950"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dirty="0"/>
              <a:t>Botánico</a:t>
            </a:r>
          </a:p>
        </p:txBody>
      </p:sp>
      <p:sp>
        <p:nvSpPr>
          <p:cNvPr id="145420" name="Text Box 84"/>
          <p:cNvSpPr txBox="1">
            <a:spLocks noChangeArrowheads="1"/>
          </p:cNvSpPr>
          <p:nvPr/>
        </p:nvSpPr>
        <p:spPr bwMode="auto">
          <a:xfrm>
            <a:off x="3721100" y="6265863"/>
            <a:ext cx="706438"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dirty="0"/>
              <a:t>Magisterio</a:t>
            </a:r>
          </a:p>
        </p:txBody>
      </p:sp>
      <p:sp>
        <p:nvSpPr>
          <p:cNvPr id="145421" name="AutoShape 85"/>
          <p:cNvSpPr>
            <a:spLocks noChangeArrowheads="1"/>
          </p:cNvSpPr>
          <p:nvPr/>
        </p:nvSpPr>
        <p:spPr bwMode="auto">
          <a:xfrm>
            <a:off x="1301750" y="3052763"/>
            <a:ext cx="144463" cy="144462"/>
          </a:xfrm>
          <a:custGeom>
            <a:avLst/>
            <a:gdLst>
              <a:gd name="T0" fmla="*/ 72232 w 21600"/>
              <a:gd name="T1" fmla="*/ 0 h 21600"/>
              <a:gd name="T2" fmla="*/ 21154 w 21600"/>
              <a:gd name="T3" fmla="*/ 21154 h 21600"/>
              <a:gd name="T4" fmla="*/ 0 w 21600"/>
              <a:gd name="T5" fmla="*/ 72231 h 21600"/>
              <a:gd name="T6" fmla="*/ 21154 w 21600"/>
              <a:gd name="T7" fmla="*/ 123308 h 21600"/>
              <a:gd name="T8" fmla="*/ 72232 w 21600"/>
              <a:gd name="T9" fmla="*/ 144462 h 21600"/>
              <a:gd name="T10" fmla="*/ 123309 w 21600"/>
              <a:gd name="T11" fmla="*/ 123308 h 21600"/>
              <a:gd name="T12" fmla="*/ 144463 w 21600"/>
              <a:gd name="T13" fmla="*/ 72231 h 21600"/>
              <a:gd name="T14" fmla="*/ 123309 w 21600"/>
              <a:gd name="T15" fmla="*/ 2115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FF"/>
          </a:solidFill>
          <a:ln w="9525">
            <a:solidFill>
              <a:schemeClr val="tx1"/>
            </a:solidFill>
            <a:miter lim="800000"/>
            <a:headEnd/>
            <a:tailEnd/>
          </a:ln>
        </p:spPr>
        <p:txBody>
          <a:bodyPr wrap="none" anchor="ctr"/>
          <a:lstStyle/>
          <a:p>
            <a:endParaRPr lang="es-ES"/>
          </a:p>
        </p:txBody>
      </p:sp>
      <p:sp>
        <p:nvSpPr>
          <p:cNvPr id="145422" name="AutoShape 86"/>
          <p:cNvSpPr>
            <a:spLocks noChangeArrowheads="1"/>
          </p:cNvSpPr>
          <p:nvPr/>
        </p:nvSpPr>
        <p:spPr bwMode="auto">
          <a:xfrm>
            <a:off x="5292725" y="5113338"/>
            <a:ext cx="144463" cy="144462"/>
          </a:xfrm>
          <a:custGeom>
            <a:avLst/>
            <a:gdLst>
              <a:gd name="T0" fmla="*/ 72232 w 21600"/>
              <a:gd name="T1" fmla="*/ 0 h 21600"/>
              <a:gd name="T2" fmla="*/ 21154 w 21600"/>
              <a:gd name="T3" fmla="*/ 21154 h 21600"/>
              <a:gd name="T4" fmla="*/ 0 w 21600"/>
              <a:gd name="T5" fmla="*/ 72231 h 21600"/>
              <a:gd name="T6" fmla="*/ 21154 w 21600"/>
              <a:gd name="T7" fmla="*/ 123308 h 21600"/>
              <a:gd name="T8" fmla="*/ 72232 w 21600"/>
              <a:gd name="T9" fmla="*/ 144462 h 21600"/>
              <a:gd name="T10" fmla="*/ 123309 w 21600"/>
              <a:gd name="T11" fmla="*/ 123308 h 21600"/>
              <a:gd name="T12" fmla="*/ 144463 w 21600"/>
              <a:gd name="T13" fmla="*/ 72231 h 21600"/>
              <a:gd name="T14" fmla="*/ 123309 w 21600"/>
              <a:gd name="T15" fmla="*/ 2115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FF"/>
          </a:solidFill>
          <a:ln w="9525">
            <a:solidFill>
              <a:schemeClr val="tx1"/>
            </a:solidFill>
            <a:miter lim="800000"/>
            <a:headEnd/>
            <a:tailEnd/>
          </a:ln>
        </p:spPr>
        <p:txBody>
          <a:bodyPr wrap="none" anchor="ctr"/>
          <a:lstStyle/>
          <a:p>
            <a:endParaRPr lang="es-ES"/>
          </a:p>
        </p:txBody>
      </p:sp>
      <p:sp>
        <p:nvSpPr>
          <p:cNvPr id="145423" name="AutoShape 87"/>
          <p:cNvSpPr>
            <a:spLocks noChangeArrowheads="1"/>
          </p:cNvSpPr>
          <p:nvPr/>
        </p:nvSpPr>
        <p:spPr bwMode="auto">
          <a:xfrm>
            <a:off x="4489450" y="6321425"/>
            <a:ext cx="107950" cy="107950"/>
          </a:xfrm>
          <a:custGeom>
            <a:avLst/>
            <a:gdLst>
              <a:gd name="T0" fmla="*/ 53975 w 21600"/>
              <a:gd name="T1" fmla="*/ 0 h 21600"/>
              <a:gd name="T2" fmla="*/ 15808 w 21600"/>
              <a:gd name="T3" fmla="*/ 15808 h 21600"/>
              <a:gd name="T4" fmla="*/ 0 w 21600"/>
              <a:gd name="T5" fmla="*/ 53975 h 21600"/>
              <a:gd name="T6" fmla="*/ 15808 w 21600"/>
              <a:gd name="T7" fmla="*/ 92142 h 21600"/>
              <a:gd name="T8" fmla="*/ 53975 w 21600"/>
              <a:gd name="T9" fmla="*/ 107950 h 21600"/>
              <a:gd name="T10" fmla="*/ 92142 w 21600"/>
              <a:gd name="T11" fmla="*/ 92142 h 21600"/>
              <a:gd name="T12" fmla="*/ 107950 w 21600"/>
              <a:gd name="T13" fmla="*/ 53975 h 21600"/>
              <a:gd name="T14" fmla="*/ 92142 w 21600"/>
              <a:gd name="T15" fmla="*/ 1580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s-ES"/>
          </a:p>
        </p:txBody>
      </p:sp>
      <p:sp>
        <p:nvSpPr>
          <p:cNvPr id="145424" name="AutoShape 88"/>
          <p:cNvSpPr>
            <a:spLocks noChangeArrowheads="1"/>
          </p:cNvSpPr>
          <p:nvPr/>
        </p:nvSpPr>
        <p:spPr bwMode="auto">
          <a:xfrm>
            <a:off x="3068638" y="5264150"/>
            <a:ext cx="107950" cy="107950"/>
          </a:xfrm>
          <a:custGeom>
            <a:avLst/>
            <a:gdLst>
              <a:gd name="T0" fmla="*/ 53975 w 21600"/>
              <a:gd name="T1" fmla="*/ 0 h 21600"/>
              <a:gd name="T2" fmla="*/ 15808 w 21600"/>
              <a:gd name="T3" fmla="*/ 15808 h 21600"/>
              <a:gd name="T4" fmla="*/ 0 w 21600"/>
              <a:gd name="T5" fmla="*/ 53975 h 21600"/>
              <a:gd name="T6" fmla="*/ 15808 w 21600"/>
              <a:gd name="T7" fmla="*/ 92142 h 21600"/>
              <a:gd name="T8" fmla="*/ 53975 w 21600"/>
              <a:gd name="T9" fmla="*/ 107950 h 21600"/>
              <a:gd name="T10" fmla="*/ 92142 w 21600"/>
              <a:gd name="T11" fmla="*/ 92142 h 21600"/>
              <a:gd name="T12" fmla="*/ 107950 w 21600"/>
              <a:gd name="T13" fmla="*/ 53975 h 21600"/>
              <a:gd name="T14" fmla="*/ 92142 w 21600"/>
              <a:gd name="T15" fmla="*/ 1580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s-ES"/>
          </a:p>
        </p:txBody>
      </p:sp>
      <p:sp>
        <p:nvSpPr>
          <p:cNvPr id="145425" name="AutoShape 89"/>
          <p:cNvSpPr>
            <a:spLocks noChangeArrowheads="1"/>
          </p:cNvSpPr>
          <p:nvPr/>
        </p:nvSpPr>
        <p:spPr bwMode="auto">
          <a:xfrm>
            <a:off x="3797300" y="5522913"/>
            <a:ext cx="107950" cy="107950"/>
          </a:xfrm>
          <a:custGeom>
            <a:avLst/>
            <a:gdLst>
              <a:gd name="T0" fmla="*/ 53975 w 21600"/>
              <a:gd name="T1" fmla="*/ 0 h 21600"/>
              <a:gd name="T2" fmla="*/ 15808 w 21600"/>
              <a:gd name="T3" fmla="*/ 15808 h 21600"/>
              <a:gd name="T4" fmla="*/ 0 w 21600"/>
              <a:gd name="T5" fmla="*/ 53975 h 21600"/>
              <a:gd name="T6" fmla="*/ 15808 w 21600"/>
              <a:gd name="T7" fmla="*/ 92142 h 21600"/>
              <a:gd name="T8" fmla="*/ 53975 w 21600"/>
              <a:gd name="T9" fmla="*/ 107950 h 21600"/>
              <a:gd name="T10" fmla="*/ 92142 w 21600"/>
              <a:gd name="T11" fmla="*/ 92142 h 21600"/>
              <a:gd name="T12" fmla="*/ 107950 w 21600"/>
              <a:gd name="T13" fmla="*/ 53975 h 21600"/>
              <a:gd name="T14" fmla="*/ 92142 w 21600"/>
              <a:gd name="T15" fmla="*/ 1580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FF"/>
          </a:solidFill>
          <a:ln w="9525">
            <a:solidFill>
              <a:schemeClr val="tx1"/>
            </a:solidFill>
            <a:miter lim="800000"/>
            <a:headEnd/>
            <a:tailEnd/>
          </a:ln>
        </p:spPr>
        <p:txBody>
          <a:bodyPr wrap="none" anchor="ctr"/>
          <a:lstStyle/>
          <a:p>
            <a:endParaRPr lang="es-ES"/>
          </a:p>
        </p:txBody>
      </p:sp>
      <p:sp>
        <p:nvSpPr>
          <p:cNvPr id="145426" name="AutoShape 90"/>
          <p:cNvSpPr>
            <a:spLocks noChangeArrowheads="1"/>
          </p:cNvSpPr>
          <p:nvPr/>
        </p:nvSpPr>
        <p:spPr bwMode="auto">
          <a:xfrm>
            <a:off x="4283075" y="4953000"/>
            <a:ext cx="144463" cy="144463"/>
          </a:xfrm>
          <a:custGeom>
            <a:avLst/>
            <a:gdLst>
              <a:gd name="T0" fmla="*/ 72232 w 21600"/>
              <a:gd name="T1" fmla="*/ 0 h 21600"/>
              <a:gd name="T2" fmla="*/ 21154 w 21600"/>
              <a:gd name="T3" fmla="*/ 21154 h 21600"/>
              <a:gd name="T4" fmla="*/ 0 w 21600"/>
              <a:gd name="T5" fmla="*/ 72232 h 21600"/>
              <a:gd name="T6" fmla="*/ 21154 w 21600"/>
              <a:gd name="T7" fmla="*/ 123309 h 21600"/>
              <a:gd name="T8" fmla="*/ 72232 w 21600"/>
              <a:gd name="T9" fmla="*/ 144463 h 21600"/>
              <a:gd name="T10" fmla="*/ 123309 w 21600"/>
              <a:gd name="T11" fmla="*/ 123309 h 21600"/>
              <a:gd name="T12" fmla="*/ 144463 w 21600"/>
              <a:gd name="T13" fmla="*/ 72232 h 21600"/>
              <a:gd name="T14" fmla="*/ 123309 w 21600"/>
              <a:gd name="T15" fmla="*/ 2115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FF"/>
          </a:solidFill>
          <a:ln w="9525">
            <a:solidFill>
              <a:schemeClr val="tx1"/>
            </a:solidFill>
            <a:miter lim="800000"/>
            <a:headEnd/>
            <a:tailEnd/>
          </a:ln>
        </p:spPr>
        <p:txBody>
          <a:bodyPr wrap="none" anchor="ctr"/>
          <a:lstStyle/>
          <a:p>
            <a:endParaRPr lang="es-ES"/>
          </a:p>
        </p:txBody>
      </p:sp>
      <p:sp>
        <p:nvSpPr>
          <p:cNvPr id="145427" name="Rectangle 91"/>
          <p:cNvSpPr>
            <a:spLocks noChangeArrowheads="1"/>
          </p:cNvSpPr>
          <p:nvPr/>
        </p:nvSpPr>
        <p:spPr bwMode="auto">
          <a:xfrm>
            <a:off x="8604250" y="404813"/>
            <a:ext cx="1368425" cy="6264275"/>
          </a:xfrm>
          <a:prstGeom prst="rect">
            <a:avLst/>
          </a:prstGeom>
          <a:solidFill>
            <a:schemeClr val="bg1"/>
          </a:solidFill>
          <a:ln w="9525">
            <a:noFill/>
            <a:miter lim="800000"/>
            <a:headEnd/>
            <a:tailEnd/>
          </a:ln>
        </p:spPr>
        <p:txBody>
          <a:bodyPr wrap="none" anchor="ctr"/>
          <a:lstStyle/>
          <a:p>
            <a:endParaRPr lang="es-ES"/>
          </a:p>
        </p:txBody>
      </p:sp>
      <p:sp>
        <p:nvSpPr>
          <p:cNvPr id="145428" name="Text Box 92"/>
          <p:cNvSpPr txBox="1">
            <a:spLocks noChangeArrowheads="1"/>
          </p:cNvSpPr>
          <p:nvPr/>
        </p:nvSpPr>
        <p:spPr bwMode="auto">
          <a:xfrm>
            <a:off x="6875463" y="3860800"/>
            <a:ext cx="1096962" cy="274638"/>
          </a:xfrm>
          <a:prstGeom prst="rect">
            <a:avLst/>
          </a:prstGeom>
          <a:noFill/>
          <a:ln w="9525">
            <a:noFill/>
            <a:miter lim="800000"/>
            <a:headEnd/>
            <a:tailEnd/>
          </a:ln>
        </p:spPr>
        <p:txBody>
          <a:bodyPr wrap="none">
            <a:spAutoFit/>
          </a:bodyPr>
          <a:lstStyle/>
          <a:p>
            <a:r>
              <a:rPr lang="es-ES" sz="1200" b="1"/>
              <a:t>Fase 1 (5/04)</a:t>
            </a:r>
          </a:p>
        </p:txBody>
      </p:sp>
      <p:sp>
        <p:nvSpPr>
          <p:cNvPr id="145429" name="Text Box 93"/>
          <p:cNvSpPr txBox="1">
            <a:spLocks noChangeArrowheads="1"/>
          </p:cNvSpPr>
          <p:nvPr/>
        </p:nvSpPr>
        <p:spPr bwMode="auto">
          <a:xfrm>
            <a:off x="6875463" y="4292600"/>
            <a:ext cx="1096962" cy="274638"/>
          </a:xfrm>
          <a:prstGeom prst="rect">
            <a:avLst/>
          </a:prstGeom>
          <a:noFill/>
          <a:ln w="9525">
            <a:noFill/>
            <a:miter lim="800000"/>
            <a:headEnd/>
            <a:tailEnd/>
          </a:ln>
        </p:spPr>
        <p:txBody>
          <a:bodyPr wrap="none">
            <a:spAutoFit/>
          </a:bodyPr>
          <a:lstStyle/>
          <a:p>
            <a:r>
              <a:rPr lang="es-ES" sz="1200" b="1"/>
              <a:t>Fase 2 (5/05)</a:t>
            </a:r>
          </a:p>
        </p:txBody>
      </p:sp>
      <p:sp>
        <p:nvSpPr>
          <p:cNvPr id="145430" name="Rectangle 94"/>
          <p:cNvSpPr>
            <a:spLocks noChangeArrowheads="1"/>
          </p:cNvSpPr>
          <p:nvPr/>
        </p:nvSpPr>
        <p:spPr bwMode="auto">
          <a:xfrm>
            <a:off x="250825" y="187325"/>
            <a:ext cx="8496300" cy="433388"/>
          </a:xfrm>
          <a:prstGeom prst="rect">
            <a:avLst/>
          </a:prstGeom>
          <a:noFill/>
          <a:ln w="9525">
            <a:noFill/>
            <a:miter lim="800000"/>
            <a:headEnd/>
            <a:tailEnd/>
          </a:ln>
        </p:spPr>
        <p:txBody>
          <a:bodyPr anchor="b"/>
          <a:lstStyle/>
          <a:p>
            <a:pPr algn="ctr">
              <a:lnSpc>
                <a:spcPct val="80000"/>
              </a:lnSpc>
            </a:pPr>
            <a:r>
              <a:rPr lang="es-ES" sz="3200"/>
              <a:t>Trazado de la red de fibra oscura</a:t>
            </a:r>
          </a:p>
        </p:txBody>
      </p:sp>
      <p:sp>
        <p:nvSpPr>
          <p:cNvPr id="145431" name="Text Box 95"/>
          <p:cNvSpPr txBox="1">
            <a:spLocks noChangeArrowheads="1"/>
          </p:cNvSpPr>
          <p:nvPr/>
        </p:nvSpPr>
        <p:spPr bwMode="auto">
          <a:xfrm>
            <a:off x="1835150" y="2852738"/>
            <a:ext cx="522288"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dirty="0"/>
              <a:t>Tranvía</a:t>
            </a:r>
          </a:p>
        </p:txBody>
      </p:sp>
      <p:sp>
        <p:nvSpPr>
          <p:cNvPr id="145432" name="Line 96"/>
          <p:cNvSpPr>
            <a:spLocks noChangeShapeType="1"/>
          </p:cNvSpPr>
          <p:nvPr/>
        </p:nvSpPr>
        <p:spPr bwMode="auto">
          <a:xfrm flipH="1">
            <a:off x="1835150" y="3068638"/>
            <a:ext cx="144463" cy="288925"/>
          </a:xfrm>
          <a:prstGeom prst="line">
            <a:avLst/>
          </a:prstGeom>
          <a:noFill/>
          <a:ln w="9525">
            <a:solidFill>
              <a:schemeClr val="tx1"/>
            </a:solidFill>
            <a:round/>
            <a:headEnd/>
            <a:tailEnd type="triangle" w="med" len="med"/>
          </a:ln>
        </p:spPr>
        <p:txBody>
          <a:bodyPr/>
          <a:lstStyle/>
          <a:p>
            <a:endParaRPr lang="es-ES"/>
          </a:p>
        </p:txBody>
      </p:sp>
      <p:sp>
        <p:nvSpPr>
          <p:cNvPr id="145433" name="Text Box 97"/>
          <p:cNvSpPr txBox="1">
            <a:spLocks noChangeArrowheads="1"/>
          </p:cNvSpPr>
          <p:nvPr/>
        </p:nvSpPr>
        <p:spPr bwMode="auto">
          <a:xfrm>
            <a:off x="2681288" y="4105275"/>
            <a:ext cx="419100"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dirty="0"/>
              <a:t>Metro</a:t>
            </a:r>
          </a:p>
        </p:txBody>
      </p:sp>
      <p:sp>
        <p:nvSpPr>
          <p:cNvPr id="145434" name="Line 98"/>
          <p:cNvSpPr>
            <a:spLocks noChangeShapeType="1"/>
          </p:cNvSpPr>
          <p:nvPr/>
        </p:nvSpPr>
        <p:spPr bwMode="auto">
          <a:xfrm flipH="1">
            <a:off x="2627313" y="4292600"/>
            <a:ext cx="144462" cy="288925"/>
          </a:xfrm>
          <a:prstGeom prst="line">
            <a:avLst/>
          </a:prstGeom>
          <a:noFill/>
          <a:ln w="9525">
            <a:solidFill>
              <a:schemeClr val="tx1"/>
            </a:solidFill>
            <a:round/>
            <a:headEnd/>
            <a:tailEnd type="triangle" w="med" len="med"/>
          </a:ln>
        </p:spPr>
        <p:txBody>
          <a:bodyPr/>
          <a:lstStyle/>
          <a:p>
            <a:endParaRPr lang="es-ES"/>
          </a:p>
        </p:txBody>
      </p:sp>
      <p:sp>
        <p:nvSpPr>
          <p:cNvPr id="145435" name="Line 99"/>
          <p:cNvSpPr>
            <a:spLocks noChangeShapeType="1"/>
          </p:cNvSpPr>
          <p:nvPr/>
        </p:nvSpPr>
        <p:spPr bwMode="auto">
          <a:xfrm>
            <a:off x="3348038" y="1987550"/>
            <a:ext cx="360362" cy="146050"/>
          </a:xfrm>
          <a:prstGeom prst="line">
            <a:avLst/>
          </a:prstGeom>
          <a:noFill/>
          <a:ln w="9525">
            <a:solidFill>
              <a:schemeClr val="tx1"/>
            </a:solidFill>
            <a:round/>
            <a:headEnd/>
            <a:tailEnd type="triangle" w="med" len="med"/>
          </a:ln>
        </p:spPr>
        <p:txBody>
          <a:bodyPr/>
          <a:lstStyle/>
          <a:p>
            <a:endParaRPr lang="es-ES"/>
          </a:p>
        </p:txBody>
      </p:sp>
      <p:sp>
        <p:nvSpPr>
          <p:cNvPr id="145436" name="Text Box 100"/>
          <p:cNvSpPr txBox="1">
            <a:spLocks noChangeArrowheads="1"/>
          </p:cNvSpPr>
          <p:nvPr/>
        </p:nvSpPr>
        <p:spPr bwMode="auto">
          <a:xfrm>
            <a:off x="2700338" y="1628775"/>
            <a:ext cx="776287" cy="339725"/>
          </a:xfrm>
          <a:prstGeom prst="rect">
            <a:avLst/>
          </a:prstGeom>
          <a:solidFill>
            <a:schemeClr val="bg1">
              <a:alpha val="95000"/>
            </a:schemeClr>
          </a:solidFill>
          <a:ln w="9525">
            <a:noFill/>
            <a:miter lim="800000"/>
            <a:headEnd/>
            <a:tailEnd/>
          </a:ln>
        </p:spPr>
        <p:txBody>
          <a:bodyPr wrap="none" lIns="36000" tIns="18000" rIns="36000" bIns="18000">
            <a:spAutoFit/>
          </a:bodyPr>
          <a:lstStyle/>
          <a:p>
            <a:pPr algn="ctr"/>
            <a:r>
              <a:rPr lang="es-ES" sz="1000" b="1" dirty="0"/>
              <a:t>Líneas de</a:t>
            </a:r>
          </a:p>
          <a:p>
            <a:pPr algn="ctr"/>
            <a:r>
              <a:rPr lang="es-ES" sz="1000" b="1" dirty="0"/>
              <a:t>alta tensión</a:t>
            </a:r>
          </a:p>
        </p:txBody>
      </p:sp>
      <p:sp>
        <p:nvSpPr>
          <p:cNvPr id="145437" name="Text Box 101"/>
          <p:cNvSpPr txBox="1">
            <a:spLocks noChangeArrowheads="1"/>
          </p:cNvSpPr>
          <p:nvPr/>
        </p:nvSpPr>
        <p:spPr bwMode="auto">
          <a:xfrm>
            <a:off x="6877050" y="4738688"/>
            <a:ext cx="1096963" cy="274637"/>
          </a:xfrm>
          <a:prstGeom prst="rect">
            <a:avLst/>
          </a:prstGeom>
          <a:noFill/>
          <a:ln w="9525">
            <a:noFill/>
            <a:miter lim="800000"/>
            <a:headEnd/>
            <a:tailEnd/>
          </a:ln>
        </p:spPr>
        <p:txBody>
          <a:bodyPr wrap="none">
            <a:spAutoFit/>
          </a:bodyPr>
          <a:lstStyle/>
          <a:p>
            <a:r>
              <a:rPr lang="es-ES" sz="1200" b="1"/>
              <a:t>Fase 3 (5/06)</a:t>
            </a:r>
          </a:p>
        </p:txBody>
      </p:sp>
      <p:sp>
        <p:nvSpPr>
          <p:cNvPr id="145438" name="AutoShape 102"/>
          <p:cNvSpPr>
            <a:spLocks noChangeArrowheads="1"/>
          </p:cNvSpPr>
          <p:nvPr/>
        </p:nvSpPr>
        <p:spPr bwMode="auto">
          <a:xfrm>
            <a:off x="3419475" y="5327650"/>
            <a:ext cx="85725" cy="87313"/>
          </a:xfrm>
          <a:prstGeom prst="bevel">
            <a:avLst>
              <a:gd name="adj" fmla="val 12500"/>
            </a:avLst>
          </a:prstGeom>
          <a:solidFill>
            <a:srgbClr val="00FFFF"/>
          </a:solidFill>
          <a:ln w="9525">
            <a:solidFill>
              <a:schemeClr val="tx1"/>
            </a:solidFill>
            <a:miter lim="800000"/>
            <a:headEnd/>
            <a:tailEnd/>
          </a:ln>
        </p:spPr>
        <p:txBody>
          <a:bodyPr wrap="none" anchor="ctr"/>
          <a:lstStyle/>
          <a:p>
            <a:endParaRPr lang="es-ES"/>
          </a:p>
        </p:txBody>
      </p:sp>
      <p:sp>
        <p:nvSpPr>
          <p:cNvPr id="145439" name="Text Box 103"/>
          <p:cNvSpPr txBox="1">
            <a:spLocks noChangeArrowheads="1"/>
          </p:cNvSpPr>
          <p:nvPr/>
        </p:nvSpPr>
        <p:spPr bwMode="auto">
          <a:xfrm>
            <a:off x="3546475" y="5257800"/>
            <a:ext cx="804863" cy="187325"/>
          </a:xfrm>
          <a:prstGeom prst="rect">
            <a:avLst/>
          </a:prstGeom>
          <a:solidFill>
            <a:schemeClr val="bg1">
              <a:alpha val="95000"/>
            </a:schemeClr>
          </a:solidFill>
          <a:ln w="9525">
            <a:noFill/>
            <a:miter lim="800000"/>
            <a:headEnd/>
            <a:tailEnd/>
          </a:ln>
        </p:spPr>
        <p:txBody>
          <a:bodyPr wrap="none" lIns="36000" tIns="18000" rIns="36000" bIns="18000">
            <a:spAutoFit/>
          </a:bodyPr>
          <a:lstStyle/>
          <a:p>
            <a:r>
              <a:rPr lang="es-ES" sz="1000" b="1"/>
              <a:t>C.M.R.Peset</a:t>
            </a:r>
          </a:p>
        </p:txBody>
      </p:sp>
      <p:sp>
        <p:nvSpPr>
          <p:cNvPr id="145440" name="AutoShape 104"/>
          <p:cNvSpPr>
            <a:spLocks noChangeArrowheads="1"/>
          </p:cNvSpPr>
          <p:nvPr/>
        </p:nvSpPr>
        <p:spPr bwMode="auto">
          <a:xfrm>
            <a:off x="6791325" y="4835525"/>
            <a:ext cx="85725" cy="87313"/>
          </a:xfrm>
          <a:prstGeom prst="bevel">
            <a:avLst>
              <a:gd name="adj" fmla="val 12500"/>
            </a:avLst>
          </a:prstGeom>
          <a:solidFill>
            <a:srgbClr val="00FFFF"/>
          </a:solidFill>
          <a:ln w="9525">
            <a:solidFill>
              <a:schemeClr val="tx1"/>
            </a:solidFill>
            <a:miter lim="800000"/>
            <a:headEnd/>
            <a:tailEnd/>
          </a:ln>
        </p:spPr>
        <p:txBody>
          <a:bodyPr wrap="none" anchor="ctr"/>
          <a:lstStyle/>
          <a:p>
            <a:endParaRPr lang="es-ES"/>
          </a:p>
        </p:txBody>
      </p:sp>
      <p:sp>
        <p:nvSpPr>
          <p:cNvPr id="145441" name="Text Box 105"/>
          <p:cNvSpPr txBox="1">
            <a:spLocks noChangeArrowheads="1"/>
          </p:cNvSpPr>
          <p:nvPr/>
        </p:nvSpPr>
        <p:spPr bwMode="auto">
          <a:xfrm>
            <a:off x="4171950" y="938213"/>
            <a:ext cx="584200" cy="187325"/>
          </a:xfrm>
          <a:prstGeom prst="rect">
            <a:avLst/>
          </a:prstGeom>
          <a:solidFill>
            <a:schemeClr val="bg1">
              <a:alpha val="50195"/>
            </a:schemeClr>
          </a:solidFill>
          <a:ln w="9525">
            <a:noFill/>
            <a:miter lim="800000"/>
            <a:headEnd/>
            <a:tailEnd/>
          </a:ln>
        </p:spPr>
        <p:txBody>
          <a:bodyPr wrap="none" lIns="36000" tIns="18000" rIns="36000" bIns="18000">
            <a:spAutoFit/>
          </a:bodyPr>
          <a:lstStyle/>
          <a:p>
            <a:r>
              <a:rPr lang="es-ES" sz="1000" b="1"/>
              <a:t>Vinalesa</a:t>
            </a:r>
          </a:p>
        </p:txBody>
      </p:sp>
      <p:sp>
        <p:nvSpPr>
          <p:cNvPr id="110" name="10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45</a:t>
            </a:fld>
            <a:endParaRPr lang="es-E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Line 7"/>
          <p:cNvSpPr>
            <a:spLocks noChangeShapeType="1"/>
          </p:cNvSpPr>
          <p:nvPr/>
        </p:nvSpPr>
        <p:spPr bwMode="auto">
          <a:xfrm>
            <a:off x="1692275" y="2573338"/>
            <a:ext cx="576263" cy="200025"/>
          </a:xfrm>
          <a:prstGeom prst="line">
            <a:avLst/>
          </a:prstGeom>
          <a:noFill/>
          <a:ln w="50800">
            <a:solidFill>
              <a:srgbClr val="0000FF"/>
            </a:solidFill>
            <a:round/>
            <a:headEnd/>
            <a:tailEnd/>
          </a:ln>
        </p:spPr>
        <p:txBody>
          <a:bodyPr/>
          <a:lstStyle/>
          <a:p>
            <a:endParaRPr lang="es-ES"/>
          </a:p>
        </p:txBody>
      </p:sp>
      <p:sp>
        <p:nvSpPr>
          <p:cNvPr id="146436" name="Line 9"/>
          <p:cNvSpPr>
            <a:spLocks noChangeShapeType="1"/>
          </p:cNvSpPr>
          <p:nvPr/>
        </p:nvSpPr>
        <p:spPr bwMode="auto">
          <a:xfrm flipH="1">
            <a:off x="7164388" y="2476500"/>
            <a:ext cx="752475" cy="80963"/>
          </a:xfrm>
          <a:prstGeom prst="line">
            <a:avLst/>
          </a:prstGeom>
          <a:noFill/>
          <a:ln w="50800">
            <a:solidFill>
              <a:srgbClr val="0000FF"/>
            </a:solidFill>
            <a:round/>
            <a:headEnd/>
            <a:tailEnd/>
          </a:ln>
        </p:spPr>
        <p:txBody>
          <a:bodyPr/>
          <a:lstStyle/>
          <a:p>
            <a:endParaRPr lang="es-ES"/>
          </a:p>
        </p:txBody>
      </p:sp>
      <p:pic>
        <p:nvPicPr>
          <p:cNvPr id="146437" name="Picture 10"/>
          <p:cNvPicPr>
            <a:picLocks noChangeArrowheads="1"/>
          </p:cNvPicPr>
          <p:nvPr/>
        </p:nvPicPr>
        <p:blipFill>
          <a:blip r:embed="rId3" cstate="print"/>
          <a:srcRect/>
          <a:stretch>
            <a:fillRect/>
          </a:stretch>
        </p:blipFill>
        <p:spPr bwMode="auto">
          <a:xfrm>
            <a:off x="7739063" y="2319338"/>
            <a:ext cx="492125" cy="220662"/>
          </a:xfrm>
          <a:prstGeom prst="rect">
            <a:avLst/>
          </a:prstGeom>
          <a:noFill/>
          <a:ln w="12700">
            <a:noFill/>
            <a:miter lim="800000"/>
            <a:headEnd/>
            <a:tailEnd/>
          </a:ln>
        </p:spPr>
      </p:pic>
      <p:sp>
        <p:nvSpPr>
          <p:cNvPr id="146438" name="Rectangle 14"/>
          <p:cNvSpPr>
            <a:spLocks noChangeArrowheads="1"/>
          </p:cNvSpPr>
          <p:nvPr/>
        </p:nvSpPr>
        <p:spPr bwMode="auto">
          <a:xfrm>
            <a:off x="755650" y="122238"/>
            <a:ext cx="7793038" cy="1074737"/>
          </a:xfrm>
          <a:prstGeom prst="rect">
            <a:avLst/>
          </a:prstGeom>
          <a:noFill/>
          <a:ln w="9525">
            <a:noFill/>
            <a:miter lim="800000"/>
            <a:headEnd/>
            <a:tailEnd/>
          </a:ln>
        </p:spPr>
        <p:txBody>
          <a:bodyPr anchor="b"/>
          <a:lstStyle/>
          <a:p>
            <a:pPr algn="ctr"/>
            <a:r>
              <a:rPr lang="es-ES" sz="4400">
                <a:solidFill>
                  <a:schemeClr val="tx2"/>
                </a:solidFill>
                <a:latin typeface="Times New Roman" pitchFamily="18" charset="0"/>
              </a:rPr>
              <a:t>Routing en el anillo de la UV</a:t>
            </a:r>
          </a:p>
        </p:txBody>
      </p:sp>
      <p:sp>
        <p:nvSpPr>
          <p:cNvPr id="146439" name="Line 17"/>
          <p:cNvSpPr>
            <a:spLocks noChangeShapeType="1"/>
          </p:cNvSpPr>
          <p:nvPr/>
        </p:nvSpPr>
        <p:spPr bwMode="auto">
          <a:xfrm flipH="1" flipV="1">
            <a:off x="7153275" y="5573713"/>
            <a:ext cx="752475" cy="0"/>
          </a:xfrm>
          <a:prstGeom prst="line">
            <a:avLst/>
          </a:prstGeom>
          <a:noFill/>
          <a:ln w="50800">
            <a:solidFill>
              <a:srgbClr val="0000FF"/>
            </a:solidFill>
            <a:round/>
            <a:headEnd/>
            <a:tailEnd/>
          </a:ln>
        </p:spPr>
        <p:txBody>
          <a:bodyPr/>
          <a:lstStyle/>
          <a:p>
            <a:endParaRPr lang="es-ES"/>
          </a:p>
        </p:txBody>
      </p:sp>
      <p:sp>
        <p:nvSpPr>
          <p:cNvPr id="146440" name="Line 18"/>
          <p:cNvSpPr>
            <a:spLocks noChangeShapeType="1"/>
          </p:cNvSpPr>
          <p:nvPr/>
        </p:nvSpPr>
        <p:spPr bwMode="auto">
          <a:xfrm flipH="1">
            <a:off x="939800" y="2598738"/>
            <a:ext cx="527050" cy="1587"/>
          </a:xfrm>
          <a:prstGeom prst="line">
            <a:avLst/>
          </a:prstGeom>
          <a:noFill/>
          <a:ln w="22225">
            <a:solidFill>
              <a:srgbClr val="0000FF"/>
            </a:solidFill>
            <a:round/>
            <a:headEnd/>
            <a:tailEnd/>
          </a:ln>
        </p:spPr>
        <p:txBody>
          <a:bodyPr/>
          <a:lstStyle/>
          <a:p>
            <a:endParaRPr lang="es-ES"/>
          </a:p>
        </p:txBody>
      </p:sp>
      <p:sp>
        <p:nvSpPr>
          <p:cNvPr id="146441" name="Line 19"/>
          <p:cNvSpPr>
            <a:spLocks noChangeShapeType="1"/>
          </p:cNvSpPr>
          <p:nvPr/>
        </p:nvSpPr>
        <p:spPr bwMode="auto">
          <a:xfrm flipH="1">
            <a:off x="7969250" y="5580063"/>
            <a:ext cx="527050" cy="1587"/>
          </a:xfrm>
          <a:prstGeom prst="line">
            <a:avLst/>
          </a:prstGeom>
          <a:noFill/>
          <a:ln w="22225">
            <a:solidFill>
              <a:srgbClr val="0000FF"/>
            </a:solidFill>
            <a:round/>
            <a:headEnd/>
            <a:tailEnd/>
          </a:ln>
        </p:spPr>
        <p:txBody>
          <a:bodyPr/>
          <a:lstStyle/>
          <a:p>
            <a:endParaRPr lang="es-ES"/>
          </a:p>
        </p:txBody>
      </p:sp>
      <p:sp>
        <p:nvSpPr>
          <p:cNvPr id="146442" name="Line 29"/>
          <p:cNvSpPr>
            <a:spLocks noChangeShapeType="1"/>
          </p:cNvSpPr>
          <p:nvPr/>
        </p:nvSpPr>
        <p:spPr bwMode="auto">
          <a:xfrm>
            <a:off x="2484438" y="2630488"/>
            <a:ext cx="4608512" cy="0"/>
          </a:xfrm>
          <a:prstGeom prst="line">
            <a:avLst/>
          </a:prstGeom>
          <a:noFill/>
          <a:ln w="76200">
            <a:solidFill>
              <a:srgbClr val="0000FF"/>
            </a:solidFill>
            <a:round/>
            <a:headEnd/>
            <a:tailEnd/>
          </a:ln>
        </p:spPr>
        <p:txBody>
          <a:bodyPr/>
          <a:lstStyle/>
          <a:p>
            <a:endParaRPr lang="es-ES"/>
          </a:p>
        </p:txBody>
      </p:sp>
      <p:sp>
        <p:nvSpPr>
          <p:cNvPr id="146443" name="Line 30"/>
          <p:cNvSpPr>
            <a:spLocks noChangeShapeType="1"/>
          </p:cNvSpPr>
          <p:nvPr/>
        </p:nvSpPr>
        <p:spPr bwMode="auto">
          <a:xfrm flipV="1">
            <a:off x="7164388" y="2557463"/>
            <a:ext cx="0" cy="2881312"/>
          </a:xfrm>
          <a:prstGeom prst="line">
            <a:avLst/>
          </a:prstGeom>
          <a:noFill/>
          <a:ln w="76200">
            <a:solidFill>
              <a:srgbClr val="0000FF"/>
            </a:solidFill>
            <a:round/>
            <a:headEnd/>
            <a:tailEnd/>
          </a:ln>
        </p:spPr>
        <p:txBody>
          <a:bodyPr/>
          <a:lstStyle/>
          <a:p>
            <a:endParaRPr lang="es-ES"/>
          </a:p>
        </p:txBody>
      </p:sp>
      <p:sp>
        <p:nvSpPr>
          <p:cNvPr id="146444" name="Line 31"/>
          <p:cNvSpPr>
            <a:spLocks noChangeShapeType="1"/>
          </p:cNvSpPr>
          <p:nvPr/>
        </p:nvSpPr>
        <p:spPr bwMode="auto">
          <a:xfrm>
            <a:off x="2339975" y="2846388"/>
            <a:ext cx="4710113" cy="2741612"/>
          </a:xfrm>
          <a:prstGeom prst="line">
            <a:avLst/>
          </a:prstGeom>
          <a:noFill/>
          <a:ln w="76200">
            <a:solidFill>
              <a:srgbClr val="0000FF"/>
            </a:solidFill>
            <a:round/>
            <a:headEnd/>
            <a:tailEnd/>
          </a:ln>
        </p:spPr>
        <p:txBody>
          <a:bodyPr/>
          <a:lstStyle/>
          <a:p>
            <a:endParaRPr lang="es-ES"/>
          </a:p>
        </p:txBody>
      </p:sp>
      <p:pic>
        <p:nvPicPr>
          <p:cNvPr id="146445" name="Picture 32"/>
          <p:cNvPicPr>
            <a:picLocks noChangeAspect="1" noChangeArrowheads="1"/>
          </p:cNvPicPr>
          <p:nvPr/>
        </p:nvPicPr>
        <p:blipFill>
          <a:blip r:embed="rId4" cstate="print"/>
          <a:srcRect/>
          <a:stretch>
            <a:fillRect/>
          </a:stretch>
        </p:blipFill>
        <p:spPr bwMode="auto">
          <a:xfrm>
            <a:off x="6910388" y="2341563"/>
            <a:ext cx="398462" cy="390525"/>
          </a:xfrm>
          <a:prstGeom prst="rect">
            <a:avLst/>
          </a:prstGeom>
          <a:noFill/>
          <a:ln w="9525">
            <a:noFill/>
            <a:miter lim="800000"/>
            <a:headEnd/>
            <a:tailEnd/>
          </a:ln>
        </p:spPr>
      </p:pic>
      <p:sp>
        <p:nvSpPr>
          <p:cNvPr id="146446" name="Text Box 33"/>
          <p:cNvSpPr txBox="1">
            <a:spLocks noChangeArrowheads="1"/>
          </p:cNvSpPr>
          <p:nvPr/>
        </p:nvSpPr>
        <p:spPr bwMode="auto">
          <a:xfrm>
            <a:off x="7092950" y="5942013"/>
            <a:ext cx="1727200" cy="366712"/>
          </a:xfrm>
          <a:prstGeom prst="rect">
            <a:avLst/>
          </a:prstGeom>
          <a:noFill/>
          <a:ln w="9525">
            <a:noFill/>
            <a:miter lim="800000"/>
            <a:headEnd/>
            <a:tailEnd/>
          </a:ln>
        </p:spPr>
        <p:txBody>
          <a:bodyPr>
            <a:spAutoFit/>
          </a:bodyPr>
          <a:lstStyle/>
          <a:p>
            <a:pPr algn="ctr"/>
            <a:r>
              <a:rPr lang="es-ES" sz="1800"/>
              <a:t>Blasco Ibáñez</a:t>
            </a:r>
          </a:p>
        </p:txBody>
      </p:sp>
      <p:sp>
        <p:nvSpPr>
          <p:cNvPr id="146447" name="Text Box 34"/>
          <p:cNvSpPr txBox="1">
            <a:spLocks noChangeArrowheads="1"/>
          </p:cNvSpPr>
          <p:nvPr/>
        </p:nvSpPr>
        <p:spPr bwMode="auto">
          <a:xfrm>
            <a:off x="755650" y="2852738"/>
            <a:ext cx="1136650" cy="366712"/>
          </a:xfrm>
          <a:prstGeom prst="rect">
            <a:avLst/>
          </a:prstGeom>
          <a:noFill/>
          <a:ln w="9525">
            <a:noFill/>
            <a:miter lim="800000"/>
            <a:headEnd/>
            <a:tailEnd/>
          </a:ln>
        </p:spPr>
        <p:txBody>
          <a:bodyPr wrap="none">
            <a:spAutoFit/>
          </a:bodyPr>
          <a:lstStyle/>
          <a:p>
            <a:r>
              <a:rPr lang="es-ES" sz="1800"/>
              <a:t>Burjassot</a:t>
            </a:r>
          </a:p>
        </p:txBody>
      </p:sp>
      <p:sp>
        <p:nvSpPr>
          <p:cNvPr id="146448" name="Text Box 35"/>
          <p:cNvSpPr txBox="1">
            <a:spLocks noChangeArrowheads="1"/>
          </p:cNvSpPr>
          <p:nvPr/>
        </p:nvSpPr>
        <p:spPr bwMode="auto">
          <a:xfrm>
            <a:off x="7596188" y="2708275"/>
            <a:ext cx="1098550" cy="366713"/>
          </a:xfrm>
          <a:prstGeom prst="rect">
            <a:avLst/>
          </a:prstGeom>
          <a:noFill/>
          <a:ln w="9525">
            <a:noFill/>
            <a:miter lim="800000"/>
            <a:headEnd/>
            <a:tailEnd/>
          </a:ln>
        </p:spPr>
        <p:txBody>
          <a:bodyPr wrap="none">
            <a:spAutoFit/>
          </a:bodyPr>
          <a:lstStyle/>
          <a:p>
            <a:r>
              <a:rPr lang="es-ES" sz="1800"/>
              <a:t>Naranjos</a:t>
            </a:r>
          </a:p>
        </p:txBody>
      </p:sp>
      <p:sp>
        <p:nvSpPr>
          <p:cNvPr id="1624100" name="Line 36"/>
          <p:cNvSpPr>
            <a:spLocks noChangeShapeType="1"/>
          </p:cNvSpPr>
          <p:nvPr/>
        </p:nvSpPr>
        <p:spPr bwMode="auto">
          <a:xfrm flipH="1">
            <a:off x="904875" y="2600325"/>
            <a:ext cx="527050" cy="1588"/>
          </a:xfrm>
          <a:prstGeom prst="line">
            <a:avLst/>
          </a:prstGeom>
          <a:noFill/>
          <a:ln w="38100">
            <a:solidFill>
              <a:schemeClr val="tx1"/>
            </a:solidFill>
            <a:prstDash val="sysDot"/>
            <a:round/>
            <a:headEnd/>
            <a:tailEnd/>
          </a:ln>
        </p:spPr>
        <p:txBody>
          <a:bodyPr/>
          <a:lstStyle/>
          <a:p>
            <a:endParaRPr lang="es-ES"/>
          </a:p>
        </p:txBody>
      </p:sp>
      <p:sp>
        <p:nvSpPr>
          <p:cNvPr id="1624101" name="Line 37"/>
          <p:cNvSpPr>
            <a:spLocks noChangeShapeType="1"/>
          </p:cNvSpPr>
          <p:nvPr/>
        </p:nvSpPr>
        <p:spPr bwMode="auto">
          <a:xfrm>
            <a:off x="1724025" y="2582863"/>
            <a:ext cx="576263" cy="200025"/>
          </a:xfrm>
          <a:prstGeom prst="line">
            <a:avLst/>
          </a:prstGeom>
          <a:noFill/>
          <a:ln w="50800">
            <a:solidFill>
              <a:schemeClr val="tx1"/>
            </a:solidFill>
            <a:prstDash val="sysDot"/>
            <a:round/>
            <a:headEnd/>
            <a:tailEnd/>
          </a:ln>
        </p:spPr>
        <p:txBody>
          <a:bodyPr/>
          <a:lstStyle/>
          <a:p>
            <a:endParaRPr lang="es-ES"/>
          </a:p>
        </p:txBody>
      </p:sp>
      <p:sp>
        <p:nvSpPr>
          <p:cNvPr id="1624102" name="Line 38"/>
          <p:cNvSpPr>
            <a:spLocks noChangeShapeType="1"/>
          </p:cNvSpPr>
          <p:nvPr/>
        </p:nvSpPr>
        <p:spPr bwMode="auto">
          <a:xfrm>
            <a:off x="2317750" y="2833688"/>
            <a:ext cx="4710113" cy="2741612"/>
          </a:xfrm>
          <a:prstGeom prst="line">
            <a:avLst/>
          </a:prstGeom>
          <a:noFill/>
          <a:ln w="76200">
            <a:solidFill>
              <a:schemeClr val="tx1"/>
            </a:solidFill>
            <a:prstDash val="sysDot"/>
            <a:round/>
            <a:headEnd/>
            <a:tailEnd/>
          </a:ln>
        </p:spPr>
        <p:txBody>
          <a:bodyPr/>
          <a:lstStyle/>
          <a:p>
            <a:endParaRPr lang="es-ES"/>
          </a:p>
        </p:txBody>
      </p:sp>
      <p:sp>
        <p:nvSpPr>
          <p:cNvPr id="1624103" name="Line 39"/>
          <p:cNvSpPr>
            <a:spLocks noChangeShapeType="1"/>
          </p:cNvSpPr>
          <p:nvPr/>
        </p:nvSpPr>
        <p:spPr bwMode="auto">
          <a:xfrm flipH="1" flipV="1">
            <a:off x="7102475" y="5570538"/>
            <a:ext cx="752475" cy="0"/>
          </a:xfrm>
          <a:prstGeom prst="line">
            <a:avLst/>
          </a:prstGeom>
          <a:noFill/>
          <a:ln w="50800">
            <a:solidFill>
              <a:schemeClr val="tx1"/>
            </a:solidFill>
            <a:prstDash val="sysDot"/>
            <a:round/>
            <a:headEnd/>
            <a:tailEnd/>
          </a:ln>
        </p:spPr>
        <p:txBody>
          <a:bodyPr/>
          <a:lstStyle/>
          <a:p>
            <a:endParaRPr lang="es-ES"/>
          </a:p>
        </p:txBody>
      </p:sp>
      <p:sp>
        <p:nvSpPr>
          <p:cNvPr id="1624104" name="Line 40"/>
          <p:cNvSpPr>
            <a:spLocks noChangeShapeType="1"/>
          </p:cNvSpPr>
          <p:nvPr/>
        </p:nvSpPr>
        <p:spPr bwMode="auto">
          <a:xfrm flipH="1">
            <a:off x="7956550" y="5580063"/>
            <a:ext cx="527050" cy="1587"/>
          </a:xfrm>
          <a:prstGeom prst="line">
            <a:avLst/>
          </a:prstGeom>
          <a:noFill/>
          <a:ln w="38100">
            <a:solidFill>
              <a:schemeClr val="tx1"/>
            </a:solidFill>
            <a:prstDash val="sysDot"/>
            <a:round/>
            <a:headEnd/>
            <a:tailEnd/>
          </a:ln>
        </p:spPr>
        <p:txBody>
          <a:bodyPr/>
          <a:lstStyle/>
          <a:p>
            <a:endParaRPr lang="es-ES"/>
          </a:p>
        </p:txBody>
      </p:sp>
      <p:pic>
        <p:nvPicPr>
          <p:cNvPr id="146454" name="Picture 41"/>
          <p:cNvPicPr>
            <a:picLocks noChangeArrowheads="1"/>
          </p:cNvPicPr>
          <p:nvPr/>
        </p:nvPicPr>
        <p:blipFill>
          <a:blip r:embed="rId5" cstate="print"/>
          <a:srcRect/>
          <a:stretch>
            <a:fillRect/>
          </a:stretch>
        </p:blipFill>
        <p:spPr bwMode="auto">
          <a:xfrm>
            <a:off x="611188" y="2286000"/>
            <a:ext cx="412750" cy="373063"/>
          </a:xfrm>
          <a:prstGeom prst="rect">
            <a:avLst/>
          </a:prstGeom>
          <a:noFill/>
          <a:ln w="9525">
            <a:noFill/>
            <a:miter lim="800000"/>
            <a:headEnd/>
            <a:tailEnd/>
          </a:ln>
        </p:spPr>
      </p:pic>
      <p:pic>
        <p:nvPicPr>
          <p:cNvPr id="146455" name="Picture 42"/>
          <p:cNvPicPr>
            <a:picLocks noChangeArrowheads="1"/>
          </p:cNvPicPr>
          <p:nvPr/>
        </p:nvPicPr>
        <p:blipFill>
          <a:blip r:embed="rId3" cstate="print"/>
          <a:srcRect/>
          <a:stretch>
            <a:fillRect/>
          </a:stretch>
        </p:blipFill>
        <p:spPr bwMode="auto">
          <a:xfrm>
            <a:off x="1339850" y="2444750"/>
            <a:ext cx="493713" cy="219075"/>
          </a:xfrm>
          <a:prstGeom prst="rect">
            <a:avLst/>
          </a:prstGeom>
          <a:noFill/>
          <a:ln w="12700">
            <a:noFill/>
            <a:miter lim="800000"/>
            <a:headEnd/>
            <a:tailEnd/>
          </a:ln>
        </p:spPr>
      </p:pic>
      <p:pic>
        <p:nvPicPr>
          <p:cNvPr id="146456" name="Picture 43"/>
          <p:cNvPicPr>
            <a:picLocks noChangeArrowheads="1"/>
          </p:cNvPicPr>
          <p:nvPr/>
        </p:nvPicPr>
        <p:blipFill>
          <a:blip r:embed="rId5" cstate="print"/>
          <a:srcRect/>
          <a:stretch>
            <a:fillRect/>
          </a:stretch>
        </p:blipFill>
        <p:spPr bwMode="auto">
          <a:xfrm>
            <a:off x="8408988" y="5270500"/>
            <a:ext cx="411162" cy="371475"/>
          </a:xfrm>
          <a:prstGeom prst="rect">
            <a:avLst/>
          </a:prstGeom>
          <a:noFill/>
          <a:ln w="9525">
            <a:noFill/>
            <a:miter lim="800000"/>
            <a:headEnd/>
            <a:tailEnd/>
          </a:ln>
        </p:spPr>
      </p:pic>
      <p:pic>
        <p:nvPicPr>
          <p:cNvPr id="146457" name="Picture 44"/>
          <p:cNvPicPr>
            <a:picLocks noChangeArrowheads="1"/>
          </p:cNvPicPr>
          <p:nvPr/>
        </p:nvPicPr>
        <p:blipFill>
          <a:blip r:embed="rId3" cstate="print"/>
          <a:srcRect/>
          <a:stretch>
            <a:fillRect/>
          </a:stretch>
        </p:blipFill>
        <p:spPr bwMode="auto">
          <a:xfrm>
            <a:off x="7667625" y="5416550"/>
            <a:ext cx="492125" cy="220663"/>
          </a:xfrm>
          <a:prstGeom prst="rect">
            <a:avLst/>
          </a:prstGeom>
          <a:noFill/>
          <a:ln w="12700">
            <a:noFill/>
            <a:miter lim="800000"/>
            <a:headEnd/>
            <a:tailEnd/>
          </a:ln>
        </p:spPr>
      </p:pic>
      <p:grpSp>
        <p:nvGrpSpPr>
          <p:cNvPr id="2" name="Group 45"/>
          <p:cNvGrpSpPr>
            <a:grpSpLocks/>
          </p:cNvGrpSpPr>
          <p:nvPr/>
        </p:nvGrpSpPr>
        <p:grpSpPr bwMode="auto">
          <a:xfrm rot="1800000">
            <a:off x="4068763" y="3781425"/>
            <a:ext cx="215900" cy="288925"/>
            <a:chOff x="2336" y="2296"/>
            <a:chExt cx="136" cy="182"/>
          </a:xfrm>
        </p:grpSpPr>
        <p:sp>
          <p:nvSpPr>
            <p:cNvPr id="146465" name="Line 46"/>
            <p:cNvSpPr>
              <a:spLocks noChangeShapeType="1"/>
            </p:cNvSpPr>
            <p:nvPr/>
          </p:nvSpPr>
          <p:spPr bwMode="auto">
            <a:xfrm flipH="1">
              <a:off x="2336" y="2296"/>
              <a:ext cx="136" cy="182"/>
            </a:xfrm>
            <a:prstGeom prst="line">
              <a:avLst/>
            </a:prstGeom>
            <a:noFill/>
            <a:ln w="25400">
              <a:solidFill>
                <a:schemeClr val="hlink"/>
              </a:solidFill>
              <a:round/>
              <a:headEnd/>
              <a:tailEnd/>
            </a:ln>
          </p:spPr>
          <p:txBody>
            <a:bodyPr/>
            <a:lstStyle/>
            <a:p>
              <a:endParaRPr lang="es-ES"/>
            </a:p>
          </p:txBody>
        </p:sp>
        <p:sp>
          <p:nvSpPr>
            <p:cNvPr id="146466" name="Line 47"/>
            <p:cNvSpPr>
              <a:spLocks noChangeShapeType="1"/>
            </p:cNvSpPr>
            <p:nvPr/>
          </p:nvSpPr>
          <p:spPr bwMode="auto">
            <a:xfrm>
              <a:off x="2336" y="2296"/>
              <a:ext cx="136" cy="182"/>
            </a:xfrm>
            <a:prstGeom prst="line">
              <a:avLst/>
            </a:prstGeom>
            <a:noFill/>
            <a:ln w="25400">
              <a:solidFill>
                <a:schemeClr val="hlink"/>
              </a:solidFill>
              <a:round/>
              <a:headEnd/>
              <a:tailEnd/>
            </a:ln>
          </p:spPr>
          <p:txBody>
            <a:bodyPr/>
            <a:lstStyle/>
            <a:p>
              <a:endParaRPr lang="es-ES"/>
            </a:p>
          </p:txBody>
        </p:sp>
      </p:grpSp>
      <p:sp>
        <p:nvSpPr>
          <p:cNvPr id="1624112" name="Line 48"/>
          <p:cNvSpPr>
            <a:spLocks noChangeShapeType="1"/>
          </p:cNvSpPr>
          <p:nvPr/>
        </p:nvSpPr>
        <p:spPr bwMode="auto">
          <a:xfrm>
            <a:off x="2411413" y="2630488"/>
            <a:ext cx="4608512" cy="0"/>
          </a:xfrm>
          <a:prstGeom prst="line">
            <a:avLst/>
          </a:prstGeom>
          <a:noFill/>
          <a:ln w="76200">
            <a:solidFill>
              <a:schemeClr val="tx1"/>
            </a:solidFill>
            <a:prstDash val="sysDot"/>
            <a:round/>
            <a:headEnd/>
            <a:tailEnd/>
          </a:ln>
        </p:spPr>
        <p:txBody>
          <a:bodyPr/>
          <a:lstStyle/>
          <a:p>
            <a:endParaRPr lang="es-ES"/>
          </a:p>
        </p:txBody>
      </p:sp>
      <p:sp>
        <p:nvSpPr>
          <p:cNvPr id="1624113" name="Line 49"/>
          <p:cNvSpPr>
            <a:spLocks noChangeShapeType="1"/>
          </p:cNvSpPr>
          <p:nvPr/>
        </p:nvSpPr>
        <p:spPr bwMode="auto">
          <a:xfrm flipV="1">
            <a:off x="7164388" y="2630488"/>
            <a:ext cx="0" cy="2881312"/>
          </a:xfrm>
          <a:prstGeom prst="line">
            <a:avLst/>
          </a:prstGeom>
          <a:noFill/>
          <a:ln w="76200">
            <a:solidFill>
              <a:schemeClr val="tx1"/>
            </a:solidFill>
            <a:prstDash val="sysDot"/>
            <a:round/>
            <a:headEnd/>
            <a:tailEnd/>
          </a:ln>
        </p:spPr>
        <p:txBody>
          <a:bodyPr/>
          <a:lstStyle/>
          <a:p>
            <a:endParaRPr lang="es-ES"/>
          </a:p>
        </p:txBody>
      </p:sp>
      <p:pic>
        <p:nvPicPr>
          <p:cNvPr id="146461" name="Picture 56"/>
          <p:cNvPicPr>
            <a:picLocks noChangeAspect="1" noChangeArrowheads="1"/>
          </p:cNvPicPr>
          <p:nvPr/>
        </p:nvPicPr>
        <p:blipFill>
          <a:blip r:embed="rId4" cstate="print"/>
          <a:srcRect/>
          <a:stretch>
            <a:fillRect/>
          </a:stretch>
        </p:blipFill>
        <p:spPr bwMode="auto">
          <a:xfrm>
            <a:off x="2198688" y="2525713"/>
            <a:ext cx="396875" cy="392112"/>
          </a:xfrm>
          <a:prstGeom prst="rect">
            <a:avLst/>
          </a:prstGeom>
          <a:noFill/>
          <a:ln w="9525">
            <a:noFill/>
            <a:miter lim="800000"/>
            <a:headEnd/>
            <a:tailEnd/>
          </a:ln>
        </p:spPr>
      </p:pic>
      <p:pic>
        <p:nvPicPr>
          <p:cNvPr id="146462" name="Picture 57"/>
          <p:cNvPicPr>
            <a:picLocks noChangeAspect="1" noChangeArrowheads="1"/>
          </p:cNvPicPr>
          <p:nvPr/>
        </p:nvPicPr>
        <p:blipFill>
          <a:blip r:embed="rId4" cstate="print"/>
          <a:srcRect/>
          <a:stretch>
            <a:fillRect/>
          </a:stretch>
        </p:blipFill>
        <p:spPr bwMode="auto">
          <a:xfrm>
            <a:off x="6877050" y="5341938"/>
            <a:ext cx="398463" cy="392112"/>
          </a:xfrm>
          <a:prstGeom prst="rect">
            <a:avLst/>
          </a:prstGeom>
          <a:noFill/>
          <a:ln w="9525">
            <a:noFill/>
            <a:miter lim="800000"/>
            <a:headEnd/>
            <a:tailEnd/>
          </a:ln>
        </p:spPr>
      </p:pic>
      <p:sp>
        <p:nvSpPr>
          <p:cNvPr id="146463" name="Text Box 69"/>
          <p:cNvSpPr txBox="1">
            <a:spLocks noChangeArrowheads="1"/>
          </p:cNvSpPr>
          <p:nvPr/>
        </p:nvSpPr>
        <p:spPr bwMode="auto">
          <a:xfrm>
            <a:off x="1455738" y="1268413"/>
            <a:ext cx="6788150" cy="915987"/>
          </a:xfrm>
          <a:prstGeom prst="rect">
            <a:avLst/>
          </a:prstGeom>
          <a:noFill/>
          <a:ln w="9525">
            <a:noFill/>
            <a:miter lim="800000"/>
            <a:headEnd/>
            <a:tailEnd/>
          </a:ln>
        </p:spPr>
        <p:txBody>
          <a:bodyPr>
            <a:spAutoFit/>
          </a:bodyPr>
          <a:lstStyle/>
          <a:p>
            <a:pPr algn="ctr"/>
            <a:r>
              <a:rPr lang="es-ES" sz="1800">
                <a:latin typeface="Tahoma" charset="0"/>
              </a:rPr>
              <a:t>El protocolo de routing permite redirigir el tráfico por una ruta alternativa en caso de fallo de algún enlace o equipo. Siempre se elige la ruta de métrica más baja</a:t>
            </a:r>
          </a:p>
        </p:txBody>
      </p:sp>
      <p:sp>
        <p:nvSpPr>
          <p:cNvPr id="1624134" name="Text Box 70"/>
          <p:cNvSpPr txBox="1">
            <a:spLocks noChangeArrowheads="1"/>
          </p:cNvSpPr>
          <p:nvPr/>
        </p:nvSpPr>
        <p:spPr bwMode="auto">
          <a:xfrm>
            <a:off x="468313" y="4856163"/>
            <a:ext cx="3959225" cy="517525"/>
          </a:xfrm>
          <a:prstGeom prst="rect">
            <a:avLst/>
          </a:prstGeom>
          <a:noFill/>
          <a:ln w="9525">
            <a:noFill/>
            <a:miter lim="800000"/>
            <a:headEnd/>
            <a:tailEnd/>
          </a:ln>
        </p:spPr>
        <p:txBody>
          <a:bodyPr>
            <a:spAutoFit/>
          </a:bodyPr>
          <a:lstStyle/>
          <a:p>
            <a:r>
              <a:rPr lang="es-ES" sz="1400">
                <a:latin typeface="Tahoma" charset="0"/>
              </a:rPr>
              <a:t>Si falla enlace Burjassot-Blasco Ibáñez el tráfico se reencamina por Burjassot-Naranjos</a:t>
            </a:r>
          </a:p>
        </p:txBody>
      </p:sp>
      <p:sp>
        <p:nvSpPr>
          <p:cNvPr id="38" name="37 Marcador de número de diapositiva"/>
          <p:cNvSpPr>
            <a:spLocks noGrp="1"/>
          </p:cNvSpPr>
          <p:nvPr>
            <p:ph type="sldNum" sz="quarter" idx="10"/>
          </p:nvPr>
        </p:nvSpPr>
        <p:spPr/>
        <p:txBody>
          <a:bodyPr/>
          <a:lstStyle/>
          <a:p>
            <a:pPr>
              <a:defRPr/>
            </a:pPr>
            <a:r>
              <a:rPr lang="es-ES" smtClean="0"/>
              <a:t>Ampliación Redes 4-</a:t>
            </a:r>
            <a:fld id="{C795088B-EEB3-469F-8104-4A10E906BB4F}" type="slidenum">
              <a:rPr lang="es-ES" smtClean="0"/>
              <a:pPr>
                <a:defRPr/>
              </a:pPr>
              <a:t>46</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4100"/>
                                        </p:tgtEl>
                                        <p:attrNameLst>
                                          <p:attrName>style.visibility</p:attrName>
                                        </p:attrNameLst>
                                      </p:cBhvr>
                                      <p:to>
                                        <p:strVal val="visible"/>
                                      </p:to>
                                    </p:set>
                                    <p:animEffect transition="in" filter="wipe(left)">
                                      <p:cBhvr>
                                        <p:cTn id="7" dur="500"/>
                                        <p:tgtEl>
                                          <p:spTgt spid="162410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24101"/>
                                        </p:tgtEl>
                                        <p:attrNameLst>
                                          <p:attrName>style.visibility</p:attrName>
                                        </p:attrNameLst>
                                      </p:cBhvr>
                                      <p:to>
                                        <p:strVal val="visible"/>
                                      </p:to>
                                    </p:set>
                                    <p:animEffect transition="in" filter="wipe(left)">
                                      <p:cBhvr>
                                        <p:cTn id="11" dur="500"/>
                                        <p:tgtEl>
                                          <p:spTgt spid="162410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24102"/>
                                        </p:tgtEl>
                                        <p:attrNameLst>
                                          <p:attrName>style.visibility</p:attrName>
                                        </p:attrNameLst>
                                      </p:cBhvr>
                                      <p:to>
                                        <p:strVal val="visible"/>
                                      </p:to>
                                    </p:set>
                                    <p:animEffect transition="in" filter="wipe(left)">
                                      <p:cBhvr>
                                        <p:cTn id="15" dur="1000"/>
                                        <p:tgtEl>
                                          <p:spTgt spid="162410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624103"/>
                                        </p:tgtEl>
                                        <p:attrNameLst>
                                          <p:attrName>style.visibility</p:attrName>
                                        </p:attrNameLst>
                                      </p:cBhvr>
                                      <p:to>
                                        <p:strVal val="visible"/>
                                      </p:to>
                                    </p:set>
                                    <p:animEffect transition="in" filter="wipe(left)">
                                      <p:cBhvr>
                                        <p:cTn id="19" dur="500"/>
                                        <p:tgtEl>
                                          <p:spTgt spid="162410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24104"/>
                                        </p:tgtEl>
                                        <p:attrNameLst>
                                          <p:attrName>style.visibility</p:attrName>
                                        </p:attrNameLst>
                                      </p:cBhvr>
                                      <p:to>
                                        <p:strVal val="visible"/>
                                      </p:to>
                                    </p:set>
                                    <p:animEffect transition="in" filter="wipe(left)">
                                      <p:cBhvr>
                                        <p:cTn id="23" dur="500"/>
                                        <p:tgtEl>
                                          <p:spTgt spid="162410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24134"/>
                                        </p:tgtEl>
                                        <p:attrNameLst>
                                          <p:attrName>style.visibility</p:attrName>
                                        </p:attrNameLst>
                                      </p:cBhvr>
                                      <p:to>
                                        <p:strVal val="visible"/>
                                      </p:to>
                                    </p:set>
                                  </p:childTnLst>
                                </p:cTn>
                              </p:par>
                            </p:childTnLst>
                          </p:cTn>
                        </p:par>
                        <p:par>
                          <p:cTn id="28" fill="hold">
                            <p:stCondLst>
                              <p:cond delay="0"/>
                            </p:stCondLst>
                            <p:childTnLst>
                              <p:par>
                                <p:cTn id="29" presetID="1" presetClass="exit" presetSubtype="0" fill="hold" grpId="1" nodeType="afterEffect">
                                  <p:stCondLst>
                                    <p:cond delay="0"/>
                                  </p:stCondLst>
                                  <p:childTnLst>
                                    <p:set>
                                      <p:cBhvr>
                                        <p:cTn id="30" dur="1" fill="hold">
                                          <p:stCondLst>
                                            <p:cond delay="0"/>
                                          </p:stCondLst>
                                        </p:cTn>
                                        <p:tgtEl>
                                          <p:spTgt spid="162410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2410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2410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62410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62410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2" nodeType="clickEffect">
                                  <p:stCondLst>
                                    <p:cond delay="0"/>
                                  </p:stCondLst>
                                  <p:childTnLst>
                                    <p:set>
                                      <p:cBhvr>
                                        <p:cTn id="44" dur="1" fill="hold">
                                          <p:stCondLst>
                                            <p:cond delay="0"/>
                                          </p:stCondLst>
                                        </p:cTn>
                                        <p:tgtEl>
                                          <p:spTgt spid="1624100"/>
                                        </p:tgtEl>
                                        <p:attrNameLst>
                                          <p:attrName>style.visibility</p:attrName>
                                        </p:attrNameLst>
                                      </p:cBhvr>
                                      <p:to>
                                        <p:strVal val="visible"/>
                                      </p:to>
                                    </p:set>
                                    <p:animEffect transition="in" filter="wipe(left)">
                                      <p:cBhvr>
                                        <p:cTn id="45" dur="500"/>
                                        <p:tgtEl>
                                          <p:spTgt spid="1624100"/>
                                        </p:tgtEl>
                                      </p:cBhvr>
                                    </p:animEffect>
                                  </p:childTnLst>
                                </p:cTn>
                              </p:par>
                            </p:childTnLst>
                          </p:cTn>
                        </p:par>
                        <p:par>
                          <p:cTn id="46" fill="hold">
                            <p:stCondLst>
                              <p:cond delay="500"/>
                            </p:stCondLst>
                            <p:childTnLst>
                              <p:par>
                                <p:cTn id="47" presetID="22" presetClass="entr" presetSubtype="8" fill="hold" grpId="2" nodeType="afterEffect">
                                  <p:stCondLst>
                                    <p:cond delay="0"/>
                                  </p:stCondLst>
                                  <p:childTnLst>
                                    <p:set>
                                      <p:cBhvr>
                                        <p:cTn id="48" dur="1" fill="hold">
                                          <p:stCondLst>
                                            <p:cond delay="0"/>
                                          </p:stCondLst>
                                        </p:cTn>
                                        <p:tgtEl>
                                          <p:spTgt spid="1624101"/>
                                        </p:tgtEl>
                                        <p:attrNameLst>
                                          <p:attrName>style.visibility</p:attrName>
                                        </p:attrNameLst>
                                      </p:cBhvr>
                                      <p:to>
                                        <p:strVal val="visible"/>
                                      </p:to>
                                    </p:set>
                                    <p:animEffect transition="in" filter="wipe(left)">
                                      <p:cBhvr>
                                        <p:cTn id="49" dur="500"/>
                                        <p:tgtEl>
                                          <p:spTgt spid="1624101"/>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24112"/>
                                        </p:tgtEl>
                                        <p:attrNameLst>
                                          <p:attrName>style.visibility</p:attrName>
                                        </p:attrNameLst>
                                      </p:cBhvr>
                                      <p:to>
                                        <p:strVal val="visible"/>
                                      </p:to>
                                    </p:set>
                                    <p:animEffect transition="in" filter="wipe(left)">
                                      <p:cBhvr>
                                        <p:cTn id="53" dur="1000"/>
                                        <p:tgtEl>
                                          <p:spTgt spid="1624112"/>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624113"/>
                                        </p:tgtEl>
                                        <p:attrNameLst>
                                          <p:attrName>style.visibility</p:attrName>
                                        </p:attrNameLst>
                                      </p:cBhvr>
                                      <p:to>
                                        <p:strVal val="visible"/>
                                      </p:to>
                                    </p:set>
                                    <p:animEffect transition="in" filter="wipe(up)">
                                      <p:cBhvr>
                                        <p:cTn id="57" dur="1000"/>
                                        <p:tgtEl>
                                          <p:spTgt spid="1624113"/>
                                        </p:tgtEl>
                                      </p:cBhvr>
                                    </p:animEffect>
                                  </p:childTnLst>
                                </p:cTn>
                              </p:par>
                            </p:childTnLst>
                          </p:cTn>
                        </p:par>
                        <p:par>
                          <p:cTn id="58" fill="hold">
                            <p:stCondLst>
                              <p:cond delay="3000"/>
                            </p:stCondLst>
                            <p:childTnLst>
                              <p:par>
                                <p:cTn id="59" presetID="22" presetClass="entr" presetSubtype="8" fill="hold" grpId="2" nodeType="afterEffect">
                                  <p:stCondLst>
                                    <p:cond delay="0"/>
                                  </p:stCondLst>
                                  <p:childTnLst>
                                    <p:set>
                                      <p:cBhvr>
                                        <p:cTn id="60" dur="1" fill="hold">
                                          <p:stCondLst>
                                            <p:cond delay="0"/>
                                          </p:stCondLst>
                                        </p:cTn>
                                        <p:tgtEl>
                                          <p:spTgt spid="1624103"/>
                                        </p:tgtEl>
                                        <p:attrNameLst>
                                          <p:attrName>style.visibility</p:attrName>
                                        </p:attrNameLst>
                                      </p:cBhvr>
                                      <p:to>
                                        <p:strVal val="visible"/>
                                      </p:to>
                                    </p:set>
                                    <p:animEffect transition="in" filter="wipe(left)">
                                      <p:cBhvr>
                                        <p:cTn id="61" dur="500"/>
                                        <p:tgtEl>
                                          <p:spTgt spid="1624103"/>
                                        </p:tgtEl>
                                      </p:cBhvr>
                                    </p:animEffect>
                                  </p:childTnLst>
                                </p:cTn>
                              </p:par>
                            </p:childTnLst>
                          </p:cTn>
                        </p:par>
                        <p:par>
                          <p:cTn id="62" fill="hold">
                            <p:stCondLst>
                              <p:cond delay="3500"/>
                            </p:stCondLst>
                            <p:childTnLst>
                              <p:par>
                                <p:cTn id="63" presetID="22" presetClass="entr" presetSubtype="8" fill="hold" grpId="2" nodeType="afterEffect">
                                  <p:stCondLst>
                                    <p:cond delay="0"/>
                                  </p:stCondLst>
                                  <p:childTnLst>
                                    <p:set>
                                      <p:cBhvr>
                                        <p:cTn id="64" dur="1" fill="hold">
                                          <p:stCondLst>
                                            <p:cond delay="0"/>
                                          </p:stCondLst>
                                        </p:cTn>
                                        <p:tgtEl>
                                          <p:spTgt spid="1624104"/>
                                        </p:tgtEl>
                                        <p:attrNameLst>
                                          <p:attrName>style.visibility</p:attrName>
                                        </p:attrNameLst>
                                      </p:cBhvr>
                                      <p:to>
                                        <p:strVal val="visible"/>
                                      </p:to>
                                    </p:set>
                                    <p:animEffect transition="in" filter="wipe(left)">
                                      <p:cBhvr>
                                        <p:cTn id="65" dur="500"/>
                                        <p:tgtEl>
                                          <p:spTgt spid="1624104"/>
                                        </p:tgtEl>
                                      </p:cBhvr>
                                    </p:animEffect>
                                  </p:childTnLst>
                                </p:cTn>
                              </p:par>
                              <p:par>
                                <p:cTn id="66" presetID="1" presetClass="exit" presetSubtype="0" fill="hold" grpId="3" nodeType="withEffect">
                                  <p:stCondLst>
                                    <p:cond delay="0"/>
                                  </p:stCondLst>
                                  <p:childTnLst>
                                    <p:set>
                                      <p:cBhvr>
                                        <p:cTn id="67" dur="1" fill="hold">
                                          <p:stCondLst>
                                            <p:cond delay="0"/>
                                          </p:stCondLst>
                                        </p:cTn>
                                        <p:tgtEl>
                                          <p:spTgt spid="1624100"/>
                                        </p:tgtEl>
                                        <p:attrNameLst>
                                          <p:attrName>style.visibility</p:attrName>
                                        </p:attrNameLst>
                                      </p:cBhvr>
                                      <p:to>
                                        <p:strVal val="hidden"/>
                                      </p:to>
                                    </p:set>
                                  </p:childTnLst>
                                </p:cTn>
                              </p:par>
                              <p:par>
                                <p:cTn id="68" presetID="1" presetClass="exit" presetSubtype="0" fill="hold" grpId="3" nodeType="withEffect">
                                  <p:stCondLst>
                                    <p:cond delay="0"/>
                                  </p:stCondLst>
                                  <p:childTnLst>
                                    <p:set>
                                      <p:cBhvr>
                                        <p:cTn id="69" dur="1" fill="hold">
                                          <p:stCondLst>
                                            <p:cond delay="0"/>
                                          </p:stCondLst>
                                        </p:cTn>
                                        <p:tgtEl>
                                          <p:spTgt spid="1624101"/>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624112"/>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624113"/>
                                        </p:tgtEl>
                                        <p:attrNameLst>
                                          <p:attrName>style.visibility</p:attrName>
                                        </p:attrNameLst>
                                      </p:cBhvr>
                                      <p:to>
                                        <p:strVal val="hidden"/>
                                      </p:to>
                                    </p:set>
                                  </p:childTnLst>
                                </p:cTn>
                              </p:par>
                              <p:par>
                                <p:cTn id="74" presetID="1" presetClass="exit" presetSubtype="0" fill="hold" grpId="3" nodeType="withEffect">
                                  <p:stCondLst>
                                    <p:cond delay="0"/>
                                  </p:stCondLst>
                                  <p:childTnLst>
                                    <p:set>
                                      <p:cBhvr>
                                        <p:cTn id="75" dur="1" fill="hold">
                                          <p:stCondLst>
                                            <p:cond delay="0"/>
                                          </p:stCondLst>
                                        </p:cTn>
                                        <p:tgtEl>
                                          <p:spTgt spid="1624103"/>
                                        </p:tgtEl>
                                        <p:attrNameLst>
                                          <p:attrName>style.visibility</p:attrName>
                                        </p:attrNameLst>
                                      </p:cBhvr>
                                      <p:to>
                                        <p:strVal val="hidden"/>
                                      </p:to>
                                    </p:set>
                                  </p:childTnLst>
                                </p:cTn>
                              </p:par>
                              <p:par>
                                <p:cTn id="76" presetID="1" presetClass="exit" presetSubtype="0" fill="hold" grpId="3" nodeType="withEffect">
                                  <p:stCondLst>
                                    <p:cond delay="0"/>
                                  </p:stCondLst>
                                  <p:childTnLst>
                                    <p:set>
                                      <p:cBhvr>
                                        <p:cTn id="77" dur="1" fill="hold">
                                          <p:stCondLst>
                                            <p:cond delay="0"/>
                                          </p:stCondLst>
                                        </p:cTn>
                                        <p:tgtEl>
                                          <p:spTgt spid="162410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4" nodeType="clickEffect">
                                  <p:stCondLst>
                                    <p:cond delay="0"/>
                                  </p:stCondLst>
                                  <p:childTnLst>
                                    <p:set>
                                      <p:cBhvr>
                                        <p:cTn id="81" dur="1" fill="hold">
                                          <p:stCondLst>
                                            <p:cond delay="0"/>
                                          </p:stCondLst>
                                        </p:cTn>
                                        <p:tgtEl>
                                          <p:spTgt spid="1624100"/>
                                        </p:tgtEl>
                                        <p:attrNameLst>
                                          <p:attrName>style.visibility</p:attrName>
                                        </p:attrNameLst>
                                      </p:cBhvr>
                                      <p:to>
                                        <p:strVal val="visible"/>
                                      </p:to>
                                    </p:set>
                                    <p:animEffect transition="in" filter="wipe(left)">
                                      <p:cBhvr>
                                        <p:cTn id="82" dur="500"/>
                                        <p:tgtEl>
                                          <p:spTgt spid="1624100"/>
                                        </p:tgtEl>
                                      </p:cBhvr>
                                    </p:animEffect>
                                  </p:childTnLst>
                                </p:cTn>
                              </p:par>
                            </p:childTnLst>
                          </p:cTn>
                        </p:par>
                        <p:par>
                          <p:cTn id="83" fill="hold">
                            <p:stCondLst>
                              <p:cond delay="500"/>
                            </p:stCondLst>
                            <p:childTnLst>
                              <p:par>
                                <p:cTn id="84" presetID="22" presetClass="entr" presetSubtype="8" fill="hold" grpId="4" nodeType="afterEffect">
                                  <p:stCondLst>
                                    <p:cond delay="0"/>
                                  </p:stCondLst>
                                  <p:childTnLst>
                                    <p:set>
                                      <p:cBhvr>
                                        <p:cTn id="85" dur="1" fill="hold">
                                          <p:stCondLst>
                                            <p:cond delay="0"/>
                                          </p:stCondLst>
                                        </p:cTn>
                                        <p:tgtEl>
                                          <p:spTgt spid="1624101"/>
                                        </p:tgtEl>
                                        <p:attrNameLst>
                                          <p:attrName>style.visibility</p:attrName>
                                        </p:attrNameLst>
                                      </p:cBhvr>
                                      <p:to>
                                        <p:strVal val="visible"/>
                                      </p:to>
                                    </p:set>
                                    <p:animEffect transition="in" filter="wipe(left)">
                                      <p:cBhvr>
                                        <p:cTn id="86" dur="500"/>
                                        <p:tgtEl>
                                          <p:spTgt spid="1624101"/>
                                        </p:tgtEl>
                                      </p:cBhvr>
                                    </p:animEffect>
                                  </p:childTnLst>
                                </p:cTn>
                              </p:par>
                            </p:childTnLst>
                          </p:cTn>
                        </p:par>
                        <p:par>
                          <p:cTn id="87" fill="hold">
                            <p:stCondLst>
                              <p:cond delay="1000"/>
                            </p:stCondLst>
                            <p:childTnLst>
                              <p:par>
                                <p:cTn id="88" presetID="22" presetClass="entr" presetSubtype="8" fill="hold" grpId="4" nodeType="afterEffect">
                                  <p:stCondLst>
                                    <p:cond delay="0"/>
                                  </p:stCondLst>
                                  <p:childTnLst>
                                    <p:set>
                                      <p:cBhvr>
                                        <p:cTn id="89" dur="1" fill="hold">
                                          <p:stCondLst>
                                            <p:cond delay="0"/>
                                          </p:stCondLst>
                                        </p:cTn>
                                        <p:tgtEl>
                                          <p:spTgt spid="1624103"/>
                                        </p:tgtEl>
                                        <p:attrNameLst>
                                          <p:attrName>style.visibility</p:attrName>
                                        </p:attrNameLst>
                                      </p:cBhvr>
                                      <p:to>
                                        <p:strVal val="visible"/>
                                      </p:to>
                                    </p:set>
                                    <p:animEffect transition="in" filter="wipe(left)">
                                      <p:cBhvr>
                                        <p:cTn id="90" dur="500"/>
                                        <p:tgtEl>
                                          <p:spTgt spid="1624103"/>
                                        </p:tgtEl>
                                      </p:cBhvr>
                                    </p:animEffect>
                                  </p:childTnLst>
                                </p:cTn>
                              </p:par>
                            </p:childTnLst>
                          </p:cTn>
                        </p:par>
                        <p:par>
                          <p:cTn id="91" fill="hold">
                            <p:stCondLst>
                              <p:cond delay="1500"/>
                            </p:stCondLst>
                            <p:childTnLst>
                              <p:par>
                                <p:cTn id="92" presetID="22" presetClass="entr" presetSubtype="8" fill="hold" grpId="4" nodeType="afterEffect">
                                  <p:stCondLst>
                                    <p:cond delay="0"/>
                                  </p:stCondLst>
                                  <p:childTnLst>
                                    <p:set>
                                      <p:cBhvr>
                                        <p:cTn id="93" dur="1" fill="hold">
                                          <p:stCondLst>
                                            <p:cond delay="0"/>
                                          </p:stCondLst>
                                        </p:cTn>
                                        <p:tgtEl>
                                          <p:spTgt spid="1624104"/>
                                        </p:tgtEl>
                                        <p:attrNameLst>
                                          <p:attrName>style.visibility</p:attrName>
                                        </p:attrNameLst>
                                      </p:cBhvr>
                                      <p:to>
                                        <p:strVal val="visible"/>
                                      </p:to>
                                    </p:set>
                                    <p:animEffect transition="in" filter="wipe(left)">
                                      <p:cBhvr>
                                        <p:cTn id="94" dur="500"/>
                                        <p:tgtEl>
                                          <p:spTgt spid="1624104"/>
                                        </p:tgtEl>
                                      </p:cBhvr>
                                    </p:animEffect>
                                  </p:childTnLst>
                                </p:cTn>
                              </p:par>
                              <p:par>
                                <p:cTn id="95" presetID="1" presetClass="exit" presetSubtype="0" fill="hold" grpId="5" nodeType="withEffect">
                                  <p:stCondLst>
                                    <p:cond delay="0"/>
                                  </p:stCondLst>
                                  <p:childTnLst>
                                    <p:set>
                                      <p:cBhvr>
                                        <p:cTn id="96" dur="1" fill="hold">
                                          <p:stCondLst>
                                            <p:cond delay="0"/>
                                          </p:stCondLst>
                                        </p:cTn>
                                        <p:tgtEl>
                                          <p:spTgt spid="1624100"/>
                                        </p:tgtEl>
                                        <p:attrNameLst>
                                          <p:attrName>style.visibility</p:attrName>
                                        </p:attrNameLst>
                                      </p:cBhvr>
                                      <p:to>
                                        <p:strVal val="hidden"/>
                                      </p:to>
                                    </p:set>
                                  </p:childTnLst>
                                </p:cTn>
                              </p:par>
                              <p:par>
                                <p:cTn id="97" presetID="1" presetClass="exit" presetSubtype="0" fill="hold" grpId="5" nodeType="withEffect">
                                  <p:stCondLst>
                                    <p:cond delay="0"/>
                                  </p:stCondLst>
                                  <p:childTnLst>
                                    <p:set>
                                      <p:cBhvr>
                                        <p:cTn id="98" dur="1" fill="hold">
                                          <p:stCondLst>
                                            <p:cond delay="0"/>
                                          </p:stCondLst>
                                        </p:cTn>
                                        <p:tgtEl>
                                          <p:spTgt spid="1624101"/>
                                        </p:tgtEl>
                                        <p:attrNameLst>
                                          <p:attrName>style.visibility</p:attrName>
                                        </p:attrNameLst>
                                      </p:cBhvr>
                                      <p:to>
                                        <p:strVal val="hidden"/>
                                      </p:to>
                                    </p:set>
                                  </p:childTnLst>
                                </p:cTn>
                              </p:par>
                              <p:par>
                                <p:cTn id="99" presetID="1" presetClass="exit" presetSubtype="0" fill="hold" grpId="5" nodeType="withEffect">
                                  <p:stCondLst>
                                    <p:cond delay="0"/>
                                  </p:stCondLst>
                                  <p:childTnLst>
                                    <p:set>
                                      <p:cBhvr>
                                        <p:cTn id="100" dur="1" fill="hold">
                                          <p:stCondLst>
                                            <p:cond delay="0"/>
                                          </p:stCondLst>
                                        </p:cTn>
                                        <p:tgtEl>
                                          <p:spTgt spid="1624103"/>
                                        </p:tgtEl>
                                        <p:attrNameLst>
                                          <p:attrName>style.visibility</p:attrName>
                                        </p:attrNameLst>
                                      </p:cBhvr>
                                      <p:to>
                                        <p:strVal val="hidden"/>
                                      </p:to>
                                    </p:set>
                                  </p:childTnLst>
                                </p:cTn>
                              </p:par>
                              <p:par>
                                <p:cTn id="101" presetID="1" presetClass="exit" presetSubtype="0" fill="hold" grpId="5" nodeType="withEffect">
                                  <p:stCondLst>
                                    <p:cond delay="0"/>
                                  </p:stCondLst>
                                  <p:childTnLst>
                                    <p:set>
                                      <p:cBhvr>
                                        <p:cTn id="102" dur="1" fill="hold">
                                          <p:stCondLst>
                                            <p:cond delay="0"/>
                                          </p:stCondLst>
                                        </p:cTn>
                                        <p:tgtEl>
                                          <p:spTgt spid="162410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6" nodeType="clickEffect">
                                  <p:stCondLst>
                                    <p:cond delay="0"/>
                                  </p:stCondLst>
                                  <p:childTnLst>
                                    <p:set>
                                      <p:cBhvr>
                                        <p:cTn id="106" dur="1" fill="hold">
                                          <p:stCondLst>
                                            <p:cond delay="0"/>
                                          </p:stCondLst>
                                        </p:cTn>
                                        <p:tgtEl>
                                          <p:spTgt spid="1624100"/>
                                        </p:tgtEl>
                                        <p:attrNameLst>
                                          <p:attrName>style.visibility</p:attrName>
                                        </p:attrNameLst>
                                      </p:cBhvr>
                                      <p:to>
                                        <p:strVal val="visible"/>
                                      </p:to>
                                    </p:set>
                                    <p:animEffect transition="in" filter="wipe(left)">
                                      <p:cBhvr>
                                        <p:cTn id="107" dur="500"/>
                                        <p:tgtEl>
                                          <p:spTgt spid="1624100"/>
                                        </p:tgtEl>
                                      </p:cBhvr>
                                    </p:animEffect>
                                  </p:childTnLst>
                                </p:cTn>
                              </p:par>
                            </p:childTnLst>
                          </p:cTn>
                        </p:par>
                        <p:par>
                          <p:cTn id="108" fill="hold">
                            <p:stCondLst>
                              <p:cond delay="500"/>
                            </p:stCondLst>
                            <p:childTnLst>
                              <p:par>
                                <p:cTn id="109" presetID="22" presetClass="entr" presetSubtype="8" fill="hold" grpId="6" nodeType="afterEffect">
                                  <p:stCondLst>
                                    <p:cond delay="0"/>
                                  </p:stCondLst>
                                  <p:childTnLst>
                                    <p:set>
                                      <p:cBhvr>
                                        <p:cTn id="110" dur="1" fill="hold">
                                          <p:stCondLst>
                                            <p:cond delay="0"/>
                                          </p:stCondLst>
                                        </p:cTn>
                                        <p:tgtEl>
                                          <p:spTgt spid="1624101"/>
                                        </p:tgtEl>
                                        <p:attrNameLst>
                                          <p:attrName>style.visibility</p:attrName>
                                        </p:attrNameLst>
                                      </p:cBhvr>
                                      <p:to>
                                        <p:strVal val="visible"/>
                                      </p:to>
                                    </p:set>
                                    <p:animEffect transition="in" filter="wipe(left)">
                                      <p:cBhvr>
                                        <p:cTn id="111" dur="500"/>
                                        <p:tgtEl>
                                          <p:spTgt spid="1624101"/>
                                        </p:tgtEl>
                                      </p:cBhvr>
                                    </p:animEffect>
                                  </p:childTnLst>
                                </p:cTn>
                              </p:par>
                            </p:childTnLst>
                          </p:cTn>
                        </p:par>
                        <p:par>
                          <p:cTn id="112" fill="hold">
                            <p:stCondLst>
                              <p:cond delay="1000"/>
                            </p:stCondLst>
                            <p:childTnLst>
                              <p:par>
                                <p:cTn id="113" presetID="22" presetClass="entr" presetSubtype="8" fill="hold" grpId="6" nodeType="afterEffect">
                                  <p:stCondLst>
                                    <p:cond delay="0"/>
                                  </p:stCondLst>
                                  <p:childTnLst>
                                    <p:set>
                                      <p:cBhvr>
                                        <p:cTn id="114" dur="1" fill="hold">
                                          <p:stCondLst>
                                            <p:cond delay="0"/>
                                          </p:stCondLst>
                                        </p:cTn>
                                        <p:tgtEl>
                                          <p:spTgt spid="1624103"/>
                                        </p:tgtEl>
                                        <p:attrNameLst>
                                          <p:attrName>style.visibility</p:attrName>
                                        </p:attrNameLst>
                                      </p:cBhvr>
                                      <p:to>
                                        <p:strVal val="visible"/>
                                      </p:to>
                                    </p:set>
                                    <p:animEffect transition="in" filter="wipe(left)">
                                      <p:cBhvr>
                                        <p:cTn id="115" dur="500"/>
                                        <p:tgtEl>
                                          <p:spTgt spid="1624103"/>
                                        </p:tgtEl>
                                      </p:cBhvr>
                                    </p:animEffect>
                                  </p:childTnLst>
                                </p:cTn>
                              </p:par>
                            </p:childTnLst>
                          </p:cTn>
                        </p:par>
                        <p:par>
                          <p:cTn id="116" fill="hold">
                            <p:stCondLst>
                              <p:cond delay="1500"/>
                            </p:stCondLst>
                            <p:childTnLst>
                              <p:par>
                                <p:cTn id="117" presetID="22" presetClass="entr" presetSubtype="8" fill="hold" grpId="6" nodeType="afterEffect">
                                  <p:stCondLst>
                                    <p:cond delay="0"/>
                                  </p:stCondLst>
                                  <p:childTnLst>
                                    <p:set>
                                      <p:cBhvr>
                                        <p:cTn id="118" dur="1" fill="hold">
                                          <p:stCondLst>
                                            <p:cond delay="0"/>
                                          </p:stCondLst>
                                        </p:cTn>
                                        <p:tgtEl>
                                          <p:spTgt spid="1624104"/>
                                        </p:tgtEl>
                                        <p:attrNameLst>
                                          <p:attrName>style.visibility</p:attrName>
                                        </p:attrNameLst>
                                      </p:cBhvr>
                                      <p:to>
                                        <p:strVal val="visible"/>
                                      </p:to>
                                    </p:set>
                                    <p:animEffect transition="in" filter="wipe(left)">
                                      <p:cBhvr>
                                        <p:cTn id="119" dur="500"/>
                                        <p:tgtEl>
                                          <p:spTgt spid="1624104"/>
                                        </p:tgtEl>
                                      </p:cBhvr>
                                    </p:animEffect>
                                  </p:childTnLst>
                                </p:cTn>
                              </p:par>
                              <p:par>
                                <p:cTn id="120" presetID="1" presetClass="exit" presetSubtype="0" fill="hold" grpId="7" nodeType="withEffect">
                                  <p:stCondLst>
                                    <p:cond delay="0"/>
                                  </p:stCondLst>
                                  <p:childTnLst>
                                    <p:set>
                                      <p:cBhvr>
                                        <p:cTn id="121" dur="1" fill="hold">
                                          <p:stCondLst>
                                            <p:cond delay="0"/>
                                          </p:stCondLst>
                                        </p:cTn>
                                        <p:tgtEl>
                                          <p:spTgt spid="1624100"/>
                                        </p:tgtEl>
                                        <p:attrNameLst>
                                          <p:attrName>style.visibility</p:attrName>
                                        </p:attrNameLst>
                                      </p:cBhvr>
                                      <p:to>
                                        <p:strVal val="hidden"/>
                                      </p:to>
                                    </p:set>
                                  </p:childTnLst>
                                </p:cTn>
                              </p:par>
                              <p:par>
                                <p:cTn id="122" presetID="1" presetClass="exit" presetSubtype="0" fill="hold" grpId="7" nodeType="withEffect">
                                  <p:stCondLst>
                                    <p:cond delay="0"/>
                                  </p:stCondLst>
                                  <p:childTnLst>
                                    <p:set>
                                      <p:cBhvr>
                                        <p:cTn id="123" dur="1" fill="hold">
                                          <p:stCondLst>
                                            <p:cond delay="0"/>
                                          </p:stCondLst>
                                        </p:cTn>
                                        <p:tgtEl>
                                          <p:spTgt spid="1624101"/>
                                        </p:tgtEl>
                                        <p:attrNameLst>
                                          <p:attrName>style.visibility</p:attrName>
                                        </p:attrNameLst>
                                      </p:cBhvr>
                                      <p:to>
                                        <p:strVal val="hidden"/>
                                      </p:to>
                                    </p:set>
                                  </p:childTnLst>
                                </p:cTn>
                              </p:par>
                              <p:par>
                                <p:cTn id="124" presetID="1" presetClass="exit" presetSubtype="0" fill="hold" grpId="7" nodeType="withEffect">
                                  <p:stCondLst>
                                    <p:cond delay="0"/>
                                  </p:stCondLst>
                                  <p:childTnLst>
                                    <p:set>
                                      <p:cBhvr>
                                        <p:cTn id="125" dur="1" fill="hold">
                                          <p:stCondLst>
                                            <p:cond delay="0"/>
                                          </p:stCondLst>
                                        </p:cTn>
                                        <p:tgtEl>
                                          <p:spTgt spid="1624103"/>
                                        </p:tgtEl>
                                        <p:attrNameLst>
                                          <p:attrName>style.visibility</p:attrName>
                                        </p:attrNameLst>
                                      </p:cBhvr>
                                      <p:to>
                                        <p:strVal val="hidden"/>
                                      </p:to>
                                    </p:set>
                                  </p:childTnLst>
                                </p:cTn>
                              </p:par>
                              <p:par>
                                <p:cTn id="126" presetID="1" presetClass="exit" presetSubtype="0" fill="hold" grpId="7" nodeType="withEffect">
                                  <p:stCondLst>
                                    <p:cond delay="0"/>
                                  </p:stCondLst>
                                  <p:childTnLst>
                                    <p:set>
                                      <p:cBhvr>
                                        <p:cTn id="127" dur="1" fill="hold">
                                          <p:stCondLst>
                                            <p:cond delay="0"/>
                                          </p:stCondLst>
                                        </p:cTn>
                                        <p:tgtEl>
                                          <p:spTgt spid="162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4100" grpId="0" animBg="1"/>
      <p:bldP spid="1624100" grpId="1" animBg="1"/>
      <p:bldP spid="1624100" grpId="2" animBg="1"/>
      <p:bldP spid="1624100" grpId="3" animBg="1"/>
      <p:bldP spid="1624100" grpId="4" animBg="1"/>
      <p:bldP spid="1624100" grpId="5" animBg="1"/>
      <p:bldP spid="1624100" grpId="6" animBg="1"/>
      <p:bldP spid="1624100" grpId="7" animBg="1"/>
      <p:bldP spid="1624101" grpId="0" animBg="1"/>
      <p:bldP spid="1624101" grpId="1" animBg="1"/>
      <p:bldP spid="1624101" grpId="2" animBg="1"/>
      <p:bldP spid="1624101" grpId="3" animBg="1"/>
      <p:bldP spid="1624101" grpId="4" animBg="1"/>
      <p:bldP spid="1624101" grpId="5" animBg="1"/>
      <p:bldP spid="1624101" grpId="6" animBg="1"/>
      <p:bldP spid="1624101" grpId="7" animBg="1"/>
      <p:bldP spid="1624102" grpId="0" animBg="1"/>
      <p:bldP spid="1624102" grpId="1" animBg="1"/>
      <p:bldP spid="1624103" grpId="0" animBg="1"/>
      <p:bldP spid="1624103" grpId="1" animBg="1"/>
      <p:bldP spid="1624103" grpId="2" animBg="1"/>
      <p:bldP spid="1624103" grpId="3" animBg="1"/>
      <p:bldP spid="1624103" grpId="4" animBg="1"/>
      <p:bldP spid="1624103" grpId="5" animBg="1"/>
      <p:bldP spid="1624103" grpId="6" animBg="1"/>
      <p:bldP spid="1624103" grpId="7" animBg="1"/>
      <p:bldP spid="1624104" grpId="0" animBg="1"/>
      <p:bldP spid="1624104" grpId="1" animBg="1"/>
      <p:bldP spid="1624104" grpId="2" animBg="1"/>
      <p:bldP spid="1624104" grpId="3" animBg="1"/>
      <p:bldP spid="1624104" grpId="4" animBg="1"/>
      <p:bldP spid="1624104" grpId="5" animBg="1"/>
      <p:bldP spid="1624104" grpId="6" animBg="1"/>
      <p:bldP spid="1624104" grpId="7" animBg="1"/>
      <p:bldP spid="1624112" grpId="0" animBg="1"/>
      <p:bldP spid="1624112" grpId="1" animBg="1"/>
      <p:bldP spid="1624113" grpId="0" animBg="1"/>
      <p:bldP spid="1624113" grpId="1" animBg="1"/>
      <p:bldP spid="162413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105476" name="Rectangle 3"/>
          <p:cNvSpPr>
            <a:spLocks noGrp="1" noChangeArrowheads="1"/>
          </p:cNvSpPr>
          <p:nvPr>
            <p:ph type="body" idx="1"/>
          </p:nvPr>
        </p:nvSpPr>
        <p:spPr>
          <a:xfrm>
            <a:off x="685800" y="1981200"/>
            <a:ext cx="8062664" cy="4114800"/>
          </a:xfrm>
        </p:spPr>
        <p:txBody>
          <a:bodyPr/>
          <a:lstStyle/>
          <a:p>
            <a:pPr eaLnBrk="1" hangingPunct="1"/>
            <a:r>
              <a:rPr lang="es-ES_tradnl" dirty="0" smtClean="0"/>
              <a:t>Transmisión </a:t>
            </a:r>
            <a:r>
              <a:rPr lang="es-ES_tradnl" dirty="0" smtClean="0"/>
              <a:t>por fibra óptica</a:t>
            </a:r>
          </a:p>
          <a:p>
            <a:pPr eaLnBrk="1" hangingPunct="1"/>
            <a:r>
              <a:rPr lang="es-ES_tradnl" b="1" dirty="0" smtClean="0">
                <a:solidFill>
                  <a:srgbClr val="FF0000"/>
                </a:solidFill>
              </a:rPr>
              <a:t>WDM (</a:t>
            </a:r>
            <a:r>
              <a:rPr lang="es-ES_tradnl" b="1" dirty="0" err="1" smtClean="0">
                <a:solidFill>
                  <a:srgbClr val="FF0000"/>
                </a:solidFill>
              </a:rPr>
              <a:t>Wavelength</a:t>
            </a:r>
            <a:r>
              <a:rPr lang="es-ES_tradnl" b="1" dirty="0" smtClean="0">
                <a:solidFill>
                  <a:srgbClr val="FF0000"/>
                </a:solidFill>
              </a:rPr>
              <a:t> </a:t>
            </a:r>
            <a:r>
              <a:rPr lang="es-ES_tradnl" b="1" dirty="0" err="1" smtClean="0">
                <a:solidFill>
                  <a:srgbClr val="FF0000"/>
                </a:solidFill>
              </a:rPr>
              <a:t>Division</a:t>
            </a:r>
            <a:r>
              <a:rPr lang="es-ES_tradnl" b="1" dirty="0" smtClean="0">
                <a:solidFill>
                  <a:srgbClr val="FF0000"/>
                </a:solidFill>
              </a:rPr>
              <a:t> </a:t>
            </a:r>
            <a:r>
              <a:rPr lang="es-ES_tradnl" b="1" dirty="0" err="1" smtClean="0">
                <a:solidFill>
                  <a:srgbClr val="FF0000"/>
                </a:solidFill>
              </a:rPr>
              <a:t>Multiplexing</a:t>
            </a:r>
            <a:r>
              <a:rPr lang="es-ES_tradnl" b="1" dirty="0" smtClean="0">
                <a:solidFill>
                  <a:srgbClr val="FF0000"/>
                </a:solidFill>
              </a:rPr>
              <a:t>)</a:t>
            </a:r>
          </a:p>
          <a:p>
            <a:pPr eaLnBrk="1" hangingPunct="1"/>
            <a:r>
              <a:rPr lang="es-ES_tradnl" dirty="0" smtClean="0"/>
              <a:t>Redes ópticas</a:t>
            </a:r>
            <a:endParaRPr lang="es-ES" dirty="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47</a:t>
            </a:fld>
            <a:endParaRPr lang="es-ES" dirty="0"/>
          </a:p>
        </p:txBody>
      </p:sp>
    </p:spTree>
    <p:extLst>
      <p:ext uri="{BB962C8B-B14F-4D97-AF65-F5344CB8AC3E}">
        <p14:creationId xmlns:p14="http://schemas.microsoft.com/office/powerpoint/2010/main" val="4027685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a:xfrm>
            <a:off x="381000" y="304800"/>
            <a:ext cx="8458200" cy="1143000"/>
          </a:xfrm>
        </p:spPr>
        <p:txBody>
          <a:bodyPr/>
          <a:lstStyle/>
          <a:p>
            <a:pPr eaLnBrk="1" hangingPunct="1"/>
            <a:r>
              <a:rPr lang="es-ES_tradnl" sz="3600" smtClean="0"/>
              <a:t>Problemas de la alta velocidad</a:t>
            </a:r>
            <a:endParaRPr lang="es-ES" sz="3600" smtClean="0"/>
          </a:p>
        </p:txBody>
      </p:sp>
      <p:sp>
        <p:nvSpPr>
          <p:cNvPr id="148484" name="Rectangle 3"/>
          <p:cNvSpPr>
            <a:spLocks noGrp="1" noChangeArrowheads="1"/>
          </p:cNvSpPr>
          <p:nvPr>
            <p:ph type="body" idx="1"/>
          </p:nvPr>
        </p:nvSpPr>
        <p:spPr>
          <a:xfrm>
            <a:off x="685800" y="1484313"/>
            <a:ext cx="7918450" cy="4537075"/>
          </a:xfrm>
        </p:spPr>
        <p:txBody>
          <a:bodyPr/>
          <a:lstStyle/>
          <a:p>
            <a:pPr eaLnBrk="1" hangingPunct="1">
              <a:lnSpc>
                <a:spcPct val="85000"/>
              </a:lnSpc>
            </a:pPr>
            <a:r>
              <a:rPr lang="es-ES_tradnl" sz="2400" smtClean="0"/>
              <a:t>El tope actual de SONET/SDH es 40 Gb/s (OC-768) pero:</a:t>
            </a:r>
          </a:p>
          <a:p>
            <a:pPr lvl="1" eaLnBrk="1" hangingPunct="1">
              <a:lnSpc>
                <a:spcPct val="85000"/>
              </a:lnSpc>
            </a:pPr>
            <a:r>
              <a:rPr lang="es-ES_tradnl" sz="2400" smtClean="0"/>
              <a:t>Los equipos de 40 Gb/s son extremadamente caros (mas del cuádruple que los equipos de 10 Gb/s)</a:t>
            </a:r>
          </a:p>
          <a:p>
            <a:pPr lvl="1" eaLnBrk="1" hangingPunct="1">
              <a:lnSpc>
                <a:spcPct val="85000"/>
              </a:lnSpc>
            </a:pPr>
            <a:r>
              <a:rPr lang="es-ES_tradnl" sz="2400" smtClean="0"/>
              <a:t>El alcance a 40 Gb/s es muy limitado (la dispersión crece con el cuadrado de la velocidad)</a:t>
            </a:r>
          </a:p>
          <a:p>
            <a:pPr lvl="1" eaLnBrk="1" hangingPunct="1">
              <a:lnSpc>
                <a:spcPct val="85000"/>
              </a:lnSpc>
            </a:pPr>
            <a:r>
              <a:rPr lang="es-ES_tradnl" sz="2400" smtClean="0"/>
              <a:t>Tecnológicamente 40 Gb/s es un límite muy difícil de superar</a:t>
            </a:r>
          </a:p>
          <a:p>
            <a:pPr eaLnBrk="1" hangingPunct="1">
              <a:lnSpc>
                <a:spcPct val="85000"/>
              </a:lnSpc>
            </a:pPr>
            <a:r>
              <a:rPr lang="es-ES_tradnl" sz="2400" smtClean="0"/>
              <a:t>Si se quiere más capacidad hay que enviar varias señales de 40 Gb/s en paralelo, usando un par de fibras para cada una.</a:t>
            </a:r>
          </a:p>
          <a:p>
            <a:pPr eaLnBrk="1" hangingPunct="1">
              <a:lnSpc>
                <a:spcPct val="85000"/>
              </a:lnSpc>
            </a:pPr>
            <a:r>
              <a:rPr lang="es-ES" sz="2400" smtClean="0"/>
              <a:t>Pero a veces no quedan fibras libres y es muy caro tirar fibras nuevas, especialmente cuando se trata de largas distancias o de enlaces submarinos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48</a:t>
            </a:fld>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7" name="Group 89"/>
          <p:cNvGrpSpPr>
            <a:grpSpLocks noChangeAspect="1"/>
          </p:cNvGrpSpPr>
          <p:nvPr/>
        </p:nvGrpSpPr>
        <p:grpSpPr bwMode="auto">
          <a:xfrm>
            <a:off x="985838" y="1338263"/>
            <a:ext cx="7115175" cy="4781550"/>
            <a:chOff x="113" y="210"/>
            <a:chExt cx="5535" cy="3719"/>
          </a:xfrm>
        </p:grpSpPr>
        <p:sp>
          <p:nvSpPr>
            <p:cNvPr id="149522" name="Line 4"/>
            <p:cNvSpPr>
              <a:spLocks noChangeAspect="1" noChangeShapeType="1"/>
            </p:cNvSpPr>
            <p:nvPr/>
          </p:nvSpPr>
          <p:spPr bwMode="auto">
            <a:xfrm>
              <a:off x="204" y="3838"/>
              <a:ext cx="5441" cy="0"/>
            </a:xfrm>
            <a:prstGeom prst="line">
              <a:avLst/>
            </a:prstGeom>
            <a:noFill/>
            <a:ln w="19050">
              <a:solidFill>
                <a:schemeClr val="tx1"/>
              </a:solidFill>
              <a:round/>
              <a:headEnd/>
              <a:tailEnd/>
            </a:ln>
          </p:spPr>
          <p:txBody>
            <a:bodyPr/>
            <a:lstStyle/>
            <a:p>
              <a:endParaRPr lang="es-ES"/>
            </a:p>
          </p:txBody>
        </p:sp>
        <p:sp>
          <p:nvSpPr>
            <p:cNvPr id="149523" name="Line 5"/>
            <p:cNvSpPr>
              <a:spLocks noChangeAspect="1" noChangeShapeType="1"/>
            </p:cNvSpPr>
            <p:nvPr/>
          </p:nvSpPr>
          <p:spPr bwMode="auto">
            <a:xfrm flipV="1">
              <a:off x="204" y="210"/>
              <a:ext cx="0" cy="3627"/>
            </a:xfrm>
            <a:prstGeom prst="line">
              <a:avLst/>
            </a:prstGeom>
            <a:noFill/>
            <a:ln w="19050">
              <a:solidFill>
                <a:schemeClr val="tx1"/>
              </a:solidFill>
              <a:round/>
              <a:headEnd/>
              <a:tailEnd/>
            </a:ln>
          </p:spPr>
          <p:txBody>
            <a:bodyPr/>
            <a:lstStyle/>
            <a:p>
              <a:endParaRPr lang="es-ES"/>
            </a:p>
          </p:txBody>
        </p:sp>
        <p:sp>
          <p:nvSpPr>
            <p:cNvPr id="149524" name="Line 14"/>
            <p:cNvSpPr>
              <a:spLocks noChangeAspect="1" noChangeShapeType="1"/>
            </p:cNvSpPr>
            <p:nvPr/>
          </p:nvSpPr>
          <p:spPr bwMode="auto">
            <a:xfrm>
              <a:off x="657" y="3838"/>
              <a:ext cx="0" cy="91"/>
            </a:xfrm>
            <a:prstGeom prst="line">
              <a:avLst/>
            </a:prstGeom>
            <a:noFill/>
            <a:ln w="9525">
              <a:solidFill>
                <a:schemeClr val="tx1"/>
              </a:solidFill>
              <a:round/>
              <a:headEnd/>
              <a:tailEnd/>
            </a:ln>
          </p:spPr>
          <p:txBody>
            <a:bodyPr/>
            <a:lstStyle/>
            <a:p>
              <a:endParaRPr lang="es-ES"/>
            </a:p>
          </p:txBody>
        </p:sp>
        <p:sp>
          <p:nvSpPr>
            <p:cNvPr id="149525" name="Line 16"/>
            <p:cNvSpPr>
              <a:spLocks noChangeAspect="1" noChangeShapeType="1"/>
            </p:cNvSpPr>
            <p:nvPr/>
          </p:nvSpPr>
          <p:spPr bwMode="auto">
            <a:xfrm>
              <a:off x="1111" y="3838"/>
              <a:ext cx="0" cy="91"/>
            </a:xfrm>
            <a:prstGeom prst="line">
              <a:avLst/>
            </a:prstGeom>
            <a:noFill/>
            <a:ln w="9525">
              <a:solidFill>
                <a:schemeClr val="tx1"/>
              </a:solidFill>
              <a:round/>
              <a:headEnd/>
              <a:tailEnd/>
            </a:ln>
          </p:spPr>
          <p:txBody>
            <a:bodyPr/>
            <a:lstStyle/>
            <a:p>
              <a:endParaRPr lang="es-ES"/>
            </a:p>
          </p:txBody>
        </p:sp>
        <p:sp>
          <p:nvSpPr>
            <p:cNvPr id="149526" name="Line 18"/>
            <p:cNvSpPr>
              <a:spLocks noChangeAspect="1" noChangeShapeType="1"/>
            </p:cNvSpPr>
            <p:nvPr/>
          </p:nvSpPr>
          <p:spPr bwMode="auto">
            <a:xfrm>
              <a:off x="2018" y="3838"/>
              <a:ext cx="0" cy="91"/>
            </a:xfrm>
            <a:prstGeom prst="line">
              <a:avLst/>
            </a:prstGeom>
            <a:noFill/>
            <a:ln w="9525">
              <a:solidFill>
                <a:schemeClr val="tx1"/>
              </a:solidFill>
              <a:round/>
              <a:headEnd/>
              <a:tailEnd/>
            </a:ln>
          </p:spPr>
          <p:txBody>
            <a:bodyPr/>
            <a:lstStyle/>
            <a:p>
              <a:endParaRPr lang="es-ES"/>
            </a:p>
          </p:txBody>
        </p:sp>
        <p:sp>
          <p:nvSpPr>
            <p:cNvPr id="149527" name="Line 19"/>
            <p:cNvSpPr>
              <a:spLocks noChangeAspect="1" noChangeShapeType="1"/>
            </p:cNvSpPr>
            <p:nvPr/>
          </p:nvSpPr>
          <p:spPr bwMode="auto">
            <a:xfrm>
              <a:off x="3833" y="3838"/>
              <a:ext cx="0" cy="91"/>
            </a:xfrm>
            <a:prstGeom prst="line">
              <a:avLst/>
            </a:prstGeom>
            <a:noFill/>
            <a:ln w="9525">
              <a:solidFill>
                <a:schemeClr val="tx1"/>
              </a:solidFill>
              <a:round/>
              <a:headEnd/>
              <a:tailEnd/>
            </a:ln>
          </p:spPr>
          <p:txBody>
            <a:bodyPr/>
            <a:lstStyle/>
            <a:p>
              <a:endParaRPr lang="es-ES"/>
            </a:p>
          </p:txBody>
        </p:sp>
        <p:sp>
          <p:nvSpPr>
            <p:cNvPr id="149528" name="Line 20"/>
            <p:cNvSpPr>
              <a:spLocks noChangeAspect="1" noChangeShapeType="1"/>
            </p:cNvSpPr>
            <p:nvPr/>
          </p:nvSpPr>
          <p:spPr bwMode="auto">
            <a:xfrm>
              <a:off x="4740" y="3838"/>
              <a:ext cx="0" cy="91"/>
            </a:xfrm>
            <a:prstGeom prst="line">
              <a:avLst/>
            </a:prstGeom>
            <a:noFill/>
            <a:ln w="9525">
              <a:solidFill>
                <a:schemeClr val="tx1"/>
              </a:solidFill>
              <a:round/>
              <a:headEnd/>
              <a:tailEnd/>
            </a:ln>
          </p:spPr>
          <p:txBody>
            <a:bodyPr/>
            <a:lstStyle/>
            <a:p>
              <a:endParaRPr lang="es-ES"/>
            </a:p>
          </p:txBody>
        </p:sp>
        <p:sp>
          <p:nvSpPr>
            <p:cNvPr id="149529" name="Line 21"/>
            <p:cNvSpPr>
              <a:spLocks noChangeAspect="1" noChangeShapeType="1"/>
            </p:cNvSpPr>
            <p:nvPr/>
          </p:nvSpPr>
          <p:spPr bwMode="auto">
            <a:xfrm>
              <a:off x="5647" y="3838"/>
              <a:ext cx="0" cy="91"/>
            </a:xfrm>
            <a:prstGeom prst="line">
              <a:avLst/>
            </a:prstGeom>
            <a:noFill/>
            <a:ln w="9525">
              <a:solidFill>
                <a:schemeClr val="tx1"/>
              </a:solidFill>
              <a:round/>
              <a:headEnd/>
              <a:tailEnd/>
            </a:ln>
          </p:spPr>
          <p:txBody>
            <a:bodyPr/>
            <a:lstStyle/>
            <a:p>
              <a:endParaRPr lang="es-ES"/>
            </a:p>
          </p:txBody>
        </p:sp>
        <p:sp>
          <p:nvSpPr>
            <p:cNvPr id="149530" name="Line 59"/>
            <p:cNvSpPr>
              <a:spLocks noChangeAspect="1" noChangeShapeType="1"/>
            </p:cNvSpPr>
            <p:nvPr/>
          </p:nvSpPr>
          <p:spPr bwMode="auto">
            <a:xfrm>
              <a:off x="114" y="3838"/>
              <a:ext cx="90" cy="0"/>
            </a:xfrm>
            <a:prstGeom prst="line">
              <a:avLst/>
            </a:prstGeom>
            <a:noFill/>
            <a:ln w="9525">
              <a:solidFill>
                <a:schemeClr val="tx1"/>
              </a:solidFill>
              <a:round/>
              <a:headEnd/>
              <a:tailEnd/>
            </a:ln>
          </p:spPr>
          <p:txBody>
            <a:bodyPr/>
            <a:lstStyle/>
            <a:p>
              <a:endParaRPr lang="es-ES"/>
            </a:p>
          </p:txBody>
        </p:sp>
        <p:sp>
          <p:nvSpPr>
            <p:cNvPr id="149531" name="Line 60"/>
            <p:cNvSpPr>
              <a:spLocks noChangeAspect="1" noChangeShapeType="1"/>
            </p:cNvSpPr>
            <p:nvPr/>
          </p:nvSpPr>
          <p:spPr bwMode="auto">
            <a:xfrm>
              <a:off x="114" y="3385"/>
              <a:ext cx="90" cy="0"/>
            </a:xfrm>
            <a:prstGeom prst="line">
              <a:avLst/>
            </a:prstGeom>
            <a:noFill/>
            <a:ln w="9525">
              <a:solidFill>
                <a:schemeClr val="tx1"/>
              </a:solidFill>
              <a:round/>
              <a:headEnd/>
              <a:tailEnd/>
            </a:ln>
          </p:spPr>
          <p:txBody>
            <a:bodyPr/>
            <a:lstStyle/>
            <a:p>
              <a:endParaRPr lang="es-ES"/>
            </a:p>
          </p:txBody>
        </p:sp>
        <p:sp>
          <p:nvSpPr>
            <p:cNvPr id="149532" name="Line 61"/>
            <p:cNvSpPr>
              <a:spLocks noChangeAspect="1" noChangeShapeType="1"/>
            </p:cNvSpPr>
            <p:nvPr/>
          </p:nvSpPr>
          <p:spPr bwMode="auto">
            <a:xfrm>
              <a:off x="114" y="2931"/>
              <a:ext cx="90" cy="0"/>
            </a:xfrm>
            <a:prstGeom prst="line">
              <a:avLst/>
            </a:prstGeom>
            <a:noFill/>
            <a:ln w="9525">
              <a:solidFill>
                <a:schemeClr val="tx1"/>
              </a:solidFill>
              <a:round/>
              <a:headEnd/>
              <a:tailEnd/>
            </a:ln>
          </p:spPr>
          <p:txBody>
            <a:bodyPr/>
            <a:lstStyle/>
            <a:p>
              <a:endParaRPr lang="es-ES"/>
            </a:p>
          </p:txBody>
        </p:sp>
        <p:sp>
          <p:nvSpPr>
            <p:cNvPr id="149533" name="Line 62"/>
            <p:cNvSpPr>
              <a:spLocks noChangeAspect="1" noChangeShapeType="1"/>
            </p:cNvSpPr>
            <p:nvPr/>
          </p:nvSpPr>
          <p:spPr bwMode="auto">
            <a:xfrm>
              <a:off x="114" y="2478"/>
              <a:ext cx="90" cy="0"/>
            </a:xfrm>
            <a:prstGeom prst="line">
              <a:avLst/>
            </a:prstGeom>
            <a:noFill/>
            <a:ln w="9525">
              <a:solidFill>
                <a:schemeClr val="tx1"/>
              </a:solidFill>
              <a:round/>
              <a:headEnd/>
              <a:tailEnd/>
            </a:ln>
          </p:spPr>
          <p:txBody>
            <a:bodyPr/>
            <a:lstStyle/>
            <a:p>
              <a:endParaRPr lang="es-ES"/>
            </a:p>
          </p:txBody>
        </p:sp>
        <p:sp>
          <p:nvSpPr>
            <p:cNvPr id="149534" name="Line 63"/>
            <p:cNvSpPr>
              <a:spLocks noChangeAspect="1" noChangeShapeType="1"/>
            </p:cNvSpPr>
            <p:nvPr/>
          </p:nvSpPr>
          <p:spPr bwMode="auto">
            <a:xfrm>
              <a:off x="114" y="2024"/>
              <a:ext cx="90" cy="0"/>
            </a:xfrm>
            <a:prstGeom prst="line">
              <a:avLst/>
            </a:prstGeom>
            <a:noFill/>
            <a:ln w="9525">
              <a:solidFill>
                <a:schemeClr val="tx1"/>
              </a:solidFill>
              <a:round/>
              <a:headEnd/>
              <a:tailEnd/>
            </a:ln>
          </p:spPr>
          <p:txBody>
            <a:bodyPr/>
            <a:lstStyle/>
            <a:p>
              <a:endParaRPr lang="es-ES"/>
            </a:p>
          </p:txBody>
        </p:sp>
        <p:sp>
          <p:nvSpPr>
            <p:cNvPr id="149535" name="Line 64"/>
            <p:cNvSpPr>
              <a:spLocks noChangeAspect="1" noChangeShapeType="1"/>
            </p:cNvSpPr>
            <p:nvPr/>
          </p:nvSpPr>
          <p:spPr bwMode="auto">
            <a:xfrm>
              <a:off x="114" y="1570"/>
              <a:ext cx="90" cy="0"/>
            </a:xfrm>
            <a:prstGeom prst="line">
              <a:avLst/>
            </a:prstGeom>
            <a:noFill/>
            <a:ln w="9525">
              <a:solidFill>
                <a:schemeClr val="tx1"/>
              </a:solidFill>
              <a:round/>
              <a:headEnd/>
              <a:tailEnd/>
            </a:ln>
          </p:spPr>
          <p:txBody>
            <a:bodyPr/>
            <a:lstStyle/>
            <a:p>
              <a:endParaRPr lang="es-ES"/>
            </a:p>
          </p:txBody>
        </p:sp>
        <p:sp>
          <p:nvSpPr>
            <p:cNvPr id="149536" name="Line 65"/>
            <p:cNvSpPr>
              <a:spLocks noChangeAspect="1" noChangeShapeType="1"/>
            </p:cNvSpPr>
            <p:nvPr/>
          </p:nvSpPr>
          <p:spPr bwMode="auto">
            <a:xfrm>
              <a:off x="113" y="1117"/>
              <a:ext cx="90" cy="0"/>
            </a:xfrm>
            <a:prstGeom prst="line">
              <a:avLst/>
            </a:prstGeom>
            <a:noFill/>
            <a:ln w="9525">
              <a:solidFill>
                <a:schemeClr val="tx1"/>
              </a:solidFill>
              <a:round/>
              <a:headEnd/>
              <a:tailEnd/>
            </a:ln>
          </p:spPr>
          <p:txBody>
            <a:bodyPr/>
            <a:lstStyle/>
            <a:p>
              <a:endParaRPr lang="es-ES"/>
            </a:p>
          </p:txBody>
        </p:sp>
        <p:sp>
          <p:nvSpPr>
            <p:cNvPr id="149537" name="Line 66"/>
            <p:cNvSpPr>
              <a:spLocks noChangeAspect="1" noChangeShapeType="1"/>
            </p:cNvSpPr>
            <p:nvPr/>
          </p:nvSpPr>
          <p:spPr bwMode="auto">
            <a:xfrm>
              <a:off x="113" y="663"/>
              <a:ext cx="90" cy="0"/>
            </a:xfrm>
            <a:prstGeom prst="line">
              <a:avLst/>
            </a:prstGeom>
            <a:noFill/>
            <a:ln w="9525">
              <a:solidFill>
                <a:schemeClr val="tx1"/>
              </a:solidFill>
              <a:round/>
              <a:headEnd/>
              <a:tailEnd/>
            </a:ln>
          </p:spPr>
          <p:txBody>
            <a:bodyPr/>
            <a:lstStyle/>
            <a:p>
              <a:endParaRPr lang="es-ES"/>
            </a:p>
          </p:txBody>
        </p:sp>
        <p:sp>
          <p:nvSpPr>
            <p:cNvPr id="149538" name="Line 67"/>
            <p:cNvSpPr>
              <a:spLocks noChangeAspect="1" noChangeShapeType="1"/>
            </p:cNvSpPr>
            <p:nvPr/>
          </p:nvSpPr>
          <p:spPr bwMode="auto">
            <a:xfrm>
              <a:off x="113" y="210"/>
              <a:ext cx="90" cy="0"/>
            </a:xfrm>
            <a:prstGeom prst="line">
              <a:avLst/>
            </a:prstGeom>
            <a:noFill/>
            <a:ln w="9525">
              <a:solidFill>
                <a:schemeClr val="tx1"/>
              </a:solidFill>
              <a:round/>
              <a:headEnd/>
              <a:tailEnd/>
            </a:ln>
          </p:spPr>
          <p:txBody>
            <a:bodyPr/>
            <a:lstStyle/>
            <a:p>
              <a:endParaRPr lang="es-ES"/>
            </a:p>
          </p:txBody>
        </p:sp>
        <p:sp>
          <p:nvSpPr>
            <p:cNvPr id="149539" name="Line 68"/>
            <p:cNvSpPr>
              <a:spLocks noChangeAspect="1" noChangeShapeType="1"/>
            </p:cNvSpPr>
            <p:nvPr/>
          </p:nvSpPr>
          <p:spPr bwMode="auto">
            <a:xfrm>
              <a:off x="1111" y="3838"/>
              <a:ext cx="0" cy="91"/>
            </a:xfrm>
            <a:prstGeom prst="line">
              <a:avLst/>
            </a:prstGeom>
            <a:noFill/>
            <a:ln w="9525">
              <a:solidFill>
                <a:schemeClr val="tx1"/>
              </a:solidFill>
              <a:round/>
              <a:headEnd/>
              <a:tailEnd/>
            </a:ln>
          </p:spPr>
          <p:txBody>
            <a:bodyPr/>
            <a:lstStyle/>
            <a:p>
              <a:endParaRPr lang="es-ES"/>
            </a:p>
          </p:txBody>
        </p:sp>
        <p:sp>
          <p:nvSpPr>
            <p:cNvPr id="149540" name="Line 69"/>
            <p:cNvSpPr>
              <a:spLocks noChangeAspect="1" noChangeShapeType="1"/>
            </p:cNvSpPr>
            <p:nvPr/>
          </p:nvSpPr>
          <p:spPr bwMode="auto">
            <a:xfrm>
              <a:off x="1565" y="3838"/>
              <a:ext cx="0" cy="91"/>
            </a:xfrm>
            <a:prstGeom prst="line">
              <a:avLst/>
            </a:prstGeom>
            <a:noFill/>
            <a:ln w="9525">
              <a:solidFill>
                <a:schemeClr val="tx1"/>
              </a:solidFill>
              <a:round/>
              <a:headEnd/>
              <a:tailEnd/>
            </a:ln>
          </p:spPr>
          <p:txBody>
            <a:bodyPr/>
            <a:lstStyle/>
            <a:p>
              <a:endParaRPr lang="es-ES"/>
            </a:p>
          </p:txBody>
        </p:sp>
        <p:sp>
          <p:nvSpPr>
            <p:cNvPr id="149541" name="Line 70"/>
            <p:cNvSpPr>
              <a:spLocks noChangeAspect="1" noChangeShapeType="1"/>
            </p:cNvSpPr>
            <p:nvPr/>
          </p:nvSpPr>
          <p:spPr bwMode="auto">
            <a:xfrm>
              <a:off x="2018" y="3838"/>
              <a:ext cx="0" cy="91"/>
            </a:xfrm>
            <a:prstGeom prst="line">
              <a:avLst/>
            </a:prstGeom>
            <a:noFill/>
            <a:ln w="9525">
              <a:solidFill>
                <a:schemeClr val="tx1"/>
              </a:solidFill>
              <a:round/>
              <a:headEnd/>
              <a:tailEnd/>
            </a:ln>
          </p:spPr>
          <p:txBody>
            <a:bodyPr/>
            <a:lstStyle/>
            <a:p>
              <a:endParaRPr lang="es-ES"/>
            </a:p>
          </p:txBody>
        </p:sp>
        <p:sp>
          <p:nvSpPr>
            <p:cNvPr id="149542" name="Line 71"/>
            <p:cNvSpPr>
              <a:spLocks noChangeAspect="1" noChangeShapeType="1"/>
            </p:cNvSpPr>
            <p:nvPr/>
          </p:nvSpPr>
          <p:spPr bwMode="auto">
            <a:xfrm>
              <a:off x="2472" y="3838"/>
              <a:ext cx="0" cy="91"/>
            </a:xfrm>
            <a:prstGeom prst="line">
              <a:avLst/>
            </a:prstGeom>
            <a:noFill/>
            <a:ln w="9525">
              <a:solidFill>
                <a:schemeClr val="tx1"/>
              </a:solidFill>
              <a:round/>
              <a:headEnd/>
              <a:tailEnd/>
            </a:ln>
          </p:spPr>
          <p:txBody>
            <a:bodyPr/>
            <a:lstStyle/>
            <a:p>
              <a:endParaRPr lang="es-ES"/>
            </a:p>
          </p:txBody>
        </p:sp>
        <p:sp>
          <p:nvSpPr>
            <p:cNvPr id="149543" name="Line 72"/>
            <p:cNvSpPr>
              <a:spLocks noChangeAspect="1" noChangeShapeType="1"/>
            </p:cNvSpPr>
            <p:nvPr/>
          </p:nvSpPr>
          <p:spPr bwMode="auto">
            <a:xfrm>
              <a:off x="2925" y="3838"/>
              <a:ext cx="0" cy="91"/>
            </a:xfrm>
            <a:prstGeom prst="line">
              <a:avLst/>
            </a:prstGeom>
            <a:noFill/>
            <a:ln w="9525">
              <a:solidFill>
                <a:schemeClr val="tx1"/>
              </a:solidFill>
              <a:round/>
              <a:headEnd/>
              <a:tailEnd/>
            </a:ln>
          </p:spPr>
          <p:txBody>
            <a:bodyPr/>
            <a:lstStyle/>
            <a:p>
              <a:endParaRPr lang="es-ES"/>
            </a:p>
          </p:txBody>
        </p:sp>
        <p:sp>
          <p:nvSpPr>
            <p:cNvPr id="149544" name="Line 73"/>
            <p:cNvSpPr>
              <a:spLocks noChangeAspect="1" noChangeShapeType="1"/>
            </p:cNvSpPr>
            <p:nvPr/>
          </p:nvSpPr>
          <p:spPr bwMode="auto">
            <a:xfrm>
              <a:off x="3379" y="3838"/>
              <a:ext cx="0" cy="91"/>
            </a:xfrm>
            <a:prstGeom prst="line">
              <a:avLst/>
            </a:prstGeom>
            <a:noFill/>
            <a:ln w="9525">
              <a:solidFill>
                <a:schemeClr val="tx1"/>
              </a:solidFill>
              <a:round/>
              <a:headEnd/>
              <a:tailEnd/>
            </a:ln>
          </p:spPr>
          <p:txBody>
            <a:bodyPr/>
            <a:lstStyle/>
            <a:p>
              <a:endParaRPr lang="es-ES"/>
            </a:p>
          </p:txBody>
        </p:sp>
        <p:sp>
          <p:nvSpPr>
            <p:cNvPr id="149545" name="Line 74"/>
            <p:cNvSpPr>
              <a:spLocks noChangeAspect="1" noChangeShapeType="1"/>
            </p:cNvSpPr>
            <p:nvPr/>
          </p:nvSpPr>
          <p:spPr bwMode="auto">
            <a:xfrm>
              <a:off x="4286" y="3838"/>
              <a:ext cx="0" cy="91"/>
            </a:xfrm>
            <a:prstGeom prst="line">
              <a:avLst/>
            </a:prstGeom>
            <a:noFill/>
            <a:ln w="9525">
              <a:solidFill>
                <a:schemeClr val="tx1"/>
              </a:solidFill>
              <a:round/>
              <a:headEnd/>
              <a:tailEnd/>
            </a:ln>
          </p:spPr>
          <p:txBody>
            <a:bodyPr/>
            <a:lstStyle/>
            <a:p>
              <a:endParaRPr lang="es-ES"/>
            </a:p>
          </p:txBody>
        </p:sp>
        <p:sp>
          <p:nvSpPr>
            <p:cNvPr id="149546" name="Line 75"/>
            <p:cNvSpPr>
              <a:spLocks noChangeAspect="1" noChangeShapeType="1"/>
            </p:cNvSpPr>
            <p:nvPr/>
          </p:nvSpPr>
          <p:spPr bwMode="auto">
            <a:xfrm>
              <a:off x="5193" y="3838"/>
              <a:ext cx="0" cy="91"/>
            </a:xfrm>
            <a:prstGeom prst="line">
              <a:avLst/>
            </a:prstGeom>
            <a:noFill/>
            <a:ln w="9525">
              <a:solidFill>
                <a:schemeClr val="tx1"/>
              </a:solidFill>
              <a:round/>
              <a:headEnd/>
              <a:tailEnd/>
            </a:ln>
          </p:spPr>
          <p:txBody>
            <a:bodyPr/>
            <a:lstStyle/>
            <a:p>
              <a:endParaRPr lang="es-ES"/>
            </a:p>
          </p:txBody>
        </p:sp>
        <p:sp>
          <p:nvSpPr>
            <p:cNvPr id="149547" name="Line 76"/>
            <p:cNvSpPr>
              <a:spLocks noChangeAspect="1" noChangeShapeType="1"/>
            </p:cNvSpPr>
            <p:nvPr/>
          </p:nvSpPr>
          <p:spPr bwMode="auto">
            <a:xfrm>
              <a:off x="656" y="280"/>
              <a:ext cx="92" cy="1085"/>
            </a:xfrm>
            <a:prstGeom prst="line">
              <a:avLst/>
            </a:prstGeom>
            <a:noFill/>
            <a:ln w="25400">
              <a:solidFill>
                <a:schemeClr val="tx1"/>
              </a:solidFill>
              <a:round/>
              <a:headEnd/>
              <a:tailEnd/>
            </a:ln>
          </p:spPr>
          <p:txBody>
            <a:bodyPr/>
            <a:lstStyle/>
            <a:p>
              <a:endParaRPr lang="es-ES"/>
            </a:p>
          </p:txBody>
        </p:sp>
        <p:sp>
          <p:nvSpPr>
            <p:cNvPr id="149548" name="Line 77"/>
            <p:cNvSpPr>
              <a:spLocks noChangeAspect="1" noChangeShapeType="1"/>
            </p:cNvSpPr>
            <p:nvPr/>
          </p:nvSpPr>
          <p:spPr bwMode="auto">
            <a:xfrm>
              <a:off x="748" y="1362"/>
              <a:ext cx="361" cy="1592"/>
            </a:xfrm>
            <a:prstGeom prst="line">
              <a:avLst/>
            </a:prstGeom>
            <a:noFill/>
            <a:ln w="25400">
              <a:solidFill>
                <a:schemeClr val="tx1"/>
              </a:solidFill>
              <a:round/>
              <a:headEnd/>
              <a:tailEnd/>
            </a:ln>
          </p:spPr>
          <p:txBody>
            <a:bodyPr/>
            <a:lstStyle/>
            <a:p>
              <a:endParaRPr lang="es-ES"/>
            </a:p>
          </p:txBody>
        </p:sp>
        <p:sp>
          <p:nvSpPr>
            <p:cNvPr id="149549" name="Line 78"/>
            <p:cNvSpPr>
              <a:spLocks noChangeAspect="1" noChangeShapeType="1"/>
            </p:cNvSpPr>
            <p:nvPr/>
          </p:nvSpPr>
          <p:spPr bwMode="auto">
            <a:xfrm>
              <a:off x="1110" y="2958"/>
              <a:ext cx="228" cy="316"/>
            </a:xfrm>
            <a:prstGeom prst="line">
              <a:avLst/>
            </a:prstGeom>
            <a:noFill/>
            <a:ln w="25400">
              <a:solidFill>
                <a:schemeClr val="tx1"/>
              </a:solidFill>
              <a:round/>
              <a:headEnd/>
              <a:tailEnd/>
            </a:ln>
          </p:spPr>
          <p:txBody>
            <a:bodyPr/>
            <a:lstStyle/>
            <a:p>
              <a:endParaRPr lang="es-ES"/>
            </a:p>
          </p:txBody>
        </p:sp>
        <p:sp>
          <p:nvSpPr>
            <p:cNvPr id="149550" name="Line 79"/>
            <p:cNvSpPr>
              <a:spLocks noChangeAspect="1" noChangeShapeType="1"/>
            </p:cNvSpPr>
            <p:nvPr/>
          </p:nvSpPr>
          <p:spPr bwMode="auto">
            <a:xfrm>
              <a:off x="1338" y="3273"/>
              <a:ext cx="678" cy="339"/>
            </a:xfrm>
            <a:prstGeom prst="line">
              <a:avLst/>
            </a:prstGeom>
            <a:noFill/>
            <a:ln w="25400">
              <a:solidFill>
                <a:schemeClr val="tx1"/>
              </a:solidFill>
              <a:round/>
              <a:headEnd/>
              <a:tailEnd/>
            </a:ln>
          </p:spPr>
          <p:txBody>
            <a:bodyPr/>
            <a:lstStyle/>
            <a:p>
              <a:endParaRPr lang="es-ES"/>
            </a:p>
          </p:txBody>
        </p:sp>
        <p:sp>
          <p:nvSpPr>
            <p:cNvPr id="149551" name="Line 80"/>
            <p:cNvSpPr>
              <a:spLocks noChangeAspect="1" noChangeShapeType="1"/>
            </p:cNvSpPr>
            <p:nvPr/>
          </p:nvSpPr>
          <p:spPr bwMode="auto">
            <a:xfrm>
              <a:off x="2019" y="3612"/>
              <a:ext cx="1814" cy="167"/>
            </a:xfrm>
            <a:prstGeom prst="line">
              <a:avLst/>
            </a:prstGeom>
            <a:noFill/>
            <a:ln w="25400">
              <a:solidFill>
                <a:schemeClr val="tx1"/>
              </a:solidFill>
              <a:round/>
              <a:headEnd/>
              <a:tailEnd/>
            </a:ln>
          </p:spPr>
          <p:txBody>
            <a:bodyPr/>
            <a:lstStyle/>
            <a:p>
              <a:endParaRPr lang="es-ES"/>
            </a:p>
          </p:txBody>
        </p:sp>
        <p:sp>
          <p:nvSpPr>
            <p:cNvPr id="149552" name="Line 81"/>
            <p:cNvSpPr>
              <a:spLocks noChangeAspect="1" noChangeShapeType="1"/>
            </p:cNvSpPr>
            <p:nvPr/>
          </p:nvSpPr>
          <p:spPr bwMode="auto">
            <a:xfrm>
              <a:off x="3831" y="3777"/>
              <a:ext cx="909" cy="21"/>
            </a:xfrm>
            <a:prstGeom prst="line">
              <a:avLst/>
            </a:prstGeom>
            <a:noFill/>
            <a:ln w="25400">
              <a:solidFill>
                <a:schemeClr val="tx1"/>
              </a:solidFill>
              <a:round/>
              <a:headEnd/>
              <a:tailEnd/>
            </a:ln>
          </p:spPr>
          <p:txBody>
            <a:bodyPr/>
            <a:lstStyle/>
            <a:p>
              <a:endParaRPr lang="es-ES"/>
            </a:p>
          </p:txBody>
        </p:sp>
        <p:sp>
          <p:nvSpPr>
            <p:cNvPr id="149553" name="Line 83"/>
            <p:cNvSpPr>
              <a:spLocks noChangeAspect="1" noChangeShapeType="1"/>
            </p:cNvSpPr>
            <p:nvPr/>
          </p:nvSpPr>
          <p:spPr bwMode="auto">
            <a:xfrm>
              <a:off x="4740" y="3798"/>
              <a:ext cx="908" cy="12"/>
            </a:xfrm>
            <a:prstGeom prst="line">
              <a:avLst/>
            </a:prstGeom>
            <a:noFill/>
            <a:ln w="25400">
              <a:solidFill>
                <a:schemeClr val="tx1"/>
              </a:solidFill>
              <a:round/>
              <a:headEnd/>
              <a:tailEnd/>
            </a:ln>
          </p:spPr>
          <p:txBody>
            <a:bodyPr/>
            <a:lstStyle/>
            <a:p>
              <a:endParaRPr lang="es-ES"/>
            </a:p>
          </p:txBody>
        </p:sp>
        <p:sp>
          <p:nvSpPr>
            <p:cNvPr id="149554" name="Line 84"/>
            <p:cNvSpPr>
              <a:spLocks noChangeAspect="1" noChangeShapeType="1"/>
            </p:cNvSpPr>
            <p:nvPr/>
          </p:nvSpPr>
          <p:spPr bwMode="auto">
            <a:xfrm>
              <a:off x="657" y="665"/>
              <a:ext cx="90" cy="975"/>
            </a:xfrm>
            <a:prstGeom prst="line">
              <a:avLst/>
            </a:prstGeom>
            <a:noFill/>
            <a:ln w="25400">
              <a:solidFill>
                <a:schemeClr val="tx1"/>
              </a:solidFill>
              <a:round/>
              <a:headEnd/>
              <a:tailEnd/>
            </a:ln>
          </p:spPr>
          <p:txBody>
            <a:bodyPr/>
            <a:lstStyle/>
            <a:p>
              <a:endParaRPr lang="es-ES"/>
            </a:p>
          </p:txBody>
        </p:sp>
        <p:sp>
          <p:nvSpPr>
            <p:cNvPr id="149555" name="Line 85"/>
            <p:cNvSpPr>
              <a:spLocks noChangeAspect="1" noChangeShapeType="1"/>
            </p:cNvSpPr>
            <p:nvPr/>
          </p:nvSpPr>
          <p:spPr bwMode="auto">
            <a:xfrm>
              <a:off x="748" y="1640"/>
              <a:ext cx="360" cy="1408"/>
            </a:xfrm>
            <a:prstGeom prst="line">
              <a:avLst/>
            </a:prstGeom>
            <a:noFill/>
            <a:ln w="25400">
              <a:solidFill>
                <a:schemeClr val="tx1"/>
              </a:solidFill>
              <a:round/>
              <a:headEnd/>
              <a:tailEnd/>
            </a:ln>
          </p:spPr>
          <p:txBody>
            <a:bodyPr/>
            <a:lstStyle/>
            <a:p>
              <a:endParaRPr lang="es-ES"/>
            </a:p>
          </p:txBody>
        </p:sp>
        <p:sp>
          <p:nvSpPr>
            <p:cNvPr id="149556" name="Line 86"/>
            <p:cNvSpPr>
              <a:spLocks noChangeAspect="1" noChangeShapeType="1"/>
            </p:cNvSpPr>
            <p:nvPr/>
          </p:nvSpPr>
          <p:spPr bwMode="auto">
            <a:xfrm>
              <a:off x="1110" y="3044"/>
              <a:ext cx="228" cy="298"/>
            </a:xfrm>
            <a:prstGeom prst="line">
              <a:avLst/>
            </a:prstGeom>
            <a:noFill/>
            <a:ln w="25400">
              <a:solidFill>
                <a:schemeClr val="tx1"/>
              </a:solidFill>
              <a:round/>
              <a:headEnd/>
              <a:tailEnd/>
            </a:ln>
          </p:spPr>
          <p:txBody>
            <a:bodyPr/>
            <a:lstStyle/>
            <a:p>
              <a:endParaRPr lang="es-ES"/>
            </a:p>
          </p:txBody>
        </p:sp>
        <p:sp>
          <p:nvSpPr>
            <p:cNvPr id="149557" name="Line 87"/>
            <p:cNvSpPr>
              <a:spLocks noChangeAspect="1" noChangeShapeType="1"/>
            </p:cNvSpPr>
            <p:nvPr/>
          </p:nvSpPr>
          <p:spPr bwMode="auto">
            <a:xfrm>
              <a:off x="1338" y="3340"/>
              <a:ext cx="680" cy="302"/>
            </a:xfrm>
            <a:prstGeom prst="line">
              <a:avLst/>
            </a:prstGeom>
            <a:noFill/>
            <a:ln w="25400">
              <a:solidFill>
                <a:schemeClr val="tx1"/>
              </a:solidFill>
              <a:round/>
              <a:headEnd/>
              <a:tailEnd/>
            </a:ln>
          </p:spPr>
          <p:txBody>
            <a:bodyPr/>
            <a:lstStyle/>
            <a:p>
              <a:endParaRPr lang="es-ES"/>
            </a:p>
          </p:txBody>
        </p:sp>
        <p:sp>
          <p:nvSpPr>
            <p:cNvPr id="149558" name="Line 88"/>
            <p:cNvSpPr>
              <a:spLocks noChangeAspect="1" noChangeShapeType="1"/>
            </p:cNvSpPr>
            <p:nvPr/>
          </p:nvSpPr>
          <p:spPr bwMode="auto">
            <a:xfrm>
              <a:off x="2018" y="3642"/>
              <a:ext cx="1810" cy="138"/>
            </a:xfrm>
            <a:prstGeom prst="line">
              <a:avLst/>
            </a:prstGeom>
            <a:noFill/>
            <a:ln w="25400">
              <a:solidFill>
                <a:schemeClr val="tx1"/>
              </a:solidFill>
              <a:round/>
              <a:headEnd/>
              <a:tailEnd/>
            </a:ln>
          </p:spPr>
          <p:txBody>
            <a:bodyPr/>
            <a:lstStyle/>
            <a:p>
              <a:endParaRPr lang="es-ES"/>
            </a:p>
          </p:txBody>
        </p:sp>
      </p:grpSp>
      <p:sp>
        <p:nvSpPr>
          <p:cNvPr id="149508" name="Text Box 91"/>
          <p:cNvSpPr txBox="1">
            <a:spLocks noChangeArrowheads="1"/>
          </p:cNvSpPr>
          <p:nvPr/>
        </p:nvSpPr>
        <p:spPr bwMode="auto">
          <a:xfrm>
            <a:off x="1498600" y="6219825"/>
            <a:ext cx="6827838" cy="304800"/>
          </a:xfrm>
          <a:prstGeom prst="rect">
            <a:avLst/>
          </a:prstGeom>
          <a:noFill/>
          <a:ln w="9525">
            <a:noFill/>
            <a:miter lim="800000"/>
            <a:headEnd/>
            <a:tailEnd/>
          </a:ln>
        </p:spPr>
        <p:txBody>
          <a:bodyPr wrap="none">
            <a:spAutoFit/>
          </a:bodyPr>
          <a:lstStyle/>
          <a:p>
            <a:r>
              <a:rPr lang="es-ES" sz="1400" b="1"/>
              <a:t>10        20        30       40        50        60        70       80        90       100       110     120</a:t>
            </a:r>
          </a:p>
        </p:txBody>
      </p:sp>
      <p:sp>
        <p:nvSpPr>
          <p:cNvPr id="149509" name="Text Box 93"/>
          <p:cNvSpPr txBox="1">
            <a:spLocks noChangeArrowheads="1"/>
          </p:cNvSpPr>
          <p:nvPr/>
        </p:nvSpPr>
        <p:spPr bwMode="auto">
          <a:xfrm>
            <a:off x="325438" y="1206500"/>
            <a:ext cx="676275" cy="304800"/>
          </a:xfrm>
          <a:prstGeom prst="rect">
            <a:avLst/>
          </a:prstGeom>
          <a:noFill/>
          <a:ln w="9525">
            <a:noFill/>
            <a:miter lim="800000"/>
            <a:headEnd/>
            <a:tailEnd/>
          </a:ln>
        </p:spPr>
        <p:txBody>
          <a:bodyPr wrap="none">
            <a:spAutoFit/>
          </a:bodyPr>
          <a:lstStyle/>
          <a:p>
            <a:r>
              <a:rPr lang="es-ES" sz="1400" b="1"/>
              <a:t>16000</a:t>
            </a:r>
          </a:p>
        </p:txBody>
      </p:sp>
      <p:sp>
        <p:nvSpPr>
          <p:cNvPr id="149510" name="Text Box 94"/>
          <p:cNvSpPr txBox="1">
            <a:spLocks noChangeArrowheads="1"/>
          </p:cNvSpPr>
          <p:nvPr/>
        </p:nvSpPr>
        <p:spPr bwMode="auto">
          <a:xfrm>
            <a:off x="325438" y="1782763"/>
            <a:ext cx="676275" cy="304800"/>
          </a:xfrm>
          <a:prstGeom prst="rect">
            <a:avLst/>
          </a:prstGeom>
          <a:noFill/>
          <a:ln w="9525">
            <a:noFill/>
            <a:miter lim="800000"/>
            <a:headEnd/>
            <a:tailEnd/>
          </a:ln>
        </p:spPr>
        <p:txBody>
          <a:bodyPr wrap="none">
            <a:spAutoFit/>
          </a:bodyPr>
          <a:lstStyle/>
          <a:p>
            <a:r>
              <a:rPr lang="es-ES" sz="1400" b="1"/>
              <a:t>14000</a:t>
            </a:r>
          </a:p>
        </p:txBody>
      </p:sp>
      <p:sp>
        <p:nvSpPr>
          <p:cNvPr id="149511" name="Text Box 95"/>
          <p:cNvSpPr txBox="1">
            <a:spLocks noChangeArrowheads="1"/>
          </p:cNvSpPr>
          <p:nvPr/>
        </p:nvSpPr>
        <p:spPr bwMode="auto">
          <a:xfrm>
            <a:off x="323850" y="2359025"/>
            <a:ext cx="676275" cy="304800"/>
          </a:xfrm>
          <a:prstGeom prst="rect">
            <a:avLst/>
          </a:prstGeom>
          <a:noFill/>
          <a:ln w="9525">
            <a:noFill/>
            <a:miter lim="800000"/>
            <a:headEnd/>
            <a:tailEnd/>
          </a:ln>
        </p:spPr>
        <p:txBody>
          <a:bodyPr wrap="none">
            <a:spAutoFit/>
          </a:bodyPr>
          <a:lstStyle/>
          <a:p>
            <a:r>
              <a:rPr lang="es-ES" sz="1400" b="1"/>
              <a:t>12000</a:t>
            </a:r>
          </a:p>
        </p:txBody>
      </p:sp>
      <p:sp>
        <p:nvSpPr>
          <p:cNvPr id="149512" name="Text Box 96"/>
          <p:cNvSpPr txBox="1">
            <a:spLocks noChangeArrowheads="1"/>
          </p:cNvSpPr>
          <p:nvPr/>
        </p:nvSpPr>
        <p:spPr bwMode="auto">
          <a:xfrm>
            <a:off x="325438" y="2935288"/>
            <a:ext cx="676275" cy="304800"/>
          </a:xfrm>
          <a:prstGeom prst="rect">
            <a:avLst/>
          </a:prstGeom>
          <a:noFill/>
          <a:ln w="9525">
            <a:noFill/>
            <a:miter lim="800000"/>
            <a:headEnd/>
            <a:tailEnd/>
          </a:ln>
        </p:spPr>
        <p:txBody>
          <a:bodyPr wrap="none">
            <a:spAutoFit/>
          </a:bodyPr>
          <a:lstStyle/>
          <a:p>
            <a:r>
              <a:rPr lang="es-ES" sz="1400" b="1"/>
              <a:t>10000</a:t>
            </a:r>
          </a:p>
        </p:txBody>
      </p:sp>
      <p:sp>
        <p:nvSpPr>
          <p:cNvPr id="149513" name="Text Box 97"/>
          <p:cNvSpPr txBox="1">
            <a:spLocks noChangeArrowheads="1"/>
          </p:cNvSpPr>
          <p:nvPr/>
        </p:nvSpPr>
        <p:spPr bwMode="auto">
          <a:xfrm>
            <a:off x="350838" y="3511550"/>
            <a:ext cx="577850" cy="304800"/>
          </a:xfrm>
          <a:prstGeom prst="rect">
            <a:avLst/>
          </a:prstGeom>
          <a:noFill/>
          <a:ln w="9525">
            <a:noFill/>
            <a:miter lim="800000"/>
            <a:headEnd/>
            <a:tailEnd/>
          </a:ln>
        </p:spPr>
        <p:txBody>
          <a:bodyPr wrap="none">
            <a:spAutoFit/>
          </a:bodyPr>
          <a:lstStyle/>
          <a:p>
            <a:r>
              <a:rPr lang="es-ES" sz="1400" b="1"/>
              <a:t>8000</a:t>
            </a:r>
          </a:p>
        </p:txBody>
      </p:sp>
      <p:sp>
        <p:nvSpPr>
          <p:cNvPr id="149514" name="Text Box 98"/>
          <p:cNvSpPr txBox="1">
            <a:spLocks noChangeArrowheads="1"/>
          </p:cNvSpPr>
          <p:nvPr/>
        </p:nvSpPr>
        <p:spPr bwMode="auto">
          <a:xfrm>
            <a:off x="350838" y="4087813"/>
            <a:ext cx="577850" cy="304800"/>
          </a:xfrm>
          <a:prstGeom prst="rect">
            <a:avLst/>
          </a:prstGeom>
          <a:noFill/>
          <a:ln w="9525">
            <a:noFill/>
            <a:miter lim="800000"/>
            <a:headEnd/>
            <a:tailEnd/>
          </a:ln>
        </p:spPr>
        <p:txBody>
          <a:bodyPr wrap="none">
            <a:spAutoFit/>
          </a:bodyPr>
          <a:lstStyle/>
          <a:p>
            <a:r>
              <a:rPr lang="es-ES" sz="1400" b="1"/>
              <a:t>6000</a:t>
            </a:r>
          </a:p>
        </p:txBody>
      </p:sp>
      <p:sp>
        <p:nvSpPr>
          <p:cNvPr id="149515" name="Text Box 99"/>
          <p:cNvSpPr txBox="1">
            <a:spLocks noChangeArrowheads="1"/>
          </p:cNvSpPr>
          <p:nvPr/>
        </p:nvSpPr>
        <p:spPr bwMode="auto">
          <a:xfrm>
            <a:off x="350838" y="4679950"/>
            <a:ext cx="577850" cy="304800"/>
          </a:xfrm>
          <a:prstGeom prst="rect">
            <a:avLst/>
          </a:prstGeom>
          <a:noFill/>
          <a:ln w="9525">
            <a:noFill/>
            <a:miter lim="800000"/>
            <a:headEnd/>
            <a:tailEnd/>
          </a:ln>
        </p:spPr>
        <p:txBody>
          <a:bodyPr wrap="none">
            <a:spAutoFit/>
          </a:bodyPr>
          <a:lstStyle/>
          <a:p>
            <a:r>
              <a:rPr lang="es-ES" sz="1400" b="1"/>
              <a:t>4000</a:t>
            </a:r>
          </a:p>
        </p:txBody>
      </p:sp>
      <p:sp>
        <p:nvSpPr>
          <p:cNvPr id="149516" name="Text Box 100"/>
          <p:cNvSpPr txBox="1">
            <a:spLocks noChangeArrowheads="1"/>
          </p:cNvSpPr>
          <p:nvPr/>
        </p:nvSpPr>
        <p:spPr bwMode="auto">
          <a:xfrm>
            <a:off x="395288" y="5256213"/>
            <a:ext cx="577850" cy="304800"/>
          </a:xfrm>
          <a:prstGeom prst="rect">
            <a:avLst/>
          </a:prstGeom>
          <a:noFill/>
          <a:ln w="9525">
            <a:noFill/>
            <a:miter lim="800000"/>
            <a:headEnd/>
            <a:tailEnd/>
          </a:ln>
        </p:spPr>
        <p:txBody>
          <a:bodyPr wrap="none">
            <a:spAutoFit/>
          </a:bodyPr>
          <a:lstStyle/>
          <a:p>
            <a:r>
              <a:rPr lang="es-ES" sz="1400" b="1"/>
              <a:t>2000</a:t>
            </a:r>
          </a:p>
        </p:txBody>
      </p:sp>
      <p:sp>
        <p:nvSpPr>
          <p:cNvPr id="149517" name="Text Box 101"/>
          <p:cNvSpPr txBox="1">
            <a:spLocks noChangeArrowheads="1"/>
          </p:cNvSpPr>
          <p:nvPr/>
        </p:nvSpPr>
        <p:spPr bwMode="auto">
          <a:xfrm>
            <a:off x="617538" y="5832475"/>
            <a:ext cx="282575" cy="304800"/>
          </a:xfrm>
          <a:prstGeom prst="rect">
            <a:avLst/>
          </a:prstGeom>
          <a:noFill/>
          <a:ln w="9525">
            <a:noFill/>
            <a:miter lim="800000"/>
            <a:headEnd/>
            <a:tailEnd/>
          </a:ln>
        </p:spPr>
        <p:txBody>
          <a:bodyPr wrap="none">
            <a:spAutoFit/>
          </a:bodyPr>
          <a:lstStyle/>
          <a:p>
            <a:r>
              <a:rPr lang="es-ES" sz="1400" b="1"/>
              <a:t>0</a:t>
            </a:r>
          </a:p>
        </p:txBody>
      </p:sp>
      <p:sp>
        <p:nvSpPr>
          <p:cNvPr id="149518" name="Text Box 102"/>
          <p:cNvSpPr txBox="1">
            <a:spLocks noChangeArrowheads="1"/>
          </p:cNvSpPr>
          <p:nvPr/>
        </p:nvSpPr>
        <p:spPr bwMode="auto">
          <a:xfrm>
            <a:off x="179388" y="719138"/>
            <a:ext cx="1317625" cy="304800"/>
          </a:xfrm>
          <a:prstGeom prst="rect">
            <a:avLst/>
          </a:prstGeom>
          <a:noFill/>
          <a:ln w="9525">
            <a:noFill/>
            <a:miter lim="800000"/>
            <a:headEnd/>
            <a:tailEnd/>
          </a:ln>
        </p:spPr>
        <p:txBody>
          <a:bodyPr wrap="none">
            <a:spAutoFit/>
          </a:bodyPr>
          <a:lstStyle/>
          <a:p>
            <a:r>
              <a:rPr lang="es-ES" sz="1400" b="1"/>
              <a:t>Alcance (Km)</a:t>
            </a:r>
          </a:p>
        </p:txBody>
      </p:sp>
      <p:sp>
        <p:nvSpPr>
          <p:cNvPr id="149519" name="Text Box 103"/>
          <p:cNvSpPr txBox="1">
            <a:spLocks noChangeArrowheads="1"/>
          </p:cNvSpPr>
          <p:nvPr/>
        </p:nvSpPr>
        <p:spPr bwMode="auto">
          <a:xfrm>
            <a:off x="8027988" y="5746750"/>
            <a:ext cx="1020762" cy="517525"/>
          </a:xfrm>
          <a:prstGeom prst="rect">
            <a:avLst/>
          </a:prstGeom>
          <a:noFill/>
          <a:ln w="9525">
            <a:noFill/>
            <a:miter lim="800000"/>
            <a:headEnd/>
            <a:tailEnd/>
          </a:ln>
        </p:spPr>
        <p:txBody>
          <a:bodyPr wrap="none">
            <a:spAutoFit/>
          </a:bodyPr>
          <a:lstStyle/>
          <a:p>
            <a:pPr algn="ctr"/>
            <a:r>
              <a:rPr lang="es-ES" sz="1400" b="1"/>
              <a:t>Velocidad</a:t>
            </a:r>
          </a:p>
          <a:p>
            <a:pPr algn="ctr"/>
            <a:r>
              <a:rPr lang="es-ES" sz="1400" b="1"/>
              <a:t>(Gb/s)</a:t>
            </a:r>
          </a:p>
        </p:txBody>
      </p:sp>
      <p:sp>
        <p:nvSpPr>
          <p:cNvPr id="149520" name="Text Box 104"/>
          <p:cNvSpPr txBox="1">
            <a:spLocks noChangeArrowheads="1"/>
          </p:cNvSpPr>
          <p:nvPr/>
        </p:nvSpPr>
        <p:spPr bwMode="auto">
          <a:xfrm>
            <a:off x="665163" y="142875"/>
            <a:ext cx="7723187" cy="579438"/>
          </a:xfrm>
          <a:prstGeom prst="rect">
            <a:avLst/>
          </a:prstGeom>
          <a:noFill/>
          <a:ln w="9525">
            <a:noFill/>
            <a:miter lim="800000"/>
            <a:headEnd/>
            <a:tailEnd/>
          </a:ln>
        </p:spPr>
        <p:txBody>
          <a:bodyPr>
            <a:spAutoFit/>
          </a:bodyPr>
          <a:lstStyle/>
          <a:p>
            <a:pPr algn="ctr"/>
            <a:r>
              <a:rPr lang="es-ES" sz="3200"/>
              <a:t>Influencia de la velocidad en el alcance</a:t>
            </a:r>
          </a:p>
        </p:txBody>
      </p:sp>
      <p:sp>
        <p:nvSpPr>
          <p:cNvPr id="149521" name="Text Box 105"/>
          <p:cNvSpPr txBox="1">
            <a:spLocks noChangeArrowheads="1"/>
          </p:cNvSpPr>
          <p:nvPr/>
        </p:nvSpPr>
        <p:spPr bwMode="auto">
          <a:xfrm>
            <a:off x="2987675" y="1497013"/>
            <a:ext cx="4897438" cy="2292350"/>
          </a:xfrm>
          <a:prstGeom prst="rect">
            <a:avLst/>
          </a:prstGeom>
          <a:noFill/>
          <a:ln w="9525">
            <a:noFill/>
            <a:miter lim="800000"/>
            <a:headEnd/>
            <a:tailEnd/>
          </a:ln>
        </p:spPr>
        <p:txBody>
          <a:bodyPr>
            <a:spAutoFit/>
          </a:bodyPr>
          <a:lstStyle/>
          <a:p>
            <a:r>
              <a:rPr lang="es-ES"/>
              <a:t>La dispersión cromática y otros tipos de dispersión que limitan el alcance de la fibra óptica crecen de forma proporcional al cuadrado de la velocidad.</a:t>
            </a:r>
          </a:p>
          <a:p>
            <a:r>
              <a:rPr lang="es-ES"/>
              <a:t>Por tanto cuando se cuadruplica la velocidad el alcance se reduce en 16 veces</a:t>
            </a:r>
          </a:p>
          <a:p>
            <a:endParaRPr lang="es-ES"/>
          </a:p>
          <a:p>
            <a:r>
              <a:rPr lang="es-ES"/>
              <a:t>Los valores de esta gráfica corresponden a fibra con un PMD (Dispersión del Modo de Polarización) de 0,1 ps Km</a:t>
            </a:r>
            <a:r>
              <a:rPr lang="es-ES" b="1" baseline="30000"/>
              <a:t>1/2</a:t>
            </a:r>
            <a:r>
              <a:rPr lang="es-ES"/>
              <a:t>, valor típico de la fibra moderna</a:t>
            </a:r>
          </a:p>
        </p:txBody>
      </p:sp>
      <p:sp>
        <p:nvSpPr>
          <p:cNvPr id="58" name="5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49</a:t>
            </a:fld>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s-ES" smtClean="0"/>
              <a:t>Índice de refracción</a:t>
            </a:r>
          </a:p>
        </p:txBody>
      </p:sp>
      <p:sp>
        <p:nvSpPr>
          <p:cNvPr id="108548" name="Rectangle 3"/>
          <p:cNvSpPr>
            <a:spLocks noGrp="1" noChangeArrowheads="1"/>
          </p:cNvSpPr>
          <p:nvPr>
            <p:ph type="body" sz="half" idx="1"/>
          </p:nvPr>
        </p:nvSpPr>
        <p:spPr>
          <a:xfrm>
            <a:off x="685800" y="1773238"/>
            <a:ext cx="7773988" cy="1087437"/>
          </a:xfrm>
        </p:spPr>
        <p:txBody>
          <a:bodyPr/>
          <a:lstStyle/>
          <a:p>
            <a:pPr eaLnBrk="1" hangingPunct="1">
              <a:lnSpc>
                <a:spcPct val="90000"/>
              </a:lnSpc>
            </a:pPr>
            <a:r>
              <a:rPr lang="es-ES" sz="2000" b="1" dirty="0" smtClean="0"/>
              <a:t>El índice de refracción</a:t>
            </a:r>
            <a:r>
              <a:rPr lang="es-ES" sz="2000" dirty="0" smtClean="0"/>
              <a:t> de un material es el cociente entre la velocidad de la luz en el vacío (constante </a:t>
            </a:r>
            <a:r>
              <a:rPr lang="es-ES" sz="2000" i="1" dirty="0" smtClean="0"/>
              <a:t>c</a:t>
            </a:r>
            <a:r>
              <a:rPr lang="es-ES" sz="2000" dirty="0" smtClean="0"/>
              <a:t>) y la velocidad en ese material. Se representa por </a:t>
            </a:r>
            <a:r>
              <a:rPr lang="es-ES" sz="2000" i="1" dirty="0" smtClean="0"/>
              <a:t>n</a:t>
            </a:r>
            <a:r>
              <a:rPr lang="es-ES" sz="2000" dirty="0" smtClean="0"/>
              <a:t>. No tiene unidades y siempre es igual o mayor que 1.</a:t>
            </a:r>
          </a:p>
        </p:txBody>
      </p:sp>
      <p:graphicFrame>
        <p:nvGraphicFramePr>
          <p:cNvPr id="1475632" name="Group 48"/>
          <p:cNvGraphicFramePr>
            <a:graphicFrameLocks noGrp="1"/>
          </p:cNvGraphicFramePr>
          <p:nvPr>
            <p:ph sz="half" idx="2"/>
          </p:nvPr>
        </p:nvGraphicFramePr>
        <p:xfrm>
          <a:off x="2111375" y="2997200"/>
          <a:ext cx="4692650" cy="2194560"/>
        </p:xfrm>
        <a:graphic>
          <a:graphicData uri="http://schemas.openxmlformats.org/drawingml/2006/table">
            <a:tbl>
              <a:tblPr/>
              <a:tblGrid>
                <a:gridCol w="1460500"/>
                <a:gridCol w="2349500"/>
                <a:gridCol w="882650"/>
              </a:tblGrid>
              <a:tr h="263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Velocidad (Km/s)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n</a:t>
                      </a:r>
                      <a:endParaRPr kumimoji="0" lang="es-E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Vacío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299.792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1</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Aire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299.700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1,0003</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Agua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225.400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1,33</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Vidrio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205.000 (aprox.)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1,46</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Diamante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123.800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2,42</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79" name="Rectangle 28"/>
          <p:cNvSpPr>
            <a:spLocks noChangeArrowheads="1"/>
          </p:cNvSpPr>
          <p:nvPr/>
        </p:nvSpPr>
        <p:spPr bwMode="auto">
          <a:xfrm>
            <a:off x="684213" y="5410200"/>
            <a:ext cx="7200900" cy="97155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2000">
                <a:latin typeface="Times New Roman" pitchFamily="18" charset="0"/>
              </a:rPr>
              <a:t>En el caso del vidrio eligiendo la composición se puede variar ligeramente la densidad y por tanto el índice de refracción.</a:t>
            </a:r>
          </a:p>
        </p:txBody>
      </p:sp>
      <p:sp>
        <p:nvSpPr>
          <p:cNvPr id="10" name="9 Marcador de número de diapositiva"/>
          <p:cNvSpPr>
            <a:spLocks noGrp="1"/>
          </p:cNvSpPr>
          <p:nvPr>
            <p:ph type="sldNum" sz="quarter" idx="10"/>
          </p:nvPr>
        </p:nvSpPr>
        <p:spPr/>
        <p:txBody>
          <a:bodyPr/>
          <a:lstStyle/>
          <a:p>
            <a:pPr>
              <a:defRPr/>
            </a:pPr>
            <a:r>
              <a:rPr lang="es-ES" smtClean="0"/>
              <a:t>Ampliación Redes 4-</a:t>
            </a:r>
            <a:fld id="{658F23D2-BEC3-4ECA-8D12-1C60AD7B7F3B}" type="slidenum">
              <a:rPr lang="es-ES" smtClean="0"/>
              <a:pPr>
                <a:defRPr/>
              </a:pPr>
              <a:t>5</a:t>
            </a:fld>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title"/>
          </p:nvPr>
        </p:nvSpPr>
        <p:spPr>
          <a:noFill/>
        </p:spPr>
        <p:txBody>
          <a:bodyPr/>
          <a:lstStyle/>
          <a:p>
            <a:pPr eaLnBrk="1" hangingPunct="1"/>
            <a:r>
              <a:rPr lang="es-ES_tradnl" smtClean="0"/>
              <a:t>La solución: WDM</a:t>
            </a:r>
            <a:endParaRPr lang="es-ES" smtClean="0"/>
          </a:p>
        </p:txBody>
      </p:sp>
      <p:sp>
        <p:nvSpPr>
          <p:cNvPr id="150532" name="Rectangle 2"/>
          <p:cNvSpPr>
            <a:spLocks noGrp="1" noChangeArrowheads="1"/>
          </p:cNvSpPr>
          <p:nvPr>
            <p:ph type="body" sz="half" idx="1"/>
          </p:nvPr>
        </p:nvSpPr>
        <p:spPr>
          <a:xfrm>
            <a:off x="685800" y="1981200"/>
            <a:ext cx="7270750" cy="1735138"/>
          </a:xfrm>
        </p:spPr>
        <p:txBody>
          <a:bodyPr/>
          <a:lstStyle/>
          <a:p>
            <a:pPr eaLnBrk="1" hangingPunct="1"/>
            <a:r>
              <a:rPr lang="es-ES_tradnl" sz="2000" smtClean="0"/>
              <a:t>WDM (Wavelength Division Multiplexing, multiplexación por división en longitudes de onda) consiste en </a:t>
            </a:r>
            <a:r>
              <a:rPr lang="es-ES_tradnl" sz="2000" b="1" smtClean="0"/>
              <a:t>enviar varias señales a diferentes longitudes de onda (diferentes </a:t>
            </a:r>
            <a:r>
              <a:rPr lang="es-ES_tradnl" sz="2000" b="1" smtClean="0">
                <a:sym typeface="Symbol" pitchFamily="18" charset="2"/>
              </a:rPr>
              <a:t>) </a:t>
            </a:r>
            <a:r>
              <a:rPr lang="es-ES_tradnl" sz="2000" b="1" smtClean="0"/>
              <a:t>por una misma fibra</a:t>
            </a:r>
            <a:r>
              <a:rPr lang="es-ES_tradnl" sz="2000" smtClean="0"/>
              <a:t> (luz de varios ‘colores’)</a:t>
            </a:r>
          </a:p>
        </p:txBody>
      </p:sp>
      <p:pic>
        <p:nvPicPr>
          <p:cNvPr id="150533" name="Picture 4"/>
          <p:cNvPicPr>
            <a:picLocks noGrp="1" noChangeAspect="1" noChangeArrowheads="1"/>
          </p:cNvPicPr>
          <p:nvPr>
            <p:ph sz="half" idx="2"/>
          </p:nvPr>
        </p:nvPicPr>
        <p:blipFill>
          <a:blip r:embed="rId3" cstate="print"/>
          <a:srcRect/>
          <a:stretch>
            <a:fillRect/>
          </a:stretch>
        </p:blipFill>
        <p:spPr>
          <a:xfrm>
            <a:off x="755650" y="3876675"/>
            <a:ext cx="7942263" cy="1928813"/>
          </a:xfrm>
          <a:noFill/>
        </p:spPr>
      </p:pic>
      <p:sp>
        <p:nvSpPr>
          <p:cNvPr id="9" name="8 Marcador de número de diapositiva"/>
          <p:cNvSpPr>
            <a:spLocks noGrp="1"/>
          </p:cNvSpPr>
          <p:nvPr>
            <p:ph type="sldNum" sz="quarter" idx="10"/>
          </p:nvPr>
        </p:nvSpPr>
        <p:spPr/>
        <p:txBody>
          <a:bodyPr/>
          <a:lstStyle/>
          <a:p>
            <a:pPr>
              <a:defRPr/>
            </a:pPr>
            <a:r>
              <a:rPr lang="es-ES" smtClean="0"/>
              <a:t>Ampliación Redes 4-</a:t>
            </a:r>
            <a:fld id="{658F23D2-BEC3-4ECA-8D12-1C60AD7B7F3B}" type="slidenum">
              <a:rPr lang="es-ES" smtClean="0"/>
              <a:pPr>
                <a:defRPr/>
              </a:pPr>
              <a:t>50</a:t>
            </a:fld>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p:txBody>
          <a:bodyPr/>
          <a:lstStyle/>
          <a:p>
            <a:pPr eaLnBrk="1" hangingPunct="1"/>
            <a:r>
              <a:rPr lang="es-ES_tradnl" sz="3600" smtClean="0"/>
              <a:t>Evolución de la WDM</a:t>
            </a:r>
          </a:p>
        </p:txBody>
      </p:sp>
      <p:graphicFrame>
        <p:nvGraphicFramePr>
          <p:cNvPr id="238762" name="Group 170"/>
          <p:cNvGraphicFramePr>
            <a:graphicFrameLocks noGrp="1"/>
          </p:cNvGraphicFramePr>
          <p:nvPr/>
        </p:nvGraphicFramePr>
        <p:xfrm>
          <a:off x="381000" y="2057400"/>
          <a:ext cx="8401050" cy="3895725"/>
        </p:xfrm>
        <a:graphic>
          <a:graphicData uri="http://schemas.openxmlformats.org/drawingml/2006/table">
            <a:tbl>
              <a:tblPr/>
              <a:tblGrid>
                <a:gridCol w="1314450"/>
                <a:gridCol w="1066800"/>
                <a:gridCol w="990600"/>
                <a:gridCol w="1600200"/>
                <a:gridCol w="1524000"/>
                <a:gridCol w="1905000"/>
              </a:tblGrid>
              <a:tr h="490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Generación</a:t>
                      </a:r>
                      <a:endParaRPr kumimoji="0" lang="es-ES" sz="18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Ventana o banda</a:t>
                      </a:r>
                      <a:endParaRPr kumimoji="0" lang="es-E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Nº de </a:t>
                      </a:r>
                      <a:r>
                        <a:rPr kumimoji="0" lang="es-ES_tradnl" sz="1800" b="1" i="0" u="none" strike="noStrike" cap="none" normalizeH="0" baseline="0" smtClean="0">
                          <a:ln>
                            <a:noFill/>
                          </a:ln>
                          <a:solidFill>
                            <a:schemeClr val="tx1"/>
                          </a:solidFill>
                          <a:effectLst/>
                          <a:latin typeface="Times New Roman" pitchFamily="18" charset="0"/>
                          <a:sym typeface="Symbol" pitchFamily="18" charset="2"/>
                        </a:rPr>
                        <a:t></a:t>
                      </a:r>
                      <a:endParaRPr kumimoji="0" lang="es-E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Denominación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smtClean="0">
                          <a:ln>
                            <a:noFill/>
                          </a:ln>
                          <a:solidFill>
                            <a:schemeClr val="tx1"/>
                          </a:solidFill>
                          <a:effectLst/>
                          <a:latin typeface="Times New Roman" pitchFamily="18" charset="0"/>
                        </a:rPr>
                        <a:t>Separación</a:t>
                      </a:r>
                      <a:endParaRPr kumimoji="0" lang="es-E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Times New Roman" pitchFamily="18" charset="0"/>
                        </a:rPr>
                        <a:t>Período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1ª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2ª y 3ª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2</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Wideband 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240 nm</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Finales de los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2ª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3ª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2-8</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Narrowband o Coarse 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3,2 nm</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Principios de los 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3ª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3ª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16-40</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Dense 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0,8-1,6 nm</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Mediados de los 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4ª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 3ª y 4ª</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64-160</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Dense 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0,2-0,4 nm</a:t>
                      </a:r>
                      <a:endParaRPr kumimoji="0" lang="es-E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A partir del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5ª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3ª, 4ª,   E,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Coarse 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20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Times New Roman" pitchFamily="18" charset="0"/>
                        </a:rPr>
                        <a:t>A partir del 2002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51</a:t>
            </a:fld>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2"/>
          <p:cNvPicPr>
            <a:picLocks noChangeAspect="1" noChangeArrowheads="1"/>
          </p:cNvPicPr>
          <p:nvPr/>
        </p:nvPicPr>
        <p:blipFill>
          <a:blip r:embed="rId3" cstate="print"/>
          <a:srcRect/>
          <a:stretch>
            <a:fillRect/>
          </a:stretch>
        </p:blipFill>
        <p:spPr bwMode="auto">
          <a:xfrm>
            <a:off x="914400" y="811213"/>
            <a:ext cx="7219950" cy="5707062"/>
          </a:xfrm>
          <a:prstGeom prst="rect">
            <a:avLst/>
          </a:prstGeom>
          <a:noFill/>
          <a:ln w="9525">
            <a:noFill/>
            <a:miter lim="800000"/>
            <a:headEnd/>
            <a:tailEnd/>
          </a:ln>
        </p:spPr>
      </p:pic>
      <p:sp>
        <p:nvSpPr>
          <p:cNvPr id="152580" name="Text Box 3"/>
          <p:cNvSpPr txBox="1">
            <a:spLocks noChangeArrowheads="1"/>
          </p:cNvSpPr>
          <p:nvPr/>
        </p:nvSpPr>
        <p:spPr bwMode="auto">
          <a:xfrm>
            <a:off x="395288" y="173038"/>
            <a:ext cx="8291512" cy="519112"/>
          </a:xfrm>
          <a:prstGeom prst="rect">
            <a:avLst/>
          </a:prstGeom>
          <a:noFill/>
          <a:ln w="9525">
            <a:noFill/>
            <a:miter lim="800000"/>
            <a:headEnd/>
            <a:tailEnd/>
          </a:ln>
        </p:spPr>
        <p:txBody>
          <a:bodyPr>
            <a:spAutoFit/>
          </a:bodyPr>
          <a:lstStyle/>
          <a:p>
            <a:pPr algn="ctr">
              <a:spcBef>
                <a:spcPct val="50000"/>
              </a:spcBef>
            </a:pPr>
            <a:r>
              <a:rPr lang="es-ES_tradnl" sz="2800"/>
              <a:t>Relación capacidad/número de canales</a:t>
            </a:r>
            <a:endParaRPr lang="es-ES" sz="2800"/>
          </a:p>
        </p:txBody>
      </p:sp>
      <p:sp>
        <p:nvSpPr>
          <p:cNvPr id="152581" name="Oval 4"/>
          <p:cNvSpPr>
            <a:spLocks noChangeArrowheads="1"/>
          </p:cNvSpPr>
          <p:nvPr/>
        </p:nvSpPr>
        <p:spPr bwMode="auto">
          <a:xfrm>
            <a:off x="6407150" y="5456238"/>
            <a:ext cx="325438" cy="311150"/>
          </a:xfrm>
          <a:prstGeom prst="ellipse">
            <a:avLst/>
          </a:prstGeom>
          <a:solidFill>
            <a:srgbClr val="3366FF"/>
          </a:solidFill>
          <a:ln w="9525">
            <a:noFill/>
            <a:round/>
            <a:headEnd/>
            <a:tailEnd/>
          </a:ln>
        </p:spPr>
        <p:txBody>
          <a:bodyPr wrap="none" anchor="ctr"/>
          <a:lstStyle/>
          <a:p>
            <a:pPr algn="ctr"/>
            <a:r>
              <a:rPr lang="es-ES_tradnl" b="1">
                <a:solidFill>
                  <a:schemeClr val="bg1"/>
                </a:solidFill>
                <a:latin typeface="Times New Roman" pitchFamily="18" charset="0"/>
              </a:rPr>
              <a:t>04</a:t>
            </a:r>
            <a:endParaRPr lang="es-ES" b="1">
              <a:solidFill>
                <a:schemeClr val="bg1"/>
              </a:solidFill>
              <a:latin typeface="Times New Roman" pitchFamily="18" charset="0"/>
            </a:endParaRPr>
          </a:p>
        </p:txBody>
      </p:sp>
      <p:sp>
        <p:nvSpPr>
          <p:cNvPr id="152582" name="Oval 6"/>
          <p:cNvSpPr>
            <a:spLocks noChangeArrowheads="1"/>
          </p:cNvSpPr>
          <p:nvPr/>
        </p:nvSpPr>
        <p:spPr bwMode="auto">
          <a:xfrm>
            <a:off x="6407150" y="2636838"/>
            <a:ext cx="325438" cy="311150"/>
          </a:xfrm>
          <a:prstGeom prst="ellipse">
            <a:avLst/>
          </a:prstGeom>
          <a:solidFill>
            <a:srgbClr val="3366FF"/>
          </a:solidFill>
          <a:ln w="9525">
            <a:noFill/>
            <a:round/>
            <a:headEnd/>
            <a:tailEnd/>
          </a:ln>
        </p:spPr>
        <p:txBody>
          <a:bodyPr wrap="none" anchor="ctr"/>
          <a:lstStyle/>
          <a:p>
            <a:pPr algn="ctr"/>
            <a:r>
              <a:rPr lang="es-ES_tradnl" b="1">
                <a:solidFill>
                  <a:schemeClr val="bg1"/>
                </a:solidFill>
                <a:latin typeface="Times New Roman" pitchFamily="18" charset="0"/>
              </a:rPr>
              <a:t>08</a:t>
            </a:r>
            <a:endParaRPr lang="es-ES" b="1">
              <a:solidFill>
                <a:schemeClr val="bg1"/>
              </a:solidFill>
              <a:latin typeface="Times New Roman" pitchFamily="18" charset="0"/>
            </a:endParaRPr>
          </a:p>
        </p:txBody>
      </p:sp>
      <p:sp>
        <p:nvSpPr>
          <p:cNvPr id="152583" name="AutoShape 7"/>
          <p:cNvSpPr>
            <a:spLocks noChangeArrowheads="1"/>
          </p:cNvSpPr>
          <p:nvPr/>
        </p:nvSpPr>
        <p:spPr bwMode="auto">
          <a:xfrm>
            <a:off x="6488113" y="3005138"/>
            <a:ext cx="142875" cy="2359025"/>
          </a:xfrm>
          <a:prstGeom prst="upArrow">
            <a:avLst>
              <a:gd name="adj1" fmla="val 50000"/>
              <a:gd name="adj2" fmla="val 412778"/>
            </a:avLst>
          </a:prstGeom>
          <a:solidFill>
            <a:srgbClr val="00CCFF"/>
          </a:solidFill>
          <a:ln w="9525">
            <a:noFill/>
            <a:miter lim="800000"/>
            <a:headEnd/>
            <a:tailEnd/>
          </a:ln>
        </p:spPr>
        <p:txBody>
          <a:bodyPr wrap="none" anchor="ctr"/>
          <a:lstStyle/>
          <a:p>
            <a:endParaRPr lang="es-ES"/>
          </a:p>
        </p:txBody>
      </p:sp>
      <p:sp>
        <p:nvSpPr>
          <p:cNvPr id="11" name="1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52</a:t>
            </a:fld>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a:xfrm>
            <a:off x="728663" y="260350"/>
            <a:ext cx="7772400" cy="1143000"/>
          </a:xfrm>
        </p:spPr>
        <p:txBody>
          <a:bodyPr/>
          <a:lstStyle/>
          <a:p>
            <a:pPr eaLnBrk="1" hangingPunct="1"/>
            <a:r>
              <a:rPr lang="es-ES" smtClean="0"/>
              <a:t>Los dos tipos de WDM</a:t>
            </a:r>
          </a:p>
        </p:txBody>
      </p:sp>
      <p:graphicFrame>
        <p:nvGraphicFramePr>
          <p:cNvPr id="1516618" name="Group 74"/>
          <p:cNvGraphicFramePr>
            <a:graphicFrameLocks noGrp="1"/>
          </p:cNvGraphicFramePr>
          <p:nvPr>
            <p:ph idx="1"/>
          </p:nvPr>
        </p:nvGraphicFramePr>
        <p:xfrm>
          <a:off x="611188" y="1412875"/>
          <a:ext cx="8064500" cy="4650870"/>
        </p:xfrm>
        <a:graphic>
          <a:graphicData uri="http://schemas.openxmlformats.org/drawingml/2006/table">
            <a:tbl>
              <a:tblPr/>
              <a:tblGrid>
                <a:gridCol w="2376487"/>
                <a:gridCol w="1871663"/>
                <a:gridCol w="3816350"/>
              </a:tblGrid>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Característica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CWDM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rPr>
                        <a:t>DWDM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Número de canales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40 – 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Longitudes de onda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1270 – 1610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1530-1625 nm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Estándar ITU-T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G.694.2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G.694.1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Separación entre canales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20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0,8 nm (100 GHz):   40 canales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0,4 nm   (50 GHz):   80 canales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0,2 nm  (25 GHz):  160 canales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0,1 nm (12,5 GHz): 320 canales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Alcance 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60 Km (aprox)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 Ilimitado (con amplificadores y repetidores)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Aplicación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LAN, 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MAN, WAN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Costo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Bajo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rPr>
                        <a:t>Medio-Alto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7 Marcador de número de diapositiva"/>
          <p:cNvSpPr>
            <a:spLocks noGrp="1"/>
          </p:cNvSpPr>
          <p:nvPr>
            <p:ph type="sldNum" sz="quarter" idx="10"/>
          </p:nvPr>
        </p:nvSpPr>
        <p:spPr/>
        <p:txBody>
          <a:bodyPr/>
          <a:lstStyle/>
          <a:p>
            <a:pPr>
              <a:defRPr/>
            </a:pPr>
            <a:r>
              <a:rPr lang="es-ES" smtClean="0"/>
              <a:t>Ampliación Redes 4-</a:t>
            </a:r>
            <a:fld id="{9D0AE9F7-0922-4AFB-9979-2EA95DE2B510}" type="slidenum">
              <a:rPr lang="es-ES" smtClean="0"/>
              <a:pPr>
                <a:defRPr/>
              </a:pPr>
              <a:t>53</a:t>
            </a:fld>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r>
              <a:rPr lang="es-ES" smtClean="0"/>
              <a:t>Elementos tecnológicos de WDM</a:t>
            </a:r>
          </a:p>
        </p:txBody>
      </p:sp>
      <p:sp>
        <p:nvSpPr>
          <p:cNvPr id="154628" name="Rectangle 3"/>
          <p:cNvSpPr>
            <a:spLocks noGrp="1" noChangeArrowheads="1"/>
          </p:cNvSpPr>
          <p:nvPr>
            <p:ph type="body" idx="1"/>
          </p:nvPr>
        </p:nvSpPr>
        <p:spPr/>
        <p:txBody>
          <a:bodyPr/>
          <a:lstStyle/>
          <a:p>
            <a:pPr eaLnBrk="1" hangingPunct="1">
              <a:lnSpc>
                <a:spcPct val="90000"/>
              </a:lnSpc>
            </a:pPr>
            <a:r>
              <a:rPr lang="es-ES" smtClean="0"/>
              <a:t>Los principales avances tecnológicos que han permitido el desarrollo de WDM son:</a:t>
            </a:r>
          </a:p>
          <a:p>
            <a:pPr lvl="1" eaLnBrk="1" hangingPunct="1">
              <a:lnSpc>
                <a:spcPct val="90000"/>
              </a:lnSpc>
            </a:pPr>
            <a:r>
              <a:rPr lang="es-ES" smtClean="0"/>
              <a:t>Los emisores láser sintonizables</a:t>
            </a:r>
          </a:p>
          <a:p>
            <a:pPr lvl="1" eaLnBrk="1" hangingPunct="1">
              <a:lnSpc>
                <a:spcPct val="90000"/>
              </a:lnSpc>
            </a:pPr>
            <a:r>
              <a:rPr lang="es-ES" smtClean="0"/>
              <a:t>Las rejillas de Bragg, integradas en la fibra, para separar las lambdas en el receptor</a:t>
            </a:r>
          </a:p>
          <a:p>
            <a:pPr lvl="1" eaLnBrk="1" hangingPunct="1">
              <a:lnSpc>
                <a:spcPct val="90000"/>
              </a:lnSpc>
            </a:pPr>
            <a:r>
              <a:rPr lang="es-ES" smtClean="0"/>
              <a:t>Los amplificadores EDFA integrados en la fibra</a:t>
            </a:r>
          </a:p>
          <a:p>
            <a:pPr lvl="1" eaLnBrk="1" hangingPunct="1">
              <a:lnSpc>
                <a:spcPct val="90000"/>
              </a:lnSpc>
            </a:pPr>
            <a:r>
              <a:rPr lang="es-ES" smtClean="0"/>
              <a:t>Las fibras sin ‘pico de agua’ (LWP) y las fibras con baja dispersión (NZDSF)</a:t>
            </a:r>
          </a:p>
          <a:p>
            <a:pPr lvl="1" eaLnBrk="1" hangingPunct="1">
              <a:lnSpc>
                <a:spcPct val="90000"/>
              </a:lnSpc>
            </a:pPr>
            <a:endParaRPr lang="es-ES"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54</a:t>
            </a:fld>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ChangeArrowheads="1"/>
          </p:cNvSpPr>
          <p:nvPr/>
        </p:nvSpPr>
        <p:spPr bwMode="auto">
          <a:xfrm>
            <a:off x="5181600" y="4238625"/>
            <a:ext cx="2981325" cy="1057275"/>
          </a:xfrm>
          <a:prstGeom prst="rect">
            <a:avLst/>
          </a:prstGeom>
          <a:solidFill>
            <a:srgbClr val="969696"/>
          </a:solidFill>
          <a:ln w="19050">
            <a:noFill/>
            <a:miter lim="800000"/>
            <a:headEnd/>
            <a:tailEnd/>
          </a:ln>
        </p:spPr>
        <p:txBody>
          <a:bodyPr wrap="none" anchor="ctr"/>
          <a:lstStyle/>
          <a:p>
            <a:endParaRPr lang="es-ES"/>
          </a:p>
        </p:txBody>
      </p:sp>
      <p:sp>
        <p:nvSpPr>
          <p:cNvPr id="155652" name="Rectangle 3"/>
          <p:cNvSpPr>
            <a:spLocks noChangeArrowheads="1"/>
          </p:cNvSpPr>
          <p:nvPr/>
        </p:nvSpPr>
        <p:spPr bwMode="auto">
          <a:xfrm>
            <a:off x="933450" y="4205288"/>
            <a:ext cx="2489200" cy="1498600"/>
          </a:xfrm>
          <a:prstGeom prst="rect">
            <a:avLst/>
          </a:prstGeom>
          <a:solidFill>
            <a:srgbClr val="969696"/>
          </a:solidFill>
          <a:ln w="19050">
            <a:noFill/>
            <a:miter lim="800000"/>
            <a:headEnd/>
            <a:tailEnd/>
          </a:ln>
        </p:spPr>
        <p:txBody>
          <a:bodyPr wrap="none" anchor="ctr"/>
          <a:lstStyle/>
          <a:p>
            <a:endParaRPr lang="es-ES"/>
          </a:p>
        </p:txBody>
      </p:sp>
      <p:sp>
        <p:nvSpPr>
          <p:cNvPr id="155653" name="Text Box 4"/>
          <p:cNvSpPr txBox="1">
            <a:spLocks noChangeArrowheads="1"/>
          </p:cNvSpPr>
          <p:nvPr/>
        </p:nvSpPr>
        <p:spPr bwMode="auto">
          <a:xfrm>
            <a:off x="2051050" y="195263"/>
            <a:ext cx="5545138" cy="641350"/>
          </a:xfrm>
          <a:prstGeom prst="rect">
            <a:avLst/>
          </a:prstGeom>
          <a:noFill/>
          <a:ln w="9525">
            <a:noFill/>
            <a:miter lim="800000"/>
            <a:headEnd/>
            <a:tailEnd/>
          </a:ln>
        </p:spPr>
        <p:txBody>
          <a:bodyPr>
            <a:spAutoFit/>
          </a:bodyPr>
          <a:lstStyle/>
          <a:p>
            <a:pPr>
              <a:spcBef>
                <a:spcPct val="50000"/>
              </a:spcBef>
            </a:pPr>
            <a:r>
              <a:rPr lang="es-ES_tradnl" sz="3600"/>
              <a:t>Funcionamiento de WDM</a:t>
            </a:r>
            <a:endParaRPr lang="es-ES" sz="3600"/>
          </a:p>
        </p:txBody>
      </p:sp>
      <p:grpSp>
        <p:nvGrpSpPr>
          <p:cNvPr id="155654" name="Group 5"/>
          <p:cNvGrpSpPr>
            <a:grpSpLocks/>
          </p:cNvGrpSpPr>
          <p:nvPr/>
        </p:nvGrpSpPr>
        <p:grpSpPr bwMode="auto">
          <a:xfrm>
            <a:off x="1019175" y="1057275"/>
            <a:ext cx="2241550" cy="290513"/>
            <a:chOff x="642" y="785"/>
            <a:chExt cx="1412" cy="183"/>
          </a:xfrm>
        </p:grpSpPr>
        <p:sp>
          <p:nvSpPr>
            <p:cNvPr id="155839" name="Line 6"/>
            <p:cNvSpPr>
              <a:spLocks noChangeShapeType="1"/>
            </p:cNvSpPr>
            <p:nvPr/>
          </p:nvSpPr>
          <p:spPr bwMode="auto">
            <a:xfrm>
              <a:off x="642" y="842"/>
              <a:ext cx="276" cy="0"/>
            </a:xfrm>
            <a:prstGeom prst="line">
              <a:avLst/>
            </a:prstGeom>
            <a:noFill/>
            <a:ln w="19050">
              <a:solidFill>
                <a:srgbClr val="FF6600"/>
              </a:solidFill>
              <a:round/>
              <a:headEnd/>
              <a:tailEnd/>
            </a:ln>
          </p:spPr>
          <p:txBody>
            <a:bodyPr/>
            <a:lstStyle/>
            <a:p>
              <a:endParaRPr lang="es-ES"/>
            </a:p>
          </p:txBody>
        </p:sp>
        <p:sp>
          <p:nvSpPr>
            <p:cNvPr id="155840" name="Line 7"/>
            <p:cNvSpPr>
              <a:spLocks noChangeShapeType="1"/>
            </p:cNvSpPr>
            <p:nvPr/>
          </p:nvSpPr>
          <p:spPr bwMode="auto">
            <a:xfrm flipV="1">
              <a:off x="1053" y="842"/>
              <a:ext cx="516" cy="3"/>
            </a:xfrm>
            <a:prstGeom prst="line">
              <a:avLst/>
            </a:prstGeom>
            <a:noFill/>
            <a:ln w="19050">
              <a:solidFill>
                <a:srgbClr val="800080"/>
              </a:solidFill>
              <a:round/>
              <a:headEnd/>
              <a:tailEnd/>
            </a:ln>
          </p:spPr>
          <p:txBody>
            <a:bodyPr/>
            <a:lstStyle/>
            <a:p>
              <a:endParaRPr lang="es-ES"/>
            </a:p>
          </p:txBody>
        </p:sp>
        <p:sp>
          <p:nvSpPr>
            <p:cNvPr id="155841" name="Rectangle 8"/>
            <p:cNvSpPr>
              <a:spLocks noChangeArrowheads="1"/>
            </p:cNvSpPr>
            <p:nvPr/>
          </p:nvSpPr>
          <p:spPr bwMode="auto">
            <a:xfrm>
              <a:off x="1118" y="895"/>
              <a:ext cx="351" cy="73"/>
            </a:xfrm>
            <a:prstGeom prst="rect">
              <a:avLst/>
            </a:prstGeom>
            <a:solidFill>
              <a:srgbClr val="FF0000"/>
            </a:solidFill>
            <a:ln w="9525">
              <a:noFill/>
              <a:miter lim="800000"/>
              <a:headEnd/>
              <a:tailEnd/>
            </a:ln>
          </p:spPr>
          <p:txBody>
            <a:bodyPr wrap="none" anchor="ctr"/>
            <a:lstStyle/>
            <a:p>
              <a:endParaRPr lang="es-ES"/>
            </a:p>
          </p:txBody>
        </p:sp>
        <p:sp>
          <p:nvSpPr>
            <p:cNvPr id="155842" name="Line 9"/>
            <p:cNvSpPr>
              <a:spLocks noChangeShapeType="1"/>
            </p:cNvSpPr>
            <p:nvPr/>
          </p:nvSpPr>
          <p:spPr bwMode="auto">
            <a:xfrm>
              <a:off x="1472" y="928"/>
              <a:ext cx="102" cy="0"/>
            </a:xfrm>
            <a:prstGeom prst="line">
              <a:avLst/>
            </a:prstGeom>
            <a:noFill/>
            <a:ln w="19050">
              <a:solidFill>
                <a:srgbClr val="FF0000"/>
              </a:solidFill>
              <a:round/>
              <a:headEnd/>
              <a:tailEnd/>
            </a:ln>
          </p:spPr>
          <p:txBody>
            <a:bodyPr/>
            <a:lstStyle/>
            <a:p>
              <a:endParaRPr lang="es-ES"/>
            </a:p>
          </p:txBody>
        </p:sp>
        <p:sp>
          <p:nvSpPr>
            <p:cNvPr id="155843" name="Line 10"/>
            <p:cNvSpPr>
              <a:spLocks noChangeShapeType="1"/>
            </p:cNvSpPr>
            <p:nvPr/>
          </p:nvSpPr>
          <p:spPr bwMode="auto">
            <a:xfrm>
              <a:off x="1706" y="893"/>
              <a:ext cx="348" cy="0"/>
            </a:xfrm>
            <a:prstGeom prst="line">
              <a:avLst/>
            </a:prstGeom>
            <a:noFill/>
            <a:ln w="19050">
              <a:solidFill>
                <a:srgbClr val="FF0000"/>
              </a:solidFill>
              <a:round/>
              <a:headEnd/>
              <a:tailEnd/>
            </a:ln>
          </p:spPr>
          <p:txBody>
            <a:bodyPr/>
            <a:lstStyle/>
            <a:p>
              <a:endParaRPr lang="es-ES"/>
            </a:p>
          </p:txBody>
        </p:sp>
        <p:sp>
          <p:nvSpPr>
            <p:cNvPr id="155844" name="Rectangle 11"/>
            <p:cNvSpPr>
              <a:spLocks noChangeArrowheads="1"/>
            </p:cNvSpPr>
            <p:nvPr/>
          </p:nvSpPr>
          <p:spPr bwMode="auto">
            <a:xfrm>
              <a:off x="921" y="785"/>
              <a:ext cx="126" cy="126"/>
            </a:xfrm>
            <a:prstGeom prst="rect">
              <a:avLst/>
            </a:prstGeom>
            <a:noFill/>
            <a:ln w="19050">
              <a:solidFill>
                <a:schemeClr val="accent2"/>
              </a:solidFill>
              <a:miter lim="800000"/>
              <a:headEnd/>
              <a:tailEnd/>
            </a:ln>
          </p:spPr>
          <p:txBody>
            <a:bodyPr wrap="none" anchor="ctr"/>
            <a:lstStyle/>
            <a:p>
              <a:endParaRPr lang="es-ES"/>
            </a:p>
          </p:txBody>
        </p:sp>
        <p:sp>
          <p:nvSpPr>
            <p:cNvPr id="155845" name="Rectangle 12"/>
            <p:cNvSpPr>
              <a:spLocks noChangeArrowheads="1"/>
            </p:cNvSpPr>
            <p:nvPr/>
          </p:nvSpPr>
          <p:spPr bwMode="auto">
            <a:xfrm>
              <a:off x="1569" y="82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55" name="Group 13"/>
          <p:cNvGrpSpPr>
            <a:grpSpLocks/>
          </p:cNvGrpSpPr>
          <p:nvPr/>
        </p:nvGrpSpPr>
        <p:grpSpPr bwMode="auto">
          <a:xfrm>
            <a:off x="1028700" y="1377950"/>
            <a:ext cx="2241550" cy="290513"/>
            <a:chOff x="642" y="1005"/>
            <a:chExt cx="1412" cy="183"/>
          </a:xfrm>
        </p:grpSpPr>
        <p:sp>
          <p:nvSpPr>
            <p:cNvPr id="155832" name="Line 14"/>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833" name="Line 15"/>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834" name="Rectangle 16"/>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835" name="Line 17"/>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836" name="Line 18"/>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837" name="Rectangle 19"/>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838" name="Rectangle 20"/>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56" name="Group 21"/>
          <p:cNvGrpSpPr>
            <a:grpSpLocks/>
          </p:cNvGrpSpPr>
          <p:nvPr/>
        </p:nvGrpSpPr>
        <p:grpSpPr bwMode="auto">
          <a:xfrm>
            <a:off x="1028700" y="1711325"/>
            <a:ext cx="2241550" cy="290513"/>
            <a:chOff x="642" y="1005"/>
            <a:chExt cx="1412" cy="183"/>
          </a:xfrm>
        </p:grpSpPr>
        <p:sp>
          <p:nvSpPr>
            <p:cNvPr id="155825" name="Line 22"/>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826" name="Line 23"/>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827" name="Rectangle 24"/>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828" name="Line 25"/>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829" name="Line 26"/>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830" name="Rectangle 27"/>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831" name="Rectangle 28"/>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57" name="Group 29"/>
          <p:cNvGrpSpPr>
            <a:grpSpLocks/>
          </p:cNvGrpSpPr>
          <p:nvPr/>
        </p:nvGrpSpPr>
        <p:grpSpPr bwMode="auto">
          <a:xfrm>
            <a:off x="990600" y="2020888"/>
            <a:ext cx="2241550" cy="290512"/>
            <a:chOff x="642" y="1005"/>
            <a:chExt cx="1412" cy="183"/>
          </a:xfrm>
        </p:grpSpPr>
        <p:sp>
          <p:nvSpPr>
            <p:cNvPr id="155818" name="Line 30"/>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819" name="Line 31"/>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820" name="Rectangle 32"/>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821" name="Line 33"/>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822" name="Line 34"/>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823" name="Rectangle 35"/>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824" name="Rectangle 36"/>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58" name="Group 37"/>
          <p:cNvGrpSpPr>
            <a:grpSpLocks/>
          </p:cNvGrpSpPr>
          <p:nvPr/>
        </p:nvGrpSpPr>
        <p:grpSpPr bwMode="auto">
          <a:xfrm>
            <a:off x="1022350" y="2355850"/>
            <a:ext cx="2241550" cy="290513"/>
            <a:chOff x="642" y="1005"/>
            <a:chExt cx="1412" cy="183"/>
          </a:xfrm>
        </p:grpSpPr>
        <p:sp>
          <p:nvSpPr>
            <p:cNvPr id="155811" name="Line 38"/>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812" name="Line 39"/>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813" name="Rectangle 40"/>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814" name="Line 41"/>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815" name="Line 42"/>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816" name="Rectangle 43"/>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817" name="Rectangle 44"/>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59" name="Group 45"/>
          <p:cNvGrpSpPr>
            <a:grpSpLocks/>
          </p:cNvGrpSpPr>
          <p:nvPr/>
        </p:nvGrpSpPr>
        <p:grpSpPr bwMode="auto">
          <a:xfrm>
            <a:off x="1022350" y="2682875"/>
            <a:ext cx="2241550" cy="290513"/>
            <a:chOff x="642" y="1005"/>
            <a:chExt cx="1412" cy="183"/>
          </a:xfrm>
        </p:grpSpPr>
        <p:sp>
          <p:nvSpPr>
            <p:cNvPr id="155804" name="Line 46"/>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805" name="Line 47"/>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806" name="Rectangle 48"/>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807" name="Line 49"/>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808" name="Line 50"/>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809" name="Rectangle 51"/>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810" name="Rectangle 52"/>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60" name="Group 53"/>
          <p:cNvGrpSpPr>
            <a:grpSpLocks/>
          </p:cNvGrpSpPr>
          <p:nvPr/>
        </p:nvGrpSpPr>
        <p:grpSpPr bwMode="auto">
          <a:xfrm>
            <a:off x="1019175" y="3016250"/>
            <a:ext cx="2241550" cy="290513"/>
            <a:chOff x="642" y="1005"/>
            <a:chExt cx="1412" cy="183"/>
          </a:xfrm>
        </p:grpSpPr>
        <p:sp>
          <p:nvSpPr>
            <p:cNvPr id="155797" name="Line 54"/>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798" name="Line 55"/>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799" name="Rectangle 56"/>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800" name="Line 57"/>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801" name="Line 58"/>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802" name="Rectangle 59"/>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803" name="Rectangle 60"/>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grpSp>
        <p:nvGrpSpPr>
          <p:cNvPr id="155661" name="Group 61"/>
          <p:cNvGrpSpPr>
            <a:grpSpLocks/>
          </p:cNvGrpSpPr>
          <p:nvPr/>
        </p:nvGrpSpPr>
        <p:grpSpPr bwMode="auto">
          <a:xfrm>
            <a:off x="1016000" y="3340100"/>
            <a:ext cx="2241550" cy="290513"/>
            <a:chOff x="642" y="1005"/>
            <a:chExt cx="1412" cy="183"/>
          </a:xfrm>
        </p:grpSpPr>
        <p:sp>
          <p:nvSpPr>
            <p:cNvPr id="155790" name="Line 62"/>
            <p:cNvSpPr>
              <a:spLocks noChangeShapeType="1"/>
            </p:cNvSpPr>
            <p:nvPr/>
          </p:nvSpPr>
          <p:spPr bwMode="auto">
            <a:xfrm>
              <a:off x="642" y="1062"/>
              <a:ext cx="276" cy="0"/>
            </a:xfrm>
            <a:prstGeom prst="line">
              <a:avLst/>
            </a:prstGeom>
            <a:noFill/>
            <a:ln w="19050">
              <a:solidFill>
                <a:srgbClr val="FF6600"/>
              </a:solidFill>
              <a:round/>
              <a:headEnd/>
              <a:tailEnd/>
            </a:ln>
          </p:spPr>
          <p:txBody>
            <a:bodyPr/>
            <a:lstStyle/>
            <a:p>
              <a:endParaRPr lang="es-ES"/>
            </a:p>
          </p:txBody>
        </p:sp>
        <p:sp>
          <p:nvSpPr>
            <p:cNvPr id="155791" name="Line 63"/>
            <p:cNvSpPr>
              <a:spLocks noChangeShapeType="1"/>
            </p:cNvSpPr>
            <p:nvPr/>
          </p:nvSpPr>
          <p:spPr bwMode="auto">
            <a:xfrm flipV="1">
              <a:off x="1053" y="1062"/>
              <a:ext cx="516" cy="3"/>
            </a:xfrm>
            <a:prstGeom prst="line">
              <a:avLst/>
            </a:prstGeom>
            <a:noFill/>
            <a:ln w="19050">
              <a:solidFill>
                <a:srgbClr val="800080"/>
              </a:solidFill>
              <a:round/>
              <a:headEnd/>
              <a:tailEnd/>
            </a:ln>
          </p:spPr>
          <p:txBody>
            <a:bodyPr/>
            <a:lstStyle/>
            <a:p>
              <a:endParaRPr lang="es-ES"/>
            </a:p>
          </p:txBody>
        </p:sp>
        <p:sp>
          <p:nvSpPr>
            <p:cNvPr id="155792" name="Rectangle 64"/>
            <p:cNvSpPr>
              <a:spLocks noChangeArrowheads="1"/>
            </p:cNvSpPr>
            <p:nvPr/>
          </p:nvSpPr>
          <p:spPr bwMode="auto">
            <a:xfrm>
              <a:off x="1118" y="1115"/>
              <a:ext cx="351" cy="73"/>
            </a:xfrm>
            <a:prstGeom prst="rect">
              <a:avLst/>
            </a:prstGeom>
            <a:solidFill>
              <a:srgbClr val="FF0000"/>
            </a:solidFill>
            <a:ln w="9525">
              <a:noFill/>
              <a:miter lim="800000"/>
              <a:headEnd/>
              <a:tailEnd/>
            </a:ln>
          </p:spPr>
          <p:txBody>
            <a:bodyPr wrap="none" anchor="ctr"/>
            <a:lstStyle/>
            <a:p>
              <a:endParaRPr lang="es-ES"/>
            </a:p>
          </p:txBody>
        </p:sp>
        <p:sp>
          <p:nvSpPr>
            <p:cNvPr id="155793" name="Line 65"/>
            <p:cNvSpPr>
              <a:spLocks noChangeShapeType="1"/>
            </p:cNvSpPr>
            <p:nvPr/>
          </p:nvSpPr>
          <p:spPr bwMode="auto">
            <a:xfrm>
              <a:off x="1472" y="1148"/>
              <a:ext cx="102" cy="0"/>
            </a:xfrm>
            <a:prstGeom prst="line">
              <a:avLst/>
            </a:prstGeom>
            <a:noFill/>
            <a:ln w="19050">
              <a:solidFill>
                <a:srgbClr val="FF0000"/>
              </a:solidFill>
              <a:round/>
              <a:headEnd/>
              <a:tailEnd/>
            </a:ln>
          </p:spPr>
          <p:txBody>
            <a:bodyPr/>
            <a:lstStyle/>
            <a:p>
              <a:endParaRPr lang="es-ES"/>
            </a:p>
          </p:txBody>
        </p:sp>
        <p:sp>
          <p:nvSpPr>
            <p:cNvPr id="155794" name="Line 66"/>
            <p:cNvSpPr>
              <a:spLocks noChangeShapeType="1"/>
            </p:cNvSpPr>
            <p:nvPr/>
          </p:nvSpPr>
          <p:spPr bwMode="auto">
            <a:xfrm>
              <a:off x="1706" y="1113"/>
              <a:ext cx="348" cy="0"/>
            </a:xfrm>
            <a:prstGeom prst="line">
              <a:avLst/>
            </a:prstGeom>
            <a:noFill/>
            <a:ln w="19050">
              <a:solidFill>
                <a:srgbClr val="FF0000"/>
              </a:solidFill>
              <a:round/>
              <a:headEnd/>
              <a:tailEnd/>
            </a:ln>
          </p:spPr>
          <p:txBody>
            <a:bodyPr/>
            <a:lstStyle/>
            <a:p>
              <a:endParaRPr lang="es-ES"/>
            </a:p>
          </p:txBody>
        </p:sp>
        <p:sp>
          <p:nvSpPr>
            <p:cNvPr id="155795" name="Rectangle 67"/>
            <p:cNvSpPr>
              <a:spLocks noChangeArrowheads="1"/>
            </p:cNvSpPr>
            <p:nvPr/>
          </p:nvSpPr>
          <p:spPr bwMode="auto">
            <a:xfrm>
              <a:off x="921" y="1005"/>
              <a:ext cx="126" cy="126"/>
            </a:xfrm>
            <a:prstGeom prst="rect">
              <a:avLst/>
            </a:prstGeom>
            <a:noFill/>
            <a:ln w="19050">
              <a:solidFill>
                <a:schemeClr val="accent2"/>
              </a:solidFill>
              <a:miter lim="800000"/>
              <a:headEnd/>
              <a:tailEnd/>
            </a:ln>
          </p:spPr>
          <p:txBody>
            <a:bodyPr wrap="none" anchor="ctr"/>
            <a:lstStyle/>
            <a:p>
              <a:endParaRPr lang="es-ES"/>
            </a:p>
          </p:txBody>
        </p:sp>
        <p:sp>
          <p:nvSpPr>
            <p:cNvPr id="155796" name="Rectangle 68"/>
            <p:cNvSpPr>
              <a:spLocks noChangeArrowheads="1"/>
            </p:cNvSpPr>
            <p:nvPr/>
          </p:nvSpPr>
          <p:spPr bwMode="auto">
            <a:xfrm>
              <a:off x="1569" y="1047"/>
              <a:ext cx="138" cy="120"/>
            </a:xfrm>
            <a:prstGeom prst="rect">
              <a:avLst/>
            </a:prstGeom>
            <a:noFill/>
            <a:ln w="19050">
              <a:solidFill>
                <a:schemeClr val="accent2"/>
              </a:solidFill>
              <a:miter lim="800000"/>
              <a:headEnd/>
              <a:tailEnd/>
            </a:ln>
          </p:spPr>
          <p:txBody>
            <a:bodyPr wrap="none" anchor="ctr"/>
            <a:lstStyle/>
            <a:p>
              <a:endParaRPr lang="es-ES"/>
            </a:p>
          </p:txBody>
        </p:sp>
      </p:grpSp>
      <p:sp>
        <p:nvSpPr>
          <p:cNvPr id="155662" name="Rectangle 69"/>
          <p:cNvSpPr>
            <a:spLocks noChangeArrowheads="1"/>
          </p:cNvSpPr>
          <p:nvPr/>
        </p:nvSpPr>
        <p:spPr bwMode="auto">
          <a:xfrm>
            <a:off x="3232150" y="1011238"/>
            <a:ext cx="444500" cy="2698750"/>
          </a:xfrm>
          <a:prstGeom prst="rect">
            <a:avLst/>
          </a:prstGeom>
          <a:solidFill>
            <a:srgbClr val="800000"/>
          </a:solidFill>
          <a:ln w="9525">
            <a:solidFill>
              <a:schemeClr val="tx1"/>
            </a:solidFill>
            <a:miter lim="800000"/>
            <a:headEnd/>
            <a:tailEnd/>
          </a:ln>
        </p:spPr>
        <p:txBody>
          <a:bodyPr wrap="none" anchor="ctr"/>
          <a:lstStyle/>
          <a:p>
            <a:endParaRPr lang="es-ES"/>
          </a:p>
        </p:txBody>
      </p:sp>
      <p:sp>
        <p:nvSpPr>
          <p:cNvPr id="155663" name="Text Box 70"/>
          <p:cNvSpPr txBox="1">
            <a:spLocks noChangeArrowheads="1"/>
          </p:cNvSpPr>
          <p:nvPr/>
        </p:nvSpPr>
        <p:spPr bwMode="auto">
          <a:xfrm rot="-5400000">
            <a:off x="2420143" y="2189957"/>
            <a:ext cx="2132013" cy="336550"/>
          </a:xfrm>
          <a:prstGeom prst="rect">
            <a:avLst/>
          </a:prstGeom>
          <a:noFill/>
          <a:ln w="9525">
            <a:noFill/>
            <a:miter lim="800000"/>
            <a:headEnd/>
            <a:tailEnd/>
          </a:ln>
        </p:spPr>
        <p:txBody>
          <a:bodyPr>
            <a:spAutoFit/>
          </a:bodyPr>
          <a:lstStyle/>
          <a:p>
            <a:pPr>
              <a:spcBef>
                <a:spcPct val="50000"/>
              </a:spcBef>
            </a:pPr>
            <a:r>
              <a:rPr lang="es-ES" b="1">
                <a:solidFill>
                  <a:schemeClr val="bg1"/>
                </a:solidFill>
              </a:rPr>
              <a:t>Combinador Óptico</a:t>
            </a:r>
          </a:p>
        </p:txBody>
      </p:sp>
      <p:sp>
        <p:nvSpPr>
          <p:cNvPr id="155664" name="Text Box 71"/>
          <p:cNvSpPr txBox="1">
            <a:spLocks noChangeArrowheads="1"/>
          </p:cNvSpPr>
          <p:nvPr/>
        </p:nvSpPr>
        <p:spPr bwMode="auto">
          <a:xfrm>
            <a:off x="685800" y="985838"/>
            <a:ext cx="296863" cy="336550"/>
          </a:xfrm>
          <a:prstGeom prst="rect">
            <a:avLst/>
          </a:prstGeom>
          <a:noFill/>
          <a:ln w="9525">
            <a:noFill/>
            <a:miter lim="800000"/>
            <a:headEnd/>
            <a:tailEnd/>
          </a:ln>
        </p:spPr>
        <p:txBody>
          <a:bodyPr wrap="none">
            <a:spAutoFit/>
          </a:bodyPr>
          <a:lstStyle/>
          <a:p>
            <a:r>
              <a:rPr lang="es-ES" b="1"/>
              <a:t>0</a:t>
            </a:r>
          </a:p>
        </p:txBody>
      </p:sp>
      <p:sp>
        <p:nvSpPr>
          <p:cNvPr id="155665" name="Text Box 72"/>
          <p:cNvSpPr txBox="1">
            <a:spLocks noChangeArrowheads="1"/>
          </p:cNvSpPr>
          <p:nvPr/>
        </p:nvSpPr>
        <p:spPr bwMode="auto">
          <a:xfrm>
            <a:off x="685800" y="1290638"/>
            <a:ext cx="296863" cy="336550"/>
          </a:xfrm>
          <a:prstGeom prst="rect">
            <a:avLst/>
          </a:prstGeom>
          <a:noFill/>
          <a:ln w="9525">
            <a:noFill/>
            <a:miter lim="800000"/>
            <a:headEnd/>
            <a:tailEnd/>
          </a:ln>
        </p:spPr>
        <p:txBody>
          <a:bodyPr wrap="none">
            <a:spAutoFit/>
          </a:bodyPr>
          <a:lstStyle/>
          <a:p>
            <a:r>
              <a:rPr lang="es-ES" b="1"/>
              <a:t>1</a:t>
            </a:r>
          </a:p>
        </p:txBody>
      </p:sp>
      <p:sp>
        <p:nvSpPr>
          <p:cNvPr id="155666" name="Text Box 73"/>
          <p:cNvSpPr txBox="1">
            <a:spLocks noChangeArrowheads="1"/>
          </p:cNvSpPr>
          <p:nvPr/>
        </p:nvSpPr>
        <p:spPr bwMode="auto">
          <a:xfrm>
            <a:off x="685800" y="1639888"/>
            <a:ext cx="296863" cy="336550"/>
          </a:xfrm>
          <a:prstGeom prst="rect">
            <a:avLst/>
          </a:prstGeom>
          <a:noFill/>
          <a:ln w="9525">
            <a:noFill/>
            <a:miter lim="800000"/>
            <a:headEnd/>
            <a:tailEnd/>
          </a:ln>
        </p:spPr>
        <p:txBody>
          <a:bodyPr wrap="none">
            <a:spAutoFit/>
          </a:bodyPr>
          <a:lstStyle/>
          <a:p>
            <a:r>
              <a:rPr lang="es-ES" b="1"/>
              <a:t>2</a:t>
            </a:r>
          </a:p>
        </p:txBody>
      </p:sp>
      <p:sp>
        <p:nvSpPr>
          <p:cNvPr id="155667" name="Text Box 74"/>
          <p:cNvSpPr txBox="1">
            <a:spLocks noChangeArrowheads="1"/>
          </p:cNvSpPr>
          <p:nvPr/>
        </p:nvSpPr>
        <p:spPr bwMode="auto">
          <a:xfrm>
            <a:off x="685800" y="1944688"/>
            <a:ext cx="296863" cy="336550"/>
          </a:xfrm>
          <a:prstGeom prst="rect">
            <a:avLst/>
          </a:prstGeom>
          <a:noFill/>
          <a:ln w="9525">
            <a:noFill/>
            <a:miter lim="800000"/>
            <a:headEnd/>
            <a:tailEnd/>
          </a:ln>
        </p:spPr>
        <p:txBody>
          <a:bodyPr wrap="none">
            <a:spAutoFit/>
          </a:bodyPr>
          <a:lstStyle/>
          <a:p>
            <a:r>
              <a:rPr lang="es-ES" b="1"/>
              <a:t>3</a:t>
            </a:r>
          </a:p>
        </p:txBody>
      </p:sp>
      <p:sp>
        <p:nvSpPr>
          <p:cNvPr id="155668" name="Text Box 75"/>
          <p:cNvSpPr txBox="1">
            <a:spLocks noChangeArrowheads="1"/>
          </p:cNvSpPr>
          <p:nvPr/>
        </p:nvSpPr>
        <p:spPr bwMode="auto">
          <a:xfrm>
            <a:off x="693738" y="2281238"/>
            <a:ext cx="296862" cy="336550"/>
          </a:xfrm>
          <a:prstGeom prst="rect">
            <a:avLst/>
          </a:prstGeom>
          <a:noFill/>
          <a:ln w="9525">
            <a:noFill/>
            <a:miter lim="800000"/>
            <a:headEnd/>
            <a:tailEnd/>
          </a:ln>
        </p:spPr>
        <p:txBody>
          <a:bodyPr wrap="none">
            <a:spAutoFit/>
          </a:bodyPr>
          <a:lstStyle/>
          <a:p>
            <a:r>
              <a:rPr lang="es-ES" b="1"/>
              <a:t>4</a:t>
            </a:r>
          </a:p>
        </p:txBody>
      </p:sp>
      <p:sp>
        <p:nvSpPr>
          <p:cNvPr id="155669" name="Text Box 76"/>
          <p:cNvSpPr txBox="1">
            <a:spLocks noChangeArrowheads="1"/>
          </p:cNvSpPr>
          <p:nvPr/>
        </p:nvSpPr>
        <p:spPr bwMode="auto">
          <a:xfrm>
            <a:off x="685800" y="2586038"/>
            <a:ext cx="296863" cy="336550"/>
          </a:xfrm>
          <a:prstGeom prst="rect">
            <a:avLst/>
          </a:prstGeom>
          <a:noFill/>
          <a:ln w="9525">
            <a:noFill/>
            <a:miter lim="800000"/>
            <a:headEnd/>
            <a:tailEnd/>
          </a:ln>
        </p:spPr>
        <p:txBody>
          <a:bodyPr wrap="none">
            <a:spAutoFit/>
          </a:bodyPr>
          <a:lstStyle/>
          <a:p>
            <a:r>
              <a:rPr lang="es-ES" b="1"/>
              <a:t>5</a:t>
            </a:r>
          </a:p>
        </p:txBody>
      </p:sp>
      <p:sp>
        <p:nvSpPr>
          <p:cNvPr id="155670" name="Text Box 77"/>
          <p:cNvSpPr txBox="1">
            <a:spLocks noChangeArrowheads="1"/>
          </p:cNvSpPr>
          <p:nvPr/>
        </p:nvSpPr>
        <p:spPr bwMode="auto">
          <a:xfrm>
            <a:off x="685800" y="2935288"/>
            <a:ext cx="296863" cy="336550"/>
          </a:xfrm>
          <a:prstGeom prst="rect">
            <a:avLst/>
          </a:prstGeom>
          <a:noFill/>
          <a:ln w="9525">
            <a:noFill/>
            <a:miter lim="800000"/>
            <a:headEnd/>
            <a:tailEnd/>
          </a:ln>
        </p:spPr>
        <p:txBody>
          <a:bodyPr wrap="none">
            <a:spAutoFit/>
          </a:bodyPr>
          <a:lstStyle/>
          <a:p>
            <a:r>
              <a:rPr lang="es-ES" b="1"/>
              <a:t>6</a:t>
            </a:r>
          </a:p>
        </p:txBody>
      </p:sp>
      <p:sp>
        <p:nvSpPr>
          <p:cNvPr id="155671" name="Text Box 78"/>
          <p:cNvSpPr txBox="1">
            <a:spLocks noChangeArrowheads="1"/>
          </p:cNvSpPr>
          <p:nvPr/>
        </p:nvSpPr>
        <p:spPr bwMode="auto">
          <a:xfrm>
            <a:off x="693738" y="3271838"/>
            <a:ext cx="296862" cy="336550"/>
          </a:xfrm>
          <a:prstGeom prst="rect">
            <a:avLst/>
          </a:prstGeom>
          <a:noFill/>
          <a:ln w="9525">
            <a:noFill/>
            <a:miter lim="800000"/>
            <a:headEnd/>
            <a:tailEnd/>
          </a:ln>
        </p:spPr>
        <p:txBody>
          <a:bodyPr wrap="none">
            <a:spAutoFit/>
          </a:bodyPr>
          <a:lstStyle/>
          <a:p>
            <a:r>
              <a:rPr lang="es-ES" b="1"/>
              <a:t>7</a:t>
            </a:r>
          </a:p>
        </p:txBody>
      </p:sp>
      <p:sp>
        <p:nvSpPr>
          <p:cNvPr id="155672" name="Text Box 79"/>
          <p:cNvSpPr txBox="1">
            <a:spLocks noChangeArrowheads="1"/>
          </p:cNvSpPr>
          <p:nvPr/>
        </p:nvSpPr>
        <p:spPr bwMode="auto">
          <a:xfrm>
            <a:off x="2667000" y="954088"/>
            <a:ext cx="635000" cy="336550"/>
          </a:xfrm>
          <a:prstGeom prst="rect">
            <a:avLst/>
          </a:prstGeom>
          <a:noFill/>
          <a:ln w="9525">
            <a:noFill/>
            <a:miter lim="800000"/>
            <a:headEnd/>
            <a:tailEnd/>
          </a:ln>
        </p:spPr>
        <p:txBody>
          <a:bodyPr wrap="none">
            <a:spAutoFit/>
          </a:bodyPr>
          <a:lstStyle/>
          <a:p>
            <a:r>
              <a:rPr lang="es-ES" b="1"/>
              <a:t>1532</a:t>
            </a:r>
          </a:p>
        </p:txBody>
      </p:sp>
      <p:sp>
        <p:nvSpPr>
          <p:cNvPr id="155673" name="Text Box 80"/>
          <p:cNvSpPr txBox="1">
            <a:spLocks noChangeArrowheads="1"/>
          </p:cNvSpPr>
          <p:nvPr/>
        </p:nvSpPr>
        <p:spPr bwMode="auto">
          <a:xfrm>
            <a:off x="2667000" y="1258888"/>
            <a:ext cx="635000" cy="336550"/>
          </a:xfrm>
          <a:prstGeom prst="rect">
            <a:avLst/>
          </a:prstGeom>
          <a:noFill/>
          <a:ln w="9525">
            <a:noFill/>
            <a:miter lim="800000"/>
            <a:headEnd/>
            <a:tailEnd/>
          </a:ln>
        </p:spPr>
        <p:txBody>
          <a:bodyPr wrap="none">
            <a:spAutoFit/>
          </a:bodyPr>
          <a:lstStyle/>
          <a:p>
            <a:r>
              <a:rPr lang="es-ES" b="1"/>
              <a:t>1536</a:t>
            </a:r>
          </a:p>
        </p:txBody>
      </p:sp>
      <p:sp>
        <p:nvSpPr>
          <p:cNvPr id="155674" name="Text Box 81"/>
          <p:cNvSpPr txBox="1">
            <a:spLocks noChangeArrowheads="1"/>
          </p:cNvSpPr>
          <p:nvPr/>
        </p:nvSpPr>
        <p:spPr bwMode="auto">
          <a:xfrm>
            <a:off x="2667000" y="1563688"/>
            <a:ext cx="635000" cy="336550"/>
          </a:xfrm>
          <a:prstGeom prst="rect">
            <a:avLst/>
          </a:prstGeom>
          <a:noFill/>
          <a:ln w="9525">
            <a:noFill/>
            <a:miter lim="800000"/>
            <a:headEnd/>
            <a:tailEnd/>
          </a:ln>
        </p:spPr>
        <p:txBody>
          <a:bodyPr wrap="none">
            <a:spAutoFit/>
          </a:bodyPr>
          <a:lstStyle/>
          <a:p>
            <a:r>
              <a:rPr lang="es-ES" b="1"/>
              <a:t>1540</a:t>
            </a:r>
          </a:p>
        </p:txBody>
      </p:sp>
      <p:sp>
        <p:nvSpPr>
          <p:cNvPr id="155675" name="Text Box 82"/>
          <p:cNvSpPr txBox="1">
            <a:spLocks noChangeArrowheads="1"/>
          </p:cNvSpPr>
          <p:nvPr/>
        </p:nvSpPr>
        <p:spPr bwMode="auto">
          <a:xfrm>
            <a:off x="2667000" y="1900238"/>
            <a:ext cx="635000" cy="336550"/>
          </a:xfrm>
          <a:prstGeom prst="rect">
            <a:avLst/>
          </a:prstGeom>
          <a:noFill/>
          <a:ln w="9525">
            <a:noFill/>
            <a:miter lim="800000"/>
            <a:headEnd/>
            <a:tailEnd/>
          </a:ln>
        </p:spPr>
        <p:txBody>
          <a:bodyPr wrap="none">
            <a:spAutoFit/>
          </a:bodyPr>
          <a:lstStyle/>
          <a:p>
            <a:r>
              <a:rPr lang="es-ES" b="1"/>
              <a:t>1544</a:t>
            </a:r>
          </a:p>
        </p:txBody>
      </p:sp>
      <p:sp>
        <p:nvSpPr>
          <p:cNvPr id="155676" name="Text Box 83"/>
          <p:cNvSpPr txBox="1">
            <a:spLocks noChangeArrowheads="1"/>
          </p:cNvSpPr>
          <p:nvPr/>
        </p:nvSpPr>
        <p:spPr bwMode="auto">
          <a:xfrm>
            <a:off x="2667000" y="2249488"/>
            <a:ext cx="635000" cy="336550"/>
          </a:xfrm>
          <a:prstGeom prst="rect">
            <a:avLst/>
          </a:prstGeom>
          <a:noFill/>
          <a:ln w="9525">
            <a:noFill/>
            <a:miter lim="800000"/>
            <a:headEnd/>
            <a:tailEnd/>
          </a:ln>
        </p:spPr>
        <p:txBody>
          <a:bodyPr wrap="none">
            <a:spAutoFit/>
          </a:bodyPr>
          <a:lstStyle/>
          <a:p>
            <a:r>
              <a:rPr lang="es-ES" b="1"/>
              <a:t>1548</a:t>
            </a:r>
          </a:p>
        </p:txBody>
      </p:sp>
      <p:sp>
        <p:nvSpPr>
          <p:cNvPr id="155677" name="Text Box 84"/>
          <p:cNvSpPr txBox="1">
            <a:spLocks noChangeArrowheads="1"/>
          </p:cNvSpPr>
          <p:nvPr/>
        </p:nvSpPr>
        <p:spPr bwMode="auto">
          <a:xfrm>
            <a:off x="2667000" y="2554288"/>
            <a:ext cx="635000" cy="336550"/>
          </a:xfrm>
          <a:prstGeom prst="rect">
            <a:avLst/>
          </a:prstGeom>
          <a:noFill/>
          <a:ln w="9525">
            <a:noFill/>
            <a:miter lim="800000"/>
            <a:headEnd/>
            <a:tailEnd/>
          </a:ln>
        </p:spPr>
        <p:txBody>
          <a:bodyPr wrap="none">
            <a:spAutoFit/>
          </a:bodyPr>
          <a:lstStyle/>
          <a:p>
            <a:r>
              <a:rPr lang="es-ES" b="1"/>
              <a:t>1552</a:t>
            </a:r>
          </a:p>
        </p:txBody>
      </p:sp>
      <p:sp>
        <p:nvSpPr>
          <p:cNvPr id="155678" name="Text Box 85"/>
          <p:cNvSpPr txBox="1">
            <a:spLocks noChangeArrowheads="1"/>
          </p:cNvSpPr>
          <p:nvPr/>
        </p:nvSpPr>
        <p:spPr bwMode="auto">
          <a:xfrm>
            <a:off x="2667000" y="2890838"/>
            <a:ext cx="635000" cy="336550"/>
          </a:xfrm>
          <a:prstGeom prst="rect">
            <a:avLst/>
          </a:prstGeom>
          <a:noFill/>
          <a:ln w="9525">
            <a:noFill/>
            <a:miter lim="800000"/>
            <a:headEnd/>
            <a:tailEnd/>
          </a:ln>
        </p:spPr>
        <p:txBody>
          <a:bodyPr wrap="none">
            <a:spAutoFit/>
          </a:bodyPr>
          <a:lstStyle/>
          <a:p>
            <a:r>
              <a:rPr lang="es-ES" b="1"/>
              <a:t>1556</a:t>
            </a:r>
          </a:p>
        </p:txBody>
      </p:sp>
      <p:sp>
        <p:nvSpPr>
          <p:cNvPr id="155679" name="Text Box 86"/>
          <p:cNvSpPr txBox="1">
            <a:spLocks noChangeArrowheads="1"/>
          </p:cNvSpPr>
          <p:nvPr/>
        </p:nvSpPr>
        <p:spPr bwMode="auto">
          <a:xfrm>
            <a:off x="2667000" y="3195638"/>
            <a:ext cx="635000" cy="336550"/>
          </a:xfrm>
          <a:prstGeom prst="rect">
            <a:avLst/>
          </a:prstGeom>
          <a:noFill/>
          <a:ln w="9525">
            <a:noFill/>
            <a:miter lim="800000"/>
            <a:headEnd/>
            <a:tailEnd/>
          </a:ln>
        </p:spPr>
        <p:txBody>
          <a:bodyPr wrap="none">
            <a:spAutoFit/>
          </a:bodyPr>
          <a:lstStyle/>
          <a:p>
            <a:r>
              <a:rPr lang="es-ES" b="1"/>
              <a:t>1560</a:t>
            </a:r>
          </a:p>
        </p:txBody>
      </p:sp>
      <p:sp>
        <p:nvSpPr>
          <p:cNvPr id="155680" name="Line 87"/>
          <p:cNvSpPr>
            <a:spLocks noChangeShapeType="1"/>
          </p:cNvSpPr>
          <p:nvPr/>
        </p:nvSpPr>
        <p:spPr bwMode="auto">
          <a:xfrm>
            <a:off x="3686175" y="2401888"/>
            <a:ext cx="2743200" cy="0"/>
          </a:xfrm>
          <a:prstGeom prst="line">
            <a:avLst/>
          </a:prstGeom>
          <a:noFill/>
          <a:ln w="19050">
            <a:solidFill>
              <a:srgbClr val="FF0000"/>
            </a:solidFill>
            <a:round/>
            <a:headEnd/>
            <a:tailEnd/>
          </a:ln>
        </p:spPr>
        <p:txBody>
          <a:bodyPr/>
          <a:lstStyle/>
          <a:p>
            <a:endParaRPr lang="es-ES"/>
          </a:p>
        </p:txBody>
      </p:sp>
      <p:sp>
        <p:nvSpPr>
          <p:cNvPr id="155681" name="Rectangle 88"/>
          <p:cNvSpPr>
            <a:spLocks noChangeArrowheads="1"/>
          </p:cNvSpPr>
          <p:nvPr/>
        </p:nvSpPr>
        <p:spPr bwMode="auto">
          <a:xfrm>
            <a:off x="6413500" y="1093788"/>
            <a:ext cx="711200" cy="2686050"/>
          </a:xfrm>
          <a:prstGeom prst="rect">
            <a:avLst/>
          </a:prstGeom>
          <a:solidFill>
            <a:srgbClr val="FF6600"/>
          </a:solidFill>
          <a:ln w="9525">
            <a:noFill/>
            <a:miter lim="800000"/>
            <a:headEnd/>
            <a:tailEnd/>
          </a:ln>
        </p:spPr>
        <p:txBody>
          <a:bodyPr wrap="none" anchor="ctr"/>
          <a:lstStyle/>
          <a:p>
            <a:endParaRPr lang="es-ES"/>
          </a:p>
        </p:txBody>
      </p:sp>
      <p:sp>
        <p:nvSpPr>
          <p:cNvPr id="155682" name="Text Box 89"/>
          <p:cNvSpPr txBox="1">
            <a:spLocks noChangeArrowheads="1"/>
          </p:cNvSpPr>
          <p:nvPr/>
        </p:nvSpPr>
        <p:spPr bwMode="auto">
          <a:xfrm rot="-5400000">
            <a:off x="6042819" y="2226469"/>
            <a:ext cx="1446212" cy="336550"/>
          </a:xfrm>
          <a:prstGeom prst="rect">
            <a:avLst/>
          </a:prstGeom>
          <a:noFill/>
          <a:ln w="9525">
            <a:noFill/>
            <a:miter lim="800000"/>
            <a:headEnd/>
            <a:tailEnd/>
          </a:ln>
        </p:spPr>
        <p:txBody>
          <a:bodyPr>
            <a:spAutoFit/>
          </a:bodyPr>
          <a:lstStyle/>
          <a:p>
            <a:pPr>
              <a:spcBef>
                <a:spcPct val="50000"/>
              </a:spcBef>
            </a:pPr>
            <a:r>
              <a:rPr lang="es-ES" b="1">
                <a:solidFill>
                  <a:schemeClr val="bg1"/>
                </a:solidFill>
              </a:rPr>
              <a:t>Filtro DWDM</a:t>
            </a:r>
          </a:p>
        </p:txBody>
      </p:sp>
      <p:sp>
        <p:nvSpPr>
          <p:cNvPr id="155683" name="Text Box 90"/>
          <p:cNvSpPr txBox="1">
            <a:spLocks noChangeArrowheads="1"/>
          </p:cNvSpPr>
          <p:nvPr/>
        </p:nvSpPr>
        <p:spPr bwMode="auto">
          <a:xfrm>
            <a:off x="4284663" y="1327150"/>
            <a:ext cx="1465262" cy="517525"/>
          </a:xfrm>
          <a:prstGeom prst="rect">
            <a:avLst/>
          </a:prstGeom>
          <a:noFill/>
          <a:ln w="9525">
            <a:noFill/>
            <a:miter lim="800000"/>
            <a:headEnd/>
            <a:tailEnd/>
          </a:ln>
        </p:spPr>
        <p:txBody>
          <a:bodyPr wrap="none">
            <a:spAutoFit/>
          </a:bodyPr>
          <a:lstStyle/>
          <a:p>
            <a:pPr algn="ctr"/>
            <a:r>
              <a:rPr lang="es-ES" sz="1400" b="1"/>
              <a:t>Amplificadores</a:t>
            </a:r>
          </a:p>
          <a:p>
            <a:pPr algn="ctr"/>
            <a:r>
              <a:rPr lang="es-ES" sz="1400" b="1"/>
              <a:t>EDFA</a:t>
            </a:r>
          </a:p>
        </p:txBody>
      </p:sp>
      <p:sp>
        <p:nvSpPr>
          <p:cNvPr id="155684" name="Line 91"/>
          <p:cNvSpPr>
            <a:spLocks noChangeShapeType="1"/>
          </p:cNvSpPr>
          <p:nvPr/>
        </p:nvSpPr>
        <p:spPr bwMode="auto">
          <a:xfrm>
            <a:off x="425450" y="4675188"/>
            <a:ext cx="863600" cy="0"/>
          </a:xfrm>
          <a:prstGeom prst="line">
            <a:avLst/>
          </a:prstGeom>
          <a:noFill/>
          <a:ln w="19050">
            <a:solidFill>
              <a:srgbClr val="FF6600"/>
            </a:solidFill>
            <a:round/>
            <a:headEnd/>
            <a:tailEnd type="triangle" w="med" len="med"/>
          </a:ln>
        </p:spPr>
        <p:txBody>
          <a:bodyPr/>
          <a:lstStyle/>
          <a:p>
            <a:endParaRPr lang="es-ES"/>
          </a:p>
        </p:txBody>
      </p:sp>
      <p:sp>
        <p:nvSpPr>
          <p:cNvPr id="155685" name="Rectangle 92"/>
          <p:cNvSpPr>
            <a:spLocks noChangeArrowheads="1"/>
          </p:cNvSpPr>
          <p:nvPr/>
        </p:nvSpPr>
        <p:spPr bwMode="auto">
          <a:xfrm>
            <a:off x="1308100" y="4440238"/>
            <a:ext cx="390525" cy="542925"/>
          </a:xfrm>
          <a:prstGeom prst="rect">
            <a:avLst/>
          </a:prstGeom>
          <a:solidFill>
            <a:schemeClr val="bg1"/>
          </a:solidFill>
          <a:ln w="19050">
            <a:noFill/>
            <a:miter lim="800000"/>
            <a:headEnd/>
            <a:tailEnd/>
          </a:ln>
        </p:spPr>
        <p:txBody>
          <a:bodyPr wrap="none" anchor="ctr"/>
          <a:lstStyle/>
          <a:p>
            <a:pPr algn="ctr"/>
            <a:r>
              <a:rPr lang="es-ES" b="1"/>
              <a:t>Rx</a:t>
            </a:r>
          </a:p>
        </p:txBody>
      </p:sp>
      <p:sp>
        <p:nvSpPr>
          <p:cNvPr id="155686" name="Rectangle 93"/>
          <p:cNvSpPr>
            <a:spLocks noChangeArrowheads="1"/>
          </p:cNvSpPr>
          <p:nvPr/>
        </p:nvSpPr>
        <p:spPr bwMode="auto">
          <a:xfrm>
            <a:off x="2565400" y="4360863"/>
            <a:ext cx="663575" cy="1152525"/>
          </a:xfrm>
          <a:prstGeom prst="rect">
            <a:avLst/>
          </a:prstGeom>
          <a:solidFill>
            <a:schemeClr val="bg1"/>
          </a:solidFill>
          <a:ln w="19050">
            <a:noFill/>
            <a:miter lim="800000"/>
            <a:headEnd/>
            <a:tailEnd/>
          </a:ln>
        </p:spPr>
        <p:txBody>
          <a:bodyPr wrap="none" anchor="ctr"/>
          <a:lstStyle/>
          <a:p>
            <a:endParaRPr lang="es-ES"/>
          </a:p>
        </p:txBody>
      </p:sp>
      <p:sp>
        <p:nvSpPr>
          <p:cNvPr id="155687" name="Text Box 94"/>
          <p:cNvSpPr txBox="1">
            <a:spLocks noChangeArrowheads="1"/>
          </p:cNvSpPr>
          <p:nvPr/>
        </p:nvSpPr>
        <p:spPr bwMode="auto">
          <a:xfrm rot="-5400000">
            <a:off x="2290763" y="4648200"/>
            <a:ext cx="1222375" cy="581025"/>
          </a:xfrm>
          <a:prstGeom prst="rect">
            <a:avLst/>
          </a:prstGeom>
          <a:noFill/>
          <a:ln w="9525">
            <a:noFill/>
            <a:miter lim="800000"/>
            <a:headEnd/>
            <a:tailEnd/>
          </a:ln>
        </p:spPr>
        <p:txBody>
          <a:bodyPr wrap="none">
            <a:spAutoFit/>
          </a:bodyPr>
          <a:lstStyle/>
          <a:p>
            <a:pPr algn="ctr"/>
            <a:r>
              <a:rPr lang="es-ES" b="1"/>
              <a:t>Modulador</a:t>
            </a:r>
          </a:p>
          <a:p>
            <a:pPr algn="ctr"/>
            <a:r>
              <a:rPr lang="es-ES" b="1"/>
              <a:t>Externo</a:t>
            </a:r>
          </a:p>
        </p:txBody>
      </p:sp>
      <p:sp>
        <p:nvSpPr>
          <p:cNvPr id="155688" name="Rectangle 95"/>
          <p:cNvSpPr>
            <a:spLocks noChangeArrowheads="1"/>
          </p:cNvSpPr>
          <p:nvPr/>
        </p:nvSpPr>
        <p:spPr bwMode="auto">
          <a:xfrm>
            <a:off x="1308100" y="5103813"/>
            <a:ext cx="866775" cy="422275"/>
          </a:xfrm>
          <a:prstGeom prst="rect">
            <a:avLst/>
          </a:prstGeom>
          <a:solidFill>
            <a:srgbClr val="FF0000"/>
          </a:solidFill>
          <a:ln w="9525">
            <a:noFill/>
            <a:miter lim="800000"/>
            <a:headEnd/>
            <a:tailEnd/>
          </a:ln>
        </p:spPr>
        <p:txBody>
          <a:bodyPr wrap="none" anchor="ctr"/>
          <a:lstStyle/>
          <a:p>
            <a:endParaRPr lang="es-ES"/>
          </a:p>
        </p:txBody>
      </p:sp>
      <p:sp>
        <p:nvSpPr>
          <p:cNvPr id="155689" name="Text Box 96"/>
          <p:cNvSpPr txBox="1">
            <a:spLocks noChangeArrowheads="1"/>
          </p:cNvSpPr>
          <p:nvPr/>
        </p:nvSpPr>
        <p:spPr bwMode="auto">
          <a:xfrm>
            <a:off x="1290638" y="5099050"/>
            <a:ext cx="914400" cy="460375"/>
          </a:xfrm>
          <a:prstGeom prst="rect">
            <a:avLst/>
          </a:prstGeom>
          <a:noFill/>
          <a:ln w="9525">
            <a:noFill/>
            <a:miter lim="800000"/>
            <a:headEnd/>
            <a:tailEnd/>
          </a:ln>
        </p:spPr>
        <p:txBody>
          <a:bodyPr>
            <a:spAutoFit/>
          </a:bodyPr>
          <a:lstStyle/>
          <a:p>
            <a:pPr algn="ctr">
              <a:lnSpc>
                <a:spcPct val="75000"/>
              </a:lnSpc>
            </a:pPr>
            <a:r>
              <a:rPr lang="es-ES" b="1"/>
              <a:t>Láser 3ª vent.</a:t>
            </a:r>
          </a:p>
        </p:txBody>
      </p:sp>
      <p:sp>
        <p:nvSpPr>
          <p:cNvPr id="155690" name="Line 97"/>
          <p:cNvSpPr>
            <a:spLocks noChangeShapeType="1"/>
          </p:cNvSpPr>
          <p:nvPr/>
        </p:nvSpPr>
        <p:spPr bwMode="auto">
          <a:xfrm>
            <a:off x="2174875" y="5284788"/>
            <a:ext cx="384175" cy="0"/>
          </a:xfrm>
          <a:prstGeom prst="line">
            <a:avLst/>
          </a:prstGeom>
          <a:noFill/>
          <a:ln w="19050">
            <a:solidFill>
              <a:srgbClr val="FF0000"/>
            </a:solidFill>
            <a:round/>
            <a:headEnd/>
            <a:tailEnd type="triangle" w="med" len="med"/>
          </a:ln>
        </p:spPr>
        <p:txBody>
          <a:bodyPr/>
          <a:lstStyle/>
          <a:p>
            <a:endParaRPr lang="es-ES"/>
          </a:p>
        </p:txBody>
      </p:sp>
      <p:sp>
        <p:nvSpPr>
          <p:cNvPr id="155691" name="Line 98"/>
          <p:cNvSpPr>
            <a:spLocks noChangeShapeType="1"/>
          </p:cNvSpPr>
          <p:nvPr/>
        </p:nvSpPr>
        <p:spPr bwMode="auto">
          <a:xfrm>
            <a:off x="1714500" y="4710113"/>
            <a:ext cx="838200" cy="0"/>
          </a:xfrm>
          <a:prstGeom prst="line">
            <a:avLst/>
          </a:prstGeom>
          <a:noFill/>
          <a:ln w="19050">
            <a:solidFill>
              <a:srgbClr val="800080"/>
            </a:solidFill>
            <a:round/>
            <a:headEnd/>
            <a:tailEnd/>
          </a:ln>
        </p:spPr>
        <p:txBody>
          <a:bodyPr/>
          <a:lstStyle/>
          <a:p>
            <a:endParaRPr lang="es-ES"/>
          </a:p>
        </p:txBody>
      </p:sp>
      <p:sp>
        <p:nvSpPr>
          <p:cNvPr id="155692" name="Text Box 99"/>
          <p:cNvSpPr txBox="1">
            <a:spLocks noChangeArrowheads="1"/>
          </p:cNvSpPr>
          <p:nvPr/>
        </p:nvSpPr>
        <p:spPr bwMode="auto">
          <a:xfrm>
            <a:off x="96838" y="4384675"/>
            <a:ext cx="893762" cy="304800"/>
          </a:xfrm>
          <a:prstGeom prst="rect">
            <a:avLst/>
          </a:prstGeom>
          <a:noFill/>
          <a:ln w="9525">
            <a:noFill/>
            <a:miter lim="800000"/>
            <a:headEnd/>
            <a:tailEnd/>
          </a:ln>
        </p:spPr>
        <p:txBody>
          <a:bodyPr wrap="none">
            <a:spAutoFit/>
          </a:bodyPr>
          <a:lstStyle/>
          <a:p>
            <a:r>
              <a:rPr lang="es-ES" sz="1400" b="1"/>
              <a:t>1310 nm</a:t>
            </a:r>
          </a:p>
        </p:txBody>
      </p:sp>
      <p:sp>
        <p:nvSpPr>
          <p:cNvPr id="155693" name="Text Box 100"/>
          <p:cNvSpPr txBox="1">
            <a:spLocks noChangeArrowheads="1"/>
          </p:cNvSpPr>
          <p:nvPr/>
        </p:nvSpPr>
        <p:spPr bwMode="auto">
          <a:xfrm>
            <a:off x="3346450" y="4365625"/>
            <a:ext cx="893763" cy="304800"/>
          </a:xfrm>
          <a:prstGeom prst="rect">
            <a:avLst/>
          </a:prstGeom>
          <a:noFill/>
          <a:ln w="9525">
            <a:noFill/>
            <a:miter lim="800000"/>
            <a:headEnd/>
            <a:tailEnd/>
          </a:ln>
        </p:spPr>
        <p:txBody>
          <a:bodyPr wrap="none">
            <a:spAutoFit/>
          </a:bodyPr>
          <a:lstStyle/>
          <a:p>
            <a:r>
              <a:rPr lang="es-ES" sz="1400" b="1"/>
              <a:t>15xx nm</a:t>
            </a:r>
          </a:p>
        </p:txBody>
      </p:sp>
      <p:sp>
        <p:nvSpPr>
          <p:cNvPr id="155694" name="Line 101"/>
          <p:cNvSpPr>
            <a:spLocks noChangeShapeType="1"/>
          </p:cNvSpPr>
          <p:nvPr/>
        </p:nvSpPr>
        <p:spPr bwMode="auto">
          <a:xfrm>
            <a:off x="3228975" y="4667250"/>
            <a:ext cx="776288" cy="0"/>
          </a:xfrm>
          <a:prstGeom prst="line">
            <a:avLst/>
          </a:prstGeom>
          <a:noFill/>
          <a:ln w="19050">
            <a:solidFill>
              <a:srgbClr val="FF0000"/>
            </a:solidFill>
            <a:round/>
            <a:headEnd/>
            <a:tailEnd type="triangle" w="med" len="med"/>
          </a:ln>
        </p:spPr>
        <p:txBody>
          <a:bodyPr/>
          <a:lstStyle/>
          <a:p>
            <a:endParaRPr lang="es-ES"/>
          </a:p>
        </p:txBody>
      </p:sp>
      <p:sp>
        <p:nvSpPr>
          <p:cNvPr id="155695" name="Line 102"/>
          <p:cNvSpPr>
            <a:spLocks noChangeShapeType="1"/>
          </p:cNvSpPr>
          <p:nvPr/>
        </p:nvSpPr>
        <p:spPr bwMode="auto">
          <a:xfrm>
            <a:off x="4676775" y="4705350"/>
            <a:ext cx="876300" cy="0"/>
          </a:xfrm>
          <a:prstGeom prst="line">
            <a:avLst/>
          </a:prstGeom>
          <a:noFill/>
          <a:ln w="19050">
            <a:solidFill>
              <a:srgbClr val="FF0000"/>
            </a:solidFill>
            <a:round/>
            <a:headEnd/>
            <a:tailEnd type="triangle" w="med" len="med"/>
          </a:ln>
        </p:spPr>
        <p:txBody>
          <a:bodyPr/>
          <a:lstStyle/>
          <a:p>
            <a:endParaRPr lang="es-ES"/>
          </a:p>
        </p:txBody>
      </p:sp>
      <p:sp>
        <p:nvSpPr>
          <p:cNvPr id="155696" name="Line 103"/>
          <p:cNvSpPr>
            <a:spLocks noChangeShapeType="1"/>
          </p:cNvSpPr>
          <p:nvPr/>
        </p:nvSpPr>
        <p:spPr bwMode="auto">
          <a:xfrm>
            <a:off x="7981950" y="4710113"/>
            <a:ext cx="776288" cy="0"/>
          </a:xfrm>
          <a:prstGeom prst="line">
            <a:avLst/>
          </a:prstGeom>
          <a:noFill/>
          <a:ln w="19050">
            <a:solidFill>
              <a:srgbClr val="FF6600"/>
            </a:solidFill>
            <a:round/>
            <a:headEnd/>
            <a:tailEnd type="triangle" w="med" len="med"/>
          </a:ln>
        </p:spPr>
        <p:txBody>
          <a:bodyPr/>
          <a:lstStyle/>
          <a:p>
            <a:endParaRPr lang="es-ES"/>
          </a:p>
        </p:txBody>
      </p:sp>
      <p:sp>
        <p:nvSpPr>
          <p:cNvPr id="155697" name="Rectangle 104"/>
          <p:cNvSpPr>
            <a:spLocks noChangeArrowheads="1"/>
          </p:cNvSpPr>
          <p:nvPr/>
        </p:nvSpPr>
        <p:spPr bwMode="auto">
          <a:xfrm>
            <a:off x="5567363" y="4391025"/>
            <a:ext cx="371475" cy="666750"/>
          </a:xfrm>
          <a:prstGeom prst="rect">
            <a:avLst/>
          </a:prstGeom>
          <a:solidFill>
            <a:schemeClr val="bg1"/>
          </a:solidFill>
          <a:ln w="19050">
            <a:noFill/>
            <a:miter lim="800000"/>
            <a:headEnd/>
            <a:tailEnd/>
          </a:ln>
        </p:spPr>
        <p:txBody>
          <a:bodyPr wrap="none" anchor="ctr"/>
          <a:lstStyle/>
          <a:p>
            <a:endParaRPr lang="es-ES"/>
          </a:p>
        </p:txBody>
      </p:sp>
      <p:sp>
        <p:nvSpPr>
          <p:cNvPr id="155698" name="Text Box 105"/>
          <p:cNvSpPr txBox="1">
            <a:spLocks noChangeArrowheads="1"/>
          </p:cNvSpPr>
          <p:nvPr/>
        </p:nvSpPr>
        <p:spPr bwMode="auto">
          <a:xfrm>
            <a:off x="5529263" y="4530725"/>
            <a:ext cx="442912" cy="336550"/>
          </a:xfrm>
          <a:prstGeom prst="rect">
            <a:avLst/>
          </a:prstGeom>
          <a:noFill/>
          <a:ln w="9525">
            <a:noFill/>
            <a:miter lim="800000"/>
            <a:headEnd/>
            <a:tailEnd/>
          </a:ln>
        </p:spPr>
        <p:txBody>
          <a:bodyPr wrap="none">
            <a:spAutoFit/>
          </a:bodyPr>
          <a:lstStyle/>
          <a:p>
            <a:r>
              <a:rPr lang="es-ES" b="1"/>
              <a:t>Rx</a:t>
            </a:r>
          </a:p>
        </p:txBody>
      </p:sp>
      <p:sp>
        <p:nvSpPr>
          <p:cNvPr id="155699" name="Rectangle 106"/>
          <p:cNvSpPr>
            <a:spLocks noChangeArrowheads="1"/>
          </p:cNvSpPr>
          <p:nvPr/>
        </p:nvSpPr>
        <p:spPr bwMode="auto">
          <a:xfrm>
            <a:off x="7591425" y="4391025"/>
            <a:ext cx="385763" cy="666750"/>
          </a:xfrm>
          <a:prstGeom prst="rect">
            <a:avLst/>
          </a:prstGeom>
          <a:solidFill>
            <a:schemeClr val="bg1"/>
          </a:solidFill>
          <a:ln w="19050">
            <a:noFill/>
            <a:miter lim="800000"/>
            <a:headEnd/>
            <a:tailEnd/>
          </a:ln>
        </p:spPr>
        <p:txBody>
          <a:bodyPr wrap="none" anchor="ctr"/>
          <a:lstStyle/>
          <a:p>
            <a:endParaRPr lang="es-ES"/>
          </a:p>
        </p:txBody>
      </p:sp>
      <p:sp>
        <p:nvSpPr>
          <p:cNvPr id="155700" name="Text Box 107"/>
          <p:cNvSpPr txBox="1">
            <a:spLocks noChangeArrowheads="1"/>
          </p:cNvSpPr>
          <p:nvPr/>
        </p:nvSpPr>
        <p:spPr bwMode="auto">
          <a:xfrm>
            <a:off x="7580313" y="4549775"/>
            <a:ext cx="420687" cy="336550"/>
          </a:xfrm>
          <a:prstGeom prst="rect">
            <a:avLst/>
          </a:prstGeom>
          <a:noFill/>
          <a:ln w="9525">
            <a:noFill/>
            <a:miter lim="800000"/>
            <a:headEnd/>
            <a:tailEnd/>
          </a:ln>
        </p:spPr>
        <p:txBody>
          <a:bodyPr wrap="none">
            <a:spAutoFit/>
          </a:bodyPr>
          <a:lstStyle/>
          <a:p>
            <a:r>
              <a:rPr lang="es-ES" b="1"/>
              <a:t>Tx</a:t>
            </a:r>
          </a:p>
        </p:txBody>
      </p:sp>
      <p:sp>
        <p:nvSpPr>
          <p:cNvPr id="155701" name="Line 108"/>
          <p:cNvSpPr>
            <a:spLocks noChangeShapeType="1"/>
          </p:cNvSpPr>
          <p:nvPr/>
        </p:nvSpPr>
        <p:spPr bwMode="auto">
          <a:xfrm>
            <a:off x="5938838" y="4719638"/>
            <a:ext cx="1652587" cy="0"/>
          </a:xfrm>
          <a:prstGeom prst="line">
            <a:avLst/>
          </a:prstGeom>
          <a:noFill/>
          <a:ln w="19050">
            <a:solidFill>
              <a:srgbClr val="800080"/>
            </a:solidFill>
            <a:round/>
            <a:headEnd/>
            <a:tailEnd/>
          </a:ln>
        </p:spPr>
        <p:txBody>
          <a:bodyPr/>
          <a:lstStyle/>
          <a:p>
            <a:endParaRPr lang="es-ES"/>
          </a:p>
        </p:txBody>
      </p:sp>
      <p:sp>
        <p:nvSpPr>
          <p:cNvPr id="155702" name="Rectangle 109"/>
          <p:cNvSpPr>
            <a:spLocks noChangeArrowheads="1"/>
          </p:cNvSpPr>
          <p:nvPr/>
        </p:nvSpPr>
        <p:spPr bwMode="auto">
          <a:xfrm>
            <a:off x="6172200" y="4391025"/>
            <a:ext cx="1204913" cy="642938"/>
          </a:xfrm>
          <a:prstGeom prst="rect">
            <a:avLst/>
          </a:prstGeom>
          <a:solidFill>
            <a:schemeClr val="bg1"/>
          </a:solidFill>
          <a:ln w="19050">
            <a:noFill/>
            <a:miter lim="800000"/>
            <a:headEnd/>
            <a:tailEnd/>
          </a:ln>
        </p:spPr>
        <p:txBody>
          <a:bodyPr wrap="none" anchor="ctr"/>
          <a:lstStyle/>
          <a:p>
            <a:endParaRPr lang="es-ES"/>
          </a:p>
        </p:txBody>
      </p:sp>
      <p:sp>
        <p:nvSpPr>
          <p:cNvPr id="155703" name="Text Box 110"/>
          <p:cNvSpPr txBox="1">
            <a:spLocks noChangeArrowheads="1"/>
          </p:cNvSpPr>
          <p:nvPr/>
        </p:nvSpPr>
        <p:spPr bwMode="auto">
          <a:xfrm>
            <a:off x="6221413" y="4387850"/>
            <a:ext cx="1081087" cy="668338"/>
          </a:xfrm>
          <a:prstGeom prst="rect">
            <a:avLst/>
          </a:prstGeom>
          <a:noFill/>
          <a:ln w="9525">
            <a:noFill/>
            <a:miter lim="800000"/>
            <a:headEnd/>
            <a:tailEnd/>
          </a:ln>
        </p:spPr>
        <p:txBody>
          <a:bodyPr wrap="none">
            <a:spAutoFit/>
          </a:bodyPr>
          <a:lstStyle/>
          <a:p>
            <a:pPr algn="ctr">
              <a:lnSpc>
                <a:spcPct val="90000"/>
              </a:lnSpc>
            </a:pPr>
            <a:r>
              <a:rPr lang="es-ES" sz="1400" b="1"/>
              <a:t>Amplifica</a:t>
            </a:r>
          </a:p>
          <a:p>
            <a:pPr algn="ctr">
              <a:lnSpc>
                <a:spcPct val="90000"/>
              </a:lnSpc>
            </a:pPr>
            <a:r>
              <a:rPr lang="es-ES" sz="1400" b="1"/>
              <a:t>Da forma</a:t>
            </a:r>
          </a:p>
          <a:p>
            <a:pPr algn="ctr">
              <a:lnSpc>
                <a:spcPct val="90000"/>
              </a:lnSpc>
            </a:pPr>
            <a:r>
              <a:rPr lang="es-ES" sz="1400" b="1"/>
              <a:t>Sincroniza</a:t>
            </a:r>
          </a:p>
        </p:txBody>
      </p:sp>
      <p:sp>
        <p:nvSpPr>
          <p:cNvPr id="155704" name="Text Box 111"/>
          <p:cNvSpPr txBox="1">
            <a:spLocks noChangeArrowheads="1"/>
          </p:cNvSpPr>
          <p:nvPr/>
        </p:nvSpPr>
        <p:spPr bwMode="auto">
          <a:xfrm>
            <a:off x="4343400" y="4365625"/>
            <a:ext cx="893763" cy="304800"/>
          </a:xfrm>
          <a:prstGeom prst="rect">
            <a:avLst/>
          </a:prstGeom>
          <a:noFill/>
          <a:ln w="9525">
            <a:noFill/>
            <a:miter lim="800000"/>
            <a:headEnd/>
            <a:tailEnd/>
          </a:ln>
        </p:spPr>
        <p:txBody>
          <a:bodyPr wrap="none">
            <a:spAutoFit/>
          </a:bodyPr>
          <a:lstStyle/>
          <a:p>
            <a:r>
              <a:rPr lang="es-ES" sz="1400" b="1"/>
              <a:t>15xx nm</a:t>
            </a:r>
          </a:p>
        </p:txBody>
      </p:sp>
      <p:sp>
        <p:nvSpPr>
          <p:cNvPr id="155705" name="Text Box 112"/>
          <p:cNvSpPr txBox="1">
            <a:spLocks noChangeArrowheads="1"/>
          </p:cNvSpPr>
          <p:nvPr/>
        </p:nvSpPr>
        <p:spPr bwMode="auto">
          <a:xfrm>
            <a:off x="8147050" y="4365625"/>
            <a:ext cx="893763" cy="304800"/>
          </a:xfrm>
          <a:prstGeom prst="rect">
            <a:avLst/>
          </a:prstGeom>
          <a:noFill/>
          <a:ln w="9525">
            <a:noFill/>
            <a:miter lim="800000"/>
            <a:headEnd/>
            <a:tailEnd/>
          </a:ln>
        </p:spPr>
        <p:txBody>
          <a:bodyPr wrap="none">
            <a:spAutoFit/>
          </a:bodyPr>
          <a:lstStyle/>
          <a:p>
            <a:r>
              <a:rPr lang="es-ES" sz="1400" b="1"/>
              <a:t>1310 nm</a:t>
            </a:r>
          </a:p>
        </p:txBody>
      </p:sp>
      <p:sp>
        <p:nvSpPr>
          <p:cNvPr id="155706" name="Text Box 113"/>
          <p:cNvSpPr txBox="1">
            <a:spLocks noChangeArrowheads="1"/>
          </p:cNvSpPr>
          <p:nvPr/>
        </p:nvSpPr>
        <p:spPr bwMode="auto">
          <a:xfrm>
            <a:off x="7848600" y="1138238"/>
            <a:ext cx="296863" cy="336550"/>
          </a:xfrm>
          <a:prstGeom prst="rect">
            <a:avLst/>
          </a:prstGeom>
          <a:noFill/>
          <a:ln w="9525">
            <a:noFill/>
            <a:miter lim="800000"/>
            <a:headEnd/>
            <a:tailEnd/>
          </a:ln>
        </p:spPr>
        <p:txBody>
          <a:bodyPr wrap="none">
            <a:spAutoFit/>
          </a:bodyPr>
          <a:lstStyle/>
          <a:p>
            <a:r>
              <a:rPr lang="es-ES" b="1"/>
              <a:t>0</a:t>
            </a:r>
          </a:p>
        </p:txBody>
      </p:sp>
      <p:sp>
        <p:nvSpPr>
          <p:cNvPr id="155707" name="Text Box 114"/>
          <p:cNvSpPr txBox="1">
            <a:spLocks noChangeArrowheads="1"/>
          </p:cNvSpPr>
          <p:nvPr/>
        </p:nvSpPr>
        <p:spPr bwMode="auto">
          <a:xfrm>
            <a:off x="7848600" y="1443038"/>
            <a:ext cx="296863" cy="336550"/>
          </a:xfrm>
          <a:prstGeom prst="rect">
            <a:avLst/>
          </a:prstGeom>
          <a:noFill/>
          <a:ln w="9525">
            <a:noFill/>
            <a:miter lim="800000"/>
            <a:headEnd/>
            <a:tailEnd/>
          </a:ln>
        </p:spPr>
        <p:txBody>
          <a:bodyPr wrap="none">
            <a:spAutoFit/>
          </a:bodyPr>
          <a:lstStyle/>
          <a:p>
            <a:r>
              <a:rPr lang="es-ES" b="1"/>
              <a:t>1</a:t>
            </a:r>
          </a:p>
        </p:txBody>
      </p:sp>
      <p:sp>
        <p:nvSpPr>
          <p:cNvPr id="155708" name="Text Box 115"/>
          <p:cNvSpPr txBox="1">
            <a:spLocks noChangeArrowheads="1"/>
          </p:cNvSpPr>
          <p:nvPr/>
        </p:nvSpPr>
        <p:spPr bwMode="auto">
          <a:xfrm>
            <a:off x="7848600" y="1792288"/>
            <a:ext cx="296863" cy="336550"/>
          </a:xfrm>
          <a:prstGeom prst="rect">
            <a:avLst/>
          </a:prstGeom>
          <a:noFill/>
          <a:ln w="9525">
            <a:noFill/>
            <a:miter lim="800000"/>
            <a:headEnd/>
            <a:tailEnd/>
          </a:ln>
        </p:spPr>
        <p:txBody>
          <a:bodyPr wrap="none">
            <a:spAutoFit/>
          </a:bodyPr>
          <a:lstStyle/>
          <a:p>
            <a:r>
              <a:rPr lang="es-ES" b="1"/>
              <a:t>2</a:t>
            </a:r>
          </a:p>
        </p:txBody>
      </p:sp>
      <p:sp>
        <p:nvSpPr>
          <p:cNvPr id="155709" name="Text Box 116"/>
          <p:cNvSpPr txBox="1">
            <a:spLocks noChangeArrowheads="1"/>
          </p:cNvSpPr>
          <p:nvPr/>
        </p:nvSpPr>
        <p:spPr bwMode="auto">
          <a:xfrm>
            <a:off x="7848600" y="2097088"/>
            <a:ext cx="296863" cy="336550"/>
          </a:xfrm>
          <a:prstGeom prst="rect">
            <a:avLst/>
          </a:prstGeom>
          <a:noFill/>
          <a:ln w="9525">
            <a:noFill/>
            <a:miter lim="800000"/>
            <a:headEnd/>
            <a:tailEnd/>
          </a:ln>
        </p:spPr>
        <p:txBody>
          <a:bodyPr wrap="none">
            <a:spAutoFit/>
          </a:bodyPr>
          <a:lstStyle/>
          <a:p>
            <a:r>
              <a:rPr lang="es-ES" b="1"/>
              <a:t>3</a:t>
            </a:r>
          </a:p>
        </p:txBody>
      </p:sp>
      <p:sp>
        <p:nvSpPr>
          <p:cNvPr id="155710" name="Text Box 117"/>
          <p:cNvSpPr txBox="1">
            <a:spLocks noChangeArrowheads="1"/>
          </p:cNvSpPr>
          <p:nvPr/>
        </p:nvSpPr>
        <p:spPr bwMode="auto">
          <a:xfrm>
            <a:off x="7856538" y="2433638"/>
            <a:ext cx="296862" cy="336550"/>
          </a:xfrm>
          <a:prstGeom prst="rect">
            <a:avLst/>
          </a:prstGeom>
          <a:noFill/>
          <a:ln w="9525">
            <a:noFill/>
            <a:miter lim="800000"/>
            <a:headEnd/>
            <a:tailEnd/>
          </a:ln>
        </p:spPr>
        <p:txBody>
          <a:bodyPr wrap="none">
            <a:spAutoFit/>
          </a:bodyPr>
          <a:lstStyle/>
          <a:p>
            <a:r>
              <a:rPr lang="es-ES" b="1"/>
              <a:t>4</a:t>
            </a:r>
          </a:p>
        </p:txBody>
      </p:sp>
      <p:sp>
        <p:nvSpPr>
          <p:cNvPr id="155711" name="Text Box 118"/>
          <p:cNvSpPr txBox="1">
            <a:spLocks noChangeArrowheads="1"/>
          </p:cNvSpPr>
          <p:nvPr/>
        </p:nvSpPr>
        <p:spPr bwMode="auto">
          <a:xfrm>
            <a:off x="7848600" y="2738438"/>
            <a:ext cx="296863" cy="336550"/>
          </a:xfrm>
          <a:prstGeom prst="rect">
            <a:avLst/>
          </a:prstGeom>
          <a:noFill/>
          <a:ln w="9525">
            <a:noFill/>
            <a:miter lim="800000"/>
            <a:headEnd/>
            <a:tailEnd/>
          </a:ln>
        </p:spPr>
        <p:txBody>
          <a:bodyPr wrap="none">
            <a:spAutoFit/>
          </a:bodyPr>
          <a:lstStyle/>
          <a:p>
            <a:r>
              <a:rPr lang="es-ES" b="1"/>
              <a:t>5</a:t>
            </a:r>
          </a:p>
        </p:txBody>
      </p:sp>
      <p:sp>
        <p:nvSpPr>
          <p:cNvPr id="155712" name="Text Box 119"/>
          <p:cNvSpPr txBox="1">
            <a:spLocks noChangeArrowheads="1"/>
          </p:cNvSpPr>
          <p:nvPr/>
        </p:nvSpPr>
        <p:spPr bwMode="auto">
          <a:xfrm>
            <a:off x="7848600" y="3087688"/>
            <a:ext cx="296863" cy="336550"/>
          </a:xfrm>
          <a:prstGeom prst="rect">
            <a:avLst/>
          </a:prstGeom>
          <a:noFill/>
          <a:ln w="9525">
            <a:noFill/>
            <a:miter lim="800000"/>
            <a:headEnd/>
            <a:tailEnd/>
          </a:ln>
        </p:spPr>
        <p:txBody>
          <a:bodyPr wrap="none">
            <a:spAutoFit/>
          </a:bodyPr>
          <a:lstStyle/>
          <a:p>
            <a:r>
              <a:rPr lang="es-ES" b="1"/>
              <a:t>6</a:t>
            </a:r>
          </a:p>
        </p:txBody>
      </p:sp>
      <p:sp>
        <p:nvSpPr>
          <p:cNvPr id="155713" name="Text Box 120"/>
          <p:cNvSpPr txBox="1">
            <a:spLocks noChangeArrowheads="1"/>
          </p:cNvSpPr>
          <p:nvPr/>
        </p:nvSpPr>
        <p:spPr bwMode="auto">
          <a:xfrm>
            <a:off x="7856538" y="3424238"/>
            <a:ext cx="296862" cy="336550"/>
          </a:xfrm>
          <a:prstGeom prst="rect">
            <a:avLst/>
          </a:prstGeom>
          <a:noFill/>
          <a:ln w="9525">
            <a:noFill/>
            <a:miter lim="800000"/>
            <a:headEnd/>
            <a:tailEnd/>
          </a:ln>
        </p:spPr>
        <p:txBody>
          <a:bodyPr wrap="none">
            <a:spAutoFit/>
          </a:bodyPr>
          <a:lstStyle/>
          <a:p>
            <a:r>
              <a:rPr lang="es-ES" b="1"/>
              <a:t>7</a:t>
            </a:r>
          </a:p>
        </p:txBody>
      </p:sp>
      <p:sp>
        <p:nvSpPr>
          <p:cNvPr id="155714" name="Line 121"/>
          <p:cNvSpPr>
            <a:spLocks noChangeShapeType="1"/>
          </p:cNvSpPr>
          <p:nvPr/>
        </p:nvSpPr>
        <p:spPr bwMode="auto">
          <a:xfrm>
            <a:off x="7124700" y="1308100"/>
            <a:ext cx="128588" cy="0"/>
          </a:xfrm>
          <a:prstGeom prst="line">
            <a:avLst/>
          </a:prstGeom>
          <a:noFill/>
          <a:ln w="19050">
            <a:solidFill>
              <a:srgbClr val="FF0000"/>
            </a:solidFill>
            <a:round/>
            <a:headEnd/>
            <a:tailEnd/>
          </a:ln>
        </p:spPr>
        <p:txBody>
          <a:bodyPr/>
          <a:lstStyle/>
          <a:p>
            <a:endParaRPr lang="es-ES"/>
          </a:p>
        </p:txBody>
      </p:sp>
      <p:sp>
        <p:nvSpPr>
          <p:cNvPr id="155715" name="Line 122"/>
          <p:cNvSpPr>
            <a:spLocks noChangeShapeType="1"/>
          </p:cNvSpPr>
          <p:nvPr/>
        </p:nvSpPr>
        <p:spPr bwMode="auto">
          <a:xfrm flipV="1">
            <a:off x="7524750" y="1304925"/>
            <a:ext cx="95250" cy="1588"/>
          </a:xfrm>
          <a:prstGeom prst="line">
            <a:avLst/>
          </a:prstGeom>
          <a:noFill/>
          <a:ln w="19050">
            <a:solidFill>
              <a:srgbClr val="800080"/>
            </a:solidFill>
            <a:round/>
            <a:headEnd/>
            <a:tailEnd/>
          </a:ln>
        </p:spPr>
        <p:txBody>
          <a:bodyPr/>
          <a:lstStyle/>
          <a:p>
            <a:endParaRPr lang="es-ES"/>
          </a:p>
        </p:txBody>
      </p:sp>
      <p:sp>
        <p:nvSpPr>
          <p:cNvPr id="155716" name="Rectangle 123"/>
          <p:cNvSpPr>
            <a:spLocks noChangeArrowheads="1"/>
          </p:cNvSpPr>
          <p:nvPr/>
        </p:nvSpPr>
        <p:spPr bwMode="auto">
          <a:xfrm>
            <a:off x="7253288" y="1169988"/>
            <a:ext cx="74612" cy="290512"/>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17" name="Line 124"/>
          <p:cNvSpPr>
            <a:spLocks noChangeShapeType="1"/>
          </p:cNvSpPr>
          <p:nvPr/>
        </p:nvSpPr>
        <p:spPr bwMode="auto">
          <a:xfrm flipV="1">
            <a:off x="7272338" y="1303338"/>
            <a:ext cx="104775" cy="1587"/>
          </a:xfrm>
          <a:prstGeom prst="line">
            <a:avLst/>
          </a:prstGeom>
          <a:noFill/>
          <a:ln w="19050">
            <a:solidFill>
              <a:srgbClr val="800080"/>
            </a:solidFill>
            <a:round/>
            <a:headEnd/>
            <a:tailEnd/>
          </a:ln>
        </p:spPr>
        <p:txBody>
          <a:bodyPr/>
          <a:lstStyle/>
          <a:p>
            <a:endParaRPr lang="es-ES"/>
          </a:p>
        </p:txBody>
      </p:sp>
      <p:sp>
        <p:nvSpPr>
          <p:cNvPr id="155718" name="Rectangle 125"/>
          <p:cNvSpPr>
            <a:spLocks noChangeArrowheads="1"/>
          </p:cNvSpPr>
          <p:nvPr/>
        </p:nvSpPr>
        <p:spPr bwMode="auto">
          <a:xfrm>
            <a:off x="7381875" y="1174750"/>
            <a:ext cx="155575" cy="277813"/>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19" name="Rectangle 126"/>
          <p:cNvSpPr>
            <a:spLocks noChangeArrowheads="1"/>
          </p:cNvSpPr>
          <p:nvPr/>
        </p:nvSpPr>
        <p:spPr bwMode="auto">
          <a:xfrm>
            <a:off x="7620000" y="1176338"/>
            <a:ext cx="74613" cy="280987"/>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20" name="Line 127"/>
          <p:cNvSpPr>
            <a:spLocks noChangeShapeType="1"/>
          </p:cNvSpPr>
          <p:nvPr/>
        </p:nvSpPr>
        <p:spPr bwMode="auto">
          <a:xfrm>
            <a:off x="7648575" y="1308100"/>
            <a:ext cx="128588" cy="0"/>
          </a:xfrm>
          <a:prstGeom prst="line">
            <a:avLst/>
          </a:prstGeom>
          <a:noFill/>
          <a:ln w="19050">
            <a:solidFill>
              <a:srgbClr val="FF6600"/>
            </a:solidFill>
            <a:round/>
            <a:headEnd/>
            <a:tailEnd/>
          </a:ln>
        </p:spPr>
        <p:txBody>
          <a:bodyPr/>
          <a:lstStyle/>
          <a:p>
            <a:endParaRPr lang="es-ES"/>
          </a:p>
        </p:txBody>
      </p:sp>
      <p:sp>
        <p:nvSpPr>
          <p:cNvPr id="155721" name="Line 128"/>
          <p:cNvSpPr>
            <a:spLocks noChangeShapeType="1"/>
          </p:cNvSpPr>
          <p:nvPr/>
        </p:nvSpPr>
        <p:spPr bwMode="auto">
          <a:xfrm>
            <a:off x="7132638" y="1636713"/>
            <a:ext cx="128587" cy="0"/>
          </a:xfrm>
          <a:prstGeom prst="line">
            <a:avLst/>
          </a:prstGeom>
          <a:noFill/>
          <a:ln w="19050">
            <a:solidFill>
              <a:srgbClr val="FF0000"/>
            </a:solidFill>
            <a:round/>
            <a:headEnd/>
            <a:tailEnd/>
          </a:ln>
        </p:spPr>
        <p:txBody>
          <a:bodyPr/>
          <a:lstStyle/>
          <a:p>
            <a:endParaRPr lang="es-ES"/>
          </a:p>
        </p:txBody>
      </p:sp>
      <p:sp>
        <p:nvSpPr>
          <p:cNvPr id="155722" name="Line 129"/>
          <p:cNvSpPr>
            <a:spLocks noChangeShapeType="1"/>
          </p:cNvSpPr>
          <p:nvPr/>
        </p:nvSpPr>
        <p:spPr bwMode="auto">
          <a:xfrm flipV="1">
            <a:off x="7532688" y="1633538"/>
            <a:ext cx="95250" cy="1587"/>
          </a:xfrm>
          <a:prstGeom prst="line">
            <a:avLst/>
          </a:prstGeom>
          <a:noFill/>
          <a:ln w="19050">
            <a:solidFill>
              <a:srgbClr val="800080"/>
            </a:solidFill>
            <a:round/>
            <a:headEnd/>
            <a:tailEnd/>
          </a:ln>
        </p:spPr>
        <p:txBody>
          <a:bodyPr/>
          <a:lstStyle/>
          <a:p>
            <a:endParaRPr lang="es-ES"/>
          </a:p>
        </p:txBody>
      </p:sp>
      <p:sp>
        <p:nvSpPr>
          <p:cNvPr id="155723" name="Rectangle 130"/>
          <p:cNvSpPr>
            <a:spLocks noChangeArrowheads="1"/>
          </p:cNvSpPr>
          <p:nvPr/>
        </p:nvSpPr>
        <p:spPr bwMode="auto">
          <a:xfrm>
            <a:off x="7261225" y="1498600"/>
            <a:ext cx="74613" cy="290513"/>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24" name="Line 131"/>
          <p:cNvSpPr>
            <a:spLocks noChangeShapeType="1"/>
          </p:cNvSpPr>
          <p:nvPr/>
        </p:nvSpPr>
        <p:spPr bwMode="auto">
          <a:xfrm flipV="1">
            <a:off x="7280275" y="1631950"/>
            <a:ext cx="104775" cy="1588"/>
          </a:xfrm>
          <a:prstGeom prst="line">
            <a:avLst/>
          </a:prstGeom>
          <a:noFill/>
          <a:ln w="19050">
            <a:solidFill>
              <a:srgbClr val="800080"/>
            </a:solidFill>
            <a:round/>
            <a:headEnd/>
            <a:tailEnd/>
          </a:ln>
        </p:spPr>
        <p:txBody>
          <a:bodyPr/>
          <a:lstStyle/>
          <a:p>
            <a:endParaRPr lang="es-ES"/>
          </a:p>
        </p:txBody>
      </p:sp>
      <p:sp>
        <p:nvSpPr>
          <p:cNvPr id="155725" name="Rectangle 132"/>
          <p:cNvSpPr>
            <a:spLocks noChangeArrowheads="1"/>
          </p:cNvSpPr>
          <p:nvPr/>
        </p:nvSpPr>
        <p:spPr bwMode="auto">
          <a:xfrm>
            <a:off x="7389813" y="1503363"/>
            <a:ext cx="155575" cy="277812"/>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26" name="Rectangle 133"/>
          <p:cNvSpPr>
            <a:spLocks noChangeArrowheads="1"/>
          </p:cNvSpPr>
          <p:nvPr/>
        </p:nvSpPr>
        <p:spPr bwMode="auto">
          <a:xfrm>
            <a:off x="7627938" y="1504950"/>
            <a:ext cx="74612" cy="280988"/>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27" name="Line 134"/>
          <p:cNvSpPr>
            <a:spLocks noChangeShapeType="1"/>
          </p:cNvSpPr>
          <p:nvPr/>
        </p:nvSpPr>
        <p:spPr bwMode="auto">
          <a:xfrm>
            <a:off x="7656513" y="1636713"/>
            <a:ext cx="128587" cy="0"/>
          </a:xfrm>
          <a:prstGeom prst="line">
            <a:avLst/>
          </a:prstGeom>
          <a:noFill/>
          <a:ln w="19050">
            <a:solidFill>
              <a:srgbClr val="FF6600"/>
            </a:solidFill>
            <a:round/>
            <a:headEnd/>
            <a:tailEnd/>
          </a:ln>
        </p:spPr>
        <p:txBody>
          <a:bodyPr/>
          <a:lstStyle/>
          <a:p>
            <a:endParaRPr lang="es-ES"/>
          </a:p>
        </p:txBody>
      </p:sp>
      <p:sp>
        <p:nvSpPr>
          <p:cNvPr id="155728" name="Line 135"/>
          <p:cNvSpPr>
            <a:spLocks noChangeShapeType="1"/>
          </p:cNvSpPr>
          <p:nvPr/>
        </p:nvSpPr>
        <p:spPr bwMode="auto">
          <a:xfrm>
            <a:off x="7131050" y="1951038"/>
            <a:ext cx="128588" cy="0"/>
          </a:xfrm>
          <a:prstGeom prst="line">
            <a:avLst/>
          </a:prstGeom>
          <a:noFill/>
          <a:ln w="19050">
            <a:solidFill>
              <a:srgbClr val="FF0000"/>
            </a:solidFill>
            <a:round/>
            <a:headEnd/>
            <a:tailEnd/>
          </a:ln>
        </p:spPr>
        <p:txBody>
          <a:bodyPr/>
          <a:lstStyle/>
          <a:p>
            <a:endParaRPr lang="es-ES"/>
          </a:p>
        </p:txBody>
      </p:sp>
      <p:sp>
        <p:nvSpPr>
          <p:cNvPr id="155729" name="Line 136"/>
          <p:cNvSpPr>
            <a:spLocks noChangeShapeType="1"/>
          </p:cNvSpPr>
          <p:nvPr/>
        </p:nvSpPr>
        <p:spPr bwMode="auto">
          <a:xfrm flipV="1">
            <a:off x="7531100" y="1947863"/>
            <a:ext cx="95250" cy="1587"/>
          </a:xfrm>
          <a:prstGeom prst="line">
            <a:avLst/>
          </a:prstGeom>
          <a:noFill/>
          <a:ln w="19050">
            <a:solidFill>
              <a:srgbClr val="800080"/>
            </a:solidFill>
            <a:round/>
            <a:headEnd/>
            <a:tailEnd/>
          </a:ln>
        </p:spPr>
        <p:txBody>
          <a:bodyPr/>
          <a:lstStyle/>
          <a:p>
            <a:endParaRPr lang="es-ES"/>
          </a:p>
        </p:txBody>
      </p:sp>
      <p:sp>
        <p:nvSpPr>
          <p:cNvPr id="155730" name="Rectangle 137"/>
          <p:cNvSpPr>
            <a:spLocks noChangeArrowheads="1"/>
          </p:cNvSpPr>
          <p:nvPr/>
        </p:nvSpPr>
        <p:spPr bwMode="auto">
          <a:xfrm>
            <a:off x="7259638" y="1812925"/>
            <a:ext cx="74612" cy="290513"/>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31" name="Line 138"/>
          <p:cNvSpPr>
            <a:spLocks noChangeShapeType="1"/>
          </p:cNvSpPr>
          <p:nvPr/>
        </p:nvSpPr>
        <p:spPr bwMode="auto">
          <a:xfrm flipV="1">
            <a:off x="7278688" y="1946275"/>
            <a:ext cx="104775" cy="1588"/>
          </a:xfrm>
          <a:prstGeom prst="line">
            <a:avLst/>
          </a:prstGeom>
          <a:noFill/>
          <a:ln w="19050">
            <a:solidFill>
              <a:srgbClr val="800080"/>
            </a:solidFill>
            <a:round/>
            <a:headEnd/>
            <a:tailEnd/>
          </a:ln>
        </p:spPr>
        <p:txBody>
          <a:bodyPr/>
          <a:lstStyle/>
          <a:p>
            <a:endParaRPr lang="es-ES"/>
          </a:p>
        </p:txBody>
      </p:sp>
      <p:sp>
        <p:nvSpPr>
          <p:cNvPr id="155732" name="Rectangle 139"/>
          <p:cNvSpPr>
            <a:spLocks noChangeArrowheads="1"/>
          </p:cNvSpPr>
          <p:nvPr/>
        </p:nvSpPr>
        <p:spPr bwMode="auto">
          <a:xfrm>
            <a:off x="7388225" y="1817688"/>
            <a:ext cx="155575" cy="277812"/>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33" name="Rectangle 140"/>
          <p:cNvSpPr>
            <a:spLocks noChangeArrowheads="1"/>
          </p:cNvSpPr>
          <p:nvPr/>
        </p:nvSpPr>
        <p:spPr bwMode="auto">
          <a:xfrm>
            <a:off x="7626350" y="1819275"/>
            <a:ext cx="74613" cy="280988"/>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34" name="Line 141"/>
          <p:cNvSpPr>
            <a:spLocks noChangeShapeType="1"/>
          </p:cNvSpPr>
          <p:nvPr/>
        </p:nvSpPr>
        <p:spPr bwMode="auto">
          <a:xfrm>
            <a:off x="7654925" y="1951038"/>
            <a:ext cx="128588" cy="0"/>
          </a:xfrm>
          <a:prstGeom prst="line">
            <a:avLst/>
          </a:prstGeom>
          <a:noFill/>
          <a:ln w="19050">
            <a:solidFill>
              <a:srgbClr val="FF6600"/>
            </a:solidFill>
            <a:round/>
            <a:headEnd/>
            <a:tailEnd/>
          </a:ln>
        </p:spPr>
        <p:txBody>
          <a:bodyPr/>
          <a:lstStyle/>
          <a:p>
            <a:endParaRPr lang="es-ES"/>
          </a:p>
        </p:txBody>
      </p:sp>
      <p:sp>
        <p:nvSpPr>
          <p:cNvPr id="155735" name="Line 142"/>
          <p:cNvSpPr>
            <a:spLocks noChangeShapeType="1"/>
          </p:cNvSpPr>
          <p:nvPr/>
        </p:nvSpPr>
        <p:spPr bwMode="auto">
          <a:xfrm>
            <a:off x="7127875" y="2286000"/>
            <a:ext cx="128588" cy="0"/>
          </a:xfrm>
          <a:prstGeom prst="line">
            <a:avLst/>
          </a:prstGeom>
          <a:noFill/>
          <a:ln w="19050">
            <a:solidFill>
              <a:srgbClr val="FF0000"/>
            </a:solidFill>
            <a:round/>
            <a:headEnd/>
            <a:tailEnd/>
          </a:ln>
        </p:spPr>
        <p:txBody>
          <a:bodyPr/>
          <a:lstStyle/>
          <a:p>
            <a:endParaRPr lang="es-ES"/>
          </a:p>
        </p:txBody>
      </p:sp>
      <p:sp>
        <p:nvSpPr>
          <p:cNvPr id="155736" name="Line 143"/>
          <p:cNvSpPr>
            <a:spLocks noChangeShapeType="1"/>
          </p:cNvSpPr>
          <p:nvPr/>
        </p:nvSpPr>
        <p:spPr bwMode="auto">
          <a:xfrm flipV="1">
            <a:off x="7527925" y="2282825"/>
            <a:ext cx="95250" cy="1588"/>
          </a:xfrm>
          <a:prstGeom prst="line">
            <a:avLst/>
          </a:prstGeom>
          <a:noFill/>
          <a:ln w="19050">
            <a:solidFill>
              <a:srgbClr val="800080"/>
            </a:solidFill>
            <a:round/>
            <a:headEnd/>
            <a:tailEnd/>
          </a:ln>
        </p:spPr>
        <p:txBody>
          <a:bodyPr/>
          <a:lstStyle/>
          <a:p>
            <a:endParaRPr lang="es-ES"/>
          </a:p>
        </p:txBody>
      </p:sp>
      <p:sp>
        <p:nvSpPr>
          <p:cNvPr id="155737" name="Rectangle 144"/>
          <p:cNvSpPr>
            <a:spLocks noChangeArrowheads="1"/>
          </p:cNvSpPr>
          <p:nvPr/>
        </p:nvSpPr>
        <p:spPr bwMode="auto">
          <a:xfrm>
            <a:off x="7256463" y="2147888"/>
            <a:ext cx="74612" cy="290512"/>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38" name="Line 145"/>
          <p:cNvSpPr>
            <a:spLocks noChangeShapeType="1"/>
          </p:cNvSpPr>
          <p:nvPr/>
        </p:nvSpPr>
        <p:spPr bwMode="auto">
          <a:xfrm flipV="1">
            <a:off x="7275513" y="2281238"/>
            <a:ext cx="104775" cy="1587"/>
          </a:xfrm>
          <a:prstGeom prst="line">
            <a:avLst/>
          </a:prstGeom>
          <a:noFill/>
          <a:ln w="19050">
            <a:solidFill>
              <a:srgbClr val="800080"/>
            </a:solidFill>
            <a:round/>
            <a:headEnd/>
            <a:tailEnd/>
          </a:ln>
        </p:spPr>
        <p:txBody>
          <a:bodyPr/>
          <a:lstStyle/>
          <a:p>
            <a:endParaRPr lang="es-ES"/>
          </a:p>
        </p:txBody>
      </p:sp>
      <p:sp>
        <p:nvSpPr>
          <p:cNvPr id="155739" name="Rectangle 146"/>
          <p:cNvSpPr>
            <a:spLocks noChangeArrowheads="1"/>
          </p:cNvSpPr>
          <p:nvPr/>
        </p:nvSpPr>
        <p:spPr bwMode="auto">
          <a:xfrm>
            <a:off x="7385050" y="2152650"/>
            <a:ext cx="155575" cy="277813"/>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40" name="Rectangle 147"/>
          <p:cNvSpPr>
            <a:spLocks noChangeArrowheads="1"/>
          </p:cNvSpPr>
          <p:nvPr/>
        </p:nvSpPr>
        <p:spPr bwMode="auto">
          <a:xfrm>
            <a:off x="7623175" y="2154238"/>
            <a:ext cx="74613" cy="280987"/>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41" name="Line 148"/>
          <p:cNvSpPr>
            <a:spLocks noChangeShapeType="1"/>
          </p:cNvSpPr>
          <p:nvPr/>
        </p:nvSpPr>
        <p:spPr bwMode="auto">
          <a:xfrm>
            <a:off x="7651750" y="2286000"/>
            <a:ext cx="128588" cy="0"/>
          </a:xfrm>
          <a:prstGeom prst="line">
            <a:avLst/>
          </a:prstGeom>
          <a:noFill/>
          <a:ln w="19050">
            <a:solidFill>
              <a:srgbClr val="FF6600"/>
            </a:solidFill>
            <a:round/>
            <a:headEnd/>
            <a:tailEnd/>
          </a:ln>
        </p:spPr>
        <p:txBody>
          <a:bodyPr/>
          <a:lstStyle/>
          <a:p>
            <a:endParaRPr lang="es-ES"/>
          </a:p>
        </p:txBody>
      </p:sp>
      <p:sp>
        <p:nvSpPr>
          <p:cNvPr id="155742" name="Line 149"/>
          <p:cNvSpPr>
            <a:spLocks noChangeShapeType="1"/>
          </p:cNvSpPr>
          <p:nvPr/>
        </p:nvSpPr>
        <p:spPr bwMode="auto">
          <a:xfrm>
            <a:off x="7132638" y="2606675"/>
            <a:ext cx="128587" cy="0"/>
          </a:xfrm>
          <a:prstGeom prst="line">
            <a:avLst/>
          </a:prstGeom>
          <a:noFill/>
          <a:ln w="19050">
            <a:solidFill>
              <a:srgbClr val="FF0000"/>
            </a:solidFill>
            <a:round/>
            <a:headEnd/>
            <a:tailEnd/>
          </a:ln>
        </p:spPr>
        <p:txBody>
          <a:bodyPr/>
          <a:lstStyle/>
          <a:p>
            <a:endParaRPr lang="es-ES"/>
          </a:p>
        </p:txBody>
      </p:sp>
      <p:sp>
        <p:nvSpPr>
          <p:cNvPr id="155743" name="Line 150"/>
          <p:cNvSpPr>
            <a:spLocks noChangeShapeType="1"/>
          </p:cNvSpPr>
          <p:nvPr/>
        </p:nvSpPr>
        <p:spPr bwMode="auto">
          <a:xfrm flipV="1">
            <a:off x="7532688" y="2603500"/>
            <a:ext cx="95250" cy="1588"/>
          </a:xfrm>
          <a:prstGeom prst="line">
            <a:avLst/>
          </a:prstGeom>
          <a:noFill/>
          <a:ln w="19050">
            <a:solidFill>
              <a:srgbClr val="800080"/>
            </a:solidFill>
            <a:round/>
            <a:headEnd/>
            <a:tailEnd/>
          </a:ln>
        </p:spPr>
        <p:txBody>
          <a:bodyPr/>
          <a:lstStyle/>
          <a:p>
            <a:endParaRPr lang="es-ES"/>
          </a:p>
        </p:txBody>
      </p:sp>
      <p:sp>
        <p:nvSpPr>
          <p:cNvPr id="155744" name="Rectangle 151"/>
          <p:cNvSpPr>
            <a:spLocks noChangeArrowheads="1"/>
          </p:cNvSpPr>
          <p:nvPr/>
        </p:nvSpPr>
        <p:spPr bwMode="auto">
          <a:xfrm>
            <a:off x="7261225" y="2468563"/>
            <a:ext cx="74613" cy="290512"/>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45" name="Line 152"/>
          <p:cNvSpPr>
            <a:spLocks noChangeShapeType="1"/>
          </p:cNvSpPr>
          <p:nvPr/>
        </p:nvSpPr>
        <p:spPr bwMode="auto">
          <a:xfrm flipV="1">
            <a:off x="7280275" y="2601913"/>
            <a:ext cx="104775" cy="1587"/>
          </a:xfrm>
          <a:prstGeom prst="line">
            <a:avLst/>
          </a:prstGeom>
          <a:noFill/>
          <a:ln w="19050">
            <a:solidFill>
              <a:srgbClr val="800080"/>
            </a:solidFill>
            <a:round/>
            <a:headEnd/>
            <a:tailEnd/>
          </a:ln>
        </p:spPr>
        <p:txBody>
          <a:bodyPr/>
          <a:lstStyle/>
          <a:p>
            <a:endParaRPr lang="es-ES"/>
          </a:p>
        </p:txBody>
      </p:sp>
      <p:sp>
        <p:nvSpPr>
          <p:cNvPr id="155746" name="Rectangle 153"/>
          <p:cNvSpPr>
            <a:spLocks noChangeArrowheads="1"/>
          </p:cNvSpPr>
          <p:nvPr/>
        </p:nvSpPr>
        <p:spPr bwMode="auto">
          <a:xfrm>
            <a:off x="7389813" y="2473325"/>
            <a:ext cx="155575" cy="277813"/>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47" name="Rectangle 154"/>
          <p:cNvSpPr>
            <a:spLocks noChangeArrowheads="1"/>
          </p:cNvSpPr>
          <p:nvPr/>
        </p:nvSpPr>
        <p:spPr bwMode="auto">
          <a:xfrm>
            <a:off x="7627938" y="2474913"/>
            <a:ext cx="74612" cy="280987"/>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48" name="Line 155"/>
          <p:cNvSpPr>
            <a:spLocks noChangeShapeType="1"/>
          </p:cNvSpPr>
          <p:nvPr/>
        </p:nvSpPr>
        <p:spPr bwMode="auto">
          <a:xfrm>
            <a:off x="7656513" y="2606675"/>
            <a:ext cx="128587" cy="0"/>
          </a:xfrm>
          <a:prstGeom prst="line">
            <a:avLst/>
          </a:prstGeom>
          <a:noFill/>
          <a:ln w="19050">
            <a:solidFill>
              <a:srgbClr val="FF6600"/>
            </a:solidFill>
            <a:round/>
            <a:headEnd/>
            <a:tailEnd/>
          </a:ln>
        </p:spPr>
        <p:txBody>
          <a:bodyPr/>
          <a:lstStyle/>
          <a:p>
            <a:endParaRPr lang="es-ES"/>
          </a:p>
        </p:txBody>
      </p:sp>
      <p:sp>
        <p:nvSpPr>
          <p:cNvPr id="155749" name="Line 156"/>
          <p:cNvSpPr>
            <a:spLocks noChangeShapeType="1"/>
          </p:cNvSpPr>
          <p:nvPr/>
        </p:nvSpPr>
        <p:spPr bwMode="auto">
          <a:xfrm>
            <a:off x="7126288" y="2925763"/>
            <a:ext cx="128587" cy="0"/>
          </a:xfrm>
          <a:prstGeom prst="line">
            <a:avLst/>
          </a:prstGeom>
          <a:noFill/>
          <a:ln w="19050">
            <a:solidFill>
              <a:srgbClr val="FF0000"/>
            </a:solidFill>
            <a:round/>
            <a:headEnd/>
            <a:tailEnd/>
          </a:ln>
        </p:spPr>
        <p:txBody>
          <a:bodyPr/>
          <a:lstStyle/>
          <a:p>
            <a:endParaRPr lang="es-ES"/>
          </a:p>
        </p:txBody>
      </p:sp>
      <p:sp>
        <p:nvSpPr>
          <p:cNvPr id="155750" name="Line 157"/>
          <p:cNvSpPr>
            <a:spLocks noChangeShapeType="1"/>
          </p:cNvSpPr>
          <p:nvPr/>
        </p:nvSpPr>
        <p:spPr bwMode="auto">
          <a:xfrm flipV="1">
            <a:off x="7526338" y="2922588"/>
            <a:ext cx="95250" cy="1587"/>
          </a:xfrm>
          <a:prstGeom prst="line">
            <a:avLst/>
          </a:prstGeom>
          <a:noFill/>
          <a:ln w="19050">
            <a:solidFill>
              <a:srgbClr val="800080"/>
            </a:solidFill>
            <a:round/>
            <a:headEnd/>
            <a:tailEnd/>
          </a:ln>
        </p:spPr>
        <p:txBody>
          <a:bodyPr/>
          <a:lstStyle/>
          <a:p>
            <a:endParaRPr lang="es-ES"/>
          </a:p>
        </p:txBody>
      </p:sp>
      <p:sp>
        <p:nvSpPr>
          <p:cNvPr id="155751" name="Rectangle 158"/>
          <p:cNvSpPr>
            <a:spLocks noChangeArrowheads="1"/>
          </p:cNvSpPr>
          <p:nvPr/>
        </p:nvSpPr>
        <p:spPr bwMode="auto">
          <a:xfrm>
            <a:off x="7254875" y="2787650"/>
            <a:ext cx="74613" cy="290513"/>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52" name="Line 159"/>
          <p:cNvSpPr>
            <a:spLocks noChangeShapeType="1"/>
          </p:cNvSpPr>
          <p:nvPr/>
        </p:nvSpPr>
        <p:spPr bwMode="auto">
          <a:xfrm flipV="1">
            <a:off x="7273925" y="2921000"/>
            <a:ext cx="104775" cy="1588"/>
          </a:xfrm>
          <a:prstGeom prst="line">
            <a:avLst/>
          </a:prstGeom>
          <a:noFill/>
          <a:ln w="19050">
            <a:solidFill>
              <a:srgbClr val="800080"/>
            </a:solidFill>
            <a:round/>
            <a:headEnd/>
            <a:tailEnd/>
          </a:ln>
        </p:spPr>
        <p:txBody>
          <a:bodyPr/>
          <a:lstStyle/>
          <a:p>
            <a:endParaRPr lang="es-ES"/>
          </a:p>
        </p:txBody>
      </p:sp>
      <p:sp>
        <p:nvSpPr>
          <p:cNvPr id="155753" name="Rectangle 160"/>
          <p:cNvSpPr>
            <a:spLocks noChangeArrowheads="1"/>
          </p:cNvSpPr>
          <p:nvPr/>
        </p:nvSpPr>
        <p:spPr bwMode="auto">
          <a:xfrm>
            <a:off x="7383463" y="2792413"/>
            <a:ext cx="155575" cy="277812"/>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54" name="Rectangle 161"/>
          <p:cNvSpPr>
            <a:spLocks noChangeArrowheads="1"/>
          </p:cNvSpPr>
          <p:nvPr/>
        </p:nvSpPr>
        <p:spPr bwMode="auto">
          <a:xfrm>
            <a:off x="7621588" y="2794000"/>
            <a:ext cx="74612" cy="280988"/>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55" name="Line 162"/>
          <p:cNvSpPr>
            <a:spLocks noChangeShapeType="1"/>
          </p:cNvSpPr>
          <p:nvPr/>
        </p:nvSpPr>
        <p:spPr bwMode="auto">
          <a:xfrm>
            <a:off x="7650163" y="2925763"/>
            <a:ext cx="128587" cy="0"/>
          </a:xfrm>
          <a:prstGeom prst="line">
            <a:avLst/>
          </a:prstGeom>
          <a:noFill/>
          <a:ln w="19050">
            <a:solidFill>
              <a:srgbClr val="FF6600"/>
            </a:solidFill>
            <a:round/>
            <a:headEnd/>
            <a:tailEnd/>
          </a:ln>
        </p:spPr>
        <p:txBody>
          <a:bodyPr/>
          <a:lstStyle/>
          <a:p>
            <a:endParaRPr lang="es-ES"/>
          </a:p>
        </p:txBody>
      </p:sp>
      <p:sp>
        <p:nvSpPr>
          <p:cNvPr id="155756" name="Line 163"/>
          <p:cNvSpPr>
            <a:spLocks noChangeShapeType="1"/>
          </p:cNvSpPr>
          <p:nvPr/>
        </p:nvSpPr>
        <p:spPr bwMode="auto">
          <a:xfrm>
            <a:off x="7121525" y="3263900"/>
            <a:ext cx="128588" cy="0"/>
          </a:xfrm>
          <a:prstGeom prst="line">
            <a:avLst/>
          </a:prstGeom>
          <a:noFill/>
          <a:ln w="19050">
            <a:solidFill>
              <a:srgbClr val="FF0000"/>
            </a:solidFill>
            <a:round/>
            <a:headEnd/>
            <a:tailEnd/>
          </a:ln>
        </p:spPr>
        <p:txBody>
          <a:bodyPr/>
          <a:lstStyle/>
          <a:p>
            <a:endParaRPr lang="es-ES"/>
          </a:p>
        </p:txBody>
      </p:sp>
      <p:sp>
        <p:nvSpPr>
          <p:cNvPr id="155757" name="Line 164"/>
          <p:cNvSpPr>
            <a:spLocks noChangeShapeType="1"/>
          </p:cNvSpPr>
          <p:nvPr/>
        </p:nvSpPr>
        <p:spPr bwMode="auto">
          <a:xfrm flipV="1">
            <a:off x="7521575" y="3260725"/>
            <a:ext cx="95250" cy="1588"/>
          </a:xfrm>
          <a:prstGeom prst="line">
            <a:avLst/>
          </a:prstGeom>
          <a:noFill/>
          <a:ln w="19050">
            <a:solidFill>
              <a:srgbClr val="800080"/>
            </a:solidFill>
            <a:round/>
            <a:headEnd/>
            <a:tailEnd/>
          </a:ln>
        </p:spPr>
        <p:txBody>
          <a:bodyPr/>
          <a:lstStyle/>
          <a:p>
            <a:endParaRPr lang="es-ES"/>
          </a:p>
        </p:txBody>
      </p:sp>
      <p:sp>
        <p:nvSpPr>
          <p:cNvPr id="155758" name="Rectangle 165"/>
          <p:cNvSpPr>
            <a:spLocks noChangeArrowheads="1"/>
          </p:cNvSpPr>
          <p:nvPr/>
        </p:nvSpPr>
        <p:spPr bwMode="auto">
          <a:xfrm>
            <a:off x="7250113" y="3125788"/>
            <a:ext cx="74612" cy="290512"/>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59" name="Line 166"/>
          <p:cNvSpPr>
            <a:spLocks noChangeShapeType="1"/>
          </p:cNvSpPr>
          <p:nvPr/>
        </p:nvSpPr>
        <p:spPr bwMode="auto">
          <a:xfrm flipV="1">
            <a:off x="7269163" y="3259138"/>
            <a:ext cx="104775" cy="1587"/>
          </a:xfrm>
          <a:prstGeom prst="line">
            <a:avLst/>
          </a:prstGeom>
          <a:noFill/>
          <a:ln w="19050">
            <a:solidFill>
              <a:srgbClr val="800080"/>
            </a:solidFill>
            <a:round/>
            <a:headEnd/>
            <a:tailEnd/>
          </a:ln>
        </p:spPr>
        <p:txBody>
          <a:bodyPr/>
          <a:lstStyle/>
          <a:p>
            <a:endParaRPr lang="es-ES"/>
          </a:p>
        </p:txBody>
      </p:sp>
      <p:sp>
        <p:nvSpPr>
          <p:cNvPr id="155760" name="Rectangle 167"/>
          <p:cNvSpPr>
            <a:spLocks noChangeArrowheads="1"/>
          </p:cNvSpPr>
          <p:nvPr/>
        </p:nvSpPr>
        <p:spPr bwMode="auto">
          <a:xfrm>
            <a:off x="7378700" y="3130550"/>
            <a:ext cx="155575" cy="277813"/>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61" name="Rectangle 168"/>
          <p:cNvSpPr>
            <a:spLocks noChangeArrowheads="1"/>
          </p:cNvSpPr>
          <p:nvPr/>
        </p:nvSpPr>
        <p:spPr bwMode="auto">
          <a:xfrm>
            <a:off x="7616825" y="3132138"/>
            <a:ext cx="74613" cy="280987"/>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62" name="Line 169"/>
          <p:cNvSpPr>
            <a:spLocks noChangeShapeType="1"/>
          </p:cNvSpPr>
          <p:nvPr/>
        </p:nvSpPr>
        <p:spPr bwMode="auto">
          <a:xfrm>
            <a:off x="7645400" y="3263900"/>
            <a:ext cx="128588" cy="0"/>
          </a:xfrm>
          <a:prstGeom prst="line">
            <a:avLst/>
          </a:prstGeom>
          <a:noFill/>
          <a:ln w="19050">
            <a:solidFill>
              <a:srgbClr val="FF6600"/>
            </a:solidFill>
            <a:round/>
            <a:headEnd/>
            <a:tailEnd/>
          </a:ln>
        </p:spPr>
        <p:txBody>
          <a:bodyPr/>
          <a:lstStyle/>
          <a:p>
            <a:endParaRPr lang="es-ES"/>
          </a:p>
        </p:txBody>
      </p:sp>
      <p:sp>
        <p:nvSpPr>
          <p:cNvPr id="155763" name="Line 170"/>
          <p:cNvSpPr>
            <a:spLocks noChangeShapeType="1"/>
          </p:cNvSpPr>
          <p:nvPr/>
        </p:nvSpPr>
        <p:spPr bwMode="auto">
          <a:xfrm>
            <a:off x="7126288" y="3581400"/>
            <a:ext cx="128587" cy="0"/>
          </a:xfrm>
          <a:prstGeom prst="line">
            <a:avLst/>
          </a:prstGeom>
          <a:noFill/>
          <a:ln w="19050">
            <a:solidFill>
              <a:srgbClr val="FF0000"/>
            </a:solidFill>
            <a:round/>
            <a:headEnd/>
            <a:tailEnd/>
          </a:ln>
        </p:spPr>
        <p:txBody>
          <a:bodyPr/>
          <a:lstStyle/>
          <a:p>
            <a:endParaRPr lang="es-ES"/>
          </a:p>
        </p:txBody>
      </p:sp>
      <p:sp>
        <p:nvSpPr>
          <p:cNvPr id="155764" name="Line 171"/>
          <p:cNvSpPr>
            <a:spLocks noChangeShapeType="1"/>
          </p:cNvSpPr>
          <p:nvPr/>
        </p:nvSpPr>
        <p:spPr bwMode="auto">
          <a:xfrm flipV="1">
            <a:off x="7526338" y="3578225"/>
            <a:ext cx="95250" cy="1588"/>
          </a:xfrm>
          <a:prstGeom prst="line">
            <a:avLst/>
          </a:prstGeom>
          <a:noFill/>
          <a:ln w="19050">
            <a:solidFill>
              <a:srgbClr val="800080"/>
            </a:solidFill>
            <a:round/>
            <a:headEnd/>
            <a:tailEnd/>
          </a:ln>
        </p:spPr>
        <p:txBody>
          <a:bodyPr/>
          <a:lstStyle/>
          <a:p>
            <a:endParaRPr lang="es-ES"/>
          </a:p>
        </p:txBody>
      </p:sp>
      <p:sp>
        <p:nvSpPr>
          <p:cNvPr id="155765" name="Rectangle 172"/>
          <p:cNvSpPr>
            <a:spLocks noChangeArrowheads="1"/>
          </p:cNvSpPr>
          <p:nvPr/>
        </p:nvSpPr>
        <p:spPr bwMode="auto">
          <a:xfrm>
            <a:off x="7254875" y="3443288"/>
            <a:ext cx="74613" cy="290512"/>
          </a:xfrm>
          <a:prstGeom prst="rect">
            <a:avLst/>
          </a:prstGeom>
          <a:solidFill>
            <a:srgbClr val="969696"/>
          </a:solidFill>
          <a:ln w="19050">
            <a:solidFill>
              <a:schemeClr val="accent2"/>
            </a:solidFill>
            <a:miter lim="800000"/>
            <a:headEnd/>
            <a:tailEnd/>
          </a:ln>
        </p:spPr>
        <p:txBody>
          <a:bodyPr wrap="none" anchor="ctr"/>
          <a:lstStyle/>
          <a:p>
            <a:endParaRPr lang="es-ES"/>
          </a:p>
        </p:txBody>
      </p:sp>
      <p:sp>
        <p:nvSpPr>
          <p:cNvPr id="155766" name="Line 173"/>
          <p:cNvSpPr>
            <a:spLocks noChangeShapeType="1"/>
          </p:cNvSpPr>
          <p:nvPr/>
        </p:nvSpPr>
        <p:spPr bwMode="auto">
          <a:xfrm flipV="1">
            <a:off x="7273925" y="3576638"/>
            <a:ext cx="104775" cy="1587"/>
          </a:xfrm>
          <a:prstGeom prst="line">
            <a:avLst/>
          </a:prstGeom>
          <a:noFill/>
          <a:ln w="19050">
            <a:solidFill>
              <a:srgbClr val="800080"/>
            </a:solidFill>
            <a:round/>
            <a:headEnd/>
            <a:tailEnd/>
          </a:ln>
        </p:spPr>
        <p:txBody>
          <a:bodyPr/>
          <a:lstStyle/>
          <a:p>
            <a:endParaRPr lang="es-ES"/>
          </a:p>
        </p:txBody>
      </p:sp>
      <p:sp>
        <p:nvSpPr>
          <p:cNvPr id="155767" name="Rectangle 174"/>
          <p:cNvSpPr>
            <a:spLocks noChangeArrowheads="1"/>
          </p:cNvSpPr>
          <p:nvPr/>
        </p:nvSpPr>
        <p:spPr bwMode="auto">
          <a:xfrm>
            <a:off x="7383463" y="3448050"/>
            <a:ext cx="155575" cy="277813"/>
          </a:xfrm>
          <a:prstGeom prst="rect">
            <a:avLst/>
          </a:prstGeom>
          <a:solidFill>
            <a:schemeClr val="bg1"/>
          </a:solidFill>
          <a:ln w="19050">
            <a:solidFill>
              <a:schemeClr val="accent2"/>
            </a:solidFill>
            <a:miter lim="800000"/>
            <a:headEnd/>
            <a:tailEnd/>
          </a:ln>
        </p:spPr>
        <p:txBody>
          <a:bodyPr wrap="none" anchor="ctr"/>
          <a:lstStyle/>
          <a:p>
            <a:endParaRPr lang="es-ES"/>
          </a:p>
        </p:txBody>
      </p:sp>
      <p:sp>
        <p:nvSpPr>
          <p:cNvPr id="155768" name="Rectangle 175"/>
          <p:cNvSpPr>
            <a:spLocks noChangeArrowheads="1"/>
          </p:cNvSpPr>
          <p:nvPr/>
        </p:nvSpPr>
        <p:spPr bwMode="auto">
          <a:xfrm>
            <a:off x="7621588" y="3449638"/>
            <a:ext cx="74612" cy="280987"/>
          </a:xfrm>
          <a:prstGeom prst="rect">
            <a:avLst/>
          </a:prstGeom>
          <a:solidFill>
            <a:srgbClr val="C0C0C0"/>
          </a:solidFill>
          <a:ln w="19050">
            <a:solidFill>
              <a:schemeClr val="accent2"/>
            </a:solidFill>
            <a:miter lim="800000"/>
            <a:headEnd/>
            <a:tailEnd/>
          </a:ln>
        </p:spPr>
        <p:txBody>
          <a:bodyPr wrap="none" anchor="ctr"/>
          <a:lstStyle/>
          <a:p>
            <a:endParaRPr lang="es-ES"/>
          </a:p>
        </p:txBody>
      </p:sp>
      <p:sp>
        <p:nvSpPr>
          <p:cNvPr id="155769" name="Line 176"/>
          <p:cNvSpPr>
            <a:spLocks noChangeShapeType="1"/>
          </p:cNvSpPr>
          <p:nvPr/>
        </p:nvSpPr>
        <p:spPr bwMode="auto">
          <a:xfrm>
            <a:off x="7650163" y="3581400"/>
            <a:ext cx="128587" cy="0"/>
          </a:xfrm>
          <a:prstGeom prst="line">
            <a:avLst/>
          </a:prstGeom>
          <a:noFill/>
          <a:ln w="19050">
            <a:solidFill>
              <a:srgbClr val="FF6600"/>
            </a:solidFill>
            <a:round/>
            <a:headEnd/>
            <a:tailEnd/>
          </a:ln>
        </p:spPr>
        <p:txBody>
          <a:bodyPr/>
          <a:lstStyle/>
          <a:p>
            <a:endParaRPr lang="es-ES"/>
          </a:p>
        </p:txBody>
      </p:sp>
      <p:pic>
        <p:nvPicPr>
          <p:cNvPr id="155770" name="Picture 177" descr="OpticalAmp"/>
          <p:cNvPicPr>
            <a:picLocks noChangeAspect="1" noChangeArrowheads="1"/>
          </p:cNvPicPr>
          <p:nvPr/>
        </p:nvPicPr>
        <p:blipFill>
          <a:blip r:embed="rId3" cstate="print"/>
          <a:srcRect/>
          <a:stretch>
            <a:fillRect/>
          </a:stretch>
        </p:blipFill>
        <p:spPr bwMode="auto">
          <a:xfrm>
            <a:off x="4114800" y="2063750"/>
            <a:ext cx="685800" cy="598488"/>
          </a:xfrm>
          <a:prstGeom prst="rect">
            <a:avLst/>
          </a:prstGeom>
          <a:noFill/>
          <a:ln w="9525">
            <a:noFill/>
            <a:miter lim="800000"/>
            <a:headEnd/>
            <a:tailEnd/>
          </a:ln>
        </p:spPr>
      </p:pic>
      <p:pic>
        <p:nvPicPr>
          <p:cNvPr id="155771" name="Picture 178" descr="OpticalAmp"/>
          <p:cNvPicPr>
            <a:picLocks noChangeAspect="1" noChangeArrowheads="1"/>
          </p:cNvPicPr>
          <p:nvPr/>
        </p:nvPicPr>
        <p:blipFill>
          <a:blip r:embed="rId3" cstate="print"/>
          <a:srcRect/>
          <a:stretch>
            <a:fillRect/>
          </a:stretch>
        </p:blipFill>
        <p:spPr bwMode="auto">
          <a:xfrm>
            <a:off x="5334000" y="2052638"/>
            <a:ext cx="685800" cy="598487"/>
          </a:xfrm>
          <a:prstGeom prst="rect">
            <a:avLst/>
          </a:prstGeom>
          <a:noFill/>
          <a:ln w="9525">
            <a:noFill/>
            <a:miter lim="800000"/>
            <a:headEnd/>
            <a:tailEnd/>
          </a:ln>
        </p:spPr>
      </p:pic>
      <p:sp>
        <p:nvSpPr>
          <p:cNvPr id="155772" name="Text Box 179"/>
          <p:cNvSpPr txBox="1">
            <a:spLocks noChangeArrowheads="1"/>
          </p:cNvSpPr>
          <p:nvPr/>
        </p:nvSpPr>
        <p:spPr bwMode="auto">
          <a:xfrm>
            <a:off x="1471613" y="5734050"/>
            <a:ext cx="1423987" cy="581025"/>
          </a:xfrm>
          <a:prstGeom prst="rect">
            <a:avLst/>
          </a:prstGeom>
          <a:noFill/>
          <a:ln w="9525">
            <a:noFill/>
            <a:miter lim="800000"/>
            <a:headEnd/>
            <a:tailEnd/>
          </a:ln>
        </p:spPr>
        <p:txBody>
          <a:bodyPr wrap="none">
            <a:spAutoFit/>
          </a:bodyPr>
          <a:lstStyle/>
          <a:p>
            <a:pPr algn="ctr"/>
            <a:r>
              <a:rPr lang="es-ES" b="1"/>
              <a:t>Transponder</a:t>
            </a:r>
          </a:p>
          <a:p>
            <a:pPr algn="ctr"/>
            <a:r>
              <a:rPr lang="es-ES" b="1"/>
              <a:t>emisor</a:t>
            </a:r>
          </a:p>
        </p:txBody>
      </p:sp>
      <p:sp>
        <p:nvSpPr>
          <p:cNvPr id="155773" name="Text Box 180"/>
          <p:cNvSpPr txBox="1">
            <a:spLocks noChangeArrowheads="1"/>
          </p:cNvSpPr>
          <p:nvPr/>
        </p:nvSpPr>
        <p:spPr bwMode="auto">
          <a:xfrm>
            <a:off x="6196013" y="5300663"/>
            <a:ext cx="1423987" cy="581025"/>
          </a:xfrm>
          <a:prstGeom prst="rect">
            <a:avLst/>
          </a:prstGeom>
          <a:noFill/>
          <a:ln w="9525">
            <a:noFill/>
            <a:miter lim="800000"/>
            <a:headEnd/>
            <a:tailEnd/>
          </a:ln>
        </p:spPr>
        <p:txBody>
          <a:bodyPr wrap="none">
            <a:spAutoFit/>
          </a:bodyPr>
          <a:lstStyle/>
          <a:p>
            <a:pPr algn="ctr"/>
            <a:r>
              <a:rPr lang="es-ES" b="1"/>
              <a:t>Transponder</a:t>
            </a:r>
          </a:p>
          <a:p>
            <a:pPr algn="ctr"/>
            <a:r>
              <a:rPr lang="es-ES" b="1"/>
              <a:t>receptor</a:t>
            </a:r>
          </a:p>
        </p:txBody>
      </p:sp>
      <p:sp>
        <p:nvSpPr>
          <p:cNvPr id="155774" name="Line 181"/>
          <p:cNvSpPr>
            <a:spLocks noChangeShapeType="1"/>
          </p:cNvSpPr>
          <p:nvPr/>
        </p:nvSpPr>
        <p:spPr bwMode="auto">
          <a:xfrm>
            <a:off x="3657600" y="5830888"/>
            <a:ext cx="609600" cy="0"/>
          </a:xfrm>
          <a:prstGeom prst="line">
            <a:avLst/>
          </a:prstGeom>
          <a:noFill/>
          <a:ln w="25400">
            <a:solidFill>
              <a:srgbClr val="FF6600"/>
            </a:solidFill>
            <a:round/>
            <a:headEnd/>
            <a:tailEnd/>
          </a:ln>
        </p:spPr>
        <p:txBody>
          <a:bodyPr/>
          <a:lstStyle/>
          <a:p>
            <a:endParaRPr lang="es-ES"/>
          </a:p>
        </p:txBody>
      </p:sp>
      <p:sp>
        <p:nvSpPr>
          <p:cNvPr id="155775" name="Line 182"/>
          <p:cNvSpPr>
            <a:spLocks noChangeShapeType="1"/>
          </p:cNvSpPr>
          <p:nvPr/>
        </p:nvSpPr>
        <p:spPr bwMode="auto">
          <a:xfrm>
            <a:off x="3657600" y="6135688"/>
            <a:ext cx="609600" cy="0"/>
          </a:xfrm>
          <a:prstGeom prst="line">
            <a:avLst/>
          </a:prstGeom>
          <a:noFill/>
          <a:ln w="25400">
            <a:solidFill>
              <a:srgbClr val="FF0000"/>
            </a:solidFill>
            <a:round/>
            <a:headEnd/>
            <a:tailEnd/>
          </a:ln>
        </p:spPr>
        <p:txBody>
          <a:bodyPr/>
          <a:lstStyle/>
          <a:p>
            <a:endParaRPr lang="es-ES"/>
          </a:p>
        </p:txBody>
      </p:sp>
      <p:sp>
        <p:nvSpPr>
          <p:cNvPr id="155776" name="Line 183"/>
          <p:cNvSpPr>
            <a:spLocks noChangeShapeType="1"/>
          </p:cNvSpPr>
          <p:nvPr/>
        </p:nvSpPr>
        <p:spPr bwMode="auto">
          <a:xfrm>
            <a:off x="3657600" y="6440488"/>
            <a:ext cx="609600" cy="0"/>
          </a:xfrm>
          <a:prstGeom prst="line">
            <a:avLst/>
          </a:prstGeom>
          <a:noFill/>
          <a:ln w="25400">
            <a:solidFill>
              <a:srgbClr val="800080"/>
            </a:solidFill>
            <a:round/>
            <a:headEnd/>
            <a:tailEnd/>
          </a:ln>
        </p:spPr>
        <p:txBody>
          <a:bodyPr/>
          <a:lstStyle/>
          <a:p>
            <a:endParaRPr lang="es-ES"/>
          </a:p>
        </p:txBody>
      </p:sp>
      <p:sp>
        <p:nvSpPr>
          <p:cNvPr id="155777" name="Text Box 184"/>
          <p:cNvSpPr txBox="1">
            <a:spLocks noChangeArrowheads="1"/>
          </p:cNvSpPr>
          <p:nvPr/>
        </p:nvSpPr>
        <p:spPr bwMode="auto">
          <a:xfrm>
            <a:off x="4343400" y="6288088"/>
            <a:ext cx="827088" cy="274637"/>
          </a:xfrm>
          <a:prstGeom prst="rect">
            <a:avLst/>
          </a:prstGeom>
          <a:noFill/>
          <a:ln w="9525">
            <a:noFill/>
            <a:miter lim="800000"/>
            <a:headEnd/>
            <a:tailEnd/>
          </a:ln>
        </p:spPr>
        <p:txBody>
          <a:bodyPr wrap="none">
            <a:spAutoFit/>
          </a:bodyPr>
          <a:lstStyle/>
          <a:p>
            <a:r>
              <a:rPr lang="es-ES" sz="1200" b="1"/>
              <a:t>Eléctrico</a:t>
            </a:r>
          </a:p>
        </p:txBody>
      </p:sp>
      <p:sp>
        <p:nvSpPr>
          <p:cNvPr id="155778" name="Text Box 185"/>
          <p:cNvSpPr txBox="1">
            <a:spLocks noChangeArrowheads="1"/>
          </p:cNvSpPr>
          <p:nvPr/>
        </p:nvSpPr>
        <p:spPr bwMode="auto">
          <a:xfrm>
            <a:off x="4343400" y="5983288"/>
            <a:ext cx="1065213" cy="274637"/>
          </a:xfrm>
          <a:prstGeom prst="rect">
            <a:avLst/>
          </a:prstGeom>
          <a:noFill/>
          <a:ln w="9525">
            <a:noFill/>
            <a:miter lim="800000"/>
            <a:headEnd/>
            <a:tailEnd/>
          </a:ln>
        </p:spPr>
        <p:txBody>
          <a:bodyPr wrap="none">
            <a:spAutoFit/>
          </a:bodyPr>
          <a:lstStyle/>
          <a:p>
            <a:r>
              <a:rPr lang="es-ES" sz="1200" b="1"/>
              <a:t>F.O. 3ª vent.</a:t>
            </a:r>
          </a:p>
        </p:txBody>
      </p:sp>
      <p:sp>
        <p:nvSpPr>
          <p:cNvPr id="155779" name="Text Box 186"/>
          <p:cNvSpPr txBox="1">
            <a:spLocks noChangeArrowheads="1"/>
          </p:cNvSpPr>
          <p:nvPr/>
        </p:nvSpPr>
        <p:spPr bwMode="auto">
          <a:xfrm>
            <a:off x="4343400" y="5708650"/>
            <a:ext cx="1065213" cy="274638"/>
          </a:xfrm>
          <a:prstGeom prst="rect">
            <a:avLst/>
          </a:prstGeom>
          <a:noFill/>
          <a:ln w="9525">
            <a:noFill/>
            <a:miter lim="800000"/>
            <a:headEnd/>
            <a:tailEnd/>
          </a:ln>
        </p:spPr>
        <p:txBody>
          <a:bodyPr wrap="none">
            <a:spAutoFit/>
          </a:bodyPr>
          <a:lstStyle/>
          <a:p>
            <a:r>
              <a:rPr lang="es-ES" sz="1200" b="1"/>
              <a:t>F.O. 2ª vent.</a:t>
            </a:r>
          </a:p>
        </p:txBody>
      </p:sp>
      <p:sp>
        <p:nvSpPr>
          <p:cNvPr id="155780" name="Line 187"/>
          <p:cNvSpPr>
            <a:spLocks noChangeShapeType="1"/>
          </p:cNvSpPr>
          <p:nvPr/>
        </p:nvSpPr>
        <p:spPr bwMode="auto">
          <a:xfrm flipH="1">
            <a:off x="4356100" y="1628775"/>
            <a:ext cx="144463" cy="431800"/>
          </a:xfrm>
          <a:prstGeom prst="line">
            <a:avLst/>
          </a:prstGeom>
          <a:noFill/>
          <a:ln w="9525">
            <a:solidFill>
              <a:schemeClr val="tx1"/>
            </a:solidFill>
            <a:round/>
            <a:headEnd/>
            <a:tailEnd type="triangle" w="med" len="med"/>
          </a:ln>
        </p:spPr>
        <p:txBody>
          <a:bodyPr/>
          <a:lstStyle/>
          <a:p>
            <a:endParaRPr lang="es-ES"/>
          </a:p>
        </p:txBody>
      </p:sp>
      <p:sp>
        <p:nvSpPr>
          <p:cNvPr id="155781" name="Line 188"/>
          <p:cNvSpPr>
            <a:spLocks noChangeShapeType="1"/>
          </p:cNvSpPr>
          <p:nvPr/>
        </p:nvSpPr>
        <p:spPr bwMode="auto">
          <a:xfrm>
            <a:off x="5435600" y="1628775"/>
            <a:ext cx="144463" cy="360363"/>
          </a:xfrm>
          <a:prstGeom prst="line">
            <a:avLst/>
          </a:prstGeom>
          <a:noFill/>
          <a:ln w="9525">
            <a:solidFill>
              <a:schemeClr val="tx1"/>
            </a:solidFill>
            <a:round/>
            <a:headEnd/>
            <a:tailEnd type="triangle" w="med" len="med"/>
          </a:ln>
        </p:spPr>
        <p:txBody>
          <a:bodyPr/>
          <a:lstStyle/>
          <a:p>
            <a:endParaRPr lang="es-ES"/>
          </a:p>
        </p:txBody>
      </p:sp>
      <p:sp>
        <p:nvSpPr>
          <p:cNvPr id="155782" name="Text Box 189"/>
          <p:cNvSpPr txBox="1">
            <a:spLocks noChangeArrowheads="1"/>
          </p:cNvSpPr>
          <p:nvPr/>
        </p:nvSpPr>
        <p:spPr bwMode="auto">
          <a:xfrm>
            <a:off x="4313238" y="3024188"/>
            <a:ext cx="1258887" cy="304800"/>
          </a:xfrm>
          <a:prstGeom prst="rect">
            <a:avLst/>
          </a:prstGeom>
          <a:noFill/>
          <a:ln w="9525">
            <a:noFill/>
            <a:miter lim="800000"/>
            <a:headEnd/>
            <a:tailEnd/>
          </a:ln>
        </p:spPr>
        <p:txBody>
          <a:bodyPr wrap="none">
            <a:spAutoFit/>
          </a:bodyPr>
          <a:lstStyle/>
          <a:p>
            <a:pPr algn="ctr"/>
            <a:r>
              <a:rPr lang="es-ES" sz="1400" b="1"/>
              <a:t>Fibra NZDSF</a:t>
            </a:r>
          </a:p>
        </p:txBody>
      </p:sp>
      <p:sp>
        <p:nvSpPr>
          <p:cNvPr id="155783" name="Line 190"/>
          <p:cNvSpPr>
            <a:spLocks noChangeShapeType="1"/>
          </p:cNvSpPr>
          <p:nvPr/>
        </p:nvSpPr>
        <p:spPr bwMode="auto">
          <a:xfrm flipV="1">
            <a:off x="4932363" y="2492375"/>
            <a:ext cx="0" cy="576263"/>
          </a:xfrm>
          <a:prstGeom prst="line">
            <a:avLst/>
          </a:prstGeom>
          <a:noFill/>
          <a:ln w="9525">
            <a:solidFill>
              <a:schemeClr val="tx1"/>
            </a:solidFill>
            <a:round/>
            <a:headEnd/>
            <a:tailEnd type="triangle" w="med" len="med"/>
          </a:ln>
        </p:spPr>
        <p:txBody>
          <a:bodyPr/>
          <a:lstStyle/>
          <a:p>
            <a:endParaRPr lang="es-ES"/>
          </a:p>
        </p:txBody>
      </p:sp>
      <p:sp>
        <p:nvSpPr>
          <p:cNvPr id="155784" name="Text Box 191"/>
          <p:cNvSpPr txBox="1">
            <a:spLocks noChangeArrowheads="1"/>
          </p:cNvSpPr>
          <p:nvPr/>
        </p:nvSpPr>
        <p:spPr bwMode="auto">
          <a:xfrm>
            <a:off x="1206500" y="3919538"/>
            <a:ext cx="1728788" cy="304800"/>
          </a:xfrm>
          <a:prstGeom prst="rect">
            <a:avLst/>
          </a:prstGeom>
          <a:noFill/>
          <a:ln w="9525">
            <a:noFill/>
            <a:miter lim="800000"/>
            <a:headEnd/>
            <a:tailEnd/>
          </a:ln>
        </p:spPr>
        <p:txBody>
          <a:bodyPr wrap="none">
            <a:spAutoFit/>
          </a:bodyPr>
          <a:lstStyle/>
          <a:p>
            <a:pPr algn="ctr"/>
            <a:r>
              <a:rPr lang="es-ES" sz="1400" b="1"/>
              <a:t>Láser sintonizable</a:t>
            </a:r>
          </a:p>
        </p:txBody>
      </p:sp>
      <p:sp>
        <p:nvSpPr>
          <p:cNvPr id="155785" name="Text Box 192"/>
          <p:cNvSpPr txBox="1">
            <a:spLocks noChangeArrowheads="1"/>
          </p:cNvSpPr>
          <p:nvPr/>
        </p:nvSpPr>
        <p:spPr bwMode="auto">
          <a:xfrm>
            <a:off x="4643438" y="3716338"/>
            <a:ext cx="1524000" cy="304800"/>
          </a:xfrm>
          <a:prstGeom prst="rect">
            <a:avLst/>
          </a:prstGeom>
          <a:noFill/>
          <a:ln w="9525">
            <a:noFill/>
            <a:miter lim="800000"/>
            <a:headEnd/>
            <a:tailEnd/>
          </a:ln>
        </p:spPr>
        <p:txBody>
          <a:bodyPr wrap="none">
            <a:spAutoFit/>
          </a:bodyPr>
          <a:lstStyle/>
          <a:p>
            <a:pPr algn="ctr"/>
            <a:r>
              <a:rPr lang="es-ES" sz="1400" b="1"/>
              <a:t>Rejilla de Bragg</a:t>
            </a:r>
          </a:p>
        </p:txBody>
      </p:sp>
      <p:sp>
        <p:nvSpPr>
          <p:cNvPr id="155786" name="Line 193"/>
          <p:cNvSpPr>
            <a:spLocks noChangeShapeType="1"/>
          </p:cNvSpPr>
          <p:nvPr/>
        </p:nvSpPr>
        <p:spPr bwMode="auto">
          <a:xfrm flipV="1">
            <a:off x="6084888" y="3717925"/>
            <a:ext cx="287337" cy="71438"/>
          </a:xfrm>
          <a:prstGeom prst="line">
            <a:avLst/>
          </a:prstGeom>
          <a:noFill/>
          <a:ln w="9525">
            <a:solidFill>
              <a:schemeClr val="tx1"/>
            </a:solidFill>
            <a:round/>
            <a:headEnd/>
            <a:tailEnd type="triangle" w="med" len="med"/>
          </a:ln>
        </p:spPr>
        <p:txBody>
          <a:bodyPr/>
          <a:lstStyle/>
          <a:p>
            <a:endParaRPr lang="es-ES"/>
          </a:p>
        </p:txBody>
      </p:sp>
      <p:sp>
        <p:nvSpPr>
          <p:cNvPr id="155787" name="Text Box 194"/>
          <p:cNvSpPr txBox="1">
            <a:spLocks noChangeArrowheads="1"/>
          </p:cNvSpPr>
          <p:nvPr/>
        </p:nvSpPr>
        <p:spPr bwMode="auto">
          <a:xfrm>
            <a:off x="6884988" y="5856288"/>
            <a:ext cx="1336675" cy="668337"/>
          </a:xfrm>
          <a:prstGeom prst="rect">
            <a:avLst/>
          </a:prstGeom>
          <a:noFill/>
          <a:ln w="9525">
            <a:noFill/>
            <a:miter lim="800000"/>
            <a:headEnd/>
            <a:tailEnd/>
          </a:ln>
        </p:spPr>
        <p:txBody>
          <a:bodyPr wrap="none">
            <a:spAutoFit/>
          </a:bodyPr>
          <a:lstStyle/>
          <a:p>
            <a:pPr>
              <a:lnSpc>
                <a:spcPct val="90000"/>
              </a:lnSpc>
            </a:pPr>
            <a:r>
              <a:rPr lang="es-ES" sz="1400" b="1"/>
              <a:t>Restore</a:t>
            </a:r>
          </a:p>
          <a:p>
            <a:pPr>
              <a:lnSpc>
                <a:spcPct val="90000"/>
              </a:lnSpc>
            </a:pPr>
            <a:r>
              <a:rPr lang="es-ES" sz="1400" b="1"/>
              <a:t>Reshape</a:t>
            </a:r>
          </a:p>
          <a:p>
            <a:pPr>
              <a:lnSpc>
                <a:spcPct val="90000"/>
              </a:lnSpc>
            </a:pPr>
            <a:r>
              <a:rPr lang="es-ES" sz="1400" b="1"/>
              <a:t>Resyncronize</a:t>
            </a:r>
          </a:p>
        </p:txBody>
      </p:sp>
      <p:sp>
        <p:nvSpPr>
          <p:cNvPr id="155788" name="Text Box 195"/>
          <p:cNvSpPr txBox="1">
            <a:spLocks noChangeArrowheads="1"/>
          </p:cNvSpPr>
          <p:nvPr/>
        </p:nvSpPr>
        <p:spPr bwMode="auto">
          <a:xfrm>
            <a:off x="6292850" y="6043613"/>
            <a:ext cx="511175" cy="336550"/>
          </a:xfrm>
          <a:prstGeom prst="rect">
            <a:avLst/>
          </a:prstGeom>
          <a:noFill/>
          <a:ln w="9525">
            <a:noFill/>
            <a:miter lim="800000"/>
            <a:headEnd/>
            <a:tailEnd/>
          </a:ln>
        </p:spPr>
        <p:txBody>
          <a:bodyPr wrap="none">
            <a:spAutoFit/>
          </a:bodyPr>
          <a:lstStyle/>
          <a:p>
            <a:r>
              <a:rPr lang="es-ES" b="1"/>
              <a:t>3R:</a:t>
            </a:r>
          </a:p>
        </p:txBody>
      </p:sp>
      <p:sp>
        <p:nvSpPr>
          <p:cNvPr id="155789" name="AutoShape 196"/>
          <p:cNvSpPr>
            <a:spLocks/>
          </p:cNvSpPr>
          <p:nvPr/>
        </p:nvSpPr>
        <p:spPr bwMode="auto">
          <a:xfrm>
            <a:off x="6804025" y="5876925"/>
            <a:ext cx="73025" cy="647700"/>
          </a:xfrm>
          <a:prstGeom prst="leftBrace">
            <a:avLst>
              <a:gd name="adj1" fmla="val 73913"/>
              <a:gd name="adj2" fmla="val 50000"/>
            </a:avLst>
          </a:prstGeom>
          <a:noFill/>
          <a:ln w="9525">
            <a:solidFill>
              <a:schemeClr val="tx1"/>
            </a:solidFill>
            <a:round/>
            <a:headEnd/>
            <a:tailEnd/>
          </a:ln>
        </p:spPr>
        <p:txBody>
          <a:bodyPr wrap="none" anchor="ctr"/>
          <a:lstStyle/>
          <a:p>
            <a:endParaRPr lang="es-ES"/>
          </a:p>
        </p:txBody>
      </p:sp>
      <p:sp>
        <p:nvSpPr>
          <p:cNvPr id="201" name="20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55</a:t>
            </a:fld>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a:xfrm>
            <a:off x="685800" y="381000"/>
            <a:ext cx="7772400" cy="1371600"/>
          </a:xfrm>
        </p:spPr>
        <p:txBody>
          <a:bodyPr/>
          <a:lstStyle/>
          <a:p>
            <a:pPr eaLnBrk="1" hangingPunct="1"/>
            <a:r>
              <a:rPr lang="es-ES_tradnl" smtClean="0"/>
              <a:t>Amplificadores EDFA</a:t>
            </a:r>
          </a:p>
        </p:txBody>
      </p:sp>
      <p:sp>
        <p:nvSpPr>
          <p:cNvPr id="156676" name="Rectangle 3"/>
          <p:cNvSpPr>
            <a:spLocks noGrp="1" noChangeArrowheads="1"/>
          </p:cNvSpPr>
          <p:nvPr>
            <p:ph type="body" idx="1"/>
          </p:nvPr>
        </p:nvSpPr>
        <p:spPr/>
        <p:txBody>
          <a:bodyPr/>
          <a:lstStyle/>
          <a:p>
            <a:pPr eaLnBrk="1" hangingPunct="1"/>
            <a:r>
              <a:rPr lang="es-ES_tradnl" sz="2800" smtClean="0"/>
              <a:t>Con DWDM interesa que los amplificadores tengan un comportamiento lo más lineal posible en todo el rango de </a:t>
            </a:r>
            <a:r>
              <a:rPr lang="es-ES_tradnl" sz="2800" smtClean="0">
                <a:sym typeface="Symbol" pitchFamily="18" charset="2"/>
              </a:rPr>
              <a:t> utilizado</a:t>
            </a:r>
            <a:r>
              <a:rPr lang="es-ES_tradnl" sz="2800" smtClean="0"/>
              <a:t>. De lo contrario la señal se distorsiona demasiado y habrá que poner repetidores más a menudo (más costo)</a:t>
            </a:r>
          </a:p>
          <a:p>
            <a:pPr eaLnBrk="1" hangingPunct="1"/>
            <a:r>
              <a:rPr lang="es-ES_tradnl" sz="2800" smtClean="0"/>
              <a:t>En 3ª y 4ª ventana se usan amplificadores EDFA (Erbium Doped Fiber Amplifier) que tienen fibra óptica dopada con erbio (metal usado en algunas aleaciones).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56</a:t>
            </a:fld>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40"/>
          <p:cNvSpPr>
            <a:spLocks noChangeArrowheads="1"/>
          </p:cNvSpPr>
          <p:nvPr/>
        </p:nvSpPr>
        <p:spPr bwMode="auto">
          <a:xfrm>
            <a:off x="2287588" y="2592388"/>
            <a:ext cx="4905375" cy="2600325"/>
          </a:xfrm>
          <a:prstGeom prst="rect">
            <a:avLst/>
          </a:prstGeom>
          <a:solidFill>
            <a:srgbClr val="C0C0C0"/>
          </a:solidFill>
          <a:ln w="9525">
            <a:noFill/>
            <a:miter lim="800000"/>
            <a:headEnd/>
            <a:tailEnd/>
          </a:ln>
        </p:spPr>
        <p:txBody>
          <a:bodyPr wrap="none" anchor="ctr"/>
          <a:lstStyle/>
          <a:p>
            <a:endParaRPr lang="es-ES"/>
          </a:p>
        </p:txBody>
      </p:sp>
      <p:sp>
        <p:nvSpPr>
          <p:cNvPr id="157700" name="Text Box 3"/>
          <p:cNvSpPr txBox="1">
            <a:spLocks noChangeArrowheads="1"/>
          </p:cNvSpPr>
          <p:nvPr/>
        </p:nvSpPr>
        <p:spPr bwMode="auto">
          <a:xfrm>
            <a:off x="609600" y="381000"/>
            <a:ext cx="7315200" cy="1190625"/>
          </a:xfrm>
          <a:prstGeom prst="rect">
            <a:avLst/>
          </a:prstGeom>
          <a:noFill/>
          <a:ln w="9525">
            <a:noFill/>
            <a:miter lim="800000"/>
            <a:headEnd/>
            <a:tailEnd/>
          </a:ln>
        </p:spPr>
        <p:txBody>
          <a:bodyPr>
            <a:spAutoFit/>
          </a:bodyPr>
          <a:lstStyle/>
          <a:p>
            <a:pPr algn="ctr">
              <a:spcBef>
                <a:spcPct val="50000"/>
              </a:spcBef>
            </a:pPr>
            <a:r>
              <a:rPr lang="es-ES_tradnl" sz="3600"/>
              <a:t>Esquema de un amplificador EDFA</a:t>
            </a:r>
            <a:endParaRPr lang="es-ES" sz="3600">
              <a:sym typeface="Symbol" pitchFamily="18" charset="2"/>
            </a:endParaRPr>
          </a:p>
        </p:txBody>
      </p:sp>
      <p:sp>
        <p:nvSpPr>
          <p:cNvPr id="157701" name="Line 6"/>
          <p:cNvSpPr>
            <a:spLocks noChangeShapeType="1"/>
          </p:cNvSpPr>
          <p:nvPr/>
        </p:nvSpPr>
        <p:spPr bwMode="auto">
          <a:xfrm flipH="1">
            <a:off x="4191000" y="2286000"/>
            <a:ext cx="0" cy="381000"/>
          </a:xfrm>
          <a:prstGeom prst="line">
            <a:avLst/>
          </a:prstGeom>
          <a:noFill/>
          <a:ln w="9525">
            <a:solidFill>
              <a:schemeClr val="tx1"/>
            </a:solidFill>
            <a:round/>
            <a:headEnd/>
            <a:tailEnd type="triangle" w="med" len="med"/>
          </a:ln>
        </p:spPr>
        <p:txBody>
          <a:bodyPr/>
          <a:lstStyle/>
          <a:p>
            <a:endParaRPr lang="es-ES"/>
          </a:p>
        </p:txBody>
      </p:sp>
      <p:sp>
        <p:nvSpPr>
          <p:cNvPr id="157702" name="Text Box 7"/>
          <p:cNvSpPr txBox="1">
            <a:spLocks noChangeArrowheads="1"/>
          </p:cNvSpPr>
          <p:nvPr/>
        </p:nvSpPr>
        <p:spPr bwMode="auto">
          <a:xfrm>
            <a:off x="3505200" y="1828800"/>
            <a:ext cx="1600200" cy="457200"/>
          </a:xfrm>
          <a:prstGeom prst="rect">
            <a:avLst/>
          </a:prstGeom>
          <a:noFill/>
          <a:ln w="9525">
            <a:noFill/>
            <a:miter lim="800000"/>
            <a:headEnd/>
            <a:tailEnd/>
          </a:ln>
        </p:spPr>
        <p:txBody>
          <a:bodyPr>
            <a:spAutoFit/>
          </a:bodyPr>
          <a:lstStyle/>
          <a:p>
            <a:pPr algn="ctr"/>
            <a:r>
              <a:rPr lang="es-ES" sz="1200" b="1"/>
              <a:t>Fibra dopada con erbio (10-50 m)</a:t>
            </a:r>
          </a:p>
        </p:txBody>
      </p:sp>
      <p:sp>
        <p:nvSpPr>
          <p:cNvPr id="157703" name="Line 15"/>
          <p:cNvSpPr>
            <a:spLocks noChangeShapeType="1"/>
          </p:cNvSpPr>
          <p:nvPr/>
        </p:nvSpPr>
        <p:spPr bwMode="auto">
          <a:xfrm>
            <a:off x="333375" y="3876675"/>
            <a:ext cx="0" cy="1209675"/>
          </a:xfrm>
          <a:prstGeom prst="line">
            <a:avLst/>
          </a:prstGeom>
          <a:noFill/>
          <a:ln w="25400">
            <a:solidFill>
              <a:schemeClr val="tx1"/>
            </a:solidFill>
            <a:round/>
            <a:headEnd/>
            <a:tailEnd/>
          </a:ln>
        </p:spPr>
        <p:txBody>
          <a:bodyPr/>
          <a:lstStyle/>
          <a:p>
            <a:endParaRPr lang="es-ES"/>
          </a:p>
        </p:txBody>
      </p:sp>
      <p:sp>
        <p:nvSpPr>
          <p:cNvPr id="157704" name="Line 16"/>
          <p:cNvSpPr>
            <a:spLocks noChangeShapeType="1"/>
          </p:cNvSpPr>
          <p:nvPr/>
        </p:nvSpPr>
        <p:spPr bwMode="auto">
          <a:xfrm flipH="1">
            <a:off x="333375" y="5081588"/>
            <a:ext cx="1752600" cy="4762"/>
          </a:xfrm>
          <a:prstGeom prst="line">
            <a:avLst/>
          </a:prstGeom>
          <a:noFill/>
          <a:ln w="25400">
            <a:solidFill>
              <a:schemeClr val="tx1"/>
            </a:solidFill>
            <a:round/>
            <a:headEnd/>
            <a:tailEnd/>
          </a:ln>
        </p:spPr>
        <p:txBody>
          <a:bodyPr/>
          <a:lstStyle/>
          <a:p>
            <a:endParaRPr lang="es-ES"/>
          </a:p>
        </p:txBody>
      </p:sp>
      <p:sp>
        <p:nvSpPr>
          <p:cNvPr id="157705" name="Freeform 18"/>
          <p:cNvSpPr>
            <a:spLocks/>
          </p:cNvSpPr>
          <p:nvPr/>
        </p:nvSpPr>
        <p:spPr bwMode="auto">
          <a:xfrm>
            <a:off x="381000" y="4633913"/>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06" name="Freeform 19"/>
          <p:cNvSpPr>
            <a:spLocks/>
          </p:cNvSpPr>
          <p:nvPr/>
        </p:nvSpPr>
        <p:spPr bwMode="auto">
          <a:xfrm>
            <a:off x="508000" y="4629150"/>
            <a:ext cx="282575" cy="461963"/>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07" name="Freeform 20"/>
          <p:cNvSpPr>
            <a:spLocks/>
          </p:cNvSpPr>
          <p:nvPr/>
        </p:nvSpPr>
        <p:spPr bwMode="auto">
          <a:xfrm>
            <a:off x="660400" y="4627563"/>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08" name="Freeform 21"/>
          <p:cNvSpPr>
            <a:spLocks/>
          </p:cNvSpPr>
          <p:nvPr/>
        </p:nvSpPr>
        <p:spPr bwMode="auto">
          <a:xfrm>
            <a:off x="796925" y="4633913"/>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09" name="Freeform 22"/>
          <p:cNvSpPr>
            <a:spLocks/>
          </p:cNvSpPr>
          <p:nvPr/>
        </p:nvSpPr>
        <p:spPr bwMode="auto">
          <a:xfrm>
            <a:off x="936625" y="4643438"/>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10" name="Freeform 23"/>
          <p:cNvSpPr>
            <a:spLocks/>
          </p:cNvSpPr>
          <p:nvPr/>
        </p:nvSpPr>
        <p:spPr bwMode="auto">
          <a:xfrm>
            <a:off x="1073150" y="4637088"/>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11" name="Freeform 24"/>
          <p:cNvSpPr>
            <a:spLocks/>
          </p:cNvSpPr>
          <p:nvPr/>
        </p:nvSpPr>
        <p:spPr bwMode="auto">
          <a:xfrm>
            <a:off x="1222375" y="4643438"/>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12" name="Freeform 25"/>
          <p:cNvSpPr>
            <a:spLocks/>
          </p:cNvSpPr>
          <p:nvPr/>
        </p:nvSpPr>
        <p:spPr bwMode="auto">
          <a:xfrm>
            <a:off x="1358900" y="4637088"/>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13" name="Freeform 26"/>
          <p:cNvSpPr>
            <a:spLocks/>
          </p:cNvSpPr>
          <p:nvPr/>
        </p:nvSpPr>
        <p:spPr bwMode="auto">
          <a:xfrm>
            <a:off x="1647825" y="4640263"/>
            <a:ext cx="282575" cy="461962"/>
          </a:xfrm>
          <a:custGeom>
            <a:avLst/>
            <a:gdLst>
              <a:gd name="T0" fmla="*/ 0 w 178"/>
              <a:gd name="T1" fmla="*/ 291 h 291"/>
              <a:gd name="T2" fmla="*/ 6 w 178"/>
              <a:gd name="T3" fmla="*/ 281 h 291"/>
              <a:gd name="T4" fmla="*/ 34 w 178"/>
              <a:gd name="T5" fmla="*/ 261 h 291"/>
              <a:gd name="T6" fmla="*/ 44 w 178"/>
              <a:gd name="T7" fmla="*/ 233 h 291"/>
              <a:gd name="T8" fmla="*/ 54 w 178"/>
              <a:gd name="T9" fmla="*/ 207 h 291"/>
              <a:gd name="T10" fmla="*/ 60 w 178"/>
              <a:gd name="T11" fmla="*/ 165 h 291"/>
              <a:gd name="T12" fmla="*/ 70 w 178"/>
              <a:gd name="T13" fmla="*/ 119 h 291"/>
              <a:gd name="T14" fmla="*/ 74 w 178"/>
              <a:gd name="T15" fmla="*/ 87 h 291"/>
              <a:gd name="T16" fmla="*/ 78 w 178"/>
              <a:gd name="T17" fmla="*/ 67 h 291"/>
              <a:gd name="T18" fmla="*/ 80 w 178"/>
              <a:gd name="T19" fmla="*/ 47 h 291"/>
              <a:gd name="T20" fmla="*/ 80 w 178"/>
              <a:gd name="T21" fmla="*/ 23 h 291"/>
              <a:gd name="T22" fmla="*/ 82 w 178"/>
              <a:gd name="T23" fmla="*/ 9 h 291"/>
              <a:gd name="T24" fmla="*/ 86 w 178"/>
              <a:gd name="T25" fmla="*/ 75 h 291"/>
              <a:gd name="T26" fmla="*/ 88 w 178"/>
              <a:gd name="T27" fmla="*/ 127 h 291"/>
              <a:gd name="T28" fmla="*/ 102 w 178"/>
              <a:gd name="T29" fmla="*/ 177 h 291"/>
              <a:gd name="T30" fmla="*/ 106 w 178"/>
              <a:gd name="T31" fmla="*/ 199 h 291"/>
              <a:gd name="T32" fmla="*/ 124 w 178"/>
              <a:gd name="T33" fmla="*/ 225 h 291"/>
              <a:gd name="T34" fmla="*/ 140 w 178"/>
              <a:gd name="T35" fmla="*/ 255 h 291"/>
              <a:gd name="T36" fmla="*/ 158 w 178"/>
              <a:gd name="T37" fmla="*/ 275 h 291"/>
              <a:gd name="T38" fmla="*/ 178 w 178"/>
              <a:gd name="T39" fmla="*/ 285 h 2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8"/>
              <a:gd name="T61" fmla="*/ 0 h 291"/>
              <a:gd name="T62" fmla="*/ 178 w 178"/>
              <a:gd name="T63" fmla="*/ 291 h 2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8" h="291">
                <a:moveTo>
                  <a:pt x="0" y="291"/>
                </a:moveTo>
                <a:lnTo>
                  <a:pt x="6" y="281"/>
                </a:lnTo>
                <a:cubicBezTo>
                  <a:pt x="12" y="276"/>
                  <a:pt x="28" y="269"/>
                  <a:pt x="34" y="261"/>
                </a:cubicBezTo>
                <a:cubicBezTo>
                  <a:pt x="40" y="253"/>
                  <a:pt x="41" y="242"/>
                  <a:pt x="44" y="233"/>
                </a:cubicBezTo>
                <a:cubicBezTo>
                  <a:pt x="47" y="224"/>
                  <a:pt x="51" y="218"/>
                  <a:pt x="54" y="207"/>
                </a:cubicBezTo>
                <a:cubicBezTo>
                  <a:pt x="57" y="196"/>
                  <a:pt x="57" y="180"/>
                  <a:pt x="60" y="165"/>
                </a:cubicBezTo>
                <a:cubicBezTo>
                  <a:pt x="63" y="150"/>
                  <a:pt x="68" y="132"/>
                  <a:pt x="70" y="119"/>
                </a:cubicBezTo>
                <a:cubicBezTo>
                  <a:pt x="72" y="106"/>
                  <a:pt x="73" y="96"/>
                  <a:pt x="74" y="87"/>
                </a:cubicBezTo>
                <a:cubicBezTo>
                  <a:pt x="75" y="78"/>
                  <a:pt x="77" y="74"/>
                  <a:pt x="78" y="67"/>
                </a:cubicBezTo>
                <a:cubicBezTo>
                  <a:pt x="79" y="60"/>
                  <a:pt x="80" y="54"/>
                  <a:pt x="80" y="47"/>
                </a:cubicBezTo>
                <a:cubicBezTo>
                  <a:pt x="80" y="40"/>
                  <a:pt x="80" y="29"/>
                  <a:pt x="80" y="23"/>
                </a:cubicBezTo>
                <a:cubicBezTo>
                  <a:pt x="80" y="17"/>
                  <a:pt x="81" y="0"/>
                  <a:pt x="82" y="9"/>
                </a:cubicBezTo>
                <a:cubicBezTo>
                  <a:pt x="83" y="18"/>
                  <a:pt x="85" y="55"/>
                  <a:pt x="86" y="75"/>
                </a:cubicBezTo>
                <a:cubicBezTo>
                  <a:pt x="87" y="95"/>
                  <a:pt x="85" y="110"/>
                  <a:pt x="88" y="127"/>
                </a:cubicBezTo>
                <a:cubicBezTo>
                  <a:pt x="91" y="144"/>
                  <a:pt x="99" y="165"/>
                  <a:pt x="102" y="177"/>
                </a:cubicBezTo>
                <a:cubicBezTo>
                  <a:pt x="105" y="189"/>
                  <a:pt x="102" y="191"/>
                  <a:pt x="106" y="199"/>
                </a:cubicBezTo>
                <a:cubicBezTo>
                  <a:pt x="110" y="207"/>
                  <a:pt x="118" y="216"/>
                  <a:pt x="124" y="225"/>
                </a:cubicBezTo>
                <a:cubicBezTo>
                  <a:pt x="130" y="234"/>
                  <a:pt x="134" y="247"/>
                  <a:pt x="140" y="255"/>
                </a:cubicBezTo>
                <a:cubicBezTo>
                  <a:pt x="146" y="263"/>
                  <a:pt x="152" y="270"/>
                  <a:pt x="158" y="275"/>
                </a:cubicBezTo>
                <a:cubicBezTo>
                  <a:pt x="164" y="280"/>
                  <a:pt x="171" y="282"/>
                  <a:pt x="178" y="285"/>
                </a:cubicBezTo>
              </a:path>
            </a:pathLst>
          </a:custGeom>
          <a:noFill/>
          <a:ln w="25400">
            <a:solidFill>
              <a:schemeClr val="tx1"/>
            </a:solidFill>
            <a:round/>
            <a:headEnd/>
            <a:tailEnd/>
          </a:ln>
        </p:spPr>
        <p:txBody>
          <a:bodyPr/>
          <a:lstStyle/>
          <a:p>
            <a:endParaRPr lang="es-ES"/>
          </a:p>
        </p:txBody>
      </p:sp>
      <p:sp>
        <p:nvSpPr>
          <p:cNvPr id="157714" name="Line 28"/>
          <p:cNvSpPr>
            <a:spLocks noChangeShapeType="1"/>
          </p:cNvSpPr>
          <p:nvPr/>
        </p:nvSpPr>
        <p:spPr bwMode="auto">
          <a:xfrm flipH="1">
            <a:off x="7235825" y="3733800"/>
            <a:ext cx="3175" cy="1371600"/>
          </a:xfrm>
          <a:prstGeom prst="line">
            <a:avLst/>
          </a:prstGeom>
          <a:noFill/>
          <a:ln w="25400">
            <a:solidFill>
              <a:schemeClr val="tx1"/>
            </a:solidFill>
            <a:round/>
            <a:headEnd/>
            <a:tailEnd/>
          </a:ln>
        </p:spPr>
        <p:txBody>
          <a:bodyPr/>
          <a:lstStyle/>
          <a:p>
            <a:endParaRPr lang="es-ES"/>
          </a:p>
        </p:txBody>
      </p:sp>
      <p:sp>
        <p:nvSpPr>
          <p:cNvPr id="157715" name="Line 29"/>
          <p:cNvSpPr>
            <a:spLocks noChangeShapeType="1"/>
          </p:cNvSpPr>
          <p:nvPr/>
        </p:nvSpPr>
        <p:spPr bwMode="auto">
          <a:xfrm>
            <a:off x="7239000" y="5105400"/>
            <a:ext cx="1743075" cy="0"/>
          </a:xfrm>
          <a:prstGeom prst="line">
            <a:avLst/>
          </a:prstGeom>
          <a:noFill/>
          <a:ln w="25400">
            <a:solidFill>
              <a:schemeClr val="tx1"/>
            </a:solidFill>
            <a:round/>
            <a:headEnd/>
            <a:tailEnd/>
          </a:ln>
        </p:spPr>
        <p:txBody>
          <a:bodyPr/>
          <a:lstStyle/>
          <a:p>
            <a:endParaRPr lang="es-ES"/>
          </a:p>
        </p:txBody>
      </p:sp>
      <p:sp>
        <p:nvSpPr>
          <p:cNvPr id="157716" name="Freeform 30"/>
          <p:cNvSpPr>
            <a:spLocks/>
          </p:cNvSpPr>
          <p:nvPr/>
        </p:nvSpPr>
        <p:spPr bwMode="auto">
          <a:xfrm>
            <a:off x="7324725" y="3819525"/>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17" name="Freeform 31"/>
          <p:cNvSpPr>
            <a:spLocks/>
          </p:cNvSpPr>
          <p:nvPr/>
        </p:nvSpPr>
        <p:spPr bwMode="auto">
          <a:xfrm>
            <a:off x="7458075" y="3819525"/>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18" name="Freeform 32"/>
          <p:cNvSpPr>
            <a:spLocks/>
          </p:cNvSpPr>
          <p:nvPr/>
        </p:nvSpPr>
        <p:spPr bwMode="auto">
          <a:xfrm>
            <a:off x="7599363" y="3803650"/>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19" name="Freeform 33"/>
          <p:cNvSpPr>
            <a:spLocks/>
          </p:cNvSpPr>
          <p:nvPr/>
        </p:nvSpPr>
        <p:spPr bwMode="auto">
          <a:xfrm>
            <a:off x="7872413" y="3816350"/>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20" name="Freeform 34"/>
          <p:cNvSpPr>
            <a:spLocks/>
          </p:cNvSpPr>
          <p:nvPr/>
        </p:nvSpPr>
        <p:spPr bwMode="auto">
          <a:xfrm>
            <a:off x="7742238" y="3816350"/>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21" name="Freeform 35"/>
          <p:cNvSpPr>
            <a:spLocks/>
          </p:cNvSpPr>
          <p:nvPr/>
        </p:nvSpPr>
        <p:spPr bwMode="auto">
          <a:xfrm>
            <a:off x="8012113" y="3819525"/>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22" name="Freeform 36"/>
          <p:cNvSpPr>
            <a:spLocks/>
          </p:cNvSpPr>
          <p:nvPr/>
        </p:nvSpPr>
        <p:spPr bwMode="auto">
          <a:xfrm>
            <a:off x="8148638" y="3810000"/>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23" name="Freeform 37"/>
          <p:cNvSpPr>
            <a:spLocks/>
          </p:cNvSpPr>
          <p:nvPr/>
        </p:nvSpPr>
        <p:spPr bwMode="auto">
          <a:xfrm>
            <a:off x="8278813" y="3819525"/>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24" name="Freeform 38"/>
          <p:cNvSpPr>
            <a:spLocks/>
          </p:cNvSpPr>
          <p:nvPr/>
        </p:nvSpPr>
        <p:spPr bwMode="auto">
          <a:xfrm>
            <a:off x="8561388" y="3819525"/>
            <a:ext cx="225425" cy="1285875"/>
          </a:xfrm>
          <a:custGeom>
            <a:avLst/>
            <a:gdLst>
              <a:gd name="T0" fmla="*/ 15 w 163"/>
              <a:gd name="T1" fmla="*/ 1000 h 1016"/>
              <a:gd name="T2" fmla="*/ 1 w 163"/>
              <a:gd name="T3" fmla="*/ 1008 h 1016"/>
              <a:gd name="T4" fmla="*/ 21 w 163"/>
              <a:gd name="T5" fmla="*/ 978 h 1016"/>
              <a:gd name="T6" fmla="*/ 29 w 163"/>
              <a:gd name="T7" fmla="*/ 944 h 1016"/>
              <a:gd name="T8" fmla="*/ 37 w 163"/>
              <a:gd name="T9" fmla="*/ 912 h 1016"/>
              <a:gd name="T10" fmla="*/ 41 w 163"/>
              <a:gd name="T11" fmla="*/ 878 h 1016"/>
              <a:gd name="T12" fmla="*/ 47 w 163"/>
              <a:gd name="T13" fmla="*/ 834 h 1016"/>
              <a:gd name="T14" fmla="*/ 53 w 163"/>
              <a:gd name="T15" fmla="*/ 782 h 1016"/>
              <a:gd name="T16" fmla="*/ 61 w 163"/>
              <a:gd name="T17" fmla="*/ 694 h 1016"/>
              <a:gd name="T18" fmla="*/ 69 w 163"/>
              <a:gd name="T19" fmla="*/ 438 h 1016"/>
              <a:gd name="T20" fmla="*/ 85 w 163"/>
              <a:gd name="T21" fmla="*/ 28 h 1016"/>
              <a:gd name="T22" fmla="*/ 101 w 163"/>
              <a:gd name="T23" fmla="*/ 606 h 1016"/>
              <a:gd name="T24" fmla="*/ 119 w 163"/>
              <a:gd name="T25" fmla="*/ 844 h 1016"/>
              <a:gd name="T26" fmla="*/ 163 w 163"/>
              <a:gd name="T27" fmla="*/ 1016 h 10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016"/>
              <a:gd name="T44" fmla="*/ 163 w 163"/>
              <a:gd name="T45" fmla="*/ 1016 h 10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016">
                <a:moveTo>
                  <a:pt x="15" y="1000"/>
                </a:moveTo>
                <a:cubicBezTo>
                  <a:pt x="7" y="1006"/>
                  <a:pt x="0" y="1012"/>
                  <a:pt x="1" y="1008"/>
                </a:cubicBezTo>
                <a:cubicBezTo>
                  <a:pt x="2" y="1004"/>
                  <a:pt x="16" y="989"/>
                  <a:pt x="21" y="978"/>
                </a:cubicBezTo>
                <a:cubicBezTo>
                  <a:pt x="26" y="967"/>
                  <a:pt x="26" y="955"/>
                  <a:pt x="29" y="944"/>
                </a:cubicBezTo>
                <a:cubicBezTo>
                  <a:pt x="32" y="933"/>
                  <a:pt x="35" y="923"/>
                  <a:pt x="37" y="912"/>
                </a:cubicBezTo>
                <a:cubicBezTo>
                  <a:pt x="39" y="901"/>
                  <a:pt x="39" y="891"/>
                  <a:pt x="41" y="878"/>
                </a:cubicBezTo>
                <a:cubicBezTo>
                  <a:pt x="43" y="865"/>
                  <a:pt x="45" y="850"/>
                  <a:pt x="47" y="834"/>
                </a:cubicBezTo>
                <a:cubicBezTo>
                  <a:pt x="49" y="818"/>
                  <a:pt x="51" y="805"/>
                  <a:pt x="53" y="782"/>
                </a:cubicBezTo>
                <a:cubicBezTo>
                  <a:pt x="55" y="759"/>
                  <a:pt x="58" y="751"/>
                  <a:pt x="61" y="694"/>
                </a:cubicBezTo>
                <a:cubicBezTo>
                  <a:pt x="64" y="637"/>
                  <a:pt x="65" y="549"/>
                  <a:pt x="69" y="438"/>
                </a:cubicBezTo>
                <a:cubicBezTo>
                  <a:pt x="73" y="327"/>
                  <a:pt x="80" y="0"/>
                  <a:pt x="85" y="28"/>
                </a:cubicBezTo>
                <a:cubicBezTo>
                  <a:pt x="90" y="56"/>
                  <a:pt x="95" y="470"/>
                  <a:pt x="101" y="606"/>
                </a:cubicBezTo>
                <a:cubicBezTo>
                  <a:pt x="107" y="742"/>
                  <a:pt x="109" y="776"/>
                  <a:pt x="119" y="844"/>
                </a:cubicBezTo>
                <a:cubicBezTo>
                  <a:pt x="129" y="912"/>
                  <a:pt x="146" y="964"/>
                  <a:pt x="163" y="1016"/>
                </a:cubicBezTo>
              </a:path>
            </a:pathLst>
          </a:custGeom>
          <a:noFill/>
          <a:ln w="25400">
            <a:solidFill>
              <a:schemeClr val="tx1"/>
            </a:solidFill>
            <a:round/>
            <a:headEnd/>
            <a:tailEnd/>
          </a:ln>
        </p:spPr>
        <p:txBody>
          <a:bodyPr/>
          <a:lstStyle/>
          <a:p>
            <a:endParaRPr lang="es-ES"/>
          </a:p>
        </p:txBody>
      </p:sp>
      <p:sp>
        <p:nvSpPr>
          <p:cNvPr id="157725" name="Oval 41"/>
          <p:cNvSpPr>
            <a:spLocks noChangeArrowheads="1"/>
          </p:cNvSpPr>
          <p:nvPr/>
        </p:nvSpPr>
        <p:spPr bwMode="auto">
          <a:xfrm>
            <a:off x="3838575" y="2743200"/>
            <a:ext cx="133350" cy="847725"/>
          </a:xfrm>
          <a:prstGeom prst="ellipse">
            <a:avLst/>
          </a:prstGeom>
          <a:noFill/>
          <a:ln w="25400">
            <a:solidFill>
              <a:srgbClr val="008000"/>
            </a:solidFill>
            <a:round/>
            <a:headEnd/>
            <a:tailEnd/>
          </a:ln>
        </p:spPr>
        <p:txBody>
          <a:bodyPr wrap="none" anchor="ctr"/>
          <a:lstStyle/>
          <a:p>
            <a:endParaRPr lang="es-ES"/>
          </a:p>
        </p:txBody>
      </p:sp>
      <p:sp>
        <p:nvSpPr>
          <p:cNvPr id="157726" name="Line 42"/>
          <p:cNvSpPr>
            <a:spLocks noChangeShapeType="1"/>
          </p:cNvSpPr>
          <p:nvPr/>
        </p:nvSpPr>
        <p:spPr bwMode="auto">
          <a:xfrm flipV="1">
            <a:off x="5133975" y="3635375"/>
            <a:ext cx="3409950" cy="3175"/>
          </a:xfrm>
          <a:prstGeom prst="line">
            <a:avLst/>
          </a:prstGeom>
          <a:noFill/>
          <a:ln w="25400">
            <a:solidFill>
              <a:srgbClr val="FF0000"/>
            </a:solidFill>
            <a:round/>
            <a:headEnd/>
            <a:tailEnd type="triangle" w="med" len="med"/>
          </a:ln>
        </p:spPr>
        <p:txBody>
          <a:bodyPr/>
          <a:lstStyle/>
          <a:p>
            <a:endParaRPr lang="es-ES"/>
          </a:p>
        </p:txBody>
      </p:sp>
      <p:sp>
        <p:nvSpPr>
          <p:cNvPr id="157727" name="Oval 43"/>
          <p:cNvSpPr>
            <a:spLocks noChangeArrowheads="1"/>
          </p:cNvSpPr>
          <p:nvPr/>
        </p:nvSpPr>
        <p:spPr bwMode="auto">
          <a:xfrm>
            <a:off x="3990975" y="2743200"/>
            <a:ext cx="133350" cy="847725"/>
          </a:xfrm>
          <a:prstGeom prst="ellipse">
            <a:avLst/>
          </a:prstGeom>
          <a:noFill/>
          <a:ln w="25400">
            <a:solidFill>
              <a:srgbClr val="008000"/>
            </a:solidFill>
            <a:round/>
            <a:headEnd/>
            <a:tailEnd/>
          </a:ln>
        </p:spPr>
        <p:txBody>
          <a:bodyPr wrap="none" anchor="ctr"/>
          <a:lstStyle/>
          <a:p>
            <a:endParaRPr lang="es-ES"/>
          </a:p>
        </p:txBody>
      </p:sp>
      <p:sp>
        <p:nvSpPr>
          <p:cNvPr id="157728" name="Oval 44"/>
          <p:cNvSpPr>
            <a:spLocks noChangeArrowheads="1"/>
          </p:cNvSpPr>
          <p:nvPr/>
        </p:nvSpPr>
        <p:spPr bwMode="auto">
          <a:xfrm>
            <a:off x="4143375" y="2743200"/>
            <a:ext cx="133350" cy="847725"/>
          </a:xfrm>
          <a:prstGeom prst="ellipse">
            <a:avLst/>
          </a:prstGeom>
          <a:noFill/>
          <a:ln w="25400">
            <a:solidFill>
              <a:srgbClr val="008000"/>
            </a:solidFill>
            <a:round/>
            <a:headEnd/>
            <a:tailEnd/>
          </a:ln>
        </p:spPr>
        <p:txBody>
          <a:bodyPr wrap="none" anchor="ctr"/>
          <a:lstStyle/>
          <a:p>
            <a:endParaRPr lang="es-ES"/>
          </a:p>
        </p:txBody>
      </p:sp>
      <p:sp>
        <p:nvSpPr>
          <p:cNvPr id="157729" name="Oval 45"/>
          <p:cNvSpPr>
            <a:spLocks noChangeArrowheads="1"/>
          </p:cNvSpPr>
          <p:nvPr/>
        </p:nvSpPr>
        <p:spPr bwMode="auto">
          <a:xfrm>
            <a:off x="4295775" y="2743200"/>
            <a:ext cx="133350" cy="847725"/>
          </a:xfrm>
          <a:prstGeom prst="ellipse">
            <a:avLst/>
          </a:prstGeom>
          <a:noFill/>
          <a:ln w="25400">
            <a:solidFill>
              <a:srgbClr val="008000"/>
            </a:solidFill>
            <a:round/>
            <a:headEnd/>
            <a:tailEnd/>
          </a:ln>
        </p:spPr>
        <p:txBody>
          <a:bodyPr wrap="none" anchor="ctr"/>
          <a:lstStyle/>
          <a:p>
            <a:endParaRPr lang="es-ES"/>
          </a:p>
        </p:txBody>
      </p:sp>
      <p:sp>
        <p:nvSpPr>
          <p:cNvPr id="157730" name="Oval 46"/>
          <p:cNvSpPr>
            <a:spLocks noChangeArrowheads="1"/>
          </p:cNvSpPr>
          <p:nvPr/>
        </p:nvSpPr>
        <p:spPr bwMode="auto">
          <a:xfrm>
            <a:off x="4448175" y="2743200"/>
            <a:ext cx="133350" cy="847725"/>
          </a:xfrm>
          <a:prstGeom prst="ellipse">
            <a:avLst/>
          </a:prstGeom>
          <a:noFill/>
          <a:ln w="25400">
            <a:solidFill>
              <a:srgbClr val="008000"/>
            </a:solidFill>
            <a:round/>
            <a:headEnd/>
            <a:tailEnd/>
          </a:ln>
        </p:spPr>
        <p:txBody>
          <a:bodyPr wrap="none" anchor="ctr"/>
          <a:lstStyle/>
          <a:p>
            <a:endParaRPr lang="es-ES"/>
          </a:p>
        </p:txBody>
      </p:sp>
      <p:sp>
        <p:nvSpPr>
          <p:cNvPr id="157731" name="Text Box 49"/>
          <p:cNvSpPr txBox="1">
            <a:spLocks noChangeArrowheads="1"/>
          </p:cNvSpPr>
          <p:nvPr/>
        </p:nvSpPr>
        <p:spPr bwMode="auto">
          <a:xfrm>
            <a:off x="4648200" y="3124200"/>
            <a:ext cx="990600" cy="457200"/>
          </a:xfrm>
          <a:prstGeom prst="rect">
            <a:avLst/>
          </a:prstGeom>
          <a:noFill/>
          <a:ln w="9525">
            <a:noFill/>
            <a:miter lim="800000"/>
            <a:headEnd/>
            <a:tailEnd/>
          </a:ln>
        </p:spPr>
        <p:txBody>
          <a:bodyPr>
            <a:spAutoFit/>
          </a:bodyPr>
          <a:lstStyle/>
          <a:p>
            <a:pPr algn="ctr"/>
            <a:r>
              <a:rPr lang="es-ES" sz="1200" b="1"/>
              <a:t>Acoplador WDM</a:t>
            </a:r>
          </a:p>
        </p:txBody>
      </p:sp>
      <p:sp>
        <p:nvSpPr>
          <p:cNvPr id="157732" name="Text Box 50"/>
          <p:cNvSpPr txBox="1">
            <a:spLocks noChangeArrowheads="1"/>
          </p:cNvSpPr>
          <p:nvPr/>
        </p:nvSpPr>
        <p:spPr bwMode="auto">
          <a:xfrm>
            <a:off x="2895600" y="3124200"/>
            <a:ext cx="990600" cy="457200"/>
          </a:xfrm>
          <a:prstGeom prst="rect">
            <a:avLst/>
          </a:prstGeom>
          <a:noFill/>
          <a:ln w="9525">
            <a:noFill/>
            <a:miter lim="800000"/>
            <a:headEnd/>
            <a:tailEnd/>
          </a:ln>
        </p:spPr>
        <p:txBody>
          <a:bodyPr>
            <a:spAutoFit/>
          </a:bodyPr>
          <a:lstStyle/>
          <a:p>
            <a:pPr algn="ctr"/>
            <a:r>
              <a:rPr lang="es-ES" sz="1200" b="1"/>
              <a:t>Acoplador WDM</a:t>
            </a:r>
          </a:p>
        </p:txBody>
      </p:sp>
      <p:sp>
        <p:nvSpPr>
          <p:cNvPr id="157733" name="Arc 51"/>
          <p:cNvSpPr>
            <a:spLocks/>
          </p:cNvSpPr>
          <p:nvPr/>
        </p:nvSpPr>
        <p:spPr bwMode="auto">
          <a:xfrm>
            <a:off x="5029200" y="3657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157734" name="Arc 52"/>
          <p:cNvSpPr>
            <a:spLocks/>
          </p:cNvSpPr>
          <p:nvPr/>
        </p:nvSpPr>
        <p:spPr bwMode="auto">
          <a:xfrm rot="-5400000">
            <a:off x="3086100" y="3619500"/>
            <a:ext cx="381000" cy="457200"/>
          </a:xfrm>
          <a:custGeom>
            <a:avLst/>
            <a:gdLst>
              <a:gd name="T0" fmla="*/ 0 w 21600"/>
              <a:gd name="T1" fmla="*/ 0 h 21600"/>
              <a:gd name="T2" fmla="*/ 381000 w 21600"/>
              <a:gd name="T3" fmla="*/ 457200 h 21600"/>
              <a:gd name="T4" fmla="*/ 0 w 21600"/>
              <a:gd name="T5" fmla="*/ 457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p:spPr>
        <p:txBody>
          <a:bodyPr wrap="none" anchor="ctr"/>
          <a:lstStyle/>
          <a:p>
            <a:endParaRPr lang="es-ES"/>
          </a:p>
        </p:txBody>
      </p:sp>
      <p:sp>
        <p:nvSpPr>
          <p:cNvPr id="157735" name="Rectangle 10"/>
          <p:cNvSpPr>
            <a:spLocks noChangeArrowheads="1"/>
          </p:cNvSpPr>
          <p:nvPr/>
        </p:nvSpPr>
        <p:spPr bwMode="auto">
          <a:xfrm>
            <a:off x="5534025" y="3390900"/>
            <a:ext cx="609600" cy="381000"/>
          </a:xfrm>
          <a:prstGeom prst="rect">
            <a:avLst/>
          </a:prstGeom>
          <a:solidFill>
            <a:srgbClr val="3366FF"/>
          </a:solidFill>
          <a:ln w="9525">
            <a:solidFill>
              <a:schemeClr val="tx1"/>
            </a:solidFill>
            <a:miter lim="800000"/>
            <a:headEnd/>
            <a:tailEnd/>
          </a:ln>
        </p:spPr>
        <p:txBody>
          <a:bodyPr wrap="none" anchor="ctr"/>
          <a:lstStyle/>
          <a:p>
            <a:pPr algn="ctr"/>
            <a:r>
              <a:rPr lang="es-ES" sz="1200" b="1"/>
              <a:t>Filtro</a:t>
            </a:r>
          </a:p>
          <a:p>
            <a:pPr algn="ctr"/>
            <a:r>
              <a:rPr lang="es-ES" sz="1200" b="1"/>
              <a:t>Óptico </a:t>
            </a:r>
          </a:p>
        </p:txBody>
      </p:sp>
      <p:sp>
        <p:nvSpPr>
          <p:cNvPr id="157736" name="Rectangle 12"/>
          <p:cNvSpPr>
            <a:spLocks noChangeArrowheads="1"/>
          </p:cNvSpPr>
          <p:nvPr/>
        </p:nvSpPr>
        <p:spPr bwMode="auto">
          <a:xfrm>
            <a:off x="2733675" y="4343400"/>
            <a:ext cx="695325" cy="619125"/>
          </a:xfrm>
          <a:prstGeom prst="rect">
            <a:avLst/>
          </a:prstGeom>
          <a:solidFill>
            <a:srgbClr val="FFCC00"/>
          </a:solidFill>
          <a:ln w="9525">
            <a:solidFill>
              <a:schemeClr val="tx1"/>
            </a:solidFill>
            <a:miter lim="800000"/>
            <a:headEnd/>
            <a:tailEnd/>
          </a:ln>
        </p:spPr>
        <p:txBody>
          <a:bodyPr wrap="none" anchor="ctr"/>
          <a:lstStyle/>
          <a:p>
            <a:pPr algn="ctr"/>
            <a:r>
              <a:rPr lang="es-ES" sz="1200" b="1"/>
              <a:t>Láser de</a:t>
            </a:r>
          </a:p>
          <a:p>
            <a:pPr algn="ctr"/>
            <a:r>
              <a:rPr lang="es-ES" sz="1200" b="1"/>
              <a:t>bombeo</a:t>
            </a:r>
          </a:p>
          <a:p>
            <a:pPr algn="ctr"/>
            <a:r>
              <a:rPr lang="es-ES" sz="1200" b="1"/>
              <a:t>a 980 nm</a:t>
            </a:r>
          </a:p>
        </p:txBody>
      </p:sp>
      <p:sp>
        <p:nvSpPr>
          <p:cNvPr id="157737" name="Rectangle 14"/>
          <p:cNvSpPr>
            <a:spLocks noChangeArrowheads="1"/>
          </p:cNvSpPr>
          <p:nvPr/>
        </p:nvSpPr>
        <p:spPr bwMode="auto">
          <a:xfrm>
            <a:off x="5029200" y="4343400"/>
            <a:ext cx="790575" cy="647700"/>
          </a:xfrm>
          <a:prstGeom prst="rect">
            <a:avLst/>
          </a:prstGeom>
          <a:solidFill>
            <a:srgbClr val="FFCC00"/>
          </a:solidFill>
          <a:ln w="9525">
            <a:solidFill>
              <a:schemeClr val="tx1"/>
            </a:solidFill>
            <a:miter lim="800000"/>
            <a:headEnd/>
            <a:tailEnd/>
          </a:ln>
        </p:spPr>
        <p:txBody>
          <a:bodyPr wrap="none" anchor="ctr"/>
          <a:lstStyle/>
          <a:p>
            <a:pPr algn="ctr"/>
            <a:r>
              <a:rPr lang="es-ES" sz="1200" b="1"/>
              <a:t>Láser de</a:t>
            </a:r>
          </a:p>
          <a:p>
            <a:pPr algn="ctr"/>
            <a:r>
              <a:rPr lang="es-ES" sz="1200" b="1"/>
              <a:t>bombeo</a:t>
            </a:r>
          </a:p>
          <a:p>
            <a:pPr algn="ctr"/>
            <a:r>
              <a:rPr lang="es-ES" sz="1200" b="1"/>
              <a:t>a 1480 nm</a:t>
            </a:r>
          </a:p>
        </p:txBody>
      </p:sp>
      <p:sp>
        <p:nvSpPr>
          <p:cNvPr id="157738" name="Rectangle 39"/>
          <p:cNvSpPr>
            <a:spLocks noChangeArrowheads="1"/>
          </p:cNvSpPr>
          <p:nvPr/>
        </p:nvSpPr>
        <p:spPr bwMode="auto">
          <a:xfrm>
            <a:off x="6229350" y="3438525"/>
            <a:ext cx="695325" cy="352425"/>
          </a:xfrm>
          <a:prstGeom prst="rect">
            <a:avLst/>
          </a:prstGeom>
          <a:solidFill>
            <a:schemeClr val="accent1"/>
          </a:solidFill>
          <a:ln w="9525">
            <a:solidFill>
              <a:schemeClr val="tx1"/>
            </a:solidFill>
            <a:miter lim="800000"/>
            <a:headEnd/>
            <a:tailEnd/>
          </a:ln>
        </p:spPr>
        <p:txBody>
          <a:bodyPr wrap="none" anchor="ctr"/>
          <a:lstStyle/>
          <a:p>
            <a:pPr algn="ctr"/>
            <a:r>
              <a:rPr lang="es-ES" sz="1200" b="1"/>
              <a:t>Aislante</a:t>
            </a:r>
          </a:p>
          <a:p>
            <a:pPr algn="ctr"/>
            <a:r>
              <a:rPr lang="es-ES" sz="1200" b="1"/>
              <a:t>Óptico</a:t>
            </a:r>
          </a:p>
        </p:txBody>
      </p:sp>
      <p:sp>
        <p:nvSpPr>
          <p:cNvPr id="157739" name="Line 53"/>
          <p:cNvSpPr>
            <a:spLocks noChangeShapeType="1"/>
          </p:cNvSpPr>
          <p:nvPr/>
        </p:nvSpPr>
        <p:spPr bwMode="auto">
          <a:xfrm flipV="1">
            <a:off x="3048000" y="4114800"/>
            <a:ext cx="0" cy="228600"/>
          </a:xfrm>
          <a:prstGeom prst="line">
            <a:avLst/>
          </a:prstGeom>
          <a:noFill/>
          <a:ln w="25400">
            <a:solidFill>
              <a:srgbClr val="FF0000"/>
            </a:solidFill>
            <a:round/>
            <a:headEnd/>
            <a:tailEnd type="triangle" w="med" len="med"/>
          </a:ln>
        </p:spPr>
        <p:txBody>
          <a:bodyPr/>
          <a:lstStyle/>
          <a:p>
            <a:endParaRPr lang="es-ES"/>
          </a:p>
        </p:txBody>
      </p:sp>
      <p:sp>
        <p:nvSpPr>
          <p:cNvPr id="157740" name="Line 54"/>
          <p:cNvSpPr>
            <a:spLocks noChangeShapeType="1"/>
          </p:cNvSpPr>
          <p:nvPr/>
        </p:nvSpPr>
        <p:spPr bwMode="auto">
          <a:xfrm flipV="1">
            <a:off x="5410200" y="4114800"/>
            <a:ext cx="0" cy="228600"/>
          </a:xfrm>
          <a:prstGeom prst="line">
            <a:avLst/>
          </a:prstGeom>
          <a:noFill/>
          <a:ln w="25400">
            <a:solidFill>
              <a:srgbClr val="FF0000"/>
            </a:solidFill>
            <a:round/>
            <a:headEnd/>
            <a:tailEnd type="triangle" w="med" len="med"/>
          </a:ln>
        </p:spPr>
        <p:txBody>
          <a:bodyPr/>
          <a:lstStyle/>
          <a:p>
            <a:endParaRPr lang="es-ES"/>
          </a:p>
        </p:txBody>
      </p:sp>
      <p:sp>
        <p:nvSpPr>
          <p:cNvPr id="157741" name="Line 55"/>
          <p:cNvSpPr>
            <a:spLocks noChangeShapeType="1"/>
          </p:cNvSpPr>
          <p:nvPr/>
        </p:nvSpPr>
        <p:spPr bwMode="auto">
          <a:xfrm>
            <a:off x="815975" y="3625850"/>
            <a:ext cx="1498600" cy="12700"/>
          </a:xfrm>
          <a:prstGeom prst="line">
            <a:avLst/>
          </a:prstGeom>
          <a:noFill/>
          <a:ln w="25400">
            <a:solidFill>
              <a:srgbClr val="FF0000"/>
            </a:solidFill>
            <a:round/>
            <a:headEnd/>
            <a:tailEnd type="triangle" w="med" len="med"/>
          </a:ln>
        </p:spPr>
        <p:txBody>
          <a:bodyPr/>
          <a:lstStyle/>
          <a:p>
            <a:endParaRPr lang="es-ES"/>
          </a:p>
        </p:txBody>
      </p:sp>
      <p:sp>
        <p:nvSpPr>
          <p:cNvPr id="157742" name="Text Box 56"/>
          <p:cNvSpPr txBox="1">
            <a:spLocks noChangeArrowheads="1"/>
          </p:cNvSpPr>
          <p:nvPr/>
        </p:nvSpPr>
        <p:spPr bwMode="auto">
          <a:xfrm>
            <a:off x="7239000" y="5668963"/>
            <a:ext cx="1600200" cy="274637"/>
          </a:xfrm>
          <a:prstGeom prst="rect">
            <a:avLst/>
          </a:prstGeom>
          <a:noFill/>
          <a:ln w="9525">
            <a:noFill/>
            <a:miter lim="800000"/>
            <a:headEnd/>
            <a:tailEnd/>
          </a:ln>
        </p:spPr>
        <p:txBody>
          <a:bodyPr>
            <a:spAutoFit/>
          </a:bodyPr>
          <a:lstStyle/>
          <a:p>
            <a:pPr algn="ctr"/>
            <a:r>
              <a:rPr lang="es-ES" sz="1200" b="1"/>
              <a:t>Ganancia 25-50 dB</a:t>
            </a:r>
          </a:p>
        </p:txBody>
      </p:sp>
      <p:sp>
        <p:nvSpPr>
          <p:cNvPr id="157743" name="Line 57"/>
          <p:cNvSpPr>
            <a:spLocks noChangeShapeType="1"/>
          </p:cNvSpPr>
          <p:nvPr/>
        </p:nvSpPr>
        <p:spPr bwMode="auto">
          <a:xfrm rot="10800000" flipH="1">
            <a:off x="8001000" y="5257800"/>
            <a:ext cx="0" cy="381000"/>
          </a:xfrm>
          <a:prstGeom prst="line">
            <a:avLst/>
          </a:prstGeom>
          <a:noFill/>
          <a:ln w="9525">
            <a:solidFill>
              <a:schemeClr val="tx1"/>
            </a:solidFill>
            <a:round/>
            <a:headEnd/>
            <a:tailEnd type="triangle" w="med" len="med"/>
          </a:ln>
        </p:spPr>
        <p:txBody>
          <a:bodyPr/>
          <a:lstStyle/>
          <a:p>
            <a:endParaRPr lang="es-ES"/>
          </a:p>
        </p:txBody>
      </p:sp>
      <p:sp>
        <p:nvSpPr>
          <p:cNvPr id="157744" name="Text Box 60"/>
          <p:cNvSpPr txBox="1">
            <a:spLocks noChangeArrowheads="1"/>
          </p:cNvSpPr>
          <p:nvPr/>
        </p:nvSpPr>
        <p:spPr bwMode="auto">
          <a:xfrm>
            <a:off x="914400" y="3124200"/>
            <a:ext cx="1066800" cy="457200"/>
          </a:xfrm>
          <a:prstGeom prst="rect">
            <a:avLst/>
          </a:prstGeom>
          <a:noFill/>
          <a:ln w="9525">
            <a:noFill/>
            <a:miter lim="800000"/>
            <a:headEnd/>
            <a:tailEnd/>
          </a:ln>
        </p:spPr>
        <p:txBody>
          <a:bodyPr>
            <a:spAutoFit/>
          </a:bodyPr>
          <a:lstStyle/>
          <a:p>
            <a:pPr algn="ctr"/>
            <a:r>
              <a:rPr lang="es-ES" sz="1200" b="1"/>
              <a:t>Luz de 3ª o 4ª ventana</a:t>
            </a:r>
          </a:p>
        </p:txBody>
      </p:sp>
      <p:sp>
        <p:nvSpPr>
          <p:cNvPr id="157745" name="Text Box 61"/>
          <p:cNvSpPr txBox="1">
            <a:spLocks noChangeArrowheads="1"/>
          </p:cNvSpPr>
          <p:nvPr/>
        </p:nvSpPr>
        <p:spPr bwMode="auto">
          <a:xfrm>
            <a:off x="7391400" y="3200400"/>
            <a:ext cx="1066800" cy="457200"/>
          </a:xfrm>
          <a:prstGeom prst="rect">
            <a:avLst/>
          </a:prstGeom>
          <a:noFill/>
          <a:ln w="9525">
            <a:noFill/>
            <a:miter lim="800000"/>
            <a:headEnd/>
            <a:tailEnd/>
          </a:ln>
        </p:spPr>
        <p:txBody>
          <a:bodyPr>
            <a:spAutoFit/>
          </a:bodyPr>
          <a:lstStyle/>
          <a:p>
            <a:pPr algn="ctr"/>
            <a:r>
              <a:rPr lang="es-ES" sz="1200" b="1"/>
              <a:t>Luz de 3ª o 4ª ventana</a:t>
            </a:r>
          </a:p>
        </p:txBody>
      </p:sp>
      <p:sp>
        <p:nvSpPr>
          <p:cNvPr id="157746" name="Line 62"/>
          <p:cNvSpPr>
            <a:spLocks noChangeShapeType="1"/>
          </p:cNvSpPr>
          <p:nvPr/>
        </p:nvSpPr>
        <p:spPr bwMode="auto">
          <a:xfrm flipV="1">
            <a:off x="2667000" y="3654425"/>
            <a:ext cx="762000" cy="3175"/>
          </a:xfrm>
          <a:prstGeom prst="line">
            <a:avLst/>
          </a:prstGeom>
          <a:noFill/>
          <a:ln w="25400">
            <a:solidFill>
              <a:srgbClr val="FF0000"/>
            </a:solidFill>
            <a:round/>
            <a:headEnd/>
            <a:tailEnd/>
          </a:ln>
        </p:spPr>
        <p:txBody>
          <a:bodyPr/>
          <a:lstStyle/>
          <a:p>
            <a:endParaRPr lang="es-ES"/>
          </a:p>
        </p:txBody>
      </p:sp>
      <p:sp>
        <p:nvSpPr>
          <p:cNvPr id="157747" name="Rectangle 8"/>
          <p:cNvSpPr>
            <a:spLocks noChangeArrowheads="1"/>
          </p:cNvSpPr>
          <p:nvPr/>
        </p:nvSpPr>
        <p:spPr bwMode="auto">
          <a:xfrm>
            <a:off x="2333625" y="3467100"/>
            <a:ext cx="695325" cy="352425"/>
          </a:xfrm>
          <a:prstGeom prst="rect">
            <a:avLst/>
          </a:prstGeom>
          <a:solidFill>
            <a:schemeClr val="accent1"/>
          </a:solidFill>
          <a:ln w="9525">
            <a:solidFill>
              <a:schemeClr val="tx1"/>
            </a:solidFill>
            <a:miter lim="800000"/>
            <a:headEnd/>
            <a:tailEnd/>
          </a:ln>
        </p:spPr>
        <p:txBody>
          <a:bodyPr wrap="none" anchor="ctr"/>
          <a:lstStyle/>
          <a:p>
            <a:pPr algn="ctr"/>
            <a:r>
              <a:rPr lang="es-ES" sz="1200" b="1"/>
              <a:t>Aislante</a:t>
            </a:r>
          </a:p>
          <a:p>
            <a:pPr algn="ctr"/>
            <a:r>
              <a:rPr lang="es-ES" sz="1200" b="1"/>
              <a:t>Óptico</a:t>
            </a:r>
          </a:p>
        </p:txBody>
      </p:sp>
      <p:sp>
        <p:nvSpPr>
          <p:cNvPr id="157748" name="Arc 63"/>
          <p:cNvSpPr>
            <a:spLocks/>
          </p:cNvSpPr>
          <p:nvPr/>
        </p:nvSpPr>
        <p:spPr bwMode="auto">
          <a:xfrm flipV="1">
            <a:off x="3657600" y="3568700"/>
            <a:ext cx="261938" cy="88900"/>
          </a:xfrm>
          <a:custGeom>
            <a:avLst/>
            <a:gdLst>
              <a:gd name="T0" fmla="*/ 0 w 21600"/>
              <a:gd name="T1" fmla="*/ 0 h 21600"/>
              <a:gd name="T2" fmla="*/ 261938 w 21600"/>
              <a:gd name="T3" fmla="*/ 88900 h 21600"/>
              <a:gd name="T4" fmla="*/ 0 w 21600"/>
              <a:gd name="T5" fmla="*/ 889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49" name="Arc 64"/>
          <p:cNvSpPr>
            <a:spLocks/>
          </p:cNvSpPr>
          <p:nvPr/>
        </p:nvSpPr>
        <p:spPr bwMode="auto">
          <a:xfrm flipH="1" flipV="1">
            <a:off x="4651375" y="3568700"/>
            <a:ext cx="254000" cy="88900"/>
          </a:xfrm>
          <a:custGeom>
            <a:avLst/>
            <a:gdLst>
              <a:gd name="T0" fmla="*/ 0 w 21600"/>
              <a:gd name="T1" fmla="*/ 0 h 21600"/>
              <a:gd name="T2" fmla="*/ 254000 w 21600"/>
              <a:gd name="T3" fmla="*/ 88900 h 21600"/>
              <a:gd name="T4" fmla="*/ 0 w 21600"/>
              <a:gd name="T5" fmla="*/ 889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50" name="Oval 65"/>
          <p:cNvSpPr>
            <a:spLocks noChangeArrowheads="1"/>
          </p:cNvSpPr>
          <p:nvPr/>
        </p:nvSpPr>
        <p:spPr bwMode="auto">
          <a:xfrm>
            <a:off x="4600575" y="2743200"/>
            <a:ext cx="133350" cy="847725"/>
          </a:xfrm>
          <a:prstGeom prst="ellipse">
            <a:avLst/>
          </a:prstGeom>
          <a:noFill/>
          <a:ln w="25400">
            <a:solidFill>
              <a:srgbClr val="008000"/>
            </a:solidFill>
            <a:round/>
            <a:headEnd/>
            <a:tailEnd/>
          </a:ln>
        </p:spPr>
        <p:txBody>
          <a:bodyPr wrap="none" anchor="ctr"/>
          <a:lstStyle/>
          <a:p>
            <a:endParaRPr lang="es-ES"/>
          </a:p>
        </p:txBody>
      </p:sp>
      <p:sp>
        <p:nvSpPr>
          <p:cNvPr id="157751" name="Oval 48"/>
          <p:cNvSpPr>
            <a:spLocks noChangeArrowheads="1"/>
          </p:cNvSpPr>
          <p:nvPr/>
        </p:nvSpPr>
        <p:spPr bwMode="auto">
          <a:xfrm>
            <a:off x="4886325" y="3524250"/>
            <a:ext cx="533400" cy="228600"/>
          </a:xfrm>
          <a:prstGeom prst="ellipse">
            <a:avLst/>
          </a:prstGeom>
          <a:solidFill>
            <a:srgbClr val="FFFF00"/>
          </a:solidFill>
          <a:ln w="9525">
            <a:solidFill>
              <a:schemeClr val="tx1"/>
            </a:solidFill>
            <a:round/>
            <a:headEnd/>
            <a:tailEnd/>
          </a:ln>
        </p:spPr>
        <p:txBody>
          <a:bodyPr wrap="none" anchor="ctr"/>
          <a:lstStyle/>
          <a:p>
            <a:endParaRPr lang="es-ES"/>
          </a:p>
        </p:txBody>
      </p:sp>
      <p:sp>
        <p:nvSpPr>
          <p:cNvPr id="157752" name="Oval 47"/>
          <p:cNvSpPr>
            <a:spLocks noChangeArrowheads="1"/>
          </p:cNvSpPr>
          <p:nvPr/>
        </p:nvSpPr>
        <p:spPr bwMode="auto">
          <a:xfrm>
            <a:off x="3152775" y="3533775"/>
            <a:ext cx="533400" cy="228600"/>
          </a:xfrm>
          <a:prstGeom prst="ellipse">
            <a:avLst/>
          </a:prstGeom>
          <a:solidFill>
            <a:srgbClr val="FFFF00"/>
          </a:solidFill>
          <a:ln w="9525">
            <a:solidFill>
              <a:schemeClr val="tx1"/>
            </a:solidFill>
            <a:round/>
            <a:headEnd/>
            <a:tailEnd/>
          </a:ln>
        </p:spPr>
        <p:txBody>
          <a:bodyPr wrap="none" anchor="ctr"/>
          <a:lstStyle/>
          <a:p>
            <a:endParaRPr lang="es-ES"/>
          </a:p>
        </p:txBody>
      </p:sp>
      <p:grpSp>
        <p:nvGrpSpPr>
          <p:cNvPr id="157753" name="Group 68"/>
          <p:cNvGrpSpPr>
            <a:grpSpLocks/>
          </p:cNvGrpSpPr>
          <p:nvPr/>
        </p:nvGrpSpPr>
        <p:grpSpPr bwMode="auto">
          <a:xfrm rot="-5400000">
            <a:off x="3943351" y="3513137"/>
            <a:ext cx="76200" cy="187325"/>
            <a:chOff x="2409" y="2255"/>
            <a:chExt cx="48" cy="100"/>
          </a:xfrm>
        </p:grpSpPr>
        <p:sp>
          <p:nvSpPr>
            <p:cNvPr id="157766" name="Arc 66"/>
            <p:cNvSpPr>
              <a:spLocks/>
            </p:cNvSpPr>
            <p:nvPr/>
          </p:nvSpPr>
          <p:spPr bwMode="auto">
            <a:xfrm flipH="1">
              <a:off x="2409" y="2255"/>
              <a:ext cx="47" cy="55"/>
            </a:xfrm>
            <a:custGeom>
              <a:avLst/>
              <a:gdLst>
                <a:gd name="T0" fmla="*/ 0 w 21600"/>
                <a:gd name="T1" fmla="*/ 0 h 21600"/>
                <a:gd name="T2" fmla="*/ 47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67" name="Arc 67"/>
            <p:cNvSpPr>
              <a:spLocks/>
            </p:cNvSpPr>
            <p:nvPr/>
          </p:nvSpPr>
          <p:spPr bwMode="auto">
            <a:xfrm rot="5400000" flipV="1">
              <a:off x="2409" y="230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grpSp>
      <p:grpSp>
        <p:nvGrpSpPr>
          <p:cNvPr id="157754" name="Group 75"/>
          <p:cNvGrpSpPr>
            <a:grpSpLocks/>
          </p:cNvGrpSpPr>
          <p:nvPr/>
        </p:nvGrpSpPr>
        <p:grpSpPr bwMode="auto">
          <a:xfrm rot="-5400000">
            <a:off x="4100513" y="3517900"/>
            <a:ext cx="76200" cy="187325"/>
            <a:chOff x="2409" y="2255"/>
            <a:chExt cx="48" cy="100"/>
          </a:xfrm>
        </p:grpSpPr>
        <p:sp>
          <p:nvSpPr>
            <p:cNvPr id="157764" name="Arc 76"/>
            <p:cNvSpPr>
              <a:spLocks/>
            </p:cNvSpPr>
            <p:nvPr/>
          </p:nvSpPr>
          <p:spPr bwMode="auto">
            <a:xfrm flipH="1">
              <a:off x="2409" y="2255"/>
              <a:ext cx="47" cy="55"/>
            </a:xfrm>
            <a:custGeom>
              <a:avLst/>
              <a:gdLst>
                <a:gd name="T0" fmla="*/ 0 w 21600"/>
                <a:gd name="T1" fmla="*/ 0 h 21600"/>
                <a:gd name="T2" fmla="*/ 47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65" name="Arc 77"/>
            <p:cNvSpPr>
              <a:spLocks/>
            </p:cNvSpPr>
            <p:nvPr/>
          </p:nvSpPr>
          <p:spPr bwMode="auto">
            <a:xfrm rot="5400000" flipV="1">
              <a:off x="2409" y="230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grpSp>
      <p:grpSp>
        <p:nvGrpSpPr>
          <p:cNvPr id="157755" name="Group 78"/>
          <p:cNvGrpSpPr>
            <a:grpSpLocks/>
          </p:cNvGrpSpPr>
          <p:nvPr/>
        </p:nvGrpSpPr>
        <p:grpSpPr bwMode="auto">
          <a:xfrm rot="-5400000">
            <a:off x="4251326" y="3514725"/>
            <a:ext cx="76200" cy="187325"/>
            <a:chOff x="2409" y="2255"/>
            <a:chExt cx="48" cy="100"/>
          </a:xfrm>
        </p:grpSpPr>
        <p:sp>
          <p:nvSpPr>
            <p:cNvPr id="157762" name="Arc 79"/>
            <p:cNvSpPr>
              <a:spLocks/>
            </p:cNvSpPr>
            <p:nvPr/>
          </p:nvSpPr>
          <p:spPr bwMode="auto">
            <a:xfrm flipH="1">
              <a:off x="2409" y="2255"/>
              <a:ext cx="47" cy="55"/>
            </a:xfrm>
            <a:custGeom>
              <a:avLst/>
              <a:gdLst>
                <a:gd name="T0" fmla="*/ 0 w 21600"/>
                <a:gd name="T1" fmla="*/ 0 h 21600"/>
                <a:gd name="T2" fmla="*/ 47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63" name="Arc 80"/>
            <p:cNvSpPr>
              <a:spLocks/>
            </p:cNvSpPr>
            <p:nvPr/>
          </p:nvSpPr>
          <p:spPr bwMode="auto">
            <a:xfrm rot="5400000" flipV="1">
              <a:off x="2409" y="230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grpSp>
      <p:grpSp>
        <p:nvGrpSpPr>
          <p:cNvPr id="157756" name="Group 81"/>
          <p:cNvGrpSpPr>
            <a:grpSpLocks/>
          </p:cNvGrpSpPr>
          <p:nvPr/>
        </p:nvGrpSpPr>
        <p:grpSpPr bwMode="auto">
          <a:xfrm rot="-5400000">
            <a:off x="4403726" y="3519487"/>
            <a:ext cx="76200" cy="187325"/>
            <a:chOff x="2409" y="2255"/>
            <a:chExt cx="48" cy="100"/>
          </a:xfrm>
        </p:grpSpPr>
        <p:sp>
          <p:nvSpPr>
            <p:cNvPr id="157760" name="Arc 82"/>
            <p:cNvSpPr>
              <a:spLocks/>
            </p:cNvSpPr>
            <p:nvPr/>
          </p:nvSpPr>
          <p:spPr bwMode="auto">
            <a:xfrm flipH="1">
              <a:off x="2409" y="2255"/>
              <a:ext cx="47" cy="55"/>
            </a:xfrm>
            <a:custGeom>
              <a:avLst/>
              <a:gdLst>
                <a:gd name="T0" fmla="*/ 0 w 21600"/>
                <a:gd name="T1" fmla="*/ 0 h 21600"/>
                <a:gd name="T2" fmla="*/ 47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61" name="Arc 83"/>
            <p:cNvSpPr>
              <a:spLocks/>
            </p:cNvSpPr>
            <p:nvPr/>
          </p:nvSpPr>
          <p:spPr bwMode="auto">
            <a:xfrm rot="5400000" flipV="1">
              <a:off x="2409" y="230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grpSp>
      <p:grpSp>
        <p:nvGrpSpPr>
          <p:cNvPr id="157757" name="Group 84"/>
          <p:cNvGrpSpPr>
            <a:grpSpLocks/>
          </p:cNvGrpSpPr>
          <p:nvPr/>
        </p:nvGrpSpPr>
        <p:grpSpPr bwMode="auto">
          <a:xfrm rot="-5400000">
            <a:off x="4556126" y="3514725"/>
            <a:ext cx="76200" cy="187325"/>
            <a:chOff x="2409" y="2255"/>
            <a:chExt cx="48" cy="100"/>
          </a:xfrm>
        </p:grpSpPr>
        <p:sp>
          <p:nvSpPr>
            <p:cNvPr id="157758" name="Arc 85"/>
            <p:cNvSpPr>
              <a:spLocks/>
            </p:cNvSpPr>
            <p:nvPr/>
          </p:nvSpPr>
          <p:spPr bwMode="auto">
            <a:xfrm flipH="1">
              <a:off x="2409" y="2255"/>
              <a:ext cx="47" cy="55"/>
            </a:xfrm>
            <a:custGeom>
              <a:avLst/>
              <a:gdLst>
                <a:gd name="T0" fmla="*/ 0 w 21600"/>
                <a:gd name="T1" fmla="*/ 0 h 21600"/>
                <a:gd name="T2" fmla="*/ 47 w 21600"/>
                <a:gd name="T3" fmla="*/ 55 h 21600"/>
                <a:gd name="T4" fmla="*/ 0 w 21600"/>
                <a:gd name="T5" fmla="*/ 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sp>
          <p:nvSpPr>
            <p:cNvPr id="157759" name="Arc 86"/>
            <p:cNvSpPr>
              <a:spLocks/>
            </p:cNvSpPr>
            <p:nvPr/>
          </p:nvSpPr>
          <p:spPr bwMode="auto">
            <a:xfrm rot="5400000" flipV="1">
              <a:off x="2409" y="2307"/>
              <a:ext cx="48" cy="48"/>
            </a:xfrm>
            <a:custGeom>
              <a:avLst/>
              <a:gdLst>
                <a:gd name="T0" fmla="*/ 0 w 21600"/>
                <a:gd name="T1" fmla="*/ 0 h 21600"/>
                <a:gd name="T2" fmla="*/ 48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8000"/>
              </a:solidFill>
              <a:round/>
              <a:headEnd/>
              <a:tailEnd/>
            </a:ln>
          </p:spPr>
          <p:txBody>
            <a:bodyPr wrap="none" anchor="ctr"/>
            <a:lstStyle/>
            <a:p>
              <a:endParaRPr lang="es-ES"/>
            </a:p>
          </p:txBody>
        </p:sp>
      </p:grpSp>
      <p:sp>
        <p:nvSpPr>
          <p:cNvPr id="75" name="74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57</a:t>
            </a:fld>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4"/>
          <p:cNvPicPr>
            <a:picLocks noChangeAspect="1" noChangeArrowheads="1"/>
          </p:cNvPicPr>
          <p:nvPr/>
        </p:nvPicPr>
        <p:blipFill>
          <a:blip r:embed="rId3" cstate="print"/>
          <a:srcRect/>
          <a:stretch>
            <a:fillRect/>
          </a:stretch>
        </p:blipFill>
        <p:spPr bwMode="auto">
          <a:xfrm>
            <a:off x="3851275" y="1484313"/>
            <a:ext cx="2843213" cy="2060575"/>
          </a:xfrm>
          <a:prstGeom prst="rect">
            <a:avLst/>
          </a:prstGeom>
          <a:noFill/>
          <a:ln w="9525">
            <a:noFill/>
            <a:miter lim="800000"/>
            <a:headEnd/>
            <a:tailEnd/>
          </a:ln>
        </p:spPr>
      </p:pic>
      <p:pic>
        <p:nvPicPr>
          <p:cNvPr id="158724" name="Picture 5"/>
          <p:cNvPicPr>
            <a:picLocks noChangeAspect="1" noChangeArrowheads="1"/>
          </p:cNvPicPr>
          <p:nvPr/>
        </p:nvPicPr>
        <p:blipFill>
          <a:blip r:embed="rId4" cstate="print"/>
          <a:srcRect/>
          <a:stretch>
            <a:fillRect/>
          </a:stretch>
        </p:blipFill>
        <p:spPr bwMode="auto">
          <a:xfrm>
            <a:off x="1311275" y="3860800"/>
            <a:ext cx="6521450" cy="1828800"/>
          </a:xfrm>
          <a:prstGeom prst="rect">
            <a:avLst/>
          </a:prstGeom>
          <a:noFill/>
          <a:ln w="9525">
            <a:noFill/>
            <a:miter lim="800000"/>
            <a:headEnd/>
            <a:tailEnd/>
          </a:ln>
        </p:spPr>
      </p:pic>
      <p:sp>
        <p:nvSpPr>
          <p:cNvPr id="158725" name="Text Box 6"/>
          <p:cNvSpPr txBox="1">
            <a:spLocks noChangeArrowheads="1"/>
          </p:cNvSpPr>
          <p:nvPr/>
        </p:nvSpPr>
        <p:spPr bwMode="auto">
          <a:xfrm>
            <a:off x="1187450" y="381000"/>
            <a:ext cx="6264275" cy="1190625"/>
          </a:xfrm>
          <a:prstGeom prst="rect">
            <a:avLst/>
          </a:prstGeom>
          <a:noFill/>
          <a:ln w="9525">
            <a:noFill/>
            <a:miter lim="800000"/>
            <a:headEnd/>
            <a:tailEnd/>
          </a:ln>
        </p:spPr>
        <p:txBody>
          <a:bodyPr>
            <a:spAutoFit/>
          </a:bodyPr>
          <a:lstStyle/>
          <a:p>
            <a:pPr algn="ctr">
              <a:spcBef>
                <a:spcPct val="50000"/>
              </a:spcBef>
            </a:pPr>
            <a:r>
              <a:rPr lang="es-ES_tradnl" sz="3600"/>
              <a:t>Ganancia de un EDFA y de una cadena de EDFAs</a:t>
            </a:r>
            <a:endParaRPr lang="es-ES" sz="3600"/>
          </a:p>
        </p:txBody>
      </p:sp>
      <p:sp>
        <p:nvSpPr>
          <p:cNvPr id="158726" name="Text Box 7"/>
          <p:cNvSpPr txBox="1">
            <a:spLocks noChangeArrowheads="1"/>
          </p:cNvSpPr>
          <p:nvPr/>
        </p:nvSpPr>
        <p:spPr bwMode="auto">
          <a:xfrm>
            <a:off x="3727450" y="3427413"/>
            <a:ext cx="3365500" cy="336550"/>
          </a:xfrm>
          <a:prstGeom prst="rect">
            <a:avLst/>
          </a:prstGeom>
          <a:noFill/>
          <a:ln w="9525">
            <a:noFill/>
            <a:miter lim="800000"/>
            <a:headEnd/>
            <a:tailEnd/>
          </a:ln>
        </p:spPr>
        <p:txBody>
          <a:bodyPr wrap="none">
            <a:spAutoFit/>
          </a:bodyPr>
          <a:lstStyle/>
          <a:p>
            <a:r>
              <a:rPr lang="es-ES"/>
              <a:t>Ganancia de un amplificador EDFA</a:t>
            </a:r>
          </a:p>
        </p:txBody>
      </p:sp>
      <p:sp>
        <p:nvSpPr>
          <p:cNvPr id="158727" name="Line 8"/>
          <p:cNvSpPr>
            <a:spLocks noChangeShapeType="1"/>
          </p:cNvSpPr>
          <p:nvPr/>
        </p:nvSpPr>
        <p:spPr bwMode="auto">
          <a:xfrm>
            <a:off x="3203575" y="2924175"/>
            <a:ext cx="1008063" cy="215900"/>
          </a:xfrm>
          <a:prstGeom prst="line">
            <a:avLst/>
          </a:prstGeom>
          <a:noFill/>
          <a:ln w="9525">
            <a:solidFill>
              <a:schemeClr val="tx1"/>
            </a:solidFill>
            <a:round/>
            <a:headEnd/>
            <a:tailEnd type="triangle" w="med" len="med"/>
          </a:ln>
        </p:spPr>
        <p:txBody>
          <a:bodyPr/>
          <a:lstStyle/>
          <a:p>
            <a:endParaRPr lang="es-ES"/>
          </a:p>
        </p:txBody>
      </p:sp>
      <p:sp>
        <p:nvSpPr>
          <p:cNvPr id="158728" name="Text Box 9"/>
          <p:cNvSpPr txBox="1">
            <a:spLocks noChangeArrowheads="1"/>
          </p:cNvSpPr>
          <p:nvPr/>
        </p:nvSpPr>
        <p:spPr bwMode="auto">
          <a:xfrm>
            <a:off x="1187450" y="2463800"/>
            <a:ext cx="2447925" cy="581025"/>
          </a:xfrm>
          <a:prstGeom prst="rect">
            <a:avLst/>
          </a:prstGeom>
          <a:noFill/>
          <a:ln w="9525">
            <a:noFill/>
            <a:miter lim="800000"/>
            <a:headEnd/>
            <a:tailEnd/>
          </a:ln>
        </p:spPr>
        <p:txBody>
          <a:bodyPr>
            <a:spAutoFit/>
          </a:bodyPr>
          <a:lstStyle/>
          <a:p>
            <a:r>
              <a:rPr lang="es-ES"/>
              <a:t>Obsérvese que la escala no empieza en cero</a:t>
            </a:r>
          </a:p>
        </p:txBody>
      </p:sp>
      <p:sp>
        <p:nvSpPr>
          <p:cNvPr id="158729" name="Text Box 11"/>
          <p:cNvSpPr txBox="1">
            <a:spLocks noChangeArrowheads="1"/>
          </p:cNvSpPr>
          <p:nvPr/>
        </p:nvSpPr>
        <p:spPr bwMode="auto">
          <a:xfrm>
            <a:off x="2411413" y="5483225"/>
            <a:ext cx="2613025" cy="581025"/>
          </a:xfrm>
          <a:prstGeom prst="rect">
            <a:avLst/>
          </a:prstGeom>
          <a:solidFill>
            <a:schemeClr val="bg1"/>
          </a:solidFill>
          <a:ln w="9525">
            <a:noFill/>
            <a:miter lim="800000"/>
            <a:headEnd/>
            <a:tailEnd/>
          </a:ln>
        </p:spPr>
        <p:txBody>
          <a:bodyPr>
            <a:spAutoFit/>
          </a:bodyPr>
          <a:lstStyle/>
          <a:p>
            <a:pPr algn="ctr"/>
            <a:r>
              <a:rPr lang="es-ES"/>
              <a:t>Ganancia de un amplificador EDFA aislado</a:t>
            </a:r>
          </a:p>
        </p:txBody>
      </p:sp>
      <p:sp>
        <p:nvSpPr>
          <p:cNvPr id="158730" name="Text Box 12"/>
          <p:cNvSpPr txBox="1">
            <a:spLocks noChangeArrowheads="1"/>
          </p:cNvSpPr>
          <p:nvPr/>
        </p:nvSpPr>
        <p:spPr bwMode="auto">
          <a:xfrm>
            <a:off x="5940425" y="5589588"/>
            <a:ext cx="2447925" cy="581025"/>
          </a:xfrm>
          <a:prstGeom prst="rect">
            <a:avLst/>
          </a:prstGeom>
          <a:solidFill>
            <a:schemeClr val="bg1"/>
          </a:solidFill>
          <a:ln w="9525">
            <a:noFill/>
            <a:miter lim="800000"/>
            <a:headEnd/>
            <a:tailEnd/>
          </a:ln>
        </p:spPr>
        <p:txBody>
          <a:bodyPr>
            <a:spAutoFit/>
          </a:bodyPr>
          <a:lstStyle/>
          <a:p>
            <a:pPr algn="ctr"/>
            <a:r>
              <a:rPr lang="es-ES"/>
              <a:t>Ganancia de un conjunto de amplificadores</a:t>
            </a:r>
          </a:p>
        </p:txBody>
      </p:sp>
      <p:sp>
        <p:nvSpPr>
          <p:cNvPr id="158731" name="Text Box 13"/>
          <p:cNvSpPr txBox="1">
            <a:spLocks noChangeArrowheads="1"/>
          </p:cNvSpPr>
          <p:nvPr/>
        </p:nvSpPr>
        <p:spPr bwMode="auto">
          <a:xfrm>
            <a:off x="4356100" y="5008563"/>
            <a:ext cx="2232025" cy="581025"/>
          </a:xfrm>
          <a:prstGeom prst="rect">
            <a:avLst/>
          </a:prstGeom>
          <a:solidFill>
            <a:schemeClr val="bg1"/>
          </a:solidFill>
          <a:ln w="9525">
            <a:noFill/>
            <a:miter lim="800000"/>
            <a:headEnd/>
            <a:tailEnd/>
          </a:ln>
        </p:spPr>
        <p:txBody>
          <a:bodyPr>
            <a:spAutoFit/>
          </a:bodyPr>
          <a:lstStyle/>
          <a:p>
            <a:pPr algn="ctr"/>
            <a:r>
              <a:rPr lang="es-ES"/>
              <a:t> </a:t>
            </a:r>
          </a:p>
          <a:p>
            <a:pPr algn="ctr"/>
            <a:endParaRPr lang="es-ES"/>
          </a:p>
        </p:txBody>
      </p:sp>
      <p:sp>
        <p:nvSpPr>
          <p:cNvPr id="158732" name="Text Box 14"/>
          <p:cNvSpPr txBox="1">
            <a:spLocks noChangeArrowheads="1"/>
          </p:cNvSpPr>
          <p:nvPr/>
        </p:nvSpPr>
        <p:spPr bwMode="auto">
          <a:xfrm>
            <a:off x="539750" y="5008563"/>
            <a:ext cx="2447925" cy="581025"/>
          </a:xfrm>
          <a:prstGeom prst="rect">
            <a:avLst/>
          </a:prstGeom>
          <a:solidFill>
            <a:schemeClr val="bg1"/>
          </a:solidFill>
          <a:ln w="9525">
            <a:noFill/>
            <a:miter lim="800000"/>
            <a:headEnd/>
            <a:tailEnd/>
          </a:ln>
        </p:spPr>
        <p:txBody>
          <a:bodyPr>
            <a:spAutoFit/>
          </a:bodyPr>
          <a:lstStyle/>
          <a:p>
            <a:pPr algn="ctr"/>
            <a:endParaRPr lang="es-ES"/>
          </a:p>
          <a:p>
            <a:pPr algn="ctr"/>
            <a:endParaRPr lang="es-ES"/>
          </a:p>
        </p:txBody>
      </p:sp>
      <p:sp>
        <p:nvSpPr>
          <p:cNvPr id="16" name="15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58</a:t>
            </a:fld>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p:txBody>
          <a:bodyPr/>
          <a:lstStyle/>
          <a:p>
            <a:pPr eaLnBrk="1" hangingPunct="1"/>
            <a:r>
              <a:rPr lang="es-ES_tradnl" smtClean="0"/>
              <a:t>Amplificadores EDFA y DWDM</a:t>
            </a:r>
          </a:p>
        </p:txBody>
      </p:sp>
      <p:sp>
        <p:nvSpPr>
          <p:cNvPr id="159748" name="Rectangle 3"/>
          <p:cNvSpPr>
            <a:spLocks noGrp="1" noChangeArrowheads="1"/>
          </p:cNvSpPr>
          <p:nvPr>
            <p:ph type="body" idx="1"/>
          </p:nvPr>
        </p:nvSpPr>
        <p:spPr>
          <a:xfrm>
            <a:off x="685800" y="1773238"/>
            <a:ext cx="7772400" cy="4319587"/>
          </a:xfrm>
        </p:spPr>
        <p:txBody>
          <a:bodyPr/>
          <a:lstStyle/>
          <a:p>
            <a:pPr eaLnBrk="1" hangingPunct="1">
              <a:lnSpc>
                <a:spcPct val="85000"/>
              </a:lnSpc>
            </a:pPr>
            <a:r>
              <a:rPr lang="es-ES_tradnl" sz="2400" smtClean="0"/>
              <a:t>Los amplificadores EDFA amplifican la señal óptica en ruta sin tener que convertirla al dominio eléctrico. Al desempeñar su función en el dominio analógico son independientes del número de </a:t>
            </a:r>
            <a:r>
              <a:rPr lang="es-ES_tradnl" sz="2400" smtClean="0">
                <a:sym typeface="Symbol" pitchFamily="18" charset="2"/>
              </a:rPr>
              <a:t> transmitidas por la fibra, y de la velocidad de la señal transportada en cada .</a:t>
            </a:r>
            <a:endParaRPr lang="es-ES_tradnl" sz="2400" smtClean="0"/>
          </a:p>
          <a:p>
            <a:pPr eaLnBrk="1" hangingPunct="1">
              <a:lnSpc>
                <a:spcPct val="85000"/>
              </a:lnSpc>
            </a:pPr>
            <a:r>
              <a:rPr lang="es-ES_tradnl" sz="2400" smtClean="0"/>
              <a:t>En cambio los repetidores requieren separar cada </a:t>
            </a:r>
            <a:r>
              <a:rPr lang="es-ES_tradnl" sz="2400" smtClean="0">
                <a:sym typeface="Symbol" pitchFamily="18" charset="2"/>
              </a:rPr>
              <a:t> para regenerar la señal, y tienen que saber la velocidad de cada señal transmitida (para realizar correctamente el ‘resynchronize’).</a:t>
            </a:r>
            <a:r>
              <a:rPr lang="es-ES_tradnl" sz="2400" smtClean="0"/>
              <a:t> </a:t>
            </a:r>
          </a:p>
          <a:p>
            <a:pPr eaLnBrk="1" hangingPunct="1">
              <a:lnSpc>
                <a:spcPct val="85000"/>
              </a:lnSpc>
            </a:pPr>
            <a:r>
              <a:rPr lang="es-ES_tradnl" sz="2400" smtClean="0"/>
              <a:t>Los amplificadores EDFA reducen mucho el costo de DWDM y permiten cambiar el número de </a:t>
            </a:r>
            <a:r>
              <a:rPr lang="es-ES_tradnl" sz="2400" smtClean="0">
                <a:sym typeface="Symbol" pitchFamily="18" charset="2"/>
              </a:rPr>
              <a:t></a:t>
            </a:r>
            <a:r>
              <a:rPr lang="es-ES_tradnl" sz="2400" smtClean="0"/>
              <a:t> en  una fibra sin modificarlos. Pero su efecto está limitado a la 3ª y 4ª ventanas (bandas C y L).</a:t>
            </a:r>
            <a:endParaRPr lang="es-ES" sz="2400" smtClean="0"/>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59</a:t>
            </a:fld>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746125" y="393700"/>
            <a:ext cx="5181600" cy="658813"/>
          </a:xfrm>
        </p:spPr>
        <p:txBody>
          <a:bodyPr/>
          <a:lstStyle/>
          <a:p>
            <a:pPr eaLnBrk="1" hangingPunct="1"/>
            <a:r>
              <a:rPr lang="es-ES" sz="4000" smtClean="0"/>
              <a:t>Refracción de la luz</a:t>
            </a:r>
          </a:p>
        </p:txBody>
      </p:sp>
      <p:sp>
        <p:nvSpPr>
          <p:cNvPr id="109572" name="Rectangle 3"/>
          <p:cNvSpPr>
            <a:spLocks noGrp="1" noChangeArrowheads="1"/>
          </p:cNvSpPr>
          <p:nvPr>
            <p:ph type="body" idx="1"/>
          </p:nvPr>
        </p:nvSpPr>
        <p:spPr>
          <a:xfrm>
            <a:off x="611188" y="1785938"/>
            <a:ext cx="4030662" cy="3875087"/>
          </a:xfrm>
        </p:spPr>
        <p:txBody>
          <a:bodyPr/>
          <a:lstStyle/>
          <a:p>
            <a:pPr eaLnBrk="1" hangingPunct="1">
              <a:lnSpc>
                <a:spcPct val="80000"/>
              </a:lnSpc>
            </a:pPr>
            <a:r>
              <a:rPr lang="es-ES" sz="1800" dirty="0" smtClean="0">
                <a:latin typeface="Arial" charset="0"/>
              </a:rPr>
              <a:t>Cuando un haz de luz pasa de un material a otro de distinto índice de refracción el haz se ‘dobla’. El ángulo de desviación depende de la relación entre el índice de refracción de ambos materiales.</a:t>
            </a:r>
          </a:p>
          <a:p>
            <a:pPr eaLnBrk="1" hangingPunct="1">
              <a:lnSpc>
                <a:spcPct val="80000"/>
              </a:lnSpc>
            </a:pPr>
            <a:r>
              <a:rPr lang="es-ES" sz="1800" dirty="0" smtClean="0">
                <a:latin typeface="Arial" charset="0"/>
              </a:rPr>
              <a:t>A partir de un cierto ángulo el haz se refleja en la superficie de separación, como si ésta fuera un espejo. Este se conoce como el ángulo crítico.</a:t>
            </a:r>
          </a:p>
          <a:p>
            <a:pPr eaLnBrk="1" hangingPunct="1">
              <a:lnSpc>
                <a:spcPct val="80000"/>
              </a:lnSpc>
            </a:pPr>
            <a:r>
              <a:rPr lang="es-ES" sz="1800" dirty="0" smtClean="0">
                <a:latin typeface="Arial" charset="0"/>
              </a:rPr>
              <a:t>El ángulo crítico es mayor cuanto menor es la diferencia en el índice de refracción de ambos materiales</a:t>
            </a:r>
          </a:p>
        </p:txBody>
      </p:sp>
      <p:grpSp>
        <p:nvGrpSpPr>
          <p:cNvPr id="109573" name="Group 9"/>
          <p:cNvGrpSpPr>
            <a:grpSpLocks/>
          </p:cNvGrpSpPr>
          <p:nvPr/>
        </p:nvGrpSpPr>
        <p:grpSpPr bwMode="auto">
          <a:xfrm>
            <a:off x="6796088" y="857250"/>
            <a:ext cx="1439862" cy="1441450"/>
            <a:chOff x="3651" y="1162"/>
            <a:chExt cx="907" cy="908"/>
          </a:xfrm>
        </p:grpSpPr>
        <p:sp>
          <p:nvSpPr>
            <p:cNvPr id="109606" name="Rectangle 4"/>
            <p:cNvSpPr>
              <a:spLocks noChangeArrowheads="1"/>
            </p:cNvSpPr>
            <p:nvPr/>
          </p:nvSpPr>
          <p:spPr bwMode="auto">
            <a:xfrm>
              <a:off x="3651" y="1162"/>
              <a:ext cx="907" cy="454"/>
            </a:xfrm>
            <a:prstGeom prst="rect">
              <a:avLst/>
            </a:prstGeom>
            <a:solidFill>
              <a:srgbClr val="C0C0C0"/>
            </a:solidFill>
            <a:ln w="9525">
              <a:solidFill>
                <a:schemeClr val="tx1"/>
              </a:solidFill>
              <a:miter lim="800000"/>
              <a:headEnd/>
              <a:tailEnd/>
            </a:ln>
          </p:spPr>
          <p:txBody>
            <a:bodyPr wrap="none" anchor="ctr"/>
            <a:lstStyle/>
            <a:p>
              <a:endParaRPr lang="es-ES"/>
            </a:p>
          </p:txBody>
        </p:sp>
        <p:sp>
          <p:nvSpPr>
            <p:cNvPr id="109607" name="Rectangle 5"/>
            <p:cNvSpPr>
              <a:spLocks noChangeArrowheads="1"/>
            </p:cNvSpPr>
            <p:nvPr/>
          </p:nvSpPr>
          <p:spPr bwMode="auto">
            <a:xfrm>
              <a:off x="3651" y="1616"/>
              <a:ext cx="907" cy="454"/>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09608" name="Line 6"/>
            <p:cNvSpPr>
              <a:spLocks noChangeShapeType="1"/>
            </p:cNvSpPr>
            <p:nvPr/>
          </p:nvSpPr>
          <p:spPr bwMode="auto">
            <a:xfrm>
              <a:off x="4105" y="1162"/>
              <a:ext cx="0" cy="907"/>
            </a:xfrm>
            <a:prstGeom prst="line">
              <a:avLst/>
            </a:prstGeom>
            <a:noFill/>
            <a:ln w="25400">
              <a:solidFill>
                <a:srgbClr val="FF0000"/>
              </a:solidFill>
              <a:prstDash val="sysDot"/>
              <a:round/>
              <a:headEnd/>
              <a:tailEnd/>
            </a:ln>
          </p:spPr>
          <p:txBody>
            <a:bodyPr/>
            <a:lstStyle/>
            <a:p>
              <a:endParaRPr lang="es-ES"/>
            </a:p>
          </p:txBody>
        </p:sp>
      </p:grpSp>
      <p:sp>
        <p:nvSpPr>
          <p:cNvPr id="109574" name="Line 7"/>
          <p:cNvSpPr>
            <a:spLocks noChangeShapeType="1"/>
          </p:cNvSpPr>
          <p:nvPr/>
        </p:nvSpPr>
        <p:spPr bwMode="auto">
          <a:xfrm flipV="1">
            <a:off x="7011988" y="1577975"/>
            <a:ext cx="504825" cy="719138"/>
          </a:xfrm>
          <a:prstGeom prst="line">
            <a:avLst/>
          </a:prstGeom>
          <a:noFill/>
          <a:ln w="38100">
            <a:solidFill>
              <a:srgbClr val="FFFF00"/>
            </a:solidFill>
            <a:round/>
            <a:headEnd/>
            <a:tailEnd/>
          </a:ln>
        </p:spPr>
        <p:txBody>
          <a:bodyPr/>
          <a:lstStyle/>
          <a:p>
            <a:endParaRPr lang="es-ES"/>
          </a:p>
        </p:txBody>
      </p:sp>
      <p:sp>
        <p:nvSpPr>
          <p:cNvPr id="109575" name="Line 8"/>
          <p:cNvSpPr>
            <a:spLocks noChangeShapeType="1"/>
          </p:cNvSpPr>
          <p:nvPr/>
        </p:nvSpPr>
        <p:spPr bwMode="auto">
          <a:xfrm flipV="1">
            <a:off x="7508875" y="1217613"/>
            <a:ext cx="439738" cy="365125"/>
          </a:xfrm>
          <a:prstGeom prst="line">
            <a:avLst/>
          </a:prstGeom>
          <a:noFill/>
          <a:ln w="38100">
            <a:solidFill>
              <a:srgbClr val="FFFF00"/>
            </a:solidFill>
            <a:round/>
            <a:headEnd/>
            <a:tailEnd type="triangle" w="med" len="med"/>
          </a:ln>
        </p:spPr>
        <p:txBody>
          <a:bodyPr/>
          <a:lstStyle/>
          <a:p>
            <a:endParaRPr lang="es-ES"/>
          </a:p>
        </p:txBody>
      </p:sp>
      <p:grpSp>
        <p:nvGrpSpPr>
          <p:cNvPr id="109576" name="Group 10"/>
          <p:cNvGrpSpPr>
            <a:grpSpLocks/>
          </p:cNvGrpSpPr>
          <p:nvPr/>
        </p:nvGrpSpPr>
        <p:grpSpPr bwMode="auto">
          <a:xfrm>
            <a:off x="6796088" y="2730500"/>
            <a:ext cx="1439862" cy="1441450"/>
            <a:chOff x="3651" y="1162"/>
            <a:chExt cx="907" cy="908"/>
          </a:xfrm>
        </p:grpSpPr>
        <p:sp>
          <p:nvSpPr>
            <p:cNvPr id="109603" name="Rectangle 11"/>
            <p:cNvSpPr>
              <a:spLocks noChangeArrowheads="1"/>
            </p:cNvSpPr>
            <p:nvPr/>
          </p:nvSpPr>
          <p:spPr bwMode="auto">
            <a:xfrm>
              <a:off x="3651" y="1162"/>
              <a:ext cx="907" cy="454"/>
            </a:xfrm>
            <a:prstGeom prst="rect">
              <a:avLst/>
            </a:prstGeom>
            <a:solidFill>
              <a:srgbClr val="C0C0C0"/>
            </a:solidFill>
            <a:ln w="9525">
              <a:solidFill>
                <a:schemeClr val="tx1"/>
              </a:solidFill>
              <a:miter lim="800000"/>
              <a:headEnd/>
              <a:tailEnd/>
            </a:ln>
          </p:spPr>
          <p:txBody>
            <a:bodyPr wrap="none" anchor="ctr"/>
            <a:lstStyle/>
            <a:p>
              <a:endParaRPr lang="es-ES"/>
            </a:p>
          </p:txBody>
        </p:sp>
        <p:sp>
          <p:nvSpPr>
            <p:cNvPr id="109604" name="Rectangle 12"/>
            <p:cNvSpPr>
              <a:spLocks noChangeArrowheads="1"/>
            </p:cNvSpPr>
            <p:nvPr/>
          </p:nvSpPr>
          <p:spPr bwMode="auto">
            <a:xfrm>
              <a:off x="3651" y="1616"/>
              <a:ext cx="907" cy="454"/>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09605" name="Line 13"/>
            <p:cNvSpPr>
              <a:spLocks noChangeShapeType="1"/>
            </p:cNvSpPr>
            <p:nvPr/>
          </p:nvSpPr>
          <p:spPr bwMode="auto">
            <a:xfrm>
              <a:off x="4105" y="1162"/>
              <a:ext cx="0" cy="907"/>
            </a:xfrm>
            <a:prstGeom prst="line">
              <a:avLst/>
            </a:prstGeom>
            <a:noFill/>
            <a:ln w="25400">
              <a:solidFill>
                <a:srgbClr val="FF0000"/>
              </a:solidFill>
              <a:prstDash val="sysDot"/>
              <a:round/>
              <a:headEnd/>
              <a:tailEnd/>
            </a:ln>
          </p:spPr>
          <p:txBody>
            <a:bodyPr/>
            <a:lstStyle/>
            <a:p>
              <a:endParaRPr lang="es-ES"/>
            </a:p>
          </p:txBody>
        </p:sp>
      </p:grpSp>
      <p:sp>
        <p:nvSpPr>
          <p:cNvPr id="109577" name="Line 14"/>
          <p:cNvSpPr>
            <a:spLocks noChangeShapeType="1"/>
          </p:cNvSpPr>
          <p:nvPr/>
        </p:nvSpPr>
        <p:spPr bwMode="auto">
          <a:xfrm flipV="1">
            <a:off x="6796088" y="3451225"/>
            <a:ext cx="720725" cy="720725"/>
          </a:xfrm>
          <a:prstGeom prst="line">
            <a:avLst/>
          </a:prstGeom>
          <a:noFill/>
          <a:ln w="38100">
            <a:solidFill>
              <a:srgbClr val="FFFF00"/>
            </a:solidFill>
            <a:round/>
            <a:headEnd/>
            <a:tailEnd/>
          </a:ln>
        </p:spPr>
        <p:txBody>
          <a:bodyPr/>
          <a:lstStyle/>
          <a:p>
            <a:endParaRPr lang="es-ES"/>
          </a:p>
        </p:txBody>
      </p:sp>
      <p:sp>
        <p:nvSpPr>
          <p:cNvPr id="109578" name="Line 15"/>
          <p:cNvSpPr>
            <a:spLocks noChangeShapeType="1"/>
          </p:cNvSpPr>
          <p:nvPr/>
        </p:nvSpPr>
        <p:spPr bwMode="auto">
          <a:xfrm>
            <a:off x="7516813" y="3451225"/>
            <a:ext cx="503237" cy="0"/>
          </a:xfrm>
          <a:prstGeom prst="line">
            <a:avLst/>
          </a:prstGeom>
          <a:noFill/>
          <a:ln w="38100">
            <a:solidFill>
              <a:srgbClr val="FFFF00"/>
            </a:solidFill>
            <a:round/>
            <a:headEnd/>
            <a:tailEnd type="triangle" w="med" len="med"/>
          </a:ln>
        </p:spPr>
        <p:txBody>
          <a:bodyPr/>
          <a:lstStyle/>
          <a:p>
            <a:endParaRPr lang="es-ES"/>
          </a:p>
        </p:txBody>
      </p:sp>
      <p:grpSp>
        <p:nvGrpSpPr>
          <p:cNvPr id="109579" name="Group 16"/>
          <p:cNvGrpSpPr>
            <a:grpSpLocks/>
          </p:cNvGrpSpPr>
          <p:nvPr/>
        </p:nvGrpSpPr>
        <p:grpSpPr bwMode="auto">
          <a:xfrm>
            <a:off x="6796088" y="4529138"/>
            <a:ext cx="1439862" cy="1441450"/>
            <a:chOff x="3651" y="1162"/>
            <a:chExt cx="907" cy="908"/>
          </a:xfrm>
        </p:grpSpPr>
        <p:sp>
          <p:nvSpPr>
            <p:cNvPr id="109600" name="Rectangle 17"/>
            <p:cNvSpPr>
              <a:spLocks noChangeArrowheads="1"/>
            </p:cNvSpPr>
            <p:nvPr/>
          </p:nvSpPr>
          <p:spPr bwMode="auto">
            <a:xfrm>
              <a:off x="3651" y="1162"/>
              <a:ext cx="907" cy="454"/>
            </a:xfrm>
            <a:prstGeom prst="rect">
              <a:avLst/>
            </a:prstGeom>
            <a:solidFill>
              <a:srgbClr val="C0C0C0"/>
            </a:solidFill>
            <a:ln w="9525">
              <a:solidFill>
                <a:schemeClr val="tx1"/>
              </a:solidFill>
              <a:miter lim="800000"/>
              <a:headEnd/>
              <a:tailEnd/>
            </a:ln>
          </p:spPr>
          <p:txBody>
            <a:bodyPr wrap="none" anchor="ctr"/>
            <a:lstStyle/>
            <a:p>
              <a:endParaRPr lang="es-ES"/>
            </a:p>
          </p:txBody>
        </p:sp>
        <p:sp>
          <p:nvSpPr>
            <p:cNvPr id="109601" name="Rectangle 18"/>
            <p:cNvSpPr>
              <a:spLocks noChangeArrowheads="1"/>
            </p:cNvSpPr>
            <p:nvPr/>
          </p:nvSpPr>
          <p:spPr bwMode="auto">
            <a:xfrm>
              <a:off x="3651" y="1616"/>
              <a:ext cx="907" cy="454"/>
            </a:xfrm>
            <a:prstGeom prst="rect">
              <a:avLst/>
            </a:prstGeom>
            <a:solidFill>
              <a:srgbClr val="00CCFF"/>
            </a:solidFill>
            <a:ln w="9525">
              <a:solidFill>
                <a:schemeClr val="tx1"/>
              </a:solidFill>
              <a:miter lim="800000"/>
              <a:headEnd/>
              <a:tailEnd/>
            </a:ln>
          </p:spPr>
          <p:txBody>
            <a:bodyPr wrap="none" anchor="ctr"/>
            <a:lstStyle/>
            <a:p>
              <a:endParaRPr lang="es-ES"/>
            </a:p>
          </p:txBody>
        </p:sp>
        <p:sp>
          <p:nvSpPr>
            <p:cNvPr id="109602" name="Line 19"/>
            <p:cNvSpPr>
              <a:spLocks noChangeShapeType="1"/>
            </p:cNvSpPr>
            <p:nvPr/>
          </p:nvSpPr>
          <p:spPr bwMode="auto">
            <a:xfrm>
              <a:off x="4105" y="1162"/>
              <a:ext cx="0" cy="907"/>
            </a:xfrm>
            <a:prstGeom prst="line">
              <a:avLst/>
            </a:prstGeom>
            <a:noFill/>
            <a:ln w="25400">
              <a:solidFill>
                <a:srgbClr val="FF0000"/>
              </a:solidFill>
              <a:prstDash val="sysDot"/>
              <a:round/>
              <a:headEnd/>
              <a:tailEnd/>
            </a:ln>
          </p:spPr>
          <p:txBody>
            <a:bodyPr/>
            <a:lstStyle/>
            <a:p>
              <a:endParaRPr lang="es-ES"/>
            </a:p>
          </p:txBody>
        </p:sp>
      </p:grpSp>
      <p:sp>
        <p:nvSpPr>
          <p:cNvPr id="109580" name="Line 20"/>
          <p:cNvSpPr>
            <a:spLocks noChangeShapeType="1"/>
          </p:cNvSpPr>
          <p:nvPr/>
        </p:nvSpPr>
        <p:spPr bwMode="auto">
          <a:xfrm flipV="1">
            <a:off x="6796088" y="5249863"/>
            <a:ext cx="719137" cy="576262"/>
          </a:xfrm>
          <a:prstGeom prst="line">
            <a:avLst/>
          </a:prstGeom>
          <a:noFill/>
          <a:ln w="38100">
            <a:solidFill>
              <a:srgbClr val="FFFF00"/>
            </a:solidFill>
            <a:round/>
            <a:headEnd/>
            <a:tailEnd/>
          </a:ln>
        </p:spPr>
        <p:txBody>
          <a:bodyPr/>
          <a:lstStyle/>
          <a:p>
            <a:endParaRPr lang="es-ES"/>
          </a:p>
        </p:txBody>
      </p:sp>
      <p:sp>
        <p:nvSpPr>
          <p:cNvPr id="109581" name="Line 21"/>
          <p:cNvSpPr>
            <a:spLocks noChangeShapeType="1"/>
          </p:cNvSpPr>
          <p:nvPr/>
        </p:nvSpPr>
        <p:spPr bwMode="auto">
          <a:xfrm>
            <a:off x="7515225" y="5249863"/>
            <a:ext cx="431800" cy="360362"/>
          </a:xfrm>
          <a:prstGeom prst="line">
            <a:avLst/>
          </a:prstGeom>
          <a:noFill/>
          <a:ln w="38100">
            <a:solidFill>
              <a:srgbClr val="FFFF00"/>
            </a:solidFill>
            <a:round/>
            <a:headEnd/>
            <a:tailEnd type="triangle" w="med" len="med"/>
          </a:ln>
        </p:spPr>
        <p:txBody>
          <a:bodyPr/>
          <a:lstStyle/>
          <a:p>
            <a:endParaRPr lang="es-ES"/>
          </a:p>
        </p:txBody>
      </p:sp>
      <p:sp>
        <p:nvSpPr>
          <p:cNvPr id="109582" name="Arc 22"/>
          <p:cNvSpPr>
            <a:spLocks/>
          </p:cNvSpPr>
          <p:nvPr/>
        </p:nvSpPr>
        <p:spPr bwMode="auto">
          <a:xfrm flipH="1" flipV="1">
            <a:off x="7299325" y="3665538"/>
            <a:ext cx="215900" cy="73025"/>
          </a:xfrm>
          <a:custGeom>
            <a:avLst/>
            <a:gdLst>
              <a:gd name="T0" fmla="*/ 0 w 21600"/>
              <a:gd name="T1" fmla="*/ 0 h 21600"/>
              <a:gd name="T2" fmla="*/ 215900 w 21600"/>
              <a:gd name="T3" fmla="*/ 73025 h 21600"/>
              <a:gd name="T4" fmla="*/ 0 w 21600"/>
              <a:gd name="T5" fmla="*/ 73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109583" name="Text Box 23"/>
          <p:cNvSpPr txBox="1">
            <a:spLocks noChangeArrowheads="1"/>
          </p:cNvSpPr>
          <p:nvPr/>
        </p:nvSpPr>
        <p:spPr bwMode="auto">
          <a:xfrm>
            <a:off x="5427663" y="3522663"/>
            <a:ext cx="1211262" cy="274637"/>
          </a:xfrm>
          <a:prstGeom prst="rect">
            <a:avLst/>
          </a:prstGeom>
          <a:noFill/>
          <a:ln w="9525">
            <a:noFill/>
            <a:miter lim="800000"/>
            <a:headEnd/>
            <a:tailEnd/>
          </a:ln>
        </p:spPr>
        <p:txBody>
          <a:bodyPr wrap="none">
            <a:spAutoFit/>
          </a:bodyPr>
          <a:lstStyle/>
          <a:p>
            <a:pPr algn="ctr"/>
            <a:r>
              <a:rPr lang="es-ES" sz="1200" b="1"/>
              <a:t>Ángulo crítico</a:t>
            </a:r>
          </a:p>
        </p:txBody>
      </p:sp>
      <p:sp>
        <p:nvSpPr>
          <p:cNvPr id="109584" name="Line 24"/>
          <p:cNvSpPr>
            <a:spLocks noChangeShapeType="1"/>
          </p:cNvSpPr>
          <p:nvPr/>
        </p:nvSpPr>
        <p:spPr bwMode="auto">
          <a:xfrm>
            <a:off x="6580188" y="3643313"/>
            <a:ext cx="863600" cy="0"/>
          </a:xfrm>
          <a:prstGeom prst="line">
            <a:avLst/>
          </a:prstGeom>
          <a:noFill/>
          <a:ln w="9525">
            <a:solidFill>
              <a:schemeClr val="tx1"/>
            </a:solidFill>
            <a:round/>
            <a:headEnd/>
            <a:tailEnd type="triangle" w="med" len="med"/>
          </a:ln>
        </p:spPr>
        <p:txBody>
          <a:bodyPr/>
          <a:lstStyle/>
          <a:p>
            <a:endParaRPr lang="es-ES"/>
          </a:p>
        </p:txBody>
      </p:sp>
      <p:sp>
        <p:nvSpPr>
          <p:cNvPr id="109585" name="Text Box 25"/>
          <p:cNvSpPr txBox="1">
            <a:spLocks noChangeArrowheads="1"/>
          </p:cNvSpPr>
          <p:nvPr/>
        </p:nvSpPr>
        <p:spPr bwMode="auto">
          <a:xfrm>
            <a:off x="6723063" y="2297113"/>
            <a:ext cx="1665287" cy="274637"/>
          </a:xfrm>
          <a:prstGeom prst="rect">
            <a:avLst/>
          </a:prstGeom>
          <a:noFill/>
          <a:ln w="9525">
            <a:noFill/>
            <a:miter lim="800000"/>
            <a:headEnd/>
            <a:tailEnd/>
          </a:ln>
        </p:spPr>
        <p:txBody>
          <a:bodyPr wrap="none">
            <a:spAutoFit/>
          </a:bodyPr>
          <a:lstStyle/>
          <a:p>
            <a:r>
              <a:rPr lang="es-ES" sz="1200" b="1"/>
              <a:t>Refracción ordinaria</a:t>
            </a:r>
          </a:p>
        </p:txBody>
      </p:sp>
      <p:sp>
        <p:nvSpPr>
          <p:cNvPr id="109586" name="Text Box 26"/>
          <p:cNvSpPr txBox="1">
            <a:spLocks noChangeArrowheads="1"/>
          </p:cNvSpPr>
          <p:nvPr/>
        </p:nvSpPr>
        <p:spPr bwMode="auto">
          <a:xfrm>
            <a:off x="6867525" y="5983288"/>
            <a:ext cx="1235075" cy="274637"/>
          </a:xfrm>
          <a:prstGeom prst="rect">
            <a:avLst/>
          </a:prstGeom>
          <a:noFill/>
          <a:ln w="9525">
            <a:noFill/>
            <a:miter lim="800000"/>
            <a:headEnd/>
            <a:tailEnd/>
          </a:ln>
        </p:spPr>
        <p:txBody>
          <a:bodyPr wrap="none">
            <a:spAutoFit/>
          </a:bodyPr>
          <a:lstStyle/>
          <a:p>
            <a:r>
              <a:rPr lang="es-ES" sz="1200" b="1"/>
              <a:t>Reflexión total</a:t>
            </a:r>
          </a:p>
        </p:txBody>
      </p:sp>
      <p:sp>
        <p:nvSpPr>
          <p:cNvPr id="109587" name="Arc 27"/>
          <p:cNvSpPr>
            <a:spLocks/>
          </p:cNvSpPr>
          <p:nvPr/>
        </p:nvSpPr>
        <p:spPr bwMode="auto">
          <a:xfrm flipH="1" flipV="1">
            <a:off x="7337425" y="1843088"/>
            <a:ext cx="177800" cy="73025"/>
          </a:xfrm>
          <a:custGeom>
            <a:avLst/>
            <a:gdLst>
              <a:gd name="T0" fmla="*/ 0 w 21600"/>
              <a:gd name="T1" fmla="*/ 0 h 21600"/>
              <a:gd name="T2" fmla="*/ 177800 w 21600"/>
              <a:gd name="T3" fmla="*/ 73025 h 21600"/>
              <a:gd name="T4" fmla="*/ 0 w 21600"/>
              <a:gd name="T5" fmla="*/ 73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109588" name="Arc 28"/>
          <p:cNvSpPr>
            <a:spLocks/>
          </p:cNvSpPr>
          <p:nvPr/>
        </p:nvSpPr>
        <p:spPr bwMode="auto">
          <a:xfrm flipH="1" flipV="1">
            <a:off x="7227888" y="5514975"/>
            <a:ext cx="287337" cy="73025"/>
          </a:xfrm>
          <a:custGeom>
            <a:avLst/>
            <a:gdLst>
              <a:gd name="T0" fmla="*/ 0 w 21600"/>
              <a:gd name="T1" fmla="*/ 0 h 21600"/>
              <a:gd name="T2" fmla="*/ 287337 w 21600"/>
              <a:gd name="T3" fmla="*/ 73025 h 21600"/>
              <a:gd name="T4" fmla="*/ 0 w 21600"/>
              <a:gd name="T5" fmla="*/ 730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s-ES"/>
          </a:p>
        </p:txBody>
      </p:sp>
      <p:sp>
        <p:nvSpPr>
          <p:cNvPr id="109589" name="Line 29"/>
          <p:cNvSpPr>
            <a:spLocks noChangeShapeType="1"/>
          </p:cNvSpPr>
          <p:nvPr/>
        </p:nvSpPr>
        <p:spPr bwMode="auto">
          <a:xfrm>
            <a:off x="6580188" y="5443538"/>
            <a:ext cx="863600" cy="0"/>
          </a:xfrm>
          <a:prstGeom prst="line">
            <a:avLst/>
          </a:prstGeom>
          <a:noFill/>
          <a:ln w="9525">
            <a:solidFill>
              <a:schemeClr val="tx1"/>
            </a:solidFill>
            <a:round/>
            <a:headEnd/>
            <a:tailEnd type="triangle" w="med" len="med"/>
          </a:ln>
        </p:spPr>
        <p:txBody>
          <a:bodyPr/>
          <a:lstStyle/>
          <a:p>
            <a:endParaRPr lang="es-ES"/>
          </a:p>
        </p:txBody>
      </p:sp>
      <p:sp>
        <p:nvSpPr>
          <p:cNvPr id="109590" name="Line 30"/>
          <p:cNvSpPr>
            <a:spLocks noChangeShapeType="1"/>
          </p:cNvSpPr>
          <p:nvPr/>
        </p:nvSpPr>
        <p:spPr bwMode="auto">
          <a:xfrm>
            <a:off x="6651625" y="1771650"/>
            <a:ext cx="793750" cy="0"/>
          </a:xfrm>
          <a:prstGeom prst="line">
            <a:avLst/>
          </a:prstGeom>
          <a:noFill/>
          <a:ln w="9525">
            <a:solidFill>
              <a:schemeClr val="tx1"/>
            </a:solidFill>
            <a:round/>
            <a:headEnd/>
            <a:tailEnd type="triangle" w="med" len="med"/>
          </a:ln>
        </p:spPr>
        <p:txBody>
          <a:bodyPr/>
          <a:lstStyle/>
          <a:p>
            <a:endParaRPr lang="es-ES"/>
          </a:p>
        </p:txBody>
      </p:sp>
      <p:sp>
        <p:nvSpPr>
          <p:cNvPr id="109591" name="Text Box 31"/>
          <p:cNvSpPr txBox="1">
            <a:spLocks noChangeArrowheads="1"/>
          </p:cNvSpPr>
          <p:nvPr/>
        </p:nvSpPr>
        <p:spPr bwMode="auto">
          <a:xfrm>
            <a:off x="5003800" y="1530350"/>
            <a:ext cx="1627188" cy="457200"/>
          </a:xfrm>
          <a:prstGeom prst="rect">
            <a:avLst/>
          </a:prstGeom>
          <a:noFill/>
          <a:ln w="9525">
            <a:noFill/>
            <a:miter lim="800000"/>
            <a:headEnd/>
            <a:tailEnd/>
          </a:ln>
        </p:spPr>
        <p:txBody>
          <a:bodyPr>
            <a:spAutoFit/>
          </a:bodyPr>
          <a:lstStyle/>
          <a:p>
            <a:pPr algn="r"/>
            <a:r>
              <a:rPr lang="es-ES" sz="1200" b="1"/>
              <a:t>Ángulo menor que el ángulo crítico</a:t>
            </a:r>
          </a:p>
        </p:txBody>
      </p:sp>
      <p:sp>
        <p:nvSpPr>
          <p:cNvPr id="109592" name="Text Box 32"/>
          <p:cNvSpPr txBox="1">
            <a:spLocks noChangeArrowheads="1"/>
          </p:cNvSpPr>
          <p:nvPr/>
        </p:nvSpPr>
        <p:spPr bwMode="auto">
          <a:xfrm>
            <a:off x="4932363" y="5203825"/>
            <a:ext cx="1627187" cy="457200"/>
          </a:xfrm>
          <a:prstGeom prst="rect">
            <a:avLst/>
          </a:prstGeom>
          <a:noFill/>
          <a:ln w="9525">
            <a:noFill/>
            <a:miter lim="800000"/>
            <a:headEnd/>
            <a:tailEnd/>
          </a:ln>
        </p:spPr>
        <p:txBody>
          <a:bodyPr>
            <a:spAutoFit/>
          </a:bodyPr>
          <a:lstStyle/>
          <a:p>
            <a:pPr algn="r"/>
            <a:r>
              <a:rPr lang="es-ES" sz="1200" b="1"/>
              <a:t>Ángulo mayor que el ángulo crítico</a:t>
            </a:r>
          </a:p>
        </p:txBody>
      </p:sp>
      <p:sp>
        <p:nvSpPr>
          <p:cNvPr id="109593" name="Text Box 33"/>
          <p:cNvSpPr txBox="1">
            <a:spLocks noChangeArrowheads="1"/>
          </p:cNvSpPr>
          <p:nvPr/>
        </p:nvSpPr>
        <p:spPr bwMode="auto">
          <a:xfrm>
            <a:off x="8221663" y="1747838"/>
            <a:ext cx="704850" cy="457200"/>
          </a:xfrm>
          <a:prstGeom prst="rect">
            <a:avLst/>
          </a:prstGeom>
          <a:noFill/>
          <a:ln w="9525">
            <a:noFill/>
            <a:miter lim="800000"/>
            <a:headEnd/>
            <a:tailEnd/>
          </a:ln>
        </p:spPr>
        <p:txBody>
          <a:bodyPr wrap="none">
            <a:spAutoFit/>
          </a:bodyPr>
          <a:lstStyle/>
          <a:p>
            <a:pPr algn="ctr"/>
            <a:r>
              <a:rPr lang="es-ES" sz="1200" b="1"/>
              <a:t>Vidrio</a:t>
            </a:r>
          </a:p>
          <a:p>
            <a:pPr algn="ctr"/>
            <a:r>
              <a:rPr lang="es-ES" sz="1200" b="1"/>
              <a:t>n=1,46 </a:t>
            </a:r>
          </a:p>
        </p:txBody>
      </p:sp>
      <p:sp>
        <p:nvSpPr>
          <p:cNvPr id="109594" name="Text Box 34"/>
          <p:cNvSpPr txBox="1">
            <a:spLocks noChangeArrowheads="1"/>
          </p:cNvSpPr>
          <p:nvPr/>
        </p:nvSpPr>
        <p:spPr bwMode="auto">
          <a:xfrm>
            <a:off x="8221663" y="981075"/>
            <a:ext cx="704850" cy="457200"/>
          </a:xfrm>
          <a:prstGeom prst="rect">
            <a:avLst/>
          </a:prstGeom>
          <a:noFill/>
          <a:ln w="9525">
            <a:noFill/>
            <a:miter lim="800000"/>
            <a:headEnd/>
            <a:tailEnd/>
          </a:ln>
        </p:spPr>
        <p:txBody>
          <a:bodyPr wrap="none">
            <a:spAutoFit/>
          </a:bodyPr>
          <a:lstStyle/>
          <a:p>
            <a:pPr algn="ctr"/>
            <a:r>
              <a:rPr lang="es-ES" sz="1200" b="1"/>
              <a:t>Agua</a:t>
            </a:r>
          </a:p>
          <a:p>
            <a:pPr algn="ctr"/>
            <a:r>
              <a:rPr lang="es-ES" sz="1200" b="1"/>
              <a:t>n=1,33 </a:t>
            </a:r>
          </a:p>
        </p:txBody>
      </p:sp>
      <p:sp>
        <p:nvSpPr>
          <p:cNvPr id="109595" name="Text Box 39"/>
          <p:cNvSpPr txBox="1">
            <a:spLocks noChangeArrowheads="1"/>
          </p:cNvSpPr>
          <p:nvPr/>
        </p:nvSpPr>
        <p:spPr bwMode="auto">
          <a:xfrm>
            <a:off x="8243888" y="3659188"/>
            <a:ext cx="660400" cy="274637"/>
          </a:xfrm>
          <a:prstGeom prst="rect">
            <a:avLst/>
          </a:prstGeom>
          <a:noFill/>
          <a:ln w="9525">
            <a:noFill/>
            <a:miter lim="800000"/>
            <a:headEnd/>
            <a:tailEnd/>
          </a:ln>
        </p:spPr>
        <p:txBody>
          <a:bodyPr wrap="none">
            <a:spAutoFit/>
          </a:bodyPr>
          <a:lstStyle/>
          <a:p>
            <a:pPr algn="ctr"/>
            <a:r>
              <a:rPr lang="es-ES" sz="1200" b="1"/>
              <a:t>Vidrio </a:t>
            </a:r>
          </a:p>
        </p:txBody>
      </p:sp>
      <p:sp>
        <p:nvSpPr>
          <p:cNvPr id="109596" name="Text Box 40"/>
          <p:cNvSpPr txBox="1">
            <a:spLocks noChangeArrowheads="1"/>
          </p:cNvSpPr>
          <p:nvPr/>
        </p:nvSpPr>
        <p:spPr bwMode="auto">
          <a:xfrm>
            <a:off x="8269288" y="2892425"/>
            <a:ext cx="608012" cy="274638"/>
          </a:xfrm>
          <a:prstGeom prst="rect">
            <a:avLst/>
          </a:prstGeom>
          <a:noFill/>
          <a:ln w="9525">
            <a:noFill/>
            <a:miter lim="800000"/>
            <a:headEnd/>
            <a:tailEnd/>
          </a:ln>
        </p:spPr>
        <p:txBody>
          <a:bodyPr wrap="none">
            <a:spAutoFit/>
          </a:bodyPr>
          <a:lstStyle/>
          <a:p>
            <a:pPr algn="ctr"/>
            <a:r>
              <a:rPr lang="es-ES" sz="1200" b="1"/>
              <a:t>Agua </a:t>
            </a:r>
          </a:p>
        </p:txBody>
      </p:sp>
      <p:sp>
        <p:nvSpPr>
          <p:cNvPr id="109597" name="Text Box 41"/>
          <p:cNvSpPr txBox="1">
            <a:spLocks noChangeArrowheads="1"/>
          </p:cNvSpPr>
          <p:nvPr/>
        </p:nvSpPr>
        <p:spPr bwMode="auto">
          <a:xfrm>
            <a:off x="8243888" y="5491163"/>
            <a:ext cx="660400" cy="274637"/>
          </a:xfrm>
          <a:prstGeom prst="rect">
            <a:avLst/>
          </a:prstGeom>
          <a:noFill/>
          <a:ln w="9525">
            <a:noFill/>
            <a:miter lim="800000"/>
            <a:headEnd/>
            <a:tailEnd/>
          </a:ln>
        </p:spPr>
        <p:txBody>
          <a:bodyPr wrap="none">
            <a:spAutoFit/>
          </a:bodyPr>
          <a:lstStyle/>
          <a:p>
            <a:pPr algn="ctr"/>
            <a:r>
              <a:rPr lang="es-ES" sz="1200" b="1"/>
              <a:t>Vidrio </a:t>
            </a:r>
          </a:p>
        </p:txBody>
      </p:sp>
      <p:sp>
        <p:nvSpPr>
          <p:cNvPr id="109598" name="Text Box 42"/>
          <p:cNvSpPr txBox="1">
            <a:spLocks noChangeArrowheads="1"/>
          </p:cNvSpPr>
          <p:nvPr/>
        </p:nvSpPr>
        <p:spPr bwMode="auto">
          <a:xfrm>
            <a:off x="8269288" y="4724400"/>
            <a:ext cx="608012" cy="274638"/>
          </a:xfrm>
          <a:prstGeom prst="rect">
            <a:avLst/>
          </a:prstGeom>
          <a:noFill/>
          <a:ln w="9525">
            <a:noFill/>
            <a:miter lim="800000"/>
            <a:headEnd/>
            <a:tailEnd/>
          </a:ln>
        </p:spPr>
        <p:txBody>
          <a:bodyPr wrap="none">
            <a:spAutoFit/>
          </a:bodyPr>
          <a:lstStyle/>
          <a:p>
            <a:pPr algn="ctr"/>
            <a:r>
              <a:rPr lang="es-ES" sz="1200" b="1"/>
              <a:t>Agua </a:t>
            </a:r>
          </a:p>
        </p:txBody>
      </p:sp>
      <p:sp>
        <p:nvSpPr>
          <p:cNvPr id="109599" name="Text Box 43"/>
          <p:cNvSpPr txBox="1">
            <a:spLocks noChangeArrowheads="1"/>
          </p:cNvSpPr>
          <p:nvPr/>
        </p:nvSpPr>
        <p:spPr bwMode="auto">
          <a:xfrm>
            <a:off x="7164388" y="3716338"/>
            <a:ext cx="407987" cy="274637"/>
          </a:xfrm>
          <a:prstGeom prst="rect">
            <a:avLst/>
          </a:prstGeom>
          <a:noFill/>
          <a:ln w="9525">
            <a:noFill/>
            <a:miter lim="800000"/>
            <a:headEnd/>
            <a:tailEnd/>
          </a:ln>
        </p:spPr>
        <p:txBody>
          <a:bodyPr wrap="none">
            <a:spAutoFit/>
          </a:bodyPr>
          <a:lstStyle/>
          <a:p>
            <a:r>
              <a:rPr lang="es-ES" sz="1200" b="1"/>
              <a:t>66º</a:t>
            </a:r>
          </a:p>
        </p:txBody>
      </p:sp>
      <p:sp>
        <p:nvSpPr>
          <p:cNvPr id="44" name="43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6</a:t>
            </a:fld>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030" name="Line 118"/>
          <p:cNvSpPr>
            <a:spLocks noChangeShapeType="1"/>
          </p:cNvSpPr>
          <p:nvPr/>
        </p:nvSpPr>
        <p:spPr bwMode="auto">
          <a:xfrm>
            <a:off x="762000" y="3132138"/>
            <a:ext cx="7696200" cy="0"/>
          </a:xfrm>
          <a:prstGeom prst="line">
            <a:avLst/>
          </a:prstGeom>
          <a:noFill/>
          <a:ln w="38100" cmpd="dbl">
            <a:solidFill>
              <a:srgbClr val="FF6600"/>
            </a:solidFill>
            <a:round/>
            <a:headEnd/>
            <a:tailEnd/>
          </a:ln>
        </p:spPr>
        <p:txBody>
          <a:bodyPr/>
          <a:lstStyle/>
          <a:p>
            <a:endParaRPr lang="es-ES"/>
          </a:p>
        </p:txBody>
      </p:sp>
      <p:sp>
        <p:nvSpPr>
          <p:cNvPr id="807031" name="Line 119"/>
          <p:cNvSpPr>
            <a:spLocks noChangeShapeType="1"/>
          </p:cNvSpPr>
          <p:nvPr/>
        </p:nvSpPr>
        <p:spPr bwMode="auto">
          <a:xfrm>
            <a:off x="762000" y="3284538"/>
            <a:ext cx="7696200" cy="0"/>
          </a:xfrm>
          <a:prstGeom prst="line">
            <a:avLst/>
          </a:prstGeom>
          <a:noFill/>
          <a:ln w="38100" cmpd="dbl">
            <a:solidFill>
              <a:srgbClr val="FF6600"/>
            </a:solidFill>
            <a:round/>
            <a:headEnd/>
            <a:tailEnd/>
          </a:ln>
        </p:spPr>
        <p:txBody>
          <a:bodyPr/>
          <a:lstStyle/>
          <a:p>
            <a:endParaRPr lang="es-ES"/>
          </a:p>
        </p:txBody>
      </p:sp>
      <p:sp>
        <p:nvSpPr>
          <p:cNvPr id="807032" name="Line 120"/>
          <p:cNvSpPr>
            <a:spLocks noChangeShapeType="1"/>
          </p:cNvSpPr>
          <p:nvPr/>
        </p:nvSpPr>
        <p:spPr bwMode="auto">
          <a:xfrm>
            <a:off x="762000" y="3436938"/>
            <a:ext cx="7696200" cy="0"/>
          </a:xfrm>
          <a:prstGeom prst="line">
            <a:avLst/>
          </a:prstGeom>
          <a:noFill/>
          <a:ln w="38100" cmpd="dbl">
            <a:solidFill>
              <a:srgbClr val="FF6600"/>
            </a:solidFill>
            <a:round/>
            <a:headEnd/>
            <a:tailEnd/>
          </a:ln>
        </p:spPr>
        <p:txBody>
          <a:bodyPr/>
          <a:lstStyle/>
          <a:p>
            <a:endParaRPr lang="es-ES"/>
          </a:p>
        </p:txBody>
      </p:sp>
      <p:sp>
        <p:nvSpPr>
          <p:cNvPr id="807033" name="Line 121"/>
          <p:cNvSpPr>
            <a:spLocks noChangeShapeType="1"/>
          </p:cNvSpPr>
          <p:nvPr/>
        </p:nvSpPr>
        <p:spPr bwMode="auto">
          <a:xfrm>
            <a:off x="762000" y="3589338"/>
            <a:ext cx="7696200" cy="0"/>
          </a:xfrm>
          <a:prstGeom prst="line">
            <a:avLst/>
          </a:prstGeom>
          <a:noFill/>
          <a:ln w="38100" cmpd="dbl">
            <a:solidFill>
              <a:srgbClr val="FF6600"/>
            </a:solidFill>
            <a:round/>
            <a:headEnd/>
            <a:tailEnd/>
          </a:ln>
        </p:spPr>
        <p:txBody>
          <a:bodyPr/>
          <a:lstStyle/>
          <a:p>
            <a:endParaRPr lang="es-ES"/>
          </a:p>
        </p:txBody>
      </p:sp>
      <p:grpSp>
        <p:nvGrpSpPr>
          <p:cNvPr id="2" name="Group 25"/>
          <p:cNvGrpSpPr>
            <a:grpSpLocks/>
          </p:cNvGrpSpPr>
          <p:nvPr/>
        </p:nvGrpSpPr>
        <p:grpSpPr bwMode="auto">
          <a:xfrm>
            <a:off x="1187450" y="2979738"/>
            <a:ext cx="946150" cy="838200"/>
            <a:chOff x="1584" y="1296"/>
            <a:chExt cx="596" cy="528"/>
          </a:xfrm>
        </p:grpSpPr>
        <p:grpSp>
          <p:nvGrpSpPr>
            <p:cNvPr id="161017" name="Group 15"/>
            <p:cNvGrpSpPr>
              <a:grpSpLocks/>
            </p:cNvGrpSpPr>
            <p:nvPr/>
          </p:nvGrpSpPr>
          <p:grpSpPr bwMode="auto">
            <a:xfrm>
              <a:off x="1584" y="1296"/>
              <a:ext cx="308" cy="240"/>
              <a:chOff x="3552" y="2400"/>
              <a:chExt cx="308" cy="240"/>
            </a:xfrm>
          </p:grpSpPr>
          <p:sp>
            <p:nvSpPr>
              <p:cNvPr id="161027" name="Rectangle 13"/>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28" name="Text Box 14"/>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1018" name="Group 16"/>
            <p:cNvGrpSpPr>
              <a:grpSpLocks/>
            </p:cNvGrpSpPr>
            <p:nvPr/>
          </p:nvGrpSpPr>
          <p:grpSpPr bwMode="auto">
            <a:xfrm>
              <a:off x="1680" y="1392"/>
              <a:ext cx="308" cy="240"/>
              <a:chOff x="3552" y="2400"/>
              <a:chExt cx="308" cy="240"/>
            </a:xfrm>
          </p:grpSpPr>
          <p:sp>
            <p:nvSpPr>
              <p:cNvPr id="161025" name="Rectangle 17"/>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26" name="Text Box 18"/>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1019" name="Group 19"/>
            <p:cNvGrpSpPr>
              <a:grpSpLocks/>
            </p:cNvGrpSpPr>
            <p:nvPr/>
          </p:nvGrpSpPr>
          <p:grpSpPr bwMode="auto">
            <a:xfrm>
              <a:off x="1776" y="1488"/>
              <a:ext cx="308" cy="240"/>
              <a:chOff x="3552" y="2400"/>
              <a:chExt cx="308" cy="240"/>
            </a:xfrm>
          </p:grpSpPr>
          <p:sp>
            <p:nvSpPr>
              <p:cNvPr id="161023" name="Rectangle 20"/>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24" name="Text Box 21"/>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1020" name="Group 22"/>
            <p:cNvGrpSpPr>
              <a:grpSpLocks/>
            </p:cNvGrpSpPr>
            <p:nvPr/>
          </p:nvGrpSpPr>
          <p:grpSpPr bwMode="auto">
            <a:xfrm>
              <a:off x="1872" y="1584"/>
              <a:ext cx="308" cy="240"/>
              <a:chOff x="3552" y="2400"/>
              <a:chExt cx="308" cy="240"/>
            </a:xfrm>
          </p:grpSpPr>
          <p:sp>
            <p:nvSpPr>
              <p:cNvPr id="161021" name="Rectangle 23"/>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22" name="Text Box 24"/>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7" name="Group 26"/>
          <p:cNvGrpSpPr>
            <a:grpSpLocks/>
          </p:cNvGrpSpPr>
          <p:nvPr/>
        </p:nvGrpSpPr>
        <p:grpSpPr bwMode="auto">
          <a:xfrm>
            <a:off x="2025650" y="2979738"/>
            <a:ext cx="946150" cy="838200"/>
            <a:chOff x="1584" y="1296"/>
            <a:chExt cx="596" cy="528"/>
          </a:xfrm>
        </p:grpSpPr>
        <p:grpSp>
          <p:nvGrpSpPr>
            <p:cNvPr id="161005" name="Group 27"/>
            <p:cNvGrpSpPr>
              <a:grpSpLocks/>
            </p:cNvGrpSpPr>
            <p:nvPr/>
          </p:nvGrpSpPr>
          <p:grpSpPr bwMode="auto">
            <a:xfrm>
              <a:off x="1584" y="1296"/>
              <a:ext cx="308" cy="240"/>
              <a:chOff x="3552" y="2400"/>
              <a:chExt cx="308" cy="240"/>
            </a:xfrm>
          </p:grpSpPr>
          <p:sp>
            <p:nvSpPr>
              <p:cNvPr id="161015" name="Rectangle 28"/>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16" name="Text Box 29"/>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1006" name="Group 30"/>
            <p:cNvGrpSpPr>
              <a:grpSpLocks/>
            </p:cNvGrpSpPr>
            <p:nvPr/>
          </p:nvGrpSpPr>
          <p:grpSpPr bwMode="auto">
            <a:xfrm>
              <a:off x="1680" y="1392"/>
              <a:ext cx="308" cy="240"/>
              <a:chOff x="3552" y="2400"/>
              <a:chExt cx="308" cy="240"/>
            </a:xfrm>
          </p:grpSpPr>
          <p:sp>
            <p:nvSpPr>
              <p:cNvPr id="161013" name="Rectangle 31"/>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14" name="Text Box 32"/>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1007" name="Group 33"/>
            <p:cNvGrpSpPr>
              <a:grpSpLocks/>
            </p:cNvGrpSpPr>
            <p:nvPr/>
          </p:nvGrpSpPr>
          <p:grpSpPr bwMode="auto">
            <a:xfrm>
              <a:off x="1776" y="1488"/>
              <a:ext cx="308" cy="240"/>
              <a:chOff x="3552" y="2400"/>
              <a:chExt cx="308" cy="240"/>
            </a:xfrm>
          </p:grpSpPr>
          <p:sp>
            <p:nvSpPr>
              <p:cNvPr id="161011" name="Rectangle 34"/>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12" name="Text Box 35"/>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1008" name="Group 36"/>
            <p:cNvGrpSpPr>
              <a:grpSpLocks/>
            </p:cNvGrpSpPr>
            <p:nvPr/>
          </p:nvGrpSpPr>
          <p:grpSpPr bwMode="auto">
            <a:xfrm>
              <a:off x="1872" y="1584"/>
              <a:ext cx="308" cy="240"/>
              <a:chOff x="3552" y="2400"/>
              <a:chExt cx="308" cy="240"/>
            </a:xfrm>
          </p:grpSpPr>
          <p:sp>
            <p:nvSpPr>
              <p:cNvPr id="161009" name="Rectangle 37"/>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10" name="Text Box 38"/>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12" name="Group 39"/>
          <p:cNvGrpSpPr>
            <a:grpSpLocks/>
          </p:cNvGrpSpPr>
          <p:nvPr/>
        </p:nvGrpSpPr>
        <p:grpSpPr bwMode="auto">
          <a:xfrm>
            <a:off x="2863850" y="2979738"/>
            <a:ext cx="946150" cy="838200"/>
            <a:chOff x="1584" y="1296"/>
            <a:chExt cx="596" cy="528"/>
          </a:xfrm>
        </p:grpSpPr>
        <p:grpSp>
          <p:nvGrpSpPr>
            <p:cNvPr id="160993" name="Group 40"/>
            <p:cNvGrpSpPr>
              <a:grpSpLocks/>
            </p:cNvGrpSpPr>
            <p:nvPr/>
          </p:nvGrpSpPr>
          <p:grpSpPr bwMode="auto">
            <a:xfrm>
              <a:off x="1584" y="1296"/>
              <a:ext cx="308" cy="240"/>
              <a:chOff x="3552" y="2400"/>
              <a:chExt cx="308" cy="240"/>
            </a:xfrm>
          </p:grpSpPr>
          <p:sp>
            <p:nvSpPr>
              <p:cNvPr id="161003" name="Rectangle 41"/>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04" name="Text Box 42"/>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94" name="Group 43"/>
            <p:cNvGrpSpPr>
              <a:grpSpLocks/>
            </p:cNvGrpSpPr>
            <p:nvPr/>
          </p:nvGrpSpPr>
          <p:grpSpPr bwMode="auto">
            <a:xfrm>
              <a:off x="1680" y="1392"/>
              <a:ext cx="308" cy="240"/>
              <a:chOff x="3552" y="2400"/>
              <a:chExt cx="308" cy="240"/>
            </a:xfrm>
          </p:grpSpPr>
          <p:sp>
            <p:nvSpPr>
              <p:cNvPr id="161001" name="Rectangle 44"/>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02" name="Text Box 45"/>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95" name="Group 46"/>
            <p:cNvGrpSpPr>
              <a:grpSpLocks/>
            </p:cNvGrpSpPr>
            <p:nvPr/>
          </p:nvGrpSpPr>
          <p:grpSpPr bwMode="auto">
            <a:xfrm>
              <a:off x="1776" y="1488"/>
              <a:ext cx="308" cy="240"/>
              <a:chOff x="3552" y="2400"/>
              <a:chExt cx="308" cy="240"/>
            </a:xfrm>
          </p:grpSpPr>
          <p:sp>
            <p:nvSpPr>
              <p:cNvPr id="160999" name="Rectangle 47"/>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1000" name="Text Box 48"/>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96" name="Group 49"/>
            <p:cNvGrpSpPr>
              <a:grpSpLocks/>
            </p:cNvGrpSpPr>
            <p:nvPr/>
          </p:nvGrpSpPr>
          <p:grpSpPr bwMode="auto">
            <a:xfrm>
              <a:off x="1872" y="1584"/>
              <a:ext cx="308" cy="240"/>
              <a:chOff x="3552" y="2400"/>
              <a:chExt cx="308" cy="240"/>
            </a:xfrm>
          </p:grpSpPr>
          <p:sp>
            <p:nvSpPr>
              <p:cNvPr id="160997" name="Rectangle 50"/>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98" name="Text Box 51"/>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17" name="Group 52"/>
          <p:cNvGrpSpPr>
            <a:grpSpLocks/>
          </p:cNvGrpSpPr>
          <p:nvPr/>
        </p:nvGrpSpPr>
        <p:grpSpPr bwMode="auto">
          <a:xfrm>
            <a:off x="3702050" y="2979738"/>
            <a:ext cx="946150" cy="838200"/>
            <a:chOff x="1584" y="1296"/>
            <a:chExt cx="596" cy="528"/>
          </a:xfrm>
        </p:grpSpPr>
        <p:grpSp>
          <p:nvGrpSpPr>
            <p:cNvPr id="160981" name="Group 53"/>
            <p:cNvGrpSpPr>
              <a:grpSpLocks/>
            </p:cNvGrpSpPr>
            <p:nvPr/>
          </p:nvGrpSpPr>
          <p:grpSpPr bwMode="auto">
            <a:xfrm>
              <a:off x="1584" y="1296"/>
              <a:ext cx="308" cy="240"/>
              <a:chOff x="3552" y="2400"/>
              <a:chExt cx="308" cy="240"/>
            </a:xfrm>
          </p:grpSpPr>
          <p:sp>
            <p:nvSpPr>
              <p:cNvPr id="160991" name="Rectangle 54"/>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92" name="Text Box 55"/>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82" name="Group 56"/>
            <p:cNvGrpSpPr>
              <a:grpSpLocks/>
            </p:cNvGrpSpPr>
            <p:nvPr/>
          </p:nvGrpSpPr>
          <p:grpSpPr bwMode="auto">
            <a:xfrm>
              <a:off x="1680" y="1392"/>
              <a:ext cx="308" cy="240"/>
              <a:chOff x="3552" y="2400"/>
              <a:chExt cx="308" cy="240"/>
            </a:xfrm>
          </p:grpSpPr>
          <p:sp>
            <p:nvSpPr>
              <p:cNvPr id="160989" name="Rectangle 57"/>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90" name="Text Box 58"/>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83" name="Group 59"/>
            <p:cNvGrpSpPr>
              <a:grpSpLocks/>
            </p:cNvGrpSpPr>
            <p:nvPr/>
          </p:nvGrpSpPr>
          <p:grpSpPr bwMode="auto">
            <a:xfrm>
              <a:off x="1776" y="1488"/>
              <a:ext cx="308" cy="240"/>
              <a:chOff x="3552" y="2400"/>
              <a:chExt cx="308" cy="240"/>
            </a:xfrm>
          </p:grpSpPr>
          <p:sp>
            <p:nvSpPr>
              <p:cNvPr id="160987" name="Rectangle 60"/>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88" name="Text Box 61"/>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84" name="Group 62"/>
            <p:cNvGrpSpPr>
              <a:grpSpLocks/>
            </p:cNvGrpSpPr>
            <p:nvPr/>
          </p:nvGrpSpPr>
          <p:grpSpPr bwMode="auto">
            <a:xfrm>
              <a:off x="1872" y="1584"/>
              <a:ext cx="308" cy="240"/>
              <a:chOff x="3552" y="2400"/>
              <a:chExt cx="308" cy="240"/>
            </a:xfrm>
          </p:grpSpPr>
          <p:sp>
            <p:nvSpPr>
              <p:cNvPr id="160985" name="Rectangle 63"/>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86" name="Text Box 64"/>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22" name="Group 65"/>
          <p:cNvGrpSpPr>
            <a:grpSpLocks/>
          </p:cNvGrpSpPr>
          <p:nvPr/>
        </p:nvGrpSpPr>
        <p:grpSpPr bwMode="auto">
          <a:xfrm>
            <a:off x="4540250" y="2979738"/>
            <a:ext cx="946150" cy="838200"/>
            <a:chOff x="1584" y="1296"/>
            <a:chExt cx="596" cy="528"/>
          </a:xfrm>
        </p:grpSpPr>
        <p:grpSp>
          <p:nvGrpSpPr>
            <p:cNvPr id="160969" name="Group 66"/>
            <p:cNvGrpSpPr>
              <a:grpSpLocks/>
            </p:cNvGrpSpPr>
            <p:nvPr/>
          </p:nvGrpSpPr>
          <p:grpSpPr bwMode="auto">
            <a:xfrm>
              <a:off x="1584" y="1296"/>
              <a:ext cx="308" cy="240"/>
              <a:chOff x="3552" y="2400"/>
              <a:chExt cx="308" cy="240"/>
            </a:xfrm>
          </p:grpSpPr>
          <p:sp>
            <p:nvSpPr>
              <p:cNvPr id="160979" name="Rectangle 67"/>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80" name="Text Box 68"/>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70" name="Group 69"/>
            <p:cNvGrpSpPr>
              <a:grpSpLocks/>
            </p:cNvGrpSpPr>
            <p:nvPr/>
          </p:nvGrpSpPr>
          <p:grpSpPr bwMode="auto">
            <a:xfrm>
              <a:off x="1680" y="1392"/>
              <a:ext cx="308" cy="240"/>
              <a:chOff x="3552" y="2400"/>
              <a:chExt cx="308" cy="240"/>
            </a:xfrm>
          </p:grpSpPr>
          <p:sp>
            <p:nvSpPr>
              <p:cNvPr id="160977" name="Rectangle 70"/>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78" name="Text Box 71"/>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71" name="Group 72"/>
            <p:cNvGrpSpPr>
              <a:grpSpLocks/>
            </p:cNvGrpSpPr>
            <p:nvPr/>
          </p:nvGrpSpPr>
          <p:grpSpPr bwMode="auto">
            <a:xfrm>
              <a:off x="1776" y="1488"/>
              <a:ext cx="308" cy="240"/>
              <a:chOff x="3552" y="2400"/>
              <a:chExt cx="308" cy="240"/>
            </a:xfrm>
          </p:grpSpPr>
          <p:sp>
            <p:nvSpPr>
              <p:cNvPr id="160975" name="Rectangle 73"/>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76" name="Text Box 74"/>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72" name="Group 75"/>
            <p:cNvGrpSpPr>
              <a:grpSpLocks/>
            </p:cNvGrpSpPr>
            <p:nvPr/>
          </p:nvGrpSpPr>
          <p:grpSpPr bwMode="auto">
            <a:xfrm>
              <a:off x="1872" y="1584"/>
              <a:ext cx="308" cy="240"/>
              <a:chOff x="3552" y="2400"/>
              <a:chExt cx="308" cy="240"/>
            </a:xfrm>
          </p:grpSpPr>
          <p:sp>
            <p:nvSpPr>
              <p:cNvPr id="160973" name="Rectangle 76"/>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74" name="Text Box 77"/>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27" name="Group 78"/>
          <p:cNvGrpSpPr>
            <a:grpSpLocks/>
          </p:cNvGrpSpPr>
          <p:nvPr/>
        </p:nvGrpSpPr>
        <p:grpSpPr bwMode="auto">
          <a:xfrm>
            <a:off x="5410200" y="2979738"/>
            <a:ext cx="946150" cy="838200"/>
            <a:chOff x="1584" y="1296"/>
            <a:chExt cx="596" cy="528"/>
          </a:xfrm>
        </p:grpSpPr>
        <p:grpSp>
          <p:nvGrpSpPr>
            <p:cNvPr id="160957" name="Group 79"/>
            <p:cNvGrpSpPr>
              <a:grpSpLocks/>
            </p:cNvGrpSpPr>
            <p:nvPr/>
          </p:nvGrpSpPr>
          <p:grpSpPr bwMode="auto">
            <a:xfrm>
              <a:off x="1584" y="1296"/>
              <a:ext cx="308" cy="240"/>
              <a:chOff x="3552" y="2400"/>
              <a:chExt cx="308" cy="240"/>
            </a:xfrm>
          </p:grpSpPr>
          <p:sp>
            <p:nvSpPr>
              <p:cNvPr id="160967" name="Rectangle 80"/>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68" name="Text Box 81"/>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58" name="Group 82"/>
            <p:cNvGrpSpPr>
              <a:grpSpLocks/>
            </p:cNvGrpSpPr>
            <p:nvPr/>
          </p:nvGrpSpPr>
          <p:grpSpPr bwMode="auto">
            <a:xfrm>
              <a:off x="1680" y="1392"/>
              <a:ext cx="308" cy="240"/>
              <a:chOff x="3552" y="2400"/>
              <a:chExt cx="308" cy="240"/>
            </a:xfrm>
          </p:grpSpPr>
          <p:sp>
            <p:nvSpPr>
              <p:cNvPr id="160965" name="Rectangle 83"/>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66" name="Text Box 84"/>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59" name="Group 85"/>
            <p:cNvGrpSpPr>
              <a:grpSpLocks/>
            </p:cNvGrpSpPr>
            <p:nvPr/>
          </p:nvGrpSpPr>
          <p:grpSpPr bwMode="auto">
            <a:xfrm>
              <a:off x="1776" y="1488"/>
              <a:ext cx="308" cy="240"/>
              <a:chOff x="3552" y="2400"/>
              <a:chExt cx="308" cy="240"/>
            </a:xfrm>
          </p:grpSpPr>
          <p:sp>
            <p:nvSpPr>
              <p:cNvPr id="160963" name="Rectangle 86"/>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64" name="Text Box 87"/>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60" name="Group 88"/>
            <p:cNvGrpSpPr>
              <a:grpSpLocks/>
            </p:cNvGrpSpPr>
            <p:nvPr/>
          </p:nvGrpSpPr>
          <p:grpSpPr bwMode="auto">
            <a:xfrm>
              <a:off x="1872" y="1584"/>
              <a:ext cx="308" cy="240"/>
              <a:chOff x="3552" y="2400"/>
              <a:chExt cx="308" cy="240"/>
            </a:xfrm>
          </p:grpSpPr>
          <p:sp>
            <p:nvSpPr>
              <p:cNvPr id="160961" name="Rectangle 89"/>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62" name="Text Box 90"/>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256" name="Group 91"/>
          <p:cNvGrpSpPr>
            <a:grpSpLocks/>
          </p:cNvGrpSpPr>
          <p:nvPr/>
        </p:nvGrpSpPr>
        <p:grpSpPr bwMode="auto">
          <a:xfrm>
            <a:off x="6248400" y="2979738"/>
            <a:ext cx="946150" cy="838200"/>
            <a:chOff x="1584" y="1296"/>
            <a:chExt cx="596" cy="528"/>
          </a:xfrm>
        </p:grpSpPr>
        <p:grpSp>
          <p:nvGrpSpPr>
            <p:cNvPr id="160945" name="Group 92"/>
            <p:cNvGrpSpPr>
              <a:grpSpLocks/>
            </p:cNvGrpSpPr>
            <p:nvPr/>
          </p:nvGrpSpPr>
          <p:grpSpPr bwMode="auto">
            <a:xfrm>
              <a:off x="1584" y="1296"/>
              <a:ext cx="308" cy="240"/>
              <a:chOff x="3552" y="2400"/>
              <a:chExt cx="308" cy="240"/>
            </a:xfrm>
          </p:grpSpPr>
          <p:sp>
            <p:nvSpPr>
              <p:cNvPr id="160955" name="Rectangle 93"/>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56" name="Text Box 94"/>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46" name="Group 95"/>
            <p:cNvGrpSpPr>
              <a:grpSpLocks/>
            </p:cNvGrpSpPr>
            <p:nvPr/>
          </p:nvGrpSpPr>
          <p:grpSpPr bwMode="auto">
            <a:xfrm>
              <a:off x="1680" y="1392"/>
              <a:ext cx="308" cy="240"/>
              <a:chOff x="3552" y="2400"/>
              <a:chExt cx="308" cy="240"/>
            </a:xfrm>
          </p:grpSpPr>
          <p:sp>
            <p:nvSpPr>
              <p:cNvPr id="160953" name="Rectangle 96"/>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54" name="Text Box 97"/>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47" name="Group 98"/>
            <p:cNvGrpSpPr>
              <a:grpSpLocks/>
            </p:cNvGrpSpPr>
            <p:nvPr/>
          </p:nvGrpSpPr>
          <p:grpSpPr bwMode="auto">
            <a:xfrm>
              <a:off x="1776" y="1488"/>
              <a:ext cx="308" cy="240"/>
              <a:chOff x="3552" y="2400"/>
              <a:chExt cx="308" cy="240"/>
            </a:xfrm>
          </p:grpSpPr>
          <p:sp>
            <p:nvSpPr>
              <p:cNvPr id="160951" name="Rectangle 99"/>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52" name="Text Box 100"/>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48" name="Group 101"/>
            <p:cNvGrpSpPr>
              <a:grpSpLocks/>
            </p:cNvGrpSpPr>
            <p:nvPr/>
          </p:nvGrpSpPr>
          <p:grpSpPr bwMode="auto">
            <a:xfrm>
              <a:off x="1872" y="1584"/>
              <a:ext cx="308" cy="240"/>
              <a:chOff x="3552" y="2400"/>
              <a:chExt cx="308" cy="240"/>
            </a:xfrm>
          </p:grpSpPr>
          <p:sp>
            <p:nvSpPr>
              <p:cNvPr id="160949" name="Rectangle 102"/>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50" name="Text Box 103"/>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grpSp>
        <p:nvGrpSpPr>
          <p:cNvPr id="262" name="Group 104"/>
          <p:cNvGrpSpPr>
            <a:grpSpLocks/>
          </p:cNvGrpSpPr>
          <p:nvPr/>
        </p:nvGrpSpPr>
        <p:grpSpPr bwMode="auto">
          <a:xfrm>
            <a:off x="7010400" y="2979738"/>
            <a:ext cx="946150" cy="838200"/>
            <a:chOff x="1584" y="1296"/>
            <a:chExt cx="596" cy="528"/>
          </a:xfrm>
        </p:grpSpPr>
        <p:grpSp>
          <p:nvGrpSpPr>
            <p:cNvPr id="160933" name="Group 105"/>
            <p:cNvGrpSpPr>
              <a:grpSpLocks/>
            </p:cNvGrpSpPr>
            <p:nvPr/>
          </p:nvGrpSpPr>
          <p:grpSpPr bwMode="auto">
            <a:xfrm>
              <a:off x="1584" y="1296"/>
              <a:ext cx="308" cy="240"/>
              <a:chOff x="3552" y="2400"/>
              <a:chExt cx="308" cy="240"/>
            </a:xfrm>
          </p:grpSpPr>
          <p:sp>
            <p:nvSpPr>
              <p:cNvPr id="160943" name="Rectangle 106"/>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44" name="Text Box 107"/>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34" name="Group 108"/>
            <p:cNvGrpSpPr>
              <a:grpSpLocks/>
            </p:cNvGrpSpPr>
            <p:nvPr/>
          </p:nvGrpSpPr>
          <p:grpSpPr bwMode="auto">
            <a:xfrm>
              <a:off x="1680" y="1392"/>
              <a:ext cx="308" cy="240"/>
              <a:chOff x="3552" y="2400"/>
              <a:chExt cx="308" cy="240"/>
            </a:xfrm>
          </p:grpSpPr>
          <p:sp>
            <p:nvSpPr>
              <p:cNvPr id="160941" name="Rectangle 109"/>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42" name="Text Box 110"/>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35" name="Group 111"/>
            <p:cNvGrpSpPr>
              <a:grpSpLocks/>
            </p:cNvGrpSpPr>
            <p:nvPr/>
          </p:nvGrpSpPr>
          <p:grpSpPr bwMode="auto">
            <a:xfrm>
              <a:off x="1776" y="1488"/>
              <a:ext cx="308" cy="240"/>
              <a:chOff x="3552" y="2400"/>
              <a:chExt cx="308" cy="240"/>
            </a:xfrm>
          </p:grpSpPr>
          <p:sp>
            <p:nvSpPr>
              <p:cNvPr id="160939" name="Rectangle 112"/>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40" name="Text Box 113"/>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nvGrpSpPr>
            <p:cNvPr id="160936" name="Group 114"/>
            <p:cNvGrpSpPr>
              <a:grpSpLocks/>
            </p:cNvGrpSpPr>
            <p:nvPr/>
          </p:nvGrpSpPr>
          <p:grpSpPr bwMode="auto">
            <a:xfrm>
              <a:off x="1872" y="1584"/>
              <a:ext cx="308" cy="240"/>
              <a:chOff x="3552" y="2400"/>
              <a:chExt cx="308" cy="240"/>
            </a:xfrm>
          </p:grpSpPr>
          <p:sp>
            <p:nvSpPr>
              <p:cNvPr id="160937" name="Rectangle 115"/>
              <p:cNvSpPr>
                <a:spLocks noChangeArrowheads="1"/>
              </p:cNvSpPr>
              <p:nvPr/>
            </p:nvSpPr>
            <p:spPr bwMode="auto">
              <a:xfrm>
                <a:off x="3572" y="2400"/>
                <a:ext cx="240" cy="24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60938" name="Text Box 116"/>
              <p:cNvSpPr txBox="1">
                <a:spLocks noChangeArrowheads="1"/>
              </p:cNvSpPr>
              <p:nvPr/>
            </p:nvSpPr>
            <p:spPr bwMode="auto">
              <a:xfrm>
                <a:off x="3552" y="2448"/>
                <a:ext cx="308" cy="173"/>
              </a:xfrm>
              <a:prstGeom prst="rect">
                <a:avLst/>
              </a:prstGeom>
              <a:noFill/>
              <a:ln w="9525">
                <a:noFill/>
                <a:miter lim="800000"/>
                <a:headEnd/>
                <a:tailEnd/>
              </a:ln>
            </p:spPr>
            <p:txBody>
              <a:bodyPr wrap="none">
                <a:spAutoFit/>
              </a:bodyPr>
              <a:lstStyle/>
              <a:p>
                <a:r>
                  <a:rPr lang="es-ES" sz="1200" b="1">
                    <a:latin typeface="Times New Roman" pitchFamily="18" charset="0"/>
                  </a:rPr>
                  <a:t>REP</a:t>
                </a:r>
              </a:p>
            </p:txBody>
          </p:sp>
        </p:grpSp>
      </p:grpSp>
      <p:pic>
        <p:nvPicPr>
          <p:cNvPr id="806921" name="Picture 9"/>
          <p:cNvPicPr>
            <a:picLocks noChangeArrowheads="1"/>
          </p:cNvPicPr>
          <p:nvPr/>
        </p:nvPicPr>
        <p:blipFill>
          <a:blip r:embed="rId3" cstate="print"/>
          <a:srcRect/>
          <a:stretch>
            <a:fillRect/>
          </a:stretch>
        </p:blipFill>
        <p:spPr bwMode="auto">
          <a:xfrm>
            <a:off x="8001000" y="3068638"/>
            <a:ext cx="990600" cy="749300"/>
          </a:xfrm>
          <a:prstGeom prst="rect">
            <a:avLst/>
          </a:prstGeom>
          <a:noFill/>
          <a:ln w="12700">
            <a:noFill/>
            <a:miter lim="800000"/>
            <a:headEnd/>
            <a:tailEnd/>
          </a:ln>
        </p:spPr>
      </p:pic>
      <p:pic>
        <p:nvPicPr>
          <p:cNvPr id="807029" name="Picture 117"/>
          <p:cNvPicPr>
            <a:picLocks noChangeArrowheads="1"/>
          </p:cNvPicPr>
          <p:nvPr/>
        </p:nvPicPr>
        <p:blipFill>
          <a:blip r:embed="rId3" cstate="print"/>
          <a:srcRect/>
          <a:stretch>
            <a:fillRect/>
          </a:stretch>
        </p:blipFill>
        <p:spPr bwMode="auto">
          <a:xfrm>
            <a:off x="152400" y="3068638"/>
            <a:ext cx="990600" cy="749300"/>
          </a:xfrm>
          <a:prstGeom prst="rect">
            <a:avLst/>
          </a:prstGeom>
          <a:noFill/>
          <a:ln w="12700">
            <a:noFill/>
            <a:miter lim="800000"/>
            <a:headEnd/>
            <a:tailEnd/>
          </a:ln>
        </p:spPr>
      </p:pic>
      <p:sp>
        <p:nvSpPr>
          <p:cNvPr id="160785" name="Line 122"/>
          <p:cNvSpPr>
            <a:spLocks noChangeShapeType="1"/>
          </p:cNvSpPr>
          <p:nvPr/>
        </p:nvSpPr>
        <p:spPr bwMode="auto">
          <a:xfrm>
            <a:off x="685800" y="1836738"/>
            <a:ext cx="0" cy="157162"/>
          </a:xfrm>
          <a:prstGeom prst="line">
            <a:avLst/>
          </a:prstGeom>
          <a:noFill/>
          <a:ln w="9525">
            <a:solidFill>
              <a:schemeClr val="tx1"/>
            </a:solidFill>
            <a:round/>
            <a:headEnd/>
            <a:tailEnd/>
          </a:ln>
        </p:spPr>
        <p:txBody>
          <a:bodyPr/>
          <a:lstStyle/>
          <a:p>
            <a:endParaRPr lang="es-ES"/>
          </a:p>
        </p:txBody>
      </p:sp>
      <p:sp>
        <p:nvSpPr>
          <p:cNvPr id="160786" name="Line 123"/>
          <p:cNvSpPr>
            <a:spLocks noChangeShapeType="1"/>
          </p:cNvSpPr>
          <p:nvPr/>
        </p:nvSpPr>
        <p:spPr bwMode="auto">
          <a:xfrm>
            <a:off x="685800" y="1836738"/>
            <a:ext cx="7620000" cy="0"/>
          </a:xfrm>
          <a:prstGeom prst="line">
            <a:avLst/>
          </a:prstGeom>
          <a:noFill/>
          <a:ln w="9525">
            <a:solidFill>
              <a:schemeClr val="tx1"/>
            </a:solidFill>
            <a:round/>
            <a:headEnd/>
            <a:tailEnd/>
          </a:ln>
        </p:spPr>
        <p:txBody>
          <a:bodyPr/>
          <a:lstStyle/>
          <a:p>
            <a:endParaRPr lang="es-ES"/>
          </a:p>
        </p:txBody>
      </p:sp>
      <p:sp>
        <p:nvSpPr>
          <p:cNvPr id="160787" name="Text Box 133"/>
          <p:cNvSpPr txBox="1">
            <a:spLocks noChangeArrowheads="1"/>
          </p:cNvSpPr>
          <p:nvPr/>
        </p:nvSpPr>
        <p:spPr bwMode="auto">
          <a:xfrm>
            <a:off x="569913" y="1562100"/>
            <a:ext cx="268287" cy="274638"/>
          </a:xfrm>
          <a:prstGeom prst="rect">
            <a:avLst/>
          </a:prstGeom>
          <a:noFill/>
          <a:ln w="9525">
            <a:noFill/>
            <a:miter lim="800000"/>
            <a:headEnd/>
            <a:tailEnd/>
          </a:ln>
        </p:spPr>
        <p:txBody>
          <a:bodyPr wrap="none">
            <a:spAutoFit/>
          </a:bodyPr>
          <a:lstStyle/>
          <a:p>
            <a:r>
              <a:rPr lang="es-ES" sz="1200" b="1"/>
              <a:t>0</a:t>
            </a:r>
          </a:p>
        </p:txBody>
      </p:sp>
      <p:sp>
        <p:nvSpPr>
          <p:cNvPr id="160788" name="Text Box 134"/>
          <p:cNvSpPr txBox="1">
            <a:spLocks noChangeArrowheads="1"/>
          </p:cNvSpPr>
          <p:nvPr/>
        </p:nvSpPr>
        <p:spPr bwMode="auto">
          <a:xfrm>
            <a:off x="1524000" y="1562100"/>
            <a:ext cx="352425" cy="274638"/>
          </a:xfrm>
          <a:prstGeom prst="rect">
            <a:avLst/>
          </a:prstGeom>
          <a:noFill/>
          <a:ln w="9525">
            <a:noFill/>
            <a:miter lim="800000"/>
            <a:headEnd/>
            <a:tailEnd/>
          </a:ln>
        </p:spPr>
        <p:txBody>
          <a:bodyPr wrap="none">
            <a:spAutoFit/>
          </a:bodyPr>
          <a:lstStyle/>
          <a:p>
            <a:r>
              <a:rPr lang="es-ES" sz="1200" b="1"/>
              <a:t>40</a:t>
            </a:r>
          </a:p>
        </p:txBody>
      </p:sp>
      <p:sp>
        <p:nvSpPr>
          <p:cNvPr id="160789" name="Text Box 135"/>
          <p:cNvSpPr txBox="1">
            <a:spLocks noChangeArrowheads="1"/>
          </p:cNvSpPr>
          <p:nvPr/>
        </p:nvSpPr>
        <p:spPr bwMode="auto">
          <a:xfrm>
            <a:off x="2314575" y="1562100"/>
            <a:ext cx="352425" cy="274638"/>
          </a:xfrm>
          <a:prstGeom prst="rect">
            <a:avLst/>
          </a:prstGeom>
          <a:noFill/>
          <a:ln w="9525">
            <a:noFill/>
            <a:miter lim="800000"/>
            <a:headEnd/>
            <a:tailEnd/>
          </a:ln>
        </p:spPr>
        <p:txBody>
          <a:bodyPr wrap="none">
            <a:spAutoFit/>
          </a:bodyPr>
          <a:lstStyle/>
          <a:p>
            <a:r>
              <a:rPr lang="es-ES" sz="1200" b="1"/>
              <a:t>80</a:t>
            </a:r>
          </a:p>
        </p:txBody>
      </p:sp>
      <p:sp>
        <p:nvSpPr>
          <p:cNvPr id="160790" name="Text Box 136"/>
          <p:cNvSpPr txBox="1">
            <a:spLocks noChangeArrowheads="1"/>
          </p:cNvSpPr>
          <p:nvPr/>
        </p:nvSpPr>
        <p:spPr bwMode="auto">
          <a:xfrm>
            <a:off x="3144838" y="1562100"/>
            <a:ext cx="436562" cy="274638"/>
          </a:xfrm>
          <a:prstGeom prst="rect">
            <a:avLst/>
          </a:prstGeom>
          <a:noFill/>
          <a:ln w="9525">
            <a:noFill/>
            <a:miter lim="800000"/>
            <a:headEnd/>
            <a:tailEnd/>
          </a:ln>
        </p:spPr>
        <p:txBody>
          <a:bodyPr wrap="none">
            <a:spAutoFit/>
          </a:bodyPr>
          <a:lstStyle/>
          <a:p>
            <a:r>
              <a:rPr lang="es-ES" sz="1200" b="1"/>
              <a:t>120</a:t>
            </a:r>
          </a:p>
        </p:txBody>
      </p:sp>
      <p:sp>
        <p:nvSpPr>
          <p:cNvPr id="160791" name="Text Box 137"/>
          <p:cNvSpPr txBox="1">
            <a:spLocks noChangeArrowheads="1"/>
          </p:cNvSpPr>
          <p:nvPr/>
        </p:nvSpPr>
        <p:spPr bwMode="auto">
          <a:xfrm>
            <a:off x="3983038" y="1562100"/>
            <a:ext cx="436562" cy="274638"/>
          </a:xfrm>
          <a:prstGeom prst="rect">
            <a:avLst/>
          </a:prstGeom>
          <a:noFill/>
          <a:ln w="9525">
            <a:noFill/>
            <a:miter lim="800000"/>
            <a:headEnd/>
            <a:tailEnd/>
          </a:ln>
        </p:spPr>
        <p:txBody>
          <a:bodyPr wrap="none">
            <a:spAutoFit/>
          </a:bodyPr>
          <a:lstStyle/>
          <a:p>
            <a:r>
              <a:rPr lang="es-ES" sz="1200" b="1"/>
              <a:t>160</a:t>
            </a:r>
          </a:p>
        </p:txBody>
      </p:sp>
      <p:sp>
        <p:nvSpPr>
          <p:cNvPr id="160792" name="Text Box 138"/>
          <p:cNvSpPr txBox="1">
            <a:spLocks noChangeArrowheads="1"/>
          </p:cNvSpPr>
          <p:nvPr/>
        </p:nvSpPr>
        <p:spPr bwMode="auto">
          <a:xfrm>
            <a:off x="4821238" y="1562100"/>
            <a:ext cx="436562" cy="274638"/>
          </a:xfrm>
          <a:prstGeom prst="rect">
            <a:avLst/>
          </a:prstGeom>
          <a:noFill/>
          <a:ln w="9525">
            <a:noFill/>
            <a:miter lim="800000"/>
            <a:headEnd/>
            <a:tailEnd/>
          </a:ln>
        </p:spPr>
        <p:txBody>
          <a:bodyPr wrap="none">
            <a:spAutoFit/>
          </a:bodyPr>
          <a:lstStyle/>
          <a:p>
            <a:r>
              <a:rPr lang="es-ES" sz="1200" b="1"/>
              <a:t>200</a:t>
            </a:r>
          </a:p>
        </p:txBody>
      </p:sp>
      <p:sp>
        <p:nvSpPr>
          <p:cNvPr id="160793" name="Text Box 139"/>
          <p:cNvSpPr txBox="1">
            <a:spLocks noChangeArrowheads="1"/>
          </p:cNvSpPr>
          <p:nvPr/>
        </p:nvSpPr>
        <p:spPr bwMode="auto">
          <a:xfrm>
            <a:off x="5659438" y="1562100"/>
            <a:ext cx="436562" cy="274638"/>
          </a:xfrm>
          <a:prstGeom prst="rect">
            <a:avLst/>
          </a:prstGeom>
          <a:noFill/>
          <a:ln w="9525">
            <a:noFill/>
            <a:miter lim="800000"/>
            <a:headEnd/>
            <a:tailEnd/>
          </a:ln>
        </p:spPr>
        <p:txBody>
          <a:bodyPr wrap="none">
            <a:spAutoFit/>
          </a:bodyPr>
          <a:lstStyle/>
          <a:p>
            <a:r>
              <a:rPr lang="es-ES" sz="1200" b="1"/>
              <a:t>240</a:t>
            </a:r>
          </a:p>
        </p:txBody>
      </p:sp>
      <p:sp>
        <p:nvSpPr>
          <p:cNvPr id="160794" name="Text Box 140"/>
          <p:cNvSpPr txBox="1">
            <a:spLocks noChangeArrowheads="1"/>
          </p:cNvSpPr>
          <p:nvPr/>
        </p:nvSpPr>
        <p:spPr bwMode="auto">
          <a:xfrm>
            <a:off x="6497638" y="1562100"/>
            <a:ext cx="436562" cy="274638"/>
          </a:xfrm>
          <a:prstGeom prst="rect">
            <a:avLst/>
          </a:prstGeom>
          <a:noFill/>
          <a:ln w="9525">
            <a:noFill/>
            <a:miter lim="800000"/>
            <a:headEnd/>
            <a:tailEnd/>
          </a:ln>
        </p:spPr>
        <p:txBody>
          <a:bodyPr wrap="none">
            <a:spAutoFit/>
          </a:bodyPr>
          <a:lstStyle/>
          <a:p>
            <a:r>
              <a:rPr lang="es-ES" sz="1200" b="1"/>
              <a:t>280</a:t>
            </a:r>
          </a:p>
        </p:txBody>
      </p:sp>
      <p:sp>
        <p:nvSpPr>
          <p:cNvPr id="160795" name="Text Box 141"/>
          <p:cNvSpPr txBox="1">
            <a:spLocks noChangeArrowheads="1"/>
          </p:cNvSpPr>
          <p:nvPr/>
        </p:nvSpPr>
        <p:spPr bwMode="auto">
          <a:xfrm>
            <a:off x="7259638" y="1562100"/>
            <a:ext cx="436562" cy="274638"/>
          </a:xfrm>
          <a:prstGeom prst="rect">
            <a:avLst/>
          </a:prstGeom>
          <a:noFill/>
          <a:ln w="9525">
            <a:noFill/>
            <a:miter lim="800000"/>
            <a:headEnd/>
            <a:tailEnd/>
          </a:ln>
        </p:spPr>
        <p:txBody>
          <a:bodyPr wrap="none">
            <a:spAutoFit/>
          </a:bodyPr>
          <a:lstStyle/>
          <a:p>
            <a:r>
              <a:rPr lang="es-ES" sz="1200" b="1"/>
              <a:t>320</a:t>
            </a:r>
          </a:p>
        </p:txBody>
      </p:sp>
      <p:sp>
        <p:nvSpPr>
          <p:cNvPr id="160796" name="Text Box 142"/>
          <p:cNvSpPr txBox="1">
            <a:spLocks noChangeArrowheads="1"/>
          </p:cNvSpPr>
          <p:nvPr/>
        </p:nvSpPr>
        <p:spPr bwMode="auto">
          <a:xfrm>
            <a:off x="8097838" y="1562100"/>
            <a:ext cx="436562" cy="274638"/>
          </a:xfrm>
          <a:prstGeom prst="rect">
            <a:avLst/>
          </a:prstGeom>
          <a:noFill/>
          <a:ln w="9525">
            <a:noFill/>
            <a:miter lim="800000"/>
            <a:headEnd/>
            <a:tailEnd/>
          </a:ln>
        </p:spPr>
        <p:txBody>
          <a:bodyPr wrap="none">
            <a:spAutoFit/>
          </a:bodyPr>
          <a:lstStyle/>
          <a:p>
            <a:r>
              <a:rPr lang="es-ES" sz="1200" b="1"/>
              <a:t>360</a:t>
            </a:r>
          </a:p>
        </p:txBody>
      </p:sp>
      <p:sp>
        <p:nvSpPr>
          <p:cNvPr id="160797" name="Text Box 143"/>
          <p:cNvSpPr txBox="1">
            <a:spLocks noChangeArrowheads="1"/>
          </p:cNvSpPr>
          <p:nvPr/>
        </p:nvSpPr>
        <p:spPr bwMode="auto">
          <a:xfrm>
            <a:off x="4364038" y="1227138"/>
            <a:ext cx="471487" cy="304800"/>
          </a:xfrm>
          <a:prstGeom prst="rect">
            <a:avLst/>
          </a:prstGeom>
          <a:noFill/>
          <a:ln w="9525">
            <a:noFill/>
            <a:miter lim="800000"/>
            <a:headEnd/>
            <a:tailEnd/>
          </a:ln>
        </p:spPr>
        <p:txBody>
          <a:bodyPr wrap="none">
            <a:spAutoFit/>
          </a:bodyPr>
          <a:lstStyle/>
          <a:p>
            <a:r>
              <a:rPr lang="es-ES" sz="1400" b="1"/>
              <a:t>Km</a:t>
            </a:r>
          </a:p>
        </p:txBody>
      </p:sp>
      <p:sp>
        <p:nvSpPr>
          <p:cNvPr id="160798" name="Text Box 144"/>
          <p:cNvSpPr txBox="1">
            <a:spLocks noChangeArrowheads="1"/>
          </p:cNvSpPr>
          <p:nvPr/>
        </p:nvSpPr>
        <p:spPr bwMode="auto">
          <a:xfrm>
            <a:off x="304800" y="1227138"/>
            <a:ext cx="903288" cy="304800"/>
          </a:xfrm>
          <a:prstGeom prst="rect">
            <a:avLst/>
          </a:prstGeom>
          <a:noFill/>
          <a:ln w="9525">
            <a:noFill/>
            <a:miter lim="800000"/>
            <a:headEnd/>
            <a:tailEnd/>
          </a:ln>
        </p:spPr>
        <p:txBody>
          <a:bodyPr wrap="none">
            <a:spAutoFit/>
          </a:bodyPr>
          <a:lstStyle/>
          <a:p>
            <a:r>
              <a:rPr lang="es-ES" sz="1400" b="1"/>
              <a:t>Valencia</a:t>
            </a:r>
          </a:p>
        </p:txBody>
      </p:sp>
      <p:sp>
        <p:nvSpPr>
          <p:cNvPr id="160799" name="Text Box 145"/>
          <p:cNvSpPr txBox="1">
            <a:spLocks noChangeArrowheads="1"/>
          </p:cNvSpPr>
          <p:nvPr/>
        </p:nvSpPr>
        <p:spPr bwMode="auto">
          <a:xfrm>
            <a:off x="7859713" y="1227138"/>
            <a:ext cx="765175" cy="304800"/>
          </a:xfrm>
          <a:prstGeom prst="rect">
            <a:avLst/>
          </a:prstGeom>
          <a:noFill/>
          <a:ln w="9525">
            <a:noFill/>
            <a:miter lim="800000"/>
            <a:headEnd/>
            <a:tailEnd/>
          </a:ln>
        </p:spPr>
        <p:txBody>
          <a:bodyPr wrap="none">
            <a:spAutoFit/>
          </a:bodyPr>
          <a:lstStyle/>
          <a:p>
            <a:r>
              <a:rPr lang="es-ES" sz="1400" b="1"/>
              <a:t>Madrid</a:t>
            </a:r>
          </a:p>
        </p:txBody>
      </p:sp>
      <p:sp>
        <p:nvSpPr>
          <p:cNvPr id="807200" name="Line 288"/>
          <p:cNvSpPr>
            <a:spLocks noChangeShapeType="1"/>
          </p:cNvSpPr>
          <p:nvPr/>
        </p:nvSpPr>
        <p:spPr bwMode="auto">
          <a:xfrm>
            <a:off x="1600200" y="5494338"/>
            <a:ext cx="5943600" cy="0"/>
          </a:xfrm>
          <a:prstGeom prst="line">
            <a:avLst/>
          </a:prstGeom>
          <a:noFill/>
          <a:ln w="38100" cmpd="dbl">
            <a:solidFill>
              <a:srgbClr val="FF0000"/>
            </a:solidFill>
            <a:round/>
            <a:headEnd/>
            <a:tailEnd/>
          </a:ln>
        </p:spPr>
        <p:txBody>
          <a:bodyPr/>
          <a:lstStyle/>
          <a:p>
            <a:endParaRPr lang="es-ES"/>
          </a:p>
        </p:txBody>
      </p:sp>
      <p:sp>
        <p:nvSpPr>
          <p:cNvPr id="807201" name="Line 289"/>
          <p:cNvSpPr>
            <a:spLocks noChangeShapeType="1"/>
          </p:cNvSpPr>
          <p:nvPr/>
        </p:nvSpPr>
        <p:spPr bwMode="auto">
          <a:xfrm>
            <a:off x="827088" y="5265738"/>
            <a:ext cx="609600" cy="0"/>
          </a:xfrm>
          <a:prstGeom prst="line">
            <a:avLst/>
          </a:prstGeom>
          <a:noFill/>
          <a:ln w="38100" cmpd="dbl">
            <a:solidFill>
              <a:srgbClr val="FF6600"/>
            </a:solidFill>
            <a:round/>
            <a:headEnd/>
            <a:tailEnd/>
          </a:ln>
        </p:spPr>
        <p:txBody>
          <a:bodyPr/>
          <a:lstStyle/>
          <a:p>
            <a:endParaRPr lang="es-ES"/>
          </a:p>
        </p:txBody>
      </p:sp>
      <p:sp>
        <p:nvSpPr>
          <p:cNvPr id="807202" name="Line 290"/>
          <p:cNvSpPr>
            <a:spLocks noChangeShapeType="1"/>
          </p:cNvSpPr>
          <p:nvPr/>
        </p:nvSpPr>
        <p:spPr bwMode="auto">
          <a:xfrm>
            <a:off x="827088" y="5418138"/>
            <a:ext cx="609600" cy="0"/>
          </a:xfrm>
          <a:prstGeom prst="line">
            <a:avLst/>
          </a:prstGeom>
          <a:noFill/>
          <a:ln w="38100" cmpd="dbl">
            <a:solidFill>
              <a:srgbClr val="FF6600"/>
            </a:solidFill>
            <a:round/>
            <a:headEnd/>
            <a:tailEnd/>
          </a:ln>
        </p:spPr>
        <p:txBody>
          <a:bodyPr/>
          <a:lstStyle/>
          <a:p>
            <a:endParaRPr lang="es-ES"/>
          </a:p>
        </p:txBody>
      </p:sp>
      <p:sp>
        <p:nvSpPr>
          <p:cNvPr id="807203" name="Line 291"/>
          <p:cNvSpPr>
            <a:spLocks noChangeShapeType="1"/>
          </p:cNvSpPr>
          <p:nvPr/>
        </p:nvSpPr>
        <p:spPr bwMode="auto">
          <a:xfrm>
            <a:off x="827088" y="5570538"/>
            <a:ext cx="609600" cy="0"/>
          </a:xfrm>
          <a:prstGeom prst="line">
            <a:avLst/>
          </a:prstGeom>
          <a:noFill/>
          <a:ln w="38100" cmpd="dbl">
            <a:solidFill>
              <a:srgbClr val="FF6600"/>
            </a:solidFill>
            <a:round/>
            <a:headEnd/>
            <a:tailEnd/>
          </a:ln>
        </p:spPr>
        <p:txBody>
          <a:bodyPr/>
          <a:lstStyle/>
          <a:p>
            <a:endParaRPr lang="es-ES"/>
          </a:p>
        </p:txBody>
      </p:sp>
      <p:sp>
        <p:nvSpPr>
          <p:cNvPr id="807204" name="Line 292"/>
          <p:cNvSpPr>
            <a:spLocks noChangeShapeType="1"/>
          </p:cNvSpPr>
          <p:nvPr/>
        </p:nvSpPr>
        <p:spPr bwMode="auto">
          <a:xfrm>
            <a:off x="827088" y="5722938"/>
            <a:ext cx="609600" cy="0"/>
          </a:xfrm>
          <a:prstGeom prst="line">
            <a:avLst/>
          </a:prstGeom>
          <a:noFill/>
          <a:ln w="38100" cmpd="dbl">
            <a:solidFill>
              <a:srgbClr val="FF6600"/>
            </a:solidFill>
            <a:round/>
            <a:headEnd/>
            <a:tailEnd/>
          </a:ln>
        </p:spPr>
        <p:txBody>
          <a:bodyPr/>
          <a:lstStyle/>
          <a:p>
            <a:endParaRPr lang="es-ES"/>
          </a:p>
        </p:txBody>
      </p:sp>
      <p:sp>
        <p:nvSpPr>
          <p:cNvPr id="807205" name="Line 293"/>
          <p:cNvSpPr>
            <a:spLocks noChangeShapeType="1"/>
          </p:cNvSpPr>
          <p:nvPr/>
        </p:nvSpPr>
        <p:spPr bwMode="auto">
          <a:xfrm>
            <a:off x="7772400" y="5265738"/>
            <a:ext cx="609600" cy="0"/>
          </a:xfrm>
          <a:prstGeom prst="line">
            <a:avLst/>
          </a:prstGeom>
          <a:noFill/>
          <a:ln w="38100" cmpd="dbl">
            <a:solidFill>
              <a:srgbClr val="FF6600"/>
            </a:solidFill>
            <a:round/>
            <a:headEnd/>
            <a:tailEnd/>
          </a:ln>
        </p:spPr>
        <p:txBody>
          <a:bodyPr/>
          <a:lstStyle/>
          <a:p>
            <a:endParaRPr lang="es-ES"/>
          </a:p>
        </p:txBody>
      </p:sp>
      <p:sp>
        <p:nvSpPr>
          <p:cNvPr id="807206" name="Line 294"/>
          <p:cNvSpPr>
            <a:spLocks noChangeShapeType="1"/>
          </p:cNvSpPr>
          <p:nvPr/>
        </p:nvSpPr>
        <p:spPr bwMode="auto">
          <a:xfrm>
            <a:off x="7772400" y="5418138"/>
            <a:ext cx="609600" cy="0"/>
          </a:xfrm>
          <a:prstGeom prst="line">
            <a:avLst/>
          </a:prstGeom>
          <a:noFill/>
          <a:ln w="38100" cmpd="dbl">
            <a:solidFill>
              <a:srgbClr val="FF6600"/>
            </a:solidFill>
            <a:round/>
            <a:headEnd/>
            <a:tailEnd/>
          </a:ln>
        </p:spPr>
        <p:txBody>
          <a:bodyPr/>
          <a:lstStyle/>
          <a:p>
            <a:endParaRPr lang="es-ES"/>
          </a:p>
        </p:txBody>
      </p:sp>
      <p:sp>
        <p:nvSpPr>
          <p:cNvPr id="807207" name="Line 295"/>
          <p:cNvSpPr>
            <a:spLocks noChangeShapeType="1"/>
          </p:cNvSpPr>
          <p:nvPr/>
        </p:nvSpPr>
        <p:spPr bwMode="auto">
          <a:xfrm>
            <a:off x="7772400" y="5570538"/>
            <a:ext cx="609600" cy="0"/>
          </a:xfrm>
          <a:prstGeom prst="line">
            <a:avLst/>
          </a:prstGeom>
          <a:noFill/>
          <a:ln w="38100" cmpd="dbl">
            <a:solidFill>
              <a:srgbClr val="FF6600"/>
            </a:solidFill>
            <a:round/>
            <a:headEnd/>
            <a:tailEnd/>
          </a:ln>
        </p:spPr>
        <p:txBody>
          <a:bodyPr/>
          <a:lstStyle/>
          <a:p>
            <a:endParaRPr lang="es-ES"/>
          </a:p>
        </p:txBody>
      </p:sp>
      <p:sp>
        <p:nvSpPr>
          <p:cNvPr id="807208" name="Line 296"/>
          <p:cNvSpPr>
            <a:spLocks noChangeShapeType="1"/>
          </p:cNvSpPr>
          <p:nvPr/>
        </p:nvSpPr>
        <p:spPr bwMode="auto">
          <a:xfrm>
            <a:off x="7772400" y="5722938"/>
            <a:ext cx="609600" cy="0"/>
          </a:xfrm>
          <a:prstGeom prst="line">
            <a:avLst/>
          </a:prstGeom>
          <a:noFill/>
          <a:ln w="38100" cmpd="dbl">
            <a:solidFill>
              <a:srgbClr val="FF6600"/>
            </a:solidFill>
            <a:round/>
            <a:headEnd/>
            <a:tailEnd/>
          </a:ln>
        </p:spPr>
        <p:txBody>
          <a:bodyPr/>
          <a:lstStyle/>
          <a:p>
            <a:endParaRPr lang="es-ES"/>
          </a:p>
        </p:txBody>
      </p:sp>
      <p:grpSp>
        <p:nvGrpSpPr>
          <p:cNvPr id="267" name="Group 240"/>
          <p:cNvGrpSpPr>
            <a:grpSpLocks/>
          </p:cNvGrpSpPr>
          <p:nvPr/>
        </p:nvGrpSpPr>
        <p:grpSpPr bwMode="auto">
          <a:xfrm>
            <a:off x="1212850" y="5037138"/>
            <a:ext cx="615950" cy="914400"/>
            <a:chOff x="963" y="2448"/>
            <a:chExt cx="388" cy="576"/>
          </a:xfrm>
        </p:grpSpPr>
        <p:sp>
          <p:nvSpPr>
            <p:cNvPr id="160887" name="Rectangle 194"/>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60888" name="Rectangle 195"/>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60889" name="Freeform 196"/>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60890" name="Freeform 197"/>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60891" name="Freeform 198"/>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60892" name="Freeform 199"/>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60893" name="Freeform 200"/>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60894" name="Freeform 201"/>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60895" name="Freeform 202"/>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60896" name="Freeform 203"/>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60897" name="Freeform 204"/>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60898" name="Freeform 205"/>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60899" name="Line 206"/>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60900" name="Line 207"/>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60901" name="Line 208"/>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60902" name="Line 209"/>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60903" name="Line 210"/>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60904" name="Line 211"/>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60905" name="Line 212"/>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60906" name="Line 213"/>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60907" name="Line 214"/>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60908" name="Line 215"/>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60909" name="Line 216"/>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60910" name="Line 217"/>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60911" name="Line 218"/>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60912" name="Line 219"/>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60913" name="Line 220"/>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60914" name="Line 221"/>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60915" name="Line 222"/>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60916" name="Line 223"/>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60917" name="Line 224"/>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60918" name="Freeform 225"/>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60919" name="Freeform 226"/>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60920" name="Freeform 227"/>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60921" name="Freeform 228"/>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60922" name="Freeform 229"/>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60923" name="Freeform 230"/>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60924" name="Freeform 231"/>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60925" name="Freeform 232"/>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60926" name="Freeform 233"/>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60927" name="Freeform 234"/>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60928" name="Rectangle 235"/>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60929" name="Freeform 236"/>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60930" name="Freeform 237"/>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60931" name="Freeform 238"/>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60932" name="Freeform 239"/>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pic>
        <p:nvPicPr>
          <p:cNvPr id="807058" name="Picture 146"/>
          <p:cNvPicPr>
            <a:picLocks noChangeArrowheads="1"/>
          </p:cNvPicPr>
          <p:nvPr/>
        </p:nvPicPr>
        <p:blipFill>
          <a:blip r:embed="rId3" cstate="print"/>
          <a:srcRect/>
          <a:stretch>
            <a:fillRect/>
          </a:stretch>
        </p:blipFill>
        <p:spPr bwMode="auto">
          <a:xfrm>
            <a:off x="228600" y="5126038"/>
            <a:ext cx="990600" cy="749300"/>
          </a:xfrm>
          <a:prstGeom prst="rect">
            <a:avLst/>
          </a:prstGeom>
          <a:noFill/>
          <a:ln w="12700">
            <a:noFill/>
            <a:miter lim="800000"/>
            <a:headEnd/>
            <a:tailEnd/>
          </a:ln>
        </p:spPr>
      </p:pic>
      <p:pic>
        <p:nvPicPr>
          <p:cNvPr id="807059" name="Picture 147"/>
          <p:cNvPicPr>
            <a:picLocks noChangeArrowheads="1"/>
          </p:cNvPicPr>
          <p:nvPr/>
        </p:nvPicPr>
        <p:blipFill>
          <a:blip r:embed="rId3" cstate="print"/>
          <a:srcRect/>
          <a:stretch>
            <a:fillRect/>
          </a:stretch>
        </p:blipFill>
        <p:spPr bwMode="auto">
          <a:xfrm>
            <a:off x="8001000" y="5126038"/>
            <a:ext cx="990600" cy="749300"/>
          </a:xfrm>
          <a:prstGeom prst="rect">
            <a:avLst/>
          </a:prstGeom>
          <a:noFill/>
          <a:ln w="12700">
            <a:noFill/>
            <a:miter lim="800000"/>
            <a:headEnd/>
            <a:tailEnd/>
          </a:ln>
        </p:spPr>
      </p:pic>
      <p:grpSp>
        <p:nvGrpSpPr>
          <p:cNvPr id="268" name="Group 241"/>
          <p:cNvGrpSpPr>
            <a:grpSpLocks/>
          </p:cNvGrpSpPr>
          <p:nvPr/>
        </p:nvGrpSpPr>
        <p:grpSpPr bwMode="auto">
          <a:xfrm rot="10800000">
            <a:off x="7385050" y="5037138"/>
            <a:ext cx="615950" cy="914400"/>
            <a:chOff x="963" y="2448"/>
            <a:chExt cx="388" cy="576"/>
          </a:xfrm>
        </p:grpSpPr>
        <p:sp>
          <p:nvSpPr>
            <p:cNvPr id="160841" name="Rectangle 242"/>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60842" name="Rectangle 243"/>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60843" name="Freeform 244"/>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60844" name="Freeform 245"/>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60845" name="Freeform 246"/>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60846" name="Freeform 247"/>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60847" name="Freeform 248"/>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60848" name="Freeform 249"/>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60849" name="Freeform 250"/>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60850" name="Freeform 251"/>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60851" name="Freeform 252"/>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60852" name="Freeform 253"/>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60853" name="Line 254"/>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60854" name="Line 25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60855" name="Line 25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60856" name="Line 257"/>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60857" name="Line 258"/>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60858" name="Line 259"/>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60859" name="Line 260"/>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60860" name="Line 261"/>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60861" name="Line 262"/>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60862" name="Line 263"/>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60863" name="Line 264"/>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60864" name="Line 265"/>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60865" name="Line 266"/>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60866" name="Line 267"/>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60867" name="Line 268"/>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60868" name="Line 269"/>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60869" name="Line 270"/>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60870" name="Line 271"/>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60871" name="Line 272"/>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60872" name="Freeform 273"/>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60873" name="Freeform 274"/>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60874" name="Freeform 275"/>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60875" name="Freeform 276"/>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60876" name="Freeform 277"/>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60877" name="Freeform 278"/>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60878" name="Freeform 279"/>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60879" name="Freeform 280"/>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60880" name="Freeform 281"/>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60881" name="Freeform 282"/>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60882" name="Rectangle 283"/>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60883" name="Freeform 284"/>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60884" name="Freeform 285"/>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60885" name="Freeform 286"/>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60886" name="Freeform 287"/>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pic>
        <p:nvPicPr>
          <p:cNvPr id="807209" name="Picture 297" descr="OpticalAmp"/>
          <p:cNvPicPr>
            <a:picLocks noChangeAspect="1" noChangeArrowheads="1"/>
          </p:cNvPicPr>
          <p:nvPr/>
        </p:nvPicPr>
        <p:blipFill>
          <a:blip r:embed="rId4" cstate="print"/>
          <a:srcRect/>
          <a:stretch>
            <a:fillRect/>
          </a:stretch>
        </p:blipFill>
        <p:spPr bwMode="auto">
          <a:xfrm>
            <a:off x="5867400" y="5265738"/>
            <a:ext cx="533400" cy="465137"/>
          </a:xfrm>
          <a:prstGeom prst="rect">
            <a:avLst/>
          </a:prstGeom>
          <a:noFill/>
          <a:ln w="9525">
            <a:noFill/>
            <a:miter lim="800000"/>
            <a:headEnd/>
            <a:tailEnd/>
          </a:ln>
        </p:spPr>
      </p:pic>
      <p:pic>
        <p:nvPicPr>
          <p:cNvPr id="806914" name="Picture 2" descr="OpticalAmp"/>
          <p:cNvPicPr>
            <a:picLocks noChangeAspect="1" noChangeArrowheads="1"/>
          </p:cNvPicPr>
          <p:nvPr/>
        </p:nvPicPr>
        <p:blipFill>
          <a:blip r:embed="rId4" cstate="print"/>
          <a:srcRect/>
          <a:stretch>
            <a:fillRect/>
          </a:stretch>
        </p:blipFill>
        <p:spPr bwMode="auto">
          <a:xfrm>
            <a:off x="3200400" y="5251450"/>
            <a:ext cx="533400" cy="465138"/>
          </a:xfrm>
          <a:prstGeom prst="rect">
            <a:avLst/>
          </a:prstGeom>
          <a:noFill/>
          <a:ln w="9525">
            <a:noFill/>
            <a:miter lim="800000"/>
            <a:headEnd/>
            <a:tailEnd/>
          </a:ln>
        </p:spPr>
      </p:pic>
      <p:sp>
        <p:nvSpPr>
          <p:cNvPr id="160815" name="Text Box 298"/>
          <p:cNvSpPr txBox="1">
            <a:spLocks noChangeArrowheads="1"/>
          </p:cNvSpPr>
          <p:nvPr/>
        </p:nvSpPr>
        <p:spPr bwMode="auto">
          <a:xfrm>
            <a:off x="365125" y="284163"/>
            <a:ext cx="8239125" cy="579437"/>
          </a:xfrm>
          <a:prstGeom prst="rect">
            <a:avLst/>
          </a:prstGeom>
          <a:noFill/>
          <a:ln w="9525">
            <a:noFill/>
            <a:miter lim="800000"/>
            <a:headEnd/>
            <a:tailEnd/>
          </a:ln>
        </p:spPr>
        <p:txBody>
          <a:bodyPr wrap="none">
            <a:spAutoFit/>
          </a:bodyPr>
          <a:lstStyle/>
          <a:p>
            <a:r>
              <a:rPr lang="es-ES" sz="3200"/>
              <a:t>Ventaja de DWDM con amplificadores EDFA</a:t>
            </a:r>
          </a:p>
        </p:txBody>
      </p:sp>
      <p:sp>
        <p:nvSpPr>
          <p:cNvPr id="807211" name="Text Box 299"/>
          <p:cNvSpPr txBox="1">
            <a:spLocks noChangeArrowheads="1"/>
          </p:cNvSpPr>
          <p:nvPr/>
        </p:nvSpPr>
        <p:spPr bwMode="auto">
          <a:xfrm>
            <a:off x="228600" y="2406650"/>
            <a:ext cx="4067175" cy="336550"/>
          </a:xfrm>
          <a:prstGeom prst="rect">
            <a:avLst/>
          </a:prstGeom>
          <a:noFill/>
          <a:ln w="9525">
            <a:noFill/>
            <a:miter lim="800000"/>
            <a:headEnd/>
            <a:tailEnd/>
          </a:ln>
        </p:spPr>
        <p:txBody>
          <a:bodyPr wrap="none">
            <a:spAutoFit/>
          </a:bodyPr>
          <a:lstStyle/>
          <a:p>
            <a:r>
              <a:rPr lang="es-ES"/>
              <a:t>Enlace WAN de 40 Gb/s con SONET/SDH:</a:t>
            </a:r>
          </a:p>
        </p:txBody>
      </p:sp>
      <p:sp>
        <p:nvSpPr>
          <p:cNvPr id="807212" name="Text Box 300"/>
          <p:cNvSpPr txBox="1">
            <a:spLocks noChangeArrowheads="1"/>
          </p:cNvSpPr>
          <p:nvPr/>
        </p:nvSpPr>
        <p:spPr bwMode="auto">
          <a:xfrm>
            <a:off x="228600" y="4540250"/>
            <a:ext cx="3538538" cy="336550"/>
          </a:xfrm>
          <a:prstGeom prst="rect">
            <a:avLst/>
          </a:prstGeom>
          <a:noFill/>
          <a:ln w="9525">
            <a:noFill/>
            <a:miter lim="800000"/>
            <a:headEnd/>
            <a:tailEnd/>
          </a:ln>
        </p:spPr>
        <p:txBody>
          <a:bodyPr wrap="none">
            <a:spAutoFit/>
          </a:bodyPr>
          <a:lstStyle/>
          <a:p>
            <a:r>
              <a:rPr lang="es-ES"/>
              <a:t>Enlace WAN de 40 Gb/s con DWDM:</a:t>
            </a:r>
          </a:p>
        </p:txBody>
      </p:sp>
      <p:sp>
        <p:nvSpPr>
          <p:cNvPr id="807213" name="Text Box 301"/>
          <p:cNvSpPr txBox="1">
            <a:spLocks noChangeArrowheads="1"/>
          </p:cNvSpPr>
          <p:nvPr/>
        </p:nvSpPr>
        <p:spPr bwMode="auto">
          <a:xfrm>
            <a:off x="107950" y="6103938"/>
            <a:ext cx="2300288" cy="274637"/>
          </a:xfrm>
          <a:prstGeom prst="rect">
            <a:avLst/>
          </a:prstGeom>
          <a:noFill/>
          <a:ln w="9525">
            <a:noFill/>
            <a:miter lim="800000"/>
            <a:headEnd/>
            <a:tailEnd/>
          </a:ln>
        </p:spPr>
        <p:txBody>
          <a:bodyPr wrap="none">
            <a:spAutoFit/>
          </a:bodyPr>
          <a:lstStyle/>
          <a:p>
            <a:r>
              <a:rPr lang="es-ES" sz="1200" b="1"/>
              <a:t>Interfaces STM-64 de 10 Gb/s</a:t>
            </a:r>
          </a:p>
        </p:txBody>
      </p:sp>
      <p:sp>
        <p:nvSpPr>
          <p:cNvPr id="807214" name="Line 302"/>
          <p:cNvSpPr>
            <a:spLocks noChangeShapeType="1"/>
          </p:cNvSpPr>
          <p:nvPr/>
        </p:nvSpPr>
        <p:spPr bwMode="auto">
          <a:xfrm flipV="1">
            <a:off x="1143000" y="5799138"/>
            <a:ext cx="0" cy="304800"/>
          </a:xfrm>
          <a:prstGeom prst="line">
            <a:avLst/>
          </a:prstGeom>
          <a:noFill/>
          <a:ln w="9525">
            <a:solidFill>
              <a:schemeClr val="tx1"/>
            </a:solidFill>
            <a:round/>
            <a:headEnd/>
            <a:tailEnd type="triangle" w="med" len="med"/>
          </a:ln>
        </p:spPr>
        <p:txBody>
          <a:bodyPr/>
          <a:lstStyle/>
          <a:p>
            <a:endParaRPr lang="es-ES"/>
          </a:p>
        </p:txBody>
      </p:sp>
      <p:sp>
        <p:nvSpPr>
          <p:cNvPr id="807215" name="Text Box 303"/>
          <p:cNvSpPr txBox="1">
            <a:spLocks noChangeArrowheads="1"/>
          </p:cNvSpPr>
          <p:nvPr/>
        </p:nvSpPr>
        <p:spPr bwMode="auto">
          <a:xfrm>
            <a:off x="2590800" y="5722938"/>
            <a:ext cx="1573213" cy="274637"/>
          </a:xfrm>
          <a:prstGeom prst="rect">
            <a:avLst/>
          </a:prstGeom>
          <a:noFill/>
          <a:ln w="9525">
            <a:noFill/>
            <a:miter lim="800000"/>
            <a:headEnd/>
            <a:tailEnd/>
          </a:ln>
        </p:spPr>
        <p:txBody>
          <a:bodyPr wrap="none">
            <a:spAutoFit/>
          </a:bodyPr>
          <a:lstStyle/>
          <a:p>
            <a:r>
              <a:rPr lang="es-ES" sz="1200" b="1"/>
              <a:t>Amplificador EDFA</a:t>
            </a:r>
          </a:p>
        </p:txBody>
      </p:sp>
      <p:sp>
        <p:nvSpPr>
          <p:cNvPr id="807216" name="Text Box 304"/>
          <p:cNvSpPr txBox="1">
            <a:spLocks noChangeArrowheads="1"/>
          </p:cNvSpPr>
          <p:nvPr/>
        </p:nvSpPr>
        <p:spPr bwMode="auto">
          <a:xfrm>
            <a:off x="1524000" y="3848100"/>
            <a:ext cx="895350" cy="274638"/>
          </a:xfrm>
          <a:prstGeom prst="rect">
            <a:avLst/>
          </a:prstGeom>
          <a:noFill/>
          <a:ln w="9525">
            <a:noFill/>
            <a:miter lim="800000"/>
            <a:headEnd/>
            <a:tailEnd/>
          </a:ln>
        </p:spPr>
        <p:txBody>
          <a:bodyPr wrap="none">
            <a:spAutoFit/>
          </a:bodyPr>
          <a:lstStyle/>
          <a:p>
            <a:r>
              <a:rPr lang="es-ES" sz="1200" b="1"/>
              <a:t>Repetidor</a:t>
            </a:r>
          </a:p>
        </p:txBody>
      </p:sp>
      <p:sp>
        <p:nvSpPr>
          <p:cNvPr id="807217" name="Text Box 305"/>
          <p:cNvSpPr txBox="1">
            <a:spLocks noChangeArrowheads="1"/>
          </p:cNvSpPr>
          <p:nvPr/>
        </p:nvSpPr>
        <p:spPr bwMode="auto">
          <a:xfrm>
            <a:off x="4054475" y="4772025"/>
            <a:ext cx="1238250" cy="457200"/>
          </a:xfrm>
          <a:prstGeom prst="rect">
            <a:avLst/>
          </a:prstGeom>
          <a:noFill/>
          <a:ln w="9525">
            <a:noFill/>
            <a:miter lim="800000"/>
            <a:headEnd/>
            <a:tailEnd/>
          </a:ln>
        </p:spPr>
        <p:txBody>
          <a:bodyPr wrap="none">
            <a:spAutoFit/>
          </a:bodyPr>
          <a:lstStyle/>
          <a:p>
            <a:pPr algn="ctr"/>
            <a:r>
              <a:rPr lang="es-ES" sz="1200" b="1"/>
              <a:t>Fibra NZDSF</a:t>
            </a:r>
          </a:p>
          <a:p>
            <a:pPr algn="ctr"/>
            <a:r>
              <a:rPr lang="es-ES" sz="1200" b="1"/>
              <a:t>3ª - 4ª Ventana</a:t>
            </a:r>
          </a:p>
        </p:txBody>
      </p:sp>
      <p:sp>
        <p:nvSpPr>
          <p:cNvPr id="807218" name="Line 306"/>
          <p:cNvSpPr>
            <a:spLocks noChangeShapeType="1"/>
          </p:cNvSpPr>
          <p:nvPr/>
        </p:nvSpPr>
        <p:spPr bwMode="auto">
          <a:xfrm>
            <a:off x="4648200" y="5189538"/>
            <a:ext cx="0" cy="228600"/>
          </a:xfrm>
          <a:prstGeom prst="line">
            <a:avLst/>
          </a:prstGeom>
          <a:noFill/>
          <a:ln w="9525">
            <a:solidFill>
              <a:schemeClr val="tx1"/>
            </a:solidFill>
            <a:round/>
            <a:headEnd/>
            <a:tailEnd type="triangle" w="med" len="med"/>
          </a:ln>
        </p:spPr>
        <p:txBody>
          <a:bodyPr/>
          <a:lstStyle/>
          <a:p>
            <a:endParaRPr lang="es-ES"/>
          </a:p>
        </p:txBody>
      </p:sp>
      <p:sp>
        <p:nvSpPr>
          <p:cNvPr id="807219" name="Text Box 307"/>
          <p:cNvSpPr txBox="1">
            <a:spLocks noChangeArrowheads="1"/>
          </p:cNvSpPr>
          <p:nvPr/>
        </p:nvSpPr>
        <p:spPr bwMode="auto">
          <a:xfrm>
            <a:off x="7543800" y="4732338"/>
            <a:ext cx="960438" cy="274637"/>
          </a:xfrm>
          <a:prstGeom prst="rect">
            <a:avLst/>
          </a:prstGeom>
          <a:noFill/>
          <a:ln w="9525">
            <a:noFill/>
            <a:miter lim="800000"/>
            <a:headEnd/>
            <a:tailEnd/>
          </a:ln>
        </p:spPr>
        <p:txBody>
          <a:bodyPr wrap="none">
            <a:spAutoFit/>
          </a:bodyPr>
          <a:lstStyle/>
          <a:p>
            <a:r>
              <a:rPr lang="es-ES" sz="1200" b="1"/>
              <a:t>2ª Ventana</a:t>
            </a:r>
          </a:p>
        </p:txBody>
      </p:sp>
      <p:sp>
        <p:nvSpPr>
          <p:cNvPr id="807220" name="Line 308"/>
          <p:cNvSpPr>
            <a:spLocks noChangeShapeType="1"/>
          </p:cNvSpPr>
          <p:nvPr/>
        </p:nvSpPr>
        <p:spPr bwMode="auto">
          <a:xfrm>
            <a:off x="8001000" y="4960938"/>
            <a:ext cx="0" cy="228600"/>
          </a:xfrm>
          <a:prstGeom prst="line">
            <a:avLst/>
          </a:prstGeom>
          <a:noFill/>
          <a:ln w="9525">
            <a:solidFill>
              <a:schemeClr val="tx1"/>
            </a:solidFill>
            <a:round/>
            <a:headEnd/>
            <a:tailEnd type="triangle" w="med" len="med"/>
          </a:ln>
        </p:spPr>
        <p:txBody>
          <a:bodyPr/>
          <a:lstStyle/>
          <a:p>
            <a:endParaRPr lang="es-ES"/>
          </a:p>
        </p:txBody>
      </p:sp>
      <p:sp>
        <p:nvSpPr>
          <p:cNvPr id="807221" name="Text Box 309"/>
          <p:cNvSpPr txBox="1">
            <a:spLocks noChangeArrowheads="1"/>
          </p:cNvSpPr>
          <p:nvPr/>
        </p:nvSpPr>
        <p:spPr bwMode="auto">
          <a:xfrm>
            <a:off x="7345363" y="2598738"/>
            <a:ext cx="960437" cy="274637"/>
          </a:xfrm>
          <a:prstGeom prst="rect">
            <a:avLst/>
          </a:prstGeom>
          <a:noFill/>
          <a:ln w="9525">
            <a:noFill/>
            <a:miter lim="800000"/>
            <a:headEnd/>
            <a:tailEnd/>
          </a:ln>
        </p:spPr>
        <p:txBody>
          <a:bodyPr wrap="none">
            <a:spAutoFit/>
          </a:bodyPr>
          <a:lstStyle/>
          <a:p>
            <a:r>
              <a:rPr lang="es-ES" sz="1200" b="1"/>
              <a:t>2ª Ventana</a:t>
            </a:r>
          </a:p>
        </p:txBody>
      </p:sp>
      <p:sp>
        <p:nvSpPr>
          <p:cNvPr id="807222" name="Line 310"/>
          <p:cNvSpPr>
            <a:spLocks noChangeShapeType="1"/>
          </p:cNvSpPr>
          <p:nvPr/>
        </p:nvSpPr>
        <p:spPr bwMode="auto">
          <a:xfrm>
            <a:off x="7802563" y="2827338"/>
            <a:ext cx="0" cy="228600"/>
          </a:xfrm>
          <a:prstGeom prst="line">
            <a:avLst/>
          </a:prstGeom>
          <a:noFill/>
          <a:ln w="9525">
            <a:solidFill>
              <a:schemeClr val="tx1"/>
            </a:solidFill>
            <a:round/>
            <a:headEnd/>
            <a:tailEnd type="triangle" w="med" len="med"/>
          </a:ln>
        </p:spPr>
        <p:txBody>
          <a:bodyPr/>
          <a:lstStyle/>
          <a:p>
            <a:endParaRPr lang="es-ES"/>
          </a:p>
        </p:txBody>
      </p:sp>
      <p:sp>
        <p:nvSpPr>
          <p:cNvPr id="160828" name="Line 311"/>
          <p:cNvSpPr>
            <a:spLocks noChangeShapeType="1"/>
          </p:cNvSpPr>
          <p:nvPr/>
        </p:nvSpPr>
        <p:spPr bwMode="auto">
          <a:xfrm>
            <a:off x="1676400" y="1831975"/>
            <a:ext cx="0" cy="157163"/>
          </a:xfrm>
          <a:prstGeom prst="line">
            <a:avLst/>
          </a:prstGeom>
          <a:noFill/>
          <a:ln w="9525">
            <a:solidFill>
              <a:schemeClr val="tx1"/>
            </a:solidFill>
            <a:round/>
            <a:headEnd/>
            <a:tailEnd/>
          </a:ln>
        </p:spPr>
        <p:txBody>
          <a:bodyPr/>
          <a:lstStyle/>
          <a:p>
            <a:endParaRPr lang="es-ES"/>
          </a:p>
        </p:txBody>
      </p:sp>
      <p:sp>
        <p:nvSpPr>
          <p:cNvPr id="160829" name="Line 312"/>
          <p:cNvSpPr>
            <a:spLocks noChangeShapeType="1"/>
          </p:cNvSpPr>
          <p:nvPr/>
        </p:nvSpPr>
        <p:spPr bwMode="auto">
          <a:xfrm>
            <a:off x="2514600" y="1831975"/>
            <a:ext cx="0" cy="157163"/>
          </a:xfrm>
          <a:prstGeom prst="line">
            <a:avLst/>
          </a:prstGeom>
          <a:noFill/>
          <a:ln w="9525">
            <a:solidFill>
              <a:schemeClr val="tx1"/>
            </a:solidFill>
            <a:round/>
            <a:headEnd/>
            <a:tailEnd/>
          </a:ln>
        </p:spPr>
        <p:txBody>
          <a:bodyPr/>
          <a:lstStyle/>
          <a:p>
            <a:endParaRPr lang="es-ES"/>
          </a:p>
        </p:txBody>
      </p:sp>
      <p:sp>
        <p:nvSpPr>
          <p:cNvPr id="160830" name="Line 313"/>
          <p:cNvSpPr>
            <a:spLocks noChangeShapeType="1"/>
          </p:cNvSpPr>
          <p:nvPr/>
        </p:nvSpPr>
        <p:spPr bwMode="auto">
          <a:xfrm>
            <a:off x="3352800" y="1836738"/>
            <a:ext cx="0" cy="157162"/>
          </a:xfrm>
          <a:prstGeom prst="line">
            <a:avLst/>
          </a:prstGeom>
          <a:noFill/>
          <a:ln w="9525">
            <a:solidFill>
              <a:schemeClr val="tx1"/>
            </a:solidFill>
            <a:round/>
            <a:headEnd/>
            <a:tailEnd/>
          </a:ln>
        </p:spPr>
        <p:txBody>
          <a:bodyPr/>
          <a:lstStyle/>
          <a:p>
            <a:endParaRPr lang="es-ES"/>
          </a:p>
        </p:txBody>
      </p:sp>
      <p:sp>
        <p:nvSpPr>
          <p:cNvPr id="160831" name="Line 314"/>
          <p:cNvSpPr>
            <a:spLocks noChangeShapeType="1"/>
          </p:cNvSpPr>
          <p:nvPr/>
        </p:nvSpPr>
        <p:spPr bwMode="auto">
          <a:xfrm>
            <a:off x="4191000" y="1836738"/>
            <a:ext cx="0" cy="157162"/>
          </a:xfrm>
          <a:prstGeom prst="line">
            <a:avLst/>
          </a:prstGeom>
          <a:noFill/>
          <a:ln w="9525">
            <a:solidFill>
              <a:schemeClr val="tx1"/>
            </a:solidFill>
            <a:round/>
            <a:headEnd/>
            <a:tailEnd/>
          </a:ln>
        </p:spPr>
        <p:txBody>
          <a:bodyPr/>
          <a:lstStyle/>
          <a:p>
            <a:endParaRPr lang="es-ES"/>
          </a:p>
        </p:txBody>
      </p:sp>
      <p:sp>
        <p:nvSpPr>
          <p:cNvPr id="160832" name="Line 315"/>
          <p:cNvSpPr>
            <a:spLocks noChangeShapeType="1"/>
          </p:cNvSpPr>
          <p:nvPr/>
        </p:nvSpPr>
        <p:spPr bwMode="auto">
          <a:xfrm>
            <a:off x="5029200" y="1836738"/>
            <a:ext cx="0" cy="157162"/>
          </a:xfrm>
          <a:prstGeom prst="line">
            <a:avLst/>
          </a:prstGeom>
          <a:noFill/>
          <a:ln w="9525">
            <a:solidFill>
              <a:schemeClr val="tx1"/>
            </a:solidFill>
            <a:round/>
            <a:headEnd/>
            <a:tailEnd/>
          </a:ln>
        </p:spPr>
        <p:txBody>
          <a:bodyPr/>
          <a:lstStyle/>
          <a:p>
            <a:endParaRPr lang="es-ES"/>
          </a:p>
        </p:txBody>
      </p:sp>
      <p:sp>
        <p:nvSpPr>
          <p:cNvPr id="160833" name="Line 316"/>
          <p:cNvSpPr>
            <a:spLocks noChangeShapeType="1"/>
          </p:cNvSpPr>
          <p:nvPr/>
        </p:nvSpPr>
        <p:spPr bwMode="auto">
          <a:xfrm>
            <a:off x="5867400" y="1836738"/>
            <a:ext cx="0" cy="157162"/>
          </a:xfrm>
          <a:prstGeom prst="line">
            <a:avLst/>
          </a:prstGeom>
          <a:noFill/>
          <a:ln w="9525">
            <a:solidFill>
              <a:schemeClr val="tx1"/>
            </a:solidFill>
            <a:round/>
            <a:headEnd/>
            <a:tailEnd/>
          </a:ln>
        </p:spPr>
        <p:txBody>
          <a:bodyPr/>
          <a:lstStyle/>
          <a:p>
            <a:endParaRPr lang="es-ES"/>
          </a:p>
        </p:txBody>
      </p:sp>
      <p:sp>
        <p:nvSpPr>
          <p:cNvPr id="160834" name="Line 317"/>
          <p:cNvSpPr>
            <a:spLocks noChangeShapeType="1"/>
          </p:cNvSpPr>
          <p:nvPr/>
        </p:nvSpPr>
        <p:spPr bwMode="auto">
          <a:xfrm>
            <a:off x="6705600" y="1831975"/>
            <a:ext cx="0" cy="157163"/>
          </a:xfrm>
          <a:prstGeom prst="line">
            <a:avLst/>
          </a:prstGeom>
          <a:noFill/>
          <a:ln w="9525">
            <a:solidFill>
              <a:schemeClr val="tx1"/>
            </a:solidFill>
            <a:round/>
            <a:headEnd/>
            <a:tailEnd/>
          </a:ln>
        </p:spPr>
        <p:txBody>
          <a:bodyPr/>
          <a:lstStyle/>
          <a:p>
            <a:endParaRPr lang="es-ES"/>
          </a:p>
        </p:txBody>
      </p:sp>
      <p:sp>
        <p:nvSpPr>
          <p:cNvPr id="160835" name="Line 318"/>
          <p:cNvSpPr>
            <a:spLocks noChangeShapeType="1"/>
          </p:cNvSpPr>
          <p:nvPr/>
        </p:nvSpPr>
        <p:spPr bwMode="auto">
          <a:xfrm>
            <a:off x="7467600" y="1836738"/>
            <a:ext cx="0" cy="157162"/>
          </a:xfrm>
          <a:prstGeom prst="line">
            <a:avLst/>
          </a:prstGeom>
          <a:noFill/>
          <a:ln w="9525">
            <a:solidFill>
              <a:schemeClr val="tx1"/>
            </a:solidFill>
            <a:round/>
            <a:headEnd/>
            <a:tailEnd/>
          </a:ln>
        </p:spPr>
        <p:txBody>
          <a:bodyPr/>
          <a:lstStyle/>
          <a:p>
            <a:endParaRPr lang="es-ES"/>
          </a:p>
        </p:txBody>
      </p:sp>
      <p:sp>
        <p:nvSpPr>
          <p:cNvPr id="160836" name="Line 319"/>
          <p:cNvSpPr>
            <a:spLocks noChangeShapeType="1"/>
          </p:cNvSpPr>
          <p:nvPr/>
        </p:nvSpPr>
        <p:spPr bwMode="auto">
          <a:xfrm>
            <a:off x="8305800" y="1836738"/>
            <a:ext cx="0" cy="157162"/>
          </a:xfrm>
          <a:prstGeom prst="line">
            <a:avLst/>
          </a:prstGeom>
          <a:noFill/>
          <a:ln w="9525">
            <a:solidFill>
              <a:schemeClr val="tx1"/>
            </a:solidFill>
            <a:round/>
            <a:headEnd/>
            <a:tailEnd/>
          </a:ln>
        </p:spPr>
        <p:txBody>
          <a:bodyPr/>
          <a:lstStyle/>
          <a:p>
            <a:endParaRPr lang="es-ES"/>
          </a:p>
        </p:txBody>
      </p:sp>
      <p:sp>
        <p:nvSpPr>
          <p:cNvPr id="807232" name="Text Box 320"/>
          <p:cNvSpPr txBox="1">
            <a:spLocks noChangeArrowheads="1"/>
          </p:cNvSpPr>
          <p:nvPr/>
        </p:nvSpPr>
        <p:spPr bwMode="auto">
          <a:xfrm>
            <a:off x="107950" y="4094163"/>
            <a:ext cx="2300288" cy="274637"/>
          </a:xfrm>
          <a:prstGeom prst="rect">
            <a:avLst/>
          </a:prstGeom>
          <a:noFill/>
          <a:ln w="9525">
            <a:noFill/>
            <a:miter lim="800000"/>
            <a:headEnd/>
            <a:tailEnd/>
          </a:ln>
        </p:spPr>
        <p:txBody>
          <a:bodyPr wrap="none">
            <a:spAutoFit/>
          </a:bodyPr>
          <a:lstStyle/>
          <a:p>
            <a:r>
              <a:rPr lang="es-ES" sz="1200" b="1"/>
              <a:t>Interfaces STM-64 de 10 Gb/s</a:t>
            </a:r>
          </a:p>
        </p:txBody>
      </p:sp>
      <p:sp>
        <p:nvSpPr>
          <p:cNvPr id="807233" name="Line 321"/>
          <p:cNvSpPr>
            <a:spLocks noChangeShapeType="1"/>
          </p:cNvSpPr>
          <p:nvPr/>
        </p:nvSpPr>
        <p:spPr bwMode="auto">
          <a:xfrm flipV="1">
            <a:off x="1116013" y="3789363"/>
            <a:ext cx="0" cy="304800"/>
          </a:xfrm>
          <a:prstGeom prst="line">
            <a:avLst/>
          </a:prstGeom>
          <a:noFill/>
          <a:ln w="9525">
            <a:solidFill>
              <a:schemeClr val="tx1"/>
            </a:solidFill>
            <a:round/>
            <a:headEnd/>
            <a:tailEnd type="triangle" w="med" len="med"/>
          </a:ln>
        </p:spPr>
        <p:txBody>
          <a:bodyPr/>
          <a:lstStyle/>
          <a:p>
            <a:endParaRPr lang="es-ES"/>
          </a:p>
        </p:txBody>
      </p:sp>
      <p:sp>
        <p:nvSpPr>
          <p:cNvPr id="807234" name="Text Box 322"/>
          <p:cNvSpPr txBox="1">
            <a:spLocks noChangeArrowheads="1"/>
          </p:cNvSpPr>
          <p:nvPr/>
        </p:nvSpPr>
        <p:spPr bwMode="auto">
          <a:xfrm>
            <a:off x="2740025" y="3875088"/>
            <a:ext cx="1316038" cy="274637"/>
          </a:xfrm>
          <a:prstGeom prst="rect">
            <a:avLst/>
          </a:prstGeom>
          <a:noFill/>
          <a:ln w="9525">
            <a:noFill/>
            <a:miter lim="800000"/>
            <a:headEnd/>
            <a:tailEnd/>
          </a:ln>
        </p:spPr>
        <p:txBody>
          <a:bodyPr wrap="none">
            <a:spAutoFit/>
          </a:bodyPr>
          <a:lstStyle/>
          <a:p>
            <a:r>
              <a:rPr lang="es-ES" sz="1200" b="1"/>
              <a:t>Alcance: 40 Km</a:t>
            </a:r>
          </a:p>
        </p:txBody>
      </p:sp>
      <p:sp>
        <p:nvSpPr>
          <p:cNvPr id="807235" name="Text Box 323"/>
          <p:cNvSpPr txBox="1">
            <a:spLocks noChangeArrowheads="1"/>
          </p:cNvSpPr>
          <p:nvPr/>
        </p:nvSpPr>
        <p:spPr bwMode="auto">
          <a:xfrm>
            <a:off x="4911725" y="5746750"/>
            <a:ext cx="1400175" cy="274638"/>
          </a:xfrm>
          <a:prstGeom prst="rect">
            <a:avLst/>
          </a:prstGeom>
          <a:noFill/>
          <a:ln w="9525">
            <a:noFill/>
            <a:miter lim="800000"/>
            <a:headEnd/>
            <a:tailEnd/>
          </a:ln>
        </p:spPr>
        <p:txBody>
          <a:bodyPr wrap="none">
            <a:spAutoFit/>
          </a:bodyPr>
          <a:lstStyle/>
          <a:p>
            <a:r>
              <a:rPr lang="es-ES" sz="1200" b="1"/>
              <a:t>Alcance: 160 Km</a:t>
            </a:r>
          </a:p>
        </p:txBody>
      </p:sp>
      <p:sp>
        <p:nvSpPr>
          <p:cNvPr id="265" name="264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60</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7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70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7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70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69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070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72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72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72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72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72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72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72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72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072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72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72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72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72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720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0720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072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70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70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720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069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721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721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72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721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072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0721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721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722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7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030" grpId="0" animBg="1"/>
      <p:bldP spid="807031" grpId="0" animBg="1"/>
      <p:bldP spid="807032" grpId="0" animBg="1"/>
      <p:bldP spid="807033" grpId="0" animBg="1"/>
      <p:bldP spid="807200" grpId="0" animBg="1"/>
      <p:bldP spid="807201" grpId="0" animBg="1"/>
      <p:bldP spid="807202" grpId="0" animBg="1"/>
      <p:bldP spid="807203" grpId="0" animBg="1"/>
      <p:bldP spid="807204" grpId="0" animBg="1"/>
      <p:bldP spid="807205" grpId="0" animBg="1"/>
      <p:bldP spid="807206" grpId="0" animBg="1"/>
      <p:bldP spid="807207" grpId="0" animBg="1"/>
      <p:bldP spid="807208" grpId="0" animBg="1"/>
      <p:bldP spid="807211" grpId="0"/>
      <p:bldP spid="807212" grpId="0"/>
      <p:bldP spid="807213" grpId="0"/>
      <p:bldP spid="807214" grpId="0" animBg="1"/>
      <p:bldP spid="807215" grpId="0"/>
      <p:bldP spid="807216" grpId="0"/>
      <p:bldP spid="807217" grpId="0"/>
      <p:bldP spid="807218" grpId="0" animBg="1"/>
      <p:bldP spid="807219" grpId="0"/>
      <p:bldP spid="807220" grpId="0" animBg="1"/>
      <p:bldP spid="807221" grpId="0"/>
      <p:bldP spid="807222" grpId="0" animBg="1"/>
      <p:bldP spid="807232" grpId="0"/>
      <p:bldP spid="807233" grpId="0" animBg="1"/>
      <p:bldP spid="807234" grpId="0"/>
      <p:bldP spid="8072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4"/>
          <p:cNvSpPr>
            <a:spLocks noGrp="1" noChangeArrowheads="1"/>
          </p:cNvSpPr>
          <p:nvPr>
            <p:ph type="title"/>
          </p:nvPr>
        </p:nvSpPr>
        <p:spPr>
          <a:xfrm>
            <a:off x="685800" y="260350"/>
            <a:ext cx="7772400" cy="1143000"/>
          </a:xfrm>
        </p:spPr>
        <p:txBody>
          <a:bodyPr/>
          <a:lstStyle/>
          <a:p>
            <a:pPr eaLnBrk="1" hangingPunct="1"/>
            <a:r>
              <a:rPr lang="es-ES" sz="3600" smtClean="0">
                <a:latin typeface="Arial" charset="0"/>
              </a:rPr>
              <a:t>Valores típicos de equipos DWDM</a:t>
            </a:r>
          </a:p>
        </p:txBody>
      </p:sp>
      <p:graphicFrame>
        <p:nvGraphicFramePr>
          <p:cNvPr id="1668158" name="Group 62"/>
          <p:cNvGraphicFramePr>
            <a:graphicFrameLocks noGrp="1"/>
          </p:cNvGraphicFramePr>
          <p:nvPr>
            <p:ph idx="1"/>
          </p:nvPr>
        </p:nvGraphicFramePr>
        <p:xfrm>
          <a:off x="1252538" y="1917700"/>
          <a:ext cx="6488112" cy="2017713"/>
        </p:xfrm>
        <a:graphic>
          <a:graphicData uri="http://schemas.openxmlformats.org/drawingml/2006/table">
            <a:tbl>
              <a:tblPr/>
              <a:tblGrid>
                <a:gridCol w="1708150"/>
                <a:gridCol w="1581150"/>
                <a:gridCol w="1619250"/>
                <a:gridCol w="1579562"/>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No. Canales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Veloc/canal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Dist. amplif.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Dist. Repet.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140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2000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400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2000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256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10 Gb/s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500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0" i="0" u="none" strike="noStrike" cap="none" normalizeH="0" baseline="0" smtClean="0">
                          <a:ln>
                            <a:noFill/>
                          </a:ln>
                          <a:solidFill>
                            <a:schemeClr val="tx1"/>
                          </a:solidFill>
                          <a:effectLst/>
                          <a:latin typeface="Arial" charset="0"/>
                        </a:rPr>
                        <a:t>11000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823" name="Rectangle 34"/>
          <p:cNvSpPr>
            <a:spLocks noChangeArrowheads="1"/>
          </p:cNvSpPr>
          <p:nvPr/>
        </p:nvSpPr>
        <p:spPr bwMode="auto">
          <a:xfrm>
            <a:off x="1119188" y="4373563"/>
            <a:ext cx="7053262" cy="711200"/>
          </a:xfrm>
          <a:prstGeom prst="rect">
            <a:avLst/>
          </a:prstGeom>
          <a:noFill/>
          <a:ln w="9525">
            <a:noFill/>
            <a:miter lim="800000"/>
            <a:headEnd/>
            <a:tailEnd/>
          </a:ln>
        </p:spPr>
        <p:txBody>
          <a:bodyPr anchor="ctr"/>
          <a:lstStyle/>
          <a:p>
            <a:pPr algn="ctr"/>
            <a:r>
              <a:rPr lang="es-ES" sz="2000">
                <a:solidFill>
                  <a:schemeClr val="tx2"/>
                </a:solidFill>
              </a:rPr>
              <a:t>Valores para fibra G.652 con 0,15-0,16 dB/Km de atenuación</a:t>
            </a: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9D0AE9F7-0922-4AFB-9979-2EA95DE2B510}" type="slidenum">
              <a:rPr lang="es-ES" smtClean="0"/>
              <a:pPr>
                <a:defRPr/>
              </a:pPr>
              <a:t>61</a:t>
            </a:fld>
            <a:endParaRPr lang="es-E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a:xfrm>
            <a:off x="685800" y="476250"/>
            <a:ext cx="7772400" cy="731838"/>
          </a:xfrm>
        </p:spPr>
        <p:txBody>
          <a:bodyPr/>
          <a:lstStyle/>
          <a:p>
            <a:pPr eaLnBrk="1" hangingPunct="1"/>
            <a:r>
              <a:rPr lang="es-ES" sz="3600" smtClean="0"/>
              <a:t>Estándares ITU-T para DWDM</a:t>
            </a:r>
          </a:p>
        </p:txBody>
      </p:sp>
      <p:sp>
        <p:nvSpPr>
          <p:cNvPr id="162820" name="Rectangle 3"/>
          <p:cNvSpPr>
            <a:spLocks noGrp="1" noChangeArrowheads="1"/>
          </p:cNvSpPr>
          <p:nvPr>
            <p:ph type="body" idx="1"/>
          </p:nvPr>
        </p:nvSpPr>
        <p:spPr>
          <a:xfrm>
            <a:off x="685800" y="1484313"/>
            <a:ext cx="7772400" cy="4824412"/>
          </a:xfrm>
        </p:spPr>
        <p:txBody>
          <a:bodyPr/>
          <a:lstStyle/>
          <a:p>
            <a:pPr eaLnBrk="1" hangingPunct="1">
              <a:lnSpc>
                <a:spcPct val="85000"/>
              </a:lnSpc>
            </a:pPr>
            <a:r>
              <a:rPr lang="es-ES" sz="2200" smtClean="0"/>
              <a:t>El estándar G.692 fija unas longitudes de onda o ‘canales’ utilizables para DWDM.</a:t>
            </a:r>
          </a:p>
          <a:p>
            <a:pPr eaLnBrk="1" hangingPunct="1">
              <a:lnSpc>
                <a:spcPct val="85000"/>
              </a:lnSpc>
            </a:pPr>
            <a:r>
              <a:rPr lang="es-ES" sz="2200" smtClean="0"/>
              <a:t>Estos canales se conocen como rejillas ITU o ’ITU grids’</a:t>
            </a:r>
          </a:p>
          <a:p>
            <a:pPr eaLnBrk="1" hangingPunct="1">
              <a:lnSpc>
                <a:spcPct val="85000"/>
              </a:lnSpc>
            </a:pPr>
            <a:r>
              <a:rPr lang="es-ES" sz="2200" smtClean="0"/>
              <a:t>Las rejillas se especifican en frecuencia con espaciados constantes de 100, 50, 25 ó 12,5 GHz  (40, 80, 160 ó 320 canales, respectivamente)</a:t>
            </a:r>
          </a:p>
          <a:p>
            <a:pPr eaLnBrk="1" hangingPunct="1">
              <a:lnSpc>
                <a:spcPct val="85000"/>
              </a:lnSpc>
            </a:pPr>
            <a:r>
              <a:rPr lang="es-ES" sz="2200" smtClean="0"/>
              <a:t>La rejilla ITU abarca las bandas S, C y L aunque los equipos DWDM actuales solo usan las C y L para poder utilizar amplificadores EDFA</a:t>
            </a:r>
          </a:p>
          <a:p>
            <a:pPr eaLnBrk="1" hangingPunct="1">
              <a:lnSpc>
                <a:spcPct val="85000"/>
              </a:lnSpc>
            </a:pPr>
            <a:r>
              <a:rPr lang="es-ES" sz="2200" smtClean="0"/>
              <a:t>Los sistemas comerciales llegan como máximo a 160 canales. A veces se denominan UDWDM (Ultra-Dense Wavelength Division Multiplexing)</a:t>
            </a:r>
          </a:p>
          <a:p>
            <a:pPr eaLnBrk="1" hangingPunct="1">
              <a:lnSpc>
                <a:spcPct val="85000"/>
              </a:lnSpc>
            </a:pPr>
            <a:r>
              <a:rPr lang="es-ES" sz="2200" smtClean="0"/>
              <a:t>A medida que aumenta la densidad de canales se complica la tecnología y se reduce el alcance y la velocidad máxima de cada canal</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62</a:t>
            </a:fld>
            <a:endParaRPr lang="es-E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786" name="Group 2"/>
          <p:cNvGraphicFramePr>
            <a:graphicFrameLocks noGrp="1"/>
          </p:cNvGraphicFramePr>
          <p:nvPr/>
        </p:nvGraphicFramePr>
        <p:xfrm>
          <a:off x="755650" y="1001713"/>
          <a:ext cx="7518400" cy="4876800"/>
        </p:xfrm>
        <a:graphic>
          <a:graphicData uri="http://schemas.openxmlformats.org/drawingml/2006/table">
            <a:tbl>
              <a:tblPr/>
              <a:tblGrid>
                <a:gridCol w="647700"/>
                <a:gridCol w="1073150"/>
                <a:gridCol w="762000"/>
                <a:gridCol w="638175"/>
                <a:gridCol w="1117600"/>
                <a:gridCol w="762000"/>
                <a:gridCol w="638175"/>
                <a:gridCol w="1117600"/>
                <a:gridCol w="762000"/>
              </a:tblGrid>
              <a:tr h="233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Canal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Frec. (THz)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sym typeface="Symbol" pitchFamily="18" charset="2"/>
                        </a:rPr>
                        <a:t></a:t>
                      </a:r>
                      <a:r>
                        <a:rPr kumimoji="0" lang="es-ES" sz="1400" b="1" i="0" u="none" strike="noStrike" cap="none" normalizeH="0" baseline="0" smtClean="0">
                          <a:ln>
                            <a:noFill/>
                          </a:ln>
                          <a:solidFill>
                            <a:schemeClr val="tx1"/>
                          </a:solidFill>
                          <a:effectLst/>
                          <a:latin typeface="Times New Roman" pitchFamily="18" charset="0"/>
                        </a:rPr>
                        <a:t> (nm)</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Canal</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Frec.  (THz)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sym typeface="Symbol" pitchFamily="18" charset="2"/>
                        </a:rPr>
                        <a:t></a:t>
                      </a:r>
                      <a:r>
                        <a:rPr kumimoji="0" lang="es-ES" sz="1400" b="1" i="0" u="none" strike="noStrike" cap="none" normalizeH="0" baseline="0" smtClean="0">
                          <a:ln>
                            <a:noFill/>
                          </a:ln>
                          <a:solidFill>
                            <a:schemeClr val="tx1"/>
                          </a:solidFill>
                          <a:effectLst/>
                          <a:latin typeface="Times New Roman" pitchFamily="18" charset="0"/>
                        </a:rPr>
                        <a:t> (nm)</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Canal</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rPr>
                        <a:t>Frec.  (THz)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Times New Roman" pitchFamily="18" charset="0"/>
                          <a:sym typeface="Symbol" pitchFamily="18" charset="2"/>
                        </a:rPr>
                        <a:t></a:t>
                      </a:r>
                      <a:r>
                        <a:rPr kumimoji="0" lang="es-ES" sz="1400" b="1" i="0" u="none" strike="noStrike" cap="none" normalizeH="0" baseline="0" smtClean="0">
                          <a:ln>
                            <a:noFill/>
                          </a:ln>
                          <a:solidFill>
                            <a:schemeClr val="tx1"/>
                          </a:solidFill>
                          <a:effectLst/>
                          <a:latin typeface="Times New Roman" pitchFamily="18" charset="0"/>
                        </a:rPr>
                        <a:t> (nm)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1528,77</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46</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1540,56</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1552,52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1529,55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45</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1541,35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30</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1553,33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1530,33</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44</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1542,14</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29</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1554,13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1531,12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1542,94</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28</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1554,94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1531,90</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1543,73</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27</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1555,75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1532,68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1544,53</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26</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1556,56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1533,47</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40</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1545,32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25</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1557,36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1534,25</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39</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1546,12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24</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1535,04</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38</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1546,92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1558,98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1535,82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37</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1547,72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1559,79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1536,61</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36</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1548,51</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21</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1560,61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1537,40</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35</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1549,32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20</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1561,42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1538,19</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34</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1550,12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1562,23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1538,98</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33</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1550,92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18</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1563,05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47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1539,77</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32</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1551,72</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17</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191,7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Times New Roman" pitchFamily="18" charset="0"/>
                        </a:rPr>
                        <a:t>1563,86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15" name="Text Box 174"/>
          <p:cNvSpPr txBox="1">
            <a:spLocks noChangeArrowheads="1"/>
          </p:cNvSpPr>
          <p:nvPr/>
        </p:nvSpPr>
        <p:spPr bwMode="auto">
          <a:xfrm>
            <a:off x="1042988" y="257175"/>
            <a:ext cx="6913562" cy="579438"/>
          </a:xfrm>
          <a:prstGeom prst="rect">
            <a:avLst/>
          </a:prstGeom>
          <a:noFill/>
          <a:ln w="9525">
            <a:noFill/>
            <a:miter lim="800000"/>
            <a:headEnd/>
            <a:tailEnd/>
          </a:ln>
        </p:spPr>
        <p:txBody>
          <a:bodyPr>
            <a:spAutoFit/>
          </a:bodyPr>
          <a:lstStyle/>
          <a:p>
            <a:pPr>
              <a:spcBef>
                <a:spcPct val="50000"/>
              </a:spcBef>
            </a:pPr>
            <a:r>
              <a:rPr lang="es-ES_tradnl" sz="3200">
                <a:latin typeface="Times New Roman" pitchFamily="18" charset="0"/>
              </a:rPr>
              <a:t>Rejilla ITU-T en la banda C a 100 GHz</a:t>
            </a:r>
            <a:endParaRPr lang="es-ES" sz="3200">
              <a:latin typeface="Times New Roman" pitchFamily="18" charset="0"/>
            </a:endParaRPr>
          </a:p>
        </p:txBody>
      </p:sp>
      <p:sp>
        <p:nvSpPr>
          <p:cNvPr id="164016" name="Text Box 175"/>
          <p:cNvSpPr txBox="1">
            <a:spLocks noChangeArrowheads="1"/>
          </p:cNvSpPr>
          <p:nvPr/>
        </p:nvSpPr>
        <p:spPr bwMode="auto">
          <a:xfrm>
            <a:off x="1503363" y="5983288"/>
            <a:ext cx="5300662" cy="336550"/>
          </a:xfrm>
          <a:prstGeom prst="rect">
            <a:avLst/>
          </a:prstGeom>
          <a:noFill/>
          <a:ln w="9525">
            <a:noFill/>
            <a:miter lim="800000"/>
            <a:headEnd/>
            <a:tailEnd/>
          </a:ln>
        </p:spPr>
        <p:txBody>
          <a:bodyPr>
            <a:spAutoFit/>
          </a:bodyPr>
          <a:lstStyle/>
          <a:p>
            <a:pPr algn="ctr"/>
            <a:r>
              <a:rPr lang="es-ES">
                <a:latin typeface="Times New Roman" pitchFamily="18" charset="0"/>
              </a:rPr>
              <a:t>Conversión: </a:t>
            </a:r>
            <a:r>
              <a:rPr lang="es-ES" b="1">
                <a:latin typeface="Times New Roman" pitchFamily="18" charset="0"/>
              </a:rPr>
              <a:t>c = </a:t>
            </a:r>
            <a:r>
              <a:rPr lang="es-ES" b="1">
                <a:latin typeface="Times New Roman" pitchFamily="18" charset="0"/>
                <a:sym typeface="Symbol" pitchFamily="18" charset="2"/>
              </a:rPr>
              <a:t>*</a:t>
            </a:r>
            <a:r>
              <a:rPr lang="es-ES">
                <a:latin typeface="Times New Roman" pitchFamily="18" charset="0"/>
                <a:sym typeface="Symbol" pitchFamily="18" charset="2"/>
              </a:rPr>
              <a:t> (c: velocidad luz en vacío, : frecuencia)</a:t>
            </a:r>
            <a:endParaRPr lang="es-ES">
              <a:latin typeface="Times New Roman" pitchFamily="18" charset="0"/>
            </a:endParaRP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63</a:t>
            </a:fld>
            <a:endParaRPr lang="es-E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s-ES" sz="4000" smtClean="0"/>
              <a:t>Factores que limitan el rendimiento de la F.O. monomodo en DWDM</a:t>
            </a:r>
          </a:p>
        </p:txBody>
      </p:sp>
      <p:sp>
        <p:nvSpPr>
          <p:cNvPr id="164868" name="Rectangle 3"/>
          <p:cNvSpPr>
            <a:spLocks noGrp="1" noChangeArrowheads="1"/>
          </p:cNvSpPr>
          <p:nvPr>
            <p:ph type="body" idx="1"/>
          </p:nvPr>
        </p:nvSpPr>
        <p:spPr/>
        <p:txBody>
          <a:bodyPr/>
          <a:lstStyle/>
          <a:p>
            <a:pPr eaLnBrk="1" hangingPunct="1">
              <a:lnSpc>
                <a:spcPct val="90000"/>
              </a:lnSpc>
            </a:pPr>
            <a:r>
              <a:rPr lang="es-ES" sz="2400" smtClean="0"/>
              <a:t>Mezclado de cuatro ondas (FWM, Four Wave Mixing): consiste en una diafonía (crosstalk) entre canales contiguos. Afecta a sistemas DWDM y aumenta conforme disminuye el espaciado entre canales y conforme aumenta la potencia de la señal. Para reducirlo se pueden utilizar canales de anchura desigual o incrementar la dispersión cromática</a:t>
            </a:r>
          </a:p>
          <a:p>
            <a:pPr eaLnBrk="1" hangingPunct="1">
              <a:lnSpc>
                <a:spcPct val="90000"/>
              </a:lnSpc>
            </a:pPr>
            <a:r>
              <a:rPr lang="es-ES" sz="2400" smtClean="0"/>
              <a:t>Aunque parezca extraño en DWDM no interesa tener dispersión cero en ninguna longitud de onda pues entonces el efecto de FWM se hace muy notable y el rendimiento decae</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64</a:t>
            </a:fld>
            <a:endParaRPr lang="es-E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lstStyle/>
          <a:p>
            <a:pPr eaLnBrk="1" hangingPunct="1"/>
            <a:r>
              <a:rPr lang="es-ES" smtClean="0"/>
              <a:t>Fibra NZDSF</a:t>
            </a:r>
          </a:p>
        </p:txBody>
      </p:sp>
      <p:sp>
        <p:nvSpPr>
          <p:cNvPr id="165892" name="Rectangle 3"/>
          <p:cNvSpPr>
            <a:spLocks noGrp="1" noChangeArrowheads="1"/>
          </p:cNvSpPr>
          <p:nvPr>
            <p:ph type="body" idx="1"/>
          </p:nvPr>
        </p:nvSpPr>
        <p:spPr/>
        <p:txBody>
          <a:bodyPr/>
          <a:lstStyle/>
          <a:p>
            <a:pPr eaLnBrk="1" hangingPunct="1">
              <a:lnSpc>
                <a:spcPct val="80000"/>
              </a:lnSpc>
            </a:pPr>
            <a:r>
              <a:rPr lang="es-ES" sz="2400" smtClean="0"/>
              <a:t>La fibra DSF se diseñó pensando en transmitir una sola </a:t>
            </a:r>
            <a:r>
              <a:rPr lang="el-GR" sz="2400" smtClean="0">
                <a:cs typeface="Times New Roman" pitchFamily="18" charset="0"/>
              </a:rPr>
              <a:t>λ</a:t>
            </a:r>
            <a:r>
              <a:rPr lang="es-ES" sz="2400" smtClean="0">
                <a:cs typeface="Times New Roman" pitchFamily="18" charset="0"/>
              </a:rPr>
              <a:t> en 3ª ventana con una dispersión lo más pequeña posible</a:t>
            </a:r>
            <a:r>
              <a:rPr lang="es-ES" sz="2400" smtClean="0"/>
              <a:t>. La dispersión tan baja a ciertas </a:t>
            </a:r>
            <a:r>
              <a:rPr lang="el-GR" sz="2400" smtClean="0">
                <a:cs typeface="Times New Roman" pitchFamily="18" charset="0"/>
              </a:rPr>
              <a:t>λ</a:t>
            </a:r>
            <a:r>
              <a:rPr lang="es-ES" sz="2400" smtClean="0">
                <a:cs typeface="Times New Roman" pitchFamily="18" charset="0"/>
              </a:rPr>
              <a:t> provoca efectos no lineales e </a:t>
            </a:r>
            <a:r>
              <a:rPr lang="es-ES" sz="2400" smtClean="0"/>
              <a:t>introduce interferencias cuando se utiliza DWDM. Por eso la fibra DSF no es adecuada en este tipo de aplicaciones</a:t>
            </a:r>
          </a:p>
          <a:p>
            <a:pPr eaLnBrk="1" hangingPunct="1">
              <a:lnSpc>
                <a:spcPct val="80000"/>
              </a:lnSpc>
            </a:pPr>
            <a:r>
              <a:rPr lang="es-ES" sz="2400" smtClean="0"/>
              <a:t>Para resolver este problema se desarrollaron a mediados de los 90 fibras denominadas NZDSF (Non Zero Dispersion Shifted Fiber)  que por diseño tienen dispersión no nula en la 3ª y 4ª ventana.</a:t>
            </a:r>
          </a:p>
          <a:p>
            <a:pPr eaLnBrk="1" hangingPunct="1">
              <a:lnSpc>
                <a:spcPct val="80000"/>
              </a:lnSpc>
            </a:pPr>
            <a:r>
              <a:rPr lang="es-ES" sz="2400" smtClean="0"/>
              <a:t>Esta fibra es la más utilizada actualmente en larga distancia. La fibra DSF ya no se utiliza.</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65</a:t>
            </a:fld>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a:xfrm>
            <a:off x="685800" y="44450"/>
            <a:ext cx="7772400" cy="854075"/>
          </a:xfrm>
        </p:spPr>
        <p:txBody>
          <a:bodyPr/>
          <a:lstStyle/>
          <a:p>
            <a:pPr eaLnBrk="1" hangingPunct="1"/>
            <a:r>
              <a:rPr lang="es-ES" sz="3600" smtClean="0">
                <a:latin typeface="Arial" charset="0"/>
              </a:rPr>
              <a:t>Tipos de fibra monomodo</a:t>
            </a:r>
          </a:p>
        </p:txBody>
      </p:sp>
      <p:graphicFrame>
        <p:nvGraphicFramePr>
          <p:cNvPr id="1506542" name="Group 238"/>
          <p:cNvGraphicFramePr>
            <a:graphicFrameLocks noGrp="1"/>
          </p:cNvGraphicFramePr>
          <p:nvPr>
            <p:ph idx="1"/>
            <p:extLst>
              <p:ext uri="{D42A27DB-BD31-4B8C-83A1-F6EECF244321}">
                <p14:modId xmlns:p14="http://schemas.microsoft.com/office/powerpoint/2010/main" val="3803397138"/>
              </p:ext>
            </p:extLst>
          </p:nvPr>
        </p:nvGraphicFramePr>
        <p:xfrm>
          <a:off x="539552" y="908720"/>
          <a:ext cx="8239676" cy="5212716"/>
        </p:xfrm>
        <a:graphic>
          <a:graphicData uri="http://schemas.openxmlformats.org/drawingml/2006/table">
            <a:tbl>
              <a:tblPr/>
              <a:tblGrid>
                <a:gridCol w="1512168"/>
                <a:gridCol w="1052830"/>
                <a:gridCol w="3038157"/>
                <a:gridCol w="740093"/>
                <a:gridCol w="548005"/>
                <a:gridCol w="500380"/>
                <a:gridCol w="848043"/>
              </a:tblGrid>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Nombre común</a:t>
                      </a:r>
                      <a:endParaRPr kumimoji="0" lang="es-ES" sz="11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err="1" smtClean="0">
                          <a:ln>
                            <a:noFill/>
                          </a:ln>
                          <a:solidFill>
                            <a:schemeClr val="tx1"/>
                          </a:solidFill>
                          <a:effectLst/>
                          <a:latin typeface="Arial" charset="0"/>
                        </a:rPr>
                        <a:t>Epoca</a:t>
                      </a:r>
                      <a:r>
                        <a:rPr kumimoji="0" lang="es-ES" sz="1100" b="1" i="0" u="none" strike="noStrike" cap="none" normalizeH="0" baseline="0" smtClean="0">
                          <a:ln>
                            <a:noFill/>
                          </a:ln>
                          <a:solidFill>
                            <a:schemeClr val="tx1"/>
                          </a:solidFill>
                          <a:effectLst/>
                          <a:latin typeface="Arial" charset="0"/>
                        </a:rPr>
                        <a:t> de desarrollo</a:t>
                      </a:r>
                      <a:endParaRPr kumimoji="0" lang="es-ES" sz="11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rPr>
                        <a:t>Aplicación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rPr>
                        <a:t>ITU-T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rPr>
                        <a:t>IEC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charset="0"/>
                        </a:rPr>
                        <a:t>TIA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1" i="0" u="none" strike="noStrike" cap="none" normalizeH="0" baseline="0" smtClean="0">
                          <a:ln>
                            <a:noFill/>
                          </a:ln>
                          <a:solidFill>
                            <a:schemeClr val="tx1"/>
                          </a:solidFill>
                          <a:effectLst/>
                          <a:latin typeface="Arial" charset="0"/>
                        </a:rPr>
                        <a:t>Bandas</a:t>
                      </a:r>
                      <a:endParaRPr kumimoji="0" lang="es-ES" sz="11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NDSF (Non Dispersion Shifted Fiber)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1985-1996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La más extendida. Se esta sustituyendo rápidamente por la LWP (G.652.c ó d), que permite extender el uso a la banda E. Es adecuada para CWDM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G.652.a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G.652.b</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OS1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O,C,L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charset="0"/>
                        </a:rPr>
                        <a:t>NDSF LWP (Low Water Peak)</a:t>
                      </a:r>
                      <a:endParaRPr kumimoji="0" lang="es-ES" sz="11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smtClean="0">
                          <a:ln>
                            <a:noFill/>
                          </a:ln>
                          <a:solidFill>
                            <a:schemeClr val="tx1"/>
                          </a:solidFill>
                          <a:effectLst/>
                          <a:latin typeface="Arial" charset="0"/>
                        </a:rPr>
                        <a:t>Está sustituyendo rápidamente a la A ó B. Especialmente adecuada para aplicaciones CWDM. Alta dispersión en banda C, poco apta para DWDM</a:t>
                      </a:r>
                      <a:endParaRPr kumimoji="0" lang="es-ES"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G.652.c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G.652.d</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OS2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O,E,S,C,L</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DSF (Dispersion Shifted Fiber)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¿1990-1995?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Diseñada a mediados de los 80 para 3ª v. No apta para DWDM pues se ve muy afectada por FWM.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G.653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C,L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Cut-off Shifted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Fiber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Diseñada para grandes distancias (cables submarinos). Muy baja atenuación en 3ª v., alta potencia de emisión. Elevado costo.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G.654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NZ-DSF (Non-Zero </a:t>
                      </a:r>
                      <a:r>
                        <a:rPr kumimoji="0" lang="es-ES" sz="1100" b="0" i="0" u="none" strike="noStrike" cap="none" normalizeH="0" baseline="0" dirty="0" err="1" smtClean="0">
                          <a:ln>
                            <a:noFill/>
                          </a:ln>
                          <a:solidFill>
                            <a:schemeClr val="tx1"/>
                          </a:solidFill>
                          <a:effectLst/>
                          <a:latin typeface="Arial" charset="0"/>
                        </a:rPr>
                        <a:t>Dispersion</a:t>
                      </a:r>
                      <a:r>
                        <a:rPr kumimoji="0" lang="es-ES" sz="1100" b="0" i="0" u="none" strike="noStrike" cap="none" normalizeH="0" baseline="0" dirty="0" smtClean="0">
                          <a:ln>
                            <a:noFill/>
                          </a:ln>
                          <a:solidFill>
                            <a:schemeClr val="tx1"/>
                          </a:solidFill>
                          <a:effectLst/>
                          <a:latin typeface="Arial" charset="0"/>
                        </a:rPr>
                        <a:t> </a:t>
                      </a:r>
                      <a:r>
                        <a:rPr kumimoji="0" lang="es-ES" sz="1100" b="0" i="0" u="none" strike="noStrike" cap="none" normalizeH="0" baseline="0" dirty="0" err="1" smtClean="0">
                          <a:ln>
                            <a:noFill/>
                          </a:ln>
                          <a:solidFill>
                            <a:schemeClr val="tx1"/>
                          </a:solidFill>
                          <a:effectLst/>
                          <a:latin typeface="Arial" charset="0"/>
                        </a:rPr>
                        <a:t>Shifted</a:t>
                      </a:r>
                      <a:r>
                        <a:rPr kumimoji="0" lang="es-ES" sz="1100" b="0" i="0" u="none" strike="noStrike" cap="none" normalizeH="0" baseline="0" dirty="0" smtClean="0">
                          <a:ln>
                            <a:noFill/>
                          </a:ln>
                          <a:solidFill>
                            <a:schemeClr val="tx1"/>
                          </a:solidFill>
                          <a:effectLst/>
                          <a:latin typeface="Arial" charset="0"/>
                        </a:rPr>
                        <a:t> </a:t>
                      </a:r>
                      <a:r>
                        <a:rPr kumimoji="0" lang="es-ES" sz="1100" b="0" i="0" u="none" strike="noStrike" cap="none" normalizeH="0" baseline="0" dirty="0" err="1" smtClean="0">
                          <a:ln>
                            <a:noFill/>
                          </a:ln>
                          <a:solidFill>
                            <a:schemeClr val="tx1"/>
                          </a:solidFill>
                          <a:effectLst/>
                          <a:latin typeface="Arial" charset="0"/>
                        </a:rPr>
                        <a:t>Fiber</a:t>
                      </a:r>
                      <a:r>
                        <a:rPr kumimoji="0" lang="es-ES" sz="1100" b="0" i="0" u="none" strike="noStrike" cap="none" normalizeH="0" baseline="0" dirty="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1996-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Diseñada a mediados de los 90 para sustituir a la DSF en aplicaciones DWDM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G.655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C,L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W-NZDSF (Wideband Non-Zero Dispersion Shifted Fiber)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Diseñada en 2004 para aplicaciones híbridas (C/DWDM). Conjuga las virtudes de G.652.C/D y G.655.B/C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rPr>
                        <a:t>G.656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O,E,S,C,L</a:t>
                      </a:r>
                      <a:endParaRPr kumimoji="0" lang="es-ES" sz="11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err="1" smtClean="0">
                          <a:ln>
                            <a:noFill/>
                          </a:ln>
                          <a:solidFill>
                            <a:schemeClr val="tx1"/>
                          </a:solidFill>
                          <a:effectLst/>
                          <a:latin typeface="Arial" charset="0"/>
                        </a:rPr>
                        <a:t>Bending</a:t>
                      </a:r>
                      <a:r>
                        <a:rPr kumimoji="0" lang="es-ES" sz="1100" b="0" i="0" u="none" strike="noStrike" cap="none" normalizeH="0" baseline="0" dirty="0" smtClean="0">
                          <a:ln>
                            <a:noFill/>
                          </a:ln>
                          <a:solidFill>
                            <a:schemeClr val="tx1"/>
                          </a:solidFill>
                          <a:effectLst/>
                          <a:latin typeface="Arial" charset="0"/>
                        </a:rPr>
                        <a:t> </a:t>
                      </a:r>
                      <a:r>
                        <a:rPr kumimoji="0" lang="es-ES" sz="1100" b="0" i="0" u="none" strike="noStrike" cap="none" normalizeH="0" baseline="0" dirty="0" err="1" smtClean="0">
                          <a:ln>
                            <a:noFill/>
                          </a:ln>
                          <a:solidFill>
                            <a:schemeClr val="tx1"/>
                          </a:solidFill>
                          <a:effectLst/>
                          <a:latin typeface="Arial" charset="0"/>
                        </a:rPr>
                        <a:t>loss</a:t>
                      </a:r>
                      <a:r>
                        <a:rPr kumimoji="0" lang="es-ES" sz="1100" b="0" i="0" u="none" strike="noStrike" cap="none" normalizeH="0" baseline="0" dirty="0" smtClean="0">
                          <a:ln>
                            <a:noFill/>
                          </a:ln>
                          <a:solidFill>
                            <a:schemeClr val="tx1"/>
                          </a:solidFill>
                          <a:effectLst/>
                          <a:latin typeface="Arial" charset="0"/>
                        </a:rPr>
                        <a:t> </a:t>
                      </a:r>
                      <a:r>
                        <a:rPr kumimoji="0" lang="es-ES" sz="1100" b="0" i="0" u="none" strike="noStrike" cap="none" normalizeH="0" baseline="0" dirty="0" err="1" smtClean="0">
                          <a:ln>
                            <a:noFill/>
                          </a:ln>
                          <a:solidFill>
                            <a:schemeClr val="tx1"/>
                          </a:solidFill>
                          <a:effectLst/>
                          <a:latin typeface="Arial" charset="0"/>
                        </a:rPr>
                        <a:t>insensitive</a:t>
                      </a:r>
                      <a:r>
                        <a:rPr kumimoji="0" lang="es-ES" sz="1100" b="0" i="0" u="none" strike="noStrike" cap="none" normalizeH="0" baseline="0" dirty="0" smtClean="0">
                          <a:ln>
                            <a:noFill/>
                          </a:ln>
                          <a:solidFill>
                            <a:schemeClr val="tx1"/>
                          </a:solidFill>
                          <a:effectLst/>
                          <a:latin typeface="Arial" charset="0"/>
                        </a:rPr>
                        <a:t> </a:t>
                      </a:r>
                      <a:r>
                        <a:rPr kumimoji="0" lang="es-ES" sz="1100" b="0" i="0" u="none" strike="noStrike" cap="none" normalizeH="0" baseline="0" dirty="0" err="1" smtClean="0">
                          <a:ln>
                            <a:noFill/>
                          </a:ln>
                          <a:solidFill>
                            <a:schemeClr val="tx1"/>
                          </a:solidFill>
                          <a:effectLst/>
                          <a:latin typeface="Arial" charset="0"/>
                        </a:rPr>
                        <a:t>Fiber</a:t>
                      </a:r>
                      <a:endParaRPr kumimoji="0" lang="es-ES" sz="11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Para aplicaciones de fibra </a:t>
                      </a:r>
                      <a:r>
                        <a:rPr kumimoji="0" lang="es-ES" sz="1100" b="0" i="0" u="none" strike="noStrike" cap="none" normalizeH="0" baseline="0" dirty="0" err="1" smtClean="0">
                          <a:ln>
                            <a:noFill/>
                          </a:ln>
                          <a:solidFill>
                            <a:schemeClr val="tx1"/>
                          </a:solidFill>
                          <a:effectLst/>
                          <a:latin typeface="Arial" charset="0"/>
                        </a:rPr>
                        <a:t>monomodo</a:t>
                      </a:r>
                      <a:r>
                        <a:rPr kumimoji="0" lang="es-ES" sz="1100" b="0" i="0" u="none" strike="noStrike" cap="none" normalizeH="0" baseline="0" dirty="0" smtClean="0">
                          <a:ln>
                            <a:noFill/>
                          </a:ln>
                          <a:solidFill>
                            <a:schemeClr val="tx1"/>
                          </a:solidFill>
                          <a:effectLst/>
                          <a:latin typeface="Arial" charset="0"/>
                        </a:rPr>
                        <a:t> en el interior de edificios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G.657-A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B6_a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O,E,S,C,L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G.657-B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B6_b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rPr>
                        <a:t>O,C,L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7 Marcador de número de diapositiva"/>
          <p:cNvSpPr>
            <a:spLocks noGrp="1"/>
          </p:cNvSpPr>
          <p:nvPr>
            <p:ph type="sldNum" sz="quarter" idx="10"/>
          </p:nvPr>
        </p:nvSpPr>
        <p:spPr/>
        <p:txBody>
          <a:bodyPr/>
          <a:lstStyle/>
          <a:p>
            <a:pPr>
              <a:defRPr/>
            </a:pPr>
            <a:r>
              <a:rPr lang="es-ES" smtClean="0"/>
              <a:t>Ampliación Redes 4-</a:t>
            </a:r>
            <a:fld id="{9D0AE9F7-0922-4AFB-9979-2EA95DE2B510}" type="slidenum">
              <a:rPr lang="es-ES" smtClean="0"/>
              <a:pPr>
                <a:defRPr/>
              </a:pPr>
              <a:t>66</a:t>
            </a:fld>
            <a:endParaRPr lang="es-E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ChangeArrowheads="1"/>
          </p:cNvSpPr>
          <p:nvPr/>
        </p:nvSpPr>
        <p:spPr bwMode="auto">
          <a:xfrm>
            <a:off x="685800" y="260350"/>
            <a:ext cx="7772400" cy="874713"/>
          </a:xfrm>
          <a:prstGeom prst="rect">
            <a:avLst/>
          </a:prstGeom>
          <a:noFill/>
          <a:ln w="9525">
            <a:noFill/>
            <a:miter lim="800000"/>
            <a:headEnd/>
            <a:tailEnd/>
          </a:ln>
        </p:spPr>
        <p:txBody>
          <a:bodyPr anchor="ctr"/>
          <a:lstStyle/>
          <a:p>
            <a:pPr algn="ctr"/>
            <a:r>
              <a:rPr lang="es-ES_tradnl" sz="3600">
                <a:solidFill>
                  <a:schemeClr val="tx2"/>
                </a:solidFill>
                <a:latin typeface="Times New Roman" pitchFamily="18" charset="0"/>
              </a:rPr>
              <a:t>CWDM (Coarse WDM)</a:t>
            </a:r>
            <a:endParaRPr lang="es-ES" sz="3600">
              <a:solidFill>
                <a:schemeClr val="tx2"/>
              </a:solidFill>
              <a:latin typeface="Times New Roman" pitchFamily="18" charset="0"/>
            </a:endParaRPr>
          </a:p>
        </p:txBody>
      </p:sp>
      <p:sp>
        <p:nvSpPr>
          <p:cNvPr id="167940" name="Rectangle 3"/>
          <p:cNvSpPr>
            <a:spLocks noChangeArrowheads="1"/>
          </p:cNvSpPr>
          <p:nvPr/>
        </p:nvSpPr>
        <p:spPr bwMode="auto">
          <a:xfrm>
            <a:off x="685800" y="1341438"/>
            <a:ext cx="7924800" cy="4678362"/>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a:latin typeface="Times New Roman" pitchFamily="18" charset="0"/>
              </a:rPr>
              <a:t>DWDM se utiliza generalmente en enlaces de largo alcance porque es donde sale más rentable. En distancias medias o cortas el ahorro en fibras generalmente no compensa el costo de los equipos.</a:t>
            </a:r>
          </a:p>
          <a:p>
            <a:pPr marL="342900" indent="-342900">
              <a:lnSpc>
                <a:spcPct val="90000"/>
              </a:lnSpc>
              <a:spcBef>
                <a:spcPct val="20000"/>
              </a:spcBef>
              <a:buFontTx/>
              <a:buChar char="•"/>
            </a:pPr>
            <a:r>
              <a:rPr lang="es-ES_tradnl" sz="2400">
                <a:latin typeface="Times New Roman" pitchFamily="18" charset="0"/>
              </a:rPr>
              <a:t>Para alcances de hasta unos 100 Km hay una tecnología alternativa nueva más barata llamada CWDM (Coarse WDM) que se diferencia de la DWDM en que:</a:t>
            </a:r>
          </a:p>
          <a:p>
            <a:pPr marL="742950" lvl="1" indent="-285750">
              <a:lnSpc>
                <a:spcPct val="90000"/>
              </a:lnSpc>
              <a:spcBef>
                <a:spcPct val="20000"/>
              </a:spcBef>
              <a:buFontTx/>
              <a:buChar char="–"/>
            </a:pPr>
            <a:r>
              <a:rPr lang="es-ES_tradnl" sz="2000">
                <a:latin typeface="Times New Roman" pitchFamily="18" charset="0"/>
              </a:rPr>
              <a:t>No utiliza amplificadores</a:t>
            </a:r>
          </a:p>
          <a:p>
            <a:pPr marL="742950" lvl="1" indent="-285750">
              <a:lnSpc>
                <a:spcPct val="90000"/>
              </a:lnSpc>
              <a:spcBef>
                <a:spcPct val="20000"/>
              </a:spcBef>
              <a:buFontTx/>
              <a:buChar char="–"/>
            </a:pPr>
            <a:r>
              <a:rPr lang="es-ES_tradnl" sz="2000">
                <a:latin typeface="Times New Roman" pitchFamily="18" charset="0"/>
              </a:rPr>
              <a:t>Utiliza canales mucho más separados (20 nm frente a 0,4-0,8 nm)</a:t>
            </a:r>
          </a:p>
          <a:p>
            <a:pPr marL="742950" lvl="1" indent="-285750">
              <a:lnSpc>
                <a:spcPct val="90000"/>
              </a:lnSpc>
              <a:spcBef>
                <a:spcPct val="20000"/>
              </a:spcBef>
              <a:buFontTx/>
              <a:buChar char="–"/>
            </a:pPr>
            <a:r>
              <a:rPr lang="es-ES_tradnl" sz="2000">
                <a:latin typeface="Times New Roman" pitchFamily="18" charset="0"/>
              </a:rPr>
              <a:t>Emplea un rango de longitudes de onda mucho más amplio. Se pueden llegar a usar todas las bandas desde la 2ª hasta la 4ª ventana. Esto ha sido posible gracias a las fibras LWP (Low Water Peak)</a:t>
            </a:r>
          </a:p>
          <a:p>
            <a:pPr marL="342900" indent="-342900">
              <a:lnSpc>
                <a:spcPct val="90000"/>
              </a:lnSpc>
              <a:spcBef>
                <a:spcPct val="20000"/>
              </a:spcBef>
              <a:buFontTx/>
              <a:buChar char="•"/>
            </a:pPr>
            <a:r>
              <a:rPr lang="es-ES_tradnl" sz="2400">
                <a:latin typeface="Times New Roman" pitchFamily="18" charset="0"/>
              </a:rPr>
              <a:t>El uso de canales más anchos reduce el costo de los emisores láser en 4-5 veces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67</a:t>
            </a:fld>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4"/>
          <p:cNvPicPr>
            <a:picLocks noChangeAspect="1" noChangeArrowheads="1"/>
          </p:cNvPicPr>
          <p:nvPr/>
        </p:nvPicPr>
        <p:blipFill>
          <a:blip r:embed="rId3" cstate="print"/>
          <a:srcRect/>
          <a:stretch>
            <a:fillRect/>
          </a:stretch>
        </p:blipFill>
        <p:spPr bwMode="auto">
          <a:xfrm>
            <a:off x="147638" y="1766888"/>
            <a:ext cx="7924800" cy="4614862"/>
          </a:xfrm>
          <a:prstGeom prst="rect">
            <a:avLst/>
          </a:prstGeom>
          <a:noFill/>
          <a:ln w="9525">
            <a:noFill/>
            <a:miter lim="800000"/>
            <a:headEnd/>
            <a:tailEnd/>
          </a:ln>
        </p:spPr>
      </p:pic>
      <p:sp>
        <p:nvSpPr>
          <p:cNvPr id="168964" name="Text Box 5"/>
          <p:cNvSpPr txBox="1">
            <a:spLocks noChangeArrowheads="1"/>
          </p:cNvSpPr>
          <p:nvPr/>
        </p:nvSpPr>
        <p:spPr bwMode="auto">
          <a:xfrm>
            <a:off x="-107950" y="115888"/>
            <a:ext cx="9332913" cy="549275"/>
          </a:xfrm>
          <a:prstGeom prst="rect">
            <a:avLst/>
          </a:prstGeom>
          <a:noFill/>
          <a:ln w="9525">
            <a:noFill/>
            <a:miter lim="800000"/>
            <a:headEnd/>
            <a:tailEnd/>
          </a:ln>
        </p:spPr>
        <p:txBody>
          <a:bodyPr>
            <a:spAutoFit/>
          </a:bodyPr>
          <a:lstStyle/>
          <a:p>
            <a:pPr algn="ctr"/>
            <a:r>
              <a:rPr lang="es-ES_tradnl" sz="3000"/>
              <a:t>Canales estandarizados por la ITU-T para CWDM</a:t>
            </a:r>
            <a:endParaRPr lang="es-ES" sz="3000"/>
          </a:p>
        </p:txBody>
      </p:sp>
      <p:sp>
        <p:nvSpPr>
          <p:cNvPr id="168965" name="AutoShape 6"/>
          <p:cNvSpPr>
            <a:spLocks/>
          </p:cNvSpPr>
          <p:nvPr/>
        </p:nvSpPr>
        <p:spPr bwMode="auto">
          <a:xfrm rot="5400000">
            <a:off x="4256881" y="980282"/>
            <a:ext cx="214313" cy="1511300"/>
          </a:xfrm>
          <a:prstGeom prst="leftBrace">
            <a:avLst>
              <a:gd name="adj1" fmla="val 58765"/>
              <a:gd name="adj2" fmla="val 50000"/>
            </a:avLst>
          </a:prstGeom>
          <a:noFill/>
          <a:ln w="19050">
            <a:solidFill>
              <a:schemeClr val="tx1"/>
            </a:solidFill>
            <a:round/>
            <a:headEnd/>
            <a:tailEnd/>
          </a:ln>
        </p:spPr>
        <p:txBody>
          <a:bodyPr wrap="none" anchor="ctr"/>
          <a:lstStyle/>
          <a:p>
            <a:endParaRPr lang="es-ES"/>
          </a:p>
        </p:txBody>
      </p:sp>
      <p:sp>
        <p:nvSpPr>
          <p:cNvPr id="168966" name="Text Box 7"/>
          <p:cNvSpPr txBox="1">
            <a:spLocks noChangeArrowheads="1"/>
          </p:cNvSpPr>
          <p:nvPr/>
        </p:nvSpPr>
        <p:spPr bwMode="auto">
          <a:xfrm>
            <a:off x="3130550" y="966788"/>
            <a:ext cx="2449513" cy="517525"/>
          </a:xfrm>
          <a:prstGeom prst="rect">
            <a:avLst/>
          </a:prstGeom>
          <a:noFill/>
          <a:ln w="9525">
            <a:noFill/>
            <a:miter lim="800000"/>
            <a:headEnd/>
            <a:tailEnd/>
          </a:ln>
        </p:spPr>
        <p:txBody>
          <a:bodyPr wrap="none">
            <a:spAutoFit/>
          </a:bodyPr>
          <a:lstStyle/>
          <a:p>
            <a:r>
              <a:rPr lang="es-ES_tradnl" sz="1400" b="1"/>
              <a:t>Normalmente no utilizados</a:t>
            </a:r>
          </a:p>
          <a:p>
            <a:r>
              <a:rPr lang="es-ES_tradnl" sz="1400" b="1"/>
              <a:t>(atenuación pico de agua)</a:t>
            </a:r>
            <a:endParaRPr lang="es-ES" sz="1400" b="1"/>
          </a:p>
        </p:txBody>
      </p:sp>
      <p:sp>
        <p:nvSpPr>
          <p:cNvPr id="168967" name="Text Box 8"/>
          <p:cNvSpPr txBox="1">
            <a:spLocks noChangeArrowheads="1"/>
          </p:cNvSpPr>
          <p:nvPr/>
        </p:nvSpPr>
        <p:spPr bwMode="auto">
          <a:xfrm>
            <a:off x="2173288" y="4225925"/>
            <a:ext cx="268287" cy="274638"/>
          </a:xfrm>
          <a:prstGeom prst="rect">
            <a:avLst/>
          </a:prstGeom>
          <a:noFill/>
          <a:ln w="9525">
            <a:noFill/>
            <a:miter lim="800000"/>
            <a:headEnd/>
            <a:tailEnd/>
          </a:ln>
        </p:spPr>
        <p:txBody>
          <a:bodyPr wrap="none">
            <a:spAutoFit/>
          </a:bodyPr>
          <a:lstStyle/>
          <a:p>
            <a:r>
              <a:rPr lang="es-ES_tradnl" sz="1200" b="1"/>
              <a:t>1</a:t>
            </a:r>
            <a:endParaRPr lang="es-ES" sz="1200" b="1"/>
          </a:p>
        </p:txBody>
      </p:sp>
      <p:sp>
        <p:nvSpPr>
          <p:cNvPr id="168968" name="Text Box 9"/>
          <p:cNvSpPr txBox="1">
            <a:spLocks noChangeArrowheads="1"/>
          </p:cNvSpPr>
          <p:nvPr/>
        </p:nvSpPr>
        <p:spPr bwMode="auto">
          <a:xfrm>
            <a:off x="2474913" y="4233863"/>
            <a:ext cx="268287" cy="274637"/>
          </a:xfrm>
          <a:prstGeom prst="rect">
            <a:avLst/>
          </a:prstGeom>
          <a:noFill/>
          <a:ln w="9525">
            <a:noFill/>
            <a:miter lim="800000"/>
            <a:headEnd/>
            <a:tailEnd/>
          </a:ln>
        </p:spPr>
        <p:txBody>
          <a:bodyPr wrap="none">
            <a:spAutoFit/>
          </a:bodyPr>
          <a:lstStyle/>
          <a:p>
            <a:r>
              <a:rPr lang="es-ES_tradnl" sz="1200" b="1"/>
              <a:t>2</a:t>
            </a:r>
            <a:endParaRPr lang="es-ES" sz="1200" b="1"/>
          </a:p>
        </p:txBody>
      </p:sp>
      <p:sp>
        <p:nvSpPr>
          <p:cNvPr id="168969" name="Text Box 10"/>
          <p:cNvSpPr txBox="1">
            <a:spLocks noChangeArrowheads="1"/>
          </p:cNvSpPr>
          <p:nvPr/>
        </p:nvSpPr>
        <p:spPr bwMode="auto">
          <a:xfrm>
            <a:off x="2816225" y="4233863"/>
            <a:ext cx="268288" cy="274637"/>
          </a:xfrm>
          <a:prstGeom prst="rect">
            <a:avLst/>
          </a:prstGeom>
          <a:noFill/>
          <a:ln w="9525">
            <a:noFill/>
            <a:miter lim="800000"/>
            <a:headEnd/>
            <a:tailEnd/>
          </a:ln>
        </p:spPr>
        <p:txBody>
          <a:bodyPr wrap="none">
            <a:spAutoFit/>
          </a:bodyPr>
          <a:lstStyle/>
          <a:p>
            <a:r>
              <a:rPr lang="es-ES_tradnl" sz="1200" b="1"/>
              <a:t>3</a:t>
            </a:r>
            <a:endParaRPr lang="es-ES" sz="1200" b="1"/>
          </a:p>
        </p:txBody>
      </p:sp>
      <p:sp>
        <p:nvSpPr>
          <p:cNvPr id="168970" name="Text Box 11"/>
          <p:cNvSpPr txBox="1">
            <a:spLocks noChangeArrowheads="1"/>
          </p:cNvSpPr>
          <p:nvPr/>
        </p:nvSpPr>
        <p:spPr bwMode="auto">
          <a:xfrm>
            <a:off x="3103563" y="4233863"/>
            <a:ext cx="268287" cy="274637"/>
          </a:xfrm>
          <a:prstGeom prst="rect">
            <a:avLst/>
          </a:prstGeom>
          <a:noFill/>
          <a:ln w="9525">
            <a:noFill/>
            <a:miter lim="800000"/>
            <a:headEnd/>
            <a:tailEnd/>
          </a:ln>
        </p:spPr>
        <p:txBody>
          <a:bodyPr wrap="none">
            <a:spAutoFit/>
          </a:bodyPr>
          <a:lstStyle/>
          <a:p>
            <a:r>
              <a:rPr lang="es-ES_tradnl" sz="1200" b="1"/>
              <a:t>4</a:t>
            </a:r>
            <a:endParaRPr lang="es-ES" sz="1200" b="1"/>
          </a:p>
        </p:txBody>
      </p:sp>
      <p:sp>
        <p:nvSpPr>
          <p:cNvPr id="168971" name="Text Box 12"/>
          <p:cNvSpPr txBox="1">
            <a:spLocks noChangeArrowheads="1"/>
          </p:cNvSpPr>
          <p:nvPr/>
        </p:nvSpPr>
        <p:spPr bwMode="auto">
          <a:xfrm>
            <a:off x="3340100" y="4233863"/>
            <a:ext cx="268288" cy="274637"/>
          </a:xfrm>
          <a:prstGeom prst="rect">
            <a:avLst/>
          </a:prstGeom>
          <a:noFill/>
          <a:ln w="9525">
            <a:noFill/>
            <a:miter lim="800000"/>
            <a:headEnd/>
            <a:tailEnd/>
          </a:ln>
        </p:spPr>
        <p:txBody>
          <a:bodyPr wrap="none">
            <a:spAutoFit/>
          </a:bodyPr>
          <a:lstStyle/>
          <a:p>
            <a:r>
              <a:rPr lang="es-ES_tradnl" sz="1200" b="1"/>
              <a:t>5</a:t>
            </a:r>
            <a:endParaRPr lang="es-ES" sz="1200" b="1"/>
          </a:p>
        </p:txBody>
      </p:sp>
      <p:sp>
        <p:nvSpPr>
          <p:cNvPr id="168972" name="Text Box 13"/>
          <p:cNvSpPr txBox="1">
            <a:spLocks noChangeArrowheads="1"/>
          </p:cNvSpPr>
          <p:nvPr/>
        </p:nvSpPr>
        <p:spPr bwMode="auto">
          <a:xfrm>
            <a:off x="3700463" y="4233863"/>
            <a:ext cx="268287" cy="274637"/>
          </a:xfrm>
          <a:prstGeom prst="rect">
            <a:avLst/>
          </a:prstGeom>
          <a:noFill/>
          <a:ln w="9525">
            <a:noFill/>
            <a:miter lim="800000"/>
            <a:headEnd/>
            <a:tailEnd/>
          </a:ln>
        </p:spPr>
        <p:txBody>
          <a:bodyPr wrap="none">
            <a:spAutoFit/>
          </a:bodyPr>
          <a:lstStyle/>
          <a:p>
            <a:r>
              <a:rPr lang="es-ES_tradnl" sz="1200" b="1"/>
              <a:t>6</a:t>
            </a:r>
            <a:endParaRPr lang="es-ES" sz="1200" b="1"/>
          </a:p>
        </p:txBody>
      </p:sp>
      <p:sp>
        <p:nvSpPr>
          <p:cNvPr id="168973" name="Text Box 14"/>
          <p:cNvSpPr txBox="1">
            <a:spLocks noChangeArrowheads="1"/>
          </p:cNvSpPr>
          <p:nvPr/>
        </p:nvSpPr>
        <p:spPr bwMode="auto">
          <a:xfrm>
            <a:off x="3987800" y="4233863"/>
            <a:ext cx="268288" cy="274637"/>
          </a:xfrm>
          <a:prstGeom prst="rect">
            <a:avLst/>
          </a:prstGeom>
          <a:noFill/>
          <a:ln w="9525">
            <a:noFill/>
            <a:miter lim="800000"/>
            <a:headEnd/>
            <a:tailEnd/>
          </a:ln>
        </p:spPr>
        <p:txBody>
          <a:bodyPr wrap="none">
            <a:spAutoFit/>
          </a:bodyPr>
          <a:lstStyle/>
          <a:p>
            <a:r>
              <a:rPr lang="es-ES_tradnl" sz="1200" b="1"/>
              <a:t>7</a:t>
            </a:r>
            <a:endParaRPr lang="es-ES" sz="1200" b="1"/>
          </a:p>
        </p:txBody>
      </p:sp>
      <p:sp>
        <p:nvSpPr>
          <p:cNvPr id="168974" name="Text Box 15"/>
          <p:cNvSpPr txBox="1">
            <a:spLocks noChangeArrowheads="1"/>
          </p:cNvSpPr>
          <p:nvPr/>
        </p:nvSpPr>
        <p:spPr bwMode="auto">
          <a:xfrm>
            <a:off x="4275138" y="4233863"/>
            <a:ext cx="268287" cy="274637"/>
          </a:xfrm>
          <a:prstGeom prst="rect">
            <a:avLst/>
          </a:prstGeom>
          <a:noFill/>
          <a:ln w="9525">
            <a:noFill/>
            <a:miter lim="800000"/>
            <a:headEnd/>
            <a:tailEnd/>
          </a:ln>
        </p:spPr>
        <p:txBody>
          <a:bodyPr wrap="none">
            <a:spAutoFit/>
          </a:bodyPr>
          <a:lstStyle/>
          <a:p>
            <a:r>
              <a:rPr lang="es-ES_tradnl" sz="1200" b="1"/>
              <a:t>8</a:t>
            </a:r>
            <a:endParaRPr lang="es-ES" sz="1200" b="1"/>
          </a:p>
        </p:txBody>
      </p:sp>
      <p:sp>
        <p:nvSpPr>
          <p:cNvPr id="168975" name="Text Box 16"/>
          <p:cNvSpPr txBox="1">
            <a:spLocks noChangeArrowheads="1"/>
          </p:cNvSpPr>
          <p:nvPr/>
        </p:nvSpPr>
        <p:spPr bwMode="auto">
          <a:xfrm>
            <a:off x="4564063" y="4233863"/>
            <a:ext cx="268287" cy="274637"/>
          </a:xfrm>
          <a:prstGeom prst="rect">
            <a:avLst/>
          </a:prstGeom>
          <a:noFill/>
          <a:ln w="9525">
            <a:noFill/>
            <a:miter lim="800000"/>
            <a:headEnd/>
            <a:tailEnd/>
          </a:ln>
        </p:spPr>
        <p:txBody>
          <a:bodyPr wrap="none">
            <a:spAutoFit/>
          </a:bodyPr>
          <a:lstStyle/>
          <a:p>
            <a:r>
              <a:rPr lang="es-ES_tradnl" sz="1200" b="1"/>
              <a:t>9</a:t>
            </a:r>
            <a:endParaRPr lang="es-ES" sz="1200" b="1"/>
          </a:p>
        </p:txBody>
      </p:sp>
      <p:sp>
        <p:nvSpPr>
          <p:cNvPr id="168976" name="Text Box 17"/>
          <p:cNvSpPr txBox="1">
            <a:spLocks noChangeArrowheads="1"/>
          </p:cNvSpPr>
          <p:nvPr/>
        </p:nvSpPr>
        <p:spPr bwMode="auto">
          <a:xfrm>
            <a:off x="4832350" y="4233863"/>
            <a:ext cx="352425" cy="274637"/>
          </a:xfrm>
          <a:prstGeom prst="rect">
            <a:avLst/>
          </a:prstGeom>
          <a:noFill/>
          <a:ln w="9525">
            <a:noFill/>
            <a:miter lim="800000"/>
            <a:headEnd/>
            <a:tailEnd/>
          </a:ln>
        </p:spPr>
        <p:txBody>
          <a:bodyPr wrap="none">
            <a:spAutoFit/>
          </a:bodyPr>
          <a:lstStyle/>
          <a:p>
            <a:r>
              <a:rPr lang="es-ES_tradnl" sz="1200" b="1"/>
              <a:t>10</a:t>
            </a:r>
            <a:endParaRPr lang="es-ES" sz="1200" b="1"/>
          </a:p>
        </p:txBody>
      </p:sp>
      <p:sp>
        <p:nvSpPr>
          <p:cNvPr id="168977" name="Text Box 18"/>
          <p:cNvSpPr txBox="1">
            <a:spLocks noChangeArrowheads="1"/>
          </p:cNvSpPr>
          <p:nvPr/>
        </p:nvSpPr>
        <p:spPr bwMode="auto">
          <a:xfrm>
            <a:off x="5119688" y="4233863"/>
            <a:ext cx="352425" cy="274637"/>
          </a:xfrm>
          <a:prstGeom prst="rect">
            <a:avLst/>
          </a:prstGeom>
          <a:noFill/>
          <a:ln w="9525">
            <a:noFill/>
            <a:miter lim="800000"/>
            <a:headEnd/>
            <a:tailEnd/>
          </a:ln>
        </p:spPr>
        <p:txBody>
          <a:bodyPr wrap="none">
            <a:spAutoFit/>
          </a:bodyPr>
          <a:lstStyle/>
          <a:p>
            <a:r>
              <a:rPr lang="es-ES_tradnl" sz="1200" b="1"/>
              <a:t>11</a:t>
            </a:r>
            <a:endParaRPr lang="es-ES" sz="1200" b="1"/>
          </a:p>
        </p:txBody>
      </p:sp>
      <p:sp>
        <p:nvSpPr>
          <p:cNvPr id="168978" name="Text Box 19"/>
          <p:cNvSpPr txBox="1">
            <a:spLocks noChangeArrowheads="1"/>
          </p:cNvSpPr>
          <p:nvPr/>
        </p:nvSpPr>
        <p:spPr bwMode="auto">
          <a:xfrm>
            <a:off x="5408613" y="4233863"/>
            <a:ext cx="352425" cy="274637"/>
          </a:xfrm>
          <a:prstGeom prst="rect">
            <a:avLst/>
          </a:prstGeom>
          <a:noFill/>
          <a:ln w="9525">
            <a:noFill/>
            <a:miter lim="800000"/>
            <a:headEnd/>
            <a:tailEnd/>
          </a:ln>
        </p:spPr>
        <p:txBody>
          <a:bodyPr wrap="none">
            <a:spAutoFit/>
          </a:bodyPr>
          <a:lstStyle/>
          <a:p>
            <a:r>
              <a:rPr lang="es-ES_tradnl" sz="1200" b="1"/>
              <a:t>12</a:t>
            </a:r>
            <a:endParaRPr lang="es-ES" sz="1200" b="1"/>
          </a:p>
        </p:txBody>
      </p:sp>
      <p:sp>
        <p:nvSpPr>
          <p:cNvPr id="168979" name="Text Box 20"/>
          <p:cNvSpPr txBox="1">
            <a:spLocks noChangeArrowheads="1"/>
          </p:cNvSpPr>
          <p:nvPr/>
        </p:nvSpPr>
        <p:spPr bwMode="auto">
          <a:xfrm>
            <a:off x="5703888" y="4233863"/>
            <a:ext cx="352425" cy="274637"/>
          </a:xfrm>
          <a:prstGeom prst="rect">
            <a:avLst/>
          </a:prstGeom>
          <a:noFill/>
          <a:ln w="9525">
            <a:noFill/>
            <a:miter lim="800000"/>
            <a:headEnd/>
            <a:tailEnd/>
          </a:ln>
        </p:spPr>
        <p:txBody>
          <a:bodyPr wrap="none">
            <a:spAutoFit/>
          </a:bodyPr>
          <a:lstStyle/>
          <a:p>
            <a:r>
              <a:rPr lang="es-ES_tradnl" sz="1200" b="1"/>
              <a:t>13</a:t>
            </a:r>
            <a:endParaRPr lang="es-ES" sz="1200" b="1"/>
          </a:p>
        </p:txBody>
      </p:sp>
      <p:sp>
        <p:nvSpPr>
          <p:cNvPr id="168980" name="Text Box 21"/>
          <p:cNvSpPr txBox="1">
            <a:spLocks noChangeArrowheads="1"/>
          </p:cNvSpPr>
          <p:nvPr/>
        </p:nvSpPr>
        <p:spPr bwMode="auto">
          <a:xfrm>
            <a:off x="5991225" y="4233863"/>
            <a:ext cx="352425" cy="274637"/>
          </a:xfrm>
          <a:prstGeom prst="rect">
            <a:avLst/>
          </a:prstGeom>
          <a:noFill/>
          <a:ln w="9525">
            <a:noFill/>
            <a:miter lim="800000"/>
            <a:headEnd/>
            <a:tailEnd/>
          </a:ln>
        </p:spPr>
        <p:txBody>
          <a:bodyPr wrap="none">
            <a:spAutoFit/>
          </a:bodyPr>
          <a:lstStyle/>
          <a:p>
            <a:r>
              <a:rPr lang="es-ES_tradnl" sz="1200" b="1"/>
              <a:t>14</a:t>
            </a:r>
            <a:endParaRPr lang="es-ES" sz="1200" b="1"/>
          </a:p>
        </p:txBody>
      </p:sp>
      <p:sp>
        <p:nvSpPr>
          <p:cNvPr id="168981" name="Text Box 22"/>
          <p:cNvSpPr txBox="1">
            <a:spLocks noChangeArrowheads="1"/>
          </p:cNvSpPr>
          <p:nvPr/>
        </p:nvSpPr>
        <p:spPr bwMode="auto">
          <a:xfrm>
            <a:off x="6280150" y="4233863"/>
            <a:ext cx="352425" cy="274637"/>
          </a:xfrm>
          <a:prstGeom prst="rect">
            <a:avLst/>
          </a:prstGeom>
          <a:noFill/>
          <a:ln w="9525">
            <a:noFill/>
            <a:miter lim="800000"/>
            <a:headEnd/>
            <a:tailEnd/>
          </a:ln>
        </p:spPr>
        <p:txBody>
          <a:bodyPr wrap="none">
            <a:spAutoFit/>
          </a:bodyPr>
          <a:lstStyle/>
          <a:p>
            <a:r>
              <a:rPr lang="es-ES_tradnl" sz="1200" b="1"/>
              <a:t>15</a:t>
            </a:r>
            <a:endParaRPr lang="es-ES" sz="1200" b="1"/>
          </a:p>
        </p:txBody>
      </p:sp>
      <p:sp>
        <p:nvSpPr>
          <p:cNvPr id="168982" name="Text Box 23"/>
          <p:cNvSpPr txBox="1">
            <a:spLocks noChangeArrowheads="1"/>
          </p:cNvSpPr>
          <p:nvPr/>
        </p:nvSpPr>
        <p:spPr bwMode="auto">
          <a:xfrm>
            <a:off x="6567488" y="4233863"/>
            <a:ext cx="352425" cy="274637"/>
          </a:xfrm>
          <a:prstGeom prst="rect">
            <a:avLst/>
          </a:prstGeom>
          <a:noFill/>
          <a:ln w="9525">
            <a:noFill/>
            <a:miter lim="800000"/>
            <a:headEnd/>
            <a:tailEnd/>
          </a:ln>
        </p:spPr>
        <p:txBody>
          <a:bodyPr wrap="none">
            <a:spAutoFit/>
          </a:bodyPr>
          <a:lstStyle/>
          <a:p>
            <a:r>
              <a:rPr lang="es-ES_tradnl" sz="1200" b="1"/>
              <a:t>16</a:t>
            </a:r>
            <a:endParaRPr lang="es-ES" sz="1200" b="1"/>
          </a:p>
        </p:txBody>
      </p:sp>
      <p:sp>
        <p:nvSpPr>
          <p:cNvPr id="168983" name="Text Box 24"/>
          <p:cNvSpPr txBox="1">
            <a:spLocks noChangeArrowheads="1"/>
          </p:cNvSpPr>
          <p:nvPr/>
        </p:nvSpPr>
        <p:spPr bwMode="auto">
          <a:xfrm>
            <a:off x="6856413" y="4233863"/>
            <a:ext cx="352425" cy="274637"/>
          </a:xfrm>
          <a:prstGeom prst="rect">
            <a:avLst/>
          </a:prstGeom>
          <a:noFill/>
          <a:ln w="9525">
            <a:noFill/>
            <a:miter lim="800000"/>
            <a:headEnd/>
            <a:tailEnd/>
          </a:ln>
        </p:spPr>
        <p:txBody>
          <a:bodyPr wrap="none">
            <a:spAutoFit/>
          </a:bodyPr>
          <a:lstStyle/>
          <a:p>
            <a:r>
              <a:rPr lang="es-ES_tradnl" sz="1200" b="1"/>
              <a:t>17</a:t>
            </a:r>
            <a:endParaRPr lang="es-ES" sz="1200" b="1"/>
          </a:p>
        </p:txBody>
      </p:sp>
      <p:sp>
        <p:nvSpPr>
          <p:cNvPr id="168984" name="Text Box 25"/>
          <p:cNvSpPr txBox="1">
            <a:spLocks noChangeArrowheads="1"/>
          </p:cNvSpPr>
          <p:nvPr/>
        </p:nvSpPr>
        <p:spPr bwMode="auto">
          <a:xfrm>
            <a:off x="7143750" y="4233863"/>
            <a:ext cx="352425" cy="274637"/>
          </a:xfrm>
          <a:prstGeom prst="rect">
            <a:avLst/>
          </a:prstGeom>
          <a:noFill/>
          <a:ln w="9525">
            <a:noFill/>
            <a:miter lim="800000"/>
            <a:headEnd/>
            <a:tailEnd/>
          </a:ln>
        </p:spPr>
        <p:txBody>
          <a:bodyPr wrap="none">
            <a:spAutoFit/>
          </a:bodyPr>
          <a:lstStyle/>
          <a:p>
            <a:r>
              <a:rPr lang="es-ES_tradnl" sz="1200" b="1"/>
              <a:t>18</a:t>
            </a:r>
            <a:endParaRPr lang="es-ES" sz="1200" b="1"/>
          </a:p>
        </p:txBody>
      </p:sp>
      <p:sp>
        <p:nvSpPr>
          <p:cNvPr id="168985" name="Text Box 26"/>
          <p:cNvSpPr txBox="1">
            <a:spLocks noChangeArrowheads="1"/>
          </p:cNvSpPr>
          <p:nvPr/>
        </p:nvSpPr>
        <p:spPr bwMode="auto">
          <a:xfrm>
            <a:off x="7529513" y="3068638"/>
            <a:ext cx="1479550" cy="457200"/>
          </a:xfrm>
          <a:prstGeom prst="rect">
            <a:avLst/>
          </a:prstGeom>
          <a:noFill/>
          <a:ln w="9525">
            <a:noFill/>
            <a:miter lim="800000"/>
            <a:headEnd/>
            <a:tailEnd/>
          </a:ln>
        </p:spPr>
        <p:txBody>
          <a:bodyPr>
            <a:spAutoFit/>
          </a:bodyPr>
          <a:lstStyle/>
          <a:p>
            <a:pPr algn="ctr"/>
            <a:r>
              <a:rPr lang="es-ES_tradnl" sz="1200" b="1"/>
              <a:t>Canales de 20 nm de separación</a:t>
            </a:r>
            <a:endParaRPr lang="es-ES" sz="1200" b="1"/>
          </a:p>
        </p:txBody>
      </p:sp>
      <p:sp>
        <p:nvSpPr>
          <p:cNvPr id="168986" name="Line 27"/>
          <p:cNvSpPr>
            <a:spLocks noChangeShapeType="1"/>
          </p:cNvSpPr>
          <p:nvPr/>
        </p:nvSpPr>
        <p:spPr bwMode="auto">
          <a:xfrm flipH="1">
            <a:off x="7524750" y="3500438"/>
            <a:ext cx="287338" cy="504825"/>
          </a:xfrm>
          <a:prstGeom prst="line">
            <a:avLst/>
          </a:prstGeom>
          <a:noFill/>
          <a:ln w="9525">
            <a:solidFill>
              <a:schemeClr val="tx1"/>
            </a:solidFill>
            <a:round/>
            <a:headEnd/>
            <a:tailEnd type="triangle" w="med" len="med"/>
          </a:ln>
        </p:spPr>
        <p:txBody>
          <a:bodyPr/>
          <a:lstStyle/>
          <a:p>
            <a:endParaRPr lang="es-ES"/>
          </a:p>
        </p:txBody>
      </p:sp>
      <p:sp>
        <p:nvSpPr>
          <p:cNvPr id="30" name="2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68</a:t>
            </a:fld>
            <a:endParaRPr lang="es-E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44"/>
          <p:cNvPicPr>
            <a:picLocks noChangeAspect="1" noChangeArrowheads="1"/>
          </p:cNvPicPr>
          <p:nvPr/>
        </p:nvPicPr>
        <p:blipFill>
          <a:blip r:embed="rId3" cstate="print"/>
          <a:srcRect l="18355" t="38161" r="45888" b="17999"/>
          <a:stretch>
            <a:fillRect/>
          </a:stretch>
        </p:blipFill>
        <p:spPr bwMode="auto">
          <a:xfrm>
            <a:off x="395288" y="1865313"/>
            <a:ext cx="3814762" cy="3506787"/>
          </a:xfrm>
          <a:prstGeom prst="rect">
            <a:avLst/>
          </a:prstGeom>
          <a:noFill/>
          <a:ln w="9525">
            <a:noFill/>
            <a:miter lim="800000"/>
            <a:headEnd/>
            <a:tailEnd/>
          </a:ln>
        </p:spPr>
      </p:pic>
      <p:sp>
        <p:nvSpPr>
          <p:cNvPr id="169988" name="Text Box 45"/>
          <p:cNvSpPr txBox="1">
            <a:spLocks noChangeArrowheads="1"/>
          </p:cNvSpPr>
          <p:nvPr/>
        </p:nvSpPr>
        <p:spPr bwMode="auto">
          <a:xfrm>
            <a:off x="808038" y="5365750"/>
            <a:ext cx="2827337" cy="942975"/>
          </a:xfrm>
          <a:prstGeom prst="rect">
            <a:avLst/>
          </a:prstGeom>
          <a:noFill/>
          <a:ln w="9525">
            <a:noFill/>
            <a:miter lim="800000"/>
            <a:headEnd/>
            <a:tailEnd/>
          </a:ln>
        </p:spPr>
        <p:txBody>
          <a:bodyPr>
            <a:spAutoFit/>
          </a:bodyPr>
          <a:lstStyle/>
          <a:p>
            <a:pPr algn="ctr"/>
            <a:r>
              <a:rPr lang="es-ES_tradnl" sz="1400"/>
              <a:t>Comparación del espectro de propagación de CWDM sobre fibra sin pico de agua (G.652.D) y con pico de agua (G.652.B)</a:t>
            </a:r>
            <a:endParaRPr lang="es-ES" sz="1400"/>
          </a:p>
        </p:txBody>
      </p:sp>
      <p:sp>
        <p:nvSpPr>
          <p:cNvPr id="169989" name="Text Box 46"/>
          <p:cNvSpPr txBox="1">
            <a:spLocks noChangeArrowheads="1"/>
          </p:cNvSpPr>
          <p:nvPr/>
        </p:nvSpPr>
        <p:spPr bwMode="auto">
          <a:xfrm>
            <a:off x="1527175" y="1993900"/>
            <a:ext cx="844550" cy="304800"/>
          </a:xfrm>
          <a:prstGeom prst="rect">
            <a:avLst/>
          </a:prstGeom>
          <a:noFill/>
          <a:ln w="9525">
            <a:noFill/>
            <a:miter lim="800000"/>
            <a:headEnd/>
            <a:tailEnd/>
          </a:ln>
        </p:spPr>
        <p:txBody>
          <a:bodyPr wrap="none">
            <a:spAutoFit/>
          </a:bodyPr>
          <a:lstStyle/>
          <a:p>
            <a:r>
              <a:rPr lang="es-ES_tradnl" sz="1400"/>
              <a:t>G.652.D</a:t>
            </a:r>
            <a:endParaRPr lang="es-ES" sz="1400"/>
          </a:p>
        </p:txBody>
      </p:sp>
      <p:sp>
        <p:nvSpPr>
          <p:cNvPr id="169990" name="Text Box 47"/>
          <p:cNvSpPr txBox="1">
            <a:spLocks noChangeArrowheads="1"/>
          </p:cNvSpPr>
          <p:nvPr/>
        </p:nvSpPr>
        <p:spPr bwMode="auto">
          <a:xfrm>
            <a:off x="1495425" y="3360738"/>
            <a:ext cx="835025" cy="304800"/>
          </a:xfrm>
          <a:prstGeom prst="rect">
            <a:avLst/>
          </a:prstGeom>
          <a:noFill/>
          <a:ln w="9525">
            <a:noFill/>
            <a:miter lim="800000"/>
            <a:headEnd/>
            <a:tailEnd/>
          </a:ln>
        </p:spPr>
        <p:txBody>
          <a:bodyPr wrap="none">
            <a:spAutoFit/>
          </a:bodyPr>
          <a:lstStyle/>
          <a:p>
            <a:r>
              <a:rPr lang="es-ES_tradnl" sz="1400"/>
              <a:t>G.652.B</a:t>
            </a:r>
            <a:endParaRPr lang="es-ES" sz="1400"/>
          </a:p>
        </p:txBody>
      </p:sp>
      <p:pic>
        <p:nvPicPr>
          <p:cNvPr id="169991" name="Picture 48"/>
          <p:cNvPicPr>
            <a:picLocks noChangeAspect="1" noChangeArrowheads="1"/>
          </p:cNvPicPr>
          <p:nvPr/>
        </p:nvPicPr>
        <p:blipFill>
          <a:blip r:embed="rId4" cstate="print"/>
          <a:srcRect l="52637" t="45000" r="12148" b="30600"/>
          <a:stretch>
            <a:fillRect/>
          </a:stretch>
        </p:blipFill>
        <p:spPr bwMode="auto">
          <a:xfrm>
            <a:off x="4284663" y="2657475"/>
            <a:ext cx="4695825" cy="2443163"/>
          </a:xfrm>
          <a:prstGeom prst="rect">
            <a:avLst/>
          </a:prstGeom>
          <a:noFill/>
          <a:ln w="9525">
            <a:noFill/>
            <a:miter lim="800000"/>
            <a:headEnd/>
            <a:tailEnd/>
          </a:ln>
        </p:spPr>
      </p:pic>
      <p:sp>
        <p:nvSpPr>
          <p:cNvPr id="169992" name="Text Box 49"/>
          <p:cNvSpPr txBox="1">
            <a:spLocks noChangeArrowheads="1"/>
          </p:cNvSpPr>
          <p:nvPr/>
        </p:nvSpPr>
        <p:spPr bwMode="auto">
          <a:xfrm>
            <a:off x="5076825" y="5176838"/>
            <a:ext cx="3800475" cy="517525"/>
          </a:xfrm>
          <a:prstGeom prst="rect">
            <a:avLst/>
          </a:prstGeom>
          <a:noFill/>
          <a:ln w="9525">
            <a:noFill/>
            <a:miter lim="800000"/>
            <a:headEnd/>
            <a:tailEnd/>
          </a:ln>
        </p:spPr>
        <p:txBody>
          <a:bodyPr>
            <a:spAutoFit/>
          </a:bodyPr>
          <a:lstStyle/>
          <a:p>
            <a:pPr algn="ctr"/>
            <a:r>
              <a:rPr lang="es-ES_tradnl" sz="1400"/>
              <a:t>Estimación del mercado de fibras mundial (fuente KMI Research 2004)</a:t>
            </a:r>
            <a:endParaRPr lang="es-ES" sz="1400"/>
          </a:p>
        </p:txBody>
      </p:sp>
      <p:sp>
        <p:nvSpPr>
          <p:cNvPr id="169993" name="Text Box 50"/>
          <p:cNvSpPr txBox="1">
            <a:spLocks noChangeArrowheads="1"/>
          </p:cNvSpPr>
          <p:nvPr/>
        </p:nvSpPr>
        <p:spPr bwMode="auto">
          <a:xfrm>
            <a:off x="1658938" y="352425"/>
            <a:ext cx="5721350" cy="641350"/>
          </a:xfrm>
          <a:prstGeom prst="rect">
            <a:avLst/>
          </a:prstGeom>
          <a:noFill/>
          <a:ln w="9525">
            <a:noFill/>
            <a:miter lim="800000"/>
            <a:headEnd/>
            <a:tailEnd/>
          </a:ln>
        </p:spPr>
        <p:txBody>
          <a:bodyPr wrap="none">
            <a:spAutoFit/>
          </a:bodyPr>
          <a:lstStyle/>
          <a:p>
            <a:r>
              <a:rPr lang="es-ES_tradnl" sz="3600"/>
              <a:t>Fibras utilizadas en CWDM</a:t>
            </a:r>
            <a:endParaRPr lang="es-ES" sz="3600"/>
          </a:p>
        </p:txBody>
      </p:sp>
      <p:sp>
        <p:nvSpPr>
          <p:cNvPr id="169994" name="Text Box 51"/>
          <p:cNvSpPr txBox="1">
            <a:spLocks noChangeArrowheads="1"/>
          </p:cNvSpPr>
          <p:nvPr/>
        </p:nvSpPr>
        <p:spPr bwMode="auto">
          <a:xfrm>
            <a:off x="1763713" y="1312863"/>
            <a:ext cx="5559425" cy="457200"/>
          </a:xfrm>
          <a:prstGeom prst="rect">
            <a:avLst/>
          </a:prstGeom>
          <a:noFill/>
          <a:ln w="9525">
            <a:noFill/>
            <a:miter lim="800000"/>
            <a:headEnd/>
            <a:tailEnd/>
          </a:ln>
        </p:spPr>
        <p:txBody>
          <a:bodyPr wrap="none">
            <a:spAutoFit/>
          </a:bodyPr>
          <a:lstStyle/>
          <a:p>
            <a:r>
              <a:rPr lang="es-ES_tradnl" sz="2400"/>
              <a:t>CWDM prefiere fibras sin ‘pico de agua’</a:t>
            </a:r>
            <a:endParaRPr lang="es-ES" sz="2400"/>
          </a:p>
        </p:txBody>
      </p:sp>
      <p:sp>
        <p:nvSpPr>
          <p:cNvPr id="14" name="13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69</a:t>
            </a:fld>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2"/>
          <p:cNvSpPr txBox="1">
            <a:spLocks noChangeArrowheads="1"/>
          </p:cNvSpPr>
          <p:nvPr/>
        </p:nvSpPr>
        <p:spPr bwMode="auto">
          <a:xfrm>
            <a:off x="633731" y="2143116"/>
            <a:ext cx="2723823" cy="369332"/>
          </a:xfrm>
          <a:prstGeom prst="rect">
            <a:avLst/>
          </a:prstGeom>
          <a:noFill/>
          <a:ln w="9525">
            <a:noFill/>
            <a:miter lim="800000"/>
            <a:headEnd/>
            <a:tailEnd/>
          </a:ln>
        </p:spPr>
        <p:txBody>
          <a:bodyPr wrap="none">
            <a:spAutoFit/>
          </a:bodyPr>
          <a:lstStyle/>
          <a:p>
            <a:pPr algn="ctr"/>
            <a:r>
              <a:rPr lang="es-ES_tradnl" sz="1800" b="1" dirty="0" smtClean="0"/>
              <a:t>Fibra </a:t>
            </a:r>
            <a:r>
              <a:rPr lang="es-ES_tradnl" sz="1800" b="1" dirty="0" err="1" smtClean="0"/>
              <a:t>Multimodo</a:t>
            </a:r>
            <a:r>
              <a:rPr lang="es-ES_tradnl" sz="1800" b="1" dirty="0" smtClean="0"/>
              <a:t> </a:t>
            </a:r>
            <a:r>
              <a:rPr lang="es-ES_tradnl" sz="1800" b="1" dirty="0"/>
              <a:t>(MMF)</a:t>
            </a:r>
            <a:endParaRPr lang="es-ES" sz="1800" b="1" dirty="0"/>
          </a:p>
        </p:txBody>
      </p:sp>
      <p:sp>
        <p:nvSpPr>
          <p:cNvPr id="110597" name="Text Box 4"/>
          <p:cNvSpPr txBox="1">
            <a:spLocks noChangeArrowheads="1"/>
          </p:cNvSpPr>
          <p:nvPr/>
        </p:nvSpPr>
        <p:spPr bwMode="auto">
          <a:xfrm>
            <a:off x="923925" y="2736863"/>
            <a:ext cx="903288" cy="517525"/>
          </a:xfrm>
          <a:prstGeom prst="rect">
            <a:avLst/>
          </a:prstGeom>
          <a:noFill/>
          <a:ln w="9525">
            <a:noFill/>
            <a:miter lim="800000"/>
            <a:headEnd/>
            <a:tailEnd/>
          </a:ln>
        </p:spPr>
        <p:txBody>
          <a:bodyPr wrap="none">
            <a:spAutoFit/>
          </a:bodyPr>
          <a:lstStyle/>
          <a:p>
            <a:pPr algn="r"/>
            <a:r>
              <a:rPr lang="es-ES_tradnl" sz="1400" b="1"/>
              <a:t>Cubierta</a:t>
            </a:r>
          </a:p>
          <a:p>
            <a:pPr algn="r"/>
            <a:r>
              <a:rPr lang="es-ES_tradnl" sz="1400" b="1"/>
              <a:t>125 </a:t>
            </a:r>
            <a:r>
              <a:rPr lang="es-ES_tradnl" sz="1400" b="1">
                <a:sym typeface="Symbol" pitchFamily="18" charset="2"/>
              </a:rPr>
              <a:t>m</a:t>
            </a:r>
            <a:r>
              <a:rPr lang="es-ES_tradnl" sz="1400" b="1"/>
              <a:t> </a:t>
            </a:r>
            <a:endParaRPr lang="es-ES" sz="1400" b="1"/>
          </a:p>
        </p:txBody>
      </p:sp>
      <p:sp>
        <p:nvSpPr>
          <p:cNvPr id="110598" name="Text Box 5"/>
          <p:cNvSpPr txBox="1">
            <a:spLocks noChangeArrowheads="1"/>
          </p:cNvSpPr>
          <p:nvPr/>
        </p:nvSpPr>
        <p:spPr bwMode="auto">
          <a:xfrm>
            <a:off x="760413" y="3575063"/>
            <a:ext cx="1292225" cy="517525"/>
          </a:xfrm>
          <a:prstGeom prst="rect">
            <a:avLst/>
          </a:prstGeom>
          <a:noFill/>
          <a:ln w="9525">
            <a:noFill/>
            <a:miter lim="800000"/>
            <a:headEnd/>
            <a:tailEnd/>
          </a:ln>
        </p:spPr>
        <p:txBody>
          <a:bodyPr wrap="none">
            <a:spAutoFit/>
          </a:bodyPr>
          <a:lstStyle/>
          <a:p>
            <a:pPr algn="ctr"/>
            <a:r>
              <a:rPr lang="es-ES_tradnl" sz="1400" b="1"/>
              <a:t>Núcleo</a:t>
            </a:r>
          </a:p>
          <a:p>
            <a:pPr algn="ctr"/>
            <a:r>
              <a:rPr lang="es-ES_tradnl" sz="1400" b="1"/>
              <a:t>50 ó 62,5 </a:t>
            </a:r>
            <a:r>
              <a:rPr lang="es-ES_tradnl" sz="1400" b="1">
                <a:sym typeface="Symbol" pitchFamily="18" charset="2"/>
              </a:rPr>
              <a:t>m</a:t>
            </a:r>
            <a:r>
              <a:rPr lang="es-ES_tradnl" sz="1400" b="1"/>
              <a:t> </a:t>
            </a:r>
            <a:endParaRPr lang="es-ES" sz="1400" b="1"/>
          </a:p>
        </p:txBody>
      </p:sp>
      <p:sp>
        <p:nvSpPr>
          <p:cNvPr id="110601" name="Text Box 8"/>
          <p:cNvSpPr txBox="1">
            <a:spLocks noChangeArrowheads="1"/>
          </p:cNvSpPr>
          <p:nvPr/>
        </p:nvSpPr>
        <p:spPr bwMode="auto">
          <a:xfrm>
            <a:off x="1214414" y="357166"/>
            <a:ext cx="6947613" cy="1200329"/>
          </a:xfrm>
          <a:prstGeom prst="rect">
            <a:avLst/>
          </a:prstGeom>
          <a:noFill/>
          <a:ln w="9525">
            <a:noFill/>
            <a:miter lim="800000"/>
            <a:headEnd/>
            <a:tailEnd/>
          </a:ln>
        </p:spPr>
        <p:txBody>
          <a:bodyPr wrap="square">
            <a:spAutoFit/>
          </a:bodyPr>
          <a:lstStyle/>
          <a:p>
            <a:pPr algn="ctr"/>
            <a:r>
              <a:rPr lang="es-ES_tradnl" sz="3600" dirty="0" smtClean="0"/>
              <a:t>Estructura y transmisión de la luz en la fibra óptica </a:t>
            </a:r>
            <a:r>
              <a:rPr lang="es-ES_tradnl" sz="3600" dirty="0" err="1" smtClean="0"/>
              <a:t>multimodo</a:t>
            </a:r>
            <a:endParaRPr lang="es-ES" sz="3600" dirty="0"/>
          </a:p>
        </p:txBody>
      </p:sp>
      <p:grpSp>
        <p:nvGrpSpPr>
          <p:cNvPr id="2" name="Group 9"/>
          <p:cNvGrpSpPr>
            <a:grpSpLocks/>
          </p:cNvGrpSpPr>
          <p:nvPr/>
        </p:nvGrpSpPr>
        <p:grpSpPr bwMode="auto">
          <a:xfrm>
            <a:off x="2051720" y="2662250"/>
            <a:ext cx="1446213" cy="1446213"/>
            <a:chOff x="1983" y="1161"/>
            <a:chExt cx="567" cy="567"/>
          </a:xfrm>
        </p:grpSpPr>
        <p:sp>
          <p:nvSpPr>
            <p:cNvPr id="110677" name="Oval 10"/>
            <p:cNvSpPr>
              <a:spLocks noChangeArrowheads="1"/>
            </p:cNvSpPr>
            <p:nvPr/>
          </p:nvSpPr>
          <p:spPr bwMode="auto">
            <a:xfrm>
              <a:off x="1983" y="1161"/>
              <a:ext cx="567" cy="567"/>
            </a:xfrm>
            <a:prstGeom prst="ellipse">
              <a:avLst/>
            </a:prstGeom>
            <a:noFill/>
            <a:ln w="19050">
              <a:solidFill>
                <a:schemeClr val="tx1"/>
              </a:solidFill>
              <a:round/>
              <a:headEnd/>
              <a:tailEnd/>
            </a:ln>
          </p:spPr>
          <p:txBody>
            <a:bodyPr wrap="none" anchor="ctr"/>
            <a:lstStyle/>
            <a:p>
              <a:endParaRPr lang="es-ES"/>
            </a:p>
          </p:txBody>
        </p:sp>
        <p:sp>
          <p:nvSpPr>
            <p:cNvPr id="110678" name="Oval 11"/>
            <p:cNvSpPr>
              <a:spLocks noChangeArrowheads="1"/>
            </p:cNvSpPr>
            <p:nvPr/>
          </p:nvSpPr>
          <p:spPr bwMode="auto">
            <a:xfrm>
              <a:off x="2126" y="1302"/>
              <a:ext cx="283" cy="283"/>
            </a:xfrm>
            <a:prstGeom prst="ellipse">
              <a:avLst/>
            </a:prstGeom>
            <a:solidFill>
              <a:srgbClr val="FFFF00"/>
            </a:solidFill>
            <a:ln w="19050">
              <a:solidFill>
                <a:schemeClr val="tx1"/>
              </a:solidFill>
              <a:round/>
              <a:headEnd/>
              <a:tailEnd/>
            </a:ln>
          </p:spPr>
          <p:txBody>
            <a:bodyPr wrap="none" anchor="ctr"/>
            <a:lstStyle/>
            <a:p>
              <a:endParaRPr lang="es-ES"/>
            </a:p>
          </p:txBody>
        </p:sp>
      </p:grpSp>
      <p:grpSp>
        <p:nvGrpSpPr>
          <p:cNvPr id="5" name="Group 21"/>
          <p:cNvGrpSpPr>
            <a:grpSpLocks/>
          </p:cNvGrpSpPr>
          <p:nvPr/>
        </p:nvGrpSpPr>
        <p:grpSpPr bwMode="auto">
          <a:xfrm>
            <a:off x="4056063" y="3321063"/>
            <a:ext cx="449262" cy="885825"/>
            <a:chOff x="2874" y="2836"/>
            <a:chExt cx="283" cy="558"/>
          </a:xfrm>
        </p:grpSpPr>
        <p:sp>
          <p:nvSpPr>
            <p:cNvPr id="110665" name="Line 22"/>
            <p:cNvSpPr>
              <a:spLocks noChangeShapeType="1"/>
            </p:cNvSpPr>
            <p:nvPr/>
          </p:nvSpPr>
          <p:spPr bwMode="auto">
            <a:xfrm flipV="1">
              <a:off x="2987" y="2836"/>
              <a:ext cx="0" cy="558"/>
            </a:xfrm>
            <a:prstGeom prst="line">
              <a:avLst/>
            </a:prstGeom>
            <a:noFill/>
            <a:ln w="19050">
              <a:solidFill>
                <a:schemeClr val="tx1"/>
              </a:solidFill>
              <a:round/>
              <a:headEnd/>
              <a:tailEnd/>
            </a:ln>
          </p:spPr>
          <p:txBody>
            <a:bodyPr/>
            <a:lstStyle/>
            <a:p>
              <a:endParaRPr lang="es-ES"/>
            </a:p>
          </p:txBody>
        </p:sp>
        <p:sp>
          <p:nvSpPr>
            <p:cNvPr id="110666" name="Line 23"/>
            <p:cNvSpPr>
              <a:spLocks noChangeShapeType="1"/>
            </p:cNvSpPr>
            <p:nvPr/>
          </p:nvSpPr>
          <p:spPr bwMode="auto">
            <a:xfrm flipH="1">
              <a:off x="2874" y="3394"/>
              <a:ext cx="118" cy="0"/>
            </a:xfrm>
            <a:prstGeom prst="line">
              <a:avLst/>
            </a:prstGeom>
            <a:noFill/>
            <a:ln w="19050">
              <a:solidFill>
                <a:schemeClr val="tx1"/>
              </a:solidFill>
              <a:round/>
              <a:headEnd/>
              <a:tailEnd/>
            </a:ln>
          </p:spPr>
          <p:txBody>
            <a:bodyPr/>
            <a:lstStyle/>
            <a:p>
              <a:endParaRPr lang="es-ES"/>
            </a:p>
          </p:txBody>
        </p:sp>
        <p:sp>
          <p:nvSpPr>
            <p:cNvPr id="110667" name="Line 24"/>
            <p:cNvSpPr>
              <a:spLocks noChangeShapeType="1"/>
            </p:cNvSpPr>
            <p:nvPr/>
          </p:nvSpPr>
          <p:spPr bwMode="auto">
            <a:xfrm>
              <a:off x="2981" y="2836"/>
              <a:ext cx="68" cy="0"/>
            </a:xfrm>
            <a:prstGeom prst="line">
              <a:avLst/>
            </a:prstGeom>
            <a:noFill/>
            <a:ln w="19050">
              <a:solidFill>
                <a:schemeClr val="tx1"/>
              </a:solidFill>
              <a:round/>
              <a:headEnd/>
              <a:tailEnd/>
            </a:ln>
          </p:spPr>
          <p:txBody>
            <a:bodyPr/>
            <a:lstStyle/>
            <a:p>
              <a:endParaRPr lang="es-ES"/>
            </a:p>
          </p:txBody>
        </p:sp>
        <p:sp>
          <p:nvSpPr>
            <p:cNvPr id="110668" name="Line 25"/>
            <p:cNvSpPr>
              <a:spLocks noChangeShapeType="1"/>
            </p:cNvSpPr>
            <p:nvPr/>
          </p:nvSpPr>
          <p:spPr bwMode="auto">
            <a:xfrm flipV="1">
              <a:off x="3044" y="2836"/>
              <a:ext cx="0" cy="558"/>
            </a:xfrm>
            <a:prstGeom prst="line">
              <a:avLst/>
            </a:prstGeom>
            <a:noFill/>
            <a:ln w="19050">
              <a:solidFill>
                <a:schemeClr val="tx1"/>
              </a:solidFill>
              <a:round/>
              <a:headEnd/>
              <a:tailEnd/>
            </a:ln>
          </p:spPr>
          <p:txBody>
            <a:bodyPr/>
            <a:lstStyle/>
            <a:p>
              <a:endParaRPr lang="es-ES"/>
            </a:p>
          </p:txBody>
        </p:sp>
        <p:sp>
          <p:nvSpPr>
            <p:cNvPr id="110669" name="Line 26"/>
            <p:cNvSpPr>
              <a:spLocks noChangeShapeType="1"/>
            </p:cNvSpPr>
            <p:nvPr/>
          </p:nvSpPr>
          <p:spPr bwMode="auto">
            <a:xfrm flipH="1" flipV="1">
              <a:off x="3038" y="3393"/>
              <a:ext cx="119" cy="1"/>
            </a:xfrm>
            <a:prstGeom prst="line">
              <a:avLst/>
            </a:prstGeom>
            <a:noFill/>
            <a:ln w="19050">
              <a:solidFill>
                <a:schemeClr val="tx1"/>
              </a:solidFill>
              <a:round/>
              <a:headEnd/>
              <a:tailEnd/>
            </a:ln>
          </p:spPr>
          <p:txBody>
            <a:bodyPr/>
            <a:lstStyle/>
            <a:p>
              <a:endParaRPr lang="es-ES"/>
            </a:p>
          </p:txBody>
        </p:sp>
      </p:grpSp>
      <p:grpSp>
        <p:nvGrpSpPr>
          <p:cNvPr id="7" name="Group 34"/>
          <p:cNvGrpSpPr>
            <a:grpSpLocks/>
          </p:cNvGrpSpPr>
          <p:nvPr/>
        </p:nvGrpSpPr>
        <p:grpSpPr bwMode="auto">
          <a:xfrm>
            <a:off x="4835525" y="2941650"/>
            <a:ext cx="2925763" cy="1447800"/>
            <a:chOff x="2064" y="1161"/>
            <a:chExt cx="1360" cy="567"/>
          </a:xfrm>
        </p:grpSpPr>
        <p:sp>
          <p:nvSpPr>
            <p:cNvPr id="110661" name="Rectangle 35"/>
            <p:cNvSpPr>
              <a:spLocks noChangeArrowheads="1"/>
            </p:cNvSpPr>
            <p:nvPr/>
          </p:nvSpPr>
          <p:spPr bwMode="auto">
            <a:xfrm>
              <a:off x="2064" y="1161"/>
              <a:ext cx="1360" cy="567"/>
            </a:xfrm>
            <a:prstGeom prst="rect">
              <a:avLst/>
            </a:prstGeom>
            <a:noFill/>
            <a:ln w="19050">
              <a:solidFill>
                <a:schemeClr val="tx1"/>
              </a:solidFill>
              <a:miter lim="800000"/>
              <a:headEnd/>
              <a:tailEnd/>
            </a:ln>
          </p:spPr>
          <p:txBody>
            <a:bodyPr wrap="none" anchor="ctr"/>
            <a:lstStyle/>
            <a:p>
              <a:endParaRPr lang="es-ES"/>
            </a:p>
          </p:txBody>
        </p:sp>
        <p:sp>
          <p:nvSpPr>
            <p:cNvPr id="110662" name="Rectangle 36"/>
            <p:cNvSpPr>
              <a:spLocks noChangeArrowheads="1"/>
            </p:cNvSpPr>
            <p:nvPr/>
          </p:nvSpPr>
          <p:spPr bwMode="auto">
            <a:xfrm>
              <a:off x="2064" y="1304"/>
              <a:ext cx="1360" cy="283"/>
            </a:xfrm>
            <a:prstGeom prst="rect">
              <a:avLst/>
            </a:prstGeom>
            <a:solidFill>
              <a:srgbClr val="FFFF00"/>
            </a:solidFill>
            <a:ln w="19050">
              <a:solidFill>
                <a:schemeClr val="tx1"/>
              </a:solidFill>
              <a:miter lim="800000"/>
              <a:headEnd/>
              <a:tailEnd/>
            </a:ln>
          </p:spPr>
          <p:txBody>
            <a:bodyPr wrap="none" anchor="ctr"/>
            <a:lstStyle/>
            <a:p>
              <a:endParaRPr lang="es-ES"/>
            </a:p>
          </p:txBody>
        </p:sp>
      </p:grpSp>
      <p:sp>
        <p:nvSpPr>
          <p:cNvPr id="110610" name="Line 37"/>
          <p:cNvSpPr>
            <a:spLocks noChangeShapeType="1"/>
          </p:cNvSpPr>
          <p:nvPr/>
        </p:nvSpPr>
        <p:spPr bwMode="auto">
          <a:xfrm flipV="1">
            <a:off x="4843463" y="3314713"/>
            <a:ext cx="1452562" cy="320675"/>
          </a:xfrm>
          <a:prstGeom prst="line">
            <a:avLst/>
          </a:prstGeom>
          <a:noFill/>
          <a:ln w="19050">
            <a:solidFill>
              <a:srgbClr val="FF0000"/>
            </a:solidFill>
            <a:round/>
            <a:headEnd/>
            <a:tailEnd type="none" w="sm" len="sm"/>
          </a:ln>
        </p:spPr>
        <p:txBody>
          <a:bodyPr/>
          <a:lstStyle/>
          <a:p>
            <a:endParaRPr lang="es-ES"/>
          </a:p>
        </p:txBody>
      </p:sp>
      <p:sp>
        <p:nvSpPr>
          <p:cNvPr id="110611" name="Line 38"/>
          <p:cNvSpPr>
            <a:spLocks noChangeShapeType="1"/>
          </p:cNvSpPr>
          <p:nvPr/>
        </p:nvSpPr>
        <p:spPr bwMode="auto">
          <a:xfrm>
            <a:off x="6302375" y="3319475"/>
            <a:ext cx="1454150" cy="315913"/>
          </a:xfrm>
          <a:prstGeom prst="line">
            <a:avLst/>
          </a:prstGeom>
          <a:noFill/>
          <a:ln w="19050">
            <a:solidFill>
              <a:srgbClr val="FF0000"/>
            </a:solidFill>
            <a:round/>
            <a:headEnd/>
            <a:tailEnd type="none" w="sm" len="sm"/>
          </a:ln>
        </p:spPr>
        <p:txBody>
          <a:bodyPr/>
          <a:lstStyle/>
          <a:p>
            <a:endParaRPr lang="es-ES"/>
          </a:p>
        </p:txBody>
      </p:sp>
      <p:sp>
        <p:nvSpPr>
          <p:cNvPr id="110612" name="Line 39"/>
          <p:cNvSpPr>
            <a:spLocks noChangeShapeType="1"/>
          </p:cNvSpPr>
          <p:nvPr/>
        </p:nvSpPr>
        <p:spPr bwMode="auto">
          <a:xfrm flipV="1">
            <a:off x="4848225" y="3309950"/>
            <a:ext cx="746125" cy="325438"/>
          </a:xfrm>
          <a:prstGeom prst="line">
            <a:avLst/>
          </a:prstGeom>
          <a:noFill/>
          <a:ln w="19050">
            <a:solidFill>
              <a:srgbClr val="FF0000"/>
            </a:solidFill>
            <a:round/>
            <a:headEnd/>
            <a:tailEnd type="none" w="sm" len="sm"/>
          </a:ln>
        </p:spPr>
        <p:txBody>
          <a:bodyPr/>
          <a:lstStyle/>
          <a:p>
            <a:endParaRPr lang="es-ES"/>
          </a:p>
        </p:txBody>
      </p:sp>
      <p:sp>
        <p:nvSpPr>
          <p:cNvPr id="110613" name="Line 40"/>
          <p:cNvSpPr>
            <a:spLocks noChangeShapeType="1"/>
          </p:cNvSpPr>
          <p:nvPr/>
        </p:nvSpPr>
        <p:spPr bwMode="auto">
          <a:xfrm>
            <a:off x="5591175" y="3311538"/>
            <a:ext cx="1428750" cy="704850"/>
          </a:xfrm>
          <a:prstGeom prst="line">
            <a:avLst/>
          </a:prstGeom>
          <a:noFill/>
          <a:ln w="19050">
            <a:solidFill>
              <a:srgbClr val="FF0000"/>
            </a:solidFill>
            <a:round/>
            <a:headEnd/>
            <a:tailEnd type="none" w="sm" len="sm"/>
          </a:ln>
        </p:spPr>
        <p:txBody>
          <a:bodyPr/>
          <a:lstStyle/>
          <a:p>
            <a:endParaRPr lang="es-ES"/>
          </a:p>
        </p:txBody>
      </p:sp>
      <p:sp>
        <p:nvSpPr>
          <p:cNvPr id="110614" name="Line 41"/>
          <p:cNvSpPr>
            <a:spLocks noChangeShapeType="1"/>
          </p:cNvSpPr>
          <p:nvPr/>
        </p:nvSpPr>
        <p:spPr bwMode="auto">
          <a:xfrm flipV="1">
            <a:off x="7019925" y="3327413"/>
            <a:ext cx="727075" cy="682625"/>
          </a:xfrm>
          <a:prstGeom prst="line">
            <a:avLst/>
          </a:prstGeom>
          <a:noFill/>
          <a:ln w="19050">
            <a:solidFill>
              <a:srgbClr val="FF0000"/>
            </a:solidFill>
            <a:round/>
            <a:headEnd/>
            <a:tailEnd type="none" w="sm" len="sm"/>
          </a:ln>
        </p:spPr>
        <p:txBody>
          <a:bodyPr/>
          <a:lstStyle/>
          <a:p>
            <a:endParaRPr lang="es-ES"/>
          </a:p>
        </p:txBody>
      </p:sp>
      <p:sp>
        <p:nvSpPr>
          <p:cNvPr id="110615" name="Line 42"/>
          <p:cNvSpPr>
            <a:spLocks noChangeShapeType="1"/>
          </p:cNvSpPr>
          <p:nvPr/>
        </p:nvSpPr>
        <p:spPr bwMode="auto">
          <a:xfrm flipV="1">
            <a:off x="5081588" y="3511563"/>
            <a:ext cx="319087" cy="71437"/>
          </a:xfrm>
          <a:prstGeom prst="line">
            <a:avLst/>
          </a:prstGeom>
          <a:noFill/>
          <a:ln w="19050">
            <a:solidFill>
              <a:srgbClr val="FF0000"/>
            </a:solidFill>
            <a:round/>
            <a:headEnd/>
            <a:tailEnd type="stealth" w="sm" len="sm"/>
          </a:ln>
        </p:spPr>
        <p:txBody>
          <a:bodyPr/>
          <a:lstStyle/>
          <a:p>
            <a:endParaRPr lang="es-ES"/>
          </a:p>
        </p:txBody>
      </p:sp>
      <p:sp>
        <p:nvSpPr>
          <p:cNvPr id="110616" name="Line 43"/>
          <p:cNvSpPr>
            <a:spLocks noChangeShapeType="1"/>
          </p:cNvSpPr>
          <p:nvPr/>
        </p:nvSpPr>
        <p:spPr bwMode="auto">
          <a:xfrm flipV="1">
            <a:off x="5054600" y="3467113"/>
            <a:ext cx="169863" cy="79375"/>
          </a:xfrm>
          <a:prstGeom prst="line">
            <a:avLst/>
          </a:prstGeom>
          <a:noFill/>
          <a:ln w="19050">
            <a:solidFill>
              <a:srgbClr val="FF0000"/>
            </a:solidFill>
            <a:round/>
            <a:headEnd/>
            <a:tailEnd type="stealth" w="sm" len="sm"/>
          </a:ln>
        </p:spPr>
        <p:txBody>
          <a:bodyPr/>
          <a:lstStyle/>
          <a:p>
            <a:endParaRPr lang="es-ES"/>
          </a:p>
        </p:txBody>
      </p:sp>
      <p:sp>
        <p:nvSpPr>
          <p:cNvPr id="110617" name="Line 44"/>
          <p:cNvSpPr>
            <a:spLocks noChangeShapeType="1"/>
          </p:cNvSpPr>
          <p:nvPr/>
        </p:nvSpPr>
        <p:spPr bwMode="auto">
          <a:xfrm>
            <a:off x="5908675" y="3641738"/>
            <a:ext cx="203200" cy="0"/>
          </a:xfrm>
          <a:prstGeom prst="line">
            <a:avLst/>
          </a:prstGeom>
          <a:noFill/>
          <a:ln w="19050">
            <a:solidFill>
              <a:srgbClr val="FF0000"/>
            </a:solidFill>
            <a:round/>
            <a:headEnd/>
            <a:tailEnd type="stealth" w="sm" len="sm"/>
          </a:ln>
        </p:spPr>
        <p:txBody>
          <a:bodyPr/>
          <a:lstStyle/>
          <a:p>
            <a:endParaRPr lang="es-ES"/>
          </a:p>
        </p:txBody>
      </p:sp>
      <p:sp>
        <p:nvSpPr>
          <p:cNvPr id="110618" name="Line 45"/>
          <p:cNvSpPr>
            <a:spLocks noChangeShapeType="1"/>
          </p:cNvSpPr>
          <p:nvPr/>
        </p:nvSpPr>
        <p:spPr bwMode="auto">
          <a:xfrm flipV="1">
            <a:off x="4849813" y="3321063"/>
            <a:ext cx="490537" cy="319087"/>
          </a:xfrm>
          <a:prstGeom prst="line">
            <a:avLst/>
          </a:prstGeom>
          <a:noFill/>
          <a:ln w="19050">
            <a:solidFill>
              <a:srgbClr val="FF0000"/>
            </a:solidFill>
            <a:round/>
            <a:headEnd/>
            <a:tailEnd/>
          </a:ln>
        </p:spPr>
        <p:txBody>
          <a:bodyPr/>
          <a:lstStyle/>
          <a:p>
            <a:endParaRPr lang="es-ES"/>
          </a:p>
        </p:txBody>
      </p:sp>
      <p:sp>
        <p:nvSpPr>
          <p:cNvPr id="110619" name="Line 46"/>
          <p:cNvSpPr>
            <a:spLocks noChangeShapeType="1"/>
          </p:cNvSpPr>
          <p:nvPr/>
        </p:nvSpPr>
        <p:spPr bwMode="auto">
          <a:xfrm>
            <a:off x="5341938" y="3311538"/>
            <a:ext cx="973137" cy="698500"/>
          </a:xfrm>
          <a:prstGeom prst="line">
            <a:avLst/>
          </a:prstGeom>
          <a:noFill/>
          <a:ln w="19050">
            <a:solidFill>
              <a:srgbClr val="FF0000"/>
            </a:solidFill>
            <a:round/>
            <a:headEnd/>
            <a:tailEnd/>
          </a:ln>
        </p:spPr>
        <p:txBody>
          <a:bodyPr/>
          <a:lstStyle/>
          <a:p>
            <a:endParaRPr lang="es-ES"/>
          </a:p>
        </p:txBody>
      </p:sp>
      <p:sp>
        <p:nvSpPr>
          <p:cNvPr id="110620" name="Line 47"/>
          <p:cNvSpPr>
            <a:spLocks noChangeShapeType="1"/>
          </p:cNvSpPr>
          <p:nvPr/>
        </p:nvSpPr>
        <p:spPr bwMode="auto">
          <a:xfrm flipV="1">
            <a:off x="6311900" y="3327413"/>
            <a:ext cx="963613" cy="690562"/>
          </a:xfrm>
          <a:prstGeom prst="line">
            <a:avLst/>
          </a:prstGeom>
          <a:noFill/>
          <a:ln w="19050">
            <a:solidFill>
              <a:srgbClr val="FF0000"/>
            </a:solidFill>
            <a:round/>
            <a:headEnd/>
            <a:tailEnd/>
          </a:ln>
        </p:spPr>
        <p:txBody>
          <a:bodyPr/>
          <a:lstStyle/>
          <a:p>
            <a:endParaRPr lang="es-ES"/>
          </a:p>
        </p:txBody>
      </p:sp>
      <p:sp>
        <p:nvSpPr>
          <p:cNvPr id="110621" name="Line 48"/>
          <p:cNvSpPr>
            <a:spLocks noChangeShapeType="1"/>
          </p:cNvSpPr>
          <p:nvPr/>
        </p:nvSpPr>
        <p:spPr bwMode="auto">
          <a:xfrm>
            <a:off x="7275513" y="3321063"/>
            <a:ext cx="469900" cy="311150"/>
          </a:xfrm>
          <a:prstGeom prst="line">
            <a:avLst/>
          </a:prstGeom>
          <a:noFill/>
          <a:ln w="19050">
            <a:solidFill>
              <a:srgbClr val="FF0000"/>
            </a:solidFill>
            <a:round/>
            <a:headEnd/>
            <a:tailEnd/>
          </a:ln>
        </p:spPr>
        <p:txBody>
          <a:bodyPr/>
          <a:lstStyle/>
          <a:p>
            <a:endParaRPr lang="es-ES"/>
          </a:p>
        </p:txBody>
      </p:sp>
      <p:sp>
        <p:nvSpPr>
          <p:cNvPr id="110622" name="Line 49"/>
          <p:cNvSpPr>
            <a:spLocks noChangeShapeType="1"/>
          </p:cNvSpPr>
          <p:nvPr/>
        </p:nvSpPr>
        <p:spPr bwMode="auto">
          <a:xfrm flipV="1">
            <a:off x="4843463" y="3317888"/>
            <a:ext cx="376237" cy="317500"/>
          </a:xfrm>
          <a:prstGeom prst="line">
            <a:avLst/>
          </a:prstGeom>
          <a:noFill/>
          <a:ln w="19050">
            <a:solidFill>
              <a:srgbClr val="FF0000"/>
            </a:solidFill>
            <a:round/>
            <a:headEnd/>
            <a:tailEnd/>
          </a:ln>
        </p:spPr>
        <p:txBody>
          <a:bodyPr/>
          <a:lstStyle/>
          <a:p>
            <a:endParaRPr lang="es-ES"/>
          </a:p>
        </p:txBody>
      </p:sp>
      <p:sp>
        <p:nvSpPr>
          <p:cNvPr id="110623" name="Line 50"/>
          <p:cNvSpPr>
            <a:spLocks noChangeShapeType="1"/>
          </p:cNvSpPr>
          <p:nvPr/>
        </p:nvSpPr>
        <p:spPr bwMode="auto">
          <a:xfrm>
            <a:off x="5227638" y="3321063"/>
            <a:ext cx="723900" cy="696912"/>
          </a:xfrm>
          <a:prstGeom prst="line">
            <a:avLst/>
          </a:prstGeom>
          <a:noFill/>
          <a:ln w="19050">
            <a:solidFill>
              <a:srgbClr val="FF0000"/>
            </a:solidFill>
            <a:round/>
            <a:headEnd/>
            <a:tailEnd/>
          </a:ln>
        </p:spPr>
        <p:txBody>
          <a:bodyPr/>
          <a:lstStyle/>
          <a:p>
            <a:endParaRPr lang="es-ES"/>
          </a:p>
        </p:txBody>
      </p:sp>
      <p:sp>
        <p:nvSpPr>
          <p:cNvPr id="110624" name="Line 51"/>
          <p:cNvSpPr>
            <a:spLocks noChangeShapeType="1"/>
          </p:cNvSpPr>
          <p:nvPr/>
        </p:nvSpPr>
        <p:spPr bwMode="auto">
          <a:xfrm flipV="1">
            <a:off x="5951538" y="3317888"/>
            <a:ext cx="706437" cy="693737"/>
          </a:xfrm>
          <a:prstGeom prst="line">
            <a:avLst/>
          </a:prstGeom>
          <a:noFill/>
          <a:ln w="19050">
            <a:solidFill>
              <a:srgbClr val="FF0000"/>
            </a:solidFill>
            <a:round/>
            <a:headEnd/>
            <a:tailEnd/>
          </a:ln>
        </p:spPr>
        <p:txBody>
          <a:bodyPr/>
          <a:lstStyle/>
          <a:p>
            <a:endParaRPr lang="es-ES"/>
          </a:p>
        </p:txBody>
      </p:sp>
      <p:sp>
        <p:nvSpPr>
          <p:cNvPr id="110625" name="Line 52"/>
          <p:cNvSpPr>
            <a:spLocks noChangeShapeType="1"/>
          </p:cNvSpPr>
          <p:nvPr/>
        </p:nvSpPr>
        <p:spPr bwMode="auto">
          <a:xfrm>
            <a:off x="6661150" y="3325825"/>
            <a:ext cx="682625" cy="690563"/>
          </a:xfrm>
          <a:prstGeom prst="line">
            <a:avLst/>
          </a:prstGeom>
          <a:noFill/>
          <a:ln w="19050">
            <a:solidFill>
              <a:srgbClr val="FF0000"/>
            </a:solidFill>
            <a:round/>
            <a:headEnd/>
            <a:tailEnd/>
          </a:ln>
        </p:spPr>
        <p:txBody>
          <a:bodyPr/>
          <a:lstStyle/>
          <a:p>
            <a:endParaRPr lang="es-ES"/>
          </a:p>
        </p:txBody>
      </p:sp>
      <p:sp>
        <p:nvSpPr>
          <p:cNvPr id="110626" name="Line 53"/>
          <p:cNvSpPr>
            <a:spLocks noChangeShapeType="1"/>
          </p:cNvSpPr>
          <p:nvPr/>
        </p:nvSpPr>
        <p:spPr bwMode="auto">
          <a:xfrm flipV="1">
            <a:off x="7345363" y="3651263"/>
            <a:ext cx="406400" cy="360362"/>
          </a:xfrm>
          <a:prstGeom prst="line">
            <a:avLst/>
          </a:prstGeom>
          <a:noFill/>
          <a:ln w="19050">
            <a:solidFill>
              <a:srgbClr val="FF0000"/>
            </a:solidFill>
            <a:round/>
            <a:headEnd/>
            <a:tailEnd/>
          </a:ln>
        </p:spPr>
        <p:txBody>
          <a:bodyPr/>
          <a:lstStyle/>
          <a:p>
            <a:endParaRPr lang="es-ES"/>
          </a:p>
        </p:txBody>
      </p:sp>
      <p:sp>
        <p:nvSpPr>
          <p:cNvPr id="110627" name="Line 54"/>
          <p:cNvSpPr>
            <a:spLocks noChangeShapeType="1"/>
          </p:cNvSpPr>
          <p:nvPr/>
        </p:nvSpPr>
        <p:spPr bwMode="auto">
          <a:xfrm>
            <a:off x="4848225" y="3641738"/>
            <a:ext cx="2925763" cy="0"/>
          </a:xfrm>
          <a:prstGeom prst="line">
            <a:avLst/>
          </a:prstGeom>
          <a:noFill/>
          <a:ln w="19050">
            <a:solidFill>
              <a:srgbClr val="FF0000"/>
            </a:solidFill>
            <a:round/>
            <a:headEnd/>
            <a:tailEnd/>
          </a:ln>
        </p:spPr>
        <p:txBody>
          <a:bodyPr/>
          <a:lstStyle/>
          <a:p>
            <a:endParaRPr lang="es-ES"/>
          </a:p>
        </p:txBody>
      </p:sp>
      <p:sp>
        <p:nvSpPr>
          <p:cNvPr id="110628" name="Line 55"/>
          <p:cNvSpPr>
            <a:spLocks noChangeShapeType="1"/>
          </p:cNvSpPr>
          <p:nvPr/>
        </p:nvSpPr>
        <p:spPr bwMode="auto">
          <a:xfrm>
            <a:off x="5621338" y="3700475"/>
            <a:ext cx="95250" cy="92075"/>
          </a:xfrm>
          <a:prstGeom prst="line">
            <a:avLst/>
          </a:prstGeom>
          <a:noFill/>
          <a:ln w="19050">
            <a:solidFill>
              <a:srgbClr val="FF0000"/>
            </a:solidFill>
            <a:round/>
            <a:headEnd/>
            <a:tailEnd type="stealth" w="sm" len="sm"/>
          </a:ln>
        </p:spPr>
        <p:txBody>
          <a:bodyPr/>
          <a:lstStyle/>
          <a:p>
            <a:endParaRPr lang="es-ES"/>
          </a:p>
        </p:txBody>
      </p:sp>
      <p:sp>
        <p:nvSpPr>
          <p:cNvPr id="110629" name="Line 56"/>
          <p:cNvSpPr>
            <a:spLocks noChangeShapeType="1"/>
          </p:cNvSpPr>
          <p:nvPr/>
        </p:nvSpPr>
        <p:spPr bwMode="auto">
          <a:xfrm>
            <a:off x="5872163" y="3689363"/>
            <a:ext cx="112712" cy="85725"/>
          </a:xfrm>
          <a:prstGeom prst="line">
            <a:avLst/>
          </a:prstGeom>
          <a:noFill/>
          <a:ln w="19050">
            <a:solidFill>
              <a:srgbClr val="FF0000"/>
            </a:solidFill>
            <a:round/>
            <a:headEnd/>
            <a:tailEnd type="stealth" w="sm" len="sm"/>
          </a:ln>
        </p:spPr>
        <p:txBody>
          <a:bodyPr/>
          <a:lstStyle/>
          <a:p>
            <a:endParaRPr lang="es-ES"/>
          </a:p>
        </p:txBody>
      </p:sp>
      <p:sp>
        <p:nvSpPr>
          <p:cNvPr id="110632" name="Line 61"/>
          <p:cNvSpPr>
            <a:spLocks noChangeShapeType="1"/>
          </p:cNvSpPr>
          <p:nvPr/>
        </p:nvSpPr>
        <p:spPr bwMode="auto">
          <a:xfrm flipV="1">
            <a:off x="1762125" y="3498863"/>
            <a:ext cx="635000" cy="215900"/>
          </a:xfrm>
          <a:prstGeom prst="line">
            <a:avLst/>
          </a:prstGeom>
          <a:noFill/>
          <a:ln w="9525">
            <a:solidFill>
              <a:schemeClr val="tx1"/>
            </a:solidFill>
            <a:round/>
            <a:headEnd/>
            <a:tailEnd type="triangle" w="med" len="med"/>
          </a:ln>
        </p:spPr>
        <p:txBody>
          <a:bodyPr/>
          <a:lstStyle/>
          <a:p>
            <a:endParaRPr lang="es-ES"/>
          </a:p>
        </p:txBody>
      </p:sp>
      <p:sp>
        <p:nvSpPr>
          <p:cNvPr id="110633" name="Line 62"/>
          <p:cNvSpPr>
            <a:spLocks noChangeShapeType="1"/>
          </p:cNvSpPr>
          <p:nvPr/>
        </p:nvSpPr>
        <p:spPr bwMode="auto">
          <a:xfrm>
            <a:off x="1800225" y="2965463"/>
            <a:ext cx="279400" cy="114300"/>
          </a:xfrm>
          <a:prstGeom prst="line">
            <a:avLst/>
          </a:prstGeom>
          <a:noFill/>
          <a:ln w="9525">
            <a:solidFill>
              <a:schemeClr val="tx1"/>
            </a:solidFill>
            <a:round/>
            <a:headEnd/>
            <a:tailEnd type="triangle" w="med" len="med"/>
          </a:ln>
        </p:spPr>
        <p:txBody>
          <a:bodyPr/>
          <a:lstStyle/>
          <a:p>
            <a:endParaRPr lang="es-ES"/>
          </a:p>
        </p:txBody>
      </p:sp>
      <p:sp>
        <p:nvSpPr>
          <p:cNvPr id="110634" name="Text Box 63"/>
          <p:cNvSpPr txBox="1">
            <a:spLocks noChangeArrowheads="1"/>
          </p:cNvSpPr>
          <p:nvPr/>
        </p:nvSpPr>
        <p:spPr bwMode="auto">
          <a:xfrm>
            <a:off x="3810000" y="4697425"/>
            <a:ext cx="931863" cy="517525"/>
          </a:xfrm>
          <a:prstGeom prst="rect">
            <a:avLst/>
          </a:prstGeom>
          <a:noFill/>
          <a:ln w="9525">
            <a:noFill/>
            <a:miter lim="800000"/>
            <a:headEnd/>
            <a:tailEnd/>
          </a:ln>
        </p:spPr>
        <p:txBody>
          <a:bodyPr wrap="none">
            <a:spAutoFit/>
          </a:bodyPr>
          <a:lstStyle/>
          <a:p>
            <a:pPr algn="ctr"/>
            <a:r>
              <a:rPr lang="es-ES_tradnl" sz="1400" b="1"/>
              <a:t>Pulso</a:t>
            </a:r>
          </a:p>
          <a:p>
            <a:pPr algn="ctr"/>
            <a:r>
              <a:rPr lang="es-ES_tradnl" sz="1400" b="1"/>
              <a:t>entrante </a:t>
            </a:r>
            <a:endParaRPr lang="es-ES" sz="1400" b="1"/>
          </a:p>
        </p:txBody>
      </p:sp>
      <p:sp>
        <p:nvSpPr>
          <p:cNvPr id="110635" name="Line 64"/>
          <p:cNvSpPr>
            <a:spLocks noChangeShapeType="1"/>
          </p:cNvSpPr>
          <p:nvPr/>
        </p:nvSpPr>
        <p:spPr bwMode="auto">
          <a:xfrm flipH="1" flipV="1">
            <a:off x="4284663" y="4349763"/>
            <a:ext cx="0" cy="368300"/>
          </a:xfrm>
          <a:prstGeom prst="line">
            <a:avLst/>
          </a:prstGeom>
          <a:noFill/>
          <a:ln w="9525">
            <a:solidFill>
              <a:schemeClr val="tx1"/>
            </a:solidFill>
            <a:round/>
            <a:headEnd/>
            <a:tailEnd type="triangle" w="med" len="med"/>
          </a:ln>
        </p:spPr>
        <p:txBody>
          <a:bodyPr/>
          <a:lstStyle/>
          <a:p>
            <a:endParaRPr lang="es-ES"/>
          </a:p>
        </p:txBody>
      </p:sp>
      <p:sp>
        <p:nvSpPr>
          <p:cNvPr id="110637" name="Text Box 66"/>
          <p:cNvSpPr txBox="1">
            <a:spLocks noChangeArrowheads="1"/>
          </p:cNvSpPr>
          <p:nvPr/>
        </p:nvSpPr>
        <p:spPr bwMode="auto">
          <a:xfrm>
            <a:off x="7851775" y="4641863"/>
            <a:ext cx="892175" cy="517525"/>
          </a:xfrm>
          <a:prstGeom prst="rect">
            <a:avLst/>
          </a:prstGeom>
          <a:noFill/>
          <a:ln w="9525">
            <a:noFill/>
            <a:miter lim="800000"/>
            <a:headEnd/>
            <a:tailEnd/>
          </a:ln>
        </p:spPr>
        <p:txBody>
          <a:bodyPr wrap="none">
            <a:spAutoFit/>
          </a:bodyPr>
          <a:lstStyle/>
          <a:p>
            <a:pPr algn="ctr"/>
            <a:r>
              <a:rPr lang="es-ES_tradnl" sz="1400" b="1"/>
              <a:t>Pulso</a:t>
            </a:r>
          </a:p>
          <a:p>
            <a:pPr algn="ctr"/>
            <a:r>
              <a:rPr lang="es-ES_tradnl" sz="1400" b="1"/>
              <a:t>saliente </a:t>
            </a:r>
            <a:endParaRPr lang="es-ES" sz="1400" b="1"/>
          </a:p>
        </p:txBody>
      </p:sp>
      <p:sp>
        <p:nvSpPr>
          <p:cNvPr id="110638" name="Line 67"/>
          <p:cNvSpPr>
            <a:spLocks noChangeShapeType="1"/>
          </p:cNvSpPr>
          <p:nvPr/>
        </p:nvSpPr>
        <p:spPr bwMode="auto">
          <a:xfrm flipH="1" flipV="1">
            <a:off x="8305800" y="4235463"/>
            <a:ext cx="0" cy="406400"/>
          </a:xfrm>
          <a:prstGeom prst="line">
            <a:avLst/>
          </a:prstGeom>
          <a:noFill/>
          <a:ln w="9525">
            <a:solidFill>
              <a:schemeClr val="tx1"/>
            </a:solidFill>
            <a:round/>
            <a:headEnd/>
            <a:tailEnd type="triangle" w="med" len="med"/>
          </a:ln>
        </p:spPr>
        <p:txBody>
          <a:bodyPr/>
          <a:lstStyle/>
          <a:p>
            <a:endParaRPr lang="es-ES"/>
          </a:p>
        </p:txBody>
      </p:sp>
      <p:sp>
        <p:nvSpPr>
          <p:cNvPr id="110640" name="Line 72"/>
          <p:cNvSpPr>
            <a:spLocks noChangeShapeType="1"/>
          </p:cNvSpPr>
          <p:nvPr/>
        </p:nvSpPr>
        <p:spPr bwMode="auto">
          <a:xfrm flipV="1">
            <a:off x="4840288" y="3305188"/>
            <a:ext cx="252412" cy="334962"/>
          </a:xfrm>
          <a:prstGeom prst="line">
            <a:avLst/>
          </a:prstGeom>
          <a:noFill/>
          <a:ln w="19050">
            <a:solidFill>
              <a:srgbClr val="FF0000"/>
            </a:solidFill>
            <a:round/>
            <a:headEnd/>
            <a:tailEnd/>
          </a:ln>
        </p:spPr>
        <p:txBody>
          <a:bodyPr/>
          <a:lstStyle/>
          <a:p>
            <a:endParaRPr lang="es-ES"/>
          </a:p>
        </p:txBody>
      </p:sp>
      <p:sp>
        <p:nvSpPr>
          <p:cNvPr id="110641" name="Line 73"/>
          <p:cNvSpPr>
            <a:spLocks noChangeShapeType="1"/>
          </p:cNvSpPr>
          <p:nvPr/>
        </p:nvSpPr>
        <p:spPr bwMode="auto">
          <a:xfrm flipV="1">
            <a:off x="5086350" y="2936888"/>
            <a:ext cx="434975" cy="371475"/>
          </a:xfrm>
          <a:prstGeom prst="line">
            <a:avLst/>
          </a:prstGeom>
          <a:noFill/>
          <a:ln w="19050">
            <a:solidFill>
              <a:srgbClr val="FF0000"/>
            </a:solidFill>
            <a:prstDash val="sysDot"/>
            <a:round/>
            <a:headEnd/>
            <a:tailEnd/>
          </a:ln>
        </p:spPr>
        <p:txBody>
          <a:bodyPr/>
          <a:lstStyle/>
          <a:p>
            <a:endParaRPr lang="es-ES"/>
          </a:p>
        </p:txBody>
      </p:sp>
      <p:sp>
        <p:nvSpPr>
          <p:cNvPr id="110642" name="Line 75"/>
          <p:cNvSpPr>
            <a:spLocks noChangeShapeType="1"/>
          </p:cNvSpPr>
          <p:nvPr/>
        </p:nvSpPr>
        <p:spPr bwMode="auto">
          <a:xfrm flipV="1">
            <a:off x="4832350" y="3306775"/>
            <a:ext cx="157163" cy="338138"/>
          </a:xfrm>
          <a:prstGeom prst="line">
            <a:avLst/>
          </a:prstGeom>
          <a:noFill/>
          <a:ln w="19050">
            <a:solidFill>
              <a:srgbClr val="FF0000"/>
            </a:solidFill>
            <a:round/>
            <a:headEnd/>
            <a:tailEnd/>
          </a:ln>
        </p:spPr>
        <p:txBody>
          <a:bodyPr/>
          <a:lstStyle/>
          <a:p>
            <a:endParaRPr lang="es-ES"/>
          </a:p>
        </p:txBody>
      </p:sp>
      <p:sp>
        <p:nvSpPr>
          <p:cNvPr id="110643" name="Line 76"/>
          <p:cNvSpPr>
            <a:spLocks noChangeShapeType="1"/>
          </p:cNvSpPr>
          <p:nvPr/>
        </p:nvSpPr>
        <p:spPr bwMode="auto">
          <a:xfrm flipV="1">
            <a:off x="4991100" y="2935300"/>
            <a:ext cx="322263" cy="369888"/>
          </a:xfrm>
          <a:prstGeom prst="line">
            <a:avLst/>
          </a:prstGeom>
          <a:noFill/>
          <a:ln w="19050">
            <a:solidFill>
              <a:srgbClr val="FF0000"/>
            </a:solidFill>
            <a:prstDash val="sysDot"/>
            <a:round/>
            <a:headEnd/>
            <a:tailEnd/>
          </a:ln>
        </p:spPr>
        <p:txBody>
          <a:bodyPr/>
          <a:lstStyle/>
          <a:p>
            <a:endParaRPr lang="es-ES"/>
          </a:p>
        </p:txBody>
      </p:sp>
      <p:sp>
        <p:nvSpPr>
          <p:cNvPr id="110644" name="Text Box 77"/>
          <p:cNvSpPr txBox="1">
            <a:spLocks noChangeArrowheads="1"/>
          </p:cNvSpPr>
          <p:nvPr/>
        </p:nvSpPr>
        <p:spPr bwMode="auto">
          <a:xfrm>
            <a:off x="2484438" y="2694000"/>
            <a:ext cx="603250" cy="304800"/>
          </a:xfrm>
          <a:prstGeom prst="rect">
            <a:avLst/>
          </a:prstGeom>
          <a:noFill/>
          <a:ln w="9525">
            <a:noFill/>
            <a:miter lim="800000"/>
            <a:headEnd/>
            <a:tailEnd/>
          </a:ln>
        </p:spPr>
        <p:txBody>
          <a:bodyPr wrap="none">
            <a:spAutoFit/>
          </a:bodyPr>
          <a:lstStyle/>
          <a:p>
            <a:pPr algn="r"/>
            <a:r>
              <a:rPr lang="es-ES_tradnl" sz="1400" b="1"/>
              <a:t>SiO</a:t>
            </a:r>
            <a:r>
              <a:rPr lang="es-ES_tradnl" sz="1400" b="1" baseline="-25000"/>
              <a:t>2</a:t>
            </a:r>
            <a:r>
              <a:rPr lang="es-ES_tradnl" sz="1400" b="1"/>
              <a:t> </a:t>
            </a:r>
            <a:endParaRPr lang="es-ES" sz="1400" b="1"/>
          </a:p>
        </p:txBody>
      </p:sp>
      <p:sp>
        <p:nvSpPr>
          <p:cNvPr id="110646" name="Text Box 79"/>
          <p:cNvSpPr txBox="1">
            <a:spLocks noChangeArrowheads="1"/>
          </p:cNvSpPr>
          <p:nvPr/>
        </p:nvSpPr>
        <p:spPr bwMode="auto">
          <a:xfrm>
            <a:off x="2530475" y="3054363"/>
            <a:ext cx="603250" cy="304800"/>
          </a:xfrm>
          <a:prstGeom prst="rect">
            <a:avLst/>
          </a:prstGeom>
          <a:noFill/>
          <a:ln w="9525">
            <a:noFill/>
            <a:miter lim="800000"/>
            <a:headEnd/>
            <a:tailEnd/>
          </a:ln>
        </p:spPr>
        <p:txBody>
          <a:bodyPr wrap="none">
            <a:spAutoFit/>
          </a:bodyPr>
          <a:lstStyle/>
          <a:p>
            <a:pPr algn="r"/>
            <a:r>
              <a:rPr lang="es-ES_tradnl" sz="1400" b="1" dirty="0"/>
              <a:t>SiO</a:t>
            </a:r>
            <a:r>
              <a:rPr lang="es-ES_tradnl" sz="1400" b="1" baseline="-25000" dirty="0"/>
              <a:t>2</a:t>
            </a:r>
            <a:r>
              <a:rPr lang="es-ES_tradnl" sz="1400" b="1" dirty="0"/>
              <a:t> </a:t>
            </a:r>
            <a:endParaRPr lang="es-ES" sz="1400" b="1" dirty="0"/>
          </a:p>
        </p:txBody>
      </p:sp>
      <p:sp>
        <p:nvSpPr>
          <p:cNvPr id="110647" name="Text Box 80"/>
          <p:cNvSpPr txBox="1">
            <a:spLocks noChangeArrowheads="1"/>
          </p:cNvSpPr>
          <p:nvPr/>
        </p:nvSpPr>
        <p:spPr bwMode="auto">
          <a:xfrm>
            <a:off x="2527300" y="3348050"/>
            <a:ext cx="606425" cy="274638"/>
          </a:xfrm>
          <a:prstGeom prst="rect">
            <a:avLst/>
          </a:prstGeom>
          <a:noFill/>
          <a:ln w="9525">
            <a:noFill/>
            <a:miter lim="800000"/>
            <a:headEnd/>
            <a:tailEnd/>
          </a:ln>
        </p:spPr>
        <p:txBody>
          <a:bodyPr wrap="none">
            <a:spAutoFit/>
          </a:bodyPr>
          <a:lstStyle/>
          <a:p>
            <a:pPr algn="r"/>
            <a:r>
              <a:rPr lang="es-ES_tradnl" sz="1200" b="1"/>
              <a:t>GeO</a:t>
            </a:r>
            <a:r>
              <a:rPr lang="es-ES_tradnl" sz="1200" b="1" baseline="-25000"/>
              <a:t>2</a:t>
            </a:r>
            <a:r>
              <a:rPr lang="es-ES_tradnl" sz="1200" b="1"/>
              <a:t> </a:t>
            </a:r>
            <a:endParaRPr lang="es-ES" sz="1200" b="1"/>
          </a:p>
        </p:txBody>
      </p:sp>
      <p:sp>
        <p:nvSpPr>
          <p:cNvPr id="110648" name="Text Box 81"/>
          <p:cNvSpPr txBox="1">
            <a:spLocks noChangeArrowheads="1"/>
          </p:cNvSpPr>
          <p:nvPr/>
        </p:nvSpPr>
        <p:spPr bwMode="auto">
          <a:xfrm>
            <a:off x="5797550" y="2117738"/>
            <a:ext cx="2519363" cy="639762"/>
          </a:xfrm>
          <a:prstGeom prst="rect">
            <a:avLst/>
          </a:prstGeom>
          <a:noFill/>
          <a:ln w="9525">
            <a:noFill/>
            <a:miter lim="800000"/>
            <a:headEnd/>
            <a:tailEnd/>
          </a:ln>
        </p:spPr>
        <p:txBody>
          <a:bodyPr>
            <a:spAutoFit/>
          </a:bodyPr>
          <a:lstStyle/>
          <a:p>
            <a:r>
              <a:rPr lang="es-ES" sz="1200" b="1"/>
              <a:t>Estos haces no rebotan y se pierden porque su ángulo es menor que el ángulo crítico</a:t>
            </a:r>
          </a:p>
        </p:txBody>
      </p:sp>
      <p:sp>
        <p:nvSpPr>
          <p:cNvPr id="110649" name="Line 82"/>
          <p:cNvSpPr>
            <a:spLocks noChangeShapeType="1"/>
          </p:cNvSpPr>
          <p:nvPr/>
        </p:nvSpPr>
        <p:spPr bwMode="auto">
          <a:xfrm flipH="1">
            <a:off x="5435600" y="2686063"/>
            <a:ext cx="360363" cy="214312"/>
          </a:xfrm>
          <a:prstGeom prst="line">
            <a:avLst/>
          </a:prstGeom>
          <a:noFill/>
          <a:ln w="9525">
            <a:solidFill>
              <a:schemeClr val="tx1"/>
            </a:solidFill>
            <a:round/>
            <a:headEnd/>
            <a:tailEnd type="triangle" w="med" len="med"/>
          </a:ln>
        </p:spPr>
        <p:txBody>
          <a:bodyPr/>
          <a:lstStyle/>
          <a:p>
            <a:endParaRPr lang="es-ES"/>
          </a:p>
        </p:txBody>
      </p:sp>
      <p:sp>
        <p:nvSpPr>
          <p:cNvPr id="110651" name="Text Box 84"/>
          <p:cNvSpPr txBox="1">
            <a:spLocks noChangeArrowheads="1"/>
          </p:cNvSpPr>
          <p:nvPr/>
        </p:nvSpPr>
        <p:spPr bwMode="auto">
          <a:xfrm>
            <a:off x="2640013" y="3205175"/>
            <a:ext cx="287337" cy="304800"/>
          </a:xfrm>
          <a:prstGeom prst="rect">
            <a:avLst/>
          </a:prstGeom>
          <a:noFill/>
          <a:ln w="9525">
            <a:noFill/>
            <a:miter lim="800000"/>
            <a:headEnd/>
            <a:tailEnd/>
          </a:ln>
        </p:spPr>
        <p:txBody>
          <a:bodyPr wrap="none">
            <a:spAutoFit/>
          </a:bodyPr>
          <a:lstStyle/>
          <a:p>
            <a:r>
              <a:rPr lang="es-ES" sz="1400"/>
              <a:t>+</a:t>
            </a:r>
          </a:p>
        </p:txBody>
      </p:sp>
      <p:sp>
        <p:nvSpPr>
          <p:cNvPr id="110653" name="Freeform 87"/>
          <p:cNvSpPr>
            <a:spLocks/>
          </p:cNvSpPr>
          <p:nvPr/>
        </p:nvSpPr>
        <p:spPr bwMode="auto">
          <a:xfrm>
            <a:off x="7885113" y="3292488"/>
            <a:ext cx="863600" cy="841375"/>
          </a:xfrm>
          <a:custGeom>
            <a:avLst/>
            <a:gdLst>
              <a:gd name="T0" fmla="*/ 0 w 1703"/>
              <a:gd name="T1" fmla="*/ 529 h 530"/>
              <a:gd name="T2" fmla="*/ 45 w 1703"/>
              <a:gd name="T3" fmla="*/ 529 h 530"/>
              <a:gd name="T4" fmla="*/ 119 w 1703"/>
              <a:gd name="T5" fmla="*/ 525 h 530"/>
              <a:gd name="T6" fmla="*/ 201 w 1703"/>
              <a:gd name="T7" fmla="*/ 517 h 530"/>
              <a:gd name="T8" fmla="*/ 287 w 1703"/>
              <a:gd name="T9" fmla="*/ 508 h 530"/>
              <a:gd name="T10" fmla="*/ 348 w 1703"/>
              <a:gd name="T11" fmla="*/ 492 h 530"/>
              <a:gd name="T12" fmla="*/ 426 w 1703"/>
              <a:gd name="T13" fmla="*/ 457 h 530"/>
              <a:gd name="T14" fmla="*/ 471 w 1703"/>
              <a:gd name="T15" fmla="*/ 430 h 530"/>
              <a:gd name="T16" fmla="*/ 561 w 1703"/>
              <a:gd name="T17" fmla="*/ 358 h 530"/>
              <a:gd name="T18" fmla="*/ 618 w 1703"/>
              <a:gd name="T19" fmla="*/ 304 h 530"/>
              <a:gd name="T20" fmla="*/ 698 w 1703"/>
              <a:gd name="T21" fmla="*/ 207 h 530"/>
              <a:gd name="T22" fmla="*/ 761 w 1703"/>
              <a:gd name="T23" fmla="*/ 133 h 530"/>
              <a:gd name="T24" fmla="*/ 833 w 1703"/>
              <a:gd name="T25" fmla="*/ 60 h 530"/>
              <a:gd name="T26" fmla="*/ 890 w 1703"/>
              <a:gd name="T27" fmla="*/ 21 h 530"/>
              <a:gd name="T28" fmla="*/ 938 w 1703"/>
              <a:gd name="T29" fmla="*/ 4 h 530"/>
              <a:gd name="T30" fmla="*/ 972 w 1703"/>
              <a:gd name="T31" fmla="*/ 1 h 530"/>
              <a:gd name="T32" fmla="*/ 1016 w 1703"/>
              <a:gd name="T33" fmla="*/ 10 h 530"/>
              <a:gd name="T34" fmla="*/ 1085 w 1703"/>
              <a:gd name="T35" fmla="*/ 57 h 530"/>
              <a:gd name="T36" fmla="*/ 1142 w 1703"/>
              <a:gd name="T37" fmla="*/ 123 h 530"/>
              <a:gd name="T38" fmla="*/ 1184 w 1703"/>
              <a:gd name="T39" fmla="*/ 172 h 530"/>
              <a:gd name="T40" fmla="*/ 1211 w 1703"/>
              <a:gd name="T41" fmla="*/ 214 h 530"/>
              <a:gd name="T42" fmla="*/ 1257 w 1703"/>
              <a:gd name="T43" fmla="*/ 270 h 530"/>
              <a:gd name="T44" fmla="*/ 1292 w 1703"/>
              <a:gd name="T45" fmla="*/ 315 h 530"/>
              <a:gd name="T46" fmla="*/ 1335 w 1703"/>
              <a:gd name="T47" fmla="*/ 361 h 530"/>
              <a:gd name="T48" fmla="*/ 1377 w 1703"/>
              <a:gd name="T49" fmla="*/ 403 h 530"/>
              <a:gd name="T50" fmla="*/ 1428 w 1703"/>
              <a:gd name="T51" fmla="*/ 444 h 530"/>
              <a:gd name="T52" fmla="*/ 1478 w 1703"/>
              <a:gd name="T53" fmla="*/ 475 h 530"/>
              <a:gd name="T54" fmla="*/ 1544 w 1703"/>
              <a:gd name="T55" fmla="*/ 499 h 530"/>
              <a:gd name="T56" fmla="*/ 1602 w 1703"/>
              <a:gd name="T57" fmla="*/ 517 h 530"/>
              <a:gd name="T58" fmla="*/ 1703 w 1703"/>
              <a:gd name="T59" fmla="*/ 529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03"/>
              <a:gd name="T91" fmla="*/ 0 h 530"/>
              <a:gd name="T92" fmla="*/ 1703 w 1703"/>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03" h="530">
                <a:moveTo>
                  <a:pt x="0" y="529"/>
                </a:moveTo>
                <a:cubicBezTo>
                  <a:pt x="12" y="529"/>
                  <a:pt x="25" y="530"/>
                  <a:pt x="45" y="529"/>
                </a:cubicBezTo>
                <a:cubicBezTo>
                  <a:pt x="65" y="528"/>
                  <a:pt x="93" y="527"/>
                  <a:pt x="119" y="525"/>
                </a:cubicBezTo>
                <a:cubicBezTo>
                  <a:pt x="145" y="523"/>
                  <a:pt x="173" y="520"/>
                  <a:pt x="201" y="517"/>
                </a:cubicBezTo>
                <a:cubicBezTo>
                  <a:pt x="229" y="514"/>
                  <a:pt x="263" y="512"/>
                  <a:pt x="287" y="508"/>
                </a:cubicBezTo>
                <a:cubicBezTo>
                  <a:pt x="311" y="504"/>
                  <a:pt x="325" y="500"/>
                  <a:pt x="348" y="492"/>
                </a:cubicBezTo>
                <a:cubicBezTo>
                  <a:pt x="371" y="484"/>
                  <a:pt x="406" y="467"/>
                  <a:pt x="426" y="457"/>
                </a:cubicBezTo>
                <a:cubicBezTo>
                  <a:pt x="446" y="447"/>
                  <a:pt x="449" y="447"/>
                  <a:pt x="471" y="430"/>
                </a:cubicBezTo>
                <a:cubicBezTo>
                  <a:pt x="493" y="413"/>
                  <a:pt x="537" y="379"/>
                  <a:pt x="561" y="358"/>
                </a:cubicBezTo>
                <a:cubicBezTo>
                  <a:pt x="585" y="337"/>
                  <a:pt x="595" y="329"/>
                  <a:pt x="618" y="304"/>
                </a:cubicBezTo>
                <a:cubicBezTo>
                  <a:pt x="641" y="279"/>
                  <a:pt x="674" y="235"/>
                  <a:pt x="698" y="207"/>
                </a:cubicBezTo>
                <a:cubicBezTo>
                  <a:pt x="722" y="179"/>
                  <a:pt x="738" y="158"/>
                  <a:pt x="761" y="133"/>
                </a:cubicBezTo>
                <a:cubicBezTo>
                  <a:pt x="784" y="108"/>
                  <a:pt x="812" y="79"/>
                  <a:pt x="833" y="60"/>
                </a:cubicBezTo>
                <a:cubicBezTo>
                  <a:pt x="854" y="41"/>
                  <a:pt x="873" y="30"/>
                  <a:pt x="890" y="21"/>
                </a:cubicBezTo>
                <a:cubicBezTo>
                  <a:pt x="907" y="12"/>
                  <a:pt x="924" y="7"/>
                  <a:pt x="938" y="4"/>
                </a:cubicBezTo>
                <a:cubicBezTo>
                  <a:pt x="952" y="1"/>
                  <a:pt x="959" y="0"/>
                  <a:pt x="972" y="1"/>
                </a:cubicBezTo>
                <a:cubicBezTo>
                  <a:pt x="985" y="2"/>
                  <a:pt x="997" y="1"/>
                  <a:pt x="1016" y="10"/>
                </a:cubicBezTo>
                <a:cubicBezTo>
                  <a:pt x="1035" y="19"/>
                  <a:pt x="1064" y="38"/>
                  <a:pt x="1085" y="57"/>
                </a:cubicBezTo>
                <a:cubicBezTo>
                  <a:pt x="1106" y="76"/>
                  <a:pt x="1126" y="104"/>
                  <a:pt x="1142" y="123"/>
                </a:cubicBezTo>
                <a:cubicBezTo>
                  <a:pt x="1158" y="142"/>
                  <a:pt x="1173" y="157"/>
                  <a:pt x="1184" y="172"/>
                </a:cubicBezTo>
                <a:cubicBezTo>
                  <a:pt x="1195" y="187"/>
                  <a:pt x="1199" y="198"/>
                  <a:pt x="1211" y="214"/>
                </a:cubicBezTo>
                <a:cubicBezTo>
                  <a:pt x="1223" y="230"/>
                  <a:pt x="1243" y="253"/>
                  <a:pt x="1257" y="270"/>
                </a:cubicBezTo>
                <a:cubicBezTo>
                  <a:pt x="1271" y="287"/>
                  <a:pt x="1279" y="300"/>
                  <a:pt x="1292" y="315"/>
                </a:cubicBezTo>
                <a:cubicBezTo>
                  <a:pt x="1305" y="330"/>
                  <a:pt x="1321" y="346"/>
                  <a:pt x="1335" y="361"/>
                </a:cubicBezTo>
                <a:cubicBezTo>
                  <a:pt x="1349" y="376"/>
                  <a:pt x="1362" y="389"/>
                  <a:pt x="1377" y="403"/>
                </a:cubicBezTo>
                <a:cubicBezTo>
                  <a:pt x="1392" y="417"/>
                  <a:pt x="1411" y="432"/>
                  <a:pt x="1428" y="444"/>
                </a:cubicBezTo>
                <a:cubicBezTo>
                  <a:pt x="1445" y="456"/>
                  <a:pt x="1459" y="466"/>
                  <a:pt x="1478" y="475"/>
                </a:cubicBezTo>
                <a:cubicBezTo>
                  <a:pt x="1497" y="484"/>
                  <a:pt x="1524" y="492"/>
                  <a:pt x="1544" y="499"/>
                </a:cubicBezTo>
                <a:cubicBezTo>
                  <a:pt x="1564" y="506"/>
                  <a:pt x="1575" y="512"/>
                  <a:pt x="1602" y="517"/>
                </a:cubicBezTo>
                <a:cubicBezTo>
                  <a:pt x="1629" y="522"/>
                  <a:pt x="1666" y="525"/>
                  <a:pt x="1703" y="529"/>
                </a:cubicBezTo>
              </a:path>
            </a:pathLst>
          </a:custGeom>
          <a:noFill/>
          <a:ln w="19050">
            <a:solidFill>
              <a:schemeClr val="tx1"/>
            </a:solidFill>
            <a:round/>
            <a:headEnd/>
            <a:tailEnd/>
          </a:ln>
        </p:spPr>
        <p:txBody>
          <a:bodyPr/>
          <a:lstStyle/>
          <a:p>
            <a:endParaRPr lang="es-ES"/>
          </a:p>
        </p:txBody>
      </p:sp>
      <p:sp>
        <p:nvSpPr>
          <p:cNvPr id="110654" name="Text Box 88"/>
          <p:cNvSpPr txBox="1">
            <a:spLocks noChangeArrowheads="1"/>
          </p:cNvSpPr>
          <p:nvPr/>
        </p:nvSpPr>
        <p:spPr bwMode="auto">
          <a:xfrm>
            <a:off x="5219700" y="4430725"/>
            <a:ext cx="2232025" cy="274638"/>
          </a:xfrm>
          <a:prstGeom prst="rect">
            <a:avLst/>
          </a:prstGeom>
          <a:noFill/>
          <a:ln w="9525">
            <a:noFill/>
            <a:miter lim="800000"/>
            <a:headEnd/>
            <a:tailEnd/>
          </a:ln>
        </p:spPr>
        <p:txBody>
          <a:bodyPr>
            <a:spAutoFit/>
          </a:bodyPr>
          <a:lstStyle/>
          <a:p>
            <a:r>
              <a:rPr lang="es-ES" sz="1200" b="1"/>
              <a:t>Angulo crítico: 85º (aprox.)</a:t>
            </a:r>
          </a:p>
        </p:txBody>
      </p:sp>
      <p:sp>
        <p:nvSpPr>
          <p:cNvPr id="110655" name="Line 92"/>
          <p:cNvSpPr>
            <a:spLocks noChangeShapeType="1"/>
          </p:cNvSpPr>
          <p:nvPr/>
        </p:nvSpPr>
        <p:spPr bwMode="auto">
          <a:xfrm flipH="1">
            <a:off x="4641850" y="2694000"/>
            <a:ext cx="1588" cy="649288"/>
          </a:xfrm>
          <a:prstGeom prst="line">
            <a:avLst/>
          </a:prstGeom>
          <a:noFill/>
          <a:ln w="9525">
            <a:solidFill>
              <a:schemeClr val="tx1"/>
            </a:solidFill>
            <a:round/>
            <a:headEnd/>
            <a:tailEnd type="triangle" w="med" len="med"/>
          </a:ln>
        </p:spPr>
        <p:txBody>
          <a:bodyPr/>
          <a:lstStyle/>
          <a:p>
            <a:endParaRPr lang="es-ES"/>
          </a:p>
        </p:txBody>
      </p:sp>
      <p:sp>
        <p:nvSpPr>
          <p:cNvPr id="110656" name="Text Box 93"/>
          <p:cNvSpPr txBox="1">
            <a:spLocks noChangeArrowheads="1"/>
          </p:cNvSpPr>
          <p:nvPr/>
        </p:nvSpPr>
        <p:spPr bwMode="auto">
          <a:xfrm>
            <a:off x="4138613" y="2262200"/>
            <a:ext cx="1009650" cy="457200"/>
          </a:xfrm>
          <a:prstGeom prst="rect">
            <a:avLst/>
          </a:prstGeom>
          <a:noFill/>
          <a:ln w="9525">
            <a:noFill/>
            <a:miter lim="800000"/>
            <a:headEnd/>
            <a:tailEnd/>
          </a:ln>
        </p:spPr>
        <p:txBody>
          <a:bodyPr>
            <a:spAutoFit/>
          </a:bodyPr>
          <a:lstStyle/>
          <a:p>
            <a:pPr algn="ctr"/>
            <a:r>
              <a:rPr lang="es-ES_tradnl" sz="1200" b="1" dirty="0"/>
              <a:t>LED de   luz normal</a:t>
            </a:r>
            <a:endParaRPr lang="es-ES" sz="1200" b="1" dirty="0"/>
          </a:p>
        </p:txBody>
      </p:sp>
      <p:sp>
        <p:nvSpPr>
          <p:cNvPr id="110660" name="AutoShape 97"/>
          <p:cNvSpPr>
            <a:spLocks noChangeArrowheads="1"/>
          </p:cNvSpPr>
          <p:nvPr/>
        </p:nvSpPr>
        <p:spPr bwMode="auto">
          <a:xfrm rot="5400000">
            <a:off x="4427538" y="3486163"/>
            <a:ext cx="287337" cy="287337"/>
          </a:xfrm>
          <a:prstGeom prst="can">
            <a:avLst>
              <a:gd name="adj" fmla="val 25000"/>
            </a:avLst>
          </a:prstGeom>
          <a:solidFill>
            <a:srgbClr val="FF0000"/>
          </a:solidFill>
          <a:ln w="9525">
            <a:solidFill>
              <a:schemeClr val="tx1"/>
            </a:solidFill>
            <a:round/>
            <a:headEnd/>
            <a:tailEnd/>
          </a:ln>
        </p:spPr>
        <p:txBody>
          <a:bodyPr wrap="none" anchor="ctr"/>
          <a:lstStyle/>
          <a:p>
            <a:endParaRPr lang="es-ES"/>
          </a:p>
        </p:txBody>
      </p:sp>
      <p:sp>
        <p:nvSpPr>
          <p:cNvPr id="90" name="8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7</a:t>
            </a:fld>
            <a:endParaRPr lang="es-ES" dirty="0"/>
          </a:p>
        </p:txBody>
      </p:sp>
      <p:sp>
        <p:nvSpPr>
          <p:cNvPr id="87" name="Text Box 83"/>
          <p:cNvSpPr txBox="1">
            <a:spLocks noChangeArrowheads="1"/>
          </p:cNvSpPr>
          <p:nvPr/>
        </p:nvSpPr>
        <p:spPr bwMode="auto">
          <a:xfrm>
            <a:off x="908042" y="4575188"/>
            <a:ext cx="2592388" cy="639762"/>
          </a:xfrm>
          <a:prstGeom prst="rect">
            <a:avLst/>
          </a:prstGeom>
          <a:noFill/>
          <a:ln w="9525">
            <a:noFill/>
            <a:miter lim="800000"/>
            <a:headEnd/>
            <a:tailEnd/>
          </a:ln>
        </p:spPr>
        <p:txBody>
          <a:bodyPr>
            <a:spAutoFit/>
          </a:bodyPr>
          <a:lstStyle/>
          <a:p>
            <a:r>
              <a:rPr lang="es-ES" sz="1200" b="1" dirty="0"/>
              <a:t>El núcleo se dopa con 4-10% de GeO</a:t>
            </a:r>
            <a:r>
              <a:rPr lang="es-ES" sz="1200" b="1" baseline="-25000" dirty="0"/>
              <a:t>2 </a:t>
            </a:r>
            <a:r>
              <a:rPr lang="es-ES" sz="1200" b="1" dirty="0"/>
              <a:t>para aumentar su densidad y con ello su índice de refracción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1" name="Picture 4"/>
          <p:cNvPicPr>
            <a:picLocks noChangeAspect="1" noChangeArrowheads="1"/>
          </p:cNvPicPr>
          <p:nvPr/>
        </p:nvPicPr>
        <p:blipFill>
          <a:blip r:embed="rId3" cstate="print"/>
          <a:srcRect/>
          <a:stretch>
            <a:fillRect/>
          </a:stretch>
        </p:blipFill>
        <p:spPr bwMode="auto">
          <a:xfrm>
            <a:off x="684213" y="1522413"/>
            <a:ext cx="7862887" cy="4930775"/>
          </a:xfrm>
          <a:prstGeom prst="rect">
            <a:avLst/>
          </a:prstGeom>
          <a:noFill/>
          <a:ln w="9525">
            <a:noFill/>
            <a:miter lim="800000"/>
            <a:headEnd/>
            <a:tailEnd/>
          </a:ln>
        </p:spPr>
      </p:pic>
      <p:sp>
        <p:nvSpPr>
          <p:cNvPr id="171012" name="Text Box 5"/>
          <p:cNvSpPr txBox="1">
            <a:spLocks noChangeArrowheads="1"/>
          </p:cNvSpPr>
          <p:nvPr/>
        </p:nvSpPr>
        <p:spPr bwMode="auto">
          <a:xfrm>
            <a:off x="955675" y="201613"/>
            <a:ext cx="7288213" cy="1066800"/>
          </a:xfrm>
          <a:prstGeom prst="rect">
            <a:avLst/>
          </a:prstGeom>
          <a:noFill/>
          <a:ln w="9525">
            <a:noFill/>
            <a:miter lim="800000"/>
            <a:headEnd/>
            <a:tailEnd/>
          </a:ln>
        </p:spPr>
        <p:txBody>
          <a:bodyPr wrap="none">
            <a:spAutoFit/>
          </a:bodyPr>
          <a:lstStyle/>
          <a:p>
            <a:pPr algn="ctr"/>
            <a:r>
              <a:rPr lang="es-ES_tradnl" sz="3200"/>
              <a:t>Diferencia en tolerancias de fabricación</a:t>
            </a:r>
          </a:p>
          <a:p>
            <a:pPr algn="ctr"/>
            <a:r>
              <a:rPr lang="es-ES_tradnl" sz="3200"/>
              <a:t>y temperatura de CWDM y DWDM</a:t>
            </a:r>
            <a:endParaRPr lang="es-ES" sz="3200"/>
          </a:p>
        </p:txBody>
      </p:sp>
      <p:sp>
        <p:nvSpPr>
          <p:cNvPr id="171013" name="Text Box 6"/>
          <p:cNvSpPr txBox="1">
            <a:spLocks noChangeArrowheads="1"/>
          </p:cNvSpPr>
          <p:nvPr/>
        </p:nvSpPr>
        <p:spPr bwMode="auto">
          <a:xfrm>
            <a:off x="179388" y="5300663"/>
            <a:ext cx="3313112" cy="730250"/>
          </a:xfrm>
          <a:prstGeom prst="rect">
            <a:avLst/>
          </a:prstGeom>
          <a:noFill/>
          <a:ln w="9525">
            <a:noFill/>
            <a:miter lim="800000"/>
            <a:headEnd/>
            <a:tailEnd/>
          </a:ln>
        </p:spPr>
        <p:txBody>
          <a:bodyPr>
            <a:spAutoFit/>
          </a:bodyPr>
          <a:lstStyle/>
          <a:p>
            <a:pPr algn="ctr"/>
            <a:r>
              <a:rPr lang="es-ES" sz="1400" b="1"/>
              <a:t>La variación de </a:t>
            </a:r>
            <a:r>
              <a:rPr lang="es-ES_tradnl" sz="1400" b="1">
                <a:sym typeface="Symbol" pitchFamily="18" charset="2"/>
              </a:rPr>
              <a:t> con la temperatura en un láser CWDM supera la anchura de un canal DWDM</a:t>
            </a:r>
            <a:r>
              <a:rPr lang="es-ES" sz="1400" b="1"/>
              <a:t> </a:t>
            </a: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70</a:t>
            </a:fld>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5" name="Picture 3"/>
          <p:cNvPicPr>
            <a:picLocks noChangeAspect="1" noChangeArrowheads="1"/>
          </p:cNvPicPr>
          <p:nvPr/>
        </p:nvPicPr>
        <p:blipFill>
          <a:blip r:embed="rId3" cstate="print"/>
          <a:srcRect/>
          <a:stretch>
            <a:fillRect/>
          </a:stretch>
        </p:blipFill>
        <p:spPr bwMode="auto">
          <a:xfrm>
            <a:off x="2195513" y="1187450"/>
            <a:ext cx="5761037" cy="2601913"/>
          </a:xfrm>
          <a:prstGeom prst="rect">
            <a:avLst/>
          </a:prstGeom>
          <a:noFill/>
          <a:ln w="9525">
            <a:noFill/>
            <a:miter lim="800000"/>
            <a:headEnd/>
            <a:tailEnd/>
          </a:ln>
        </p:spPr>
      </p:pic>
      <p:grpSp>
        <p:nvGrpSpPr>
          <p:cNvPr id="172036" name="Group 4"/>
          <p:cNvGrpSpPr>
            <a:grpSpLocks/>
          </p:cNvGrpSpPr>
          <p:nvPr/>
        </p:nvGrpSpPr>
        <p:grpSpPr bwMode="auto">
          <a:xfrm>
            <a:off x="715963" y="1412875"/>
            <a:ext cx="615950" cy="914400"/>
            <a:chOff x="963" y="2448"/>
            <a:chExt cx="388" cy="576"/>
          </a:xfrm>
        </p:grpSpPr>
        <p:sp>
          <p:nvSpPr>
            <p:cNvPr id="172076" name="Rectangle 5"/>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2077" name="Rectangle 6"/>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2078" name="Freeform 7"/>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2079" name="Freeform 8"/>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2080" name="Freeform 9"/>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2081" name="Freeform 10"/>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2082" name="Freeform 11"/>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2083" name="Freeform 12"/>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2084" name="Freeform 13"/>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2085" name="Freeform 14"/>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2086" name="Freeform 15"/>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2087" name="Freeform 16"/>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2088" name="Line 17"/>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2089" name="Line 18"/>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2090" name="Line 19"/>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2091" name="Line 20"/>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2092" name="Line 21"/>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2093" name="Line 22"/>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2094" name="Line 23"/>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2095" name="Line 24"/>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2096" name="Line 25"/>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2097" name="Line 26"/>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2098" name="Line 27"/>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2099" name="Line 28"/>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2100" name="Line 29"/>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2101" name="Line 30"/>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2102" name="Line 31"/>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2103" name="Line 32"/>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2104" name="Line 33"/>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2105" name="Line 34"/>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2106" name="Line 35"/>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2107" name="Freeform 36"/>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2108" name="Freeform 37"/>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2109" name="Freeform 38"/>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2110" name="Freeform 39"/>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2111" name="Freeform 40"/>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2112" name="Freeform 41"/>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2113" name="Freeform 42"/>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2114" name="Freeform 43"/>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2115" name="Freeform 44"/>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2116" name="Freeform 45"/>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2117" name="Rectangle 46"/>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2118" name="Freeform 47"/>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2119" name="Freeform 48"/>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2120" name="Freeform 49"/>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2121" name="Freeform 50"/>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sp>
        <p:nvSpPr>
          <p:cNvPr id="172037" name="Text Box 54"/>
          <p:cNvSpPr txBox="1">
            <a:spLocks noChangeArrowheads="1"/>
          </p:cNvSpPr>
          <p:nvPr/>
        </p:nvSpPr>
        <p:spPr bwMode="auto">
          <a:xfrm>
            <a:off x="107950" y="266700"/>
            <a:ext cx="9036050" cy="641350"/>
          </a:xfrm>
          <a:prstGeom prst="rect">
            <a:avLst/>
          </a:prstGeom>
          <a:noFill/>
          <a:ln w="9525">
            <a:noFill/>
            <a:miter lim="800000"/>
            <a:headEnd/>
            <a:tailEnd/>
          </a:ln>
        </p:spPr>
        <p:txBody>
          <a:bodyPr>
            <a:spAutoFit/>
          </a:bodyPr>
          <a:lstStyle/>
          <a:p>
            <a:pPr>
              <a:spcBef>
                <a:spcPct val="50000"/>
              </a:spcBef>
            </a:pPr>
            <a:r>
              <a:rPr lang="es-ES_tradnl" sz="3600">
                <a:latin typeface="Times New Roman" pitchFamily="18" charset="0"/>
              </a:rPr>
              <a:t>Multiplexor y GBICs para CWDM con Gb Eth.</a:t>
            </a:r>
            <a:endParaRPr lang="es-ES" sz="3600">
              <a:latin typeface="Times New Roman" pitchFamily="18" charset="0"/>
            </a:endParaRPr>
          </a:p>
        </p:txBody>
      </p:sp>
      <p:sp>
        <p:nvSpPr>
          <p:cNvPr id="172038" name="Text Box 55"/>
          <p:cNvSpPr txBox="1">
            <a:spLocks noChangeArrowheads="1"/>
          </p:cNvSpPr>
          <p:nvPr/>
        </p:nvSpPr>
        <p:spPr bwMode="auto">
          <a:xfrm>
            <a:off x="2484438" y="2692400"/>
            <a:ext cx="2003425" cy="304800"/>
          </a:xfrm>
          <a:prstGeom prst="rect">
            <a:avLst/>
          </a:prstGeom>
          <a:noFill/>
          <a:ln w="9525">
            <a:noFill/>
            <a:miter lim="800000"/>
            <a:headEnd/>
            <a:tailEnd/>
          </a:ln>
        </p:spPr>
        <p:txBody>
          <a:bodyPr wrap="none">
            <a:spAutoFit/>
          </a:bodyPr>
          <a:lstStyle/>
          <a:p>
            <a:pPr algn="ctr"/>
            <a:r>
              <a:rPr lang="es-ES_tradnl" sz="1400" b="1">
                <a:sym typeface="Symbol" pitchFamily="18" charset="2"/>
              </a:rPr>
              <a:t>Multiplexor de ocho </a:t>
            </a:r>
            <a:endParaRPr lang="es-ES" sz="1400" b="1">
              <a:sym typeface="Symbol" pitchFamily="18" charset="2"/>
            </a:endParaRPr>
          </a:p>
        </p:txBody>
      </p:sp>
      <p:sp>
        <p:nvSpPr>
          <p:cNvPr id="172039" name="Text Box 57"/>
          <p:cNvSpPr txBox="1">
            <a:spLocks noChangeArrowheads="1"/>
          </p:cNvSpPr>
          <p:nvPr/>
        </p:nvSpPr>
        <p:spPr bwMode="auto">
          <a:xfrm>
            <a:off x="933450" y="3082925"/>
            <a:ext cx="3860800" cy="274638"/>
          </a:xfrm>
          <a:prstGeom prst="rect">
            <a:avLst/>
          </a:prstGeom>
          <a:noFill/>
          <a:ln w="9525">
            <a:noFill/>
            <a:miter lim="800000"/>
            <a:headEnd/>
            <a:tailEnd/>
          </a:ln>
        </p:spPr>
        <p:txBody>
          <a:bodyPr wrap="none">
            <a:spAutoFit/>
          </a:bodyPr>
          <a:lstStyle/>
          <a:p>
            <a:pPr algn="ctr"/>
            <a:r>
              <a:rPr lang="es-ES_tradnl" sz="1200" b="1">
                <a:sym typeface="Symbol" pitchFamily="18" charset="2"/>
              </a:rPr>
              <a:t>Este dispositivo no requiere alimentación eléctrica</a:t>
            </a:r>
            <a:endParaRPr lang="es-ES" sz="1200" b="1">
              <a:sym typeface="Symbol" pitchFamily="18" charset="2"/>
            </a:endParaRPr>
          </a:p>
        </p:txBody>
      </p:sp>
      <p:pic>
        <p:nvPicPr>
          <p:cNvPr id="172040" name="Picture 58"/>
          <p:cNvPicPr>
            <a:picLocks noChangeAspect="1" noChangeArrowheads="1"/>
          </p:cNvPicPr>
          <p:nvPr/>
        </p:nvPicPr>
        <p:blipFill>
          <a:blip r:embed="rId4" cstate="print"/>
          <a:srcRect/>
          <a:stretch>
            <a:fillRect/>
          </a:stretch>
        </p:blipFill>
        <p:spPr bwMode="auto">
          <a:xfrm>
            <a:off x="2124075" y="3573463"/>
            <a:ext cx="3797300" cy="2200275"/>
          </a:xfrm>
          <a:prstGeom prst="rect">
            <a:avLst/>
          </a:prstGeom>
          <a:noFill/>
          <a:ln w="9525">
            <a:noFill/>
            <a:miter lim="800000"/>
            <a:headEnd/>
            <a:tailEnd/>
          </a:ln>
        </p:spPr>
      </p:pic>
      <p:sp>
        <p:nvSpPr>
          <p:cNvPr id="172041" name="Text Box 59"/>
          <p:cNvSpPr txBox="1">
            <a:spLocks noChangeArrowheads="1"/>
          </p:cNvSpPr>
          <p:nvPr/>
        </p:nvSpPr>
        <p:spPr bwMode="auto">
          <a:xfrm>
            <a:off x="1758950" y="6003925"/>
            <a:ext cx="5099050" cy="304800"/>
          </a:xfrm>
          <a:prstGeom prst="rect">
            <a:avLst/>
          </a:prstGeom>
          <a:noFill/>
          <a:ln w="9525">
            <a:noFill/>
            <a:miter lim="800000"/>
            <a:headEnd/>
            <a:tailEnd/>
          </a:ln>
        </p:spPr>
        <p:txBody>
          <a:bodyPr wrap="none">
            <a:spAutoFit/>
          </a:bodyPr>
          <a:lstStyle/>
          <a:p>
            <a:pPr algn="ctr"/>
            <a:r>
              <a:rPr lang="es-ES_tradnl" sz="1400" b="1">
                <a:sym typeface="Symbol" pitchFamily="18" charset="2"/>
              </a:rPr>
              <a:t>GBICs (Gigabit Interface Converter) CWDM de diferentes </a:t>
            </a:r>
            <a:endParaRPr lang="es-ES" sz="1400" b="1">
              <a:sym typeface="Symbol" pitchFamily="18" charset="2"/>
            </a:endParaRPr>
          </a:p>
        </p:txBody>
      </p:sp>
      <p:sp>
        <p:nvSpPr>
          <p:cNvPr id="172042" name="Text Box 60"/>
          <p:cNvSpPr txBox="1">
            <a:spLocks noChangeArrowheads="1"/>
          </p:cNvSpPr>
          <p:nvPr/>
        </p:nvSpPr>
        <p:spPr bwMode="auto">
          <a:xfrm>
            <a:off x="2781300" y="2263775"/>
            <a:ext cx="325438"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1</a:t>
            </a:r>
            <a:endParaRPr lang="es-ES" sz="1200">
              <a:sym typeface="Symbol" pitchFamily="18" charset="2"/>
            </a:endParaRPr>
          </a:p>
        </p:txBody>
      </p:sp>
      <p:sp>
        <p:nvSpPr>
          <p:cNvPr id="172043" name="Line 61"/>
          <p:cNvSpPr>
            <a:spLocks noChangeShapeType="1"/>
          </p:cNvSpPr>
          <p:nvPr/>
        </p:nvSpPr>
        <p:spPr bwMode="auto">
          <a:xfrm flipV="1">
            <a:off x="2940050" y="2063750"/>
            <a:ext cx="0" cy="288925"/>
          </a:xfrm>
          <a:prstGeom prst="line">
            <a:avLst/>
          </a:prstGeom>
          <a:noFill/>
          <a:ln w="9525">
            <a:solidFill>
              <a:srgbClr val="FF0000"/>
            </a:solidFill>
            <a:round/>
            <a:headEnd/>
            <a:tailEnd type="triangle" w="med" len="med"/>
          </a:ln>
        </p:spPr>
        <p:txBody>
          <a:bodyPr/>
          <a:lstStyle/>
          <a:p>
            <a:endParaRPr lang="es-ES"/>
          </a:p>
        </p:txBody>
      </p:sp>
      <p:sp>
        <p:nvSpPr>
          <p:cNvPr id="172044" name="Line 62"/>
          <p:cNvSpPr>
            <a:spLocks noChangeShapeType="1"/>
          </p:cNvSpPr>
          <p:nvPr/>
        </p:nvSpPr>
        <p:spPr bwMode="auto">
          <a:xfrm flipV="1">
            <a:off x="3335338" y="2070100"/>
            <a:ext cx="0" cy="288925"/>
          </a:xfrm>
          <a:prstGeom prst="line">
            <a:avLst/>
          </a:prstGeom>
          <a:noFill/>
          <a:ln w="9525">
            <a:solidFill>
              <a:srgbClr val="FF0000"/>
            </a:solidFill>
            <a:round/>
            <a:headEnd/>
            <a:tailEnd type="triangle" w="med" len="med"/>
          </a:ln>
        </p:spPr>
        <p:txBody>
          <a:bodyPr/>
          <a:lstStyle/>
          <a:p>
            <a:endParaRPr lang="es-ES"/>
          </a:p>
        </p:txBody>
      </p:sp>
      <p:sp>
        <p:nvSpPr>
          <p:cNvPr id="172045" name="Line 63"/>
          <p:cNvSpPr>
            <a:spLocks noChangeShapeType="1"/>
          </p:cNvSpPr>
          <p:nvPr/>
        </p:nvSpPr>
        <p:spPr bwMode="auto">
          <a:xfrm flipV="1">
            <a:off x="3538538" y="2065338"/>
            <a:ext cx="0" cy="288925"/>
          </a:xfrm>
          <a:prstGeom prst="line">
            <a:avLst/>
          </a:prstGeom>
          <a:noFill/>
          <a:ln w="9525">
            <a:solidFill>
              <a:srgbClr val="FF0000"/>
            </a:solidFill>
            <a:round/>
            <a:headEnd/>
            <a:tailEnd type="triangle" w="med" len="med"/>
          </a:ln>
        </p:spPr>
        <p:txBody>
          <a:bodyPr/>
          <a:lstStyle/>
          <a:p>
            <a:endParaRPr lang="es-ES"/>
          </a:p>
        </p:txBody>
      </p:sp>
      <p:sp>
        <p:nvSpPr>
          <p:cNvPr id="172046" name="Line 64"/>
          <p:cNvSpPr>
            <a:spLocks noChangeShapeType="1"/>
          </p:cNvSpPr>
          <p:nvPr/>
        </p:nvSpPr>
        <p:spPr bwMode="auto">
          <a:xfrm flipV="1">
            <a:off x="3744913" y="2073275"/>
            <a:ext cx="0" cy="288925"/>
          </a:xfrm>
          <a:prstGeom prst="line">
            <a:avLst/>
          </a:prstGeom>
          <a:noFill/>
          <a:ln w="9525">
            <a:solidFill>
              <a:srgbClr val="FF0000"/>
            </a:solidFill>
            <a:round/>
            <a:headEnd/>
            <a:tailEnd type="triangle" w="med" len="med"/>
          </a:ln>
        </p:spPr>
        <p:txBody>
          <a:bodyPr/>
          <a:lstStyle/>
          <a:p>
            <a:endParaRPr lang="es-ES"/>
          </a:p>
        </p:txBody>
      </p:sp>
      <p:sp>
        <p:nvSpPr>
          <p:cNvPr id="172047" name="Line 65"/>
          <p:cNvSpPr>
            <a:spLocks noChangeShapeType="1"/>
          </p:cNvSpPr>
          <p:nvPr/>
        </p:nvSpPr>
        <p:spPr bwMode="auto">
          <a:xfrm flipV="1">
            <a:off x="3944938" y="2073275"/>
            <a:ext cx="0" cy="288925"/>
          </a:xfrm>
          <a:prstGeom prst="line">
            <a:avLst/>
          </a:prstGeom>
          <a:noFill/>
          <a:ln w="9525">
            <a:solidFill>
              <a:srgbClr val="FF0000"/>
            </a:solidFill>
            <a:round/>
            <a:headEnd/>
            <a:tailEnd type="triangle" w="med" len="med"/>
          </a:ln>
        </p:spPr>
        <p:txBody>
          <a:bodyPr/>
          <a:lstStyle/>
          <a:p>
            <a:endParaRPr lang="es-ES"/>
          </a:p>
        </p:txBody>
      </p:sp>
      <p:sp>
        <p:nvSpPr>
          <p:cNvPr id="172048" name="Line 66"/>
          <p:cNvSpPr>
            <a:spLocks noChangeShapeType="1"/>
          </p:cNvSpPr>
          <p:nvPr/>
        </p:nvSpPr>
        <p:spPr bwMode="auto">
          <a:xfrm flipV="1">
            <a:off x="3136900" y="2071688"/>
            <a:ext cx="0" cy="288925"/>
          </a:xfrm>
          <a:prstGeom prst="line">
            <a:avLst/>
          </a:prstGeom>
          <a:noFill/>
          <a:ln w="9525">
            <a:solidFill>
              <a:srgbClr val="FF0000"/>
            </a:solidFill>
            <a:round/>
            <a:headEnd/>
            <a:tailEnd type="triangle" w="med" len="med"/>
          </a:ln>
        </p:spPr>
        <p:txBody>
          <a:bodyPr/>
          <a:lstStyle/>
          <a:p>
            <a:endParaRPr lang="es-ES"/>
          </a:p>
        </p:txBody>
      </p:sp>
      <p:sp>
        <p:nvSpPr>
          <p:cNvPr id="172049" name="Line 67"/>
          <p:cNvSpPr>
            <a:spLocks noChangeShapeType="1"/>
          </p:cNvSpPr>
          <p:nvPr/>
        </p:nvSpPr>
        <p:spPr bwMode="auto">
          <a:xfrm flipV="1">
            <a:off x="4141788" y="2068513"/>
            <a:ext cx="0" cy="288925"/>
          </a:xfrm>
          <a:prstGeom prst="line">
            <a:avLst/>
          </a:prstGeom>
          <a:noFill/>
          <a:ln w="9525">
            <a:solidFill>
              <a:srgbClr val="FF0000"/>
            </a:solidFill>
            <a:round/>
            <a:headEnd/>
            <a:tailEnd type="triangle" w="med" len="med"/>
          </a:ln>
        </p:spPr>
        <p:txBody>
          <a:bodyPr/>
          <a:lstStyle/>
          <a:p>
            <a:endParaRPr lang="es-ES"/>
          </a:p>
        </p:txBody>
      </p:sp>
      <p:sp>
        <p:nvSpPr>
          <p:cNvPr id="172050" name="Line 68"/>
          <p:cNvSpPr>
            <a:spLocks noChangeShapeType="1"/>
          </p:cNvSpPr>
          <p:nvPr/>
        </p:nvSpPr>
        <p:spPr bwMode="auto">
          <a:xfrm flipV="1">
            <a:off x="4348163" y="2076450"/>
            <a:ext cx="0" cy="288925"/>
          </a:xfrm>
          <a:prstGeom prst="line">
            <a:avLst/>
          </a:prstGeom>
          <a:noFill/>
          <a:ln w="9525">
            <a:solidFill>
              <a:srgbClr val="FF0000"/>
            </a:solidFill>
            <a:round/>
            <a:headEnd/>
            <a:tailEnd type="triangle" w="med" len="med"/>
          </a:ln>
        </p:spPr>
        <p:txBody>
          <a:bodyPr/>
          <a:lstStyle/>
          <a:p>
            <a:endParaRPr lang="es-ES"/>
          </a:p>
        </p:txBody>
      </p:sp>
      <p:sp>
        <p:nvSpPr>
          <p:cNvPr id="172051" name="Text Box 69"/>
          <p:cNvSpPr txBox="1">
            <a:spLocks noChangeArrowheads="1"/>
          </p:cNvSpPr>
          <p:nvPr/>
        </p:nvSpPr>
        <p:spPr bwMode="auto">
          <a:xfrm>
            <a:off x="2974975" y="2265363"/>
            <a:ext cx="325438"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2</a:t>
            </a:r>
            <a:endParaRPr lang="es-ES" sz="1200">
              <a:sym typeface="Symbol" pitchFamily="18" charset="2"/>
            </a:endParaRPr>
          </a:p>
        </p:txBody>
      </p:sp>
      <p:sp>
        <p:nvSpPr>
          <p:cNvPr id="172052" name="Text Box 70"/>
          <p:cNvSpPr txBox="1">
            <a:spLocks noChangeArrowheads="1"/>
          </p:cNvSpPr>
          <p:nvPr/>
        </p:nvSpPr>
        <p:spPr bwMode="auto">
          <a:xfrm>
            <a:off x="3170238" y="2274888"/>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3</a:t>
            </a:r>
            <a:endParaRPr lang="es-ES" sz="1200">
              <a:sym typeface="Symbol" pitchFamily="18" charset="2"/>
            </a:endParaRPr>
          </a:p>
        </p:txBody>
      </p:sp>
      <p:sp>
        <p:nvSpPr>
          <p:cNvPr id="172053" name="Text Box 71"/>
          <p:cNvSpPr txBox="1">
            <a:spLocks noChangeArrowheads="1"/>
          </p:cNvSpPr>
          <p:nvPr/>
        </p:nvSpPr>
        <p:spPr bwMode="auto">
          <a:xfrm>
            <a:off x="3371850" y="2276475"/>
            <a:ext cx="325438"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4</a:t>
            </a:r>
            <a:endParaRPr lang="es-ES" sz="1200">
              <a:sym typeface="Symbol" pitchFamily="18" charset="2"/>
            </a:endParaRPr>
          </a:p>
        </p:txBody>
      </p:sp>
      <p:sp>
        <p:nvSpPr>
          <p:cNvPr id="172054" name="Text Box 72"/>
          <p:cNvSpPr txBox="1">
            <a:spLocks noChangeArrowheads="1"/>
          </p:cNvSpPr>
          <p:nvPr/>
        </p:nvSpPr>
        <p:spPr bwMode="auto">
          <a:xfrm>
            <a:off x="3581400" y="2270125"/>
            <a:ext cx="325438"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5</a:t>
            </a:r>
            <a:endParaRPr lang="es-ES" sz="1200">
              <a:sym typeface="Symbol" pitchFamily="18" charset="2"/>
            </a:endParaRPr>
          </a:p>
        </p:txBody>
      </p:sp>
      <p:sp>
        <p:nvSpPr>
          <p:cNvPr id="172055" name="Text Box 73"/>
          <p:cNvSpPr txBox="1">
            <a:spLocks noChangeArrowheads="1"/>
          </p:cNvSpPr>
          <p:nvPr/>
        </p:nvSpPr>
        <p:spPr bwMode="auto">
          <a:xfrm>
            <a:off x="3783013" y="2274888"/>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6</a:t>
            </a:r>
            <a:endParaRPr lang="es-ES" sz="1200">
              <a:sym typeface="Symbol" pitchFamily="18" charset="2"/>
            </a:endParaRPr>
          </a:p>
        </p:txBody>
      </p:sp>
      <p:sp>
        <p:nvSpPr>
          <p:cNvPr id="172056" name="Text Box 74"/>
          <p:cNvSpPr txBox="1">
            <a:spLocks noChangeArrowheads="1"/>
          </p:cNvSpPr>
          <p:nvPr/>
        </p:nvSpPr>
        <p:spPr bwMode="auto">
          <a:xfrm>
            <a:off x="3979863" y="2281238"/>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7</a:t>
            </a:r>
            <a:endParaRPr lang="es-ES" sz="1200">
              <a:sym typeface="Symbol" pitchFamily="18" charset="2"/>
            </a:endParaRPr>
          </a:p>
        </p:txBody>
      </p:sp>
      <p:sp>
        <p:nvSpPr>
          <p:cNvPr id="172057" name="Text Box 75"/>
          <p:cNvSpPr txBox="1">
            <a:spLocks noChangeArrowheads="1"/>
          </p:cNvSpPr>
          <p:nvPr/>
        </p:nvSpPr>
        <p:spPr bwMode="auto">
          <a:xfrm>
            <a:off x="4187825" y="2273300"/>
            <a:ext cx="325438"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8</a:t>
            </a:r>
            <a:endParaRPr lang="es-ES" sz="1200">
              <a:sym typeface="Symbol" pitchFamily="18" charset="2"/>
            </a:endParaRPr>
          </a:p>
        </p:txBody>
      </p:sp>
      <p:sp>
        <p:nvSpPr>
          <p:cNvPr id="172058" name="Line 76"/>
          <p:cNvSpPr>
            <a:spLocks noChangeShapeType="1"/>
          </p:cNvSpPr>
          <p:nvPr/>
        </p:nvSpPr>
        <p:spPr bwMode="auto">
          <a:xfrm flipV="1">
            <a:off x="2411413" y="2058988"/>
            <a:ext cx="266700" cy="292100"/>
          </a:xfrm>
          <a:prstGeom prst="line">
            <a:avLst/>
          </a:prstGeom>
          <a:noFill/>
          <a:ln w="9525">
            <a:solidFill>
              <a:srgbClr val="FF0000"/>
            </a:solidFill>
            <a:round/>
            <a:headEnd/>
            <a:tailEnd type="triangle" w="med" len="med"/>
          </a:ln>
        </p:spPr>
        <p:txBody>
          <a:bodyPr/>
          <a:lstStyle/>
          <a:p>
            <a:endParaRPr lang="es-ES"/>
          </a:p>
        </p:txBody>
      </p:sp>
      <p:sp>
        <p:nvSpPr>
          <p:cNvPr id="172059" name="Text Box 77"/>
          <p:cNvSpPr txBox="1">
            <a:spLocks noChangeArrowheads="1"/>
          </p:cNvSpPr>
          <p:nvPr/>
        </p:nvSpPr>
        <p:spPr bwMode="auto">
          <a:xfrm>
            <a:off x="1979613" y="2290763"/>
            <a:ext cx="784225" cy="274637"/>
          </a:xfrm>
          <a:prstGeom prst="rect">
            <a:avLst/>
          </a:prstGeom>
          <a:noFill/>
          <a:ln w="9525">
            <a:noFill/>
            <a:miter lim="800000"/>
            <a:headEnd/>
            <a:tailEnd/>
          </a:ln>
        </p:spPr>
        <p:txBody>
          <a:bodyPr wrap="none">
            <a:spAutoFit/>
          </a:bodyPr>
          <a:lstStyle/>
          <a:p>
            <a:pPr algn="ctr"/>
            <a:r>
              <a:rPr lang="es-ES_tradnl" sz="1200" b="1">
                <a:sym typeface="Symbol" pitchFamily="18" charset="2"/>
              </a:rPr>
              <a:t>Network</a:t>
            </a:r>
            <a:endParaRPr lang="es-ES" sz="1200">
              <a:sym typeface="Symbol" pitchFamily="18" charset="2"/>
            </a:endParaRPr>
          </a:p>
        </p:txBody>
      </p:sp>
      <p:sp>
        <p:nvSpPr>
          <p:cNvPr id="172060" name="Text Box 78"/>
          <p:cNvSpPr txBox="1">
            <a:spLocks noChangeArrowheads="1"/>
          </p:cNvSpPr>
          <p:nvPr/>
        </p:nvSpPr>
        <p:spPr bwMode="auto">
          <a:xfrm>
            <a:off x="1870075" y="3933825"/>
            <a:ext cx="325438"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1</a:t>
            </a:r>
            <a:endParaRPr lang="es-ES" sz="1200">
              <a:sym typeface="Symbol" pitchFamily="18" charset="2"/>
            </a:endParaRPr>
          </a:p>
        </p:txBody>
      </p:sp>
      <p:sp>
        <p:nvSpPr>
          <p:cNvPr id="172061" name="Text Box 87"/>
          <p:cNvSpPr txBox="1">
            <a:spLocks noChangeArrowheads="1"/>
          </p:cNvSpPr>
          <p:nvPr/>
        </p:nvSpPr>
        <p:spPr bwMode="auto">
          <a:xfrm>
            <a:off x="2627313" y="3573463"/>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2</a:t>
            </a:r>
            <a:endParaRPr lang="es-ES" sz="1200">
              <a:sym typeface="Symbol" pitchFamily="18" charset="2"/>
            </a:endParaRPr>
          </a:p>
        </p:txBody>
      </p:sp>
      <p:sp>
        <p:nvSpPr>
          <p:cNvPr id="172062" name="Text Box 88"/>
          <p:cNvSpPr txBox="1">
            <a:spLocks noChangeArrowheads="1"/>
          </p:cNvSpPr>
          <p:nvPr/>
        </p:nvSpPr>
        <p:spPr bwMode="auto">
          <a:xfrm>
            <a:off x="3598863" y="3370263"/>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3</a:t>
            </a:r>
            <a:endParaRPr lang="es-ES" sz="1200">
              <a:sym typeface="Symbol" pitchFamily="18" charset="2"/>
            </a:endParaRPr>
          </a:p>
        </p:txBody>
      </p:sp>
      <p:sp>
        <p:nvSpPr>
          <p:cNvPr id="172063" name="Text Box 89"/>
          <p:cNvSpPr txBox="1">
            <a:spLocks noChangeArrowheads="1"/>
          </p:cNvSpPr>
          <p:nvPr/>
        </p:nvSpPr>
        <p:spPr bwMode="auto">
          <a:xfrm>
            <a:off x="4751388" y="3573463"/>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4</a:t>
            </a:r>
            <a:endParaRPr lang="es-ES" sz="1200">
              <a:sym typeface="Symbol" pitchFamily="18" charset="2"/>
            </a:endParaRPr>
          </a:p>
        </p:txBody>
      </p:sp>
      <p:sp>
        <p:nvSpPr>
          <p:cNvPr id="172064" name="Text Box 90"/>
          <p:cNvSpPr txBox="1">
            <a:spLocks noChangeArrowheads="1"/>
          </p:cNvSpPr>
          <p:nvPr/>
        </p:nvSpPr>
        <p:spPr bwMode="auto">
          <a:xfrm>
            <a:off x="5724525" y="3789363"/>
            <a:ext cx="325438"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5</a:t>
            </a:r>
            <a:endParaRPr lang="es-ES" sz="1200">
              <a:sym typeface="Symbol" pitchFamily="18" charset="2"/>
            </a:endParaRPr>
          </a:p>
        </p:txBody>
      </p:sp>
      <p:sp>
        <p:nvSpPr>
          <p:cNvPr id="172065" name="Text Box 91"/>
          <p:cNvSpPr txBox="1">
            <a:spLocks noChangeArrowheads="1"/>
          </p:cNvSpPr>
          <p:nvPr/>
        </p:nvSpPr>
        <p:spPr bwMode="auto">
          <a:xfrm>
            <a:off x="2806700" y="5675313"/>
            <a:ext cx="325438"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6</a:t>
            </a:r>
            <a:endParaRPr lang="es-ES" sz="1200">
              <a:sym typeface="Symbol" pitchFamily="18" charset="2"/>
            </a:endParaRPr>
          </a:p>
        </p:txBody>
      </p:sp>
      <p:sp>
        <p:nvSpPr>
          <p:cNvPr id="172066" name="Text Box 92"/>
          <p:cNvSpPr txBox="1">
            <a:spLocks noChangeArrowheads="1"/>
          </p:cNvSpPr>
          <p:nvPr/>
        </p:nvSpPr>
        <p:spPr bwMode="auto">
          <a:xfrm>
            <a:off x="3779838" y="5373688"/>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7</a:t>
            </a:r>
            <a:endParaRPr lang="es-ES" sz="1200">
              <a:sym typeface="Symbol" pitchFamily="18" charset="2"/>
            </a:endParaRPr>
          </a:p>
        </p:txBody>
      </p:sp>
      <p:sp>
        <p:nvSpPr>
          <p:cNvPr id="172067" name="Text Box 93"/>
          <p:cNvSpPr txBox="1">
            <a:spLocks noChangeArrowheads="1"/>
          </p:cNvSpPr>
          <p:nvPr/>
        </p:nvSpPr>
        <p:spPr bwMode="auto">
          <a:xfrm>
            <a:off x="5148263" y="5300663"/>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8</a:t>
            </a:r>
            <a:endParaRPr lang="es-ES" sz="1200">
              <a:sym typeface="Symbol" pitchFamily="18" charset="2"/>
            </a:endParaRPr>
          </a:p>
        </p:txBody>
      </p:sp>
      <p:sp>
        <p:nvSpPr>
          <p:cNvPr id="172068" name="Text Box 114"/>
          <p:cNvSpPr txBox="1">
            <a:spLocks noChangeArrowheads="1"/>
          </p:cNvSpPr>
          <p:nvPr/>
        </p:nvSpPr>
        <p:spPr bwMode="auto">
          <a:xfrm>
            <a:off x="5724525" y="3068638"/>
            <a:ext cx="325438"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1</a:t>
            </a:r>
            <a:endParaRPr lang="es-ES" sz="1200">
              <a:sym typeface="Symbol" pitchFamily="18" charset="2"/>
            </a:endParaRPr>
          </a:p>
        </p:txBody>
      </p:sp>
      <p:sp>
        <p:nvSpPr>
          <p:cNvPr id="172069" name="Text Box 115"/>
          <p:cNvSpPr txBox="1">
            <a:spLocks noChangeArrowheads="1"/>
          </p:cNvSpPr>
          <p:nvPr/>
        </p:nvSpPr>
        <p:spPr bwMode="auto">
          <a:xfrm>
            <a:off x="6011863" y="2492375"/>
            <a:ext cx="325437"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2</a:t>
            </a:r>
            <a:endParaRPr lang="es-ES" sz="1200">
              <a:sym typeface="Symbol" pitchFamily="18" charset="2"/>
            </a:endParaRPr>
          </a:p>
        </p:txBody>
      </p:sp>
      <p:sp>
        <p:nvSpPr>
          <p:cNvPr id="172070" name="Text Box 116"/>
          <p:cNvSpPr txBox="1">
            <a:spLocks noChangeArrowheads="1"/>
          </p:cNvSpPr>
          <p:nvPr/>
        </p:nvSpPr>
        <p:spPr bwMode="auto">
          <a:xfrm>
            <a:off x="6227763" y="3068638"/>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3</a:t>
            </a:r>
            <a:endParaRPr lang="es-ES" sz="1200">
              <a:sym typeface="Symbol" pitchFamily="18" charset="2"/>
            </a:endParaRPr>
          </a:p>
        </p:txBody>
      </p:sp>
      <p:sp>
        <p:nvSpPr>
          <p:cNvPr id="172071" name="Text Box 117"/>
          <p:cNvSpPr txBox="1">
            <a:spLocks noChangeArrowheads="1"/>
          </p:cNvSpPr>
          <p:nvPr/>
        </p:nvSpPr>
        <p:spPr bwMode="auto">
          <a:xfrm>
            <a:off x="6516688" y="2492375"/>
            <a:ext cx="325437"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4</a:t>
            </a:r>
            <a:endParaRPr lang="es-ES" sz="1200">
              <a:sym typeface="Symbol" pitchFamily="18" charset="2"/>
            </a:endParaRPr>
          </a:p>
        </p:txBody>
      </p:sp>
      <p:sp>
        <p:nvSpPr>
          <p:cNvPr id="172072" name="Text Box 118"/>
          <p:cNvSpPr txBox="1">
            <a:spLocks noChangeArrowheads="1"/>
          </p:cNvSpPr>
          <p:nvPr/>
        </p:nvSpPr>
        <p:spPr bwMode="auto">
          <a:xfrm>
            <a:off x="6732588" y="3068638"/>
            <a:ext cx="325437"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5</a:t>
            </a:r>
            <a:endParaRPr lang="es-ES" sz="1200">
              <a:sym typeface="Symbol" pitchFamily="18" charset="2"/>
            </a:endParaRPr>
          </a:p>
        </p:txBody>
      </p:sp>
      <p:sp>
        <p:nvSpPr>
          <p:cNvPr id="172073" name="Text Box 119"/>
          <p:cNvSpPr txBox="1">
            <a:spLocks noChangeArrowheads="1"/>
          </p:cNvSpPr>
          <p:nvPr/>
        </p:nvSpPr>
        <p:spPr bwMode="auto">
          <a:xfrm>
            <a:off x="7019925" y="2492375"/>
            <a:ext cx="325438" cy="274638"/>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6</a:t>
            </a:r>
            <a:endParaRPr lang="es-ES" sz="1200">
              <a:sym typeface="Symbol" pitchFamily="18" charset="2"/>
            </a:endParaRPr>
          </a:p>
        </p:txBody>
      </p:sp>
      <p:sp>
        <p:nvSpPr>
          <p:cNvPr id="172074" name="Text Box 120"/>
          <p:cNvSpPr txBox="1">
            <a:spLocks noChangeArrowheads="1"/>
          </p:cNvSpPr>
          <p:nvPr/>
        </p:nvSpPr>
        <p:spPr bwMode="auto">
          <a:xfrm>
            <a:off x="7270750" y="3068638"/>
            <a:ext cx="325438"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7</a:t>
            </a:r>
            <a:endParaRPr lang="es-ES" sz="1200">
              <a:sym typeface="Symbol" pitchFamily="18" charset="2"/>
            </a:endParaRPr>
          </a:p>
        </p:txBody>
      </p:sp>
      <p:sp>
        <p:nvSpPr>
          <p:cNvPr id="172075" name="Text Box 121"/>
          <p:cNvSpPr txBox="1">
            <a:spLocks noChangeArrowheads="1"/>
          </p:cNvSpPr>
          <p:nvPr/>
        </p:nvSpPr>
        <p:spPr bwMode="auto">
          <a:xfrm>
            <a:off x="7524750" y="2506663"/>
            <a:ext cx="325438"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8</a:t>
            </a:r>
            <a:endParaRPr lang="es-ES" sz="1200">
              <a:sym typeface="Symbol" pitchFamily="18" charset="2"/>
            </a:endParaRPr>
          </a:p>
        </p:txBody>
      </p:sp>
      <p:sp>
        <p:nvSpPr>
          <p:cNvPr id="93" name="9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71</a:t>
            </a:fld>
            <a:endParaRPr lang="es-E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9" name="Picture 2" descr="DVVDM_Line"/>
          <p:cNvPicPr preferRelativeResize="0">
            <a:picLocks noChangeArrowheads="1"/>
          </p:cNvPicPr>
          <p:nvPr/>
        </p:nvPicPr>
        <p:blipFill>
          <a:blip r:embed="rId3" cstate="print"/>
          <a:srcRect/>
          <a:stretch>
            <a:fillRect/>
          </a:stretch>
        </p:blipFill>
        <p:spPr bwMode="auto">
          <a:xfrm>
            <a:off x="3059113" y="4832350"/>
            <a:ext cx="2746375" cy="36513"/>
          </a:xfrm>
          <a:prstGeom prst="rect">
            <a:avLst/>
          </a:prstGeom>
          <a:noFill/>
          <a:ln w="9525">
            <a:noFill/>
            <a:miter lim="800000"/>
            <a:headEnd/>
            <a:tailEnd/>
          </a:ln>
        </p:spPr>
      </p:pic>
      <p:sp>
        <p:nvSpPr>
          <p:cNvPr id="173060" name="Text Box 3"/>
          <p:cNvSpPr txBox="1">
            <a:spLocks noChangeArrowheads="1"/>
          </p:cNvSpPr>
          <p:nvPr/>
        </p:nvSpPr>
        <p:spPr bwMode="auto">
          <a:xfrm>
            <a:off x="3263900" y="3933825"/>
            <a:ext cx="2359025" cy="304800"/>
          </a:xfrm>
          <a:prstGeom prst="rect">
            <a:avLst/>
          </a:prstGeom>
          <a:noFill/>
          <a:ln w="9525">
            <a:noFill/>
            <a:miter lim="800000"/>
            <a:headEnd/>
            <a:tailEnd/>
          </a:ln>
        </p:spPr>
        <p:txBody>
          <a:bodyPr wrap="none">
            <a:spAutoFit/>
          </a:bodyPr>
          <a:lstStyle/>
          <a:p>
            <a:pPr algn="ctr"/>
            <a:r>
              <a:rPr lang="es-ES_tradnl" sz="1400" b="1"/>
              <a:t>8 Gb/s en un par de fibras</a:t>
            </a:r>
            <a:endParaRPr lang="es-ES" sz="1400" b="1"/>
          </a:p>
        </p:txBody>
      </p:sp>
      <p:sp>
        <p:nvSpPr>
          <p:cNvPr id="173061" name="Line 4"/>
          <p:cNvSpPr>
            <a:spLocks noChangeShapeType="1"/>
          </p:cNvSpPr>
          <p:nvPr/>
        </p:nvSpPr>
        <p:spPr bwMode="auto">
          <a:xfrm>
            <a:off x="4416425" y="4211638"/>
            <a:ext cx="0" cy="533400"/>
          </a:xfrm>
          <a:prstGeom prst="line">
            <a:avLst/>
          </a:prstGeom>
          <a:noFill/>
          <a:ln w="9525">
            <a:solidFill>
              <a:schemeClr val="tx1"/>
            </a:solidFill>
            <a:round/>
            <a:headEnd/>
            <a:tailEnd type="triangle" w="med" len="med"/>
          </a:ln>
        </p:spPr>
        <p:txBody>
          <a:bodyPr/>
          <a:lstStyle/>
          <a:p>
            <a:endParaRPr lang="es-ES"/>
          </a:p>
        </p:txBody>
      </p:sp>
      <p:sp>
        <p:nvSpPr>
          <p:cNvPr id="173062" name="Line 5"/>
          <p:cNvSpPr>
            <a:spLocks noChangeShapeType="1"/>
          </p:cNvSpPr>
          <p:nvPr/>
        </p:nvSpPr>
        <p:spPr bwMode="auto">
          <a:xfrm flipV="1">
            <a:off x="838200" y="3200400"/>
            <a:ext cx="7620000" cy="0"/>
          </a:xfrm>
          <a:prstGeom prst="line">
            <a:avLst/>
          </a:prstGeom>
          <a:noFill/>
          <a:ln w="9525">
            <a:solidFill>
              <a:schemeClr val="tx1"/>
            </a:solidFill>
            <a:round/>
            <a:headEnd/>
            <a:tailEnd/>
          </a:ln>
        </p:spPr>
        <p:txBody>
          <a:bodyPr/>
          <a:lstStyle/>
          <a:p>
            <a:endParaRPr lang="es-ES"/>
          </a:p>
        </p:txBody>
      </p:sp>
      <p:sp>
        <p:nvSpPr>
          <p:cNvPr id="173063" name="Text Box 6"/>
          <p:cNvSpPr txBox="1">
            <a:spLocks noChangeArrowheads="1"/>
          </p:cNvSpPr>
          <p:nvPr/>
        </p:nvSpPr>
        <p:spPr bwMode="auto">
          <a:xfrm>
            <a:off x="2746375" y="3484563"/>
            <a:ext cx="3481388" cy="304800"/>
          </a:xfrm>
          <a:prstGeom prst="rect">
            <a:avLst/>
          </a:prstGeom>
          <a:noFill/>
          <a:ln w="9525">
            <a:noFill/>
            <a:miter lim="800000"/>
            <a:headEnd/>
            <a:tailEnd/>
          </a:ln>
        </p:spPr>
        <p:txBody>
          <a:bodyPr wrap="none">
            <a:spAutoFit/>
          </a:bodyPr>
          <a:lstStyle/>
          <a:p>
            <a:pPr algn="ctr"/>
            <a:r>
              <a:rPr lang="es-ES_tradnl" sz="1400" b="1"/>
              <a:t>Multiplexor WDM de 8 canales (11 a 18)</a:t>
            </a:r>
            <a:endParaRPr lang="es-ES" sz="1400" b="1"/>
          </a:p>
        </p:txBody>
      </p:sp>
      <p:sp>
        <p:nvSpPr>
          <p:cNvPr id="173064" name="Line 7"/>
          <p:cNvSpPr>
            <a:spLocks noChangeShapeType="1"/>
          </p:cNvSpPr>
          <p:nvPr/>
        </p:nvSpPr>
        <p:spPr bwMode="auto">
          <a:xfrm>
            <a:off x="2051050" y="2060575"/>
            <a:ext cx="4826000" cy="0"/>
          </a:xfrm>
          <a:prstGeom prst="line">
            <a:avLst/>
          </a:prstGeom>
          <a:noFill/>
          <a:ln w="31750">
            <a:solidFill>
              <a:schemeClr val="tx1"/>
            </a:solidFill>
            <a:round/>
            <a:headEnd/>
            <a:tailEnd/>
          </a:ln>
        </p:spPr>
        <p:txBody>
          <a:bodyPr/>
          <a:lstStyle/>
          <a:p>
            <a:endParaRPr lang="es-ES"/>
          </a:p>
        </p:txBody>
      </p:sp>
      <p:sp>
        <p:nvSpPr>
          <p:cNvPr id="173065" name="Text Box 8"/>
          <p:cNvSpPr txBox="1">
            <a:spLocks noChangeArrowheads="1"/>
          </p:cNvSpPr>
          <p:nvPr/>
        </p:nvSpPr>
        <p:spPr bwMode="auto">
          <a:xfrm>
            <a:off x="3119438" y="1268413"/>
            <a:ext cx="2438400" cy="304800"/>
          </a:xfrm>
          <a:prstGeom prst="rect">
            <a:avLst/>
          </a:prstGeom>
          <a:noFill/>
          <a:ln w="9525">
            <a:noFill/>
            <a:miter lim="800000"/>
            <a:headEnd/>
            <a:tailEnd/>
          </a:ln>
        </p:spPr>
        <p:txBody>
          <a:bodyPr wrap="none">
            <a:spAutoFit/>
          </a:bodyPr>
          <a:lstStyle/>
          <a:p>
            <a:pPr algn="ctr"/>
            <a:r>
              <a:rPr lang="es-ES_tradnl" sz="1400" b="1"/>
              <a:t>8 Gb/s en 8 pares de fibras</a:t>
            </a:r>
            <a:endParaRPr lang="es-ES" sz="1400" b="1"/>
          </a:p>
        </p:txBody>
      </p:sp>
      <p:sp>
        <p:nvSpPr>
          <p:cNvPr id="173066" name="Line 9"/>
          <p:cNvSpPr>
            <a:spLocks noChangeShapeType="1"/>
          </p:cNvSpPr>
          <p:nvPr/>
        </p:nvSpPr>
        <p:spPr bwMode="auto">
          <a:xfrm flipH="1">
            <a:off x="4284663" y="1557338"/>
            <a:ext cx="0" cy="287337"/>
          </a:xfrm>
          <a:prstGeom prst="line">
            <a:avLst/>
          </a:prstGeom>
          <a:noFill/>
          <a:ln w="9525">
            <a:solidFill>
              <a:schemeClr val="tx1"/>
            </a:solidFill>
            <a:round/>
            <a:headEnd/>
            <a:tailEnd type="triangle" w="med" len="med"/>
          </a:ln>
        </p:spPr>
        <p:txBody>
          <a:bodyPr/>
          <a:lstStyle/>
          <a:p>
            <a:endParaRPr lang="es-ES"/>
          </a:p>
        </p:txBody>
      </p:sp>
      <p:sp>
        <p:nvSpPr>
          <p:cNvPr id="173067" name="Line 10"/>
          <p:cNvSpPr>
            <a:spLocks noChangeShapeType="1"/>
          </p:cNvSpPr>
          <p:nvPr/>
        </p:nvSpPr>
        <p:spPr bwMode="auto">
          <a:xfrm>
            <a:off x="2124075" y="1989138"/>
            <a:ext cx="4826000" cy="0"/>
          </a:xfrm>
          <a:prstGeom prst="line">
            <a:avLst/>
          </a:prstGeom>
          <a:noFill/>
          <a:ln w="31750">
            <a:solidFill>
              <a:schemeClr val="tx1"/>
            </a:solidFill>
            <a:round/>
            <a:headEnd/>
            <a:tailEnd/>
          </a:ln>
        </p:spPr>
        <p:txBody>
          <a:bodyPr/>
          <a:lstStyle/>
          <a:p>
            <a:endParaRPr lang="es-ES"/>
          </a:p>
        </p:txBody>
      </p:sp>
      <p:sp>
        <p:nvSpPr>
          <p:cNvPr id="173068" name="Line 11"/>
          <p:cNvSpPr>
            <a:spLocks noChangeShapeType="1"/>
          </p:cNvSpPr>
          <p:nvPr/>
        </p:nvSpPr>
        <p:spPr bwMode="auto">
          <a:xfrm>
            <a:off x="2051050" y="2133600"/>
            <a:ext cx="4826000" cy="0"/>
          </a:xfrm>
          <a:prstGeom prst="line">
            <a:avLst/>
          </a:prstGeom>
          <a:noFill/>
          <a:ln w="31750">
            <a:solidFill>
              <a:schemeClr val="tx1"/>
            </a:solidFill>
            <a:round/>
            <a:headEnd/>
            <a:tailEnd/>
          </a:ln>
        </p:spPr>
        <p:txBody>
          <a:bodyPr/>
          <a:lstStyle/>
          <a:p>
            <a:endParaRPr lang="es-ES"/>
          </a:p>
        </p:txBody>
      </p:sp>
      <p:sp>
        <p:nvSpPr>
          <p:cNvPr id="173069" name="Line 12"/>
          <p:cNvSpPr>
            <a:spLocks noChangeShapeType="1"/>
          </p:cNvSpPr>
          <p:nvPr/>
        </p:nvSpPr>
        <p:spPr bwMode="auto">
          <a:xfrm>
            <a:off x="2124075" y="2205038"/>
            <a:ext cx="4826000" cy="0"/>
          </a:xfrm>
          <a:prstGeom prst="line">
            <a:avLst/>
          </a:prstGeom>
          <a:noFill/>
          <a:ln w="31750">
            <a:solidFill>
              <a:schemeClr val="tx1"/>
            </a:solidFill>
            <a:round/>
            <a:headEnd/>
            <a:tailEnd/>
          </a:ln>
        </p:spPr>
        <p:txBody>
          <a:bodyPr/>
          <a:lstStyle/>
          <a:p>
            <a:endParaRPr lang="es-ES"/>
          </a:p>
        </p:txBody>
      </p:sp>
      <p:sp>
        <p:nvSpPr>
          <p:cNvPr id="173070" name="Line 13"/>
          <p:cNvSpPr>
            <a:spLocks noChangeShapeType="1"/>
          </p:cNvSpPr>
          <p:nvPr/>
        </p:nvSpPr>
        <p:spPr bwMode="auto">
          <a:xfrm>
            <a:off x="1979613" y="2276475"/>
            <a:ext cx="4826000" cy="0"/>
          </a:xfrm>
          <a:prstGeom prst="line">
            <a:avLst/>
          </a:prstGeom>
          <a:noFill/>
          <a:ln w="31750">
            <a:solidFill>
              <a:schemeClr val="tx1"/>
            </a:solidFill>
            <a:round/>
            <a:headEnd/>
            <a:tailEnd/>
          </a:ln>
        </p:spPr>
        <p:txBody>
          <a:bodyPr/>
          <a:lstStyle/>
          <a:p>
            <a:endParaRPr lang="es-ES"/>
          </a:p>
        </p:txBody>
      </p:sp>
      <p:sp>
        <p:nvSpPr>
          <p:cNvPr id="173071" name="Line 14"/>
          <p:cNvSpPr>
            <a:spLocks noChangeShapeType="1"/>
          </p:cNvSpPr>
          <p:nvPr/>
        </p:nvSpPr>
        <p:spPr bwMode="auto">
          <a:xfrm>
            <a:off x="1979613" y="2349500"/>
            <a:ext cx="4826000" cy="0"/>
          </a:xfrm>
          <a:prstGeom prst="line">
            <a:avLst/>
          </a:prstGeom>
          <a:noFill/>
          <a:ln w="31750">
            <a:solidFill>
              <a:schemeClr val="tx1"/>
            </a:solidFill>
            <a:round/>
            <a:headEnd/>
            <a:tailEnd/>
          </a:ln>
        </p:spPr>
        <p:txBody>
          <a:bodyPr/>
          <a:lstStyle/>
          <a:p>
            <a:endParaRPr lang="es-ES"/>
          </a:p>
        </p:txBody>
      </p:sp>
      <p:sp>
        <p:nvSpPr>
          <p:cNvPr id="173072" name="Line 15"/>
          <p:cNvSpPr>
            <a:spLocks noChangeShapeType="1"/>
          </p:cNvSpPr>
          <p:nvPr/>
        </p:nvSpPr>
        <p:spPr bwMode="auto">
          <a:xfrm>
            <a:off x="1835150" y="2420938"/>
            <a:ext cx="4826000" cy="0"/>
          </a:xfrm>
          <a:prstGeom prst="line">
            <a:avLst/>
          </a:prstGeom>
          <a:noFill/>
          <a:ln w="31750">
            <a:solidFill>
              <a:schemeClr val="tx1"/>
            </a:solidFill>
            <a:round/>
            <a:headEnd/>
            <a:tailEnd/>
          </a:ln>
        </p:spPr>
        <p:txBody>
          <a:bodyPr/>
          <a:lstStyle/>
          <a:p>
            <a:endParaRPr lang="es-ES"/>
          </a:p>
        </p:txBody>
      </p:sp>
      <p:sp>
        <p:nvSpPr>
          <p:cNvPr id="173073" name="Line 16"/>
          <p:cNvSpPr>
            <a:spLocks noChangeShapeType="1"/>
          </p:cNvSpPr>
          <p:nvPr/>
        </p:nvSpPr>
        <p:spPr bwMode="auto">
          <a:xfrm>
            <a:off x="1908175" y="2492375"/>
            <a:ext cx="4826000" cy="0"/>
          </a:xfrm>
          <a:prstGeom prst="line">
            <a:avLst/>
          </a:prstGeom>
          <a:noFill/>
          <a:ln w="31750">
            <a:solidFill>
              <a:schemeClr val="tx1"/>
            </a:solidFill>
            <a:round/>
            <a:headEnd/>
            <a:tailEnd/>
          </a:ln>
        </p:spPr>
        <p:txBody>
          <a:bodyPr/>
          <a:lstStyle/>
          <a:p>
            <a:endParaRPr lang="es-ES"/>
          </a:p>
        </p:txBody>
      </p:sp>
      <p:pic>
        <p:nvPicPr>
          <p:cNvPr id="173074" name="Picture 17"/>
          <p:cNvPicPr>
            <a:picLocks noChangeArrowheads="1"/>
          </p:cNvPicPr>
          <p:nvPr/>
        </p:nvPicPr>
        <p:blipFill>
          <a:blip r:embed="rId4" cstate="print"/>
          <a:srcRect/>
          <a:stretch>
            <a:fillRect/>
          </a:stretch>
        </p:blipFill>
        <p:spPr bwMode="auto">
          <a:xfrm>
            <a:off x="1403350" y="1946275"/>
            <a:ext cx="1295400" cy="619125"/>
          </a:xfrm>
          <a:prstGeom prst="rect">
            <a:avLst/>
          </a:prstGeom>
          <a:noFill/>
          <a:ln w="12700">
            <a:noFill/>
            <a:miter lim="800000"/>
            <a:headEnd/>
            <a:tailEnd/>
          </a:ln>
        </p:spPr>
      </p:pic>
      <p:pic>
        <p:nvPicPr>
          <p:cNvPr id="173075" name="Picture 18"/>
          <p:cNvPicPr>
            <a:picLocks noChangeArrowheads="1"/>
          </p:cNvPicPr>
          <p:nvPr/>
        </p:nvPicPr>
        <p:blipFill>
          <a:blip r:embed="rId4" cstate="print"/>
          <a:srcRect/>
          <a:stretch>
            <a:fillRect/>
          </a:stretch>
        </p:blipFill>
        <p:spPr bwMode="auto">
          <a:xfrm>
            <a:off x="6227763" y="1946275"/>
            <a:ext cx="1295400" cy="619125"/>
          </a:xfrm>
          <a:prstGeom prst="rect">
            <a:avLst/>
          </a:prstGeom>
          <a:noFill/>
          <a:ln w="12700">
            <a:noFill/>
            <a:miter lim="800000"/>
            <a:headEnd/>
            <a:tailEnd/>
          </a:ln>
        </p:spPr>
      </p:pic>
      <p:sp>
        <p:nvSpPr>
          <p:cNvPr id="173076" name="Line 19"/>
          <p:cNvSpPr>
            <a:spLocks noChangeShapeType="1"/>
          </p:cNvSpPr>
          <p:nvPr/>
        </p:nvSpPr>
        <p:spPr bwMode="auto">
          <a:xfrm flipH="1">
            <a:off x="2843213" y="3789363"/>
            <a:ext cx="73025" cy="604837"/>
          </a:xfrm>
          <a:prstGeom prst="line">
            <a:avLst/>
          </a:prstGeom>
          <a:noFill/>
          <a:ln w="9525">
            <a:solidFill>
              <a:schemeClr val="tx1"/>
            </a:solidFill>
            <a:round/>
            <a:headEnd/>
            <a:tailEnd type="triangle" w="med" len="med"/>
          </a:ln>
        </p:spPr>
        <p:txBody>
          <a:bodyPr/>
          <a:lstStyle/>
          <a:p>
            <a:endParaRPr lang="es-ES"/>
          </a:p>
        </p:txBody>
      </p:sp>
      <p:sp>
        <p:nvSpPr>
          <p:cNvPr id="173077" name="Text Box 20"/>
          <p:cNvSpPr txBox="1">
            <a:spLocks noChangeArrowheads="1"/>
          </p:cNvSpPr>
          <p:nvPr/>
        </p:nvSpPr>
        <p:spPr bwMode="auto">
          <a:xfrm>
            <a:off x="2195513" y="5572125"/>
            <a:ext cx="4579937" cy="517525"/>
          </a:xfrm>
          <a:prstGeom prst="rect">
            <a:avLst/>
          </a:prstGeom>
          <a:noFill/>
          <a:ln w="9525">
            <a:noFill/>
            <a:miter lim="800000"/>
            <a:headEnd/>
            <a:tailEnd/>
          </a:ln>
        </p:spPr>
        <p:txBody>
          <a:bodyPr wrap="none">
            <a:spAutoFit/>
          </a:bodyPr>
          <a:lstStyle/>
          <a:p>
            <a:pPr algn="r"/>
            <a:r>
              <a:rPr lang="es-ES_tradnl" sz="1400" b="1"/>
              <a:t>Costo del equipamiento CWDM (8 canales):	$ 44.000</a:t>
            </a:r>
            <a:r>
              <a:rPr lang="es-ES_tradnl" sz="1400" b="1">
                <a:sym typeface="Symbol" pitchFamily="18" charset="2"/>
              </a:rPr>
              <a:t> </a:t>
            </a:r>
          </a:p>
          <a:p>
            <a:pPr algn="r"/>
            <a:r>
              <a:rPr lang="es-ES_tradnl" sz="1400" b="1">
                <a:sym typeface="Symbol" pitchFamily="18" charset="2"/>
              </a:rPr>
              <a:t>Con cuatro canales: $26.000</a:t>
            </a:r>
            <a:endParaRPr lang="es-ES" b="1">
              <a:sym typeface="Symbol" pitchFamily="18" charset="2"/>
            </a:endParaRPr>
          </a:p>
        </p:txBody>
      </p:sp>
      <p:sp>
        <p:nvSpPr>
          <p:cNvPr id="173078" name="Text Box 21"/>
          <p:cNvSpPr txBox="1">
            <a:spLocks noChangeArrowheads="1"/>
          </p:cNvSpPr>
          <p:nvPr/>
        </p:nvSpPr>
        <p:spPr bwMode="auto">
          <a:xfrm>
            <a:off x="3679825" y="4924425"/>
            <a:ext cx="1544638" cy="304800"/>
          </a:xfrm>
          <a:prstGeom prst="rect">
            <a:avLst/>
          </a:prstGeom>
          <a:noFill/>
          <a:ln w="9525">
            <a:noFill/>
            <a:miter lim="800000"/>
            <a:headEnd/>
            <a:tailEnd/>
          </a:ln>
        </p:spPr>
        <p:txBody>
          <a:bodyPr wrap="none">
            <a:spAutoFit/>
          </a:bodyPr>
          <a:lstStyle/>
          <a:p>
            <a:pPr algn="ctr"/>
            <a:r>
              <a:rPr lang="es-ES_tradnl" sz="1400" b="1"/>
              <a:t>Alcance 100 Km</a:t>
            </a:r>
            <a:endParaRPr lang="es-ES" sz="1400" b="1"/>
          </a:p>
        </p:txBody>
      </p:sp>
      <p:sp>
        <p:nvSpPr>
          <p:cNvPr id="173079" name="Text Box 22"/>
          <p:cNvSpPr txBox="1">
            <a:spLocks noChangeArrowheads="1"/>
          </p:cNvSpPr>
          <p:nvPr/>
        </p:nvSpPr>
        <p:spPr bwMode="auto">
          <a:xfrm>
            <a:off x="107950" y="188913"/>
            <a:ext cx="8856663" cy="641350"/>
          </a:xfrm>
          <a:prstGeom prst="rect">
            <a:avLst/>
          </a:prstGeom>
          <a:noFill/>
          <a:ln w="9525">
            <a:noFill/>
            <a:miter lim="800000"/>
            <a:headEnd/>
            <a:tailEnd/>
          </a:ln>
        </p:spPr>
        <p:txBody>
          <a:bodyPr>
            <a:spAutoFit/>
          </a:bodyPr>
          <a:lstStyle/>
          <a:p>
            <a:pPr>
              <a:spcBef>
                <a:spcPct val="50000"/>
              </a:spcBef>
            </a:pPr>
            <a:r>
              <a:rPr lang="es-ES_tradnl" sz="3600">
                <a:latin typeface="Times New Roman" pitchFamily="18" charset="0"/>
              </a:rPr>
              <a:t>Aplicaciones de CWDM. Enlace punto a punto</a:t>
            </a:r>
            <a:endParaRPr lang="es-ES" sz="3600">
              <a:latin typeface="Times New Roman" pitchFamily="18" charset="0"/>
            </a:endParaRPr>
          </a:p>
        </p:txBody>
      </p:sp>
      <p:sp>
        <p:nvSpPr>
          <p:cNvPr id="173080" name="Line 23"/>
          <p:cNvSpPr>
            <a:spLocks noChangeShapeType="1"/>
          </p:cNvSpPr>
          <p:nvPr/>
        </p:nvSpPr>
        <p:spPr bwMode="auto">
          <a:xfrm>
            <a:off x="2157413" y="4789488"/>
            <a:ext cx="685800" cy="0"/>
          </a:xfrm>
          <a:prstGeom prst="line">
            <a:avLst/>
          </a:prstGeom>
          <a:noFill/>
          <a:ln w="31750">
            <a:solidFill>
              <a:srgbClr val="0000FF"/>
            </a:solidFill>
            <a:round/>
            <a:headEnd/>
            <a:tailEnd/>
          </a:ln>
        </p:spPr>
        <p:txBody>
          <a:bodyPr/>
          <a:lstStyle/>
          <a:p>
            <a:endParaRPr lang="es-ES"/>
          </a:p>
        </p:txBody>
      </p:sp>
      <p:sp>
        <p:nvSpPr>
          <p:cNvPr id="173081" name="Line 24"/>
          <p:cNvSpPr>
            <a:spLocks noChangeShapeType="1"/>
          </p:cNvSpPr>
          <p:nvPr/>
        </p:nvSpPr>
        <p:spPr bwMode="auto">
          <a:xfrm>
            <a:off x="2157413" y="4865688"/>
            <a:ext cx="685800" cy="0"/>
          </a:xfrm>
          <a:prstGeom prst="line">
            <a:avLst/>
          </a:prstGeom>
          <a:noFill/>
          <a:ln w="31750">
            <a:solidFill>
              <a:srgbClr val="008000"/>
            </a:solidFill>
            <a:round/>
            <a:headEnd/>
            <a:tailEnd/>
          </a:ln>
        </p:spPr>
        <p:txBody>
          <a:bodyPr/>
          <a:lstStyle/>
          <a:p>
            <a:endParaRPr lang="es-ES"/>
          </a:p>
        </p:txBody>
      </p:sp>
      <p:sp>
        <p:nvSpPr>
          <p:cNvPr id="173082" name="Line 25"/>
          <p:cNvSpPr>
            <a:spLocks noChangeShapeType="1"/>
          </p:cNvSpPr>
          <p:nvPr/>
        </p:nvSpPr>
        <p:spPr bwMode="auto">
          <a:xfrm>
            <a:off x="2157413" y="4941888"/>
            <a:ext cx="685800" cy="0"/>
          </a:xfrm>
          <a:prstGeom prst="line">
            <a:avLst/>
          </a:prstGeom>
          <a:noFill/>
          <a:ln w="31750">
            <a:solidFill>
              <a:srgbClr val="FFFF00"/>
            </a:solidFill>
            <a:round/>
            <a:headEnd/>
            <a:tailEnd/>
          </a:ln>
        </p:spPr>
        <p:txBody>
          <a:bodyPr/>
          <a:lstStyle/>
          <a:p>
            <a:endParaRPr lang="es-ES"/>
          </a:p>
        </p:txBody>
      </p:sp>
      <p:sp>
        <p:nvSpPr>
          <p:cNvPr id="173083" name="Line 26"/>
          <p:cNvSpPr>
            <a:spLocks noChangeShapeType="1"/>
          </p:cNvSpPr>
          <p:nvPr/>
        </p:nvSpPr>
        <p:spPr bwMode="auto">
          <a:xfrm>
            <a:off x="2157413" y="5018088"/>
            <a:ext cx="685800" cy="0"/>
          </a:xfrm>
          <a:prstGeom prst="line">
            <a:avLst/>
          </a:prstGeom>
          <a:noFill/>
          <a:ln w="31750">
            <a:solidFill>
              <a:srgbClr val="FF6600"/>
            </a:solidFill>
            <a:round/>
            <a:headEnd/>
            <a:tailEnd/>
          </a:ln>
        </p:spPr>
        <p:txBody>
          <a:bodyPr/>
          <a:lstStyle/>
          <a:p>
            <a:endParaRPr lang="es-ES"/>
          </a:p>
        </p:txBody>
      </p:sp>
      <p:sp>
        <p:nvSpPr>
          <p:cNvPr id="173084" name="Line 27"/>
          <p:cNvSpPr>
            <a:spLocks noChangeShapeType="1"/>
          </p:cNvSpPr>
          <p:nvPr/>
        </p:nvSpPr>
        <p:spPr bwMode="auto">
          <a:xfrm>
            <a:off x="2151063" y="5086350"/>
            <a:ext cx="685800" cy="0"/>
          </a:xfrm>
          <a:prstGeom prst="line">
            <a:avLst/>
          </a:prstGeom>
          <a:noFill/>
          <a:ln w="31750">
            <a:solidFill>
              <a:srgbClr val="FF0000"/>
            </a:solidFill>
            <a:round/>
            <a:headEnd/>
            <a:tailEnd/>
          </a:ln>
        </p:spPr>
        <p:txBody>
          <a:bodyPr/>
          <a:lstStyle/>
          <a:p>
            <a:endParaRPr lang="es-ES"/>
          </a:p>
        </p:txBody>
      </p:sp>
      <p:sp>
        <p:nvSpPr>
          <p:cNvPr id="173085" name="Line 28"/>
          <p:cNvSpPr>
            <a:spLocks noChangeShapeType="1"/>
          </p:cNvSpPr>
          <p:nvPr/>
        </p:nvSpPr>
        <p:spPr bwMode="auto">
          <a:xfrm>
            <a:off x="2120900" y="5157788"/>
            <a:ext cx="685800" cy="0"/>
          </a:xfrm>
          <a:prstGeom prst="line">
            <a:avLst/>
          </a:prstGeom>
          <a:noFill/>
          <a:ln w="31750">
            <a:solidFill>
              <a:srgbClr val="993300"/>
            </a:solidFill>
            <a:round/>
            <a:headEnd/>
            <a:tailEnd/>
          </a:ln>
        </p:spPr>
        <p:txBody>
          <a:bodyPr/>
          <a:lstStyle/>
          <a:p>
            <a:endParaRPr lang="es-ES"/>
          </a:p>
        </p:txBody>
      </p:sp>
      <p:sp>
        <p:nvSpPr>
          <p:cNvPr id="173086" name="Line 29"/>
          <p:cNvSpPr>
            <a:spLocks noChangeShapeType="1"/>
          </p:cNvSpPr>
          <p:nvPr/>
        </p:nvSpPr>
        <p:spPr bwMode="auto">
          <a:xfrm>
            <a:off x="2151063" y="4725988"/>
            <a:ext cx="685800" cy="0"/>
          </a:xfrm>
          <a:prstGeom prst="line">
            <a:avLst/>
          </a:prstGeom>
          <a:noFill/>
          <a:ln w="31750">
            <a:solidFill>
              <a:srgbClr val="800080"/>
            </a:solidFill>
            <a:round/>
            <a:headEnd/>
            <a:tailEnd/>
          </a:ln>
        </p:spPr>
        <p:txBody>
          <a:bodyPr/>
          <a:lstStyle/>
          <a:p>
            <a:endParaRPr lang="es-ES"/>
          </a:p>
        </p:txBody>
      </p:sp>
      <p:sp>
        <p:nvSpPr>
          <p:cNvPr id="173087" name="Line 30"/>
          <p:cNvSpPr>
            <a:spLocks noChangeShapeType="1"/>
          </p:cNvSpPr>
          <p:nvPr/>
        </p:nvSpPr>
        <p:spPr bwMode="auto">
          <a:xfrm>
            <a:off x="2155825" y="4654550"/>
            <a:ext cx="685800" cy="0"/>
          </a:xfrm>
          <a:prstGeom prst="line">
            <a:avLst/>
          </a:prstGeom>
          <a:noFill/>
          <a:ln w="31750">
            <a:solidFill>
              <a:srgbClr val="808080"/>
            </a:solidFill>
            <a:round/>
            <a:headEnd/>
            <a:tailEnd/>
          </a:ln>
        </p:spPr>
        <p:txBody>
          <a:bodyPr/>
          <a:lstStyle/>
          <a:p>
            <a:endParaRPr lang="es-ES"/>
          </a:p>
        </p:txBody>
      </p:sp>
      <p:pic>
        <p:nvPicPr>
          <p:cNvPr id="173088" name="Picture 31"/>
          <p:cNvPicPr>
            <a:picLocks noChangeArrowheads="1"/>
          </p:cNvPicPr>
          <p:nvPr/>
        </p:nvPicPr>
        <p:blipFill>
          <a:blip r:embed="rId4" cstate="print"/>
          <a:srcRect/>
          <a:stretch>
            <a:fillRect/>
          </a:stretch>
        </p:blipFill>
        <p:spPr bwMode="auto">
          <a:xfrm>
            <a:off x="1189038" y="4610100"/>
            <a:ext cx="1295400" cy="619125"/>
          </a:xfrm>
          <a:prstGeom prst="rect">
            <a:avLst/>
          </a:prstGeom>
          <a:noFill/>
          <a:ln w="12700">
            <a:noFill/>
            <a:miter lim="800000"/>
            <a:headEnd/>
            <a:tailEnd/>
          </a:ln>
        </p:spPr>
      </p:pic>
      <p:sp>
        <p:nvSpPr>
          <p:cNvPr id="173089" name="Line 32"/>
          <p:cNvSpPr>
            <a:spLocks noChangeShapeType="1"/>
          </p:cNvSpPr>
          <p:nvPr/>
        </p:nvSpPr>
        <p:spPr bwMode="auto">
          <a:xfrm>
            <a:off x="6118225" y="4716463"/>
            <a:ext cx="685800" cy="0"/>
          </a:xfrm>
          <a:prstGeom prst="line">
            <a:avLst/>
          </a:prstGeom>
          <a:noFill/>
          <a:ln w="31750">
            <a:solidFill>
              <a:srgbClr val="0000FF"/>
            </a:solidFill>
            <a:round/>
            <a:headEnd/>
            <a:tailEnd/>
          </a:ln>
        </p:spPr>
        <p:txBody>
          <a:bodyPr/>
          <a:lstStyle/>
          <a:p>
            <a:endParaRPr lang="es-ES"/>
          </a:p>
        </p:txBody>
      </p:sp>
      <p:sp>
        <p:nvSpPr>
          <p:cNvPr id="173090" name="Line 33"/>
          <p:cNvSpPr>
            <a:spLocks noChangeShapeType="1"/>
          </p:cNvSpPr>
          <p:nvPr/>
        </p:nvSpPr>
        <p:spPr bwMode="auto">
          <a:xfrm>
            <a:off x="6118225" y="4792663"/>
            <a:ext cx="685800" cy="0"/>
          </a:xfrm>
          <a:prstGeom prst="line">
            <a:avLst/>
          </a:prstGeom>
          <a:noFill/>
          <a:ln w="31750">
            <a:solidFill>
              <a:srgbClr val="008000"/>
            </a:solidFill>
            <a:round/>
            <a:headEnd/>
            <a:tailEnd/>
          </a:ln>
        </p:spPr>
        <p:txBody>
          <a:bodyPr/>
          <a:lstStyle/>
          <a:p>
            <a:endParaRPr lang="es-ES"/>
          </a:p>
        </p:txBody>
      </p:sp>
      <p:sp>
        <p:nvSpPr>
          <p:cNvPr id="173091" name="Line 34"/>
          <p:cNvSpPr>
            <a:spLocks noChangeShapeType="1"/>
          </p:cNvSpPr>
          <p:nvPr/>
        </p:nvSpPr>
        <p:spPr bwMode="auto">
          <a:xfrm>
            <a:off x="6118225" y="4868863"/>
            <a:ext cx="685800" cy="0"/>
          </a:xfrm>
          <a:prstGeom prst="line">
            <a:avLst/>
          </a:prstGeom>
          <a:noFill/>
          <a:ln w="31750">
            <a:solidFill>
              <a:srgbClr val="FFFF00"/>
            </a:solidFill>
            <a:round/>
            <a:headEnd/>
            <a:tailEnd/>
          </a:ln>
        </p:spPr>
        <p:txBody>
          <a:bodyPr/>
          <a:lstStyle/>
          <a:p>
            <a:endParaRPr lang="es-ES"/>
          </a:p>
        </p:txBody>
      </p:sp>
      <p:sp>
        <p:nvSpPr>
          <p:cNvPr id="173092" name="Line 35"/>
          <p:cNvSpPr>
            <a:spLocks noChangeShapeType="1"/>
          </p:cNvSpPr>
          <p:nvPr/>
        </p:nvSpPr>
        <p:spPr bwMode="auto">
          <a:xfrm>
            <a:off x="6118225" y="4945063"/>
            <a:ext cx="685800" cy="0"/>
          </a:xfrm>
          <a:prstGeom prst="line">
            <a:avLst/>
          </a:prstGeom>
          <a:noFill/>
          <a:ln w="31750">
            <a:solidFill>
              <a:srgbClr val="FF6600"/>
            </a:solidFill>
            <a:round/>
            <a:headEnd/>
            <a:tailEnd/>
          </a:ln>
        </p:spPr>
        <p:txBody>
          <a:bodyPr/>
          <a:lstStyle/>
          <a:p>
            <a:endParaRPr lang="es-ES"/>
          </a:p>
        </p:txBody>
      </p:sp>
      <p:sp>
        <p:nvSpPr>
          <p:cNvPr id="173093" name="Line 36"/>
          <p:cNvSpPr>
            <a:spLocks noChangeShapeType="1"/>
          </p:cNvSpPr>
          <p:nvPr/>
        </p:nvSpPr>
        <p:spPr bwMode="auto">
          <a:xfrm>
            <a:off x="6111875" y="5013325"/>
            <a:ext cx="685800" cy="0"/>
          </a:xfrm>
          <a:prstGeom prst="line">
            <a:avLst/>
          </a:prstGeom>
          <a:noFill/>
          <a:ln w="31750">
            <a:solidFill>
              <a:srgbClr val="FF0000"/>
            </a:solidFill>
            <a:round/>
            <a:headEnd/>
            <a:tailEnd/>
          </a:ln>
        </p:spPr>
        <p:txBody>
          <a:bodyPr/>
          <a:lstStyle/>
          <a:p>
            <a:endParaRPr lang="es-ES"/>
          </a:p>
        </p:txBody>
      </p:sp>
      <p:sp>
        <p:nvSpPr>
          <p:cNvPr id="173094" name="Line 37"/>
          <p:cNvSpPr>
            <a:spLocks noChangeShapeType="1"/>
          </p:cNvSpPr>
          <p:nvPr/>
        </p:nvSpPr>
        <p:spPr bwMode="auto">
          <a:xfrm>
            <a:off x="6081713" y="5084763"/>
            <a:ext cx="685800" cy="0"/>
          </a:xfrm>
          <a:prstGeom prst="line">
            <a:avLst/>
          </a:prstGeom>
          <a:noFill/>
          <a:ln w="31750">
            <a:solidFill>
              <a:srgbClr val="993300"/>
            </a:solidFill>
            <a:round/>
            <a:headEnd/>
            <a:tailEnd/>
          </a:ln>
        </p:spPr>
        <p:txBody>
          <a:bodyPr/>
          <a:lstStyle/>
          <a:p>
            <a:endParaRPr lang="es-ES"/>
          </a:p>
        </p:txBody>
      </p:sp>
      <p:sp>
        <p:nvSpPr>
          <p:cNvPr id="173095" name="Line 38"/>
          <p:cNvSpPr>
            <a:spLocks noChangeShapeType="1"/>
          </p:cNvSpPr>
          <p:nvPr/>
        </p:nvSpPr>
        <p:spPr bwMode="auto">
          <a:xfrm>
            <a:off x="6111875" y="4652963"/>
            <a:ext cx="685800" cy="0"/>
          </a:xfrm>
          <a:prstGeom prst="line">
            <a:avLst/>
          </a:prstGeom>
          <a:noFill/>
          <a:ln w="31750">
            <a:solidFill>
              <a:srgbClr val="800080"/>
            </a:solidFill>
            <a:round/>
            <a:headEnd/>
            <a:tailEnd/>
          </a:ln>
        </p:spPr>
        <p:txBody>
          <a:bodyPr/>
          <a:lstStyle/>
          <a:p>
            <a:endParaRPr lang="es-ES"/>
          </a:p>
        </p:txBody>
      </p:sp>
      <p:sp>
        <p:nvSpPr>
          <p:cNvPr id="173096" name="Line 39"/>
          <p:cNvSpPr>
            <a:spLocks noChangeShapeType="1"/>
          </p:cNvSpPr>
          <p:nvPr/>
        </p:nvSpPr>
        <p:spPr bwMode="auto">
          <a:xfrm>
            <a:off x="6116638" y="4581525"/>
            <a:ext cx="685800" cy="0"/>
          </a:xfrm>
          <a:prstGeom prst="line">
            <a:avLst/>
          </a:prstGeom>
          <a:noFill/>
          <a:ln w="31750">
            <a:solidFill>
              <a:srgbClr val="808080"/>
            </a:solidFill>
            <a:round/>
            <a:headEnd/>
            <a:tailEnd/>
          </a:ln>
        </p:spPr>
        <p:txBody>
          <a:bodyPr/>
          <a:lstStyle/>
          <a:p>
            <a:endParaRPr lang="es-ES"/>
          </a:p>
        </p:txBody>
      </p:sp>
      <p:pic>
        <p:nvPicPr>
          <p:cNvPr id="173097" name="Picture 40"/>
          <p:cNvPicPr>
            <a:picLocks noChangeArrowheads="1"/>
          </p:cNvPicPr>
          <p:nvPr/>
        </p:nvPicPr>
        <p:blipFill>
          <a:blip r:embed="rId4" cstate="print"/>
          <a:srcRect/>
          <a:stretch>
            <a:fillRect/>
          </a:stretch>
        </p:blipFill>
        <p:spPr bwMode="auto">
          <a:xfrm>
            <a:off x="6445250" y="4538663"/>
            <a:ext cx="1295400" cy="619125"/>
          </a:xfrm>
          <a:prstGeom prst="rect">
            <a:avLst/>
          </a:prstGeom>
          <a:noFill/>
          <a:ln w="12700">
            <a:noFill/>
            <a:miter lim="800000"/>
            <a:headEnd/>
            <a:tailEnd/>
          </a:ln>
        </p:spPr>
      </p:pic>
      <p:grpSp>
        <p:nvGrpSpPr>
          <p:cNvPr id="173098" name="Group 41"/>
          <p:cNvGrpSpPr>
            <a:grpSpLocks/>
          </p:cNvGrpSpPr>
          <p:nvPr/>
        </p:nvGrpSpPr>
        <p:grpSpPr bwMode="auto">
          <a:xfrm rot="10800000">
            <a:off x="5711825" y="4386263"/>
            <a:ext cx="615950" cy="914400"/>
            <a:chOff x="963" y="2448"/>
            <a:chExt cx="388" cy="576"/>
          </a:xfrm>
        </p:grpSpPr>
        <p:sp>
          <p:nvSpPr>
            <p:cNvPr id="173150" name="Rectangle 42"/>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3151" name="Rectangle 43"/>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3152" name="Freeform 44"/>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3153" name="Freeform 45"/>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3154" name="Freeform 46"/>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3155" name="Freeform 47"/>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3156" name="Freeform 48"/>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3157" name="Freeform 49"/>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3158" name="Freeform 50"/>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3159" name="Freeform 51"/>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3160" name="Freeform 52"/>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3161" name="Freeform 53"/>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3162" name="Line 54"/>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3163" name="Line 5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3164" name="Line 5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3165" name="Line 57"/>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3166" name="Line 58"/>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3167" name="Line 59"/>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3168" name="Line 60"/>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3169" name="Line 61"/>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3170" name="Line 62"/>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3171" name="Line 63"/>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3172" name="Line 64"/>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3173" name="Line 65"/>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3174" name="Line 66"/>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3175" name="Line 67"/>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3176" name="Line 68"/>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3177" name="Line 69"/>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3178" name="Line 70"/>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3179" name="Line 71"/>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3180" name="Line 72"/>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3181" name="Freeform 73"/>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3182" name="Freeform 74"/>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3183" name="Freeform 75"/>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3184" name="Freeform 76"/>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3185" name="Freeform 77"/>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3186" name="Freeform 78"/>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3187" name="Freeform 79"/>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3188" name="Freeform 80"/>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3189" name="Freeform 81"/>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3190" name="Freeform 82"/>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3191" name="Rectangle 83"/>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3192" name="Freeform 84"/>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3193" name="Freeform 85"/>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3194" name="Freeform 86"/>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3195" name="Freeform 87"/>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grpSp>
        <p:nvGrpSpPr>
          <p:cNvPr id="173099" name="Group 88"/>
          <p:cNvGrpSpPr>
            <a:grpSpLocks/>
          </p:cNvGrpSpPr>
          <p:nvPr/>
        </p:nvGrpSpPr>
        <p:grpSpPr bwMode="auto">
          <a:xfrm>
            <a:off x="2581275" y="4408488"/>
            <a:ext cx="615950" cy="914400"/>
            <a:chOff x="963" y="2448"/>
            <a:chExt cx="388" cy="576"/>
          </a:xfrm>
        </p:grpSpPr>
        <p:sp>
          <p:nvSpPr>
            <p:cNvPr id="173104" name="Rectangle 89"/>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3105" name="Rectangle 90"/>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3106" name="Freeform 91"/>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3107" name="Freeform 92"/>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3108" name="Freeform 93"/>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3109" name="Freeform 94"/>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3110" name="Freeform 95"/>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3111" name="Freeform 96"/>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3112" name="Freeform 97"/>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3113" name="Freeform 98"/>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3114" name="Freeform 99"/>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3115" name="Freeform 100"/>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3116" name="Line 101"/>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3117" name="Line 102"/>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3118" name="Line 103"/>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3119" name="Line 104"/>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3120" name="Line 105"/>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3121" name="Line 106"/>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3122" name="Line 107"/>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3123" name="Line 108"/>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3124" name="Line 109"/>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3125" name="Line 110"/>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3126" name="Line 111"/>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3127" name="Line 112"/>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3128" name="Line 113"/>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3129" name="Line 114"/>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3130" name="Line 115"/>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3131" name="Line 116"/>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3132" name="Line 117"/>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3133" name="Line 118"/>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3134" name="Line 119"/>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3135" name="Freeform 120"/>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3136" name="Freeform 121"/>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3137" name="Freeform 122"/>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3138" name="Freeform 123"/>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3139" name="Freeform 124"/>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3140" name="Freeform 125"/>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3141" name="Freeform 126"/>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3142" name="Freeform 127"/>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3143" name="Freeform 128"/>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3144" name="Freeform 129"/>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3145" name="Rectangle 130"/>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3146" name="Freeform 131"/>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3147" name="Freeform 132"/>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3148" name="Freeform 133"/>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3149" name="Freeform 134"/>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sp>
        <p:nvSpPr>
          <p:cNvPr id="173100" name="Oval 135"/>
          <p:cNvSpPr>
            <a:spLocks noChangeArrowheads="1"/>
          </p:cNvSpPr>
          <p:nvPr/>
        </p:nvSpPr>
        <p:spPr bwMode="auto">
          <a:xfrm>
            <a:off x="2484438" y="4508500"/>
            <a:ext cx="215900" cy="792163"/>
          </a:xfrm>
          <a:prstGeom prst="ellipse">
            <a:avLst/>
          </a:prstGeom>
          <a:noFill/>
          <a:ln w="9525">
            <a:solidFill>
              <a:schemeClr val="tx1"/>
            </a:solidFill>
            <a:round/>
            <a:headEnd/>
            <a:tailEnd/>
          </a:ln>
        </p:spPr>
        <p:txBody>
          <a:bodyPr wrap="none" anchor="ctr"/>
          <a:lstStyle/>
          <a:p>
            <a:endParaRPr lang="es-ES"/>
          </a:p>
        </p:txBody>
      </p:sp>
      <p:sp>
        <p:nvSpPr>
          <p:cNvPr id="173101" name="Line 136"/>
          <p:cNvSpPr>
            <a:spLocks noChangeShapeType="1"/>
          </p:cNvSpPr>
          <p:nvPr/>
        </p:nvSpPr>
        <p:spPr bwMode="auto">
          <a:xfrm>
            <a:off x="2411413" y="4148138"/>
            <a:ext cx="144462" cy="288925"/>
          </a:xfrm>
          <a:prstGeom prst="line">
            <a:avLst/>
          </a:prstGeom>
          <a:noFill/>
          <a:ln w="9525">
            <a:solidFill>
              <a:schemeClr val="tx1"/>
            </a:solidFill>
            <a:round/>
            <a:headEnd/>
            <a:tailEnd type="triangle" w="med" len="med"/>
          </a:ln>
        </p:spPr>
        <p:txBody>
          <a:bodyPr/>
          <a:lstStyle/>
          <a:p>
            <a:endParaRPr lang="es-ES"/>
          </a:p>
        </p:txBody>
      </p:sp>
      <p:sp>
        <p:nvSpPr>
          <p:cNvPr id="173102" name="Text Box 137"/>
          <p:cNvSpPr txBox="1">
            <a:spLocks noChangeArrowheads="1"/>
          </p:cNvSpPr>
          <p:nvPr/>
        </p:nvSpPr>
        <p:spPr bwMode="auto">
          <a:xfrm>
            <a:off x="1692275" y="3811588"/>
            <a:ext cx="687388"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8</a:t>
            </a:r>
            <a:endParaRPr lang="es-ES" b="1" baseline="-25000">
              <a:sym typeface="Symbol" pitchFamily="18" charset="2"/>
            </a:endParaRPr>
          </a:p>
        </p:txBody>
      </p:sp>
      <p:sp>
        <p:nvSpPr>
          <p:cNvPr id="173103" name="Oval 138"/>
          <p:cNvSpPr>
            <a:spLocks noChangeArrowheads="1"/>
          </p:cNvSpPr>
          <p:nvPr/>
        </p:nvSpPr>
        <p:spPr bwMode="auto">
          <a:xfrm>
            <a:off x="4140200" y="1916113"/>
            <a:ext cx="215900" cy="720725"/>
          </a:xfrm>
          <a:prstGeom prst="ellipse">
            <a:avLst/>
          </a:prstGeom>
          <a:noFill/>
          <a:ln w="9525">
            <a:solidFill>
              <a:schemeClr val="tx1"/>
            </a:solidFill>
            <a:round/>
            <a:headEnd/>
            <a:tailEnd/>
          </a:ln>
        </p:spPr>
        <p:txBody>
          <a:bodyPr wrap="none" anchor="ctr"/>
          <a:lstStyle/>
          <a:p>
            <a:endParaRPr lang="es-ES"/>
          </a:p>
        </p:txBody>
      </p:sp>
      <p:sp>
        <p:nvSpPr>
          <p:cNvPr id="143" name="14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72</a:t>
            </a:fld>
            <a:endParaRPr lang="es-E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p:txBody>
          <a:bodyPr/>
          <a:lstStyle/>
          <a:p>
            <a:pPr eaLnBrk="1" hangingPunct="1"/>
            <a:r>
              <a:rPr lang="es-ES" smtClean="0"/>
              <a:t>Sistemas híbridos C/DWDM</a:t>
            </a:r>
          </a:p>
        </p:txBody>
      </p:sp>
      <p:pic>
        <p:nvPicPr>
          <p:cNvPr id="174084" name="Picture 5"/>
          <p:cNvPicPr>
            <a:picLocks noChangeAspect="1" noChangeArrowheads="1"/>
          </p:cNvPicPr>
          <p:nvPr/>
        </p:nvPicPr>
        <p:blipFill>
          <a:blip r:embed="rId3" cstate="print"/>
          <a:srcRect/>
          <a:stretch>
            <a:fillRect/>
          </a:stretch>
        </p:blipFill>
        <p:spPr bwMode="auto">
          <a:xfrm>
            <a:off x="827088" y="3357563"/>
            <a:ext cx="7470775" cy="2803525"/>
          </a:xfrm>
          <a:prstGeom prst="rect">
            <a:avLst/>
          </a:prstGeom>
          <a:noFill/>
          <a:ln w="9525">
            <a:noFill/>
            <a:miter lim="800000"/>
            <a:headEnd/>
            <a:tailEnd/>
          </a:ln>
        </p:spPr>
      </p:pic>
      <p:sp>
        <p:nvSpPr>
          <p:cNvPr id="174085" name="Rectangle 6"/>
          <p:cNvSpPr>
            <a:spLocks noGrp="1" noChangeArrowheads="1"/>
          </p:cNvSpPr>
          <p:nvPr>
            <p:ph type="body" idx="1"/>
          </p:nvPr>
        </p:nvSpPr>
        <p:spPr>
          <a:xfrm>
            <a:off x="760413" y="1773238"/>
            <a:ext cx="7772400" cy="1303337"/>
          </a:xfrm>
        </p:spPr>
        <p:txBody>
          <a:bodyPr/>
          <a:lstStyle/>
          <a:p>
            <a:pPr eaLnBrk="1" hangingPunct="1">
              <a:lnSpc>
                <a:spcPct val="90000"/>
              </a:lnSpc>
            </a:pPr>
            <a:r>
              <a:rPr lang="es-ES" sz="2800" dirty="0" smtClean="0"/>
              <a:t>Algunos fabricantes ofrecen sistemas que utilizan DWDM y CWDM sobre la misma fibra. Esto permite un crecimiento ‘escalable’</a:t>
            </a:r>
          </a:p>
        </p:txBody>
      </p:sp>
      <p:sp>
        <p:nvSpPr>
          <p:cNvPr id="174086" name="Text Box 7"/>
          <p:cNvSpPr txBox="1">
            <a:spLocks noChangeArrowheads="1"/>
          </p:cNvSpPr>
          <p:nvPr/>
        </p:nvSpPr>
        <p:spPr bwMode="auto">
          <a:xfrm>
            <a:off x="1357313" y="4667250"/>
            <a:ext cx="547687" cy="274638"/>
          </a:xfrm>
          <a:prstGeom prst="rect">
            <a:avLst/>
          </a:prstGeom>
          <a:noFill/>
          <a:ln w="9525">
            <a:noFill/>
            <a:miter lim="800000"/>
            <a:headEnd/>
            <a:tailEnd/>
          </a:ln>
        </p:spPr>
        <p:txBody>
          <a:bodyPr wrap="none">
            <a:spAutoFit/>
          </a:bodyPr>
          <a:lstStyle/>
          <a:p>
            <a:pPr algn="ctr"/>
            <a:r>
              <a:rPr lang="es-ES" sz="1200" b="1"/>
              <a:t>C. 11</a:t>
            </a:r>
          </a:p>
        </p:txBody>
      </p:sp>
      <p:sp>
        <p:nvSpPr>
          <p:cNvPr id="174087" name="Text Box 8"/>
          <p:cNvSpPr txBox="1">
            <a:spLocks noChangeArrowheads="1"/>
          </p:cNvSpPr>
          <p:nvPr/>
        </p:nvSpPr>
        <p:spPr bwMode="auto">
          <a:xfrm>
            <a:off x="2124075" y="4652963"/>
            <a:ext cx="547688" cy="274637"/>
          </a:xfrm>
          <a:prstGeom prst="rect">
            <a:avLst/>
          </a:prstGeom>
          <a:noFill/>
          <a:ln w="9525">
            <a:noFill/>
            <a:miter lim="800000"/>
            <a:headEnd/>
            <a:tailEnd/>
          </a:ln>
        </p:spPr>
        <p:txBody>
          <a:bodyPr wrap="none">
            <a:spAutoFit/>
          </a:bodyPr>
          <a:lstStyle/>
          <a:p>
            <a:pPr algn="ctr"/>
            <a:r>
              <a:rPr lang="es-ES" sz="1200" b="1"/>
              <a:t>C. 12</a:t>
            </a:r>
          </a:p>
        </p:txBody>
      </p:sp>
      <p:sp>
        <p:nvSpPr>
          <p:cNvPr id="174088" name="Text Box 9"/>
          <p:cNvSpPr txBox="1">
            <a:spLocks noChangeArrowheads="1"/>
          </p:cNvSpPr>
          <p:nvPr/>
        </p:nvSpPr>
        <p:spPr bwMode="auto">
          <a:xfrm>
            <a:off x="5940425" y="4652963"/>
            <a:ext cx="547688" cy="274637"/>
          </a:xfrm>
          <a:prstGeom prst="rect">
            <a:avLst/>
          </a:prstGeom>
          <a:noFill/>
          <a:ln w="9525">
            <a:noFill/>
            <a:miter lim="800000"/>
            <a:headEnd/>
            <a:tailEnd/>
          </a:ln>
        </p:spPr>
        <p:txBody>
          <a:bodyPr wrap="none">
            <a:spAutoFit/>
          </a:bodyPr>
          <a:lstStyle/>
          <a:p>
            <a:pPr algn="ctr"/>
            <a:r>
              <a:rPr lang="es-ES" sz="1200" b="1"/>
              <a:t>C. 17</a:t>
            </a:r>
          </a:p>
        </p:txBody>
      </p:sp>
      <p:sp>
        <p:nvSpPr>
          <p:cNvPr id="174089" name="Text Box 10"/>
          <p:cNvSpPr txBox="1">
            <a:spLocks noChangeArrowheads="1"/>
          </p:cNvSpPr>
          <p:nvPr/>
        </p:nvSpPr>
        <p:spPr bwMode="auto">
          <a:xfrm>
            <a:off x="6688138" y="4652963"/>
            <a:ext cx="547687" cy="274637"/>
          </a:xfrm>
          <a:prstGeom prst="rect">
            <a:avLst/>
          </a:prstGeom>
          <a:noFill/>
          <a:ln w="9525">
            <a:noFill/>
            <a:miter lim="800000"/>
            <a:headEnd/>
            <a:tailEnd/>
          </a:ln>
        </p:spPr>
        <p:txBody>
          <a:bodyPr wrap="none">
            <a:spAutoFit/>
          </a:bodyPr>
          <a:lstStyle/>
          <a:p>
            <a:pPr algn="ctr"/>
            <a:r>
              <a:rPr lang="es-ES" sz="1200" b="1"/>
              <a:t>C. 18</a:t>
            </a:r>
          </a:p>
        </p:txBody>
      </p:sp>
      <p:sp>
        <p:nvSpPr>
          <p:cNvPr id="13" name="12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73</a:t>
            </a:fld>
            <a:endParaRPr lang="es-E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es-ES_tradnl" smtClean="0"/>
              <a:t>Sumario</a:t>
            </a:r>
            <a:endParaRPr lang="es-ES" smtClean="0"/>
          </a:p>
        </p:txBody>
      </p:sp>
      <p:sp>
        <p:nvSpPr>
          <p:cNvPr id="105476" name="Rectangle 3"/>
          <p:cNvSpPr>
            <a:spLocks noGrp="1" noChangeArrowheads="1"/>
          </p:cNvSpPr>
          <p:nvPr>
            <p:ph type="body" idx="1"/>
          </p:nvPr>
        </p:nvSpPr>
        <p:spPr>
          <a:xfrm>
            <a:off x="685800" y="1981200"/>
            <a:ext cx="8062664" cy="4114800"/>
          </a:xfrm>
        </p:spPr>
        <p:txBody>
          <a:bodyPr/>
          <a:lstStyle/>
          <a:p>
            <a:pPr eaLnBrk="1" hangingPunct="1"/>
            <a:r>
              <a:rPr lang="es-ES_tradnl" dirty="0" smtClean="0"/>
              <a:t>Transmisión </a:t>
            </a:r>
            <a:r>
              <a:rPr lang="es-ES_tradnl" dirty="0" smtClean="0"/>
              <a:t>por fibra óptica</a:t>
            </a:r>
          </a:p>
          <a:p>
            <a:pPr eaLnBrk="1" hangingPunct="1"/>
            <a:r>
              <a:rPr lang="es-ES_tradnl" dirty="0" smtClean="0"/>
              <a:t>WDM (</a:t>
            </a:r>
            <a:r>
              <a:rPr lang="es-ES_tradnl" dirty="0" err="1" smtClean="0"/>
              <a:t>Wavelength</a:t>
            </a:r>
            <a:r>
              <a:rPr lang="es-ES_tradnl" dirty="0" smtClean="0"/>
              <a:t> </a:t>
            </a:r>
            <a:r>
              <a:rPr lang="es-ES_tradnl" dirty="0" err="1" smtClean="0"/>
              <a:t>Division</a:t>
            </a:r>
            <a:r>
              <a:rPr lang="es-ES_tradnl" dirty="0" smtClean="0"/>
              <a:t> </a:t>
            </a:r>
            <a:r>
              <a:rPr lang="es-ES_tradnl" dirty="0" err="1" smtClean="0"/>
              <a:t>Multiplexing</a:t>
            </a:r>
            <a:r>
              <a:rPr lang="es-ES_tradnl" dirty="0" smtClean="0"/>
              <a:t>)</a:t>
            </a:r>
          </a:p>
          <a:p>
            <a:pPr eaLnBrk="1" hangingPunct="1"/>
            <a:r>
              <a:rPr lang="es-ES_tradnl" b="1" dirty="0" smtClean="0">
                <a:solidFill>
                  <a:srgbClr val="FF0000"/>
                </a:solidFill>
              </a:rPr>
              <a:t>Redes ópticas</a:t>
            </a:r>
            <a:endParaRPr lang="es-ES" b="1" dirty="0" smtClean="0">
              <a:solidFill>
                <a:srgbClr val="FF0000"/>
              </a:solidFill>
            </a:endParaRP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74</a:t>
            </a:fld>
            <a:endParaRPr lang="es-ES" dirty="0"/>
          </a:p>
        </p:txBody>
      </p:sp>
    </p:spTree>
    <p:extLst>
      <p:ext uri="{BB962C8B-B14F-4D97-AF65-F5344CB8AC3E}">
        <p14:creationId xmlns:p14="http://schemas.microsoft.com/office/powerpoint/2010/main" val="9524616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1" name="Group 269"/>
          <p:cNvGrpSpPr>
            <a:grpSpLocks/>
          </p:cNvGrpSpPr>
          <p:nvPr/>
        </p:nvGrpSpPr>
        <p:grpSpPr bwMode="auto">
          <a:xfrm rot="10800000">
            <a:off x="4716463" y="1773238"/>
            <a:ext cx="215900" cy="692150"/>
            <a:chOff x="2471" y="1044"/>
            <a:chExt cx="136" cy="436"/>
          </a:xfrm>
        </p:grpSpPr>
        <p:sp>
          <p:nvSpPr>
            <p:cNvPr id="176322" name="Line 270"/>
            <p:cNvSpPr>
              <a:spLocks noChangeShapeType="1"/>
            </p:cNvSpPr>
            <p:nvPr/>
          </p:nvSpPr>
          <p:spPr bwMode="auto">
            <a:xfrm rot="5400000">
              <a:off x="2346" y="1264"/>
              <a:ext cx="432" cy="0"/>
            </a:xfrm>
            <a:prstGeom prst="line">
              <a:avLst/>
            </a:prstGeom>
            <a:noFill/>
            <a:ln w="31750">
              <a:solidFill>
                <a:srgbClr val="0000FF"/>
              </a:solidFill>
              <a:round/>
              <a:headEnd/>
              <a:tailEnd/>
            </a:ln>
          </p:spPr>
          <p:txBody>
            <a:bodyPr/>
            <a:lstStyle/>
            <a:p>
              <a:endParaRPr lang="es-ES"/>
            </a:p>
          </p:txBody>
        </p:sp>
        <p:sp>
          <p:nvSpPr>
            <p:cNvPr id="176323" name="Line 271"/>
            <p:cNvSpPr>
              <a:spLocks noChangeShapeType="1"/>
            </p:cNvSpPr>
            <p:nvPr/>
          </p:nvSpPr>
          <p:spPr bwMode="auto">
            <a:xfrm rot="5400000">
              <a:off x="2301" y="1264"/>
              <a:ext cx="432" cy="0"/>
            </a:xfrm>
            <a:prstGeom prst="line">
              <a:avLst/>
            </a:prstGeom>
            <a:noFill/>
            <a:ln w="31750">
              <a:solidFill>
                <a:srgbClr val="FFFF00"/>
              </a:solidFill>
              <a:round/>
              <a:headEnd/>
              <a:tailEnd/>
            </a:ln>
          </p:spPr>
          <p:txBody>
            <a:bodyPr/>
            <a:lstStyle/>
            <a:p>
              <a:endParaRPr lang="es-ES"/>
            </a:p>
          </p:txBody>
        </p:sp>
        <p:sp>
          <p:nvSpPr>
            <p:cNvPr id="176324" name="Line 272"/>
            <p:cNvSpPr>
              <a:spLocks noChangeShapeType="1"/>
            </p:cNvSpPr>
            <p:nvPr/>
          </p:nvSpPr>
          <p:spPr bwMode="auto">
            <a:xfrm rot="5400000">
              <a:off x="2255" y="1260"/>
              <a:ext cx="432" cy="0"/>
            </a:xfrm>
            <a:prstGeom prst="line">
              <a:avLst/>
            </a:prstGeom>
            <a:noFill/>
            <a:ln w="31750">
              <a:solidFill>
                <a:srgbClr val="FF0000"/>
              </a:solidFill>
              <a:round/>
              <a:headEnd/>
              <a:tailEnd/>
            </a:ln>
          </p:spPr>
          <p:txBody>
            <a:bodyPr/>
            <a:lstStyle/>
            <a:p>
              <a:endParaRPr lang="es-ES"/>
            </a:p>
          </p:txBody>
        </p:sp>
        <p:sp>
          <p:nvSpPr>
            <p:cNvPr id="176325" name="Line 273"/>
            <p:cNvSpPr>
              <a:spLocks noChangeShapeType="1"/>
            </p:cNvSpPr>
            <p:nvPr/>
          </p:nvSpPr>
          <p:spPr bwMode="auto">
            <a:xfrm rot="5400000">
              <a:off x="2391" y="1263"/>
              <a:ext cx="432" cy="0"/>
            </a:xfrm>
            <a:prstGeom prst="line">
              <a:avLst/>
            </a:prstGeom>
            <a:noFill/>
            <a:ln w="31750">
              <a:solidFill>
                <a:srgbClr val="808080"/>
              </a:solidFill>
              <a:round/>
              <a:headEnd/>
              <a:tailEnd/>
            </a:ln>
          </p:spPr>
          <p:txBody>
            <a:bodyPr/>
            <a:lstStyle/>
            <a:p>
              <a:endParaRPr lang="es-ES"/>
            </a:p>
          </p:txBody>
        </p:sp>
      </p:grpSp>
      <p:sp>
        <p:nvSpPr>
          <p:cNvPr id="1360128" name="Line 256"/>
          <p:cNvSpPr>
            <a:spLocks noChangeShapeType="1"/>
          </p:cNvSpPr>
          <p:nvPr/>
        </p:nvSpPr>
        <p:spPr bwMode="auto">
          <a:xfrm flipV="1">
            <a:off x="779463" y="4508500"/>
            <a:ext cx="1368425" cy="592138"/>
          </a:xfrm>
          <a:prstGeom prst="line">
            <a:avLst/>
          </a:prstGeom>
          <a:noFill/>
          <a:ln w="25400">
            <a:solidFill>
              <a:schemeClr val="tx1"/>
            </a:solidFill>
            <a:round/>
            <a:headEnd/>
            <a:tailEnd/>
          </a:ln>
        </p:spPr>
        <p:txBody>
          <a:bodyPr/>
          <a:lstStyle/>
          <a:p>
            <a:endParaRPr lang="es-ES"/>
          </a:p>
        </p:txBody>
      </p:sp>
      <p:sp>
        <p:nvSpPr>
          <p:cNvPr id="1360129" name="Line 257"/>
          <p:cNvSpPr>
            <a:spLocks noChangeShapeType="1"/>
          </p:cNvSpPr>
          <p:nvPr/>
        </p:nvSpPr>
        <p:spPr bwMode="auto">
          <a:xfrm flipV="1">
            <a:off x="850900" y="4508500"/>
            <a:ext cx="1512888" cy="663575"/>
          </a:xfrm>
          <a:prstGeom prst="line">
            <a:avLst/>
          </a:prstGeom>
          <a:noFill/>
          <a:ln w="25400">
            <a:solidFill>
              <a:schemeClr val="tx1"/>
            </a:solidFill>
            <a:round/>
            <a:headEnd/>
            <a:tailEnd/>
          </a:ln>
        </p:spPr>
        <p:txBody>
          <a:bodyPr/>
          <a:lstStyle/>
          <a:p>
            <a:endParaRPr lang="es-ES"/>
          </a:p>
        </p:txBody>
      </p:sp>
      <p:sp>
        <p:nvSpPr>
          <p:cNvPr id="1360130" name="Line 258"/>
          <p:cNvSpPr>
            <a:spLocks noChangeShapeType="1"/>
          </p:cNvSpPr>
          <p:nvPr/>
        </p:nvSpPr>
        <p:spPr bwMode="auto">
          <a:xfrm flipV="1">
            <a:off x="995363" y="4552950"/>
            <a:ext cx="1439862" cy="619125"/>
          </a:xfrm>
          <a:prstGeom prst="line">
            <a:avLst/>
          </a:prstGeom>
          <a:noFill/>
          <a:ln w="25400">
            <a:solidFill>
              <a:schemeClr val="tx1"/>
            </a:solidFill>
            <a:round/>
            <a:headEnd/>
            <a:tailEnd/>
          </a:ln>
        </p:spPr>
        <p:txBody>
          <a:bodyPr/>
          <a:lstStyle/>
          <a:p>
            <a:endParaRPr lang="es-ES"/>
          </a:p>
        </p:txBody>
      </p:sp>
      <p:sp>
        <p:nvSpPr>
          <p:cNvPr id="1360131" name="Line 259"/>
          <p:cNvSpPr>
            <a:spLocks noChangeShapeType="1"/>
          </p:cNvSpPr>
          <p:nvPr/>
        </p:nvSpPr>
        <p:spPr bwMode="auto">
          <a:xfrm flipV="1">
            <a:off x="779463" y="4437063"/>
            <a:ext cx="1368425" cy="593725"/>
          </a:xfrm>
          <a:prstGeom prst="line">
            <a:avLst/>
          </a:prstGeom>
          <a:noFill/>
          <a:ln w="25400">
            <a:solidFill>
              <a:schemeClr val="tx1"/>
            </a:solidFill>
            <a:round/>
            <a:headEnd/>
            <a:tailEnd/>
          </a:ln>
        </p:spPr>
        <p:txBody>
          <a:bodyPr/>
          <a:lstStyle/>
          <a:p>
            <a:endParaRPr lang="es-ES"/>
          </a:p>
        </p:txBody>
      </p:sp>
      <p:sp>
        <p:nvSpPr>
          <p:cNvPr id="176136" name="Text Box 2"/>
          <p:cNvSpPr txBox="1">
            <a:spLocks noChangeArrowheads="1"/>
          </p:cNvSpPr>
          <p:nvPr/>
        </p:nvSpPr>
        <p:spPr bwMode="auto">
          <a:xfrm>
            <a:off x="1403350" y="266700"/>
            <a:ext cx="6697663" cy="641350"/>
          </a:xfrm>
          <a:prstGeom prst="rect">
            <a:avLst/>
          </a:prstGeom>
          <a:noFill/>
          <a:ln w="9525">
            <a:noFill/>
            <a:miter lim="800000"/>
            <a:headEnd/>
            <a:tailEnd/>
          </a:ln>
        </p:spPr>
        <p:txBody>
          <a:bodyPr>
            <a:spAutoFit/>
          </a:bodyPr>
          <a:lstStyle/>
          <a:p>
            <a:pPr>
              <a:spcBef>
                <a:spcPct val="50000"/>
              </a:spcBef>
            </a:pPr>
            <a:r>
              <a:rPr lang="es-ES_tradnl" sz="3600">
                <a:latin typeface="Times New Roman" pitchFamily="18" charset="0"/>
              </a:rPr>
              <a:t>Enlace multipunto con CWDM</a:t>
            </a:r>
            <a:endParaRPr lang="es-ES" sz="3600">
              <a:latin typeface="Times New Roman" pitchFamily="18" charset="0"/>
            </a:endParaRPr>
          </a:p>
        </p:txBody>
      </p:sp>
      <p:sp>
        <p:nvSpPr>
          <p:cNvPr id="176137" name="Line 3"/>
          <p:cNvSpPr>
            <a:spLocks noChangeShapeType="1"/>
          </p:cNvSpPr>
          <p:nvPr/>
        </p:nvSpPr>
        <p:spPr bwMode="auto">
          <a:xfrm>
            <a:off x="1800225" y="2906713"/>
            <a:ext cx="685800" cy="0"/>
          </a:xfrm>
          <a:prstGeom prst="line">
            <a:avLst/>
          </a:prstGeom>
          <a:noFill/>
          <a:ln w="31750">
            <a:solidFill>
              <a:srgbClr val="0000FF"/>
            </a:solidFill>
            <a:round/>
            <a:headEnd/>
            <a:tailEnd/>
          </a:ln>
        </p:spPr>
        <p:txBody>
          <a:bodyPr/>
          <a:lstStyle/>
          <a:p>
            <a:endParaRPr lang="es-ES"/>
          </a:p>
        </p:txBody>
      </p:sp>
      <p:sp>
        <p:nvSpPr>
          <p:cNvPr id="176138" name="Line 4"/>
          <p:cNvSpPr>
            <a:spLocks noChangeShapeType="1"/>
          </p:cNvSpPr>
          <p:nvPr/>
        </p:nvSpPr>
        <p:spPr bwMode="auto">
          <a:xfrm>
            <a:off x="1800225" y="2982913"/>
            <a:ext cx="685800" cy="0"/>
          </a:xfrm>
          <a:prstGeom prst="line">
            <a:avLst/>
          </a:prstGeom>
          <a:noFill/>
          <a:ln w="31750">
            <a:solidFill>
              <a:srgbClr val="008000"/>
            </a:solidFill>
            <a:round/>
            <a:headEnd/>
            <a:tailEnd/>
          </a:ln>
        </p:spPr>
        <p:txBody>
          <a:bodyPr/>
          <a:lstStyle/>
          <a:p>
            <a:endParaRPr lang="es-ES"/>
          </a:p>
        </p:txBody>
      </p:sp>
      <p:sp>
        <p:nvSpPr>
          <p:cNvPr id="176139" name="Line 5"/>
          <p:cNvSpPr>
            <a:spLocks noChangeShapeType="1"/>
          </p:cNvSpPr>
          <p:nvPr/>
        </p:nvSpPr>
        <p:spPr bwMode="auto">
          <a:xfrm>
            <a:off x="1800225" y="3059113"/>
            <a:ext cx="685800" cy="0"/>
          </a:xfrm>
          <a:prstGeom prst="line">
            <a:avLst/>
          </a:prstGeom>
          <a:noFill/>
          <a:ln w="31750">
            <a:solidFill>
              <a:srgbClr val="FFFF00"/>
            </a:solidFill>
            <a:round/>
            <a:headEnd/>
            <a:tailEnd/>
          </a:ln>
        </p:spPr>
        <p:txBody>
          <a:bodyPr/>
          <a:lstStyle/>
          <a:p>
            <a:endParaRPr lang="es-ES"/>
          </a:p>
        </p:txBody>
      </p:sp>
      <p:sp>
        <p:nvSpPr>
          <p:cNvPr id="176140" name="Line 6"/>
          <p:cNvSpPr>
            <a:spLocks noChangeShapeType="1"/>
          </p:cNvSpPr>
          <p:nvPr/>
        </p:nvSpPr>
        <p:spPr bwMode="auto">
          <a:xfrm>
            <a:off x="1800225" y="3135313"/>
            <a:ext cx="685800" cy="0"/>
          </a:xfrm>
          <a:prstGeom prst="line">
            <a:avLst/>
          </a:prstGeom>
          <a:noFill/>
          <a:ln w="31750">
            <a:solidFill>
              <a:srgbClr val="FF6600"/>
            </a:solidFill>
            <a:round/>
            <a:headEnd/>
            <a:tailEnd/>
          </a:ln>
        </p:spPr>
        <p:txBody>
          <a:bodyPr/>
          <a:lstStyle/>
          <a:p>
            <a:endParaRPr lang="es-ES"/>
          </a:p>
        </p:txBody>
      </p:sp>
      <p:sp>
        <p:nvSpPr>
          <p:cNvPr id="176141" name="Line 7"/>
          <p:cNvSpPr>
            <a:spLocks noChangeShapeType="1"/>
          </p:cNvSpPr>
          <p:nvPr/>
        </p:nvSpPr>
        <p:spPr bwMode="auto">
          <a:xfrm>
            <a:off x="1793875" y="3203575"/>
            <a:ext cx="685800" cy="0"/>
          </a:xfrm>
          <a:prstGeom prst="line">
            <a:avLst/>
          </a:prstGeom>
          <a:noFill/>
          <a:ln w="31750">
            <a:solidFill>
              <a:srgbClr val="FF0000"/>
            </a:solidFill>
            <a:round/>
            <a:headEnd/>
            <a:tailEnd/>
          </a:ln>
        </p:spPr>
        <p:txBody>
          <a:bodyPr/>
          <a:lstStyle/>
          <a:p>
            <a:endParaRPr lang="es-ES"/>
          </a:p>
        </p:txBody>
      </p:sp>
      <p:sp>
        <p:nvSpPr>
          <p:cNvPr id="176142" name="Line 8"/>
          <p:cNvSpPr>
            <a:spLocks noChangeShapeType="1"/>
          </p:cNvSpPr>
          <p:nvPr/>
        </p:nvSpPr>
        <p:spPr bwMode="auto">
          <a:xfrm>
            <a:off x="1763713" y="3275013"/>
            <a:ext cx="685800" cy="0"/>
          </a:xfrm>
          <a:prstGeom prst="line">
            <a:avLst/>
          </a:prstGeom>
          <a:noFill/>
          <a:ln w="31750">
            <a:solidFill>
              <a:srgbClr val="993300"/>
            </a:solidFill>
            <a:round/>
            <a:headEnd/>
            <a:tailEnd/>
          </a:ln>
        </p:spPr>
        <p:txBody>
          <a:bodyPr/>
          <a:lstStyle/>
          <a:p>
            <a:endParaRPr lang="es-ES"/>
          </a:p>
        </p:txBody>
      </p:sp>
      <p:sp>
        <p:nvSpPr>
          <p:cNvPr id="176143" name="Line 9"/>
          <p:cNvSpPr>
            <a:spLocks noChangeShapeType="1"/>
          </p:cNvSpPr>
          <p:nvPr/>
        </p:nvSpPr>
        <p:spPr bwMode="auto">
          <a:xfrm>
            <a:off x="1793875" y="2843213"/>
            <a:ext cx="685800" cy="0"/>
          </a:xfrm>
          <a:prstGeom prst="line">
            <a:avLst/>
          </a:prstGeom>
          <a:noFill/>
          <a:ln w="31750">
            <a:solidFill>
              <a:srgbClr val="800080"/>
            </a:solidFill>
            <a:round/>
            <a:headEnd/>
            <a:tailEnd/>
          </a:ln>
        </p:spPr>
        <p:txBody>
          <a:bodyPr/>
          <a:lstStyle/>
          <a:p>
            <a:endParaRPr lang="es-ES"/>
          </a:p>
        </p:txBody>
      </p:sp>
      <p:sp>
        <p:nvSpPr>
          <p:cNvPr id="176144" name="Line 10"/>
          <p:cNvSpPr>
            <a:spLocks noChangeShapeType="1"/>
          </p:cNvSpPr>
          <p:nvPr/>
        </p:nvSpPr>
        <p:spPr bwMode="auto">
          <a:xfrm>
            <a:off x="1798638" y="2771775"/>
            <a:ext cx="685800" cy="0"/>
          </a:xfrm>
          <a:prstGeom prst="line">
            <a:avLst/>
          </a:prstGeom>
          <a:noFill/>
          <a:ln w="31750">
            <a:solidFill>
              <a:srgbClr val="808080"/>
            </a:solidFill>
            <a:round/>
            <a:headEnd/>
            <a:tailEnd/>
          </a:ln>
        </p:spPr>
        <p:txBody>
          <a:bodyPr/>
          <a:lstStyle/>
          <a:p>
            <a:endParaRPr lang="es-ES"/>
          </a:p>
        </p:txBody>
      </p:sp>
      <p:grpSp>
        <p:nvGrpSpPr>
          <p:cNvPr id="176145" name="Group 11"/>
          <p:cNvGrpSpPr>
            <a:grpSpLocks/>
          </p:cNvGrpSpPr>
          <p:nvPr/>
        </p:nvGrpSpPr>
        <p:grpSpPr bwMode="auto">
          <a:xfrm>
            <a:off x="2251075" y="2576513"/>
            <a:ext cx="615950" cy="914400"/>
            <a:chOff x="963" y="2448"/>
            <a:chExt cx="388" cy="576"/>
          </a:xfrm>
        </p:grpSpPr>
        <p:sp>
          <p:nvSpPr>
            <p:cNvPr id="176276" name="Rectangle 12"/>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6277" name="Rectangle 13"/>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6278" name="Freeform 14"/>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6279" name="Freeform 15"/>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6280" name="Freeform 16"/>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6281" name="Freeform 17"/>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6282" name="Freeform 18"/>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6283" name="Freeform 19"/>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6284" name="Freeform 20"/>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6285" name="Freeform 21"/>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6286" name="Freeform 22"/>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6287" name="Freeform 23"/>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6288" name="Line 24"/>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6289" name="Line 2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6290" name="Line 2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6291" name="Line 27"/>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6292" name="Line 28"/>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6293" name="Line 29"/>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6294" name="Line 30"/>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6295" name="Line 31"/>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6296" name="Line 32"/>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6297" name="Line 33"/>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6298" name="Line 34"/>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6299" name="Line 35"/>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6300" name="Line 36"/>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6301" name="Line 37"/>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6302" name="Line 38"/>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6303" name="Line 39"/>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6304" name="Line 40"/>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6305" name="Line 41"/>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6306" name="Line 42"/>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6307" name="Freeform 43"/>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6308" name="Freeform 44"/>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6309" name="Freeform 45"/>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6310" name="Freeform 46"/>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6311" name="Freeform 47"/>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6312" name="Freeform 48"/>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6313" name="Freeform 49"/>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6314" name="Freeform 50"/>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6315" name="Freeform 51"/>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6316" name="Freeform 52"/>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6317" name="Rectangle 53"/>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6318" name="Freeform 54"/>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6319" name="Freeform 55"/>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6320" name="Freeform 56"/>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6321" name="Freeform 57"/>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pic>
        <p:nvPicPr>
          <p:cNvPr id="176146" name="Picture 62" descr="DVVDM_Line"/>
          <p:cNvPicPr preferRelativeResize="0">
            <a:picLocks noChangeArrowheads="1"/>
          </p:cNvPicPr>
          <p:nvPr/>
        </p:nvPicPr>
        <p:blipFill>
          <a:blip r:embed="rId3" cstate="print"/>
          <a:srcRect/>
          <a:stretch>
            <a:fillRect/>
          </a:stretch>
        </p:blipFill>
        <p:spPr bwMode="auto">
          <a:xfrm>
            <a:off x="2771775" y="2997200"/>
            <a:ext cx="1079500" cy="36513"/>
          </a:xfrm>
          <a:prstGeom prst="rect">
            <a:avLst/>
          </a:prstGeom>
          <a:noFill/>
          <a:ln w="9525">
            <a:noFill/>
            <a:miter lim="800000"/>
            <a:headEnd/>
            <a:tailEnd/>
          </a:ln>
        </p:spPr>
      </p:pic>
      <p:pic>
        <p:nvPicPr>
          <p:cNvPr id="176147" name="Picture 66" descr="DVVDM_Line"/>
          <p:cNvPicPr preferRelativeResize="0">
            <a:picLocks noChangeArrowheads="1"/>
          </p:cNvPicPr>
          <p:nvPr/>
        </p:nvPicPr>
        <p:blipFill>
          <a:blip r:embed="rId3" cstate="print"/>
          <a:srcRect/>
          <a:stretch>
            <a:fillRect/>
          </a:stretch>
        </p:blipFill>
        <p:spPr bwMode="auto">
          <a:xfrm rot="5400000">
            <a:off x="3652838" y="2798763"/>
            <a:ext cx="360362" cy="36512"/>
          </a:xfrm>
          <a:prstGeom prst="rect">
            <a:avLst/>
          </a:prstGeom>
          <a:noFill/>
          <a:ln w="9525">
            <a:noFill/>
            <a:miter lim="800000"/>
            <a:headEnd/>
            <a:tailEnd/>
          </a:ln>
        </p:spPr>
      </p:pic>
      <p:pic>
        <p:nvPicPr>
          <p:cNvPr id="176148" name="Picture 67" descr="DVVDM_Line"/>
          <p:cNvPicPr preferRelativeResize="0">
            <a:picLocks noChangeArrowheads="1"/>
          </p:cNvPicPr>
          <p:nvPr/>
        </p:nvPicPr>
        <p:blipFill>
          <a:blip r:embed="rId3" cstate="print"/>
          <a:srcRect/>
          <a:stretch>
            <a:fillRect/>
          </a:stretch>
        </p:blipFill>
        <p:spPr bwMode="auto">
          <a:xfrm rot="5400000">
            <a:off x="3978276" y="2798762"/>
            <a:ext cx="360362" cy="36513"/>
          </a:xfrm>
          <a:prstGeom prst="rect">
            <a:avLst/>
          </a:prstGeom>
          <a:noFill/>
          <a:ln w="9525">
            <a:noFill/>
            <a:miter lim="800000"/>
            <a:headEnd/>
            <a:tailEnd/>
          </a:ln>
        </p:spPr>
      </p:pic>
      <p:sp>
        <p:nvSpPr>
          <p:cNvPr id="176149" name="Oval 131"/>
          <p:cNvSpPr>
            <a:spLocks noChangeArrowheads="1"/>
          </p:cNvSpPr>
          <p:nvPr/>
        </p:nvSpPr>
        <p:spPr bwMode="auto">
          <a:xfrm>
            <a:off x="2124075" y="2636838"/>
            <a:ext cx="215900" cy="792162"/>
          </a:xfrm>
          <a:prstGeom prst="ellipse">
            <a:avLst/>
          </a:prstGeom>
          <a:noFill/>
          <a:ln w="9525">
            <a:solidFill>
              <a:schemeClr val="tx1"/>
            </a:solidFill>
            <a:round/>
            <a:headEnd/>
            <a:tailEnd/>
          </a:ln>
        </p:spPr>
        <p:txBody>
          <a:bodyPr wrap="none" anchor="ctr"/>
          <a:lstStyle/>
          <a:p>
            <a:endParaRPr lang="es-ES"/>
          </a:p>
        </p:txBody>
      </p:sp>
      <p:sp>
        <p:nvSpPr>
          <p:cNvPr id="176150" name="Line 133"/>
          <p:cNvSpPr>
            <a:spLocks noChangeShapeType="1"/>
          </p:cNvSpPr>
          <p:nvPr/>
        </p:nvSpPr>
        <p:spPr bwMode="auto">
          <a:xfrm>
            <a:off x="2051050" y="2276475"/>
            <a:ext cx="144463" cy="288925"/>
          </a:xfrm>
          <a:prstGeom prst="line">
            <a:avLst/>
          </a:prstGeom>
          <a:noFill/>
          <a:ln w="9525">
            <a:solidFill>
              <a:schemeClr val="tx1"/>
            </a:solidFill>
            <a:round/>
            <a:headEnd/>
            <a:tailEnd type="triangle" w="med" len="med"/>
          </a:ln>
        </p:spPr>
        <p:txBody>
          <a:bodyPr/>
          <a:lstStyle/>
          <a:p>
            <a:endParaRPr lang="es-ES"/>
          </a:p>
        </p:txBody>
      </p:sp>
      <p:sp>
        <p:nvSpPr>
          <p:cNvPr id="176151" name="Text Box 134"/>
          <p:cNvSpPr txBox="1">
            <a:spLocks noChangeArrowheads="1"/>
          </p:cNvSpPr>
          <p:nvPr/>
        </p:nvSpPr>
        <p:spPr bwMode="auto">
          <a:xfrm>
            <a:off x="1331913" y="1939925"/>
            <a:ext cx="687387"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8</a:t>
            </a:r>
            <a:endParaRPr lang="es-ES" b="1" baseline="-25000">
              <a:sym typeface="Symbol" pitchFamily="18" charset="2"/>
            </a:endParaRPr>
          </a:p>
        </p:txBody>
      </p:sp>
      <p:pic>
        <p:nvPicPr>
          <p:cNvPr id="176152" name="Picture 208"/>
          <p:cNvPicPr>
            <a:picLocks noChangeArrowheads="1"/>
          </p:cNvPicPr>
          <p:nvPr/>
        </p:nvPicPr>
        <p:blipFill>
          <a:blip r:embed="rId4" cstate="print"/>
          <a:srcRect/>
          <a:stretch>
            <a:fillRect/>
          </a:stretch>
        </p:blipFill>
        <p:spPr bwMode="auto">
          <a:xfrm>
            <a:off x="763588" y="2719388"/>
            <a:ext cx="1295400" cy="619125"/>
          </a:xfrm>
          <a:prstGeom prst="rect">
            <a:avLst/>
          </a:prstGeom>
          <a:noFill/>
          <a:ln w="12700">
            <a:noFill/>
            <a:miter lim="800000"/>
            <a:headEnd/>
            <a:tailEnd/>
          </a:ln>
        </p:spPr>
      </p:pic>
      <p:sp>
        <p:nvSpPr>
          <p:cNvPr id="176153" name="Text Box 211"/>
          <p:cNvSpPr txBox="1">
            <a:spLocks noChangeArrowheads="1"/>
          </p:cNvSpPr>
          <p:nvPr/>
        </p:nvSpPr>
        <p:spPr bwMode="auto">
          <a:xfrm>
            <a:off x="187325" y="6051550"/>
            <a:ext cx="3616325" cy="304800"/>
          </a:xfrm>
          <a:prstGeom prst="rect">
            <a:avLst/>
          </a:prstGeom>
          <a:noFill/>
          <a:ln w="9525">
            <a:noFill/>
            <a:miter lim="800000"/>
            <a:headEnd/>
            <a:tailEnd/>
          </a:ln>
        </p:spPr>
        <p:txBody>
          <a:bodyPr wrap="none">
            <a:spAutoFit/>
          </a:bodyPr>
          <a:lstStyle/>
          <a:p>
            <a:pPr algn="ctr"/>
            <a:r>
              <a:rPr lang="es-ES_tradnl" sz="1400" b="1"/>
              <a:t>Costo del equipamiento CWDM:	$ 70.000</a:t>
            </a:r>
            <a:endParaRPr lang="es-ES" b="1">
              <a:sym typeface="Symbol" pitchFamily="18" charset="2"/>
            </a:endParaRPr>
          </a:p>
        </p:txBody>
      </p:sp>
      <p:sp>
        <p:nvSpPr>
          <p:cNvPr id="176154" name="Oval 221"/>
          <p:cNvSpPr>
            <a:spLocks noChangeArrowheads="1"/>
          </p:cNvSpPr>
          <p:nvPr/>
        </p:nvSpPr>
        <p:spPr bwMode="auto">
          <a:xfrm rot="5400000">
            <a:off x="3922713" y="1844675"/>
            <a:ext cx="215900" cy="504825"/>
          </a:xfrm>
          <a:prstGeom prst="ellipse">
            <a:avLst/>
          </a:prstGeom>
          <a:noFill/>
          <a:ln w="9525">
            <a:solidFill>
              <a:schemeClr val="tx1"/>
            </a:solidFill>
            <a:round/>
            <a:headEnd/>
            <a:tailEnd/>
          </a:ln>
        </p:spPr>
        <p:txBody>
          <a:bodyPr wrap="none" anchor="ctr"/>
          <a:lstStyle/>
          <a:p>
            <a:endParaRPr lang="es-ES"/>
          </a:p>
        </p:txBody>
      </p:sp>
      <p:grpSp>
        <p:nvGrpSpPr>
          <p:cNvPr id="176155" name="Group 266"/>
          <p:cNvGrpSpPr>
            <a:grpSpLocks/>
          </p:cNvGrpSpPr>
          <p:nvPr/>
        </p:nvGrpSpPr>
        <p:grpSpPr bwMode="auto">
          <a:xfrm rot="10800000">
            <a:off x="3922713" y="1657350"/>
            <a:ext cx="215900" cy="692150"/>
            <a:chOff x="2471" y="1044"/>
            <a:chExt cx="136" cy="436"/>
          </a:xfrm>
        </p:grpSpPr>
        <p:sp>
          <p:nvSpPr>
            <p:cNvPr id="176272" name="Line 228"/>
            <p:cNvSpPr>
              <a:spLocks noChangeShapeType="1"/>
            </p:cNvSpPr>
            <p:nvPr/>
          </p:nvSpPr>
          <p:spPr bwMode="auto">
            <a:xfrm rot="5400000">
              <a:off x="2346" y="1264"/>
              <a:ext cx="432" cy="0"/>
            </a:xfrm>
            <a:prstGeom prst="line">
              <a:avLst/>
            </a:prstGeom>
            <a:noFill/>
            <a:ln w="31750">
              <a:solidFill>
                <a:srgbClr val="0000FF"/>
              </a:solidFill>
              <a:round/>
              <a:headEnd/>
              <a:tailEnd/>
            </a:ln>
          </p:spPr>
          <p:txBody>
            <a:bodyPr/>
            <a:lstStyle/>
            <a:p>
              <a:endParaRPr lang="es-ES"/>
            </a:p>
          </p:txBody>
        </p:sp>
        <p:sp>
          <p:nvSpPr>
            <p:cNvPr id="176273" name="Line 230"/>
            <p:cNvSpPr>
              <a:spLocks noChangeShapeType="1"/>
            </p:cNvSpPr>
            <p:nvPr/>
          </p:nvSpPr>
          <p:spPr bwMode="auto">
            <a:xfrm rot="5400000">
              <a:off x="2301" y="1264"/>
              <a:ext cx="432" cy="0"/>
            </a:xfrm>
            <a:prstGeom prst="line">
              <a:avLst/>
            </a:prstGeom>
            <a:noFill/>
            <a:ln w="31750">
              <a:solidFill>
                <a:srgbClr val="FFFF00"/>
              </a:solidFill>
              <a:round/>
              <a:headEnd/>
              <a:tailEnd/>
            </a:ln>
          </p:spPr>
          <p:txBody>
            <a:bodyPr/>
            <a:lstStyle/>
            <a:p>
              <a:endParaRPr lang="es-ES"/>
            </a:p>
          </p:txBody>
        </p:sp>
        <p:sp>
          <p:nvSpPr>
            <p:cNvPr id="176274" name="Line 232"/>
            <p:cNvSpPr>
              <a:spLocks noChangeShapeType="1"/>
            </p:cNvSpPr>
            <p:nvPr/>
          </p:nvSpPr>
          <p:spPr bwMode="auto">
            <a:xfrm rot="5400000">
              <a:off x="2255" y="1260"/>
              <a:ext cx="432" cy="0"/>
            </a:xfrm>
            <a:prstGeom prst="line">
              <a:avLst/>
            </a:prstGeom>
            <a:noFill/>
            <a:ln w="31750">
              <a:solidFill>
                <a:srgbClr val="FF0000"/>
              </a:solidFill>
              <a:round/>
              <a:headEnd/>
              <a:tailEnd/>
            </a:ln>
          </p:spPr>
          <p:txBody>
            <a:bodyPr/>
            <a:lstStyle/>
            <a:p>
              <a:endParaRPr lang="es-ES"/>
            </a:p>
          </p:txBody>
        </p:sp>
        <p:sp>
          <p:nvSpPr>
            <p:cNvPr id="176275" name="Line 235"/>
            <p:cNvSpPr>
              <a:spLocks noChangeShapeType="1"/>
            </p:cNvSpPr>
            <p:nvPr/>
          </p:nvSpPr>
          <p:spPr bwMode="auto">
            <a:xfrm rot="5400000">
              <a:off x="2391" y="1263"/>
              <a:ext cx="432" cy="0"/>
            </a:xfrm>
            <a:prstGeom prst="line">
              <a:avLst/>
            </a:prstGeom>
            <a:noFill/>
            <a:ln w="31750">
              <a:solidFill>
                <a:srgbClr val="808080"/>
              </a:solidFill>
              <a:round/>
              <a:headEnd/>
              <a:tailEnd/>
            </a:ln>
          </p:spPr>
          <p:txBody>
            <a:bodyPr/>
            <a:lstStyle/>
            <a:p>
              <a:endParaRPr lang="es-ES"/>
            </a:p>
          </p:txBody>
        </p:sp>
      </p:grpSp>
      <p:sp>
        <p:nvSpPr>
          <p:cNvPr id="176156" name="Text Box 242"/>
          <p:cNvSpPr txBox="1">
            <a:spLocks noChangeArrowheads="1"/>
          </p:cNvSpPr>
          <p:nvPr/>
        </p:nvSpPr>
        <p:spPr bwMode="auto">
          <a:xfrm>
            <a:off x="2195513" y="1700213"/>
            <a:ext cx="1244600"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3, </a:t>
            </a:r>
            <a:r>
              <a:rPr lang="es-ES_tradnl" b="1">
                <a:sym typeface="Symbol" pitchFamily="18" charset="2"/>
              </a:rPr>
              <a:t></a:t>
            </a:r>
            <a:r>
              <a:rPr lang="es-ES_tradnl" b="1" baseline="-25000">
                <a:sym typeface="Symbol" pitchFamily="18" charset="2"/>
              </a:rPr>
              <a:t>5</a:t>
            </a:r>
            <a:r>
              <a:rPr lang="es-ES_tradnl" b="1">
                <a:sym typeface="Symbol" pitchFamily="18" charset="2"/>
              </a:rPr>
              <a:t>, </a:t>
            </a:r>
            <a:r>
              <a:rPr lang="es-ES_tradnl" b="1" baseline="-25000">
                <a:sym typeface="Symbol" pitchFamily="18" charset="2"/>
              </a:rPr>
              <a:t>7</a:t>
            </a:r>
            <a:endParaRPr lang="es-ES" b="1" baseline="-25000">
              <a:sym typeface="Symbol" pitchFamily="18" charset="2"/>
            </a:endParaRPr>
          </a:p>
        </p:txBody>
      </p:sp>
      <p:sp>
        <p:nvSpPr>
          <p:cNvPr id="176157" name="Line 243"/>
          <p:cNvSpPr>
            <a:spLocks noChangeShapeType="1"/>
          </p:cNvSpPr>
          <p:nvPr/>
        </p:nvSpPr>
        <p:spPr bwMode="auto">
          <a:xfrm>
            <a:off x="3419475" y="1916113"/>
            <a:ext cx="287338" cy="144462"/>
          </a:xfrm>
          <a:prstGeom prst="line">
            <a:avLst/>
          </a:prstGeom>
          <a:noFill/>
          <a:ln w="9525">
            <a:solidFill>
              <a:schemeClr val="tx1"/>
            </a:solidFill>
            <a:round/>
            <a:headEnd/>
            <a:tailEnd type="triangle" w="med" len="med"/>
          </a:ln>
        </p:spPr>
        <p:txBody>
          <a:bodyPr/>
          <a:lstStyle/>
          <a:p>
            <a:endParaRPr lang="es-ES"/>
          </a:p>
        </p:txBody>
      </p:sp>
      <p:grpSp>
        <p:nvGrpSpPr>
          <p:cNvPr id="176158" name="Group 112"/>
          <p:cNvGrpSpPr>
            <a:grpSpLocks/>
          </p:cNvGrpSpPr>
          <p:nvPr/>
        </p:nvGrpSpPr>
        <p:grpSpPr bwMode="auto">
          <a:xfrm>
            <a:off x="3635375" y="2290763"/>
            <a:ext cx="735013" cy="417512"/>
            <a:chOff x="4633" y="576"/>
            <a:chExt cx="599" cy="340"/>
          </a:xfrm>
        </p:grpSpPr>
        <p:pic>
          <p:nvPicPr>
            <p:cNvPr id="176270" name="Picture 113"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a:ln w="9525">
              <a:noFill/>
              <a:miter lim="800000"/>
              <a:headEnd/>
              <a:tailEnd/>
            </a:ln>
          </p:spPr>
        </p:pic>
        <p:pic>
          <p:nvPicPr>
            <p:cNvPr id="176271" name="Picture 114"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a:ln w="9525">
              <a:noFill/>
              <a:miter lim="800000"/>
              <a:headEnd/>
              <a:tailEnd/>
            </a:ln>
          </p:spPr>
        </p:pic>
      </p:grpSp>
      <p:pic>
        <p:nvPicPr>
          <p:cNvPr id="176159" name="Picture 212"/>
          <p:cNvPicPr>
            <a:picLocks noChangeArrowheads="1"/>
          </p:cNvPicPr>
          <p:nvPr/>
        </p:nvPicPr>
        <p:blipFill>
          <a:blip r:embed="rId4" cstate="print"/>
          <a:srcRect/>
          <a:stretch>
            <a:fillRect/>
          </a:stretch>
        </p:blipFill>
        <p:spPr bwMode="auto">
          <a:xfrm>
            <a:off x="3851275" y="1296988"/>
            <a:ext cx="1295400" cy="619125"/>
          </a:xfrm>
          <a:prstGeom prst="rect">
            <a:avLst/>
          </a:prstGeom>
          <a:noFill/>
          <a:ln w="12700">
            <a:noFill/>
            <a:miter lim="800000"/>
            <a:headEnd/>
            <a:tailEnd/>
          </a:ln>
        </p:spPr>
      </p:pic>
      <p:sp>
        <p:nvSpPr>
          <p:cNvPr id="176160" name="Text Box 244"/>
          <p:cNvSpPr txBox="1">
            <a:spLocks noChangeArrowheads="1"/>
          </p:cNvSpPr>
          <p:nvPr/>
        </p:nvSpPr>
        <p:spPr bwMode="auto">
          <a:xfrm>
            <a:off x="1116013" y="3009900"/>
            <a:ext cx="312737" cy="304800"/>
          </a:xfrm>
          <a:prstGeom prst="rect">
            <a:avLst/>
          </a:prstGeom>
          <a:noFill/>
          <a:ln w="9525">
            <a:noFill/>
            <a:miter lim="800000"/>
            <a:headEnd/>
            <a:tailEnd/>
          </a:ln>
        </p:spPr>
        <p:txBody>
          <a:bodyPr wrap="none">
            <a:spAutoFit/>
          </a:bodyPr>
          <a:lstStyle/>
          <a:p>
            <a:r>
              <a:rPr lang="es-ES" sz="1400" b="1"/>
              <a:t>A</a:t>
            </a:r>
          </a:p>
        </p:txBody>
      </p:sp>
      <p:sp>
        <p:nvSpPr>
          <p:cNvPr id="176161" name="Text Box 245"/>
          <p:cNvSpPr txBox="1">
            <a:spLocks noChangeArrowheads="1"/>
          </p:cNvSpPr>
          <p:nvPr/>
        </p:nvSpPr>
        <p:spPr bwMode="auto">
          <a:xfrm>
            <a:off x="4186238" y="1611313"/>
            <a:ext cx="312737" cy="304800"/>
          </a:xfrm>
          <a:prstGeom prst="rect">
            <a:avLst/>
          </a:prstGeom>
          <a:noFill/>
          <a:ln w="9525">
            <a:noFill/>
            <a:miter lim="800000"/>
            <a:headEnd/>
            <a:tailEnd/>
          </a:ln>
        </p:spPr>
        <p:txBody>
          <a:bodyPr wrap="none">
            <a:spAutoFit/>
          </a:bodyPr>
          <a:lstStyle/>
          <a:p>
            <a:r>
              <a:rPr lang="es-ES" sz="1400" b="1"/>
              <a:t>B</a:t>
            </a:r>
          </a:p>
        </p:txBody>
      </p:sp>
      <p:sp>
        <p:nvSpPr>
          <p:cNvPr id="176162" name="Text Box 246"/>
          <p:cNvSpPr txBox="1">
            <a:spLocks noChangeArrowheads="1"/>
          </p:cNvSpPr>
          <p:nvPr/>
        </p:nvSpPr>
        <p:spPr bwMode="auto">
          <a:xfrm>
            <a:off x="7026275" y="3052763"/>
            <a:ext cx="312738" cy="304800"/>
          </a:xfrm>
          <a:prstGeom prst="rect">
            <a:avLst/>
          </a:prstGeom>
          <a:noFill/>
          <a:ln w="9525">
            <a:noFill/>
            <a:miter lim="800000"/>
            <a:headEnd/>
            <a:tailEnd/>
          </a:ln>
        </p:spPr>
        <p:txBody>
          <a:bodyPr wrap="none">
            <a:spAutoFit/>
          </a:bodyPr>
          <a:lstStyle/>
          <a:p>
            <a:r>
              <a:rPr lang="es-ES" sz="1400" b="1"/>
              <a:t>C</a:t>
            </a:r>
          </a:p>
        </p:txBody>
      </p:sp>
      <p:sp>
        <p:nvSpPr>
          <p:cNvPr id="1360132" name="Line 260"/>
          <p:cNvSpPr>
            <a:spLocks noChangeShapeType="1"/>
          </p:cNvSpPr>
          <p:nvPr/>
        </p:nvSpPr>
        <p:spPr bwMode="auto">
          <a:xfrm flipV="1">
            <a:off x="1001713" y="5153025"/>
            <a:ext cx="2298700" cy="4763"/>
          </a:xfrm>
          <a:prstGeom prst="line">
            <a:avLst/>
          </a:prstGeom>
          <a:noFill/>
          <a:ln w="25400">
            <a:solidFill>
              <a:schemeClr val="tx1"/>
            </a:solidFill>
            <a:round/>
            <a:headEnd/>
            <a:tailEnd/>
          </a:ln>
        </p:spPr>
        <p:txBody>
          <a:bodyPr/>
          <a:lstStyle/>
          <a:p>
            <a:endParaRPr lang="es-ES"/>
          </a:p>
        </p:txBody>
      </p:sp>
      <p:sp>
        <p:nvSpPr>
          <p:cNvPr id="1360136" name="Text Box 264"/>
          <p:cNvSpPr txBox="1">
            <a:spLocks noChangeArrowheads="1"/>
          </p:cNvSpPr>
          <p:nvPr/>
        </p:nvSpPr>
        <p:spPr bwMode="auto">
          <a:xfrm>
            <a:off x="1363663" y="3933825"/>
            <a:ext cx="1647825" cy="304800"/>
          </a:xfrm>
          <a:prstGeom prst="rect">
            <a:avLst/>
          </a:prstGeom>
          <a:noFill/>
          <a:ln w="9525">
            <a:noFill/>
            <a:miter lim="800000"/>
            <a:headEnd/>
            <a:tailEnd/>
          </a:ln>
        </p:spPr>
        <p:txBody>
          <a:bodyPr wrap="none">
            <a:spAutoFit/>
          </a:bodyPr>
          <a:lstStyle/>
          <a:p>
            <a:pPr algn="ctr"/>
            <a:r>
              <a:rPr lang="es-ES_tradnl" sz="1400" b="1"/>
              <a:t>Topología lógica:</a:t>
            </a:r>
            <a:endParaRPr lang="es-ES" b="1">
              <a:sym typeface="Symbol" pitchFamily="18" charset="2"/>
            </a:endParaRPr>
          </a:p>
        </p:txBody>
      </p:sp>
      <p:sp>
        <p:nvSpPr>
          <p:cNvPr id="176165" name="Oval 267"/>
          <p:cNvSpPr>
            <a:spLocks noChangeArrowheads="1"/>
          </p:cNvSpPr>
          <p:nvPr/>
        </p:nvSpPr>
        <p:spPr bwMode="auto">
          <a:xfrm rot="5400000">
            <a:off x="4716463" y="1844675"/>
            <a:ext cx="215900" cy="504825"/>
          </a:xfrm>
          <a:prstGeom prst="ellipse">
            <a:avLst/>
          </a:prstGeom>
          <a:noFill/>
          <a:ln w="9525">
            <a:solidFill>
              <a:schemeClr val="tx1"/>
            </a:solidFill>
            <a:round/>
            <a:headEnd/>
            <a:tailEnd/>
          </a:ln>
        </p:spPr>
        <p:txBody>
          <a:bodyPr wrap="none" anchor="ctr"/>
          <a:lstStyle/>
          <a:p>
            <a:endParaRPr lang="es-ES"/>
          </a:p>
        </p:txBody>
      </p:sp>
      <p:sp>
        <p:nvSpPr>
          <p:cNvPr id="176166" name="Text Box 274"/>
          <p:cNvSpPr txBox="1">
            <a:spLocks noChangeArrowheads="1"/>
          </p:cNvSpPr>
          <p:nvPr/>
        </p:nvSpPr>
        <p:spPr bwMode="auto">
          <a:xfrm>
            <a:off x="5343525" y="1700213"/>
            <a:ext cx="1244600"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3, </a:t>
            </a:r>
            <a:r>
              <a:rPr lang="es-ES_tradnl" b="1">
                <a:sym typeface="Symbol" pitchFamily="18" charset="2"/>
              </a:rPr>
              <a:t></a:t>
            </a:r>
            <a:r>
              <a:rPr lang="es-ES_tradnl" b="1" baseline="-25000">
                <a:sym typeface="Symbol" pitchFamily="18" charset="2"/>
              </a:rPr>
              <a:t>5</a:t>
            </a:r>
            <a:r>
              <a:rPr lang="es-ES_tradnl" b="1">
                <a:sym typeface="Symbol" pitchFamily="18" charset="2"/>
              </a:rPr>
              <a:t>, </a:t>
            </a:r>
            <a:r>
              <a:rPr lang="es-ES_tradnl" b="1" baseline="-25000">
                <a:sym typeface="Symbol" pitchFamily="18" charset="2"/>
              </a:rPr>
              <a:t>7</a:t>
            </a:r>
            <a:endParaRPr lang="es-ES" b="1" baseline="-25000">
              <a:sym typeface="Symbol" pitchFamily="18" charset="2"/>
            </a:endParaRPr>
          </a:p>
        </p:txBody>
      </p:sp>
      <p:sp>
        <p:nvSpPr>
          <p:cNvPr id="176167" name="Line 275"/>
          <p:cNvSpPr>
            <a:spLocks noChangeShapeType="1"/>
          </p:cNvSpPr>
          <p:nvPr/>
        </p:nvSpPr>
        <p:spPr bwMode="auto">
          <a:xfrm flipH="1">
            <a:off x="5148263" y="1916113"/>
            <a:ext cx="215900" cy="153987"/>
          </a:xfrm>
          <a:prstGeom prst="line">
            <a:avLst/>
          </a:prstGeom>
          <a:noFill/>
          <a:ln w="9525">
            <a:solidFill>
              <a:schemeClr val="tx1"/>
            </a:solidFill>
            <a:round/>
            <a:headEnd/>
            <a:tailEnd type="triangle" w="med" len="med"/>
          </a:ln>
        </p:spPr>
        <p:txBody>
          <a:bodyPr/>
          <a:lstStyle/>
          <a:p>
            <a:endParaRPr lang="es-ES"/>
          </a:p>
        </p:txBody>
      </p:sp>
      <p:sp>
        <p:nvSpPr>
          <p:cNvPr id="176168" name="Line 276"/>
          <p:cNvSpPr>
            <a:spLocks noChangeShapeType="1"/>
          </p:cNvSpPr>
          <p:nvPr/>
        </p:nvSpPr>
        <p:spPr bwMode="auto">
          <a:xfrm>
            <a:off x="6418263" y="2917825"/>
            <a:ext cx="685800" cy="0"/>
          </a:xfrm>
          <a:prstGeom prst="line">
            <a:avLst/>
          </a:prstGeom>
          <a:noFill/>
          <a:ln w="31750">
            <a:solidFill>
              <a:srgbClr val="0000FF"/>
            </a:solidFill>
            <a:round/>
            <a:headEnd/>
            <a:tailEnd/>
          </a:ln>
        </p:spPr>
        <p:txBody>
          <a:bodyPr/>
          <a:lstStyle/>
          <a:p>
            <a:endParaRPr lang="es-ES"/>
          </a:p>
        </p:txBody>
      </p:sp>
      <p:sp>
        <p:nvSpPr>
          <p:cNvPr id="176169" name="Line 277"/>
          <p:cNvSpPr>
            <a:spLocks noChangeShapeType="1"/>
          </p:cNvSpPr>
          <p:nvPr/>
        </p:nvSpPr>
        <p:spPr bwMode="auto">
          <a:xfrm>
            <a:off x="6418263" y="2994025"/>
            <a:ext cx="685800" cy="0"/>
          </a:xfrm>
          <a:prstGeom prst="line">
            <a:avLst/>
          </a:prstGeom>
          <a:noFill/>
          <a:ln w="31750">
            <a:solidFill>
              <a:srgbClr val="008000"/>
            </a:solidFill>
            <a:round/>
            <a:headEnd/>
            <a:tailEnd/>
          </a:ln>
        </p:spPr>
        <p:txBody>
          <a:bodyPr/>
          <a:lstStyle/>
          <a:p>
            <a:endParaRPr lang="es-ES"/>
          </a:p>
        </p:txBody>
      </p:sp>
      <p:sp>
        <p:nvSpPr>
          <p:cNvPr id="176170" name="Line 278"/>
          <p:cNvSpPr>
            <a:spLocks noChangeShapeType="1"/>
          </p:cNvSpPr>
          <p:nvPr/>
        </p:nvSpPr>
        <p:spPr bwMode="auto">
          <a:xfrm>
            <a:off x="6418263" y="3070225"/>
            <a:ext cx="685800" cy="0"/>
          </a:xfrm>
          <a:prstGeom prst="line">
            <a:avLst/>
          </a:prstGeom>
          <a:noFill/>
          <a:ln w="31750">
            <a:solidFill>
              <a:srgbClr val="FFFF00"/>
            </a:solidFill>
            <a:round/>
            <a:headEnd/>
            <a:tailEnd/>
          </a:ln>
        </p:spPr>
        <p:txBody>
          <a:bodyPr/>
          <a:lstStyle/>
          <a:p>
            <a:endParaRPr lang="es-ES"/>
          </a:p>
        </p:txBody>
      </p:sp>
      <p:sp>
        <p:nvSpPr>
          <p:cNvPr id="176171" name="Line 279"/>
          <p:cNvSpPr>
            <a:spLocks noChangeShapeType="1"/>
          </p:cNvSpPr>
          <p:nvPr/>
        </p:nvSpPr>
        <p:spPr bwMode="auto">
          <a:xfrm>
            <a:off x="6443663" y="3141663"/>
            <a:ext cx="660400" cy="4762"/>
          </a:xfrm>
          <a:prstGeom prst="line">
            <a:avLst/>
          </a:prstGeom>
          <a:noFill/>
          <a:ln w="31750">
            <a:solidFill>
              <a:srgbClr val="FF6600"/>
            </a:solidFill>
            <a:round/>
            <a:headEnd/>
            <a:tailEnd/>
          </a:ln>
        </p:spPr>
        <p:txBody>
          <a:bodyPr/>
          <a:lstStyle/>
          <a:p>
            <a:endParaRPr lang="es-ES"/>
          </a:p>
        </p:txBody>
      </p:sp>
      <p:sp>
        <p:nvSpPr>
          <p:cNvPr id="176172" name="Line 280"/>
          <p:cNvSpPr>
            <a:spLocks noChangeShapeType="1"/>
          </p:cNvSpPr>
          <p:nvPr/>
        </p:nvSpPr>
        <p:spPr bwMode="auto">
          <a:xfrm>
            <a:off x="6411913" y="3214688"/>
            <a:ext cx="685800" cy="0"/>
          </a:xfrm>
          <a:prstGeom prst="line">
            <a:avLst/>
          </a:prstGeom>
          <a:noFill/>
          <a:ln w="31750">
            <a:solidFill>
              <a:srgbClr val="FF0000"/>
            </a:solidFill>
            <a:round/>
            <a:headEnd/>
            <a:tailEnd/>
          </a:ln>
        </p:spPr>
        <p:txBody>
          <a:bodyPr/>
          <a:lstStyle/>
          <a:p>
            <a:endParaRPr lang="es-ES"/>
          </a:p>
        </p:txBody>
      </p:sp>
      <p:sp>
        <p:nvSpPr>
          <p:cNvPr id="176173" name="Line 281"/>
          <p:cNvSpPr>
            <a:spLocks noChangeShapeType="1"/>
          </p:cNvSpPr>
          <p:nvPr/>
        </p:nvSpPr>
        <p:spPr bwMode="auto">
          <a:xfrm>
            <a:off x="6381750" y="3286125"/>
            <a:ext cx="685800" cy="0"/>
          </a:xfrm>
          <a:prstGeom prst="line">
            <a:avLst/>
          </a:prstGeom>
          <a:noFill/>
          <a:ln w="31750">
            <a:solidFill>
              <a:srgbClr val="993300"/>
            </a:solidFill>
            <a:round/>
            <a:headEnd/>
            <a:tailEnd/>
          </a:ln>
        </p:spPr>
        <p:txBody>
          <a:bodyPr/>
          <a:lstStyle/>
          <a:p>
            <a:endParaRPr lang="es-ES"/>
          </a:p>
        </p:txBody>
      </p:sp>
      <p:sp>
        <p:nvSpPr>
          <p:cNvPr id="176174" name="Line 282"/>
          <p:cNvSpPr>
            <a:spLocks noChangeShapeType="1"/>
          </p:cNvSpPr>
          <p:nvPr/>
        </p:nvSpPr>
        <p:spPr bwMode="auto">
          <a:xfrm>
            <a:off x="6411913" y="2854325"/>
            <a:ext cx="685800" cy="0"/>
          </a:xfrm>
          <a:prstGeom prst="line">
            <a:avLst/>
          </a:prstGeom>
          <a:noFill/>
          <a:ln w="31750">
            <a:solidFill>
              <a:srgbClr val="800080"/>
            </a:solidFill>
            <a:round/>
            <a:headEnd/>
            <a:tailEnd/>
          </a:ln>
        </p:spPr>
        <p:txBody>
          <a:bodyPr/>
          <a:lstStyle/>
          <a:p>
            <a:endParaRPr lang="es-ES"/>
          </a:p>
        </p:txBody>
      </p:sp>
      <p:sp>
        <p:nvSpPr>
          <p:cNvPr id="176175" name="Line 283"/>
          <p:cNvSpPr>
            <a:spLocks noChangeShapeType="1"/>
          </p:cNvSpPr>
          <p:nvPr/>
        </p:nvSpPr>
        <p:spPr bwMode="auto">
          <a:xfrm>
            <a:off x="6478588" y="2782888"/>
            <a:ext cx="685800" cy="0"/>
          </a:xfrm>
          <a:prstGeom prst="line">
            <a:avLst/>
          </a:prstGeom>
          <a:noFill/>
          <a:ln w="31750">
            <a:solidFill>
              <a:srgbClr val="808080"/>
            </a:solidFill>
            <a:round/>
            <a:headEnd/>
            <a:tailEnd/>
          </a:ln>
        </p:spPr>
        <p:txBody>
          <a:bodyPr/>
          <a:lstStyle/>
          <a:p>
            <a:endParaRPr lang="es-ES"/>
          </a:p>
        </p:txBody>
      </p:sp>
      <p:grpSp>
        <p:nvGrpSpPr>
          <p:cNvPr id="176176" name="Group 284"/>
          <p:cNvGrpSpPr>
            <a:grpSpLocks/>
          </p:cNvGrpSpPr>
          <p:nvPr/>
        </p:nvGrpSpPr>
        <p:grpSpPr bwMode="auto">
          <a:xfrm rot="10800000">
            <a:off x="6011863" y="2514600"/>
            <a:ext cx="615950" cy="914400"/>
            <a:chOff x="963" y="2448"/>
            <a:chExt cx="388" cy="576"/>
          </a:xfrm>
        </p:grpSpPr>
        <p:sp>
          <p:nvSpPr>
            <p:cNvPr id="176224" name="Rectangle 285"/>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6225" name="Rectangle 286"/>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6226" name="Freeform 287"/>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6227" name="Freeform 288"/>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6228" name="Freeform 289"/>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6229" name="Freeform 290"/>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6230" name="Freeform 291"/>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6231" name="Freeform 292"/>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6232" name="Freeform 293"/>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6233" name="Freeform 294"/>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6234" name="Freeform 295"/>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6235" name="Freeform 296"/>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6236" name="Line 297"/>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6237" name="Line 298"/>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6238" name="Line 299"/>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6239" name="Line 300"/>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6240" name="Line 301"/>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6241" name="Line 302"/>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6242" name="Line 303"/>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6243" name="Line 304"/>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6244" name="Line 305"/>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6245" name="Line 306"/>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6246" name="Line 307"/>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6247" name="Line 308"/>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6248" name="Line 309"/>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6249" name="Line 310"/>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6250" name="Line 311"/>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6251" name="Line 312"/>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6252" name="Line 313"/>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6253" name="Line 314"/>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6254" name="Line 315"/>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6255" name="Freeform 316"/>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6256" name="Freeform 317"/>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6257" name="Freeform 318"/>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6258" name="Freeform 319"/>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6259" name="Freeform 320"/>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6260" name="Freeform 321"/>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6261" name="Freeform 322"/>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6262" name="Freeform 323"/>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6263" name="Freeform 324"/>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6264" name="Freeform 325"/>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6265" name="Rectangle 326"/>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6266" name="Freeform 327"/>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6267" name="Freeform 328"/>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6268" name="Freeform 329"/>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6269" name="Freeform 330"/>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pic>
        <p:nvPicPr>
          <p:cNvPr id="176177" name="Picture 239"/>
          <p:cNvPicPr>
            <a:picLocks noChangeArrowheads="1"/>
          </p:cNvPicPr>
          <p:nvPr/>
        </p:nvPicPr>
        <p:blipFill>
          <a:blip r:embed="rId4" cstate="print"/>
          <a:srcRect/>
          <a:stretch>
            <a:fillRect/>
          </a:stretch>
        </p:blipFill>
        <p:spPr bwMode="auto">
          <a:xfrm>
            <a:off x="6877050" y="2708275"/>
            <a:ext cx="1295400" cy="619125"/>
          </a:xfrm>
          <a:prstGeom prst="rect">
            <a:avLst/>
          </a:prstGeom>
          <a:noFill/>
          <a:ln w="12700">
            <a:noFill/>
            <a:miter lim="800000"/>
            <a:headEnd/>
            <a:tailEnd/>
          </a:ln>
        </p:spPr>
      </p:pic>
      <p:sp>
        <p:nvSpPr>
          <p:cNvPr id="176178" name="Text Box 331"/>
          <p:cNvSpPr txBox="1">
            <a:spLocks noChangeArrowheads="1"/>
          </p:cNvSpPr>
          <p:nvPr/>
        </p:nvSpPr>
        <p:spPr bwMode="auto">
          <a:xfrm>
            <a:off x="7140575" y="3016250"/>
            <a:ext cx="312738" cy="304800"/>
          </a:xfrm>
          <a:prstGeom prst="rect">
            <a:avLst/>
          </a:prstGeom>
          <a:noFill/>
          <a:ln w="9525">
            <a:noFill/>
            <a:miter lim="800000"/>
            <a:headEnd/>
            <a:tailEnd/>
          </a:ln>
        </p:spPr>
        <p:txBody>
          <a:bodyPr wrap="none">
            <a:spAutoFit/>
          </a:bodyPr>
          <a:lstStyle/>
          <a:p>
            <a:r>
              <a:rPr lang="es-ES" sz="1400" b="1"/>
              <a:t>C</a:t>
            </a:r>
          </a:p>
        </p:txBody>
      </p:sp>
      <p:pic>
        <p:nvPicPr>
          <p:cNvPr id="176179" name="Picture 332" descr="DVVDM_Line"/>
          <p:cNvPicPr preferRelativeResize="0">
            <a:picLocks noChangeArrowheads="1"/>
          </p:cNvPicPr>
          <p:nvPr/>
        </p:nvPicPr>
        <p:blipFill>
          <a:blip r:embed="rId3" cstate="print"/>
          <a:srcRect/>
          <a:stretch>
            <a:fillRect/>
          </a:stretch>
        </p:blipFill>
        <p:spPr bwMode="auto">
          <a:xfrm>
            <a:off x="5003800" y="2960688"/>
            <a:ext cx="1079500" cy="36512"/>
          </a:xfrm>
          <a:prstGeom prst="rect">
            <a:avLst/>
          </a:prstGeom>
          <a:noFill/>
          <a:ln w="9525">
            <a:noFill/>
            <a:miter lim="800000"/>
            <a:headEnd/>
            <a:tailEnd/>
          </a:ln>
        </p:spPr>
      </p:pic>
      <p:pic>
        <p:nvPicPr>
          <p:cNvPr id="176180" name="Picture 333" descr="DVVDM_Line"/>
          <p:cNvPicPr preferRelativeResize="0">
            <a:picLocks noChangeArrowheads="1"/>
          </p:cNvPicPr>
          <p:nvPr/>
        </p:nvPicPr>
        <p:blipFill>
          <a:blip r:embed="rId3" cstate="print"/>
          <a:srcRect/>
          <a:stretch>
            <a:fillRect/>
          </a:stretch>
        </p:blipFill>
        <p:spPr bwMode="auto">
          <a:xfrm rot="5400000">
            <a:off x="4445001" y="2798762"/>
            <a:ext cx="360362" cy="36513"/>
          </a:xfrm>
          <a:prstGeom prst="rect">
            <a:avLst/>
          </a:prstGeom>
          <a:noFill/>
          <a:ln w="9525">
            <a:noFill/>
            <a:miter lim="800000"/>
            <a:headEnd/>
            <a:tailEnd/>
          </a:ln>
        </p:spPr>
      </p:pic>
      <p:pic>
        <p:nvPicPr>
          <p:cNvPr id="176181" name="Picture 334" descr="DVVDM_Line"/>
          <p:cNvPicPr preferRelativeResize="0">
            <a:picLocks noChangeArrowheads="1"/>
          </p:cNvPicPr>
          <p:nvPr/>
        </p:nvPicPr>
        <p:blipFill>
          <a:blip r:embed="rId3" cstate="print"/>
          <a:srcRect/>
          <a:stretch>
            <a:fillRect/>
          </a:stretch>
        </p:blipFill>
        <p:spPr bwMode="auto">
          <a:xfrm rot="5400000">
            <a:off x="4841876" y="2798762"/>
            <a:ext cx="360362" cy="36513"/>
          </a:xfrm>
          <a:prstGeom prst="rect">
            <a:avLst/>
          </a:prstGeom>
          <a:noFill/>
          <a:ln w="9525">
            <a:noFill/>
            <a:miter lim="800000"/>
            <a:headEnd/>
            <a:tailEnd/>
          </a:ln>
        </p:spPr>
      </p:pic>
      <p:pic>
        <p:nvPicPr>
          <p:cNvPr id="176182" name="Picture 335" descr="DVVDM_Line"/>
          <p:cNvPicPr preferRelativeResize="0">
            <a:picLocks noChangeArrowheads="1"/>
          </p:cNvPicPr>
          <p:nvPr/>
        </p:nvPicPr>
        <p:blipFill>
          <a:blip r:embed="rId3" cstate="print"/>
          <a:srcRect/>
          <a:stretch>
            <a:fillRect/>
          </a:stretch>
        </p:blipFill>
        <p:spPr bwMode="auto">
          <a:xfrm>
            <a:off x="4140200" y="2997200"/>
            <a:ext cx="503238" cy="36513"/>
          </a:xfrm>
          <a:prstGeom prst="rect">
            <a:avLst/>
          </a:prstGeom>
          <a:noFill/>
          <a:ln w="9525">
            <a:noFill/>
            <a:miter lim="800000"/>
            <a:headEnd/>
            <a:tailEnd/>
          </a:ln>
        </p:spPr>
      </p:pic>
      <p:grpSp>
        <p:nvGrpSpPr>
          <p:cNvPr id="176183" name="Group 89"/>
          <p:cNvGrpSpPr>
            <a:grpSpLocks/>
          </p:cNvGrpSpPr>
          <p:nvPr/>
        </p:nvGrpSpPr>
        <p:grpSpPr bwMode="auto">
          <a:xfrm>
            <a:off x="4484688" y="2276475"/>
            <a:ext cx="735012" cy="417513"/>
            <a:chOff x="4633" y="576"/>
            <a:chExt cx="599" cy="340"/>
          </a:xfrm>
        </p:grpSpPr>
        <p:pic>
          <p:nvPicPr>
            <p:cNvPr id="176222" name="Picture 90"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a:ln w="9525">
              <a:noFill/>
              <a:miter lim="800000"/>
              <a:headEnd/>
              <a:tailEnd/>
            </a:ln>
          </p:spPr>
        </p:pic>
        <p:pic>
          <p:nvPicPr>
            <p:cNvPr id="176223" name="Picture 91"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a:ln w="9525">
              <a:noFill/>
              <a:miter lim="800000"/>
              <a:headEnd/>
              <a:tailEnd/>
            </a:ln>
          </p:spPr>
        </p:pic>
      </p:grpSp>
      <p:sp>
        <p:nvSpPr>
          <p:cNvPr id="1360208" name="Line 336"/>
          <p:cNvSpPr>
            <a:spLocks noChangeShapeType="1"/>
          </p:cNvSpPr>
          <p:nvPr/>
        </p:nvSpPr>
        <p:spPr bwMode="auto">
          <a:xfrm flipH="1" flipV="1">
            <a:off x="2435225" y="4681538"/>
            <a:ext cx="936625" cy="547687"/>
          </a:xfrm>
          <a:prstGeom prst="line">
            <a:avLst/>
          </a:prstGeom>
          <a:noFill/>
          <a:ln w="25400">
            <a:solidFill>
              <a:schemeClr val="tx1"/>
            </a:solidFill>
            <a:round/>
            <a:headEnd/>
            <a:tailEnd/>
          </a:ln>
        </p:spPr>
        <p:txBody>
          <a:bodyPr/>
          <a:lstStyle/>
          <a:p>
            <a:endParaRPr lang="es-ES"/>
          </a:p>
        </p:txBody>
      </p:sp>
      <p:sp>
        <p:nvSpPr>
          <p:cNvPr id="1360209" name="Line 337"/>
          <p:cNvSpPr>
            <a:spLocks noChangeShapeType="1"/>
          </p:cNvSpPr>
          <p:nvPr/>
        </p:nvSpPr>
        <p:spPr bwMode="auto">
          <a:xfrm flipH="1" flipV="1">
            <a:off x="2435225" y="4610100"/>
            <a:ext cx="936625" cy="547688"/>
          </a:xfrm>
          <a:prstGeom prst="line">
            <a:avLst/>
          </a:prstGeom>
          <a:noFill/>
          <a:ln w="25400">
            <a:solidFill>
              <a:schemeClr val="tx1"/>
            </a:solidFill>
            <a:round/>
            <a:headEnd/>
            <a:tailEnd/>
          </a:ln>
        </p:spPr>
        <p:txBody>
          <a:bodyPr/>
          <a:lstStyle/>
          <a:p>
            <a:endParaRPr lang="es-ES"/>
          </a:p>
        </p:txBody>
      </p:sp>
      <p:sp>
        <p:nvSpPr>
          <p:cNvPr id="1360210" name="Line 338"/>
          <p:cNvSpPr>
            <a:spLocks noChangeShapeType="1"/>
          </p:cNvSpPr>
          <p:nvPr/>
        </p:nvSpPr>
        <p:spPr bwMode="auto">
          <a:xfrm flipH="1" flipV="1">
            <a:off x="2652713" y="4652963"/>
            <a:ext cx="863600" cy="504825"/>
          </a:xfrm>
          <a:prstGeom prst="line">
            <a:avLst/>
          </a:prstGeom>
          <a:noFill/>
          <a:ln w="25400">
            <a:solidFill>
              <a:schemeClr val="tx1"/>
            </a:solidFill>
            <a:round/>
            <a:headEnd/>
            <a:tailEnd/>
          </a:ln>
        </p:spPr>
        <p:txBody>
          <a:bodyPr/>
          <a:lstStyle/>
          <a:p>
            <a:endParaRPr lang="es-ES"/>
          </a:p>
        </p:txBody>
      </p:sp>
      <p:sp>
        <p:nvSpPr>
          <p:cNvPr id="1360211" name="Line 339"/>
          <p:cNvSpPr>
            <a:spLocks noChangeShapeType="1"/>
          </p:cNvSpPr>
          <p:nvPr/>
        </p:nvSpPr>
        <p:spPr bwMode="auto">
          <a:xfrm flipH="1" flipV="1">
            <a:off x="2579688" y="4537075"/>
            <a:ext cx="936625" cy="547688"/>
          </a:xfrm>
          <a:prstGeom prst="line">
            <a:avLst/>
          </a:prstGeom>
          <a:noFill/>
          <a:ln w="25400">
            <a:solidFill>
              <a:schemeClr val="tx1"/>
            </a:solidFill>
            <a:round/>
            <a:headEnd/>
            <a:tailEnd/>
          </a:ln>
        </p:spPr>
        <p:txBody>
          <a:bodyPr/>
          <a:lstStyle/>
          <a:p>
            <a:endParaRPr lang="es-ES"/>
          </a:p>
        </p:txBody>
      </p:sp>
      <p:pic>
        <p:nvPicPr>
          <p:cNvPr id="1360124" name="Picture 252"/>
          <p:cNvPicPr>
            <a:picLocks noChangeArrowheads="1"/>
          </p:cNvPicPr>
          <p:nvPr/>
        </p:nvPicPr>
        <p:blipFill>
          <a:blip r:embed="rId4" cstate="print"/>
          <a:srcRect/>
          <a:stretch>
            <a:fillRect/>
          </a:stretch>
        </p:blipFill>
        <p:spPr bwMode="auto">
          <a:xfrm>
            <a:off x="1931988" y="4348163"/>
            <a:ext cx="863600" cy="412750"/>
          </a:xfrm>
          <a:prstGeom prst="rect">
            <a:avLst/>
          </a:prstGeom>
          <a:noFill/>
          <a:ln w="12700">
            <a:noFill/>
            <a:miter lim="800000"/>
            <a:headEnd/>
            <a:tailEnd/>
          </a:ln>
        </p:spPr>
      </p:pic>
      <p:sp>
        <p:nvSpPr>
          <p:cNvPr id="1360125" name="Text Box 253"/>
          <p:cNvSpPr txBox="1">
            <a:spLocks noChangeArrowheads="1"/>
          </p:cNvSpPr>
          <p:nvPr/>
        </p:nvSpPr>
        <p:spPr bwMode="auto">
          <a:xfrm>
            <a:off x="2051050" y="4508500"/>
            <a:ext cx="312738" cy="304800"/>
          </a:xfrm>
          <a:prstGeom prst="rect">
            <a:avLst/>
          </a:prstGeom>
          <a:noFill/>
          <a:ln w="9525">
            <a:noFill/>
            <a:miter lim="800000"/>
            <a:headEnd/>
            <a:tailEnd/>
          </a:ln>
        </p:spPr>
        <p:txBody>
          <a:bodyPr wrap="none">
            <a:spAutoFit/>
          </a:bodyPr>
          <a:lstStyle/>
          <a:p>
            <a:r>
              <a:rPr lang="es-ES" sz="1400" b="1"/>
              <a:t>B</a:t>
            </a:r>
          </a:p>
        </p:txBody>
      </p:sp>
      <p:sp>
        <p:nvSpPr>
          <p:cNvPr id="176190" name="Oval 340"/>
          <p:cNvSpPr>
            <a:spLocks noChangeArrowheads="1"/>
          </p:cNvSpPr>
          <p:nvPr/>
        </p:nvSpPr>
        <p:spPr bwMode="auto">
          <a:xfrm>
            <a:off x="6588125" y="2636838"/>
            <a:ext cx="215900" cy="792162"/>
          </a:xfrm>
          <a:prstGeom prst="ellipse">
            <a:avLst/>
          </a:prstGeom>
          <a:noFill/>
          <a:ln w="9525">
            <a:solidFill>
              <a:schemeClr val="tx1"/>
            </a:solidFill>
            <a:round/>
            <a:headEnd/>
            <a:tailEnd/>
          </a:ln>
        </p:spPr>
        <p:txBody>
          <a:bodyPr wrap="none" anchor="ctr"/>
          <a:lstStyle/>
          <a:p>
            <a:endParaRPr lang="es-ES"/>
          </a:p>
        </p:txBody>
      </p:sp>
      <p:sp>
        <p:nvSpPr>
          <p:cNvPr id="176191" name="Line 341"/>
          <p:cNvSpPr>
            <a:spLocks noChangeShapeType="1"/>
          </p:cNvSpPr>
          <p:nvPr/>
        </p:nvSpPr>
        <p:spPr bwMode="auto">
          <a:xfrm flipH="1">
            <a:off x="6732588" y="2276475"/>
            <a:ext cx="215900" cy="288925"/>
          </a:xfrm>
          <a:prstGeom prst="line">
            <a:avLst/>
          </a:prstGeom>
          <a:noFill/>
          <a:ln w="9525">
            <a:solidFill>
              <a:schemeClr val="tx1"/>
            </a:solidFill>
            <a:round/>
            <a:headEnd/>
            <a:tailEnd type="triangle" w="med" len="med"/>
          </a:ln>
        </p:spPr>
        <p:txBody>
          <a:bodyPr/>
          <a:lstStyle/>
          <a:p>
            <a:endParaRPr lang="es-ES"/>
          </a:p>
        </p:txBody>
      </p:sp>
      <p:sp>
        <p:nvSpPr>
          <p:cNvPr id="176192" name="Text Box 342"/>
          <p:cNvSpPr txBox="1">
            <a:spLocks noChangeArrowheads="1"/>
          </p:cNvSpPr>
          <p:nvPr/>
        </p:nvSpPr>
        <p:spPr bwMode="auto">
          <a:xfrm>
            <a:off x="6877050" y="2012950"/>
            <a:ext cx="687388"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8</a:t>
            </a:r>
            <a:endParaRPr lang="es-ES" b="1" baseline="-25000">
              <a:sym typeface="Symbol" pitchFamily="18" charset="2"/>
            </a:endParaRPr>
          </a:p>
        </p:txBody>
      </p:sp>
      <p:pic>
        <p:nvPicPr>
          <p:cNvPr id="176193" name="Picture 343"/>
          <p:cNvPicPr>
            <a:picLocks noChangeAspect="1" noChangeArrowheads="1"/>
          </p:cNvPicPr>
          <p:nvPr/>
        </p:nvPicPr>
        <p:blipFill>
          <a:blip r:embed="rId7" cstate="print"/>
          <a:srcRect/>
          <a:stretch>
            <a:fillRect/>
          </a:stretch>
        </p:blipFill>
        <p:spPr bwMode="auto">
          <a:xfrm>
            <a:off x="3924300" y="3789363"/>
            <a:ext cx="4494213" cy="2503487"/>
          </a:xfrm>
          <a:prstGeom prst="rect">
            <a:avLst/>
          </a:prstGeom>
          <a:noFill/>
          <a:ln w="9525">
            <a:noFill/>
            <a:miter lim="800000"/>
            <a:headEnd/>
            <a:tailEnd/>
          </a:ln>
        </p:spPr>
      </p:pic>
      <p:sp>
        <p:nvSpPr>
          <p:cNvPr id="1360219" name="Line 347"/>
          <p:cNvSpPr>
            <a:spLocks noChangeShapeType="1"/>
          </p:cNvSpPr>
          <p:nvPr/>
        </p:nvSpPr>
        <p:spPr bwMode="auto">
          <a:xfrm flipV="1">
            <a:off x="995363" y="5229225"/>
            <a:ext cx="2298700" cy="4763"/>
          </a:xfrm>
          <a:prstGeom prst="line">
            <a:avLst/>
          </a:prstGeom>
          <a:noFill/>
          <a:ln w="25400">
            <a:solidFill>
              <a:schemeClr val="tx1"/>
            </a:solidFill>
            <a:round/>
            <a:headEnd/>
            <a:tailEnd/>
          </a:ln>
        </p:spPr>
        <p:txBody>
          <a:bodyPr/>
          <a:lstStyle/>
          <a:p>
            <a:endParaRPr lang="es-ES"/>
          </a:p>
        </p:txBody>
      </p:sp>
      <p:sp>
        <p:nvSpPr>
          <p:cNvPr id="1360220" name="Line 348"/>
          <p:cNvSpPr>
            <a:spLocks noChangeShapeType="1"/>
          </p:cNvSpPr>
          <p:nvPr/>
        </p:nvSpPr>
        <p:spPr bwMode="auto">
          <a:xfrm flipV="1">
            <a:off x="995363" y="5300663"/>
            <a:ext cx="2298700" cy="4762"/>
          </a:xfrm>
          <a:prstGeom prst="line">
            <a:avLst/>
          </a:prstGeom>
          <a:noFill/>
          <a:ln w="25400">
            <a:solidFill>
              <a:schemeClr val="tx1"/>
            </a:solidFill>
            <a:round/>
            <a:headEnd/>
            <a:tailEnd/>
          </a:ln>
        </p:spPr>
        <p:txBody>
          <a:bodyPr/>
          <a:lstStyle/>
          <a:p>
            <a:endParaRPr lang="es-ES"/>
          </a:p>
        </p:txBody>
      </p:sp>
      <p:sp>
        <p:nvSpPr>
          <p:cNvPr id="1360221" name="Line 349"/>
          <p:cNvSpPr>
            <a:spLocks noChangeShapeType="1"/>
          </p:cNvSpPr>
          <p:nvPr/>
        </p:nvSpPr>
        <p:spPr bwMode="auto">
          <a:xfrm flipV="1">
            <a:off x="923925" y="5084763"/>
            <a:ext cx="2298700" cy="4762"/>
          </a:xfrm>
          <a:prstGeom prst="line">
            <a:avLst/>
          </a:prstGeom>
          <a:noFill/>
          <a:ln w="25400">
            <a:solidFill>
              <a:schemeClr val="tx1"/>
            </a:solidFill>
            <a:round/>
            <a:headEnd/>
            <a:tailEnd/>
          </a:ln>
        </p:spPr>
        <p:txBody>
          <a:bodyPr/>
          <a:lstStyle/>
          <a:p>
            <a:endParaRPr lang="es-ES"/>
          </a:p>
        </p:txBody>
      </p:sp>
      <p:pic>
        <p:nvPicPr>
          <p:cNvPr id="1360122" name="Picture 250"/>
          <p:cNvPicPr>
            <a:picLocks noChangeArrowheads="1"/>
          </p:cNvPicPr>
          <p:nvPr/>
        </p:nvPicPr>
        <p:blipFill>
          <a:blip r:embed="rId4" cstate="print"/>
          <a:srcRect/>
          <a:stretch>
            <a:fillRect/>
          </a:stretch>
        </p:blipFill>
        <p:spPr bwMode="auto">
          <a:xfrm>
            <a:off x="492125" y="4941888"/>
            <a:ext cx="863600" cy="412750"/>
          </a:xfrm>
          <a:prstGeom prst="rect">
            <a:avLst/>
          </a:prstGeom>
          <a:noFill/>
          <a:ln w="12700">
            <a:noFill/>
            <a:miter lim="800000"/>
            <a:headEnd/>
            <a:tailEnd/>
          </a:ln>
        </p:spPr>
      </p:pic>
      <p:sp>
        <p:nvSpPr>
          <p:cNvPr id="1360123" name="Text Box 251"/>
          <p:cNvSpPr txBox="1">
            <a:spLocks noChangeArrowheads="1"/>
          </p:cNvSpPr>
          <p:nvPr/>
        </p:nvSpPr>
        <p:spPr bwMode="auto">
          <a:xfrm>
            <a:off x="682625" y="5113338"/>
            <a:ext cx="312738" cy="304800"/>
          </a:xfrm>
          <a:prstGeom prst="rect">
            <a:avLst/>
          </a:prstGeom>
          <a:noFill/>
          <a:ln w="9525">
            <a:noFill/>
            <a:miter lim="800000"/>
            <a:headEnd/>
            <a:tailEnd/>
          </a:ln>
        </p:spPr>
        <p:txBody>
          <a:bodyPr wrap="none">
            <a:spAutoFit/>
          </a:bodyPr>
          <a:lstStyle/>
          <a:p>
            <a:r>
              <a:rPr lang="es-ES" sz="1400" b="1"/>
              <a:t>A</a:t>
            </a:r>
          </a:p>
        </p:txBody>
      </p:sp>
      <p:pic>
        <p:nvPicPr>
          <p:cNvPr id="1360126" name="Picture 254"/>
          <p:cNvPicPr>
            <a:picLocks noChangeArrowheads="1"/>
          </p:cNvPicPr>
          <p:nvPr/>
        </p:nvPicPr>
        <p:blipFill>
          <a:blip r:embed="rId4" cstate="print"/>
          <a:srcRect/>
          <a:stretch>
            <a:fillRect/>
          </a:stretch>
        </p:blipFill>
        <p:spPr bwMode="auto">
          <a:xfrm>
            <a:off x="2867025" y="4941888"/>
            <a:ext cx="863600" cy="412750"/>
          </a:xfrm>
          <a:prstGeom prst="rect">
            <a:avLst/>
          </a:prstGeom>
          <a:noFill/>
          <a:ln w="12700">
            <a:noFill/>
            <a:miter lim="800000"/>
            <a:headEnd/>
            <a:tailEnd/>
          </a:ln>
        </p:spPr>
      </p:pic>
      <p:sp>
        <p:nvSpPr>
          <p:cNvPr id="1360127" name="Text Box 255"/>
          <p:cNvSpPr txBox="1">
            <a:spLocks noChangeArrowheads="1"/>
          </p:cNvSpPr>
          <p:nvPr/>
        </p:nvSpPr>
        <p:spPr bwMode="auto">
          <a:xfrm>
            <a:off x="3057525" y="5113338"/>
            <a:ext cx="312738" cy="304800"/>
          </a:xfrm>
          <a:prstGeom prst="rect">
            <a:avLst/>
          </a:prstGeom>
          <a:noFill/>
          <a:ln w="9525">
            <a:noFill/>
            <a:miter lim="800000"/>
            <a:headEnd/>
            <a:tailEnd/>
          </a:ln>
        </p:spPr>
        <p:txBody>
          <a:bodyPr wrap="none">
            <a:spAutoFit/>
          </a:bodyPr>
          <a:lstStyle/>
          <a:p>
            <a:r>
              <a:rPr lang="es-ES" sz="1400" b="1"/>
              <a:t>C</a:t>
            </a:r>
          </a:p>
        </p:txBody>
      </p:sp>
      <p:sp>
        <p:nvSpPr>
          <p:cNvPr id="176201" name="Text Box 350"/>
          <p:cNvSpPr txBox="1">
            <a:spLocks noChangeArrowheads="1"/>
          </p:cNvSpPr>
          <p:nvPr/>
        </p:nvSpPr>
        <p:spPr bwMode="auto">
          <a:xfrm>
            <a:off x="4179888" y="5780088"/>
            <a:ext cx="2127250" cy="457200"/>
          </a:xfrm>
          <a:prstGeom prst="rect">
            <a:avLst/>
          </a:prstGeom>
          <a:noFill/>
          <a:ln w="9525">
            <a:noFill/>
            <a:miter lim="800000"/>
            <a:headEnd/>
            <a:tailEnd/>
          </a:ln>
        </p:spPr>
        <p:txBody>
          <a:bodyPr>
            <a:spAutoFit/>
          </a:bodyPr>
          <a:lstStyle/>
          <a:p>
            <a:pPr algn="ctr"/>
            <a:r>
              <a:rPr lang="es-ES_tradnl" sz="1200" b="1">
                <a:sym typeface="Symbol" pitchFamily="18" charset="2"/>
              </a:rPr>
              <a:t>ADM óptico unidireccional de cuatro </a:t>
            </a:r>
            <a:endParaRPr lang="es-ES" sz="1200" b="1">
              <a:sym typeface="Symbol" pitchFamily="18" charset="2"/>
            </a:endParaRPr>
          </a:p>
        </p:txBody>
      </p:sp>
      <p:sp>
        <p:nvSpPr>
          <p:cNvPr id="176202" name="Line 351"/>
          <p:cNvSpPr>
            <a:spLocks noChangeShapeType="1"/>
          </p:cNvSpPr>
          <p:nvPr/>
        </p:nvSpPr>
        <p:spPr bwMode="auto">
          <a:xfrm>
            <a:off x="4859338" y="2781300"/>
            <a:ext cx="0" cy="1295400"/>
          </a:xfrm>
          <a:prstGeom prst="line">
            <a:avLst/>
          </a:prstGeom>
          <a:noFill/>
          <a:ln w="9525">
            <a:solidFill>
              <a:schemeClr val="tx1"/>
            </a:solidFill>
            <a:round/>
            <a:headEnd/>
            <a:tailEnd type="triangle" w="med" len="med"/>
          </a:ln>
        </p:spPr>
        <p:txBody>
          <a:bodyPr/>
          <a:lstStyle/>
          <a:p>
            <a:endParaRPr lang="es-ES"/>
          </a:p>
        </p:txBody>
      </p:sp>
      <p:sp>
        <p:nvSpPr>
          <p:cNvPr id="176203" name="Text Box 352"/>
          <p:cNvSpPr txBox="1">
            <a:spLocks noChangeArrowheads="1"/>
          </p:cNvSpPr>
          <p:nvPr/>
        </p:nvSpPr>
        <p:spPr bwMode="auto">
          <a:xfrm>
            <a:off x="5219700" y="5084763"/>
            <a:ext cx="863600" cy="274637"/>
          </a:xfrm>
          <a:prstGeom prst="rect">
            <a:avLst/>
          </a:prstGeom>
          <a:noFill/>
          <a:ln w="9525">
            <a:noFill/>
            <a:miter lim="800000"/>
            <a:headEnd/>
            <a:tailEnd/>
          </a:ln>
        </p:spPr>
        <p:txBody>
          <a:bodyPr wrap="none">
            <a:spAutoFit/>
          </a:bodyPr>
          <a:lstStyle/>
          <a:p>
            <a:pPr algn="ctr"/>
            <a:r>
              <a:rPr lang="es-ES_tradnl" sz="1200" b="1">
                <a:sym typeface="Symbol" pitchFamily="18" charset="2"/>
              </a:rPr>
              <a:t></a:t>
            </a:r>
            <a:r>
              <a:rPr lang="es-ES_tradnl" sz="1200" b="1" baseline="-25000">
                <a:sym typeface="Symbol" pitchFamily="18" charset="2"/>
              </a:rPr>
              <a:t>1</a:t>
            </a:r>
            <a:r>
              <a:rPr lang="es-ES_tradnl" sz="1200" b="1">
                <a:sym typeface="Symbol" pitchFamily="18" charset="2"/>
              </a:rPr>
              <a:t> </a:t>
            </a:r>
            <a:r>
              <a:rPr lang="es-ES_tradnl" sz="1200" b="1" baseline="-25000">
                <a:sym typeface="Symbol" pitchFamily="18" charset="2"/>
              </a:rPr>
              <a:t>3 </a:t>
            </a:r>
            <a:r>
              <a:rPr lang="es-ES_tradnl" sz="1200" b="1">
                <a:sym typeface="Symbol" pitchFamily="18" charset="2"/>
              </a:rPr>
              <a:t></a:t>
            </a:r>
            <a:r>
              <a:rPr lang="es-ES_tradnl" sz="1200" b="1" baseline="-25000">
                <a:sym typeface="Symbol" pitchFamily="18" charset="2"/>
              </a:rPr>
              <a:t>5</a:t>
            </a:r>
            <a:r>
              <a:rPr lang="es-ES_tradnl" sz="1200" b="1">
                <a:sym typeface="Symbol" pitchFamily="18" charset="2"/>
              </a:rPr>
              <a:t> </a:t>
            </a:r>
            <a:r>
              <a:rPr lang="es-ES_tradnl" sz="1200" b="1" baseline="-25000">
                <a:sym typeface="Symbol" pitchFamily="18" charset="2"/>
              </a:rPr>
              <a:t>7</a:t>
            </a:r>
            <a:endParaRPr lang="es-ES" sz="1200" b="1" baseline="-25000">
              <a:sym typeface="Symbol" pitchFamily="18" charset="2"/>
            </a:endParaRPr>
          </a:p>
        </p:txBody>
      </p:sp>
      <p:sp>
        <p:nvSpPr>
          <p:cNvPr id="176204" name="Line 353"/>
          <p:cNvSpPr>
            <a:spLocks noChangeShapeType="1"/>
          </p:cNvSpPr>
          <p:nvPr/>
        </p:nvSpPr>
        <p:spPr bwMode="auto">
          <a:xfrm flipV="1">
            <a:off x="5360988" y="4795838"/>
            <a:ext cx="0" cy="360362"/>
          </a:xfrm>
          <a:prstGeom prst="line">
            <a:avLst/>
          </a:prstGeom>
          <a:noFill/>
          <a:ln w="9525">
            <a:solidFill>
              <a:srgbClr val="FF0000"/>
            </a:solidFill>
            <a:round/>
            <a:headEnd/>
            <a:tailEnd type="triangle" w="med" len="med"/>
          </a:ln>
        </p:spPr>
        <p:txBody>
          <a:bodyPr/>
          <a:lstStyle/>
          <a:p>
            <a:endParaRPr lang="es-ES"/>
          </a:p>
        </p:txBody>
      </p:sp>
      <p:sp>
        <p:nvSpPr>
          <p:cNvPr id="176205" name="Line 354"/>
          <p:cNvSpPr>
            <a:spLocks noChangeShapeType="1"/>
          </p:cNvSpPr>
          <p:nvPr/>
        </p:nvSpPr>
        <p:spPr bwMode="auto">
          <a:xfrm flipV="1">
            <a:off x="5524500" y="4808538"/>
            <a:ext cx="0" cy="360362"/>
          </a:xfrm>
          <a:prstGeom prst="line">
            <a:avLst/>
          </a:prstGeom>
          <a:noFill/>
          <a:ln w="9525">
            <a:solidFill>
              <a:srgbClr val="FF0000"/>
            </a:solidFill>
            <a:round/>
            <a:headEnd/>
            <a:tailEnd type="triangle" w="med" len="med"/>
          </a:ln>
        </p:spPr>
        <p:txBody>
          <a:bodyPr/>
          <a:lstStyle/>
          <a:p>
            <a:endParaRPr lang="es-ES"/>
          </a:p>
        </p:txBody>
      </p:sp>
      <p:sp>
        <p:nvSpPr>
          <p:cNvPr id="176206" name="Line 355"/>
          <p:cNvSpPr>
            <a:spLocks noChangeShapeType="1"/>
          </p:cNvSpPr>
          <p:nvPr/>
        </p:nvSpPr>
        <p:spPr bwMode="auto">
          <a:xfrm flipV="1">
            <a:off x="5699125" y="4808538"/>
            <a:ext cx="0" cy="360362"/>
          </a:xfrm>
          <a:prstGeom prst="line">
            <a:avLst/>
          </a:prstGeom>
          <a:noFill/>
          <a:ln w="9525">
            <a:solidFill>
              <a:srgbClr val="FF0000"/>
            </a:solidFill>
            <a:round/>
            <a:headEnd/>
            <a:tailEnd type="triangle" w="med" len="med"/>
          </a:ln>
        </p:spPr>
        <p:txBody>
          <a:bodyPr/>
          <a:lstStyle/>
          <a:p>
            <a:endParaRPr lang="es-ES"/>
          </a:p>
        </p:txBody>
      </p:sp>
      <p:sp>
        <p:nvSpPr>
          <p:cNvPr id="176207" name="Line 356"/>
          <p:cNvSpPr>
            <a:spLocks noChangeShapeType="1"/>
          </p:cNvSpPr>
          <p:nvPr/>
        </p:nvSpPr>
        <p:spPr bwMode="auto">
          <a:xfrm flipV="1">
            <a:off x="5867400" y="4802188"/>
            <a:ext cx="0" cy="360362"/>
          </a:xfrm>
          <a:prstGeom prst="line">
            <a:avLst/>
          </a:prstGeom>
          <a:noFill/>
          <a:ln w="9525">
            <a:solidFill>
              <a:srgbClr val="FF0000"/>
            </a:solidFill>
            <a:round/>
            <a:headEnd/>
            <a:tailEnd type="triangle" w="med" len="med"/>
          </a:ln>
        </p:spPr>
        <p:txBody>
          <a:bodyPr/>
          <a:lstStyle/>
          <a:p>
            <a:endParaRPr lang="es-ES"/>
          </a:p>
        </p:txBody>
      </p:sp>
      <p:sp>
        <p:nvSpPr>
          <p:cNvPr id="176208" name="Text Box 357"/>
          <p:cNvSpPr txBox="1">
            <a:spLocks noChangeArrowheads="1"/>
          </p:cNvSpPr>
          <p:nvPr/>
        </p:nvSpPr>
        <p:spPr bwMode="auto">
          <a:xfrm>
            <a:off x="3851275" y="5157788"/>
            <a:ext cx="784225" cy="274637"/>
          </a:xfrm>
          <a:prstGeom prst="rect">
            <a:avLst/>
          </a:prstGeom>
          <a:noFill/>
          <a:ln w="9525">
            <a:noFill/>
            <a:miter lim="800000"/>
            <a:headEnd/>
            <a:tailEnd/>
          </a:ln>
        </p:spPr>
        <p:txBody>
          <a:bodyPr wrap="none">
            <a:spAutoFit/>
          </a:bodyPr>
          <a:lstStyle/>
          <a:p>
            <a:pPr algn="ctr"/>
            <a:r>
              <a:rPr lang="es-ES_tradnl" sz="1200" b="1">
                <a:sym typeface="Symbol" pitchFamily="18" charset="2"/>
              </a:rPr>
              <a:t>Network</a:t>
            </a:r>
            <a:endParaRPr lang="es-ES" sz="1200" b="1" baseline="-25000">
              <a:sym typeface="Symbol" pitchFamily="18" charset="2"/>
            </a:endParaRPr>
          </a:p>
        </p:txBody>
      </p:sp>
      <p:sp>
        <p:nvSpPr>
          <p:cNvPr id="176209" name="Text Box 358"/>
          <p:cNvSpPr txBox="1">
            <a:spLocks noChangeArrowheads="1"/>
          </p:cNvSpPr>
          <p:nvPr/>
        </p:nvSpPr>
        <p:spPr bwMode="auto">
          <a:xfrm>
            <a:off x="4541838" y="5013325"/>
            <a:ext cx="538162" cy="274638"/>
          </a:xfrm>
          <a:prstGeom prst="rect">
            <a:avLst/>
          </a:prstGeom>
          <a:noFill/>
          <a:ln w="9525">
            <a:noFill/>
            <a:miter lim="800000"/>
            <a:headEnd/>
            <a:tailEnd/>
          </a:ln>
        </p:spPr>
        <p:txBody>
          <a:bodyPr wrap="none">
            <a:spAutoFit/>
          </a:bodyPr>
          <a:lstStyle/>
          <a:p>
            <a:pPr algn="ctr"/>
            <a:r>
              <a:rPr lang="es-ES_tradnl" sz="1200" b="1">
                <a:sym typeface="Symbol" pitchFamily="18" charset="2"/>
              </a:rPr>
              <a:t>Pass</a:t>
            </a:r>
            <a:endParaRPr lang="es-ES" sz="1200" b="1" baseline="-25000">
              <a:sym typeface="Symbol" pitchFamily="18" charset="2"/>
            </a:endParaRPr>
          </a:p>
        </p:txBody>
      </p:sp>
      <p:sp>
        <p:nvSpPr>
          <p:cNvPr id="176210" name="Line 359"/>
          <p:cNvSpPr>
            <a:spLocks noChangeShapeType="1"/>
          </p:cNvSpPr>
          <p:nvPr/>
        </p:nvSpPr>
        <p:spPr bwMode="auto">
          <a:xfrm flipV="1">
            <a:off x="4481513" y="4813300"/>
            <a:ext cx="0" cy="360363"/>
          </a:xfrm>
          <a:prstGeom prst="line">
            <a:avLst/>
          </a:prstGeom>
          <a:noFill/>
          <a:ln w="9525">
            <a:solidFill>
              <a:srgbClr val="FF0000"/>
            </a:solidFill>
            <a:round/>
            <a:headEnd/>
            <a:tailEnd type="triangle" w="med" len="med"/>
          </a:ln>
        </p:spPr>
        <p:txBody>
          <a:bodyPr/>
          <a:lstStyle/>
          <a:p>
            <a:endParaRPr lang="es-ES"/>
          </a:p>
        </p:txBody>
      </p:sp>
      <p:sp>
        <p:nvSpPr>
          <p:cNvPr id="176211" name="Line 360"/>
          <p:cNvSpPr>
            <a:spLocks noChangeShapeType="1"/>
          </p:cNvSpPr>
          <p:nvPr/>
        </p:nvSpPr>
        <p:spPr bwMode="auto">
          <a:xfrm flipV="1">
            <a:off x="4659313" y="4810125"/>
            <a:ext cx="0" cy="258763"/>
          </a:xfrm>
          <a:prstGeom prst="line">
            <a:avLst/>
          </a:prstGeom>
          <a:noFill/>
          <a:ln w="9525">
            <a:solidFill>
              <a:srgbClr val="FF0000"/>
            </a:solidFill>
            <a:round/>
            <a:headEnd/>
            <a:tailEnd type="triangle" w="med" len="med"/>
          </a:ln>
        </p:spPr>
        <p:txBody>
          <a:bodyPr/>
          <a:lstStyle/>
          <a:p>
            <a:endParaRPr lang="es-ES"/>
          </a:p>
        </p:txBody>
      </p:sp>
      <p:sp>
        <p:nvSpPr>
          <p:cNvPr id="176212" name="Text Box 362"/>
          <p:cNvSpPr txBox="1">
            <a:spLocks noChangeArrowheads="1"/>
          </p:cNvSpPr>
          <p:nvPr/>
        </p:nvSpPr>
        <p:spPr bwMode="auto">
          <a:xfrm>
            <a:off x="3573463" y="2754313"/>
            <a:ext cx="293687" cy="274637"/>
          </a:xfrm>
          <a:prstGeom prst="rect">
            <a:avLst/>
          </a:prstGeom>
          <a:noFill/>
          <a:ln w="9525">
            <a:noFill/>
            <a:miter lim="800000"/>
            <a:headEnd/>
            <a:tailEnd/>
          </a:ln>
        </p:spPr>
        <p:txBody>
          <a:bodyPr wrap="none">
            <a:spAutoFit/>
          </a:bodyPr>
          <a:lstStyle/>
          <a:p>
            <a:pPr algn="ctr"/>
            <a:r>
              <a:rPr lang="es-ES_tradnl" sz="1200" b="1">
                <a:sym typeface="Symbol" pitchFamily="18" charset="2"/>
              </a:rPr>
              <a:t>N</a:t>
            </a:r>
            <a:endParaRPr lang="es-ES" sz="1200" b="1" baseline="-25000">
              <a:sym typeface="Symbol" pitchFamily="18" charset="2"/>
            </a:endParaRPr>
          </a:p>
        </p:txBody>
      </p:sp>
      <p:sp>
        <p:nvSpPr>
          <p:cNvPr id="176213" name="Text Box 363"/>
          <p:cNvSpPr txBox="1">
            <a:spLocks noChangeArrowheads="1"/>
          </p:cNvSpPr>
          <p:nvPr/>
        </p:nvSpPr>
        <p:spPr bwMode="auto">
          <a:xfrm>
            <a:off x="4090988" y="2763838"/>
            <a:ext cx="285750" cy="274637"/>
          </a:xfrm>
          <a:prstGeom prst="rect">
            <a:avLst/>
          </a:prstGeom>
          <a:noFill/>
          <a:ln w="9525">
            <a:noFill/>
            <a:miter lim="800000"/>
            <a:headEnd/>
            <a:tailEnd/>
          </a:ln>
        </p:spPr>
        <p:txBody>
          <a:bodyPr wrap="none">
            <a:spAutoFit/>
          </a:bodyPr>
          <a:lstStyle/>
          <a:p>
            <a:pPr algn="ctr"/>
            <a:r>
              <a:rPr lang="es-ES_tradnl" sz="1200" b="1">
                <a:sym typeface="Symbol" pitchFamily="18" charset="2"/>
              </a:rPr>
              <a:t>P</a:t>
            </a:r>
            <a:endParaRPr lang="es-ES" sz="1200" b="1" baseline="-25000">
              <a:sym typeface="Symbol" pitchFamily="18" charset="2"/>
            </a:endParaRPr>
          </a:p>
        </p:txBody>
      </p:sp>
      <p:sp>
        <p:nvSpPr>
          <p:cNvPr id="176214" name="Text Box 364"/>
          <p:cNvSpPr txBox="1">
            <a:spLocks noChangeArrowheads="1"/>
          </p:cNvSpPr>
          <p:nvPr/>
        </p:nvSpPr>
        <p:spPr bwMode="auto">
          <a:xfrm>
            <a:off x="4400550" y="2760663"/>
            <a:ext cx="285750" cy="274637"/>
          </a:xfrm>
          <a:prstGeom prst="rect">
            <a:avLst/>
          </a:prstGeom>
          <a:noFill/>
          <a:ln w="9525">
            <a:noFill/>
            <a:miter lim="800000"/>
            <a:headEnd/>
            <a:tailEnd/>
          </a:ln>
        </p:spPr>
        <p:txBody>
          <a:bodyPr wrap="none">
            <a:spAutoFit/>
          </a:bodyPr>
          <a:lstStyle/>
          <a:p>
            <a:pPr algn="ctr"/>
            <a:r>
              <a:rPr lang="es-ES_tradnl" sz="1200" b="1">
                <a:sym typeface="Symbol" pitchFamily="18" charset="2"/>
              </a:rPr>
              <a:t>P</a:t>
            </a:r>
            <a:endParaRPr lang="es-ES" sz="1200" b="1" baseline="-25000">
              <a:sym typeface="Symbol" pitchFamily="18" charset="2"/>
            </a:endParaRPr>
          </a:p>
        </p:txBody>
      </p:sp>
      <p:sp>
        <p:nvSpPr>
          <p:cNvPr id="176215" name="Text Box 365"/>
          <p:cNvSpPr txBox="1">
            <a:spLocks noChangeArrowheads="1"/>
          </p:cNvSpPr>
          <p:nvPr/>
        </p:nvSpPr>
        <p:spPr bwMode="auto">
          <a:xfrm>
            <a:off x="4973638" y="2727325"/>
            <a:ext cx="293687" cy="274638"/>
          </a:xfrm>
          <a:prstGeom prst="rect">
            <a:avLst/>
          </a:prstGeom>
          <a:noFill/>
          <a:ln w="9525">
            <a:noFill/>
            <a:miter lim="800000"/>
            <a:headEnd/>
            <a:tailEnd/>
          </a:ln>
        </p:spPr>
        <p:txBody>
          <a:bodyPr wrap="none">
            <a:spAutoFit/>
          </a:bodyPr>
          <a:lstStyle/>
          <a:p>
            <a:pPr algn="ctr"/>
            <a:r>
              <a:rPr lang="es-ES_tradnl" sz="1200" b="1">
                <a:sym typeface="Symbol" pitchFamily="18" charset="2"/>
              </a:rPr>
              <a:t>N</a:t>
            </a:r>
            <a:endParaRPr lang="es-ES" sz="1200" b="1" baseline="-25000">
              <a:sym typeface="Symbol" pitchFamily="18" charset="2"/>
            </a:endParaRPr>
          </a:p>
        </p:txBody>
      </p:sp>
      <p:sp>
        <p:nvSpPr>
          <p:cNvPr id="1360238" name="Text Box 366"/>
          <p:cNvSpPr txBox="1">
            <a:spLocks noChangeArrowheads="1"/>
          </p:cNvSpPr>
          <p:nvPr/>
        </p:nvSpPr>
        <p:spPr bwMode="auto">
          <a:xfrm>
            <a:off x="523875" y="4100513"/>
            <a:ext cx="720725"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1,3,5,7</a:t>
            </a:r>
            <a:endParaRPr lang="es-ES" b="1" baseline="-25000">
              <a:sym typeface="Symbol" pitchFamily="18" charset="2"/>
            </a:endParaRPr>
          </a:p>
        </p:txBody>
      </p:sp>
      <p:sp>
        <p:nvSpPr>
          <p:cNvPr id="1360239" name="Text Box 367"/>
          <p:cNvSpPr txBox="1">
            <a:spLocks noChangeArrowheads="1"/>
          </p:cNvSpPr>
          <p:nvPr/>
        </p:nvSpPr>
        <p:spPr bwMode="auto">
          <a:xfrm>
            <a:off x="3059113" y="4076700"/>
            <a:ext cx="720725"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1,3,5,7</a:t>
            </a:r>
            <a:endParaRPr lang="es-ES" b="1" baseline="-25000">
              <a:sym typeface="Symbol" pitchFamily="18" charset="2"/>
            </a:endParaRPr>
          </a:p>
        </p:txBody>
      </p:sp>
      <p:sp>
        <p:nvSpPr>
          <p:cNvPr id="1360240" name="Text Box 368"/>
          <p:cNvSpPr txBox="1">
            <a:spLocks noChangeArrowheads="1"/>
          </p:cNvSpPr>
          <p:nvPr/>
        </p:nvSpPr>
        <p:spPr bwMode="auto">
          <a:xfrm>
            <a:off x="1619250" y="5516563"/>
            <a:ext cx="720725"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2,4,6,8</a:t>
            </a:r>
            <a:endParaRPr lang="es-ES" b="1" baseline="-25000">
              <a:sym typeface="Symbol" pitchFamily="18" charset="2"/>
            </a:endParaRPr>
          </a:p>
        </p:txBody>
      </p:sp>
      <p:sp>
        <p:nvSpPr>
          <p:cNvPr id="1360241" name="Line 369"/>
          <p:cNvSpPr>
            <a:spLocks noChangeShapeType="1"/>
          </p:cNvSpPr>
          <p:nvPr/>
        </p:nvSpPr>
        <p:spPr bwMode="auto">
          <a:xfrm>
            <a:off x="1116013" y="4435475"/>
            <a:ext cx="144462" cy="288925"/>
          </a:xfrm>
          <a:prstGeom prst="line">
            <a:avLst/>
          </a:prstGeom>
          <a:noFill/>
          <a:ln w="9525">
            <a:solidFill>
              <a:schemeClr val="tx1"/>
            </a:solidFill>
            <a:round/>
            <a:headEnd/>
            <a:tailEnd type="triangle" w="med" len="med"/>
          </a:ln>
        </p:spPr>
        <p:txBody>
          <a:bodyPr/>
          <a:lstStyle/>
          <a:p>
            <a:endParaRPr lang="es-ES"/>
          </a:p>
        </p:txBody>
      </p:sp>
      <p:sp>
        <p:nvSpPr>
          <p:cNvPr id="1360242" name="Line 370"/>
          <p:cNvSpPr>
            <a:spLocks noChangeShapeType="1"/>
          </p:cNvSpPr>
          <p:nvPr/>
        </p:nvSpPr>
        <p:spPr bwMode="auto">
          <a:xfrm flipH="1">
            <a:off x="3059113" y="4437063"/>
            <a:ext cx="217487" cy="288925"/>
          </a:xfrm>
          <a:prstGeom prst="line">
            <a:avLst/>
          </a:prstGeom>
          <a:noFill/>
          <a:ln w="9525">
            <a:solidFill>
              <a:schemeClr val="tx1"/>
            </a:solidFill>
            <a:round/>
            <a:headEnd/>
            <a:tailEnd type="triangle" w="med" len="med"/>
          </a:ln>
        </p:spPr>
        <p:txBody>
          <a:bodyPr/>
          <a:lstStyle/>
          <a:p>
            <a:endParaRPr lang="es-ES"/>
          </a:p>
        </p:txBody>
      </p:sp>
      <p:sp>
        <p:nvSpPr>
          <p:cNvPr id="1360243" name="Line 371"/>
          <p:cNvSpPr>
            <a:spLocks noChangeShapeType="1"/>
          </p:cNvSpPr>
          <p:nvPr/>
        </p:nvSpPr>
        <p:spPr bwMode="auto">
          <a:xfrm flipH="1" flipV="1">
            <a:off x="1979613" y="5446713"/>
            <a:ext cx="0" cy="214312"/>
          </a:xfrm>
          <a:prstGeom prst="line">
            <a:avLst/>
          </a:prstGeom>
          <a:noFill/>
          <a:ln w="9525">
            <a:solidFill>
              <a:schemeClr val="tx1"/>
            </a:solidFill>
            <a:round/>
            <a:headEnd/>
            <a:tailEnd type="triangle" w="med" len="med"/>
          </a:ln>
        </p:spPr>
        <p:txBody>
          <a:bodyPr/>
          <a:lstStyle/>
          <a:p>
            <a:endParaRPr lang="es-ES"/>
          </a:p>
        </p:txBody>
      </p:sp>
      <p:sp>
        <p:nvSpPr>
          <p:cNvPr id="201" name="20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75</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0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0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0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0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0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0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02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02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02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602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60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01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602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02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602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601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601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601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6012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36023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60241"/>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3602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60242"/>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36024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36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128" grpId="0" animBg="1"/>
      <p:bldP spid="1360129" grpId="0" animBg="1"/>
      <p:bldP spid="1360130" grpId="0" animBg="1"/>
      <p:bldP spid="1360131" grpId="0" animBg="1"/>
      <p:bldP spid="1360132" grpId="0" animBg="1"/>
      <p:bldP spid="1360136" grpId="0"/>
      <p:bldP spid="1360208" grpId="0" animBg="1"/>
      <p:bldP spid="1360209" grpId="0" animBg="1"/>
      <p:bldP spid="1360210" grpId="0" animBg="1"/>
      <p:bldP spid="1360211" grpId="0" animBg="1"/>
      <p:bldP spid="1360125" grpId="0"/>
      <p:bldP spid="1360219" grpId="0" animBg="1"/>
      <p:bldP spid="1360220" grpId="0" animBg="1"/>
      <p:bldP spid="1360221" grpId="0" animBg="1"/>
      <p:bldP spid="1360123" grpId="0"/>
      <p:bldP spid="1360127" grpId="0"/>
      <p:bldP spid="1360238" grpId="0"/>
      <p:bldP spid="1360239" grpId="0"/>
      <p:bldP spid="1360240" grpId="0"/>
      <p:bldP spid="1360241" grpId="0" animBg="1"/>
      <p:bldP spid="1360242" grpId="0" animBg="1"/>
      <p:bldP spid="136024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212"/>
          <p:cNvPicPr>
            <a:picLocks noChangeAspect="1" noChangeArrowheads="1"/>
          </p:cNvPicPr>
          <p:nvPr/>
        </p:nvPicPr>
        <p:blipFill>
          <a:blip r:embed="rId3" cstate="print"/>
          <a:srcRect/>
          <a:stretch>
            <a:fillRect/>
          </a:stretch>
        </p:blipFill>
        <p:spPr bwMode="auto">
          <a:xfrm>
            <a:off x="4572000" y="333375"/>
            <a:ext cx="4300538" cy="1608138"/>
          </a:xfrm>
          <a:prstGeom prst="rect">
            <a:avLst/>
          </a:prstGeom>
          <a:noFill/>
          <a:ln w="9525">
            <a:noFill/>
            <a:miter lim="800000"/>
            <a:headEnd/>
            <a:tailEnd/>
          </a:ln>
        </p:spPr>
      </p:pic>
      <p:sp>
        <p:nvSpPr>
          <p:cNvPr id="177156" name="Text Box 2"/>
          <p:cNvSpPr txBox="1">
            <a:spLocks noChangeArrowheads="1"/>
          </p:cNvSpPr>
          <p:nvPr/>
        </p:nvSpPr>
        <p:spPr bwMode="auto">
          <a:xfrm>
            <a:off x="1187450" y="573088"/>
            <a:ext cx="3078163" cy="641350"/>
          </a:xfrm>
          <a:prstGeom prst="rect">
            <a:avLst/>
          </a:prstGeom>
          <a:noFill/>
          <a:ln w="9525">
            <a:noFill/>
            <a:miter lim="800000"/>
            <a:headEnd/>
            <a:tailEnd/>
          </a:ln>
        </p:spPr>
        <p:txBody>
          <a:bodyPr>
            <a:spAutoFit/>
          </a:bodyPr>
          <a:lstStyle/>
          <a:p>
            <a:pPr>
              <a:spcBef>
                <a:spcPct val="50000"/>
              </a:spcBef>
            </a:pPr>
            <a:r>
              <a:rPr lang="es-ES_tradnl" sz="3600">
                <a:latin typeface="Times New Roman" pitchFamily="18" charset="0"/>
              </a:rPr>
              <a:t>Anillo CWDM</a:t>
            </a:r>
            <a:endParaRPr lang="es-ES" sz="3600">
              <a:latin typeface="Times New Roman" pitchFamily="18" charset="0"/>
            </a:endParaRPr>
          </a:p>
        </p:txBody>
      </p:sp>
      <p:sp>
        <p:nvSpPr>
          <p:cNvPr id="177157" name="Line 3"/>
          <p:cNvSpPr>
            <a:spLocks noChangeShapeType="1"/>
          </p:cNvSpPr>
          <p:nvPr/>
        </p:nvSpPr>
        <p:spPr bwMode="auto">
          <a:xfrm>
            <a:off x="1800225" y="3311525"/>
            <a:ext cx="685800" cy="0"/>
          </a:xfrm>
          <a:prstGeom prst="line">
            <a:avLst/>
          </a:prstGeom>
          <a:noFill/>
          <a:ln w="31750">
            <a:solidFill>
              <a:srgbClr val="0000FF"/>
            </a:solidFill>
            <a:round/>
            <a:headEnd/>
            <a:tailEnd/>
          </a:ln>
        </p:spPr>
        <p:txBody>
          <a:bodyPr/>
          <a:lstStyle/>
          <a:p>
            <a:endParaRPr lang="es-ES"/>
          </a:p>
        </p:txBody>
      </p:sp>
      <p:sp>
        <p:nvSpPr>
          <p:cNvPr id="177158" name="Line 4"/>
          <p:cNvSpPr>
            <a:spLocks noChangeShapeType="1"/>
          </p:cNvSpPr>
          <p:nvPr/>
        </p:nvSpPr>
        <p:spPr bwMode="auto">
          <a:xfrm>
            <a:off x="1800225" y="3387725"/>
            <a:ext cx="685800" cy="0"/>
          </a:xfrm>
          <a:prstGeom prst="line">
            <a:avLst/>
          </a:prstGeom>
          <a:noFill/>
          <a:ln w="31750">
            <a:solidFill>
              <a:srgbClr val="008000"/>
            </a:solidFill>
            <a:round/>
            <a:headEnd/>
            <a:tailEnd/>
          </a:ln>
        </p:spPr>
        <p:txBody>
          <a:bodyPr/>
          <a:lstStyle/>
          <a:p>
            <a:endParaRPr lang="es-ES"/>
          </a:p>
        </p:txBody>
      </p:sp>
      <p:sp>
        <p:nvSpPr>
          <p:cNvPr id="177159" name="Line 5"/>
          <p:cNvSpPr>
            <a:spLocks noChangeShapeType="1"/>
          </p:cNvSpPr>
          <p:nvPr/>
        </p:nvSpPr>
        <p:spPr bwMode="auto">
          <a:xfrm>
            <a:off x="1800225" y="3463925"/>
            <a:ext cx="685800" cy="0"/>
          </a:xfrm>
          <a:prstGeom prst="line">
            <a:avLst/>
          </a:prstGeom>
          <a:noFill/>
          <a:ln w="31750">
            <a:solidFill>
              <a:srgbClr val="FFFF00"/>
            </a:solidFill>
            <a:round/>
            <a:headEnd/>
            <a:tailEnd/>
          </a:ln>
        </p:spPr>
        <p:txBody>
          <a:bodyPr/>
          <a:lstStyle/>
          <a:p>
            <a:endParaRPr lang="es-ES"/>
          </a:p>
        </p:txBody>
      </p:sp>
      <p:sp>
        <p:nvSpPr>
          <p:cNvPr id="177160" name="Line 6"/>
          <p:cNvSpPr>
            <a:spLocks noChangeShapeType="1"/>
          </p:cNvSpPr>
          <p:nvPr/>
        </p:nvSpPr>
        <p:spPr bwMode="auto">
          <a:xfrm>
            <a:off x="1800225" y="3540125"/>
            <a:ext cx="685800" cy="0"/>
          </a:xfrm>
          <a:prstGeom prst="line">
            <a:avLst/>
          </a:prstGeom>
          <a:noFill/>
          <a:ln w="31750">
            <a:solidFill>
              <a:srgbClr val="FF6600"/>
            </a:solidFill>
            <a:round/>
            <a:headEnd/>
            <a:tailEnd/>
          </a:ln>
        </p:spPr>
        <p:txBody>
          <a:bodyPr/>
          <a:lstStyle/>
          <a:p>
            <a:endParaRPr lang="es-ES"/>
          </a:p>
        </p:txBody>
      </p:sp>
      <p:sp>
        <p:nvSpPr>
          <p:cNvPr id="177161" name="Line 7"/>
          <p:cNvSpPr>
            <a:spLocks noChangeShapeType="1"/>
          </p:cNvSpPr>
          <p:nvPr/>
        </p:nvSpPr>
        <p:spPr bwMode="auto">
          <a:xfrm>
            <a:off x="1793875" y="3608388"/>
            <a:ext cx="685800" cy="0"/>
          </a:xfrm>
          <a:prstGeom prst="line">
            <a:avLst/>
          </a:prstGeom>
          <a:noFill/>
          <a:ln w="31750">
            <a:solidFill>
              <a:srgbClr val="FF0000"/>
            </a:solidFill>
            <a:round/>
            <a:headEnd/>
            <a:tailEnd/>
          </a:ln>
        </p:spPr>
        <p:txBody>
          <a:bodyPr/>
          <a:lstStyle/>
          <a:p>
            <a:endParaRPr lang="es-ES"/>
          </a:p>
        </p:txBody>
      </p:sp>
      <p:sp>
        <p:nvSpPr>
          <p:cNvPr id="177162" name="Line 8"/>
          <p:cNvSpPr>
            <a:spLocks noChangeShapeType="1"/>
          </p:cNvSpPr>
          <p:nvPr/>
        </p:nvSpPr>
        <p:spPr bwMode="auto">
          <a:xfrm>
            <a:off x="1763713" y="3679825"/>
            <a:ext cx="685800" cy="0"/>
          </a:xfrm>
          <a:prstGeom prst="line">
            <a:avLst/>
          </a:prstGeom>
          <a:noFill/>
          <a:ln w="31750">
            <a:solidFill>
              <a:srgbClr val="993300"/>
            </a:solidFill>
            <a:round/>
            <a:headEnd/>
            <a:tailEnd/>
          </a:ln>
        </p:spPr>
        <p:txBody>
          <a:bodyPr/>
          <a:lstStyle/>
          <a:p>
            <a:endParaRPr lang="es-ES"/>
          </a:p>
        </p:txBody>
      </p:sp>
      <p:sp>
        <p:nvSpPr>
          <p:cNvPr id="177163" name="Line 9"/>
          <p:cNvSpPr>
            <a:spLocks noChangeShapeType="1"/>
          </p:cNvSpPr>
          <p:nvPr/>
        </p:nvSpPr>
        <p:spPr bwMode="auto">
          <a:xfrm>
            <a:off x="1793875" y="3248025"/>
            <a:ext cx="685800" cy="0"/>
          </a:xfrm>
          <a:prstGeom prst="line">
            <a:avLst/>
          </a:prstGeom>
          <a:noFill/>
          <a:ln w="31750">
            <a:solidFill>
              <a:srgbClr val="800080"/>
            </a:solidFill>
            <a:round/>
            <a:headEnd/>
            <a:tailEnd/>
          </a:ln>
        </p:spPr>
        <p:txBody>
          <a:bodyPr/>
          <a:lstStyle/>
          <a:p>
            <a:endParaRPr lang="es-ES"/>
          </a:p>
        </p:txBody>
      </p:sp>
      <p:sp>
        <p:nvSpPr>
          <p:cNvPr id="177164" name="Line 10"/>
          <p:cNvSpPr>
            <a:spLocks noChangeShapeType="1"/>
          </p:cNvSpPr>
          <p:nvPr/>
        </p:nvSpPr>
        <p:spPr bwMode="auto">
          <a:xfrm>
            <a:off x="1798638" y="3176588"/>
            <a:ext cx="685800" cy="0"/>
          </a:xfrm>
          <a:prstGeom prst="line">
            <a:avLst/>
          </a:prstGeom>
          <a:noFill/>
          <a:ln w="31750">
            <a:solidFill>
              <a:srgbClr val="808080"/>
            </a:solidFill>
            <a:round/>
            <a:headEnd/>
            <a:tailEnd/>
          </a:ln>
        </p:spPr>
        <p:txBody>
          <a:bodyPr/>
          <a:lstStyle/>
          <a:p>
            <a:endParaRPr lang="es-ES"/>
          </a:p>
        </p:txBody>
      </p:sp>
      <p:grpSp>
        <p:nvGrpSpPr>
          <p:cNvPr id="177165" name="Group 11"/>
          <p:cNvGrpSpPr>
            <a:grpSpLocks/>
          </p:cNvGrpSpPr>
          <p:nvPr/>
        </p:nvGrpSpPr>
        <p:grpSpPr bwMode="auto">
          <a:xfrm>
            <a:off x="2251075" y="2836863"/>
            <a:ext cx="615950" cy="914400"/>
            <a:chOff x="963" y="2448"/>
            <a:chExt cx="388" cy="576"/>
          </a:xfrm>
        </p:grpSpPr>
        <p:sp>
          <p:nvSpPr>
            <p:cNvPr id="177334" name="Rectangle 12"/>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7335" name="Rectangle 13"/>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7336" name="Freeform 14"/>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7337" name="Freeform 15"/>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7338" name="Freeform 16"/>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7339" name="Freeform 17"/>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7340" name="Freeform 18"/>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7341" name="Freeform 19"/>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7342" name="Freeform 20"/>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7343" name="Freeform 21"/>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7344" name="Freeform 22"/>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7345" name="Freeform 23"/>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7346" name="Line 24"/>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7347" name="Line 2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7348" name="Line 2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7349" name="Line 27"/>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7350" name="Line 28"/>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7351" name="Line 29"/>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7352" name="Line 30"/>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7353" name="Line 31"/>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7354" name="Line 32"/>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7355" name="Line 33"/>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7356" name="Line 34"/>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7357" name="Line 35"/>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7358" name="Line 36"/>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7359" name="Line 37"/>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7360" name="Line 38"/>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7361" name="Line 39"/>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7362" name="Line 40"/>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7363" name="Line 41"/>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7364" name="Line 42"/>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7365" name="Freeform 43"/>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7366" name="Freeform 44"/>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7367" name="Freeform 45"/>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7368" name="Freeform 46"/>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7369" name="Freeform 47"/>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7370" name="Freeform 48"/>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7371" name="Freeform 49"/>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7372" name="Freeform 50"/>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7373" name="Freeform 51"/>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7374" name="Freeform 52"/>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7375" name="Rectangle 53"/>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7376" name="Freeform 54"/>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7377" name="Freeform 55"/>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7378" name="Freeform 56"/>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7379" name="Freeform 57"/>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pic>
        <p:nvPicPr>
          <p:cNvPr id="177166" name="Picture 58" descr="DVVDM_Line"/>
          <p:cNvPicPr preferRelativeResize="0">
            <a:picLocks noChangeArrowheads="1"/>
          </p:cNvPicPr>
          <p:nvPr/>
        </p:nvPicPr>
        <p:blipFill>
          <a:blip r:embed="rId4" cstate="print"/>
          <a:srcRect/>
          <a:stretch>
            <a:fillRect/>
          </a:stretch>
        </p:blipFill>
        <p:spPr bwMode="auto">
          <a:xfrm>
            <a:off x="2843213" y="3076575"/>
            <a:ext cx="360362" cy="36513"/>
          </a:xfrm>
          <a:prstGeom prst="rect">
            <a:avLst/>
          </a:prstGeom>
          <a:noFill/>
          <a:ln w="9525">
            <a:noFill/>
            <a:miter lim="800000"/>
            <a:headEnd/>
            <a:tailEnd/>
          </a:ln>
        </p:spPr>
      </p:pic>
      <p:pic>
        <p:nvPicPr>
          <p:cNvPr id="177167" name="Picture 59" descr="DVVDM_Line"/>
          <p:cNvPicPr preferRelativeResize="0">
            <a:picLocks noChangeArrowheads="1"/>
          </p:cNvPicPr>
          <p:nvPr/>
        </p:nvPicPr>
        <p:blipFill>
          <a:blip r:embed="rId4" cstate="print"/>
          <a:srcRect/>
          <a:stretch>
            <a:fillRect/>
          </a:stretch>
        </p:blipFill>
        <p:spPr bwMode="auto">
          <a:xfrm rot="5400000">
            <a:off x="2753519" y="3177382"/>
            <a:ext cx="215900" cy="36512"/>
          </a:xfrm>
          <a:prstGeom prst="rect">
            <a:avLst/>
          </a:prstGeom>
          <a:noFill/>
          <a:ln w="9525">
            <a:noFill/>
            <a:miter lim="800000"/>
            <a:headEnd/>
            <a:tailEnd/>
          </a:ln>
        </p:spPr>
      </p:pic>
      <p:pic>
        <p:nvPicPr>
          <p:cNvPr id="177168" name="Picture 60" descr="DVVDM_Line"/>
          <p:cNvPicPr preferRelativeResize="0">
            <a:picLocks noChangeArrowheads="1"/>
          </p:cNvPicPr>
          <p:nvPr/>
        </p:nvPicPr>
        <p:blipFill>
          <a:blip r:embed="rId4" cstate="print"/>
          <a:srcRect/>
          <a:stretch>
            <a:fillRect/>
          </a:stretch>
        </p:blipFill>
        <p:spPr bwMode="auto">
          <a:xfrm rot="5400000">
            <a:off x="2735263" y="4430713"/>
            <a:ext cx="252412" cy="36512"/>
          </a:xfrm>
          <a:prstGeom prst="rect">
            <a:avLst/>
          </a:prstGeom>
          <a:noFill/>
          <a:ln w="9525">
            <a:noFill/>
            <a:miter lim="800000"/>
            <a:headEnd/>
            <a:tailEnd/>
          </a:ln>
        </p:spPr>
      </p:pic>
      <p:pic>
        <p:nvPicPr>
          <p:cNvPr id="177169" name="Picture 61" descr="DVVDM_Line"/>
          <p:cNvPicPr preferRelativeResize="0">
            <a:picLocks noChangeArrowheads="1"/>
          </p:cNvPicPr>
          <p:nvPr/>
        </p:nvPicPr>
        <p:blipFill>
          <a:blip r:embed="rId4" cstate="print"/>
          <a:srcRect/>
          <a:stretch>
            <a:fillRect/>
          </a:stretch>
        </p:blipFill>
        <p:spPr bwMode="auto">
          <a:xfrm>
            <a:off x="6157913" y="3436938"/>
            <a:ext cx="576262" cy="36512"/>
          </a:xfrm>
          <a:prstGeom prst="rect">
            <a:avLst/>
          </a:prstGeom>
          <a:noFill/>
          <a:ln w="9525">
            <a:noFill/>
            <a:miter lim="800000"/>
            <a:headEnd/>
            <a:tailEnd/>
          </a:ln>
        </p:spPr>
      </p:pic>
      <p:pic>
        <p:nvPicPr>
          <p:cNvPr id="177170" name="Picture 62" descr="DVVDM_Line"/>
          <p:cNvPicPr preferRelativeResize="0">
            <a:picLocks noChangeArrowheads="1"/>
          </p:cNvPicPr>
          <p:nvPr/>
        </p:nvPicPr>
        <p:blipFill>
          <a:blip r:embed="rId4" cstate="print"/>
          <a:srcRect/>
          <a:stretch>
            <a:fillRect/>
          </a:stretch>
        </p:blipFill>
        <p:spPr bwMode="auto">
          <a:xfrm>
            <a:off x="3492500" y="3076575"/>
            <a:ext cx="1079500" cy="36513"/>
          </a:xfrm>
          <a:prstGeom prst="rect">
            <a:avLst/>
          </a:prstGeom>
          <a:noFill/>
          <a:ln w="9525">
            <a:noFill/>
            <a:miter lim="800000"/>
            <a:headEnd/>
            <a:tailEnd/>
          </a:ln>
        </p:spPr>
      </p:pic>
      <p:pic>
        <p:nvPicPr>
          <p:cNvPr id="177171" name="Picture 63" descr="DVVDM_Line"/>
          <p:cNvPicPr preferRelativeResize="0">
            <a:picLocks noChangeArrowheads="1"/>
          </p:cNvPicPr>
          <p:nvPr/>
        </p:nvPicPr>
        <p:blipFill>
          <a:blip r:embed="rId4" cstate="print"/>
          <a:srcRect/>
          <a:stretch>
            <a:fillRect/>
          </a:stretch>
        </p:blipFill>
        <p:spPr bwMode="auto">
          <a:xfrm>
            <a:off x="4859338" y="3076575"/>
            <a:ext cx="1079500" cy="36513"/>
          </a:xfrm>
          <a:prstGeom prst="rect">
            <a:avLst/>
          </a:prstGeom>
          <a:noFill/>
          <a:ln w="9525">
            <a:noFill/>
            <a:miter lim="800000"/>
            <a:headEnd/>
            <a:tailEnd/>
          </a:ln>
        </p:spPr>
      </p:pic>
      <p:pic>
        <p:nvPicPr>
          <p:cNvPr id="177172" name="Picture 64" descr="DVVDM_Line"/>
          <p:cNvPicPr preferRelativeResize="0">
            <a:picLocks noChangeArrowheads="1"/>
          </p:cNvPicPr>
          <p:nvPr/>
        </p:nvPicPr>
        <p:blipFill>
          <a:blip r:embed="rId4" cstate="print"/>
          <a:srcRect/>
          <a:stretch>
            <a:fillRect/>
          </a:stretch>
        </p:blipFill>
        <p:spPr bwMode="auto">
          <a:xfrm rot="5400000">
            <a:off x="3005137" y="2914651"/>
            <a:ext cx="360363" cy="36512"/>
          </a:xfrm>
          <a:prstGeom prst="rect">
            <a:avLst/>
          </a:prstGeom>
          <a:noFill/>
          <a:ln w="9525">
            <a:noFill/>
            <a:miter lim="800000"/>
            <a:headEnd/>
            <a:tailEnd/>
          </a:ln>
        </p:spPr>
      </p:pic>
      <p:pic>
        <p:nvPicPr>
          <p:cNvPr id="177173" name="Picture 65" descr="DVVDM_Line"/>
          <p:cNvPicPr preferRelativeResize="0">
            <a:picLocks noChangeArrowheads="1"/>
          </p:cNvPicPr>
          <p:nvPr/>
        </p:nvPicPr>
        <p:blipFill>
          <a:blip r:embed="rId4" cstate="print"/>
          <a:srcRect/>
          <a:stretch>
            <a:fillRect/>
          </a:stretch>
        </p:blipFill>
        <p:spPr bwMode="auto">
          <a:xfrm rot="5400000">
            <a:off x="3330576" y="2916237"/>
            <a:ext cx="360362" cy="36513"/>
          </a:xfrm>
          <a:prstGeom prst="rect">
            <a:avLst/>
          </a:prstGeom>
          <a:noFill/>
          <a:ln w="9525">
            <a:noFill/>
            <a:miter lim="800000"/>
            <a:headEnd/>
            <a:tailEnd/>
          </a:ln>
        </p:spPr>
      </p:pic>
      <p:pic>
        <p:nvPicPr>
          <p:cNvPr id="177174" name="Picture 66" descr="DVVDM_Line"/>
          <p:cNvPicPr preferRelativeResize="0">
            <a:picLocks noChangeArrowheads="1"/>
          </p:cNvPicPr>
          <p:nvPr/>
        </p:nvPicPr>
        <p:blipFill>
          <a:blip r:embed="rId4" cstate="print"/>
          <a:srcRect/>
          <a:stretch>
            <a:fillRect/>
          </a:stretch>
        </p:blipFill>
        <p:spPr bwMode="auto">
          <a:xfrm rot="5400000">
            <a:off x="4373563" y="2916238"/>
            <a:ext cx="360362" cy="36512"/>
          </a:xfrm>
          <a:prstGeom prst="rect">
            <a:avLst/>
          </a:prstGeom>
          <a:noFill/>
          <a:ln w="9525">
            <a:noFill/>
            <a:miter lim="800000"/>
            <a:headEnd/>
            <a:tailEnd/>
          </a:ln>
        </p:spPr>
      </p:pic>
      <p:pic>
        <p:nvPicPr>
          <p:cNvPr id="177175" name="Picture 67" descr="DVVDM_Line"/>
          <p:cNvPicPr preferRelativeResize="0">
            <a:picLocks noChangeArrowheads="1"/>
          </p:cNvPicPr>
          <p:nvPr/>
        </p:nvPicPr>
        <p:blipFill>
          <a:blip r:embed="rId4" cstate="print"/>
          <a:srcRect/>
          <a:stretch>
            <a:fillRect/>
          </a:stretch>
        </p:blipFill>
        <p:spPr bwMode="auto">
          <a:xfrm rot="5400000">
            <a:off x="4664075" y="2917825"/>
            <a:ext cx="360363" cy="36513"/>
          </a:xfrm>
          <a:prstGeom prst="rect">
            <a:avLst/>
          </a:prstGeom>
          <a:noFill/>
          <a:ln w="9525">
            <a:noFill/>
            <a:miter lim="800000"/>
            <a:headEnd/>
            <a:tailEnd/>
          </a:ln>
        </p:spPr>
      </p:pic>
      <p:pic>
        <p:nvPicPr>
          <p:cNvPr id="177176" name="Picture 68" descr="DVVDM_Line"/>
          <p:cNvPicPr preferRelativeResize="0">
            <a:picLocks noChangeArrowheads="1"/>
          </p:cNvPicPr>
          <p:nvPr/>
        </p:nvPicPr>
        <p:blipFill>
          <a:blip r:embed="rId4" cstate="print"/>
          <a:srcRect/>
          <a:stretch>
            <a:fillRect/>
          </a:stretch>
        </p:blipFill>
        <p:spPr bwMode="auto">
          <a:xfrm rot="5400000">
            <a:off x="5741988" y="2916238"/>
            <a:ext cx="360362" cy="36512"/>
          </a:xfrm>
          <a:prstGeom prst="rect">
            <a:avLst/>
          </a:prstGeom>
          <a:noFill/>
          <a:ln w="9525">
            <a:noFill/>
            <a:miter lim="800000"/>
            <a:headEnd/>
            <a:tailEnd/>
          </a:ln>
        </p:spPr>
      </p:pic>
      <p:pic>
        <p:nvPicPr>
          <p:cNvPr id="177177" name="Picture 69" descr="DVVDM_Line"/>
          <p:cNvPicPr preferRelativeResize="0">
            <a:picLocks noChangeArrowheads="1"/>
          </p:cNvPicPr>
          <p:nvPr/>
        </p:nvPicPr>
        <p:blipFill>
          <a:blip r:embed="rId4" cstate="print"/>
          <a:srcRect/>
          <a:stretch>
            <a:fillRect/>
          </a:stretch>
        </p:blipFill>
        <p:spPr bwMode="auto">
          <a:xfrm rot="5400000">
            <a:off x="5815013" y="3095625"/>
            <a:ext cx="719137" cy="36513"/>
          </a:xfrm>
          <a:prstGeom prst="rect">
            <a:avLst/>
          </a:prstGeom>
          <a:noFill/>
          <a:ln w="9525">
            <a:noFill/>
            <a:miter lim="800000"/>
            <a:headEnd/>
            <a:tailEnd/>
          </a:ln>
        </p:spPr>
      </p:pic>
      <p:pic>
        <p:nvPicPr>
          <p:cNvPr id="177178" name="Picture 70" descr="DVVDM_Line"/>
          <p:cNvPicPr preferRelativeResize="0">
            <a:picLocks noChangeArrowheads="1"/>
          </p:cNvPicPr>
          <p:nvPr/>
        </p:nvPicPr>
        <p:blipFill>
          <a:blip r:embed="rId4" cstate="print"/>
          <a:srcRect/>
          <a:stretch>
            <a:fillRect/>
          </a:stretch>
        </p:blipFill>
        <p:spPr bwMode="auto">
          <a:xfrm>
            <a:off x="2843213" y="4533900"/>
            <a:ext cx="360362" cy="36513"/>
          </a:xfrm>
          <a:prstGeom prst="rect">
            <a:avLst/>
          </a:prstGeom>
          <a:noFill/>
          <a:ln w="9525">
            <a:noFill/>
            <a:miter lim="800000"/>
            <a:headEnd/>
            <a:tailEnd/>
          </a:ln>
        </p:spPr>
      </p:pic>
      <p:pic>
        <p:nvPicPr>
          <p:cNvPr id="177179" name="Picture 71" descr="DVVDM_Line"/>
          <p:cNvPicPr preferRelativeResize="0">
            <a:picLocks noChangeArrowheads="1"/>
          </p:cNvPicPr>
          <p:nvPr/>
        </p:nvPicPr>
        <p:blipFill>
          <a:blip r:embed="rId4" cstate="print"/>
          <a:srcRect/>
          <a:stretch>
            <a:fillRect/>
          </a:stretch>
        </p:blipFill>
        <p:spPr bwMode="auto">
          <a:xfrm>
            <a:off x="3492500" y="4533900"/>
            <a:ext cx="1079500" cy="36513"/>
          </a:xfrm>
          <a:prstGeom prst="rect">
            <a:avLst/>
          </a:prstGeom>
          <a:noFill/>
          <a:ln w="9525">
            <a:noFill/>
            <a:miter lim="800000"/>
            <a:headEnd/>
            <a:tailEnd/>
          </a:ln>
        </p:spPr>
      </p:pic>
      <p:pic>
        <p:nvPicPr>
          <p:cNvPr id="177180" name="Picture 72" descr="DVVDM_Line"/>
          <p:cNvPicPr preferRelativeResize="0">
            <a:picLocks noChangeArrowheads="1"/>
          </p:cNvPicPr>
          <p:nvPr/>
        </p:nvPicPr>
        <p:blipFill>
          <a:blip r:embed="rId4" cstate="print"/>
          <a:srcRect/>
          <a:stretch>
            <a:fillRect/>
          </a:stretch>
        </p:blipFill>
        <p:spPr bwMode="auto">
          <a:xfrm>
            <a:off x="4859338" y="4533900"/>
            <a:ext cx="1079500" cy="36513"/>
          </a:xfrm>
          <a:prstGeom prst="rect">
            <a:avLst/>
          </a:prstGeom>
          <a:noFill/>
          <a:ln w="9525">
            <a:noFill/>
            <a:miter lim="800000"/>
            <a:headEnd/>
            <a:tailEnd/>
          </a:ln>
        </p:spPr>
      </p:pic>
      <p:pic>
        <p:nvPicPr>
          <p:cNvPr id="177181" name="Picture 73" descr="DVVDM_Line"/>
          <p:cNvPicPr preferRelativeResize="0">
            <a:picLocks noChangeArrowheads="1"/>
          </p:cNvPicPr>
          <p:nvPr/>
        </p:nvPicPr>
        <p:blipFill>
          <a:blip r:embed="rId4" cstate="print"/>
          <a:srcRect/>
          <a:stretch>
            <a:fillRect/>
          </a:stretch>
        </p:blipFill>
        <p:spPr bwMode="auto">
          <a:xfrm rot="5400000">
            <a:off x="3005138" y="4700588"/>
            <a:ext cx="360362" cy="36512"/>
          </a:xfrm>
          <a:prstGeom prst="rect">
            <a:avLst/>
          </a:prstGeom>
          <a:noFill/>
          <a:ln w="9525">
            <a:noFill/>
            <a:miter lim="800000"/>
            <a:headEnd/>
            <a:tailEnd/>
          </a:ln>
        </p:spPr>
      </p:pic>
      <p:pic>
        <p:nvPicPr>
          <p:cNvPr id="177182" name="Picture 74" descr="DVVDM_Line"/>
          <p:cNvPicPr preferRelativeResize="0">
            <a:picLocks noChangeArrowheads="1"/>
          </p:cNvPicPr>
          <p:nvPr/>
        </p:nvPicPr>
        <p:blipFill>
          <a:blip r:embed="rId4" cstate="print"/>
          <a:srcRect/>
          <a:stretch>
            <a:fillRect/>
          </a:stretch>
        </p:blipFill>
        <p:spPr bwMode="auto">
          <a:xfrm rot="5400000">
            <a:off x="3328987" y="4699001"/>
            <a:ext cx="360363" cy="36512"/>
          </a:xfrm>
          <a:prstGeom prst="rect">
            <a:avLst/>
          </a:prstGeom>
          <a:noFill/>
          <a:ln w="9525">
            <a:noFill/>
            <a:miter lim="800000"/>
            <a:headEnd/>
            <a:tailEnd/>
          </a:ln>
        </p:spPr>
      </p:pic>
      <p:pic>
        <p:nvPicPr>
          <p:cNvPr id="177183" name="Picture 75" descr="DVVDM_Line"/>
          <p:cNvPicPr preferRelativeResize="0">
            <a:picLocks noChangeArrowheads="1"/>
          </p:cNvPicPr>
          <p:nvPr/>
        </p:nvPicPr>
        <p:blipFill>
          <a:blip r:embed="rId4" cstate="print"/>
          <a:srcRect/>
          <a:stretch>
            <a:fillRect/>
          </a:stretch>
        </p:blipFill>
        <p:spPr bwMode="auto">
          <a:xfrm rot="5400000">
            <a:off x="4371975" y="4702175"/>
            <a:ext cx="360363" cy="36513"/>
          </a:xfrm>
          <a:prstGeom prst="rect">
            <a:avLst/>
          </a:prstGeom>
          <a:noFill/>
          <a:ln w="9525">
            <a:noFill/>
            <a:miter lim="800000"/>
            <a:headEnd/>
            <a:tailEnd/>
          </a:ln>
        </p:spPr>
      </p:pic>
      <p:pic>
        <p:nvPicPr>
          <p:cNvPr id="177184" name="Picture 76" descr="DVVDM_Line"/>
          <p:cNvPicPr preferRelativeResize="0">
            <a:picLocks noChangeArrowheads="1"/>
          </p:cNvPicPr>
          <p:nvPr/>
        </p:nvPicPr>
        <p:blipFill>
          <a:blip r:embed="rId4" cstate="print"/>
          <a:srcRect/>
          <a:stretch>
            <a:fillRect/>
          </a:stretch>
        </p:blipFill>
        <p:spPr bwMode="auto">
          <a:xfrm rot="5400000">
            <a:off x="4697412" y="4702176"/>
            <a:ext cx="360363" cy="36512"/>
          </a:xfrm>
          <a:prstGeom prst="rect">
            <a:avLst/>
          </a:prstGeom>
          <a:noFill/>
          <a:ln w="9525">
            <a:noFill/>
            <a:miter lim="800000"/>
            <a:headEnd/>
            <a:tailEnd/>
          </a:ln>
        </p:spPr>
      </p:pic>
      <p:pic>
        <p:nvPicPr>
          <p:cNvPr id="177185" name="Picture 77" descr="DVVDM_Line"/>
          <p:cNvPicPr preferRelativeResize="0">
            <a:picLocks noChangeArrowheads="1"/>
          </p:cNvPicPr>
          <p:nvPr/>
        </p:nvPicPr>
        <p:blipFill>
          <a:blip r:embed="rId4" cstate="print"/>
          <a:srcRect/>
          <a:stretch>
            <a:fillRect/>
          </a:stretch>
        </p:blipFill>
        <p:spPr bwMode="auto">
          <a:xfrm rot="5400000">
            <a:off x="5738812" y="4702176"/>
            <a:ext cx="360363" cy="36512"/>
          </a:xfrm>
          <a:prstGeom prst="rect">
            <a:avLst/>
          </a:prstGeom>
          <a:noFill/>
          <a:ln w="9525">
            <a:noFill/>
            <a:miter lim="800000"/>
            <a:headEnd/>
            <a:tailEnd/>
          </a:ln>
        </p:spPr>
      </p:pic>
      <p:pic>
        <p:nvPicPr>
          <p:cNvPr id="177186" name="Picture 78" descr="DVVDM_Line"/>
          <p:cNvPicPr preferRelativeResize="0">
            <a:picLocks noChangeArrowheads="1"/>
          </p:cNvPicPr>
          <p:nvPr/>
        </p:nvPicPr>
        <p:blipFill>
          <a:blip r:embed="rId4" cstate="print"/>
          <a:srcRect/>
          <a:stretch>
            <a:fillRect/>
          </a:stretch>
        </p:blipFill>
        <p:spPr bwMode="auto">
          <a:xfrm rot="5400000">
            <a:off x="5815013" y="4665662"/>
            <a:ext cx="719138" cy="36513"/>
          </a:xfrm>
          <a:prstGeom prst="rect">
            <a:avLst/>
          </a:prstGeom>
          <a:noFill/>
          <a:ln w="9525">
            <a:noFill/>
            <a:miter lim="800000"/>
            <a:headEnd/>
            <a:tailEnd/>
          </a:ln>
        </p:spPr>
      </p:pic>
      <p:pic>
        <p:nvPicPr>
          <p:cNvPr id="177187" name="Picture 79" descr="DVVDM_Line"/>
          <p:cNvPicPr preferRelativeResize="0">
            <a:picLocks noChangeArrowheads="1"/>
          </p:cNvPicPr>
          <p:nvPr/>
        </p:nvPicPr>
        <p:blipFill>
          <a:blip r:embed="rId4" cstate="print"/>
          <a:srcRect/>
          <a:stretch>
            <a:fillRect/>
          </a:stretch>
        </p:blipFill>
        <p:spPr bwMode="auto">
          <a:xfrm>
            <a:off x="6156325" y="4324350"/>
            <a:ext cx="576263" cy="36513"/>
          </a:xfrm>
          <a:prstGeom prst="rect">
            <a:avLst/>
          </a:prstGeom>
          <a:noFill/>
          <a:ln w="9525">
            <a:noFill/>
            <a:miter lim="800000"/>
            <a:headEnd/>
            <a:tailEnd/>
          </a:ln>
        </p:spPr>
      </p:pic>
      <p:pic>
        <p:nvPicPr>
          <p:cNvPr id="177188" name="Picture 80" descr="DVVDM_Line"/>
          <p:cNvPicPr preferRelativeResize="0">
            <a:picLocks noChangeArrowheads="1"/>
          </p:cNvPicPr>
          <p:nvPr/>
        </p:nvPicPr>
        <p:blipFill>
          <a:blip r:embed="rId4" cstate="print"/>
          <a:srcRect/>
          <a:stretch>
            <a:fillRect/>
          </a:stretch>
        </p:blipFill>
        <p:spPr bwMode="auto">
          <a:xfrm>
            <a:off x="6156325" y="4179888"/>
            <a:ext cx="576263" cy="36512"/>
          </a:xfrm>
          <a:prstGeom prst="rect">
            <a:avLst/>
          </a:prstGeom>
          <a:noFill/>
          <a:ln w="9525">
            <a:noFill/>
            <a:miter lim="800000"/>
            <a:headEnd/>
            <a:tailEnd/>
          </a:ln>
        </p:spPr>
      </p:pic>
      <p:pic>
        <p:nvPicPr>
          <p:cNvPr id="177189" name="Picture 81" descr="DVVDM_Line"/>
          <p:cNvPicPr preferRelativeResize="0">
            <a:picLocks noChangeArrowheads="1"/>
          </p:cNvPicPr>
          <p:nvPr/>
        </p:nvPicPr>
        <p:blipFill>
          <a:blip r:embed="rId4" cstate="print"/>
          <a:srcRect/>
          <a:stretch>
            <a:fillRect/>
          </a:stretch>
        </p:blipFill>
        <p:spPr bwMode="auto">
          <a:xfrm>
            <a:off x="6156325" y="3581400"/>
            <a:ext cx="576263" cy="36513"/>
          </a:xfrm>
          <a:prstGeom prst="rect">
            <a:avLst/>
          </a:prstGeom>
          <a:noFill/>
          <a:ln w="9525">
            <a:noFill/>
            <a:miter lim="800000"/>
            <a:headEnd/>
            <a:tailEnd/>
          </a:ln>
        </p:spPr>
      </p:pic>
      <p:pic>
        <p:nvPicPr>
          <p:cNvPr id="177190" name="Picture 82" descr="DVVDM_Line"/>
          <p:cNvPicPr preferRelativeResize="0">
            <a:picLocks noChangeArrowheads="1"/>
          </p:cNvPicPr>
          <p:nvPr/>
        </p:nvPicPr>
        <p:blipFill>
          <a:blip r:embed="rId4" cstate="print"/>
          <a:srcRect/>
          <a:stretch>
            <a:fillRect/>
          </a:stretch>
        </p:blipFill>
        <p:spPr bwMode="auto">
          <a:xfrm rot="5400000">
            <a:off x="5868988" y="3886200"/>
            <a:ext cx="611187" cy="36513"/>
          </a:xfrm>
          <a:prstGeom prst="rect">
            <a:avLst/>
          </a:prstGeom>
          <a:noFill/>
          <a:ln w="9525">
            <a:noFill/>
            <a:miter lim="800000"/>
            <a:headEnd/>
            <a:tailEnd/>
          </a:ln>
        </p:spPr>
      </p:pic>
      <p:sp>
        <p:nvSpPr>
          <p:cNvPr id="177191" name="Line 83"/>
          <p:cNvSpPr>
            <a:spLocks noChangeShapeType="1"/>
          </p:cNvSpPr>
          <p:nvPr/>
        </p:nvSpPr>
        <p:spPr bwMode="auto">
          <a:xfrm>
            <a:off x="7164388" y="3419475"/>
            <a:ext cx="685800" cy="0"/>
          </a:xfrm>
          <a:prstGeom prst="line">
            <a:avLst/>
          </a:prstGeom>
          <a:noFill/>
          <a:ln w="31750">
            <a:solidFill>
              <a:srgbClr val="008000"/>
            </a:solidFill>
            <a:round/>
            <a:headEnd/>
            <a:tailEnd/>
          </a:ln>
        </p:spPr>
        <p:txBody>
          <a:bodyPr/>
          <a:lstStyle/>
          <a:p>
            <a:endParaRPr lang="es-ES"/>
          </a:p>
        </p:txBody>
      </p:sp>
      <p:sp>
        <p:nvSpPr>
          <p:cNvPr id="177192" name="Line 84"/>
          <p:cNvSpPr>
            <a:spLocks noChangeShapeType="1"/>
          </p:cNvSpPr>
          <p:nvPr/>
        </p:nvSpPr>
        <p:spPr bwMode="auto">
          <a:xfrm rot="5400000">
            <a:off x="2933700" y="2447925"/>
            <a:ext cx="685800" cy="0"/>
          </a:xfrm>
          <a:prstGeom prst="line">
            <a:avLst/>
          </a:prstGeom>
          <a:noFill/>
          <a:ln w="31750">
            <a:solidFill>
              <a:srgbClr val="808080"/>
            </a:solidFill>
            <a:round/>
            <a:headEnd/>
            <a:tailEnd/>
          </a:ln>
        </p:spPr>
        <p:txBody>
          <a:bodyPr/>
          <a:lstStyle/>
          <a:p>
            <a:endParaRPr lang="es-ES"/>
          </a:p>
        </p:txBody>
      </p:sp>
      <p:sp>
        <p:nvSpPr>
          <p:cNvPr id="177193" name="Line 85"/>
          <p:cNvSpPr>
            <a:spLocks noChangeShapeType="1"/>
          </p:cNvSpPr>
          <p:nvPr/>
        </p:nvSpPr>
        <p:spPr bwMode="auto">
          <a:xfrm>
            <a:off x="7164388" y="3563938"/>
            <a:ext cx="685800" cy="0"/>
          </a:xfrm>
          <a:prstGeom prst="line">
            <a:avLst/>
          </a:prstGeom>
          <a:noFill/>
          <a:ln w="31750">
            <a:solidFill>
              <a:srgbClr val="008000"/>
            </a:solidFill>
            <a:round/>
            <a:headEnd/>
            <a:tailEnd/>
          </a:ln>
        </p:spPr>
        <p:txBody>
          <a:bodyPr/>
          <a:lstStyle/>
          <a:p>
            <a:endParaRPr lang="es-ES"/>
          </a:p>
        </p:txBody>
      </p:sp>
      <p:sp>
        <p:nvSpPr>
          <p:cNvPr id="177194" name="Line 86"/>
          <p:cNvSpPr>
            <a:spLocks noChangeShapeType="1"/>
          </p:cNvSpPr>
          <p:nvPr/>
        </p:nvSpPr>
        <p:spPr bwMode="auto">
          <a:xfrm>
            <a:off x="7164388" y="4179888"/>
            <a:ext cx="685800" cy="0"/>
          </a:xfrm>
          <a:prstGeom prst="line">
            <a:avLst/>
          </a:prstGeom>
          <a:noFill/>
          <a:ln w="31750">
            <a:solidFill>
              <a:srgbClr val="FFFF00"/>
            </a:solidFill>
            <a:round/>
            <a:headEnd/>
            <a:tailEnd/>
          </a:ln>
        </p:spPr>
        <p:txBody>
          <a:bodyPr/>
          <a:lstStyle/>
          <a:p>
            <a:endParaRPr lang="es-ES"/>
          </a:p>
        </p:txBody>
      </p:sp>
      <p:sp>
        <p:nvSpPr>
          <p:cNvPr id="177195" name="Line 87"/>
          <p:cNvSpPr>
            <a:spLocks noChangeShapeType="1"/>
          </p:cNvSpPr>
          <p:nvPr/>
        </p:nvSpPr>
        <p:spPr bwMode="auto">
          <a:xfrm>
            <a:off x="7164388" y="4324350"/>
            <a:ext cx="685800" cy="0"/>
          </a:xfrm>
          <a:prstGeom prst="line">
            <a:avLst/>
          </a:prstGeom>
          <a:noFill/>
          <a:ln w="31750">
            <a:solidFill>
              <a:srgbClr val="FFFF00"/>
            </a:solidFill>
            <a:round/>
            <a:headEnd/>
            <a:tailEnd/>
          </a:ln>
        </p:spPr>
        <p:txBody>
          <a:bodyPr/>
          <a:lstStyle/>
          <a:p>
            <a:endParaRPr lang="es-ES"/>
          </a:p>
        </p:txBody>
      </p:sp>
      <p:pic>
        <p:nvPicPr>
          <p:cNvPr id="177196" name="Picture 88"/>
          <p:cNvPicPr>
            <a:picLocks noChangeArrowheads="1"/>
          </p:cNvPicPr>
          <p:nvPr/>
        </p:nvPicPr>
        <p:blipFill>
          <a:blip r:embed="rId5" cstate="print"/>
          <a:srcRect/>
          <a:stretch>
            <a:fillRect/>
          </a:stretch>
        </p:blipFill>
        <p:spPr bwMode="auto">
          <a:xfrm>
            <a:off x="7669213" y="3257550"/>
            <a:ext cx="790575" cy="377825"/>
          </a:xfrm>
          <a:prstGeom prst="rect">
            <a:avLst/>
          </a:prstGeom>
          <a:noFill/>
          <a:ln w="12700">
            <a:noFill/>
            <a:miter lim="800000"/>
            <a:headEnd/>
            <a:tailEnd/>
          </a:ln>
        </p:spPr>
      </p:pic>
      <p:grpSp>
        <p:nvGrpSpPr>
          <p:cNvPr id="177197" name="Group 89"/>
          <p:cNvGrpSpPr>
            <a:grpSpLocks/>
          </p:cNvGrpSpPr>
          <p:nvPr/>
        </p:nvGrpSpPr>
        <p:grpSpPr bwMode="auto">
          <a:xfrm>
            <a:off x="6588125" y="3271838"/>
            <a:ext cx="735013" cy="417512"/>
            <a:chOff x="4633" y="576"/>
            <a:chExt cx="599" cy="340"/>
          </a:xfrm>
        </p:grpSpPr>
        <p:pic>
          <p:nvPicPr>
            <p:cNvPr id="177332" name="Picture 90"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33" name="Picture 91"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pic>
        <p:nvPicPr>
          <p:cNvPr id="177198" name="Picture 92"/>
          <p:cNvPicPr>
            <a:picLocks noChangeArrowheads="1"/>
          </p:cNvPicPr>
          <p:nvPr/>
        </p:nvPicPr>
        <p:blipFill>
          <a:blip r:embed="rId5" cstate="print"/>
          <a:srcRect/>
          <a:stretch>
            <a:fillRect/>
          </a:stretch>
        </p:blipFill>
        <p:spPr bwMode="auto">
          <a:xfrm>
            <a:off x="7669213" y="4017963"/>
            <a:ext cx="790575" cy="377825"/>
          </a:xfrm>
          <a:prstGeom prst="rect">
            <a:avLst/>
          </a:prstGeom>
          <a:noFill/>
          <a:ln w="12700">
            <a:noFill/>
            <a:miter lim="800000"/>
            <a:headEnd/>
            <a:tailEnd/>
          </a:ln>
        </p:spPr>
      </p:pic>
      <p:grpSp>
        <p:nvGrpSpPr>
          <p:cNvPr id="177199" name="Group 93"/>
          <p:cNvGrpSpPr>
            <a:grpSpLocks/>
          </p:cNvGrpSpPr>
          <p:nvPr/>
        </p:nvGrpSpPr>
        <p:grpSpPr bwMode="auto">
          <a:xfrm>
            <a:off x="6588125" y="4049713"/>
            <a:ext cx="735013" cy="417512"/>
            <a:chOff x="4633" y="576"/>
            <a:chExt cx="599" cy="340"/>
          </a:xfrm>
        </p:grpSpPr>
        <p:pic>
          <p:nvPicPr>
            <p:cNvPr id="177330" name="Picture 94"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31" name="Picture 95"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sp>
        <p:nvSpPr>
          <p:cNvPr id="177200" name="Line 96"/>
          <p:cNvSpPr>
            <a:spLocks noChangeShapeType="1"/>
          </p:cNvSpPr>
          <p:nvPr/>
        </p:nvSpPr>
        <p:spPr bwMode="auto">
          <a:xfrm rot="5400000">
            <a:off x="3149600" y="2465388"/>
            <a:ext cx="685800" cy="0"/>
          </a:xfrm>
          <a:prstGeom prst="line">
            <a:avLst/>
          </a:prstGeom>
          <a:noFill/>
          <a:ln w="31750">
            <a:solidFill>
              <a:srgbClr val="808080"/>
            </a:solidFill>
            <a:round/>
            <a:headEnd/>
            <a:tailEnd/>
          </a:ln>
        </p:spPr>
        <p:txBody>
          <a:bodyPr/>
          <a:lstStyle/>
          <a:p>
            <a:endParaRPr lang="es-ES"/>
          </a:p>
        </p:txBody>
      </p:sp>
      <p:sp>
        <p:nvSpPr>
          <p:cNvPr id="177201" name="Line 97"/>
          <p:cNvSpPr>
            <a:spLocks noChangeShapeType="1"/>
          </p:cNvSpPr>
          <p:nvPr/>
        </p:nvSpPr>
        <p:spPr bwMode="auto">
          <a:xfrm rot="5400000">
            <a:off x="4229100" y="2447925"/>
            <a:ext cx="685800" cy="0"/>
          </a:xfrm>
          <a:prstGeom prst="line">
            <a:avLst/>
          </a:prstGeom>
          <a:noFill/>
          <a:ln w="31750">
            <a:solidFill>
              <a:srgbClr val="800080"/>
            </a:solidFill>
            <a:round/>
            <a:headEnd/>
            <a:tailEnd/>
          </a:ln>
        </p:spPr>
        <p:txBody>
          <a:bodyPr/>
          <a:lstStyle/>
          <a:p>
            <a:endParaRPr lang="es-ES"/>
          </a:p>
        </p:txBody>
      </p:sp>
      <p:sp>
        <p:nvSpPr>
          <p:cNvPr id="177202" name="Line 98"/>
          <p:cNvSpPr>
            <a:spLocks noChangeShapeType="1"/>
          </p:cNvSpPr>
          <p:nvPr/>
        </p:nvSpPr>
        <p:spPr bwMode="auto">
          <a:xfrm rot="5400000">
            <a:off x="4445000" y="2465388"/>
            <a:ext cx="685800" cy="0"/>
          </a:xfrm>
          <a:prstGeom prst="line">
            <a:avLst/>
          </a:prstGeom>
          <a:noFill/>
          <a:ln w="31750">
            <a:solidFill>
              <a:srgbClr val="800080"/>
            </a:solidFill>
            <a:round/>
            <a:headEnd/>
            <a:tailEnd/>
          </a:ln>
        </p:spPr>
        <p:txBody>
          <a:bodyPr/>
          <a:lstStyle/>
          <a:p>
            <a:endParaRPr lang="es-ES"/>
          </a:p>
        </p:txBody>
      </p:sp>
      <p:sp>
        <p:nvSpPr>
          <p:cNvPr id="177203" name="Line 99"/>
          <p:cNvSpPr>
            <a:spLocks noChangeShapeType="1"/>
          </p:cNvSpPr>
          <p:nvPr/>
        </p:nvSpPr>
        <p:spPr bwMode="auto">
          <a:xfrm rot="5400000">
            <a:off x="5597525" y="2447925"/>
            <a:ext cx="685800" cy="0"/>
          </a:xfrm>
          <a:prstGeom prst="line">
            <a:avLst/>
          </a:prstGeom>
          <a:noFill/>
          <a:ln w="31750">
            <a:solidFill>
              <a:srgbClr val="0000FF"/>
            </a:solidFill>
            <a:round/>
            <a:headEnd/>
            <a:tailEnd/>
          </a:ln>
        </p:spPr>
        <p:txBody>
          <a:bodyPr/>
          <a:lstStyle/>
          <a:p>
            <a:endParaRPr lang="es-ES"/>
          </a:p>
        </p:txBody>
      </p:sp>
      <p:sp>
        <p:nvSpPr>
          <p:cNvPr id="177204" name="Line 100"/>
          <p:cNvSpPr>
            <a:spLocks noChangeShapeType="1"/>
          </p:cNvSpPr>
          <p:nvPr/>
        </p:nvSpPr>
        <p:spPr bwMode="auto">
          <a:xfrm rot="5400000">
            <a:off x="5813425" y="2465388"/>
            <a:ext cx="685800" cy="0"/>
          </a:xfrm>
          <a:prstGeom prst="line">
            <a:avLst/>
          </a:prstGeom>
          <a:noFill/>
          <a:ln w="31750">
            <a:solidFill>
              <a:srgbClr val="0000FF"/>
            </a:solidFill>
            <a:round/>
            <a:headEnd/>
            <a:tailEnd/>
          </a:ln>
        </p:spPr>
        <p:txBody>
          <a:bodyPr/>
          <a:lstStyle/>
          <a:p>
            <a:endParaRPr lang="es-ES"/>
          </a:p>
        </p:txBody>
      </p:sp>
      <p:sp>
        <p:nvSpPr>
          <p:cNvPr id="177205" name="Line 101"/>
          <p:cNvSpPr>
            <a:spLocks noChangeShapeType="1"/>
          </p:cNvSpPr>
          <p:nvPr/>
        </p:nvSpPr>
        <p:spPr bwMode="auto">
          <a:xfrm rot="5400000">
            <a:off x="5597525" y="5218113"/>
            <a:ext cx="685800" cy="0"/>
          </a:xfrm>
          <a:prstGeom prst="line">
            <a:avLst/>
          </a:prstGeom>
          <a:noFill/>
          <a:ln w="31750">
            <a:solidFill>
              <a:srgbClr val="FF6600"/>
            </a:solidFill>
            <a:round/>
            <a:headEnd/>
            <a:tailEnd/>
          </a:ln>
        </p:spPr>
        <p:txBody>
          <a:bodyPr/>
          <a:lstStyle/>
          <a:p>
            <a:endParaRPr lang="es-ES"/>
          </a:p>
        </p:txBody>
      </p:sp>
      <p:sp>
        <p:nvSpPr>
          <p:cNvPr id="177206" name="Line 102"/>
          <p:cNvSpPr>
            <a:spLocks noChangeShapeType="1"/>
          </p:cNvSpPr>
          <p:nvPr/>
        </p:nvSpPr>
        <p:spPr bwMode="auto">
          <a:xfrm rot="5400000">
            <a:off x="5813425" y="5235575"/>
            <a:ext cx="685800" cy="0"/>
          </a:xfrm>
          <a:prstGeom prst="line">
            <a:avLst/>
          </a:prstGeom>
          <a:noFill/>
          <a:ln w="31750">
            <a:solidFill>
              <a:srgbClr val="FF6600"/>
            </a:solidFill>
            <a:round/>
            <a:headEnd/>
            <a:tailEnd/>
          </a:ln>
        </p:spPr>
        <p:txBody>
          <a:bodyPr/>
          <a:lstStyle/>
          <a:p>
            <a:endParaRPr lang="es-ES"/>
          </a:p>
        </p:txBody>
      </p:sp>
      <p:sp>
        <p:nvSpPr>
          <p:cNvPr id="177207" name="Line 103"/>
          <p:cNvSpPr>
            <a:spLocks noChangeShapeType="1"/>
          </p:cNvSpPr>
          <p:nvPr/>
        </p:nvSpPr>
        <p:spPr bwMode="auto">
          <a:xfrm rot="5400000">
            <a:off x="4229100" y="5218113"/>
            <a:ext cx="685800" cy="0"/>
          </a:xfrm>
          <a:prstGeom prst="line">
            <a:avLst/>
          </a:prstGeom>
          <a:noFill/>
          <a:ln w="31750">
            <a:solidFill>
              <a:srgbClr val="FF0000"/>
            </a:solidFill>
            <a:round/>
            <a:headEnd/>
            <a:tailEnd/>
          </a:ln>
        </p:spPr>
        <p:txBody>
          <a:bodyPr/>
          <a:lstStyle/>
          <a:p>
            <a:endParaRPr lang="es-ES"/>
          </a:p>
        </p:txBody>
      </p:sp>
      <p:sp>
        <p:nvSpPr>
          <p:cNvPr id="177208" name="Line 104"/>
          <p:cNvSpPr>
            <a:spLocks noChangeShapeType="1"/>
          </p:cNvSpPr>
          <p:nvPr/>
        </p:nvSpPr>
        <p:spPr bwMode="auto">
          <a:xfrm rot="5400000">
            <a:off x="4445000" y="5235575"/>
            <a:ext cx="685800" cy="0"/>
          </a:xfrm>
          <a:prstGeom prst="line">
            <a:avLst/>
          </a:prstGeom>
          <a:noFill/>
          <a:ln w="31750">
            <a:solidFill>
              <a:srgbClr val="FF0000"/>
            </a:solidFill>
            <a:round/>
            <a:headEnd/>
            <a:tailEnd/>
          </a:ln>
        </p:spPr>
        <p:txBody>
          <a:bodyPr/>
          <a:lstStyle/>
          <a:p>
            <a:endParaRPr lang="es-ES"/>
          </a:p>
        </p:txBody>
      </p:sp>
      <p:sp>
        <p:nvSpPr>
          <p:cNvPr id="177209" name="Line 105"/>
          <p:cNvSpPr>
            <a:spLocks noChangeShapeType="1"/>
          </p:cNvSpPr>
          <p:nvPr/>
        </p:nvSpPr>
        <p:spPr bwMode="auto">
          <a:xfrm rot="5400000">
            <a:off x="2860675" y="5202238"/>
            <a:ext cx="685800" cy="0"/>
          </a:xfrm>
          <a:prstGeom prst="line">
            <a:avLst/>
          </a:prstGeom>
          <a:noFill/>
          <a:ln w="31750">
            <a:solidFill>
              <a:srgbClr val="993300"/>
            </a:solidFill>
            <a:round/>
            <a:headEnd/>
            <a:tailEnd/>
          </a:ln>
        </p:spPr>
        <p:txBody>
          <a:bodyPr/>
          <a:lstStyle/>
          <a:p>
            <a:endParaRPr lang="es-ES"/>
          </a:p>
        </p:txBody>
      </p:sp>
      <p:sp>
        <p:nvSpPr>
          <p:cNvPr id="177210" name="Line 106"/>
          <p:cNvSpPr>
            <a:spLocks noChangeShapeType="1"/>
          </p:cNvSpPr>
          <p:nvPr/>
        </p:nvSpPr>
        <p:spPr bwMode="auto">
          <a:xfrm rot="5400000">
            <a:off x="3076575" y="5219700"/>
            <a:ext cx="685800" cy="0"/>
          </a:xfrm>
          <a:prstGeom prst="line">
            <a:avLst/>
          </a:prstGeom>
          <a:noFill/>
          <a:ln w="31750">
            <a:solidFill>
              <a:srgbClr val="993300"/>
            </a:solidFill>
            <a:round/>
            <a:headEnd/>
            <a:tailEnd/>
          </a:ln>
        </p:spPr>
        <p:txBody>
          <a:bodyPr/>
          <a:lstStyle/>
          <a:p>
            <a:endParaRPr lang="es-ES"/>
          </a:p>
        </p:txBody>
      </p:sp>
      <p:pic>
        <p:nvPicPr>
          <p:cNvPr id="177211" name="Picture 107"/>
          <p:cNvPicPr>
            <a:picLocks noChangeArrowheads="1"/>
          </p:cNvPicPr>
          <p:nvPr/>
        </p:nvPicPr>
        <p:blipFill>
          <a:blip r:embed="rId5" cstate="print"/>
          <a:srcRect/>
          <a:stretch>
            <a:fillRect/>
          </a:stretch>
        </p:blipFill>
        <p:spPr bwMode="auto">
          <a:xfrm>
            <a:off x="3060700" y="1870075"/>
            <a:ext cx="790575" cy="377825"/>
          </a:xfrm>
          <a:prstGeom prst="rect">
            <a:avLst/>
          </a:prstGeom>
          <a:noFill/>
          <a:ln w="12700">
            <a:noFill/>
            <a:miter lim="800000"/>
            <a:headEnd/>
            <a:tailEnd/>
          </a:ln>
        </p:spPr>
      </p:pic>
      <p:grpSp>
        <p:nvGrpSpPr>
          <p:cNvPr id="177212" name="Group 108"/>
          <p:cNvGrpSpPr>
            <a:grpSpLocks/>
          </p:cNvGrpSpPr>
          <p:nvPr/>
        </p:nvGrpSpPr>
        <p:grpSpPr bwMode="auto">
          <a:xfrm>
            <a:off x="3044825" y="2479675"/>
            <a:ext cx="735013" cy="417513"/>
            <a:chOff x="4633" y="576"/>
            <a:chExt cx="599" cy="340"/>
          </a:xfrm>
        </p:grpSpPr>
        <p:pic>
          <p:nvPicPr>
            <p:cNvPr id="177328" name="Picture 109"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29" name="Picture 110"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pic>
        <p:nvPicPr>
          <p:cNvPr id="177213" name="Picture 111"/>
          <p:cNvPicPr>
            <a:picLocks noChangeArrowheads="1"/>
          </p:cNvPicPr>
          <p:nvPr/>
        </p:nvPicPr>
        <p:blipFill>
          <a:blip r:embed="rId5" cstate="print"/>
          <a:srcRect/>
          <a:stretch>
            <a:fillRect/>
          </a:stretch>
        </p:blipFill>
        <p:spPr bwMode="auto">
          <a:xfrm>
            <a:off x="4357688" y="1889125"/>
            <a:ext cx="790575" cy="377825"/>
          </a:xfrm>
          <a:prstGeom prst="rect">
            <a:avLst/>
          </a:prstGeom>
          <a:noFill/>
          <a:ln w="12700">
            <a:noFill/>
            <a:miter lim="800000"/>
            <a:headEnd/>
            <a:tailEnd/>
          </a:ln>
        </p:spPr>
      </p:pic>
      <p:grpSp>
        <p:nvGrpSpPr>
          <p:cNvPr id="177214" name="Group 112"/>
          <p:cNvGrpSpPr>
            <a:grpSpLocks/>
          </p:cNvGrpSpPr>
          <p:nvPr/>
        </p:nvGrpSpPr>
        <p:grpSpPr bwMode="auto">
          <a:xfrm>
            <a:off x="4356100" y="2479675"/>
            <a:ext cx="735013" cy="417513"/>
            <a:chOff x="4633" y="576"/>
            <a:chExt cx="599" cy="340"/>
          </a:xfrm>
        </p:grpSpPr>
        <p:pic>
          <p:nvPicPr>
            <p:cNvPr id="177326" name="Picture 113"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27" name="Picture 114"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pic>
        <p:nvPicPr>
          <p:cNvPr id="177215" name="Picture 115"/>
          <p:cNvPicPr>
            <a:picLocks noChangeArrowheads="1"/>
          </p:cNvPicPr>
          <p:nvPr/>
        </p:nvPicPr>
        <p:blipFill>
          <a:blip r:embed="rId5" cstate="print"/>
          <a:srcRect/>
          <a:stretch>
            <a:fillRect/>
          </a:stretch>
        </p:blipFill>
        <p:spPr bwMode="auto">
          <a:xfrm>
            <a:off x="5724525" y="1889125"/>
            <a:ext cx="790575" cy="377825"/>
          </a:xfrm>
          <a:prstGeom prst="rect">
            <a:avLst/>
          </a:prstGeom>
          <a:noFill/>
          <a:ln w="12700">
            <a:noFill/>
            <a:miter lim="800000"/>
            <a:headEnd/>
            <a:tailEnd/>
          </a:ln>
        </p:spPr>
      </p:pic>
      <p:grpSp>
        <p:nvGrpSpPr>
          <p:cNvPr id="177216" name="Group 116"/>
          <p:cNvGrpSpPr>
            <a:grpSpLocks/>
          </p:cNvGrpSpPr>
          <p:nvPr/>
        </p:nvGrpSpPr>
        <p:grpSpPr bwMode="auto">
          <a:xfrm>
            <a:off x="5722938" y="2479675"/>
            <a:ext cx="735012" cy="417513"/>
            <a:chOff x="4633" y="576"/>
            <a:chExt cx="599" cy="340"/>
          </a:xfrm>
        </p:grpSpPr>
        <p:pic>
          <p:nvPicPr>
            <p:cNvPr id="177324" name="Picture 117"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25" name="Picture 118"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grpSp>
        <p:nvGrpSpPr>
          <p:cNvPr id="177217" name="Group 119"/>
          <p:cNvGrpSpPr>
            <a:grpSpLocks/>
          </p:cNvGrpSpPr>
          <p:nvPr/>
        </p:nvGrpSpPr>
        <p:grpSpPr bwMode="auto">
          <a:xfrm>
            <a:off x="4341813" y="4714875"/>
            <a:ext cx="735012" cy="417513"/>
            <a:chOff x="4633" y="576"/>
            <a:chExt cx="599" cy="340"/>
          </a:xfrm>
        </p:grpSpPr>
        <p:pic>
          <p:nvPicPr>
            <p:cNvPr id="177322" name="Picture 120"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23" name="Picture 121"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pic>
        <p:nvPicPr>
          <p:cNvPr id="177218" name="Picture 122"/>
          <p:cNvPicPr>
            <a:picLocks noChangeArrowheads="1"/>
          </p:cNvPicPr>
          <p:nvPr/>
        </p:nvPicPr>
        <p:blipFill>
          <a:blip r:embed="rId5" cstate="print"/>
          <a:srcRect/>
          <a:stretch>
            <a:fillRect/>
          </a:stretch>
        </p:blipFill>
        <p:spPr bwMode="auto">
          <a:xfrm>
            <a:off x="5651500" y="5330825"/>
            <a:ext cx="790575" cy="377825"/>
          </a:xfrm>
          <a:prstGeom prst="rect">
            <a:avLst/>
          </a:prstGeom>
          <a:noFill/>
          <a:ln w="12700">
            <a:noFill/>
            <a:miter lim="800000"/>
            <a:headEnd/>
            <a:tailEnd/>
          </a:ln>
        </p:spPr>
      </p:pic>
      <p:grpSp>
        <p:nvGrpSpPr>
          <p:cNvPr id="177219" name="Group 123"/>
          <p:cNvGrpSpPr>
            <a:grpSpLocks/>
          </p:cNvGrpSpPr>
          <p:nvPr/>
        </p:nvGrpSpPr>
        <p:grpSpPr bwMode="auto">
          <a:xfrm>
            <a:off x="5781675" y="4714875"/>
            <a:ext cx="735013" cy="417513"/>
            <a:chOff x="4633" y="576"/>
            <a:chExt cx="599" cy="340"/>
          </a:xfrm>
        </p:grpSpPr>
        <p:pic>
          <p:nvPicPr>
            <p:cNvPr id="177320" name="Picture 124"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21" name="Picture 125"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pic>
        <p:nvPicPr>
          <p:cNvPr id="177220" name="Picture 126"/>
          <p:cNvPicPr>
            <a:picLocks noChangeArrowheads="1"/>
          </p:cNvPicPr>
          <p:nvPr/>
        </p:nvPicPr>
        <p:blipFill>
          <a:blip r:embed="rId5" cstate="print"/>
          <a:srcRect/>
          <a:stretch>
            <a:fillRect/>
          </a:stretch>
        </p:blipFill>
        <p:spPr bwMode="auto">
          <a:xfrm>
            <a:off x="2916238" y="5345113"/>
            <a:ext cx="790575" cy="377825"/>
          </a:xfrm>
          <a:prstGeom prst="rect">
            <a:avLst/>
          </a:prstGeom>
          <a:noFill/>
          <a:ln w="12700">
            <a:noFill/>
            <a:miter lim="800000"/>
            <a:headEnd/>
            <a:tailEnd/>
          </a:ln>
        </p:spPr>
      </p:pic>
      <p:grpSp>
        <p:nvGrpSpPr>
          <p:cNvPr id="177221" name="Group 127"/>
          <p:cNvGrpSpPr>
            <a:grpSpLocks/>
          </p:cNvGrpSpPr>
          <p:nvPr/>
        </p:nvGrpSpPr>
        <p:grpSpPr bwMode="auto">
          <a:xfrm>
            <a:off x="2987675" y="4729163"/>
            <a:ext cx="735013" cy="417512"/>
            <a:chOff x="4633" y="576"/>
            <a:chExt cx="599" cy="340"/>
          </a:xfrm>
        </p:grpSpPr>
        <p:pic>
          <p:nvPicPr>
            <p:cNvPr id="177318" name="Picture 128"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319" name="Picture 129"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pic>
        <p:nvPicPr>
          <p:cNvPr id="177222" name="Picture 130"/>
          <p:cNvPicPr>
            <a:picLocks noChangeArrowheads="1"/>
          </p:cNvPicPr>
          <p:nvPr/>
        </p:nvPicPr>
        <p:blipFill>
          <a:blip r:embed="rId5" cstate="print"/>
          <a:srcRect/>
          <a:stretch>
            <a:fillRect/>
          </a:stretch>
        </p:blipFill>
        <p:spPr bwMode="auto">
          <a:xfrm>
            <a:off x="4268788" y="5330825"/>
            <a:ext cx="790575" cy="377825"/>
          </a:xfrm>
          <a:prstGeom prst="rect">
            <a:avLst/>
          </a:prstGeom>
          <a:noFill/>
          <a:ln w="12700">
            <a:noFill/>
            <a:miter lim="800000"/>
            <a:headEnd/>
            <a:tailEnd/>
          </a:ln>
        </p:spPr>
      </p:pic>
      <p:sp>
        <p:nvSpPr>
          <p:cNvPr id="177223" name="Oval 131"/>
          <p:cNvSpPr>
            <a:spLocks noChangeArrowheads="1"/>
          </p:cNvSpPr>
          <p:nvPr/>
        </p:nvSpPr>
        <p:spPr bwMode="auto">
          <a:xfrm>
            <a:off x="2124075" y="3041650"/>
            <a:ext cx="215900" cy="792163"/>
          </a:xfrm>
          <a:prstGeom prst="ellipse">
            <a:avLst/>
          </a:prstGeom>
          <a:noFill/>
          <a:ln w="9525">
            <a:solidFill>
              <a:schemeClr val="tx1"/>
            </a:solidFill>
            <a:round/>
            <a:headEnd/>
            <a:tailEnd/>
          </a:ln>
        </p:spPr>
        <p:txBody>
          <a:bodyPr wrap="none" anchor="ctr"/>
          <a:lstStyle/>
          <a:p>
            <a:endParaRPr lang="es-ES"/>
          </a:p>
        </p:txBody>
      </p:sp>
      <p:sp>
        <p:nvSpPr>
          <p:cNvPr id="177224" name="Oval 132"/>
          <p:cNvSpPr>
            <a:spLocks noChangeArrowheads="1"/>
          </p:cNvSpPr>
          <p:nvPr/>
        </p:nvSpPr>
        <p:spPr bwMode="auto">
          <a:xfrm>
            <a:off x="2124075" y="3963988"/>
            <a:ext cx="215900" cy="792162"/>
          </a:xfrm>
          <a:prstGeom prst="ellipse">
            <a:avLst/>
          </a:prstGeom>
          <a:noFill/>
          <a:ln w="9525">
            <a:solidFill>
              <a:schemeClr val="tx1"/>
            </a:solidFill>
            <a:round/>
            <a:headEnd/>
            <a:tailEnd/>
          </a:ln>
        </p:spPr>
        <p:txBody>
          <a:bodyPr wrap="none" anchor="ctr"/>
          <a:lstStyle/>
          <a:p>
            <a:endParaRPr lang="es-ES"/>
          </a:p>
        </p:txBody>
      </p:sp>
      <p:sp>
        <p:nvSpPr>
          <p:cNvPr id="177225" name="Line 133"/>
          <p:cNvSpPr>
            <a:spLocks noChangeShapeType="1"/>
          </p:cNvSpPr>
          <p:nvPr/>
        </p:nvSpPr>
        <p:spPr bwMode="auto">
          <a:xfrm>
            <a:off x="2051050" y="2681288"/>
            <a:ext cx="144463" cy="288925"/>
          </a:xfrm>
          <a:prstGeom prst="line">
            <a:avLst/>
          </a:prstGeom>
          <a:noFill/>
          <a:ln w="9525">
            <a:solidFill>
              <a:schemeClr val="tx1"/>
            </a:solidFill>
            <a:round/>
            <a:headEnd/>
            <a:tailEnd type="triangle" w="med" len="med"/>
          </a:ln>
        </p:spPr>
        <p:txBody>
          <a:bodyPr/>
          <a:lstStyle/>
          <a:p>
            <a:endParaRPr lang="es-ES"/>
          </a:p>
        </p:txBody>
      </p:sp>
      <p:sp>
        <p:nvSpPr>
          <p:cNvPr id="177226" name="Text Box 134"/>
          <p:cNvSpPr txBox="1">
            <a:spLocks noChangeArrowheads="1"/>
          </p:cNvSpPr>
          <p:nvPr/>
        </p:nvSpPr>
        <p:spPr bwMode="auto">
          <a:xfrm>
            <a:off x="1331913" y="2344738"/>
            <a:ext cx="687387"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8</a:t>
            </a:r>
            <a:endParaRPr lang="es-ES" b="1" baseline="-25000">
              <a:sym typeface="Symbol" pitchFamily="18" charset="2"/>
            </a:endParaRPr>
          </a:p>
        </p:txBody>
      </p:sp>
      <p:sp>
        <p:nvSpPr>
          <p:cNvPr id="177227" name="Text Box 135"/>
          <p:cNvSpPr txBox="1">
            <a:spLocks noChangeArrowheads="1"/>
          </p:cNvSpPr>
          <p:nvPr/>
        </p:nvSpPr>
        <p:spPr bwMode="auto">
          <a:xfrm>
            <a:off x="1403350" y="5138738"/>
            <a:ext cx="687388"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r>
              <a:rPr lang="es-ES_tradnl" b="1">
                <a:sym typeface="Symbol" pitchFamily="18" charset="2"/>
              </a:rPr>
              <a:t>- </a:t>
            </a:r>
            <a:r>
              <a:rPr lang="es-ES_tradnl" b="1" baseline="-25000">
                <a:sym typeface="Symbol" pitchFamily="18" charset="2"/>
              </a:rPr>
              <a:t>8</a:t>
            </a:r>
            <a:endParaRPr lang="es-ES" b="1" baseline="-25000">
              <a:sym typeface="Symbol" pitchFamily="18" charset="2"/>
            </a:endParaRPr>
          </a:p>
        </p:txBody>
      </p:sp>
      <p:sp>
        <p:nvSpPr>
          <p:cNvPr id="177228" name="Line 136"/>
          <p:cNvSpPr>
            <a:spLocks noChangeShapeType="1"/>
          </p:cNvSpPr>
          <p:nvPr/>
        </p:nvSpPr>
        <p:spPr bwMode="auto">
          <a:xfrm flipV="1">
            <a:off x="2051050" y="4827588"/>
            <a:ext cx="144463" cy="287337"/>
          </a:xfrm>
          <a:prstGeom prst="line">
            <a:avLst/>
          </a:prstGeom>
          <a:noFill/>
          <a:ln w="9525">
            <a:solidFill>
              <a:schemeClr val="tx1"/>
            </a:solidFill>
            <a:round/>
            <a:headEnd/>
            <a:tailEnd type="triangle" w="med" len="med"/>
          </a:ln>
        </p:spPr>
        <p:txBody>
          <a:bodyPr/>
          <a:lstStyle/>
          <a:p>
            <a:endParaRPr lang="es-ES"/>
          </a:p>
        </p:txBody>
      </p:sp>
      <p:sp>
        <p:nvSpPr>
          <p:cNvPr id="177229" name="Text Box 137"/>
          <p:cNvSpPr txBox="1">
            <a:spLocks noChangeArrowheads="1"/>
          </p:cNvSpPr>
          <p:nvPr/>
        </p:nvSpPr>
        <p:spPr bwMode="auto">
          <a:xfrm>
            <a:off x="2830513" y="2127250"/>
            <a:ext cx="373062"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1</a:t>
            </a:r>
            <a:endParaRPr lang="es-ES" sz="1200" b="1" baseline="-25000">
              <a:sym typeface="Symbol" pitchFamily="18" charset="2"/>
            </a:endParaRPr>
          </a:p>
        </p:txBody>
      </p:sp>
      <p:sp>
        <p:nvSpPr>
          <p:cNvPr id="177230" name="Line 138"/>
          <p:cNvSpPr>
            <a:spLocks noChangeShapeType="1"/>
          </p:cNvSpPr>
          <p:nvPr/>
        </p:nvSpPr>
        <p:spPr bwMode="auto">
          <a:xfrm>
            <a:off x="1770063" y="4243388"/>
            <a:ext cx="685800" cy="0"/>
          </a:xfrm>
          <a:prstGeom prst="line">
            <a:avLst/>
          </a:prstGeom>
          <a:noFill/>
          <a:ln w="31750">
            <a:solidFill>
              <a:srgbClr val="0000FF"/>
            </a:solidFill>
            <a:round/>
            <a:headEnd/>
            <a:tailEnd/>
          </a:ln>
        </p:spPr>
        <p:txBody>
          <a:bodyPr/>
          <a:lstStyle/>
          <a:p>
            <a:endParaRPr lang="es-ES"/>
          </a:p>
        </p:txBody>
      </p:sp>
      <p:sp>
        <p:nvSpPr>
          <p:cNvPr id="177231" name="Line 139"/>
          <p:cNvSpPr>
            <a:spLocks noChangeShapeType="1"/>
          </p:cNvSpPr>
          <p:nvPr/>
        </p:nvSpPr>
        <p:spPr bwMode="auto">
          <a:xfrm>
            <a:off x="1770063" y="4319588"/>
            <a:ext cx="685800" cy="0"/>
          </a:xfrm>
          <a:prstGeom prst="line">
            <a:avLst/>
          </a:prstGeom>
          <a:noFill/>
          <a:ln w="31750">
            <a:solidFill>
              <a:srgbClr val="008000"/>
            </a:solidFill>
            <a:round/>
            <a:headEnd/>
            <a:tailEnd/>
          </a:ln>
        </p:spPr>
        <p:txBody>
          <a:bodyPr/>
          <a:lstStyle/>
          <a:p>
            <a:endParaRPr lang="es-ES"/>
          </a:p>
        </p:txBody>
      </p:sp>
      <p:sp>
        <p:nvSpPr>
          <p:cNvPr id="177232" name="Line 140"/>
          <p:cNvSpPr>
            <a:spLocks noChangeShapeType="1"/>
          </p:cNvSpPr>
          <p:nvPr/>
        </p:nvSpPr>
        <p:spPr bwMode="auto">
          <a:xfrm>
            <a:off x="1770063" y="4395788"/>
            <a:ext cx="685800" cy="0"/>
          </a:xfrm>
          <a:prstGeom prst="line">
            <a:avLst/>
          </a:prstGeom>
          <a:noFill/>
          <a:ln w="31750">
            <a:solidFill>
              <a:srgbClr val="FFFF00"/>
            </a:solidFill>
            <a:round/>
            <a:headEnd/>
            <a:tailEnd/>
          </a:ln>
        </p:spPr>
        <p:txBody>
          <a:bodyPr/>
          <a:lstStyle/>
          <a:p>
            <a:endParaRPr lang="es-ES"/>
          </a:p>
        </p:txBody>
      </p:sp>
      <p:sp>
        <p:nvSpPr>
          <p:cNvPr id="177233" name="Line 141"/>
          <p:cNvSpPr>
            <a:spLocks noChangeShapeType="1"/>
          </p:cNvSpPr>
          <p:nvPr/>
        </p:nvSpPr>
        <p:spPr bwMode="auto">
          <a:xfrm>
            <a:off x="1770063" y="4471988"/>
            <a:ext cx="685800" cy="0"/>
          </a:xfrm>
          <a:prstGeom prst="line">
            <a:avLst/>
          </a:prstGeom>
          <a:noFill/>
          <a:ln w="31750">
            <a:solidFill>
              <a:srgbClr val="FF6600"/>
            </a:solidFill>
            <a:round/>
            <a:headEnd/>
            <a:tailEnd/>
          </a:ln>
        </p:spPr>
        <p:txBody>
          <a:bodyPr/>
          <a:lstStyle/>
          <a:p>
            <a:endParaRPr lang="es-ES"/>
          </a:p>
        </p:txBody>
      </p:sp>
      <p:sp>
        <p:nvSpPr>
          <p:cNvPr id="177234" name="Line 142"/>
          <p:cNvSpPr>
            <a:spLocks noChangeShapeType="1"/>
          </p:cNvSpPr>
          <p:nvPr/>
        </p:nvSpPr>
        <p:spPr bwMode="auto">
          <a:xfrm>
            <a:off x="1619250" y="4538663"/>
            <a:ext cx="830263" cy="1587"/>
          </a:xfrm>
          <a:prstGeom prst="line">
            <a:avLst/>
          </a:prstGeom>
          <a:noFill/>
          <a:ln w="31750">
            <a:solidFill>
              <a:srgbClr val="FF0000"/>
            </a:solidFill>
            <a:round/>
            <a:headEnd/>
            <a:tailEnd/>
          </a:ln>
        </p:spPr>
        <p:txBody>
          <a:bodyPr/>
          <a:lstStyle/>
          <a:p>
            <a:endParaRPr lang="es-ES"/>
          </a:p>
        </p:txBody>
      </p:sp>
      <p:sp>
        <p:nvSpPr>
          <p:cNvPr id="177235" name="Line 143"/>
          <p:cNvSpPr>
            <a:spLocks noChangeShapeType="1"/>
          </p:cNvSpPr>
          <p:nvPr/>
        </p:nvSpPr>
        <p:spPr bwMode="auto">
          <a:xfrm>
            <a:off x="1619250" y="4606925"/>
            <a:ext cx="830263" cy="4763"/>
          </a:xfrm>
          <a:prstGeom prst="line">
            <a:avLst/>
          </a:prstGeom>
          <a:noFill/>
          <a:ln w="31750">
            <a:solidFill>
              <a:srgbClr val="993300"/>
            </a:solidFill>
            <a:round/>
            <a:headEnd/>
            <a:tailEnd/>
          </a:ln>
        </p:spPr>
        <p:txBody>
          <a:bodyPr/>
          <a:lstStyle/>
          <a:p>
            <a:endParaRPr lang="es-ES"/>
          </a:p>
        </p:txBody>
      </p:sp>
      <p:sp>
        <p:nvSpPr>
          <p:cNvPr id="177236" name="Line 144"/>
          <p:cNvSpPr>
            <a:spLocks noChangeShapeType="1"/>
          </p:cNvSpPr>
          <p:nvPr/>
        </p:nvSpPr>
        <p:spPr bwMode="auto">
          <a:xfrm>
            <a:off x="1763713" y="4179888"/>
            <a:ext cx="685800" cy="0"/>
          </a:xfrm>
          <a:prstGeom prst="line">
            <a:avLst/>
          </a:prstGeom>
          <a:noFill/>
          <a:ln w="31750">
            <a:solidFill>
              <a:srgbClr val="800080"/>
            </a:solidFill>
            <a:round/>
            <a:headEnd/>
            <a:tailEnd/>
          </a:ln>
        </p:spPr>
        <p:txBody>
          <a:bodyPr/>
          <a:lstStyle/>
          <a:p>
            <a:endParaRPr lang="es-ES"/>
          </a:p>
        </p:txBody>
      </p:sp>
      <p:sp>
        <p:nvSpPr>
          <p:cNvPr id="177237" name="Line 145"/>
          <p:cNvSpPr>
            <a:spLocks noChangeShapeType="1"/>
          </p:cNvSpPr>
          <p:nvPr/>
        </p:nvSpPr>
        <p:spPr bwMode="auto">
          <a:xfrm>
            <a:off x="1763713" y="4108450"/>
            <a:ext cx="685800" cy="0"/>
          </a:xfrm>
          <a:prstGeom prst="line">
            <a:avLst/>
          </a:prstGeom>
          <a:noFill/>
          <a:ln w="31750">
            <a:solidFill>
              <a:srgbClr val="808080"/>
            </a:solidFill>
            <a:round/>
            <a:headEnd/>
            <a:tailEnd/>
          </a:ln>
        </p:spPr>
        <p:txBody>
          <a:bodyPr/>
          <a:lstStyle/>
          <a:p>
            <a:endParaRPr lang="es-ES"/>
          </a:p>
        </p:txBody>
      </p:sp>
      <p:grpSp>
        <p:nvGrpSpPr>
          <p:cNvPr id="177238" name="Group 146"/>
          <p:cNvGrpSpPr>
            <a:grpSpLocks/>
          </p:cNvGrpSpPr>
          <p:nvPr/>
        </p:nvGrpSpPr>
        <p:grpSpPr bwMode="auto">
          <a:xfrm>
            <a:off x="2251075" y="3905250"/>
            <a:ext cx="615950" cy="914400"/>
            <a:chOff x="963" y="2448"/>
            <a:chExt cx="388" cy="576"/>
          </a:xfrm>
        </p:grpSpPr>
        <p:sp>
          <p:nvSpPr>
            <p:cNvPr id="177272" name="Rectangle 147"/>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7273" name="Rectangle 148"/>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7274" name="Freeform 149"/>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7275" name="Freeform 150"/>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7276" name="Freeform 151"/>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7277" name="Freeform 152"/>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7278" name="Freeform 153"/>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7279" name="Freeform 154"/>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7280" name="Freeform 155"/>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7281" name="Freeform 156"/>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7282" name="Freeform 157"/>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7283" name="Freeform 158"/>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7284" name="Line 159"/>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7285" name="Line 160"/>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7286" name="Line 161"/>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7287" name="Line 162"/>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7288" name="Line 163"/>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7289" name="Line 164"/>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7290" name="Line 165"/>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7291" name="Line 166"/>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7292" name="Line 167"/>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7293" name="Line 168"/>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7294" name="Line 169"/>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7295" name="Line 170"/>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7296" name="Line 171"/>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7297" name="Line 172"/>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7298" name="Line 173"/>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7299" name="Line 174"/>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7300" name="Line 175"/>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7301" name="Line 176"/>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7302" name="Line 177"/>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7303" name="Freeform 178"/>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7304" name="Freeform 179"/>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7305" name="Freeform 180"/>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7306" name="Freeform 181"/>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7307" name="Freeform 182"/>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7308" name="Freeform 183"/>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7309" name="Freeform 184"/>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7310" name="Freeform 185"/>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7311" name="Freeform 186"/>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7312" name="Freeform 187"/>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7313" name="Rectangle 188"/>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7314" name="Freeform 189"/>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7315" name="Freeform 190"/>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7316" name="Freeform 191"/>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7317" name="Freeform 192"/>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sp>
        <p:nvSpPr>
          <p:cNvPr id="177239" name="Text Box 193"/>
          <p:cNvSpPr txBox="1">
            <a:spLocks noChangeArrowheads="1"/>
          </p:cNvSpPr>
          <p:nvPr/>
        </p:nvSpPr>
        <p:spPr bwMode="auto">
          <a:xfrm>
            <a:off x="4127500" y="2127250"/>
            <a:ext cx="373063"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2</a:t>
            </a:r>
            <a:endParaRPr lang="es-ES" sz="1200" b="1" baseline="-25000">
              <a:sym typeface="Symbol" pitchFamily="18" charset="2"/>
            </a:endParaRPr>
          </a:p>
        </p:txBody>
      </p:sp>
      <p:sp>
        <p:nvSpPr>
          <p:cNvPr id="177240" name="Text Box 194"/>
          <p:cNvSpPr txBox="1">
            <a:spLocks noChangeArrowheads="1"/>
          </p:cNvSpPr>
          <p:nvPr/>
        </p:nvSpPr>
        <p:spPr bwMode="auto">
          <a:xfrm>
            <a:off x="5494338" y="2127250"/>
            <a:ext cx="373062"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3</a:t>
            </a:r>
            <a:endParaRPr lang="es-ES" sz="1200" b="1" baseline="-25000">
              <a:sym typeface="Symbol" pitchFamily="18" charset="2"/>
            </a:endParaRPr>
          </a:p>
        </p:txBody>
      </p:sp>
      <p:sp>
        <p:nvSpPr>
          <p:cNvPr id="177241" name="Text Box 195"/>
          <p:cNvSpPr txBox="1">
            <a:spLocks noChangeArrowheads="1"/>
          </p:cNvSpPr>
          <p:nvPr/>
        </p:nvSpPr>
        <p:spPr bwMode="auto">
          <a:xfrm>
            <a:off x="7373938" y="2992438"/>
            <a:ext cx="373062"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4</a:t>
            </a:r>
            <a:endParaRPr lang="es-ES" sz="1200" b="1" baseline="-25000">
              <a:sym typeface="Symbol" pitchFamily="18" charset="2"/>
            </a:endParaRPr>
          </a:p>
        </p:txBody>
      </p:sp>
      <p:sp>
        <p:nvSpPr>
          <p:cNvPr id="177242" name="Text Box 196"/>
          <p:cNvSpPr txBox="1">
            <a:spLocks noChangeArrowheads="1"/>
          </p:cNvSpPr>
          <p:nvPr/>
        </p:nvSpPr>
        <p:spPr bwMode="auto">
          <a:xfrm>
            <a:off x="7373938" y="3784600"/>
            <a:ext cx="373062"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5</a:t>
            </a:r>
            <a:endParaRPr lang="es-ES" sz="1200" b="1" baseline="-25000">
              <a:sym typeface="Symbol" pitchFamily="18" charset="2"/>
            </a:endParaRPr>
          </a:p>
        </p:txBody>
      </p:sp>
      <p:sp>
        <p:nvSpPr>
          <p:cNvPr id="177243" name="Text Box 197"/>
          <p:cNvSpPr txBox="1">
            <a:spLocks noChangeArrowheads="1"/>
          </p:cNvSpPr>
          <p:nvPr/>
        </p:nvSpPr>
        <p:spPr bwMode="auto">
          <a:xfrm>
            <a:off x="5567363" y="5026025"/>
            <a:ext cx="373062"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6</a:t>
            </a:r>
            <a:endParaRPr lang="es-ES" sz="1200" b="1" baseline="-25000">
              <a:sym typeface="Symbol" pitchFamily="18" charset="2"/>
            </a:endParaRPr>
          </a:p>
        </p:txBody>
      </p:sp>
      <p:sp>
        <p:nvSpPr>
          <p:cNvPr id="177244" name="Text Box 198"/>
          <p:cNvSpPr txBox="1">
            <a:spLocks noChangeArrowheads="1"/>
          </p:cNvSpPr>
          <p:nvPr/>
        </p:nvSpPr>
        <p:spPr bwMode="auto">
          <a:xfrm>
            <a:off x="4140200" y="5026025"/>
            <a:ext cx="373063"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7</a:t>
            </a:r>
            <a:endParaRPr lang="es-ES" sz="1200" b="1" baseline="-25000">
              <a:sym typeface="Symbol" pitchFamily="18" charset="2"/>
            </a:endParaRPr>
          </a:p>
        </p:txBody>
      </p:sp>
      <p:sp>
        <p:nvSpPr>
          <p:cNvPr id="177245" name="Text Box 199"/>
          <p:cNvSpPr txBox="1">
            <a:spLocks noChangeArrowheads="1"/>
          </p:cNvSpPr>
          <p:nvPr/>
        </p:nvSpPr>
        <p:spPr bwMode="auto">
          <a:xfrm>
            <a:off x="2771775" y="5026025"/>
            <a:ext cx="373063" cy="336550"/>
          </a:xfrm>
          <a:prstGeom prst="rect">
            <a:avLst/>
          </a:prstGeom>
          <a:noFill/>
          <a:ln w="9525">
            <a:noFill/>
            <a:miter lim="800000"/>
            <a:headEnd/>
            <a:tailEnd/>
          </a:ln>
        </p:spPr>
        <p:txBody>
          <a:bodyPr wrap="none">
            <a:spAutoFit/>
          </a:bodyPr>
          <a:lstStyle/>
          <a:p>
            <a:pPr algn="ctr"/>
            <a:r>
              <a:rPr lang="es-ES_tradnl" b="1">
                <a:sym typeface="Symbol" pitchFamily="18" charset="2"/>
              </a:rPr>
              <a:t></a:t>
            </a:r>
            <a:r>
              <a:rPr lang="es-ES_tradnl" b="1" baseline="-25000">
                <a:sym typeface="Symbol" pitchFamily="18" charset="2"/>
              </a:rPr>
              <a:t>8</a:t>
            </a:r>
            <a:endParaRPr lang="es-ES" sz="1200" b="1" baseline="-25000">
              <a:sym typeface="Symbol" pitchFamily="18" charset="2"/>
            </a:endParaRPr>
          </a:p>
        </p:txBody>
      </p:sp>
      <p:sp>
        <p:nvSpPr>
          <p:cNvPr id="177246" name="Line 200"/>
          <p:cNvSpPr>
            <a:spLocks noChangeShapeType="1"/>
          </p:cNvSpPr>
          <p:nvPr/>
        </p:nvSpPr>
        <p:spPr bwMode="auto">
          <a:xfrm>
            <a:off x="1042988" y="3402013"/>
            <a:ext cx="0" cy="1008062"/>
          </a:xfrm>
          <a:prstGeom prst="line">
            <a:avLst/>
          </a:prstGeom>
          <a:noFill/>
          <a:ln w="31750">
            <a:solidFill>
              <a:schemeClr val="tx1"/>
            </a:solidFill>
            <a:round/>
            <a:headEnd/>
            <a:tailEnd/>
          </a:ln>
        </p:spPr>
        <p:txBody>
          <a:bodyPr/>
          <a:lstStyle/>
          <a:p>
            <a:endParaRPr lang="es-ES"/>
          </a:p>
        </p:txBody>
      </p:sp>
      <p:sp>
        <p:nvSpPr>
          <p:cNvPr id="177247" name="Line 201"/>
          <p:cNvSpPr>
            <a:spLocks noChangeShapeType="1"/>
          </p:cNvSpPr>
          <p:nvPr/>
        </p:nvSpPr>
        <p:spPr bwMode="auto">
          <a:xfrm>
            <a:off x="1114425" y="3402013"/>
            <a:ext cx="0" cy="1008062"/>
          </a:xfrm>
          <a:prstGeom prst="line">
            <a:avLst/>
          </a:prstGeom>
          <a:noFill/>
          <a:ln w="31750">
            <a:solidFill>
              <a:schemeClr val="tx1"/>
            </a:solidFill>
            <a:round/>
            <a:headEnd/>
            <a:tailEnd/>
          </a:ln>
        </p:spPr>
        <p:txBody>
          <a:bodyPr/>
          <a:lstStyle/>
          <a:p>
            <a:endParaRPr lang="es-ES"/>
          </a:p>
        </p:txBody>
      </p:sp>
      <p:sp>
        <p:nvSpPr>
          <p:cNvPr id="177248" name="Line 202"/>
          <p:cNvSpPr>
            <a:spLocks noChangeShapeType="1"/>
          </p:cNvSpPr>
          <p:nvPr/>
        </p:nvSpPr>
        <p:spPr bwMode="auto">
          <a:xfrm>
            <a:off x="1187450" y="3402013"/>
            <a:ext cx="0" cy="1008062"/>
          </a:xfrm>
          <a:prstGeom prst="line">
            <a:avLst/>
          </a:prstGeom>
          <a:noFill/>
          <a:ln w="31750">
            <a:solidFill>
              <a:schemeClr val="tx1"/>
            </a:solidFill>
            <a:round/>
            <a:headEnd/>
            <a:tailEnd/>
          </a:ln>
        </p:spPr>
        <p:txBody>
          <a:bodyPr/>
          <a:lstStyle/>
          <a:p>
            <a:endParaRPr lang="es-ES"/>
          </a:p>
        </p:txBody>
      </p:sp>
      <p:sp>
        <p:nvSpPr>
          <p:cNvPr id="177249" name="Line 203"/>
          <p:cNvSpPr>
            <a:spLocks noChangeShapeType="1"/>
          </p:cNvSpPr>
          <p:nvPr/>
        </p:nvSpPr>
        <p:spPr bwMode="auto">
          <a:xfrm>
            <a:off x="1258888" y="3402013"/>
            <a:ext cx="0" cy="1008062"/>
          </a:xfrm>
          <a:prstGeom prst="line">
            <a:avLst/>
          </a:prstGeom>
          <a:noFill/>
          <a:ln w="31750">
            <a:solidFill>
              <a:schemeClr val="tx1"/>
            </a:solidFill>
            <a:round/>
            <a:headEnd/>
            <a:tailEnd/>
          </a:ln>
        </p:spPr>
        <p:txBody>
          <a:bodyPr/>
          <a:lstStyle/>
          <a:p>
            <a:endParaRPr lang="es-ES"/>
          </a:p>
        </p:txBody>
      </p:sp>
      <p:sp>
        <p:nvSpPr>
          <p:cNvPr id="177250" name="Line 204"/>
          <p:cNvSpPr>
            <a:spLocks noChangeShapeType="1"/>
          </p:cNvSpPr>
          <p:nvPr/>
        </p:nvSpPr>
        <p:spPr bwMode="auto">
          <a:xfrm>
            <a:off x="1330325" y="3402013"/>
            <a:ext cx="0" cy="1008062"/>
          </a:xfrm>
          <a:prstGeom prst="line">
            <a:avLst/>
          </a:prstGeom>
          <a:noFill/>
          <a:ln w="31750">
            <a:solidFill>
              <a:schemeClr val="tx1"/>
            </a:solidFill>
            <a:round/>
            <a:headEnd/>
            <a:tailEnd/>
          </a:ln>
        </p:spPr>
        <p:txBody>
          <a:bodyPr/>
          <a:lstStyle/>
          <a:p>
            <a:endParaRPr lang="es-ES"/>
          </a:p>
        </p:txBody>
      </p:sp>
      <p:sp>
        <p:nvSpPr>
          <p:cNvPr id="177251" name="Line 205"/>
          <p:cNvSpPr>
            <a:spLocks noChangeShapeType="1"/>
          </p:cNvSpPr>
          <p:nvPr/>
        </p:nvSpPr>
        <p:spPr bwMode="auto">
          <a:xfrm>
            <a:off x="1403350" y="3402013"/>
            <a:ext cx="0" cy="1008062"/>
          </a:xfrm>
          <a:prstGeom prst="line">
            <a:avLst/>
          </a:prstGeom>
          <a:noFill/>
          <a:ln w="31750">
            <a:solidFill>
              <a:schemeClr val="tx1"/>
            </a:solidFill>
            <a:round/>
            <a:headEnd/>
            <a:tailEnd/>
          </a:ln>
        </p:spPr>
        <p:txBody>
          <a:bodyPr/>
          <a:lstStyle/>
          <a:p>
            <a:endParaRPr lang="es-ES"/>
          </a:p>
        </p:txBody>
      </p:sp>
      <p:sp>
        <p:nvSpPr>
          <p:cNvPr id="177252" name="Line 206"/>
          <p:cNvSpPr>
            <a:spLocks noChangeShapeType="1"/>
          </p:cNvSpPr>
          <p:nvPr/>
        </p:nvSpPr>
        <p:spPr bwMode="auto">
          <a:xfrm>
            <a:off x="1474788" y="3402013"/>
            <a:ext cx="0" cy="1008062"/>
          </a:xfrm>
          <a:prstGeom prst="line">
            <a:avLst/>
          </a:prstGeom>
          <a:noFill/>
          <a:ln w="31750">
            <a:solidFill>
              <a:schemeClr val="tx1"/>
            </a:solidFill>
            <a:round/>
            <a:headEnd/>
            <a:tailEnd/>
          </a:ln>
        </p:spPr>
        <p:txBody>
          <a:bodyPr/>
          <a:lstStyle/>
          <a:p>
            <a:endParaRPr lang="es-ES"/>
          </a:p>
        </p:txBody>
      </p:sp>
      <p:sp>
        <p:nvSpPr>
          <p:cNvPr id="177253" name="Line 207"/>
          <p:cNvSpPr>
            <a:spLocks noChangeShapeType="1"/>
          </p:cNvSpPr>
          <p:nvPr/>
        </p:nvSpPr>
        <p:spPr bwMode="auto">
          <a:xfrm>
            <a:off x="1547813" y="3402013"/>
            <a:ext cx="0" cy="1008062"/>
          </a:xfrm>
          <a:prstGeom prst="line">
            <a:avLst/>
          </a:prstGeom>
          <a:noFill/>
          <a:ln w="31750">
            <a:solidFill>
              <a:schemeClr val="tx1"/>
            </a:solidFill>
            <a:round/>
            <a:headEnd/>
            <a:tailEnd/>
          </a:ln>
        </p:spPr>
        <p:txBody>
          <a:bodyPr/>
          <a:lstStyle/>
          <a:p>
            <a:endParaRPr lang="es-ES"/>
          </a:p>
        </p:txBody>
      </p:sp>
      <p:pic>
        <p:nvPicPr>
          <p:cNvPr id="177254" name="Picture 208"/>
          <p:cNvPicPr>
            <a:picLocks noChangeArrowheads="1"/>
          </p:cNvPicPr>
          <p:nvPr/>
        </p:nvPicPr>
        <p:blipFill>
          <a:blip r:embed="rId5" cstate="print"/>
          <a:srcRect/>
          <a:stretch>
            <a:fillRect/>
          </a:stretch>
        </p:blipFill>
        <p:spPr bwMode="auto">
          <a:xfrm>
            <a:off x="763588" y="3124200"/>
            <a:ext cx="1295400" cy="619125"/>
          </a:xfrm>
          <a:prstGeom prst="rect">
            <a:avLst/>
          </a:prstGeom>
          <a:noFill/>
          <a:ln w="12700">
            <a:noFill/>
            <a:miter lim="800000"/>
            <a:headEnd/>
            <a:tailEnd/>
          </a:ln>
        </p:spPr>
      </p:pic>
      <p:pic>
        <p:nvPicPr>
          <p:cNvPr id="177255" name="Picture 209"/>
          <p:cNvPicPr>
            <a:picLocks noChangeArrowheads="1"/>
          </p:cNvPicPr>
          <p:nvPr/>
        </p:nvPicPr>
        <p:blipFill>
          <a:blip r:embed="rId5" cstate="print"/>
          <a:srcRect/>
          <a:stretch>
            <a:fillRect/>
          </a:stretch>
        </p:blipFill>
        <p:spPr bwMode="auto">
          <a:xfrm>
            <a:off x="611188" y="4049713"/>
            <a:ext cx="1295400" cy="619125"/>
          </a:xfrm>
          <a:prstGeom prst="rect">
            <a:avLst/>
          </a:prstGeom>
          <a:noFill/>
          <a:ln w="12700">
            <a:noFill/>
            <a:miter lim="800000"/>
            <a:headEnd/>
            <a:tailEnd/>
          </a:ln>
        </p:spPr>
      </p:pic>
      <p:sp>
        <p:nvSpPr>
          <p:cNvPr id="177256" name="Text Box 210"/>
          <p:cNvSpPr txBox="1">
            <a:spLocks noChangeArrowheads="1"/>
          </p:cNvSpPr>
          <p:nvPr/>
        </p:nvSpPr>
        <p:spPr bwMode="auto">
          <a:xfrm>
            <a:off x="2987675" y="3619500"/>
            <a:ext cx="2747963" cy="457200"/>
          </a:xfrm>
          <a:prstGeom prst="rect">
            <a:avLst/>
          </a:prstGeom>
          <a:noFill/>
          <a:ln w="9525">
            <a:noFill/>
            <a:miter lim="800000"/>
            <a:headEnd/>
            <a:tailEnd/>
          </a:ln>
        </p:spPr>
        <p:txBody>
          <a:bodyPr wrap="none">
            <a:spAutoFit/>
          </a:bodyPr>
          <a:lstStyle/>
          <a:p>
            <a:pPr algn="ctr"/>
            <a:r>
              <a:rPr lang="es-ES_tradnl" sz="1200" b="1">
                <a:sym typeface="Symbol" pitchFamily="18" charset="2"/>
              </a:rPr>
              <a:t>Dos fibras entre cada par de ADMs.</a:t>
            </a:r>
          </a:p>
          <a:p>
            <a:pPr algn="ctr"/>
            <a:r>
              <a:rPr lang="es-ES_tradnl" sz="1200" b="1">
                <a:sym typeface="Symbol" pitchFamily="18" charset="2"/>
              </a:rPr>
              <a:t>Máxima longitud del anillo: 100 Km</a:t>
            </a:r>
            <a:endParaRPr lang="es-ES" sz="1200" b="1" baseline="-25000">
              <a:sym typeface="Symbol" pitchFamily="18" charset="2"/>
            </a:endParaRPr>
          </a:p>
        </p:txBody>
      </p:sp>
      <p:sp>
        <p:nvSpPr>
          <p:cNvPr id="177257" name="Text Box 211"/>
          <p:cNvSpPr txBox="1">
            <a:spLocks noChangeArrowheads="1"/>
          </p:cNvSpPr>
          <p:nvPr/>
        </p:nvSpPr>
        <p:spPr bwMode="auto">
          <a:xfrm>
            <a:off x="971550" y="5949950"/>
            <a:ext cx="3616325" cy="304800"/>
          </a:xfrm>
          <a:prstGeom prst="rect">
            <a:avLst/>
          </a:prstGeom>
          <a:noFill/>
          <a:ln w="9525">
            <a:noFill/>
            <a:miter lim="800000"/>
            <a:headEnd/>
            <a:tailEnd/>
          </a:ln>
        </p:spPr>
        <p:txBody>
          <a:bodyPr wrap="none">
            <a:spAutoFit/>
          </a:bodyPr>
          <a:lstStyle/>
          <a:p>
            <a:pPr algn="ctr"/>
            <a:r>
              <a:rPr lang="es-ES_tradnl" sz="1400" b="1"/>
              <a:t>Costo del equipamiento CWDM:	$ 96.000</a:t>
            </a:r>
            <a:endParaRPr lang="es-ES" b="1">
              <a:sym typeface="Symbol" pitchFamily="18" charset="2"/>
            </a:endParaRPr>
          </a:p>
        </p:txBody>
      </p:sp>
      <p:grpSp>
        <p:nvGrpSpPr>
          <p:cNvPr id="177258" name="Group 213"/>
          <p:cNvGrpSpPr>
            <a:grpSpLocks/>
          </p:cNvGrpSpPr>
          <p:nvPr/>
        </p:nvGrpSpPr>
        <p:grpSpPr bwMode="auto">
          <a:xfrm>
            <a:off x="5205413" y="260350"/>
            <a:ext cx="735012" cy="417513"/>
            <a:chOff x="4633" y="576"/>
            <a:chExt cx="599" cy="340"/>
          </a:xfrm>
        </p:grpSpPr>
        <p:pic>
          <p:nvPicPr>
            <p:cNvPr id="177270" name="Picture 214"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a:ln w="9525">
              <a:noFill/>
              <a:miter lim="800000"/>
              <a:headEnd/>
              <a:tailEnd/>
            </a:ln>
          </p:spPr>
        </p:pic>
        <p:pic>
          <p:nvPicPr>
            <p:cNvPr id="177271" name="Picture 215"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a:ln w="9525">
              <a:noFill/>
              <a:miter lim="800000"/>
              <a:headEnd/>
              <a:tailEnd/>
            </a:ln>
          </p:spPr>
        </p:pic>
      </p:grpSp>
      <p:sp>
        <p:nvSpPr>
          <p:cNvPr id="177259" name="Text Box 216"/>
          <p:cNvSpPr txBox="1">
            <a:spLocks noChangeArrowheads="1"/>
          </p:cNvSpPr>
          <p:nvPr/>
        </p:nvSpPr>
        <p:spPr bwMode="auto">
          <a:xfrm>
            <a:off x="4292600" y="1419225"/>
            <a:ext cx="2678113" cy="274638"/>
          </a:xfrm>
          <a:prstGeom prst="rect">
            <a:avLst/>
          </a:prstGeom>
          <a:noFill/>
          <a:ln w="9525">
            <a:noFill/>
            <a:miter lim="800000"/>
            <a:headEnd/>
            <a:tailEnd/>
          </a:ln>
        </p:spPr>
        <p:txBody>
          <a:bodyPr wrap="none">
            <a:spAutoFit/>
          </a:bodyPr>
          <a:lstStyle/>
          <a:p>
            <a:pPr algn="ctr"/>
            <a:r>
              <a:rPr lang="es-ES_tradnl" sz="1200" b="1">
                <a:sym typeface="Symbol" pitchFamily="18" charset="2"/>
              </a:rPr>
              <a:t>ADM óptico bidireccional de una </a:t>
            </a:r>
            <a:endParaRPr lang="es-ES" sz="1200" b="1">
              <a:sym typeface="Symbol" pitchFamily="18" charset="2"/>
            </a:endParaRPr>
          </a:p>
        </p:txBody>
      </p:sp>
      <p:sp>
        <p:nvSpPr>
          <p:cNvPr id="177260" name="Text Box 217"/>
          <p:cNvSpPr txBox="1">
            <a:spLocks noChangeArrowheads="1"/>
          </p:cNvSpPr>
          <p:nvPr/>
        </p:nvSpPr>
        <p:spPr bwMode="auto">
          <a:xfrm>
            <a:off x="1116013" y="3411538"/>
            <a:ext cx="312737" cy="304800"/>
          </a:xfrm>
          <a:prstGeom prst="rect">
            <a:avLst/>
          </a:prstGeom>
          <a:noFill/>
          <a:ln w="9525">
            <a:noFill/>
            <a:miter lim="800000"/>
            <a:headEnd/>
            <a:tailEnd/>
          </a:ln>
        </p:spPr>
        <p:txBody>
          <a:bodyPr wrap="none">
            <a:spAutoFit/>
          </a:bodyPr>
          <a:lstStyle/>
          <a:p>
            <a:r>
              <a:rPr lang="es-ES" sz="1400" b="1"/>
              <a:t>A</a:t>
            </a:r>
          </a:p>
        </p:txBody>
      </p:sp>
      <p:sp>
        <p:nvSpPr>
          <p:cNvPr id="177261" name="Text Box 218"/>
          <p:cNvSpPr txBox="1">
            <a:spLocks noChangeArrowheads="1"/>
          </p:cNvSpPr>
          <p:nvPr/>
        </p:nvSpPr>
        <p:spPr bwMode="auto">
          <a:xfrm>
            <a:off x="971550" y="4348163"/>
            <a:ext cx="312738" cy="304800"/>
          </a:xfrm>
          <a:prstGeom prst="rect">
            <a:avLst/>
          </a:prstGeom>
          <a:noFill/>
          <a:ln w="9525">
            <a:noFill/>
            <a:miter lim="800000"/>
            <a:headEnd/>
            <a:tailEnd/>
          </a:ln>
        </p:spPr>
        <p:txBody>
          <a:bodyPr wrap="none">
            <a:spAutoFit/>
          </a:bodyPr>
          <a:lstStyle/>
          <a:p>
            <a:r>
              <a:rPr lang="es-ES" sz="1400" b="1"/>
              <a:t>B</a:t>
            </a:r>
          </a:p>
        </p:txBody>
      </p:sp>
      <p:sp>
        <p:nvSpPr>
          <p:cNvPr id="177262" name="Text Box 219"/>
          <p:cNvSpPr txBox="1">
            <a:spLocks noChangeArrowheads="1"/>
          </p:cNvSpPr>
          <p:nvPr/>
        </p:nvSpPr>
        <p:spPr bwMode="auto">
          <a:xfrm>
            <a:off x="3179763" y="1971675"/>
            <a:ext cx="312737" cy="304800"/>
          </a:xfrm>
          <a:prstGeom prst="rect">
            <a:avLst/>
          </a:prstGeom>
          <a:noFill/>
          <a:ln w="9525">
            <a:noFill/>
            <a:miter lim="800000"/>
            <a:headEnd/>
            <a:tailEnd/>
          </a:ln>
        </p:spPr>
        <p:txBody>
          <a:bodyPr wrap="none">
            <a:spAutoFit/>
          </a:bodyPr>
          <a:lstStyle/>
          <a:p>
            <a:r>
              <a:rPr lang="es-ES" sz="1400" b="1"/>
              <a:t>C</a:t>
            </a:r>
          </a:p>
        </p:txBody>
      </p:sp>
      <p:sp>
        <p:nvSpPr>
          <p:cNvPr id="177263" name="Text Box 220"/>
          <p:cNvSpPr txBox="1">
            <a:spLocks noChangeArrowheads="1"/>
          </p:cNvSpPr>
          <p:nvPr/>
        </p:nvSpPr>
        <p:spPr bwMode="auto">
          <a:xfrm>
            <a:off x="4546600" y="1971675"/>
            <a:ext cx="312738" cy="304800"/>
          </a:xfrm>
          <a:prstGeom prst="rect">
            <a:avLst/>
          </a:prstGeom>
          <a:noFill/>
          <a:ln w="9525">
            <a:noFill/>
            <a:miter lim="800000"/>
            <a:headEnd/>
            <a:tailEnd/>
          </a:ln>
        </p:spPr>
        <p:txBody>
          <a:bodyPr wrap="none">
            <a:spAutoFit/>
          </a:bodyPr>
          <a:lstStyle/>
          <a:p>
            <a:r>
              <a:rPr lang="es-ES" sz="1400" b="1"/>
              <a:t>D</a:t>
            </a:r>
          </a:p>
        </p:txBody>
      </p:sp>
      <p:sp>
        <p:nvSpPr>
          <p:cNvPr id="177264" name="Text Box 221"/>
          <p:cNvSpPr txBox="1">
            <a:spLocks noChangeArrowheads="1"/>
          </p:cNvSpPr>
          <p:nvPr/>
        </p:nvSpPr>
        <p:spPr bwMode="auto">
          <a:xfrm>
            <a:off x="5915025" y="1971675"/>
            <a:ext cx="303213" cy="304800"/>
          </a:xfrm>
          <a:prstGeom prst="rect">
            <a:avLst/>
          </a:prstGeom>
          <a:noFill/>
          <a:ln w="9525">
            <a:noFill/>
            <a:miter lim="800000"/>
            <a:headEnd/>
            <a:tailEnd/>
          </a:ln>
        </p:spPr>
        <p:txBody>
          <a:bodyPr wrap="none">
            <a:spAutoFit/>
          </a:bodyPr>
          <a:lstStyle/>
          <a:p>
            <a:r>
              <a:rPr lang="es-ES" sz="1400" b="1"/>
              <a:t>E</a:t>
            </a:r>
          </a:p>
        </p:txBody>
      </p:sp>
      <p:sp>
        <p:nvSpPr>
          <p:cNvPr id="177265" name="Text Box 222"/>
          <p:cNvSpPr txBox="1">
            <a:spLocks noChangeArrowheads="1"/>
          </p:cNvSpPr>
          <p:nvPr/>
        </p:nvSpPr>
        <p:spPr bwMode="auto">
          <a:xfrm>
            <a:off x="7788275" y="3411538"/>
            <a:ext cx="292100" cy="304800"/>
          </a:xfrm>
          <a:prstGeom prst="rect">
            <a:avLst/>
          </a:prstGeom>
          <a:noFill/>
          <a:ln w="9525">
            <a:noFill/>
            <a:miter lim="800000"/>
            <a:headEnd/>
            <a:tailEnd/>
          </a:ln>
        </p:spPr>
        <p:txBody>
          <a:bodyPr wrap="none">
            <a:spAutoFit/>
          </a:bodyPr>
          <a:lstStyle/>
          <a:p>
            <a:r>
              <a:rPr lang="es-ES" sz="1400" b="1"/>
              <a:t>F</a:t>
            </a:r>
          </a:p>
        </p:txBody>
      </p:sp>
      <p:sp>
        <p:nvSpPr>
          <p:cNvPr id="177266" name="Text Box 223"/>
          <p:cNvSpPr txBox="1">
            <a:spLocks noChangeArrowheads="1"/>
          </p:cNvSpPr>
          <p:nvPr/>
        </p:nvSpPr>
        <p:spPr bwMode="auto">
          <a:xfrm>
            <a:off x="7812088" y="4132263"/>
            <a:ext cx="322262" cy="304800"/>
          </a:xfrm>
          <a:prstGeom prst="rect">
            <a:avLst/>
          </a:prstGeom>
          <a:noFill/>
          <a:ln w="9525">
            <a:noFill/>
            <a:miter lim="800000"/>
            <a:headEnd/>
            <a:tailEnd/>
          </a:ln>
        </p:spPr>
        <p:txBody>
          <a:bodyPr wrap="none">
            <a:spAutoFit/>
          </a:bodyPr>
          <a:lstStyle/>
          <a:p>
            <a:r>
              <a:rPr lang="es-ES" sz="1400" b="1"/>
              <a:t>G</a:t>
            </a:r>
          </a:p>
        </p:txBody>
      </p:sp>
      <p:sp>
        <p:nvSpPr>
          <p:cNvPr id="177267" name="Text Box 224"/>
          <p:cNvSpPr txBox="1">
            <a:spLocks noChangeArrowheads="1"/>
          </p:cNvSpPr>
          <p:nvPr/>
        </p:nvSpPr>
        <p:spPr bwMode="auto">
          <a:xfrm>
            <a:off x="5795963" y="5429250"/>
            <a:ext cx="312737" cy="304800"/>
          </a:xfrm>
          <a:prstGeom prst="rect">
            <a:avLst/>
          </a:prstGeom>
          <a:noFill/>
          <a:ln w="9525">
            <a:noFill/>
            <a:miter lim="800000"/>
            <a:headEnd/>
            <a:tailEnd/>
          </a:ln>
        </p:spPr>
        <p:txBody>
          <a:bodyPr wrap="none">
            <a:spAutoFit/>
          </a:bodyPr>
          <a:lstStyle/>
          <a:p>
            <a:r>
              <a:rPr lang="es-ES" sz="1400" b="1"/>
              <a:t>H</a:t>
            </a:r>
          </a:p>
        </p:txBody>
      </p:sp>
      <p:sp>
        <p:nvSpPr>
          <p:cNvPr id="177268" name="Text Box 225"/>
          <p:cNvSpPr txBox="1">
            <a:spLocks noChangeArrowheads="1"/>
          </p:cNvSpPr>
          <p:nvPr/>
        </p:nvSpPr>
        <p:spPr bwMode="auto">
          <a:xfrm>
            <a:off x="4427538" y="5429250"/>
            <a:ext cx="233362" cy="304800"/>
          </a:xfrm>
          <a:prstGeom prst="rect">
            <a:avLst/>
          </a:prstGeom>
          <a:noFill/>
          <a:ln w="9525">
            <a:noFill/>
            <a:miter lim="800000"/>
            <a:headEnd/>
            <a:tailEnd/>
          </a:ln>
        </p:spPr>
        <p:txBody>
          <a:bodyPr wrap="none">
            <a:spAutoFit/>
          </a:bodyPr>
          <a:lstStyle/>
          <a:p>
            <a:r>
              <a:rPr lang="es-ES" sz="1400" b="1"/>
              <a:t>I</a:t>
            </a:r>
          </a:p>
        </p:txBody>
      </p:sp>
      <p:sp>
        <p:nvSpPr>
          <p:cNvPr id="177269" name="Text Box 226"/>
          <p:cNvSpPr txBox="1">
            <a:spLocks noChangeArrowheads="1"/>
          </p:cNvSpPr>
          <p:nvPr/>
        </p:nvSpPr>
        <p:spPr bwMode="auto">
          <a:xfrm>
            <a:off x="3059113" y="5445125"/>
            <a:ext cx="282575" cy="304800"/>
          </a:xfrm>
          <a:prstGeom prst="rect">
            <a:avLst/>
          </a:prstGeom>
          <a:noFill/>
          <a:ln w="9525">
            <a:noFill/>
            <a:miter lim="800000"/>
            <a:headEnd/>
            <a:tailEnd/>
          </a:ln>
        </p:spPr>
        <p:txBody>
          <a:bodyPr wrap="none">
            <a:spAutoFit/>
          </a:bodyPr>
          <a:lstStyle/>
          <a:p>
            <a:r>
              <a:rPr lang="es-ES" sz="1400" b="1"/>
              <a:t>J</a:t>
            </a:r>
          </a:p>
        </p:txBody>
      </p:sp>
      <p:sp>
        <p:nvSpPr>
          <p:cNvPr id="231" name="23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76</a:t>
            </a:fld>
            <a:endParaRPr lang="es-E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Line 32"/>
          <p:cNvSpPr>
            <a:spLocks noChangeShapeType="1"/>
          </p:cNvSpPr>
          <p:nvPr/>
        </p:nvSpPr>
        <p:spPr bwMode="auto">
          <a:xfrm flipH="1">
            <a:off x="4284663" y="2924175"/>
            <a:ext cx="2447925" cy="936625"/>
          </a:xfrm>
          <a:prstGeom prst="line">
            <a:avLst/>
          </a:prstGeom>
          <a:noFill/>
          <a:ln w="31750">
            <a:solidFill>
              <a:schemeClr val="tx1"/>
            </a:solidFill>
            <a:round/>
            <a:headEnd/>
            <a:tailEnd/>
          </a:ln>
        </p:spPr>
        <p:txBody>
          <a:bodyPr/>
          <a:lstStyle/>
          <a:p>
            <a:endParaRPr lang="es-ES"/>
          </a:p>
        </p:txBody>
      </p:sp>
      <p:sp>
        <p:nvSpPr>
          <p:cNvPr id="178180" name="Line 33"/>
          <p:cNvSpPr>
            <a:spLocks noChangeShapeType="1"/>
          </p:cNvSpPr>
          <p:nvPr/>
        </p:nvSpPr>
        <p:spPr bwMode="auto">
          <a:xfrm flipH="1" flipV="1">
            <a:off x="4356100" y="3860800"/>
            <a:ext cx="2303463" cy="288925"/>
          </a:xfrm>
          <a:prstGeom prst="line">
            <a:avLst/>
          </a:prstGeom>
          <a:noFill/>
          <a:ln w="31750">
            <a:solidFill>
              <a:schemeClr val="tx1"/>
            </a:solidFill>
            <a:round/>
            <a:headEnd/>
            <a:tailEnd/>
          </a:ln>
        </p:spPr>
        <p:txBody>
          <a:bodyPr/>
          <a:lstStyle/>
          <a:p>
            <a:endParaRPr lang="es-ES"/>
          </a:p>
        </p:txBody>
      </p:sp>
      <p:sp>
        <p:nvSpPr>
          <p:cNvPr id="178181" name="Line 34"/>
          <p:cNvSpPr>
            <a:spLocks noChangeShapeType="1"/>
          </p:cNvSpPr>
          <p:nvPr/>
        </p:nvSpPr>
        <p:spPr bwMode="auto">
          <a:xfrm flipH="1" flipV="1">
            <a:off x="4356100" y="3860800"/>
            <a:ext cx="2303463" cy="1512888"/>
          </a:xfrm>
          <a:prstGeom prst="line">
            <a:avLst/>
          </a:prstGeom>
          <a:noFill/>
          <a:ln w="31750">
            <a:solidFill>
              <a:schemeClr val="tx1"/>
            </a:solidFill>
            <a:round/>
            <a:headEnd/>
            <a:tailEnd/>
          </a:ln>
        </p:spPr>
        <p:txBody>
          <a:bodyPr/>
          <a:lstStyle/>
          <a:p>
            <a:endParaRPr lang="es-ES"/>
          </a:p>
        </p:txBody>
      </p:sp>
      <p:sp>
        <p:nvSpPr>
          <p:cNvPr id="178182" name="Line 35"/>
          <p:cNvSpPr>
            <a:spLocks noChangeShapeType="1"/>
          </p:cNvSpPr>
          <p:nvPr/>
        </p:nvSpPr>
        <p:spPr bwMode="auto">
          <a:xfrm flipH="1">
            <a:off x="4356100" y="1773238"/>
            <a:ext cx="2376488" cy="2087562"/>
          </a:xfrm>
          <a:prstGeom prst="line">
            <a:avLst/>
          </a:prstGeom>
          <a:noFill/>
          <a:ln w="31750">
            <a:solidFill>
              <a:schemeClr val="tx1"/>
            </a:solidFill>
            <a:round/>
            <a:headEnd/>
            <a:tailEnd/>
          </a:ln>
        </p:spPr>
        <p:txBody>
          <a:bodyPr/>
          <a:lstStyle/>
          <a:p>
            <a:endParaRPr lang="es-ES"/>
          </a:p>
        </p:txBody>
      </p:sp>
      <p:sp>
        <p:nvSpPr>
          <p:cNvPr id="178183" name="Line 36"/>
          <p:cNvSpPr>
            <a:spLocks noChangeShapeType="1"/>
          </p:cNvSpPr>
          <p:nvPr/>
        </p:nvSpPr>
        <p:spPr bwMode="auto">
          <a:xfrm flipV="1">
            <a:off x="2195513" y="4005263"/>
            <a:ext cx="1800225" cy="1368425"/>
          </a:xfrm>
          <a:prstGeom prst="line">
            <a:avLst/>
          </a:prstGeom>
          <a:noFill/>
          <a:ln w="31750">
            <a:solidFill>
              <a:schemeClr val="tx1"/>
            </a:solidFill>
            <a:round/>
            <a:headEnd/>
            <a:tailEnd/>
          </a:ln>
        </p:spPr>
        <p:txBody>
          <a:bodyPr/>
          <a:lstStyle/>
          <a:p>
            <a:endParaRPr lang="es-ES"/>
          </a:p>
        </p:txBody>
      </p:sp>
      <p:sp>
        <p:nvSpPr>
          <p:cNvPr id="178184" name="Line 37"/>
          <p:cNvSpPr>
            <a:spLocks noChangeShapeType="1"/>
          </p:cNvSpPr>
          <p:nvPr/>
        </p:nvSpPr>
        <p:spPr bwMode="auto">
          <a:xfrm flipV="1">
            <a:off x="2268538" y="4005263"/>
            <a:ext cx="1727200" cy="215900"/>
          </a:xfrm>
          <a:prstGeom prst="line">
            <a:avLst/>
          </a:prstGeom>
          <a:noFill/>
          <a:ln w="31750">
            <a:solidFill>
              <a:schemeClr val="tx1"/>
            </a:solidFill>
            <a:round/>
            <a:headEnd/>
            <a:tailEnd/>
          </a:ln>
        </p:spPr>
        <p:txBody>
          <a:bodyPr/>
          <a:lstStyle/>
          <a:p>
            <a:endParaRPr lang="es-ES"/>
          </a:p>
        </p:txBody>
      </p:sp>
      <p:sp>
        <p:nvSpPr>
          <p:cNvPr id="178185" name="Line 38"/>
          <p:cNvSpPr>
            <a:spLocks noChangeShapeType="1"/>
          </p:cNvSpPr>
          <p:nvPr/>
        </p:nvSpPr>
        <p:spPr bwMode="auto">
          <a:xfrm>
            <a:off x="2411413" y="2924175"/>
            <a:ext cx="1512887" cy="1081088"/>
          </a:xfrm>
          <a:prstGeom prst="line">
            <a:avLst/>
          </a:prstGeom>
          <a:noFill/>
          <a:ln w="31750">
            <a:solidFill>
              <a:schemeClr val="tx1"/>
            </a:solidFill>
            <a:round/>
            <a:headEnd/>
            <a:tailEnd/>
          </a:ln>
        </p:spPr>
        <p:txBody>
          <a:bodyPr/>
          <a:lstStyle/>
          <a:p>
            <a:endParaRPr lang="es-ES"/>
          </a:p>
        </p:txBody>
      </p:sp>
      <p:sp>
        <p:nvSpPr>
          <p:cNvPr id="178186" name="Line 39"/>
          <p:cNvSpPr>
            <a:spLocks noChangeShapeType="1"/>
          </p:cNvSpPr>
          <p:nvPr/>
        </p:nvSpPr>
        <p:spPr bwMode="auto">
          <a:xfrm>
            <a:off x="2339975" y="1844675"/>
            <a:ext cx="1655763" cy="2160588"/>
          </a:xfrm>
          <a:prstGeom prst="line">
            <a:avLst/>
          </a:prstGeom>
          <a:noFill/>
          <a:ln w="31750">
            <a:solidFill>
              <a:schemeClr val="tx1"/>
            </a:solidFill>
            <a:round/>
            <a:headEnd/>
            <a:tailEnd/>
          </a:ln>
        </p:spPr>
        <p:txBody>
          <a:bodyPr/>
          <a:lstStyle/>
          <a:p>
            <a:endParaRPr lang="es-ES"/>
          </a:p>
        </p:txBody>
      </p:sp>
      <p:sp>
        <p:nvSpPr>
          <p:cNvPr id="178187" name="Line 40"/>
          <p:cNvSpPr>
            <a:spLocks noChangeShapeType="1"/>
          </p:cNvSpPr>
          <p:nvPr/>
        </p:nvSpPr>
        <p:spPr bwMode="auto">
          <a:xfrm>
            <a:off x="2339975" y="1844675"/>
            <a:ext cx="1871663" cy="1152525"/>
          </a:xfrm>
          <a:prstGeom prst="line">
            <a:avLst/>
          </a:prstGeom>
          <a:noFill/>
          <a:ln w="31750">
            <a:solidFill>
              <a:schemeClr val="tx1"/>
            </a:solidFill>
            <a:round/>
            <a:headEnd/>
            <a:tailEnd/>
          </a:ln>
        </p:spPr>
        <p:txBody>
          <a:bodyPr/>
          <a:lstStyle/>
          <a:p>
            <a:endParaRPr lang="es-ES"/>
          </a:p>
        </p:txBody>
      </p:sp>
      <p:sp>
        <p:nvSpPr>
          <p:cNvPr id="178188" name="Line 41"/>
          <p:cNvSpPr>
            <a:spLocks noChangeShapeType="1"/>
          </p:cNvSpPr>
          <p:nvPr/>
        </p:nvSpPr>
        <p:spPr bwMode="auto">
          <a:xfrm>
            <a:off x="2339975" y="2924175"/>
            <a:ext cx="1871663" cy="73025"/>
          </a:xfrm>
          <a:prstGeom prst="line">
            <a:avLst/>
          </a:prstGeom>
          <a:noFill/>
          <a:ln w="31750">
            <a:solidFill>
              <a:schemeClr val="tx1"/>
            </a:solidFill>
            <a:round/>
            <a:headEnd/>
            <a:tailEnd/>
          </a:ln>
        </p:spPr>
        <p:txBody>
          <a:bodyPr/>
          <a:lstStyle/>
          <a:p>
            <a:endParaRPr lang="es-ES"/>
          </a:p>
        </p:txBody>
      </p:sp>
      <p:sp>
        <p:nvSpPr>
          <p:cNvPr id="178189" name="Line 42"/>
          <p:cNvSpPr>
            <a:spLocks noChangeShapeType="1"/>
          </p:cNvSpPr>
          <p:nvPr/>
        </p:nvSpPr>
        <p:spPr bwMode="auto">
          <a:xfrm flipV="1">
            <a:off x="2339975" y="2997200"/>
            <a:ext cx="1871663" cy="1223963"/>
          </a:xfrm>
          <a:prstGeom prst="line">
            <a:avLst/>
          </a:prstGeom>
          <a:noFill/>
          <a:ln w="31750">
            <a:solidFill>
              <a:schemeClr val="tx1"/>
            </a:solidFill>
            <a:round/>
            <a:headEnd/>
            <a:tailEnd/>
          </a:ln>
        </p:spPr>
        <p:txBody>
          <a:bodyPr/>
          <a:lstStyle/>
          <a:p>
            <a:endParaRPr lang="es-ES"/>
          </a:p>
        </p:txBody>
      </p:sp>
      <p:sp>
        <p:nvSpPr>
          <p:cNvPr id="178190" name="Line 43"/>
          <p:cNvSpPr>
            <a:spLocks noChangeShapeType="1"/>
          </p:cNvSpPr>
          <p:nvPr/>
        </p:nvSpPr>
        <p:spPr bwMode="auto">
          <a:xfrm flipV="1">
            <a:off x="2268538" y="2997200"/>
            <a:ext cx="1943100" cy="2376488"/>
          </a:xfrm>
          <a:prstGeom prst="line">
            <a:avLst/>
          </a:prstGeom>
          <a:noFill/>
          <a:ln w="31750">
            <a:solidFill>
              <a:schemeClr val="tx1"/>
            </a:solidFill>
            <a:round/>
            <a:headEnd/>
            <a:tailEnd/>
          </a:ln>
        </p:spPr>
        <p:txBody>
          <a:bodyPr/>
          <a:lstStyle/>
          <a:p>
            <a:endParaRPr lang="es-ES"/>
          </a:p>
        </p:txBody>
      </p:sp>
      <p:sp>
        <p:nvSpPr>
          <p:cNvPr id="178191" name="Line 44"/>
          <p:cNvSpPr>
            <a:spLocks noChangeShapeType="1"/>
          </p:cNvSpPr>
          <p:nvPr/>
        </p:nvSpPr>
        <p:spPr bwMode="auto">
          <a:xfrm flipH="1">
            <a:off x="4787900" y="1773238"/>
            <a:ext cx="1871663" cy="1150937"/>
          </a:xfrm>
          <a:prstGeom prst="line">
            <a:avLst/>
          </a:prstGeom>
          <a:noFill/>
          <a:ln w="31750">
            <a:solidFill>
              <a:schemeClr val="tx1"/>
            </a:solidFill>
            <a:round/>
            <a:headEnd/>
            <a:tailEnd/>
          </a:ln>
        </p:spPr>
        <p:txBody>
          <a:bodyPr/>
          <a:lstStyle/>
          <a:p>
            <a:endParaRPr lang="es-ES"/>
          </a:p>
        </p:txBody>
      </p:sp>
      <p:sp>
        <p:nvSpPr>
          <p:cNvPr id="178192" name="Line 45"/>
          <p:cNvSpPr>
            <a:spLocks noChangeShapeType="1"/>
          </p:cNvSpPr>
          <p:nvPr/>
        </p:nvSpPr>
        <p:spPr bwMode="auto">
          <a:xfrm flipH="1">
            <a:off x="4859338" y="2924175"/>
            <a:ext cx="1800225" cy="0"/>
          </a:xfrm>
          <a:prstGeom prst="line">
            <a:avLst/>
          </a:prstGeom>
          <a:noFill/>
          <a:ln w="31750">
            <a:solidFill>
              <a:schemeClr val="tx1"/>
            </a:solidFill>
            <a:round/>
            <a:headEnd/>
            <a:tailEnd/>
          </a:ln>
        </p:spPr>
        <p:txBody>
          <a:bodyPr/>
          <a:lstStyle/>
          <a:p>
            <a:endParaRPr lang="es-ES"/>
          </a:p>
        </p:txBody>
      </p:sp>
      <p:sp>
        <p:nvSpPr>
          <p:cNvPr id="178193" name="Line 46"/>
          <p:cNvSpPr>
            <a:spLocks noChangeShapeType="1"/>
          </p:cNvSpPr>
          <p:nvPr/>
        </p:nvSpPr>
        <p:spPr bwMode="auto">
          <a:xfrm flipH="1" flipV="1">
            <a:off x="4787900" y="2924175"/>
            <a:ext cx="1728788" cy="1225550"/>
          </a:xfrm>
          <a:prstGeom prst="line">
            <a:avLst/>
          </a:prstGeom>
          <a:noFill/>
          <a:ln w="31750">
            <a:solidFill>
              <a:schemeClr val="tx1"/>
            </a:solidFill>
            <a:round/>
            <a:headEnd/>
            <a:tailEnd/>
          </a:ln>
        </p:spPr>
        <p:txBody>
          <a:bodyPr/>
          <a:lstStyle/>
          <a:p>
            <a:endParaRPr lang="es-ES"/>
          </a:p>
        </p:txBody>
      </p:sp>
      <p:sp>
        <p:nvSpPr>
          <p:cNvPr id="178194" name="Line 47"/>
          <p:cNvSpPr>
            <a:spLocks noChangeShapeType="1"/>
          </p:cNvSpPr>
          <p:nvPr/>
        </p:nvSpPr>
        <p:spPr bwMode="auto">
          <a:xfrm flipH="1" flipV="1">
            <a:off x="4859338" y="2924175"/>
            <a:ext cx="1657350" cy="2449513"/>
          </a:xfrm>
          <a:prstGeom prst="line">
            <a:avLst/>
          </a:prstGeom>
          <a:noFill/>
          <a:ln w="31750">
            <a:solidFill>
              <a:schemeClr val="tx1"/>
            </a:solidFill>
            <a:round/>
            <a:headEnd/>
            <a:tailEnd/>
          </a:ln>
        </p:spPr>
        <p:txBody>
          <a:bodyPr/>
          <a:lstStyle/>
          <a:p>
            <a:endParaRPr lang="es-ES"/>
          </a:p>
        </p:txBody>
      </p:sp>
      <p:sp>
        <p:nvSpPr>
          <p:cNvPr id="178195" name="Line 4"/>
          <p:cNvSpPr>
            <a:spLocks noChangeShapeType="1"/>
          </p:cNvSpPr>
          <p:nvPr/>
        </p:nvSpPr>
        <p:spPr bwMode="auto">
          <a:xfrm>
            <a:off x="4132263" y="2843213"/>
            <a:ext cx="0" cy="1008062"/>
          </a:xfrm>
          <a:prstGeom prst="line">
            <a:avLst/>
          </a:prstGeom>
          <a:noFill/>
          <a:ln w="31750">
            <a:solidFill>
              <a:schemeClr val="tx1"/>
            </a:solidFill>
            <a:round/>
            <a:headEnd/>
            <a:tailEnd/>
          </a:ln>
        </p:spPr>
        <p:txBody>
          <a:bodyPr/>
          <a:lstStyle/>
          <a:p>
            <a:endParaRPr lang="es-ES"/>
          </a:p>
        </p:txBody>
      </p:sp>
      <p:sp>
        <p:nvSpPr>
          <p:cNvPr id="178196" name="Line 5"/>
          <p:cNvSpPr>
            <a:spLocks noChangeShapeType="1"/>
          </p:cNvSpPr>
          <p:nvPr/>
        </p:nvSpPr>
        <p:spPr bwMode="auto">
          <a:xfrm>
            <a:off x="4203700" y="2843213"/>
            <a:ext cx="0" cy="1008062"/>
          </a:xfrm>
          <a:prstGeom prst="line">
            <a:avLst/>
          </a:prstGeom>
          <a:noFill/>
          <a:ln w="31750">
            <a:solidFill>
              <a:schemeClr val="tx1"/>
            </a:solidFill>
            <a:round/>
            <a:headEnd/>
            <a:tailEnd/>
          </a:ln>
        </p:spPr>
        <p:txBody>
          <a:bodyPr/>
          <a:lstStyle/>
          <a:p>
            <a:endParaRPr lang="es-ES"/>
          </a:p>
        </p:txBody>
      </p:sp>
      <p:sp>
        <p:nvSpPr>
          <p:cNvPr id="178197" name="Line 6"/>
          <p:cNvSpPr>
            <a:spLocks noChangeShapeType="1"/>
          </p:cNvSpPr>
          <p:nvPr/>
        </p:nvSpPr>
        <p:spPr bwMode="auto">
          <a:xfrm>
            <a:off x="4276725" y="2843213"/>
            <a:ext cx="0" cy="1008062"/>
          </a:xfrm>
          <a:prstGeom prst="line">
            <a:avLst/>
          </a:prstGeom>
          <a:noFill/>
          <a:ln w="31750">
            <a:solidFill>
              <a:schemeClr val="tx1"/>
            </a:solidFill>
            <a:round/>
            <a:headEnd/>
            <a:tailEnd/>
          </a:ln>
        </p:spPr>
        <p:txBody>
          <a:bodyPr/>
          <a:lstStyle/>
          <a:p>
            <a:endParaRPr lang="es-ES"/>
          </a:p>
        </p:txBody>
      </p:sp>
      <p:sp>
        <p:nvSpPr>
          <p:cNvPr id="178198" name="Line 7"/>
          <p:cNvSpPr>
            <a:spLocks noChangeShapeType="1"/>
          </p:cNvSpPr>
          <p:nvPr/>
        </p:nvSpPr>
        <p:spPr bwMode="auto">
          <a:xfrm>
            <a:off x="4348163" y="2843213"/>
            <a:ext cx="0" cy="1008062"/>
          </a:xfrm>
          <a:prstGeom prst="line">
            <a:avLst/>
          </a:prstGeom>
          <a:noFill/>
          <a:ln w="31750">
            <a:solidFill>
              <a:schemeClr val="tx1"/>
            </a:solidFill>
            <a:round/>
            <a:headEnd/>
            <a:tailEnd/>
          </a:ln>
        </p:spPr>
        <p:txBody>
          <a:bodyPr/>
          <a:lstStyle/>
          <a:p>
            <a:endParaRPr lang="es-ES"/>
          </a:p>
        </p:txBody>
      </p:sp>
      <p:sp>
        <p:nvSpPr>
          <p:cNvPr id="178199" name="Line 8"/>
          <p:cNvSpPr>
            <a:spLocks noChangeShapeType="1"/>
          </p:cNvSpPr>
          <p:nvPr/>
        </p:nvSpPr>
        <p:spPr bwMode="auto">
          <a:xfrm>
            <a:off x="4419600" y="2843213"/>
            <a:ext cx="0" cy="1008062"/>
          </a:xfrm>
          <a:prstGeom prst="line">
            <a:avLst/>
          </a:prstGeom>
          <a:noFill/>
          <a:ln w="31750">
            <a:solidFill>
              <a:schemeClr val="tx1"/>
            </a:solidFill>
            <a:round/>
            <a:headEnd/>
            <a:tailEnd/>
          </a:ln>
        </p:spPr>
        <p:txBody>
          <a:bodyPr/>
          <a:lstStyle/>
          <a:p>
            <a:endParaRPr lang="es-ES"/>
          </a:p>
        </p:txBody>
      </p:sp>
      <p:sp>
        <p:nvSpPr>
          <p:cNvPr id="178200" name="Line 9"/>
          <p:cNvSpPr>
            <a:spLocks noChangeShapeType="1"/>
          </p:cNvSpPr>
          <p:nvPr/>
        </p:nvSpPr>
        <p:spPr bwMode="auto">
          <a:xfrm>
            <a:off x="4492625" y="2843213"/>
            <a:ext cx="0" cy="1008062"/>
          </a:xfrm>
          <a:prstGeom prst="line">
            <a:avLst/>
          </a:prstGeom>
          <a:noFill/>
          <a:ln w="31750">
            <a:solidFill>
              <a:schemeClr val="tx1"/>
            </a:solidFill>
            <a:round/>
            <a:headEnd/>
            <a:tailEnd/>
          </a:ln>
        </p:spPr>
        <p:txBody>
          <a:bodyPr/>
          <a:lstStyle/>
          <a:p>
            <a:endParaRPr lang="es-ES"/>
          </a:p>
        </p:txBody>
      </p:sp>
      <p:sp>
        <p:nvSpPr>
          <p:cNvPr id="178201" name="Line 10"/>
          <p:cNvSpPr>
            <a:spLocks noChangeShapeType="1"/>
          </p:cNvSpPr>
          <p:nvPr/>
        </p:nvSpPr>
        <p:spPr bwMode="auto">
          <a:xfrm>
            <a:off x="4564063" y="2843213"/>
            <a:ext cx="0" cy="1008062"/>
          </a:xfrm>
          <a:prstGeom prst="line">
            <a:avLst/>
          </a:prstGeom>
          <a:noFill/>
          <a:ln w="31750">
            <a:solidFill>
              <a:schemeClr val="tx1"/>
            </a:solidFill>
            <a:round/>
            <a:headEnd/>
            <a:tailEnd/>
          </a:ln>
        </p:spPr>
        <p:txBody>
          <a:bodyPr/>
          <a:lstStyle/>
          <a:p>
            <a:endParaRPr lang="es-ES"/>
          </a:p>
        </p:txBody>
      </p:sp>
      <p:sp>
        <p:nvSpPr>
          <p:cNvPr id="178202" name="Line 11"/>
          <p:cNvSpPr>
            <a:spLocks noChangeShapeType="1"/>
          </p:cNvSpPr>
          <p:nvPr/>
        </p:nvSpPr>
        <p:spPr bwMode="auto">
          <a:xfrm>
            <a:off x="4637088" y="2843213"/>
            <a:ext cx="0" cy="1008062"/>
          </a:xfrm>
          <a:prstGeom prst="line">
            <a:avLst/>
          </a:prstGeom>
          <a:noFill/>
          <a:ln w="31750">
            <a:solidFill>
              <a:schemeClr val="tx1"/>
            </a:solidFill>
            <a:round/>
            <a:headEnd/>
            <a:tailEnd/>
          </a:ln>
        </p:spPr>
        <p:txBody>
          <a:bodyPr/>
          <a:lstStyle/>
          <a:p>
            <a:endParaRPr lang="es-ES"/>
          </a:p>
        </p:txBody>
      </p:sp>
      <p:pic>
        <p:nvPicPr>
          <p:cNvPr id="178203" name="Picture 12"/>
          <p:cNvPicPr>
            <a:picLocks noChangeArrowheads="1"/>
          </p:cNvPicPr>
          <p:nvPr/>
        </p:nvPicPr>
        <p:blipFill>
          <a:blip r:embed="rId3" cstate="print"/>
          <a:srcRect/>
          <a:stretch>
            <a:fillRect/>
          </a:stretch>
        </p:blipFill>
        <p:spPr bwMode="auto">
          <a:xfrm>
            <a:off x="3852863" y="2565400"/>
            <a:ext cx="1295400" cy="619125"/>
          </a:xfrm>
          <a:prstGeom prst="rect">
            <a:avLst/>
          </a:prstGeom>
          <a:noFill/>
          <a:ln w="12700">
            <a:noFill/>
            <a:miter lim="800000"/>
            <a:headEnd/>
            <a:tailEnd/>
          </a:ln>
        </p:spPr>
      </p:pic>
      <p:pic>
        <p:nvPicPr>
          <p:cNvPr id="178204" name="Picture 13"/>
          <p:cNvPicPr>
            <a:picLocks noChangeArrowheads="1"/>
          </p:cNvPicPr>
          <p:nvPr/>
        </p:nvPicPr>
        <p:blipFill>
          <a:blip r:embed="rId3" cstate="print"/>
          <a:srcRect/>
          <a:stretch>
            <a:fillRect/>
          </a:stretch>
        </p:blipFill>
        <p:spPr bwMode="auto">
          <a:xfrm>
            <a:off x="3700463" y="3490913"/>
            <a:ext cx="1295400" cy="619125"/>
          </a:xfrm>
          <a:prstGeom prst="rect">
            <a:avLst/>
          </a:prstGeom>
          <a:noFill/>
          <a:ln w="12700">
            <a:noFill/>
            <a:miter lim="800000"/>
            <a:headEnd/>
            <a:tailEnd/>
          </a:ln>
        </p:spPr>
      </p:pic>
      <p:sp>
        <p:nvSpPr>
          <p:cNvPr id="178205" name="Text Box 14"/>
          <p:cNvSpPr txBox="1">
            <a:spLocks noChangeArrowheads="1"/>
          </p:cNvSpPr>
          <p:nvPr/>
        </p:nvSpPr>
        <p:spPr bwMode="auto">
          <a:xfrm>
            <a:off x="4205288" y="2852738"/>
            <a:ext cx="312737" cy="304800"/>
          </a:xfrm>
          <a:prstGeom prst="rect">
            <a:avLst/>
          </a:prstGeom>
          <a:noFill/>
          <a:ln w="9525">
            <a:noFill/>
            <a:miter lim="800000"/>
            <a:headEnd/>
            <a:tailEnd/>
          </a:ln>
        </p:spPr>
        <p:txBody>
          <a:bodyPr wrap="none">
            <a:spAutoFit/>
          </a:bodyPr>
          <a:lstStyle/>
          <a:p>
            <a:r>
              <a:rPr lang="es-ES" sz="1400" b="1"/>
              <a:t>A</a:t>
            </a:r>
          </a:p>
        </p:txBody>
      </p:sp>
      <p:sp>
        <p:nvSpPr>
          <p:cNvPr id="178206" name="Text Box 15"/>
          <p:cNvSpPr txBox="1">
            <a:spLocks noChangeArrowheads="1"/>
          </p:cNvSpPr>
          <p:nvPr/>
        </p:nvSpPr>
        <p:spPr bwMode="auto">
          <a:xfrm>
            <a:off x="4060825" y="3789363"/>
            <a:ext cx="312738" cy="304800"/>
          </a:xfrm>
          <a:prstGeom prst="rect">
            <a:avLst/>
          </a:prstGeom>
          <a:noFill/>
          <a:ln w="9525">
            <a:noFill/>
            <a:miter lim="800000"/>
            <a:headEnd/>
            <a:tailEnd/>
          </a:ln>
        </p:spPr>
        <p:txBody>
          <a:bodyPr wrap="none">
            <a:spAutoFit/>
          </a:bodyPr>
          <a:lstStyle/>
          <a:p>
            <a:r>
              <a:rPr lang="es-ES" sz="1400" b="1"/>
              <a:t>B</a:t>
            </a:r>
          </a:p>
        </p:txBody>
      </p:sp>
      <p:pic>
        <p:nvPicPr>
          <p:cNvPr id="178207" name="Picture 16"/>
          <p:cNvPicPr>
            <a:picLocks noChangeArrowheads="1"/>
          </p:cNvPicPr>
          <p:nvPr/>
        </p:nvPicPr>
        <p:blipFill>
          <a:blip r:embed="rId3" cstate="print"/>
          <a:srcRect/>
          <a:stretch>
            <a:fillRect/>
          </a:stretch>
        </p:blipFill>
        <p:spPr bwMode="auto">
          <a:xfrm>
            <a:off x="1835150" y="1628775"/>
            <a:ext cx="790575" cy="377825"/>
          </a:xfrm>
          <a:prstGeom prst="rect">
            <a:avLst/>
          </a:prstGeom>
          <a:noFill/>
          <a:ln w="12700">
            <a:noFill/>
            <a:miter lim="800000"/>
            <a:headEnd/>
            <a:tailEnd/>
          </a:ln>
        </p:spPr>
      </p:pic>
      <p:sp>
        <p:nvSpPr>
          <p:cNvPr id="178208" name="Text Box 17"/>
          <p:cNvSpPr txBox="1">
            <a:spLocks noChangeArrowheads="1"/>
          </p:cNvSpPr>
          <p:nvPr/>
        </p:nvSpPr>
        <p:spPr bwMode="auto">
          <a:xfrm>
            <a:off x="1954213" y="1730375"/>
            <a:ext cx="312737" cy="304800"/>
          </a:xfrm>
          <a:prstGeom prst="rect">
            <a:avLst/>
          </a:prstGeom>
          <a:noFill/>
          <a:ln w="9525">
            <a:noFill/>
            <a:miter lim="800000"/>
            <a:headEnd/>
            <a:tailEnd/>
          </a:ln>
        </p:spPr>
        <p:txBody>
          <a:bodyPr wrap="none">
            <a:spAutoFit/>
          </a:bodyPr>
          <a:lstStyle/>
          <a:p>
            <a:r>
              <a:rPr lang="es-ES" sz="1400" b="1"/>
              <a:t>C</a:t>
            </a:r>
          </a:p>
        </p:txBody>
      </p:sp>
      <p:pic>
        <p:nvPicPr>
          <p:cNvPr id="178209" name="Picture 18"/>
          <p:cNvPicPr>
            <a:picLocks noChangeArrowheads="1"/>
          </p:cNvPicPr>
          <p:nvPr/>
        </p:nvPicPr>
        <p:blipFill>
          <a:blip r:embed="rId3" cstate="print"/>
          <a:srcRect/>
          <a:stretch>
            <a:fillRect/>
          </a:stretch>
        </p:blipFill>
        <p:spPr bwMode="auto">
          <a:xfrm>
            <a:off x="1836738" y="2735263"/>
            <a:ext cx="790575" cy="377825"/>
          </a:xfrm>
          <a:prstGeom prst="rect">
            <a:avLst/>
          </a:prstGeom>
          <a:noFill/>
          <a:ln w="12700">
            <a:noFill/>
            <a:miter lim="800000"/>
            <a:headEnd/>
            <a:tailEnd/>
          </a:ln>
        </p:spPr>
      </p:pic>
      <p:sp>
        <p:nvSpPr>
          <p:cNvPr id="178210" name="Text Box 19"/>
          <p:cNvSpPr txBox="1">
            <a:spLocks noChangeArrowheads="1"/>
          </p:cNvSpPr>
          <p:nvPr/>
        </p:nvSpPr>
        <p:spPr bwMode="auto">
          <a:xfrm>
            <a:off x="1955800" y="2836863"/>
            <a:ext cx="312738" cy="304800"/>
          </a:xfrm>
          <a:prstGeom prst="rect">
            <a:avLst/>
          </a:prstGeom>
          <a:noFill/>
          <a:ln w="9525">
            <a:noFill/>
            <a:miter lim="800000"/>
            <a:headEnd/>
            <a:tailEnd/>
          </a:ln>
        </p:spPr>
        <p:txBody>
          <a:bodyPr wrap="none">
            <a:spAutoFit/>
          </a:bodyPr>
          <a:lstStyle/>
          <a:p>
            <a:r>
              <a:rPr lang="es-ES" sz="1400" b="1"/>
              <a:t>D</a:t>
            </a:r>
          </a:p>
        </p:txBody>
      </p:sp>
      <p:pic>
        <p:nvPicPr>
          <p:cNvPr id="178211" name="Picture 20"/>
          <p:cNvPicPr>
            <a:picLocks noChangeArrowheads="1"/>
          </p:cNvPicPr>
          <p:nvPr/>
        </p:nvPicPr>
        <p:blipFill>
          <a:blip r:embed="rId3" cstate="print"/>
          <a:srcRect/>
          <a:stretch>
            <a:fillRect/>
          </a:stretch>
        </p:blipFill>
        <p:spPr bwMode="auto">
          <a:xfrm>
            <a:off x="1763713" y="4005263"/>
            <a:ext cx="790575" cy="377825"/>
          </a:xfrm>
          <a:prstGeom prst="rect">
            <a:avLst/>
          </a:prstGeom>
          <a:noFill/>
          <a:ln w="12700">
            <a:noFill/>
            <a:miter lim="800000"/>
            <a:headEnd/>
            <a:tailEnd/>
          </a:ln>
        </p:spPr>
      </p:pic>
      <p:sp>
        <p:nvSpPr>
          <p:cNvPr id="178212" name="Text Box 21"/>
          <p:cNvSpPr txBox="1">
            <a:spLocks noChangeArrowheads="1"/>
          </p:cNvSpPr>
          <p:nvPr/>
        </p:nvSpPr>
        <p:spPr bwMode="auto">
          <a:xfrm>
            <a:off x="1882775" y="4106863"/>
            <a:ext cx="303213" cy="304800"/>
          </a:xfrm>
          <a:prstGeom prst="rect">
            <a:avLst/>
          </a:prstGeom>
          <a:noFill/>
          <a:ln w="9525">
            <a:noFill/>
            <a:miter lim="800000"/>
            <a:headEnd/>
            <a:tailEnd/>
          </a:ln>
        </p:spPr>
        <p:txBody>
          <a:bodyPr wrap="none">
            <a:spAutoFit/>
          </a:bodyPr>
          <a:lstStyle/>
          <a:p>
            <a:r>
              <a:rPr lang="es-ES" sz="1400" b="1"/>
              <a:t>E</a:t>
            </a:r>
          </a:p>
        </p:txBody>
      </p:sp>
      <p:pic>
        <p:nvPicPr>
          <p:cNvPr id="178213" name="Picture 22"/>
          <p:cNvPicPr>
            <a:picLocks noChangeArrowheads="1"/>
          </p:cNvPicPr>
          <p:nvPr/>
        </p:nvPicPr>
        <p:blipFill>
          <a:blip r:embed="rId3" cstate="print"/>
          <a:srcRect/>
          <a:stretch>
            <a:fillRect/>
          </a:stretch>
        </p:blipFill>
        <p:spPr bwMode="auto">
          <a:xfrm>
            <a:off x="1763713" y="5183188"/>
            <a:ext cx="790575" cy="377825"/>
          </a:xfrm>
          <a:prstGeom prst="rect">
            <a:avLst/>
          </a:prstGeom>
          <a:noFill/>
          <a:ln w="12700">
            <a:noFill/>
            <a:miter lim="800000"/>
            <a:headEnd/>
            <a:tailEnd/>
          </a:ln>
        </p:spPr>
      </p:pic>
      <p:sp>
        <p:nvSpPr>
          <p:cNvPr id="178214" name="Text Box 23"/>
          <p:cNvSpPr txBox="1">
            <a:spLocks noChangeArrowheads="1"/>
          </p:cNvSpPr>
          <p:nvPr/>
        </p:nvSpPr>
        <p:spPr bwMode="auto">
          <a:xfrm>
            <a:off x="1882775" y="5284788"/>
            <a:ext cx="292100" cy="304800"/>
          </a:xfrm>
          <a:prstGeom prst="rect">
            <a:avLst/>
          </a:prstGeom>
          <a:noFill/>
          <a:ln w="9525">
            <a:noFill/>
            <a:miter lim="800000"/>
            <a:headEnd/>
            <a:tailEnd/>
          </a:ln>
        </p:spPr>
        <p:txBody>
          <a:bodyPr wrap="none">
            <a:spAutoFit/>
          </a:bodyPr>
          <a:lstStyle/>
          <a:p>
            <a:r>
              <a:rPr lang="es-ES" sz="1400" b="1"/>
              <a:t>F</a:t>
            </a:r>
          </a:p>
        </p:txBody>
      </p:sp>
      <p:pic>
        <p:nvPicPr>
          <p:cNvPr id="178215" name="Picture 24"/>
          <p:cNvPicPr>
            <a:picLocks noChangeArrowheads="1"/>
          </p:cNvPicPr>
          <p:nvPr/>
        </p:nvPicPr>
        <p:blipFill>
          <a:blip r:embed="rId3" cstate="print"/>
          <a:srcRect/>
          <a:stretch>
            <a:fillRect/>
          </a:stretch>
        </p:blipFill>
        <p:spPr bwMode="auto">
          <a:xfrm>
            <a:off x="6372225" y="1557338"/>
            <a:ext cx="790575" cy="377825"/>
          </a:xfrm>
          <a:prstGeom prst="rect">
            <a:avLst/>
          </a:prstGeom>
          <a:noFill/>
          <a:ln w="12700">
            <a:noFill/>
            <a:miter lim="800000"/>
            <a:headEnd/>
            <a:tailEnd/>
          </a:ln>
        </p:spPr>
      </p:pic>
      <p:sp>
        <p:nvSpPr>
          <p:cNvPr id="178216" name="Text Box 25"/>
          <p:cNvSpPr txBox="1">
            <a:spLocks noChangeArrowheads="1"/>
          </p:cNvSpPr>
          <p:nvPr/>
        </p:nvSpPr>
        <p:spPr bwMode="auto">
          <a:xfrm>
            <a:off x="6491288" y="1658938"/>
            <a:ext cx="322262" cy="304800"/>
          </a:xfrm>
          <a:prstGeom prst="rect">
            <a:avLst/>
          </a:prstGeom>
          <a:noFill/>
          <a:ln w="9525">
            <a:noFill/>
            <a:miter lim="800000"/>
            <a:headEnd/>
            <a:tailEnd/>
          </a:ln>
        </p:spPr>
        <p:txBody>
          <a:bodyPr wrap="none">
            <a:spAutoFit/>
          </a:bodyPr>
          <a:lstStyle/>
          <a:p>
            <a:r>
              <a:rPr lang="es-ES" sz="1400" b="1"/>
              <a:t>G</a:t>
            </a:r>
          </a:p>
        </p:txBody>
      </p:sp>
      <p:pic>
        <p:nvPicPr>
          <p:cNvPr id="178217" name="Picture 26"/>
          <p:cNvPicPr>
            <a:picLocks noChangeArrowheads="1"/>
          </p:cNvPicPr>
          <p:nvPr/>
        </p:nvPicPr>
        <p:blipFill>
          <a:blip r:embed="rId3" cstate="print"/>
          <a:srcRect/>
          <a:stretch>
            <a:fillRect/>
          </a:stretch>
        </p:blipFill>
        <p:spPr bwMode="auto">
          <a:xfrm>
            <a:off x="6373813" y="2663825"/>
            <a:ext cx="790575" cy="377825"/>
          </a:xfrm>
          <a:prstGeom prst="rect">
            <a:avLst/>
          </a:prstGeom>
          <a:noFill/>
          <a:ln w="12700">
            <a:noFill/>
            <a:miter lim="800000"/>
            <a:headEnd/>
            <a:tailEnd/>
          </a:ln>
        </p:spPr>
      </p:pic>
      <p:sp>
        <p:nvSpPr>
          <p:cNvPr id="178218" name="Text Box 27"/>
          <p:cNvSpPr txBox="1">
            <a:spLocks noChangeArrowheads="1"/>
          </p:cNvSpPr>
          <p:nvPr/>
        </p:nvSpPr>
        <p:spPr bwMode="auto">
          <a:xfrm>
            <a:off x="6492875" y="2765425"/>
            <a:ext cx="312738" cy="304800"/>
          </a:xfrm>
          <a:prstGeom prst="rect">
            <a:avLst/>
          </a:prstGeom>
          <a:noFill/>
          <a:ln w="9525">
            <a:noFill/>
            <a:miter lim="800000"/>
            <a:headEnd/>
            <a:tailEnd/>
          </a:ln>
        </p:spPr>
        <p:txBody>
          <a:bodyPr wrap="none">
            <a:spAutoFit/>
          </a:bodyPr>
          <a:lstStyle/>
          <a:p>
            <a:r>
              <a:rPr lang="es-ES" sz="1400" b="1"/>
              <a:t>H</a:t>
            </a:r>
          </a:p>
        </p:txBody>
      </p:sp>
      <p:pic>
        <p:nvPicPr>
          <p:cNvPr id="178219" name="Picture 28"/>
          <p:cNvPicPr>
            <a:picLocks noChangeArrowheads="1"/>
          </p:cNvPicPr>
          <p:nvPr/>
        </p:nvPicPr>
        <p:blipFill>
          <a:blip r:embed="rId3" cstate="print"/>
          <a:srcRect/>
          <a:stretch>
            <a:fillRect/>
          </a:stretch>
        </p:blipFill>
        <p:spPr bwMode="auto">
          <a:xfrm>
            <a:off x="6300788" y="3933825"/>
            <a:ext cx="790575" cy="377825"/>
          </a:xfrm>
          <a:prstGeom prst="rect">
            <a:avLst/>
          </a:prstGeom>
          <a:noFill/>
          <a:ln w="12700">
            <a:noFill/>
            <a:miter lim="800000"/>
            <a:headEnd/>
            <a:tailEnd/>
          </a:ln>
        </p:spPr>
      </p:pic>
      <p:sp>
        <p:nvSpPr>
          <p:cNvPr id="178220" name="Text Box 29"/>
          <p:cNvSpPr txBox="1">
            <a:spLocks noChangeArrowheads="1"/>
          </p:cNvSpPr>
          <p:nvPr/>
        </p:nvSpPr>
        <p:spPr bwMode="auto">
          <a:xfrm>
            <a:off x="6419850" y="4035425"/>
            <a:ext cx="233363" cy="304800"/>
          </a:xfrm>
          <a:prstGeom prst="rect">
            <a:avLst/>
          </a:prstGeom>
          <a:noFill/>
          <a:ln w="9525">
            <a:noFill/>
            <a:miter lim="800000"/>
            <a:headEnd/>
            <a:tailEnd/>
          </a:ln>
        </p:spPr>
        <p:txBody>
          <a:bodyPr wrap="none">
            <a:spAutoFit/>
          </a:bodyPr>
          <a:lstStyle/>
          <a:p>
            <a:r>
              <a:rPr lang="es-ES" sz="1400" b="1"/>
              <a:t>I</a:t>
            </a:r>
          </a:p>
        </p:txBody>
      </p:sp>
      <p:pic>
        <p:nvPicPr>
          <p:cNvPr id="178221" name="Picture 30"/>
          <p:cNvPicPr>
            <a:picLocks noChangeArrowheads="1"/>
          </p:cNvPicPr>
          <p:nvPr/>
        </p:nvPicPr>
        <p:blipFill>
          <a:blip r:embed="rId3" cstate="print"/>
          <a:srcRect/>
          <a:stretch>
            <a:fillRect/>
          </a:stretch>
        </p:blipFill>
        <p:spPr bwMode="auto">
          <a:xfrm>
            <a:off x="6300788" y="5111750"/>
            <a:ext cx="790575" cy="377825"/>
          </a:xfrm>
          <a:prstGeom prst="rect">
            <a:avLst/>
          </a:prstGeom>
          <a:noFill/>
          <a:ln w="12700">
            <a:noFill/>
            <a:miter lim="800000"/>
            <a:headEnd/>
            <a:tailEnd/>
          </a:ln>
        </p:spPr>
      </p:pic>
      <p:sp>
        <p:nvSpPr>
          <p:cNvPr id="178222" name="Text Box 31"/>
          <p:cNvSpPr txBox="1">
            <a:spLocks noChangeArrowheads="1"/>
          </p:cNvSpPr>
          <p:nvPr/>
        </p:nvSpPr>
        <p:spPr bwMode="auto">
          <a:xfrm>
            <a:off x="6419850" y="5213350"/>
            <a:ext cx="282575" cy="304800"/>
          </a:xfrm>
          <a:prstGeom prst="rect">
            <a:avLst/>
          </a:prstGeom>
          <a:noFill/>
          <a:ln w="9525">
            <a:noFill/>
            <a:miter lim="800000"/>
            <a:headEnd/>
            <a:tailEnd/>
          </a:ln>
        </p:spPr>
        <p:txBody>
          <a:bodyPr wrap="none">
            <a:spAutoFit/>
          </a:bodyPr>
          <a:lstStyle/>
          <a:p>
            <a:r>
              <a:rPr lang="es-ES" sz="1400" b="1"/>
              <a:t>J</a:t>
            </a:r>
          </a:p>
        </p:txBody>
      </p:sp>
      <p:sp>
        <p:nvSpPr>
          <p:cNvPr id="178223" name="Text Box 48"/>
          <p:cNvSpPr txBox="1">
            <a:spLocks noChangeArrowheads="1"/>
          </p:cNvSpPr>
          <p:nvPr/>
        </p:nvSpPr>
        <p:spPr bwMode="auto">
          <a:xfrm>
            <a:off x="1187450" y="260350"/>
            <a:ext cx="6697663" cy="1066800"/>
          </a:xfrm>
          <a:prstGeom prst="rect">
            <a:avLst/>
          </a:prstGeom>
          <a:noFill/>
          <a:ln w="9525">
            <a:noFill/>
            <a:miter lim="800000"/>
            <a:headEnd/>
            <a:tailEnd/>
          </a:ln>
        </p:spPr>
        <p:txBody>
          <a:bodyPr>
            <a:spAutoFit/>
          </a:bodyPr>
          <a:lstStyle/>
          <a:p>
            <a:pPr algn="ctr">
              <a:spcBef>
                <a:spcPct val="50000"/>
              </a:spcBef>
            </a:pPr>
            <a:r>
              <a:rPr lang="es-ES_tradnl" sz="3200">
                <a:latin typeface="Times New Roman" pitchFamily="18" charset="0"/>
              </a:rPr>
              <a:t>Topología lógica correspondiente al anillo CWDM de la red anterior</a:t>
            </a:r>
            <a:endParaRPr lang="es-ES" sz="3200">
              <a:latin typeface="Times New Roman" pitchFamily="18" charset="0"/>
            </a:endParaRPr>
          </a:p>
        </p:txBody>
      </p:sp>
      <p:sp>
        <p:nvSpPr>
          <p:cNvPr id="178224" name="Text Box 49"/>
          <p:cNvSpPr txBox="1">
            <a:spLocks noChangeArrowheads="1"/>
          </p:cNvSpPr>
          <p:nvPr/>
        </p:nvSpPr>
        <p:spPr bwMode="auto">
          <a:xfrm>
            <a:off x="2916238" y="5237163"/>
            <a:ext cx="2714625" cy="639762"/>
          </a:xfrm>
          <a:prstGeom prst="rect">
            <a:avLst/>
          </a:prstGeom>
          <a:noFill/>
          <a:ln w="9525">
            <a:noFill/>
            <a:miter lim="800000"/>
            <a:headEnd/>
            <a:tailEnd/>
          </a:ln>
        </p:spPr>
        <p:txBody>
          <a:bodyPr>
            <a:spAutoFit/>
          </a:bodyPr>
          <a:lstStyle/>
          <a:p>
            <a:pPr algn="ctr"/>
            <a:r>
              <a:rPr lang="es-ES_tradnl" sz="1200" b="1">
                <a:sym typeface="Symbol" pitchFamily="18" charset="2"/>
              </a:rPr>
              <a:t>En caso de un corte en el anillo el servicio se restablecería mediante Spanning Tree, OSPF, IS-IS, etc.</a:t>
            </a:r>
            <a:endParaRPr lang="es-ES" sz="1200" b="1" baseline="-25000">
              <a:sym typeface="Symbol" pitchFamily="18" charset="2"/>
            </a:endParaRPr>
          </a:p>
        </p:txBody>
      </p:sp>
      <p:sp>
        <p:nvSpPr>
          <p:cNvPr id="52" name="51 Marcador de número de diapositiva"/>
          <p:cNvSpPr>
            <a:spLocks noGrp="1"/>
          </p:cNvSpPr>
          <p:nvPr>
            <p:ph type="sldNum" sz="quarter" idx="10"/>
          </p:nvPr>
        </p:nvSpPr>
        <p:spPr/>
        <p:txBody>
          <a:bodyPr/>
          <a:lstStyle/>
          <a:p>
            <a:pPr>
              <a:defRPr/>
            </a:pPr>
            <a:r>
              <a:rPr lang="es-ES" dirty="0" smtClean="0"/>
              <a:t>Ampliación Redes 4-</a:t>
            </a:r>
            <a:fld id="{75B934D2-A616-4DD7-AAB4-E2004D8F3994}" type="slidenum">
              <a:rPr lang="es-ES" smtClean="0"/>
              <a:pPr>
                <a:defRPr/>
              </a:pPr>
              <a:t>77</a:t>
            </a:fld>
            <a:endParaRPr lang="es-E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1960" y="242862"/>
            <a:ext cx="4823180" cy="584775"/>
          </a:xfrm>
          <a:prstGeom prst="rect">
            <a:avLst/>
          </a:prstGeom>
          <a:noFill/>
        </p:spPr>
        <p:txBody>
          <a:bodyPr wrap="none" rtlCol="0">
            <a:spAutoFit/>
          </a:bodyPr>
          <a:lstStyle/>
          <a:p>
            <a:r>
              <a:rPr lang="es-ES" sz="3200" dirty="0" smtClean="0"/>
              <a:t>Febrero 2005. Problema 3.1</a:t>
            </a:r>
            <a:endParaRPr lang="es-ES" sz="3200" dirty="0"/>
          </a:p>
        </p:txBody>
      </p:sp>
      <p:sp>
        <p:nvSpPr>
          <p:cNvPr id="6155" name="Rectangle 11"/>
          <p:cNvSpPr>
            <a:spLocks noChangeArrowheads="1"/>
          </p:cNvSpPr>
          <p:nvPr/>
        </p:nvSpPr>
        <p:spPr bwMode="auto">
          <a:xfrm>
            <a:off x="1857420" y="920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pSp>
        <p:nvGrpSpPr>
          <p:cNvPr id="6145" name="Group 1"/>
          <p:cNvGrpSpPr>
            <a:grpSpLocks noChangeAspect="1"/>
          </p:cNvGrpSpPr>
          <p:nvPr/>
        </p:nvGrpSpPr>
        <p:grpSpPr bwMode="auto">
          <a:xfrm>
            <a:off x="3378225" y="1071546"/>
            <a:ext cx="4837113" cy="184150"/>
            <a:chOff x="2272" y="2298"/>
            <a:chExt cx="6483" cy="249"/>
          </a:xfrm>
        </p:grpSpPr>
        <p:sp>
          <p:nvSpPr>
            <p:cNvPr id="6154" name="AutoShape 10"/>
            <p:cNvSpPr>
              <a:spLocks noChangeAspect="1" noChangeArrowheads="1" noTextEdit="1"/>
            </p:cNvSpPr>
            <p:nvPr/>
          </p:nvSpPr>
          <p:spPr bwMode="auto">
            <a:xfrm>
              <a:off x="2272" y="2298"/>
              <a:ext cx="6483" cy="249"/>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3" name="AutoShape 9"/>
            <p:cNvSpPr>
              <a:spLocks noChangeAspect="1" noChangeArrowheads="1"/>
            </p:cNvSpPr>
            <p:nvPr/>
          </p:nvSpPr>
          <p:spPr bwMode="auto">
            <a:xfrm>
              <a:off x="2272" y="2298"/>
              <a:ext cx="6483" cy="249"/>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52" name="Rectangle 8"/>
            <p:cNvSpPr>
              <a:spLocks noChangeArrowheads="1"/>
            </p:cNvSpPr>
            <p:nvPr/>
          </p:nvSpPr>
          <p:spPr bwMode="auto">
            <a:xfrm>
              <a:off x="2493" y="2298"/>
              <a:ext cx="1101" cy="240"/>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1</a:t>
              </a:r>
              <a:endParaRPr kumimoji="0" lang="es-ES" sz="1800" b="0" i="0" u="none" strike="noStrike" cap="none" normalizeH="0" baseline="0" smtClean="0">
                <a:ln>
                  <a:noFill/>
                </a:ln>
                <a:solidFill>
                  <a:schemeClr val="tx1"/>
                </a:solidFill>
                <a:effectLst/>
                <a:latin typeface="Arial" pitchFamily="34" charset="0"/>
              </a:endParaRPr>
            </a:p>
          </p:txBody>
        </p:sp>
        <p:sp>
          <p:nvSpPr>
            <p:cNvPr id="6151" name="Rectangle 7"/>
            <p:cNvSpPr>
              <a:spLocks noChangeArrowheads="1"/>
            </p:cNvSpPr>
            <p:nvPr/>
          </p:nvSpPr>
          <p:spPr bwMode="auto">
            <a:xfrm>
              <a:off x="4146" y="2307"/>
              <a:ext cx="1101" cy="240"/>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2</a:t>
              </a:r>
              <a:endParaRPr kumimoji="0" lang="es-ES" sz="1800" b="0" i="0" u="none" strike="noStrike" cap="none" normalizeH="0" baseline="0" smtClean="0">
                <a:ln>
                  <a:noFill/>
                </a:ln>
                <a:solidFill>
                  <a:schemeClr val="tx1"/>
                </a:solidFill>
                <a:effectLst/>
                <a:latin typeface="Arial" pitchFamily="34" charset="0"/>
              </a:endParaRPr>
            </a:p>
          </p:txBody>
        </p:sp>
        <p:sp>
          <p:nvSpPr>
            <p:cNvPr id="6150" name="Rectangle 6"/>
            <p:cNvSpPr>
              <a:spLocks noChangeArrowheads="1"/>
            </p:cNvSpPr>
            <p:nvPr/>
          </p:nvSpPr>
          <p:spPr bwMode="auto">
            <a:xfrm>
              <a:off x="5787" y="2300"/>
              <a:ext cx="1101" cy="243"/>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3</a:t>
              </a:r>
              <a:endParaRPr kumimoji="0" lang="es-ES" sz="1800" b="0" i="0" u="none" strike="noStrike" cap="none" normalizeH="0" baseline="0" smtClean="0">
                <a:ln>
                  <a:noFill/>
                </a:ln>
                <a:solidFill>
                  <a:schemeClr val="tx1"/>
                </a:solidFill>
                <a:effectLst/>
                <a:latin typeface="Arial" pitchFamily="34" charset="0"/>
              </a:endParaRPr>
            </a:p>
          </p:txBody>
        </p:sp>
        <p:sp>
          <p:nvSpPr>
            <p:cNvPr id="6149" name="Rectangle 5"/>
            <p:cNvSpPr>
              <a:spLocks noChangeArrowheads="1"/>
            </p:cNvSpPr>
            <p:nvPr/>
          </p:nvSpPr>
          <p:spPr bwMode="auto">
            <a:xfrm>
              <a:off x="7428" y="2300"/>
              <a:ext cx="1101" cy="243"/>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4</a:t>
              </a:r>
              <a:endParaRPr kumimoji="0" lang="es-ES" sz="1800" b="0" i="0" u="none" strike="noStrike" cap="none" normalizeH="0" baseline="0" smtClean="0">
                <a:ln>
                  <a:noFill/>
                </a:ln>
                <a:solidFill>
                  <a:schemeClr val="tx1"/>
                </a:solidFill>
                <a:effectLst/>
                <a:latin typeface="Arial" pitchFamily="34" charset="0"/>
              </a:endParaRPr>
            </a:p>
          </p:txBody>
        </p:sp>
        <p:sp>
          <p:nvSpPr>
            <p:cNvPr id="6148" name="Line 4"/>
            <p:cNvSpPr>
              <a:spLocks noChangeShapeType="1"/>
            </p:cNvSpPr>
            <p:nvPr/>
          </p:nvSpPr>
          <p:spPr bwMode="auto">
            <a:xfrm rot="5400000">
              <a:off x="3810" y="2091"/>
              <a:ext cx="0" cy="67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47" name="Line 3"/>
            <p:cNvSpPr>
              <a:spLocks noChangeShapeType="1"/>
            </p:cNvSpPr>
            <p:nvPr/>
          </p:nvSpPr>
          <p:spPr bwMode="auto">
            <a:xfrm rot="5400000">
              <a:off x="5447" y="2090"/>
              <a:ext cx="0" cy="67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46" name="Line 2"/>
            <p:cNvSpPr>
              <a:spLocks noChangeShapeType="1"/>
            </p:cNvSpPr>
            <p:nvPr/>
          </p:nvSpPr>
          <p:spPr bwMode="auto">
            <a:xfrm rot="5400000">
              <a:off x="7088" y="2079"/>
              <a:ext cx="0" cy="67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6161" name="Group 17"/>
          <p:cNvGrpSpPr>
            <a:grpSpLocks noChangeAspect="1"/>
          </p:cNvGrpSpPr>
          <p:nvPr/>
        </p:nvGrpSpPr>
        <p:grpSpPr bwMode="auto">
          <a:xfrm>
            <a:off x="3487759" y="1857364"/>
            <a:ext cx="4227513" cy="1593850"/>
            <a:chOff x="1506" y="2298"/>
            <a:chExt cx="5666" cy="2152"/>
          </a:xfrm>
        </p:grpSpPr>
        <p:sp>
          <p:nvSpPr>
            <p:cNvPr id="6182" name="AutoShape 38"/>
            <p:cNvSpPr>
              <a:spLocks noChangeAspect="1" noChangeArrowheads="1" noTextEdit="1"/>
            </p:cNvSpPr>
            <p:nvPr/>
          </p:nvSpPr>
          <p:spPr bwMode="auto">
            <a:xfrm>
              <a:off x="1506" y="2298"/>
              <a:ext cx="5666" cy="2152"/>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81" name="Rectangle 37"/>
            <p:cNvSpPr>
              <a:spLocks noChangeArrowheads="1"/>
            </p:cNvSpPr>
            <p:nvPr/>
          </p:nvSpPr>
          <p:spPr bwMode="auto">
            <a:xfrm>
              <a:off x="2272" y="3233"/>
              <a:ext cx="1101" cy="239"/>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1</a:t>
              </a:r>
              <a:endParaRPr kumimoji="0" lang="es-ES" sz="1800" b="0" i="0" u="none" strike="noStrike" cap="none" normalizeH="0" baseline="0" smtClean="0">
                <a:ln>
                  <a:noFill/>
                </a:ln>
                <a:solidFill>
                  <a:schemeClr val="tx1"/>
                </a:solidFill>
                <a:effectLst/>
                <a:latin typeface="Arial" pitchFamily="34" charset="0"/>
              </a:endParaRPr>
            </a:p>
          </p:txBody>
        </p:sp>
        <p:sp>
          <p:nvSpPr>
            <p:cNvPr id="6180" name="Rectangle 36"/>
            <p:cNvSpPr>
              <a:spLocks noChangeArrowheads="1"/>
            </p:cNvSpPr>
            <p:nvPr/>
          </p:nvSpPr>
          <p:spPr bwMode="auto">
            <a:xfrm>
              <a:off x="3985" y="2298"/>
              <a:ext cx="1816" cy="241"/>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Oficina 2        .</a:t>
              </a:r>
              <a:endParaRPr kumimoji="0" lang="es-ES" sz="1800" b="0" i="0" u="none" strike="noStrike" cap="none" normalizeH="0" baseline="0" smtClean="0">
                <a:ln>
                  <a:noFill/>
                </a:ln>
                <a:solidFill>
                  <a:schemeClr val="tx1"/>
                </a:solidFill>
                <a:effectLst/>
                <a:latin typeface="Arial" pitchFamily="34" charset="0"/>
              </a:endParaRPr>
            </a:p>
          </p:txBody>
        </p:sp>
        <p:sp>
          <p:nvSpPr>
            <p:cNvPr id="6179" name="Rectangle 35"/>
            <p:cNvSpPr>
              <a:spLocks noChangeArrowheads="1"/>
            </p:cNvSpPr>
            <p:nvPr/>
          </p:nvSpPr>
          <p:spPr bwMode="auto">
            <a:xfrm>
              <a:off x="6051" y="3262"/>
              <a:ext cx="1101" cy="241"/>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3</a:t>
              </a:r>
              <a:endParaRPr kumimoji="0" lang="es-ES" sz="1800" b="0" i="0" u="none" strike="noStrike" cap="none" normalizeH="0" baseline="0" smtClean="0">
                <a:ln>
                  <a:noFill/>
                </a:ln>
                <a:solidFill>
                  <a:schemeClr val="tx1"/>
                </a:solidFill>
                <a:effectLst/>
                <a:latin typeface="Arial" pitchFamily="34" charset="0"/>
              </a:endParaRPr>
            </a:p>
          </p:txBody>
        </p:sp>
        <p:sp>
          <p:nvSpPr>
            <p:cNvPr id="6178" name="Rectangle 34"/>
            <p:cNvSpPr>
              <a:spLocks noChangeArrowheads="1"/>
            </p:cNvSpPr>
            <p:nvPr/>
          </p:nvSpPr>
          <p:spPr bwMode="auto">
            <a:xfrm>
              <a:off x="3957" y="4210"/>
              <a:ext cx="1765" cy="240"/>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Oficina 4       .</a:t>
              </a:r>
              <a:endParaRPr kumimoji="0" lang="es-ES" sz="1800" b="0" i="0" u="none" strike="noStrike" cap="none" normalizeH="0" baseline="0" smtClean="0">
                <a:ln>
                  <a:noFill/>
                </a:ln>
                <a:solidFill>
                  <a:schemeClr val="tx1"/>
                </a:solidFill>
                <a:effectLst/>
                <a:latin typeface="Arial" pitchFamily="34" charset="0"/>
              </a:endParaRPr>
            </a:p>
          </p:txBody>
        </p:sp>
        <p:sp>
          <p:nvSpPr>
            <p:cNvPr id="6177" name="Line 33"/>
            <p:cNvSpPr>
              <a:spLocks noChangeShapeType="1"/>
            </p:cNvSpPr>
            <p:nvPr/>
          </p:nvSpPr>
          <p:spPr bwMode="auto">
            <a:xfrm rot="6000000">
              <a:off x="3173" y="2169"/>
              <a:ext cx="964" cy="143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6" name="Line 32"/>
            <p:cNvSpPr>
              <a:spLocks noChangeShapeType="1"/>
            </p:cNvSpPr>
            <p:nvPr/>
          </p:nvSpPr>
          <p:spPr bwMode="auto">
            <a:xfrm rot="6000000">
              <a:off x="2979" y="2161"/>
              <a:ext cx="965" cy="143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5" name="Line 31"/>
            <p:cNvSpPr>
              <a:spLocks noChangeShapeType="1"/>
            </p:cNvSpPr>
            <p:nvPr/>
          </p:nvSpPr>
          <p:spPr bwMode="auto">
            <a:xfrm rot="6000000">
              <a:off x="3366" y="2169"/>
              <a:ext cx="964" cy="143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4" name="Line 30"/>
            <p:cNvSpPr>
              <a:spLocks noChangeShapeType="1"/>
            </p:cNvSpPr>
            <p:nvPr/>
          </p:nvSpPr>
          <p:spPr bwMode="auto">
            <a:xfrm rot="6000000">
              <a:off x="2787" y="2161"/>
              <a:ext cx="965" cy="143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3" name="Line 29"/>
            <p:cNvSpPr>
              <a:spLocks noChangeShapeType="1"/>
            </p:cNvSpPr>
            <p:nvPr/>
          </p:nvSpPr>
          <p:spPr bwMode="auto">
            <a:xfrm rot="15600000" flipH="1">
              <a:off x="2722" y="3157"/>
              <a:ext cx="973"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2" name="Line 28"/>
            <p:cNvSpPr>
              <a:spLocks noChangeShapeType="1"/>
            </p:cNvSpPr>
            <p:nvPr/>
          </p:nvSpPr>
          <p:spPr bwMode="auto">
            <a:xfrm rot="15600000" flipH="1">
              <a:off x="2916" y="3157"/>
              <a:ext cx="973"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1" name="Line 27"/>
            <p:cNvSpPr>
              <a:spLocks noChangeShapeType="1"/>
            </p:cNvSpPr>
            <p:nvPr/>
          </p:nvSpPr>
          <p:spPr bwMode="auto">
            <a:xfrm rot="15600000" flipH="1">
              <a:off x="3105" y="3157"/>
              <a:ext cx="973"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70" name="Line 26"/>
            <p:cNvSpPr>
              <a:spLocks noChangeShapeType="1"/>
            </p:cNvSpPr>
            <p:nvPr/>
          </p:nvSpPr>
          <p:spPr bwMode="auto">
            <a:xfrm rot="15600000" flipH="1">
              <a:off x="3301" y="3157"/>
              <a:ext cx="973"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9" name="Line 25"/>
            <p:cNvSpPr>
              <a:spLocks noChangeShapeType="1"/>
            </p:cNvSpPr>
            <p:nvPr/>
          </p:nvSpPr>
          <p:spPr bwMode="auto">
            <a:xfrm rot="15600000" flipH="1">
              <a:off x="4947" y="2218"/>
              <a:ext cx="972"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8" name="Line 24"/>
            <p:cNvSpPr>
              <a:spLocks noChangeShapeType="1"/>
            </p:cNvSpPr>
            <p:nvPr/>
          </p:nvSpPr>
          <p:spPr bwMode="auto">
            <a:xfrm rot="15600000" flipH="1">
              <a:off x="5140" y="2218"/>
              <a:ext cx="972"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7" name="Line 23"/>
            <p:cNvSpPr>
              <a:spLocks noChangeShapeType="1"/>
            </p:cNvSpPr>
            <p:nvPr/>
          </p:nvSpPr>
          <p:spPr bwMode="auto">
            <a:xfrm rot="15600000" flipH="1">
              <a:off x="5330" y="2218"/>
              <a:ext cx="972" cy="13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6" name="Line 22"/>
            <p:cNvSpPr>
              <a:spLocks noChangeShapeType="1"/>
            </p:cNvSpPr>
            <p:nvPr/>
          </p:nvSpPr>
          <p:spPr bwMode="auto">
            <a:xfrm rot="15600000" flipH="1">
              <a:off x="5526" y="2218"/>
              <a:ext cx="972" cy="135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5" name="Line 21"/>
            <p:cNvSpPr>
              <a:spLocks noChangeShapeType="1"/>
            </p:cNvSpPr>
            <p:nvPr/>
          </p:nvSpPr>
          <p:spPr bwMode="auto">
            <a:xfrm rot="6000000">
              <a:off x="5471" y="3137"/>
              <a:ext cx="964" cy="143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4" name="Line 20"/>
            <p:cNvSpPr>
              <a:spLocks noChangeShapeType="1"/>
            </p:cNvSpPr>
            <p:nvPr/>
          </p:nvSpPr>
          <p:spPr bwMode="auto">
            <a:xfrm rot="6000000">
              <a:off x="5278" y="3129"/>
              <a:ext cx="964" cy="143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3" name="Line 19"/>
            <p:cNvSpPr>
              <a:spLocks noChangeShapeType="1"/>
            </p:cNvSpPr>
            <p:nvPr/>
          </p:nvSpPr>
          <p:spPr bwMode="auto">
            <a:xfrm rot="6000000">
              <a:off x="5664" y="3137"/>
              <a:ext cx="964" cy="143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162" name="Line 18"/>
            <p:cNvSpPr>
              <a:spLocks noChangeShapeType="1"/>
            </p:cNvSpPr>
            <p:nvPr/>
          </p:nvSpPr>
          <p:spPr bwMode="auto">
            <a:xfrm rot="6000000">
              <a:off x="5086" y="3129"/>
              <a:ext cx="964" cy="143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6188" name="Rectangle 44"/>
          <p:cNvSpPr>
            <a:spLocks noChangeArrowheads="1"/>
          </p:cNvSpPr>
          <p:nvPr/>
        </p:nvSpPr>
        <p:spPr bwMode="auto">
          <a:xfrm>
            <a:off x="1857420" y="2971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9" name="38 CuadroTexto"/>
          <p:cNvSpPr txBox="1"/>
          <p:nvPr/>
        </p:nvSpPr>
        <p:spPr>
          <a:xfrm>
            <a:off x="357158" y="1000108"/>
            <a:ext cx="3024802" cy="307777"/>
          </a:xfrm>
          <a:prstGeom prst="rect">
            <a:avLst/>
          </a:prstGeom>
          <a:noFill/>
        </p:spPr>
        <p:txBody>
          <a:bodyPr wrap="none" rtlCol="0">
            <a:spAutoFit/>
          </a:bodyPr>
          <a:lstStyle/>
          <a:p>
            <a:r>
              <a:rPr lang="es-ES" sz="1400" dirty="0" smtClean="0"/>
              <a:t>A partir de la siguiente topología física:</a:t>
            </a:r>
            <a:endParaRPr lang="es-ES" sz="1400" dirty="0"/>
          </a:p>
        </p:txBody>
      </p:sp>
      <p:sp>
        <p:nvSpPr>
          <p:cNvPr id="40" name="39 CuadroTexto"/>
          <p:cNvSpPr txBox="1"/>
          <p:nvPr/>
        </p:nvSpPr>
        <p:spPr>
          <a:xfrm>
            <a:off x="487336" y="1714488"/>
            <a:ext cx="2798780" cy="307777"/>
          </a:xfrm>
          <a:prstGeom prst="rect">
            <a:avLst/>
          </a:prstGeom>
          <a:noFill/>
        </p:spPr>
        <p:txBody>
          <a:bodyPr wrap="none" rtlCol="0">
            <a:spAutoFit/>
          </a:bodyPr>
          <a:lstStyle/>
          <a:p>
            <a:r>
              <a:rPr lang="es-ES" sz="1400" dirty="0" smtClean="0"/>
              <a:t>Diseñe la siguiente topología lógica:</a:t>
            </a:r>
          </a:p>
        </p:txBody>
      </p:sp>
      <p:sp>
        <p:nvSpPr>
          <p:cNvPr id="41" name="40 CuadroTexto"/>
          <p:cNvSpPr txBox="1"/>
          <p:nvPr/>
        </p:nvSpPr>
        <p:spPr>
          <a:xfrm>
            <a:off x="357158" y="3357562"/>
            <a:ext cx="8286808" cy="2246769"/>
          </a:xfrm>
          <a:prstGeom prst="rect">
            <a:avLst/>
          </a:prstGeom>
          <a:noFill/>
        </p:spPr>
        <p:txBody>
          <a:bodyPr wrap="square" rtlCol="0">
            <a:spAutoFit/>
          </a:bodyPr>
          <a:lstStyle/>
          <a:p>
            <a:endParaRPr lang="es-ES" sz="1400" dirty="0" smtClean="0"/>
          </a:p>
          <a:p>
            <a:r>
              <a:rPr lang="es-ES" sz="1400" dirty="0" smtClean="0"/>
              <a:t>Contando con los siguientes elementos:</a:t>
            </a:r>
          </a:p>
          <a:p>
            <a:pPr lvl="0">
              <a:buFont typeface="Arial" pitchFamily="34" charset="0"/>
              <a:buChar char="•"/>
            </a:pPr>
            <a:r>
              <a:rPr lang="es-ES" sz="1400" dirty="0" smtClean="0"/>
              <a:t>Cuatro conmutadores LAN, cada uno con 16 puertos </a:t>
            </a:r>
            <a:r>
              <a:rPr lang="es-ES" sz="1400" dirty="0" err="1" smtClean="0"/>
              <a:t>Gigabit</a:t>
            </a:r>
            <a:r>
              <a:rPr lang="es-ES" sz="1400" dirty="0" smtClean="0"/>
              <a:t> Ethernet (8 se utilizarán para conectar las oficinas entre sí y 8 para la LAN de cada oficina).</a:t>
            </a:r>
          </a:p>
          <a:p>
            <a:pPr>
              <a:buFont typeface="Arial" pitchFamily="34" charset="0"/>
              <a:buChar char="•"/>
            </a:pPr>
            <a:r>
              <a:rPr lang="es-ES" sz="1400" dirty="0" smtClean="0"/>
              <a:t> Cuatro multiplexores de ocho lambdas.</a:t>
            </a:r>
          </a:p>
          <a:p>
            <a:pPr>
              <a:buFont typeface="Arial" pitchFamily="34" charset="0"/>
              <a:buChar char="•"/>
            </a:pPr>
            <a:endParaRPr lang="es-ES" sz="1400" dirty="0" smtClean="0"/>
          </a:p>
          <a:p>
            <a:pPr>
              <a:buFont typeface="Arial" pitchFamily="34" charset="0"/>
              <a:buChar char="•"/>
            </a:pPr>
            <a:endParaRPr lang="es-ES" sz="1400" dirty="0" smtClean="0"/>
          </a:p>
          <a:p>
            <a:pPr>
              <a:buFont typeface="Arial" pitchFamily="34" charset="0"/>
              <a:buChar char="•"/>
            </a:pPr>
            <a:r>
              <a:rPr lang="es-ES" sz="1400" dirty="0" smtClean="0"/>
              <a:t> Cuatro </a:t>
            </a:r>
            <a:r>
              <a:rPr lang="es-ES" sz="1400" dirty="0" err="1" smtClean="0"/>
              <a:t>ADMs</a:t>
            </a:r>
            <a:r>
              <a:rPr lang="es-ES" sz="1400" dirty="0" smtClean="0"/>
              <a:t> ópticos unidireccionales de lambdas impares (1,3,5,7).</a:t>
            </a:r>
          </a:p>
          <a:p>
            <a:pPr>
              <a:buFont typeface="Arial" pitchFamily="34" charset="0"/>
              <a:buChar char="•"/>
            </a:pPr>
            <a:r>
              <a:rPr lang="es-ES" sz="1400" dirty="0" smtClean="0"/>
              <a:t> Cuatro </a:t>
            </a:r>
            <a:r>
              <a:rPr lang="es-ES" sz="1400" dirty="0" err="1" smtClean="0"/>
              <a:t>ADMs</a:t>
            </a:r>
            <a:r>
              <a:rPr lang="es-ES" sz="1400" dirty="0" smtClean="0"/>
              <a:t> ópticos unidireccionales de lambdas pares (2,4,6,8).</a:t>
            </a:r>
          </a:p>
          <a:p>
            <a:endParaRPr lang="es-ES" sz="1400" dirty="0"/>
          </a:p>
        </p:txBody>
      </p:sp>
      <p:sp>
        <p:nvSpPr>
          <p:cNvPr id="619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89" name="Picture 45"/>
          <p:cNvPicPr>
            <a:picLocks noChangeAspect="1" noChangeArrowheads="1"/>
          </p:cNvPicPr>
          <p:nvPr/>
        </p:nvPicPr>
        <p:blipFill>
          <a:blip r:embed="rId3" cstate="print"/>
          <a:srcRect/>
          <a:stretch>
            <a:fillRect/>
          </a:stretch>
        </p:blipFill>
        <p:spPr bwMode="auto">
          <a:xfrm>
            <a:off x="6369718" y="4071942"/>
            <a:ext cx="2560000" cy="1156191"/>
          </a:xfrm>
          <a:prstGeom prst="rect">
            <a:avLst/>
          </a:prstGeom>
          <a:noFill/>
        </p:spPr>
      </p:pic>
      <p:sp>
        <p:nvSpPr>
          <p:cNvPr id="6192"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191" name="Picture 47"/>
          <p:cNvPicPr>
            <a:picLocks noChangeAspect="1" noChangeArrowheads="1"/>
          </p:cNvPicPr>
          <p:nvPr/>
        </p:nvPicPr>
        <p:blipFill>
          <a:blip r:embed="rId4" cstate="print"/>
          <a:srcRect/>
          <a:stretch>
            <a:fillRect/>
          </a:stretch>
        </p:blipFill>
        <p:spPr bwMode="auto">
          <a:xfrm>
            <a:off x="5422900" y="5357826"/>
            <a:ext cx="2363810" cy="1316539"/>
          </a:xfrm>
          <a:prstGeom prst="rect">
            <a:avLst/>
          </a:prstGeom>
          <a:noFill/>
        </p:spPr>
      </p:pic>
      <p:sp>
        <p:nvSpPr>
          <p:cNvPr id="44" name="51 Marcador de número de diapositiva"/>
          <p:cNvSpPr>
            <a:spLocks noGrp="1"/>
          </p:cNvSpPr>
          <p:nvPr>
            <p:ph type="sldNum" sz="quarter" idx="10"/>
          </p:nvPr>
        </p:nvSpPr>
        <p:spPr>
          <a:xfrm>
            <a:off x="3563938" y="6510338"/>
            <a:ext cx="2016125" cy="287337"/>
          </a:xfrm>
        </p:spPr>
        <p:txBody>
          <a:bodyPr/>
          <a:lstStyle/>
          <a:p>
            <a:pPr>
              <a:defRPr/>
            </a:pPr>
            <a:r>
              <a:rPr lang="es-ES" sz="1400" dirty="0" smtClean="0">
                <a:latin typeface="+mj-lt"/>
              </a:rPr>
              <a:t>Ampliación Redes 4-</a:t>
            </a:r>
            <a:fld id="{75B934D2-A616-4DD7-AAB4-E2004D8F3994}" type="slidenum">
              <a:rPr lang="es-ES" sz="1400" smtClean="0">
                <a:latin typeface="+mj-lt"/>
              </a:rPr>
              <a:pPr>
                <a:defRPr/>
              </a:pPr>
              <a:t>78</a:t>
            </a:fld>
            <a:endParaRPr lang="es-ES" sz="1400" dirty="0">
              <a:latin typeface="+mj-lt"/>
            </a:endParaRPr>
          </a:p>
        </p:txBody>
      </p:sp>
    </p:spTree>
    <p:extLst>
      <p:ext uri="{BB962C8B-B14F-4D97-AF65-F5344CB8AC3E}">
        <p14:creationId xmlns:p14="http://schemas.microsoft.com/office/powerpoint/2010/main" val="21315228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1"/>
          <p:cNvGrpSpPr>
            <a:grpSpLocks noChangeAspect="1"/>
          </p:cNvGrpSpPr>
          <p:nvPr/>
        </p:nvGrpSpPr>
        <p:grpSpPr bwMode="auto">
          <a:xfrm>
            <a:off x="797269" y="1263645"/>
            <a:ext cx="7560945" cy="2031365"/>
            <a:chOff x="2272" y="2697"/>
            <a:chExt cx="12921" cy="3496"/>
          </a:xfrm>
        </p:grpSpPr>
        <p:sp>
          <p:nvSpPr>
            <p:cNvPr id="5303" name="AutoShape 183"/>
            <p:cNvSpPr>
              <a:spLocks noChangeAspect="1" noChangeArrowheads="1" noTextEdit="1"/>
            </p:cNvSpPr>
            <p:nvPr/>
          </p:nvSpPr>
          <p:spPr bwMode="auto">
            <a:xfrm>
              <a:off x="2272" y="2697"/>
              <a:ext cx="12921" cy="3496"/>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5298" name="Group 178"/>
            <p:cNvGrpSpPr>
              <a:grpSpLocks/>
            </p:cNvGrpSpPr>
            <p:nvPr/>
          </p:nvGrpSpPr>
          <p:grpSpPr bwMode="auto">
            <a:xfrm rot="10800000">
              <a:off x="7570" y="3767"/>
              <a:ext cx="289" cy="933"/>
              <a:chOff x="2471" y="1044"/>
              <a:chExt cx="136" cy="436"/>
            </a:xfrm>
          </p:grpSpPr>
          <p:sp>
            <p:nvSpPr>
              <p:cNvPr id="5302" name="Line 182"/>
              <p:cNvSpPr>
                <a:spLocks noChangeShapeType="1"/>
              </p:cNvSpPr>
              <p:nvPr/>
            </p:nvSpPr>
            <p:spPr bwMode="auto">
              <a:xfrm rot="5400000">
                <a:off x="2346" y="1264"/>
                <a:ext cx="432"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301" name="Line 181"/>
              <p:cNvSpPr>
                <a:spLocks noChangeShapeType="1"/>
              </p:cNvSpPr>
              <p:nvPr/>
            </p:nvSpPr>
            <p:spPr bwMode="auto">
              <a:xfrm rot="5400000">
                <a:off x="2301" y="1264"/>
                <a:ext cx="432" cy="0"/>
              </a:xfrm>
              <a:prstGeom prst="line">
                <a:avLst/>
              </a:prstGeom>
              <a:noFill/>
              <a:ln w="31750">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300" name="Line 180"/>
              <p:cNvSpPr>
                <a:spLocks noChangeShapeType="1"/>
              </p:cNvSpPr>
              <p:nvPr/>
            </p:nvSpPr>
            <p:spPr bwMode="auto">
              <a:xfrm rot="5400000">
                <a:off x="2255" y="1260"/>
                <a:ext cx="432" cy="0"/>
              </a:xfrm>
              <a:prstGeom prst="lin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9" name="Line 179"/>
              <p:cNvSpPr>
                <a:spLocks noChangeShapeType="1"/>
              </p:cNvSpPr>
              <p:nvPr/>
            </p:nvSpPr>
            <p:spPr bwMode="auto">
              <a:xfrm rot="5400000">
                <a:off x="2391" y="1263"/>
                <a:ext cx="432"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5297" name="Line 177"/>
            <p:cNvSpPr>
              <a:spLocks noChangeShapeType="1"/>
            </p:cNvSpPr>
            <p:nvPr/>
          </p:nvSpPr>
          <p:spPr bwMode="auto">
            <a:xfrm>
              <a:off x="3661" y="5296"/>
              <a:ext cx="919"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6" name="Line 176"/>
            <p:cNvSpPr>
              <a:spLocks noChangeShapeType="1"/>
            </p:cNvSpPr>
            <p:nvPr/>
          </p:nvSpPr>
          <p:spPr bwMode="auto">
            <a:xfrm>
              <a:off x="3661" y="5398"/>
              <a:ext cx="919" cy="0"/>
            </a:xfrm>
            <a:prstGeom prst="line">
              <a:avLst/>
            </a:prstGeom>
            <a:noFill/>
            <a:ln w="31750">
              <a:solidFill>
                <a:srgbClr val="008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5" name="Line 175"/>
            <p:cNvSpPr>
              <a:spLocks noChangeShapeType="1"/>
            </p:cNvSpPr>
            <p:nvPr/>
          </p:nvSpPr>
          <p:spPr bwMode="auto">
            <a:xfrm>
              <a:off x="3661" y="5502"/>
              <a:ext cx="919" cy="0"/>
            </a:xfrm>
            <a:prstGeom prst="line">
              <a:avLst/>
            </a:prstGeom>
            <a:noFill/>
            <a:ln w="31750">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4" name="Line 174"/>
            <p:cNvSpPr>
              <a:spLocks noChangeShapeType="1"/>
            </p:cNvSpPr>
            <p:nvPr/>
          </p:nvSpPr>
          <p:spPr bwMode="auto">
            <a:xfrm>
              <a:off x="3661" y="5605"/>
              <a:ext cx="919" cy="0"/>
            </a:xfrm>
            <a:prstGeom prst="line">
              <a:avLst/>
            </a:prstGeom>
            <a:noFill/>
            <a:ln w="31750">
              <a:solidFill>
                <a:srgbClr val="FF66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3" name="Line 173"/>
            <p:cNvSpPr>
              <a:spLocks noChangeShapeType="1"/>
            </p:cNvSpPr>
            <p:nvPr/>
          </p:nvSpPr>
          <p:spPr bwMode="auto">
            <a:xfrm>
              <a:off x="3652" y="5697"/>
              <a:ext cx="920" cy="0"/>
            </a:xfrm>
            <a:prstGeom prst="lin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2" name="Line 172"/>
            <p:cNvSpPr>
              <a:spLocks noChangeShapeType="1"/>
            </p:cNvSpPr>
            <p:nvPr/>
          </p:nvSpPr>
          <p:spPr bwMode="auto">
            <a:xfrm>
              <a:off x="3612" y="5794"/>
              <a:ext cx="920" cy="0"/>
            </a:xfrm>
            <a:prstGeom prst="line">
              <a:avLst/>
            </a:prstGeom>
            <a:noFill/>
            <a:ln w="31750">
              <a:solidFill>
                <a:srgbClr val="9933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1" name="Line 171"/>
            <p:cNvSpPr>
              <a:spLocks noChangeShapeType="1"/>
            </p:cNvSpPr>
            <p:nvPr/>
          </p:nvSpPr>
          <p:spPr bwMode="auto">
            <a:xfrm>
              <a:off x="3652" y="5211"/>
              <a:ext cx="920" cy="0"/>
            </a:xfrm>
            <a:prstGeom prst="line">
              <a:avLst/>
            </a:prstGeom>
            <a:noFill/>
            <a:ln w="31750">
              <a:solidFill>
                <a:srgbClr val="80008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90" name="Line 170"/>
            <p:cNvSpPr>
              <a:spLocks noChangeShapeType="1"/>
            </p:cNvSpPr>
            <p:nvPr/>
          </p:nvSpPr>
          <p:spPr bwMode="auto">
            <a:xfrm>
              <a:off x="3658" y="5114"/>
              <a:ext cx="920"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5243" name="Group 123"/>
            <p:cNvGrpSpPr>
              <a:grpSpLocks/>
            </p:cNvGrpSpPr>
            <p:nvPr/>
          </p:nvGrpSpPr>
          <p:grpSpPr bwMode="auto">
            <a:xfrm>
              <a:off x="4265" y="4851"/>
              <a:ext cx="826" cy="1234"/>
              <a:chOff x="963" y="2448"/>
              <a:chExt cx="388" cy="576"/>
            </a:xfrm>
          </p:grpSpPr>
          <p:sp>
            <p:nvSpPr>
              <p:cNvPr id="5289" name="Rectangle 169"/>
              <p:cNvSpPr>
                <a:spLocks noChangeArrowheads="1"/>
              </p:cNvSpPr>
              <p:nvPr/>
            </p:nvSpPr>
            <p:spPr bwMode="auto">
              <a:xfrm>
                <a:off x="1279" y="2714"/>
                <a:ext cx="72" cy="29"/>
              </a:xfrm>
              <a:prstGeom prst="rect">
                <a:avLst/>
              </a:prstGeom>
              <a:solidFill>
                <a:srgbClr val="ADD7E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8" name="Rectangle 168"/>
              <p:cNvSpPr>
                <a:spLocks noChangeArrowheads="1"/>
              </p:cNvSpPr>
              <p:nvPr/>
            </p:nvSpPr>
            <p:spPr bwMode="auto">
              <a:xfrm>
                <a:off x="1274" y="2719"/>
                <a:ext cx="72" cy="18"/>
              </a:xfrm>
              <a:prstGeom prst="rect">
                <a:avLst/>
              </a:prstGeom>
              <a:solidFill>
                <a:srgbClr val="0760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87" name="Freeform 167"/>
              <p:cNvSpPr>
                <a:spLocks/>
              </p:cNvSpPr>
              <p:nvPr/>
            </p:nvSpPr>
            <p:spPr bwMode="auto">
              <a:xfrm>
                <a:off x="1048" y="2451"/>
                <a:ext cx="115" cy="160"/>
              </a:xfrm>
              <a:custGeom>
                <a:avLst/>
                <a:gdLst/>
                <a:ahLst/>
                <a:cxnLst>
                  <a:cxn ang="0">
                    <a:pos x="2474" y="4489"/>
                  </a:cxn>
                  <a:cxn ang="0">
                    <a:pos x="0" y="665"/>
                  </a:cxn>
                  <a:cxn ang="0">
                    <a:pos x="660" y="0"/>
                  </a:cxn>
                  <a:cxn ang="0">
                    <a:pos x="3217" y="3824"/>
                  </a:cxn>
                  <a:cxn ang="0">
                    <a:pos x="2474" y="4489"/>
                  </a:cxn>
                </a:cxnLst>
                <a:rect l="0" t="0" r="r" b="b"/>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6" name="Freeform 166"/>
              <p:cNvSpPr>
                <a:spLocks/>
              </p:cNvSpPr>
              <p:nvPr/>
            </p:nvSpPr>
            <p:spPr bwMode="auto">
              <a:xfrm>
                <a:off x="1045" y="2472"/>
                <a:ext cx="94" cy="141"/>
              </a:xfrm>
              <a:custGeom>
                <a:avLst/>
                <a:gdLst/>
                <a:ahLst/>
                <a:cxnLst>
                  <a:cxn ang="0">
                    <a:pos x="25" y="24"/>
                  </a:cxn>
                  <a:cxn ang="0">
                    <a:pos x="15" y="126"/>
                  </a:cxn>
                  <a:cxn ang="0">
                    <a:pos x="2490" y="3951"/>
                  </a:cxn>
                  <a:cxn ang="0">
                    <a:pos x="2626" y="3863"/>
                  </a:cxn>
                  <a:cxn ang="0">
                    <a:pos x="150" y="38"/>
                  </a:cxn>
                  <a:cxn ang="0">
                    <a:pos x="25" y="24"/>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25" y="24"/>
                  </a:cxn>
                </a:cxnLst>
                <a:rect l="0" t="0" r="r" b="b"/>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5" name="Freeform 165"/>
              <p:cNvSpPr>
                <a:spLocks/>
              </p:cNvSpPr>
              <p:nvPr/>
            </p:nvSpPr>
            <p:spPr bwMode="auto">
              <a:xfrm>
                <a:off x="1046" y="2448"/>
                <a:ext cx="28" cy="29"/>
              </a:xfrm>
              <a:custGeom>
                <a:avLst/>
                <a:gdLst/>
                <a:ahLst/>
                <a:cxnLst>
                  <a:cxn ang="0">
                    <a:pos x="785" y="37"/>
                  </a:cxn>
                  <a:cxn ang="0">
                    <a:pos x="661" y="25"/>
                  </a:cxn>
                  <a:cxn ang="0">
                    <a:pos x="0" y="690"/>
                  </a:cxn>
                  <a:cxn ang="0">
                    <a:pos x="115" y="805"/>
                  </a:cxn>
                  <a:cxn ang="0">
                    <a:pos x="776" y="139"/>
                  </a:cxn>
                  <a:cxn ang="0">
                    <a:pos x="785" y="37"/>
                  </a:cxn>
                  <a:cxn ang="0">
                    <a:pos x="776" y="139"/>
                  </a:cxn>
                  <a:cxn ang="0">
                    <a:pos x="782" y="132"/>
                  </a:cxn>
                  <a:cxn ang="0">
                    <a:pos x="788" y="125"/>
                  </a:cxn>
                  <a:cxn ang="0">
                    <a:pos x="792" y="117"/>
                  </a:cxn>
                  <a:cxn ang="0">
                    <a:pos x="795" y="110"/>
                  </a:cxn>
                  <a:cxn ang="0">
                    <a:pos x="798" y="102"/>
                  </a:cxn>
                  <a:cxn ang="0">
                    <a:pos x="800" y="94"/>
                  </a:cxn>
                  <a:cxn ang="0">
                    <a:pos x="800" y="87"/>
                  </a:cxn>
                  <a:cxn ang="0">
                    <a:pos x="800" y="79"/>
                  </a:cxn>
                  <a:cxn ang="0">
                    <a:pos x="799" y="72"/>
                  </a:cxn>
                  <a:cxn ang="0">
                    <a:pos x="798" y="64"/>
                  </a:cxn>
                  <a:cxn ang="0">
                    <a:pos x="795" y="56"/>
                  </a:cxn>
                  <a:cxn ang="0">
                    <a:pos x="793" y="49"/>
                  </a:cxn>
                  <a:cxn ang="0">
                    <a:pos x="789" y="43"/>
                  </a:cxn>
                  <a:cxn ang="0">
                    <a:pos x="785" y="36"/>
                  </a:cxn>
                  <a:cxn ang="0">
                    <a:pos x="780" y="30"/>
                  </a:cxn>
                  <a:cxn ang="0">
                    <a:pos x="774" y="25"/>
                  </a:cxn>
                  <a:cxn ang="0">
                    <a:pos x="769" y="20"/>
                  </a:cxn>
                  <a:cxn ang="0">
                    <a:pos x="763" y="15"/>
                  </a:cxn>
                  <a:cxn ang="0">
                    <a:pos x="756" y="11"/>
                  </a:cxn>
                  <a:cxn ang="0">
                    <a:pos x="750" y="8"/>
                  </a:cxn>
                  <a:cxn ang="0">
                    <a:pos x="743" y="5"/>
                  </a:cxn>
                  <a:cxn ang="0">
                    <a:pos x="736" y="2"/>
                  </a:cxn>
                  <a:cxn ang="0">
                    <a:pos x="728" y="1"/>
                  </a:cxn>
                  <a:cxn ang="0">
                    <a:pos x="721" y="0"/>
                  </a:cxn>
                  <a:cxn ang="0">
                    <a:pos x="713" y="0"/>
                  </a:cxn>
                  <a:cxn ang="0">
                    <a:pos x="706" y="1"/>
                  </a:cxn>
                  <a:cxn ang="0">
                    <a:pos x="698" y="3"/>
                  </a:cxn>
                  <a:cxn ang="0">
                    <a:pos x="690" y="5"/>
                  </a:cxn>
                  <a:cxn ang="0">
                    <a:pos x="683" y="9"/>
                  </a:cxn>
                  <a:cxn ang="0">
                    <a:pos x="675" y="13"/>
                  </a:cxn>
                  <a:cxn ang="0">
                    <a:pos x="668" y="19"/>
                  </a:cxn>
                  <a:cxn ang="0">
                    <a:pos x="661" y="25"/>
                  </a:cxn>
                  <a:cxn ang="0">
                    <a:pos x="785" y="37"/>
                  </a:cxn>
                </a:cxnLst>
                <a:rect l="0" t="0" r="r" b="b"/>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4" name="Freeform 164"/>
              <p:cNvSpPr>
                <a:spLocks/>
              </p:cNvSpPr>
              <p:nvPr/>
            </p:nvSpPr>
            <p:spPr bwMode="auto">
              <a:xfrm>
                <a:off x="1069" y="2449"/>
                <a:ext cx="97" cy="141"/>
              </a:xfrm>
              <a:custGeom>
                <a:avLst/>
                <a:gdLst/>
                <a:ahLst/>
                <a:cxnLst>
                  <a:cxn ang="0">
                    <a:pos x="2678" y="3930"/>
                  </a:cxn>
                  <a:cxn ang="0">
                    <a:pos x="2691" y="3826"/>
                  </a:cxn>
                  <a:cxn ang="0">
                    <a:pos x="134" y="0"/>
                  </a:cxn>
                  <a:cxn ang="0">
                    <a:pos x="0" y="90"/>
                  </a:cxn>
                  <a:cxn ang="0">
                    <a:pos x="2557" y="3915"/>
                  </a:cxn>
                  <a:cxn ang="0">
                    <a:pos x="2678" y="3930"/>
                  </a:cxn>
                  <a:cxn ang="0">
                    <a:pos x="2557" y="3915"/>
                  </a:cxn>
                  <a:cxn ang="0">
                    <a:pos x="2563" y="3923"/>
                  </a:cxn>
                  <a:cxn ang="0">
                    <a:pos x="2569" y="3930"/>
                  </a:cxn>
                  <a:cxn ang="0">
                    <a:pos x="2575" y="3936"/>
                  </a:cxn>
                  <a:cxn ang="0">
                    <a:pos x="2582" y="3941"/>
                  </a:cxn>
                  <a:cxn ang="0">
                    <a:pos x="2589" y="3945"/>
                  </a:cxn>
                  <a:cxn ang="0">
                    <a:pos x="2596" y="3948"/>
                  </a:cxn>
                  <a:cxn ang="0">
                    <a:pos x="2604" y="3951"/>
                  </a:cxn>
                  <a:cxn ang="0">
                    <a:pos x="2611" y="3952"/>
                  </a:cxn>
                  <a:cxn ang="0">
                    <a:pos x="2619" y="3953"/>
                  </a:cxn>
                  <a:cxn ang="0">
                    <a:pos x="2626" y="3953"/>
                  </a:cxn>
                  <a:cxn ang="0">
                    <a:pos x="2634" y="3952"/>
                  </a:cxn>
                  <a:cxn ang="0">
                    <a:pos x="2642" y="3950"/>
                  </a:cxn>
                  <a:cxn ang="0">
                    <a:pos x="2649" y="3948"/>
                  </a:cxn>
                  <a:cxn ang="0">
                    <a:pos x="2656" y="3945"/>
                  </a:cxn>
                  <a:cxn ang="0">
                    <a:pos x="2663" y="3942"/>
                  </a:cxn>
                  <a:cxn ang="0">
                    <a:pos x="2669" y="3938"/>
                  </a:cxn>
                  <a:cxn ang="0">
                    <a:pos x="2675" y="3934"/>
                  </a:cxn>
                  <a:cxn ang="0">
                    <a:pos x="2681" y="3928"/>
                  </a:cxn>
                  <a:cxn ang="0">
                    <a:pos x="2686" y="3922"/>
                  </a:cxn>
                  <a:cxn ang="0">
                    <a:pos x="2691" y="3916"/>
                  </a:cxn>
                  <a:cxn ang="0">
                    <a:pos x="2695" y="3910"/>
                  </a:cxn>
                  <a:cxn ang="0">
                    <a:pos x="2699" y="3904"/>
                  </a:cxn>
                  <a:cxn ang="0">
                    <a:pos x="2702" y="3897"/>
                  </a:cxn>
                  <a:cxn ang="0">
                    <a:pos x="2704" y="3890"/>
                  </a:cxn>
                  <a:cxn ang="0">
                    <a:pos x="2705" y="3882"/>
                  </a:cxn>
                  <a:cxn ang="0">
                    <a:pos x="2706" y="3875"/>
                  </a:cxn>
                  <a:cxn ang="0">
                    <a:pos x="2706" y="3867"/>
                  </a:cxn>
                  <a:cxn ang="0">
                    <a:pos x="2705" y="3859"/>
                  </a:cxn>
                  <a:cxn ang="0">
                    <a:pos x="2703" y="3850"/>
                  </a:cxn>
                  <a:cxn ang="0">
                    <a:pos x="2700" y="3842"/>
                  </a:cxn>
                  <a:cxn ang="0">
                    <a:pos x="2696" y="3834"/>
                  </a:cxn>
                  <a:cxn ang="0">
                    <a:pos x="2691" y="3826"/>
                  </a:cxn>
                  <a:cxn ang="0">
                    <a:pos x="2678" y="3930"/>
                  </a:cxn>
                </a:cxnLst>
                <a:rect l="0" t="0" r="r" b="b"/>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3" name="Freeform 163"/>
              <p:cNvSpPr>
                <a:spLocks/>
              </p:cNvSpPr>
              <p:nvPr/>
            </p:nvSpPr>
            <p:spPr bwMode="auto">
              <a:xfrm>
                <a:off x="1133" y="2585"/>
                <a:ext cx="32" cy="29"/>
              </a:xfrm>
              <a:custGeom>
                <a:avLst/>
                <a:gdLst/>
                <a:ahLst/>
                <a:cxnLst>
                  <a:cxn ang="0">
                    <a:pos x="14" y="770"/>
                  </a:cxn>
                  <a:cxn ang="0">
                    <a:pos x="136" y="786"/>
                  </a:cxn>
                  <a:cxn ang="0">
                    <a:pos x="878" y="120"/>
                  </a:cxn>
                  <a:cxn ang="0">
                    <a:pos x="770" y="0"/>
                  </a:cxn>
                  <a:cxn ang="0">
                    <a:pos x="28" y="666"/>
                  </a:cxn>
                  <a:cxn ang="0">
                    <a:pos x="14" y="770"/>
                  </a:cxn>
                  <a:cxn ang="0">
                    <a:pos x="28" y="666"/>
                  </a:cxn>
                  <a:cxn ang="0">
                    <a:pos x="21" y="672"/>
                  </a:cxn>
                  <a:cxn ang="0">
                    <a:pos x="15" y="680"/>
                  </a:cxn>
                  <a:cxn ang="0">
                    <a:pos x="10" y="687"/>
                  </a:cxn>
                  <a:cxn ang="0">
                    <a:pos x="6" y="694"/>
                  </a:cxn>
                  <a:cxn ang="0">
                    <a:pos x="3" y="702"/>
                  </a:cxn>
                  <a:cxn ang="0">
                    <a:pos x="1" y="709"/>
                  </a:cxn>
                  <a:cxn ang="0">
                    <a:pos x="0" y="717"/>
                  </a:cxn>
                  <a:cxn ang="0">
                    <a:pos x="0" y="724"/>
                  </a:cxn>
                  <a:cxn ang="0">
                    <a:pos x="0" y="732"/>
                  </a:cxn>
                  <a:cxn ang="0">
                    <a:pos x="1" y="739"/>
                  </a:cxn>
                  <a:cxn ang="0">
                    <a:pos x="3" y="747"/>
                  </a:cxn>
                  <a:cxn ang="0">
                    <a:pos x="5" y="755"/>
                  </a:cxn>
                  <a:cxn ang="0">
                    <a:pos x="9" y="761"/>
                  </a:cxn>
                  <a:cxn ang="0">
                    <a:pos x="12" y="768"/>
                  </a:cxn>
                  <a:cxn ang="0">
                    <a:pos x="16" y="774"/>
                  </a:cxn>
                  <a:cxn ang="0">
                    <a:pos x="21" y="780"/>
                  </a:cxn>
                  <a:cxn ang="0">
                    <a:pos x="27" y="785"/>
                  </a:cxn>
                  <a:cxn ang="0">
                    <a:pos x="32" y="790"/>
                  </a:cxn>
                  <a:cxn ang="0">
                    <a:pos x="38" y="795"/>
                  </a:cxn>
                  <a:cxn ang="0">
                    <a:pos x="45" y="799"/>
                  </a:cxn>
                  <a:cxn ang="0">
                    <a:pos x="51" y="802"/>
                  </a:cxn>
                  <a:cxn ang="0">
                    <a:pos x="58" y="804"/>
                  </a:cxn>
                  <a:cxn ang="0">
                    <a:pos x="66" y="806"/>
                  </a:cxn>
                  <a:cxn ang="0">
                    <a:pos x="73" y="808"/>
                  </a:cxn>
                  <a:cxn ang="0">
                    <a:pos x="81" y="808"/>
                  </a:cxn>
                  <a:cxn ang="0">
                    <a:pos x="88" y="808"/>
                  </a:cxn>
                  <a:cxn ang="0">
                    <a:pos x="96" y="807"/>
                  </a:cxn>
                  <a:cxn ang="0">
                    <a:pos x="105" y="804"/>
                  </a:cxn>
                  <a:cxn ang="0">
                    <a:pos x="113" y="801"/>
                  </a:cxn>
                  <a:cxn ang="0">
                    <a:pos x="120" y="797"/>
                  </a:cxn>
                  <a:cxn ang="0">
                    <a:pos x="128" y="792"/>
                  </a:cxn>
                  <a:cxn ang="0">
                    <a:pos x="136" y="786"/>
                  </a:cxn>
                  <a:cxn ang="0">
                    <a:pos x="14" y="770"/>
                  </a:cxn>
                </a:cxnLst>
                <a:rect l="0" t="0" r="r" b="b"/>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2" name="Freeform 162"/>
              <p:cNvSpPr>
                <a:spLocks/>
              </p:cNvSpPr>
              <p:nvPr/>
            </p:nvSpPr>
            <p:spPr bwMode="auto">
              <a:xfrm>
                <a:off x="1048" y="2475"/>
                <a:ext cx="88" cy="546"/>
              </a:xfrm>
              <a:custGeom>
                <a:avLst/>
                <a:gdLst/>
                <a:ahLst/>
                <a:cxnLst>
                  <a:cxn ang="0">
                    <a:pos x="0" y="15298"/>
                  </a:cxn>
                  <a:cxn ang="0">
                    <a:pos x="2474" y="11474"/>
                  </a:cxn>
                  <a:cxn ang="0">
                    <a:pos x="2474" y="3824"/>
                  </a:cxn>
                  <a:cxn ang="0">
                    <a:pos x="0" y="0"/>
                  </a:cxn>
                  <a:cxn ang="0">
                    <a:pos x="0" y="15298"/>
                  </a:cxn>
                </a:cxnLst>
                <a:rect l="0" t="0" r="r" b="b"/>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1" name="Freeform 161"/>
              <p:cNvSpPr>
                <a:spLocks/>
              </p:cNvSpPr>
              <p:nvPr/>
            </p:nvSpPr>
            <p:spPr bwMode="auto">
              <a:xfrm>
                <a:off x="1046" y="2882"/>
                <a:ext cx="93" cy="141"/>
              </a:xfrm>
              <a:custGeom>
                <a:avLst/>
                <a:gdLst/>
                <a:ahLst/>
                <a:cxnLst>
                  <a:cxn ang="0">
                    <a:pos x="2624" y="82"/>
                  </a:cxn>
                  <a:cxn ang="0">
                    <a:pos x="2475" y="38"/>
                  </a:cxn>
                  <a:cxn ang="0">
                    <a:pos x="0" y="3863"/>
                  </a:cxn>
                  <a:cxn ang="0">
                    <a:pos x="135" y="3951"/>
                  </a:cxn>
                  <a:cxn ang="0">
                    <a:pos x="2611" y="126"/>
                  </a:cxn>
                  <a:cxn ang="0">
                    <a:pos x="2624" y="82"/>
                  </a:cxn>
                  <a:cxn ang="0">
                    <a:pos x="2611" y="126"/>
                  </a:cxn>
                  <a:cxn ang="0">
                    <a:pos x="2615" y="118"/>
                  </a:cxn>
                  <a:cxn ang="0">
                    <a:pos x="2619" y="109"/>
                  </a:cxn>
                  <a:cxn ang="0">
                    <a:pos x="2622" y="101"/>
                  </a:cxn>
                  <a:cxn ang="0">
                    <a:pos x="2624" y="93"/>
                  </a:cxn>
                  <a:cxn ang="0">
                    <a:pos x="2625" y="85"/>
                  </a:cxn>
                  <a:cxn ang="0">
                    <a:pos x="2625" y="77"/>
                  </a:cxn>
                  <a:cxn ang="0">
                    <a:pos x="2624" y="69"/>
                  </a:cxn>
                  <a:cxn ang="0">
                    <a:pos x="2622" y="62"/>
                  </a:cxn>
                  <a:cxn ang="0">
                    <a:pos x="2620" y="55"/>
                  </a:cxn>
                  <a:cxn ang="0">
                    <a:pos x="2617" y="48"/>
                  </a:cxn>
                  <a:cxn ang="0">
                    <a:pos x="2613" y="41"/>
                  </a:cxn>
                  <a:cxn ang="0">
                    <a:pos x="2609" y="35"/>
                  </a:cxn>
                  <a:cxn ang="0">
                    <a:pos x="2604" y="29"/>
                  </a:cxn>
                  <a:cxn ang="0">
                    <a:pos x="2599" y="24"/>
                  </a:cxn>
                  <a:cxn ang="0">
                    <a:pos x="2593" y="18"/>
                  </a:cxn>
                  <a:cxn ang="0">
                    <a:pos x="2587" y="14"/>
                  </a:cxn>
                  <a:cxn ang="0">
                    <a:pos x="2580" y="10"/>
                  </a:cxn>
                  <a:cxn ang="0">
                    <a:pos x="2574" y="7"/>
                  </a:cxn>
                  <a:cxn ang="0">
                    <a:pos x="2567" y="4"/>
                  </a:cxn>
                  <a:cxn ang="0">
                    <a:pos x="2558" y="2"/>
                  </a:cxn>
                  <a:cxn ang="0">
                    <a:pos x="2551" y="1"/>
                  </a:cxn>
                  <a:cxn ang="0">
                    <a:pos x="2544" y="0"/>
                  </a:cxn>
                  <a:cxn ang="0">
                    <a:pos x="2536" y="0"/>
                  </a:cxn>
                  <a:cxn ang="0">
                    <a:pos x="2529" y="1"/>
                  </a:cxn>
                  <a:cxn ang="0">
                    <a:pos x="2521" y="2"/>
                  </a:cxn>
                  <a:cxn ang="0">
                    <a:pos x="2514" y="5"/>
                  </a:cxn>
                  <a:cxn ang="0">
                    <a:pos x="2507" y="8"/>
                  </a:cxn>
                  <a:cxn ang="0">
                    <a:pos x="2500" y="12"/>
                  </a:cxn>
                  <a:cxn ang="0">
                    <a:pos x="2493" y="17"/>
                  </a:cxn>
                  <a:cxn ang="0">
                    <a:pos x="2487" y="24"/>
                  </a:cxn>
                  <a:cxn ang="0">
                    <a:pos x="2480" y="31"/>
                  </a:cxn>
                  <a:cxn ang="0">
                    <a:pos x="2475" y="38"/>
                  </a:cxn>
                  <a:cxn ang="0">
                    <a:pos x="2624" y="82"/>
                  </a:cxn>
                </a:cxnLst>
                <a:rect l="0" t="0" r="r" b="b"/>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80" name="Freeform 160"/>
              <p:cNvSpPr>
                <a:spLocks/>
              </p:cNvSpPr>
              <p:nvPr/>
            </p:nvSpPr>
            <p:spPr bwMode="auto">
              <a:xfrm>
                <a:off x="1133" y="2608"/>
                <a:ext cx="6" cy="277"/>
              </a:xfrm>
              <a:custGeom>
                <a:avLst/>
                <a:gdLst/>
                <a:ahLst/>
                <a:cxnLst>
                  <a:cxn ang="0">
                    <a:pos x="149" y="37"/>
                  </a:cxn>
                  <a:cxn ang="0">
                    <a:pos x="0" y="80"/>
                  </a:cxn>
                  <a:cxn ang="0">
                    <a:pos x="0" y="7730"/>
                  </a:cxn>
                  <a:cxn ang="0">
                    <a:pos x="162" y="7730"/>
                  </a:cxn>
                  <a:cxn ang="0">
                    <a:pos x="162" y="80"/>
                  </a:cxn>
                  <a:cxn ang="0">
                    <a:pos x="149" y="37"/>
                  </a:cxn>
                  <a:cxn ang="0">
                    <a:pos x="162" y="80"/>
                  </a:cxn>
                  <a:cxn ang="0">
                    <a:pos x="161" y="71"/>
                  </a:cxn>
                  <a:cxn ang="0">
                    <a:pos x="160" y="62"/>
                  </a:cxn>
                  <a:cxn ang="0">
                    <a:pos x="158" y="53"/>
                  </a:cxn>
                  <a:cxn ang="0">
                    <a:pos x="155" y="45"/>
                  </a:cxn>
                  <a:cxn ang="0">
                    <a:pos x="151" y="38"/>
                  </a:cxn>
                  <a:cxn ang="0">
                    <a:pos x="147" y="31"/>
                  </a:cxn>
                  <a:cxn ang="0">
                    <a:pos x="142" y="25"/>
                  </a:cxn>
                  <a:cxn ang="0">
                    <a:pos x="137" y="20"/>
                  </a:cxn>
                  <a:cxn ang="0">
                    <a:pos x="131" y="15"/>
                  </a:cxn>
                  <a:cxn ang="0">
                    <a:pos x="124" y="11"/>
                  </a:cxn>
                  <a:cxn ang="0">
                    <a:pos x="118" y="8"/>
                  </a:cxn>
                  <a:cxn ang="0">
                    <a:pos x="111"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19" y="25"/>
                  </a:cxn>
                  <a:cxn ang="0">
                    <a:pos x="14" y="31"/>
                  </a:cxn>
                  <a:cxn ang="0">
                    <a:pos x="10" y="38"/>
                  </a:cxn>
                  <a:cxn ang="0">
                    <a:pos x="7" y="45"/>
                  </a:cxn>
                  <a:cxn ang="0">
                    <a:pos x="4" y="53"/>
                  </a:cxn>
                  <a:cxn ang="0">
                    <a:pos x="1" y="62"/>
                  </a:cxn>
                  <a:cxn ang="0">
                    <a:pos x="0" y="71"/>
                  </a:cxn>
                  <a:cxn ang="0">
                    <a:pos x="0" y="80"/>
                  </a:cxn>
                  <a:cxn ang="0">
                    <a:pos x="149" y="37"/>
                  </a:cxn>
                </a:cxnLst>
                <a:rect l="0" t="0" r="r" b="b"/>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9" name="Freeform 159"/>
              <p:cNvSpPr>
                <a:spLocks/>
              </p:cNvSpPr>
              <p:nvPr/>
            </p:nvSpPr>
            <p:spPr bwMode="auto">
              <a:xfrm>
                <a:off x="1045" y="2472"/>
                <a:ext cx="94" cy="141"/>
              </a:xfrm>
              <a:custGeom>
                <a:avLst/>
                <a:gdLst/>
                <a:ahLst/>
                <a:cxnLst>
                  <a:cxn ang="0">
                    <a:pos x="1" y="82"/>
                  </a:cxn>
                  <a:cxn ang="0">
                    <a:pos x="15" y="126"/>
                  </a:cxn>
                  <a:cxn ang="0">
                    <a:pos x="2490" y="3951"/>
                  </a:cxn>
                  <a:cxn ang="0">
                    <a:pos x="2626" y="3863"/>
                  </a:cxn>
                  <a:cxn ang="0">
                    <a:pos x="150" y="38"/>
                  </a:cxn>
                  <a:cxn ang="0">
                    <a:pos x="1" y="82"/>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1" y="82"/>
                  </a:cxn>
                </a:cxnLst>
                <a:rect l="0" t="0" r="r" b="b"/>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8" name="Freeform 158"/>
              <p:cNvSpPr>
                <a:spLocks/>
              </p:cNvSpPr>
              <p:nvPr/>
            </p:nvSpPr>
            <p:spPr bwMode="auto">
              <a:xfrm>
                <a:off x="1045" y="2475"/>
                <a:ext cx="6" cy="549"/>
              </a:xfrm>
              <a:custGeom>
                <a:avLst/>
                <a:gdLst/>
                <a:ahLst/>
                <a:cxnLst>
                  <a:cxn ang="0">
                    <a:pos x="149" y="15343"/>
                  </a:cxn>
                  <a:cxn ang="0">
                    <a:pos x="163" y="15298"/>
                  </a:cxn>
                  <a:cxn ang="0">
                    <a:pos x="163" y="0"/>
                  </a:cxn>
                  <a:cxn ang="0">
                    <a:pos x="0" y="0"/>
                  </a:cxn>
                  <a:cxn ang="0">
                    <a:pos x="0" y="15298"/>
                  </a:cxn>
                  <a:cxn ang="0">
                    <a:pos x="149" y="15343"/>
                  </a:cxn>
                  <a:cxn ang="0">
                    <a:pos x="0" y="15298"/>
                  </a:cxn>
                  <a:cxn ang="0">
                    <a:pos x="1" y="15308"/>
                  </a:cxn>
                  <a:cxn ang="0">
                    <a:pos x="2" y="15318"/>
                  </a:cxn>
                  <a:cxn ang="0">
                    <a:pos x="4" y="15327"/>
                  </a:cxn>
                  <a:cxn ang="0">
                    <a:pos x="7" y="15335"/>
                  </a:cxn>
                  <a:cxn ang="0">
                    <a:pos x="11" y="15342"/>
                  </a:cxn>
                  <a:cxn ang="0">
                    <a:pos x="15" y="15349"/>
                  </a:cxn>
                  <a:cxn ang="0">
                    <a:pos x="20" y="15355"/>
                  </a:cxn>
                  <a:cxn ang="0">
                    <a:pos x="26" y="15360"/>
                  </a:cxn>
                  <a:cxn ang="0">
                    <a:pos x="31" y="15365"/>
                  </a:cxn>
                  <a:cxn ang="0">
                    <a:pos x="38" y="15369"/>
                  </a:cxn>
                  <a:cxn ang="0">
                    <a:pos x="44" y="15372"/>
                  </a:cxn>
                  <a:cxn ang="0">
                    <a:pos x="51" y="15375"/>
                  </a:cxn>
                  <a:cxn ang="0">
                    <a:pos x="60" y="15377"/>
                  </a:cxn>
                  <a:cxn ang="0">
                    <a:pos x="67" y="15379"/>
                  </a:cxn>
                  <a:cxn ang="0">
                    <a:pos x="74" y="15380"/>
                  </a:cxn>
                  <a:cxn ang="0">
                    <a:pos x="82" y="15380"/>
                  </a:cxn>
                  <a:cxn ang="0">
                    <a:pos x="90" y="15380"/>
                  </a:cxn>
                  <a:cxn ang="0">
                    <a:pos x="97" y="15379"/>
                  </a:cxn>
                  <a:cxn ang="0">
                    <a:pos x="104" y="15377"/>
                  </a:cxn>
                  <a:cxn ang="0">
                    <a:pos x="112" y="15375"/>
                  </a:cxn>
                  <a:cxn ang="0">
                    <a:pos x="118" y="15372"/>
                  </a:cxn>
                  <a:cxn ang="0">
                    <a:pos x="125" y="15369"/>
                  </a:cxn>
                  <a:cxn ang="0">
                    <a:pos x="131" y="15365"/>
                  </a:cxn>
                  <a:cxn ang="0">
                    <a:pos x="137" y="15360"/>
                  </a:cxn>
                  <a:cxn ang="0">
                    <a:pos x="143" y="15355"/>
                  </a:cxn>
                  <a:cxn ang="0">
                    <a:pos x="148" y="15349"/>
                  </a:cxn>
                  <a:cxn ang="0">
                    <a:pos x="152" y="15342"/>
                  </a:cxn>
                  <a:cxn ang="0">
                    <a:pos x="156" y="15335"/>
                  </a:cxn>
                  <a:cxn ang="0">
                    <a:pos x="159" y="15327"/>
                  </a:cxn>
                  <a:cxn ang="0">
                    <a:pos x="161" y="15318"/>
                  </a:cxn>
                  <a:cxn ang="0">
                    <a:pos x="162" y="15308"/>
                  </a:cxn>
                  <a:cxn ang="0">
                    <a:pos x="163" y="15298"/>
                  </a:cxn>
                  <a:cxn ang="0">
                    <a:pos x="149" y="15343"/>
                  </a:cxn>
                </a:cxnLst>
                <a:rect l="0" t="0" r="r" b="b"/>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7" name="Line 157"/>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6" name="Line 15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5" name="Line 15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4" name="Line 154"/>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3" name="Line 153"/>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2" name="Line 152"/>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1" name="Line 151"/>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70" name="Line 150"/>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9" name="Line 149"/>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8" name="Line 148"/>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7" name="Line 147"/>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6" name="Line 146"/>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5" name="Line 145"/>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4" name="Line 144"/>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3" name="Line 143"/>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2" name="Line 142"/>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1" name="Line 141"/>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60" name="Line 140"/>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9" name="Line 139"/>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8" name="Freeform 138"/>
              <p:cNvSpPr>
                <a:spLocks/>
              </p:cNvSpPr>
              <p:nvPr/>
            </p:nvSpPr>
            <p:spPr bwMode="auto">
              <a:xfrm>
                <a:off x="1272" y="2587"/>
                <a:ext cx="24" cy="297"/>
              </a:xfrm>
              <a:custGeom>
                <a:avLst/>
                <a:gdLst/>
                <a:ahLst/>
                <a:cxnLst>
                  <a:cxn ang="0">
                    <a:pos x="0" y="8315"/>
                  </a:cxn>
                  <a:cxn ang="0">
                    <a:pos x="0" y="665"/>
                  </a:cxn>
                  <a:cxn ang="0">
                    <a:pos x="661" y="0"/>
                  </a:cxn>
                  <a:cxn ang="0">
                    <a:pos x="661" y="7650"/>
                  </a:cxn>
                  <a:cxn ang="0">
                    <a:pos x="0" y="8315"/>
                  </a:cxn>
                </a:cxnLst>
                <a:rect l="0" t="0" r="r" b="b"/>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7" name="Freeform 137"/>
              <p:cNvSpPr>
                <a:spLocks/>
              </p:cNvSpPr>
              <p:nvPr/>
            </p:nvSpPr>
            <p:spPr bwMode="auto">
              <a:xfrm>
                <a:off x="1269" y="2608"/>
                <a:ext cx="6" cy="276"/>
              </a:xfrm>
              <a:custGeom>
                <a:avLst/>
                <a:gdLst/>
                <a:ahLst/>
                <a:cxnLst>
                  <a:cxn ang="0">
                    <a:pos x="24" y="24"/>
                  </a:cxn>
                  <a:cxn ang="0">
                    <a:pos x="0" y="80"/>
                  </a:cxn>
                  <a:cxn ang="0">
                    <a:pos x="0" y="7730"/>
                  </a:cxn>
                  <a:cxn ang="0">
                    <a:pos x="162" y="7730"/>
                  </a:cxn>
                  <a:cxn ang="0">
                    <a:pos x="162" y="80"/>
                  </a:cxn>
                  <a:cxn ang="0">
                    <a:pos x="24" y="24"/>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24" y="24"/>
                  </a:cxn>
                </a:cxnLst>
                <a:rect l="0" t="0" r="r" b="b"/>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6" name="Freeform 136"/>
              <p:cNvSpPr>
                <a:spLocks/>
              </p:cNvSpPr>
              <p:nvPr/>
            </p:nvSpPr>
            <p:spPr bwMode="auto">
              <a:xfrm>
                <a:off x="1270" y="2584"/>
                <a:ext cx="29" cy="29"/>
              </a:xfrm>
              <a:custGeom>
                <a:avLst/>
                <a:gdLst/>
                <a:ahLst/>
                <a:cxnLst>
                  <a:cxn ang="0">
                    <a:pos x="797" y="82"/>
                  </a:cxn>
                  <a:cxn ang="0">
                    <a:pos x="659" y="25"/>
                  </a:cxn>
                  <a:cxn ang="0">
                    <a:pos x="0" y="691"/>
                  </a:cxn>
                  <a:cxn ang="0">
                    <a:pos x="113" y="805"/>
                  </a:cxn>
                  <a:cxn ang="0">
                    <a:pos x="774" y="139"/>
                  </a:cxn>
                  <a:cxn ang="0">
                    <a:pos x="797" y="82"/>
                  </a:cxn>
                  <a:cxn ang="0">
                    <a:pos x="774" y="139"/>
                  </a:cxn>
                  <a:cxn ang="0">
                    <a:pos x="780" y="132"/>
                  </a:cxn>
                  <a:cxn ang="0">
                    <a:pos x="786" y="124"/>
                  </a:cxn>
                  <a:cxn ang="0">
                    <a:pos x="790" y="117"/>
                  </a:cxn>
                  <a:cxn ang="0">
                    <a:pos x="794" y="109"/>
                  </a:cxn>
                  <a:cxn ang="0">
                    <a:pos x="796" y="102"/>
                  </a:cxn>
                  <a:cxn ang="0">
                    <a:pos x="798" y="94"/>
                  </a:cxn>
                  <a:cxn ang="0">
                    <a:pos x="798" y="86"/>
                  </a:cxn>
                  <a:cxn ang="0">
                    <a:pos x="798" y="79"/>
                  </a:cxn>
                  <a:cxn ang="0">
                    <a:pos x="797" y="71"/>
                  </a:cxn>
                  <a:cxn ang="0">
                    <a:pos x="796" y="64"/>
                  </a:cxn>
                  <a:cxn ang="0">
                    <a:pos x="794" y="57"/>
                  </a:cxn>
                  <a:cxn ang="0">
                    <a:pos x="791" y="50"/>
                  </a:cxn>
                  <a:cxn ang="0">
                    <a:pos x="787" y="43"/>
                  </a:cxn>
                  <a:cxn ang="0">
                    <a:pos x="783" y="37"/>
                  </a:cxn>
                  <a:cxn ang="0">
                    <a:pos x="778" y="31"/>
                  </a:cxn>
                  <a:cxn ang="0">
                    <a:pos x="773" y="24"/>
                  </a:cxn>
                  <a:cxn ang="0">
                    <a:pos x="768" y="19"/>
                  </a:cxn>
                  <a:cxn ang="0">
                    <a:pos x="762" y="15"/>
                  </a:cxn>
                  <a:cxn ang="0">
                    <a:pos x="755" y="11"/>
                  </a:cxn>
                  <a:cxn ang="0">
                    <a:pos x="749" y="7"/>
                  </a:cxn>
                  <a:cxn ang="0">
                    <a:pos x="742" y="4"/>
                  </a:cxn>
                  <a:cxn ang="0">
                    <a:pos x="735" y="2"/>
                  </a:cxn>
                  <a:cxn ang="0">
                    <a:pos x="727" y="1"/>
                  </a:cxn>
                  <a:cxn ang="0">
                    <a:pos x="720" y="0"/>
                  </a:cxn>
                  <a:cxn ang="0">
                    <a:pos x="712" y="0"/>
                  </a:cxn>
                  <a:cxn ang="0">
                    <a:pos x="704" y="1"/>
                  </a:cxn>
                  <a:cxn ang="0">
                    <a:pos x="696" y="2"/>
                  </a:cxn>
                  <a:cxn ang="0">
                    <a:pos x="688" y="5"/>
                  </a:cxn>
                  <a:cxn ang="0">
                    <a:pos x="681" y="8"/>
                  </a:cxn>
                  <a:cxn ang="0">
                    <a:pos x="673" y="13"/>
                  </a:cxn>
                  <a:cxn ang="0">
                    <a:pos x="666" y="18"/>
                  </a:cxn>
                  <a:cxn ang="0">
                    <a:pos x="659" y="25"/>
                  </a:cxn>
                  <a:cxn ang="0">
                    <a:pos x="797" y="82"/>
                  </a:cxn>
                </a:cxnLst>
                <a:rect l="0" t="0" r="r" b="b"/>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5" name="Freeform 135"/>
              <p:cNvSpPr>
                <a:spLocks/>
              </p:cNvSpPr>
              <p:nvPr/>
            </p:nvSpPr>
            <p:spPr bwMode="auto">
              <a:xfrm>
                <a:off x="1293" y="2587"/>
                <a:ext cx="6" cy="276"/>
              </a:xfrm>
              <a:custGeom>
                <a:avLst/>
                <a:gdLst/>
                <a:ahLst/>
                <a:cxnLst>
                  <a:cxn ang="0">
                    <a:pos x="139" y="7707"/>
                  </a:cxn>
                  <a:cxn ang="0">
                    <a:pos x="162" y="7650"/>
                  </a:cxn>
                  <a:cxn ang="0">
                    <a:pos x="162" y="0"/>
                  </a:cxn>
                  <a:cxn ang="0">
                    <a:pos x="0" y="0"/>
                  </a:cxn>
                  <a:cxn ang="0">
                    <a:pos x="0" y="7650"/>
                  </a:cxn>
                  <a:cxn ang="0">
                    <a:pos x="139" y="7707"/>
                  </a:cxn>
                  <a:cxn ang="0">
                    <a:pos x="0" y="7650"/>
                  </a:cxn>
                  <a:cxn ang="0">
                    <a:pos x="1" y="7660"/>
                  </a:cxn>
                  <a:cxn ang="0">
                    <a:pos x="2" y="7669"/>
                  </a:cxn>
                  <a:cxn ang="0">
                    <a:pos x="4" y="7678"/>
                  </a:cxn>
                  <a:cxn ang="0">
                    <a:pos x="7" y="7685"/>
                  </a:cxn>
                  <a:cxn ang="0">
                    <a:pos x="11" y="7693"/>
                  </a:cxn>
                  <a:cxn ang="0">
                    <a:pos x="15" y="7699"/>
                  </a:cxn>
                  <a:cxn ang="0">
                    <a:pos x="20" y="7705"/>
                  </a:cxn>
                  <a:cxn ang="0">
                    <a:pos x="25" y="7711"/>
                  </a:cxn>
                  <a:cxn ang="0">
                    <a:pos x="31" y="7715"/>
                  </a:cxn>
                  <a:cxn ang="0">
                    <a:pos x="37" y="7719"/>
                  </a:cxn>
                  <a:cxn ang="0">
                    <a:pos x="44" y="7723"/>
                  </a:cxn>
                  <a:cxn ang="0">
                    <a:pos x="51" y="7726"/>
                  </a:cxn>
                  <a:cxn ang="0">
                    <a:pos x="58" y="7728"/>
                  </a:cxn>
                  <a:cxn ang="0">
                    <a:pos x="66" y="7730"/>
                  </a:cxn>
                  <a:cxn ang="0">
                    <a:pos x="73" y="7730"/>
                  </a:cxn>
                  <a:cxn ang="0">
                    <a:pos x="82" y="7731"/>
                  </a:cxn>
                  <a:cxn ang="0">
                    <a:pos x="89" y="7730"/>
                  </a:cxn>
                  <a:cxn ang="0">
                    <a:pos x="97" y="7730"/>
                  </a:cxn>
                  <a:cxn ang="0">
                    <a:pos x="104" y="7728"/>
                  </a:cxn>
                  <a:cxn ang="0">
                    <a:pos x="111" y="7726"/>
                  </a:cxn>
                  <a:cxn ang="0">
                    <a:pos x="118" y="7723"/>
                  </a:cxn>
                  <a:cxn ang="0">
                    <a:pos x="125" y="7719"/>
                  </a:cxn>
                  <a:cxn ang="0">
                    <a:pos x="131" y="7715"/>
                  </a:cxn>
                  <a:cxn ang="0">
                    <a:pos x="137" y="7711"/>
                  </a:cxn>
                  <a:cxn ang="0">
                    <a:pos x="142" y="7705"/>
                  </a:cxn>
                  <a:cxn ang="0">
                    <a:pos x="147" y="7699"/>
                  </a:cxn>
                  <a:cxn ang="0">
                    <a:pos x="152" y="7693"/>
                  </a:cxn>
                  <a:cxn ang="0">
                    <a:pos x="155" y="7685"/>
                  </a:cxn>
                  <a:cxn ang="0">
                    <a:pos x="158" y="7678"/>
                  </a:cxn>
                  <a:cxn ang="0">
                    <a:pos x="160" y="7669"/>
                  </a:cxn>
                  <a:cxn ang="0">
                    <a:pos x="162" y="7660"/>
                  </a:cxn>
                  <a:cxn ang="0">
                    <a:pos x="162" y="7650"/>
                  </a:cxn>
                  <a:cxn ang="0">
                    <a:pos x="139" y="7707"/>
                  </a:cxn>
                </a:cxnLst>
                <a:rect l="0" t="0" r="r" b="b"/>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4" name="Freeform 134"/>
              <p:cNvSpPr>
                <a:spLocks/>
              </p:cNvSpPr>
              <p:nvPr/>
            </p:nvSpPr>
            <p:spPr bwMode="auto">
              <a:xfrm>
                <a:off x="1269" y="2858"/>
                <a:ext cx="29" cy="29"/>
              </a:xfrm>
              <a:custGeom>
                <a:avLst/>
                <a:gdLst/>
                <a:ahLst/>
                <a:cxnLst>
                  <a:cxn ang="0">
                    <a:pos x="1" y="722"/>
                  </a:cxn>
                  <a:cxn ang="0">
                    <a:pos x="138" y="779"/>
                  </a:cxn>
                  <a:cxn ang="0">
                    <a:pos x="799" y="114"/>
                  </a:cxn>
                  <a:cxn ang="0">
                    <a:pos x="684" y="0"/>
                  </a:cxn>
                  <a:cxn ang="0">
                    <a:pos x="25" y="665"/>
                  </a:cxn>
                  <a:cxn ang="0">
                    <a:pos x="1" y="722"/>
                  </a:cxn>
                  <a:cxn ang="0">
                    <a:pos x="25" y="665"/>
                  </a:cxn>
                  <a:cxn ang="0">
                    <a:pos x="18" y="673"/>
                  </a:cxn>
                  <a:cxn ang="0">
                    <a:pos x="12" y="680"/>
                  </a:cxn>
                  <a:cxn ang="0">
                    <a:pos x="8" y="688"/>
                  </a:cxn>
                  <a:cxn ang="0">
                    <a:pos x="5" y="695"/>
                  </a:cxn>
                  <a:cxn ang="0">
                    <a:pos x="2" y="703"/>
                  </a:cxn>
                  <a:cxn ang="0">
                    <a:pos x="0" y="711"/>
                  </a:cxn>
                  <a:cxn ang="0">
                    <a:pos x="0" y="718"/>
                  </a:cxn>
                  <a:cxn ang="0">
                    <a:pos x="0" y="726"/>
                  </a:cxn>
                  <a:cxn ang="0">
                    <a:pos x="1" y="734"/>
                  </a:cxn>
                  <a:cxn ang="0">
                    <a:pos x="2" y="741"/>
                  </a:cxn>
                  <a:cxn ang="0">
                    <a:pos x="4" y="748"/>
                  </a:cxn>
                  <a:cxn ang="0">
                    <a:pos x="7" y="755"/>
                  </a:cxn>
                  <a:cxn ang="0">
                    <a:pos x="11" y="761"/>
                  </a:cxn>
                  <a:cxn ang="0">
                    <a:pos x="15" y="768"/>
                  </a:cxn>
                  <a:cxn ang="0">
                    <a:pos x="20" y="774"/>
                  </a:cxn>
                  <a:cxn ang="0">
                    <a:pos x="25" y="779"/>
                  </a:cxn>
                  <a:cxn ang="0">
                    <a:pos x="30" y="784"/>
                  </a:cxn>
                  <a:cxn ang="0">
                    <a:pos x="36" y="789"/>
                  </a:cxn>
                  <a:cxn ang="0">
                    <a:pos x="43" y="793"/>
                  </a:cxn>
                  <a:cxn ang="0">
                    <a:pos x="49" y="797"/>
                  </a:cxn>
                  <a:cxn ang="0">
                    <a:pos x="56" y="800"/>
                  </a:cxn>
                  <a:cxn ang="0">
                    <a:pos x="63" y="803"/>
                  </a:cxn>
                  <a:cxn ang="0">
                    <a:pos x="71" y="804"/>
                  </a:cxn>
                  <a:cxn ang="0">
                    <a:pos x="78" y="805"/>
                  </a:cxn>
                  <a:cxn ang="0">
                    <a:pos x="86" y="805"/>
                  </a:cxn>
                  <a:cxn ang="0">
                    <a:pos x="93" y="804"/>
                  </a:cxn>
                  <a:cxn ang="0">
                    <a:pos x="101" y="803"/>
                  </a:cxn>
                  <a:cxn ang="0">
                    <a:pos x="109" y="800"/>
                  </a:cxn>
                  <a:cxn ang="0">
                    <a:pos x="116" y="795"/>
                  </a:cxn>
                  <a:cxn ang="0">
                    <a:pos x="124" y="791"/>
                  </a:cxn>
                  <a:cxn ang="0">
                    <a:pos x="131" y="785"/>
                  </a:cxn>
                  <a:cxn ang="0">
                    <a:pos x="138" y="779"/>
                  </a:cxn>
                  <a:cxn ang="0">
                    <a:pos x="1" y="722"/>
                  </a:cxn>
                </a:cxnLst>
                <a:rect l="0" t="0" r="r" b="b"/>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3" name="Freeform 133"/>
              <p:cNvSpPr>
                <a:spLocks/>
              </p:cNvSpPr>
              <p:nvPr/>
            </p:nvSpPr>
            <p:spPr bwMode="auto">
              <a:xfrm>
                <a:off x="1137" y="2587"/>
                <a:ext cx="159" cy="24"/>
              </a:xfrm>
              <a:custGeom>
                <a:avLst/>
                <a:gdLst/>
                <a:ahLst/>
                <a:cxnLst>
                  <a:cxn ang="0">
                    <a:pos x="3795" y="665"/>
                  </a:cxn>
                  <a:cxn ang="0">
                    <a:pos x="0" y="665"/>
                  </a:cxn>
                  <a:cxn ang="0">
                    <a:pos x="742" y="0"/>
                  </a:cxn>
                  <a:cxn ang="0">
                    <a:pos x="4456" y="0"/>
                  </a:cxn>
                  <a:cxn ang="0">
                    <a:pos x="3795" y="665"/>
                  </a:cxn>
                </a:cxnLst>
                <a:rect l="0" t="0" r="r" b="b"/>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2" name="Freeform 132"/>
              <p:cNvSpPr>
                <a:spLocks/>
              </p:cNvSpPr>
              <p:nvPr/>
            </p:nvSpPr>
            <p:spPr bwMode="auto">
              <a:xfrm>
                <a:off x="1134" y="2608"/>
                <a:ext cx="138" cy="6"/>
              </a:xfrm>
              <a:custGeom>
                <a:avLst/>
                <a:gdLst/>
                <a:ahLst/>
                <a:cxnLst>
                  <a:cxn ang="0">
                    <a:pos x="27" y="21"/>
                  </a:cxn>
                  <a:cxn ang="0">
                    <a:pos x="81" y="162"/>
                  </a:cxn>
                  <a:cxn ang="0">
                    <a:pos x="3876" y="162"/>
                  </a:cxn>
                  <a:cxn ang="0">
                    <a:pos x="3876" y="0"/>
                  </a:cxn>
                  <a:cxn ang="0">
                    <a:pos x="81" y="0"/>
                  </a:cxn>
                  <a:cxn ang="0">
                    <a:pos x="27" y="21"/>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27" y="21"/>
                  </a:cxn>
                </a:cxnLst>
                <a:rect l="0" t="0" r="r" b="b"/>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1" name="Freeform 131"/>
              <p:cNvSpPr>
                <a:spLocks/>
              </p:cNvSpPr>
              <p:nvPr/>
            </p:nvSpPr>
            <p:spPr bwMode="auto">
              <a:xfrm>
                <a:off x="1135" y="2584"/>
                <a:ext cx="31" cy="29"/>
              </a:xfrm>
              <a:custGeom>
                <a:avLst/>
                <a:gdLst/>
                <a:ahLst/>
                <a:cxnLst>
                  <a:cxn ang="0">
                    <a:pos x="796" y="1"/>
                  </a:cxn>
                  <a:cxn ang="0">
                    <a:pos x="743" y="22"/>
                  </a:cxn>
                  <a:cxn ang="0">
                    <a:pos x="0" y="688"/>
                  </a:cxn>
                  <a:cxn ang="0">
                    <a:pos x="108" y="808"/>
                  </a:cxn>
                  <a:cxn ang="0">
                    <a:pos x="851" y="142"/>
                  </a:cxn>
                  <a:cxn ang="0">
                    <a:pos x="796" y="1"/>
                  </a:cxn>
                  <a:cxn ang="0">
                    <a:pos x="851" y="142"/>
                  </a:cxn>
                  <a:cxn ang="0">
                    <a:pos x="858" y="135"/>
                  </a:cxn>
                  <a:cxn ang="0">
                    <a:pos x="864" y="128"/>
                  </a:cxn>
                  <a:cxn ang="0">
                    <a:pos x="868" y="121"/>
                  </a:cxn>
                  <a:cxn ang="0">
                    <a:pos x="872" y="114"/>
                  </a:cxn>
                  <a:cxn ang="0">
                    <a:pos x="875" y="106"/>
                  </a:cxn>
                  <a:cxn ang="0">
                    <a:pos x="877" y="99"/>
                  </a:cxn>
                  <a:cxn ang="0">
                    <a:pos x="878" y="91"/>
                  </a:cxn>
                  <a:cxn ang="0">
                    <a:pos x="879" y="83"/>
                  </a:cxn>
                  <a:cxn ang="0">
                    <a:pos x="878" y="76"/>
                  </a:cxn>
                  <a:cxn ang="0">
                    <a:pos x="877" y="69"/>
                  </a:cxn>
                  <a:cxn ang="0">
                    <a:pos x="875" y="61"/>
                  </a:cxn>
                  <a:cxn ang="0">
                    <a:pos x="873" y="54"/>
                  </a:cxn>
                  <a:cxn ang="0">
                    <a:pos x="870" y="48"/>
                  </a:cxn>
                  <a:cxn ang="0">
                    <a:pos x="866" y="41"/>
                  </a:cxn>
                  <a:cxn ang="0">
                    <a:pos x="862" y="35"/>
                  </a:cxn>
                  <a:cxn ang="0">
                    <a:pos x="857" y="28"/>
                  </a:cxn>
                  <a:cxn ang="0">
                    <a:pos x="852" y="23"/>
                  </a:cxn>
                  <a:cxn ang="0">
                    <a:pos x="846" y="18"/>
                  </a:cxn>
                  <a:cxn ang="0">
                    <a:pos x="840" y="13"/>
                  </a:cxn>
                  <a:cxn ang="0">
                    <a:pos x="834" y="9"/>
                  </a:cxn>
                  <a:cxn ang="0">
                    <a:pos x="827" y="6"/>
                  </a:cxn>
                  <a:cxn ang="0">
                    <a:pos x="820" y="3"/>
                  </a:cxn>
                  <a:cxn ang="0">
                    <a:pos x="813" y="1"/>
                  </a:cxn>
                  <a:cxn ang="0">
                    <a:pos x="804" y="0"/>
                  </a:cxn>
                  <a:cxn ang="0">
                    <a:pos x="797" y="0"/>
                  </a:cxn>
                  <a:cxn ang="0">
                    <a:pos x="789" y="0"/>
                  </a:cxn>
                  <a:cxn ang="0">
                    <a:pos x="781" y="1"/>
                  </a:cxn>
                  <a:cxn ang="0">
                    <a:pos x="774" y="3"/>
                  </a:cxn>
                  <a:cxn ang="0">
                    <a:pos x="766" y="6"/>
                  </a:cxn>
                  <a:cxn ang="0">
                    <a:pos x="758" y="10"/>
                  </a:cxn>
                  <a:cxn ang="0">
                    <a:pos x="750" y="16"/>
                  </a:cxn>
                  <a:cxn ang="0">
                    <a:pos x="743" y="22"/>
                  </a:cxn>
                  <a:cxn ang="0">
                    <a:pos x="796" y="1"/>
                  </a:cxn>
                </a:cxnLst>
                <a:rect l="0" t="0" r="r" b="b"/>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50" name="Freeform 130"/>
              <p:cNvSpPr>
                <a:spLocks/>
              </p:cNvSpPr>
              <p:nvPr/>
            </p:nvSpPr>
            <p:spPr bwMode="auto">
              <a:xfrm>
                <a:off x="1163" y="2584"/>
                <a:ext cx="136" cy="6"/>
              </a:xfrm>
              <a:custGeom>
                <a:avLst/>
                <a:gdLst/>
                <a:ahLst/>
                <a:cxnLst>
                  <a:cxn ang="0">
                    <a:pos x="3771" y="138"/>
                  </a:cxn>
                  <a:cxn ang="0">
                    <a:pos x="3714" y="0"/>
                  </a:cxn>
                  <a:cxn ang="0">
                    <a:pos x="0" y="0"/>
                  </a:cxn>
                  <a:cxn ang="0">
                    <a:pos x="0" y="163"/>
                  </a:cxn>
                  <a:cxn ang="0">
                    <a:pos x="3714" y="163"/>
                  </a:cxn>
                  <a:cxn ang="0">
                    <a:pos x="3771" y="138"/>
                  </a:cxn>
                  <a:cxn ang="0">
                    <a:pos x="3714" y="163"/>
                  </a:cxn>
                  <a:cxn ang="0">
                    <a:pos x="3723" y="163"/>
                  </a:cxn>
                  <a:cxn ang="0">
                    <a:pos x="3733" y="161"/>
                  </a:cxn>
                  <a:cxn ang="0">
                    <a:pos x="3741" y="159"/>
                  </a:cxn>
                  <a:cxn ang="0">
                    <a:pos x="3749" y="156"/>
                  </a:cxn>
                  <a:cxn ang="0">
                    <a:pos x="3756" y="151"/>
                  </a:cxn>
                  <a:cxn ang="0">
                    <a:pos x="3763" y="147"/>
                  </a:cxn>
                  <a:cxn ang="0">
                    <a:pos x="3769" y="142"/>
                  </a:cxn>
                  <a:cxn ang="0">
                    <a:pos x="3774" y="137"/>
                  </a:cxn>
                  <a:cxn ang="0">
                    <a:pos x="3779" y="131"/>
                  </a:cxn>
                  <a:cxn ang="0">
                    <a:pos x="3783" y="125"/>
                  </a:cxn>
                  <a:cxn ang="0">
                    <a:pos x="3786" y="118"/>
                  </a:cxn>
                  <a:cxn ang="0">
                    <a:pos x="3789" y="111"/>
                  </a:cxn>
                  <a:cxn ang="0">
                    <a:pos x="3791" y="104"/>
                  </a:cxn>
                  <a:cxn ang="0">
                    <a:pos x="3793" y="96"/>
                  </a:cxn>
                  <a:cxn ang="0">
                    <a:pos x="3794" y="89"/>
                  </a:cxn>
                  <a:cxn ang="0">
                    <a:pos x="3794" y="81"/>
                  </a:cxn>
                  <a:cxn ang="0">
                    <a:pos x="3794" y="74"/>
                  </a:cxn>
                  <a:cxn ang="0">
                    <a:pos x="3793" y="66"/>
                  </a:cxn>
                  <a:cxn ang="0">
                    <a:pos x="3791" y="59"/>
                  </a:cxn>
                  <a:cxn ang="0">
                    <a:pos x="3789" y="52"/>
                  </a:cxn>
                  <a:cxn ang="0">
                    <a:pos x="3786" y="45"/>
                  </a:cxn>
                  <a:cxn ang="0">
                    <a:pos x="3783" y="38"/>
                  </a:cxn>
                  <a:cxn ang="0">
                    <a:pos x="3779" y="32"/>
                  </a:cxn>
                  <a:cxn ang="0">
                    <a:pos x="3774" y="25"/>
                  </a:cxn>
                  <a:cxn ang="0">
                    <a:pos x="3769" y="20"/>
                  </a:cxn>
                  <a:cxn ang="0">
                    <a:pos x="3763" y="15"/>
                  </a:cxn>
                  <a:cxn ang="0">
                    <a:pos x="3756" y="10"/>
                  </a:cxn>
                  <a:cxn ang="0">
                    <a:pos x="3749" y="7"/>
                  </a:cxn>
                  <a:cxn ang="0">
                    <a:pos x="3741" y="4"/>
                  </a:cxn>
                  <a:cxn ang="0">
                    <a:pos x="3733" y="2"/>
                  </a:cxn>
                  <a:cxn ang="0">
                    <a:pos x="3723" y="0"/>
                  </a:cxn>
                  <a:cxn ang="0">
                    <a:pos x="3714" y="0"/>
                  </a:cxn>
                  <a:cxn ang="0">
                    <a:pos x="3771" y="138"/>
                  </a:cxn>
                </a:cxnLst>
                <a:rect l="0" t="0" r="r" b="b"/>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9" name="Freeform 129"/>
              <p:cNvSpPr>
                <a:spLocks/>
              </p:cNvSpPr>
              <p:nvPr/>
            </p:nvSpPr>
            <p:spPr bwMode="auto">
              <a:xfrm>
                <a:off x="1269" y="2585"/>
                <a:ext cx="29" cy="29"/>
              </a:xfrm>
              <a:custGeom>
                <a:avLst/>
                <a:gdLst/>
                <a:ahLst/>
                <a:cxnLst>
                  <a:cxn ang="0">
                    <a:pos x="81" y="804"/>
                  </a:cxn>
                  <a:cxn ang="0">
                    <a:pos x="138" y="780"/>
                  </a:cxn>
                  <a:cxn ang="0">
                    <a:pos x="799" y="114"/>
                  </a:cxn>
                  <a:cxn ang="0">
                    <a:pos x="684" y="0"/>
                  </a:cxn>
                  <a:cxn ang="0">
                    <a:pos x="25" y="666"/>
                  </a:cxn>
                  <a:cxn ang="0">
                    <a:pos x="81" y="804"/>
                  </a:cxn>
                  <a:cxn ang="0">
                    <a:pos x="25" y="666"/>
                  </a:cxn>
                  <a:cxn ang="0">
                    <a:pos x="18" y="673"/>
                  </a:cxn>
                  <a:cxn ang="0">
                    <a:pos x="12" y="680"/>
                  </a:cxn>
                  <a:cxn ang="0">
                    <a:pos x="8" y="688"/>
                  </a:cxn>
                  <a:cxn ang="0">
                    <a:pos x="5" y="696"/>
                  </a:cxn>
                  <a:cxn ang="0">
                    <a:pos x="2" y="703"/>
                  </a:cxn>
                  <a:cxn ang="0">
                    <a:pos x="0" y="711"/>
                  </a:cxn>
                  <a:cxn ang="0">
                    <a:pos x="0" y="719"/>
                  </a:cxn>
                  <a:cxn ang="0">
                    <a:pos x="0" y="726"/>
                  </a:cxn>
                  <a:cxn ang="0">
                    <a:pos x="1" y="734"/>
                  </a:cxn>
                  <a:cxn ang="0">
                    <a:pos x="2" y="741"/>
                  </a:cxn>
                  <a:cxn ang="0">
                    <a:pos x="4" y="748"/>
                  </a:cxn>
                  <a:cxn ang="0">
                    <a:pos x="7" y="755"/>
                  </a:cxn>
                  <a:cxn ang="0">
                    <a:pos x="11" y="763"/>
                  </a:cxn>
                  <a:cxn ang="0">
                    <a:pos x="15" y="769"/>
                  </a:cxn>
                  <a:cxn ang="0">
                    <a:pos x="20" y="775"/>
                  </a:cxn>
                  <a:cxn ang="0">
                    <a:pos x="25" y="780"/>
                  </a:cxn>
                  <a:cxn ang="0">
                    <a:pos x="30" y="785"/>
                  </a:cxn>
                  <a:cxn ang="0">
                    <a:pos x="36" y="790"/>
                  </a:cxn>
                  <a:cxn ang="0">
                    <a:pos x="43" y="794"/>
                  </a:cxn>
                  <a:cxn ang="0">
                    <a:pos x="49" y="798"/>
                  </a:cxn>
                  <a:cxn ang="0">
                    <a:pos x="56" y="800"/>
                  </a:cxn>
                  <a:cxn ang="0">
                    <a:pos x="63" y="803"/>
                  </a:cxn>
                  <a:cxn ang="0">
                    <a:pos x="71" y="804"/>
                  </a:cxn>
                  <a:cxn ang="0">
                    <a:pos x="78" y="805"/>
                  </a:cxn>
                  <a:cxn ang="0">
                    <a:pos x="86" y="805"/>
                  </a:cxn>
                  <a:cxn ang="0">
                    <a:pos x="93" y="804"/>
                  </a:cxn>
                  <a:cxn ang="0">
                    <a:pos x="101" y="803"/>
                  </a:cxn>
                  <a:cxn ang="0">
                    <a:pos x="109" y="800"/>
                  </a:cxn>
                  <a:cxn ang="0">
                    <a:pos x="116" y="797"/>
                  </a:cxn>
                  <a:cxn ang="0">
                    <a:pos x="124" y="792"/>
                  </a:cxn>
                  <a:cxn ang="0">
                    <a:pos x="131" y="787"/>
                  </a:cxn>
                  <a:cxn ang="0">
                    <a:pos x="138" y="780"/>
                  </a:cxn>
                  <a:cxn ang="0">
                    <a:pos x="81" y="804"/>
                  </a:cxn>
                </a:cxnLst>
                <a:rect l="0" t="0" r="r" b="b"/>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8" name="Rectangle 128"/>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47" name="Freeform 127"/>
              <p:cNvSpPr>
                <a:spLocks/>
              </p:cNvSpPr>
              <p:nvPr/>
            </p:nvSpPr>
            <p:spPr bwMode="auto">
              <a:xfrm>
                <a:off x="1134" y="2611"/>
                <a:ext cx="5" cy="276"/>
              </a:xfrm>
              <a:custGeom>
                <a:avLst/>
                <a:gdLst/>
                <a:ahLst/>
                <a:cxnLst>
                  <a:cxn ang="0">
                    <a:pos x="81" y="7732"/>
                  </a:cxn>
                  <a:cxn ang="0">
                    <a:pos x="162" y="7650"/>
                  </a:cxn>
                  <a:cxn ang="0">
                    <a:pos x="162" y="0"/>
                  </a:cxn>
                  <a:cxn ang="0">
                    <a:pos x="0" y="0"/>
                  </a:cxn>
                  <a:cxn ang="0">
                    <a:pos x="0" y="7650"/>
                  </a:cxn>
                  <a:cxn ang="0">
                    <a:pos x="81" y="7732"/>
                  </a:cxn>
                  <a:cxn ang="0">
                    <a:pos x="0" y="7650"/>
                  </a:cxn>
                  <a:cxn ang="0">
                    <a:pos x="1" y="7660"/>
                  </a:cxn>
                  <a:cxn ang="0">
                    <a:pos x="2" y="7669"/>
                  </a:cxn>
                  <a:cxn ang="0">
                    <a:pos x="4" y="7678"/>
                  </a:cxn>
                  <a:cxn ang="0">
                    <a:pos x="7" y="7685"/>
                  </a:cxn>
                  <a:cxn ang="0">
                    <a:pos x="11" y="7693"/>
                  </a:cxn>
                  <a:cxn ang="0">
                    <a:pos x="15" y="7699"/>
                  </a:cxn>
                  <a:cxn ang="0">
                    <a:pos x="20" y="7705"/>
                  </a:cxn>
                  <a:cxn ang="0">
                    <a:pos x="26" y="7711"/>
                  </a:cxn>
                  <a:cxn ang="0">
                    <a:pos x="31" y="7715"/>
                  </a:cxn>
                  <a:cxn ang="0">
                    <a:pos x="38" y="7719"/>
                  </a:cxn>
                  <a:cxn ang="0">
                    <a:pos x="44" y="7723"/>
                  </a:cxn>
                  <a:cxn ang="0">
                    <a:pos x="51" y="7727"/>
                  </a:cxn>
                  <a:cxn ang="0">
                    <a:pos x="58" y="7729"/>
                  </a:cxn>
                  <a:cxn ang="0">
                    <a:pos x="66" y="7731"/>
                  </a:cxn>
                  <a:cxn ang="0">
                    <a:pos x="73" y="7731"/>
                  </a:cxn>
                  <a:cxn ang="0">
                    <a:pos x="81" y="7732"/>
                  </a:cxn>
                  <a:cxn ang="0">
                    <a:pos x="88" y="7731"/>
                  </a:cxn>
                  <a:cxn ang="0">
                    <a:pos x="97" y="7731"/>
                  </a:cxn>
                  <a:cxn ang="0">
                    <a:pos x="104" y="7729"/>
                  </a:cxn>
                  <a:cxn ang="0">
                    <a:pos x="111" y="7727"/>
                  </a:cxn>
                  <a:cxn ang="0">
                    <a:pos x="118" y="7723"/>
                  </a:cxn>
                  <a:cxn ang="0">
                    <a:pos x="125" y="7719"/>
                  </a:cxn>
                  <a:cxn ang="0">
                    <a:pos x="131" y="7715"/>
                  </a:cxn>
                  <a:cxn ang="0">
                    <a:pos x="137" y="7711"/>
                  </a:cxn>
                  <a:cxn ang="0">
                    <a:pos x="143" y="7705"/>
                  </a:cxn>
                  <a:cxn ang="0">
                    <a:pos x="148" y="7699"/>
                  </a:cxn>
                  <a:cxn ang="0">
                    <a:pos x="152" y="7693"/>
                  </a:cxn>
                  <a:cxn ang="0">
                    <a:pos x="156" y="7685"/>
                  </a:cxn>
                  <a:cxn ang="0">
                    <a:pos x="158" y="7678"/>
                  </a:cxn>
                  <a:cxn ang="0">
                    <a:pos x="161" y="7669"/>
                  </a:cxn>
                  <a:cxn ang="0">
                    <a:pos x="162" y="7660"/>
                  </a:cxn>
                  <a:cxn ang="0">
                    <a:pos x="162" y="7650"/>
                  </a:cxn>
                  <a:cxn ang="0">
                    <a:pos x="81" y="7732"/>
                  </a:cxn>
                </a:cxnLst>
                <a:rect l="0" t="0" r="r" b="b"/>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6" name="Freeform 126"/>
              <p:cNvSpPr>
                <a:spLocks/>
              </p:cNvSpPr>
              <p:nvPr/>
            </p:nvSpPr>
            <p:spPr bwMode="auto">
              <a:xfrm>
                <a:off x="1137" y="2881"/>
                <a:ext cx="138" cy="6"/>
              </a:xfrm>
              <a:custGeom>
                <a:avLst/>
                <a:gdLst/>
                <a:ahLst/>
                <a:cxnLst>
                  <a:cxn ang="0">
                    <a:pos x="3877" y="81"/>
                  </a:cxn>
                  <a:cxn ang="0">
                    <a:pos x="3795" y="0"/>
                  </a:cxn>
                  <a:cxn ang="0">
                    <a:pos x="0" y="0"/>
                  </a:cxn>
                  <a:cxn ang="0">
                    <a:pos x="0" y="163"/>
                  </a:cxn>
                  <a:cxn ang="0">
                    <a:pos x="3795" y="163"/>
                  </a:cxn>
                  <a:cxn ang="0">
                    <a:pos x="3877" y="81"/>
                  </a:cxn>
                  <a:cxn ang="0">
                    <a:pos x="3795" y="163"/>
                  </a:cxn>
                  <a:cxn ang="0">
                    <a:pos x="3805" y="162"/>
                  </a:cxn>
                  <a:cxn ang="0">
                    <a:pos x="3814" y="161"/>
                  </a:cxn>
                  <a:cxn ang="0">
                    <a:pos x="3823" y="159"/>
                  </a:cxn>
                  <a:cxn ang="0">
                    <a:pos x="3831" y="156"/>
                  </a:cxn>
                  <a:cxn ang="0">
                    <a:pos x="3838" y="151"/>
                  </a:cxn>
                  <a:cxn ang="0">
                    <a:pos x="3845" y="147"/>
                  </a:cxn>
                  <a:cxn ang="0">
                    <a:pos x="3850" y="142"/>
                  </a:cxn>
                  <a:cxn ang="0">
                    <a:pos x="3856" y="137"/>
                  </a:cxn>
                  <a:cxn ang="0">
                    <a:pos x="3862" y="131"/>
                  </a:cxn>
                  <a:cxn ang="0">
                    <a:pos x="3866" y="124"/>
                  </a:cxn>
                  <a:cxn ang="0">
                    <a:pos x="3869" y="118"/>
                  </a:cxn>
                  <a:cxn ang="0">
                    <a:pos x="3872" y="111"/>
                  </a:cxn>
                  <a:cxn ang="0">
                    <a:pos x="3874" y="104"/>
                  </a:cxn>
                  <a:cxn ang="0">
                    <a:pos x="3876" y="96"/>
                  </a:cxn>
                  <a:cxn ang="0">
                    <a:pos x="3877" y="89"/>
                  </a:cxn>
                  <a:cxn ang="0">
                    <a:pos x="3877" y="81"/>
                  </a:cxn>
                  <a:cxn ang="0">
                    <a:pos x="3877" y="74"/>
                  </a:cxn>
                  <a:cxn ang="0">
                    <a:pos x="3876" y="66"/>
                  </a:cxn>
                  <a:cxn ang="0">
                    <a:pos x="3874" y="59"/>
                  </a:cxn>
                  <a:cxn ang="0">
                    <a:pos x="3872" y="52"/>
                  </a:cxn>
                  <a:cxn ang="0">
                    <a:pos x="3869" y="45"/>
                  </a:cxn>
                  <a:cxn ang="0">
                    <a:pos x="3866" y="38"/>
                  </a:cxn>
                  <a:cxn ang="0">
                    <a:pos x="3862" y="32"/>
                  </a:cxn>
                  <a:cxn ang="0">
                    <a:pos x="3856" y="25"/>
                  </a:cxn>
                  <a:cxn ang="0">
                    <a:pos x="3850" y="19"/>
                  </a:cxn>
                  <a:cxn ang="0">
                    <a:pos x="3845" y="15"/>
                  </a:cxn>
                  <a:cxn ang="0">
                    <a:pos x="3838" y="10"/>
                  </a:cxn>
                  <a:cxn ang="0">
                    <a:pos x="3831" y="7"/>
                  </a:cxn>
                  <a:cxn ang="0">
                    <a:pos x="3823" y="4"/>
                  </a:cxn>
                  <a:cxn ang="0">
                    <a:pos x="3814" y="1"/>
                  </a:cxn>
                  <a:cxn ang="0">
                    <a:pos x="3805" y="0"/>
                  </a:cxn>
                  <a:cxn ang="0">
                    <a:pos x="3795" y="0"/>
                  </a:cxn>
                  <a:cxn ang="0">
                    <a:pos x="3877" y="81"/>
                  </a:cxn>
                </a:cxnLst>
                <a:rect l="0" t="0" r="r" b="b"/>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5" name="Freeform 125"/>
              <p:cNvSpPr>
                <a:spLocks/>
              </p:cNvSpPr>
              <p:nvPr/>
            </p:nvSpPr>
            <p:spPr bwMode="auto">
              <a:xfrm>
                <a:off x="1269" y="2608"/>
                <a:ext cx="6" cy="276"/>
              </a:xfrm>
              <a:custGeom>
                <a:avLst/>
                <a:gdLst/>
                <a:ahLst/>
                <a:cxnLst>
                  <a:cxn ang="0">
                    <a:pos x="80" y="0"/>
                  </a:cxn>
                  <a:cxn ang="0">
                    <a:pos x="0" y="80"/>
                  </a:cxn>
                  <a:cxn ang="0">
                    <a:pos x="0" y="7730"/>
                  </a:cxn>
                  <a:cxn ang="0">
                    <a:pos x="162" y="7730"/>
                  </a:cxn>
                  <a:cxn ang="0">
                    <a:pos x="162" y="80"/>
                  </a:cxn>
                  <a:cxn ang="0">
                    <a:pos x="80" y="0"/>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80" y="0"/>
                  </a:cxn>
                </a:cxnLst>
                <a:rect l="0" t="0" r="r" b="b"/>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44" name="Freeform 124"/>
              <p:cNvSpPr>
                <a:spLocks/>
              </p:cNvSpPr>
              <p:nvPr/>
            </p:nvSpPr>
            <p:spPr bwMode="auto">
              <a:xfrm>
                <a:off x="1134" y="2608"/>
                <a:ext cx="138" cy="6"/>
              </a:xfrm>
              <a:custGeom>
                <a:avLst/>
                <a:gdLst/>
                <a:ahLst/>
                <a:cxnLst>
                  <a:cxn ang="0">
                    <a:pos x="0" y="80"/>
                  </a:cxn>
                  <a:cxn ang="0">
                    <a:pos x="81" y="162"/>
                  </a:cxn>
                  <a:cxn ang="0">
                    <a:pos x="3876" y="162"/>
                  </a:cxn>
                  <a:cxn ang="0">
                    <a:pos x="3876" y="0"/>
                  </a:cxn>
                  <a:cxn ang="0">
                    <a:pos x="81" y="0"/>
                  </a:cxn>
                  <a:cxn ang="0">
                    <a:pos x="0" y="80"/>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0" y="80"/>
                  </a:cxn>
                </a:cxnLst>
                <a:rect l="0" t="0" r="r" b="b"/>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pic>
          <p:nvPicPr>
            <p:cNvPr id="5242" name="Picture 122" descr="DVVDM_Line"/>
            <p:cNvPicPr preferRelativeResize="0">
              <a:picLocks noChangeArrowheads="1"/>
            </p:cNvPicPr>
            <p:nvPr/>
          </p:nvPicPr>
          <p:blipFill>
            <a:blip r:embed="rId3" cstate="print"/>
            <a:srcRect/>
            <a:stretch>
              <a:fillRect/>
            </a:stretch>
          </p:blipFill>
          <p:spPr bwMode="auto">
            <a:xfrm>
              <a:off x="4963" y="5418"/>
              <a:ext cx="1447" cy="50"/>
            </a:xfrm>
            <a:prstGeom prst="rect">
              <a:avLst/>
            </a:prstGeom>
            <a:noFill/>
          </p:spPr>
        </p:pic>
        <p:pic>
          <p:nvPicPr>
            <p:cNvPr id="5241" name="Picture 121" descr="DVVDM_Line"/>
            <p:cNvPicPr preferRelativeResize="0">
              <a:picLocks noChangeArrowheads="1"/>
            </p:cNvPicPr>
            <p:nvPr/>
          </p:nvPicPr>
          <p:blipFill>
            <a:blip r:embed="rId3" cstate="print"/>
            <a:srcRect/>
            <a:stretch>
              <a:fillRect/>
            </a:stretch>
          </p:blipFill>
          <p:spPr bwMode="auto">
            <a:xfrm rot="5400000">
              <a:off x="6142" y="5150"/>
              <a:ext cx="487" cy="49"/>
            </a:xfrm>
            <a:prstGeom prst="rect">
              <a:avLst/>
            </a:prstGeom>
            <a:noFill/>
          </p:spPr>
        </p:pic>
        <p:pic>
          <p:nvPicPr>
            <p:cNvPr id="5240" name="Picture 120" descr="DVVDM_Line"/>
            <p:cNvPicPr preferRelativeResize="0">
              <a:picLocks noChangeArrowheads="1"/>
            </p:cNvPicPr>
            <p:nvPr/>
          </p:nvPicPr>
          <p:blipFill>
            <a:blip r:embed="rId3" cstate="print"/>
            <a:srcRect/>
            <a:stretch>
              <a:fillRect/>
            </a:stretch>
          </p:blipFill>
          <p:spPr bwMode="auto">
            <a:xfrm rot="5400000">
              <a:off x="6578" y="5150"/>
              <a:ext cx="487" cy="50"/>
            </a:xfrm>
            <a:prstGeom prst="rect">
              <a:avLst/>
            </a:prstGeom>
            <a:noFill/>
          </p:spPr>
        </p:pic>
        <p:sp>
          <p:nvSpPr>
            <p:cNvPr id="5239" name="Oval 119"/>
            <p:cNvSpPr>
              <a:spLocks noChangeArrowheads="1"/>
            </p:cNvSpPr>
            <p:nvPr/>
          </p:nvSpPr>
          <p:spPr bwMode="auto">
            <a:xfrm>
              <a:off x="4095" y="4931"/>
              <a:ext cx="289" cy="1070"/>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sp>
          <p:nvSpPr>
            <p:cNvPr id="5238" name="Line 118"/>
            <p:cNvSpPr>
              <a:spLocks noChangeShapeType="1"/>
            </p:cNvSpPr>
            <p:nvPr/>
          </p:nvSpPr>
          <p:spPr bwMode="auto">
            <a:xfrm>
              <a:off x="3997" y="4445"/>
              <a:ext cx="193" cy="3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5237" name="Text Box 117"/>
            <p:cNvSpPr txBox="1">
              <a:spLocks noChangeArrowheads="1"/>
            </p:cNvSpPr>
            <p:nvPr/>
          </p:nvSpPr>
          <p:spPr bwMode="auto">
            <a:xfrm>
              <a:off x="3098" y="3991"/>
              <a:ext cx="826" cy="407"/>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8</a:t>
              </a:r>
              <a:endPar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pic>
          <p:nvPicPr>
            <p:cNvPr id="5236" name="Picture 116"/>
            <p:cNvPicPr>
              <a:picLocks noChangeArrowheads="1"/>
            </p:cNvPicPr>
            <p:nvPr/>
          </p:nvPicPr>
          <p:blipFill>
            <a:blip r:embed="rId4" cstate="print"/>
            <a:srcRect/>
            <a:stretch>
              <a:fillRect/>
            </a:stretch>
          </p:blipFill>
          <p:spPr bwMode="auto">
            <a:xfrm>
              <a:off x="2272" y="5044"/>
              <a:ext cx="1736" cy="834"/>
            </a:xfrm>
            <a:prstGeom prst="rect">
              <a:avLst/>
            </a:prstGeom>
            <a:noFill/>
            <a:ln w="12700">
              <a:miter lim="800000"/>
              <a:headEnd/>
              <a:tailEnd/>
            </a:ln>
            <a:effectLst/>
          </p:spPr>
        </p:pic>
        <p:sp>
          <p:nvSpPr>
            <p:cNvPr id="5235" name="Oval 115"/>
            <p:cNvSpPr>
              <a:spLocks noChangeArrowheads="1"/>
            </p:cNvSpPr>
            <p:nvPr/>
          </p:nvSpPr>
          <p:spPr bwMode="auto">
            <a:xfrm rot="5400000">
              <a:off x="6505" y="3865"/>
              <a:ext cx="291" cy="677"/>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grpSp>
          <p:nvGrpSpPr>
            <p:cNvPr id="5230" name="Group 110"/>
            <p:cNvGrpSpPr>
              <a:grpSpLocks/>
            </p:cNvGrpSpPr>
            <p:nvPr/>
          </p:nvGrpSpPr>
          <p:grpSpPr bwMode="auto">
            <a:xfrm rot="10800000">
              <a:off x="6506" y="3610"/>
              <a:ext cx="289" cy="934"/>
              <a:chOff x="2471" y="1044"/>
              <a:chExt cx="136" cy="436"/>
            </a:xfrm>
          </p:grpSpPr>
          <p:sp>
            <p:nvSpPr>
              <p:cNvPr id="5234" name="Line 114"/>
              <p:cNvSpPr>
                <a:spLocks noChangeShapeType="1"/>
              </p:cNvSpPr>
              <p:nvPr/>
            </p:nvSpPr>
            <p:spPr bwMode="auto">
              <a:xfrm rot="5400000">
                <a:off x="2346" y="1264"/>
                <a:ext cx="432"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3" name="Line 113"/>
              <p:cNvSpPr>
                <a:spLocks noChangeShapeType="1"/>
              </p:cNvSpPr>
              <p:nvPr/>
            </p:nvSpPr>
            <p:spPr bwMode="auto">
              <a:xfrm rot="5400000">
                <a:off x="2301" y="1264"/>
                <a:ext cx="432" cy="0"/>
              </a:xfrm>
              <a:prstGeom prst="line">
                <a:avLst/>
              </a:prstGeom>
              <a:noFill/>
              <a:ln w="31750">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2" name="Line 112"/>
              <p:cNvSpPr>
                <a:spLocks noChangeShapeType="1"/>
              </p:cNvSpPr>
              <p:nvPr/>
            </p:nvSpPr>
            <p:spPr bwMode="auto">
              <a:xfrm rot="5400000">
                <a:off x="2255" y="1260"/>
                <a:ext cx="432" cy="0"/>
              </a:xfrm>
              <a:prstGeom prst="lin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31" name="Line 111"/>
              <p:cNvSpPr>
                <a:spLocks noChangeShapeType="1"/>
              </p:cNvSpPr>
              <p:nvPr/>
            </p:nvSpPr>
            <p:spPr bwMode="auto">
              <a:xfrm rot="5400000">
                <a:off x="2391" y="1263"/>
                <a:ext cx="432"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5229" name="Text Box 109"/>
            <p:cNvSpPr txBox="1">
              <a:spLocks noChangeArrowheads="1"/>
            </p:cNvSpPr>
            <p:nvPr/>
          </p:nvSpPr>
          <p:spPr bwMode="auto">
            <a:xfrm>
              <a:off x="4268" y="3669"/>
              <a:ext cx="1546" cy="407"/>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 </a:t>
              </a:r>
              <a:r>
                <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5</a:t>
              </a:r>
              <a:r>
                <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7</a:t>
              </a:r>
              <a:endParaRPr kumimoji="0" lang="es-ES_tradnl"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5228" name="Line 108"/>
            <p:cNvSpPr>
              <a:spLocks noChangeShapeType="1"/>
            </p:cNvSpPr>
            <p:nvPr/>
          </p:nvSpPr>
          <p:spPr bwMode="auto">
            <a:xfrm>
              <a:off x="5831" y="3959"/>
              <a:ext cx="386" cy="19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grpSp>
          <p:nvGrpSpPr>
            <p:cNvPr id="5225" name="Group 105"/>
            <p:cNvGrpSpPr>
              <a:grpSpLocks/>
            </p:cNvGrpSpPr>
            <p:nvPr/>
          </p:nvGrpSpPr>
          <p:grpSpPr bwMode="auto">
            <a:xfrm>
              <a:off x="6121" y="4465"/>
              <a:ext cx="984" cy="563"/>
              <a:chOff x="4633" y="576"/>
              <a:chExt cx="599" cy="340"/>
            </a:xfrm>
          </p:grpSpPr>
          <p:pic>
            <p:nvPicPr>
              <p:cNvPr id="5227" name="Picture 107"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5226" name="Picture 106"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pic>
          <p:nvPicPr>
            <p:cNvPr id="5224" name="Picture 104"/>
            <p:cNvPicPr>
              <a:picLocks noChangeArrowheads="1"/>
            </p:cNvPicPr>
            <p:nvPr/>
          </p:nvPicPr>
          <p:blipFill>
            <a:blip r:embed="rId4" cstate="print"/>
            <a:srcRect/>
            <a:stretch>
              <a:fillRect/>
            </a:stretch>
          </p:blipFill>
          <p:spPr bwMode="auto">
            <a:xfrm>
              <a:off x="6410" y="3123"/>
              <a:ext cx="1736" cy="836"/>
            </a:xfrm>
            <a:prstGeom prst="rect">
              <a:avLst/>
            </a:prstGeom>
            <a:noFill/>
            <a:ln w="12700">
              <a:miter lim="800000"/>
              <a:headEnd/>
              <a:tailEnd/>
            </a:ln>
            <a:effectLst/>
          </p:spPr>
        </p:pic>
        <p:sp>
          <p:nvSpPr>
            <p:cNvPr id="5223" name="Text Box 103"/>
            <p:cNvSpPr txBox="1">
              <a:spLocks noChangeArrowheads="1"/>
            </p:cNvSpPr>
            <p:nvPr/>
          </p:nvSpPr>
          <p:spPr bwMode="auto">
            <a:xfrm>
              <a:off x="2356" y="5436"/>
              <a:ext cx="1317" cy="443"/>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1</a:t>
              </a:r>
              <a:endParaRPr kumimoji="0" lang="es-ES" sz="1800" b="0" i="0" u="none" strike="noStrike" cap="none" normalizeH="0" baseline="0" smtClean="0">
                <a:ln>
                  <a:noFill/>
                </a:ln>
                <a:solidFill>
                  <a:schemeClr val="tx1"/>
                </a:solidFill>
                <a:effectLst/>
                <a:latin typeface="Arial" pitchFamily="34" charset="0"/>
              </a:endParaRPr>
            </a:p>
          </p:txBody>
        </p:sp>
        <p:sp>
          <p:nvSpPr>
            <p:cNvPr id="5222" name="Text Box 102"/>
            <p:cNvSpPr txBox="1">
              <a:spLocks noChangeArrowheads="1"/>
            </p:cNvSpPr>
            <p:nvPr/>
          </p:nvSpPr>
          <p:spPr bwMode="auto">
            <a:xfrm>
              <a:off x="6409" y="3546"/>
              <a:ext cx="1318" cy="444"/>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2</a:t>
              </a:r>
              <a:endParaRPr kumimoji="0" lang="es-ES" sz="1800" b="0" i="0" u="none" strike="noStrike" cap="none" normalizeH="0" baseline="0" smtClean="0">
                <a:ln>
                  <a:noFill/>
                </a:ln>
                <a:solidFill>
                  <a:schemeClr val="tx1"/>
                </a:solidFill>
                <a:effectLst/>
                <a:latin typeface="Arial" pitchFamily="34" charset="0"/>
              </a:endParaRPr>
            </a:p>
          </p:txBody>
        </p:sp>
        <p:sp>
          <p:nvSpPr>
            <p:cNvPr id="5221" name="Text Box 101"/>
            <p:cNvSpPr txBox="1">
              <a:spLocks noChangeArrowheads="1"/>
            </p:cNvSpPr>
            <p:nvPr/>
          </p:nvSpPr>
          <p:spPr bwMode="auto">
            <a:xfrm>
              <a:off x="13657" y="5558"/>
              <a:ext cx="428" cy="444"/>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endParaRPr kumimoji="0" lang="es-ES" sz="1800" b="0" i="0" u="none" strike="noStrike" cap="none" normalizeH="0" baseline="0" smtClean="0">
                <a:ln>
                  <a:noFill/>
                </a:ln>
                <a:solidFill>
                  <a:schemeClr val="tx1"/>
                </a:solidFill>
                <a:effectLst/>
                <a:latin typeface="Arial" pitchFamily="34" charset="0"/>
              </a:endParaRPr>
            </a:p>
          </p:txBody>
        </p:sp>
        <p:sp>
          <p:nvSpPr>
            <p:cNvPr id="5220" name="Oval 100"/>
            <p:cNvSpPr>
              <a:spLocks noChangeArrowheads="1"/>
            </p:cNvSpPr>
            <p:nvPr/>
          </p:nvSpPr>
          <p:spPr bwMode="auto">
            <a:xfrm rot="5400000">
              <a:off x="7568" y="3866"/>
              <a:ext cx="291" cy="676"/>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sp>
          <p:nvSpPr>
            <p:cNvPr id="5219" name="Text Box 99"/>
            <p:cNvSpPr txBox="1">
              <a:spLocks noChangeArrowheads="1"/>
            </p:cNvSpPr>
            <p:nvPr/>
          </p:nvSpPr>
          <p:spPr bwMode="auto">
            <a:xfrm>
              <a:off x="8131" y="2697"/>
              <a:ext cx="1546" cy="407"/>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3, </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5</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7</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5218" name="Line 98"/>
            <p:cNvSpPr>
              <a:spLocks noChangeShapeType="1"/>
            </p:cNvSpPr>
            <p:nvPr/>
          </p:nvSpPr>
          <p:spPr bwMode="auto">
            <a:xfrm flipH="1">
              <a:off x="8149" y="3183"/>
              <a:ext cx="482" cy="88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5217" name="Line 97"/>
            <p:cNvSpPr>
              <a:spLocks noChangeShapeType="1"/>
            </p:cNvSpPr>
            <p:nvPr/>
          </p:nvSpPr>
          <p:spPr bwMode="auto">
            <a:xfrm>
              <a:off x="12842" y="5375"/>
              <a:ext cx="919"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6" name="Line 96"/>
            <p:cNvSpPr>
              <a:spLocks noChangeShapeType="1"/>
            </p:cNvSpPr>
            <p:nvPr/>
          </p:nvSpPr>
          <p:spPr bwMode="auto">
            <a:xfrm>
              <a:off x="12842" y="5478"/>
              <a:ext cx="919" cy="0"/>
            </a:xfrm>
            <a:prstGeom prst="line">
              <a:avLst/>
            </a:prstGeom>
            <a:noFill/>
            <a:ln w="31750">
              <a:solidFill>
                <a:srgbClr val="008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5" name="Line 95"/>
            <p:cNvSpPr>
              <a:spLocks noChangeShapeType="1"/>
            </p:cNvSpPr>
            <p:nvPr/>
          </p:nvSpPr>
          <p:spPr bwMode="auto">
            <a:xfrm>
              <a:off x="12842" y="5581"/>
              <a:ext cx="919" cy="0"/>
            </a:xfrm>
            <a:prstGeom prst="line">
              <a:avLst/>
            </a:prstGeom>
            <a:noFill/>
            <a:ln w="31750">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4" name="Line 94"/>
            <p:cNvSpPr>
              <a:spLocks noChangeShapeType="1"/>
            </p:cNvSpPr>
            <p:nvPr/>
          </p:nvSpPr>
          <p:spPr bwMode="auto">
            <a:xfrm>
              <a:off x="12876" y="5678"/>
              <a:ext cx="885" cy="6"/>
            </a:xfrm>
            <a:prstGeom prst="line">
              <a:avLst/>
            </a:prstGeom>
            <a:noFill/>
            <a:ln w="31750">
              <a:solidFill>
                <a:srgbClr val="FF66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3" name="Line 93"/>
            <p:cNvSpPr>
              <a:spLocks noChangeShapeType="1"/>
            </p:cNvSpPr>
            <p:nvPr/>
          </p:nvSpPr>
          <p:spPr bwMode="auto">
            <a:xfrm>
              <a:off x="12833" y="5776"/>
              <a:ext cx="919" cy="0"/>
            </a:xfrm>
            <a:prstGeom prst="lin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2" name="Line 92"/>
            <p:cNvSpPr>
              <a:spLocks noChangeShapeType="1"/>
            </p:cNvSpPr>
            <p:nvPr/>
          </p:nvSpPr>
          <p:spPr bwMode="auto">
            <a:xfrm>
              <a:off x="12793" y="5872"/>
              <a:ext cx="919" cy="0"/>
            </a:xfrm>
            <a:prstGeom prst="line">
              <a:avLst/>
            </a:prstGeom>
            <a:noFill/>
            <a:ln w="31750">
              <a:solidFill>
                <a:srgbClr val="9933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1" name="Line 91"/>
            <p:cNvSpPr>
              <a:spLocks noChangeShapeType="1"/>
            </p:cNvSpPr>
            <p:nvPr/>
          </p:nvSpPr>
          <p:spPr bwMode="auto">
            <a:xfrm>
              <a:off x="12833" y="5290"/>
              <a:ext cx="919" cy="0"/>
            </a:xfrm>
            <a:prstGeom prst="line">
              <a:avLst/>
            </a:prstGeom>
            <a:noFill/>
            <a:ln w="31750">
              <a:solidFill>
                <a:srgbClr val="80008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10" name="Line 90"/>
            <p:cNvSpPr>
              <a:spLocks noChangeShapeType="1"/>
            </p:cNvSpPr>
            <p:nvPr/>
          </p:nvSpPr>
          <p:spPr bwMode="auto">
            <a:xfrm>
              <a:off x="12922" y="5194"/>
              <a:ext cx="919"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5163" name="Group 43"/>
            <p:cNvGrpSpPr>
              <a:grpSpLocks/>
            </p:cNvGrpSpPr>
            <p:nvPr/>
          </p:nvGrpSpPr>
          <p:grpSpPr bwMode="auto">
            <a:xfrm rot="10800000">
              <a:off x="12393" y="4831"/>
              <a:ext cx="826" cy="1234"/>
              <a:chOff x="963" y="2448"/>
              <a:chExt cx="388" cy="576"/>
            </a:xfrm>
          </p:grpSpPr>
          <p:sp>
            <p:nvSpPr>
              <p:cNvPr id="5209" name="Rectangle 89"/>
              <p:cNvSpPr>
                <a:spLocks noChangeArrowheads="1"/>
              </p:cNvSpPr>
              <p:nvPr/>
            </p:nvSpPr>
            <p:spPr bwMode="auto">
              <a:xfrm>
                <a:off x="1279" y="2714"/>
                <a:ext cx="72" cy="29"/>
              </a:xfrm>
              <a:prstGeom prst="rect">
                <a:avLst/>
              </a:prstGeom>
              <a:solidFill>
                <a:srgbClr val="ADD7E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08" name="Rectangle 88"/>
              <p:cNvSpPr>
                <a:spLocks noChangeArrowheads="1"/>
              </p:cNvSpPr>
              <p:nvPr/>
            </p:nvSpPr>
            <p:spPr bwMode="auto">
              <a:xfrm>
                <a:off x="1274" y="2719"/>
                <a:ext cx="72" cy="18"/>
              </a:xfrm>
              <a:prstGeom prst="rect">
                <a:avLst/>
              </a:prstGeom>
              <a:solidFill>
                <a:srgbClr val="0760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07" name="Freeform 87"/>
              <p:cNvSpPr>
                <a:spLocks/>
              </p:cNvSpPr>
              <p:nvPr/>
            </p:nvSpPr>
            <p:spPr bwMode="auto">
              <a:xfrm>
                <a:off x="1048" y="2451"/>
                <a:ext cx="115" cy="160"/>
              </a:xfrm>
              <a:custGeom>
                <a:avLst/>
                <a:gdLst/>
                <a:ahLst/>
                <a:cxnLst>
                  <a:cxn ang="0">
                    <a:pos x="2474" y="4489"/>
                  </a:cxn>
                  <a:cxn ang="0">
                    <a:pos x="0" y="665"/>
                  </a:cxn>
                  <a:cxn ang="0">
                    <a:pos x="660" y="0"/>
                  </a:cxn>
                  <a:cxn ang="0">
                    <a:pos x="3217" y="3824"/>
                  </a:cxn>
                  <a:cxn ang="0">
                    <a:pos x="2474" y="4489"/>
                  </a:cxn>
                </a:cxnLst>
                <a:rect l="0" t="0" r="r" b="b"/>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6" name="Freeform 86"/>
              <p:cNvSpPr>
                <a:spLocks/>
              </p:cNvSpPr>
              <p:nvPr/>
            </p:nvSpPr>
            <p:spPr bwMode="auto">
              <a:xfrm>
                <a:off x="1045" y="2472"/>
                <a:ext cx="94" cy="141"/>
              </a:xfrm>
              <a:custGeom>
                <a:avLst/>
                <a:gdLst/>
                <a:ahLst/>
                <a:cxnLst>
                  <a:cxn ang="0">
                    <a:pos x="25" y="24"/>
                  </a:cxn>
                  <a:cxn ang="0">
                    <a:pos x="15" y="126"/>
                  </a:cxn>
                  <a:cxn ang="0">
                    <a:pos x="2490" y="3951"/>
                  </a:cxn>
                  <a:cxn ang="0">
                    <a:pos x="2626" y="3863"/>
                  </a:cxn>
                  <a:cxn ang="0">
                    <a:pos x="150" y="38"/>
                  </a:cxn>
                  <a:cxn ang="0">
                    <a:pos x="25" y="24"/>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25" y="24"/>
                  </a:cxn>
                </a:cxnLst>
                <a:rect l="0" t="0" r="r" b="b"/>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5" name="Freeform 85"/>
              <p:cNvSpPr>
                <a:spLocks/>
              </p:cNvSpPr>
              <p:nvPr/>
            </p:nvSpPr>
            <p:spPr bwMode="auto">
              <a:xfrm>
                <a:off x="1046" y="2448"/>
                <a:ext cx="28" cy="29"/>
              </a:xfrm>
              <a:custGeom>
                <a:avLst/>
                <a:gdLst/>
                <a:ahLst/>
                <a:cxnLst>
                  <a:cxn ang="0">
                    <a:pos x="785" y="37"/>
                  </a:cxn>
                  <a:cxn ang="0">
                    <a:pos x="661" y="25"/>
                  </a:cxn>
                  <a:cxn ang="0">
                    <a:pos x="0" y="690"/>
                  </a:cxn>
                  <a:cxn ang="0">
                    <a:pos x="115" y="805"/>
                  </a:cxn>
                  <a:cxn ang="0">
                    <a:pos x="776" y="139"/>
                  </a:cxn>
                  <a:cxn ang="0">
                    <a:pos x="785" y="37"/>
                  </a:cxn>
                  <a:cxn ang="0">
                    <a:pos x="776" y="139"/>
                  </a:cxn>
                  <a:cxn ang="0">
                    <a:pos x="782" y="132"/>
                  </a:cxn>
                  <a:cxn ang="0">
                    <a:pos x="788" y="125"/>
                  </a:cxn>
                  <a:cxn ang="0">
                    <a:pos x="792" y="117"/>
                  </a:cxn>
                  <a:cxn ang="0">
                    <a:pos x="795" y="110"/>
                  </a:cxn>
                  <a:cxn ang="0">
                    <a:pos x="798" y="102"/>
                  </a:cxn>
                  <a:cxn ang="0">
                    <a:pos x="800" y="94"/>
                  </a:cxn>
                  <a:cxn ang="0">
                    <a:pos x="800" y="87"/>
                  </a:cxn>
                  <a:cxn ang="0">
                    <a:pos x="800" y="79"/>
                  </a:cxn>
                  <a:cxn ang="0">
                    <a:pos x="799" y="72"/>
                  </a:cxn>
                  <a:cxn ang="0">
                    <a:pos x="798" y="64"/>
                  </a:cxn>
                  <a:cxn ang="0">
                    <a:pos x="795" y="56"/>
                  </a:cxn>
                  <a:cxn ang="0">
                    <a:pos x="793" y="49"/>
                  </a:cxn>
                  <a:cxn ang="0">
                    <a:pos x="789" y="43"/>
                  </a:cxn>
                  <a:cxn ang="0">
                    <a:pos x="785" y="36"/>
                  </a:cxn>
                  <a:cxn ang="0">
                    <a:pos x="780" y="30"/>
                  </a:cxn>
                  <a:cxn ang="0">
                    <a:pos x="774" y="25"/>
                  </a:cxn>
                  <a:cxn ang="0">
                    <a:pos x="769" y="20"/>
                  </a:cxn>
                  <a:cxn ang="0">
                    <a:pos x="763" y="15"/>
                  </a:cxn>
                  <a:cxn ang="0">
                    <a:pos x="756" y="11"/>
                  </a:cxn>
                  <a:cxn ang="0">
                    <a:pos x="750" y="8"/>
                  </a:cxn>
                  <a:cxn ang="0">
                    <a:pos x="743" y="5"/>
                  </a:cxn>
                  <a:cxn ang="0">
                    <a:pos x="736" y="2"/>
                  </a:cxn>
                  <a:cxn ang="0">
                    <a:pos x="728" y="1"/>
                  </a:cxn>
                  <a:cxn ang="0">
                    <a:pos x="721" y="0"/>
                  </a:cxn>
                  <a:cxn ang="0">
                    <a:pos x="713" y="0"/>
                  </a:cxn>
                  <a:cxn ang="0">
                    <a:pos x="706" y="1"/>
                  </a:cxn>
                  <a:cxn ang="0">
                    <a:pos x="698" y="3"/>
                  </a:cxn>
                  <a:cxn ang="0">
                    <a:pos x="690" y="5"/>
                  </a:cxn>
                  <a:cxn ang="0">
                    <a:pos x="683" y="9"/>
                  </a:cxn>
                  <a:cxn ang="0">
                    <a:pos x="675" y="13"/>
                  </a:cxn>
                  <a:cxn ang="0">
                    <a:pos x="668" y="19"/>
                  </a:cxn>
                  <a:cxn ang="0">
                    <a:pos x="661" y="25"/>
                  </a:cxn>
                  <a:cxn ang="0">
                    <a:pos x="785" y="37"/>
                  </a:cxn>
                </a:cxnLst>
                <a:rect l="0" t="0" r="r" b="b"/>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4" name="Freeform 84"/>
              <p:cNvSpPr>
                <a:spLocks/>
              </p:cNvSpPr>
              <p:nvPr/>
            </p:nvSpPr>
            <p:spPr bwMode="auto">
              <a:xfrm>
                <a:off x="1069" y="2449"/>
                <a:ext cx="97" cy="141"/>
              </a:xfrm>
              <a:custGeom>
                <a:avLst/>
                <a:gdLst/>
                <a:ahLst/>
                <a:cxnLst>
                  <a:cxn ang="0">
                    <a:pos x="2678" y="3930"/>
                  </a:cxn>
                  <a:cxn ang="0">
                    <a:pos x="2691" y="3826"/>
                  </a:cxn>
                  <a:cxn ang="0">
                    <a:pos x="134" y="0"/>
                  </a:cxn>
                  <a:cxn ang="0">
                    <a:pos x="0" y="90"/>
                  </a:cxn>
                  <a:cxn ang="0">
                    <a:pos x="2557" y="3915"/>
                  </a:cxn>
                  <a:cxn ang="0">
                    <a:pos x="2678" y="3930"/>
                  </a:cxn>
                  <a:cxn ang="0">
                    <a:pos x="2557" y="3915"/>
                  </a:cxn>
                  <a:cxn ang="0">
                    <a:pos x="2563" y="3923"/>
                  </a:cxn>
                  <a:cxn ang="0">
                    <a:pos x="2569" y="3930"/>
                  </a:cxn>
                  <a:cxn ang="0">
                    <a:pos x="2575" y="3936"/>
                  </a:cxn>
                  <a:cxn ang="0">
                    <a:pos x="2582" y="3941"/>
                  </a:cxn>
                  <a:cxn ang="0">
                    <a:pos x="2589" y="3945"/>
                  </a:cxn>
                  <a:cxn ang="0">
                    <a:pos x="2596" y="3948"/>
                  </a:cxn>
                  <a:cxn ang="0">
                    <a:pos x="2604" y="3951"/>
                  </a:cxn>
                  <a:cxn ang="0">
                    <a:pos x="2611" y="3952"/>
                  </a:cxn>
                  <a:cxn ang="0">
                    <a:pos x="2619" y="3953"/>
                  </a:cxn>
                  <a:cxn ang="0">
                    <a:pos x="2626" y="3953"/>
                  </a:cxn>
                  <a:cxn ang="0">
                    <a:pos x="2634" y="3952"/>
                  </a:cxn>
                  <a:cxn ang="0">
                    <a:pos x="2642" y="3950"/>
                  </a:cxn>
                  <a:cxn ang="0">
                    <a:pos x="2649" y="3948"/>
                  </a:cxn>
                  <a:cxn ang="0">
                    <a:pos x="2656" y="3945"/>
                  </a:cxn>
                  <a:cxn ang="0">
                    <a:pos x="2663" y="3942"/>
                  </a:cxn>
                  <a:cxn ang="0">
                    <a:pos x="2669" y="3938"/>
                  </a:cxn>
                  <a:cxn ang="0">
                    <a:pos x="2675" y="3934"/>
                  </a:cxn>
                  <a:cxn ang="0">
                    <a:pos x="2681" y="3928"/>
                  </a:cxn>
                  <a:cxn ang="0">
                    <a:pos x="2686" y="3922"/>
                  </a:cxn>
                  <a:cxn ang="0">
                    <a:pos x="2691" y="3916"/>
                  </a:cxn>
                  <a:cxn ang="0">
                    <a:pos x="2695" y="3910"/>
                  </a:cxn>
                  <a:cxn ang="0">
                    <a:pos x="2699" y="3904"/>
                  </a:cxn>
                  <a:cxn ang="0">
                    <a:pos x="2702" y="3897"/>
                  </a:cxn>
                  <a:cxn ang="0">
                    <a:pos x="2704" y="3890"/>
                  </a:cxn>
                  <a:cxn ang="0">
                    <a:pos x="2705" y="3882"/>
                  </a:cxn>
                  <a:cxn ang="0">
                    <a:pos x="2706" y="3875"/>
                  </a:cxn>
                  <a:cxn ang="0">
                    <a:pos x="2706" y="3867"/>
                  </a:cxn>
                  <a:cxn ang="0">
                    <a:pos x="2705" y="3859"/>
                  </a:cxn>
                  <a:cxn ang="0">
                    <a:pos x="2703" y="3850"/>
                  </a:cxn>
                  <a:cxn ang="0">
                    <a:pos x="2700" y="3842"/>
                  </a:cxn>
                  <a:cxn ang="0">
                    <a:pos x="2696" y="3834"/>
                  </a:cxn>
                  <a:cxn ang="0">
                    <a:pos x="2691" y="3826"/>
                  </a:cxn>
                  <a:cxn ang="0">
                    <a:pos x="2678" y="3930"/>
                  </a:cxn>
                </a:cxnLst>
                <a:rect l="0" t="0" r="r" b="b"/>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3" name="Freeform 83"/>
              <p:cNvSpPr>
                <a:spLocks/>
              </p:cNvSpPr>
              <p:nvPr/>
            </p:nvSpPr>
            <p:spPr bwMode="auto">
              <a:xfrm>
                <a:off x="1133" y="2585"/>
                <a:ext cx="32" cy="29"/>
              </a:xfrm>
              <a:custGeom>
                <a:avLst/>
                <a:gdLst/>
                <a:ahLst/>
                <a:cxnLst>
                  <a:cxn ang="0">
                    <a:pos x="14" y="770"/>
                  </a:cxn>
                  <a:cxn ang="0">
                    <a:pos x="136" y="786"/>
                  </a:cxn>
                  <a:cxn ang="0">
                    <a:pos x="878" y="120"/>
                  </a:cxn>
                  <a:cxn ang="0">
                    <a:pos x="770" y="0"/>
                  </a:cxn>
                  <a:cxn ang="0">
                    <a:pos x="28" y="666"/>
                  </a:cxn>
                  <a:cxn ang="0">
                    <a:pos x="14" y="770"/>
                  </a:cxn>
                  <a:cxn ang="0">
                    <a:pos x="28" y="666"/>
                  </a:cxn>
                  <a:cxn ang="0">
                    <a:pos x="21" y="672"/>
                  </a:cxn>
                  <a:cxn ang="0">
                    <a:pos x="15" y="680"/>
                  </a:cxn>
                  <a:cxn ang="0">
                    <a:pos x="10" y="687"/>
                  </a:cxn>
                  <a:cxn ang="0">
                    <a:pos x="6" y="694"/>
                  </a:cxn>
                  <a:cxn ang="0">
                    <a:pos x="3" y="702"/>
                  </a:cxn>
                  <a:cxn ang="0">
                    <a:pos x="1" y="709"/>
                  </a:cxn>
                  <a:cxn ang="0">
                    <a:pos x="0" y="717"/>
                  </a:cxn>
                  <a:cxn ang="0">
                    <a:pos x="0" y="724"/>
                  </a:cxn>
                  <a:cxn ang="0">
                    <a:pos x="0" y="732"/>
                  </a:cxn>
                  <a:cxn ang="0">
                    <a:pos x="1" y="739"/>
                  </a:cxn>
                  <a:cxn ang="0">
                    <a:pos x="3" y="747"/>
                  </a:cxn>
                  <a:cxn ang="0">
                    <a:pos x="5" y="755"/>
                  </a:cxn>
                  <a:cxn ang="0">
                    <a:pos x="9" y="761"/>
                  </a:cxn>
                  <a:cxn ang="0">
                    <a:pos x="12" y="768"/>
                  </a:cxn>
                  <a:cxn ang="0">
                    <a:pos x="16" y="774"/>
                  </a:cxn>
                  <a:cxn ang="0">
                    <a:pos x="21" y="780"/>
                  </a:cxn>
                  <a:cxn ang="0">
                    <a:pos x="27" y="785"/>
                  </a:cxn>
                  <a:cxn ang="0">
                    <a:pos x="32" y="790"/>
                  </a:cxn>
                  <a:cxn ang="0">
                    <a:pos x="38" y="795"/>
                  </a:cxn>
                  <a:cxn ang="0">
                    <a:pos x="45" y="799"/>
                  </a:cxn>
                  <a:cxn ang="0">
                    <a:pos x="51" y="802"/>
                  </a:cxn>
                  <a:cxn ang="0">
                    <a:pos x="58" y="804"/>
                  </a:cxn>
                  <a:cxn ang="0">
                    <a:pos x="66" y="806"/>
                  </a:cxn>
                  <a:cxn ang="0">
                    <a:pos x="73" y="808"/>
                  </a:cxn>
                  <a:cxn ang="0">
                    <a:pos x="81" y="808"/>
                  </a:cxn>
                  <a:cxn ang="0">
                    <a:pos x="88" y="808"/>
                  </a:cxn>
                  <a:cxn ang="0">
                    <a:pos x="96" y="807"/>
                  </a:cxn>
                  <a:cxn ang="0">
                    <a:pos x="105" y="804"/>
                  </a:cxn>
                  <a:cxn ang="0">
                    <a:pos x="113" y="801"/>
                  </a:cxn>
                  <a:cxn ang="0">
                    <a:pos x="120" y="797"/>
                  </a:cxn>
                  <a:cxn ang="0">
                    <a:pos x="128" y="792"/>
                  </a:cxn>
                  <a:cxn ang="0">
                    <a:pos x="136" y="786"/>
                  </a:cxn>
                  <a:cxn ang="0">
                    <a:pos x="14" y="770"/>
                  </a:cxn>
                </a:cxnLst>
                <a:rect l="0" t="0" r="r" b="b"/>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2" name="Freeform 82"/>
              <p:cNvSpPr>
                <a:spLocks/>
              </p:cNvSpPr>
              <p:nvPr/>
            </p:nvSpPr>
            <p:spPr bwMode="auto">
              <a:xfrm>
                <a:off x="1048" y="2475"/>
                <a:ext cx="88" cy="546"/>
              </a:xfrm>
              <a:custGeom>
                <a:avLst/>
                <a:gdLst/>
                <a:ahLst/>
                <a:cxnLst>
                  <a:cxn ang="0">
                    <a:pos x="0" y="15298"/>
                  </a:cxn>
                  <a:cxn ang="0">
                    <a:pos x="2474" y="11474"/>
                  </a:cxn>
                  <a:cxn ang="0">
                    <a:pos x="2474" y="3824"/>
                  </a:cxn>
                  <a:cxn ang="0">
                    <a:pos x="0" y="0"/>
                  </a:cxn>
                  <a:cxn ang="0">
                    <a:pos x="0" y="15298"/>
                  </a:cxn>
                </a:cxnLst>
                <a:rect l="0" t="0" r="r" b="b"/>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1" name="Freeform 81"/>
              <p:cNvSpPr>
                <a:spLocks/>
              </p:cNvSpPr>
              <p:nvPr/>
            </p:nvSpPr>
            <p:spPr bwMode="auto">
              <a:xfrm>
                <a:off x="1046" y="2882"/>
                <a:ext cx="93" cy="141"/>
              </a:xfrm>
              <a:custGeom>
                <a:avLst/>
                <a:gdLst/>
                <a:ahLst/>
                <a:cxnLst>
                  <a:cxn ang="0">
                    <a:pos x="2624" y="82"/>
                  </a:cxn>
                  <a:cxn ang="0">
                    <a:pos x="2475" y="38"/>
                  </a:cxn>
                  <a:cxn ang="0">
                    <a:pos x="0" y="3863"/>
                  </a:cxn>
                  <a:cxn ang="0">
                    <a:pos x="135" y="3951"/>
                  </a:cxn>
                  <a:cxn ang="0">
                    <a:pos x="2611" y="126"/>
                  </a:cxn>
                  <a:cxn ang="0">
                    <a:pos x="2624" y="82"/>
                  </a:cxn>
                  <a:cxn ang="0">
                    <a:pos x="2611" y="126"/>
                  </a:cxn>
                  <a:cxn ang="0">
                    <a:pos x="2615" y="118"/>
                  </a:cxn>
                  <a:cxn ang="0">
                    <a:pos x="2619" y="109"/>
                  </a:cxn>
                  <a:cxn ang="0">
                    <a:pos x="2622" y="101"/>
                  </a:cxn>
                  <a:cxn ang="0">
                    <a:pos x="2624" y="93"/>
                  </a:cxn>
                  <a:cxn ang="0">
                    <a:pos x="2625" y="85"/>
                  </a:cxn>
                  <a:cxn ang="0">
                    <a:pos x="2625" y="77"/>
                  </a:cxn>
                  <a:cxn ang="0">
                    <a:pos x="2624" y="69"/>
                  </a:cxn>
                  <a:cxn ang="0">
                    <a:pos x="2622" y="62"/>
                  </a:cxn>
                  <a:cxn ang="0">
                    <a:pos x="2620" y="55"/>
                  </a:cxn>
                  <a:cxn ang="0">
                    <a:pos x="2617" y="48"/>
                  </a:cxn>
                  <a:cxn ang="0">
                    <a:pos x="2613" y="41"/>
                  </a:cxn>
                  <a:cxn ang="0">
                    <a:pos x="2609" y="35"/>
                  </a:cxn>
                  <a:cxn ang="0">
                    <a:pos x="2604" y="29"/>
                  </a:cxn>
                  <a:cxn ang="0">
                    <a:pos x="2599" y="24"/>
                  </a:cxn>
                  <a:cxn ang="0">
                    <a:pos x="2593" y="18"/>
                  </a:cxn>
                  <a:cxn ang="0">
                    <a:pos x="2587" y="14"/>
                  </a:cxn>
                  <a:cxn ang="0">
                    <a:pos x="2580" y="10"/>
                  </a:cxn>
                  <a:cxn ang="0">
                    <a:pos x="2574" y="7"/>
                  </a:cxn>
                  <a:cxn ang="0">
                    <a:pos x="2567" y="4"/>
                  </a:cxn>
                  <a:cxn ang="0">
                    <a:pos x="2558" y="2"/>
                  </a:cxn>
                  <a:cxn ang="0">
                    <a:pos x="2551" y="1"/>
                  </a:cxn>
                  <a:cxn ang="0">
                    <a:pos x="2544" y="0"/>
                  </a:cxn>
                  <a:cxn ang="0">
                    <a:pos x="2536" y="0"/>
                  </a:cxn>
                  <a:cxn ang="0">
                    <a:pos x="2529" y="1"/>
                  </a:cxn>
                  <a:cxn ang="0">
                    <a:pos x="2521" y="2"/>
                  </a:cxn>
                  <a:cxn ang="0">
                    <a:pos x="2514" y="5"/>
                  </a:cxn>
                  <a:cxn ang="0">
                    <a:pos x="2507" y="8"/>
                  </a:cxn>
                  <a:cxn ang="0">
                    <a:pos x="2500" y="12"/>
                  </a:cxn>
                  <a:cxn ang="0">
                    <a:pos x="2493" y="17"/>
                  </a:cxn>
                  <a:cxn ang="0">
                    <a:pos x="2487" y="24"/>
                  </a:cxn>
                  <a:cxn ang="0">
                    <a:pos x="2480" y="31"/>
                  </a:cxn>
                  <a:cxn ang="0">
                    <a:pos x="2475" y="38"/>
                  </a:cxn>
                  <a:cxn ang="0">
                    <a:pos x="2624" y="82"/>
                  </a:cxn>
                </a:cxnLst>
                <a:rect l="0" t="0" r="r" b="b"/>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200" name="Freeform 80"/>
              <p:cNvSpPr>
                <a:spLocks/>
              </p:cNvSpPr>
              <p:nvPr/>
            </p:nvSpPr>
            <p:spPr bwMode="auto">
              <a:xfrm>
                <a:off x="1133" y="2608"/>
                <a:ext cx="6" cy="277"/>
              </a:xfrm>
              <a:custGeom>
                <a:avLst/>
                <a:gdLst/>
                <a:ahLst/>
                <a:cxnLst>
                  <a:cxn ang="0">
                    <a:pos x="149" y="37"/>
                  </a:cxn>
                  <a:cxn ang="0">
                    <a:pos x="0" y="80"/>
                  </a:cxn>
                  <a:cxn ang="0">
                    <a:pos x="0" y="7730"/>
                  </a:cxn>
                  <a:cxn ang="0">
                    <a:pos x="162" y="7730"/>
                  </a:cxn>
                  <a:cxn ang="0">
                    <a:pos x="162" y="80"/>
                  </a:cxn>
                  <a:cxn ang="0">
                    <a:pos x="149" y="37"/>
                  </a:cxn>
                  <a:cxn ang="0">
                    <a:pos x="162" y="80"/>
                  </a:cxn>
                  <a:cxn ang="0">
                    <a:pos x="161" y="71"/>
                  </a:cxn>
                  <a:cxn ang="0">
                    <a:pos x="160" y="62"/>
                  </a:cxn>
                  <a:cxn ang="0">
                    <a:pos x="158" y="53"/>
                  </a:cxn>
                  <a:cxn ang="0">
                    <a:pos x="155" y="45"/>
                  </a:cxn>
                  <a:cxn ang="0">
                    <a:pos x="151" y="38"/>
                  </a:cxn>
                  <a:cxn ang="0">
                    <a:pos x="147" y="31"/>
                  </a:cxn>
                  <a:cxn ang="0">
                    <a:pos x="142" y="25"/>
                  </a:cxn>
                  <a:cxn ang="0">
                    <a:pos x="137" y="20"/>
                  </a:cxn>
                  <a:cxn ang="0">
                    <a:pos x="131" y="15"/>
                  </a:cxn>
                  <a:cxn ang="0">
                    <a:pos x="124" y="11"/>
                  </a:cxn>
                  <a:cxn ang="0">
                    <a:pos x="118" y="8"/>
                  </a:cxn>
                  <a:cxn ang="0">
                    <a:pos x="111"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19" y="25"/>
                  </a:cxn>
                  <a:cxn ang="0">
                    <a:pos x="14" y="31"/>
                  </a:cxn>
                  <a:cxn ang="0">
                    <a:pos x="10" y="38"/>
                  </a:cxn>
                  <a:cxn ang="0">
                    <a:pos x="7" y="45"/>
                  </a:cxn>
                  <a:cxn ang="0">
                    <a:pos x="4" y="53"/>
                  </a:cxn>
                  <a:cxn ang="0">
                    <a:pos x="1" y="62"/>
                  </a:cxn>
                  <a:cxn ang="0">
                    <a:pos x="0" y="71"/>
                  </a:cxn>
                  <a:cxn ang="0">
                    <a:pos x="0" y="80"/>
                  </a:cxn>
                  <a:cxn ang="0">
                    <a:pos x="149" y="37"/>
                  </a:cxn>
                </a:cxnLst>
                <a:rect l="0" t="0" r="r" b="b"/>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9" name="Freeform 79"/>
              <p:cNvSpPr>
                <a:spLocks/>
              </p:cNvSpPr>
              <p:nvPr/>
            </p:nvSpPr>
            <p:spPr bwMode="auto">
              <a:xfrm>
                <a:off x="1045" y="2472"/>
                <a:ext cx="94" cy="141"/>
              </a:xfrm>
              <a:custGeom>
                <a:avLst/>
                <a:gdLst/>
                <a:ahLst/>
                <a:cxnLst>
                  <a:cxn ang="0">
                    <a:pos x="1" y="82"/>
                  </a:cxn>
                  <a:cxn ang="0">
                    <a:pos x="15" y="126"/>
                  </a:cxn>
                  <a:cxn ang="0">
                    <a:pos x="2490" y="3951"/>
                  </a:cxn>
                  <a:cxn ang="0">
                    <a:pos x="2626" y="3863"/>
                  </a:cxn>
                  <a:cxn ang="0">
                    <a:pos x="150" y="38"/>
                  </a:cxn>
                  <a:cxn ang="0">
                    <a:pos x="1" y="82"/>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1" y="82"/>
                  </a:cxn>
                </a:cxnLst>
                <a:rect l="0" t="0" r="r" b="b"/>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8" name="Freeform 78"/>
              <p:cNvSpPr>
                <a:spLocks/>
              </p:cNvSpPr>
              <p:nvPr/>
            </p:nvSpPr>
            <p:spPr bwMode="auto">
              <a:xfrm>
                <a:off x="1045" y="2475"/>
                <a:ext cx="6" cy="549"/>
              </a:xfrm>
              <a:custGeom>
                <a:avLst/>
                <a:gdLst/>
                <a:ahLst/>
                <a:cxnLst>
                  <a:cxn ang="0">
                    <a:pos x="149" y="15343"/>
                  </a:cxn>
                  <a:cxn ang="0">
                    <a:pos x="163" y="15298"/>
                  </a:cxn>
                  <a:cxn ang="0">
                    <a:pos x="163" y="0"/>
                  </a:cxn>
                  <a:cxn ang="0">
                    <a:pos x="0" y="0"/>
                  </a:cxn>
                  <a:cxn ang="0">
                    <a:pos x="0" y="15298"/>
                  </a:cxn>
                  <a:cxn ang="0">
                    <a:pos x="149" y="15343"/>
                  </a:cxn>
                  <a:cxn ang="0">
                    <a:pos x="0" y="15298"/>
                  </a:cxn>
                  <a:cxn ang="0">
                    <a:pos x="1" y="15308"/>
                  </a:cxn>
                  <a:cxn ang="0">
                    <a:pos x="2" y="15318"/>
                  </a:cxn>
                  <a:cxn ang="0">
                    <a:pos x="4" y="15327"/>
                  </a:cxn>
                  <a:cxn ang="0">
                    <a:pos x="7" y="15335"/>
                  </a:cxn>
                  <a:cxn ang="0">
                    <a:pos x="11" y="15342"/>
                  </a:cxn>
                  <a:cxn ang="0">
                    <a:pos x="15" y="15349"/>
                  </a:cxn>
                  <a:cxn ang="0">
                    <a:pos x="20" y="15355"/>
                  </a:cxn>
                  <a:cxn ang="0">
                    <a:pos x="26" y="15360"/>
                  </a:cxn>
                  <a:cxn ang="0">
                    <a:pos x="31" y="15365"/>
                  </a:cxn>
                  <a:cxn ang="0">
                    <a:pos x="38" y="15369"/>
                  </a:cxn>
                  <a:cxn ang="0">
                    <a:pos x="44" y="15372"/>
                  </a:cxn>
                  <a:cxn ang="0">
                    <a:pos x="51" y="15375"/>
                  </a:cxn>
                  <a:cxn ang="0">
                    <a:pos x="60" y="15377"/>
                  </a:cxn>
                  <a:cxn ang="0">
                    <a:pos x="67" y="15379"/>
                  </a:cxn>
                  <a:cxn ang="0">
                    <a:pos x="74" y="15380"/>
                  </a:cxn>
                  <a:cxn ang="0">
                    <a:pos x="82" y="15380"/>
                  </a:cxn>
                  <a:cxn ang="0">
                    <a:pos x="90" y="15380"/>
                  </a:cxn>
                  <a:cxn ang="0">
                    <a:pos x="97" y="15379"/>
                  </a:cxn>
                  <a:cxn ang="0">
                    <a:pos x="104" y="15377"/>
                  </a:cxn>
                  <a:cxn ang="0">
                    <a:pos x="112" y="15375"/>
                  </a:cxn>
                  <a:cxn ang="0">
                    <a:pos x="118" y="15372"/>
                  </a:cxn>
                  <a:cxn ang="0">
                    <a:pos x="125" y="15369"/>
                  </a:cxn>
                  <a:cxn ang="0">
                    <a:pos x="131" y="15365"/>
                  </a:cxn>
                  <a:cxn ang="0">
                    <a:pos x="137" y="15360"/>
                  </a:cxn>
                  <a:cxn ang="0">
                    <a:pos x="143" y="15355"/>
                  </a:cxn>
                  <a:cxn ang="0">
                    <a:pos x="148" y="15349"/>
                  </a:cxn>
                  <a:cxn ang="0">
                    <a:pos x="152" y="15342"/>
                  </a:cxn>
                  <a:cxn ang="0">
                    <a:pos x="156" y="15335"/>
                  </a:cxn>
                  <a:cxn ang="0">
                    <a:pos x="159" y="15327"/>
                  </a:cxn>
                  <a:cxn ang="0">
                    <a:pos x="161" y="15318"/>
                  </a:cxn>
                  <a:cxn ang="0">
                    <a:pos x="162" y="15308"/>
                  </a:cxn>
                  <a:cxn ang="0">
                    <a:pos x="163" y="15298"/>
                  </a:cxn>
                  <a:cxn ang="0">
                    <a:pos x="149" y="15343"/>
                  </a:cxn>
                </a:cxnLst>
                <a:rect l="0" t="0" r="r" b="b"/>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7" name="Line 77"/>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6" name="Line 7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5" name="Line 7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4" name="Line 74"/>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3" name="Line 73"/>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2" name="Line 72"/>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1" name="Line 71"/>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90" name="Line 70"/>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9" name="Line 69"/>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8" name="Line 68"/>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7" name="Line 67"/>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6" name="Line 66"/>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5" name="Line 65"/>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4" name="Line 64"/>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3" name="Line 63"/>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2" name="Line 62"/>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1" name="Line 61"/>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80" name="Line 60"/>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9" name="Line 59"/>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8" name="Freeform 58"/>
              <p:cNvSpPr>
                <a:spLocks/>
              </p:cNvSpPr>
              <p:nvPr/>
            </p:nvSpPr>
            <p:spPr bwMode="auto">
              <a:xfrm>
                <a:off x="1272" y="2587"/>
                <a:ext cx="24" cy="297"/>
              </a:xfrm>
              <a:custGeom>
                <a:avLst/>
                <a:gdLst/>
                <a:ahLst/>
                <a:cxnLst>
                  <a:cxn ang="0">
                    <a:pos x="0" y="8315"/>
                  </a:cxn>
                  <a:cxn ang="0">
                    <a:pos x="0" y="665"/>
                  </a:cxn>
                  <a:cxn ang="0">
                    <a:pos x="661" y="0"/>
                  </a:cxn>
                  <a:cxn ang="0">
                    <a:pos x="661" y="7650"/>
                  </a:cxn>
                  <a:cxn ang="0">
                    <a:pos x="0" y="8315"/>
                  </a:cxn>
                </a:cxnLst>
                <a:rect l="0" t="0" r="r" b="b"/>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7" name="Freeform 57"/>
              <p:cNvSpPr>
                <a:spLocks/>
              </p:cNvSpPr>
              <p:nvPr/>
            </p:nvSpPr>
            <p:spPr bwMode="auto">
              <a:xfrm>
                <a:off x="1269" y="2608"/>
                <a:ext cx="6" cy="276"/>
              </a:xfrm>
              <a:custGeom>
                <a:avLst/>
                <a:gdLst/>
                <a:ahLst/>
                <a:cxnLst>
                  <a:cxn ang="0">
                    <a:pos x="24" y="24"/>
                  </a:cxn>
                  <a:cxn ang="0">
                    <a:pos x="0" y="80"/>
                  </a:cxn>
                  <a:cxn ang="0">
                    <a:pos x="0" y="7730"/>
                  </a:cxn>
                  <a:cxn ang="0">
                    <a:pos x="162" y="7730"/>
                  </a:cxn>
                  <a:cxn ang="0">
                    <a:pos x="162" y="80"/>
                  </a:cxn>
                  <a:cxn ang="0">
                    <a:pos x="24" y="24"/>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24" y="24"/>
                  </a:cxn>
                </a:cxnLst>
                <a:rect l="0" t="0" r="r" b="b"/>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6" name="Freeform 56"/>
              <p:cNvSpPr>
                <a:spLocks/>
              </p:cNvSpPr>
              <p:nvPr/>
            </p:nvSpPr>
            <p:spPr bwMode="auto">
              <a:xfrm>
                <a:off x="1270" y="2584"/>
                <a:ext cx="29" cy="29"/>
              </a:xfrm>
              <a:custGeom>
                <a:avLst/>
                <a:gdLst/>
                <a:ahLst/>
                <a:cxnLst>
                  <a:cxn ang="0">
                    <a:pos x="797" y="82"/>
                  </a:cxn>
                  <a:cxn ang="0">
                    <a:pos x="659" y="25"/>
                  </a:cxn>
                  <a:cxn ang="0">
                    <a:pos x="0" y="691"/>
                  </a:cxn>
                  <a:cxn ang="0">
                    <a:pos x="113" y="805"/>
                  </a:cxn>
                  <a:cxn ang="0">
                    <a:pos x="774" y="139"/>
                  </a:cxn>
                  <a:cxn ang="0">
                    <a:pos x="797" y="82"/>
                  </a:cxn>
                  <a:cxn ang="0">
                    <a:pos x="774" y="139"/>
                  </a:cxn>
                  <a:cxn ang="0">
                    <a:pos x="780" y="132"/>
                  </a:cxn>
                  <a:cxn ang="0">
                    <a:pos x="786" y="124"/>
                  </a:cxn>
                  <a:cxn ang="0">
                    <a:pos x="790" y="117"/>
                  </a:cxn>
                  <a:cxn ang="0">
                    <a:pos x="794" y="109"/>
                  </a:cxn>
                  <a:cxn ang="0">
                    <a:pos x="796" y="102"/>
                  </a:cxn>
                  <a:cxn ang="0">
                    <a:pos x="798" y="94"/>
                  </a:cxn>
                  <a:cxn ang="0">
                    <a:pos x="798" y="86"/>
                  </a:cxn>
                  <a:cxn ang="0">
                    <a:pos x="798" y="79"/>
                  </a:cxn>
                  <a:cxn ang="0">
                    <a:pos x="797" y="71"/>
                  </a:cxn>
                  <a:cxn ang="0">
                    <a:pos x="796" y="64"/>
                  </a:cxn>
                  <a:cxn ang="0">
                    <a:pos x="794" y="57"/>
                  </a:cxn>
                  <a:cxn ang="0">
                    <a:pos x="791" y="50"/>
                  </a:cxn>
                  <a:cxn ang="0">
                    <a:pos x="787" y="43"/>
                  </a:cxn>
                  <a:cxn ang="0">
                    <a:pos x="783" y="37"/>
                  </a:cxn>
                  <a:cxn ang="0">
                    <a:pos x="778" y="31"/>
                  </a:cxn>
                  <a:cxn ang="0">
                    <a:pos x="773" y="24"/>
                  </a:cxn>
                  <a:cxn ang="0">
                    <a:pos x="768" y="19"/>
                  </a:cxn>
                  <a:cxn ang="0">
                    <a:pos x="762" y="15"/>
                  </a:cxn>
                  <a:cxn ang="0">
                    <a:pos x="755" y="11"/>
                  </a:cxn>
                  <a:cxn ang="0">
                    <a:pos x="749" y="7"/>
                  </a:cxn>
                  <a:cxn ang="0">
                    <a:pos x="742" y="4"/>
                  </a:cxn>
                  <a:cxn ang="0">
                    <a:pos x="735" y="2"/>
                  </a:cxn>
                  <a:cxn ang="0">
                    <a:pos x="727" y="1"/>
                  </a:cxn>
                  <a:cxn ang="0">
                    <a:pos x="720" y="0"/>
                  </a:cxn>
                  <a:cxn ang="0">
                    <a:pos x="712" y="0"/>
                  </a:cxn>
                  <a:cxn ang="0">
                    <a:pos x="704" y="1"/>
                  </a:cxn>
                  <a:cxn ang="0">
                    <a:pos x="696" y="2"/>
                  </a:cxn>
                  <a:cxn ang="0">
                    <a:pos x="688" y="5"/>
                  </a:cxn>
                  <a:cxn ang="0">
                    <a:pos x="681" y="8"/>
                  </a:cxn>
                  <a:cxn ang="0">
                    <a:pos x="673" y="13"/>
                  </a:cxn>
                  <a:cxn ang="0">
                    <a:pos x="666" y="18"/>
                  </a:cxn>
                  <a:cxn ang="0">
                    <a:pos x="659" y="25"/>
                  </a:cxn>
                  <a:cxn ang="0">
                    <a:pos x="797" y="82"/>
                  </a:cxn>
                </a:cxnLst>
                <a:rect l="0" t="0" r="r" b="b"/>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5" name="Freeform 55"/>
              <p:cNvSpPr>
                <a:spLocks/>
              </p:cNvSpPr>
              <p:nvPr/>
            </p:nvSpPr>
            <p:spPr bwMode="auto">
              <a:xfrm>
                <a:off x="1293" y="2587"/>
                <a:ext cx="6" cy="276"/>
              </a:xfrm>
              <a:custGeom>
                <a:avLst/>
                <a:gdLst/>
                <a:ahLst/>
                <a:cxnLst>
                  <a:cxn ang="0">
                    <a:pos x="139" y="7707"/>
                  </a:cxn>
                  <a:cxn ang="0">
                    <a:pos x="162" y="7650"/>
                  </a:cxn>
                  <a:cxn ang="0">
                    <a:pos x="162" y="0"/>
                  </a:cxn>
                  <a:cxn ang="0">
                    <a:pos x="0" y="0"/>
                  </a:cxn>
                  <a:cxn ang="0">
                    <a:pos x="0" y="7650"/>
                  </a:cxn>
                  <a:cxn ang="0">
                    <a:pos x="139" y="7707"/>
                  </a:cxn>
                  <a:cxn ang="0">
                    <a:pos x="0" y="7650"/>
                  </a:cxn>
                  <a:cxn ang="0">
                    <a:pos x="1" y="7660"/>
                  </a:cxn>
                  <a:cxn ang="0">
                    <a:pos x="2" y="7669"/>
                  </a:cxn>
                  <a:cxn ang="0">
                    <a:pos x="4" y="7678"/>
                  </a:cxn>
                  <a:cxn ang="0">
                    <a:pos x="7" y="7685"/>
                  </a:cxn>
                  <a:cxn ang="0">
                    <a:pos x="11" y="7693"/>
                  </a:cxn>
                  <a:cxn ang="0">
                    <a:pos x="15" y="7699"/>
                  </a:cxn>
                  <a:cxn ang="0">
                    <a:pos x="20" y="7705"/>
                  </a:cxn>
                  <a:cxn ang="0">
                    <a:pos x="25" y="7711"/>
                  </a:cxn>
                  <a:cxn ang="0">
                    <a:pos x="31" y="7715"/>
                  </a:cxn>
                  <a:cxn ang="0">
                    <a:pos x="37" y="7719"/>
                  </a:cxn>
                  <a:cxn ang="0">
                    <a:pos x="44" y="7723"/>
                  </a:cxn>
                  <a:cxn ang="0">
                    <a:pos x="51" y="7726"/>
                  </a:cxn>
                  <a:cxn ang="0">
                    <a:pos x="58" y="7728"/>
                  </a:cxn>
                  <a:cxn ang="0">
                    <a:pos x="66" y="7730"/>
                  </a:cxn>
                  <a:cxn ang="0">
                    <a:pos x="73" y="7730"/>
                  </a:cxn>
                  <a:cxn ang="0">
                    <a:pos x="82" y="7731"/>
                  </a:cxn>
                  <a:cxn ang="0">
                    <a:pos x="89" y="7730"/>
                  </a:cxn>
                  <a:cxn ang="0">
                    <a:pos x="97" y="7730"/>
                  </a:cxn>
                  <a:cxn ang="0">
                    <a:pos x="104" y="7728"/>
                  </a:cxn>
                  <a:cxn ang="0">
                    <a:pos x="111" y="7726"/>
                  </a:cxn>
                  <a:cxn ang="0">
                    <a:pos x="118" y="7723"/>
                  </a:cxn>
                  <a:cxn ang="0">
                    <a:pos x="125" y="7719"/>
                  </a:cxn>
                  <a:cxn ang="0">
                    <a:pos x="131" y="7715"/>
                  </a:cxn>
                  <a:cxn ang="0">
                    <a:pos x="137" y="7711"/>
                  </a:cxn>
                  <a:cxn ang="0">
                    <a:pos x="142" y="7705"/>
                  </a:cxn>
                  <a:cxn ang="0">
                    <a:pos x="147" y="7699"/>
                  </a:cxn>
                  <a:cxn ang="0">
                    <a:pos x="152" y="7693"/>
                  </a:cxn>
                  <a:cxn ang="0">
                    <a:pos x="155" y="7685"/>
                  </a:cxn>
                  <a:cxn ang="0">
                    <a:pos x="158" y="7678"/>
                  </a:cxn>
                  <a:cxn ang="0">
                    <a:pos x="160" y="7669"/>
                  </a:cxn>
                  <a:cxn ang="0">
                    <a:pos x="162" y="7660"/>
                  </a:cxn>
                  <a:cxn ang="0">
                    <a:pos x="162" y="7650"/>
                  </a:cxn>
                  <a:cxn ang="0">
                    <a:pos x="139" y="7707"/>
                  </a:cxn>
                </a:cxnLst>
                <a:rect l="0" t="0" r="r" b="b"/>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4" name="Freeform 54"/>
              <p:cNvSpPr>
                <a:spLocks/>
              </p:cNvSpPr>
              <p:nvPr/>
            </p:nvSpPr>
            <p:spPr bwMode="auto">
              <a:xfrm>
                <a:off x="1269" y="2858"/>
                <a:ext cx="29" cy="29"/>
              </a:xfrm>
              <a:custGeom>
                <a:avLst/>
                <a:gdLst/>
                <a:ahLst/>
                <a:cxnLst>
                  <a:cxn ang="0">
                    <a:pos x="1" y="722"/>
                  </a:cxn>
                  <a:cxn ang="0">
                    <a:pos x="138" y="779"/>
                  </a:cxn>
                  <a:cxn ang="0">
                    <a:pos x="799" y="114"/>
                  </a:cxn>
                  <a:cxn ang="0">
                    <a:pos x="684" y="0"/>
                  </a:cxn>
                  <a:cxn ang="0">
                    <a:pos x="25" y="665"/>
                  </a:cxn>
                  <a:cxn ang="0">
                    <a:pos x="1" y="722"/>
                  </a:cxn>
                  <a:cxn ang="0">
                    <a:pos x="25" y="665"/>
                  </a:cxn>
                  <a:cxn ang="0">
                    <a:pos x="18" y="673"/>
                  </a:cxn>
                  <a:cxn ang="0">
                    <a:pos x="12" y="680"/>
                  </a:cxn>
                  <a:cxn ang="0">
                    <a:pos x="8" y="688"/>
                  </a:cxn>
                  <a:cxn ang="0">
                    <a:pos x="5" y="695"/>
                  </a:cxn>
                  <a:cxn ang="0">
                    <a:pos x="2" y="703"/>
                  </a:cxn>
                  <a:cxn ang="0">
                    <a:pos x="0" y="711"/>
                  </a:cxn>
                  <a:cxn ang="0">
                    <a:pos x="0" y="718"/>
                  </a:cxn>
                  <a:cxn ang="0">
                    <a:pos x="0" y="726"/>
                  </a:cxn>
                  <a:cxn ang="0">
                    <a:pos x="1" y="734"/>
                  </a:cxn>
                  <a:cxn ang="0">
                    <a:pos x="2" y="741"/>
                  </a:cxn>
                  <a:cxn ang="0">
                    <a:pos x="4" y="748"/>
                  </a:cxn>
                  <a:cxn ang="0">
                    <a:pos x="7" y="755"/>
                  </a:cxn>
                  <a:cxn ang="0">
                    <a:pos x="11" y="761"/>
                  </a:cxn>
                  <a:cxn ang="0">
                    <a:pos x="15" y="768"/>
                  </a:cxn>
                  <a:cxn ang="0">
                    <a:pos x="20" y="774"/>
                  </a:cxn>
                  <a:cxn ang="0">
                    <a:pos x="25" y="779"/>
                  </a:cxn>
                  <a:cxn ang="0">
                    <a:pos x="30" y="784"/>
                  </a:cxn>
                  <a:cxn ang="0">
                    <a:pos x="36" y="789"/>
                  </a:cxn>
                  <a:cxn ang="0">
                    <a:pos x="43" y="793"/>
                  </a:cxn>
                  <a:cxn ang="0">
                    <a:pos x="49" y="797"/>
                  </a:cxn>
                  <a:cxn ang="0">
                    <a:pos x="56" y="800"/>
                  </a:cxn>
                  <a:cxn ang="0">
                    <a:pos x="63" y="803"/>
                  </a:cxn>
                  <a:cxn ang="0">
                    <a:pos x="71" y="804"/>
                  </a:cxn>
                  <a:cxn ang="0">
                    <a:pos x="78" y="805"/>
                  </a:cxn>
                  <a:cxn ang="0">
                    <a:pos x="86" y="805"/>
                  </a:cxn>
                  <a:cxn ang="0">
                    <a:pos x="93" y="804"/>
                  </a:cxn>
                  <a:cxn ang="0">
                    <a:pos x="101" y="803"/>
                  </a:cxn>
                  <a:cxn ang="0">
                    <a:pos x="109" y="800"/>
                  </a:cxn>
                  <a:cxn ang="0">
                    <a:pos x="116" y="795"/>
                  </a:cxn>
                  <a:cxn ang="0">
                    <a:pos x="124" y="791"/>
                  </a:cxn>
                  <a:cxn ang="0">
                    <a:pos x="131" y="785"/>
                  </a:cxn>
                  <a:cxn ang="0">
                    <a:pos x="138" y="779"/>
                  </a:cxn>
                  <a:cxn ang="0">
                    <a:pos x="1" y="722"/>
                  </a:cxn>
                </a:cxnLst>
                <a:rect l="0" t="0" r="r" b="b"/>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3" name="Freeform 53"/>
              <p:cNvSpPr>
                <a:spLocks/>
              </p:cNvSpPr>
              <p:nvPr/>
            </p:nvSpPr>
            <p:spPr bwMode="auto">
              <a:xfrm>
                <a:off x="1137" y="2587"/>
                <a:ext cx="159" cy="24"/>
              </a:xfrm>
              <a:custGeom>
                <a:avLst/>
                <a:gdLst/>
                <a:ahLst/>
                <a:cxnLst>
                  <a:cxn ang="0">
                    <a:pos x="3795" y="665"/>
                  </a:cxn>
                  <a:cxn ang="0">
                    <a:pos x="0" y="665"/>
                  </a:cxn>
                  <a:cxn ang="0">
                    <a:pos x="742" y="0"/>
                  </a:cxn>
                  <a:cxn ang="0">
                    <a:pos x="4456" y="0"/>
                  </a:cxn>
                  <a:cxn ang="0">
                    <a:pos x="3795" y="665"/>
                  </a:cxn>
                </a:cxnLst>
                <a:rect l="0" t="0" r="r" b="b"/>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2" name="Freeform 52"/>
              <p:cNvSpPr>
                <a:spLocks/>
              </p:cNvSpPr>
              <p:nvPr/>
            </p:nvSpPr>
            <p:spPr bwMode="auto">
              <a:xfrm>
                <a:off x="1134" y="2608"/>
                <a:ext cx="138" cy="6"/>
              </a:xfrm>
              <a:custGeom>
                <a:avLst/>
                <a:gdLst/>
                <a:ahLst/>
                <a:cxnLst>
                  <a:cxn ang="0">
                    <a:pos x="27" y="21"/>
                  </a:cxn>
                  <a:cxn ang="0">
                    <a:pos x="81" y="162"/>
                  </a:cxn>
                  <a:cxn ang="0">
                    <a:pos x="3876" y="162"/>
                  </a:cxn>
                  <a:cxn ang="0">
                    <a:pos x="3876" y="0"/>
                  </a:cxn>
                  <a:cxn ang="0">
                    <a:pos x="81" y="0"/>
                  </a:cxn>
                  <a:cxn ang="0">
                    <a:pos x="27" y="21"/>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27" y="21"/>
                  </a:cxn>
                </a:cxnLst>
                <a:rect l="0" t="0" r="r" b="b"/>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1" name="Freeform 51"/>
              <p:cNvSpPr>
                <a:spLocks/>
              </p:cNvSpPr>
              <p:nvPr/>
            </p:nvSpPr>
            <p:spPr bwMode="auto">
              <a:xfrm>
                <a:off x="1135" y="2584"/>
                <a:ext cx="31" cy="29"/>
              </a:xfrm>
              <a:custGeom>
                <a:avLst/>
                <a:gdLst/>
                <a:ahLst/>
                <a:cxnLst>
                  <a:cxn ang="0">
                    <a:pos x="796" y="1"/>
                  </a:cxn>
                  <a:cxn ang="0">
                    <a:pos x="743" y="22"/>
                  </a:cxn>
                  <a:cxn ang="0">
                    <a:pos x="0" y="688"/>
                  </a:cxn>
                  <a:cxn ang="0">
                    <a:pos x="108" y="808"/>
                  </a:cxn>
                  <a:cxn ang="0">
                    <a:pos x="851" y="142"/>
                  </a:cxn>
                  <a:cxn ang="0">
                    <a:pos x="796" y="1"/>
                  </a:cxn>
                  <a:cxn ang="0">
                    <a:pos x="851" y="142"/>
                  </a:cxn>
                  <a:cxn ang="0">
                    <a:pos x="858" y="135"/>
                  </a:cxn>
                  <a:cxn ang="0">
                    <a:pos x="864" y="128"/>
                  </a:cxn>
                  <a:cxn ang="0">
                    <a:pos x="868" y="121"/>
                  </a:cxn>
                  <a:cxn ang="0">
                    <a:pos x="872" y="114"/>
                  </a:cxn>
                  <a:cxn ang="0">
                    <a:pos x="875" y="106"/>
                  </a:cxn>
                  <a:cxn ang="0">
                    <a:pos x="877" y="99"/>
                  </a:cxn>
                  <a:cxn ang="0">
                    <a:pos x="878" y="91"/>
                  </a:cxn>
                  <a:cxn ang="0">
                    <a:pos x="879" y="83"/>
                  </a:cxn>
                  <a:cxn ang="0">
                    <a:pos x="878" y="76"/>
                  </a:cxn>
                  <a:cxn ang="0">
                    <a:pos x="877" y="69"/>
                  </a:cxn>
                  <a:cxn ang="0">
                    <a:pos x="875" y="61"/>
                  </a:cxn>
                  <a:cxn ang="0">
                    <a:pos x="873" y="54"/>
                  </a:cxn>
                  <a:cxn ang="0">
                    <a:pos x="870" y="48"/>
                  </a:cxn>
                  <a:cxn ang="0">
                    <a:pos x="866" y="41"/>
                  </a:cxn>
                  <a:cxn ang="0">
                    <a:pos x="862" y="35"/>
                  </a:cxn>
                  <a:cxn ang="0">
                    <a:pos x="857" y="28"/>
                  </a:cxn>
                  <a:cxn ang="0">
                    <a:pos x="852" y="23"/>
                  </a:cxn>
                  <a:cxn ang="0">
                    <a:pos x="846" y="18"/>
                  </a:cxn>
                  <a:cxn ang="0">
                    <a:pos x="840" y="13"/>
                  </a:cxn>
                  <a:cxn ang="0">
                    <a:pos x="834" y="9"/>
                  </a:cxn>
                  <a:cxn ang="0">
                    <a:pos x="827" y="6"/>
                  </a:cxn>
                  <a:cxn ang="0">
                    <a:pos x="820" y="3"/>
                  </a:cxn>
                  <a:cxn ang="0">
                    <a:pos x="813" y="1"/>
                  </a:cxn>
                  <a:cxn ang="0">
                    <a:pos x="804" y="0"/>
                  </a:cxn>
                  <a:cxn ang="0">
                    <a:pos x="797" y="0"/>
                  </a:cxn>
                  <a:cxn ang="0">
                    <a:pos x="789" y="0"/>
                  </a:cxn>
                  <a:cxn ang="0">
                    <a:pos x="781" y="1"/>
                  </a:cxn>
                  <a:cxn ang="0">
                    <a:pos x="774" y="3"/>
                  </a:cxn>
                  <a:cxn ang="0">
                    <a:pos x="766" y="6"/>
                  </a:cxn>
                  <a:cxn ang="0">
                    <a:pos x="758" y="10"/>
                  </a:cxn>
                  <a:cxn ang="0">
                    <a:pos x="750" y="16"/>
                  </a:cxn>
                  <a:cxn ang="0">
                    <a:pos x="743" y="22"/>
                  </a:cxn>
                  <a:cxn ang="0">
                    <a:pos x="796" y="1"/>
                  </a:cxn>
                </a:cxnLst>
                <a:rect l="0" t="0" r="r" b="b"/>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70" name="Freeform 50"/>
              <p:cNvSpPr>
                <a:spLocks/>
              </p:cNvSpPr>
              <p:nvPr/>
            </p:nvSpPr>
            <p:spPr bwMode="auto">
              <a:xfrm>
                <a:off x="1163" y="2584"/>
                <a:ext cx="136" cy="6"/>
              </a:xfrm>
              <a:custGeom>
                <a:avLst/>
                <a:gdLst/>
                <a:ahLst/>
                <a:cxnLst>
                  <a:cxn ang="0">
                    <a:pos x="3771" y="138"/>
                  </a:cxn>
                  <a:cxn ang="0">
                    <a:pos x="3714" y="0"/>
                  </a:cxn>
                  <a:cxn ang="0">
                    <a:pos x="0" y="0"/>
                  </a:cxn>
                  <a:cxn ang="0">
                    <a:pos x="0" y="163"/>
                  </a:cxn>
                  <a:cxn ang="0">
                    <a:pos x="3714" y="163"/>
                  </a:cxn>
                  <a:cxn ang="0">
                    <a:pos x="3771" y="138"/>
                  </a:cxn>
                  <a:cxn ang="0">
                    <a:pos x="3714" y="163"/>
                  </a:cxn>
                  <a:cxn ang="0">
                    <a:pos x="3723" y="163"/>
                  </a:cxn>
                  <a:cxn ang="0">
                    <a:pos x="3733" y="161"/>
                  </a:cxn>
                  <a:cxn ang="0">
                    <a:pos x="3741" y="159"/>
                  </a:cxn>
                  <a:cxn ang="0">
                    <a:pos x="3749" y="156"/>
                  </a:cxn>
                  <a:cxn ang="0">
                    <a:pos x="3756" y="151"/>
                  </a:cxn>
                  <a:cxn ang="0">
                    <a:pos x="3763" y="147"/>
                  </a:cxn>
                  <a:cxn ang="0">
                    <a:pos x="3769" y="142"/>
                  </a:cxn>
                  <a:cxn ang="0">
                    <a:pos x="3774" y="137"/>
                  </a:cxn>
                  <a:cxn ang="0">
                    <a:pos x="3779" y="131"/>
                  </a:cxn>
                  <a:cxn ang="0">
                    <a:pos x="3783" y="125"/>
                  </a:cxn>
                  <a:cxn ang="0">
                    <a:pos x="3786" y="118"/>
                  </a:cxn>
                  <a:cxn ang="0">
                    <a:pos x="3789" y="111"/>
                  </a:cxn>
                  <a:cxn ang="0">
                    <a:pos x="3791" y="104"/>
                  </a:cxn>
                  <a:cxn ang="0">
                    <a:pos x="3793" y="96"/>
                  </a:cxn>
                  <a:cxn ang="0">
                    <a:pos x="3794" y="89"/>
                  </a:cxn>
                  <a:cxn ang="0">
                    <a:pos x="3794" y="81"/>
                  </a:cxn>
                  <a:cxn ang="0">
                    <a:pos x="3794" y="74"/>
                  </a:cxn>
                  <a:cxn ang="0">
                    <a:pos x="3793" y="66"/>
                  </a:cxn>
                  <a:cxn ang="0">
                    <a:pos x="3791" y="59"/>
                  </a:cxn>
                  <a:cxn ang="0">
                    <a:pos x="3789" y="52"/>
                  </a:cxn>
                  <a:cxn ang="0">
                    <a:pos x="3786" y="45"/>
                  </a:cxn>
                  <a:cxn ang="0">
                    <a:pos x="3783" y="38"/>
                  </a:cxn>
                  <a:cxn ang="0">
                    <a:pos x="3779" y="32"/>
                  </a:cxn>
                  <a:cxn ang="0">
                    <a:pos x="3774" y="25"/>
                  </a:cxn>
                  <a:cxn ang="0">
                    <a:pos x="3769" y="20"/>
                  </a:cxn>
                  <a:cxn ang="0">
                    <a:pos x="3763" y="15"/>
                  </a:cxn>
                  <a:cxn ang="0">
                    <a:pos x="3756" y="10"/>
                  </a:cxn>
                  <a:cxn ang="0">
                    <a:pos x="3749" y="7"/>
                  </a:cxn>
                  <a:cxn ang="0">
                    <a:pos x="3741" y="4"/>
                  </a:cxn>
                  <a:cxn ang="0">
                    <a:pos x="3733" y="2"/>
                  </a:cxn>
                  <a:cxn ang="0">
                    <a:pos x="3723" y="0"/>
                  </a:cxn>
                  <a:cxn ang="0">
                    <a:pos x="3714" y="0"/>
                  </a:cxn>
                  <a:cxn ang="0">
                    <a:pos x="3771" y="138"/>
                  </a:cxn>
                </a:cxnLst>
                <a:rect l="0" t="0" r="r" b="b"/>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69" name="Freeform 49"/>
              <p:cNvSpPr>
                <a:spLocks/>
              </p:cNvSpPr>
              <p:nvPr/>
            </p:nvSpPr>
            <p:spPr bwMode="auto">
              <a:xfrm>
                <a:off x="1269" y="2585"/>
                <a:ext cx="29" cy="29"/>
              </a:xfrm>
              <a:custGeom>
                <a:avLst/>
                <a:gdLst/>
                <a:ahLst/>
                <a:cxnLst>
                  <a:cxn ang="0">
                    <a:pos x="81" y="804"/>
                  </a:cxn>
                  <a:cxn ang="0">
                    <a:pos x="138" y="780"/>
                  </a:cxn>
                  <a:cxn ang="0">
                    <a:pos x="799" y="114"/>
                  </a:cxn>
                  <a:cxn ang="0">
                    <a:pos x="684" y="0"/>
                  </a:cxn>
                  <a:cxn ang="0">
                    <a:pos x="25" y="666"/>
                  </a:cxn>
                  <a:cxn ang="0">
                    <a:pos x="81" y="804"/>
                  </a:cxn>
                  <a:cxn ang="0">
                    <a:pos x="25" y="666"/>
                  </a:cxn>
                  <a:cxn ang="0">
                    <a:pos x="18" y="673"/>
                  </a:cxn>
                  <a:cxn ang="0">
                    <a:pos x="12" y="680"/>
                  </a:cxn>
                  <a:cxn ang="0">
                    <a:pos x="8" y="688"/>
                  </a:cxn>
                  <a:cxn ang="0">
                    <a:pos x="5" y="696"/>
                  </a:cxn>
                  <a:cxn ang="0">
                    <a:pos x="2" y="703"/>
                  </a:cxn>
                  <a:cxn ang="0">
                    <a:pos x="0" y="711"/>
                  </a:cxn>
                  <a:cxn ang="0">
                    <a:pos x="0" y="719"/>
                  </a:cxn>
                  <a:cxn ang="0">
                    <a:pos x="0" y="726"/>
                  </a:cxn>
                  <a:cxn ang="0">
                    <a:pos x="1" y="734"/>
                  </a:cxn>
                  <a:cxn ang="0">
                    <a:pos x="2" y="741"/>
                  </a:cxn>
                  <a:cxn ang="0">
                    <a:pos x="4" y="748"/>
                  </a:cxn>
                  <a:cxn ang="0">
                    <a:pos x="7" y="755"/>
                  </a:cxn>
                  <a:cxn ang="0">
                    <a:pos x="11" y="763"/>
                  </a:cxn>
                  <a:cxn ang="0">
                    <a:pos x="15" y="769"/>
                  </a:cxn>
                  <a:cxn ang="0">
                    <a:pos x="20" y="775"/>
                  </a:cxn>
                  <a:cxn ang="0">
                    <a:pos x="25" y="780"/>
                  </a:cxn>
                  <a:cxn ang="0">
                    <a:pos x="30" y="785"/>
                  </a:cxn>
                  <a:cxn ang="0">
                    <a:pos x="36" y="790"/>
                  </a:cxn>
                  <a:cxn ang="0">
                    <a:pos x="43" y="794"/>
                  </a:cxn>
                  <a:cxn ang="0">
                    <a:pos x="49" y="798"/>
                  </a:cxn>
                  <a:cxn ang="0">
                    <a:pos x="56" y="800"/>
                  </a:cxn>
                  <a:cxn ang="0">
                    <a:pos x="63" y="803"/>
                  </a:cxn>
                  <a:cxn ang="0">
                    <a:pos x="71" y="804"/>
                  </a:cxn>
                  <a:cxn ang="0">
                    <a:pos x="78" y="805"/>
                  </a:cxn>
                  <a:cxn ang="0">
                    <a:pos x="86" y="805"/>
                  </a:cxn>
                  <a:cxn ang="0">
                    <a:pos x="93" y="804"/>
                  </a:cxn>
                  <a:cxn ang="0">
                    <a:pos x="101" y="803"/>
                  </a:cxn>
                  <a:cxn ang="0">
                    <a:pos x="109" y="800"/>
                  </a:cxn>
                  <a:cxn ang="0">
                    <a:pos x="116" y="797"/>
                  </a:cxn>
                  <a:cxn ang="0">
                    <a:pos x="124" y="792"/>
                  </a:cxn>
                  <a:cxn ang="0">
                    <a:pos x="131" y="787"/>
                  </a:cxn>
                  <a:cxn ang="0">
                    <a:pos x="138" y="780"/>
                  </a:cxn>
                  <a:cxn ang="0">
                    <a:pos x="81" y="804"/>
                  </a:cxn>
                </a:cxnLst>
                <a:rect l="0" t="0" r="r" b="b"/>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68" name="Rectangle 48"/>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67" name="Freeform 47"/>
              <p:cNvSpPr>
                <a:spLocks/>
              </p:cNvSpPr>
              <p:nvPr/>
            </p:nvSpPr>
            <p:spPr bwMode="auto">
              <a:xfrm>
                <a:off x="1134" y="2611"/>
                <a:ext cx="5" cy="276"/>
              </a:xfrm>
              <a:custGeom>
                <a:avLst/>
                <a:gdLst/>
                <a:ahLst/>
                <a:cxnLst>
                  <a:cxn ang="0">
                    <a:pos x="81" y="7732"/>
                  </a:cxn>
                  <a:cxn ang="0">
                    <a:pos x="162" y="7650"/>
                  </a:cxn>
                  <a:cxn ang="0">
                    <a:pos x="162" y="0"/>
                  </a:cxn>
                  <a:cxn ang="0">
                    <a:pos x="0" y="0"/>
                  </a:cxn>
                  <a:cxn ang="0">
                    <a:pos x="0" y="7650"/>
                  </a:cxn>
                  <a:cxn ang="0">
                    <a:pos x="81" y="7732"/>
                  </a:cxn>
                  <a:cxn ang="0">
                    <a:pos x="0" y="7650"/>
                  </a:cxn>
                  <a:cxn ang="0">
                    <a:pos x="1" y="7660"/>
                  </a:cxn>
                  <a:cxn ang="0">
                    <a:pos x="2" y="7669"/>
                  </a:cxn>
                  <a:cxn ang="0">
                    <a:pos x="4" y="7678"/>
                  </a:cxn>
                  <a:cxn ang="0">
                    <a:pos x="7" y="7685"/>
                  </a:cxn>
                  <a:cxn ang="0">
                    <a:pos x="11" y="7693"/>
                  </a:cxn>
                  <a:cxn ang="0">
                    <a:pos x="15" y="7699"/>
                  </a:cxn>
                  <a:cxn ang="0">
                    <a:pos x="20" y="7705"/>
                  </a:cxn>
                  <a:cxn ang="0">
                    <a:pos x="26" y="7711"/>
                  </a:cxn>
                  <a:cxn ang="0">
                    <a:pos x="31" y="7715"/>
                  </a:cxn>
                  <a:cxn ang="0">
                    <a:pos x="38" y="7719"/>
                  </a:cxn>
                  <a:cxn ang="0">
                    <a:pos x="44" y="7723"/>
                  </a:cxn>
                  <a:cxn ang="0">
                    <a:pos x="51" y="7727"/>
                  </a:cxn>
                  <a:cxn ang="0">
                    <a:pos x="58" y="7729"/>
                  </a:cxn>
                  <a:cxn ang="0">
                    <a:pos x="66" y="7731"/>
                  </a:cxn>
                  <a:cxn ang="0">
                    <a:pos x="73" y="7731"/>
                  </a:cxn>
                  <a:cxn ang="0">
                    <a:pos x="81" y="7732"/>
                  </a:cxn>
                  <a:cxn ang="0">
                    <a:pos x="88" y="7731"/>
                  </a:cxn>
                  <a:cxn ang="0">
                    <a:pos x="97" y="7731"/>
                  </a:cxn>
                  <a:cxn ang="0">
                    <a:pos x="104" y="7729"/>
                  </a:cxn>
                  <a:cxn ang="0">
                    <a:pos x="111" y="7727"/>
                  </a:cxn>
                  <a:cxn ang="0">
                    <a:pos x="118" y="7723"/>
                  </a:cxn>
                  <a:cxn ang="0">
                    <a:pos x="125" y="7719"/>
                  </a:cxn>
                  <a:cxn ang="0">
                    <a:pos x="131" y="7715"/>
                  </a:cxn>
                  <a:cxn ang="0">
                    <a:pos x="137" y="7711"/>
                  </a:cxn>
                  <a:cxn ang="0">
                    <a:pos x="143" y="7705"/>
                  </a:cxn>
                  <a:cxn ang="0">
                    <a:pos x="148" y="7699"/>
                  </a:cxn>
                  <a:cxn ang="0">
                    <a:pos x="152" y="7693"/>
                  </a:cxn>
                  <a:cxn ang="0">
                    <a:pos x="156" y="7685"/>
                  </a:cxn>
                  <a:cxn ang="0">
                    <a:pos x="158" y="7678"/>
                  </a:cxn>
                  <a:cxn ang="0">
                    <a:pos x="161" y="7669"/>
                  </a:cxn>
                  <a:cxn ang="0">
                    <a:pos x="162" y="7660"/>
                  </a:cxn>
                  <a:cxn ang="0">
                    <a:pos x="162" y="7650"/>
                  </a:cxn>
                  <a:cxn ang="0">
                    <a:pos x="81" y="7732"/>
                  </a:cxn>
                </a:cxnLst>
                <a:rect l="0" t="0" r="r" b="b"/>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66" name="Freeform 46"/>
              <p:cNvSpPr>
                <a:spLocks/>
              </p:cNvSpPr>
              <p:nvPr/>
            </p:nvSpPr>
            <p:spPr bwMode="auto">
              <a:xfrm>
                <a:off x="1137" y="2881"/>
                <a:ext cx="138" cy="6"/>
              </a:xfrm>
              <a:custGeom>
                <a:avLst/>
                <a:gdLst/>
                <a:ahLst/>
                <a:cxnLst>
                  <a:cxn ang="0">
                    <a:pos x="3877" y="81"/>
                  </a:cxn>
                  <a:cxn ang="0">
                    <a:pos x="3795" y="0"/>
                  </a:cxn>
                  <a:cxn ang="0">
                    <a:pos x="0" y="0"/>
                  </a:cxn>
                  <a:cxn ang="0">
                    <a:pos x="0" y="163"/>
                  </a:cxn>
                  <a:cxn ang="0">
                    <a:pos x="3795" y="163"/>
                  </a:cxn>
                  <a:cxn ang="0">
                    <a:pos x="3877" y="81"/>
                  </a:cxn>
                  <a:cxn ang="0">
                    <a:pos x="3795" y="163"/>
                  </a:cxn>
                  <a:cxn ang="0">
                    <a:pos x="3805" y="162"/>
                  </a:cxn>
                  <a:cxn ang="0">
                    <a:pos x="3814" y="161"/>
                  </a:cxn>
                  <a:cxn ang="0">
                    <a:pos x="3823" y="159"/>
                  </a:cxn>
                  <a:cxn ang="0">
                    <a:pos x="3831" y="156"/>
                  </a:cxn>
                  <a:cxn ang="0">
                    <a:pos x="3838" y="151"/>
                  </a:cxn>
                  <a:cxn ang="0">
                    <a:pos x="3845" y="147"/>
                  </a:cxn>
                  <a:cxn ang="0">
                    <a:pos x="3850" y="142"/>
                  </a:cxn>
                  <a:cxn ang="0">
                    <a:pos x="3856" y="137"/>
                  </a:cxn>
                  <a:cxn ang="0">
                    <a:pos x="3862" y="131"/>
                  </a:cxn>
                  <a:cxn ang="0">
                    <a:pos x="3866" y="124"/>
                  </a:cxn>
                  <a:cxn ang="0">
                    <a:pos x="3869" y="118"/>
                  </a:cxn>
                  <a:cxn ang="0">
                    <a:pos x="3872" y="111"/>
                  </a:cxn>
                  <a:cxn ang="0">
                    <a:pos x="3874" y="104"/>
                  </a:cxn>
                  <a:cxn ang="0">
                    <a:pos x="3876" y="96"/>
                  </a:cxn>
                  <a:cxn ang="0">
                    <a:pos x="3877" y="89"/>
                  </a:cxn>
                  <a:cxn ang="0">
                    <a:pos x="3877" y="81"/>
                  </a:cxn>
                  <a:cxn ang="0">
                    <a:pos x="3877" y="74"/>
                  </a:cxn>
                  <a:cxn ang="0">
                    <a:pos x="3876" y="66"/>
                  </a:cxn>
                  <a:cxn ang="0">
                    <a:pos x="3874" y="59"/>
                  </a:cxn>
                  <a:cxn ang="0">
                    <a:pos x="3872" y="52"/>
                  </a:cxn>
                  <a:cxn ang="0">
                    <a:pos x="3869" y="45"/>
                  </a:cxn>
                  <a:cxn ang="0">
                    <a:pos x="3866" y="38"/>
                  </a:cxn>
                  <a:cxn ang="0">
                    <a:pos x="3862" y="32"/>
                  </a:cxn>
                  <a:cxn ang="0">
                    <a:pos x="3856" y="25"/>
                  </a:cxn>
                  <a:cxn ang="0">
                    <a:pos x="3850" y="19"/>
                  </a:cxn>
                  <a:cxn ang="0">
                    <a:pos x="3845" y="15"/>
                  </a:cxn>
                  <a:cxn ang="0">
                    <a:pos x="3838" y="10"/>
                  </a:cxn>
                  <a:cxn ang="0">
                    <a:pos x="3831" y="7"/>
                  </a:cxn>
                  <a:cxn ang="0">
                    <a:pos x="3823" y="4"/>
                  </a:cxn>
                  <a:cxn ang="0">
                    <a:pos x="3814" y="1"/>
                  </a:cxn>
                  <a:cxn ang="0">
                    <a:pos x="3805" y="0"/>
                  </a:cxn>
                  <a:cxn ang="0">
                    <a:pos x="3795" y="0"/>
                  </a:cxn>
                  <a:cxn ang="0">
                    <a:pos x="3877" y="81"/>
                  </a:cxn>
                </a:cxnLst>
                <a:rect l="0" t="0" r="r" b="b"/>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65" name="Freeform 45"/>
              <p:cNvSpPr>
                <a:spLocks/>
              </p:cNvSpPr>
              <p:nvPr/>
            </p:nvSpPr>
            <p:spPr bwMode="auto">
              <a:xfrm>
                <a:off x="1269" y="2608"/>
                <a:ext cx="6" cy="276"/>
              </a:xfrm>
              <a:custGeom>
                <a:avLst/>
                <a:gdLst/>
                <a:ahLst/>
                <a:cxnLst>
                  <a:cxn ang="0">
                    <a:pos x="80" y="0"/>
                  </a:cxn>
                  <a:cxn ang="0">
                    <a:pos x="0" y="80"/>
                  </a:cxn>
                  <a:cxn ang="0">
                    <a:pos x="0" y="7730"/>
                  </a:cxn>
                  <a:cxn ang="0">
                    <a:pos x="162" y="7730"/>
                  </a:cxn>
                  <a:cxn ang="0">
                    <a:pos x="162" y="80"/>
                  </a:cxn>
                  <a:cxn ang="0">
                    <a:pos x="80" y="0"/>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80" y="0"/>
                  </a:cxn>
                </a:cxnLst>
                <a:rect l="0" t="0" r="r" b="b"/>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64" name="Freeform 44"/>
              <p:cNvSpPr>
                <a:spLocks/>
              </p:cNvSpPr>
              <p:nvPr/>
            </p:nvSpPr>
            <p:spPr bwMode="auto">
              <a:xfrm>
                <a:off x="1134" y="2608"/>
                <a:ext cx="138" cy="6"/>
              </a:xfrm>
              <a:custGeom>
                <a:avLst/>
                <a:gdLst/>
                <a:ahLst/>
                <a:cxnLst>
                  <a:cxn ang="0">
                    <a:pos x="0" y="80"/>
                  </a:cxn>
                  <a:cxn ang="0">
                    <a:pos x="81" y="162"/>
                  </a:cxn>
                  <a:cxn ang="0">
                    <a:pos x="3876" y="162"/>
                  </a:cxn>
                  <a:cxn ang="0">
                    <a:pos x="3876" y="0"/>
                  </a:cxn>
                  <a:cxn ang="0">
                    <a:pos x="81" y="0"/>
                  </a:cxn>
                  <a:cxn ang="0">
                    <a:pos x="0" y="80"/>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0" y="80"/>
                  </a:cxn>
                </a:cxnLst>
                <a:rect l="0" t="0" r="r" b="b"/>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pic>
          <p:nvPicPr>
            <p:cNvPr id="5162" name="Picture 42"/>
            <p:cNvPicPr>
              <a:picLocks noChangeArrowheads="1"/>
            </p:cNvPicPr>
            <p:nvPr/>
          </p:nvPicPr>
          <p:blipFill>
            <a:blip r:embed="rId4" cstate="print"/>
            <a:srcRect/>
            <a:stretch>
              <a:fillRect/>
            </a:stretch>
          </p:blipFill>
          <p:spPr bwMode="auto">
            <a:xfrm>
              <a:off x="13457" y="5093"/>
              <a:ext cx="1736" cy="835"/>
            </a:xfrm>
            <a:prstGeom prst="rect">
              <a:avLst/>
            </a:prstGeom>
            <a:noFill/>
            <a:ln w="12700">
              <a:miter lim="800000"/>
              <a:headEnd/>
              <a:tailEnd/>
            </a:ln>
            <a:effectLst/>
          </p:spPr>
        </p:pic>
        <p:sp>
          <p:nvSpPr>
            <p:cNvPr id="5161" name="Text Box 41"/>
            <p:cNvSpPr txBox="1">
              <a:spLocks noChangeArrowheads="1"/>
            </p:cNvSpPr>
            <p:nvPr/>
          </p:nvSpPr>
          <p:spPr bwMode="auto">
            <a:xfrm>
              <a:off x="13456" y="5508"/>
              <a:ext cx="1318" cy="443"/>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4</a:t>
              </a:r>
              <a:endParaRPr kumimoji="0" lang="es-ES" sz="1800" b="0" i="0" u="none" strike="noStrike" cap="none" normalizeH="0" baseline="0" smtClean="0">
                <a:ln>
                  <a:noFill/>
                </a:ln>
                <a:solidFill>
                  <a:schemeClr val="tx1"/>
                </a:solidFill>
                <a:effectLst/>
                <a:latin typeface="Arial" pitchFamily="34" charset="0"/>
              </a:endParaRPr>
            </a:p>
          </p:txBody>
        </p:sp>
        <p:pic>
          <p:nvPicPr>
            <p:cNvPr id="5160" name="Picture 40" descr="DVVDM_Line"/>
            <p:cNvPicPr preferRelativeResize="0">
              <a:picLocks noChangeArrowheads="1"/>
            </p:cNvPicPr>
            <p:nvPr/>
          </p:nvPicPr>
          <p:blipFill>
            <a:blip r:embed="rId3" cstate="print"/>
            <a:srcRect/>
            <a:stretch>
              <a:fillRect/>
            </a:stretch>
          </p:blipFill>
          <p:spPr bwMode="auto">
            <a:xfrm>
              <a:off x="10946" y="5418"/>
              <a:ext cx="1447" cy="50"/>
            </a:xfrm>
            <a:prstGeom prst="rect">
              <a:avLst/>
            </a:prstGeom>
            <a:noFill/>
          </p:spPr>
        </p:pic>
        <p:pic>
          <p:nvPicPr>
            <p:cNvPr id="5159" name="Picture 39" descr="DVVDM_Line"/>
            <p:cNvPicPr preferRelativeResize="0">
              <a:picLocks noChangeArrowheads="1"/>
            </p:cNvPicPr>
            <p:nvPr/>
          </p:nvPicPr>
          <p:blipFill>
            <a:blip r:embed="rId3" cstate="print"/>
            <a:srcRect/>
            <a:stretch>
              <a:fillRect/>
            </a:stretch>
          </p:blipFill>
          <p:spPr bwMode="auto">
            <a:xfrm rot="5400000">
              <a:off x="7203" y="5151"/>
              <a:ext cx="487" cy="48"/>
            </a:xfrm>
            <a:prstGeom prst="rect">
              <a:avLst/>
            </a:prstGeom>
            <a:noFill/>
          </p:spPr>
        </p:pic>
        <p:pic>
          <p:nvPicPr>
            <p:cNvPr id="5158" name="Picture 38" descr="DVVDM_Line"/>
            <p:cNvPicPr preferRelativeResize="0">
              <a:picLocks noChangeArrowheads="1"/>
            </p:cNvPicPr>
            <p:nvPr/>
          </p:nvPicPr>
          <p:blipFill>
            <a:blip r:embed="rId3" cstate="print"/>
            <a:srcRect/>
            <a:stretch>
              <a:fillRect/>
            </a:stretch>
          </p:blipFill>
          <p:spPr bwMode="auto">
            <a:xfrm rot="5400000">
              <a:off x="7735" y="5151"/>
              <a:ext cx="487" cy="48"/>
            </a:xfrm>
            <a:prstGeom prst="rect">
              <a:avLst/>
            </a:prstGeom>
            <a:noFill/>
          </p:spPr>
        </p:pic>
        <p:pic>
          <p:nvPicPr>
            <p:cNvPr id="5157" name="Picture 37" descr="DVVDM_Line"/>
            <p:cNvPicPr preferRelativeResize="0">
              <a:picLocks noChangeArrowheads="1"/>
            </p:cNvPicPr>
            <p:nvPr/>
          </p:nvPicPr>
          <p:blipFill>
            <a:blip r:embed="rId3" cstate="print"/>
            <a:srcRect/>
            <a:stretch>
              <a:fillRect/>
            </a:stretch>
          </p:blipFill>
          <p:spPr bwMode="auto">
            <a:xfrm>
              <a:off x="6797" y="5418"/>
              <a:ext cx="674" cy="50"/>
            </a:xfrm>
            <a:prstGeom prst="rect">
              <a:avLst/>
            </a:prstGeom>
            <a:noFill/>
          </p:spPr>
        </p:pic>
        <p:grpSp>
          <p:nvGrpSpPr>
            <p:cNvPr id="5154" name="Group 34"/>
            <p:cNvGrpSpPr>
              <a:grpSpLocks/>
            </p:cNvGrpSpPr>
            <p:nvPr/>
          </p:nvGrpSpPr>
          <p:grpSpPr bwMode="auto">
            <a:xfrm>
              <a:off x="7258" y="4445"/>
              <a:ext cx="986" cy="564"/>
              <a:chOff x="4633" y="576"/>
              <a:chExt cx="599" cy="340"/>
            </a:xfrm>
          </p:grpSpPr>
          <p:pic>
            <p:nvPicPr>
              <p:cNvPr id="5156" name="Picture 36"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5155" name="Picture 35"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sp>
          <p:nvSpPr>
            <p:cNvPr id="5153" name="Oval 33"/>
            <p:cNvSpPr>
              <a:spLocks noChangeArrowheads="1"/>
            </p:cNvSpPr>
            <p:nvPr/>
          </p:nvSpPr>
          <p:spPr bwMode="auto">
            <a:xfrm>
              <a:off x="13070" y="4996"/>
              <a:ext cx="289" cy="1069"/>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sp>
          <p:nvSpPr>
            <p:cNvPr id="5152" name="Line 32"/>
            <p:cNvSpPr>
              <a:spLocks noChangeShapeType="1"/>
            </p:cNvSpPr>
            <p:nvPr/>
          </p:nvSpPr>
          <p:spPr bwMode="auto">
            <a:xfrm flipH="1">
              <a:off x="13264" y="4510"/>
              <a:ext cx="289" cy="3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5151" name="Text Box 31"/>
            <p:cNvSpPr txBox="1">
              <a:spLocks noChangeArrowheads="1"/>
            </p:cNvSpPr>
            <p:nvPr/>
          </p:nvSpPr>
          <p:spPr bwMode="auto">
            <a:xfrm>
              <a:off x="13520" y="4154"/>
              <a:ext cx="826" cy="407"/>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8</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grpSp>
          <p:nvGrpSpPr>
            <p:cNvPr id="5146" name="Group 26"/>
            <p:cNvGrpSpPr>
              <a:grpSpLocks/>
            </p:cNvGrpSpPr>
            <p:nvPr/>
          </p:nvGrpSpPr>
          <p:grpSpPr bwMode="auto">
            <a:xfrm rot="10800000">
              <a:off x="10561" y="3813"/>
              <a:ext cx="290" cy="935"/>
              <a:chOff x="2471" y="1044"/>
              <a:chExt cx="136" cy="436"/>
            </a:xfrm>
          </p:grpSpPr>
          <p:sp>
            <p:nvSpPr>
              <p:cNvPr id="5150" name="Line 30"/>
              <p:cNvSpPr>
                <a:spLocks noChangeShapeType="1"/>
              </p:cNvSpPr>
              <p:nvPr/>
            </p:nvSpPr>
            <p:spPr bwMode="auto">
              <a:xfrm rot="5400000">
                <a:off x="2346" y="1264"/>
                <a:ext cx="432"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49" name="Line 29"/>
              <p:cNvSpPr>
                <a:spLocks noChangeShapeType="1"/>
              </p:cNvSpPr>
              <p:nvPr/>
            </p:nvSpPr>
            <p:spPr bwMode="auto">
              <a:xfrm rot="5400000">
                <a:off x="2301" y="1264"/>
                <a:ext cx="432" cy="0"/>
              </a:xfrm>
              <a:prstGeom prst="line">
                <a:avLst/>
              </a:prstGeom>
              <a:noFill/>
              <a:ln w="31750">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48" name="Line 28"/>
              <p:cNvSpPr>
                <a:spLocks noChangeShapeType="1"/>
              </p:cNvSpPr>
              <p:nvPr/>
            </p:nvSpPr>
            <p:spPr bwMode="auto">
              <a:xfrm rot="5400000">
                <a:off x="2255" y="1260"/>
                <a:ext cx="432" cy="0"/>
              </a:xfrm>
              <a:prstGeom prst="lin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47" name="Line 27"/>
              <p:cNvSpPr>
                <a:spLocks noChangeShapeType="1"/>
              </p:cNvSpPr>
              <p:nvPr/>
            </p:nvSpPr>
            <p:spPr bwMode="auto">
              <a:xfrm rot="5400000">
                <a:off x="2391" y="1263"/>
                <a:ext cx="432"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pic>
          <p:nvPicPr>
            <p:cNvPr id="5145" name="Picture 25" descr="DVVDM_Line"/>
            <p:cNvPicPr preferRelativeResize="0">
              <a:picLocks noChangeArrowheads="1"/>
            </p:cNvPicPr>
            <p:nvPr/>
          </p:nvPicPr>
          <p:blipFill>
            <a:blip r:embed="rId3" cstate="print"/>
            <a:srcRect/>
            <a:stretch>
              <a:fillRect/>
            </a:stretch>
          </p:blipFill>
          <p:spPr bwMode="auto">
            <a:xfrm rot="5400000">
              <a:off x="9134" y="5198"/>
              <a:ext cx="486" cy="48"/>
            </a:xfrm>
            <a:prstGeom prst="rect">
              <a:avLst/>
            </a:prstGeom>
            <a:noFill/>
          </p:spPr>
        </p:pic>
        <p:pic>
          <p:nvPicPr>
            <p:cNvPr id="5144" name="Picture 24" descr="DVVDM_Line"/>
            <p:cNvPicPr preferRelativeResize="0">
              <a:picLocks noChangeArrowheads="1"/>
            </p:cNvPicPr>
            <p:nvPr/>
          </p:nvPicPr>
          <p:blipFill>
            <a:blip r:embed="rId3" cstate="print"/>
            <a:srcRect/>
            <a:stretch>
              <a:fillRect/>
            </a:stretch>
          </p:blipFill>
          <p:spPr bwMode="auto">
            <a:xfrm rot="5400000">
              <a:off x="9571" y="5197"/>
              <a:ext cx="486" cy="49"/>
            </a:xfrm>
            <a:prstGeom prst="rect">
              <a:avLst/>
            </a:prstGeom>
            <a:noFill/>
          </p:spPr>
        </p:pic>
        <p:sp>
          <p:nvSpPr>
            <p:cNvPr id="5143" name="Oval 23"/>
            <p:cNvSpPr>
              <a:spLocks noChangeArrowheads="1"/>
            </p:cNvSpPr>
            <p:nvPr/>
          </p:nvSpPr>
          <p:spPr bwMode="auto">
            <a:xfrm rot="5400000">
              <a:off x="9496" y="3912"/>
              <a:ext cx="292" cy="676"/>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grpSp>
          <p:nvGrpSpPr>
            <p:cNvPr id="5138" name="Group 18"/>
            <p:cNvGrpSpPr>
              <a:grpSpLocks/>
            </p:cNvGrpSpPr>
            <p:nvPr/>
          </p:nvGrpSpPr>
          <p:grpSpPr bwMode="auto">
            <a:xfrm rot="10800000">
              <a:off x="9497" y="3657"/>
              <a:ext cx="289" cy="934"/>
              <a:chOff x="2471" y="1044"/>
              <a:chExt cx="136" cy="436"/>
            </a:xfrm>
          </p:grpSpPr>
          <p:sp>
            <p:nvSpPr>
              <p:cNvPr id="5142" name="Line 22"/>
              <p:cNvSpPr>
                <a:spLocks noChangeShapeType="1"/>
              </p:cNvSpPr>
              <p:nvPr/>
            </p:nvSpPr>
            <p:spPr bwMode="auto">
              <a:xfrm rot="5400000">
                <a:off x="2346" y="1264"/>
                <a:ext cx="432"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41" name="Line 21"/>
              <p:cNvSpPr>
                <a:spLocks noChangeShapeType="1"/>
              </p:cNvSpPr>
              <p:nvPr/>
            </p:nvSpPr>
            <p:spPr bwMode="auto">
              <a:xfrm rot="5400000">
                <a:off x="2301" y="1264"/>
                <a:ext cx="432" cy="0"/>
              </a:xfrm>
              <a:prstGeom prst="line">
                <a:avLst/>
              </a:prstGeom>
              <a:noFill/>
              <a:ln w="31750">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40" name="Line 20"/>
              <p:cNvSpPr>
                <a:spLocks noChangeShapeType="1"/>
              </p:cNvSpPr>
              <p:nvPr/>
            </p:nvSpPr>
            <p:spPr bwMode="auto">
              <a:xfrm rot="5400000">
                <a:off x="2255" y="1260"/>
                <a:ext cx="432" cy="0"/>
              </a:xfrm>
              <a:prstGeom prst="line">
                <a:avLst/>
              </a:prstGeom>
              <a:noFill/>
              <a:ln w="317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139" name="Line 19"/>
              <p:cNvSpPr>
                <a:spLocks noChangeShapeType="1"/>
              </p:cNvSpPr>
              <p:nvPr/>
            </p:nvSpPr>
            <p:spPr bwMode="auto">
              <a:xfrm rot="5400000">
                <a:off x="2391" y="1263"/>
                <a:ext cx="432"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5137" name="Line 17"/>
            <p:cNvSpPr>
              <a:spLocks noChangeShapeType="1"/>
            </p:cNvSpPr>
            <p:nvPr/>
          </p:nvSpPr>
          <p:spPr bwMode="auto">
            <a:xfrm>
              <a:off x="8921" y="3183"/>
              <a:ext cx="384" cy="87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grpSp>
          <p:nvGrpSpPr>
            <p:cNvPr id="5134" name="Group 14"/>
            <p:cNvGrpSpPr>
              <a:grpSpLocks/>
            </p:cNvGrpSpPr>
            <p:nvPr/>
          </p:nvGrpSpPr>
          <p:grpSpPr bwMode="auto">
            <a:xfrm>
              <a:off x="9112" y="4511"/>
              <a:ext cx="986" cy="564"/>
              <a:chOff x="4633" y="576"/>
              <a:chExt cx="599" cy="340"/>
            </a:xfrm>
          </p:grpSpPr>
          <p:pic>
            <p:nvPicPr>
              <p:cNvPr id="5136" name="Picture 16"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5135" name="Picture 15"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pic>
          <p:nvPicPr>
            <p:cNvPr id="5133" name="Picture 13"/>
            <p:cNvPicPr>
              <a:picLocks noChangeArrowheads="1"/>
            </p:cNvPicPr>
            <p:nvPr/>
          </p:nvPicPr>
          <p:blipFill>
            <a:blip r:embed="rId4" cstate="print"/>
            <a:srcRect/>
            <a:stretch>
              <a:fillRect/>
            </a:stretch>
          </p:blipFill>
          <p:spPr bwMode="auto">
            <a:xfrm>
              <a:off x="9401" y="3171"/>
              <a:ext cx="1737" cy="835"/>
            </a:xfrm>
            <a:prstGeom prst="rect">
              <a:avLst/>
            </a:prstGeom>
            <a:noFill/>
            <a:ln w="12700">
              <a:miter lim="800000"/>
              <a:headEnd/>
              <a:tailEnd/>
            </a:ln>
            <a:effectLst/>
          </p:spPr>
        </p:pic>
        <p:sp>
          <p:nvSpPr>
            <p:cNvPr id="5132" name="Text Box 12"/>
            <p:cNvSpPr txBox="1">
              <a:spLocks noChangeArrowheads="1"/>
            </p:cNvSpPr>
            <p:nvPr/>
          </p:nvSpPr>
          <p:spPr bwMode="auto">
            <a:xfrm>
              <a:off x="9409" y="3595"/>
              <a:ext cx="1317" cy="444"/>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Oficina 3</a:t>
              </a:r>
              <a:endParaRPr kumimoji="0" lang="es-ES" sz="1800" b="0" i="0" u="none" strike="noStrike" cap="none" normalizeH="0" baseline="0" smtClean="0">
                <a:ln>
                  <a:noFill/>
                </a:ln>
                <a:solidFill>
                  <a:schemeClr val="tx1"/>
                </a:solidFill>
                <a:effectLst/>
                <a:latin typeface="Arial" pitchFamily="34" charset="0"/>
              </a:endParaRPr>
            </a:p>
          </p:txBody>
        </p:sp>
        <p:sp>
          <p:nvSpPr>
            <p:cNvPr id="5131" name="Oval 11"/>
            <p:cNvSpPr>
              <a:spLocks noChangeArrowheads="1"/>
            </p:cNvSpPr>
            <p:nvPr/>
          </p:nvSpPr>
          <p:spPr bwMode="auto">
            <a:xfrm rot="5400000">
              <a:off x="10560" y="3911"/>
              <a:ext cx="292" cy="677"/>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sp>
          <p:nvSpPr>
            <p:cNvPr id="5130" name="Text Box 10"/>
            <p:cNvSpPr txBox="1">
              <a:spLocks noChangeArrowheads="1"/>
            </p:cNvSpPr>
            <p:nvPr/>
          </p:nvSpPr>
          <p:spPr bwMode="auto">
            <a:xfrm>
              <a:off x="11480" y="3714"/>
              <a:ext cx="1546" cy="407"/>
            </a:xfrm>
            <a:prstGeom prst="rect">
              <a:avLst/>
            </a:prstGeom>
            <a:noFill/>
            <a:ln w="9525">
              <a:noFill/>
              <a:miter lim="800000"/>
              <a:headEnd/>
              <a:tailEnd/>
            </a:ln>
          </p:spPr>
          <p:txBody>
            <a:bodyPr vert="horz" wrap="none" lIns="51206" tIns="25603" rIns="51206" bIns="25603"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3, </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5</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7</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5129" name="Line 9"/>
            <p:cNvSpPr>
              <a:spLocks noChangeShapeType="1"/>
            </p:cNvSpPr>
            <p:nvPr/>
          </p:nvSpPr>
          <p:spPr bwMode="auto">
            <a:xfrm flipH="1">
              <a:off x="11140" y="4006"/>
              <a:ext cx="289" cy="20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pic>
          <p:nvPicPr>
            <p:cNvPr id="5128" name="Picture 8" descr="DVVDM_Line"/>
            <p:cNvPicPr preferRelativeResize="0">
              <a:picLocks noChangeArrowheads="1"/>
            </p:cNvPicPr>
            <p:nvPr/>
          </p:nvPicPr>
          <p:blipFill>
            <a:blip r:embed="rId3" cstate="print"/>
            <a:srcRect/>
            <a:stretch>
              <a:fillRect/>
            </a:stretch>
          </p:blipFill>
          <p:spPr bwMode="auto">
            <a:xfrm rot="5400000">
              <a:off x="10196" y="5197"/>
              <a:ext cx="486" cy="50"/>
            </a:xfrm>
            <a:prstGeom prst="rect">
              <a:avLst/>
            </a:prstGeom>
            <a:noFill/>
          </p:spPr>
        </p:pic>
        <p:pic>
          <p:nvPicPr>
            <p:cNvPr id="5127" name="Picture 7" descr="DVVDM_Line"/>
            <p:cNvPicPr preferRelativeResize="0">
              <a:picLocks noChangeArrowheads="1"/>
            </p:cNvPicPr>
            <p:nvPr/>
          </p:nvPicPr>
          <p:blipFill>
            <a:blip r:embed="rId3" cstate="print"/>
            <a:srcRect/>
            <a:stretch>
              <a:fillRect/>
            </a:stretch>
          </p:blipFill>
          <p:spPr bwMode="auto">
            <a:xfrm rot="5400000">
              <a:off x="10728" y="5197"/>
              <a:ext cx="486" cy="49"/>
            </a:xfrm>
            <a:prstGeom prst="rect">
              <a:avLst/>
            </a:prstGeom>
            <a:noFill/>
          </p:spPr>
        </p:pic>
        <p:pic>
          <p:nvPicPr>
            <p:cNvPr id="5126" name="Picture 6" descr="DVVDM_Line"/>
            <p:cNvPicPr preferRelativeResize="0">
              <a:picLocks noChangeArrowheads="1"/>
            </p:cNvPicPr>
            <p:nvPr/>
          </p:nvPicPr>
          <p:blipFill>
            <a:blip r:embed="rId3" cstate="print"/>
            <a:srcRect/>
            <a:stretch>
              <a:fillRect/>
            </a:stretch>
          </p:blipFill>
          <p:spPr bwMode="auto">
            <a:xfrm>
              <a:off x="9789" y="5465"/>
              <a:ext cx="675" cy="49"/>
            </a:xfrm>
            <a:prstGeom prst="rect">
              <a:avLst/>
            </a:prstGeom>
            <a:noFill/>
          </p:spPr>
        </p:pic>
        <p:grpSp>
          <p:nvGrpSpPr>
            <p:cNvPr id="5123" name="Group 3"/>
            <p:cNvGrpSpPr>
              <a:grpSpLocks/>
            </p:cNvGrpSpPr>
            <p:nvPr/>
          </p:nvGrpSpPr>
          <p:grpSpPr bwMode="auto">
            <a:xfrm>
              <a:off x="10251" y="4493"/>
              <a:ext cx="985" cy="564"/>
              <a:chOff x="4633" y="576"/>
              <a:chExt cx="599" cy="340"/>
            </a:xfrm>
          </p:grpSpPr>
          <p:pic>
            <p:nvPicPr>
              <p:cNvPr id="5125" name="Picture 5"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5124" name="Picture 4"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pic>
          <p:nvPicPr>
            <p:cNvPr id="5122" name="Picture 2" descr="DVVDM_Line"/>
            <p:cNvPicPr preferRelativeResize="0">
              <a:picLocks noChangeArrowheads="1"/>
            </p:cNvPicPr>
            <p:nvPr/>
          </p:nvPicPr>
          <p:blipFill>
            <a:blip r:embed="rId3" cstate="print"/>
            <a:srcRect/>
            <a:stretch>
              <a:fillRect/>
            </a:stretch>
          </p:blipFill>
          <p:spPr bwMode="auto">
            <a:xfrm>
              <a:off x="7955" y="5418"/>
              <a:ext cx="1446" cy="50"/>
            </a:xfrm>
            <a:prstGeom prst="rect">
              <a:avLst/>
            </a:prstGeom>
            <a:noFill/>
          </p:spPr>
        </p:pic>
      </p:grpSp>
      <p:sp>
        <p:nvSpPr>
          <p:cNvPr id="186" name="185 CuadroTexto"/>
          <p:cNvSpPr txBox="1"/>
          <p:nvPr/>
        </p:nvSpPr>
        <p:spPr>
          <a:xfrm>
            <a:off x="1428728" y="242862"/>
            <a:ext cx="6406947" cy="584775"/>
          </a:xfrm>
          <a:prstGeom prst="rect">
            <a:avLst/>
          </a:prstGeom>
          <a:noFill/>
        </p:spPr>
        <p:txBody>
          <a:bodyPr wrap="none" rtlCol="0">
            <a:spAutoFit/>
          </a:bodyPr>
          <a:lstStyle/>
          <a:p>
            <a:r>
              <a:rPr lang="es-ES" sz="3200" dirty="0" smtClean="0"/>
              <a:t>Febrero 2005. Problema 3.1, solución</a:t>
            </a:r>
            <a:endParaRPr lang="es-ES" sz="3200" dirty="0"/>
          </a:p>
        </p:txBody>
      </p:sp>
      <p:sp>
        <p:nvSpPr>
          <p:cNvPr id="187" name="186 CuadroTexto"/>
          <p:cNvSpPr txBox="1"/>
          <p:nvPr/>
        </p:nvSpPr>
        <p:spPr>
          <a:xfrm>
            <a:off x="688109" y="3701481"/>
            <a:ext cx="7741543" cy="830997"/>
          </a:xfrm>
          <a:prstGeom prst="rect">
            <a:avLst/>
          </a:prstGeom>
          <a:noFill/>
        </p:spPr>
        <p:txBody>
          <a:bodyPr wrap="none" rtlCol="0">
            <a:spAutoFit/>
          </a:bodyPr>
          <a:lstStyle/>
          <a:p>
            <a:r>
              <a:rPr lang="es-ES" sz="1600" dirty="0" smtClean="0"/>
              <a:t>Utilizamos las lambdas impares para enlazar la oficina1 con la 2, la 2 con la 3 y la 3 con la 4.</a:t>
            </a:r>
          </a:p>
          <a:p>
            <a:r>
              <a:rPr lang="es-ES" sz="1600" dirty="0" smtClean="0"/>
              <a:t>Utilizamos las lambdas pares para enlazar la oficina 1 con la 4</a:t>
            </a:r>
          </a:p>
          <a:p>
            <a:r>
              <a:rPr lang="es-ES" sz="1600" dirty="0" smtClean="0"/>
              <a:t>Los </a:t>
            </a:r>
            <a:r>
              <a:rPr lang="es-ES" sz="1600" dirty="0" err="1" smtClean="0"/>
              <a:t>ADMs</a:t>
            </a:r>
            <a:r>
              <a:rPr lang="es-ES" sz="1600" dirty="0" smtClean="0"/>
              <a:t> de lambdas pares no se utilizan</a:t>
            </a:r>
          </a:p>
        </p:txBody>
      </p:sp>
      <p:sp>
        <p:nvSpPr>
          <p:cNvPr id="188" name="51 Marcador de número de diapositiva"/>
          <p:cNvSpPr>
            <a:spLocks noGrp="1"/>
          </p:cNvSpPr>
          <p:nvPr>
            <p:ph type="sldNum" sz="quarter" idx="10"/>
          </p:nvPr>
        </p:nvSpPr>
        <p:spPr>
          <a:xfrm>
            <a:off x="3563938" y="6510338"/>
            <a:ext cx="2016125" cy="287337"/>
          </a:xfrm>
        </p:spPr>
        <p:txBody>
          <a:bodyPr/>
          <a:lstStyle/>
          <a:p>
            <a:pPr>
              <a:defRPr/>
            </a:pPr>
            <a:r>
              <a:rPr lang="es-ES" sz="1400" dirty="0" smtClean="0">
                <a:latin typeface="+mj-lt"/>
              </a:rPr>
              <a:t>Ampliación Redes 4-</a:t>
            </a:r>
            <a:fld id="{75B934D2-A616-4DD7-AAB4-E2004D8F3994}" type="slidenum">
              <a:rPr lang="es-ES" sz="1400" smtClean="0">
                <a:latin typeface="+mj-lt"/>
              </a:rPr>
              <a:pPr>
                <a:defRPr/>
              </a:pPr>
              <a:t>79</a:t>
            </a:fld>
            <a:endParaRPr lang="es-ES" sz="1400" dirty="0">
              <a:latin typeface="+mj-lt"/>
            </a:endParaRPr>
          </a:p>
        </p:txBody>
      </p:sp>
    </p:spTree>
    <p:extLst>
      <p:ext uri="{BB962C8B-B14F-4D97-AF65-F5344CB8AC3E}">
        <p14:creationId xmlns:p14="http://schemas.microsoft.com/office/powerpoint/2010/main" val="283994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s-ES" sz="4000" smtClean="0"/>
              <a:t>Propagación de la luz en f.o. multimodo</a:t>
            </a:r>
          </a:p>
        </p:txBody>
      </p:sp>
      <p:sp>
        <p:nvSpPr>
          <p:cNvPr id="112644" name="Rectangle 3"/>
          <p:cNvSpPr>
            <a:spLocks noGrp="1" noChangeArrowheads="1"/>
          </p:cNvSpPr>
          <p:nvPr>
            <p:ph type="body" idx="1"/>
          </p:nvPr>
        </p:nvSpPr>
        <p:spPr>
          <a:xfrm>
            <a:off x="685800" y="1981200"/>
            <a:ext cx="7772400" cy="2095500"/>
          </a:xfrm>
        </p:spPr>
        <p:txBody>
          <a:bodyPr/>
          <a:lstStyle/>
          <a:p>
            <a:pPr eaLnBrk="1" hangingPunct="1">
              <a:lnSpc>
                <a:spcPct val="90000"/>
              </a:lnSpc>
            </a:pPr>
            <a:r>
              <a:rPr lang="es-ES" sz="2400" smtClean="0"/>
              <a:t>En fibra multimodo la luz se propaga en forma de haces, llamados modos, que se transmiten rebotando en la separación entre el núcleo y la cubierta. La distancia entre rebotes ha de ser un número entero de longitudes de onda, esto produce que el número de modos sea bastante reducido</a:t>
            </a:r>
          </a:p>
        </p:txBody>
      </p:sp>
      <p:pic>
        <p:nvPicPr>
          <p:cNvPr id="112645" name="Picture 4"/>
          <p:cNvPicPr>
            <a:picLocks noChangeAspect="1" noChangeArrowheads="1"/>
          </p:cNvPicPr>
          <p:nvPr/>
        </p:nvPicPr>
        <p:blipFill>
          <a:blip r:embed="rId3" cstate="print"/>
          <a:srcRect/>
          <a:stretch>
            <a:fillRect/>
          </a:stretch>
        </p:blipFill>
        <p:spPr bwMode="auto">
          <a:xfrm>
            <a:off x="1870075" y="4187825"/>
            <a:ext cx="5006975" cy="2120900"/>
          </a:xfrm>
          <a:prstGeom prst="rect">
            <a:avLst/>
          </a:prstGeom>
          <a:noFill/>
          <a:ln w="9525">
            <a:noFill/>
            <a:miter lim="800000"/>
            <a:headEnd/>
            <a:tailEnd/>
          </a:ln>
        </p:spPr>
      </p:pic>
      <p:sp>
        <p:nvSpPr>
          <p:cNvPr id="9" name="8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8</a:t>
            </a:fld>
            <a:endParaRPr lang="es-E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1960" y="201019"/>
            <a:ext cx="4823180" cy="584775"/>
          </a:xfrm>
          <a:prstGeom prst="rect">
            <a:avLst/>
          </a:prstGeom>
          <a:noFill/>
        </p:spPr>
        <p:txBody>
          <a:bodyPr wrap="none" rtlCol="0">
            <a:spAutoFit/>
          </a:bodyPr>
          <a:lstStyle/>
          <a:p>
            <a:r>
              <a:rPr lang="es-ES" sz="3200" dirty="0" smtClean="0"/>
              <a:t>Febrero 2007. Problema 2.2</a:t>
            </a:r>
            <a:endParaRPr lang="es-ES" sz="3200" dirty="0"/>
          </a:p>
        </p:txBody>
      </p:sp>
      <p:grpSp>
        <p:nvGrpSpPr>
          <p:cNvPr id="8193" name="Group 1"/>
          <p:cNvGrpSpPr>
            <a:grpSpLocks noChangeAspect="1"/>
          </p:cNvGrpSpPr>
          <p:nvPr/>
        </p:nvGrpSpPr>
        <p:grpSpPr bwMode="auto">
          <a:xfrm>
            <a:off x="1600217" y="928694"/>
            <a:ext cx="5400675" cy="3417888"/>
            <a:chOff x="2277" y="9701"/>
            <a:chExt cx="9557" cy="6092"/>
          </a:xfrm>
        </p:grpSpPr>
        <p:sp>
          <p:nvSpPr>
            <p:cNvPr id="8365" name="AutoShape 173"/>
            <p:cNvSpPr>
              <a:spLocks noChangeAspect="1" noChangeArrowheads="1" noTextEdit="1"/>
            </p:cNvSpPr>
            <p:nvPr/>
          </p:nvSpPr>
          <p:spPr bwMode="auto">
            <a:xfrm>
              <a:off x="2277" y="9701"/>
              <a:ext cx="9557" cy="6092"/>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364" name="Picture 172"/>
            <p:cNvPicPr>
              <a:picLocks noChangeAspect="1" noChangeArrowheads="1"/>
            </p:cNvPicPr>
            <p:nvPr/>
          </p:nvPicPr>
          <p:blipFill>
            <a:blip r:embed="rId3" cstate="print"/>
            <a:srcRect l="49011"/>
            <a:stretch>
              <a:fillRect/>
            </a:stretch>
          </p:blipFill>
          <p:spPr bwMode="auto">
            <a:xfrm>
              <a:off x="8746" y="11433"/>
              <a:ext cx="2942" cy="2171"/>
            </a:xfrm>
            <a:prstGeom prst="rect">
              <a:avLst/>
            </a:prstGeom>
            <a:noFill/>
          </p:spPr>
        </p:pic>
        <p:sp>
          <p:nvSpPr>
            <p:cNvPr id="8363" name="Line 171"/>
            <p:cNvSpPr>
              <a:spLocks noChangeShapeType="1"/>
            </p:cNvSpPr>
            <p:nvPr/>
          </p:nvSpPr>
          <p:spPr bwMode="auto">
            <a:xfrm>
              <a:off x="3681" y="12343"/>
              <a:ext cx="919"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62" name="Line 170"/>
            <p:cNvSpPr>
              <a:spLocks noChangeShapeType="1"/>
            </p:cNvSpPr>
            <p:nvPr/>
          </p:nvSpPr>
          <p:spPr bwMode="auto">
            <a:xfrm>
              <a:off x="3681" y="12447"/>
              <a:ext cx="919" cy="0"/>
            </a:xfrm>
            <a:prstGeom prst="line">
              <a:avLst/>
            </a:prstGeom>
            <a:noFill/>
            <a:ln w="31750">
              <a:solidFill>
                <a:srgbClr val="008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61" name="Line 169"/>
            <p:cNvSpPr>
              <a:spLocks noChangeShapeType="1"/>
            </p:cNvSpPr>
            <p:nvPr/>
          </p:nvSpPr>
          <p:spPr bwMode="auto">
            <a:xfrm>
              <a:off x="3673" y="12258"/>
              <a:ext cx="919" cy="0"/>
            </a:xfrm>
            <a:prstGeom prst="line">
              <a:avLst/>
            </a:prstGeom>
            <a:noFill/>
            <a:ln w="31750">
              <a:solidFill>
                <a:srgbClr val="80008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60" name="Line 168"/>
            <p:cNvSpPr>
              <a:spLocks noChangeShapeType="1"/>
            </p:cNvSpPr>
            <p:nvPr/>
          </p:nvSpPr>
          <p:spPr bwMode="auto">
            <a:xfrm>
              <a:off x="3679" y="12161"/>
              <a:ext cx="919"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8313" name="Group 121"/>
            <p:cNvGrpSpPr>
              <a:grpSpLocks/>
            </p:cNvGrpSpPr>
            <p:nvPr/>
          </p:nvGrpSpPr>
          <p:grpSpPr bwMode="auto">
            <a:xfrm>
              <a:off x="4285" y="11703"/>
              <a:ext cx="826" cy="1234"/>
              <a:chOff x="963" y="2448"/>
              <a:chExt cx="388" cy="576"/>
            </a:xfrm>
          </p:grpSpPr>
          <p:sp>
            <p:nvSpPr>
              <p:cNvPr id="8359" name="Rectangle 167"/>
              <p:cNvSpPr>
                <a:spLocks noChangeArrowheads="1"/>
              </p:cNvSpPr>
              <p:nvPr/>
            </p:nvSpPr>
            <p:spPr bwMode="auto">
              <a:xfrm>
                <a:off x="1279" y="2714"/>
                <a:ext cx="72" cy="29"/>
              </a:xfrm>
              <a:prstGeom prst="rect">
                <a:avLst/>
              </a:prstGeom>
              <a:solidFill>
                <a:srgbClr val="ADD7E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358" name="Rectangle 166"/>
              <p:cNvSpPr>
                <a:spLocks noChangeArrowheads="1"/>
              </p:cNvSpPr>
              <p:nvPr/>
            </p:nvSpPr>
            <p:spPr bwMode="auto">
              <a:xfrm>
                <a:off x="1274" y="2719"/>
                <a:ext cx="72" cy="18"/>
              </a:xfrm>
              <a:prstGeom prst="rect">
                <a:avLst/>
              </a:prstGeom>
              <a:solidFill>
                <a:srgbClr val="0760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357" name="Freeform 165"/>
              <p:cNvSpPr>
                <a:spLocks/>
              </p:cNvSpPr>
              <p:nvPr/>
            </p:nvSpPr>
            <p:spPr bwMode="auto">
              <a:xfrm>
                <a:off x="1048" y="2451"/>
                <a:ext cx="115" cy="160"/>
              </a:xfrm>
              <a:custGeom>
                <a:avLst/>
                <a:gdLst/>
                <a:ahLst/>
                <a:cxnLst>
                  <a:cxn ang="0">
                    <a:pos x="2474" y="4489"/>
                  </a:cxn>
                  <a:cxn ang="0">
                    <a:pos x="0" y="665"/>
                  </a:cxn>
                  <a:cxn ang="0">
                    <a:pos x="660" y="0"/>
                  </a:cxn>
                  <a:cxn ang="0">
                    <a:pos x="3217" y="3824"/>
                  </a:cxn>
                  <a:cxn ang="0">
                    <a:pos x="2474" y="4489"/>
                  </a:cxn>
                </a:cxnLst>
                <a:rect l="0" t="0" r="r" b="b"/>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6" name="Freeform 164"/>
              <p:cNvSpPr>
                <a:spLocks/>
              </p:cNvSpPr>
              <p:nvPr/>
            </p:nvSpPr>
            <p:spPr bwMode="auto">
              <a:xfrm>
                <a:off x="1045" y="2472"/>
                <a:ext cx="94" cy="141"/>
              </a:xfrm>
              <a:custGeom>
                <a:avLst/>
                <a:gdLst/>
                <a:ahLst/>
                <a:cxnLst>
                  <a:cxn ang="0">
                    <a:pos x="25" y="24"/>
                  </a:cxn>
                  <a:cxn ang="0">
                    <a:pos x="15" y="126"/>
                  </a:cxn>
                  <a:cxn ang="0">
                    <a:pos x="2490" y="3951"/>
                  </a:cxn>
                  <a:cxn ang="0">
                    <a:pos x="2626" y="3863"/>
                  </a:cxn>
                  <a:cxn ang="0">
                    <a:pos x="150" y="38"/>
                  </a:cxn>
                  <a:cxn ang="0">
                    <a:pos x="25" y="24"/>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25" y="24"/>
                  </a:cxn>
                </a:cxnLst>
                <a:rect l="0" t="0" r="r" b="b"/>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5" name="Freeform 163"/>
              <p:cNvSpPr>
                <a:spLocks/>
              </p:cNvSpPr>
              <p:nvPr/>
            </p:nvSpPr>
            <p:spPr bwMode="auto">
              <a:xfrm>
                <a:off x="1046" y="2448"/>
                <a:ext cx="28" cy="29"/>
              </a:xfrm>
              <a:custGeom>
                <a:avLst/>
                <a:gdLst/>
                <a:ahLst/>
                <a:cxnLst>
                  <a:cxn ang="0">
                    <a:pos x="785" y="37"/>
                  </a:cxn>
                  <a:cxn ang="0">
                    <a:pos x="661" y="25"/>
                  </a:cxn>
                  <a:cxn ang="0">
                    <a:pos x="0" y="690"/>
                  </a:cxn>
                  <a:cxn ang="0">
                    <a:pos x="115" y="805"/>
                  </a:cxn>
                  <a:cxn ang="0">
                    <a:pos x="776" y="139"/>
                  </a:cxn>
                  <a:cxn ang="0">
                    <a:pos x="785" y="37"/>
                  </a:cxn>
                  <a:cxn ang="0">
                    <a:pos x="776" y="139"/>
                  </a:cxn>
                  <a:cxn ang="0">
                    <a:pos x="782" y="132"/>
                  </a:cxn>
                  <a:cxn ang="0">
                    <a:pos x="788" y="125"/>
                  </a:cxn>
                  <a:cxn ang="0">
                    <a:pos x="792" y="117"/>
                  </a:cxn>
                  <a:cxn ang="0">
                    <a:pos x="795" y="110"/>
                  </a:cxn>
                  <a:cxn ang="0">
                    <a:pos x="798" y="102"/>
                  </a:cxn>
                  <a:cxn ang="0">
                    <a:pos x="800" y="94"/>
                  </a:cxn>
                  <a:cxn ang="0">
                    <a:pos x="800" y="87"/>
                  </a:cxn>
                  <a:cxn ang="0">
                    <a:pos x="800" y="79"/>
                  </a:cxn>
                  <a:cxn ang="0">
                    <a:pos x="799" y="72"/>
                  </a:cxn>
                  <a:cxn ang="0">
                    <a:pos x="798" y="64"/>
                  </a:cxn>
                  <a:cxn ang="0">
                    <a:pos x="795" y="56"/>
                  </a:cxn>
                  <a:cxn ang="0">
                    <a:pos x="793" y="49"/>
                  </a:cxn>
                  <a:cxn ang="0">
                    <a:pos x="789" y="43"/>
                  </a:cxn>
                  <a:cxn ang="0">
                    <a:pos x="785" y="36"/>
                  </a:cxn>
                  <a:cxn ang="0">
                    <a:pos x="780" y="30"/>
                  </a:cxn>
                  <a:cxn ang="0">
                    <a:pos x="774" y="25"/>
                  </a:cxn>
                  <a:cxn ang="0">
                    <a:pos x="769" y="20"/>
                  </a:cxn>
                  <a:cxn ang="0">
                    <a:pos x="763" y="15"/>
                  </a:cxn>
                  <a:cxn ang="0">
                    <a:pos x="756" y="11"/>
                  </a:cxn>
                  <a:cxn ang="0">
                    <a:pos x="750" y="8"/>
                  </a:cxn>
                  <a:cxn ang="0">
                    <a:pos x="743" y="5"/>
                  </a:cxn>
                  <a:cxn ang="0">
                    <a:pos x="736" y="2"/>
                  </a:cxn>
                  <a:cxn ang="0">
                    <a:pos x="728" y="1"/>
                  </a:cxn>
                  <a:cxn ang="0">
                    <a:pos x="721" y="0"/>
                  </a:cxn>
                  <a:cxn ang="0">
                    <a:pos x="713" y="0"/>
                  </a:cxn>
                  <a:cxn ang="0">
                    <a:pos x="706" y="1"/>
                  </a:cxn>
                  <a:cxn ang="0">
                    <a:pos x="698" y="3"/>
                  </a:cxn>
                  <a:cxn ang="0">
                    <a:pos x="690" y="5"/>
                  </a:cxn>
                  <a:cxn ang="0">
                    <a:pos x="683" y="9"/>
                  </a:cxn>
                  <a:cxn ang="0">
                    <a:pos x="675" y="13"/>
                  </a:cxn>
                  <a:cxn ang="0">
                    <a:pos x="668" y="19"/>
                  </a:cxn>
                  <a:cxn ang="0">
                    <a:pos x="661" y="25"/>
                  </a:cxn>
                  <a:cxn ang="0">
                    <a:pos x="785" y="37"/>
                  </a:cxn>
                </a:cxnLst>
                <a:rect l="0" t="0" r="r" b="b"/>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4" name="Freeform 162"/>
              <p:cNvSpPr>
                <a:spLocks/>
              </p:cNvSpPr>
              <p:nvPr/>
            </p:nvSpPr>
            <p:spPr bwMode="auto">
              <a:xfrm>
                <a:off x="1069" y="2449"/>
                <a:ext cx="97" cy="141"/>
              </a:xfrm>
              <a:custGeom>
                <a:avLst/>
                <a:gdLst/>
                <a:ahLst/>
                <a:cxnLst>
                  <a:cxn ang="0">
                    <a:pos x="2678" y="3930"/>
                  </a:cxn>
                  <a:cxn ang="0">
                    <a:pos x="2691" y="3826"/>
                  </a:cxn>
                  <a:cxn ang="0">
                    <a:pos x="134" y="0"/>
                  </a:cxn>
                  <a:cxn ang="0">
                    <a:pos x="0" y="90"/>
                  </a:cxn>
                  <a:cxn ang="0">
                    <a:pos x="2557" y="3915"/>
                  </a:cxn>
                  <a:cxn ang="0">
                    <a:pos x="2678" y="3930"/>
                  </a:cxn>
                  <a:cxn ang="0">
                    <a:pos x="2557" y="3915"/>
                  </a:cxn>
                  <a:cxn ang="0">
                    <a:pos x="2563" y="3923"/>
                  </a:cxn>
                  <a:cxn ang="0">
                    <a:pos x="2569" y="3930"/>
                  </a:cxn>
                  <a:cxn ang="0">
                    <a:pos x="2575" y="3936"/>
                  </a:cxn>
                  <a:cxn ang="0">
                    <a:pos x="2582" y="3941"/>
                  </a:cxn>
                  <a:cxn ang="0">
                    <a:pos x="2589" y="3945"/>
                  </a:cxn>
                  <a:cxn ang="0">
                    <a:pos x="2596" y="3948"/>
                  </a:cxn>
                  <a:cxn ang="0">
                    <a:pos x="2604" y="3951"/>
                  </a:cxn>
                  <a:cxn ang="0">
                    <a:pos x="2611" y="3952"/>
                  </a:cxn>
                  <a:cxn ang="0">
                    <a:pos x="2619" y="3953"/>
                  </a:cxn>
                  <a:cxn ang="0">
                    <a:pos x="2626" y="3953"/>
                  </a:cxn>
                  <a:cxn ang="0">
                    <a:pos x="2634" y="3952"/>
                  </a:cxn>
                  <a:cxn ang="0">
                    <a:pos x="2642" y="3950"/>
                  </a:cxn>
                  <a:cxn ang="0">
                    <a:pos x="2649" y="3948"/>
                  </a:cxn>
                  <a:cxn ang="0">
                    <a:pos x="2656" y="3945"/>
                  </a:cxn>
                  <a:cxn ang="0">
                    <a:pos x="2663" y="3942"/>
                  </a:cxn>
                  <a:cxn ang="0">
                    <a:pos x="2669" y="3938"/>
                  </a:cxn>
                  <a:cxn ang="0">
                    <a:pos x="2675" y="3934"/>
                  </a:cxn>
                  <a:cxn ang="0">
                    <a:pos x="2681" y="3928"/>
                  </a:cxn>
                  <a:cxn ang="0">
                    <a:pos x="2686" y="3922"/>
                  </a:cxn>
                  <a:cxn ang="0">
                    <a:pos x="2691" y="3916"/>
                  </a:cxn>
                  <a:cxn ang="0">
                    <a:pos x="2695" y="3910"/>
                  </a:cxn>
                  <a:cxn ang="0">
                    <a:pos x="2699" y="3904"/>
                  </a:cxn>
                  <a:cxn ang="0">
                    <a:pos x="2702" y="3897"/>
                  </a:cxn>
                  <a:cxn ang="0">
                    <a:pos x="2704" y="3890"/>
                  </a:cxn>
                  <a:cxn ang="0">
                    <a:pos x="2705" y="3882"/>
                  </a:cxn>
                  <a:cxn ang="0">
                    <a:pos x="2706" y="3875"/>
                  </a:cxn>
                  <a:cxn ang="0">
                    <a:pos x="2706" y="3867"/>
                  </a:cxn>
                  <a:cxn ang="0">
                    <a:pos x="2705" y="3859"/>
                  </a:cxn>
                  <a:cxn ang="0">
                    <a:pos x="2703" y="3850"/>
                  </a:cxn>
                  <a:cxn ang="0">
                    <a:pos x="2700" y="3842"/>
                  </a:cxn>
                  <a:cxn ang="0">
                    <a:pos x="2696" y="3834"/>
                  </a:cxn>
                  <a:cxn ang="0">
                    <a:pos x="2691" y="3826"/>
                  </a:cxn>
                  <a:cxn ang="0">
                    <a:pos x="2678" y="3930"/>
                  </a:cxn>
                </a:cxnLst>
                <a:rect l="0" t="0" r="r" b="b"/>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3" name="Freeform 161"/>
              <p:cNvSpPr>
                <a:spLocks/>
              </p:cNvSpPr>
              <p:nvPr/>
            </p:nvSpPr>
            <p:spPr bwMode="auto">
              <a:xfrm>
                <a:off x="1133" y="2585"/>
                <a:ext cx="32" cy="29"/>
              </a:xfrm>
              <a:custGeom>
                <a:avLst/>
                <a:gdLst/>
                <a:ahLst/>
                <a:cxnLst>
                  <a:cxn ang="0">
                    <a:pos x="14" y="770"/>
                  </a:cxn>
                  <a:cxn ang="0">
                    <a:pos x="136" y="786"/>
                  </a:cxn>
                  <a:cxn ang="0">
                    <a:pos x="878" y="120"/>
                  </a:cxn>
                  <a:cxn ang="0">
                    <a:pos x="770" y="0"/>
                  </a:cxn>
                  <a:cxn ang="0">
                    <a:pos x="28" y="666"/>
                  </a:cxn>
                  <a:cxn ang="0">
                    <a:pos x="14" y="770"/>
                  </a:cxn>
                  <a:cxn ang="0">
                    <a:pos x="28" y="666"/>
                  </a:cxn>
                  <a:cxn ang="0">
                    <a:pos x="21" y="672"/>
                  </a:cxn>
                  <a:cxn ang="0">
                    <a:pos x="15" y="680"/>
                  </a:cxn>
                  <a:cxn ang="0">
                    <a:pos x="10" y="687"/>
                  </a:cxn>
                  <a:cxn ang="0">
                    <a:pos x="6" y="694"/>
                  </a:cxn>
                  <a:cxn ang="0">
                    <a:pos x="3" y="702"/>
                  </a:cxn>
                  <a:cxn ang="0">
                    <a:pos x="1" y="709"/>
                  </a:cxn>
                  <a:cxn ang="0">
                    <a:pos x="0" y="717"/>
                  </a:cxn>
                  <a:cxn ang="0">
                    <a:pos x="0" y="724"/>
                  </a:cxn>
                  <a:cxn ang="0">
                    <a:pos x="0" y="732"/>
                  </a:cxn>
                  <a:cxn ang="0">
                    <a:pos x="1" y="739"/>
                  </a:cxn>
                  <a:cxn ang="0">
                    <a:pos x="3" y="747"/>
                  </a:cxn>
                  <a:cxn ang="0">
                    <a:pos x="5" y="755"/>
                  </a:cxn>
                  <a:cxn ang="0">
                    <a:pos x="9" y="761"/>
                  </a:cxn>
                  <a:cxn ang="0">
                    <a:pos x="12" y="768"/>
                  </a:cxn>
                  <a:cxn ang="0">
                    <a:pos x="16" y="774"/>
                  </a:cxn>
                  <a:cxn ang="0">
                    <a:pos x="21" y="780"/>
                  </a:cxn>
                  <a:cxn ang="0">
                    <a:pos x="27" y="785"/>
                  </a:cxn>
                  <a:cxn ang="0">
                    <a:pos x="32" y="790"/>
                  </a:cxn>
                  <a:cxn ang="0">
                    <a:pos x="38" y="795"/>
                  </a:cxn>
                  <a:cxn ang="0">
                    <a:pos x="45" y="799"/>
                  </a:cxn>
                  <a:cxn ang="0">
                    <a:pos x="51" y="802"/>
                  </a:cxn>
                  <a:cxn ang="0">
                    <a:pos x="58" y="804"/>
                  </a:cxn>
                  <a:cxn ang="0">
                    <a:pos x="66" y="806"/>
                  </a:cxn>
                  <a:cxn ang="0">
                    <a:pos x="73" y="808"/>
                  </a:cxn>
                  <a:cxn ang="0">
                    <a:pos x="81" y="808"/>
                  </a:cxn>
                  <a:cxn ang="0">
                    <a:pos x="88" y="808"/>
                  </a:cxn>
                  <a:cxn ang="0">
                    <a:pos x="96" y="807"/>
                  </a:cxn>
                  <a:cxn ang="0">
                    <a:pos x="105" y="804"/>
                  </a:cxn>
                  <a:cxn ang="0">
                    <a:pos x="113" y="801"/>
                  </a:cxn>
                  <a:cxn ang="0">
                    <a:pos x="120" y="797"/>
                  </a:cxn>
                  <a:cxn ang="0">
                    <a:pos x="128" y="792"/>
                  </a:cxn>
                  <a:cxn ang="0">
                    <a:pos x="136" y="786"/>
                  </a:cxn>
                  <a:cxn ang="0">
                    <a:pos x="14" y="770"/>
                  </a:cxn>
                </a:cxnLst>
                <a:rect l="0" t="0" r="r" b="b"/>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2" name="Freeform 160"/>
              <p:cNvSpPr>
                <a:spLocks/>
              </p:cNvSpPr>
              <p:nvPr/>
            </p:nvSpPr>
            <p:spPr bwMode="auto">
              <a:xfrm>
                <a:off x="1048" y="2475"/>
                <a:ext cx="88" cy="546"/>
              </a:xfrm>
              <a:custGeom>
                <a:avLst/>
                <a:gdLst/>
                <a:ahLst/>
                <a:cxnLst>
                  <a:cxn ang="0">
                    <a:pos x="0" y="15298"/>
                  </a:cxn>
                  <a:cxn ang="0">
                    <a:pos x="2474" y="11474"/>
                  </a:cxn>
                  <a:cxn ang="0">
                    <a:pos x="2474" y="3824"/>
                  </a:cxn>
                  <a:cxn ang="0">
                    <a:pos x="0" y="0"/>
                  </a:cxn>
                  <a:cxn ang="0">
                    <a:pos x="0" y="15298"/>
                  </a:cxn>
                </a:cxnLst>
                <a:rect l="0" t="0" r="r" b="b"/>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1" name="Freeform 159"/>
              <p:cNvSpPr>
                <a:spLocks/>
              </p:cNvSpPr>
              <p:nvPr/>
            </p:nvSpPr>
            <p:spPr bwMode="auto">
              <a:xfrm>
                <a:off x="1046" y="2882"/>
                <a:ext cx="93" cy="141"/>
              </a:xfrm>
              <a:custGeom>
                <a:avLst/>
                <a:gdLst/>
                <a:ahLst/>
                <a:cxnLst>
                  <a:cxn ang="0">
                    <a:pos x="2624" y="82"/>
                  </a:cxn>
                  <a:cxn ang="0">
                    <a:pos x="2475" y="38"/>
                  </a:cxn>
                  <a:cxn ang="0">
                    <a:pos x="0" y="3863"/>
                  </a:cxn>
                  <a:cxn ang="0">
                    <a:pos x="135" y="3951"/>
                  </a:cxn>
                  <a:cxn ang="0">
                    <a:pos x="2611" y="126"/>
                  </a:cxn>
                  <a:cxn ang="0">
                    <a:pos x="2624" y="82"/>
                  </a:cxn>
                  <a:cxn ang="0">
                    <a:pos x="2611" y="126"/>
                  </a:cxn>
                  <a:cxn ang="0">
                    <a:pos x="2615" y="118"/>
                  </a:cxn>
                  <a:cxn ang="0">
                    <a:pos x="2619" y="109"/>
                  </a:cxn>
                  <a:cxn ang="0">
                    <a:pos x="2622" y="101"/>
                  </a:cxn>
                  <a:cxn ang="0">
                    <a:pos x="2624" y="93"/>
                  </a:cxn>
                  <a:cxn ang="0">
                    <a:pos x="2625" y="85"/>
                  </a:cxn>
                  <a:cxn ang="0">
                    <a:pos x="2625" y="77"/>
                  </a:cxn>
                  <a:cxn ang="0">
                    <a:pos x="2624" y="69"/>
                  </a:cxn>
                  <a:cxn ang="0">
                    <a:pos x="2622" y="62"/>
                  </a:cxn>
                  <a:cxn ang="0">
                    <a:pos x="2620" y="55"/>
                  </a:cxn>
                  <a:cxn ang="0">
                    <a:pos x="2617" y="48"/>
                  </a:cxn>
                  <a:cxn ang="0">
                    <a:pos x="2613" y="41"/>
                  </a:cxn>
                  <a:cxn ang="0">
                    <a:pos x="2609" y="35"/>
                  </a:cxn>
                  <a:cxn ang="0">
                    <a:pos x="2604" y="29"/>
                  </a:cxn>
                  <a:cxn ang="0">
                    <a:pos x="2599" y="24"/>
                  </a:cxn>
                  <a:cxn ang="0">
                    <a:pos x="2593" y="18"/>
                  </a:cxn>
                  <a:cxn ang="0">
                    <a:pos x="2587" y="14"/>
                  </a:cxn>
                  <a:cxn ang="0">
                    <a:pos x="2580" y="10"/>
                  </a:cxn>
                  <a:cxn ang="0">
                    <a:pos x="2574" y="7"/>
                  </a:cxn>
                  <a:cxn ang="0">
                    <a:pos x="2567" y="4"/>
                  </a:cxn>
                  <a:cxn ang="0">
                    <a:pos x="2558" y="2"/>
                  </a:cxn>
                  <a:cxn ang="0">
                    <a:pos x="2551" y="1"/>
                  </a:cxn>
                  <a:cxn ang="0">
                    <a:pos x="2544" y="0"/>
                  </a:cxn>
                  <a:cxn ang="0">
                    <a:pos x="2536" y="0"/>
                  </a:cxn>
                  <a:cxn ang="0">
                    <a:pos x="2529" y="1"/>
                  </a:cxn>
                  <a:cxn ang="0">
                    <a:pos x="2521" y="2"/>
                  </a:cxn>
                  <a:cxn ang="0">
                    <a:pos x="2514" y="5"/>
                  </a:cxn>
                  <a:cxn ang="0">
                    <a:pos x="2507" y="8"/>
                  </a:cxn>
                  <a:cxn ang="0">
                    <a:pos x="2500" y="12"/>
                  </a:cxn>
                  <a:cxn ang="0">
                    <a:pos x="2493" y="17"/>
                  </a:cxn>
                  <a:cxn ang="0">
                    <a:pos x="2487" y="24"/>
                  </a:cxn>
                  <a:cxn ang="0">
                    <a:pos x="2480" y="31"/>
                  </a:cxn>
                  <a:cxn ang="0">
                    <a:pos x="2475" y="38"/>
                  </a:cxn>
                  <a:cxn ang="0">
                    <a:pos x="2624" y="82"/>
                  </a:cxn>
                </a:cxnLst>
                <a:rect l="0" t="0" r="r" b="b"/>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50" name="Freeform 158"/>
              <p:cNvSpPr>
                <a:spLocks/>
              </p:cNvSpPr>
              <p:nvPr/>
            </p:nvSpPr>
            <p:spPr bwMode="auto">
              <a:xfrm>
                <a:off x="1133" y="2608"/>
                <a:ext cx="6" cy="277"/>
              </a:xfrm>
              <a:custGeom>
                <a:avLst/>
                <a:gdLst/>
                <a:ahLst/>
                <a:cxnLst>
                  <a:cxn ang="0">
                    <a:pos x="149" y="37"/>
                  </a:cxn>
                  <a:cxn ang="0">
                    <a:pos x="0" y="80"/>
                  </a:cxn>
                  <a:cxn ang="0">
                    <a:pos x="0" y="7730"/>
                  </a:cxn>
                  <a:cxn ang="0">
                    <a:pos x="162" y="7730"/>
                  </a:cxn>
                  <a:cxn ang="0">
                    <a:pos x="162" y="80"/>
                  </a:cxn>
                  <a:cxn ang="0">
                    <a:pos x="149" y="37"/>
                  </a:cxn>
                  <a:cxn ang="0">
                    <a:pos x="162" y="80"/>
                  </a:cxn>
                  <a:cxn ang="0">
                    <a:pos x="161" y="71"/>
                  </a:cxn>
                  <a:cxn ang="0">
                    <a:pos x="160" y="62"/>
                  </a:cxn>
                  <a:cxn ang="0">
                    <a:pos x="158" y="53"/>
                  </a:cxn>
                  <a:cxn ang="0">
                    <a:pos x="155" y="45"/>
                  </a:cxn>
                  <a:cxn ang="0">
                    <a:pos x="151" y="38"/>
                  </a:cxn>
                  <a:cxn ang="0">
                    <a:pos x="147" y="31"/>
                  </a:cxn>
                  <a:cxn ang="0">
                    <a:pos x="142" y="25"/>
                  </a:cxn>
                  <a:cxn ang="0">
                    <a:pos x="137" y="20"/>
                  </a:cxn>
                  <a:cxn ang="0">
                    <a:pos x="131" y="15"/>
                  </a:cxn>
                  <a:cxn ang="0">
                    <a:pos x="124" y="11"/>
                  </a:cxn>
                  <a:cxn ang="0">
                    <a:pos x="118" y="8"/>
                  </a:cxn>
                  <a:cxn ang="0">
                    <a:pos x="111"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19" y="25"/>
                  </a:cxn>
                  <a:cxn ang="0">
                    <a:pos x="14" y="31"/>
                  </a:cxn>
                  <a:cxn ang="0">
                    <a:pos x="10" y="38"/>
                  </a:cxn>
                  <a:cxn ang="0">
                    <a:pos x="7" y="45"/>
                  </a:cxn>
                  <a:cxn ang="0">
                    <a:pos x="4" y="53"/>
                  </a:cxn>
                  <a:cxn ang="0">
                    <a:pos x="1" y="62"/>
                  </a:cxn>
                  <a:cxn ang="0">
                    <a:pos x="0" y="71"/>
                  </a:cxn>
                  <a:cxn ang="0">
                    <a:pos x="0" y="80"/>
                  </a:cxn>
                  <a:cxn ang="0">
                    <a:pos x="149" y="37"/>
                  </a:cxn>
                </a:cxnLst>
                <a:rect l="0" t="0" r="r" b="b"/>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9" name="Freeform 157"/>
              <p:cNvSpPr>
                <a:spLocks/>
              </p:cNvSpPr>
              <p:nvPr/>
            </p:nvSpPr>
            <p:spPr bwMode="auto">
              <a:xfrm>
                <a:off x="1045" y="2472"/>
                <a:ext cx="94" cy="141"/>
              </a:xfrm>
              <a:custGeom>
                <a:avLst/>
                <a:gdLst/>
                <a:ahLst/>
                <a:cxnLst>
                  <a:cxn ang="0">
                    <a:pos x="1" y="82"/>
                  </a:cxn>
                  <a:cxn ang="0">
                    <a:pos x="15" y="126"/>
                  </a:cxn>
                  <a:cxn ang="0">
                    <a:pos x="2490" y="3951"/>
                  </a:cxn>
                  <a:cxn ang="0">
                    <a:pos x="2626" y="3863"/>
                  </a:cxn>
                  <a:cxn ang="0">
                    <a:pos x="150" y="38"/>
                  </a:cxn>
                  <a:cxn ang="0">
                    <a:pos x="1" y="82"/>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1" y="82"/>
                  </a:cxn>
                </a:cxnLst>
                <a:rect l="0" t="0" r="r" b="b"/>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8" name="Freeform 156"/>
              <p:cNvSpPr>
                <a:spLocks/>
              </p:cNvSpPr>
              <p:nvPr/>
            </p:nvSpPr>
            <p:spPr bwMode="auto">
              <a:xfrm>
                <a:off x="1045" y="2475"/>
                <a:ext cx="6" cy="549"/>
              </a:xfrm>
              <a:custGeom>
                <a:avLst/>
                <a:gdLst/>
                <a:ahLst/>
                <a:cxnLst>
                  <a:cxn ang="0">
                    <a:pos x="149" y="15343"/>
                  </a:cxn>
                  <a:cxn ang="0">
                    <a:pos x="163" y="15298"/>
                  </a:cxn>
                  <a:cxn ang="0">
                    <a:pos x="163" y="0"/>
                  </a:cxn>
                  <a:cxn ang="0">
                    <a:pos x="0" y="0"/>
                  </a:cxn>
                  <a:cxn ang="0">
                    <a:pos x="0" y="15298"/>
                  </a:cxn>
                  <a:cxn ang="0">
                    <a:pos x="149" y="15343"/>
                  </a:cxn>
                  <a:cxn ang="0">
                    <a:pos x="0" y="15298"/>
                  </a:cxn>
                  <a:cxn ang="0">
                    <a:pos x="1" y="15308"/>
                  </a:cxn>
                  <a:cxn ang="0">
                    <a:pos x="2" y="15318"/>
                  </a:cxn>
                  <a:cxn ang="0">
                    <a:pos x="4" y="15327"/>
                  </a:cxn>
                  <a:cxn ang="0">
                    <a:pos x="7" y="15335"/>
                  </a:cxn>
                  <a:cxn ang="0">
                    <a:pos x="11" y="15342"/>
                  </a:cxn>
                  <a:cxn ang="0">
                    <a:pos x="15" y="15349"/>
                  </a:cxn>
                  <a:cxn ang="0">
                    <a:pos x="20" y="15355"/>
                  </a:cxn>
                  <a:cxn ang="0">
                    <a:pos x="26" y="15360"/>
                  </a:cxn>
                  <a:cxn ang="0">
                    <a:pos x="31" y="15365"/>
                  </a:cxn>
                  <a:cxn ang="0">
                    <a:pos x="38" y="15369"/>
                  </a:cxn>
                  <a:cxn ang="0">
                    <a:pos x="44" y="15372"/>
                  </a:cxn>
                  <a:cxn ang="0">
                    <a:pos x="51" y="15375"/>
                  </a:cxn>
                  <a:cxn ang="0">
                    <a:pos x="60" y="15377"/>
                  </a:cxn>
                  <a:cxn ang="0">
                    <a:pos x="67" y="15379"/>
                  </a:cxn>
                  <a:cxn ang="0">
                    <a:pos x="74" y="15380"/>
                  </a:cxn>
                  <a:cxn ang="0">
                    <a:pos x="82" y="15380"/>
                  </a:cxn>
                  <a:cxn ang="0">
                    <a:pos x="90" y="15380"/>
                  </a:cxn>
                  <a:cxn ang="0">
                    <a:pos x="97" y="15379"/>
                  </a:cxn>
                  <a:cxn ang="0">
                    <a:pos x="104" y="15377"/>
                  </a:cxn>
                  <a:cxn ang="0">
                    <a:pos x="112" y="15375"/>
                  </a:cxn>
                  <a:cxn ang="0">
                    <a:pos x="118" y="15372"/>
                  </a:cxn>
                  <a:cxn ang="0">
                    <a:pos x="125" y="15369"/>
                  </a:cxn>
                  <a:cxn ang="0">
                    <a:pos x="131" y="15365"/>
                  </a:cxn>
                  <a:cxn ang="0">
                    <a:pos x="137" y="15360"/>
                  </a:cxn>
                  <a:cxn ang="0">
                    <a:pos x="143" y="15355"/>
                  </a:cxn>
                  <a:cxn ang="0">
                    <a:pos x="148" y="15349"/>
                  </a:cxn>
                  <a:cxn ang="0">
                    <a:pos x="152" y="15342"/>
                  </a:cxn>
                  <a:cxn ang="0">
                    <a:pos x="156" y="15335"/>
                  </a:cxn>
                  <a:cxn ang="0">
                    <a:pos x="159" y="15327"/>
                  </a:cxn>
                  <a:cxn ang="0">
                    <a:pos x="161" y="15318"/>
                  </a:cxn>
                  <a:cxn ang="0">
                    <a:pos x="162" y="15308"/>
                  </a:cxn>
                  <a:cxn ang="0">
                    <a:pos x="163" y="15298"/>
                  </a:cxn>
                  <a:cxn ang="0">
                    <a:pos x="149" y="15343"/>
                  </a:cxn>
                </a:cxnLst>
                <a:rect l="0" t="0" r="r" b="b"/>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7" name="Line 155"/>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6" name="Line 154"/>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5" name="Line 153"/>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4" name="Line 152"/>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3" name="Line 151"/>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2" name="Line 150"/>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1" name="Line 149"/>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40" name="Line 148"/>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9" name="Line 147"/>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8" name="Line 146"/>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7" name="Line 145"/>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6" name="Line 144"/>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5" name="Line 143"/>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4" name="Line 142"/>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3" name="Line 141"/>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2" name="Line 140"/>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1" name="Line 139"/>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30" name="Line 138"/>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9" name="Line 137"/>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8" name="Freeform 136"/>
              <p:cNvSpPr>
                <a:spLocks/>
              </p:cNvSpPr>
              <p:nvPr/>
            </p:nvSpPr>
            <p:spPr bwMode="auto">
              <a:xfrm>
                <a:off x="1272" y="2587"/>
                <a:ext cx="24" cy="297"/>
              </a:xfrm>
              <a:custGeom>
                <a:avLst/>
                <a:gdLst/>
                <a:ahLst/>
                <a:cxnLst>
                  <a:cxn ang="0">
                    <a:pos x="0" y="8315"/>
                  </a:cxn>
                  <a:cxn ang="0">
                    <a:pos x="0" y="665"/>
                  </a:cxn>
                  <a:cxn ang="0">
                    <a:pos x="661" y="0"/>
                  </a:cxn>
                  <a:cxn ang="0">
                    <a:pos x="661" y="7650"/>
                  </a:cxn>
                  <a:cxn ang="0">
                    <a:pos x="0" y="8315"/>
                  </a:cxn>
                </a:cxnLst>
                <a:rect l="0" t="0" r="r" b="b"/>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7" name="Freeform 135"/>
              <p:cNvSpPr>
                <a:spLocks/>
              </p:cNvSpPr>
              <p:nvPr/>
            </p:nvSpPr>
            <p:spPr bwMode="auto">
              <a:xfrm>
                <a:off x="1269" y="2608"/>
                <a:ext cx="6" cy="276"/>
              </a:xfrm>
              <a:custGeom>
                <a:avLst/>
                <a:gdLst/>
                <a:ahLst/>
                <a:cxnLst>
                  <a:cxn ang="0">
                    <a:pos x="24" y="24"/>
                  </a:cxn>
                  <a:cxn ang="0">
                    <a:pos x="0" y="80"/>
                  </a:cxn>
                  <a:cxn ang="0">
                    <a:pos x="0" y="7730"/>
                  </a:cxn>
                  <a:cxn ang="0">
                    <a:pos x="162" y="7730"/>
                  </a:cxn>
                  <a:cxn ang="0">
                    <a:pos x="162" y="80"/>
                  </a:cxn>
                  <a:cxn ang="0">
                    <a:pos x="24" y="24"/>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24" y="24"/>
                  </a:cxn>
                </a:cxnLst>
                <a:rect l="0" t="0" r="r" b="b"/>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6" name="Freeform 134"/>
              <p:cNvSpPr>
                <a:spLocks/>
              </p:cNvSpPr>
              <p:nvPr/>
            </p:nvSpPr>
            <p:spPr bwMode="auto">
              <a:xfrm>
                <a:off x="1270" y="2584"/>
                <a:ext cx="29" cy="29"/>
              </a:xfrm>
              <a:custGeom>
                <a:avLst/>
                <a:gdLst/>
                <a:ahLst/>
                <a:cxnLst>
                  <a:cxn ang="0">
                    <a:pos x="797" y="82"/>
                  </a:cxn>
                  <a:cxn ang="0">
                    <a:pos x="659" y="25"/>
                  </a:cxn>
                  <a:cxn ang="0">
                    <a:pos x="0" y="691"/>
                  </a:cxn>
                  <a:cxn ang="0">
                    <a:pos x="113" y="805"/>
                  </a:cxn>
                  <a:cxn ang="0">
                    <a:pos x="774" y="139"/>
                  </a:cxn>
                  <a:cxn ang="0">
                    <a:pos x="797" y="82"/>
                  </a:cxn>
                  <a:cxn ang="0">
                    <a:pos x="774" y="139"/>
                  </a:cxn>
                  <a:cxn ang="0">
                    <a:pos x="780" y="132"/>
                  </a:cxn>
                  <a:cxn ang="0">
                    <a:pos x="786" y="124"/>
                  </a:cxn>
                  <a:cxn ang="0">
                    <a:pos x="790" y="117"/>
                  </a:cxn>
                  <a:cxn ang="0">
                    <a:pos x="794" y="109"/>
                  </a:cxn>
                  <a:cxn ang="0">
                    <a:pos x="796" y="102"/>
                  </a:cxn>
                  <a:cxn ang="0">
                    <a:pos x="798" y="94"/>
                  </a:cxn>
                  <a:cxn ang="0">
                    <a:pos x="798" y="86"/>
                  </a:cxn>
                  <a:cxn ang="0">
                    <a:pos x="798" y="79"/>
                  </a:cxn>
                  <a:cxn ang="0">
                    <a:pos x="797" y="71"/>
                  </a:cxn>
                  <a:cxn ang="0">
                    <a:pos x="796" y="64"/>
                  </a:cxn>
                  <a:cxn ang="0">
                    <a:pos x="794" y="57"/>
                  </a:cxn>
                  <a:cxn ang="0">
                    <a:pos x="791" y="50"/>
                  </a:cxn>
                  <a:cxn ang="0">
                    <a:pos x="787" y="43"/>
                  </a:cxn>
                  <a:cxn ang="0">
                    <a:pos x="783" y="37"/>
                  </a:cxn>
                  <a:cxn ang="0">
                    <a:pos x="778" y="31"/>
                  </a:cxn>
                  <a:cxn ang="0">
                    <a:pos x="773" y="24"/>
                  </a:cxn>
                  <a:cxn ang="0">
                    <a:pos x="768" y="19"/>
                  </a:cxn>
                  <a:cxn ang="0">
                    <a:pos x="762" y="15"/>
                  </a:cxn>
                  <a:cxn ang="0">
                    <a:pos x="755" y="11"/>
                  </a:cxn>
                  <a:cxn ang="0">
                    <a:pos x="749" y="7"/>
                  </a:cxn>
                  <a:cxn ang="0">
                    <a:pos x="742" y="4"/>
                  </a:cxn>
                  <a:cxn ang="0">
                    <a:pos x="735" y="2"/>
                  </a:cxn>
                  <a:cxn ang="0">
                    <a:pos x="727" y="1"/>
                  </a:cxn>
                  <a:cxn ang="0">
                    <a:pos x="720" y="0"/>
                  </a:cxn>
                  <a:cxn ang="0">
                    <a:pos x="712" y="0"/>
                  </a:cxn>
                  <a:cxn ang="0">
                    <a:pos x="704" y="1"/>
                  </a:cxn>
                  <a:cxn ang="0">
                    <a:pos x="696" y="2"/>
                  </a:cxn>
                  <a:cxn ang="0">
                    <a:pos x="688" y="5"/>
                  </a:cxn>
                  <a:cxn ang="0">
                    <a:pos x="681" y="8"/>
                  </a:cxn>
                  <a:cxn ang="0">
                    <a:pos x="673" y="13"/>
                  </a:cxn>
                  <a:cxn ang="0">
                    <a:pos x="666" y="18"/>
                  </a:cxn>
                  <a:cxn ang="0">
                    <a:pos x="659" y="25"/>
                  </a:cxn>
                  <a:cxn ang="0">
                    <a:pos x="797" y="82"/>
                  </a:cxn>
                </a:cxnLst>
                <a:rect l="0" t="0" r="r" b="b"/>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5" name="Freeform 133"/>
              <p:cNvSpPr>
                <a:spLocks/>
              </p:cNvSpPr>
              <p:nvPr/>
            </p:nvSpPr>
            <p:spPr bwMode="auto">
              <a:xfrm>
                <a:off x="1293" y="2587"/>
                <a:ext cx="6" cy="276"/>
              </a:xfrm>
              <a:custGeom>
                <a:avLst/>
                <a:gdLst/>
                <a:ahLst/>
                <a:cxnLst>
                  <a:cxn ang="0">
                    <a:pos x="139" y="7707"/>
                  </a:cxn>
                  <a:cxn ang="0">
                    <a:pos x="162" y="7650"/>
                  </a:cxn>
                  <a:cxn ang="0">
                    <a:pos x="162" y="0"/>
                  </a:cxn>
                  <a:cxn ang="0">
                    <a:pos x="0" y="0"/>
                  </a:cxn>
                  <a:cxn ang="0">
                    <a:pos x="0" y="7650"/>
                  </a:cxn>
                  <a:cxn ang="0">
                    <a:pos x="139" y="7707"/>
                  </a:cxn>
                  <a:cxn ang="0">
                    <a:pos x="0" y="7650"/>
                  </a:cxn>
                  <a:cxn ang="0">
                    <a:pos x="1" y="7660"/>
                  </a:cxn>
                  <a:cxn ang="0">
                    <a:pos x="2" y="7669"/>
                  </a:cxn>
                  <a:cxn ang="0">
                    <a:pos x="4" y="7678"/>
                  </a:cxn>
                  <a:cxn ang="0">
                    <a:pos x="7" y="7685"/>
                  </a:cxn>
                  <a:cxn ang="0">
                    <a:pos x="11" y="7693"/>
                  </a:cxn>
                  <a:cxn ang="0">
                    <a:pos x="15" y="7699"/>
                  </a:cxn>
                  <a:cxn ang="0">
                    <a:pos x="20" y="7705"/>
                  </a:cxn>
                  <a:cxn ang="0">
                    <a:pos x="25" y="7711"/>
                  </a:cxn>
                  <a:cxn ang="0">
                    <a:pos x="31" y="7715"/>
                  </a:cxn>
                  <a:cxn ang="0">
                    <a:pos x="37" y="7719"/>
                  </a:cxn>
                  <a:cxn ang="0">
                    <a:pos x="44" y="7723"/>
                  </a:cxn>
                  <a:cxn ang="0">
                    <a:pos x="51" y="7726"/>
                  </a:cxn>
                  <a:cxn ang="0">
                    <a:pos x="58" y="7728"/>
                  </a:cxn>
                  <a:cxn ang="0">
                    <a:pos x="66" y="7730"/>
                  </a:cxn>
                  <a:cxn ang="0">
                    <a:pos x="73" y="7730"/>
                  </a:cxn>
                  <a:cxn ang="0">
                    <a:pos x="82" y="7731"/>
                  </a:cxn>
                  <a:cxn ang="0">
                    <a:pos x="89" y="7730"/>
                  </a:cxn>
                  <a:cxn ang="0">
                    <a:pos x="97" y="7730"/>
                  </a:cxn>
                  <a:cxn ang="0">
                    <a:pos x="104" y="7728"/>
                  </a:cxn>
                  <a:cxn ang="0">
                    <a:pos x="111" y="7726"/>
                  </a:cxn>
                  <a:cxn ang="0">
                    <a:pos x="118" y="7723"/>
                  </a:cxn>
                  <a:cxn ang="0">
                    <a:pos x="125" y="7719"/>
                  </a:cxn>
                  <a:cxn ang="0">
                    <a:pos x="131" y="7715"/>
                  </a:cxn>
                  <a:cxn ang="0">
                    <a:pos x="137" y="7711"/>
                  </a:cxn>
                  <a:cxn ang="0">
                    <a:pos x="142" y="7705"/>
                  </a:cxn>
                  <a:cxn ang="0">
                    <a:pos x="147" y="7699"/>
                  </a:cxn>
                  <a:cxn ang="0">
                    <a:pos x="152" y="7693"/>
                  </a:cxn>
                  <a:cxn ang="0">
                    <a:pos x="155" y="7685"/>
                  </a:cxn>
                  <a:cxn ang="0">
                    <a:pos x="158" y="7678"/>
                  </a:cxn>
                  <a:cxn ang="0">
                    <a:pos x="160" y="7669"/>
                  </a:cxn>
                  <a:cxn ang="0">
                    <a:pos x="162" y="7660"/>
                  </a:cxn>
                  <a:cxn ang="0">
                    <a:pos x="162" y="7650"/>
                  </a:cxn>
                  <a:cxn ang="0">
                    <a:pos x="139" y="7707"/>
                  </a:cxn>
                </a:cxnLst>
                <a:rect l="0" t="0" r="r" b="b"/>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4" name="Freeform 132"/>
              <p:cNvSpPr>
                <a:spLocks/>
              </p:cNvSpPr>
              <p:nvPr/>
            </p:nvSpPr>
            <p:spPr bwMode="auto">
              <a:xfrm>
                <a:off x="1269" y="2858"/>
                <a:ext cx="29" cy="29"/>
              </a:xfrm>
              <a:custGeom>
                <a:avLst/>
                <a:gdLst/>
                <a:ahLst/>
                <a:cxnLst>
                  <a:cxn ang="0">
                    <a:pos x="1" y="722"/>
                  </a:cxn>
                  <a:cxn ang="0">
                    <a:pos x="138" y="779"/>
                  </a:cxn>
                  <a:cxn ang="0">
                    <a:pos x="799" y="114"/>
                  </a:cxn>
                  <a:cxn ang="0">
                    <a:pos x="684" y="0"/>
                  </a:cxn>
                  <a:cxn ang="0">
                    <a:pos x="25" y="665"/>
                  </a:cxn>
                  <a:cxn ang="0">
                    <a:pos x="1" y="722"/>
                  </a:cxn>
                  <a:cxn ang="0">
                    <a:pos x="25" y="665"/>
                  </a:cxn>
                  <a:cxn ang="0">
                    <a:pos x="18" y="673"/>
                  </a:cxn>
                  <a:cxn ang="0">
                    <a:pos x="12" y="680"/>
                  </a:cxn>
                  <a:cxn ang="0">
                    <a:pos x="8" y="688"/>
                  </a:cxn>
                  <a:cxn ang="0">
                    <a:pos x="5" y="695"/>
                  </a:cxn>
                  <a:cxn ang="0">
                    <a:pos x="2" y="703"/>
                  </a:cxn>
                  <a:cxn ang="0">
                    <a:pos x="0" y="711"/>
                  </a:cxn>
                  <a:cxn ang="0">
                    <a:pos x="0" y="718"/>
                  </a:cxn>
                  <a:cxn ang="0">
                    <a:pos x="0" y="726"/>
                  </a:cxn>
                  <a:cxn ang="0">
                    <a:pos x="1" y="734"/>
                  </a:cxn>
                  <a:cxn ang="0">
                    <a:pos x="2" y="741"/>
                  </a:cxn>
                  <a:cxn ang="0">
                    <a:pos x="4" y="748"/>
                  </a:cxn>
                  <a:cxn ang="0">
                    <a:pos x="7" y="755"/>
                  </a:cxn>
                  <a:cxn ang="0">
                    <a:pos x="11" y="761"/>
                  </a:cxn>
                  <a:cxn ang="0">
                    <a:pos x="15" y="768"/>
                  </a:cxn>
                  <a:cxn ang="0">
                    <a:pos x="20" y="774"/>
                  </a:cxn>
                  <a:cxn ang="0">
                    <a:pos x="25" y="779"/>
                  </a:cxn>
                  <a:cxn ang="0">
                    <a:pos x="30" y="784"/>
                  </a:cxn>
                  <a:cxn ang="0">
                    <a:pos x="36" y="789"/>
                  </a:cxn>
                  <a:cxn ang="0">
                    <a:pos x="43" y="793"/>
                  </a:cxn>
                  <a:cxn ang="0">
                    <a:pos x="49" y="797"/>
                  </a:cxn>
                  <a:cxn ang="0">
                    <a:pos x="56" y="800"/>
                  </a:cxn>
                  <a:cxn ang="0">
                    <a:pos x="63" y="803"/>
                  </a:cxn>
                  <a:cxn ang="0">
                    <a:pos x="71" y="804"/>
                  </a:cxn>
                  <a:cxn ang="0">
                    <a:pos x="78" y="805"/>
                  </a:cxn>
                  <a:cxn ang="0">
                    <a:pos x="86" y="805"/>
                  </a:cxn>
                  <a:cxn ang="0">
                    <a:pos x="93" y="804"/>
                  </a:cxn>
                  <a:cxn ang="0">
                    <a:pos x="101" y="803"/>
                  </a:cxn>
                  <a:cxn ang="0">
                    <a:pos x="109" y="800"/>
                  </a:cxn>
                  <a:cxn ang="0">
                    <a:pos x="116" y="795"/>
                  </a:cxn>
                  <a:cxn ang="0">
                    <a:pos x="124" y="791"/>
                  </a:cxn>
                  <a:cxn ang="0">
                    <a:pos x="131" y="785"/>
                  </a:cxn>
                  <a:cxn ang="0">
                    <a:pos x="138" y="779"/>
                  </a:cxn>
                  <a:cxn ang="0">
                    <a:pos x="1" y="722"/>
                  </a:cxn>
                </a:cxnLst>
                <a:rect l="0" t="0" r="r" b="b"/>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3" name="Freeform 131"/>
              <p:cNvSpPr>
                <a:spLocks/>
              </p:cNvSpPr>
              <p:nvPr/>
            </p:nvSpPr>
            <p:spPr bwMode="auto">
              <a:xfrm>
                <a:off x="1137" y="2587"/>
                <a:ext cx="159" cy="24"/>
              </a:xfrm>
              <a:custGeom>
                <a:avLst/>
                <a:gdLst/>
                <a:ahLst/>
                <a:cxnLst>
                  <a:cxn ang="0">
                    <a:pos x="3795" y="665"/>
                  </a:cxn>
                  <a:cxn ang="0">
                    <a:pos x="0" y="665"/>
                  </a:cxn>
                  <a:cxn ang="0">
                    <a:pos x="742" y="0"/>
                  </a:cxn>
                  <a:cxn ang="0">
                    <a:pos x="4456" y="0"/>
                  </a:cxn>
                  <a:cxn ang="0">
                    <a:pos x="3795" y="665"/>
                  </a:cxn>
                </a:cxnLst>
                <a:rect l="0" t="0" r="r" b="b"/>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2" name="Freeform 130"/>
              <p:cNvSpPr>
                <a:spLocks/>
              </p:cNvSpPr>
              <p:nvPr/>
            </p:nvSpPr>
            <p:spPr bwMode="auto">
              <a:xfrm>
                <a:off x="1134" y="2608"/>
                <a:ext cx="138" cy="6"/>
              </a:xfrm>
              <a:custGeom>
                <a:avLst/>
                <a:gdLst/>
                <a:ahLst/>
                <a:cxnLst>
                  <a:cxn ang="0">
                    <a:pos x="27" y="21"/>
                  </a:cxn>
                  <a:cxn ang="0">
                    <a:pos x="81" y="162"/>
                  </a:cxn>
                  <a:cxn ang="0">
                    <a:pos x="3876" y="162"/>
                  </a:cxn>
                  <a:cxn ang="0">
                    <a:pos x="3876" y="0"/>
                  </a:cxn>
                  <a:cxn ang="0">
                    <a:pos x="81" y="0"/>
                  </a:cxn>
                  <a:cxn ang="0">
                    <a:pos x="27" y="21"/>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27" y="21"/>
                  </a:cxn>
                </a:cxnLst>
                <a:rect l="0" t="0" r="r" b="b"/>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1" name="Freeform 129"/>
              <p:cNvSpPr>
                <a:spLocks/>
              </p:cNvSpPr>
              <p:nvPr/>
            </p:nvSpPr>
            <p:spPr bwMode="auto">
              <a:xfrm>
                <a:off x="1135" y="2584"/>
                <a:ext cx="31" cy="29"/>
              </a:xfrm>
              <a:custGeom>
                <a:avLst/>
                <a:gdLst/>
                <a:ahLst/>
                <a:cxnLst>
                  <a:cxn ang="0">
                    <a:pos x="796" y="1"/>
                  </a:cxn>
                  <a:cxn ang="0">
                    <a:pos x="743" y="22"/>
                  </a:cxn>
                  <a:cxn ang="0">
                    <a:pos x="0" y="688"/>
                  </a:cxn>
                  <a:cxn ang="0">
                    <a:pos x="108" y="808"/>
                  </a:cxn>
                  <a:cxn ang="0">
                    <a:pos x="851" y="142"/>
                  </a:cxn>
                  <a:cxn ang="0">
                    <a:pos x="796" y="1"/>
                  </a:cxn>
                  <a:cxn ang="0">
                    <a:pos x="851" y="142"/>
                  </a:cxn>
                  <a:cxn ang="0">
                    <a:pos x="858" y="135"/>
                  </a:cxn>
                  <a:cxn ang="0">
                    <a:pos x="864" y="128"/>
                  </a:cxn>
                  <a:cxn ang="0">
                    <a:pos x="868" y="121"/>
                  </a:cxn>
                  <a:cxn ang="0">
                    <a:pos x="872" y="114"/>
                  </a:cxn>
                  <a:cxn ang="0">
                    <a:pos x="875" y="106"/>
                  </a:cxn>
                  <a:cxn ang="0">
                    <a:pos x="877" y="99"/>
                  </a:cxn>
                  <a:cxn ang="0">
                    <a:pos x="878" y="91"/>
                  </a:cxn>
                  <a:cxn ang="0">
                    <a:pos x="879" y="83"/>
                  </a:cxn>
                  <a:cxn ang="0">
                    <a:pos x="878" y="76"/>
                  </a:cxn>
                  <a:cxn ang="0">
                    <a:pos x="877" y="69"/>
                  </a:cxn>
                  <a:cxn ang="0">
                    <a:pos x="875" y="61"/>
                  </a:cxn>
                  <a:cxn ang="0">
                    <a:pos x="873" y="54"/>
                  </a:cxn>
                  <a:cxn ang="0">
                    <a:pos x="870" y="48"/>
                  </a:cxn>
                  <a:cxn ang="0">
                    <a:pos x="866" y="41"/>
                  </a:cxn>
                  <a:cxn ang="0">
                    <a:pos x="862" y="35"/>
                  </a:cxn>
                  <a:cxn ang="0">
                    <a:pos x="857" y="28"/>
                  </a:cxn>
                  <a:cxn ang="0">
                    <a:pos x="852" y="23"/>
                  </a:cxn>
                  <a:cxn ang="0">
                    <a:pos x="846" y="18"/>
                  </a:cxn>
                  <a:cxn ang="0">
                    <a:pos x="840" y="13"/>
                  </a:cxn>
                  <a:cxn ang="0">
                    <a:pos x="834" y="9"/>
                  </a:cxn>
                  <a:cxn ang="0">
                    <a:pos x="827" y="6"/>
                  </a:cxn>
                  <a:cxn ang="0">
                    <a:pos x="820" y="3"/>
                  </a:cxn>
                  <a:cxn ang="0">
                    <a:pos x="813" y="1"/>
                  </a:cxn>
                  <a:cxn ang="0">
                    <a:pos x="804" y="0"/>
                  </a:cxn>
                  <a:cxn ang="0">
                    <a:pos x="797" y="0"/>
                  </a:cxn>
                  <a:cxn ang="0">
                    <a:pos x="789" y="0"/>
                  </a:cxn>
                  <a:cxn ang="0">
                    <a:pos x="781" y="1"/>
                  </a:cxn>
                  <a:cxn ang="0">
                    <a:pos x="774" y="3"/>
                  </a:cxn>
                  <a:cxn ang="0">
                    <a:pos x="766" y="6"/>
                  </a:cxn>
                  <a:cxn ang="0">
                    <a:pos x="758" y="10"/>
                  </a:cxn>
                  <a:cxn ang="0">
                    <a:pos x="750" y="16"/>
                  </a:cxn>
                  <a:cxn ang="0">
                    <a:pos x="743" y="22"/>
                  </a:cxn>
                  <a:cxn ang="0">
                    <a:pos x="796" y="1"/>
                  </a:cxn>
                </a:cxnLst>
                <a:rect l="0" t="0" r="r" b="b"/>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20" name="Freeform 128"/>
              <p:cNvSpPr>
                <a:spLocks/>
              </p:cNvSpPr>
              <p:nvPr/>
            </p:nvSpPr>
            <p:spPr bwMode="auto">
              <a:xfrm>
                <a:off x="1163" y="2584"/>
                <a:ext cx="136" cy="6"/>
              </a:xfrm>
              <a:custGeom>
                <a:avLst/>
                <a:gdLst/>
                <a:ahLst/>
                <a:cxnLst>
                  <a:cxn ang="0">
                    <a:pos x="3771" y="138"/>
                  </a:cxn>
                  <a:cxn ang="0">
                    <a:pos x="3714" y="0"/>
                  </a:cxn>
                  <a:cxn ang="0">
                    <a:pos x="0" y="0"/>
                  </a:cxn>
                  <a:cxn ang="0">
                    <a:pos x="0" y="163"/>
                  </a:cxn>
                  <a:cxn ang="0">
                    <a:pos x="3714" y="163"/>
                  </a:cxn>
                  <a:cxn ang="0">
                    <a:pos x="3771" y="138"/>
                  </a:cxn>
                  <a:cxn ang="0">
                    <a:pos x="3714" y="163"/>
                  </a:cxn>
                  <a:cxn ang="0">
                    <a:pos x="3723" y="163"/>
                  </a:cxn>
                  <a:cxn ang="0">
                    <a:pos x="3733" y="161"/>
                  </a:cxn>
                  <a:cxn ang="0">
                    <a:pos x="3741" y="159"/>
                  </a:cxn>
                  <a:cxn ang="0">
                    <a:pos x="3749" y="156"/>
                  </a:cxn>
                  <a:cxn ang="0">
                    <a:pos x="3756" y="151"/>
                  </a:cxn>
                  <a:cxn ang="0">
                    <a:pos x="3763" y="147"/>
                  </a:cxn>
                  <a:cxn ang="0">
                    <a:pos x="3769" y="142"/>
                  </a:cxn>
                  <a:cxn ang="0">
                    <a:pos x="3774" y="137"/>
                  </a:cxn>
                  <a:cxn ang="0">
                    <a:pos x="3779" y="131"/>
                  </a:cxn>
                  <a:cxn ang="0">
                    <a:pos x="3783" y="125"/>
                  </a:cxn>
                  <a:cxn ang="0">
                    <a:pos x="3786" y="118"/>
                  </a:cxn>
                  <a:cxn ang="0">
                    <a:pos x="3789" y="111"/>
                  </a:cxn>
                  <a:cxn ang="0">
                    <a:pos x="3791" y="104"/>
                  </a:cxn>
                  <a:cxn ang="0">
                    <a:pos x="3793" y="96"/>
                  </a:cxn>
                  <a:cxn ang="0">
                    <a:pos x="3794" y="89"/>
                  </a:cxn>
                  <a:cxn ang="0">
                    <a:pos x="3794" y="81"/>
                  </a:cxn>
                  <a:cxn ang="0">
                    <a:pos x="3794" y="74"/>
                  </a:cxn>
                  <a:cxn ang="0">
                    <a:pos x="3793" y="66"/>
                  </a:cxn>
                  <a:cxn ang="0">
                    <a:pos x="3791" y="59"/>
                  </a:cxn>
                  <a:cxn ang="0">
                    <a:pos x="3789" y="52"/>
                  </a:cxn>
                  <a:cxn ang="0">
                    <a:pos x="3786" y="45"/>
                  </a:cxn>
                  <a:cxn ang="0">
                    <a:pos x="3783" y="38"/>
                  </a:cxn>
                  <a:cxn ang="0">
                    <a:pos x="3779" y="32"/>
                  </a:cxn>
                  <a:cxn ang="0">
                    <a:pos x="3774" y="25"/>
                  </a:cxn>
                  <a:cxn ang="0">
                    <a:pos x="3769" y="20"/>
                  </a:cxn>
                  <a:cxn ang="0">
                    <a:pos x="3763" y="15"/>
                  </a:cxn>
                  <a:cxn ang="0">
                    <a:pos x="3756" y="10"/>
                  </a:cxn>
                  <a:cxn ang="0">
                    <a:pos x="3749" y="7"/>
                  </a:cxn>
                  <a:cxn ang="0">
                    <a:pos x="3741" y="4"/>
                  </a:cxn>
                  <a:cxn ang="0">
                    <a:pos x="3733" y="2"/>
                  </a:cxn>
                  <a:cxn ang="0">
                    <a:pos x="3723" y="0"/>
                  </a:cxn>
                  <a:cxn ang="0">
                    <a:pos x="3714" y="0"/>
                  </a:cxn>
                  <a:cxn ang="0">
                    <a:pos x="3771" y="138"/>
                  </a:cxn>
                </a:cxnLst>
                <a:rect l="0" t="0" r="r" b="b"/>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19" name="Freeform 127"/>
              <p:cNvSpPr>
                <a:spLocks/>
              </p:cNvSpPr>
              <p:nvPr/>
            </p:nvSpPr>
            <p:spPr bwMode="auto">
              <a:xfrm>
                <a:off x="1269" y="2585"/>
                <a:ext cx="29" cy="29"/>
              </a:xfrm>
              <a:custGeom>
                <a:avLst/>
                <a:gdLst/>
                <a:ahLst/>
                <a:cxnLst>
                  <a:cxn ang="0">
                    <a:pos x="81" y="804"/>
                  </a:cxn>
                  <a:cxn ang="0">
                    <a:pos x="138" y="780"/>
                  </a:cxn>
                  <a:cxn ang="0">
                    <a:pos x="799" y="114"/>
                  </a:cxn>
                  <a:cxn ang="0">
                    <a:pos x="684" y="0"/>
                  </a:cxn>
                  <a:cxn ang="0">
                    <a:pos x="25" y="666"/>
                  </a:cxn>
                  <a:cxn ang="0">
                    <a:pos x="81" y="804"/>
                  </a:cxn>
                  <a:cxn ang="0">
                    <a:pos x="25" y="666"/>
                  </a:cxn>
                  <a:cxn ang="0">
                    <a:pos x="18" y="673"/>
                  </a:cxn>
                  <a:cxn ang="0">
                    <a:pos x="12" y="680"/>
                  </a:cxn>
                  <a:cxn ang="0">
                    <a:pos x="8" y="688"/>
                  </a:cxn>
                  <a:cxn ang="0">
                    <a:pos x="5" y="696"/>
                  </a:cxn>
                  <a:cxn ang="0">
                    <a:pos x="2" y="703"/>
                  </a:cxn>
                  <a:cxn ang="0">
                    <a:pos x="0" y="711"/>
                  </a:cxn>
                  <a:cxn ang="0">
                    <a:pos x="0" y="719"/>
                  </a:cxn>
                  <a:cxn ang="0">
                    <a:pos x="0" y="726"/>
                  </a:cxn>
                  <a:cxn ang="0">
                    <a:pos x="1" y="734"/>
                  </a:cxn>
                  <a:cxn ang="0">
                    <a:pos x="2" y="741"/>
                  </a:cxn>
                  <a:cxn ang="0">
                    <a:pos x="4" y="748"/>
                  </a:cxn>
                  <a:cxn ang="0">
                    <a:pos x="7" y="755"/>
                  </a:cxn>
                  <a:cxn ang="0">
                    <a:pos x="11" y="763"/>
                  </a:cxn>
                  <a:cxn ang="0">
                    <a:pos x="15" y="769"/>
                  </a:cxn>
                  <a:cxn ang="0">
                    <a:pos x="20" y="775"/>
                  </a:cxn>
                  <a:cxn ang="0">
                    <a:pos x="25" y="780"/>
                  </a:cxn>
                  <a:cxn ang="0">
                    <a:pos x="30" y="785"/>
                  </a:cxn>
                  <a:cxn ang="0">
                    <a:pos x="36" y="790"/>
                  </a:cxn>
                  <a:cxn ang="0">
                    <a:pos x="43" y="794"/>
                  </a:cxn>
                  <a:cxn ang="0">
                    <a:pos x="49" y="798"/>
                  </a:cxn>
                  <a:cxn ang="0">
                    <a:pos x="56" y="800"/>
                  </a:cxn>
                  <a:cxn ang="0">
                    <a:pos x="63" y="803"/>
                  </a:cxn>
                  <a:cxn ang="0">
                    <a:pos x="71" y="804"/>
                  </a:cxn>
                  <a:cxn ang="0">
                    <a:pos x="78" y="805"/>
                  </a:cxn>
                  <a:cxn ang="0">
                    <a:pos x="86" y="805"/>
                  </a:cxn>
                  <a:cxn ang="0">
                    <a:pos x="93" y="804"/>
                  </a:cxn>
                  <a:cxn ang="0">
                    <a:pos x="101" y="803"/>
                  </a:cxn>
                  <a:cxn ang="0">
                    <a:pos x="109" y="800"/>
                  </a:cxn>
                  <a:cxn ang="0">
                    <a:pos x="116" y="797"/>
                  </a:cxn>
                  <a:cxn ang="0">
                    <a:pos x="124" y="792"/>
                  </a:cxn>
                  <a:cxn ang="0">
                    <a:pos x="131" y="787"/>
                  </a:cxn>
                  <a:cxn ang="0">
                    <a:pos x="138" y="780"/>
                  </a:cxn>
                  <a:cxn ang="0">
                    <a:pos x="81" y="804"/>
                  </a:cxn>
                </a:cxnLst>
                <a:rect l="0" t="0" r="r" b="b"/>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18" name="Rectangle 126"/>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317" name="Freeform 125"/>
              <p:cNvSpPr>
                <a:spLocks/>
              </p:cNvSpPr>
              <p:nvPr/>
            </p:nvSpPr>
            <p:spPr bwMode="auto">
              <a:xfrm>
                <a:off x="1134" y="2611"/>
                <a:ext cx="5" cy="276"/>
              </a:xfrm>
              <a:custGeom>
                <a:avLst/>
                <a:gdLst/>
                <a:ahLst/>
                <a:cxnLst>
                  <a:cxn ang="0">
                    <a:pos x="81" y="7732"/>
                  </a:cxn>
                  <a:cxn ang="0">
                    <a:pos x="162" y="7650"/>
                  </a:cxn>
                  <a:cxn ang="0">
                    <a:pos x="162" y="0"/>
                  </a:cxn>
                  <a:cxn ang="0">
                    <a:pos x="0" y="0"/>
                  </a:cxn>
                  <a:cxn ang="0">
                    <a:pos x="0" y="7650"/>
                  </a:cxn>
                  <a:cxn ang="0">
                    <a:pos x="81" y="7732"/>
                  </a:cxn>
                  <a:cxn ang="0">
                    <a:pos x="0" y="7650"/>
                  </a:cxn>
                  <a:cxn ang="0">
                    <a:pos x="1" y="7660"/>
                  </a:cxn>
                  <a:cxn ang="0">
                    <a:pos x="2" y="7669"/>
                  </a:cxn>
                  <a:cxn ang="0">
                    <a:pos x="4" y="7678"/>
                  </a:cxn>
                  <a:cxn ang="0">
                    <a:pos x="7" y="7685"/>
                  </a:cxn>
                  <a:cxn ang="0">
                    <a:pos x="11" y="7693"/>
                  </a:cxn>
                  <a:cxn ang="0">
                    <a:pos x="15" y="7699"/>
                  </a:cxn>
                  <a:cxn ang="0">
                    <a:pos x="20" y="7705"/>
                  </a:cxn>
                  <a:cxn ang="0">
                    <a:pos x="26" y="7711"/>
                  </a:cxn>
                  <a:cxn ang="0">
                    <a:pos x="31" y="7715"/>
                  </a:cxn>
                  <a:cxn ang="0">
                    <a:pos x="38" y="7719"/>
                  </a:cxn>
                  <a:cxn ang="0">
                    <a:pos x="44" y="7723"/>
                  </a:cxn>
                  <a:cxn ang="0">
                    <a:pos x="51" y="7727"/>
                  </a:cxn>
                  <a:cxn ang="0">
                    <a:pos x="58" y="7729"/>
                  </a:cxn>
                  <a:cxn ang="0">
                    <a:pos x="66" y="7731"/>
                  </a:cxn>
                  <a:cxn ang="0">
                    <a:pos x="73" y="7731"/>
                  </a:cxn>
                  <a:cxn ang="0">
                    <a:pos x="81" y="7732"/>
                  </a:cxn>
                  <a:cxn ang="0">
                    <a:pos x="88" y="7731"/>
                  </a:cxn>
                  <a:cxn ang="0">
                    <a:pos x="97" y="7731"/>
                  </a:cxn>
                  <a:cxn ang="0">
                    <a:pos x="104" y="7729"/>
                  </a:cxn>
                  <a:cxn ang="0">
                    <a:pos x="111" y="7727"/>
                  </a:cxn>
                  <a:cxn ang="0">
                    <a:pos x="118" y="7723"/>
                  </a:cxn>
                  <a:cxn ang="0">
                    <a:pos x="125" y="7719"/>
                  </a:cxn>
                  <a:cxn ang="0">
                    <a:pos x="131" y="7715"/>
                  </a:cxn>
                  <a:cxn ang="0">
                    <a:pos x="137" y="7711"/>
                  </a:cxn>
                  <a:cxn ang="0">
                    <a:pos x="143" y="7705"/>
                  </a:cxn>
                  <a:cxn ang="0">
                    <a:pos x="148" y="7699"/>
                  </a:cxn>
                  <a:cxn ang="0">
                    <a:pos x="152" y="7693"/>
                  </a:cxn>
                  <a:cxn ang="0">
                    <a:pos x="156" y="7685"/>
                  </a:cxn>
                  <a:cxn ang="0">
                    <a:pos x="158" y="7678"/>
                  </a:cxn>
                  <a:cxn ang="0">
                    <a:pos x="161" y="7669"/>
                  </a:cxn>
                  <a:cxn ang="0">
                    <a:pos x="162" y="7660"/>
                  </a:cxn>
                  <a:cxn ang="0">
                    <a:pos x="162" y="7650"/>
                  </a:cxn>
                  <a:cxn ang="0">
                    <a:pos x="81" y="7732"/>
                  </a:cxn>
                </a:cxnLst>
                <a:rect l="0" t="0" r="r" b="b"/>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16" name="Freeform 124"/>
              <p:cNvSpPr>
                <a:spLocks/>
              </p:cNvSpPr>
              <p:nvPr/>
            </p:nvSpPr>
            <p:spPr bwMode="auto">
              <a:xfrm>
                <a:off x="1137" y="2881"/>
                <a:ext cx="138" cy="6"/>
              </a:xfrm>
              <a:custGeom>
                <a:avLst/>
                <a:gdLst/>
                <a:ahLst/>
                <a:cxnLst>
                  <a:cxn ang="0">
                    <a:pos x="3877" y="81"/>
                  </a:cxn>
                  <a:cxn ang="0">
                    <a:pos x="3795" y="0"/>
                  </a:cxn>
                  <a:cxn ang="0">
                    <a:pos x="0" y="0"/>
                  </a:cxn>
                  <a:cxn ang="0">
                    <a:pos x="0" y="163"/>
                  </a:cxn>
                  <a:cxn ang="0">
                    <a:pos x="3795" y="163"/>
                  </a:cxn>
                  <a:cxn ang="0">
                    <a:pos x="3877" y="81"/>
                  </a:cxn>
                  <a:cxn ang="0">
                    <a:pos x="3795" y="163"/>
                  </a:cxn>
                  <a:cxn ang="0">
                    <a:pos x="3805" y="162"/>
                  </a:cxn>
                  <a:cxn ang="0">
                    <a:pos x="3814" y="161"/>
                  </a:cxn>
                  <a:cxn ang="0">
                    <a:pos x="3823" y="159"/>
                  </a:cxn>
                  <a:cxn ang="0">
                    <a:pos x="3831" y="156"/>
                  </a:cxn>
                  <a:cxn ang="0">
                    <a:pos x="3838" y="151"/>
                  </a:cxn>
                  <a:cxn ang="0">
                    <a:pos x="3845" y="147"/>
                  </a:cxn>
                  <a:cxn ang="0">
                    <a:pos x="3850" y="142"/>
                  </a:cxn>
                  <a:cxn ang="0">
                    <a:pos x="3856" y="137"/>
                  </a:cxn>
                  <a:cxn ang="0">
                    <a:pos x="3862" y="131"/>
                  </a:cxn>
                  <a:cxn ang="0">
                    <a:pos x="3866" y="124"/>
                  </a:cxn>
                  <a:cxn ang="0">
                    <a:pos x="3869" y="118"/>
                  </a:cxn>
                  <a:cxn ang="0">
                    <a:pos x="3872" y="111"/>
                  </a:cxn>
                  <a:cxn ang="0">
                    <a:pos x="3874" y="104"/>
                  </a:cxn>
                  <a:cxn ang="0">
                    <a:pos x="3876" y="96"/>
                  </a:cxn>
                  <a:cxn ang="0">
                    <a:pos x="3877" y="89"/>
                  </a:cxn>
                  <a:cxn ang="0">
                    <a:pos x="3877" y="81"/>
                  </a:cxn>
                  <a:cxn ang="0">
                    <a:pos x="3877" y="74"/>
                  </a:cxn>
                  <a:cxn ang="0">
                    <a:pos x="3876" y="66"/>
                  </a:cxn>
                  <a:cxn ang="0">
                    <a:pos x="3874" y="59"/>
                  </a:cxn>
                  <a:cxn ang="0">
                    <a:pos x="3872" y="52"/>
                  </a:cxn>
                  <a:cxn ang="0">
                    <a:pos x="3869" y="45"/>
                  </a:cxn>
                  <a:cxn ang="0">
                    <a:pos x="3866" y="38"/>
                  </a:cxn>
                  <a:cxn ang="0">
                    <a:pos x="3862" y="32"/>
                  </a:cxn>
                  <a:cxn ang="0">
                    <a:pos x="3856" y="25"/>
                  </a:cxn>
                  <a:cxn ang="0">
                    <a:pos x="3850" y="19"/>
                  </a:cxn>
                  <a:cxn ang="0">
                    <a:pos x="3845" y="15"/>
                  </a:cxn>
                  <a:cxn ang="0">
                    <a:pos x="3838" y="10"/>
                  </a:cxn>
                  <a:cxn ang="0">
                    <a:pos x="3831" y="7"/>
                  </a:cxn>
                  <a:cxn ang="0">
                    <a:pos x="3823" y="4"/>
                  </a:cxn>
                  <a:cxn ang="0">
                    <a:pos x="3814" y="1"/>
                  </a:cxn>
                  <a:cxn ang="0">
                    <a:pos x="3805" y="0"/>
                  </a:cxn>
                  <a:cxn ang="0">
                    <a:pos x="3795" y="0"/>
                  </a:cxn>
                  <a:cxn ang="0">
                    <a:pos x="3877" y="81"/>
                  </a:cxn>
                </a:cxnLst>
                <a:rect l="0" t="0" r="r" b="b"/>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15" name="Freeform 123"/>
              <p:cNvSpPr>
                <a:spLocks/>
              </p:cNvSpPr>
              <p:nvPr/>
            </p:nvSpPr>
            <p:spPr bwMode="auto">
              <a:xfrm>
                <a:off x="1269" y="2608"/>
                <a:ext cx="6" cy="276"/>
              </a:xfrm>
              <a:custGeom>
                <a:avLst/>
                <a:gdLst/>
                <a:ahLst/>
                <a:cxnLst>
                  <a:cxn ang="0">
                    <a:pos x="80" y="0"/>
                  </a:cxn>
                  <a:cxn ang="0">
                    <a:pos x="0" y="80"/>
                  </a:cxn>
                  <a:cxn ang="0">
                    <a:pos x="0" y="7730"/>
                  </a:cxn>
                  <a:cxn ang="0">
                    <a:pos x="162" y="7730"/>
                  </a:cxn>
                  <a:cxn ang="0">
                    <a:pos x="162" y="80"/>
                  </a:cxn>
                  <a:cxn ang="0">
                    <a:pos x="80" y="0"/>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80" y="0"/>
                  </a:cxn>
                </a:cxnLst>
                <a:rect l="0" t="0" r="r" b="b"/>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314" name="Freeform 122"/>
              <p:cNvSpPr>
                <a:spLocks/>
              </p:cNvSpPr>
              <p:nvPr/>
            </p:nvSpPr>
            <p:spPr bwMode="auto">
              <a:xfrm>
                <a:off x="1134" y="2608"/>
                <a:ext cx="138" cy="6"/>
              </a:xfrm>
              <a:custGeom>
                <a:avLst/>
                <a:gdLst/>
                <a:ahLst/>
                <a:cxnLst>
                  <a:cxn ang="0">
                    <a:pos x="0" y="80"/>
                  </a:cxn>
                  <a:cxn ang="0">
                    <a:pos x="81" y="162"/>
                  </a:cxn>
                  <a:cxn ang="0">
                    <a:pos x="3876" y="162"/>
                  </a:cxn>
                  <a:cxn ang="0">
                    <a:pos x="3876" y="0"/>
                  </a:cxn>
                  <a:cxn ang="0">
                    <a:pos x="81" y="0"/>
                  </a:cxn>
                  <a:cxn ang="0">
                    <a:pos x="0" y="80"/>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0" y="80"/>
                  </a:cxn>
                </a:cxnLst>
                <a:rect l="0" t="0" r="r" b="b"/>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pic>
          <p:nvPicPr>
            <p:cNvPr id="8312" name="Picture 120" descr="DVVDM_Line"/>
            <p:cNvPicPr preferRelativeResize="0">
              <a:picLocks noChangeArrowheads="1"/>
            </p:cNvPicPr>
            <p:nvPr/>
          </p:nvPicPr>
          <p:blipFill>
            <a:blip r:embed="rId4" cstate="print"/>
            <a:srcRect/>
            <a:stretch>
              <a:fillRect/>
            </a:stretch>
          </p:blipFill>
          <p:spPr bwMode="auto">
            <a:xfrm>
              <a:off x="5079" y="12027"/>
              <a:ext cx="483" cy="48"/>
            </a:xfrm>
            <a:prstGeom prst="rect">
              <a:avLst/>
            </a:prstGeom>
            <a:noFill/>
          </p:spPr>
        </p:pic>
        <p:pic>
          <p:nvPicPr>
            <p:cNvPr id="8311" name="Picture 119" descr="DVVDM_Line"/>
            <p:cNvPicPr preferRelativeResize="0">
              <a:picLocks noChangeArrowheads="1"/>
            </p:cNvPicPr>
            <p:nvPr/>
          </p:nvPicPr>
          <p:blipFill>
            <a:blip r:embed="rId4" cstate="print"/>
            <a:srcRect/>
            <a:stretch>
              <a:fillRect/>
            </a:stretch>
          </p:blipFill>
          <p:spPr bwMode="auto">
            <a:xfrm rot="5400000">
              <a:off x="4958" y="12162"/>
              <a:ext cx="292" cy="49"/>
            </a:xfrm>
            <a:prstGeom prst="rect">
              <a:avLst/>
            </a:prstGeom>
            <a:noFill/>
          </p:spPr>
        </p:pic>
        <p:pic>
          <p:nvPicPr>
            <p:cNvPr id="8310" name="Picture 118" descr="DVVDM_Line"/>
            <p:cNvPicPr preferRelativeResize="0">
              <a:picLocks noChangeArrowheads="1"/>
            </p:cNvPicPr>
            <p:nvPr/>
          </p:nvPicPr>
          <p:blipFill>
            <a:blip r:embed="rId4" cstate="print"/>
            <a:srcRect/>
            <a:stretch>
              <a:fillRect/>
            </a:stretch>
          </p:blipFill>
          <p:spPr bwMode="auto">
            <a:xfrm rot="5400000">
              <a:off x="4933" y="13757"/>
              <a:ext cx="342" cy="49"/>
            </a:xfrm>
            <a:prstGeom prst="rect">
              <a:avLst/>
            </a:prstGeom>
            <a:noFill/>
          </p:spPr>
        </p:pic>
        <p:pic>
          <p:nvPicPr>
            <p:cNvPr id="8309" name="Picture 117" descr="DVVDM_Line"/>
            <p:cNvPicPr preferRelativeResize="0">
              <a:picLocks noChangeArrowheads="1"/>
            </p:cNvPicPr>
            <p:nvPr/>
          </p:nvPicPr>
          <p:blipFill>
            <a:blip r:embed="rId4" cstate="print"/>
            <a:srcRect/>
            <a:stretch>
              <a:fillRect/>
            </a:stretch>
          </p:blipFill>
          <p:spPr bwMode="auto">
            <a:xfrm>
              <a:off x="5949" y="12027"/>
              <a:ext cx="1447" cy="48"/>
            </a:xfrm>
            <a:prstGeom prst="rect">
              <a:avLst/>
            </a:prstGeom>
            <a:noFill/>
          </p:spPr>
        </p:pic>
        <p:pic>
          <p:nvPicPr>
            <p:cNvPr id="8308" name="Picture 116" descr="DVVDM_Line"/>
            <p:cNvPicPr preferRelativeResize="0">
              <a:picLocks noChangeArrowheads="1"/>
            </p:cNvPicPr>
            <p:nvPr/>
          </p:nvPicPr>
          <p:blipFill>
            <a:blip r:embed="rId4" cstate="print"/>
            <a:srcRect/>
            <a:stretch>
              <a:fillRect/>
            </a:stretch>
          </p:blipFill>
          <p:spPr bwMode="auto">
            <a:xfrm>
              <a:off x="6528" y="12027"/>
              <a:ext cx="1447" cy="48"/>
            </a:xfrm>
            <a:prstGeom prst="rect">
              <a:avLst/>
            </a:prstGeom>
            <a:noFill/>
          </p:spPr>
        </p:pic>
        <p:pic>
          <p:nvPicPr>
            <p:cNvPr id="8307" name="Picture 115" descr="DVVDM_Line"/>
            <p:cNvPicPr preferRelativeResize="0">
              <a:picLocks noChangeArrowheads="1"/>
            </p:cNvPicPr>
            <p:nvPr/>
          </p:nvPicPr>
          <p:blipFill>
            <a:blip r:embed="rId4" cstate="print"/>
            <a:srcRect/>
            <a:stretch>
              <a:fillRect/>
            </a:stretch>
          </p:blipFill>
          <p:spPr bwMode="auto">
            <a:xfrm rot="5400000">
              <a:off x="5295" y="11807"/>
              <a:ext cx="486" cy="49"/>
            </a:xfrm>
            <a:prstGeom prst="rect">
              <a:avLst/>
            </a:prstGeom>
            <a:noFill/>
          </p:spPr>
        </p:pic>
        <p:pic>
          <p:nvPicPr>
            <p:cNvPr id="8306" name="Picture 114" descr="DVVDM_Line"/>
            <p:cNvPicPr preferRelativeResize="0">
              <a:picLocks noChangeArrowheads="1"/>
            </p:cNvPicPr>
            <p:nvPr/>
          </p:nvPicPr>
          <p:blipFill>
            <a:blip r:embed="rId4" cstate="print"/>
            <a:srcRect/>
            <a:stretch>
              <a:fillRect/>
            </a:stretch>
          </p:blipFill>
          <p:spPr bwMode="auto">
            <a:xfrm rot="5400000">
              <a:off x="5730" y="11810"/>
              <a:ext cx="487" cy="50"/>
            </a:xfrm>
            <a:prstGeom prst="rect">
              <a:avLst/>
            </a:prstGeom>
            <a:noFill/>
          </p:spPr>
        </p:pic>
        <p:pic>
          <p:nvPicPr>
            <p:cNvPr id="8305" name="Picture 113" descr="DVVDM_Line"/>
            <p:cNvPicPr preferRelativeResize="0">
              <a:picLocks noChangeArrowheads="1"/>
            </p:cNvPicPr>
            <p:nvPr/>
          </p:nvPicPr>
          <p:blipFill>
            <a:blip r:embed="rId4" cstate="print"/>
            <a:srcRect/>
            <a:stretch>
              <a:fillRect/>
            </a:stretch>
          </p:blipFill>
          <p:spPr bwMode="auto">
            <a:xfrm rot="5400000">
              <a:off x="7709" y="11810"/>
              <a:ext cx="487" cy="49"/>
            </a:xfrm>
            <a:prstGeom prst="rect">
              <a:avLst/>
            </a:prstGeom>
            <a:noFill/>
          </p:spPr>
        </p:pic>
        <p:pic>
          <p:nvPicPr>
            <p:cNvPr id="8304" name="Picture 112" descr="DVVDM_Line"/>
            <p:cNvPicPr preferRelativeResize="0">
              <a:picLocks noChangeArrowheads="1"/>
            </p:cNvPicPr>
            <p:nvPr/>
          </p:nvPicPr>
          <p:blipFill>
            <a:blip r:embed="rId4" cstate="print"/>
            <a:srcRect/>
            <a:stretch>
              <a:fillRect/>
            </a:stretch>
          </p:blipFill>
          <p:spPr bwMode="auto">
            <a:xfrm rot="5400000">
              <a:off x="6888" y="12827"/>
              <a:ext cx="2759" cy="94"/>
            </a:xfrm>
            <a:prstGeom prst="rect">
              <a:avLst/>
            </a:prstGeom>
            <a:noFill/>
          </p:spPr>
        </p:pic>
        <p:pic>
          <p:nvPicPr>
            <p:cNvPr id="8303" name="Picture 111" descr="DVVDM_Line"/>
            <p:cNvPicPr preferRelativeResize="0">
              <a:picLocks noChangeArrowheads="1"/>
            </p:cNvPicPr>
            <p:nvPr/>
          </p:nvPicPr>
          <p:blipFill>
            <a:blip r:embed="rId4" cstate="print"/>
            <a:srcRect/>
            <a:stretch>
              <a:fillRect/>
            </a:stretch>
          </p:blipFill>
          <p:spPr bwMode="auto">
            <a:xfrm>
              <a:off x="5079" y="13897"/>
              <a:ext cx="483" cy="49"/>
            </a:xfrm>
            <a:prstGeom prst="rect">
              <a:avLst/>
            </a:prstGeom>
            <a:noFill/>
          </p:spPr>
        </p:pic>
        <p:pic>
          <p:nvPicPr>
            <p:cNvPr id="8302" name="Picture 110" descr="DVVDM_Line"/>
            <p:cNvPicPr preferRelativeResize="0">
              <a:picLocks noChangeArrowheads="1"/>
            </p:cNvPicPr>
            <p:nvPr/>
          </p:nvPicPr>
          <p:blipFill>
            <a:blip r:embed="rId4" cstate="print"/>
            <a:srcRect/>
            <a:stretch>
              <a:fillRect/>
            </a:stretch>
          </p:blipFill>
          <p:spPr bwMode="auto">
            <a:xfrm>
              <a:off x="5949" y="13897"/>
              <a:ext cx="1447" cy="49"/>
            </a:xfrm>
            <a:prstGeom prst="rect">
              <a:avLst/>
            </a:prstGeom>
            <a:noFill/>
          </p:spPr>
        </p:pic>
        <p:pic>
          <p:nvPicPr>
            <p:cNvPr id="8301" name="Picture 109" descr="DVVDM_Line"/>
            <p:cNvPicPr preferRelativeResize="0">
              <a:picLocks noChangeArrowheads="1"/>
            </p:cNvPicPr>
            <p:nvPr/>
          </p:nvPicPr>
          <p:blipFill>
            <a:blip r:embed="rId4" cstate="print"/>
            <a:srcRect/>
            <a:stretch>
              <a:fillRect/>
            </a:stretch>
          </p:blipFill>
          <p:spPr bwMode="auto">
            <a:xfrm>
              <a:off x="6528" y="13897"/>
              <a:ext cx="1447" cy="49"/>
            </a:xfrm>
            <a:prstGeom prst="rect">
              <a:avLst/>
            </a:prstGeom>
            <a:noFill/>
          </p:spPr>
        </p:pic>
        <p:pic>
          <p:nvPicPr>
            <p:cNvPr id="8300" name="Picture 108" descr="DVVDM_Line"/>
            <p:cNvPicPr preferRelativeResize="0">
              <a:picLocks noChangeArrowheads="1"/>
            </p:cNvPicPr>
            <p:nvPr/>
          </p:nvPicPr>
          <p:blipFill>
            <a:blip r:embed="rId4" cstate="print"/>
            <a:srcRect/>
            <a:stretch>
              <a:fillRect/>
            </a:stretch>
          </p:blipFill>
          <p:spPr bwMode="auto">
            <a:xfrm rot="5400000">
              <a:off x="5294" y="14122"/>
              <a:ext cx="487" cy="49"/>
            </a:xfrm>
            <a:prstGeom prst="rect">
              <a:avLst/>
            </a:prstGeom>
            <a:noFill/>
          </p:spPr>
        </p:pic>
        <p:pic>
          <p:nvPicPr>
            <p:cNvPr id="8299" name="Picture 107" descr="DVVDM_Line"/>
            <p:cNvPicPr preferRelativeResize="0">
              <a:picLocks noChangeArrowheads="1"/>
            </p:cNvPicPr>
            <p:nvPr/>
          </p:nvPicPr>
          <p:blipFill>
            <a:blip r:embed="rId4" cstate="print"/>
            <a:srcRect/>
            <a:stretch>
              <a:fillRect/>
            </a:stretch>
          </p:blipFill>
          <p:spPr bwMode="auto">
            <a:xfrm rot="5400000">
              <a:off x="5729" y="14119"/>
              <a:ext cx="486" cy="49"/>
            </a:xfrm>
            <a:prstGeom prst="rect">
              <a:avLst/>
            </a:prstGeom>
            <a:noFill/>
          </p:spPr>
        </p:pic>
        <p:pic>
          <p:nvPicPr>
            <p:cNvPr id="8298" name="Picture 106" descr="DVVDM_Line"/>
            <p:cNvPicPr preferRelativeResize="0">
              <a:picLocks noChangeArrowheads="1"/>
            </p:cNvPicPr>
            <p:nvPr/>
          </p:nvPicPr>
          <p:blipFill>
            <a:blip r:embed="rId4" cstate="print"/>
            <a:srcRect/>
            <a:stretch>
              <a:fillRect/>
            </a:stretch>
          </p:blipFill>
          <p:spPr bwMode="auto">
            <a:xfrm rot="5400000">
              <a:off x="7705" y="14124"/>
              <a:ext cx="487" cy="49"/>
            </a:xfrm>
            <a:prstGeom prst="rect">
              <a:avLst/>
            </a:prstGeom>
            <a:noFill/>
          </p:spPr>
        </p:pic>
        <p:pic>
          <p:nvPicPr>
            <p:cNvPr id="8297" name="Picture 105" descr="DVVDM_Line"/>
            <p:cNvPicPr preferRelativeResize="0">
              <a:picLocks noChangeArrowheads="1"/>
            </p:cNvPicPr>
            <p:nvPr/>
          </p:nvPicPr>
          <p:blipFill>
            <a:blip r:embed="rId4" cstate="print"/>
            <a:srcRect/>
            <a:stretch>
              <a:fillRect/>
            </a:stretch>
          </p:blipFill>
          <p:spPr bwMode="auto">
            <a:xfrm rot="5400000">
              <a:off x="7805" y="14076"/>
              <a:ext cx="971" cy="48"/>
            </a:xfrm>
            <a:prstGeom prst="rect">
              <a:avLst/>
            </a:prstGeom>
            <a:noFill/>
          </p:spPr>
        </p:pic>
        <p:sp>
          <p:nvSpPr>
            <p:cNvPr id="8296" name="Line 104"/>
            <p:cNvSpPr>
              <a:spLocks noChangeShapeType="1"/>
            </p:cNvSpPr>
            <p:nvPr/>
          </p:nvSpPr>
          <p:spPr bwMode="auto">
            <a:xfrm rot="5400000">
              <a:off x="5197" y="11178"/>
              <a:ext cx="926"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95" name="Line 103"/>
            <p:cNvSpPr>
              <a:spLocks noChangeShapeType="1"/>
            </p:cNvSpPr>
            <p:nvPr/>
          </p:nvSpPr>
          <p:spPr bwMode="auto">
            <a:xfrm rot="5400000">
              <a:off x="5486" y="11201"/>
              <a:ext cx="926"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94" name="Line 102"/>
            <p:cNvSpPr>
              <a:spLocks noChangeShapeType="1"/>
            </p:cNvSpPr>
            <p:nvPr/>
          </p:nvSpPr>
          <p:spPr bwMode="auto">
            <a:xfrm rot="5400000">
              <a:off x="7514" y="11178"/>
              <a:ext cx="926"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93" name="Line 101"/>
            <p:cNvSpPr>
              <a:spLocks noChangeShapeType="1"/>
            </p:cNvSpPr>
            <p:nvPr/>
          </p:nvSpPr>
          <p:spPr bwMode="auto">
            <a:xfrm rot="5400000">
              <a:off x="7804" y="11201"/>
              <a:ext cx="926"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92" name="Line 100"/>
            <p:cNvSpPr>
              <a:spLocks noChangeShapeType="1"/>
            </p:cNvSpPr>
            <p:nvPr/>
          </p:nvSpPr>
          <p:spPr bwMode="auto">
            <a:xfrm rot="5400000">
              <a:off x="7514" y="14821"/>
              <a:ext cx="926" cy="0"/>
            </a:xfrm>
            <a:prstGeom prst="line">
              <a:avLst/>
            </a:prstGeom>
            <a:noFill/>
            <a:ln w="31750">
              <a:solidFill>
                <a:srgbClr val="FF66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91" name="Line 99"/>
            <p:cNvSpPr>
              <a:spLocks noChangeShapeType="1"/>
            </p:cNvSpPr>
            <p:nvPr/>
          </p:nvSpPr>
          <p:spPr bwMode="auto">
            <a:xfrm rot="5400000">
              <a:off x="7804" y="14844"/>
              <a:ext cx="926" cy="0"/>
            </a:xfrm>
            <a:prstGeom prst="line">
              <a:avLst/>
            </a:prstGeom>
            <a:noFill/>
            <a:ln w="31750">
              <a:solidFill>
                <a:srgbClr val="FF66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90" name="Line 98"/>
            <p:cNvSpPr>
              <a:spLocks noChangeShapeType="1"/>
            </p:cNvSpPr>
            <p:nvPr/>
          </p:nvSpPr>
          <p:spPr bwMode="auto">
            <a:xfrm rot="5400000">
              <a:off x="5097" y="14800"/>
              <a:ext cx="925" cy="0"/>
            </a:xfrm>
            <a:prstGeom prst="line">
              <a:avLst/>
            </a:prstGeom>
            <a:noFill/>
            <a:ln w="31750">
              <a:solidFill>
                <a:srgbClr val="9933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89" name="Line 97"/>
            <p:cNvSpPr>
              <a:spLocks noChangeShapeType="1"/>
            </p:cNvSpPr>
            <p:nvPr/>
          </p:nvSpPr>
          <p:spPr bwMode="auto">
            <a:xfrm rot="5400000">
              <a:off x="5387" y="14823"/>
              <a:ext cx="926" cy="0"/>
            </a:xfrm>
            <a:prstGeom prst="line">
              <a:avLst/>
            </a:prstGeom>
            <a:noFill/>
            <a:ln w="31750">
              <a:solidFill>
                <a:srgbClr val="99330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8286" name="Group 94"/>
            <p:cNvGrpSpPr>
              <a:grpSpLocks/>
            </p:cNvGrpSpPr>
            <p:nvPr/>
          </p:nvGrpSpPr>
          <p:grpSpPr bwMode="auto">
            <a:xfrm>
              <a:off x="5349" y="11220"/>
              <a:ext cx="985" cy="564"/>
              <a:chOff x="4633" y="576"/>
              <a:chExt cx="599" cy="340"/>
            </a:xfrm>
          </p:grpSpPr>
          <p:pic>
            <p:nvPicPr>
              <p:cNvPr id="8288" name="Picture 96"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8287" name="Picture 95"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grpSp>
          <p:nvGrpSpPr>
            <p:cNvPr id="8283" name="Group 91"/>
            <p:cNvGrpSpPr>
              <a:grpSpLocks/>
            </p:cNvGrpSpPr>
            <p:nvPr/>
          </p:nvGrpSpPr>
          <p:grpSpPr bwMode="auto">
            <a:xfrm>
              <a:off x="7685" y="11220"/>
              <a:ext cx="985" cy="564"/>
              <a:chOff x="4633" y="576"/>
              <a:chExt cx="599" cy="340"/>
            </a:xfrm>
          </p:grpSpPr>
          <p:pic>
            <p:nvPicPr>
              <p:cNvPr id="8285" name="Picture 93"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8284" name="Picture 92"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grpSp>
          <p:nvGrpSpPr>
            <p:cNvPr id="8280" name="Group 88"/>
            <p:cNvGrpSpPr>
              <a:grpSpLocks/>
            </p:cNvGrpSpPr>
            <p:nvPr/>
          </p:nvGrpSpPr>
          <p:grpSpPr bwMode="auto">
            <a:xfrm>
              <a:off x="7764" y="14141"/>
              <a:ext cx="985" cy="564"/>
              <a:chOff x="4633" y="576"/>
              <a:chExt cx="599" cy="340"/>
            </a:xfrm>
          </p:grpSpPr>
          <p:pic>
            <p:nvPicPr>
              <p:cNvPr id="8282" name="Picture 90"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8281" name="Picture 89"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grpSp>
          <p:nvGrpSpPr>
            <p:cNvPr id="8277" name="Group 85"/>
            <p:cNvGrpSpPr>
              <a:grpSpLocks/>
            </p:cNvGrpSpPr>
            <p:nvPr/>
          </p:nvGrpSpPr>
          <p:grpSpPr bwMode="auto">
            <a:xfrm>
              <a:off x="5273" y="14161"/>
              <a:ext cx="984" cy="563"/>
              <a:chOff x="4633" y="576"/>
              <a:chExt cx="599" cy="340"/>
            </a:xfrm>
          </p:grpSpPr>
          <p:pic>
            <p:nvPicPr>
              <p:cNvPr id="8279" name="Picture 87"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p:spPr>
          </p:pic>
          <p:pic>
            <p:nvPicPr>
              <p:cNvPr id="8278" name="Picture 86"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p:spPr>
          </p:pic>
        </p:grpSp>
        <p:sp>
          <p:nvSpPr>
            <p:cNvPr id="8276" name="Oval 84"/>
            <p:cNvSpPr>
              <a:spLocks noChangeArrowheads="1"/>
            </p:cNvSpPr>
            <p:nvPr/>
          </p:nvSpPr>
          <p:spPr bwMode="auto">
            <a:xfrm>
              <a:off x="4115" y="11979"/>
              <a:ext cx="290" cy="1069"/>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sp>
          <p:nvSpPr>
            <p:cNvPr id="8275" name="Oval 83"/>
            <p:cNvSpPr>
              <a:spLocks noChangeArrowheads="1"/>
            </p:cNvSpPr>
            <p:nvPr/>
          </p:nvSpPr>
          <p:spPr bwMode="auto">
            <a:xfrm>
              <a:off x="4115" y="13128"/>
              <a:ext cx="290" cy="1069"/>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s-ES"/>
            </a:p>
          </p:txBody>
        </p:sp>
        <p:sp>
          <p:nvSpPr>
            <p:cNvPr id="8274" name="Line 82"/>
            <p:cNvSpPr>
              <a:spLocks noChangeShapeType="1"/>
            </p:cNvSpPr>
            <p:nvPr/>
          </p:nvSpPr>
          <p:spPr bwMode="auto">
            <a:xfrm>
              <a:off x="4017" y="11493"/>
              <a:ext cx="194" cy="3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8273" name="Text Box 81"/>
            <p:cNvSpPr txBox="1">
              <a:spLocks noChangeArrowheads="1"/>
            </p:cNvSpPr>
            <p:nvPr/>
          </p:nvSpPr>
          <p:spPr bwMode="auto">
            <a:xfrm>
              <a:off x="3054" y="11038"/>
              <a:ext cx="936" cy="464"/>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4</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272" name="Text Box 80"/>
            <p:cNvSpPr txBox="1">
              <a:spLocks noChangeArrowheads="1"/>
            </p:cNvSpPr>
            <p:nvPr/>
          </p:nvSpPr>
          <p:spPr bwMode="auto">
            <a:xfrm>
              <a:off x="3149" y="14713"/>
              <a:ext cx="936" cy="464"/>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 </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4</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271" name="Line 79"/>
            <p:cNvSpPr>
              <a:spLocks noChangeShapeType="1"/>
            </p:cNvSpPr>
            <p:nvPr/>
          </p:nvSpPr>
          <p:spPr bwMode="auto">
            <a:xfrm flipV="1">
              <a:off x="4017" y="14293"/>
              <a:ext cx="194" cy="38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8270" name="Text Box 78"/>
            <p:cNvSpPr txBox="1">
              <a:spLocks noChangeArrowheads="1"/>
            </p:cNvSpPr>
            <p:nvPr/>
          </p:nvSpPr>
          <p:spPr bwMode="auto">
            <a:xfrm>
              <a:off x="4983" y="10743"/>
              <a:ext cx="579" cy="465"/>
            </a:xfrm>
            <a:prstGeom prst="rect">
              <a:avLst/>
            </a:prstGeom>
            <a:noFill/>
            <a:ln w="9525">
              <a:noFill/>
              <a:miter lim="800000"/>
              <a:headEnd/>
              <a:tailEnd/>
            </a:ln>
          </p:spPr>
          <p:txBody>
            <a:bodyPr vert="horz" wrap="squar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269" name="Line 77"/>
            <p:cNvSpPr>
              <a:spLocks noChangeShapeType="1"/>
            </p:cNvSpPr>
            <p:nvPr/>
          </p:nvSpPr>
          <p:spPr bwMode="auto">
            <a:xfrm>
              <a:off x="3640" y="13654"/>
              <a:ext cx="919" cy="0"/>
            </a:xfrm>
            <a:prstGeom prst="line">
              <a:avLst/>
            </a:prstGeom>
            <a:noFill/>
            <a:ln w="31750">
              <a:solidFill>
                <a:srgbClr val="0000FF"/>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68" name="Line 76"/>
            <p:cNvSpPr>
              <a:spLocks noChangeShapeType="1"/>
            </p:cNvSpPr>
            <p:nvPr/>
          </p:nvSpPr>
          <p:spPr bwMode="auto">
            <a:xfrm>
              <a:off x="3640" y="13758"/>
              <a:ext cx="919" cy="0"/>
            </a:xfrm>
            <a:prstGeom prst="line">
              <a:avLst/>
            </a:prstGeom>
            <a:noFill/>
            <a:ln w="31750">
              <a:solidFill>
                <a:srgbClr val="008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67" name="Line 75"/>
            <p:cNvSpPr>
              <a:spLocks noChangeShapeType="1"/>
            </p:cNvSpPr>
            <p:nvPr/>
          </p:nvSpPr>
          <p:spPr bwMode="auto">
            <a:xfrm>
              <a:off x="3633" y="13569"/>
              <a:ext cx="919" cy="0"/>
            </a:xfrm>
            <a:prstGeom prst="line">
              <a:avLst/>
            </a:prstGeom>
            <a:noFill/>
            <a:ln w="31750">
              <a:solidFill>
                <a:srgbClr val="80008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66" name="Line 74"/>
            <p:cNvSpPr>
              <a:spLocks noChangeShapeType="1"/>
            </p:cNvSpPr>
            <p:nvPr/>
          </p:nvSpPr>
          <p:spPr bwMode="auto">
            <a:xfrm>
              <a:off x="3633" y="13473"/>
              <a:ext cx="919" cy="0"/>
            </a:xfrm>
            <a:prstGeom prst="line">
              <a:avLst/>
            </a:prstGeom>
            <a:noFill/>
            <a:ln w="317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8219" name="Group 27"/>
            <p:cNvGrpSpPr>
              <a:grpSpLocks/>
            </p:cNvGrpSpPr>
            <p:nvPr/>
          </p:nvGrpSpPr>
          <p:grpSpPr bwMode="auto">
            <a:xfrm>
              <a:off x="4285" y="13048"/>
              <a:ext cx="826" cy="1235"/>
              <a:chOff x="963" y="2448"/>
              <a:chExt cx="388" cy="576"/>
            </a:xfrm>
          </p:grpSpPr>
          <p:sp>
            <p:nvSpPr>
              <p:cNvPr id="8265" name="Rectangle 73"/>
              <p:cNvSpPr>
                <a:spLocks noChangeArrowheads="1"/>
              </p:cNvSpPr>
              <p:nvPr/>
            </p:nvSpPr>
            <p:spPr bwMode="auto">
              <a:xfrm>
                <a:off x="1279" y="2714"/>
                <a:ext cx="72" cy="29"/>
              </a:xfrm>
              <a:prstGeom prst="rect">
                <a:avLst/>
              </a:prstGeom>
              <a:solidFill>
                <a:srgbClr val="ADD7E7"/>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264" name="Rectangle 72"/>
              <p:cNvSpPr>
                <a:spLocks noChangeArrowheads="1"/>
              </p:cNvSpPr>
              <p:nvPr/>
            </p:nvSpPr>
            <p:spPr bwMode="auto">
              <a:xfrm>
                <a:off x="1274" y="2719"/>
                <a:ext cx="72" cy="18"/>
              </a:xfrm>
              <a:prstGeom prst="rect">
                <a:avLst/>
              </a:prstGeom>
              <a:solidFill>
                <a:srgbClr val="076086"/>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263" name="Freeform 71"/>
              <p:cNvSpPr>
                <a:spLocks/>
              </p:cNvSpPr>
              <p:nvPr/>
            </p:nvSpPr>
            <p:spPr bwMode="auto">
              <a:xfrm>
                <a:off x="1048" y="2451"/>
                <a:ext cx="115" cy="160"/>
              </a:xfrm>
              <a:custGeom>
                <a:avLst/>
                <a:gdLst/>
                <a:ahLst/>
                <a:cxnLst>
                  <a:cxn ang="0">
                    <a:pos x="2474" y="4489"/>
                  </a:cxn>
                  <a:cxn ang="0">
                    <a:pos x="0" y="665"/>
                  </a:cxn>
                  <a:cxn ang="0">
                    <a:pos x="660" y="0"/>
                  </a:cxn>
                  <a:cxn ang="0">
                    <a:pos x="3217" y="3824"/>
                  </a:cxn>
                  <a:cxn ang="0">
                    <a:pos x="2474" y="4489"/>
                  </a:cxn>
                </a:cxnLst>
                <a:rect l="0" t="0" r="r" b="b"/>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62" name="Freeform 70"/>
              <p:cNvSpPr>
                <a:spLocks/>
              </p:cNvSpPr>
              <p:nvPr/>
            </p:nvSpPr>
            <p:spPr bwMode="auto">
              <a:xfrm>
                <a:off x="1045" y="2472"/>
                <a:ext cx="94" cy="141"/>
              </a:xfrm>
              <a:custGeom>
                <a:avLst/>
                <a:gdLst/>
                <a:ahLst/>
                <a:cxnLst>
                  <a:cxn ang="0">
                    <a:pos x="25" y="24"/>
                  </a:cxn>
                  <a:cxn ang="0">
                    <a:pos x="15" y="126"/>
                  </a:cxn>
                  <a:cxn ang="0">
                    <a:pos x="2490" y="3951"/>
                  </a:cxn>
                  <a:cxn ang="0">
                    <a:pos x="2626" y="3863"/>
                  </a:cxn>
                  <a:cxn ang="0">
                    <a:pos x="150" y="38"/>
                  </a:cxn>
                  <a:cxn ang="0">
                    <a:pos x="25" y="24"/>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25" y="24"/>
                  </a:cxn>
                </a:cxnLst>
                <a:rect l="0" t="0" r="r" b="b"/>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61" name="Freeform 69"/>
              <p:cNvSpPr>
                <a:spLocks/>
              </p:cNvSpPr>
              <p:nvPr/>
            </p:nvSpPr>
            <p:spPr bwMode="auto">
              <a:xfrm>
                <a:off x="1046" y="2448"/>
                <a:ext cx="28" cy="29"/>
              </a:xfrm>
              <a:custGeom>
                <a:avLst/>
                <a:gdLst/>
                <a:ahLst/>
                <a:cxnLst>
                  <a:cxn ang="0">
                    <a:pos x="785" y="37"/>
                  </a:cxn>
                  <a:cxn ang="0">
                    <a:pos x="661" y="25"/>
                  </a:cxn>
                  <a:cxn ang="0">
                    <a:pos x="0" y="690"/>
                  </a:cxn>
                  <a:cxn ang="0">
                    <a:pos x="115" y="805"/>
                  </a:cxn>
                  <a:cxn ang="0">
                    <a:pos x="776" y="139"/>
                  </a:cxn>
                  <a:cxn ang="0">
                    <a:pos x="785" y="37"/>
                  </a:cxn>
                  <a:cxn ang="0">
                    <a:pos x="776" y="139"/>
                  </a:cxn>
                  <a:cxn ang="0">
                    <a:pos x="782" y="132"/>
                  </a:cxn>
                  <a:cxn ang="0">
                    <a:pos x="788" y="125"/>
                  </a:cxn>
                  <a:cxn ang="0">
                    <a:pos x="792" y="117"/>
                  </a:cxn>
                  <a:cxn ang="0">
                    <a:pos x="795" y="110"/>
                  </a:cxn>
                  <a:cxn ang="0">
                    <a:pos x="798" y="102"/>
                  </a:cxn>
                  <a:cxn ang="0">
                    <a:pos x="800" y="94"/>
                  </a:cxn>
                  <a:cxn ang="0">
                    <a:pos x="800" y="87"/>
                  </a:cxn>
                  <a:cxn ang="0">
                    <a:pos x="800" y="79"/>
                  </a:cxn>
                  <a:cxn ang="0">
                    <a:pos x="799" y="72"/>
                  </a:cxn>
                  <a:cxn ang="0">
                    <a:pos x="798" y="64"/>
                  </a:cxn>
                  <a:cxn ang="0">
                    <a:pos x="795" y="56"/>
                  </a:cxn>
                  <a:cxn ang="0">
                    <a:pos x="793" y="49"/>
                  </a:cxn>
                  <a:cxn ang="0">
                    <a:pos x="789" y="43"/>
                  </a:cxn>
                  <a:cxn ang="0">
                    <a:pos x="785" y="36"/>
                  </a:cxn>
                  <a:cxn ang="0">
                    <a:pos x="780" y="30"/>
                  </a:cxn>
                  <a:cxn ang="0">
                    <a:pos x="774" y="25"/>
                  </a:cxn>
                  <a:cxn ang="0">
                    <a:pos x="769" y="20"/>
                  </a:cxn>
                  <a:cxn ang="0">
                    <a:pos x="763" y="15"/>
                  </a:cxn>
                  <a:cxn ang="0">
                    <a:pos x="756" y="11"/>
                  </a:cxn>
                  <a:cxn ang="0">
                    <a:pos x="750" y="8"/>
                  </a:cxn>
                  <a:cxn ang="0">
                    <a:pos x="743" y="5"/>
                  </a:cxn>
                  <a:cxn ang="0">
                    <a:pos x="736" y="2"/>
                  </a:cxn>
                  <a:cxn ang="0">
                    <a:pos x="728" y="1"/>
                  </a:cxn>
                  <a:cxn ang="0">
                    <a:pos x="721" y="0"/>
                  </a:cxn>
                  <a:cxn ang="0">
                    <a:pos x="713" y="0"/>
                  </a:cxn>
                  <a:cxn ang="0">
                    <a:pos x="706" y="1"/>
                  </a:cxn>
                  <a:cxn ang="0">
                    <a:pos x="698" y="3"/>
                  </a:cxn>
                  <a:cxn ang="0">
                    <a:pos x="690" y="5"/>
                  </a:cxn>
                  <a:cxn ang="0">
                    <a:pos x="683" y="9"/>
                  </a:cxn>
                  <a:cxn ang="0">
                    <a:pos x="675" y="13"/>
                  </a:cxn>
                  <a:cxn ang="0">
                    <a:pos x="668" y="19"/>
                  </a:cxn>
                  <a:cxn ang="0">
                    <a:pos x="661" y="25"/>
                  </a:cxn>
                  <a:cxn ang="0">
                    <a:pos x="785" y="37"/>
                  </a:cxn>
                </a:cxnLst>
                <a:rect l="0" t="0" r="r" b="b"/>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60" name="Freeform 68"/>
              <p:cNvSpPr>
                <a:spLocks/>
              </p:cNvSpPr>
              <p:nvPr/>
            </p:nvSpPr>
            <p:spPr bwMode="auto">
              <a:xfrm>
                <a:off x="1069" y="2449"/>
                <a:ext cx="97" cy="141"/>
              </a:xfrm>
              <a:custGeom>
                <a:avLst/>
                <a:gdLst/>
                <a:ahLst/>
                <a:cxnLst>
                  <a:cxn ang="0">
                    <a:pos x="2678" y="3930"/>
                  </a:cxn>
                  <a:cxn ang="0">
                    <a:pos x="2691" y="3826"/>
                  </a:cxn>
                  <a:cxn ang="0">
                    <a:pos x="134" y="0"/>
                  </a:cxn>
                  <a:cxn ang="0">
                    <a:pos x="0" y="90"/>
                  </a:cxn>
                  <a:cxn ang="0">
                    <a:pos x="2557" y="3915"/>
                  </a:cxn>
                  <a:cxn ang="0">
                    <a:pos x="2678" y="3930"/>
                  </a:cxn>
                  <a:cxn ang="0">
                    <a:pos x="2557" y="3915"/>
                  </a:cxn>
                  <a:cxn ang="0">
                    <a:pos x="2563" y="3923"/>
                  </a:cxn>
                  <a:cxn ang="0">
                    <a:pos x="2569" y="3930"/>
                  </a:cxn>
                  <a:cxn ang="0">
                    <a:pos x="2575" y="3936"/>
                  </a:cxn>
                  <a:cxn ang="0">
                    <a:pos x="2582" y="3941"/>
                  </a:cxn>
                  <a:cxn ang="0">
                    <a:pos x="2589" y="3945"/>
                  </a:cxn>
                  <a:cxn ang="0">
                    <a:pos x="2596" y="3948"/>
                  </a:cxn>
                  <a:cxn ang="0">
                    <a:pos x="2604" y="3951"/>
                  </a:cxn>
                  <a:cxn ang="0">
                    <a:pos x="2611" y="3952"/>
                  </a:cxn>
                  <a:cxn ang="0">
                    <a:pos x="2619" y="3953"/>
                  </a:cxn>
                  <a:cxn ang="0">
                    <a:pos x="2626" y="3953"/>
                  </a:cxn>
                  <a:cxn ang="0">
                    <a:pos x="2634" y="3952"/>
                  </a:cxn>
                  <a:cxn ang="0">
                    <a:pos x="2642" y="3950"/>
                  </a:cxn>
                  <a:cxn ang="0">
                    <a:pos x="2649" y="3948"/>
                  </a:cxn>
                  <a:cxn ang="0">
                    <a:pos x="2656" y="3945"/>
                  </a:cxn>
                  <a:cxn ang="0">
                    <a:pos x="2663" y="3942"/>
                  </a:cxn>
                  <a:cxn ang="0">
                    <a:pos x="2669" y="3938"/>
                  </a:cxn>
                  <a:cxn ang="0">
                    <a:pos x="2675" y="3934"/>
                  </a:cxn>
                  <a:cxn ang="0">
                    <a:pos x="2681" y="3928"/>
                  </a:cxn>
                  <a:cxn ang="0">
                    <a:pos x="2686" y="3922"/>
                  </a:cxn>
                  <a:cxn ang="0">
                    <a:pos x="2691" y="3916"/>
                  </a:cxn>
                  <a:cxn ang="0">
                    <a:pos x="2695" y="3910"/>
                  </a:cxn>
                  <a:cxn ang="0">
                    <a:pos x="2699" y="3904"/>
                  </a:cxn>
                  <a:cxn ang="0">
                    <a:pos x="2702" y="3897"/>
                  </a:cxn>
                  <a:cxn ang="0">
                    <a:pos x="2704" y="3890"/>
                  </a:cxn>
                  <a:cxn ang="0">
                    <a:pos x="2705" y="3882"/>
                  </a:cxn>
                  <a:cxn ang="0">
                    <a:pos x="2706" y="3875"/>
                  </a:cxn>
                  <a:cxn ang="0">
                    <a:pos x="2706" y="3867"/>
                  </a:cxn>
                  <a:cxn ang="0">
                    <a:pos x="2705" y="3859"/>
                  </a:cxn>
                  <a:cxn ang="0">
                    <a:pos x="2703" y="3850"/>
                  </a:cxn>
                  <a:cxn ang="0">
                    <a:pos x="2700" y="3842"/>
                  </a:cxn>
                  <a:cxn ang="0">
                    <a:pos x="2696" y="3834"/>
                  </a:cxn>
                  <a:cxn ang="0">
                    <a:pos x="2691" y="3826"/>
                  </a:cxn>
                  <a:cxn ang="0">
                    <a:pos x="2678" y="3930"/>
                  </a:cxn>
                </a:cxnLst>
                <a:rect l="0" t="0" r="r" b="b"/>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9" name="Freeform 67"/>
              <p:cNvSpPr>
                <a:spLocks/>
              </p:cNvSpPr>
              <p:nvPr/>
            </p:nvSpPr>
            <p:spPr bwMode="auto">
              <a:xfrm>
                <a:off x="1133" y="2585"/>
                <a:ext cx="32" cy="29"/>
              </a:xfrm>
              <a:custGeom>
                <a:avLst/>
                <a:gdLst/>
                <a:ahLst/>
                <a:cxnLst>
                  <a:cxn ang="0">
                    <a:pos x="14" y="770"/>
                  </a:cxn>
                  <a:cxn ang="0">
                    <a:pos x="136" y="786"/>
                  </a:cxn>
                  <a:cxn ang="0">
                    <a:pos x="878" y="120"/>
                  </a:cxn>
                  <a:cxn ang="0">
                    <a:pos x="770" y="0"/>
                  </a:cxn>
                  <a:cxn ang="0">
                    <a:pos x="28" y="666"/>
                  </a:cxn>
                  <a:cxn ang="0">
                    <a:pos x="14" y="770"/>
                  </a:cxn>
                  <a:cxn ang="0">
                    <a:pos x="28" y="666"/>
                  </a:cxn>
                  <a:cxn ang="0">
                    <a:pos x="21" y="672"/>
                  </a:cxn>
                  <a:cxn ang="0">
                    <a:pos x="15" y="680"/>
                  </a:cxn>
                  <a:cxn ang="0">
                    <a:pos x="10" y="687"/>
                  </a:cxn>
                  <a:cxn ang="0">
                    <a:pos x="6" y="694"/>
                  </a:cxn>
                  <a:cxn ang="0">
                    <a:pos x="3" y="702"/>
                  </a:cxn>
                  <a:cxn ang="0">
                    <a:pos x="1" y="709"/>
                  </a:cxn>
                  <a:cxn ang="0">
                    <a:pos x="0" y="717"/>
                  </a:cxn>
                  <a:cxn ang="0">
                    <a:pos x="0" y="724"/>
                  </a:cxn>
                  <a:cxn ang="0">
                    <a:pos x="0" y="732"/>
                  </a:cxn>
                  <a:cxn ang="0">
                    <a:pos x="1" y="739"/>
                  </a:cxn>
                  <a:cxn ang="0">
                    <a:pos x="3" y="747"/>
                  </a:cxn>
                  <a:cxn ang="0">
                    <a:pos x="5" y="755"/>
                  </a:cxn>
                  <a:cxn ang="0">
                    <a:pos x="9" y="761"/>
                  </a:cxn>
                  <a:cxn ang="0">
                    <a:pos x="12" y="768"/>
                  </a:cxn>
                  <a:cxn ang="0">
                    <a:pos x="16" y="774"/>
                  </a:cxn>
                  <a:cxn ang="0">
                    <a:pos x="21" y="780"/>
                  </a:cxn>
                  <a:cxn ang="0">
                    <a:pos x="27" y="785"/>
                  </a:cxn>
                  <a:cxn ang="0">
                    <a:pos x="32" y="790"/>
                  </a:cxn>
                  <a:cxn ang="0">
                    <a:pos x="38" y="795"/>
                  </a:cxn>
                  <a:cxn ang="0">
                    <a:pos x="45" y="799"/>
                  </a:cxn>
                  <a:cxn ang="0">
                    <a:pos x="51" y="802"/>
                  </a:cxn>
                  <a:cxn ang="0">
                    <a:pos x="58" y="804"/>
                  </a:cxn>
                  <a:cxn ang="0">
                    <a:pos x="66" y="806"/>
                  </a:cxn>
                  <a:cxn ang="0">
                    <a:pos x="73" y="808"/>
                  </a:cxn>
                  <a:cxn ang="0">
                    <a:pos x="81" y="808"/>
                  </a:cxn>
                  <a:cxn ang="0">
                    <a:pos x="88" y="808"/>
                  </a:cxn>
                  <a:cxn ang="0">
                    <a:pos x="96" y="807"/>
                  </a:cxn>
                  <a:cxn ang="0">
                    <a:pos x="105" y="804"/>
                  </a:cxn>
                  <a:cxn ang="0">
                    <a:pos x="113" y="801"/>
                  </a:cxn>
                  <a:cxn ang="0">
                    <a:pos x="120" y="797"/>
                  </a:cxn>
                  <a:cxn ang="0">
                    <a:pos x="128" y="792"/>
                  </a:cxn>
                  <a:cxn ang="0">
                    <a:pos x="136" y="786"/>
                  </a:cxn>
                  <a:cxn ang="0">
                    <a:pos x="14" y="770"/>
                  </a:cxn>
                </a:cxnLst>
                <a:rect l="0" t="0" r="r" b="b"/>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8" name="Freeform 66"/>
              <p:cNvSpPr>
                <a:spLocks/>
              </p:cNvSpPr>
              <p:nvPr/>
            </p:nvSpPr>
            <p:spPr bwMode="auto">
              <a:xfrm>
                <a:off x="1048" y="2475"/>
                <a:ext cx="88" cy="546"/>
              </a:xfrm>
              <a:custGeom>
                <a:avLst/>
                <a:gdLst/>
                <a:ahLst/>
                <a:cxnLst>
                  <a:cxn ang="0">
                    <a:pos x="0" y="15298"/>
                  </a:cxn>
                  <a:cxn ang="0">
                    <a:pos x="2474" y="11474"/>
                  </a:cxn>
                  <a:cxn ang="0">
                    <a:pos x="2474" y="3824"/>
                  </a:cxn>
                  <a:cxn ang="0">
                    <a:pos x="0" y="0"/>
                  </a:cxn>
                  <a:cxn ang="0">
                    <a:pos x="0" y="15298"/>
                  </a:cxn>
                </a:cxnLst>
                <a:rect l="0" t="0" r="r" b="b"/>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7" name="Freeform 65"/>
              <p:cNvSpPr>
                <a:spLocks/>
              </p:cNvSpPr>
              <p:nvPr/>
            </p:nvSpPr>
            <p:spPr bwMode="auto">
              <a:xfrm>
                <a:off x="1046" y="2882"/>
                <a:ext cx="93" cy="141"/>
              </a:xfrm>
              <a:custGeom>
                <a:avLst/>
                <a:gdLst/>
                <a:ahLst/>
                <a:cxnLst>
                  <a:cxn ang="0">
                    <a:pos x="2624" y="82"/>
                  </a:cxn>
                  <a:cxn ang="0">
                    <a:pos x="2475" y="38"/>
                  </a:cxn>
                  <a:cxn ang="0">
                    <a:pos x="0" y="3863"/>
                  </a:cxn>
                  <a:cxn ang="0">
                    <a:pos x="135" y="3951"/>
                  </a:cxn>
                  <a:cxn ang="0">
                    <a:pos x="2611" y="126"/>
                  </a:cxn>
                  <a:cxn ang="0">
                    <a:pos x="2624" y="82"/>
                  </a:cxn>
                  <a:cxn ang="0">
                    <a:pos x="2611" y="126"/>
                  </a:cxn>
                  <a:cxn ang="0">
                    <a:pos x="2615" y="118"/>
                  </a:cxn>
                  <a:cxn ang="0">
                    <a:pos x="2619" y="109"/>
                  </a:cxn>
                  <a:cxn ang="0">
                    <a:pos x="2622" y="101"/>
                  </a:cxn>
                  <a:cxn ang="0">
                    <a:pos x="2624" y="93"/>
                  </a:cxn>
                  <a:cxn ang="0">
                    <a:pos x="2625" y="85"/>
                  </a:cxn>
                  <a:cxn ang="0">
                    <a:pos x="2625" y="77"/>
                  </a:cxn>
                  <a:cxn ang="0">
                    <a:pos x="2624" y="69"/>
                  </a:cxn>
                  <a:cxn ang="0">
                    <a:pos x="2622" y="62"/>
                  </a:cxn>
                  <a:cxn ang="0">
                    <a:pos x="2620" y="55"/>
                  </a:cxn>
                  <a:cxn ang="0">
                    <a:pos x="2617" y="48"/>
                  </a:cxn>
                  <a:cxn ang="0">
                    <a:pos x="2613" y="41"/>
                  </a:cxn>
                  <a:cxn ang="0">
                    <a:pos x="2609" y="35"/>
                  </a:cxn>
                  <a:cxn ang="0">
                    <a:pos x="2604" y="29"/>
                  </a:cxn>
                  <a:cxn ang="0">
                    <a:pos x="2599" y="24"/>
                  </a:cxn>
                  <a:cxn ang="0">
                    <a:pos x="2593" y="18"/>
                  </a:cxn>
                  <a:cxn ang="0">
                    <a:pos x="2587" y="14"/>
                  </a:cxn>
                  <a:cxn ang="0">
                    <a:pos x="2580" y="10"/>
                  </a:cxn>
                  <a:cxn ang="0">
                    <a:pos x="2574" y="7"/>
                  </a:cxn>
                  <a:cxn ang="0">
                    <a:pos x="2567" y="4"/>
                  </a:cxn>
                  <a:cxn ang="0">
                    <a:pos x="2558" y="2"/>
                  </a:cxn>
                  <a:cxn ang="0">
                    <a:pos x="2551" y="1"/>
                  </a:cxn>
                  <a:cxn ang="0">
                    <a:pos x="2544" y="0"/>
                  </a:cxn>
                  <a:cxn ang="0">
                    <a:pos x="2536" y="0"/>
                  </a:cxn>
                  <a:cxn ang="0">
                    <a:pos x="2529" y="1"/>
                  </a:cxn>
                  <a:cxn ang="0">
                    <a:pos x="2521" y="2"/>
                  </a:cxn>
                  <a:cxn ang="0">
                    <a:pos x="2514" y="5"/>
                  </a:cxn>
                  <a:cxn ang="0">
                    <a:pos x="2507" y="8"/>
                  </a:cxn>
                  <a:cxn ang="0">
                    <a:pos x="2500" y="12"/>
                  </a:cxn>
                  <a:cxn ang="0">
                    <a:pos x="2493" y="17"/>
                  </a:cxn>
                  <a:cxn ang="0">
                    <a:pos x="2487" y="24"/>
                  </a:cxn>
                  <a:cxn ang="0">
                    <a:pos x="2480" y="31"/>
                  </a:cxn>
                  <a:cxn ang="0">
                    <a:pos x="2475" y="38"/>
                  </a:cxn>
                  <a:cxn ang="0">
                    <a:pos x="2624" y="82"/>
                  </a:cxn>
                </a:cxnLst>
                <a:rect l="0" t="0" r="r" b="b"/>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6" name="Freeform 64"/>
              <p:cNvSpPr>
                <a:spLocks/>
              </p:cNvSpPr>
              <p:nvPr/>
            </p:nvSpPr>
            <p:spPr bwMode="auto">
              <a:xfrm>
                <a:off x="1133" y="2608"/>
                <a:ext cx="6" cy="277"/>
              </a:xfrm>
              <a:custGeom>
                <a:avLst/>
                <a:gdLst/>
                <a:ahLst/>
                <a:cxnLst>
                  <a:cxn ang="0">
                    <a:pos x="149" y="37"/>
                  </a:cxn>
                  <a:cxn ang="0">
                    <a:pos x="0" y="80"/>
                  </a:cxn>
                  <a:cxn ang="0">
                    <a:pos x="0" y="7730"/>
                  </a:cxn>
                  <a:cxn ang="0">
                    <a:pos x="162" y="7730"/>
                  </a:cxn>
                  <a:cxn ang="0">
                    <a:pos x="162" y="80"/>
                  </a:cxn>
                  <a:cxn ang="0">
                    <a:pos x="149" y="37"/>
                  </a:cxn>
                  <a:cxn ang="0">
                    <a:pos x="162" y="80"/>
                  </a:cxn>
                  <a:cxn ang="0">
                    <a:pos x="161" y="71"/>
                  </a:cxn>
                  <a:cxn ang="0">
                    <a:pos x="160" y="62"/>
                  </a:cxn>
                  <a:cxn ang="0">
                    <a:pos x="158" y="53"/>
                  </a:cxn>
                  <a:cxn ang="0">
                    <a:pos x="155" y="45"/>
                  </a:cxn>
                  <a:cxn ang="0">
                    <a:pos x="151" y="38"/>
                  </a:cxn>
                  <a:cxn ang="0">
                    <a:pos x="147" y="31"/>
                  </a:cxn>
                  <a:cxn ang="0">
                    <a:pos x="142" y="25"/>
                  </a:cxn>
                  <a:cxn ang="0">
                    <a:pos x="137" y="20"/>
                  </a:cxn>
                  <a:cxn ang="0">
                    <a:pos x="131" y="15"/>
                  </a:cxn>
                  <a:cxn ang="0">
                    <a:pos x="124" y="11"/>
                  </a:cxn>
                  <a:cxn ang="0">
                    <a:pos x="118" y="8"/>
                  </a:cxn>
                  <a:cxn ang="0">
                    <a:pos x="111"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19" y="25"/>
                  </a:cxn>
                  <a:cxn ang="0">
                    <a:pos x="14" y="31"/>
                  </a:cxn>
                  <a:cxn ang="0">
                    <a:pos x="10" y="38"/>
                  </a:cxn>
                  <a:cxn ang="0">
                    <a:pos x="7" y="45"/>
                  </a:cxn>
                  <a:cxn ang="0">
                    <a:pos x="4" y="53"/>
                  </a:cxn>
                  <a:cxn ang="0">
                    <a:pos x="1" y="62"/>
                  </a:cxn>
                  <a:cxn ang="0">
                    <a:pos x="0" y="71"/>
                  </a:cxn>
                  <a:cxn ang="0">
                    <a:pos x="0" y="80"/>
                  </a:cxn>
                  <a:cxn ang="0">
                    <a:pos x="149" y="37"/>
                  </a:cxn>
                </a:cxnLst>
                <a:rect l="0" t="0" r="r" b="b"/>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5" name="Freeform 63"/>
              <p:cNvSpPr>
                <a:spLocks/>
              </p:cNvSpPr>
              <p:nvPr/>
            </p:nvSpPr>
            <p:spPr bwMode="auto">
              <a:xfrm>
                <a:off x="1045" y="2472"/>
                <a:ext cx="94" cy="141"/>
              </a:xfrm>
              <a:custGeom>
                <a:avLst/>
                <a:gdLst/>
                <a:ahLst/>
                <a:cxnLst>
                  <a:cxn ang="0">
                    <a:pos x="1" y="82"/>
                  </a:cxn>
                  <a:cxn ang="0">
                    <a:pos x="15" y="126"/>
                  </a:cxn>
                  <a:cxn ang="0">
                    <a:pos x="2490" y="3951"/>
                  </a:cxn>
                  <a:cxn ang="0">
                    <a:pos x="2626" y="3863"/>
                  </a:cxn>
                  <a:cxn ang="0">
                    <a:pos x="150" y="38"/>
                  </a:cxn>
                  <a:cxn ang="0">
                    <a:pos x="1" y="82"/>
                  </a:cxn>
                  <a:cxn ang="0">
                    <a:pos x="150" y="38"/>
                  </a:cxn>
                  <a:cxn ang="0">
                    <a:pos x="145" y="31"/>
                  </a:cxn>
                  <a:cxn ang="0">
                    <a:pos x="139" y="23"/>
                  </a:cxn>
                  <a:cxn ang="0">
                    <a:pos x="132" y="17"/>
                  </a:cxn>
                  <a:cxn ang="0">
                    <a:pos x="125" y="12"/>
                  </a:cxn>
                  <a:cxn ang="0">
                    <a:pos x="118" y="8"/>
                  </a:cxn>
                  <a:cxn ang="0">
                    <a:pos x="111" y="4"/>
                  </a:cxn>
                  <a:cxn ang="0">
                    <a:pos x="104" y="2"/>
                  </a:cxn>
                  <a:cxn ang="0">
                    <a:pos x="96" y="1"/>
                  </a:cxn>
                  <a:cxn ang="0">
                    <a:pos x="89" y="0"/>
                  </a:cxn>
                  <a:cxn ang="0">
                    <a:pos x="81" y="0"/>
                  </a:cxn>
                  <a:cxn ang="0">
                    <a:pos x="74" y="1"/>
                  </a:cxn>
                  <a:cxn ang="0">
                    <a:pos x="67" y="2"/>
                  </a:cxn>
                  <a:cxn ang="0">
                    <a:pos x="58" y="4"/>
                  </a:cxn>
                  <a:cxn ang="0">
                    <a:pos x="51" y="7"/>
                  </a:cxn>
                  <a:cxn ang="0">
                    <a:pos x="45" y="10"/>
                  </a:cxn>
                  <a:cxn ang="0">
                    <a:pos x="38" y="14"/>
                  </a:cxn>
                  <a:cxn ang="0">
                    <a:pos x="32" y="18"/>
                  </a:cxn>
                  <a:cxn ang="0">
                    <a:pos x="26" y="23"/>
                  </a:cxn>
                  <a:cxn ang="0">
                    <a:pos x="21" y="29"/>
                  </a:cxn>
                  <a:cxn ang="0">
                    <a:pos x="16" y="35"/>
                  </a:cxn>
                  <a:cxn ang="0">
                    <a:pos x="12" y="41"/>
                  </a:cxn>
                  <a:cxn ang="0">
                    <a:pos x="8" y="48"/>
                  </a:cxn>
                  <a:cxn ang="0">
                    <a:pos x="5" y="55"/>
                  </a:cxn>
                  <a:cxn ang="0">
                    <a:pos x="3" y="62"/>
                  </a:cxn>
                  <a:cxn ang="0">
                    <a:pos x="1" y="69"/>
                  </a:cxn>
                  <a:cxn ang="0">
                    <a:pos x="0" y="77"/>
                  </a:cxn>
                  <a:cxn ang="0">
                    <a:pos x="0" y="85"/>
                  </a:cxn>
                  <a:cxn ang="0">
                    <a:pos x="1" y="93"/>
                  </a:cxn>
                  <a:cxn ang="0">
                    <a:pos x="3" y="101"/>
                  </a:cxn>
                  <a:cxn ang="0">
                    <a:pos x="6" y="109"/>
                  </a:cxn>
                  <a:cxn ang="0">
                    <a:pos x="10" y="118"/>
                  </a:cxn>
                  <a:cxn ang="0">
                    <a:pos x="15" y="126"/>
                  </a:cxn>
                  <a:cxn ang="0">
                    <a:pos x="1" y="82"/>
                  </a:cxn>
                </a:cxnLst>
                <a:rect l="0" t="0" r="r" b="b"/>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4" name="Freeform 62"/>
              <p:cNvSpPr>
                <a:spLocks/>
              </p:cNvSpPr>
              <p:nvPr/>
            </p:nvSpPr>
            <p:spPr bwMode="auto">
              <a:xfrm>
                <a:off x="1045" y="2475"/>
                <a:ext cx="6" cy="549"/>
              </a:xfrm>
              <a:custGeom>
                <a:avLst/>
                <a:gdLst/>
                <a:ahLst/>
                <a:cxnLst>
                  <a:cxn ang="0">
                    <a:pos x="149" y="15343"/>
                  </a:cxn>
                  <a:cxn ang="0">
                    <a:pos x="163" y="15298"/>
                  </a:cxn>
                  <a:cxn ang="0">
                    <a:pos x="163" y="0"/>
                  </a:cxn>
                  <a:cxn ang="0">
                    <a:pos x="0" y="0"/>
                  </a:cxn>
                  <a:cxn ang="0">
                    <a:pos x="0" y="15298"/>
                  </a:cxn>
                  <a:cxn ang="0">
                    <a:pos x="149" y="15343"/>
                  </a:cxn>
                  <a:cxn ang="0">
                    <a:pos x="0" y="15298"/>
                  </a:cxn>
                  <a:cxn ang="0">
                    <a:pos x="1" y="15308"/>
                  </a:cxn>
                  <a:cxn ang="0">
                    <a:pos x="2" y="15318"/>
                  </a:cxn>
                  <a:cxn ang="0">
                    <a:pos x="4" y="15327"/>
                  </a:cxn>
                  <a:cxn ang="0">
                    <a:pos x="7" y="15335"/>
                  </a:cxn>
                  <a:cxn ang="0">
                    <a:pos x="11" y="15342"/>
                  </a:cxn>
                  <a:cxn ang="0">
                    <a:pos x="15" y="15349"/>
                  </a:cxn>
                  <a:cxn ang="0">
                    <a:pos x="20" y="15355"/>
                  </a:cxn>
                  <a:cxn ang="0">
                    <a:pos x="26" y="15360"/>
                  </a:cxn>
                  <a:cxn ang="0">
                    <a:pos x="31" y="15365"/>
                  </a:cxn>
                  <a:cxn ang="0">
                    <a:pos x="38" y="15369"/>
                  </a:cxn>
                  <a:cxn ang="0">
                    <a:pos x="44" y="15372"/>
                  </a:cxn>
                  <a:cxn ang="0">
                    <a:pos x="51" y="15375"/>
                  </a:cxn>
                  <a:cxn ang="0">
                    <a:pos x="60" y="15377"/>
                  </a:cxn>
                  <a:cxn ang="0">
                    <a:pos x="67" y="15379"/>
                  </a:cxn>
                  <a:cxn ang="0">
                    <a:pos x="74" y="15380"/>
                  </a:cxn>
                  <a:cxn ang="0">
                    <a:pos x="82" y="15380"/>
                  </a:cxn>
                  <a:cxn ang="0">
                    <a:pos x="90" y="15380"/>
                  </a:cxn>
                  <a:cxn ang="0">
                    <a:pos x="97" y="15379"/>
                  </a:cxn>
                  <a:cxn ang="0">
                    <a:pos x="104" y="15377"/>
                  </a:cxn>
                  <a:cxn ang="0">
                    <a:pos x="112" y="15375"/>
                  </a:cxn>
                  <a:cxn ang="0">
                    <a:pos x="118" y="15372"/>
                  </a:cxn>
                  <a:cxn ang="0">
                    <a:pos x="125" y="15369"/>
                  </a:cxn>
                  <a:cxn ang="0">
                    <a:pos x="131" y="15365"/>
                  </a:cxn>
                  <a:cxn ang="0">
                    <a:pos x="137" y="15360"/>
                  </a:cxn>
                  <a:cxn ang="0">
                    <a:pos x="143" y="15355"/>
                  </a:cxn>
                  <a:cxn ang="0">
                    <a:pos x="148" y="15349"/>
                  </a:cxn>
                  <a:cxn ang="0">
                    <a:pos x="152" y="15342"/>
                  </a:cxn>
                  <a:cxn ang="0">
                    <a:pos x="156" y="15335"/>
                  </a:cxn>
                  <a:cxn ang="0">
                    <a:pos x="159" y="15327"/>
                  </a:cxn>
                  <a:cxn ang="0">
                    <a:pos x="161" y="15318"/>
                  </a:cxn>
                  <a:cxn ang="0">
                    <a:pos x="162" y="15308"/>
                  </a:cxn>
                  <a:cxn ang="0">
                    <a:pos x="163" y="15298"/>
                  </a:cxn>
                  <a:cxn ang="0">
                    <a:pos x="149" y="15343"/>
                  </a:cxn>
                </a:cxnLst>
                <a:rect l="0" t="0" r="r" b="b"/>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3" name="Line 61"/>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2" name="Line 60"/>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1" name="Line 59"/>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50" name="Line 58"/>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9" name="Line 57"/>
              <p:cNvSpPr>
                <a:spLocks noChangeShapeType="1"/>
              </p:cNvSpPr>
              <p:nvPr/>
            </p:nvSpPr>
            <p:spPr bwMode="auto">
              <a:xfrm flipH="1">
                <a:off x="1050" y="2734"/>
                <a:ext cx="86" cy="14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8" name="Line 56"/>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7" name="Line 55"/>
              <p:cNvSpPr>
                <a:spLocks noChangeShapeType="1"/>
              </p:cNvSpPr>
              <p:nvPr/>
            </p:nvSpPr>
            <p:spPr bwMode="auto">
              <a:xfrm flipH="1">
                <a:off x="1050" y="2734"/>
                <a:ext cx="86" cy="54"/>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6" name="Line 54"/>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5" name="Line 53"/>
              <p:cNvSpPr>
                <a:spLocks noChangeShapeType="1"/>
              </p:cNvSpPr>
              <p:nvPr/>
            </p:nvSpPr>
            <p:spPr bwMode="auto">
              <a:xfrm flipH="1">
                <a:off x="1050" y="2733"/>
                <a:ext cx="86"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4" name="Line 52"/>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3" name="Line 51"/>
              <p:cNvSpPr>
                <a:spLocks noChangeShapeType="1"/>
              </p:cNvSpPr>
              <p:nvPr/>
            </p:nvSpPr>
            <p:spPr bwMode="auto">
              <a:xfrm flipH="1">
                <a:off x="963" y="2589"/>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2" name="Line 50"/>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1" name="Line 49"/>
              <p:cNvSpPr>
                <a:spLocks noChangeShapeType="1"/>
              </p:cNvSpPr>
              <p:nvPr/>
            </p:nvSpPr>
            <p:spPr bwMode="auto">
              <a:xfrm flipH="1">
                <a:off x="963" y="267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40" name="Line 48"/>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9" name="Line 47"/>
              <p:cNvSpPr>
                <a:spLocks noChangeShapeType="1"/>
              </p:cNvSpPr>
              <p:nvPr/>
            </p:nvSpPr>
            <p:spPr bwMode="auto">
              <a:xfrm flipH="1">
                <a:off x="963" y="2734"/>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8" name="Line 46"/>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7" name="Line 45"/>
              <p:cNvSpPr>
                <a:spLocks noChangeShapeType="1"/>
              </p:cNvSpPr>
              <p:nvPr/>
            </p:nvSpPr>
            <p:spPr bwMode="auto">
              <a:xfrm flipH="1">
                <a:off x="963" y="2788"/>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6" name="Line 44"/>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5" name="Line 43"/>
              <p:cNvSpPr>
                <a:spLocks noChangeShapeType="1"/>
              </p:cNvSpPr>
              <p:nvPr/>
            </p:nvSpPr>
            <p:spPr bwMode="auto">
              <a:xfrm flipH="1">
                <a:off x="963" y="2880"/>
                <a:ext cx="85" cy="1"/>
              </a:xfrm>
              <a:prstGeom prst="line">
                <a:avLst/>
              </a:prstGeom>
              <a:noFill/>
              <a:ln w="9525">
                <a:solidFill>
                  <a:srgbClr val="ADD7E7"/>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4" name="Freeform 42"/>
              <p:cNvSpPr>
                <a:spLocks/>
              </p:cNvSpPr>
              <p:nvPr/>
            </p:nvSpPr>
            <p:spPr bwMode="auto">
              <a:xfrm>
                <a:off x="1272" y="2587"/>
                <a:ext cx="24" cy="297"/>
              </a:xfrm>
              <a:custGeom>
                <a:avLst/>
                <a:gdLst/>
                <a:ahLst/>
                <a:cxnLst>
                  <a:cxn ang="0">
                    <a:pos x="0" y="8315"/>
                  </a:cxn>
                  <a:cxn ang="0">
                    <a:pos x="0" y="665"/>
                  </a:cxn>
                  <a:cxn ang="0">
                    <a:pos x="661" y="0"/>
                  </a:cxn>
                  <a:cxn ang="0">
                    <a:pos x="661" y="7650"/>
                  </a:cxn>
                  <a:cxn ang="0">
                    <a:pos x="0" y="8315"/>
                  </a:cxn>
                </a:cxnLst>
                <a:rect l="0" t="0" r="r" b="b"/>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3" name="Freeform 41"/>
              <p:cNvSpPr>
                <a:spLocks/>
              </p:cNvSpPr>
              <p:nvPr/>
            </p:nvSpPr>
            <p:spPr bwMode="auto">
              <a:xfrm>
                <a:off x="1269" y="2608"/>
                <a:ext cx="6" cy="276"/>
              </a:xfrm>
              <a:custGeom>
                <a:avLst/>
                <a:gdLst/>
                <a:ahLst/>
                <a:cxnLst>
                  <a:cxn ang="0">
                    <a:pos x="24" y="24"/>
                  </a:cxn>
                  <a:cxn ang="0">
                    <a:pos x="0" y="80"/>
                  </a:cxn>
                  <a:cxn ang="0">
                    <a:pos x="0" y="7730"/>
                  </a:cxn>
                  <a:cxn ang="0">
                    <a:pos x="162" y="7730"/>
                  </a:cxn>
                  <a:cxn ang="0">
                    <a:pos x="162" y="80"/>
                  </a:cxn>
                  <a:cxn ang="0">
                    <a:pos x="24" y="24"/>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24" y="24"/>
                  </a:cxn>
                </a:cxnLst>
                <a:rect l="0" t="0" r="r" b="b"/>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2" name="Freeform 40"/>
              <p:cNvSpPr>
                <a:spLocks/>
              </p:cNvSpPr>
              <p:nvPr/>
            </p:nvSpPr>
            <p:spPr bwMode="auto">
              <a:xfrm>
                <a:off x="1270" y="2584"/>
                <a:ext cx="29" cy="29"/>
              </a:xfrm>
              <a:custGeom>
                <a:avLst/>
                <a:gdLst/>
                <a:ahLst/>
                <a:cxnLst>
                  <a:cxn ang="0">
                    <a:pos x="797" y="82"/>
                  </a:cxn>
                  <a:cxn ang="0">
                    <a:pos x="659" y="25"/>
                  </a:cxn>
                  <a:cxn ang="0">
                    <a:pos x="0" y="691"/>
                  </a:cxn>
                  <a:cxn ang="0">
                    <a:pos x="113" y="805"/>
                  </a:cxn>
                  <a:cxn ang="0">
                    <a:pos x="774" y="139"/>
                  </a:cxn>
                  <a:cxn ang="0">
                    <a:pos x="797" y="82"/>
                  </a:cxn>
                  <a:cxn ang="0">
                    <a:pos x="774" y="139"/>
                  </a:cxn>
                  <a:cxn ang="0">
                    <a:pos x="780" y="132"/>
                  </a:cxn>
                  <a:cxn ang="0">
                    <a:pos x="786" y="124"/>
                  </a:cxn>
                  <a:cxn ang="0">
                    <a:pos x="790" y="117"/>
                  </a:cxn>
                  <a:cxn ang="0">
                    <a:pos x="794" y="109"/>
                  </a:cxn>
                  <a:cxn ang="0">
                    <a:pos x="796" y="102"/>
                  </a:cxn>
                  <a:cxn ang="0">
                    <a:pos x="798" y="94"/>
                  </a:cxn>
                  <a:cxn ang="0">
                    <a:pos x="798" y="86"/>
                  </a:cxn>
                  <a:cxn ang="0">
                    <a:pos x="798" y="79"/>
                  </a:cxn>
                  <a:cxn ang="0">
                    <a:pos x="797" y="71"/>
                  </a:cxn>
                  <a:cxn ang="0">
                    <a:pos x="796" y="64"/>
                  </a:cxn>
                  <a:cxn ang="0">
                    <a:pos x="794" y="57"/>
                  </a:cxn>
                  <a:cxn ang="0">
                    <a:pos x="791" y="50"/>
                  </a:cxn>
                  <a:cxn ang="0">
                    <a:pos x="787" y="43"/>
                  </a:cxn>
                  <a:cxn ang="0">
                    <a:pos x="783" y="37"/>
                  </a:cxn>
                  <a:cxn ang="0">
                    <a:pos x="778" y="31"/>
                  </a:cxn>
                  <a:cxn ang="0">
                    <a:pos x="773" y="24"/>
                  </a:cxn>
                  <a:cxn ang="0">
                    <a:pos x="768" y="19"/>
                  </a:cxn>
                  <a:cxn ang="0">
                    <a:pos x="762" y="15"/>
                  </a:cxn>
                  <a:cxn ang="0">
                    <a:pos x="755" y="11"/>
                  </a:cxn>
                  <a:cxn ang="0">
                    <a:pos x="749" y="7"/>
                  </a:cxn>
                  <a:cxn ang="0">
                    <a:pos x="742" y="4"/>
                  </a:cxn>
                  <a:cxn ang="0">
                    <a:pos x="735" y="2"/>
                  </a:cxn>
                  <a:cxn ang="0">
                    <a:pos x="727" y="1"/>
                  </a:cxn>
                  <a:cxn ang="0">
                    <a:pos x="720" y="0"/>
                  </a:cxn>
                  <a:cxn ang="0">
                    <a:pos x="712" y="0"/>
                  </a:cxn>
                  <a:cxn ang="0">
                    <a:pos x="704" y="1"/>
                  </a:cxn>
                  <a:cxn ang="0">
                    <a:pos x="696" y="2"/>
                  </a:cxn>
                  <a:cxn ang="0">
                    <a:pos x="688" y="5"/>
                  </a:cxn>
                  <a:cxn ang="0">
                    <a:pos x="681" y="8"/>
                  </a:cxn>
                  <a:cxn ang="0">
                    <a:pos x="673" y="13"/>
                  </a:cxn>
                  <a:cxn ang="0">
                    <a:pos x="666" y="18"/>
                  </a:cxn>
                  <a:cxn ang="0">
                    <a:pos x="659" y="25"/>
                  </a:cxn>
                  <a:cxn ang="0">
                    <a:pos x="797" y="82"/>
                  </a:cxn>
                </a:cxnLst>
                <a:rect l="0" t="0" r="r" b="b"/>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1" name="Freeform 39"/>
              <p:cNvSpPr>
                <a:spLocks/>
              </p:cNvSpPr>
              <p:nvPr/>
            </p:nvSpPr>
            <p:spPr bwMode="auto">
              <a:xfrm>
                <a:off x="1293" y="2587"/>
                <a:ext cx="6" cy="276"/>
              </a:xfrm>
              <a:custGeom>
                <a:avLst/>
                <a:gdLst/>
                <a:ahLst/>
                <a:cxnLst>
                  <a:cxn ang="0">
                    <a:pos x="139" y="7707"/>
                  </a:cxn>
                  <a:cxn ang="0">
                    <a:pos x="162" y="7650"/>
                  </a:cxn>
                  <a:cxn ang="0">
                    <a:pos x="162" y="0"/>
                  </a:cxn>
                  <a:cxn ang="0">
                    <a:pos x="0" y="0"/>
                  </a:cxn>
                  <a:cxn ang="0">
                    <a:pos x="0" y="7650"/>
                  </a:cxn>
                  <a:cxn ang="0">
                    <a:pos x="139" y="7707"/>
                  </a:cxn>
                  <a:cxn ang="0">
                    <a:pos x="0" y="7650"/>
                  </a:cxn>
                  <a:cxn ang="0">
                    <a:pos x="1" y="7660"/>
                  </a:cxn>
                  <a:cxn ang="0">
                    <a:pos x="2" y="7669"/>
                  </a:cxn>
                  <a:cxn ang="0">
                    <a:pos x="4" y="7678"/>
                  </a:cxn>
                  <a:cxn ang="0">
                    <a:pos x="7" y="7685"/>
                  </a:cxn>
                  <a:cxn ang="0">
                    <a:pos x="11" y="7693"/>
                  </a:cxn>
                  <a:cxn ang="0">
                    <a:pos x="15" y="7699"/>
                  </a:cxn>
                  <a:cxn ang="0">
                    <a:pos x="20" y="7705"/>
                  </a:cxn>
                  <a:cxn ang="0">
                    <a:pos x="25" y="7711"/>
                  </a:cxn>
                  <a:cxn ang="0">
                    <a:pos x="31" y="7715"/>
                  </a:cxn>
                  <a:cxn ang="0">
                    <a:pos x="37" y="7719"/>
                  </a:cxn>
                  <a:cxn ang="0">
                    <a:pos x="44" y="7723"/>
                  </a:cxn>
                  <a:cxn ang="0">
                    <a:pos x="51" y="7726"/>
                  </a:cxn>
                  <a:cxn ang="0">
                    <a:pos x="58" y="7728"/>
                  </a:cxn>
                  <a:cxn ang="0">
                    <a:pos x="66" y="7730"/>
                  </a:cxn>
                  <a:cxn ang="0">
                    <a:pos x="73" y="7730"/>
                  </a:cxn>
                  <a:cxn ang="0">
                    <a:pos x="82" y="7731"/>
                  </a:cxn>
                  <a:cxn ang="0">
                    <a:pos x="89" y="7730"/>
                  </a:cxn>
                  <a:cxn ang="0">
                    <a:pos x="97" y="7730"/>
                  </a:cxn>
                  <a:cxn ang="0">
                    <a:pos x="104" y="7728"/>
                  </a:cxn>
                  <a:cxn ang="0">
                    <a:pos x="111" y="7726"/>
                  </a:cxn>
                  <a:cxn ang="0">
                    <a:pos x="118" y="7723"/>
                  </a:cxn>
                  <a:cxn ang="0">
                    <a:pos x="125" y="7719"/>
                  </a:cxn>
                  <a:cxn ang="0">
                    <a:pos x="131" y="7715"/>
                  </a:cxn>
                  <a:cxn ang="0">
                    <a:pos x="137" y="7711"/>
                  </a:cxn>
                  <a:cxn ang="0">
                    <a:pos x="142" y="7705"/>
                  </a:cxn>
                  <a:cxn ang="0">
                    <a:pos x="147" y="7699"/>
                  </a:cxn>
                  <a:cxn ang="0">
                    <a:pos x="152" y="7693"/>
                  </a:cxn>
                  <a:cxn ang="0">
                    <a:pos x="155" y="7685"/>
                  </a:cxn>
                  <a:cxn ang="0">
                    <a:pos x="158" y="7678"/>
                  </a:cxn>
                  <a:cxn ang="0">
                    <a:pos x="160" y="7669"/>
                  </a:cxn>
                  <a:cxn ang="0">
                    <a:pos x="162" y="7660"/>
                  </a:cxn>
                  <a:cxn ang="0">
                    <a:pos x="162" y="7650"/>
                  </a:cxn>
                  <a:cxn ang="0">
                    <a:pos x="139" y="7707"/>
                  </a:cxn>
                </a:cxnLst>
                <a:rect l="0" t="0" r="r" b="b"/>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30" name="Freeform 38"/>
              <p:cNvSpPr>
                <a:spLocks/>
              </p:cNvSpPr>
              <p:nvPr/>
            </p:nvSpPr>
            <p:spPr bwMode="auto">
              <a:xfrm>
                <a:off x="1269" y="2858"/>
                <a:ext cx="29" cy="29"/>
              </a:xfrm>
              <a:custGeom>
                <a:avLst/>
                <a:gdLst/>
                <a:ahLst/>
                <a:cxnLst>
                  <a:cxn ang="0">
                    <a:pos x="1" y="722"/>
                  </a:cxn>
                  <a:cxn ang="0">
                    <a:pos x="138" y="779"/>
                  </a:cxn>
                  <a:cxn ang="0">
                    <a:pos x="799" y="114"/>
                  </a:cxn>
                  <a:cxn ang="0">
                    <a:pos x="684" y="0"/>
                  </a:cxn>
                  <a:cxn ang="0">
                    <a:pos x="25" y="665"/>
                  </a:cxn>
                  <a:cxn ang="0">
                    <a:pos x="1" y="722"/>
                  </a:cxn>
                  <a:cxn ang="0">
                    <a:pos x="25" y="665"/>
                  </a:cxn>
                  <a:cxn ang="0">
                    <a:pos x="18" y="673"/>
                  </a:cxn>
                  <a:cxn ang="0">
                    <a:pos x="12" y="680"/>
                  </a:cxn>
                  <a:cxn ang="0">
                    <a:pos x="8" y="688"/>
                  </a:cxn>
                  <a:cxn ang="0">
                    <a:pos x="5" y="695"/>
                  </a:cxn>
                  <a:cxn ang="0">
                    <a:pos x="2" y="703"/>
                  </a:cxn>
                  <a:cxn ang="0">
                    <a:pos x="0" y="711"/>
                  </a:cxn>
                  <a:cxn ang="0">
                    <a:pos x="0" y="718"/>
                  </a:cxn>
                  <a:cxn ang="0">
                    <a:pos x="0" y="726"/>
                  </a:cxn>
                  <a:cxn ang="0">
                    <a:pos x="1" y="734"/>
                  </a:cxn>
                  <a:cxn ang="0">
                    <a:pos x="2" y="741"/>
                  </a:cxn>
                  <a:cxn ang="0">
                    <a:pos x="4" y="748"/>
                  </a:cxn>
                  <a:cxn ang="0">
                    <a:pos x="7" y="755"/>
                  </a:cxn>
                  <a:cxn ang="0">
                    <a:pos x="11" y="761"/>
                  </a:cxn>
                  <a:cxn ang="0">
                    <a:pos x="15" y="768"/>
                  </a:cxn>
                  <a:cxn ang="0">
                    <a:pos x="20" y="774"/>
                  </a:cxn>
                  <a:cxn ang="0">
                    <a:pos x="25" y="779"/>
                  </a:cxn>
                  <a:cxn ang="0">
                    <a:pos x="30" y="784"/>
                  </a:cxn>
                  <a:cxn ang="0">
                    <a:pos x="36" y="789"/>
                  </a:cxn>
                  <a:cxn ang="0">
                    <a:pos x="43" y="793"/>
                  </a:cxn>
                  <a:cxn ang="0">
                    <a:pos x="49" y="797"/>
                  </a:cxn>
                  <a:cxn ang="0">
                    <a:pos x="56" y="800"/>
                  </a:cxn>
                  <a:cxn ang="0">
                    <a:pos x="63" y="803"/>
                  </a:cxn>
                  <a:cxn ang="0">
                    <a:pos x="71" y="804"/>
                  </a:cxn>
                  <a:cxn ang="0">
                    <a:pos x="78" y="805"/>
                  </a:cxn>
                  <a:cxn ang="0">
                    <a:pos x="86" y="805"/>
                  </a:cxn>
                  <a:cxn ang="0">
                    <a:pos x="93" y="804"/>
                  </a:cxn>
                  <a:cxn ang="0">
                    <a:pos x="101" y="803"/>
                  </a:cxn>
                  <a:cxn ang="0">
                    <a:pos x="109" y="800"/>
                  </a:cxn>
                  <a:cxn ang="0">
                    <a:pos x="116" y="795"/>
                  </a:cxn>
                  <a:cxn ang="0">
                    <a:pos x="124" y="791"/>
                  </a:cxn>
                  <a:cxn ang="0">
                    <a:pos x="131" y="785"/>
                  </a:cxn>
                  <a:cxn ang="0">
                    <a:pos x="138" y="779"/>
                  </a:cxn>
                  <a:cxn ang="0">
                    <a:pos x="1" y="722"/>
                  </a:cxn>
                </a:cxnLst>
                <a:rect l="0" t="0" r="r" b="b"/>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9" name="Freeform 37"/>
              <p:cNvSpPr>
                <a:spLocks/>
              </p:cNvSpPr>
              <p:nvPr/>
            </p:nvSpPr>
            <p:spPr bwMode="auto">
              <a:xfrm>
                <a:off x="1137" y="2587"/>
                <a:ext cx="159" cy="24"/>
              </a:xfrm>
              <a:custGeom>
                <a:avLst/>
                <a:gdLst/>
                <a:ahLst/>
                <a:cxnLst>
                  <a:cxn ang="0">
                    <a:pos x="3795" y="665"/>
                  </a:cxn>
                  <a:cxn ang="0">
                    <a:pos x="0" y="665"/>
                  </a:cxn>
                  <a:cxn ang="0">
                    <a:pos x="742" y="0"/>
                  </a:cxn>
                  <a:cxn ang="0">
                    <a:pos x="4456" y="0"/>
                  </a:cxn>
                  <a:cxn ang="0">
                    <a:pos x="3795" y="665"/>
                  </a:cxn>
                </a:cxnLst>
                <a:rect l="0" t="0" r="r" b="b"/>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8" name="Freeform 36"/>
              <p:cNvSpPr>
                <a:spLocks/>
              </p:cNvSpPr>
              <p:nvPr/>
            </p:nvSpPr>
            <p:spPr bwMode="auto">
              <a:xfrm>
                <a:off x="1134" y="2608"/>
                <a:ext cx="138" cy="6"/>
              </a:xfrm>
              <a:custGeom>
                <a:avLst/>
                <a:gdLst/>
                <a:ahLst/>
                <a:cxnLst>
                  <a:cxn ang="0">
                    <a:pos x="27" y="21"/>
                  </a:cxn>
                  <a:cxn ang="0">
                    <a:pos x="81" y="162"/>
                  </a:cxn>
                  <a:cxn ang="0">
                    <a:pos x="3876" y="162"/>
                  </a:cxn>
                  <a:cxn ang="0">
                    <a:pos x="3876" y="0"/>
                  </a:cxn>
                  <a:cxn ang="0">
                    <a:pos x="81" y="0"/>
                  </a:cxn>
                  <a:cxn ang="0">
                    <a:pos x="27" y="21"/>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27" y="21"/>
                  </a:cxn>
                </a:cxnLst>
                <a:rect l="0" t="0" r="r" b="b"/>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7" name="Freeform 35"/>
              <p:cNvSpPr>
                <a:spLocks/>
              </p:cNvSpPr>
              <p:nvPr/>
            </p:nvSpPr>
            <p:spPr bwMode="auto">
              <a:xfrm>
                <a:off x="1135" y="2584"/>
                <a:ext cx="31" cy="29"/>
              </a:xfrm>
              <a:custGeom>
                <a:avLst/>
                <a:gdLst/>
                <a:ahLst/>
                <a:cxnLst>
                  <a:cxn ang="0">
                    <a:pos x="796" y="1"/>
                  </a:cxn>
                  <a:cxn ang="0">
                    <a:pos x="743" y="22"/>
                  </a:cxn>
                  <a:cxn ang="0">
                    <a:pos x="0" y="688"/>
                  </a:cxn>
                  <a:cxn ang="0">
                    <a:pos x="108" y="808"/>
                  </a:cxn>
                  <a:cxn ang="0">
                    <a:pos x="851" y="142"/>
                  </a:cxn>
                  <a:cxn ang="0">
                    <a:pos x="796" y="1"/>
                  </a:cxn>
                  <a:cxn ang="0">
                    <a:pos x="851" y="142"/>
                  </a:cxn>
                  <a:cxn ang="0">
                    <a:pos x="858" y="135"/>
                  </a:cxn>
                  <a:cxn ang="0">
                    <a:pos x="864" y="128"/>
                  </a:cxn>
                  <a:cxn ang="0">
                    <a:pos x="868" y="121"/>
                  </a:cxn>
                  <a:cxn ang="0">
                    <a:pos x="872" y="114"/>
                  </a:cxn>
                  <a:cxn ang="0">
                    <a:pos x="875" y="106"/>
                  </a:cxn>
                  <a:cxn ang="0">
                    <a:pos x="877" y="99"/>
                  </a:cxn>
                  <a:cxn ang="0">
                    <a:pos x="878" y="91"/>
                  </a:cxn>
                  <a:cxn ang="0">
                    <a:pos x="879" y="83"/>
                  </a:cxn>
                  <a:cxn ang="0">
                    <a:pos x="878" y="76"/>
                  </a:cxn>
                  <a:cxn ang="0">
                    <a:pos x="877" y="69"/>
                  </a:cxn>
                  <a:cxn ang="0">
                    <a:pos x="875" y="61"/>
                  </a:cxn>
                  <a:cxn ang="0">
                    <a:pos x="873" y="54"/>
                  </a:cxn>
                  <a:cxn ang="0">
                    <a:pos x="870" y="48"/>
                  </a:cxn>
                  <a:cxn ang="0">
                    <a:pos x="866" y="41"/>
                  </a:cxn>
                  <a:cxn ang="0">
                    <a:pos x="862" y="35"/>
                  </a:cxn>
                  <a:cxn ang="0">
                    <a:pos x="857" y="28"/>
                  </a:cxn>
                  <a:cxn ang="0">
                    <a:pos x="852" y="23"/>
                  </a:cxn>
                  <a:cxn ang="0">
                    <a:pos x="846" y="18"/>
                  </a:cxn>
                  <a:cxn ang="0">
                    <a:pos x="840" y="13"/>
                  </a:cxn>
                  <a:cxn ang="0">
                    <a:pos x="834" y="9"/>
                  </a:cxn>
                  <a:cxn ang="0">
                    <a:pos x="827" y="6"/>
                  </a:cxn>
                  <a:cxn ang="0">
                    <a:pos x="820" y="3"/>
                  </a:cxn>
                  <a:cxn ang="0">
                    <a:pos x="813" y="1"/>
                  </a:cxn>
                  <a:cxn ang="0">
                    <a:pos x="804" y="0"/>
                  </a:cxn>
                  <a:cxn ang="0">
                    <a:pos x="797" y="0"/>
                  </a:cxn>
                  <a:cxn ang="0">
                    <a:pos x="789" y="0"/>
                  </a:cxn>
                  <a:cxn ang="0">
                    <a:pos x="781" y="1"/>
                  </a:cxn>
                  <a:cxn ang="0">
                    <a:pos x="774" y="3"/>
                  </a:cxn>
                  <a:cxn ang="0">
                    <a:pos x="766" y="6"/>
                  </a:cxn>
                  <a:cxn ang="0">
                    <a:pos x="758" y="10"/>
                  </a:cxn>
                  <a:cxn ang="0">
                    <a:pos x="750" y="16"/>
                  </a:cxn>
                  <a:cxn ang="0">
                    <a:pos x="743" y="22"/>
                  </a:cxn>
                  <a:cxn ang="0">
                    <a:pos x="796" y="1"/>
                  </a:cxn>
                </a:cxnLst>
                <a:rect l="0" t="0" r="r" b="b"/>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6" name="Freeform 34"/>
              <p:cNvSpPr>
                <a:spLocks/>
              </p:cNvSpPr>
              <p:nvPr/>
            </p:nvSpPr>
            <p:spPr bwMode="auto">
              <a:xfrm>
                <a:off x="1163" y="2584"/>
                <a:ext cx="136" cy="6"/>
              </a:xfrm>
              <a:custGeom>
                <a:avLst/>
                <a:gdLst/>
                <a:ahLst/>
                <a:cxnLst>
                  <a:cxn ang="0">
                    <a:pos x="3771" y="138"/>
                  </a:cxn>
                  <a:cxn ang="0">
                    <a:pos x="3714" y="0"/>
                  </a:cxn>
                  <a:cxn ang="0">
                    <a:pos x="0" y="0"/>
                  </a:cxn>
                  <a:cxn ang="0">
                    <a:pos x="0" y="163"/>
                  </a:cxn>
                  <a:cxn ang="0">
                    <a:pos x="3714" y="163"/>
                  </a:cxn>
                  <a:cxn ang="0">
                    <a:pos x="3771" y="138"/>
                  </a:cxn>
                  <a:cxn ang="0">
                    <a:pos x="3714" y="163"/>
                  </a:cxn>
                  <a:cxn ang="0">
                    <a:pos x="3723" y="163"/>
                  </a:cxn>
                  <a:cxn ang="0">
                    <a:pos x="3733" y="161"/>
                  </a:cxn>
                  <a:cxn ang="0">
                    <a:pos x="3741" y="159"/>
                  </a:cxn>
                  <a:cxn ang="0">
                    <a:pos x="3749" y="156"/>
                  </a:cxn>
                  <a:cxn ang="0">
                    <a:pos x="3756" y="151"/>
                  </a:cxn>
                  <a:cxn ang="0">
                    <a:pos x="3763" y="147"/>
                  </a:cxn>
                  <a:cxn ang="0">
                    <a:pos x="3769" y="142"/>
                  </a:cxn>
                  <a:cxn ang="0">
                    <a:pos x="3774" y="137"/>
                  </a:cxn>
                  <a:cxn ang="0">
                    <a:pos x="3779" y="131"/>
                  </a:cxn>
                  <a:cxn ang="0">
                    <a:pos x="3783" y="125"/>
                  </a:cxn>
                  <a:cxn ang="0">
                    <a:pos x="3786" y="118"/>
                  </a:cxn>
                  <a:cxn ang="0">
                    <a:pos x="3789" y="111"/>
                  </a:cxn>
                  <a:cxn ang="0">
                    <a:pos x="3791" y="104"/>
                  </a:cxn>
                  <a:cxn ang="0">
                    <a:pos x="3793" y="96"/>
                  </a:cxn>
                  <a:cxn ang="0">
                    <a:pos x="3794" y="89"/>
                  </a:cxn>
                  <a:cxn ang="0">
                    <a:pos x="3794" y="81"/>
                  </a:cxn>
                  <a:cxn ang="0">
                    <a:pos x="3794" y="74"/>
                  </a:cxn>
                  <a:cxn ang="0">
                    <a:pos x="3793" y="66"/>
                  </a:cxn>
                  <a:cxn ang="0">
                    <a:pos x="3791" y="59"/>
                  </a:cxn>
                  <a:cxn ang="0">
                    <a:pos x="3789" y="52"/>
                  </a:cxn>
                  <a:cxn ang="0">
                    <a:pos x="3786" y="45"/>
                  </a:cxn>
                  <a:cxn ang="0">
                    <a:pos x="3783" y="38"/>
                  </a:cxn>
                  <a:cxn ang="0">
                    <a:pos x="3779" y="32"/>
                  </a:cxn>
                  <a:cxn ang="0">
                    <a:pos x="3774" y="25"/>
                  </a:cxn>
                  <a:cxn ang="0">
                    <a:pos x="3769" y="20"/>
                  </a:cxn>
                  <a:cxn ang="0">
                    <a:pos x="3763" y="15"/>
                  </a:cxn>
                  <a:cxn ang="0">
                    <a:pos x="3756" y="10"/>
                  </a:cxn>
                  <a:cxn ang="0">
                    <a:pos x="3749" y="7"/>
                  </a:cxn>
                  <a:cxn ang="0">
                    <a:pos x="3741" y="4"/>
                  </a:cxn>
                  <a:cxn ang="0">
                    <a:pos x="3733" y="2"/>
                  </a:cxn>
                  <a:cxn ang="0">
                    <a:pos x="3723" y="0"/>
                  </a:cxn>
                  <a:cxn ang="0">
                    <a:pos x="3714" y="0"/>
                  </a:cxn>
                  <a:cxn ang="0">
                    <a:pos x="3771" y="138"/>
                  </a:cxn>
                </a:cxnLst>
                <a:rect l="0" t="0" r="r" b="b"/>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5" name="Freeform 33"/>
              <p:cNvSpPr>
                <a:spLocks/>
              </p:cNvSpPr>
              <p:nvPr/>
            </p:nvSpPr>
            <p:spPr bwMode="auto">
              <a:xfrm>
                <a:off x="1269" y="2585"/>
                <a:ext cx="29" cy="29"/>
              </a:xfrm>
              <a:custGeom>
                <a:avLst/>
                <a:gdLst/>
                <a:ahLst/>
                <a:cxnLst>
                  <a:cxn ang="0">
                    <a:pos x="81" y="804"/>
                  </a:cxn>
                  <a:cxn ang="0">
                    <a:pos x="138" y="780"/>
                  </a:cxn>
                  <a:cxn ang="0">
                    <a:pos x="799" y="114"/>
                  </a:cxn>
                  <a:cxn ang="0">
                    <a:pos x="684" y="0"/>
                  </a:cxn>
                  <a:cxn ang="0">
                    <a:pos x="25" y="666"/>
                  </a:cxn>
                  <a:cxn ang="0">
                    <a:pos x="81" y="804"/>
                  </a:cxn>
                  <a:cxn ang="0">
                    <a:pos x="25" y="666"/>
                  </a:cxn>
                  <a:cxn ang="0">
                    <a:pos x="18" y="673"/>
                  </a:cxn>
                  <a:cxn ang="0">
                    <a:pos x="12" y="680"/>
                  </a:cxn>
                  <a:cxn ang="0">
                    <a:pos x="8" y="688"/>
                  </a:cxn>
                  <a:cxn ang="0">
                    <a:pos x="5" y="696"/>
                  </a:cxn>
                  <a:cxn ang="0">
                    <a:pos x="2" y="703"/>
                  </a:cxn>
                  <a:cxn ang="0">
                    <a:pos x="0" y="711"/>
                  </a:cxn>
                  <a:cxn ang="0">
                    <a:pos x="0" y="719"/>
                  </a:cxn>
                  <a:cxn ang="0">
                    <a:pos x="0" y="726"/>
                  </a:cxn>
                  <a:cxn ang="0">
                    <a:pos x="1" y="734"/>
                  </a:cxn>
                  <a:cxn ang="0">
                    <a:pos x="2" y="741"/>
                  </a:cxn>
                  <a:cxn ang="0">
                    <a:pos x="4" y="748"/>
                  </a:cxn>
                  <a:cxn ang="0">
                    <a:pos x="7" y="755"/>
                  </a:cxn>
                  <a:cxn ang="0">
                    <a:pos x="11" y="763"/>
                  </a:cxn>
                  <a:cxn ang="0">
                    <a:pos x="15" y="769"/>
                  </a:cxn>
                  <a:cxn ang="0">
                    <a:pos x="20" y="775"/>
                  </a:cxn>
                  <a:cxn ang="0">
                    <a:pos x="25" y="780"/>
                  </a:cxn>
                  <a:cxn ang="0">
                    <a:pos x="30" y="785"/>
                  </a:cxn>
                  <a:cxn ang="0">
                    <a:pos x="36" y="790"/>
                  </a:cxn>
                  <a:cxn ang="0">
                    <a:pos x="43" y="794"/>
                  </a:cxn>
                  <a:cxn ang="0">
                    <a:pos x="49" y="798"/>
                  </a:cxn>
                  <a:cxn ang="0">
                    <a:pos x="56" y="800"/>
                  </a:cxn>
                  <a:cxn ang="0">
                    <a:pos x="63" y="803"/>
                  </a:cxn>
                  <a:cxn ang="0">
                    <a:pos x="71" y="804"/>
                  </a:cxn>
                  <a:cxn ang="0">
                    <a:pos x="78" y="805"/>
                  </a:cxn>
                  <a:cxn ang="0">
                    <a:pos x="86" y="805"/>
                  </a:cxn>
                  <a:cxn ang="0">
                    <a:pos x="93" y="804"/>
                  </a:cxn>
                  <a:cxn ang="0">
                    <a:pos x="101" y="803"/>
                  </a:cxn>
                  <a:cxn ang="0">
                    <a:pos x="109" y="800"/>
                  </a:cxn>
                  <a:cxn ang="0">
                    <a:pos x="116" y="797"/>
                  </a:cxn>
                  <a:cxn ang="0">
                    <a:pos x="124" y="792"/>
                  </a:cxn>
                  <a:cxn ang="0">
                    <a:pos x="131" y="787"/>
                  </a:cxn>
                  <a:cxn ang="0">
                    <a:pos x="138" y="780"/>
                  </a:cxn>
                  <a:cxn ang="0">
                    <a:pos x="81" y="804"/>
                  </a:cxn>
                </a:cxnLst>
                <a:rect l="0" t="0" r="r" b="b"/>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4" name="Rectangle 32"/>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223" name="Freeform 31"/>
              <p:cNvSpPr>
                <a:spLocks/>
              </p:cNvSpPr>
              <p:nvPr/>
            </p:nvSpPr>
            <p:spPr bwMode="auto">
              <a:xfrm>
                <a:off x="1134" y="2611"/>
                <a:ext cx="5" cy="276"/>
              </a:xfrm>
              <a:custGeom>
                <a:avLst/>
                <a:gdLst/>
                <a:ahLst/>
                <a:cxnLst>
                  <a:cxn ang="0">
                    <a:pos x="81" y="7732"/>
                  </a:cxn>
                  <a:cxn ang="0">
                    <a:pos x="162" y="7650"/>
                  </a:cxn>
                  <a:cxn ang="0">
                    <a:pos x="162" y="0"/>
                  </a:cxn>
                  <a:cxn ang="0">
                    <a:pos x="0" y="0"/>
                  </a:cxn>
                  <a:cxn ang="0">
                    <a:pos x="0" y="7650"/>
                  </a:cxn>
                  <a:cxn ang="0">
                    <a:pos x="81" y="7732"/>
                  </a:cxn>
                  <a:cxn ang="0">
                    <a:pos x="0" y="7650"/>
                  </a:cxn>
                  <a:cxn ang="0">
                    <a:pos x="1" y="7660"/>
                  </a:cxn>
                  <a:cxn ang="0">
                    <a:pos x="2" y="7669"/>
                  </a:cxn>
                  <a:cxn ang="0">
                    <a:pos x="4" y="7678"/>
                  </a:cxn>
                  <a:cxn ang="0">
                    <a:pos x="7" y="7685"/>
                  </a:cxn>
                  <a:cxn ang="0">
                    <a:pos x="11" y="7693"/>
                  </a:cxn>
                  <a:cxn ang="0">
                    <a:pos x="15" y="7699"/>
                  </a:cxn>
                  <a:cxn ang="0">
                    <a:pos x="20" y="7705"/>
                  </a:cxn>
                  <a:cxn ang="0">
                    <a:pos x="26" y="7711"/>
                  </a:cxn>
                  <a:cxn ang="0">
                    <a:pos x="31" y="7715"/>
                  </a:cxn>
                  <a:cxn ang="0">
                    <a:pos x="38" y="7719"/>
                  </a:cxn>
                  <a:cxn ang="0">
                    <a:pos x="44" y="7723"/>
                  </a:cxn>
                  <a:cxn ang="0">
                    <a:pos x="51" y="7727"/>
                  </a:cxn>
                  <a:cxn ang="0">
                    <a:pos x="58" y="7729"/>
                  </a:cxn>
                  <a:cxn ang="0">
                    <a:pos x="66" y="7731"/>
                  </a:cxn>
                  <a:cxn ang="0">
                    <a:pos x="73" y="7731"/>
                  </a:cxn>
                  <a:cxn ang="0">
                    <a:pos x="81" y="7732"/>
                  </a:cxn>
                  <a:cxn ang="0">
                    <a:pos x="88" y="7731"/>
                  </a:cxn>
                  <a:cxn ang="0">
                    <a:pos x="97" y="7731"/>
                  </a:cxn>
                  <a:cxn ang="0">
                    <a:pos x="104" y="7729"/>
                  </a:cxn>
                  <a:cxn ang="0">
                    <a:pos x="111" y="7727"/>
                  </a:cxn>
                  <a:cxn ang="0">
                    <a:pos x="118" y="7723"/>
                  </a:cxn>
                  <a:cxn ang="0">
                    <a:pos x="125" y="7719"/>
                  </a:cxn>
                  <a:cxn ang="0">
                    <a:pos x="131" y="7715"/>
                  </a:cxn>
                  <a:cxn ang="0">
                    <a:pos x="137" y="7711"/>
                  </a:cxn>
                  <a:cxn ang="0">
                    <a:pos x="143" y="7705"/>
                  </a:cxn>
                  <a:cxn ang="0">
                    <a:pos x="148" y="7699"/>
                  </a:cxn>
                  <a:cxn ang="0">
                    <a:pos x="152" y="7693"/>
                  </a:cxn>
                  <a:cxn ang="0">
                    <a:pos x="156" y="7685"/>
                  </a:cxn>
                  <a:cxn ang="0">
                    <a:pos x="158" y="7678"/>
                  </a:cxn>
                  <a:cxn ang="0">
                    <a:pos x="161" y="7669"/>
                  </a:cxn>
                  <a:cxn ang="0">
                    <a:pos x="162" y="7660"/>
                  </a:cxn>
                  <a:cxn ang="0">
                    <a:pos x="162" y="7650"/>
                  </a:cxn>
                  <a:cxn ang="0">
                    <a:pos x="81" y="7732"/>
                  </a:cxn>
                </a:cxnLst>
                <a:rect l="0" t="0" r="r" b="b"/>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2" name="Freeform 30"/>
              <p:cNvSpPr>
                <a:spLocks/>
              </p:cNvSpPr>
              <p:nvPr/>
            </p:nvSpPr>
            <p:spPr bwMode="auto">
              <a:xfrm>
                <a:off x="1137" y="2881"/>
                <a:ext cx="138" cy="6"/>
              </a:xfrm>
              <a:custGeom>
                <a:avLst/>
                <a:gdLst/>
                <a:ahLst/>
                <a:cxnLst>
                  <a:cxn ang="0">
                    <a:pos x="3877" y="81"/>
                  </a:cxn>
                  <a:cxn ang="0">
                    <a:pos x="3795" y="0"/>
                  </a:cxn>
                  <a:cxn ang="0">
                    <a:pos x="0" y="0"/>
                  </a:cxn>
                  <a:cxn ang="0">
                    <a:pos x="0" y="163"/>
                  </a:cxn>
                  <a:cxn ang="0">
                    <a:pos x="3795" y="163"/>
                  </a:cxn>
                  <a:cxn ang="0">
                    <a:pos x="3877" y="81"/>
                  </a:cxn>
                  <a:cxn ang="0">
                    <a:pos x="3795" y="163"/>
                  </a:cxn>
                  <a:cxn ang="0">
                    <a:pos x="3805" y="162"/>
                  </a:cxn>
                  <a:cxn ang="0">
                    <a:pos x="3814" y="161"/>
                  </a:cxn>
                  <a:cxn ang="0">
                    <a:pos x="3823" y="159"/>
                  </a:cxn>
                  <a:cxn ang="0">
                    <a:pos x="3831" y="156"/>
                  </a:cxn>
                  <a:cxn ang="0">
                    <a:pos x="3838" y="151"/>
                  </a:cxn>
                  <a:cxn ang="0">
                    <a:pos x="3845" y="147"/>
                  </a:cxn>
                  <a:cxn ang="0">
                    <a:pos x="3850" y="142"/>
                  </a:cxn>
                  <a:cxn ang="0">
                    <a:pos x="3856" y="137"/>
                  </a:cxn>
                  <a:cxn ang="0">
                    <a:pos x="3862" y="131"/>
                  </a:cxn>
                  <a:cxn ang="0">
                    <a:pos x="3866" y="124"/>
                  </a:cxn>
                  <a:cxn ang="0">
                    <a:pos x="3869" y="118"/>
                  </a:cxn>
                  <a:cxn ang="0">
                    <a:pos x="3872" y="111"/>
                  </a:cxn>
                  <a:cxn ang="0">
                    <a:pos x="3874" y="104"/>
                  </a:cxn>
                  <a:cxn ang="0">
                    <a:pos x="3876" y="96"/>
                  </a:cxn>
                  <a:cxn ang="0">
                    <a:pos x="3877" y="89"/>
                  </a:cxn>
                  <a:cxn ang="0">
                    <a:pos x="3877" y="81"/>
                  </a:cxn>
                  <a:cxn ang="0">
                    <a:pos x="3877" y="74"/>
                  </a:cxn>
                  <a:cxn ang="0">
                    <a:pos x="3876" y="66"/>
                  </a:cxn>
                  <a:cxn ang="0">
                    <a:pos x="3874" y="59"/>
                  </a:cxn>
                  <a:cxn ang="0">
                    <a:pos x="3872" y="52"/>
                  </a:cxn>
                  <a:cxn ang="0">
                    <a:pos x="3869" y="45"/>
                  </a:cxn>
                  <a:cxn ang="0">
                    <a:pos x="3866" y="38"/>
                  </a:cxn>
                  <a:cxn ang="0">
                    <a:pos x="3862" y="32"/>
                  </a:cxn>
                  <a:cxn ang="0">
                    <a:pos x="3856" y="25"/>
                  </a:cxn>
                  <a:cxn ang="0">
                    <a:pos x="3850" y="19"/>
                  </a:cxn>
                  <a:cxn ang="0">
                    <a:pos x="3845" y="15"/>
                  </a:cxn>
                  <a:cxn ang="0">
                    <a:pos x="3838" y="10"/>
                  </a:cxn>
                  <a:cxn ang="0">
                    <a:pos x="3831" y="7"/>
                  </a:cxn>
                  <a:cxn ang="0">
                    <a:pos x="3823" y="4"/>
                  </a:cxn>
                  <a:cxn ang="0">
                    <a:pos x="3814" y="1"/>
                  </a:cxn>
                  <a:cxn ang="0">
                    <a:pos x="3805" y="0"/>
                  </a:cxn>
                  <a:cxn ang="0">
                    <a:pos x="3795" y="0"/>
                  </a:cxn>
                  <a:cxn ang="0">
                    <a:pos x="3877" y="81"/>
                  </a:cxn>
                </a:cxnLst>
                <a:rect l="0" t="0" r="r" b="b"/>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1" name="Freeform 29"/>
              <p:cNvSpPr>
                <a:spLocks/>
              </p:cNvSpPr>
              <p:nvPr/>
            </p:nvSpPr>
            <p:spPr bwMode="auto">
              <a:xfrm>
                <a:off x="1269" y="2608"/>
                <a:ext cx="6" cy="276"/>
              </a:xfrm>
              <a:custGeom>
                <a:avLst/>
                <a:gdLst/>
                <a:ahLst/>
                <a:cxnLst>
                  <a:cxn ang="0">
                    <a:pos x="80" y="0"/>
                  </a:cxn>
                  <a:cxn ang="0">
                    <a:pos x="0" y="80"/>
                  </a:cxn>
                  <a:cxn ang="0">
                    <a:pos x="0" y="7730"/>
                  </a:cxn>
                  <a:cxn ang="0">
                    <a:pos x="162" y="7730"/>
                  </a:cxn>
                  <a:cxn ang="0">
                    <a:pos x="162" y="80"/>
                  </a:cxn>
                  <a:cxn ang="0">
                    <a:pos x="80" y="0"/>
                  </a:cxn>
                  <a:cxn ang="0">
                    <a:pos x="162" y="80"/>
                  </a:cxn>
                  <a:cxn ang="0">
                    <a:pos x="162" y="71"/>
                  </a:cxn>
                  <a:cxn ang="0">
                    <a:pos x="160" y="62"/>
                  </a:cxn>
                  <a:cxn ang="0">
                    <a:pos x="158" y="53"/>
                  </a:cxn>
                  <a:cxn ang="0">
                    <a:pos x="155" y="45"/>
                  </a:cxn>
                  <a:cxn ang="0">
                    <a:pos x="151" y="38"/>
                  </a:cxn>
                  <a:cxn ang="0">
                    <a:pos x="147" y="31"/>
                  </a:cxn>
                  <a:cxn ang="0">
                    <a:pos x="141" y="25"/>
                  </a:cxn>
                  <a:cxn ang="0">
                    <a:pos x="136" y="20"/>
                  </a:cxn>
                  <a:cxn ang="0">
                    <a:pos x="130" y="15"/>
                  </a:cxn>
                  <a:cxn ang="0">
                    <a:pos x="124" y="11"/>
                  </a:cxn>
                  <a:cxn ang="0">
                    <a:pos x="117" y="8"/>
                  </a:cxn>
                  <a:cxn ang="0">
                    <a:pos x="110" y="5"/>
                  </a:cxn>
                  <a:cxn ang="0">
                    <a:pos x="103" y="3"/>
                  </a:cxn>
                  <a:cxn ang="0">
                    <a:pos x="95" y="1"/>
                  </a:cxn>
                  <a:cxn ang="0">
                    <a:pos x="88" y="0"/>
                  </a:cxn>
                  <a:cxn ang="0">
                    <a:pos x="80" y="0"/>
                  </a:cxn>
                  <a:cxn ang="0">
                    <a:pos x="73" y="0"/>
                  </a:cxn>
                  <a:cxn ang="0">
                    <a:pos x="65" y="1"/>
                  </a:cxn>
                  <a:cxn ang="0">
                    <a:pos x="58" y="3"/>
                  </a:cxn>
                  <a:cxn ang="0">
                    <a:pos x="51" y="5"/>
                  </a:cxn>
                  <a:cxn ang="0">
                    <a:pos x="44" y="8"/>
                  </a:cxn>
                  <a:cxn ang="0">
                    <a:pos x="37" y="11"/>
                  </a:cxn>
                  <a:cxn ang="0">
                    <a:pos x="31" y="15"/>
                  </a:cxn>
                  <a:cxn ang="0">
                    <a:pos x="25" y="20"/>
                  </a:cxn>
                  <a:cxn ang="0">
                    <a:pos x="20" y="25"/>
                  </a:cxn>
                  <a:cxn ang="0">
                    <a:pos x="15" y="31"/>
                  </a:cxn>
                  <a:cxn ang="0">
                    <a:pos x="10" y="38"/>
                  </a:cxn>
                  <a:cxn ang="0">
                    <a:pos x="7" y="45"/>
                  </a:cxn>
                  <a:cxn ang="0">
                    <a:pos x="4" y="53"/>
                  </a:cxn>
                  <a:cxn ang="0">
                    <a:pos x="2" y="62"/>
                  </a:cxn>
                  <a:cxn ang="0">
                    <a:pos x="0" y="71"/>
                  </a:cxn>
                  <a:cxn ang="0">
                    <a:pos x="0" y="80"/>
                  </a:cxn>
                  <a:cxn ang="0">
                    <a:pos x="80" y="0"/>
                  </a:cxn>
                </a:cxnLst>
                <a:rect l="0" t="0" r="r" b="b"/>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20" name="Freeform 28"/>
              <p:cNvSpPr>
                <a:spLocks/>
              </p:cNvSpPr>
              <p:nvPr/>
            </p:nvSpPr>
            <p:spPr bwMode="auto">
              <a:xfrm>
                <a:off x="1134" y="2608"/>
                <a:ext cx="138" cy="6"/>
              </a:xfrm>
              <a:custGeom>
                <a:avLst/>
                <a:gdLst/>
                <a:ahLst/>
                <a:cxnLst>
                  <a:cxn ang="0">
                    <a:pos x="0" y="80"/>
                  </a:cxn>
                  <a:cxn ang="0">
                    <a:pos x="81" y="162"/>
                  </a:cxn>
                  <a:cxn ang="0">
                    <a:pos x="3876" y="162"/>
                  </a:cxn>
                  <a:cxn ang="0">
                    <a:pos x="3876" y="0"/>
                  </a:cxn>
                  <a:cxn ang="0">
                    <a:pos x="81" y="0"/>
                  </a:cxn>
                  <a:cxn ang="0">
                    <a:pos x="0" y="80"/>
                  </a:cxn>
                  <a:cxn ang="0">
                    <a:pos x="81" y="0"/>
                  </a:cxn>
                  <a:cxn ang="0">
                    <a:pos x="71" y="0"/>
                  </a:cxn>
                  <a:cxn ang="0">
                    <a:pos x="62" y="2"/>
                  </a:cxn>
                  <a:cxn ang="0">
                    <a:pos x="53" y="4"/>
                  </a:cxn>
                  <a:cxn ang="0">
                    <a:pos x="46" y="7"/>
                  </a:cxn>
                  <a:cxn ang="0">
                    <a:pos x="38" y="10"/>
                  </a:cxn>
                  <a:cxn ang="0">
                    <a:pos x="32" y="15"/>
                  </a:cxn>
                  <a:cxn ang="0">
                    <a:pos x="26" y="20"/>
                  </a:cxn>
                  <a:cxn ang="0">
                    <a:pos x="21" y="25"/>
                  </a:cxn>
                  <a:cxn ang="0">
                    <a:pos x="16" y="31"/>
                  </a:cxn>
                  <a:cxn ang="0">
                    <a:pos x="12" y="37"/>
                  </a:cxn>
                  <a:cxn ang="0">
                    <a:pos x="8" y="44"/>
                  </a:cxn>
                  <a:cxn ang="0">
                    <a:pos x="5" y="51"/>
                  </a:cxn>
                  <a:cxn ang="0">
                    <a:pos x="3" y="58"/>
                  </a:cxn>
                  <a:cxn ang="0">
                    <a:pos x="2" y="65"/>
                  </a:cxn>
                  <a:cxn ang="0">
                    <a:pos x="1" y="73"/>
                  </a:cxn>
                  <a:cxn ang="0">
                    <a:pos x="0" y="80"/>
                  </a:cxn>
                  <a:cxn ang="0">
                    <a:pos x="1" y="88"/>
                  </a:cxn>
                  <a:cxn ang="0">
                    <a:pos x="2" y="95"/>
                  </a:cxn>
                  <a:cxn ang="0">
                    <a:pos x="3" y="103"/>
                  </a:cxn>
                  <a:cxn ang="0">
                    <a:pos x="5" y="110"/>
                  </a:cxn>
                  <a:cxn ang="0">
                    <a:pos x="8" y="117"/>
                  </a:cxn>
                  <a:cxn ang="0">
                    <a:pos x="12" y="125"/>
                  </a:cxn>
                  <a:cxn ang="0">
                    <a:pos x="16" y="131"/>
                  </a:cxn>
                  <a:cxn ang="0">
                    <a:pos x="21" y="137"/>
                  </a:cxn>
                  <a:cxn ang="0">
                    <a:pos x="26" y="142"/>
                  </a:cxn>
                  <a:cxn ang="0">
                    <a:pos x="32" y="147"/>
                  </a:cxn>
                  <a:cxn ang="0">
                    <a:pos x="38" y="151"/>
                  </a:cxn>
                  <a:cxn ang="0">
                    <a:pos x="46" y="155"/>
                  </a:cxn>
                  <a:cxn ang="0">
                    <a:pos x="53" y="158"/>
                  </a:cxn>
                  <a:cxn ang="0">
                    <a:pos x="62" y="160"/>
                  </a:cxn>
                  <a:cxn ang="0">
                    <a:pos x="71" y="162"/>
                  </a:cxn>
                  <a:cxn ang="0">
                    <a:pos x="81" y="162"/>
                  </a:cxn>
                  <a:cxn ang="0">
                    <a:pos x="0" y="80"/>
                  </a:cxn>
                </a:cxnLst>
                <a:rect l="0" t="0" r="r" b="b"/>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8218" name="Text Box 26"/>
            <p:cNvSpPr txBox="1">
              <a:spLocks noChangeArrowheads="1"/>
            </p:cNvSpPr>
            <p:nvPr/>
          </p:nvSpPr>
          <p:spPr bwMode="auto">
            <a:xfrm>
              <a:off x="7379" y="10743"/>
              <a:ext cx="515" cy="465"/>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2</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217" name="Text Box 25"/>
            <p:cNvSpPr txBox="1">
              <a:spLocks noChangeArrowheads="1"/>
            </p:cNvSpPr>
            <p:nvPr/>
          </p:nvSpPr>
          <p:spPr bwMode="auto">
            <a:xfrm>
              <a:off x="7475" y="14561"/>
              <a:ext cx="514" cy="465"/>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3</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216" name="Text Box 24"/>
            <p:cNvSpPr txBox="1">
              <a:spLocks noChangeArrowheads="1"/>
            </p:cNvSpPr>
            <p:nvPr/>
          </p:nvSpPr>
          <p:spPr bwMode="auto">
            <a:xfrm>
              <a:off x="4983" y="14561"/>
              <a:ext cx="515" cy="465"/>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4</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215" name="Line 23"/>
            <p:cNvSpPr>
              <a:spLocks noChangeShapeType="1"/>
            </p:cNvSpPr>
            <p:nvPr/>
          </p:nvSpPr>
          <p:spPr bwMode="auto">
            <a:xfrm>
              <a:off x="2860" y="12369"/>
              <a:ext cx="0" cy="1361"/>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14" name="Line 22"/>
            <p:cNvSpPr>
              <a:spLocks noChangeShapeType="1"/>
            </p:cNvSpPr>
            <p:nvPr/>
          </p:nvSpPr>
          <p:spPr bwMode="auto">
            <a:xfrm>
              <a:off x="2956" y="12369"/>
              <a:ext cx="0" cy="1361"/>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13" name="Line 21"/>
            <p:cNvSpPr>
              <a:spLocks noChangeShapeType="1"/>
            </p:cNvSpPr>
            <p:nvPr/>
          </p:nvSpPr>
          <p:spPr bwMode="auto">
            <a:xfrm>
              <a:off x="3051" y="12369"/>
              <a:ext cx="0" cy="1361"/>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12" name="Line 20"/>
            <p:cNvSpPr>
              <a:spLocks noChangeShapeType="1"/>
            </p:cNvSpPr>
            <p:nvPr/>
          </p:nvSpPr>
          <p:spPr bwMode="auto">
            <a:xfrm>
              <a:off x="3149" y="12369"/>
              <a:ext cx="0" cy="1361"/>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211" name="Text Box 19"/>
            <p:cNvSpPr txBox="1">
              <a:spLocks noChangeArrowheads="1"/>
            </p:cNvSpPr>
            <p:nvPr/>
          </p:nvSpPr>
          <p:spPr bwMode="auto">
            <a:xfrm>
              <a:off x="9132" y="13766"/>
              <a:ext cx="2622" cy="634"/>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ADM óptico bidireccional</a:t>
              </a:r>
              <a:endParaRPr kumimoji="0" lang="es-ES_tradnl"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de una </a:t>
              </a: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p>
          </p:txBody>
        </p:sp>
        <p:sp>
          <p:nvSpPr>
            <p:cNvPr id="8210" name="Line 18"/>
            <p:cNvSpPr>
              <a:spLocks noChangeShapeType="1"/>
            </p:cNvSpPr>
            <p:nvPr/>
          </p:nvSpPr>
          <p:spPr bwMode="auto">
            <a:xfrm flipH="1">
              <a:off x="8941" y="14253"/>
              <a:ext cx="578" cy="0"/>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8209" name="Line 17"/>
            <p:cNvSpPr>
              <a:spLocks noChangeShapeType="1"/>
            </p:cNvSpPr>
            <p:nvPr/>
          </p:nvSpPr>
          <p:spPr bwMode="auto">
            <a:xfrm>
              <a:off x="4694" y="10171"/>
              <a:ext cx="0" cy="145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8208" name="Text Box 16"/>
            <p:cNvSpPr txBox="1">
              <a:spLocks noChangeArrowheads="1"/>
            </p:cNvSpPr>
            <p:nvPr/>
          </p:nvSpPr>
          <p:spPr bwMode="auto">
            <a:xfrm>
              <a:off x="3633" y="9701"/>
              <a:ext cx="1954" cy="375"/>
            </a:xfrm>
            <a:prstGeom prst="rect">
              <a:avLst/>
            </a:prstGeom>
            <a:noFill/>
            <a:ln w="9525">
              <a:noFill/>
              <a:miter lim="800000"/>
              <a:headEnd/>
              <a:tailEnd/>
            </a:ln>
          </p:spPr>
          <p:txBody>
            <a:bodyPr vert="horz" wrap="none" lIns="69494" tIns="34747" rIns="69494" bIns="34747"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Multiplexor de 4 </a:t>
              </a: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p>
          </p:txBody>
        </p:sp>
        <p:pic>
          <p:nvPicPr>
            <p:cNvPr id="8207" name="Picture 15"/>
            <p:cNvPicPr>
              <a:picLocks noChangeArrowheads="1"/>
            </p:cNvPicPr>
            <p:nvPr/>
          </p:nvPicPr>
          <p:blipFill>
            <a:blip r:embed="rId7" cstate="print"/>
            <a:srcRect/>
            <a:stretch>
              <a:fillRect/>
            </a:stretch>
          </p:blipFill>
          <p:spPr bwMode="auto">
            <a:xfrm>
              <a:off x="5279" y="15011"/>
              <a:ext cx="1026" cy="761"/>
            </a:xfrm>
            <a:prstGeom prst="rect">
              <a:avLst/>
            </a:prstGeom>
            <a:noFill/>
            <a:ln w="12700">
              <a:miter lim="800000"/>
              <a:headEnd/>
              <a:tailEnd/>
            </a:ln>
            <a:effectLst/>
          </p:spPr>
        </p:pic>
        <p:pic>
          <p:nvPicPr>
            <p:cNvPr id="8206" name="Picture 14"/>
            <p:cNvPicPr>
              <a:picLocks noChangeArrowheads="1"/>
            </p:cNvPicPr>
            <p:nvPr/>
          </p:nvPicPr>
          <p:blipFill>
            <a:blip r:embed="rId7" cstate="print"/>
            <a:srcRect/>
            <a:stretch>
              <a:fillRect/>
            </a:stretch>
          </p:blipFill>
          <p:spPr bwMode="auto">
            <a:xfrm>
              <a:off x="7623" y="15033"/>
              <a:ext cx="1026" cy="760"/>
            </a:xfrm>
            <a:prstGeom prst="rect">
              <a:avLst/>
            </a:prstGeom>
            <a:noFill/>
            <a:ln w="12700">
              <a:miter lim="800000"/>
              <a:headEnd/>
              <a:tailEnd/>
            </a:ln>
            <a:effectLst/>
          </p:spPr>
        </p:pic>
        <p:pic>
          <p:nvPicPr>
            <p:cNvPr id="8205" name="Picture 13"/>
            <p:cNvPicPr>
              <a:picLocks noChangeArrowheads="1"/>
            </p:cNvPicPr>
            <p:nvPr/>
          </p:nvPicPr>
          <p:blipFill>
            <a:blip r:embed="rId7" cstate="print"/>
            <a:srcRect/>
            <a:stretch>
              <a:fillRect/>
            </a:stretch>
          </p:blipFill>
          <p:spPr bwMode="auto">
            <a:xfrm>
              <a:off x="7684" y="10284"/>
              <a:ext cx="1024" cy="761"/>
            </a:xfrm>
            <a:prstGeom prst="rect">
              <a:avLst/>
            </a:prstGeom>
            <a:noFill/>
            <a:ln w="12700">
              <a:miter lim="800000"/>
              <a:headEnd/>
              <a:tailEnd/>
            </a:ln>
            <a:effectLst/>
          </p:spPr>
        </p:pic>
        <p:pic>
          <p:nvPicPr>
            <p:cNvPr id="8204" name="Picture 12"/>
            <p:cNvPicPr>
              <a:picLocks noChangeArrowheads="1"/>
            </p:cNvPicPr>
            <p:nvPr/>
          </p:nvPicPr>
          <p:blipFill>
            <a:blip r:embed="rId7" cstate="print"/>
            <a:srcRect/>
            <a:stretch>
              <a:fillRect/>
            </a:stretch>
          </p:blipFill>
          <p:spPr bwMode="auto">
            <a:xfrm>
              <a:off x="5292" y="10190"/>
              <a:ext cx="1025" cy="760"/>
            </a:xfrm>
            <a:prstGeom prst="rect">
              <a:avLst/>
            </a:prstGeom>
            <a:noFill/>
            <a:ln w="12700">
              <a:miter lim="800000"/>
              <a:headEnd/>
              <a:tailEnd/>
            </a:ln>
            <a:effectLst/>
          </p:spPr>
        </p:pic>
        <p:sp>
          <p:nvSpPr>
            <p:cNvPr id="8203" name="Text Box 11"/>
            <p:cNvSpPr txBox="1">
              <a:spLocks noChangeArrowheads="1"/>
            </p:cNvSpPr>
            <p:nvPr/>
          </p:nvSpPr>
          <p:spPr bwMode="auto">
            <a:xfrm>
              <a:off x="5660" y="10364"/>
              <a:ext cx="267" cy="323"/>
            </a:xfrm>
            <a:prstGeom prst="rect">
              <a:avLst/>
            </a:prstGeom>
            <a:solidFill>
              <a:srgbClr val="FFFFFF"/>
            </a:solidFill>
            <a:ln w="9525">
              <a:noFill/>
              <a:miter lim="800000"/>
              <a:headEnd/>
              <a:tailEnd/>
            </a:ln>
          </p:spPr>
          <p:txBody>
            <a:bodyPr vert="horz" wrap="none" lIns="27360" tIns="13680" rIns="27360" bIns="1368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endParaRPr kumimoji="0" lang="es-ES" sz="1800" b="0" i="0" u="none" strike="noStrike" cap="none" normalizeH="0" baseline="0" smtClean="0">
                <a:ln>
                  <a:noFill/>
                </a:ln>
                <a:solidFill>
                  <a:schemeClr val="tx1"/>
                </a:solidFill>
                <a:effectLst/>
                <a:latin typeface="Arial" pitchFamily="34" charset="0"/>
              </a:endParaRPr>
            </a:p>
          </p:txBody>
        </p:sp>
        <p:sp>
          <p:nvSpPr>
            <p:cNvPr id="8202" name="Text Box 10"/>
            <p:cNvSpPr txBox="1">
              <a:spLocks noChangeArrowheads="1"/>
            </p:cNvSpPr>
            <p:nvPr/>
          </p:nvSpPr>
          <p:spPr bwMode="auto">
            <a:xfrm>
              <a:off x="7994" y="10461"/>
              <a:ext cx="267" cy="322"/>
            </a:xfrm>
            <a:prstGeom prst="rect">
              <a:avLst/>
            </a:prstGeom>
            <a:solidFill>
              <a:srgbClr val="FFFFFF"/>
            </a:solidFill>
            <a:ln w="9525">
              <a:noFill/>
              <a:miter lim="800000"/>
              <a:headEnd/>
              <a:tailEnd/>
            </a:ln>
          </p:spPr>
          <p:txBody>
            <a:bodyPr vert="horz" wrap="none" lIns="27360" tIns="13680" rIns="27360" bIns="1368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a:t>
              </a:r>
              <a:endParaRPr kumimoji="0" lang="es-ES" sz="1800" b="0" i="0" u="none" strike="noStrike" cap="none" normalizeH="0" baseline="0" smtClean="0">
                <a:ln>
                  <a:noFill/>
                </a:ln>
                <a:solidFill>
                  <a:schemeClr val="tx1"/>
                </a:solidFill>
                <a:effectLst/>
                <a:latin typeface="Arial" pitchFamily="34" charset="0"/>
              </a:endParaRPr>
            </a:p>
          </p:txBody>
        </p:sp>
        <p:sp>
          <p:nvSpPr>
            <p:cNvPr id="8201" name="Text Box 9"/>
            <p:cNvSpPr txBox="1">
              <a:spLocks noChangeArrowheads="1"/>
            </p:cNvSpPr>
            <p:nvPr/>
          </p:nvSpPr>
          <p:spPr bwMode="auto">
            <a:xfrm>
              <a:off x="7975" y="15183"/>
              <a:ext cx="255" cy="322"/>
            </a:xfrm>
            <a:prstGeom prst="rect">
              <a:avLst/>
            </a:prstGeom>
            <a:solidFill>
              <a:srgbClr val="FFFFFF"/>
            </a:solidFill>
            <a:ln w="9525">
              <a:noFill/>
              <a:miter lim="800000"/>
              <a:headEnd/>
              <a:tailEnd/>
            </a:ln>
          </p:spPr>
          <p:txBody>
            <a:bodyPr vert="horz" wrap="none" lIns="27360" tIns="13680" rIns="27360" bIns="1368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a:t>
              </a:r>
              <a:endParaRPr kumimoji="0" lang="es-ES" sz="1800" b="0" i="0" u="none" strike="noStrike" cap="none" normalizeH="0" baseline="0" smtClean="0">
                <a:ln>
                  <a:noFill/>
                </a:ln>
                <a:solidFill>
                  <a:schemeClr val="tx1"/>
                </a:solidFill>
                <a:effectLst/>
                <a:latin typeface="Arial" pitchFamily="34" charset="0"/>
              </a:endParaRPr>
            </a:p>
          </p:txBody>
        </p:sp>
        <p:sp>
          <p:nvSpPr>
            <p:cNvPr id="8200" name="Text Box 8"/>
            <p:cNvSpPr txBox="1">
              <a:spLocks noChangeArrowheads="1"/>
            </p:cNvSpPr>
            <p:nvPr/>
          </p:nvSpPr>
          <p:spPr bwMode="auto">
            <a:xfrm>
              <a:off x="5609" y="15183"/>
              <a:ext cx="242" cy="322"/>
            </a:xfrm>
            <a:prstGeom prst="rect">
              <a:avLst/>
            </a:prstGeom>
            <a:solidFill>
              <a:srgbClr val="FFFFFF"/>
            </a:solidFill>
            <a:ln w="9525">
              <a:noFill/>
              <a:miter lim="800000"/>
              <a:headEnd/>
              <a:tailEnd/>
            </a:ln>
          </p:spPr>
          <p:txBody>
            <a:bodyPr vert="horz" wrap="none" lIns="27360" tIns="13680" rIns="27360" bIns="1368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a:t>
              </a:r>
              <a:endParaRPr kumimoji="0" lang="es-ES" sz="1800" b="0" i="0" u="none" strike="noStrike" cap="none" normalizeH="0" baseline="0" smtClean="0">
                <a:ln>
                  <a:noFill/>
                </a:ln>
                <a:solidFill>
                  <a:schemeClr val="tx1"/>
                </a:solidFill>
                <a:effectLst/>
                <a:latin typeface="Arial" pitchFamily="34" charset="0"/>
              </a:endParaRPr>
            </a:p>
          </p:txBody>
        </p:sp>
        <p:pic>
          <p:nvPicPr>
            <p:cNvPr id="8199" name="Picture 7"/>
            <p:cNvPicPr>
              <a:picLocks noChangeArrowheads="1"/>
            </p:cNvPicPr>
            <p:nvPr/>
          </p:nvPicPr>
          <p:blipFill>
            <a:blip r:embed="rId7" cstate="print"/>
            <a:srcRect/>
            <a:stretch>
              <a:fillRect/>
            </a:stretch>
          </p:blipFill>
          <p:spPr bwMode="auto">
            <a:xfrm>
              <a:off x="2281" y="13051"/>
              <a:ext cx="1602" cy="1189"/>
            </a:xfrm>
            <a:prstGeom prst="rect">
              <a:avLst/>
            </a:prstGeom>
            <a:noFill/>
            <a:ln w="12700">
              <a:miter lim="800000"/>
              <a:headEnd/>
              <a:tailEnd/>
            </a:ln>
            <a:effectLst/>
          </p:spPr>
        </p:pic>
        <p:pic>
          <p:nvPicPr>
            <p:cNvPr id="8198" name="Picture 6"/>
            <p:cNvPicPr>
              <a:picLocks noChangeArrowheads="1"/>
            </p:cNvPicPr>
            <p:nvPr/>
          </p:nvPicPr>
          <p:blipFill>
            <a:blip r:embed="rId7" cstate="print"/>
            <a:srcRect/>
            <a:stretch>
              <a:fillRect/>
            </a:stretch>
          </p:blipFill>
          <p:spPr bwMode="auto">
            <a:xfrm>
              <a:off x="2277" y="11754"/>
              <a:ext cx="1602" cy="1189"/>
            </a:xfrm>
            <a:prstGeom prst="rect">
              <a:avLst/>
            </a:prstGeom>
            <a:noFill/>
            <a:ln w="12700">
              <a:miter lim="800000"/>
              <a:headEnd/>
              <a:tailEnd/>
            </a:ln>
            <a:effectLst/>
          </p:spPr>
        </p:pic>
        <p:sp>
          <p:nvSpPr>
            <p:cNvPr id="8197" name="Text Box 5"/>
            <p:cNvSpPr txBox="1">
              <a:spLocks noChangeArrowheads="1"/>
            </p:cNvSpPr>
            <p:nvPr/>
          </p:nvSpPr>
          <p:spPr bwMode="auto">
            <a:xfrm>
              <a:off x="2880" y="11973"/>
              <a:ext cx="268" cy="322"/>
            </a:xfrm>
            <a:prstGeom prst="rect">
              <a:avLst/>
            </a:prstGeom>
            <a:solidFill>
              <a:srgbClr val="FFFFFF"/>
            </a:solidFill>
            <a:ln w="9525">
              <a:noFill/>
              <a:miter lim="800000"/>
              <a:headEnd/>
              <a:tailEnd/>
            </a:ln>
          </p:spPr>
          <p:txBody>
            <a:bodyPr vert="horz" wrap="none" lIns="27360" tIns="13680" rIns="27360" bIns="1368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a:t>
              </a:r>
              <a:endParaRPr kumimoji="0" lang="es-ES" sz="1800" b="0" i="0" u="none" strike="noStrike" cap="none" normalizeH="0" baseline="0" smtClean="0">
                <a:ln>
                  <a:noFill/>
                </a:ln>
                <a:solidFill>
                  <a:schemeClr val="tx1"/>
                </a:solidFill>
                <a:effectLst/>
                <a:latin typeface="Arial" pitchFamily="34" charset="0"/>
              </a:endParaRPr>
            </a:p>
          </p:txBody>
        </p:sp>
        <p:sp>
          <p:nvSpPr>
            <p:cNvPr id="8196" name="Text Box 4"/>
            <p:cNvSpPr txBox="1">
              <a:spLocks noChangeArrowheads="1"/>
            </p:cNvSpPr>
            <p:nvPr/>
          </p:nvSpPr>
          <p:spPr bwMode="auto">
            <a:xfrm>
              <a:off x="2880" y="13280"/>
              <a:ext cx="268" cy="323"/>
            </a:xfrm>
            <a:prstGeom prst="rect">
              <a:avLst/>
            </a:prstGeom>
            <a:solidFill>
              <a:srgbClr val="FFFFFF"/>
            </a:solidFill>
            <a:ln w="9525">
              <a:noFill/>
              <a:miter lim="800000"/>
              <a:headEnd/>
              <a:tailEnd/>
            </a:ln>
          </p:spPr>
          <p:txBody>
            <a:bodyPr vert="horz" wrap="none" lIns="27360" tIns="13680" rIns="27360" bIns="1368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endParaRPr kumimoji="0" lang="es-ES" sz="1800" b="0" i="0" u="none" strike="noStrike" cap="none" normalizeH="0" baseline="0" smtClean="0">
                <a:ln>
                  <a:noFill/>
                </a:ln>
                <a:solidFill>
                  <a:schemeClr val="tx1"/>
                </a:solidFill>
                <a:effectLst/>
                <a:latin typeface="Arial" pitchFamily="34" charset="0"/>
              </a:endParaRPr>
            </a:p>
          </p:txBody>
        </p:sp>
        <p:sp>
          <p:nvSpPr>
            <p:cNvPr id="8195" name="Text Box 3"/>
            <p:cNvSpPr txBox="1">
              <a:spLocks noChangeArrowheads="1"/>
            </p:cNvSpPr>
            <p:nvPr/>
          </p:nvSpPr>
          <p:spPr bwMode="auto">
            <a:xfrm>
              <a:off x="11292" y="13361"/>
              <a:ext cx="364" cy="254"/>
            </a:xfrm>
            <a:prstGeom prst="rect">
              <a:avLst/>
            </a:prstGeom>
            <a:solidFill>
              <a:srgbClr val="FFFFFF"/>
            </a:solidFill>
            <a:ln w="9525">
              <a:noFill/>
              <a:miter lim="800000"/>
              <a:headEnd/>
              <a:tailEnd/>
            </a:ln>
          </p:spPr>
          <p:txBody>
            <a:bodyPr vert="horz" wrap="none" lIns="27360" tIns="0" rIns="5472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9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n</a:t>
              </a:r>
              <a:endPar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8194" name="Text Box 2"/>
            <p:cNvSpPr txBox="1">
              <a:spLocks noChangeArrowheads="1"/>
            </p:cNvSpPr>
            <p:nvPr/>
          </p:nvSpPr>
          <p:spPr bwMode="auto">
            <a:xfrm>
              <a:off x="9526" y="13367"/>
              <a:ext cx="364" cy="255"/>
            </a:xfrm>
            <a:prstGeom prst="rect">
              <a:avLst/>
            </a:prstGeom>
            <a:solidFill>
              <a:srgbClr val="FFFFFF"/>
            </a:solidFill>
            <a:ln w="9525">
              <a:noFill/>
              <a:miter lim="800000"/>
              <a:headEnd/>
              <a:tailEnd/>
            </a:ln>
          </p:spPr>
          <p:txBody>
            <a:bodyPr vert="horz" wrap="none" lIns="27360" tIns="0" rIns="5472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9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n</a:t>
              </a:r>
              <a:endPar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grpSp>
      <p:sp>
        <p:nvSpPr>
          <p:cNvPr id="177" name="176 CuadroTexto"/>
          <p:cNvSpPr txBox="1"/>
          <p:nvPr/>
        </p:nvSpPr>
        <p:spPr>
          <a:xfrm>
            <a:off x="642910" y="4884019"/>
            <a:ext cx="8001056" cy="584775"/>
          </a:xfrm>
          <a:prstGeom prst="rect">
            <a:avLst/>
          </a:prstGeom>
          <a:noFill/>
        </p:spPr>
        <p:txBody>
          <a:bodyPr wrap="square" rtlCol="0">
            <a:spAutoFit/>
          </a:bodyPr>
          <a:lstStyle/>
          <a:p>
            <a:r>
              <a:rPr lang="es-ES" sz="1600" dirty="0" smtClean="0"/>
              <a:t>Explicar como funciona esta red, a que topología equivale y que debería hacerse para obtener el máximo rendimiento</a:t>
            </a:r>
          </a:p>
        </p:txBody>
      </p:sp>
      <p:sp>
        <p:nvSpPr>
          <p:cNvPr id="178" name="51 Marcador de número de diapositiva"/>
          <p:cNvSpPr>
            <a:spLocks noGrp="1"/>
          </p:cNvSpPr>
          <p:nvPr>
            <p:ph type="sldNum" sz="quarter" idx="10"/>
          </p:nvPr>
        </p:nvSpPr>
        <p:spPr>
          <a:xfrm>
            <a:off x="3563938" y="6510338"/>
            <a:ext cx="2016125" cy="287337"/>
          </a:xfrm>
        </p:spPr>
        <p:txBody>
          <a:bodyPr/>
          <a:lstStyle/>
          <a:p>
            <a:pPr>
              <a:defRPr/>
            </a:pPr>
            <a:r>
              <a:rPr lang="es-ES" sz="1400" dirty="0" smtClean="0">
                <a:latin typeface="+mj-lt"/>
              </a:rPr>
              <a:t>Ampliación Redes 4-</a:t>
            </a:r>
            <a:fld id="{75B934D2-A616-4DD7-AAB4-E2004D8F3994}" type="slidenum">
              <a:rPr lang="es-ES" sz="1400" smtClean="0">
                <a:latin typeface="+mj-lt"/>
              </a:rPr>
              <a:pPr>
                <a:defRPr/>
              </a:pPr>
              <a:t>80</a:t>
            </a:fld>
            <a:endParaRPr lang="es-ES" sz="1400" dirty="0">
              <a:latin typeface="+mj-lt"/>
            </a:endParaRPr>
          </a:p>
        </p:txBody>
      </p:sp>
    </p:spTree>
    <p:extLst>
      <p:ext uri="{BB962C8B-B14F-4D97-AF65-F5344CB8AC3E}">
        <p14:creationId xmlns:p14="http://schemas.microsoft.com/office/powerpoint/2010/main" val="16200720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1"/>
          <p:cNvGrpSpPr>
            <a:grpSpLocks noChangeAspect="1"/>
          </p:cNvGrpSpPr>
          <p:nvPr/>
        </p:nvGrpSpPr>
        <p:grpSpPr bwMode="auto">
          <a:xfrm>
            <a:off x="2357486" y="1274760"/>
            <a:ext cx="3571875" cy="1797050"/>
            <a:chOff x="745" y="-475"/>
            <a:chExt cx="6838" cy="3465"/>
          </a:xfrm>
        </p:grpSpPr>
        <p:sp>
          <p:nvSpPr>
            <p:cNvPr id="7194" name="AutoShape 26"/>
            <p:cNvSpPr>
              <a:spLocks noChangeAspect="1" noChangeArrowheads="1" noTextEdit="1"/>
            </p:cNvSpPr>
            <p:nvPr/>
          </p:nvSpPr>
          <p:spPr bwMode="auto">
            <a:xfrm>
              <a:off x="745" y="-475"/>
              <a:ext cx="6838" cy="346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193" name="Line 25"/>
            <p:cNvSpPr>
              <a:spLocks noChangeShapeType="1"/>
            </p:cNvSpPr>
            <p:nvPr/>
          </p:nvSpPr>
          <p:spPr bwMode="auto">
            <a:xfrm flipV="1">
              <a:off x="3048" y="2328"/>
              <a:ext cx="1448" cy="29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92" name="Line 24"/>
            <p:cNvSpPr>
              <a:spLocks noChangeShapeType="1"/>
            </p:cNvSpPr>
            <p:nvPr/>
          </p:nvSpPr>
          <p:spPr bwMode="auto">
            <a:xfrm>
              <a:off x="2758" y="-102"/>
              <a:ext cx="1449" cy="778"/>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91" name="Line 23"/>
            <p:cNvSpPr>
              <a:spLocks noChangeShapeType="1"/>
            </p:cNvSpPr>
            <p:nvPr/>
          </p:nvSpPr>
          <p:spPr bwMode="auto">
            <a:xfrm>
              <a:off x="5269" y="2328"/>
              <a:ext cx="1640" cy="192"/>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90" name="Line 22"/>
            <p:cNvSpPr>
              <a:spLocks noChangeShapeType="1"/>
            </p:cNvSpPr>
            <p:nvPr/>
          </p:nvSpPr>
          <p:spPr bwMode="auto">
            <a:xfrm flipV="1">
              <a:off x="2758" y="772"/>
              <a:ext cx="1544" cy="1556"/>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89" name="Line 21"/>
            <p:cNvSpPr>
              <a:spLocks noChangeShapeType="1"/>
            </p:cNvSpPr>
            <p:nvPr/>
          </p:nvSpPr>
          <p:spPr bwMode="auto">
            <a:xfrm flipV="1">
              <a:off x="5364" y="-102"/>
              <a:ext cx="1545" cy="223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88" name="Line 20"/>
            <p:cNvSpPr>
              <a:spLocks noChangeShapeType="1"/>
            </p:cNvSpPr>
            <p:nvPr/>
          </p:nvSpPr>
          <p:spPr bwMode="auto">
            <a:xfrm>
              <a:off x="2758" y="-102"/>
              <a:ext cx="1544" cy="223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87" name="Line 19"/>
            <p:cNvSpPr>
              <a:spLocks noChangeShapeType="1"/>
            </p:cNvSpPr>
            <p:nvPr/>
          </p:nvSpPr>
          <p:spPr bwMode="auto">
            <a:xfrm flipV="1">
              <a:off x="5269" y="-102"/>
              <a:ext cx="1446" cy="58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86" name="Line 18"/>
            <p:cNvSpPr>
              <a:spLocks noChangeShapeType="1"/>
            </p:cNvSpPr>
            <p:nvPr/>
          </p:nvSpPr>
          <p:spPr bwMode="auto">
            <a:xfrm>
              <a:off x="5170" y="676"/>
              <a:ext cx="1739" cy="174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85" name="Line 17"/>
            <p:cNvSpPr>
              <a:spLocks noChangeShapeType="1"/>
            </p:cNvSpPr>
            <p:nvPr/>
          </p:nvSpPr>
          <p:spPr bwMode="auto">
            <a:xfrm flipV="1">
              <a:off x="4496" y="869"/>
              <a:ext cx="2" cy="1069"/>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7184" name="Picture 16"/>
            <p:cNvPicPr>
              <a:picLocks noChangeArrowheads="1"/>
            </p:cNvPicPr>
            <p:nvPr/>
          </p:nvPicPr>
          <p:blipFill>
            <a:blip r:embed="rId3" cstate="print"/>
            <a:srcRect/>
            <a:stretch>
              <a:fillRect/>
            </a:stretch>
          </p:blipFill>
          <p:spPr bwMode="auto">
            <a:xfrm>
              <a:off x="2277" y="2229"/>
              <a:ext cx="1026" cy="761"/>
            </a:xfrm>
            <a:prstGeom prst="rect">
              <a:avLst/>
            </a:prstGeom>
            <a:noFill/>
            <a:ln w="12700">
              <a:miter lim="800000"/>
              <a:headEnd/>
              <a:tailEnd/>
            </a:ln>
            <a:effectLst/>
          </p:spPr>
        </p:pic>
        <p:pic>
          <p:nvPicPr>
            <p:cNvPr id="7183" name="Picture 15"/>
            <p:cNvPicPr>
              <a:picLocks noChangeArrowheads="1"/>
            </p:cNvPicPr>
            <p:nvPr/>
          </p:nvPicPr>
          <p:blipFill>
            <a:blip r:embed="rId3" cstate="print"/>
            <a:srcRect/>
            <a:stretch>
              <a:fillRect/>
            </a:stretch>
          </p:blipFill>
          <p:spPr bwMode="auto">
            <a:xfrm>
              <a:off x="2277" y="-475"/>
              <a:ext cx="1026" cy="760"/>
            </a:xfrm>
            <a:prstGeom prst="rect">
              <a:avLst/>
            </a:prstGeom>
            <a:noFill/>
            <a:ln w="12700">
              <a:miter lim="800000"/>
              <a:headEnd/>
              <a:tailEnd/>
            </a:ln>
            <a:effectLst/>
          </p:spPr>
        </p:pic>
        <p:sp>
          <p:nvSpPr>
            <p:cNvPr id="7182" name="Text Box 14"/>
            <p:cNvSpPr txBox="1">
              <a:spLocks noChangeArrowheads="1"/>
            </p:cNvSpPr>
            <p:nvPr/>
          </p:nvSpPr>
          <p:spPr bwMode="auto">
            <a:xfrm>
              <a:off x="2645" y="-301"/>
              <a:ext cx="316" cy="398"/>
            </a:xfrm>
            <a:prstGeom prst="rect">
              <a:avLst/>
            </a:prstGeom>
            <a:solidFill>
              <a:srgbClr val="FFFFFF"/>
            </a:solidFill>
            <a:ln w="9525">
              <a:noFill/>
              <a:miter lim="800000"/>
              <a:headEnd/>
              <a:tailEnd/>
            </a:ln>
          </p:spPr>
          <p:txBody>
            <a:bodyPr vert="horz" wrap="none" lIns="25200" tIns="12600" rIns="25200" bIns="126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endParaRPr kumimoji="0" lang="es-ES" sz="1800" b="0" i="0" u="none" strike="noStrike" cap="none" normalizeH="0" baseline="0" smtClean="0">
                <a:ln>
                  <a:noFill/>
                </a:ln>
                <a:solidFill>
                  <a:schemeClr val="tx1"/>
                </a:solidFill>
                <a:effectLst/>
                <a:latin typeface="Arial" pitchFamily="34" charset="0"/>
              </a:endParaRPr>
            </a:p>
          </p:txBody>
        </p:sp>
        <p:sp>
          <p:nvSpPr>
            <p:cNvPr id="7181" name="Text Box 13"/>
            <p:cNvSpPr txBox="1">
              <a:spLocks noChangeArrowheads="1"/>
            </p:cNvSpPr>
            <p:nvPr/>
          </p:nvSpPr>
          <p:spPr bwMode="auto">
            <a:xfrm>
              <a:off x="2709" y="2364"/>
              <a:ext cx="280" cy="398"/>
            </a:xfrm>
            <a:prstGeom prst="rect">
              <a:avLst/>
            </a:prstGeom>
            <a:solidFill>
              <a:srgbClr val="FFFFFF"/>
            </a:solidFill>
            <a:ln w="9525">
              <a:noFill/>
              <a:miter lim="800000"/>
              <a:headEnd/>
              <a:tailEnd/>
            </a:ln>
          </p:spPr>
          <p:txBody>
            <a:bodyPr vert="horz" wrap="none" lIns="25200" tIns="12600" rIns="25200" bIns="126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a:t>
              </a:r>
              <a:endParaRPr kumimoji="0" lang="es-ES" sz="1800" b="0" i="0" u="none" strike="noStrike" cap="none" normalizeH="0" baseline="0" smtClean="0">
                <a:ln>
                  <a:noFill/>
                </a:ln>
                <a:solidFill>
                  <a:schemeClr val="tx1"/>
                </a:solidFill>
                <a:effectLst/>
                <a:latin typeface="Arial" pitchFamily="34" charset="0"/>
              </a:endParaRPr>
            </a:p>
          </p:txBody>
        </p:sp>
        <p:pic>
          <p:nvPicPr>
            <p:cNvPr id="7180" name="Picture 12"/>
            <p:cNvPicPr>
              <a:picLocks noChangeArrowheads="1"/>
            </p:cNvPicPr>
            <p:nvPr/>
          </p:nvPicPr>
          <p:blipFill>
            <a:blip r:embed="rId3" cstate="print"/>
            <a:srcRect/>
            <a:stretch>
              <a:fillRect/>
            </a:stretch>
          </p:blipFill>
          <p:spPr bwMode="auto">
            <a:xfrm>
              <a:off x="6558" y="2229"/>
              <a:ext cx="1025" cy="761"/>
            </a:xfrm>
            <a:prstGeom prst="rect">
              <a:avLst/>
            </a:prstGeom>
            <a:noFill/>
            <a:ln w="12700">
              <a:miter lim="800000"/>
              <a:headEnd/>
              <a:tailEnd/>
            </a:ln>
            <a:effectLst/>
          </p:spPr>
        </p:pic>
        <p:pic>
          <p:nvPicPr>
            <p:cNvPr id="7179" name="Picture 11"/>
            <p:cNvPicPr>
              <a:picLocks noChangeArrowheads="1"/>
            </p:cNvPicPr>
            <p:nvPr/>
          </p:nvPicPr>
          <p:blipFill>
            <a:blip r:embed="rId3" cstate="print"/>
            <a:srcRect/>
            <a:stretch>
              <a:fillRect/>
            </a:stretch>
          </p:blipFill>
          <p:spPr bwMode="auto">
            <a:xfrm>
              <a:off x="6462" y="-475"/>
              <a:ext cx="1026" cy="760"/>
            </a:xfrm>
            <a:prstGeom prst="rect">
              <a:avLst/>
            </a:prstGeom>
            <a:noFill/>
            <a:ln w="12700">
              <a:miter lim="800000"/>
              <a:headEnd/>
              <a:tailEnd/>
            </a:ln>
            <a:effectLst/>
          </p:spPr>
        </p:pic>
        <p:sp>
          <p:nvSpPr>
            <p:cNvPr id="7178" name="Text Box 10"/>
            <p:cNvSpPr txBox="1">
              <a:spLocks noChangeArrowheads="1"/>
            </p:cNvSpPr>
            <p:nvPr/>
          </p:nvSpPr>
          <p:spPr bwMode="auto">
            <a:xfrm>
              <a:off x="6831" y="-378"/>
              <a:ext cx="316" cy="398"/>
            </a:xfrm>
            <a:prstGeom prst="rect">
              <a:avLst/>
            </a:prstGeom>
            <a:solidFill>
              <a:srgbClr val="FFFFFF"/>
            </a:solidFill>
            <a:ln w="9525">
              <a:noFill/>
              <a:miter lim="800000"/>
              <a:headEnd/>
              <a:tailEnd/>
            </a:ln>
          </p:spPr>
          <p:txBody>
            <a:bodyPr vert="horz" wrap="none" lIns="25200" tIns="12600" rIns="25200" bIns="126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a:t>
              </a:r>
              <a:endParaRPr kumimoji="0" lang="es-ES" sz="1800" b="0" i="0" u="none" strike="noStrike" cap="none" normalizeH="0" baseline="0" smtClean="0">
                <a:ln>
                  <a:noFill/>
                </a:ln>
                <a:solidFill>
                  <a:schemeClr val="tx1"/>
                </a:solidFill>
                <a:effectLst/>
                <a:latin typeface="Arial" pitchFamily="34" charset="0"/>
              </a:endParaRPr>
            </a:p>
          </p:txBody>
        </p:sp>
        <p:sp>
          <p:nvSpPr>
            <p:cNvPr id="7177" name="Text Box 9"/>
            <p:cNvSpPr txBox="1">
              <a:spLocks noChangeArrowheads="1"/>
            </p:cNvSpPr>
            <p:nvPr/>
          </p:nvSpPr>
          <p:spPr bwMode="auto">
            <a:xfrm>
              <a:off x="6944" y="2364"/>
              <a:ext cx="297" cy="398"/>
            </a:xfrm>
            <a:prstGeom prst="rect">
              <a:avLst/>
            </a:prstGeom>
            <a:solidFill>
              <a:srgbClr val="FFFFFF"/>
            </a:solidFill>
            <a:ln w="9525">
              <a:noFill/>
              <a:miter lim="800000"/>
              <a:headEnd/>
              <a:tailEnd/>
            </a:ln>
          </p:spPr>
          <p:txBody>
            <a:bodyPr vert="horz" wrap="none" lIns="25200" tIns="12600" rIns="25200" bIns="126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a:t>
              </a:r>
              <a:endParaRPr kumimoji="0" lang="es-ES" sz="1800" b="0" i="0" u="none" strike="noStrike" cap="none" normalizeH="0" baseline="0" smtClean="0">
                <a:ln>
                  <a:noFill/>
                </a:ln>
                <a:solidFill>
                  <a:schemeClr val="tx1"/>
                </a:solidFill>
                <a:effectLst/>
                <a:latin typeface="Arial" pitchFamily="34" charset="0"/>
              </a:endParaRPr>
            </a:p>
          </p:txBody>
        </p:sp>
        <p:sp>
          <p:nvSpPr>
            <p:cNvPr id="7176" name="Line 8"/>
            <p:cNvSpPr>
              <a:spLocks noChangeShapeType="1"/>
            </p:cNvSpPr>
            <p:nvPr/>
          </p:nvSpPr>
          <p:spPr bwMode="auto">
            <a:xfrm flipV="1">
              <a:off x="4688" y="869"/>
              <a:ext cx="2" cy="1069"/>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75" name="Line 7"/>
            <p:cNvSpPr>
              <a:spLocks noChangeShapeType="1"/>
            </p:cNvSpPr>
            <p:nvPr/>
          </p:nvSpPr>
          <p:spPr bwMode="auto">
            <a:xfrm flipV="1">
              <a:off x="4881" y="772"/>
              <a:ext cx="3" cy="107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74" name="Line 6"/>
            <p:cNvSpPr>
              <a:spLocks noChangeShapeType="1"/>
            </p:cNvSpPr>
            <p:nvPr/>
          </p:nvSpPr>
          <p:spPr bwMode="auto">
            <a:xfrm flipV="1">
              <a:off x="5075" y="869"/>
              <a:ext cx="3" cy="1069"/>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7173" name="Picture 5"/>
            <p:cNvPicPr>
              <a:picLocks noChangeArrowheads="1"/>
            </p:cNvPicPr>
            <p:nvPr/>
          </p:nvPicPr>
          <p:blipFill>
            <a:blip r:embed="rId3" cstate="print"/>
            <a:srcRect/>
            <a:stretch>
              <a:fillRect/>
            </a:stretch>
          </p:blipFill>
          <p:spPr bwMode="auto">
            <a:xfrm>
              <a:off x="3952" y="121"/>
              <a:ext cx="1601" cy="1188"/>
            </a:xfrm>
            <a:prstGeom prst="rect">
              <a:avLst/>
            </a:prstGeom>
            <a:noFill/>
            <a:ln w="12700">
              <a:miter lim="800000"/>
              <a:headEnd/>
              <a:tailEnd/>
            </a:ln>
            <a:effectLst/>
          </p:spPr>
        </p:pic>
        <p:sp>
          <p:nvSpPr>
            <p:cNvPr id="7172" name="Text Box 4"/>
            <p:cNvSpPr txBox="1">
              <a:spLocks noChangeArrowheads="1"/>
            </p:cNvSpPr>
            <p:nvPr/>
          </p:nvSpPr>
          <p:spPr bwMode="auto">
            <a:xfrm>
              <a:off x="4552" y="339"/>
              <a:ext cx="298" cy="398"/>
            </a:xfrm>
            <a:prstGeom prst="rect">
              <a:avLst/>
            </a:prstGeom>
            <a:solidFill>
              <a:srgbClr val="FFFFFF"/>
            </a:solidFill>
            <a:ln w="9525">
              <a:noFill/>
              <a:miter lim="800000"/>
              <a:headEnd/>
              <a:tailEnd/>
            </a:ln>
          </p:spPr>
          <p:txBody>
            <a:bodyPr vert="horz" wrap="none" lIns="25200" tIns="12600" rIns="25200" bIns="126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a:t>
              </a:r>
              <a:endParaRPr kumimoji="0" lang="es-ES" sz="1800" b="0" i="0" u="none" strike="noStrike" cap="none" normalizeH="0" baseline="0" smtClean="0">
                <a:ln>
                  <a:noFill/>
                </a:ln>
                <a:solidFill>
                  <a:schemeClr val="tx1"/>
                </a:solidFill>
                <a:effectLst/>
                <a:latin typeface="Arial" pitchFamily="34" charset="0"/>
              </a:endParaRPr>
            </a:p>
          </p:txBody>
        </p:sp>
        <p:pic>
          <p:nvPicPr>
            <p:cNvPr id="7171" name="Picture 3"/>
            <p:cNvPicPr>
              <a:picLocks noChangeArrowheads="1"/>
            </p:cNvPicPr>
            <p:nvPr/>
          </p:nvPicPr>
          <p:blipFill>
            <a:blip r:embed="rId3" cstate="print"/>
            <a:srcRect/>
            <a:stretch>
              <a:fillRect/>
            </a:stretch>
          </p:blipFill>
          <p:spPr bwMode="auto">
            <a:xfrm>
              <a:off x="4109" y="1625"/>
              <a:ext cx="1603" cy="1188"/>
            </a:xfrm>
            <a:prstGeom prst="rect">
              <a:avLst/>
            </a:prstGeom>
            <a:noFill/>
            <a:ln w="12700">
              <a:miter lim="800000"/>
              <a:headEnd/>
              <a:tailEnd/>
            </a:ln>
            <a:effectLst/>
          </p:spPr>
        </p:pic>
        <p:sp>
          <p:nvSpPr>
            <p:cNvPr id="7170" name="Text Box 2"/>
            <p:cNvSpPr txBox="1">
              <a:spLocks noChangeArrowheads="1"/>
            </p:cNvSpPr>
            <p:nvPr/>
          </p:nvSpPr>
          <p:spPr bwMode="auto">
            <a:xfrm>
              <a:off x="4709" y="1895"/>
              <a:ext cx="316" cy="398"/>
            </a:xfrm>
            <a:prstGeom prst="rect">
              <a:avLst/>
            </a:prstGeom>
            <a:solidFill>
              <a:srgbClr val="FFFFFF"/>
            </a:solidFill>
            <a:ln w="9525">
              <a:noFill/>
              <a:miter lim="800000"/>
              <a:headEnd/>
              <a:tailEnd/>
            </a:ln>
          </p:spPr>
          <p:txBody>
            <a:bodyPr vert="horz" wrap="none" lIns="25200" tIns="12600" rIns="25200" bIns="126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endParaRPr kumimoji="0" lang="es-ES" sz="1800" b="0" i="0" u="none" strike="noStrike" cap="none" normalizeH="0" baseline="0" smtClean="0">
                <a:ln>
                  <a:noFill/>
                </a:ln>
                <a:solidFill>
                  <a:schemeClr val="tx1"/>
                </a:solidFill>
                <a:effectLst/>
                <a:latin typeface="Arial" pitchFamily="34" charset="0"/>
              </a:endParaRPr>
            </a:p>
          </p:txBody>
        </p:sp>
      </p:grpSp>
      <p:sp>
        <p:nvSpPr>
          <p:cNvPr id="29" name="28 CuadroTexto"/>
          <p:cNvSpPr txBox="1"/>
          <p:nvPr/>
        </p:nvSpPr>
        <p:spPr>
          <a:xfrm>
            <a:off x="1428728" y="272457"/>
            <a:ext cx="6406947" cy="584775"/>
          </a:xfrm>
          <a:prstGeom prst="rect">
            <a:avLst/>
          </a:prstGeom>
          <a:noFill/>
        </p:spPr>
        <p:txBody>
          <a:bodyPr wrap="none" rtlCol="0">
            <a:spAutoFit/>
          </a:bodyPr>
          <a:lstStyle/>
          <a:p>
            <a:r>
              <a:rPr lang="es-ES" sz="3200" dirty="0" smtClean="0"/>
              <a:t>Febrero 2007. Problema 2.2, solución</a:t>
            </a:r>
            <a:endParaRPr lang="es-ES" sz="3200" dirty="0"/>
          </a:p>
        </p:txBody>
      </p:sp>
      <p:sp>
        <p:nvSpPr>
          <p:cNvPr id="30" name="29 CuadroTexto"/>
          <p:cNvSpPr txBox="1"/>
          <p:nvPr/>
        </p:nvSpPr>
        <p:spPr>
          <a:xfrm>
            <a:off x="642910" y="4884019"/>
            <a:ext cx="8001056" cy="1323439"/>
          </a:xfrm>
          <a:prstGeom prst="rect">
            <a:avLst/>
          </a:prstGeom>
          <a:noFill/>
        </p:spPr>
        <p:txBody>
          <a:bodyPr wrap="square" rtlCol="0">
            <a:spAutoFit/>
          </a:bodyPr>
          <a:lstStyle/>
          <a:p>
            <a:r>
              <a:rPr lang="es-ES" sz="1600" dirty="0" smtClean="0"/>
              <a:t>Es una red CWDM que utiliza un anillo de fibra </a:t>
            </a:r>
            <a:r>
              <a:rPr lang="es-ES" sz="1600" dirty="0" err="1" smtClean="0"/>
              <a:t>óptyica</a:t>
            </a:r>
            <a:r>
              <a:rPr lang="es-ES" sz="1600" dirty="0" smtClean="0"/>
              <a:t> y 4 longitudes de onda diferentes para que los </a:t>
            </a:r>
            <a:r>
              <a:rPr lang="es-ES" sz="1600" dirty="0" err="1" smtClean="0"/>
              <a:t>routers</a:t>
            </a:r>
            <a:r>
              <a:rPr lang="es-ES" sz="1600" dirty="0" smtClean="0"/>
              <a:t> A y B tengan cada uno un enlace con los otros cuatro.</a:t>
            </a:r>
          </a:p>
          <a:p>
            <a:r>
              <a:rPr lang="es-ES" sz="1600" dirty="0" smtClean="0"/>
              <a:t>La topología es resistente a fallos ya que si se rompe el anillo de fibra se mantendrá la conectividad de toda la red. Para que ello sea posible es preciso utilizar un protocolo de </a:t>
            </a:r>
            <a:r>
              <a:rPr lang="es-ES" sz="1600" dirty="0" err="1" smtClean="0"/>
              <a:t>routing</a:t>
            </a:r>
            <a:r>
              <a:rPr lang="es-ES" sz="1600" dirty="0" smtClean="0"/>
              <a:t>, por ejemplo IS-IS u OSPF.</a:t>
            </a:r>
          </a:p>
        </p:txBody>
      </p:sp>
      <p:sp>
        <p:nvSpPr>
          <p:cNvPr id="31" name="51 Marcador de número de diapositiva"/>
          <p:cNvSpPr>
            <a:spLocks noGrp="1"/>
          </p:cNvSpPr>
          <p:nvPr>
            <p:ph type="sldNum" sz="quarter" idx="10"/>
          </p:nvPr>
        </p:nvSpPr>
        <p:spPr>
          <a:xfrm>
            <a:off x="3563938" y="6510338"/>
            <a:ext cx="2016125" cy="287337"/>
          </a:xfrm>
        </p:spPr>
        <p:txBody>
          <a:bodyPr/>
          <a:lstStyle/>
          <a:p>
            <a:pPr>
              <a:defRPr/>
            </a:pPr>
            <a:r>
              <a:rPr lang="es-ES" sz="1400" dirty="0" smtClean="0">
                <a:latin typeface="+mj-lt"/>
              </a:rPr>
              <a:t>Ampliación Redes 4-</a:t>
            </a:r>
            <a:fld id="{75B934D2-A616-4DD7-AAB4-E2004D8F3994}" type="slidenum">
              <a:rPr lang="es-ES" sz="1400" smtClean="0">
                <a:latin typeface="+mj-lt"/>
              </a:rPr>
              <a:pPr>
                <a:defRPr/>
              </a:pPr>
              <a:t>81</a:t>
            </a:fld>
            <a:endParaRPr lang="es-ES" sz="1400" dirty="0">
              <a:latin typeface="+mj-lt"/>
            </a:endParaRPr>
          </a:p>
        </p:txBody>
      </p:sp>
    </p:spTree>
    <p:extLst>
      <p:ext uri="{BB962C8B-B14F-4D97-AF65-F5344CB8AC3E}">
        <p14:creationId xmlns:p14="http://schemas.microsoft.com/office/powerpoint/2010/main" val="39314123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Rectangle 7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23553" name="Group 1"/>
          <p:cNvGrpSpPr>
            <a:grpSpLocks noChangeAspect="1"/>
          </p:cNvGrpSpPr>
          <p:nvPr/>
        </p:nvGrpSpPr>
        <p:grpSpPr bwMode="auto">
          <a:xfrm>
            <a:off x="1671655" y="1558935"/>
            <a:ext cx="5400675" cy="3370263"/>
            <a:chOff x="2439" y="5678"/>
            <a:chExt cx="9397" cy="5907"/>
          </a:xfrm>
        </p:grpSpPr>
        <p:sp>
          <p:nvSpPr>
            <p:cNvPr id="23627" name="AutoShape 75"/>
            <p:cNvSpPr>
              <a:spLocks noChangeAspect="1" noChangeArrowheads="1" noTextEdit="1"/>
            </p:cNvSpPr>
            <p:nvPr/>
          </p:nvSpPr>
          <p:spPr bwMode="auto">
            <a:xfrm>
              <a:off x="2439" y="5678"/>
              <a:ext cx="9397" cy="5907"/>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3626" name="Line 74"/>
            <p:cNvSpPr>
              <a:spLocks noChangeShapeType="1"/>
            </p:cNvSpPr>
            <p:nvPr/>
          </p:nvSpPr>
          <p:spPr bwMode="auto">
            <a:xfrm rot="5400000">
              <a:off x="7323" y="10634"/>
              <a:ext cx="925"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625" name="Line 73"/>
            <p:cNvSpPr>
              <a:spLocks noChangeShapeType="1"/>
            </p:cNvSpPr>
            <p:nvPr/>
          </p:nvSpPr>
          <p:spPr bwMode="auto">
            <a:xfrm rot="5400000">
              <a:off x="7612" y="10658"/>
              <a:ext cx="925"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624" name="Line 72"/>
            <p:cNvSpPr>
              <a:spLocks noChangeShapeType="1"/>
            </p:cNvSpPr>
            <p:nvPr/>
          </p:nvSpPr>
          <p:spPr bwMode="auto">
            <a:xfrm>
              <a:off x="3247" y="8009"/>
              <a:ext cx="9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623" name="Line 71"/>
            <p:cNvSpPr>
              <a:spLocks noChangeShapeType="1"/>
            </p:cNvSpPr>
            <p:nvPr/>
          </p:nvSpPr>
          <p:spPr bwMode="auto">
            <a:xfrm>
              <a:off x="3247" y="7816"/>
              <a:ext cx="9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23622" name="Picture 70"/>
            <p:cNvPicPr>
              <a:picLocks noChangeArrowheads="1"/>
            </p:cNvPicPr>
            <p:nvPr/>
          </p:nvPicPr>
          <p:blipFill>
            <a:blip r:embed="rId3" cstate="print"/>
            <a:srcRect/>
            <a:stretch>
              <a:fillRect/>
            </a:stretch>
          </p:blipFill>
          <p:spPr bwMode="auto">
            <a:xfrm>
              <a:off x="2439" y="7717"/>
              <a:ext cx="1098" cy="388"/>
            </a:xfrm>
            <a:prstGeom prst="rect">
              <a:avLst/>
            </a:prstGeom>
            <a:noFill/>
            <a:ln w="12700">
              <a:miter lim="800000"/>
              <a:headEnd/>
              <a:tailEnd/>
            </a:ln>
            <a:effectLst/>
          </p:spPr>
        </p:pic>
        <p:pic>
          <p:nvPicPr>
            <p:cNvPr id="23621" name="Picture 69"/>
            <p:cNvPicPr>
              <a:picLocks noChangeArrowheads="1"/>
            </p:cNvPicPr>
            <p:nvPr/>
          </p:nvPicPr>
          <p:blipFill>
            <a:blip r:embed="rId3" cstate="print"/>
            <a:srcRect/>
            <a:stretch>
              <a:fillRect/>
            </a:stretch>
          </p:blipFill>
          <p:spPr bwMode="auto">
            <a:xfrm>
              <a:off x="7399" y="10925"/>
              <a:ext cx="1098" cy="388"/>
            </a:xfrm>
            <a:prstGeom prst="rect">
              <a:avLst/>
            </a:prstGeom>
            <a:noFill/>
            <a:ln w="12700">
              <a:miter lim="800000"/>
              <a:headEnd/>
              <a:tailEnd/>
            </a:ln>
            <a:effectLst/>
          </p:spPr>
        </p:pic>
        <p:sp>
          <p:nvSpPr>
            <p:cNvPr id="23620" name="Line 68"/>
            <p:cNvSpPr>
              <a:spLocks noChangeShapeType="1"/>
            </p:cNvSpPr>
            <p:nvPr/>
          </p:nvSpPr>
          <p:spPr bwMode="auto">
            <a:xfrm>
              <a:off x="3270" y="9078"/>
              <a:ext cx="9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619" name="Line 67"/>
            <p:cNvSpPr>
              <a:spLocks noChangeShapeType="1"/>
            </p:cNvSpPr>
            <p:nvPr/>
          </p:nvSpPr>
          <p:spPr bwMode="auto">
            <a:xfrm>
              <a:off x="3247" y="9369"/>
              <a:ext cx="9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23618" name="Picture 66"/>
            <p:cNvPicPr>
              <a:picLocks noChangeAspect="1" noChangeArrowheads="1"/>
            </p:cNvPicPr>
            <p:nvPr/>
          </p:nvPicPr>
          <p:blipFill>
            <a:blip r:embed="rId4" cstate="print"/>
            <a:srcRect l="49011"/>
            <a:stretch>
              <a:fillRect/>
            </a:stretch>
          </p:blipFill>
          <p:spPr bwMode="auto">
            <a:xfrm>
              <a:off x="8749" y="7295"/>
              <a:ext cx="2941" cy="2170"/>
            </a:xfrm>
            <a:prstGeom prst="rect">
              <a:avLst/>
            </a:prstGeom>
            <a:noFill/>
          </p:spPr>
        </p:pic>
        <p:pic>
          <p:nvPicPr>
            <p:cNvPr id="23617" name="Picture 65" descr="DVVDM_Line"/>
            <p:cNvPicPr preferRelativeResize="0">
              <a:picLocks noChangeArrowheads="1"/>
            </p:cNvPicPr>
            <p:nvPr/>
          </p:nvPicPr>
          <p:blipFill>
            <a:blip r:embed="rId5" cstate="print"/>
            <a:srcRect/>
            <a:stretch>
              <a:fillRect/>
            </a:stretch>
          </p:blipFill>
          <p:spPr bwMode="auto">
            <a:xfrm>
              <a:off x="4888" y="7534"/>
              <a:ext cx="483" cy="48"/>
            </a:xfrm>
            <a:prstGeom prst="rect">
              <a:avLst/>
            </a:prstGeom>
            <a:noFill/>
          </p:spPr>
        </p:pic>
        <p:pic>
          <p:nvPicPr>
            <p:cNvPr id="23616" name="Picture 64" descr="DVVDM_Line"/>
            <p:cNvPicPr preferRelativeResize="0">
              <a:picLocks noChangeArrowheads="1"/>
            </p:cNvPicPr>
            <p:nvPr/>
          </p:nvPicPr>
          <p:blipFill>
            <a:blip r:embed="rId5" cstate="print"/>
            <a:srcRect/>
            <a:stretch>
              <a:fillRect/>
            </a:stretch>
          </p:blipFill>
          <p:spPr bwMode="auto">
            <a:xfrm rot="5400000">
              <a:off x="4767" y="7669"/>
              <a:ext cx="292" cy="49"/>
            </a:xfrm>
            <a:prstGeom prst="rect">
              <a:avLst/>
            </a:prstGeom>
            <a:noFill/>
          </p:spPr>
        </p:pic>
        <p:pic>
          <p:nvPicPr>
            <p:cNvPr id="23615" name="Picture 63" descr="DVVDM_Line"/>
            <p:cNvPicPr preferRelativeResize="0">
              <a:picLocks noChangeArrowheads="1"/>
            </p:cNvPicPr>
            <p:nvPr/>
          </p:nvPicPr>
          <p:blipFill>
            <a:blip r:embed="rId5" cstate="print"/>
            <a:srcRect/>
            <a:stretch>
              <a:fillRect/>
            </a:stretch>
          </p:blipFill>
          <p:spPr bwMode="auto">
            <a:xfrm rot="5400000">
              <a:off x="4742" y="9571"/>
              <a:ext cx="341" cy="49"/>
            </a:xfrm>
            <a:prstGeom prst="rect">
              <a:avLst/>
            </a:prstGeom>
            <a:noFill/>
          </p:spPr>
        </p:pic>
        <p:pic>
          <p:nvPicPr>
            <p:cNvPr id="23614" name="Picture 62" descr="DVVDM_Line"/>
            <p:cNvPicPr preferRelativeResize="0">
              <a:picLocks noChangeArrowheads="1"/>
            </p:cNvPicPr>
            <p:nvPr/>
          </p:nvPicPr>
          <p:blipFill>
            <a:blip r:embed="rId5" cstate="print"/>
            <a:srcRect/>
            <a:stretch>
              <a:fillRect/>
            </a:stretch>
          </p:blipFill>
          <p:spPr bwMode="auto">
            <a:xfrm>
              <a:off x="5758" y="7534"/>
              <a:ext cx="1447" cy="48"/>
            </a:xfrm>
            <a:prstGeom prst="rect">
              <a:avLst/>
            </a:prstGeom>
            <a:noFill/>
          </p:spPr>
        </p:pic>
        <p:pic>
          <p:nvPicPr>
            <p:cNvPr id="23613" name="Picture 61" descr="DVVDM_Line"/>
            <p:cNvPicPr preferRelativeResize="0">
              <a:picLocks noChangeArrowheads="1"/>
            </p:cNvPicPr>
            <p:nvPr/>
          </p:nvPicPr>
          <p:blipFill>
            <a:blip r:embed="rId5" cstate="print"/>
            <a:srcRect/>
            <a:stretch>
              <a:fillRect/>
            </a:stretch>
          </p:blipFill>
          <p:spPr bwMode="auto">
            <a:xfrm>
              <a:off x="6337" y="7534"/>
              <a:ext cx="1446" cy="48"/>
            </a:xfrm>
            <a:prstGeom prst="rect">
              <a:avLst/>
            </a:prstGeom>
            <a:noFill/>
          </p:spPr>
        </p:pic>
        <p:pic>
          <p:nvPicPr>
            <p:cNvPr id="23612" name="Picture 60" descr="DVVDM_Line"/>
            <p:cNvPicPr preferRelativeResize="0">
              <a:picLocks noChangeArrowheads="1"/>
            </p:cNvPicPr>
            <p:nvPr/>
          </p:nvPicPr>
          <p:blipFill>
            <a:blip r:embed="rId5" cstate="print"/>
            <a:srcRect/>
            <a:stretch>
              <a:fillRect/>
            </a:stretch>
          </p:blipFill>
          <p:spPr bwMode="auto">
            <a:xfrm rot="5400000">
              <a:off x="5103" y="7314"/>
              <a:ext cx="486" cy="50"/>
            </a:xfrm>
            <a:prstGeom prst="rect">
              <a:avLst/>
            </a:prstGeom>
            <a:noFill/>
          </p:spPr>
        </p:pic>
        <p:pic>
          <p:nvPicPr>
            <p:cNvPr id="23611" name="Picture 59" descr="DVVDM_Line"/>
            <p:cNvPicPr preferRelativeResize="0">
              <a:picLocks noChangeArrowheads="1"/>
            </p:cNvPicPr>
            <p:nvPr/>
          </p:nvPicPr>
          <p:blipFill>
            <a:blip r:embed="rId5" cstate="print"/>
            <a:srcRect/>
            <a:stretch>
              <a:fillRect/>
            </a:stretch>
          </p:blipFill>
          <p:spPr bwMode="auto">
            <a:xfrm rot="5400000">
              <a:off x="5539" y="7317"/>
              <a:ext cx="487" cy="49"/>
            </a:xfrm>
            <a:prstGeom prst="rect">
              <a:avLst/>
            </a:prstGeom>
            <a:noFill/>
          </p:spPr>
        </p:pic>
        <p:pic>
          <p:nvPicPr>
            <p:cNvPr id="23610" name="Picture 58" descr="DVVDM_Line"/>
            <p:cNvPicPr preferRelativeResize="0">
              <a:picLocks noChangeArrowheads="1"/>
            </p:cNvPicPr>
            <p:nvPr/>
          </p:nvPicPr>
          <p:blipFill>
            <a:blip r:embed="rId5" cstate="print"/>
            <a:srcRect/>
            <a:stretch>
              <a:fillRect/>
            </a:stretch>
          </p:blipFill>
          <p:spPr bwMode="auto">
            <a:xfrm rot="5400000">
              <a:off x="7518" y="7317"/>
              <a:ext cx="487" cy="49"/>
            </a:xfrm>
            <a:prstGeom prst="rect">
              <a:avLst/>
            </a:prstGeom>
            <a:noFill/>
          </p:spPr>
        </p:pic>
        <p:pic>
          <p:nvPicPr>
            <p:cNvPr id="23609" name="Picture 57" descr="DVVDM_Line"/>
            <p:cNvPicPr preferRelativeResize="0">
              <a:picLocks noChangeArrowheads="1"/>
            </p:cNvPicPr>
            <p:nvPr/>
          </p:nvPicPr>
          <p:blipFill>
            <a:blip r:embed="rId5" cstate="print"/>
            <a:srcRect/>
            <a:stretch>
              <a:fillRect/>
            </a:stretch>
          </p:blipFill>
          <p:spPr bwMode="auto">
            <a:xfrm rot="5400000">
              <a:off x="6698" y="8529"/>
              <a:ext cx="2757" cy="94"/>
            </a:xfrm>
            <a:prstGeom prst="rect">
              <a:avLst/>
            </a:prstGeom>
            <a:noFill/>
          </p:spPr>
        </p:pic>
        <p:pic>
          <p:nvPicPr>
            <p:cNvPr id="23608" name="Picture 56" descr="DVVDM_Line"/>
            <p:cNvPicPr preferRelativeResize="0">
              <a:picLocks noChangeArrowheads="1"/>
            </p:cNvPicPr>
            <p:nvPr/>
          </p:nvPicPr>
          <p:blipFill>
            <a:blip r:embed="rId5" cstate="print"/>
            <a:srcRect/>
            <a:stretch>
              <a:fillRect/>
            </a:stretch>
          </p:blipFill>
          <p:spPr bwMode="auto">
            <a:xfrm>
              <a:off x="4888" y="9711"/>
              <a:ext cx="483" cy="48"/>
            </a:xfrm>
            <a:prstGeom prst="rect">
              <a:avLst/>
            </a:prstGeom>
            <a:noFill/>
          </p:spPr>
        </p:pic>
        <p:pic>
          <p:nvPicPr>
            <p:cNvPr id="23607" name="Picture 55" descr="DVVDM_Line"/>
            <p:cNvPicPr preferRelativeResize="0">
              <a:picLocks noChangeArrowheads="1"/>
            </p:cNvPicPr>
            <p:nvPr/>
          </p:nvPicPr>
          <p:blipFill>
            <a:blip r:embed="rId5" cstate="print"/>
            <a:srcRect/>
            <a:stretch>
              <a:fillRect/>
            </a:stretch>
          </p:blipFill>
          <p:spPr bwMode="auto">
            <a:xfrm>
              <a:off x="5758" y="9711"/>
              <a:ext cx="1447" cy="48"/>
            </a:xfrm>
            <a:prstGeom prst="rect">
              <a:avLst/>
            </a:prstGeom>
            <a:noFill/>
          </p:spPr>
        </p:pic>
        <p:pic>
          <p:nvPicPr>
            <p:cNvPr id="23606" name="Picture 54" descr="DVVDM_Line"/>
            <p:cNvPicPr preferRelativeResize="0">
              <a:picLocks noChangeArrowheads="1"/>
            </p:cNvPicPr>
            <p:nvPr/>
          </p:nvPicPr>
          <p:blipFill>
            <a:blip r:embed="rId5" cstate="print"/>
            <a:srcRect/>
            <a:stretch>
              <a:fillRect/>
            </a:stretch>
          </p:blipFill>
          <p:spPr bwMode="auto">
            <a:xfrm>
              <a:off x="6337" y="9711"/>
              <a:ext cx="1446" cy="48"/>
            </a:xfrm>
            <a:prstGeom prst="rect">
              <a:avLst/>
            </a:prstGeom>
            <a:noFill/>
          </p:spPr>
        </p:pic>
        <p:pic>
          <p:nvPicPr>
            <p:cNvPr id="23605" name="Picture 53" descr="DVVDM_Line"/>
            <p:cNvPicPr preferRelativeResize="0">
              <a:picLocks noChangeArrowheads="1"/>
            </p:cNvPicPr>
            <p:nvPr/>
          </p:nvPicPr>
          <p:blipFill>
            <a:blip r:embed="rId5" cstate="print"/>
            <a:srcRect/>
            <a:stretch>
              <a:fillRect/>
            </a:stretch>
          </p:blipFill>
          <p:spPr bwMode="auto">
            <a:xfrm rot="5400000">
              <a:off x="5103" y="9935"/>
              <a:ext cx="486" cy="50"/>
            </a:xfrm>
            <a:prstGeom prst="rect">
              <a:avLst/>
            </a:prstGeom>
            <a:noFill/>
          </p:spPr>
        </p:pic>
        <p:pic>
          <p:nvPicPr>
            <p:cNvPr id="23604" name="Picture 52" descr="DVVDM_Line"/>
            <p:cNvPicPr preferRelativeResize="0">
              <a:picLocks noChangeArrowheads="1"/>
            </p:cNvPicPr>
            <p:nvPr/>
          </p:nvPicPr>
          <p:blipFill>
            <a:blip r:embed="rId5" cstate="print"/>
            <a:srcRect/>
            <a:stretch>
              <a:fillRect/>
            </a:stretch>
          </p:blipFill>
          <p:spPr bwMode="auto">
            <a:xfrm rot="5400000">
              <a:off x="5538" y="9933"/>
              <a:ext cx="486" cy="49"/>
            </a:xfrm>
            <a:prstGeom prst="rect">
              <a:avLst/>
            </a:prstGeom>
            <a:noFill/>
          </p:spPr>
        </p:pic>
        <p:pic>
          <p:nvPicPr>
            <p:cNvPr id="23603" name="Picture 51" descr="DVVDM_Line"/>
            <p:cNvPicPr preferRelativeResize="0">
              <a:picLocks noChangeArrowheads="1"/>
            </p:cNvPicPr>
            <p:nvPr/>
          </p:nvPicPr>
          <p:blipFill>
            <a:blip r:embed="rId5" cstate="print"/>
            <a:srcRect/>
            <a:stretch>
              <a:fillRect/>
            </a:stretch>
          </p:blipFill>
          <p:spPr bwMode="auto">
            <a:xfrm rot="5400000">
              <a:off x="7513" y="9937"/>
              <a:ext cx="487" cy="50"/>
            </a:xfrm>
            <a:prstGeom prst="rect">
              <a:avLst/>
            </a:prstGeom>
            <a:noFill/>
          </p:spPr>
        </p:pic>
        <p:pic>
          <p:nvPicPr>
            <p:cNvPr id="23602" name="Picture 50" descr="DVVDM_Line"/>
            <p:cNvPicPr preferRelativeResize="0">
              <a:picLocks noChangeArrowheads="1"/>
            </p:cNvPicPr>
            <p:nvPr/>
          </p:nvPicPr>
          <p:blipFill>
            <a:blip r:embed="rId5" cstate="print"/>
            <a:srcRect/>
            <a:stretch>
              <a:fillRect/>
            </a:stretch>
          </p:blipFill>
          <p:spPr bwMode="auto">
            <a:xfrm rot="5400000">
              <a:off x="4301" y="8623"/>
              <a:ext cx="1167" cy="50"/>
            </a:xfrm>
            <a:prstGeom prst="rect">
              <a:avLst/>
            </a:prstGeom>
            <a:noFill/>
          </p:spPr>
        </p:pic>
        <p:sp>
          <p:nvSpPr>
            <p:cNvPr id="23601" name="Line 49"/>
            <p:cNvSpPr>
              <a:spLocks noChangeShapeType="1"/>
            </p:cNvSpPr>
            <p:nvPr/>
          </p:nvSpPr>
          <p:spPr bwMode="auto">
            <a:xfrm rot="5400000">
              <a:off x="5006" y="6685"/>
              <a:ext cx="92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600" name="Line 48"/>
            <p:cNvSpPr>
              <a:spLocks noChangeShapeType="1"/>
            </p:cNvSpPr>
            <p:nvPr/>
          </p:nvSpPr>
          <p:spPr bwMode="auto">
            <a:xfrm rot="5400000">
              <a:off x="5295" y="6708"/>
              <a:ext cx="92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99" name="Line 47"/>
            <p:cNvSpPr>
              <a:spLocks noChangeShapeType="1"/>
            </p:cNvSpPr>
            <p:nvPr/>
          </p:nvSpPr>
          <p:spPr bwMode="auto">
            <a:xfrm rot="5400000">
              <a:off x="7323" y="6685"/>
              <a:ext cx="92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98" name="Line 46"/>
            <p:cNvSpPr>
              <a:spLocks noChangeShapeType="1"/>
            </p:cNvSpPr>
            <p:nvPr/>
          </p:nvSpPr>
          <p:spPr bwMode="auto">
            <a:xfrm rot="5400000">
              <a:off x="7612" y="6708"/>
              <a:ext cx="92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97" name="Line 45"/>
            <p:cNvSpPr>
              <a:spLocks noChangeShapeType="1"/>
            </p:cNvSpPr>
            <p:nvPr/>
          </p:nvSpPr>
          <p:spPr bwMode="auto">
            <a:xfrm rot="5400000">
              <a:off x="4906" y="10612"/>
              <a:ext cx="92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3596" name="Line 44"/>
            <p:cNvSpPr>
              <a:spLocks noChangeShapeType="1"/>
            </p:cNvSpPr>
            <p:nvPr/>
          </p:nvSpPr>
          <p:spPr bwMode="auto">
            <a:xfrm rot="5400000">
              <a:off x="5195" y="10636"/>
              <a:ext cx="926"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23593" name="Group 41"/>
            <p:cNvGrpSpPr>
              <a:grpSpLocks/>
            </p:cNvGrpSpPr>
            <p:nvPr/>
          </p:nvGrpSpPr>
          <p:grpSpPr bwMode="auto">
            <a:xfrm>
              <a:off x="5158" y="6727"/>
              <a:ext cx="985" cy="564"/>
              <a:chOff x="4633" y="576"/>
              <a:chExt cx="599" cy="340"/>
            </a:xfrm>
          </p:grpSpPr>
          <p:pic>
            <p:nvPicPr>
              <p:cNvPr id="23595" name="Picture 43"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p:spPr>
          </p:pic>
          <p:pic>
            <p:nvPicPr>
              <p:cNvPr id="23594" name="Picture 42"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p:spPr>
          </p:pic>
        </p:grpSp>
        <p:grpSp>
          <p:nvGrpSpPr>
            <p:cNvPr id="23590" name="Group 38"/>
            <p:cNvGrpSpPr>
              <a:grpSpLocks/>
            </p:cNvGrpSpPr>
            <p:nvPr/>
          </p:nvGrpSpPr>
          <p:grpSpPr bwMode="auto">
            <a:xfrm>
              <a:off x="7494" y="6727"/>
              <a:ext cx="985" cy="564"/>
              <a:chOff x="4633" y="576"/>
              <a:chExt cx="599" cy="340"/>
            </a:xfrm>
          </p:grpSpPr>
          <p:pic>
            <p:nvPicPr>
              <p:cNvPr id="23592" name="Picture 40"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p:spPr>
          </p:pic>
          <p:pic>
            <p:nvPicPr>
              <p:cNvPr id="23591" name="Picture 39"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p:spPr>
          </p:pic>
        </p:grpSp>
        <p:grpSp>
          <p:nvGrpSpPr>
            <p:cNvPr id="23587" name="Group 35"/>
            <p:cNvGrpSpPr>
              <a:grpSpLocks/>
            </p:cNvGrpSpPr>
            <p:nvPr/>
          </p:nvGrpSpPr>
          <p:grpSpPr bwMode="auto">
            <a:xfrm>
              <a:off x="7573" y="9954"/>
              <a:ext cx="985" cy="564"/>
              <a:chOff x="4633" y="576"/>
              <a:chExt cx="599" cy="340"/>
            </a:xfrm>
          </p:grpSpPr>
          <p:pic>
            <p:nvPicPr>
              <p:cNvPr id="23589" name="Picture 37"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p:spPr>
          </p:pic>
          <p:pic>
            <p:nvPicPr>
              <p:cNvPr id="23588" name="Picture 36"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p:spPr>
          </p:pic>
        </p:grpSp>
        <p:grpSp>
          <p:nvGrpSpPr>
            <p:cNvPr id="23584" name="Group 32"/>
            <p:cNvGrpSpPr>
              <a:grpSpLocks/>
            </p:cNvGrpSpPr>
            <p:nvPr/>
          </p:nvGrpSpPr>
          <p:grpSpPr bwMode="auto">
            <a:xfrm>
              <a:off x="5081" y="9974"/>
              <a:ext cx="985" cy="564"/>
              <a:chOff x="4633" y="576"/>
              <a:chExt cx="599" cy="340"/>
            </a:xfrm>
          </p:grpSpPr>
          <p:pic>
            <p:nvPicPr>
              <p:cNvPr id="23586" name="Picture 34"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p:spPr>
          </p:pic>
          <p:pic>
            <p:nvPicPr>
              <p:cNvPr id="23585" name="Picture 33"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p:spPr>
          </p:pic>
        </p:grpSp>
        <p:sp>
          <p:nvSpPr>
            <p:cNvPr id="23583" name="Text Box 31"/>
            <p:cNvSpPr txBox="1">
              <a:spLocks noChangeArrowheads="1"/>
            </p:cNvSpPr>
            <p:nvPr/>
          </p:nvSpPr>
          <p:spPr bwMode="auto">
            <a:xfrm>
              <a:off x="4792" y="6251"/>
              <a:ext cx="579" cy="473"/>
            </a:xfrm>
            <a:prstGeom prst="rect">
              <a:avLst/>
            </a:prstGeom>
            <a:noFill/>
            <a:ln w="9525">
              <a:noFill/>
              <a:miter lim="800000"/>
              <a:headEnd/>
              <a:tailEnd/>
            </a:ln>
          </p:spPr>
          <p:txBody>
            <a:bodyPr vert="horz" wrap="squar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82" name="Text Box 30"/>
            <p:cNvSpPr txBox="1">
              <a:spLocks noChangeArrowheads="1"/>
            </p:cNvSpPr>
            <p:nvPr/>
          </p:nvSpPr>
          <p:spPr bwMode="auto">
            <a:xfrm>
              <a:off x="7188" y="6251"/>
              <a:ext cx="511" cy="473"/>
            </a:xfrm>
            <a:prstGeom prst="rect">
              <a:avLst/>
            </a:prstGeom>
            <a:noFill/>
            <a:ln w="9525">
              <a:noFill/>
              <a:miter lim="800000"/>
              <a:headEnd/>
              <a:tailEnd/>
            </a:ln>
          </p:spPr>
          <p:txBody>
            <a:bodyPr vert="horz" wrap="non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81" name="Text Box 29"/>
            <p:cNvSpPr txBox="1">
              <a:spLocks noChangeArrowheads="1"/>
            </p:cNvSpPr>
            <p:nvPr/>
          </p:nvSpPr>
          <p:spPr bwMode="auto">
            <a:xfrm>
              <a:off x="7188" y="10374"/>
              <a:ext cx="511" cy="473"/>
            </a:xfrm>
            <a:prstGeom prst="rect">
              <a:avLst/>
            </a:prstGeom>
            <a:noFill/>
            <a:ln w="9525">
              <a:noFill/>
              <a:miter lim="800000"/>
              <a:headEnd/>
              <a:tailEnd/>
            </a:ln>
          </p:spPr>
          <p:txBody>
            <a:bodyPr vert="horz" wrap="non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2</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80" name="Text Box 28"/>
            <p:cNvSpPr txBox="1">
              <a:spLocks noChangeArrowheads="1"/>
            </p:cNvSpPr>
            <p:nvPr/>
          </p:nvSpPr>
          <p:spPr bwMode="auto">
            <a:xfrm>
              <a:off x="4792" y="10374"/>
              <a:ext cx="510" cy="473"/>
            </a:xfrm>
            <a:prstGeom prst="rect">
              <a:avLst/>
            </a:prstGeom>
            <a:noFill/>
            <a:ln w="9525">
              <a:noFill/>
              <a:miter lim="800000"/>
              <a:headEnd/>
              <a:tailEnd/>
            </a:ln>
          </p:spPr>
          <p:txBody>
            <a:bodyPr vert="horz" wrap="non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79" name="Text Box 27"/>
            <p:cNvSpPr txBox="1">
              <a:spLocks noChangeArrowheads="1"/>
            </p:cNvSpPr>
            <p:nvPr/>
          </p:nvSpPr>
          <p:spPr bwMode="auto">
            <a:xfrm>
              <a:off x="9134" y="9629"/>
              <a:ext cx="2583" cy="623"/>
            </a:xfrm>
            <a:prstGeom prst="rect">
              <a:avLst/>
            </a:prstGeom>
            <a:noFill/>
            <a:ln w="9525">
              <a:noFill/>
              <a:miter lim="800000"/>
              <a:headEnd/>
              <a:tailEnd/>
            </a:ln>
          </p:spPr>
          <p:txBody>
            <a:bodyPr vert="horz" wrap="non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ADM óptico bidireccional</a:t>
              </a:r>
              <a:endParaRPr kumimoji="0" lang="es-ES_tradnl"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de una </a:t>
              </a: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p>
          </p:txBody>
        </p:sp>
        <p:sp>
          <p:nvSpPr>
            <p:cNvPr id="23578" name="Line 26"/>
            <p:cNvSpPr>
              <a:spLocks noChangeShapeType="1"/>
            </p:cNvSpPr>
            <p:nvPr/>
          </p:nvSpPr>
          <p:spPr bwMode="auto">
            <a:xfrm flipH="1">
              <a:off x="8749" y="10065"/>
              <a:ext cx="579" cy="0"/>
            </a:xfrm>
            <a:prstGeom prst="line">
              <a:avLst/>
            </a:pr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pic>
          <p:nvPicPr>
            <p:cNvPr id="23577" name="Picture 25"/>
            <p:cNvPicPr>
              <a:picLocks noChangeArrowheads="1"/>
            </p:cNvPicPr>
            <p:nvPr/>
          </p:nvPicPr>
          <p:blipFill>
            <a:blip r:embed="rId8" cstate="print"/>
            <a:srcRect/>
            <a:stretch>
              <a:fillRect/>
            </a:stretch>
          </p:blipFill>
          <p:spPr bwMode="auto">
            <a:xfrm>
              <a:off x="5088" y="10825"/>
              <a:ext cx="1026" cy="760"/>
            </a:xfrm>
            <a:prstGeom prst="rect">
              <a:avLst/>
            </a:prstGeom>
            <a:noFill/>
            <a:ln w="12700">
              <a:miter lim="800000"/>
              <a:headEnd/>
              <a:tailEnd/>
            </a:ln>
            <a:effectLst/>
          </p:spPr>
        </p:pic>
        <p:pic>
          <p:nvPicPr>
            <p:cNvPr id="23576" name="Picture 24"/>
            <p:cNvPicPr>
              <a:picLocks noChangeArrowheads="1"/>
            </p:cNvPicPr>
            <p:nvPr/>
          </p:nvPicPr>
          <p:blipFill>
            <a:blip r:embed="rId8" cstate="print"/>
            <a:srcRect/>
            <a:stretch>
              <a:fillRect/>
            </a:stretch>
          </p:blipFill>
          <p:spPr bwMode="auto">
            <a:xfrm>
              <a:off x="7435" y="5678"/>
              <a:ext cx="1025" cy="760"/>
            </a:xfrm>
            <a:prstGeom prst="rect">
              <a:avLst/>
            </a:prstGeom>
            <a:noFill/>
            <a:ln w="12700">
              <a:miter lim="800000"/>
              <a:headEnd/>
              <a:tailEnd/>
            </a:ln>
            <a:effectLst/>
          </p:spPr>
        </p:pic>
        <p:pic>
          <p:nvPicPr>
            <p:cNvPr id="23575" name="Picture 23"/>
            <p:cNvPicPr>
              <a:picLocks noChangeArrowheads="1"/>
            </p:cNvPicPr>
            <p:nvPr/>
          </p:nvPicPr>
          <p:blipFill>
            <a:blip r:embed="rId8" cstate="print"/>
            <a:srcRect/>
            <a:stretch>
              <a:fillRect/>
            </a:stretch>
          </p:blipFill>
          <p:spPr bwMode="auto">
            <a:xfrm>
              <a:off x="5101" y="5697"/>
              <a:ext cx="1025" cy="760"/>
            </a:xfrm>
            <a:prstGeom prst="rect">
              <a:avLst/>
            </a:prstGeom>
            <a:noFill/>
            <a:ln w="12700">
              <a:miter lim="800000"/>
              <a:headEnd/>
              <a:tailEnd/>
            </a:ln>
            <a:effectLst/>
          </p:spPr>
        </p:pic>
        <p:sp>
          <p:nvSpPr>
            <p:cNvPr id="23574" name="Text Box 22"/>
            <p:cNvSpPr txBox="1">
              <a:spLocks noChangeArrowheads="1"/>
            </p:cNvSpPr>
            <p:nvPr/>
          </p:nvSpPr>
          <p:spPr bwMode="auto">
            <a:xfrm>
              <a:off x="5469" y="5871"/>
              <a:ext cx="280" cy="349"/>
            </a:xfrm>
            <a:prstGeom prst="rect">
              <a:avLst/>
            </a:prstGeom>
            <a:solidFill>
              <a:srgbClr val="FFFFFF"/>
            </a:solidFill>
            <a:ln w="9525">
              <a:noFill/>
              <a:miter lim="800000"/>
              <a:headEnd/>
              <a:tailEnd/>
            </a:ln>
          </p:spPr>
          <p:txBody>
            <a:bodyPr vert="horz" wrap="none" lIns="27720" tIns="13860" rIns="27720" bIns="1386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endParaRPr kumimoji="0" lang="es-ES" sz="1800" b="0" i="0" u="none" strike="noStrike" cap="none" normalizeH="0" baseline="0" smtClean="0">
                <a:ln>
                  <a:noFill/>
                </a:ln>
                <a:solidFill>
                  <a:schemeClr val="tx1"/>
                </a:solidFill>
                <a:effectLst/>
                <a:latin typeface="Arial" pitchFamily="34" charset="0"/>
              </a:endParaRPr>
            </a:p>
          </p:txBody>
        </p:sp>
        <p:sp>
          <p:nvSpPr>
            <p:cNvPr id="23573" name="Text Box 21"/>
            <p:cNvSpPr txBox="1">
              <a:spLocks noChangeArrowheads="1"/>
            </p:cNvSpPr>
            <p:nvPr/>
          </p:nvSpPr>
          <p:spPr bwMode="auto">
            <a:xfrm>
              <a:off x="7803" y="5830"/>
              <a:ext cx="279" cy="350"/>
            </a:xfrm>
            <a:prstGeom prst="rect">
              <a:avLst/>
            </a:prstGeom>
            <a:solidFill>
              <a:srgbClr val="FFFFFF"/>
            </a:solidFill>
            <a:ln w="9525">
              <a:noFill/>
              <a:miter lim="800000"/>
              <a:headEnd/>
              <a:tailEnd/>
            </a:ln>
          </p:spPr>
          <p:txBody>
            <a:bodyPr vert="horz" wrap="none" lIns="27720" tIns="13860" rIns="27720" bIns="1386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a:t>
              </a:r>
              <a:endParaRPr kumimoji="0" lang="es-ES" sz="1800" b="0" i="0" u="none" strike="noStrike" cap="none" normalizeH="0" baseline="0" smtClean="0">
                <a:ln>
                  <a:noFill/>
                </a:ln>
                <a:solidFill>
                  <a:schemeClr val="tx1"/>
                </a:solidFill>
                <a:effectLst/>
                <a:latin typeface="Arial" pitchFamily="34" charset="0"/>
              </a:endParaRPr>
            </a:p>
          </p:txBody>
        </p:sp>
        <p:sp>
          <p:nvSpPr>
            <p:cNvPr id="23572" name="Text Box 20"/>
            <p:cNvSpPr txBox="1">
              <a:spLocks noChangeArrowheads="1"/>
            </p:cNvSpPr>
            <p:nvPr/>
          </p:nvSpPr>
          <p:spPr bwMode="auto">
            <a:xfrm>
              <a:off x="7783" y="10995"/>
              <a:ext cx="263" cy="350"/>
            </a:xfrm>
            <a:prstGeom prst="rect">
              <a:avLst/>
            </a:prstGeom>
            <a:solidFill>
              <a:srgbClr val="FFFFFF"/>
            </a:solidFill>
            <a:ln w="9525">
              <a:noFill/>
              <a:miter lim="800000"/>
              <a:headEnd/>
              <a:tailEnd/>
            </a:ln>
          </p:spPr>
          <p:txBody>
            <a:bodyPr vert="horz" wrap="none" lIns="27720" tIns="13860" rIns="27720" bIns="1386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a:t>
              </a:r>
              <a:endParaRPr kumimoji="0" lang="es-ES" sz="1800" b="0" i="0" u="none" strike="noStrike" cap="none" normalizeH="0" baseline="0" smtClean="0">
                <a:ln>
                  <a:noFill/>
                </a:ln>
                <a:solidFill>
                  <a:schemeClr val="tx1"/>
                </a:solidFill>
                <a:effectLst/>
                <a:latin typeface="Arial" pitchFamily="34" charset="0"/>
              </a:endParaRPr>
            </a:p>
          </p:txBody>
        </p:sp>
        <p:sp>
          <p:nvSpPr>
            <p:cNvPr id="23571" name="Text Box 19"/>
            <p:cNvSpPr txBox="1">
              <a:spLocks noChangeArrowheads="1"/>
            </p:cNvSpPr>
            <p:nvPr/>
          </p:nvSpPr>
          <p:spPr bwMode="auto">
            <a:xfrm>
              <a:off x="5418" y="10995"/>
              <a:ext cx="247" cy="350"/>
            </a:xfrm>
            <a:prstGeom prst="rect">
              <a:avLst/>
            </a:prstGeom>
            <a:solidFill>
              <a:srgbClr val="FFFFFF"/>
            </a:solidFill>
            <a:ln w="9525">
              <a:noFill/>
              <a:miter lim="800000"/>
              <a:headEnd/>
              <a:tailEnd/>
            </a:ln>
          </p:spPr>
          <p:txBody>
            <a:bodyPr vert="horz" wrap="none" lIns="27720" tIns="13860" rIns="27720" bIns="1386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a:t>
              </a:r>
              <a:endParaRPr kumimoji="0" lang="es-ES" sz="1800" b="0" i="0" u="none" strike="noStrike" cap="none" normalizeH="0" baseline="0" smtClean="0">
                <a:ln>
                  <a:noFill/>
                </a:ln>
                <a:solidFill>
                  <a:schemeClr val="tx1"/>
                </a:solidFill>
                <a:effectLst/>
                <a:latin typeface="Arial" pitchFamily="34" charset="0"/>
              </a:endParaRPr>
            </a:p>
          </p:txBody>
        </p:sp>
        <p:sp>
          <p:nvSpPr>
            <p:cNvPr id="23570" name="Text Box 18"/>
            <p:cNvSpPr txBox="1">
              <a:spLocks noChangeArrowheads="1"/>
            </p:cNvSpPr>
            <p:nvPr/>
          </p:nvSpPr>
          <p:spPr bwMode="auto">
            <a:xfrm>
              <a:off x="11295" y="9224"/>
              <a:ext cx="360" cy="250"/>
            </a:xfrm>
            <a:prstGeom prst="rect">
              <a:avLst/>
            </a:prstGeom>
            <a:solidFill>
              <a:srgbClr val="FFFFFF"/>
            </a:solidFill>
            <a:ln w="9525">
              <a:noFill/>
              <a:miter lim="800000"/>
              <a:headEnd/>
              <a:tailEnd/>
            </a:ln>
          </p:spPr>
          <p:txBody>
            <a:bodyPr vert="horz" wrap="none" lIns="27720" tIns="0" rIns="5544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9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n</a:t>
              </a:r>
              <a:endPar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69" name="Text Box 17"/>
            <p:cNvSpPr txBox="1">
              <a:spLocks noChangeArrowheads="1"/>
            </p:cNvSpPr>
            <p:nvPr/>
          </p:nvSpPr>
          <p:spPr bwMode="auto">
            <a:xfrm>
              <a:off x="9528" y="9231"/>
              <a:ext cx="360" cy="251"/>
            </a:xfrm>
            <a:prstGeom prst="rect">
              <a:avLst/>
            </a:prstGeom>
            <a:solidFill>
              <a:srgbClr val="FFFFFF"/>
            </a:solidFill>
            <a:ln w="9525">
              <a:noFill/>
              <a:miter lim="800000"/>
              <a:headEnd/>
              <a:tailEnd/>
            </a:ln>
          </p:spPr>
          <p:txBody>
            <a:bodyPr vert="horz" wrap="none" lIns="27720" tIns="0" rIns="5544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9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n</a:t>
              </a:r>
              <a:endParaRPr kumimoji="0" lang="es-ES_tradnl" sz="9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pic>
          <p:nvPicPr>
            <p:cNvPr id="23568" name="Picture 16"/>
            <p:cNvPicPr>
              <a:picLocks noChangeArrowheads="1"/>
            </p:cNvPicPr>
            <p:nvPr/>
          </p:nvPicPr>
          <p:blipFill>
            <a:blip r:embed="rId8" cstate="print"/>
            <a:srcRect/>
            <a:stretch>
              <a:fillRect/>
            </a:stretch>
          </p:blipFill>
          <p:spPr bwMode="auto">
            <a:xfrm>
              <a:off x="2609" y="8902"/>
              <a:ext cx="1026" cy="761"/>
            </a:xfrm>
            <a:prstGeom prst="rect">
              <a:avLst/>
            </a:prstGeom>
            <a:noFill/>
            <a:ln w="12700">
              <a:miter lim="800000"/>
              <a:headEnd/>
              <a:tailEnd/>
            </a:ln>
            <a:effectLst/>
          </p:spPr>
        </p:pic>
        <p:pic>
          <p:nvPicPr>
            <p:cNvPr id="23567" name="Picture 15" descr="DVVDM_Line"/>
            <p:cNvPicPr preferRelativeResize="0">
              <a:picLocks noChangeArrowheads="1"/>
            </p:cNvPicPr>
            <p:nvPr/>
          </p:nvPicPr>
          <p:blipFill>
            <a:blip r:embed="rId5" cstate="print"/>
            <a:srcRect/>
            <a:stretch>
              <a:fillRect/>
            </a:stretch>
          </p:blipFill>
          <p:spPr bwMode="auto">
            <a:xfrm>
              <a:off x="4452" y="9429"/>
              <a:ext cx="483" cy="50"/>
            </a:xfrm>
            <a:prstGeom prst="rect">
              <a:avLst/>
            </a:prstGeom>
            <a:noFill/>
          </p:spPr>
        </p:pic>
        <p:pic>
          <p:nvPicPr>
            <p:cNvPr id="23566" name="Picture 14" descr="DVVDM_Line"/>
            <p:cNvPicPr preferRelativeResize="0">
              <a:picLocks noChangeArrowheads="1"/>
            </p:cNvPicPr>
            <p:nvPr/>
          </p:nvPicPr>
          <p:blipFill>
            <a:blip r:embed="rId5" cstate="print"/>
            <a:srcRect/>
            <a:stretch>
              <a:fillRect/>
            </a:stretch>
          </p:blipFill>
          <p:spPr bwMode="auto">
            <a:xfrm>
              <a:off x="4433" y="9178"/>
              <a:ext cx="482" cy="50"/>
            </a:xfrm>
            <a:prstGeom prst="rect">
              <a:avLst/>
            </a:prstGeom>
            <a:noFill/>
          </p:spPr>
        </p:pic>
        <p:pic>
          <p:nvPicPr>
            <p:cNvPr id="23565" name="Picture 13" descr="DVVDM_Line"/>
            <p:cNvPicPr preferRelativeResize="0">
              <a:picLocks noChangeArrowheads="1"/>
            </p:cNvPicPr>
            <p:nvPr/>
          </p:nvPicPr>
          <p:blipFill>
            <a:blip r:embed="rId5" cstate="print"/>
            <a:srcRect/>
            <a:stretch>
              <a:fillRect/>
            </a:stretch>
          </p:blipFill>
          <p:spPr bwMode="auto">
            <a:xfrm>
              <a:off x="4454" y="7790"/>
              <a:ext cx="483" cy="50"/>
            </a:xfrm>
            <a:prstGeom prst="rect">
              <a:avLst/>
            </a:prstGeom>
            <a:noFill/>
          </p:spPr>
        </p:pic>
        <p:pic>
          <p:nvPicPr>
            <p:cNvPr id="23564" name="Picture 12" descr="DVVDM_Line"/>
            <p:cNvPicPr preferRelativeResize="0">
              <a:picLocks noChangeArrowheads="1"/>
            </p:cNvPicPr>
            <p:nvPr/>
          </p:nvPicPr>
          <p:blipFill>
            <a:blip r:embed="rId5" cstate="print"/>
            <a:srcRect/>
            <a:stretch>
              <a:fillRect/>
            </a:stretch>
          </p:blipFill>
          <p:spPr bwMode="auto">
            <a:xfrm>
              <a:off x="4433" y="8060"/>
              <a:ext cx="482" cy="50"/>
            </a:xfrm>
            <a:prstGeom prst="rect">
              <a:avLst/>
            </a:prstGeom>
            <a:noFill/>
          </p:spPr>
        </p:pic>
        <p:grpSp>
          <p:nvGrpSpPr>
            <p:cNvPr id="23561" name="Group 9"/>
            <p:cNvGrpSpPr>
              <a:grpSpLocks/>
            </p:cNvGrpSpPr>
            <p:nvPr/>
          </p:nvGrpSpPr>
          <p:grpSpPr bwMode="auto">
            <a:xfrm rot="16200000">
              <a:off x="3708" y="7623"/>
              <a:ext cx="992" cy="559"/>
              <a:chOff x="4633" y="576"/>
              <a:chExt cx="599" cy="340"/>
            </a:xfrm>
          </p:grpSpPr>
          <p:pic>
            <p:nvPicPr>
              <p:cNvPr id="23563" name="Picture 11"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p:spPr>
          </p:pic>
          <p:pic>
            <p:nvPicPr>
              <p:cNvPr id="23562" name="Picture 10"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p:spPr>
          </p:pic>
        </p:grpSp>
        <p:grpSp>
          <p:nvGrpSpPr>
            <p:cNvPr id="23558" name="Group 6"/>
            <p:cNvGrpSpPr>
              <a:grpSpLocks/>
            </p:cNvGrpSpPr>
            <p:nvPr/>
          </p:nvGrpSpPr>
          <p:grpSpPr bwMode="auto">
            <a:xfrm rot="16200000">
              <a:off x="3727" y="8984"/>
              <a:ext cx="991" cy="560"/>
              <a:chOff x="4633" y="576"/>
              <a:chExt cx="599" cy="340"/>
            </a:xfrm>
          </p:grpSpPr>
          <p:pic>
            <p:nvPicPr>
              <p:cNvPr id="23560" name="Picture 8" descr="ADM"/>
              <p:cNvPicPr>
                <a:picLocks noChangeAspect="1" noChangeArrowheads="1"/>
              </p:cNvPicPr>
              <p:nvPr/>
            </p:nvPicPr>
            <p:blipFill>
              <a:blip r:embed="rId6" cstate="print"/>
              <a:srcRect/>
              <a:stretch>
                <a:fillRect/>
              </a:stretch>
            </p:blipFill>
            <p:spPr bwMode="auto">
              <a:xfrm>
                <a:off x="4633" y="576"/>
                <a:ext cx="599" cy="340"/>
              </a:xfrm>
              <a:prstGeom prst="rect">
                <a:avLst/>
              </a:prstGeom>
              <a:noFill/>
            </p:spPr>
          </p:pic>
          <p:pic>
            <p:nvPicPr>
              <p:cNvPr id="23559" name="Picture 7" descr="OpticalFiber"/>
              <p:cNvPicPr>
                <a:picLocks noChangeAspect="1" noChangeArrowheads="1"/>
              </p:cNvPicPr>
              <p:nvPr/>
            </p:nvPicPr>
            <p:blipFill>
              <a:blip r:embed="rId7" cstate="print"/>
              <a:srcRect/>
              <a:stretch>
                <a:fillRect/>
              </a:stretch>
            </p:blipFill>
            <p:spPr bwMode="auto">
              <a:xfrm>
                <a:off x="4752" y="753"/>
                <a:ext cx="288" cy="159"/>
              </a:xfrm>
              <a:prstGeom prst="rect">
                <a:avLst/>
              </a:prstGeom>
              <a:noFill/>
            </p:spPr>
          </p:pic>
        </p:grpSp>
        <p:sp>
          <p:nvSpPr>
            <p:cNvPr id="23557" name="Text Box 5"/>
            <p:cNvSpPr txBox="1">
              <a:spLocks noChangeArrowheads="1"/>
            </p:cNvSpPr>
            <p:nvPr/>
          </p:nvSpPr>
          <p:spPr bwMode="auto">
            <a:xfrm>
              <a:off x="3424" y="8594"/>
              <a:ext cx="510" cy="473"/>
            </a:xfrm>
            <a:prstGeom prst="rect">
              <a:avLst/>
            </a:prstGeom>
            <a:noFill/>
            <a:ln w="9525">
              <a:noFill/>
              <a:miter lim="800000"/>
              <a:headEnd/>
              <a:tailEnd/>
            </a:ln>
          </p:spPr>
          <p:txBody>
            <a:bodyPr vert="horz" wrap="non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1</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56" name="Text Box 4"/>
            <p:cNvSpPr txBox="1">
              <a:spLocks noChangeArrowheads="1"/>
            </p:cNvSpPr>
            <p:nvPr/>
          </p:nvSpPr>
          <p:spPr bwMode="auto">
            <a:xfrm>
              <a:off x="3442" y="7329"/>
              <a:ext cx="511" cy="473"/>
            </a:xfrm>
            <a:prstGeom prst="rect">
              <a:avLst/>
            </a:prstGeom>
            <a:noFill/>
            <a:ln w="9525">
              <a:noFill/>
              <a:miter lim="800000"/>
              <a:headEnd/>
              <a:tailEnd/>
            </a:ln>
          </p:spPr>
          <p:txBody>
            <a:bodyPr vert="horz" wrap="none" lIns="70409" tIns="35204" rIns="70409" bIns="35204"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s-ES_tradnl" sz="1200" b="1" i="0" u="none" strike="noStrike" cap="none" normalizeH="0" baseline="-30000" smtClean="0">
                  <a:ln>
                    <a:noFill/>
                  </a:ln>
                  <a:solidFill>
                    <a:srgbClr val="000000"/>
                  </a:solidFill>
                  <a:effectLst/>
                  <a:latin typeface="Arial" pitchFamily="34" charset="0"/>
                  <a:ea typeface="Times New Roman" pitchFamily="18" charset="0"/>
                  <a:cs typeface="Arial" pitchFamily="34" charset="0"/>
                </a:rPr>
                <a:t>2</a:t>
              </a:r>
              <a:endParaRPr kumimoji="0" lang="es-ES_tradnl"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sym typeface="Symbol" pitchFamily="18" charset="2"/>
              </a:endParaRPr>
            </a:p>
          </p:txBody>
        </p:sp>
        <p:sp>
          <p:nvSpPr>
            <p:cNvPr id="23555" name="Text Box 3"/>
            <p:cNvSpPr txBox="1">
              <a:spLocks noChangeArrowheads="1"/>
            </p:cNvSpPr>
            <p:nvPr/>
          </p:nvSpPr>
          <p:spPr bwMode="auto">
            <a:xfrm>
              <a:off x="2863" y="7717"/>
              <a:ext cx="270" cy="349"/>
            </a:xfrm>
            <a:prstGeom prst="rect">
              <a:avLst/>
            </a:prstGeom>
            <a:solidFill>
              <a:srgbClr val="FFFFFF"/>
            </a:solidFill>
            <a:ln w="9525">
              <a:noFill/>
              <a:miter lim="800000"/>
              <a:headEnd/>
              <a:tailEnd/>
            </a:ln>
          </p:spPr>
          <p:txBody>
            <a:bodyPr vert="horz" wrap="square" lIns="27720" tIns="13860" rIns="27720" bIns="1386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endParaRPr kumimoji="0" lang="es-ES" sz="1800" b="0" i="0" u="none" strike="noStrike" cap="none" normalizeH="0" baseline="0" smtClean="0">
                <a:ln>
                  <a:noFill/>
                </a:ln>
                <a:solidFill>
                  <a:schemeClr val="tx1"/>
                </a:solidFill>
                <a:effectLst/>
                <a:latin typeface="Arial" pitchFamily="34" charset="0"/>
              </a:endParaRPr>
            </a:p>
          </p:txBody>
        </p:sp>
        <p:sp>
          <p:nvSpPr>
            <p:cNvPr id="23554" name="Text Box 2"/>
            <p:cNvSpPr txBox="1">
              <a:spLocks noChangeArrowheads="1"/>
            </p:cNvSpPr>
            <p:nvPr/>
          </p:nvSpPr>
          <p:spPr bwMode="auto">
            <a:xfrm>
              <a:off x="2958" y="9035"/>
              <a:ext cx="280" cy="350"/>
            </a:xfrm>
            <a:prstGeom prst="rect">
              <a:avLst/>
            </a:prstGeom>
            <a:solidFill>
              <a:srgbClr val="FFFFFF"/>
            </a:solidFill>
            <a:ln w="9525">
              <a:noFill/>
              <a:miter lim="800000"/>
              <a:headEnd/>
              <a:tailEnd/>
            </a:ln>
          </p:spPr>
          <p:txBody>
            <a:bodyPr vert="horz" wrap="none" lIns="27720" tIns="13860" rIns="27720" bIns="1386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a:t>
              </a:r>
              <a:endParaRPr kumimoji="0" lang="es-ES" sz="1800" b="0" i="0" u="none" strike="noStrike" cap="none" normalizeH="0" baseline="0" smtClean="0">
                <a:ln>
                  <a:noFill/>
                </a:ln>
                <a:solidFill>
                  <a:schemeClr val="tx1"/>
                </a:solidFill>
                <a:effectLst/>
                <a:latin typeface="Arial" pitchFamily="34" charset="0"/>
              </a:endParaRPr>
            </a:p>
          </p:txBody>
        </p:sp>
      </p:grpSp>
      <p:sp>
        <p:nvSpPr>
          <p:cNvPr id="80" name="79 CuadroTexto"/>
          <p:cNvSpPr txBox="1"/>
          <p:nvPr/>
        </p:nvSpPr>
        <p:spPr>
          <a:xfrm>
            <a:off x="1928794" y="285728"/>
            <a:ext cx="4823180" cy="584775"/>
          </a:xfrm>
          <a:prstGeom prst="rect">
            <a:avLst/>
          </a:prstGeom>
          <a:noFill/>
        </p:spPr>
        <p:txBody>
          <a:bodyPr wrap="none" rtlCol="0">
            <a:spAutoFit/>
          </a:bodyPr>
          <a:lstStyle/>
          <a:p>
            <a:r>
              <a:rPr lang="es-ES" sz="3200" dirty="0" smtClean="0"/>
              <a:t>Febrero 2008. Problema 2.2</a:t>
            </a:r>
            <a:endParaRPr lang="es-ES" sz="3200" dirty="0"/>
          </a:p>
        </p:txBody>
      </p:sp>
      <p:sp>
        <p:nvSpPr>
          <p:cNvPr id="81" name="80 CuadroTexto"/>
          <p:cNvSpPr txBox="1"/>
          <p:nvPr/>
        </p:nvSpPr>
        <p:spPr>
          <a:xfrm>
            <a:off x="1285852" y="1071546"/>
            <a:ext cx="6072230" cy="369332"/>
          </a:xfrm>
          <a:prstGeom prst="rect">
            <a:avLst/>
          </a:prstGeom>
          <a:noFill/>
        </p:spPr>
        <p:txBody>
          <a:bodyPr wrap="square" rtlCol="0">
            <a:spAutoFit/>
          </a:bodyPr>
          <a:lstStyle/>
          <a:p>
            <a:r>
              <a:rPr lang="es-ES_tradnl" dirty="0"/>
              <a:t>Se ha montado una red de acuerdo con el siguiente esquema:</a:t>
            </a:r>
            <a:endParaRPr lang="es-ES" dirty="0"/>
          </a:p>
        </p:txBody>
      </p:sp>
      <p:sp>
        <p:nvSpPr>
          <p:cNvPr id="23644" name="Rectangle 92"/>
          <p:cNvSpPr>
            <a:spLocks noChangeArrowheads="1"/>
          </p:cNvSpPr>
          <p:nvPr/>
        </p:nvSpPr>
        <p:spPr bwMode="auto">
          <a:xfrm>
            <a:off x="928694" y="5400692"/>
            <a:ext cx="742952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Explique en detalle como funciona dicha red, cual es la topología equivalente y que debería hacerse para obtener de ella el máximo rendimiento y fiabilidad ante posibles averías.</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82" name="51 Marcador de número de diapositiva"/>
          <p:cNvSpPr>
            <a:spLocks noGrp="1"/>
          </p:cNvSpPr>
          <p:nvPr>
            <p:ph type="sldNum" sz="quarter" idx="10"/>
          </p:nvPr>
        </p:nvSpPr>
        <p:spPr>
          <a:xfrm>
            <a:off x="3563938" y="6510338"/>
            <a:ext cx="2016125" cy="287337"/>
          </a:xfrm>
        </p:spPr>
        <p:txBody>
          <a:bodyPr/>
          <a:lstStyle/>
          <a:p>
            <a:pPr>
              <a:defRPr/>
            </a:pPr>
            <a:r>
              <a:rPr lang="es-ES" sz="1400" dirty="0" smtClean="0">
                <a:latin typeface="+mj-lt"/>
              </a:rPr>
              <a:t>Ampliación Redes 4-</a:t>
            </a:r>
            <a:fld id="{75B934D2-A616-4DD7-AAB4-E2004D8F3994}" type="slidenum">
              <a:rPr lang="es-ES" sz="1400" smtClean="0">
                <a:latin typeface="+mj-lt"/>
              </a:rPr>
              <a:pPr>
                <a:defRPr/>
              </a:pPr>
              <a:t>82</a:t>
            </a:fld>
            <a:endParaRPr lang="es-ES" sz="1400" dirty="0">
              <a:latin typeface="+mj-lt"/>
            </a:endParaRPr>
          </a:p>
        </p:txBody>
      </p:sp>
    </p:spTree>
    <p:extLst>
      <p:ext uri="{BB962C8B-B14F-4D97-AF65-F5344CB8AC3E}">
        <p14:creationId xmlns:p14="http://schemas.microsoft.com/office/powerpoint/2010/main" val="24033215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728" y="343895"/>
            <a:ext cx="6406947" cy="584775"/>
          </a:xfrm>
          <a:prstGeom prst="rect">
            <a:avLst/>
          </a:prstGeom>
          <a:noFill/>
        </p:spPr>
        <p:txBody>
          <a:bodyPr wrap="none" rtlCol="0">
            <a:spAutoFit/>
          </a:bodyPr>
          <a:lstStyle/>
          <a:p>
            <a:r>
              <a:rPr lang="es-ES" sz="3200" dirty="0" smtClean="0"/>
              <a:t>Febrero 2008. Problema 2.2, solución</a:t>
            </a:r>
            <a:endParaRPr lang="es-ES" sz="3200" dirty="0"/>
          </a:p>
        </p:txBody>
      </p:sp>
      <p:sp>
        <p:nvSpPr>
          <p:cNvPr id="12289" name="AutoShape 1"/>
          <p:cNvSpPr>
            <a:spLocks noChangeAspect="1" noChangeArrowheads="1"/>
          </p:cNvSpPr>
          <p:nvPr/>
        </p:nvSpPr>
        <p:spPr bwMode="auto">
          <a:xfrm>
            <a:off x="0" y="457200"/>
            <a:ext cx="3886200" cy="22479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03" name="Line 15"/>
          <p:cNvSpPr>
            <a:spLocks noChangeShapeType="1"/>
          </p:cNvSpPr>
          <p:nvPr/>
        </p:nvSpPr>
        <p:spPr bwMode="auto">
          <a:xfrm>
            <a:off x="1765347" y="1852615"/>
            <a:ext cx="172878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02" name="Line 14"/>
          <p:cNvSpPr>
            <a:spLocks noChangeShapeType="1"/>
          </p:cNvSpPr>
          <p:nvPr/>
        </p:nvSpPr>
        <p:spPr bwMode="auto">
          <a:xfrm>
            <a:off x="1765347" y="1852615"/>
            <a:ext cx="0" cy="165735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01" name="Line 13"/>
          <p:cNvSpPr>
            <a:spLocks noChangeShapeType="1"/>
          </p:cNvSpPr>
          <p:nvPr/>
        </p:nvSpPr>
        <p:spPr bwMode="auto">
          <a:xfrm>
            <a:off x="3565572" y="1852615"/>
            <a:ext cx="0" cy="165735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292" name="Line 4"/>
          <p:cNvSpPr>
            <a:spLocks noChangeShapeType="1"/>
          </p:cNvSpPr>
          <p:nvPr/>
        </p:nvSpPr>
        <p:spPr bwMode="auto">
          <a:xfrm>
            <a:off x="1765347" y="3363915"/>
            <a:ext cx="172878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2300" name="Picture 12"/>
          <p:cNvPicPr>
            <a:picLocks noChangeArrowheads="1"/>
          </p:cNvPicPr>
          <p:nvPr/>
        </p:nvPicPr>
        <p:blipFill>
          <a:blip r:embed="rId3" cstate="print"/>
          <a:srcRect/>
          <a:stretch>
            <a:fillRect/>
          </a:stretch>
        </p:blipFill>
        <p:spPr bwMode="auto">
          <a:xfrm>
            <a:off x="1431972" y="3294065"/>
            <a:ext cx="765175" cy="563563"/>
          </a:xfrm>
          <a:prstGeom prst="rect">
            <a:avLst/>
          </a:prstGeom>
          <a:noFill/>
          <a:ln w="12700">
            <a:miter lim="800000"/>
            <a:headEnd/>
            <a:tailEnd/>
          </a:ln>
          <a:effectLst/>
        </p:spPr>
      </p:pic>
      <p:pic>
        <p:nvPicPr>
          <p:cNvPr id="12299" name="Picture 11"/>
          <p:cNvPicPr>
            <a:picLocks noChangeArrowheads="1"/>
          </p:cNvPicPr>
          <p:nvPr/>
        </p:nvPicPr>
        <p:blipFill>
          <a:blip r:embed="rId3" cstate="print"/>
          <a:srcRect/>
          <a:stretch>
            <a:fillRect/>
          </a:stretch>
        </p:blipFill>
        <p:spPr bwMode="auto">
          <a:xfrm>
            <a:off x="3160759" y="3294065"/>
            <a:ext cx="765175" cy="563563"/>
          </a:xfrm>
          <a:prstGeom prst="rect">
            <a:avLst/>
          </a:prstGeom>
          <a:noFill/>
          <a:ln w="12700">
            <a:miter lim="800000"/>
            <a:headEnd/>
            <a:tailEnd/>
          </a:ln>
          <a:effectLst/>
        </p:spPr>
      </p:pic>
      <p:pic>
        <p:nvPicPr>
          <p:cNvPr id="12298" name="Picture 10"/>
          <p:cNvPicPr>
            <a:picLocks noChangeArrowheads="1"/>
          </p:cNvPicPr>
          <p:nvPr/>
        </p:nvPicPr>
        <p:blipFill>
          <a:blip r:embed="rId3" cstate="print"/>
          <a:srcRect/>
          <a:stretch>
            <a:fillRect/>
          </a:stretch>
        </p:blipFill>
        <p:spPr bwMode="auto">
          <a:xfrm>
            <a:off x="3146472" y="1652590"/>
            <a:ext cx="765175" cy="563563"/>
          </a:xfrm>
          <a:prstGeom prst="rect">
            <a:avLst/>
          </a:prstGeom>
          <a:noFill/>
          <a:ln w="12700">
            <a:miter lim="800000"/>
            <a:headEnd/>
            <a:tailEnd/>
          </a:ln>
          <a:effectLst/>
        </p:spPr>
      </p:pic>
      <p:sp>
        <p:nvSpPr>
          <p:cNvPr id="12297" name="Text Box 9"/>
          <p:cNvSpPr txBox="1">
            <a:spLocks noChangeArrowheads="1"/>
          </p:cNvSpPr>
          <p:nvPr/>
        </p:nvSpPr>
        <p:spPr bwMode="auto">
          <a:xfrm>
            <a:off x="3421109" y="1779590"/>
            <a:ext cx="206375" cy="244475"/>
          </a:xfrm>
          <a:prstGeom prst="rect">
            <a:avLst/>
          </a:prstGeom>
          <a:solidFill>
            <a:srgbClr val="FFFFFF"/>
          </a:solidFill>
          <a:ln w="9525">
            <a:noFill/>
            <a:miter lim="800000"/>
            <a:headEnd/>
            <a:tailEnd/>
          </a:ln>
        </p:spPr>
        <p:txBody>
          <a:bodyPr vert="horz" wrap="none" lIns="36000" tIns="18000" rIns="36000" bIns="18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a:t>
            </a:r>
            <a:endParaRPr kumimoji="0" lang="es-ES" sz="1800" b="0" i="0" u="none" strike="noStrike" cap="none" normalizeH="0" baseline="0" smtClean="0">
              <a:ln>
                <a:noFill/>
              </a:ln>
              <a:solidFill>
                <a:schemeClr val="tx1"/>
              </a:solidFill>
              <a:effectLst/>
              <a:latin typeface="Arial" pitchFamily="34" charset="0"/>
            </a:endParaRPr>
          </a:p>
        </p:txBody>
      </p:sp>
      <p:sp>
        <p:nvSpPr>
          <p:cNvPr id="12296" name="Text Box 8"/>
          <p:cNvSpPr txBox="1">
            <a:spLocks noChangeArrowheads="1"/>
          </p:cNvSpPr>
          <p:nvPr/>
        </p:nvSpPr>
        <p:spPr bwMode="auto">
          <a:xfrm>
            <a:off x="3435397" y="3405190"/>
            <a:ext cx="206375" cy="244475"/>
          </a:xfrm>
          <a:prstGeom prst="rect">
            <a:avLst/>
          </a:prstGeom>
          <a:solidFill>
            <a:srgbClr val="FFFFFF"/>
          </a:solidFill>
          <a:ln w="9525">
            <a:noFill/>
            <a:miter lim="800000"/>
            <a:headEnd/>
            <a:tailEnd/>
          </a:ln>
        </p:spPr>
        <p:txBody>
          <a:bodyPr vert="horz" wrap="none" lIns="36000" tIns="18000" rIns="36000" bIns="18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D</a:t>
            </a:r>
            <a:endParaRPr kumimoji="0" lang="es-ES" sz="1800" b="0" i="0" u="none" strike="noStrike" cap="none" normalizeH="0" baseline="0" smtClean="0">
              <a:ln>
                <a:noFill/>
              </a:ln>
              <a:solidFill>
                <a:schemeClr val="tx1"/>
              </a:solidFill>
              <a:effectLst/>
              <a:latin typeface="Arial" pitchFamily="34" charset="0"/>
            </a:endParaRPr>
          </a:p>
        </p:txBody>
      </p:sp>
      <p:sp>
        <p:nvSpPr>
          <p:cNvPr id="12295" name="Text Box 7"/>
          <p:cNvSpPr txBox="1">
            <a:spLocks noChangeArrowheads="1"/>
          </p:cNvSpPr>
          <p:nvPr/>
        </p:nvSpPr>
        <p:spPr bwMode="auto">
          <a:xfrm>
            <a:off x="1678034" y="3421065"/>
            <a:ext cx="187325" cy="244475"/>
          </a:xfrm>
          <a:prstGeom prst="rect">
            <a:avLst/>
          </a:prstGeom>
          <a:solidFill>
            <a:srgbClr val="FFFFFF"/>
          </a:solidFill>
          <a:ln w="9525">
            <a:noFill/>
            <a:miter lim="800000"/>
            <a:headEnd/>
            <a:tailEnd/>
          </a:ln>
        </p:spPr>
        <p:txBody>
          <a:bodyPr vert="horz" wrap="none" lIns="36000" tIns="18000" rIns="36000" bIns="18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F</a:t>
            </a:r>
            <a:endParaRPr kumimoji="0" lang="es-ES" sz="1800" b="0" i="0" u="none" strike="noStrike" cap="none" normalizeH="0" baseline="0" smtClean="0">
              <a:ln>
                <a:noFill/>
              </a:ln>
              <a:solidFill>
                <a:schemeClr val="tx1"/>
              </a:solidFill>
              <a:effectLst/>
              <a:latin typeface="Arial" pitchFamily="34" charset="0"/>
            </a:endParaRPr>
          </a:p>
        </p:txBody>
      </p:sp>
      <p:pic>
        <p:nvPicPr>
          <p:cNvPr id="12294" name="Picture 6"/>
          <p:cNvPicPr>
            <a:picLocks noChangeArrowheads="1"/>
          </p:cNvPicPr>
          <p:nvPr/>
        </p:nvPicPr>
        <p:blipFill>
          <a:blip r:embed="rId3" cstate="print"/>
          <a:srcRect/>
          <a:stretch>
            <a:fillRect/>
          </a:stretch>
        </p:blipFill>
        <p:spPr bwMode="auto">
          <a:xfrm>
            <a:off x="1360534" y="1609728"/>
            <a:ext cx="765175" cy="563562"/>
          </a:xfrm>
          <a:prstGeom prst="rect">
            <a:avLst/>
          </a:prstGeom>
          <a:noFill/>
          <a:ln w="12700">
            <a:miter lim="800000"/>
            <a:headEnd/>
            <a:tailEnd/>
          </a:ln>
          <a:effectLst/>
        </p:spPr>
      </p:pic>
      <p:sp>
        <p:nvSpPr>
          <p:cNvPr id="12293" name="Text Box 5"/>
          <p:cNvSpPr txBox="1">
            <a:spLocks noChangeArrowheads="1"/>
          </p:cNvSpPr>
          <p:nvPr/>
        </p:nvSpPr>
        <p:spPr bwMode="auto">
          <a:xfrm>
            <a:off x="1620884" y="1709740"/>
            <a:ext cx="206375" cy="244475"/>
          </a:xfrm>
          <a:prstGeom prst="rect">
            <a:avLst/>
          </a:prstGeom>
          <a:solidFill>
            <a:srgbClr val="FFFFFF"/>
          </a:solidFill>
          <a:ln w="9525">
            <a:noFill/>
            <a:miter lim="800000"/>
            <a:headEnd/>
            <a:tailEnd/>
          </a:ln>
        </p:spPr>
        <p:txBody>
          <a:bodyPr vert="horz" wrap="none" lIns="36000" tIns="18000" rIns="36000" bIns="18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a:t>
            </a:r>
            <a:endParaRPr kumimoji="0" lang="es-ES" sz="1800" b="0" i="0" u="none" strike="noStrike" cap="none" normalizeH="0" baseline="0" smtClean="0">
              <a:ln>
                <a:noFill/>
              </a:ln>
              <a:solidFill>
                <a:schemeClr val="tx1"/>
              </a:solidFill>
              <a:effectLst/>
              <a:latin typeface="Arial" pitchFamily="34" charset="0"/>
            </a:endParaRPr>
          </a:p>
        </p:txBody>
      </p:sp>
      <p:sp>
        <p:nvSpPr>
          <p:cNvPr id="1230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309"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0" i="0" u="none" strike="noStrike" cap="none" normalizeH="0" baseline="0" smtClean="0">
                <a:ln>
                  <a:noFill/>
                </a:ln>
                <a:solidFill>
                  <a:schemeClr val="tx1"/>
                </a:solidFill>
                <a:effectLst/>
                <a:latin typeface="Arial" pitchFamily="34" charset="0"/>
              </a:rPr>
              <a:t/>
            </a:r>
            <a:br>
              <a:rPr kumimoji="0" lang="es-ES" sz="600" b="0" i="0" u="none" strike="noStrike" cap="none" normalizeH="0" baseline="0" smtClean="0">
                <a:ln>
                  <a:noFill/>
                </a:ln>
                <a:solidFill>
                  <a:schemeClr val="tx1"/>
                </a:solidFill>
                <a:effectLst/>
                <a:latin typeface="Arial" pitchFamily="34" charset="0"/>
              </a:rPr>
            </a:br>
            <a:endParaRPr kumimoji="0" lang="es-E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2310"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321"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pSp>
        <p:nvGrpSpPr>
          <p:cNvPr id="12313" name="Group 25"/>
          <p:cNvGrpSpPr>
            <a:grpSpLocks noChangeAspect="1"/>
          </p:cNvGrpSpPr>
          <p:nvPr/>
        </p:nvGrpSpPr>
        <p:grpSpPr bwMode="auto">
          <a:xfrm>
            <a:off x="4854596" y="2414582"/>
            <a:ext cx="2789238" cy="300038"/>
            <a:chOff x="2279" y="-1377"/>
            <a:chExt cx="3739" cy="405"/>
          </a:xfrm>
        </p:grpSpPr>
        <p:sp>
          <p:nvSpPr>
            <p:cNvPr id="12320" name="AutoShape 32"/>
            <p:cNvSpPr>
              <a:spLocks noChangeAspect="1" noChangeArrowheads="1" noTextEdit="1"/>
            </p:cNvSpPr>
            <p:nvPr/>
          </p:nvSpPr>
          <p:spPr bwMode="auto">
            <a:xfrm>
              <a:off x="2279" y="-1377"/>
              <a:ext cx="3739" cy="40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19" name="Line 31"/>
            <p:cNvSpPr>
              <a:spLocks noChangeShapeType="1"/>
            </p:cNvSpPr>
            <p:nvPr/>
          </p:nvSpPr>
          <p:spPr bwMode="auto">
            <a:xfrm>
              <a:off x="2990" y="-1069"/>
              <a:ext cx="231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2318" name="Line 30"/>
            <p:cNvSpPr>
              <a:spLocks noChangeShapeType="1"/>
            </p:cNvSpPr>
            <p:nvPr/>
          </p:nvSpPr>
          <p:spPr bwMode="auto">
            <a:xfrm>
              <a:off x="2990" y="-1263"/>
              <a:ext cx="231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pic>
          <p:nvPicPr>
            <p:cNvPr id="12317" name="Picture 29"/>
            <p:cNvPicPr>
              <a:picLocks noChangeArrowheads="1"/>
            </p:cNvPicPr>
            <p:nvPr/>
          </p:nvPicPr>
          <p:blipFill>
            <a:blip r:embed="rId4" cstate="print"/>
            <a:srcRect/>
            <a:stretch>
              <a:fillRect/>
            </a:stretch>
          </p:blipFill>
          <p:spPr bwMode="auto">
            <a:xfrm>
              <a:off x="4920" y="-1377"/>
              <a:ext cx="1098" cy="388"/>
            </a:xfrm>
            <a:prstGeom prst="rect">
              <a:avLst/>
            </a:prstGeom>
            <a:noFill/>
            <a:ln w="12700">
              <a:miter lim="800000"/>
              <a:headEnd/>
              <a:tailEnd/>
            </a:ln>
            <a:effectLst/>
          </p:spPr>
        </p:pic>
        <p:sp>
          <p:nvSpPr>
            <p:cNvPr id="12316" name="Text Box 28"/>
            <p:cNvSpPr txBox="1">
              <a:spLocks noChangeArrowheads="1"/>
            </p:cNvSpPr>
            <p:nvPr/>
          </p:nvSpPr>
          <p:spPr bwMode="auto">
            <a:xfrm>
              <a:off x="5305" y="-1307"/>
              <a:ext cx="263" cy="331"/>
            </a:xfrm>
            <a:prstGeom prst="rect">
              <a:avLst/>
            </a:prstGeom>
            <a:solidFill>
              <a:srgbClr val="FFFFFF"/>
            </a:solidFill>
            <a:ln w="9525">
              <a:noFill/>
              <a:miter lim="800000"/>
              <a:headEnd/>
              <a:tailEnd/>
            </a:ln>
          </p:spPr>
          <p:txBody>
            <a:bodyPr vert="horz" wrap="none" lIns="36000" tIns="18000" rIns="36000" bIns="18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a:t>
              </a:r>
              <a:endParaRPr kumimoji="0" lang="es-ES" sz="1800" b="0" i="0" u="none" strike="noStrike" cap="none" normalizeH="0" baseline="0" smtClean="0">
                <a:ln>
                  <a:noFill/>
                </a:ln>
                <a:solidFill>
                  <a:schemeClr val="tx1"/>
                </a:solidFill>
                <a:effectLst/>
                <a:latin typeface="Arial" pitchFamily="34" charset="0"/>
              </a:endParaRPr>
            </a:p>
          </p:txBody>
        </p:sp>
        <p:pic>
          <p:nvPicPr>
            <p:cNvPr id="12315" name="Picture 27"/>
            <p:cNvPicPr>
              <a:picLocks noChangeArrowheads="1"/>
            </p:cNvPicPr>
            <p:nvPr/>
          </p:nvPicPr>
          <p:blipFill>
            <a:blip r:embed="rId4" cstate="print"/>
            <a:srcRect/>
            <a:stretch>
              <a:fillRect/>
            </a:stretch>
          </p:blipFill>
          <p:spPr bwMode="auto">
            <a:xfrm>
              <a:off x="2279" y="-1360"/>
              <a:ext cx="1099" cy="388"/>
            </a:xfrm>
            <a:prstGeom prst="rect">
              <a:avLst/>
            </a:prstGeom>
            <a:noFill/>
            <a:ln w="12700">
              <a:miter lim="800000"/>
              <a:headEnd/>
              <a:tailEnd/>
            </a:ln>
            <a:effectLst/>
          </p:spPr>
        </p:pic>
        <p:sp>
          <p:nvSpPr>
            <p:cNvPr id="12314" name="Text Box 26"/>
            <p:cNvSpPr txBox="1">
              <a:spLocks noChangeArrowheads="1"/>
            </p:cNvSpPr>
            <p:nvPr/>
          </p:nvSpPr>
          <p:spPr bwMode="auto">
            <a:xfrm>
              <a:off x="2703" y="-1360"/>
              <a:ext cx="270" cy="331"/>
            </a:xfrm>
            <a:prstGeom prst="rect">
              <a:avLst/>
            </a:prstGeom>
            <a:solidFill>
              <a:srgbClr val="FFFFFF"/>
            </a:solidFill>
            <a:ln w="9525">
              <a:noFill/>
              <a:miter lim="800000"/>
              <a:headEnd/>
              <a:tailEnd/>
            </a:ln>
          </p:spPr>
          <p:txBody>
            <a:bodyPr vert="horz" wrap="square" lIns="36000" tIns="18000" rIns="36000" bIns="18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B</a:t>
              </a:r>
              <a:endParaRPr kumimoji="0" lang="es-ES" sz="1800" b="0" i="0" u="none" strike="noStrike" cap="none" normalizeH="0" baseline="0" smtClean="0">
                <a:ln>
                  <a:noFill/>
                </a:ln>
                <a:solidFill>
                  <a:schemeClr val="tx1"/>
                </a:solidFill>
                <a:effectLst/>
                <a:latin typeface="Arial" pitchFamily="34" charset="0"/>
              </a:endParaRPr>
            </a:p>
          </p:txBody>
        </p:sp>
      </p:grpSp>
      <p:sp>
        <p:nvSpPr>
          <p:cNvPr id="12324" name="Rectangle 36"/>
          <p:cNvSpPr>
            <a:spLocks noChangeArrowheads="1"/>
          </p:cNvSpPr>
          <p:nvPr/>
        </p:nvSpPr>
        <p:spPr bwMode="auto">
          <a:xfrm>
            <a:off x="0" y="7572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3" name="32 CuadroTexto"/>
          <p:cNvSpPr txBox="1"/>
          <p:nvPr/>
        </p:nvSpPr>
        <p:spPr>
          <a:xfrm>
            <a:off x="2971699" y="987966"/>
            <a:ext cx="2305759" cy="369332"/>
          </a:xfrm>
          <a:prstGeom prst="rect">
            <a:avLst/>
          </a:prstGeom>
          <a:noFill/>
        </p:spPr>
        <p:txBody>
          <a:bodyPr wrap="none" rtlCol="0">
            <a:spAutoFit/>
          </a:bodyPr>
          <a:lstStyle/>
          <a:p>
            <a:r>
              <a:rPr lang="es-ES" dirty="0" smtClean="0"/>
              <a:t>Topología equivalente:</a:t>
            </a:r>
            <a:endParaRPr lang="es-ES" dirty="0"/>
          </a:p>
        </p:txBody>
      </p:sp>
      <p:sp>
        <p:nvSpPr>
          <p:cNvPr id="12325" name="Rectangle 37"/>
          <p:cNvSpPr>
            <a:spLocks noChangeArrowheads="1"/>
          </p:cNvSpPr>
          <p:nvPr/>
        </p:nvSpPr>
        <p:spPr bwMode="auto">
          <a:xfrm>
            <a:off x="571504" y="4426731"/>
            <a:ext cx="735808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_tradnl" sz="1200" dirty="0" err="1" smtClean="0">
                <a:latin typeface="Arial" pitchFamily="34" charset="0"/>
                <a:ea typeface="Times New Roman" pitchFamily="18" charset="0"/>
              </a:rPr>
              <a:t>R</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outers</a:t>
            </a:r>
            <a:r>
              <a:rPr lang="es-ES_tradnl" sz="1200" dirty="0" smtClean="0">
                <a:latin typeface="Arial" pitchFamily="34" charset="0"/>
                <a:ea typeface="Times New Roman" pitchFamily="18" charset="0"/>
              </a:rPr>
              <a:t>: </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máximo rendimiento y resistencia a fallos con OSPF o IS-IS.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Conmutadores: se debería utilizar </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spanning</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tree</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 ya que de lo contrario la red se bloquearía.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Con el </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spanning</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tree</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 no se conseguiría aprovechar más que uno de los enlaces. En el caso de tener varias </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VLANs</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 en los conmutadores se podría aprovechar mejor la capacidad disponible si se utilizara un enlace diferente para cada VLAN. Esto se podría conseguir usando la prioridad de los puertos para que el camino al raíz elegido no fuera el mismo para todas las </a:t>
            </a:r>
            <a:r>
              <a:rPr kumimoji="0" lang="es-ES_tradnl" sz="1200" b="0" i="0" u="none" strike="noStrike" cap="none" normalizeH="0" baseline="0" dirty="0" err="1" smtClean="0">
                <a:ln>
                  <a:noFill/>
                </a:ln>
                <a:solidFill>
                  <a:schemeClr val="tx1"/>
                </a:solidFill>
                <a:effectLst/>
                <a:latin typeface="Arial" pitchFamily="34" charset="0"/>
                <a:ea typeface="Times New Roman" pitchFamily="18" charset="0"/>
              </a:rPr>
              <a:t>VLANs</a:t>
            </a:r>
            <a:r>
              <a:rPr kumimoji="0" lang="es-ES_tradnl" sz="1200" b="0" i="0" u="none" strike="noStrike" cap="none" normalizeH="0" baseline="0" dirty="0" smtClean="0">
                <a:ln>
                  <a:noFill/>
                </a:ln>
                <a:solidFill>
                  <a:schemeClr val="tx1"/>
                </a:solidFill>
                <a:effectLst/>
                <a:latin typeface="Arial" pitchFamily="34" charset="0"/>
                <a:ea typeface="Times New Roman" pitchFamily="18" charset="0"/>
              </a:rPr>
              <a:t>.</a:t>
            </a:r>
            <a:endParaRPr kumimoji="0" lang="es-ES_tradnl" sz="1800" b="0" i="0" u="none" strike="noStrike" cap="none" normalizeH="0" baseline="0" dirty="0" smtClean="0">
              <a:ln>
                <a:noFill/>
              </a:ln>
              <a:solidFill>
                <a:schemeClr val="tx1"/>
              </a:solidFill>
              <a:effectLst/>
              <a:latin typeface="Arial" pitchFamily="34" charset="0"/>
            </a:endParaRPr>
          </a:p>
        </p:txBody>
      </p:sp>
      <p:sp>
        <p:nvSpPr>
          <p:cNvPr id="31" name="51 Marcador de número de diapositiva"/>
          <p:cNvSpPr>
            <a:spLocks noGrp="1"/>
          </p:cNvSpPr>
          <p:nvPr>
            <p:ph type="sldNum" sz="quarter" idx="10"/>
          </p:nvPr>
        </p:nvSpPr>
        <p:spPr>
          <a:xfrm>
            <a:off x="3563938" y="6510338"/>
            <a:ext cx="2016125" cy="287337"/>
          </a:xfrm>
        </p:spPr>
        <p:txBody>
          <a:bodyPr/>
          <a:lstStyle/>
          <a:p>
            <a:pPr>
              <a:defRPr/>
            </a:pPr>
            <a:r>
              <a:rPr lang="es-ES" sz="1400" dirty="0" smtClean="0">
                <a:latin typeface="+mj-lt"/>
              </a:rPr>
              <a:t>Ampliación Redes 4-</a:t>
            </a:r>
            <a:fld id="{75B934D2-A616-4DD7-AAB4-E2004D8F3994}" type="slidenum">
              <a:rPr lang="es-ES" sz="1400" smtClean="0">
                <a:latin typeface="+mj-lt"/>
              </a:rPr>
              <a:pPr>
                <a:defRPr/>
              </a:pPr>
              <a:t>83</a:t>
            </a:fld>
            <a:endParaRPr lang="es-ES" sz="1400" dirty="0">
              <a:latin typeface="+mj-lt"/>
            </a:endParaRPr>
          </a:p>
        </p:txBody>
      </p:sp>
    </p:spTree>
    <p:extLst>
      <p:ext uri="{BB962C8B-B14F-4D97-AF65-F5344CB8AC3E}">
        <p14:creationId xmlns:p14="http://schemas.microsoft.com/office/powerpoint/2010/main" val="36038928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Text Box 4"/>
          <p:cNvSpPr txBox="1">
            <a:spLocks noChangeArrowheads="1"/>
          </p:cNvSpPr>
          <p:nvPr/>
        </p:nvSpPr>
        <p:spPr bwMode="auto">
          <a:xfrm>
            <a:off x="1447800" y="260350"/>
            <a:ext cx="6069013" cy="701675"/>
          </a:xfrm>
          <a:prstGeom prst="rect">
            <a:avLst/>
          </a:prstGeom>
          <a:noFill/>
          <a:ln w="12700">
            <a:noFill/>
            <a:miter lim="800000"/>
            <a:headEnd/>
            <a:tailEnd/>
          </a:ln>
        </p:spPr>
        <p:txBody>
          <a:bodyPr wrap="none">
            <a:spAutoFit/>
          </a:bodyPr>
          <a:lstStyle/>
          <a:p>
            <a:pPr eaLnBrk="0" hangingPunct="0"/>
            <a:r>
              <a:rPr lang="es-ES_tradnl" sz="4000">
                <a:latin typeface="Times New Roman" pitchFamily="18" charset="0"/>
              </a:rPr>
              <a:t>Topologías de redes DWDM</a:t>
            </a:r>
            <a:endParaRPr lang="es-ES" sz="4000">
              <a:latin typeface="Times New Roman" pitchFamily="18" charset="0"/>
            </a:endParaRPr>
          </a:p>
        </p:txBody>
      </p:sp>
      <p:sp>
        <p:nvSpPr>
          <p:cNvPr id="179204" name="Text Box 5"/>
          <p:cNvSpPr txBox="1">
            <a:spLocks noChangeArrowheads="1"/>
          </p:cNvSpPr>
          <p:nvPr/>
        </p:nvSpPr>
        <p:spPr bwMode="auto">
          <a:xfrm>
            <a:off x="463550" y="1571625"/>
            <a:ext cx="1670050" cy="366713"/>
          </a:xfrm>
          <a:prstGeom prst="rect">
            <a:avLst/>
          </a:prstGeom>
          <a:noFill/>
          <a:ln w="12700">
            <a:noFill/>
            <a:miter lim="800000"/>
            <a:headEnd/>
            <a:tailEnd/>
          </a:ln>
        </p:spPr>
        <p:txBody>
          <a:bodyPr wrap="none">
            <a:spAutoFit/>
          </a:bodyPr>
          <a:lstStyle/>
          <a:p>
            <a:pPr eaLnBrk="0" hangingPunct="0"/>
            <a:r>
              <a:rPr lang="es-ES_tradnl" sz="1800"/>
              <a:t>Punto a punto:</a:t>
            </a:r>
            <a:endParaRPr lang="es-ES" sz="1800"/>
          </a:p>
        </p:txBody>
      </p:sp>
      <p:sp>
        <p:nvSpPr>
          <p:cNvPr id="179205" name="Text Box 6"/>
          <p:cNvSpPr txBox="1">
            <a:spLocks noChangeArrowheads="1"/>
          </p:cNvSpPr>
          <p:nvPr/>
        </p:nvSpPr>
        <p:spPr bwMode="auto">
          <a:xfrm>
            <a:off x="228600" y="3646488"/>
            <a:ext cx="2152650" cy="366712"/>
          </a:xfrm>
          <a:prstGeom prst="rect">
            <a:avLst/>
          </a:prstGeom>
          <a:noFill/>
          <a:ln w="12700">
            <a:noFill/>
            <a:miter lim="800000"/>
            <a:headEnd/>
            <a:tailEnd/>
          </a:ln>
        </p:spPr>
        <p:txBody>
          <a:bodyPr wrap="none">
            <a:spAutoFit/>
          </a:bodyPr>
          <a:lstStyle/>
          <a:p>
            <a:pPr algn="ctr" eaLnBrk="0" hangingPunct="0"/>
            <a:r>
              <a:rPr lang="es-ES_tradnl" sz="1800"/>
              <a:t>Punto a multipunto:</a:t>
            </a:r>
            <a:endParaRPr lang="es-ES" sz="1800"/>
          </a:p>
        </p:txBody>
      </p:sp>
      <p:sp>
        <p:nvSpPr>
          <p:cNvPr id="179206" name="Line 7"/>
          <p:cNvSpPr>
            <a:spLocks noChangeShapeType="1"/>
          </p:cNvSpPr>
          <p:nvPr/>
        </p:nvSpPr>
        <p:spPr bwMode="auto">
          <a:xfrm>
            <a:off x="2743200" y="177165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07" name="Line 8"/>
          <p:cNvSpPr>
            <a:spLocks noChangeShapeType="1"/>
          </p:cNvSpPr>
          <p:nvPr/>
        </p:nvSpPr>
        <p:spPr bwMode="auto">
          <a:xfrm>
            <a:off x="2752725" y="1990725"/>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08" name="Line 9"/>
          <p:cNvSpPr>
            <a:spLocks noChangeShapeType="1"/>
          </p:cNvSpPr>
          <p:nvPr/>
        </p:nvSpPr>
        <p:spPr bwMode="auto">
          <a:xfrm>
            <a:off x="2743200" y="2224088"/>
            <a:ext cx="357188"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179209" name="Line 10"/>
          <p:cNvSpPr>
            <a:spLocks noChangeShapeType="1"/>
          </p:cNvSpPr>
          <p:nvPr/>
        </p:nvSpPr>
        <p:spPr bwMode="auto">
          <a:xfrm>
            <a:off x="7010400" y="1671638"/>
            <a:ext cx="357188"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179210" name="Line 11"/>
          <p:cNvSpPr>
            <a:spLocks noChangeShapeType="1"/>
          </p:cNvSpPr>
          <p:nvPr/>
        </p:nvSpPr>
        <p:spPr bwMode="auto">
          <a:xfrm>
            <a:off x="7034213" y="1885950"/>
            <a:ext cx="357187"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11" name="Line 12"/>
          <p:cNvSpPr>
            <a:spLocks noChangeShapeType="1"/>
          </p:cNvSpPr>
          <p:nvPr/>
        </p:nvSpPr>
        <p:spPr bwMode="auto">
          <a:xfrm>
            <a:off x="7038975" y="209550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12" name="Line 13"/>
          <p:cNvSpPr>
            <a:spLocks noChangeShapeType="1"/>
          </p:cNvSpPr>
          <p:nvPr/>
        </p:nvSpPr>
        <p:spPr bwMode="auto">
          <a:xfrm>
            <a:off x="3581400" y="2028825"/>
            <a:ext cx="1212850" cy="12700"/>
          </a:xfrm>
          <a:prstGeom prst="line">
            <a:avLst/>
          </a:prstGeom>
          <a:noFill/>
          <a:ln w="50800">
            <a:solidFill>
              <a:srgbClr val="FF0000"/>
            </a:solidFill>
            <a:round/>
            <a:headEnd type="triangle" w="sm" len="med"/>
            <a:tailEnd type="triangle" w="sm" len="med"/>
          </a:ln>
        </p:spPr>
        <p:txBody>
          <a:bodyPr/>
          <a:lstStyle/>
          <a:p>
            <a:endParaRPr lang="es-ES"/>
          </a:p>
        </p:txBody>
      </p:sp>
      <p:sp>
        <p:nvSpPr>
          <p:cNvPr id="179213" name="Line 14"/>
          <p:cNvSpPr>
            <a:spLocks noChangeShapeType="1"/>
          </p:cNvSpPr>
          <p:nvPr/>
        </p:nvSpPr>
        <p:spPr bwMode="auto">
          <a:xfrm>
            <a:off x="5316538" y="2024063"/>
            <a:ext cx="1236662" cy="4762"/>
          </a:xfrm>
          <a:prstGeom prst="line">
            <a:avLst/>
          </a:prstGeom>
          <a:noFill/>
          <a:ln w="50800">
            <a:solidFill>
              <a:srgbClr val="FF0000"/>
            </a:solidFill>
            <a:round/>
            <a:headEnd type="triangle" w="sm" len="med"/>
            <a:tailEnd type="triangle" w="sm" len="med"/>
          </a:ln>
        </p:spPr>
        <p:txBody>
          <a:bodyPr/>
          <a:lstStyle/>
          <a:p>
            <a:endParaRPr lang="es-ES"/>
          </a:p>
        </p:txBody>
      </p:sp>
      <p:sp>
        <p:nvSpPr>
          <p:cNvPr id="179214" name="Line 15"/>
          <p:cNvSpPr>
            <a:spLocks noChangeShapeType="1"/>
          </p:cNvSpPr>
          <p:nvPr/>
        </p:nvSpPr>
        <p:spPr bwMode="auto">
          <a:xfrm>
            <a:off x="3667125" y="4622800"/>
            <a:ext cx="509588" cy="12700"/>
          </a:xfrm>
          <a:prstGeom prst="line">
            <a:avLst/>
          </a:prstGeom>
          <a:noFill/>
          <a:ln w="50800">
            <a:solidFill>
              <a:srgbClr val="FF0000"/>
            </a:solidFill>
            <a:round/>
            <a:headEnd type="triangle" w="sm" len="med"/>
            <a:tailEnd type="triangle" w="sm" len="med"/>
          </a:ln>
        </p:spPr>
        <p:txBody>
          <a:bodyPr/>
          <a:lstStyle/>
          <a:p>
            <a:endParaRPr lang="es-ES"/>
          </a:p>
        </p:txBody>
      </p:sp>
      <p:sp>
        <p:nvSpPr>
          <p:cNvPr id="179215" name="Line 16"/>
          <p:cNvSpPr>
            <a:spLocks noChangeShapeType="1"/>
          </p:cNvSpPr>
          <p:nvPr/>
        </p:nvSpPr>
        <p:spPr bwMode="auto">
          <a:xfrm flipV="1">
            <a:off x="5105400" y="4622800"/>
            <a:ext cx="533400" cy="0"/>
          </a:xfrm>
          <a:prstGeom prst="line">
            <a:avLst/>
          </a:prstGeom>
          <a:noFill/>
          <a:ln w="50800">
            <a:solidFill>
              <a:srgbClr val="FF0000"/>
            </a:solidFill>
            <a:round/>
            <a:headEnd type="triangle" w="sm" len="med"/>
            <a:tailEnd type="triangle" w="sm" len="med"/>
          </a:ln>
        </p:spPr>
        <p:txBody>
          <a:bodyPr/>
          <a:lstStyle/>
          <a:p>
            <a:endParaRPr lang="es-ES"/>
          </a:p>
        </p:txBody>
      </p:sp>
      <p:sp>
        <p:nvSpPr>
          <p:cNvPr id="179216" name="Line 17"/>
          <p:cNvSpPr>
            <a:spLocks noChangeShapeType="1"/>
          </p:cNvSpPr>
          <p:nvPr/>
        </p:nvSpPr>
        <p:spPr bwMode="auto">
          <a:xfrm>
            <a:off x="2286000" y="4622800"/>
            <a:ext cx="981075" cy="0"/>
          </a:xfrm>
          <a:prstGeom prst="line">
            <a:avLst/>
          </a:prstGeom>
          <a:noFill/>
          <a:ln w="50800">
            <a:solidFill>
              <a:srgbClr val="FF0000"/>
            </a:solidFill>
            <a:round/>
            <a:headEnd type="triangle" w="sm" len="med"/>
            <a:tailEnd type="triangle" w="sm" len="med"/>
          </a:ln>
        </p:spPr>
        <p:txBody>
          <a:bodyPr/>
          <a:lstStyle/>
          <a:p>
            <a:endParaRPr lang="es-ES"/>
          </a:p>
        </p:txBody>
      </p:sp>
      <p:sp>
        <p:nvSpPr>
          <p:cNvPr id="179217" name="Line 18"/>
          <p:cNvSpPr>
            <a:spLocks noChangeShapeType="1"/>
          </p:cNvSpPr>
          <p:nvPr/>
        </p:nvSpPr>
        <p:spPr bwMode="auto">
          <a:xfrm>
            <a:off x="6096000" y="4622800"/>
            <a:ext cx="1066800" cy="0"/>
          </a:xfrm>
          <a:prstGeom prst="line">
            <a:avLst/>
          </a:prstGeom>
          <a:noFill/>
          <a:ln w="50800">
            <a:solidFill>
              <a:srgbClr val="FF0000"/>
            </a:solidFill>
            <a:round/>
            <a:headEnd type="triangle" w="sm" len="med"/>
            <a:tailEnd type="triangle" w="sm" len="med"/>
          </a:ln>
        </p:spPr>
        <p:txBody>
          <a:bodyPr/>
          <a:lstStyle/>
          <a:p>
            <a:endParaRPr lang="es-ES"/>
          </a:p>
        </p:txBody>
      </p:sp>
      <p:sp>
        <p:nvSpPr>
          <p:cNvPr id="179218" name="Line 19"/>
          <p:cNvSpPr>
            <a:spLocks noChangeShapeType="1"/>
          </p:cNvSpPr>
          <p:nvPr/>
        </p:nvSpPr>
        <p:spPr bwMode="auto">
          <a:xfrm>
            <a:off x="4876800" y="5002213"/>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179219" name="Line 20"/>
          <p:cNvSpPr>
            <a:spLocks noChangeShapeType="1"/>
          </p:cNvSpPr>
          <p:nvPr/>
        </p:nvSpPr>
        <p:spPr bwMode="auto">
          <a:xfrm>
            <a:off x="4343400" y="5006975"/>
            <a:ext cx="0" cy="352425"/>
          </a:xfrm>
          <a:prstGeom prst="line">
            <a:avLst/>
          </a:prstGeom>
          <a:noFill/>
          <a:ln w="25400">
            <a:solidFill>
              <a:schemeClr val="accent2"/>
            </a:solidFill>
            <a:round/>
            <a:headEnd type="triangle" w="sm" len="med"/>
            <a:tailEnd type="triangle" w="sm" len="med"/>
          </a:ln>
        </p:spPr>
        <p:txBody>
          <a:bodyPr/>
          <a:lstStyle/>
          <a:p>
            <a:endParaRPr lang="es-ES"/>
          </a:p>
        </p:txBody>
      </p:sp>
      <p:sp>
        <p:nvSpPr>
          <p:cNvPr id="179220" name="Text Box 21"/>
          <p:cNvSpPr txBox="1">
            <a:spLocks noChangeArrowheads="1"/>
          </p:cNvSpPr>
          <p:nvPr/>
        </p:nvSpPr>
        <p:spPr bwMode="auto">
          <a:xfrm>
            <a:off x="4191000" y="5313363"/>
            <a:ext cx="1219200" cy="304800"/>
          </a:xfrm>
          <a:prstGeom prst="rect">
            <a:avLst/>
          </a:prstGeom>
          <a:noFill/>
          <a:ln w="12700">
            <a:noFill/>
            <a:miter lim="800000"/>
            <a:headEnd/>
            <a:tailEnd/>
          </a:ln>
        </p:spPr>
        <p:txBody>
          <a:bodyPr>
            <a:spAutoFit/>
          </a:bodyPr>
          <a:lstStyle/>
          <a:p>
            <a:r>
              <a:rPr lang="es-ES_tradnl" sz="1400" b="1">
                <a:sym typeface="Symbol" pitchFamily="18" charset="2"/>
              </a:rPr>
              <a:t>D (</a:t>
            </a:r>
            <a:r>
              <a:rPr lang="es-ES_tradnl" sz="1400" b="1" baseline="-25000">
                <a:sym typeface="Symbol" pitchFamily="18" charset="2"/>
              </a:rPr>
              <a:t>4</a:t>
            </a:r>
            <a:r>
              <a:rPr lang="es-ES_tradnl" sz="1400" b="1">
                <a:sym typeface="Symbol" pitchFamily="18" charset="2"/>
              </a:rPr>
              <a:t>)  E (</a:t>
            </a:r>
            <a:r>
              <a:rPr lang="es-ES" sz="1400" b="1" baseline="-25000">
                <a:sym typeface="Symbol" pitchFamily="18" charset="2"/>
              </a:rPr>
              <a:t> </a:t>
            </a:r>
            <a:r>
              <a:rPr lang="es-ES_tradnl" sz="1400" b="1">
                <a:sym typeface="Symbol" pitchFamily="18" charset="2"/>
              </a:rPr>
              <a:t></a:t>
            </a:r>
            <a:r>
              <a:rPr lang="es-ES_tradnl" sz="1400" b="1" baseline="-25000">
                <a:sym typeface="Symbol" pitchFamily="18" charset="2"/>
              </a:rPr>
              <a:t>4</a:t>
            </a:r>
            <a:r>
              <a:rPr lang="es-ES_tradnl" sz="1400" b="1">
                <a:sym typeface="Symbol" pitchFamily="18" charset="2"/>
              </a:rPr>
              <a:t>)</a:t>
            </a:r>
            <a:endParaRPr lang="es-ES" sz="1400" b="1"/>
          </a:p>
        </p:txBody>
      </p:sp>
      <p:sp>
        <p:nvSpPr>
          <p:cNvPr id="179221" name="Line 22"/>
          <p:cNvSpPr>
            <a:spLocks noChangeShapeType="1"/>
          </p:cNvSpPr>
          <p:nvPr/>
        </p:nvSpPr>
        <p:spPr bwMode="auto">
          <a:xfrm>
            <a:off x="2752725" y="2428875"/>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22" name="Line 23"/>
          <p:cNvSpPr>
            <a:spLocks noChangeShapeType="1"/>
          </p:cNvSpPr>
          <p:nvPr/>
        </p:nvSpPr>
        <p:spPr bwMode="auto">
          <a:xfrm>
            <a:off x="7038975" y="228600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23" name="Line 24"/>
          <p:cNvSpPr>
            <a:spLocks noChangeShapeType="1"/>
          </p:cNvSpPr>
          <p:nvPr/>
        </p:nvSpPr>
        <p:spPr bwMode="auto">
          <a:xfrm>
            <a:off x="3846513" y="6126163"/>
            <a:ext cx="496887"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179224" name="Line 25"/>
          <p:cNvSpPr>
            <a:spLocks noChangeShapeType="1"/>
          </p:cNvSpPr>
          <p:nvPr/>
        </p:nvSpPr>
        <p:spPr bwMode="auto">
          <a:xfrm>
            <a:off x="3846513" y="6354763"/>
            <a:ext cx="496887" cy="4762"/>
          </a:xfrm>
          <a:prstGeom prst="line">
            <a:avLst/>
          </a:prstGeom>
          <a:noFill/>
          <a:ln w="50800">
            <a:solidFill>
              <a:srgbClr val="FF0000"/>
            </a:solidFill>
            <a:round/>
            <a:headEnd type="triangle" w="sm" len="med"/>
            <a:tailEnd type="triangle" w="sm" len="med"/>
          </a:ln>
        </p:spPr>
        <p:txBody>
          <a:bodyPr/>
          <a:lstStyle/>
          <a:p>
            <a:endParaRPr lang="es-ES"/>
          </a:p>
        </p:txBody>
      </p:sp>
      <p:sp>
        <p:nvSpPr>
          <p:cNvPr id="179225" name="Text Box 26"/>
          <p:cNvSpPr txBox="1">
            <a:spLocks noChangeArrowheads="1"/>
          </p:cNvSpPr>
          <p:nvPr/>
        </p:nvSpPr>
        <p:spPr bwMode="auto">
          <a:xfrm>
            <a:off x="4362450" y="5975350"/>
            <a:ext cx="1477963" cy="517525"/>
          </a:xfrm>
          <a:prstGeom prst="rect">
            <a:avLst/>
          </a:prstGeom>
          <a:noFill/>
          <a:ln w="12700">
            <a:noFill/>
            <a:miter lim="800000"/>
            <a:headEnd/>
            <a:tailEnd/>
          </a:ln>
        </p:spPr>
        <p:txBody>
          <a:bodyPr wrap="none">
            <a:spAutoFit/>
          </a:bodyPr>
          <a:lstStyle/>
          <a:p>
            <a:pPr eaLnBrk="0" hangingPunct="0"/>
            <a:r>
              <a:rPr lang="es-ES_tradnl" sz="1400" b="1">
                <a:sym typeface="Symbol" pitchFamily="18" charset="2"/>
              </a:rPr>
              <a:t>1  (2ª ventana)</a:t>
            </a:r>
            <a:endParaRPr lang="es-ES" sz="1400" b="1"/>
          </a:p>
          <a:p>
            <a:pPr eaLnBrk="0" hangingPunct="0"/>
            <a:r>
              <a:rPr lang="es-ES" sz="1400" b="1"/>
              <a:t>4 </a:t>
            </a:r>
            <a:r>
              <a:rPr lang="es-ES_tradnl" sz="1400" b="1">
                <a:sym typeface="Symbol" pitchFamily="18" charset="2"/>
              </a:rPr>
              <a:t> (3ª ventana)</a:t>
            </a:r>
            <a:endParaRPr lang="es-ES" sz="1400" b="1"/>
          </a:p>
        </p:txBody>
      </p:sp>
      <p:sp>
        <p:nvSpPr>
          <p:cNvPr id="179226" name="Text Box 27"/>
          <p:cNvSpPr txBox="1">
            <a:spLocks noChangeArrowheads="1"/>
          </p:cNvSpPr>
          <p:nvPr/>
        </p:nvSpPr>
        <p:spPr bwMode="auto">
          <a:xfrm>
            <a:off x="2057400" y="1619250"/>
            <a:ext cx="685800" cy="942975"/>
          </a:xfrm>
          <a:prstGeom prst="rect">
            <a:avLst/>
          </a:prstGeom>
          <a:noFill/>
          <a:ln w="9525">
            <a:noFill/>
            <a:miter lim="800000"/>
            <a:headEnd/>
            <a:tailEnd/>
          </a:ln>
        </p:spPr>
        <p:txBody>
          <a:bodyPr>
            <a:spAutoFit/>
          </a:bodyPr>
          <a:lstStyle/>
          <a:p>
            <a:r>
              <a:rPr lang="es-ES_tradnl" sz="1400" b="1">
                <a:sym typeface="Symbol" pitchFamily="18" charset="2"/>
              </a:rPr>
              <a:t>A (</a:t>
            </a:r>
            <a:r>
              <a:rPr lang="es-ES_tradnl" sz="1400" b="1" baseline="-25000">
                <a:sym typeface="Symbol" pitchFamily="18" charset="2"/>
              </a:rPr>
              <a:t>1</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B (</a:t>
            </a:r>
            <a:r>
              <a:rPr lang="es-ES_tradnl" sz="1400" b="1" baseline="-25000">
                <a:sym typeface="Symbol" pitchFamily="18" charset="2"/>
              </a:rPr>
              <a:t>2</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C (</a:t>
            </a:r>
            <a:r>
              <a:rPr lang="es-ES_tradnl" sz="1400" b="1" baseline="-25000">
                <a:sym typeface="Symbol" pitchFamily="18" charset="2"/>
              </a:rPr>
              <a:t>3</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D (</a:t>
            </a:r>
            <a:r>
              <a:rPr lang="es-ES_tradnl" sz="1400" b="1" baseline="-25000">
                <a:sym typeface="Symbol" pitchFamily="18" charset="2"/>
              </a:rPr>
              <a:t>4</a:t>
            </a:r>
            <a:r>
              <a:rPr lang="es-ES_tradnl" sz="1400" b="1">
                <a:sym typeface="Symbol" pitchFamily="18" charset="2"/>
              </a:rPr>
              <a:t>)</a:t>
            </a:r>
            <a:endParaRPr lang="es-ES" sz="1400" b="1" baseline="-25000">
              <a:sym typeface="Symbol" pitchFamily="18" charset="2"/>
            </a:endParaRPr>
          </a:p>
        </p:txBody>
      </p:sp>
      <p:pic>
        <p:nvPicPr>
          <p:cNvPr id="179227" name="Picture 28" descr="OpticalAmp"/>
          <p:cNvPicPr>
            <a:picLocks noChangeAspect="1" noChangeArrowheads="1"/>
          </p:cNvPicPr>
          <p:nvPr/>
        </p:nvPicPr>
        <p:blipFill>
          <a:blip r:embed="rId3" cstate="print"/>
          <a:srcRect/>
          <a:stretch>
            <a:fillRect/>
          </a:stretch>
        </p:blipFill>
        <p:spPr bwMode="auto">
          <a:xfrm>
            <a:off x="4800600" y="1800225"/>
            <a:ext cx="533400" cy="465138"/>
          </a:xfrm>
          <a:prstGeom prst="rect">
            <a:avLst/>
          </a:prstGeom>
          <a:noFill/>
          <a:ln w="9525">
            <a:noFill/>
            <a:miter lim="800000"/>
            <a:headEnd/>
            <a:tailEnd/>
          </a:ln>
        </p:spPr>
      </p:pic>
      <p:pic>
        <p:nvPicPr>
          <p:cNvPr id="179228" name="Picture 29" descr="OpticalAmp"/>
          <p:cNvPicPr>
            <a:picLocks noChangeAspect="1" noChangeArrowheads="1"/>
          </p:cNvPicPr>
          <p:nvPr/>
        </p:nvPicPr>
        <p:blipFill>
          <a:blip r:embed="rId3" cstate="print"/>
          <a:srcRect/>
          <a:stretch>
            <a:fillRect/>
          </a:stretch>
        </p:blipFill>
        <p:spPr bwMode="auto">
          <a:xfrm>
            <a:off x="3200400" y="4394200"/>
            <a:ext cx="533400" cy="465138"/>
          </a:xfrm>
          <a:prstGeom prst="rect">
            <a:avLst/>
          </a:prstGeom>
          <a:noFill/>
          <a:ln w="9525">
            <a:noFill/>
            <a:miter lim="800000"/>
            <a:headEnd/>
            <a:tailEnd/>
          </a:ln>
        </p:spPr>
      </p:pic>
      <p:pic>
        <p:nvPicPr>
          <p:cNvPr id="179229" name="Picture 30" descr="OpticalAmp"/>
          <p:cNvPicPr>
            <a:picLocks noChangeAspect="1" noChangeArrowheads="1"/>
          </p:cNvPicPr>
          <p:nvPr/>
        </p:nvPicPr>
        <p:blipFill>
          <a:blip r:embed="rId3" cstate="print"/>
          <a:srcRect/>
          <a:stretch>
            <a:fillRect/>
          </a:stretch>
        </p:blipFill>
        <p:spPr bwMode="auto">
          <a:xfrm>
            <a:off x="5638800" y="4394200"/>
            <a:ext cx="533400" cy="465138"/>
          </a:xfrm>
          <a:prstGeom prst="rect">
            <a:avLst/>
          </a:prstGeom>
          <a:noFill/>
          <a:ln w="9525">
            <a:noFill/>
            <a:miter lim="800000"/>
            <a:headEnd/>
            <a:tailEnd/>
          </a:ln>
        </p:spPr>
      </p:pic>
      <p:sp>
        <p:nvSpPr>
          <p:cNvPr id="179230" name="Line 31"/>
          <p:cNvSpPr>
            <a:spLocks noChangeShapeType="1"/>
          </p:cNvSpPr>
          <p:nvPr/>
        </p:nvSpPr>
        <p:spPr bwMode="auto">
          <a:xfrm>
            <a:off x="1412875" y="4365625"/>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1" name="Line 32"/>
          <p:cNvSpPr>
            <a:spLocks noChangeShapeType="1"/>
          </p:cNvSpPr>
          <p:nvPr/>
        </p:nvSpPr>
        <p:spPr bwMode="auto">
          <a:xfrm>
            <a:off x="1422400" y="458470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2" name="Line 33"/>
          <p:cNvSpPr>
            <a:spLocks noChangeShapeType="1"/>
          </p:cNvSpPr>
          <p:nvPr/>
        </p:nvSpPr>
        <p:spPr bwMode="auto">
          <a:xfrm>
            <a:off x="1412875" y="4818063"/>
            <a:ext cx="357188"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3" name="Line 34"/>
          <p:cNvSpPr>
            <a:spLocks noChangeShapeType="1"/>
          </p:cNvSpPr>
          <p:nvPr/>
        </p:nvSpPr>
        <p:spPr bwMode="auto">
          <a:xfrm>
            <a:off x="1422400" y="502285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4" name="Line 35"/>
          <p:cNvSpPr>
            <a:spLocks noChangeShapeType="1"/>
          </p:cNvSpPr>
          <p:nvPr/>
        </p:nvSpPr>
        <p:spPr bwMode="auto">
          <a:xfrm>
            <a:off x="7543800" y="4313238"/>
            <a:ext cx="357188" cy="4762"/>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5" name="Line 36"/>
          <p:cNvSpPr>
            <a:spLocks noChangeShapeType="1"/>
          </p:cNvSpPr>
          <p:nvPr/>
        </p:nvSpPr>
        <p:spPr bwMode="auto">
          <a:xfrm>
            <a:off x="7567613" y="4527550"/>
            <a:ext cx="357187"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6" name="Line 37"/>
          <p:cNvSpPr>
            <a:spLocks noChangeShapeType="1"/>
          </p:cNvSpPr>
          <p:nvPr/>
        </p:nvSpPr>
        <p:spPr bwMode="auto">
          <a:xfrm>
            <a:off x="7572375" y="4737100"/>
            <a:ext cx="357188" cy="4763"/>
          </a:xfrm>
          <a:prstGeom prst="line">
            <a:avLst/>
          </a:prstGeom>
          <a:noFill/>
          <a:ln w="25400">
            <a:solidFill>
              <a:schemeClr val="accent2"/>
            </a:solidFill>
            <a:round/>
            <a:headEnd type="triangle" w="sm" len="med"/>
            <a:tailEnd type="triangle" w="sm" len="med"/>
          </a:ln>
        </p:spPr>
        <p:txBody>
          <a:bodyPr/>
          <a:lstStyle/>
          <a:p>
            <a:endParaRPr lang="es-ES"/>
          </a:p>
        </p:txBody>
      </p:sp>
      <p:sp>
        <p:nvSpPr>
          <p:cNvPr id="179237" name="Line 38"/>
          <p:cNvSpPr>
            <a:spLocks noChangeShapeType="1"/>
          </p:cNvSpPr>
          <p:nvPr/>
        </p:nvSpPr>
        <p:spPr bwMode="auto">
          <a:xfrm>
            <a:off x="7572375" y="4927600"/>
            <a:ext cx="357188" cy="4763"/>
          </a:xfrm>
          <a:prstGeom prst="line">
            <a:avLst/>
          </a:prstGeom>
          <a:noFill/>
          <a:ln w="25400">
            <a:solidFill>
              <a:schemeClr val="accent2"/>
            </a:solidFill>
            <a:round/>
            <a:headEnd type="triangle" w="sm" len="med"/>
            <a:tailEnd type="triangle" w="sm" len="med"/>
          </a:ln>
        </p:spPr>
        <p:txBody>
          <a:bodyPr/>
          <a:lstStyle/>
          <a:p>
            <a:endParaRPr lang="es-ES"/>
          </a:p>
        </p:txBody>
      </p:sp>
      <p:grpSp>
        <p:nvGrpSpPr>
          <p:cNvPr id="179238" name="Group 39"/>
          <p:cNvGrpSpPr>
            <a:grpSpLocks/>
          </p:cNvGrpSpPr>
          <p:nvPr/>
        </p:nvGrpSpPr>
        <p:grpSpPr bwMode="auto">
          <a:xfrm>
            <a:off x="4191000" y="4387850"/>
            <a:ext cx="950913" cy="539750"/>
            <a:chOff x="4633" y="576"/>
            <a:chExt cx="599" cy="340"/>
          </a:xfrm>
        </p:grpSpPr>
        <p:pic>
          <p:nvPicPr>
            <p:cNvPr id="179432" name="Picture 40" descr="ADM"/>
            <p:cNvPicPr>
              <a:picLocks noChangeAspect="1" noChangeArrowheads="1"/>
            </p:cNvPicPr>
            <p:nvPr/>
          </p:nvPicPr>
          <p:blipFill>
            <a:blip r:embed="rId4" cstate="print"/>
            <a:srcRect/>
            <a:stretch>
              <a:fillRect/>
            </a:stretch>
          </p:blipFill>
          <p:spPr bwMode="auto">
            <a:xfrm>
              <a:off x="4633" y="576"/>
              <a:ext cx="599" cy="340"/>
            </a:xfrm>
            <a:prstGeom prst="rect">
              <a:avLst/>
            </a:prstGeom>
            <a:noFill/>
            <a:ln w="9525">
              <a:noFill/>
              <a:miter lim="800000"/>
              <a:headEnd/>
              <a:tailEnd/>
            </a:ln>
          </p:spPr>
        </p:pic>
        <p:pic>
          <p:nvPicPr>
            <p:cNvPr id="179433" name="Picture 41" descr="OpticalFiber"/>
            <p:cNvPicPr>
              <a:picLocks noChangeAspect="1" noChangeArrowheads="1"/>
            </p:cNvPicPr>
            <p:nvPr/>
          </p:nvPicPr>
          <p:blipFill>
            <a:blip r:embed="rId5" cstate="print"/>
            <a:srcRect/>
            <a:stretch>
              <a:fillRect/>
            </a:stretch>
          </p:blipFill>
          <p:spPr bwMode="auto">
            <a:xfrm>
              <a:off x="4752" y="753"/>
              <a:ext cx="288" cy="159"/>
            </a:xfrm>
            <a:prstGeom prst="rect">
              <a:avLst/>
            </a:prstGeom>
            <a:noFill/>
            <a:ln w="9525">
              <a:noFill/>
              <a:miter lim="800000"/>
              <a:headEnd/>
              <a:tailEnd/>
            </a:ln>
          </p:spPr>
        </p:pic>
      </p:grpSp>
      <p:sp>
        <p:nvSpPr>
          <p:cNvPr id="179239" name="Text Box 42"/>
          <p:cNvSpPr txBox="1">
            <a:spLocks noChangeArrowheads="1"/>
          </p:cNvSpPr>
          <p:nvPr/>
        </p:nvSpPr>
        <p:spPr bwMode="auto">
          <a:xfrm>
            <a:off x="3505200" y="3403600"/>
            <a:ext cx="2362200" cy="517525"/>
          </a:xfrm>
          <a:prstGeom prst="rect">
            <a:avLst/>
          </a:prstGeom>
          <a:noFill/>
          <a:ln w="9525">
            <a:noFill/>
            <a:miter lim="800000"/>
            <a:headEnd/>
            <a:tailEnd/>
          </a:ln>
        </p:spPr>
        <p:txBody>
          <a:bodyPr>
            <a:spAutoFit/>
          </a:bodyPr>
          <a:lstStyle/>
          <a:p>
            <a:pPr algn="ctr">
              <a:spcBef>
                <a:spcPct val="50000"/>
              </a:spcBef>
            </a:pPr>
            <a:r>
              <a:rPr lang="es-ES_tradnl" sz="1400" b="1"/>
              <a:t>OADM: Optical Add-Drop Multiplexor</a:t>
            </a:r>
            <a:r>
              <a:rPr lang="es-ES_tradnl" sz="1400" b="1">
                <a:sym typeface="Symbol" pitchFamily="18" charset="2"/>
              </a:rPr>
              <a:t> </a:t>
            </a:r>
            <a:endParaRPr lang="es-ES" sz="1400" b="1"/>
          </a:p>
        </p:txBody>
      </p:sp>
      <p:sp>
        <p:nvSpPr>
          <p:cNvPr id="179240" name="Line 43"/>
          <p:cNvSpPr>
            <a:spLocks noChangeShapeType="1"/>
          </p:cNvSpPr>
          <p:nvPr/>
        </p:nvSpPr>
        <p:spPr bwMode="auto">
          <a:xfrm>
            <a:off x="4648200" y="3937000"/>
            <a:ext cx="0" cy="381000"/>
          </a:xfrm>
          <a:prstGeom prst="line">
            <a:avLst/>
          </a:prstGeom>
          <a:noFill/>
          <a:ln w="9525">
            <a:solidFill>
              <a:schemeClr val="tx1"/>
            </a:solidFill>
            <a:round/>
            <a:headEnd/>
            <a:tailEnd type="triangle" w="med" len="med"/>
          </a:ln>
        </p:spPr>
        <p:txBody>
          <a:bodyPr/>
          <a:lstStyle/>
          <a:p>
            <a:endParaRPr lang="es-ES"/>
          </a:p>
        </p:txBody>
      </p:sp>
      <p:grpSp>
        <p:nvGrpSpPr>
          <p:cNvPr id="179241" name="Group 44"/>
          <p:cNvGrpSpPr>
            <a:grpSpLocks/>
          </p:cNvGrpSpPr>
          <p:nvPr/>
        </p:nvGrpSpPr>
        <p:grpSpPr bwMode="auto">
          <a:xfrm rot="10800000">
            <a:off x="6470650" y="1571625"/>
            <a:ext cx="615950" cy="914400"/>
            <a:chOff x="963" y="2448"/>
            <a:chExt cx="388" cy="576"/>
          </a:xfrm>
        </p:grpSpPr>
        <p:sp>
          <p:nvSpPr>
            <p:cNvPr id="179386" name="Rectangle 45"/>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9387" name="Rectangle 46"/>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9388" name="Freeform 47"/>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9389" name="Freeform 48"/>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9390" name="Freeform 49"/>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9391" name="Freeform 50"/>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9392" name="Freeform 51"/>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9393" name="Freeform 52"/>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9394" name="Freeform 53"/>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9395" name="Freeform 54"/>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9396" name="Freeform 55"/>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9397" name="Freeform 56"/>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9398" name="Line 57"/>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9399" name="Line 58"/>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400" name="Line 59"/>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401" name="Line 60"/>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402" name="Line 61"/>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403" name="Line 62"/>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404" name="Line 63"/>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405" name="Line 64"/>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406" name="Line 65"/>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407" name="Line 66"/>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408" name="Line 67"/>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409" name="Line 68"/>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410" name="Line 69"/>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411" name="Line 70"/>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412" name="Line 71"/>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413" name="Line 72"/>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414" name="Line 73"/>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415" name="Line 74"/>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416" name="Line 75"/>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417" name="Freeform 76"/>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9418" name="Freeform 77"/>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9419" name="Freeform 78"/>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9420" name="Freeform 79"/>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9421" name="Freeform 80"/>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9422" name="Freeform 81"/>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9423" name="Freeform 82"/>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9424" name="Freeform 83"/>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9425" name="Freeform 84"/>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9426" name="Freeform 85"/>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9427" name="Rectangle 86"/>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9428" name="Freeform 87"/>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9429" name="Freeform 88"/>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9430" name="Freeform 89"/>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9431" name="Freeform 90"/>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grpSp>
        <p:nvGrpSpPr>
          <p:cNvPr id="179242" name="Group 91"/>
          <p:cNvGrpSpPr>
            <a:grpSpLocks/>
          </p:cNvGrpSpPr>
          <p:nvPr/>
        </p:nvGrpSpPr>
        <p:grpSpPr bwMode="auto">
          <a:xfrm>
            <a:off x="2971800" y="1647825"/>
            <a:ext cx="615950" cy="914400"/>
            <a:chOff x="963" y="2448"/>
            <a:chExt cx="388" cy="576"/>
          </a:xfrm>
        </p:grpSpPr>
        <p:sp>
          <p:nvSpPr>
            <p:cNvPr id="179340" name="Rectangle 92"/>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9341" name="Rectangle 93"/>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9342" name="Freeform 94"/>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9343" name="Freeform 95"/>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9344" name="Freeform 96"/>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9345" name="Freeform 97"/>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9346" name="Freeform 98"/>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9347" name="Freeform 99"/>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9348" name="Freeform 100"/>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9349" name="Freeform 101"/>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9350" name="Freeform 102"/>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9351" name="Freeform 103"/>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9352" name="Line 104"/>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9353" name="Line 105"/>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354" name="Line 106"/>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355" name="Line 107"/>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356" name="Line 108"/>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357" name="Line 109"/>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358" name="Line 110"/>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359" name="Line 111"/>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360" name="Line 112"/>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361" name="Line 113"/>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362" name="Line 114"/>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363" name="Line 115"/>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364" name="Line 116"/>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365" name="Line 117"/>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366" name="Line 118"/>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367" name="Line 119"/>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368" name="Line 120"/>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369" name="Line 121"/>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370" name="Line 122"/>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371" name="Freeform 123"/>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9372" name="Freeform 124"/>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9373" name="Freeform 125"/>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9374" name="Freeform 126"/>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9375" name="Freeform 127"/>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9376" name="Freeform 128"/>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9377" name="Freeform 129"/>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9378" name="Freeform 130"/>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9379" name="Freeform 131"/>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9380" name="Freeform 132"/>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9381" name="Rectangle 133"/>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9382" name="Freeform 134"/>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9383" name="Freeform 135"/>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9384" name="Freeform 136"/>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9385" name="Freeform 137"/>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grpSp>
        <p:nvGrpSpPr>
          <p:cNvPr id="179243" name="Group 138"/>
          <p:cNvGrpSpPr>
            <a:grpSpLocks/>
          </p:cNvGrpSpPr>
          <p:nvPr/>
        </p:nvGrpSpPr>
        <p:grpSpPr bwMode="auto">
          <a:xfrm>
            <a:off x="1676400" y="4241800"/>
            <a:ext cx="615950" cy="914400"/>
            <a:chOff x="963" y="2448"/>
            <a:chExt cx="388" cy="576"/>
          </a:xfrm>
        </p:grpSpPr>
        <p:sp>
          <p:nvSpPr>
            <p:cNvPr id="179294" name="Rectangle 139"/>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9295" name="Rectangle 140"/>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9296" name="Freeform 141"/>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9297" name="Freeform 142"/>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9298" name="Freeform 143"/>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9299" name="Freeform 144"/>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9300" name="Freeform 145"/>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9301" name="Freeform 146"/>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9302" name="Freeform 147"/>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9303" name="Freeform 148"/>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9304" name="Freeform 149"/>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9305" name="Freeform 150"/>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9306" name="Line 151"/>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9307" name="Line 152"/>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308" name="Line 153"/>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309" name="Line 154"/>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310" name="Line 155"/>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311" name="Line 156"/>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312" name="Line 157"/>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313" name="Line 158"/>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314" name="Line 159"/>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315" name="Line 160"/>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316" name="Line 161"/>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317" name="Line 162"/>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318" name="Line 163"/>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319" name="Line 164"/>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320" name="Line 165"/>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321" name="Line 166"/>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322" name="Line 167"/>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323" name="Line 168"/>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324" name="Line 169"/>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325" name="Freeform 170"/>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9326" name="Freeform 171"/>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9327" name="Freeform 172"/>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9328" name="Freeform 173"/>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9329" name="Freeform 174"/>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9330" name="Freeform 175"/>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9331" name="Freeform 176"/>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9332" name="Freeform 177"/>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9333" name="Freeform 178"/>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9334" name="Freeform 179"/>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9335" name="Rectangle 180"/>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9336" name="Freeform 181"/>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9337" name="Freeform 182"/>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9338" name="Freeform 183"/>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9339" name="Freeform 184"/>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grpSp>
        <p:nvGrpSpPr>
          <p:cNvPr id="179244" name="Group 185"/>
          <p:cNvGrpSpPr>
            <a:grpSpLocks/>
          </p:cNvGrpSpPr>
          <p:nvPr/>
        </p:nvGrpSpPr>
        <p:grpSpPr bwMode="auto">
          <a:xfrm rot="10800000">
            <a:off x="7080250" y="4165600"/>
            <a:ext cx="615950" cy="914400"/>
            <a:chOff x="963" y="2448"/>
            <a:chExt cx="388" cy="576"/>
          </a:xfrm>
        </p:grpSpPr>
        <p:sp>
          <p:nvSpPr>
            <p:cNvPr id="179248" name="Rectangle 186"/>
            <p:cNvSpPr>
              <a:spLocks noChangeArrowheads="1"/>
            </p:cNvSpPr>
            <p:nvPr/>
          </p:nvSpPr>
          <p:spPr bwMode="auto">
            <a:xfrm>
              <a:off x="1279" y="2714"/>
              <a:ext cx="72" cy="29"/>
            </a:xfrm>
            <a:prstGeom prst="rect">
              <a:avLst/>
            </a:prstGeom>
            <a:solidFill>
              <a:srgbClr val="ADD7E7"/>
            </a:solidFill>
            <a:ln w="9525">
              <a:noFill/>
              <a:miter lim="800000"/>
              <a:headEnd/>
              <a:tailEnd/>
            </a:ln>
          </p:spPr>
          <p:txBody>
            <a:bodyPr/>
            <a:lstStyle/>
            <a:p>
              <a:endParaRPr lang="es-ES"/>
            </a:p>
          </p:txBody>
        </p:sp>
        <p:sp>
          <p:nvSpPr>
            <p:cNvPr id="179249" name="Rectangle 187"/>
            <p:cNvSpPr>
              <a:spLocks noChangeArrowheads="1"/>
            </p:cNvSpPr>
            <p:nvPr/>
          </p:nvSpPr>
          <p:spPr bwMode="auto">
            <a:xfrm>
              <a:off x="1274" y="2719"/>
              <a:ext cx="72" cy="18"/>
            </a:xfrm>
            <a:prstGeom prst="rect">
              <a:avLst/>
            </a:prstGeom>
            <a:solidFill>
              <a:srgbClr val="076086"/>
            </a:solidFill>
            <a:ln w="9525">
              <a:noFill/>
              <a:miter lim="800000"/>
              <a:headEnd/>
              <a:tailEnd/>
            </a:ln>
          </p:spPr>
          <p:txBody>
            <a:bodyPr/>
            <a:lstStyle/>
            <a:p>
              <a:endParaRPr lang="es-ES"/>
            </a:p>
          </p:txBody>
        </p:sp>
        <p:sp>
          <p:nvSpPr>
            <p:cNvPr id="179250" name="Freeform 188"/>
            <p:cNvSpPr>
              <a:spLocks/>
            </p:cNvSpPr>
            <p:nvPr/>
          </p:nvSpPr>
          <p:spPr bwMode="auto">
            <a:xfrm>
              <a:off x="1048" y="2451"/>
              <a:ext cx="115" cy="160"/>
            </a:xfrm>
            <a:custGeom>
              <a:avLst/>
              <a:gdLst>
                <a:gd name="T0" fmla="*/ 2474 w 3217"/>
                <a:gd name="T1" fmla="*/ 4489 h 4489"/>
                <a:gd name="T2" fmla="*/ 0 w 3217"/>
                <a:gd name="T3" fmla="*/ 665 h 4489"/>
                <a:gd name="T4" fmla="*/ 660 w 3217"/>
                <a:gd name="T5" fmla="*/ 0 h 4489"/>
                <a:gd name="T6" fmla="*/ 3217 w 3217"/>
                <a:gd name="T7" fmla="*/ 3824 h 4489"/>
                <a:gd name="T8" fmla="*/ 2474 w 3217"/>
                <a:gd name="T9" fmla="*/ 4489 h 4489"/>
                <a:gd name="T10" fmla="*/ 0 60000 65536"/>
                <a:gd name="T11" fmla="*/ 0 60000 65536"/>
                <a:gd name="T12" fmla="*/ 0 60000 65536"/>
                <a:gd name="T13" fmla="*/ 0 60000 65536"/>
                <a:gd name="T14" fmla="*/ 0 60000 65536"/>
                <a:gd name="T15" fmla="*/ 0 w 3217"/>
                <a:gd name="T16" fmla="*/ 0 h 4489"/>
                <a:gd name="T17" fmla="*/ 3217 w 3217"/>
                <a:gd name="T18" fmla="*/ 4489 h 4489"/>
              </a:gdLst>
              <a:ahLst/>
              <a:cxnLst>
                <a:cxn ang="T10">
                  <a:pos x="T0" y="T1"/>
                </a:cxn>
                <a:cxn ang="T11">
                  <a:pos x="T2" y="T3"/>
                </a:cxn>
                <a:cxn ang="T12">
                  <a:pos x="T4" y="T5"/>
                </a:cxn>
                <a:cxn ang="T13">
                  <a:pos x="T6" y="T7"/>
                </a:cxn>
                <a:cxn ang="T14">
                  <a:pos x="T8" y="T9"/>
                </a:cxn>
              </a:cxnLst>
              <a:rect l="T15" t="T16" r="T17" b="T18"/>
              <a:pathLst>
                <a:path w="3217" h="4489">
                  <a:moveTo>
                    <a:pt x="2474" y="4489"/>
                  </a:moveTo>
                  <a:lnTo>
                    <a:pt x="0" y="665"/>
                  </a:lnTo>
                  <a:lnTo>
                    <a:pt x="660" y="0"/>
                  </a:lnTo>
                  <a:lnTo>
                    <a:pt x="3217" y="3824"/>
                  </a:lnTo>
                  <a:lnTo>
                    <a:pt x="2474" y="4489"/>
                  </a:lnTo>
                  <a:close/>
                </a:path>
              </a:pathLst>
            </a:custGeom>
            <a:solidFill>
              <a:srgbClr val="3CAFE5"/>
            </a:solidFill>
            <a:ln w="9525">
              <a:noFill/>
              <a:round/>
              <a:headEnd/>
              <a:tailEnd/>
            </a:ln>
          </p:spPr>
          <p:txBody>
            <a:bodyPr/>
            <a:lstStyle/>
            <a:p>
              <a:endParaRPr lang="es-ES"/>
            </a:p>
          </p:txBody>
        </p:sp>
        <p:sp>
          <p:nvSpPr>
            <p:cNvPr id="179251" name="Freeform 189"/>
            <p:cNvSpPr>
              <a:spLocks/>
            </p:cNvSpPr>
            <p:nvPr/>
          </p:nvSpPr>
          <p:spPr bwMode="auto">
            <a:xfrm>
              <a:off x="1045" y="2472"/>
              <a:ext cx="94" cy="141"/>
            </a:xfrm>
            <a:custGeom>
              <a:avLst/>
              <a:gdLst>
                <a:gd name="T0" fmla="*/ 25 w 2626"/>
                <a:gd name="T1" fmla="*/ 24 h 3951"/>
                <a:gd name="T2" fmla="*/ 15 w 2626"/>
                <a:gd name="T3" fmla="*/ 126 h 3951"/>
                <a:gd name="T4" fmla="*/ 2490 w 2626"/>
                <a:gd name="T5" fmla="*/ 3951 h 3951"/>
                <a:gd name="T6" fmla="*/ 2626 w 2626"/>
                <a:gd name="T7" fmla="*/ 3863 h 3951"/>
                <a:gd name="T8" fmla="*/ 150 w 2626"/>
                <a:gd name="T9" fmla="*/ 38 h 3951"/>
                <a:gd name="T10" fmla="*/ 25 w 2626"/>
                <a:gd name="T11" fmla="*/ 24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25 w 2626"/>
                <a:gd name="T79" fmla="*/ 24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25" y="24"/>
                  </a:moveTo>
                  <a:lnTo>
                    <a:pt x="15" y="126"/>
                  </a:lnTo>
                  <a:lnTo>
                    <a:pt x="2490" y="3951"/>
                  </a:lnTo>
                  <a:lnTo>
                    <a:pt x="2626" y="3863"/>
                  </a:lnTo>
                  <a:lnTo>
                    <a:pt x="150" y="38"/>
                  </a:lnTo>
                  <a:lnTo>
                    <a:pt x="25" y="24"/>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25" y="24"/>
                  </a:lnTo>
                  <a:close/>
                </a:path>
              </a:pathLst>
            </a:custGeom>
            <a:solidFill>
              <a:srgbClr val="ADD7E7"/>
            </a:solidFill>
            <a:ln w="9525">
              <a:noFill/>
              <a:round/>
              <a:headEnd/>
              <a:tailEnd/>
            </a:ln>
          </p:spPr>
          <p:txBody>
            <a:bodyPr/>
            <a:lstStyle/>
            <a:p>
              <a:endParaRPr lang="es-ES"/>
            </a:p>
          </p:txBody>
        </p:sp>
        <p:sp>
          <p:nvSpPr>
            <p:cNvPr id="179252" name="Freeform 190"/>
            <p:cNvSpPr>
              <a:spLocks/>
            </p:cNvSpPr>
            <p:nvPr/>
          </p:nvSpPr>
          <p:spPr bwMode="auto">
            <a:xfrm>
              <a:off x="1046" y="2448"/>
              <a:ext cx="28" cy="29"/>
            </a:xfrm>
            <a:custGeom>
              <a:avLst/>
              <a:gdLst>
                <a:gd name="T0" fmla="*/ 785 w 800"/>
                <a:gd name="T1" fmla="*/ 37 h 805"/>
                <a:gd name="T2" fmla="*/ 661 w 800"/>
                <a:gd name="T3" fmla="*/ 25 h 805"/>
                <a:gd name="T4" fmla="*/ 0 w 800"/>
                <a:gd name="T5" fmla="*/ 690 h 805"/>
                <a:gd name="T6" fmla="*/ 115 w 800"/>
                <a:gd name="T7" fmla="*/ 805 h 805"/>
                <a:gd name="T8" fmla="*/ 776 w 800"/>
                <a:gd name="T9" fmla="*/ 139 h 805"/>
                <a:gd name="T10" fmla="*/ 785 w 800"/>
                <a:gd name="T11" fmla="*/ 37 h 805"/>
                <a:gd name="T12" fmla="*/ 776 w 800"/>
                <a:gd name="T13" fmla="*/ 139 h 805"/>
                <a:gd name="T14" fmla="*/ 782 w 800"/>
                <a:gd name="T15" fmla="*/ 132 h 805"/>
                <a:gd name="T16" fmla="*/ 788 w 800"/>
                <a:gd name="T17" fmla="*/ 125 h 805"/>
                <a:gd name="T18" fmla="*/ 792 w 800"/>
                <a:gd name="T19" fmla="*/ 117 h 805"/>
                <a:gd name="T20" fmla="*/ 795 w 800"/>
                <a:gd name="T21" fmla="*/ 110 h 805"/>
                <a:gd name="T22" fmla="*/ 798 w 800"/>
                <a:gd name="T23" fmla="*/ 102 h 805"/>
                <a:gd name="T24" fmla="*/ 800 w 800"/>
                <a:gd name="T25" fmla="*/ 94 h 805"/>
                <a:gd name="T26" fmla="*/ 800 w 800"/>
                <a:gd name="T27" fmla="*/ 87 h 805"/>
                <a:gd name="T28" fmla="*/ 800 w 800"/>
                <a:gd name="T29" fmla="*/ 79 h 805"/>
                <a:gd name="T30" fmla="*/ 799 w 800"/>
                <a:gd name="T31" fmla="*/ 72 h 805"/>
                <a:gd name="T32" fmla="*/ 798 w 800"/>
                <a:gd name="T33" fmla="*/ 64 h 805"/>
                <a:gd name="T34" fmla="*/ 795 w 800"/>
                <a:gd name="T35" fmla="*/ 56 h 805"/>
                <a:gd name="T36" fmla="*/ 793 w 800"/>
                <a:gd name="T37" fmla="*/ 49 h 805"/>
                <a:gd name="T38" fmla="*/ 789 w 800"/>
                <a:gd name="T39" fmla="*/ 43 h 805"/>
                <a:gd name="T40" fmla="*/ 785 w 800"/>
                <a:gd name="T41" fmla="*/ 36 h 805"/>
                <a:gd name="T42" fmla="*/ 780 w 800"/>
                <a:gd name="T43" fmla="*/ 30 h 805"/>
                <a:gd name="T44" fmla="*/ 774 w 800"/>
                <a:gd name="T45" fmla="*/ 25 h 805"/>
                <a:gd name="T46" fmla="*/ 769 w 800"/>
                <a:gd name="T47" fmla="*/ 20 h 805"/>
                <a:gd name="T48" fmla="*/ 763 w 800"/>
                <a:gd name="T49" fmla="*/ 15 h 805"/>
                <a:gd name="T50" fmla="*/ 756 w 800"/>
                <a:gd name="T51" fmla="*/ 11 h 805"/>
                <a:gd name="T52" fmla="*/ 750 w 800"/>
                <a:gd name="T53" fmla="*/ 8 h 805"/>
                <a:gd name="T54" fmla="*/ 743 w 800"/>
                <a:gd name="T55" fmla="*/ 5 h 805"/>
                <a:gd name="T56" fmla="*/ 736 w 800"/>
                <a:gd name="T57" fmla="*/ 2 h 805"/>
                <a:gd name="T58" fmla="*/ 728 w 800"/>
                <a:gd name="T59" fmla="*/ 1 h 805"/>
                <a:gd name="T60" fmla="*/ 721 w 800"/>
                <a:gd name="T61" fmla="*/ 0 h 805"/>
                <a:gd name="T62" fmla="*/ 713 w 800"/>
                <a:gd name="T63" fmla="*/ 0 h 805"/>
                <a:gd name="T64" fmla="*/ 706 w 800"/>
                <a:gd name="T65" fmla="*/ 1 h 805"/>
                <a:gd name="T66" fmla="*/ 698 w 800"/>
                <a:gd name="T67" fmla="*/ 3 h 805"/>
                <a:gd name="T68" fmla="*/ 690 w 800"/>
                <a:gd name="T69" fmla="*/ 5 h 805"/>
                <a:gd name="T70" fmla="*/ 683 w 800"/>
                <a:gd name="T71" fmla="*/ 9 h 805"/>
                <a:gd name="T72" fmla="*/ 675 w 800"/>
                <a:gd name="T73" fmla="*/ 13 h 805"/>
                <a:gd name="T74" fmla="*/ 668 w 800"/>
                <a:gd name="T75" fmla="*/ 19 h 805"/>
                <a:gd name="T76" fmla="*/ 661 w 800"/>
                <a:gd name="T77" fmla="*/ 25 h 805"/>
                <a:gd name="T78" fmla="*/ 785 w 800"/>
                <a:gd name="T79" fmla="*/ 37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00"/>
                <a:gd name="T121" fmla="*/ 0 h 805"/>
                <a:gd name="T122" fmla="*/ 800 w 800"/>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00" h="805">
                  <a:moveTo>
                    <a:pt x="785" y="37"/>
                  </a:moveTo>
                  <a:lnTo>
                    <a:pt x="661" y="25"/>
                  </a:lnTo>
                  <a:lnTo>
                    <a:pt x="0" y="690"/>
                  </a:lnTo>
                  <a:lnTo>
                    <a:pt x="115" y="805"/>
                  </a:lnTo>
                  <a:lnTo>
                    <a:pt x="776" y="139"/>
                  </a:lnTo>
                  <a:lnTo>
                    <a:pt x="785" y="37"/>
                  </a:lnTo>
                  <a:lnTo>
                    <a:pt x="776" y="139"/>
                  </a:lnTo>
                  <a:lnTo>
                    <a:pt x="782" y="132"/>
                  </a:lnTo>
                  <a:lnTo>
                    <a:pt x="788" y="125"/>
                  </a:lnTo>
                  <a:lnTo>
                    <a:pt x="792" y="117"/>
                  </a:lnTo>
                  <a:lnTo>
                    <a:pt x="795" y="110"/>
                  </a:lnTo>
                  <a:lnTo>
                    <a:pt x="798" y="102"/>
                  </a:lnTo>
                  <a:lnTo>
                    <a:pt x="800" y="94"/>
                  </a:lnTo>
                  <a:lnTo>
                    <a:pt x="800" y="87"/>
                  </a:lnTo>
                  <a:lnTo>
                    <a:pt x="800" y="79"/>
                  </a:lnTo>
                  <a:lnTo>
                    <a:pt x="799" y="72"/>
                  </a:lnTo>
                  <a:lnTo>
                    <a:pt x="798" y="64"/>
                  </a:lnTo>
                  <a:lnTo>
                    <a:pt x="795" y="56"/>
                  </a:lnTo>
                  <a:lnTo>
                    <a:pt x="793" y="49"/>
                  </a:lnTo>
                  <a:lnTo>
                    <a:pt x="789" y="43"/>
                  </a:lnTo>
                  <a:lnTo>
                    <a:pt x="785" y="36"/>
                  </a:lnTo>
                  <a:lnTo>
                    <a:pt x="780" y="30"/>
                  </a:lnTo>
                  <a:lnTo>
                    <a:pt x="774" y="25"/>
                  </a:lnTo>
                  <a:lnTo>
                    <a:pt x="769" y="20"/>
                  </a:lnTo>
                  <a:lnTo>
                    <a:pt x="763" y="15"/>
                  </a:lnTo>
                  <a:lnTo>
                    <a:pt x="756" y="11"/>
                  </a:lnTo>
                  <a:lnTo>
                    <a:pt x="750" y="8"/>
                  </a:lnTo>
                  <a:lnTo>
                    <a:pt x="743" y="5"/>
                  </a:lnTo>
                  <a:lnTo>
                    <a:pt x="736" y="2"/>
                  </a:lnTo>
                  <a:lnTo>
                    <a:pt x="728" y="1"/>
                  </a:lnTo>
                  <a:lnTo>
                    <a:pt x="721" y="0"/>
                  </a:lnTo>
                  <a:lnTo>
                    <a:pt x="713" y="0"/>
                  </a:lnTo>
                  <a:lnTo>
                    <a:pt x="706" y="1"/>
                  </a:lnTo>
                  <a:lnTo>
                    <a:pt x="698" y="3"/>
                  </a:lnTo>
                  <a:lnTo>
                    <a:pt x="690" y="5"/>
                  </a:lnTo>
                  <a:lnTo>
                    <a:pt x="683" y="9"/>
                  </a:lnTo>
                  <a:lnTo>
                    <a:pt x="675" y="13"/>
                  </a:lnTo>
                  <a:lnTo>
                    <a:pt x="668" y="19"/>
                  </a:lnTo>
                  <a:lnTo>
                    <a:pt x="661" y="25"/>
                  </a:lnTo>
                  <a:lnTo>
                    <a:pt x="785" y="37"/>
                  </a:lnTo>
                  <a:close/>
                </a:path>
              </a:pathLst>
            </a:custGeom>
            <a:solidFill>
              <a:srgbClr val="ADD7E7"/>
            </a:solidFill>
            <a:ln w="9525">
              <a:noFill/>
              <a:round/>
              <a:headEnd/>
              <a:tailEnd/>
            </a:ln>
          </p:spPr>
          <p:txBody>
            <a:bodyPr/>
            <a:lstStyle/>
            <a:p>
              <a:endParaRPr lang="es-ES"/>
            </a:p>
          </p:txBody>
        </p:sp>
        <p:sp>
          <p:nvSpPr>
            <p:cNvPr id="179253" name="Freeform 191"/>
            <p:cNvSpPr>
              <a:spLocks/>
            </p:cNvSpPr>
            <p:nvPr/>
          </p:nvSpPr>
          <p:spPr bwMode="auto">
            <a:xfrm>
              <a:off x="1069" y="2449"/>
              <a:ext cx="97" cy="141"/>
            </a:xfrm>
            <a:custGeom>
              <a:avLst/>
              <a:gdLst>
                <a:gd name="T0" fmla="*/ 2678 w 2706"/>
                <a:gd name="T1" fmla="*/ 3930 h 3953"/>
                <a:gd name="T2" fmla="*/ 2691 w 2706"/>
                <a:gd name="T3" fmla="*/ 3826 h 3953"/>
                <a:gd name="T4" fmla="*/ 134 w 2706"/>
                <a:gd name="T5" fmla="*/ 0 h 3953"/>
                <a:gd name="T6" fmla="*/ 0 w 2706"/>
                <a:gd name="T7" fmla="*/ 90 h 3953"/>
                <a:gd name="T8" fmla="*/ 2557 w 2706"/>
                <a:gd name="T9" fmla="*/ 3915 h 3953"/>
                <a:gd name="T10" fmla="*/ 2678 w 2706"/>
                <a:gd name="T11" fmla="*/ 3930 h 3953"/>
                <a:gd name="T12" fmla="*/ 2557 w 2706"/>
                <a:gd name="T13" fmla="*/ 3915 h 3953"/>
                <a:gd name="T14" fmla="*/ 2563 w 2706"/>
                <a:gd name="T15" fmla="*/ 3923 h 3953"/>
                <a:gd name="T16" fmla="*/ 2569 w 2706"/>
                <a:gd name="T17" fmla="*/ 3930 h 3953"/>
                <a:gd name="T18" fmla="*/ 2575 w 2706"/>
                <a:gd name="T19" fmla="*/ 3936 h 3953"/>
                <a:gd name="T20" fmla="*/ 2582 w 2706"/>
                <a:gd name="T21" fmla="*/ 3941 h 3953"/>
                <a:gd name="T22" fmla="*/ 2589 w 2706"/>
                <a:gd name="T23" fmla="*/ 3945 h 3953"/>
                <a:gd name="T24" fmla="*/ 2596 w 2706"/>
                <a:gd name="T25" fmla="*/ 3948 h 3953"/>
                <a:gd name="T26" fmla="*/ 2604 w 2706"/>
                <a:gd name="T27" fmla="*/ 3951 h 3953"/>
                <a:gd name="T28" fmla="*/ 2611 w 2706"/>
                <a:gd name="T29" fmla="*/ 3952 h 3953"/>
                <a:gd name="T30" fmla="*/ 2619 w 2706"/>
                <a:gd name="T31" fmla="*/ 3953 h 3953"/>
                <a:gd name="T32" fmla="*/ 2626 w 2706"/>
                <a:gd name="T33" fmla="*/ 3953 h 3953"/>
                <a:gd name="T34" fmla="*/ 2634 w 2706"/>
                <a:gd name="T35" fmla="*/ 3952 h 3953"/>
                <a:gd name="T36" fmla="*/ 2642 w 2706"/>
                <a:gd name="T37" fmla="*/ 3950 h 3953"/>
                <a:gd name="T38" fmla="*/ 2649 w 2706"/>
                <a:gd name="T39" fmla="*/ 3948 h 3953"/>
                <a:gd name="T40" fmla="*/ 2656 w 2706"/>
                <a:gd name="T41" fmla="*/ 3945 h 3953"/>
                <a:gd name="T42" fmla="*/ 2663 w 2706"/>
                <a:gd name="T43" fmla="*/ 3942 h 3953"/>
                <a:gd name="T44" fmla="*/ 2669 w 2706"/>
                <a:gd name="T45" fmla="*/ 3938 h 3953"/>
                <a:gd name="T46" fmla="*/ 2675 w 2706"/>
                <a:gd name="T47" fmla="*/ 3934 h 3953"/>
                <a:gd name="T48" fmla="*/ 2681 w 2706"/>
                <a:gd name="T49" fmla="*/ 3928 h 3953"/>
                <a:gd name="T50" fmla="*/ 2686 w 2706"/>
                <a:gd name="T51" fmla="*/ 3922 h 3953"/>
                <a:gd name="T52" fmla="*/ 2691 w 2706"/>
                <a:gd name="T53" fmla="*/ 3916 h 3953"/>
                <a:gd name="T54" fmla="*/ 2695 w 2706"/>
                <a:gd name="T55" fmla="*/ 3910 h 3953"/>
                <a:gd name="T56" fmla="*/ 2699 w 2706"/>
                <a:gd name="T57" fmla="*/ 3904 h 3953"/>
                <a:gd name="T58" fmla="*/ 2702 w 2706"/>
                <a:gd name="T59" fmla="*/ 3897 h 3953"/>
                <a:gd name="T60" fmla="*/ 2704 w 2706"/>
                <a:gd name="T61" fmla="*/ 3890 h 3953"/>
                <a:gd name="T62" fmla="*/ 2705 w 2706"/>
                <a:gd name="T63" fmla="*/ 3882 h 3953"/>
                <a:gd name="T64" fmla="*/ 2706 w 2706"/>
                <a:gd name="T65" fmla="*/ 3875 h 3953"/>
                <a:gd name="T66" fmla="*/ 2706 w 2706"/>
                <a:gd name="T67" fmla="*/ 3867 h 3953"/>
                <a:gd name="T68" fmla="*/ 2705 w 2706"/>
                <a:gd name="T69" fmla="*/ 3859 h 3953"/>
                <a:gd name="T70" fmla="*/ 2703 w 2706"/>
                <a:gd name="T71" fmla="*/ 3850 h 3953"/>
                <a:gd name="T72" fmla="*/ 2700 w 2706"/>
                <a:gd name="T73" fmla="*/ 3842 h 3953"/>
                <a:gd name="T74" fmla="*/ 2696 w 2706"/>
                <a:gd name="T75" fmla="*/ 3834 h 3953"/>
                <a:gd name="T76" fmla="*/ 2691 w 2706"/>
                <a:gd name="T77" fmla="*/ 3826 h 3953"/>
                <a:gd name="T78" fmla="*/ 2678 w 2706"/>
                <a:gd name="T79" fmla="*/ 3930 h 3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06"/>
                <a:gd name="T121" fmla="*/ 0 h 3953"/>
                <a:gd name="T122" fmla="*/ 2706 w 2706"/>
                <a:gd name="T123" fmla="*/ 3953 h 3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06" h="3953">
                  <a:moveTo>
                    <a:pt x="2678" y="3930"/>
                  </a:moveTo>
                  <a:lnTo>
                    <a:pt x="2691" y="3826"/>
                  </a:lnTo>
                  <a:lnTo>
                    <a:pt x="134" y="0"/>
                  </a:lnTo>
                  <a:lnTo>
                    <a:pt x="0" y="90"/>
                  </a:lnTo>
                  <a:lnTo>
                    <a:pt x="2557" y="3915"/>
                  </a:lnTo>
                  <a:lnTo>
                    <a:pt x="2678" y="3930"/>
                  </a:lnTo>
                  <a:lnTo>
                    <a:pt x="2557" y="3915"/>
                  </a:lnTo>
                  <a:lnTo>
                    <a:pt x="2563" y="3923"/>
                  </a:lnTo>
                  <a:lnTo>
                    <a:pt x="2569" y="3930"/>
                  </a:lnTo>
                  <a:lnTo>
                    <a:pt x="2575" y="3936"/>
                  </a:lnTo>
                  <a:lnTo>
                    <a:pt x="2582" y="3941"/>
                  </a:lnTo>
                  <a:lnTo>
                    <a:pt x="2589" y="3945"/>
                  </a:lnTo>
                  <a:lnTo>
                    <a:pt x="2596" y="3948"/>
                  </a:lnTo>
                  <a:lnTo>
                    <a:pt x="2604" y="3951"/>
                  </a:lnTo>
                  <a:lnTo>
                    <a:pt x="2611" y="3952"/>
                  </a:lnTo>
                  <a:lnTo>
                    <a:pt x="2619" y="3953"/>
                  </a:lnTo>
                  <a:lnTo>
                    <a:pt x="2626" y="3953"/>
                  </a:lnTo>
                  <a:lnTo>
                    <a:pt x="2634" y="3952"/>
                  </a:lnTo>
                  <a:lnTo>
                    <a:pt x="2642" y="3950"/>
                  </a:lnTo>
                  <a:lnTo>
                    <a:pt x="2649" y="3948"/>
                  </a:lnTo>
                  <a:lnTo>
                    <a:pt x="2656" y="3945"/>
                  </a:lnTo>
                  <a:lnTo>
                    <a:pt x="2663" y="3942"/>
                  </a:lnTo>
                  <a:lnTo>
                    <a:pt x="2669" y="3938"/>
                  </a:lnTo>
                  <a:lnTo>
                    <a:pt x="2675" y="3934"/>
                  </a:lnTo>
                  <a:lnTo>
                    <a:pt x="2681" y="3928"/>
                  </a:lnTo>
                  <a:lnTo>
                    <a:pt x="2686" y="3922"/>
                  </a:lnTo>
                  <a:lnTo>
                    <a:pt x="2691" y="3916"/>
                  </a:lnTo>
                  <a:lnTo>
                    <a:pt x="2695" y="3910"/>
                  </a:lnTo>
                  <a:lnTo>
                    <a:pt x="2699" y="3904"/>
                  </a:lnTo>
                  <a:lnTo>
                    <a:pt x="2702" y="3897"/>
                  </a:lnTo>
                  <a:lnTo>
                    <a:pt x="2704" y="3890"/>
                  </a:lnTo>
                  <a:lnTo>
                    <a:pt x="2705" y="3882"/>
                  </a:lnTo>
                  <a:lnTo>
                    <a:pt x="2706" y="3875"/>
                  </a:lnTo>
                  <a:lnTo>
                    <a:pt x="2706" y="3867"/>
                  </a:lnTo>
                  <a:lnTo>
                    <a:pt x="2705" y="3859"/>
                  </a:lnTo>
                  <a:lnTo>
                    <a:pt x="2703" y="3850"/>
                  </a:lnTo>
                  <a:lnTo>
                    <a:pt x="2700" y="3842"/>
                  </a:lnTo>
                  <a:lnTo>
                    <a:pt x="2696" y="3834"/>
                  </a:lnTo>
                  <a:lnTo>
                    <a:pt x="2691" y="3826"/>
                  </a:lnTo>
                  <a:lnTo>
                    <a:pt x="2678" y="3930"/>
                  </a:lnTo>
                  <a:close/>
                </a:path>
              </a:pathLst>
            </a:custGeom>
            <a:solidFill>
              <a:srgbClr val="ADD7E7"/>
            </a:solidFill>
            <a:ln w="9525">
              <a:noFill/>
              <a:round/>
              <a:headEnd/>
              <a:tailEnd/>
            </a:ln>
          </p:spPr>
          <p:txBody>
            <a:bodyPr/>
            <a:lstStyle/>
            <a:p>
              <a:endParaRPr lang="es-ES"/>
            </a:p>
          </p:txBody>
        </p:sp>
        <p:sp>
          <p:nvSpPr>
            <p:cNvPr id="179254" name="Freeform 192"/>
            <p:cNvSpPr>
              <a:spLocks/>
            </p:cNvSpPr>
            <p:nvPr/>
          </p:nvSpPr>
          <p:spPr bwMode="auto">
            <a:xfrm>
              <a:off x="1133" y="2585"/>
              <a:ext cx="32" cy="29"/>
            </a:xfrm>
            <a:custGeom>
              <a:avLst/>
              <a:gdLst>
                <a:gd name="T0" fmla="*/ 14 w 878"/>
                <a:gd name="T1" fmla="*/ 770 h 808"/>
                <a:gd name="T2" fmla="*/ 136 w 878"/>
                <a:gd name="T3" fmla="*/ 786 h 808"/>
                <a:gd name="T4" fmla="*/ 878 w 878"/>
                <a:gd name="T5" fmla="*/ 120 h 808"/>
                <a:gd name="T6" fmla="*/ 770 w 878"/>
                <a:gd name="T7" fmla="*/ 0 h 808"/>
                <a:gd name="T8" fmla="*/ 28 w 878"/>
                <a:gd name="T9" fmla="*/ 666 h 808"/>
                <a:gd name="T10" fmla="*/ 14 w 878"/>
                <a:gd name="T11" fmla="*/ 770 h 808"/>
                <a:gd name="T12" fmla="*/ 28 w 878"/>
                <a:gd name="T13" fmla="*/ 666 h 808"/>
                <a:gd name="T14" fmla="*/ 21 w 878"/>
                <a:gd name="T15" fmla="*/ 672 h 808"/>
                <a:gd name="T16" fmla="*/ 15 w 878"/>
                <a:gd name="T17" fmla="*/ 680 h 808"/>
                <a:gd name="T18" fmla="*/ 10 w 878"/>
                <a:gd name="T19" fmla="*/ 687 h 808"/>
                <a:gd name="T20" fmla="*/ 6 w 878"/>
                <a:gd name="T21" fmla="*/ 694 h 808"/>
                <a:gd name="T22" fmla="*/ 3 w 878"/>
                <a:gd name="T23" fmla="*/ 702 h 808"/>
                <a:gd name="T24" fmla="*/ 1 w 878"/>
                <a:gd name="T25" fmla="*/ 709 h 808"/>
                <a:gd name="T26" fmla="*/ 0 w 878"/>
                <a:gd name="T27" fmla="*/ 717 h 808"/>
                <a:gd name="T28" fmla="*/ 0 w 878"/>
                <a:gd name="T29" fmla="*/ 724 h 808"/>
                <a:gd name="T30" fmla="*/ 0 w 878"/>
                <a:gd name="T31" fmla="*/ 732 h 808"/>
                <a:gd name="T32" fmla="*/ 1 w 878"/>
                <a:gd name="T33" fmla="*/ 739 h 808"/>
                <a:gd name="T34" fmla="*/ 3 w 878"/>
                <a:gd name="T35" fmla="*/ 747 h 808"/>
                <a:gd name="T36" fmla="*/ 5 w 878"/>
                <a:gd name="T37" fmla="*/ 755 h 808"/>
                <a:gd name="T38" fmla="*/ 9 w 878"/>
                <a:gd name="T39" fmla="*/ 761 h 808"/>
                <a:gd name="T40" fmla="*/ 12 w 878"/>
                <a:gd name="T41" fmla="*/ 768 h 808"/>
                <a:gd name="T42" fmla="*/ 16 w 878"/>
                <a:gd name="T43" fmla="*/ 774 h 808"/>
                <a:gd name="T44" fmla="*/ 21 w 878"/>
                <a:gd name="T45" fmla="*/ 780 h 808"/>
                <a:gd name="T46" fmla="*/ 27 w 878"/>
                <a:gd name="T47" fmla="*/ 785 h 808"/>
                <a:gd name="T48" fmla="*/ 32 w 878"/>
                <a:gd name="T49" fmla="*/ 790 h 808"/>
                <a:gd name="T50" fmla="*/ 38 w 878"/>
                <a:gd name="T51" fmla="*/ 795 h 808"/>
                <a:gd name="T52" fmla="*/ 45 w 878"/>
                <a:gd name="T53" fmla="*/ 799 h 808"/>
                <a:gd name="T54" fmla="*/ 51 w 878"/>
                <a:gd name="T55" fmla="*/ 802 h 808"/>
                <a:gd name="T56" fmla="*/ 58 w 878"/>
                <a:gd name="T57" fmla="*/ 804 h 808"/>
                <a:gd name="T58" fmla="*/ 66 w 878"/>
                <a:gd name="T59" fmla="*/ 806 h 808"/>
                <a:gd name="T60" fmla="*/ 73 w 878"/>
                <a:gd name="T61" fmla="*/ 808 h 808"/>
                <a:gd name="T62" fmla="*/ 81 w 878"/>
                <a:gd name="T63" fmla="*/ 808 h 808"/>
                <a:gd name="T64" fmla="*/ 88 w 878"/>
                <a:gd name="T65" fmla="*/ 808 h 808"/>
                <a:gd name="T66" fmla="*/ 96 w 878"/>
                <a:gd name="T67" fmla="*/ 807 h 808"/>
                <a:gd name="T68" fmla="*/ 105 w 878"/>
                <a:gd name="T69" fmla="*/ 804 h 808"/>
                <a:gd name="T70" fmla="*/ 113 w 878"/>
                <a:gd name="T71" fmla="*/ 801 h 808"/>
                <a:gd name="T72" fmla="*/ 120 w 878"/>
                <a:gd name="T73" fmla="*/ 797 h 808"/>
                <a:gd name="T74" fmla="*/ 128 w 878"/>
                <a:gd name="T75" fmla="*/ 792 h 808"/>
                <a:gd name="T76" fmla="*/ 136 w 878"/>
                <a:gd name="T77" fmla="*/ 786 h 808"/>
                <a:gd name="T78" fmla="*/ 14 w 878"/>
                <a:gd name="T79" fmla="*/ 770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8"/>
                <a:gd name="T121" fmla="*/ 0 h 808"/>
                <a:gd name="T122" fmla="*/ 878 w 878"/>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8" h="808">
                  <a:moveTo>
                    <a:pt x="14" y="770"/>
                  </a:moveTo>
                  <a:lnTo>
                    <a:pt x="136" y="786"/>
                  </a:lnTo>
                  <a:lnTo>
                    <a:pt x="878" y="120"/>
                  </a:lnTo>
                  <a:lnTo>
                    <a:pt x="770" y="0"/>
                  </a:lnTo>
                  <a:lnTo>
                    <a:pt x="28" y="666"/>
                  </a:lnTo>
                  <a:lnTo>
                    <a:pt x="14" y="770"/>
                  </a:lnTo>
                  <a:lnTo>
                    <a:pt x="28" y="666"/>
                  </a:lnTo>
                  <a:lnTo>
                    <a:pt x="21" y="672"/>
                  </a:lnTo>
                  <a:lnTo>
                    <a:pt x="15" y="680"/>
                  </a:lnTo>
                  <a:lnTo>
                    <a:pt x="10" y="687"/>
                  </a:lnTo>
                  <a:lnTo>
                    <a:pt x="6" y="694"/>
                  </a:lnTo>
                  <a:lnTo>
                    <a:pt x="3" y="702"/>
                  </a:lnTo>
                  <a:lnTo>
                    <a:pt x="1" y="709"/>
                  </a:lnTo>
                  <a:lnTo>
                    <a:pt x="0" y="717"/>
                  </a:lnTo>
                  <a:lnTo>
                    <a:pt x="0" y="724"/>
                  </a:lnTo>
                  <a:lnTo>
                    <a:pt x="0" y="732"/>
                  </a:lnTo>
                  <a:lnTo>
                    <a:pt x="1" y="739"/>
                  </a:lnTo>
                  <a:lnTo>
                    <a:pt x="3" y="747"/>
                  </a:lnTo>
                  <a:lnTo>
                    <a:pt x="5" y="755"/>
                  </a:lnTo>
                  <a:lnTo>
                    <a:pt x="9" y="761"/>
                  </a:lnTo>
                  <a:lnTo>
                    <a:pt x="12" y="768"/>
                  </a:lnTo>
                  <a:lnTo>
                    <a:pt x="16" y="774"/>
                  </a:lnTo>
                  <a:lnTo>
                    <a:pt x="21" y="780"/>
                  </a:lnTo>
                  <a:lnTo>
                    <a:pt x="27" y="785"/>
                  </a:lnTo>
                  <a:lnTo>
                    <a:pt x="32" y="790"/>
                  </a:lnTo>
                  <a:lnTo>
                    <a:pt x="38" y="795"/>
                  </a:lnTo>
                  <a:lnTo>
                    <a:pt x="45" y="799"/>
                  </a:lnTo>
                  <a:lnTo>
                    <a:pt x="51" y="802"/>
                  </a:lnTo>
                  <a:lnTo>
                    <a:pt x="58" y="804"/>
                  </a:lnTo>
                  <a:lnTo>
                    <a:pt x="66" y="806"/>
                  </a:lnTo>
                  <a:lnTo>
                    <a:pt x="73" y="808"/>
                  </a:lnTo>
                  <a:lnTo>
                    <a:pt x="81" y="808"/>
                  </a:lnTo>
                  <a:lnTo>
                    <a:pt x="88" y="808"/>
                  </a:lnTo>
                  <a:lnTo>
                    <a:pt x="96" y="807"/>
                  </a:lnTo>
                  <a:lnTo>
                    <a:pt x="105" y="804"/>
                  </a:lnTo>
                  <a:lnTo>
                    <a:pt x="113" y="801"/>
                  </a:lnTo>
                  <a:lnTo>
                    <a:pt x="120" y="797"/>
                  </a:lnTo>
                  <a:lnTo>
                    <a:pt x="128" y="792"/>
                  </a:lnTo>
                  <a:lnTo>
                    <a:pt x="136" y="786"/>
                  </a:lnTo>
                  <a:lnTo>
                    <a:pt x="14" y="770"/>
                  </a:lnTo>
                  <a:close/>
                </a:path>
              </a:pathLst>
            </a:custGeom>
            <a:solidFill>
              <a:srgbClr val="ADD7E7"/>
            </a:solidFill>
            <a:ln w="9525">
              <a:noFill/>
              <a:round/>
              <a:headEnd/>
              <a:tailEnd/>
            </a:ln>
          </p:spPr>
          <p:txBody>
            <a:bodyPr/>
            <a:lstStyle/>
            <a:p>
              <a:endParaRPr lang="es-ES"/>
            </a:p>
          </p:txBody>
        </p:sp>
        <p:sp>
          <p:nvSpPr>
            <p:cNvPr id="179255" name="Freeform 193"/>
            <p:cNvSpPr>
              <a:spLocks/>
            </p:cNvSpPr>
            <p:nvPr/>
          </p:nvSpPr>
          <p:spPr bwMode="auto">
            <a:xfrm>
              <a:off x="1048" y="2475"/>
              <a:ext cx="88" cy="546"/>
            </a:xfrm>
            <a:custGeom>
              <a:avLst/>
              <a:gdLst>
                <a:gd name="T0" fmla="*/ 0 w 2474"/>
                <a:gd name="T1" fmla="*/ 15298 h 15298"/>
                <a:gd name="T2" fmla="*/ 2474 w 2474"/>
                <a:gd name="T3" fmla="*/ 11474 h 15298"/>
                <a:gd name="T4" fmla="*/ 2474 w 2474"/>
                <a:gd name="T5" fmla="*/ 3824 h 15298"/>
                <a:gd name="T6" fmla="*/ 0 w 2474"/>
                <a:gd name="T7" fmla="*/ 0 h 15298"/>
                <a:gd name="T8" fmla="*/ 0 w 2474"/>
                <a:gd name="T9" fmla="*/ 15298 h 15298"/>
                <a:gd name="T10" fmla="*/ 0 60000 65536"/>
                <a:gd name="T11" fmla="*/ 0 60000 65536"/>
                <a:gd name="T12" fmla="*/ 0 60000 65536"/>
                <a:gd name="T13" fmla="*/ 0 60000 65536"/>
                <a:gd name="T14" fmla="*/ 0 60000 65536"/>
                <a:gd name="T15" fmla="*/ 0 w 2474"/>
                <a:gd name="T16" fmla="*/ 0 h 15298"/>
                <a:gd name="T17" fmla="*/ 2474 w 2474"/>
                <a:gd name="T18" fmla="*/ 15298 h 15298"/>
              </a:gdLst>
              <a:ahLst/>
              <a:cxnLst>
                <a:cxn ang="T10">
                  <a:pos x="T0" y="T1"/>
                </a:cxn>
                <a:cxn ang="T11">
                  <a:pos x="T2" y="T3"/>
                </a:cxn>
                <a:cxn ang="T12">
                  <a:pos x="T4" y="T5"/>
                </a:cxn>
                <a:cxn ang="T13">
                  <a:pos x="T6" y="T7"/>
                </a:cxn>
                <a:cxn ang="T14">
                  <a:pos x="T8" y="T9"/>
                </a:cxn>
              </a:cxnLst>
              <a:rect l="T15" t="T16" r="T17" b="T18"/>
              <a:pathLst>
                <a:path w="2474" h="15298">
                  <a:moveTo>
                    <a:pt x="0" y="15298"/>
                  </a:moveTo>
                  <a:lnTo>
                    <a:pt x="2474" y="11474"/>
                  </a:lnTo>
                  <a:lnTo>
                    <a:pt x="2474" y="3824"/>
                  </a:lnTo>
                  <a:lnTo>
                    <a:pt x="0" y="0"/>
                  </a:lnTo>
                  <a:lnTo>
                    <a:pt x="0" y="15298"/>
                  </a:lnTo>
                  <a:close/>
                </a:path>
              </a:pathLst>
            </a:custGeom>
            <a:solidFill>
              <a:srgbClr val="1C97CD"/>
            </a:solidFill>
            <a:ln w="9525">
              <a:noFill/>
              <a:round/>
              <a:headEnd/>
              <a:tailEnd/>
            </a:ln>
          </p:spPr>
          <p:txBody>
            <a:bodyPr/>
            <a:lstStyle/>
            <a:p>
              <a:endParaRPr lang="es-ES"/>
            </a:p>
          </p:txBody>
        </p:sp>
        <p:sp>
          <p:nvSpPr>
            <p:cNvPr id="179256" name="Freeform 194"/>
            <p:cNvSpPr>
              <a:spLocks/>
            </p:cNvSpPr>
            <p:nvPr/>
          </p:nvSpPr>
          <p:spPr bwMode="auto">
            <a:xfrm>
              <a:off x="1046" y="2882"/>
              <a:ext cx="93" cy="141"/>
            </a:xfrm>
            <a:custGeom>
              <a:avLst/>
              <a:gdLst>
                <a:gd name="T0" fmla="*/ 2624 w 2625"/>
                <a:gd name="T1" fmla="*/ 82 h 3951"/>
                <a:gd name="T2" fmla="*/ 2475 w 2625"/>
                <a:gd name="T3" fmla="*/ 38 h 3951"/>
                <a:gd name="T4" fmla="*/ 0 w 2625"/>
                <a:gd name="T5" fmla="*/ 3863 h 3951"/>
                <a:gd name="T6" fmla="*/ 135 w 2625"/>
                <a:gd name="T7" fmla="*/ 3951 h 3951"/>
                <a:gd name="T8" fmla="*/ 2611 w 2625"/>
                <a:gd name="T9" fmla="*/ 126 h 3951"/>
                <a:gd name="T10" fmla="*/ 2624 w 2625"/>
                <a:gd name="T11" fmla="*/ 82 h 3951"/>
                <a:gd name="T12" fmla="*/ 2611 w 2625"/>
                <a:gd name="T13" fmla="*/ 126 h 3951"/>
                <a:gd name="T14" fmla="*/ 2615 w 2625"/>
                <a:gd name="T15" fmla="*/ 118 h 3951"/>
                <a:gd name="T16" fmla="*/ 2619 w 2625"/>
                <a:gd name="T17" fmla="*/ 109 h 3951"/>
                <a:gd name="T18" fmla="*/ 2622 w 2625"/>
                <a:gd name="T19" fmla="*/ 101 h 3951"/>
                <a:gd name="T20" fmla="*/ 2624 w 2625"/>
                <a:gd name="T21" fmla="*/ 93 h 3951"/>
                <a:gd name="T22" fmla="*/ 2625 w 2625"/>
                <a:gd name="T23" fmla="*/ 85 h 3951"/>
                <a:gd name="T24" fmla="*/ 2625 w 2625"/>
                <a:gd name="T25" fmla="*/ 77 h 3951"/>
                <a:gd name="T26" fmla="*/ 2624 w 2625"/>
                <a:gd name="T27" fmla="*/ 69 h 3951"/>
                <a:gd name="T28" fmla="*/ 2622 w 2625"/>
                <a:gd name="T29" fmla="*/ 62 h 3951"/>
                <a:gd name="T30" fmla="*/ 2620 w 2625"/>
                <a:gd name="T31" fmla="*/ 55 h 3951"/>
                <a:gd name="T32" fmla="*/ 2617 w 2625"/>
                <a:gd name="T33" fmla="*/ 48 h 3951"/>
                <a:gd name="T34" fmla="*/ 2613 w 2625"/>
                <a:gd name="T35" fmla="*/ 41 h 3951"/>
                <a:gd name="T36" fmla="*/ 2609 w 2625"/>
                <a:gd name="T37" fmla="*/ 35 h 3951"/>
                <a:gd name="T38" fmla="*/ 2604 w 2625"/>
                <a:gd name="T39" fmla="*/ 29 h 3951"/>
                <a:gd name="T40" fmla="*/ 2599 w 2625"/>
                <a:gd name="T41" fmla="*/ 24 h 3951"/>
                <a:gd name="T42" fmla="*/ 2593 w 2625"/>
                <a:gd name="T43" fmla="*/ 18 h 3951"/>
                <a:gd name="T44" fmla="*/ 2587 w 2625"/>
                <a:gd name="T45" fmla="*/ 14 h 3951"/>
                <a:gd name="T46" fmla="*/ 2580 w 2625"/>
                <a:gd name="T47" fmla="*/ 10 h 3951"/>
                <a:gd name="T48" fmla="*/ 2574 w 2625"/>
                <a:gd name="T49" fmla="*/ 7 h 3951"/>
                <a:gd name="T50" fmla="*/ 2567 w 2625"/>
                <a:gd name="T51" fmla="*/ 4 h 3951"/>
                <a:gd name="T52" fmla="*/ 2558 w 2625"/>
                <a:gd name="T53" fmla="*/ 2 h 3951"/>
                <a:gd name="T54" fmla="*/ 2551 w 2625"/>
                <a:gd name="T55" fmla="*/ 1 h 3951"/>
                <a:gd name="T56" fmla="*/ 2544 w 2625"/>
                <a:gd name="T57" fmla="*/ 0 h 3951"/>
                <a:gd name="T58" fmla="*/ 2536 w 2625"/>
                <a:gd name="T59" fmla="*/ 0 h 3951"/>
                <a:gd name="T60" fmla="*/ 2529 w 2625"/>
                <a:gd name="T61" fmla="*/ 1 h 3951"/>
                <a:gd name="T62" fmla="*/ 2521 w 2625"/>
                <a:gd name="T63" fmla="*/ 2 h 3951"/>
                <a:gd name="T64" fmla="*/ 2514 w 2625"/>
                <a:gd name="T65" fmla="*/ 5 h 3951"/>
                <a:gd name="T66" fmla="*/ 2507 w 2625"/>
                <a:gd name="T67" fmla="*/ 8 h 3951"/>
                <a:gd name="T68" fmla="*/ 2500 w 2625"/>
                <a:gd name="T69" fmla="*/ 12 h 3951"/>
                <a:gd name="T70" fmla="*/ 2493 w 2625"/>
                <a:gd name="T71" fmla="*/ 17 h 3951"/>
                <a:gd name="T72" fmla="*/ 2487 w 2625"/>
                <a:gd name="T73" fmla="*/ 24 h 3951"/>
                <a:gd name="T74" fmla="*/ 2480 w 2625"/>
                <a:gd name="T75" fmla="*/ 31 h 3951"/>
                <a:gd name="T76" fmla="*/ 2475 w 2625"/>
                <a:gd name="T77" fmla="*/ 38 h 3951"/>
                <a:gd name="T78" fmla="*/ 2624 w 2625"/>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5"/>
                <a:gd name="T121" fmla="*/ 0 h 3951"/>
                <a:gd name="T122" fmla="*/ 2625 w 2625"/>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5" h="3951">
                  <a:moveTo>
                    <a:pt x="2624" y="82"/>
                  </a:moveTo>
                  <a:lnTo>
                    <a:pt x="2475" y="38"/>
                  </a:lnTo>
                  <a:lnTo>
                    <a:pt x="0" y="3863"/>
                  </a:lnTo>
                  <a:lnTo>
                    <a:pt x="135" y="3951"/>
                  </a:lnTo>
                  <a:lnTo>
                    <a:pt x="2611" y="126"/>
                  </a:lnTo>
                  <a:lnTo>
                    <a:pt x="2624" y="82"/>
                  </a:lnTo>
                  <a:lnTo>
                    <a:pt x="2611" y="126"/>
                  </a:lnTo>
                  <a:lnTo>
                    <a:pt x="2615" y="118"/>
                  </a:lnTo>
                  <a:lnTo>
                    <a:pt x="2619" y="109"/>
                  </a:lnTo>
                  <a:lnTo>
                    <a:pt x="2622" y="101"/>
                  </a:lnTo>
                  <a:lnTo>
                    <a:pt x="2624" y="93"/>
                  </a:lnTo>
                  <a:lnTo>
                    <a:pt x="2625" y="85"/>
                  </a:lnTo>
                  <a:lnTo>
                    <a:pt x="2625" y="77"/>
                  </a:lnTo>
                  <a:lnTo>
                    <a:pt x="2624" y="69"/>
                  </a:lnTo>
                  <a:lnTo>
                    <a:pt x="2622" y="62"/>
                  </a:lnTo>
                  <a:lnTo>
                    <a:pt x="2620" y="55"/>
                  </a:lnTo>
                  <a:lnTo>
                    <a:pt x="2617" y="48"/>
                  </a:lnTo>
                  <a:lnTo>
                    <a:pt x="2613" y="41"/>
                  </a:lnTo>
                  <a:lnTo>
                    <a:pt x="2609" y="35"/>
                  </a:lnTo>
                  <a:lnTo>
                    <a:pt x="2604" y="29"/>
                  </a:lnTo>
                  <a:lnTo>
                    <a:pt x="2599" y="24"/>
                  </a:lnTo>
                  <a:lnTo>
                    <a:pt x="2593" y="18"/>
                  </a:lnTo>
                  <a:lnTo>
                    <a:pt x="2587" y="14"/>
                  </a:lnTo>
                  <a:lnTo>
                    <a:pt x="2580" y="10"/>
                  </a:lnTo>
                  <a:lnTo>
                    <a:pt x="2574" y="7"/>
                  </a:lnTo>
                  <a:lnTo>
                    <a:pt x="2567" y="4"/>
                  </a:lnTo>
                  <a:lnTo>
                    <a:pt x="2558" y="2"/>
                  </a:lnTo>
                  <a:lnTo>
                    <a:pt x="2551" y="1"/>
                  </a:lnTo>
                  <a:lnTo>
                    <a:pt x="2544" y="0"/>
                  </a:lnTo>
                  <a:lnTo>
                    <a:pt x="2536" y="0"/>
                  </a:lnTo>
                  <a:lnTo>
                    <a:pt x="2529" y="1"/>
                  </a:lnTo>
                  <a:lnTo>
                    <a:pt x="2521" y="2"/>
                  </a:lnTo>
                  <a:lnTo>
                    <a:pt x="2514" y="5"/>
                  </a:lnTo>
                  <a:lnTo>
                    <a:pt x="2507" y="8"/>
                  </a:lnTo>
                  <a:lnTo>
                    <a:pt x="2500" y="12"/>
                  </a:lnTo>
                  <a:lnTo>
                    <a:pt x="2493" y="17"/>
                  </a:lnTo>
                  <a:lnTo>
                    <a:pt x="2487" y="24"/>
                  </a:lnTo>
                  <a:lnTo>
                    <a:pt x="2480" y="31"/>
                  </a:lnTo>
                  <a:lnTo>
                    <a:pt x="2475" y="38"/>
                  </a:lnTo>
                  <a:lnTo>
                    <a:pt x="2624" y="82"/>
                  </a:lnTo>
                  <a:close/>
                </a:path>
              </a:pathLst>
            </a:custGeom>
            <a:solidFill>
              <a:srgbClr val="ADD7E7"/>
            </a:solidFill>
            <a:ln w="9525">
              <a:noFill/>
              <a:round/>
              <a:headEnd/>
              <a:tailEnd/>
            </a:ln>
          </p:spPr>
          <p:txBody>
            <a:bodyPr/>
            <a:lstStyle/>
            <a:p>
              <a:endParaRPr lang="es-ES"/>
            </a:p>
          </p:txBody>
        </p:sp>
        <p:sp>
          <p:nvSpPr>
            <p:cNvPr id="179257" name="Freeform 195"/>
            <p:cNvSpPr>
              <a:spLocks/>
            </p:cNvSpPr>
            <p:nvPr/>
          </p:nvSpPr>
          <p:spPr bwMode="auto">
            <a:xfrm>
              <a:off x="1133" y="2608"/>
              <a:ext cx="6" cy="277"/>
            </a:xfrm>
            <a:custGeom>
              <a:avLst/>
              <a:gdLst>
                <a:gd name="T0" fmla="*/ 149 w 162"/>
                <a:gd name="T1" fmla="*/ 37 h 7730"/>
                <a:gd name="T2" fmla="*/ 0 w 162"/>
                <a:gd name="T3" fmla="*/ 80 h 7730"/>
                <a:gd name="T4" fmla="*/ 0 w 162"/>
                <a:gd name="T5" fmla="*/ 7730 h 7730"/>
                <a:gd name="T6" fmla="*/ 162 w 162"/>
                <a:gd name="T7" fmla="*/ 7730 h 7730"/>
                <a:gd name="T8" fmla="*/ 162 w 162"/>
                <a:gd name="T9" fmla="*/ 80 h 7730"/>
                <a:gd name="T10" fmla="*/ 149 w 162"/>
                <a:gd name="T11" fmla="*/ 37 h 7730"/>
                <a:gd name="T12" fmla="*/ 162 w 162"/>
                <a:gd name="T13" fmla="*/ 80 h 7730"/>
                <a:gd name="T14" fmla="*/ 161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2 w 162"/>
                <a:gd name="T27" fmla="*/ 25 h 7730"/>
                <a:gd name="T28" fmla="*/ 137 w 162"/>
                <a:gd name="T29" fmla="*/ 20 h 7730"/>
                <a:gd name="T30" fmla="*/ 131 w 162"/>
                <a:gd name="T31" fmla="*/ 15 h 7730"/>
                <a:gd name="T32" fmla="*/ 124 w 162"/>
                <a:gd name="T33" fmla="*/ 11 h 7730"/>
                <a:gd name="T34" fmla="*/ 118 w 162"/>
                <a:gd name="T35" fmla="*/ 8 h 7730"/>
                <a:gd name="T36" fmla="*/ 111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19 w 162"/>
                <a:gd name="T63" fmla="*/ 25 h 7730"/>
                <a:gd name="T64" fmla="*/ 14 w 162"/>
                <a:gd name="T65" fmla="*/ 31 h 7730"/>
                <a:gd name="T66" fmla="*/ 10 w 162"/>
                <a:gd name="T67" fmla="*/ 38 h 7730"/>
                <a:gd name="T68" fmla="*/ 7 w 162"/>
                <a:gd name="T69" fmla="*/ 45 h 7730"/>
                <a:gd name="T70" fmla="*/ 4 w 162"/>
                <a:gd name="T71" fmla="*/ 53 h 7730"/>
                <a:gd name="T72" fmla="*/ 1 w 162"/>
                <a:gd name="T73" fmla="*/ 62 h 7730"/>
                <a:gd name="T74" fmla="*/ 0 w 162"/>
                <a:gd name="T75" fmla="*/ 71 h 7730"/>
                <a:gd name="T76" fmla="*/ 0 w 162"/>
                <a:gd name="T77" fmla="*/ 80 h 7730"/>
                <a:gd name="T78" fmla="*/ 149 w 162"/>
                <a:gd name="T79" fmla="*/ 37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149" y="37"/>
                  </a:moveTo>
                  <a:lnTo>
                    <a:pt x="0" y="80"/>
                  </a:lnTo>
                  <a:lnTo>
                    <a:pt x="0" y="7730"/>
                  </a:lnTo>
                  <a:lnTo>
                    <a:pt x="162" y="7730"/>
                  </a:lnTo>
                  <a:lnTo>
                    <a:pt x="162" y="80"/>
                  </a:lnTo>
                  <a:lnTo>
                    <a:pt x="149" y="37"/>
                  </a:lnTo>
                  <a:lnTo>
                    <a:pt x="162" y="80"/>
                  </a:lnTo>
                  <a:lnTo>
                    <a:pt x="161" y="71"/>
                  </a:lnTo>
                  <a:lnTo>
                    <a:pt x="160" y="62"/>
                  </a:lnTo>
                  <a:lnTo>
                    <a:pt x="158" y="53"/>
                  </a:lnTo>
                  <a:lnTo>
                    <a:pt x="155" y="45"/>
                  </a:lnTo>
                  <a:lnTo>
                    <a:pt x="151" y="38"/>
                  </a:lnTo>
                  <a:lnTo>
                    <a:pt x="147" y="31"/>
                  </a:lnTo>
                  <a:lnTo>
                    <a:pt x="142" y="25"/>
                  </a:lnTo>
                  <a:lnTo>
                    <a:pt x="137" y="20"/>
                  </a:lnTo>
                  <a:lnTo>
                    <a:pt x="131" y="15"/>
                  </a:lnTo>
                  <a:lnTo>
                    <a:pt x="124" y="11"/>
                  </a:lnTo>
                  <a:lnTo>
                    <a:pt x="118" y="8"/>
                  </a:lnTo>
                  <a:lnTo>
                    <a:pt x="111"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19" y="25"/>
                  </a:lnTo>
                  <a:lnTo>
                    <a:pt x="14" y="31"/>
                  </a:lnTo>
                  <a:lnTo>
                    <a:pt x="10" y="38"/>
                  </a:lnTo>
                  <a:lnTo>
                    <a:pt x="7" y="45"/>
                  </a:lnTo>
                  <a:lnTo>
                    <a:pt x="4" y="53"/>
                  </a:lnTo>
                  <a:lnTo>
                    <a:pt x="1" y="62"/>
                  </a:lnTo>
                  <a:lnTo>
                    <a:pt x="0" y="71"/>
                  </a:lnTo>
                  <a:lnTo>
                    <a:pt x="0" y="80"/>
                  </a:lnTo>
                  <a:lnTo>
                    <a:pt x="149" y="37"/>
                  </a:lnTo>
                  <a:close/>
                </a:path>
              </a:pathLst>
            </a:custGeom>
            <a:solidFill>
              <a:srgbClr val="ADD7E7"/>
            </a:solidFill>
            <a:ln w="9525">
              <a:noFill/>
              <a:round/>
              <a:headEnd/>
              <a:tailEnd/>
            </a:ln>
          </p:spPr>
          <p:txBody>
            <a:bodyPr/>
            <a:lstStyle/>
            <a:p>
              <a:endParaRPr lang="es-ES"/>
            </a:p>
          </p:txBody>
        </p:sp>
        <p:sp>
          <p:nvSpPr>
            <p:cNvPr id="179258" name="Freeform 196"/>
            <p:cNvSpPr>
              <a:spLocks/>
            </p:cNvSpPr>
            <p:nvPr/>
          </p:nvSpPr>
          <p:spPr bwMode="auto">
            <a:xfrm>
              <a:off x="1045" y="2472"/>
              <a:ext cx="94" cy="141"/>
            </a:xfrm>
            <a:custGeom>
              <a:avLst/>
              <a:gdLst>
                <a:gd name="T0" fmla="*/ 1 w 2626"/>
                <a:gd name="T1" fmla="*/ 82 h 3951"/>
                <a:gd name="T2" fmla="*/ 15 w 2626"/>
                <a:gd name="T3" fmla="*/ 126 h 3951"/>
                <a:gd name="T4" fmla="*/ 2490 w 2626"/>
                <a:gd name="T5" fmla="*/ 3951 h 3951"/>
                <a:gd name="T6" fmla="*/ 2626 w 2626"/>
                <a:gd name="T7" fmla="*/ 3863 h 3951"/>
                <a:gd name="T8" fmla="*/ 150 w 2626"/>
                <a:gd name="T9" fmla="*/ 38 h 3951"/>
                <a:gd name="T10" fmla="*/ 1 w 2626"/>
                <a:gd name="T11" fmla="*/ 82 h 3951"/>
                <a:gd name="T12" fmla="*/ 150 w 2626"/>
                <a:gd name="T13" fmla="*/ 38 h 3951"/>
                <a:gd name="T14" fmla="*/ 145 w 2626"/>
                <a:gd name="T15" fmla="*/ 31 h 3951"/>
                <a:gd name="T16" fmla="*/ 139 w 2626"/>
                <a:gd name="T17" fmla="*/ 23 h 3951"/>
                <a:gd name="T18" fmla="*/ 132 w 2626"/>
                <a:gd name="T19" fmla="*/ 17 h 3951"/>
                <a:gd name="T20" fmla="*/ 125 w 2626"/>
                <a:gd name="T21" fmla="*/ 12 h 3951"/>
                <a:gd name="T22" fmla="*/ 118 w 2626"/>
                <a:gd name="T23" fmla="*/ 8 h 3951"/>
                <a:gd name="T24" fmla="*/ 111 w 2626"/>
                <a:gd name="T25" fmla="*/ 4 h 3951"/>
                <a:gd name="T26" fmla="*/ 104 w 2626"/>
                <a:gd name="T27" fmla="*/ 2 h 3951"/>
                <a:gd name="T28" fmla="*/ 96 w 2626"/>
                <a:gd name="T29" fmla="*/ 1 h 3951"/>
                <a:gd name="T30" fmla="*/ 89 w 2626"/>
                <a:gd name="T31" fmla="*/ 0 h 3951"/>
                <a:gd name="T32" fmla="*/ 81 w 2626"/>
                <a:gd name="T33" fmla="*/ 0 h 3951"/>
                <a:gd name="T34" fmla="*/ 74 w 2626"/>
                <a:gd name="T35" fmla="*/ 1 h 3951"/>
                <a:gd name="T36" fmla="*/ 67 w 2626"/>
                <a:gd name="T37" fmla="*/ 2 h 3951"/>
                <a:gd name="T38" fmla="*/ 58 w 2626"/>
                <a:gd name="T39" fmla="*/ 4 h 3951"/>
                <a:gd name="T40" fmla="*/ 51 w 2626"/>
                <a:gd name="T41" fmla="*/ 7 h 3951"/>
                <a:gd name="T42" fmla="*/ 45 w 2626"/>
                <a:gd name="T43" fmla="*/ 10 h 3951"/>
                <a:gd name="T44" fmla="*/ 38 w 2626"/>
                <a:gd name="T45" fmla="*/ 14 h 3951"/>
                <a:gd name="T46" fmla="*/ 32 w 2626"/>
                <a:gd name="T47" fmla="*/ 18 h 3951"/>
                <a:gd name="T48" fmla="*/ 26 w 2626"/>
                <a:gd name="T49" fmla="*/ 23 h 3951"/>
                <a:gd name="T50" fmla="*/ 21 w 2626"/>
                <a:gd name="T51" fmla="*/ 29 h 3951"/>
                <a:gd name="T52" fmla="*/ 16 w 2626"/>
                <a:gd name="T53" fmla="*/ 35 h 3951"/>
                <a:gd name="T54" fmla="*/ 12 w 2626"/>
                <a:gd name="T55" fmla="*/ 41 h 3951"/>
                <a:gd name="T56" fmla="*/ 8 w 2626"/>
                <a:gd name="T57" fmla="*/ 48 h 3951"/>
                <a:gd name="T58" fmla="*/ 5 w 2626"/>
                <a:gd name="T59" fmla="*/ 55 h 3951"/>
                <a:gd name="T60" fmla="*/ 3 w 2626"/>
                <a:gd name="T61" fmla="*/ 62 h 3951"/>
                <a:gd name="T62" fmla="*/ 1 w 2626"/>
                <a:gd name="T63" fmla="*/ 69 h 3951"/>
                <a:gd name="T64" fmla="*/ 0 w 2626"/>
                <a:gd name="T65" fmla="*/ 77 h 3951"/>
                <a:gd name="T66" fmla="*/ 0 w 2626"/>
                <a:gd name="T67" fmla="*/ 85 h 3951"/>
                <a:gd name="T68" fmla="*/ 1 w 2626"/>
                <a:gd name="T69" fmla="*/ 93 h 3951"/>
                <a:gd name="T70" fmla="*/ 3 w 2626"/>
                <a:gd name="T71" fmla="*/ 101 h 3951"/>
                <a:gd name="T72" fmla="*/ 6 w 2626"/>
                <a:gd name="T73" fmla="*/ 109 h 3951"/>
                <a:gd name="T74" fmla="*/ 10 w 2626"/>
                <a:gd name="T75" fmla="*/ 118 h 3951"/>
                <a:gd name="T76" fmla="*/ 15 w 2626"/>
                <a:gd name="T77" fmla="*/ 126 h 3951"/>
                <a:gd name="T78" fmla="*/ 1 w 2626"/>
                <a:gd name="T79" fmla="*/ 82 h 39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6"/>
                <a:gd name="T121" fmla="*/ 0 h 3951"/>
                <a:gd name="T122" fmla="*/ 2626 w 2626"/>
                <a:gd name="T123" fmla="*/ 3951 h 39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6" h="3951">
                  <a:moveTo>
                    <a:pt x="1" y="82"/>
                  </a:moveTo>
                  <a:lnTo>
                    <a:pt x="15" y="126"/>
                  </a:lnTo>
                  <a:lnTo>
                    <a:pt x="2490" y="3951"/>
                  </a:lnTo>
                  <a:lnTo>
                    <a:pt x="2626" y="3863"/>
                  </a:lnTo>
                  <a:lnTo>
                    <a:pt x="150" y="38"/>
                  </a:lnTo>
                  <a:lnTo>
                    <a:pt x="1" y="82"/>
                  </a:lnTo>
                  <a:lnTo>
                    <a:pt x="150" y="38"/>
                  </a:lnTo>
                  <a:lnTo>
                    <a:pt x="145" y="31"/>
                  </a:lnTo>
                  <a:lnTo>
                    <a:pt x="139" y="23"/>
                  </a:lnTo>
                  <a:lnTo>
                    <a:pt x="132" y="17"/>
                  </a:lnTo>
                  <a:lnTo>
                    <a:pt x="125" y="12"/>
                  </a:lnTo>
                  <a:lnTo>
                    <a:pt x="118" y="8"/>
                  </a:lnTo>
                  <a:lnTo>
                    <a:pt x="111" y="4"/>
                  </a:lnTo>
                  <a:lnTo>
                    <a:pt x="104" y="2"/>
                  </a:lnTo>
                  <a:lnTo>
                    <a:pt x="96" y="1"/>
                  </a:lnTo>
                  <a:lnTo>
                    <a:pt x="89" y="0"/>
                  </a:lnTo>
                  <a:lnTo>
                    <a:pt x="81" y="0"/>
                  </a:lnTo>
                  <a:lnTo>
                    <a:pt x="74" y="1"/>
                  </a:lnTo>
                  <a:lnTo>
                    <a:pt x="67" y="2"/>
                  </a:lnTo>
                  <a:lnTo>
                    <a:pt x="58" y="4"/>
                  </a:lnTo>
                  <a:lnTo>
                    <a:pt x="51" y="7"/>
                  </a:lnTo>
                  <a:lnTo>
                    <a:pt x="45" y="10"/>
                  </a:lnTo>
                  <a:lnTo>
                    <a:pt x="38" y="14"/>
                  </a:lnTo>
                  <a:lnTo>
                    <a:pt x="32" y="18"/>
                  </a:lnTo>
                  <a:lnTo>
                    <a:pt x="26" y="23"/>
                  </a:lnTo>
                  <a:lnTo>
                    <a:pt x="21" y="29"/>
                  </a:lnTo>
                  <a:lnTo>
                    <a:pt x="16" y="35"/>
                  </a:lnTo>
                  <a:lnTo>
                    <a:pt x="12" y="41"/>
                  </a:lnTo>
                  <a:lnTo>
                    <a:pt x="8" y="48"/>
                  </a:lnTo>
                  <a:lnTo>
                    <a:pt x="5" y="55"/>
                  </a:lnTo>
                  <a:lnTo>
                    <a:pt x="3" y="62"/>
                  </a:lnTo>
                  <a:lnTo>
                    <a:pt x="1" y="69"/>
                  </a:lnTo>
                  <a:lnTo>
                    <a:pt x="0" y="77"/>
                  </a:lnTo>
                  <a:lnTo>
                    <a:pt x="0" y="85"/>
                  </a:lnTo>
                  <a:lnTo>
                    <a:pt x="1" y="93"/>
                  </a:lnTo>
                  <a:lnTo>
                    <a:pt x="3" y="101"/>
                  </a:lnTo>
                  <a:lnTo>
                    <a:pt x="6" y="109"/>
                  </a:lnTo>
                  <a:lnTo>
                    <a:pt x="10" y="118"/>
                  </a:lnTo>
                  <a:lnTo>
                    <a:pt x="15" y="126"/>
                  </a:lnTo>
                  <a:lnTo>
                    <a:pt x="1" y="82"/>
                  </a:lnTo>
                  <a:close/>
                </a:path>
              </a:pathLst>
            </a:custGeom>
            <a:solidFill>
              <a:srgbClr val="ADD7E7"/>
            </a:solidFill>
            <a:ln w="9525">
              <a:noFill/>
              <a:round/>
              <a:headEnd/>
              <a:tailEnd/>
            </a:ln>
          </p:spPr>
          <p:txBody>
            <a:bodyPr/>
            <a:lstStyle/>
            <a:p>
              <a:endParaRPr lang="es-ES"/>
            </a:p>
          </p:txBody>
        </p:sp>
        <p:sp>
          <p:nvSpPr>
            <p:cNvPr id="179259" name="Freeform 197"/>
            <p:cNvSpPr>
              <a:spLocks/>
            </p:cNvSpPr>
            <p:nvPr/>
          </p:nvSpPr>
          <p:spPr bwMode="auto">
            <a:xfrm>
              <a:off x="1045" y="2475"/>
              <a:ext cx="6" cy="549"/>
            </a:xfrm>
            <a:custGeom>
              <a:avLst/>
              <a:gdLst>
                <a:gd name="T0" fmla="*/ 149 w 163"/>
                <a:gd name="T1" fmla="*/ 15343 h 15380"/>
                <a:gd name="T2" fmla="*/ 163 w 163"/>
                <a:gd name="T3" fmla="*/ 15298 h 15380"/>
                <a:gd name="T4" fmla="*/ 163 w 163"/>
                <a:gd name="T5" fmla="*/ 0 h 15380"/>
                <a:gd name="T6" fmla="*/ 0 w 163"/>
                <a:gd name="T7" fmla="*/ 0 h 15380"/>
                <a:gd name="T8" fmla="*/ 0 w 163"/>
                <a:gd name="T9" fmla="*/ 15298 h 15380"/>
                <a:gd name="T10" fmla="*/ 149 w 163"/>
                <a:gd name="T11" fmla="*/ 15343 h 15380"/>
                <a:gd name="T12" fmla="*/ 0 w 163"/>
                <a:gd name="T13" fmla="*/ 15298 h 15380"/>
                <a:gd name="T14" fmla="*/ 1 w 163"/>
                <a:gd name="T15" fmla="*/ 15308 h 15380"/>
                <a:gd name="T16" fmla="*/ 2 w 163"/>
                <a:gd name="T17" fmla="*/ 15318 h 15380"/>
                <a:gd name="T18" fmla="*/ 4 w 163"/>
                <a:gd name="T19" fmla="*/ 15327 h 15380"/>
                <a:gd name="T20" fmla="*/ 7 w 163"/>
                <a:gd name="T21" fmla="*/ 15335 h 15380"/>
                <a:gd name="T22" fmla="*/ 11 w 163"/>
                <a:gd name="T23" fmla="*/ 15342 h 15380"/>
                <a:gd name="T24" fmla="*/ 15 w 163"/>
                <a:gd name="T25" fmla="*/ 15349 h 15380"/>
                <a:gd name="T26" fmla="*/ 20 w 163"/>
                <a:gd name="T27" fmla="*/ 15355 h 15380"/>
                <a:gd name="T28" fmla="*/ 26 w 163"/>
                <a:gd name="T29" fmla="*/ 15360 h 15380"/>
                <a:gd name="T30" fmla="*/ 31 w 163"/>
                <a:gd name="T31" fmla="*/ 15365 h 15380"/>
                <a:gd name="T32" fmla="*/ 38 w 163"/>
                <a:gd name="T33" fmla="*/ 15369 h 15380"/>
                <a:gd name="T34" fmla="*/ 44 w 163"/>
                <a:gd name="T35" fmla="*/ 15372 h 15380"/>
                <a:gd name="T36" fmla="*/ 51 w 163"/>
                <a:gd name="T37" fmla="*/ 15375 h 15380"/>
                <a:gd name="T38" fmla="*/ 60 w 163"/>
                <a:gd name="T39" fmla="*/ 15377 h 15380"/>
                <a:gd name="T40" fmla="*/ 67 w 163"/>
                <a:gd name="T41" fmla="*/ 15379 h 15380"/>
                <a:gd name="T42" fmla="*/ 74 w 163"/>
                <a:gd name="T43" fmla="*/ 15380 h 15380"/>
                <a:gd name="T44" fmla="*/ 82 w 163"/>
                <a:gd name="T45" fmla="*/ 15380 h 15380"/>
                <a:gd name="T46" fmla="*/ 90 w 163"/>
                <a:gd name="T47" fmla="*/ 15380 h 15380"/>
                <a:gd name="T48" fmla="*/ 97 w 163"/>
                <a:gd name="T49" fmla="*/ 15379 h 15380"/>
                <a:gd name="T50" fmla="*/ 104 w 163"/>
                <a:gd name="T51" fmla="*/ 15377 h 15380"/>
                <a:gd name="T52" fmla="*/ 112 w 163"/>
                <a:gd name="T53" fmla="*/ 15375 h 15380"/>
                <a:gd name="T54" fmla="*/ 118 w 163"/>
                <a:gd name="T55" fmla="*/ 15372 h 15380"/>
                <a:gd name="T56" fmla="*/ 125 w 163"/>
                <a:gd name="T57" fmla="*/ 15369 h 15380"/>
                <a:gd name="T58" fmla="*/ 131 w 163"/>
                <a:gd name="T59" fmla="*/ 15365 h 15380"/>
                <a:gd name="T60" fmla="*/ 137 w 163"/>
                <a:gd name="T61" fmla="*/ 15360 h 15380"/>
                <a:gd name="T62" fmla="*/ 143 w 163"/>
                <a:gd name="T63" fmla="*/ 15355 h 15380"/>
                <a:gd name="T64" fmla="*/ 148 w 163"/>
                <a:gd name="T65" fmla="*/ 15349 h 15380"/>
                <a:gd name="T66" fmla="*/ 152 w 163"/>
                <a:gd name="T67" fmla="*/ 15342 h 15380"/>
                <a:gd name="T68" fmla="*/ 156 w 163"/>
                <a:gd name="T69" fmla="*/ 15335 h 15380"/>
                <a:gd name="T70" fmla="*/ 159 w 163"/>
                <a:gd name="T71" fmla="*/ 15327 h 15380"/>
                <a:gd name="T72" fmla="*/ 161 w 163"/>
                <a:gd name="T73" fmla="*/ 15318 h 15380"/>
                <a:gd name="T74" fmla="*/ 162 w 163"/>
                <a:gd name="T75" fmla="*/ 15308 h 15380"/>
                <a:gd name="T76" fmla="*/ 163 w 163"/>
                <a:gd name="T77" fmla="*/ 15298 h 15380"/>
                <a:gd name="T78" fmla="*/ 149 w 163"/>
                <a:gd name="T79" fmla="*/ 15343 h 153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15380"/>
                <a:gd name="T122" fmla="*/ 163 w 163"/>
                <a:gd name="T123" fmla="*/ 15380 h 153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15380">
                  <a:moveTo>
                    <a:pt x="149" y="15343"/>
                  </a:moveTo>
                  <a:lnTo>
                    <a:pt x="163" y="15298"/>
                  </a:lnTo>
                  <a:lnTo>
                    <a:pt x="163" y="0"/>
                  </a:lnTo>
                  <a:lnTo>
                    <a:pt x="0" y="0"/>
                  </a:lnTo>
                  <a:lnTo>
                    <a:pt x="0" y="15298"/>
                  </a:lnTo>
                  <a:lnTo>
                    <a:pt x="149" y="15343"/>
                  </a:lnTo>
                  <a:lnTo>
                    <a:pt x="0" y="15298"/>
                  </a:lnTo>
                  <a:lnTo>
                    <a:pt x="1" y="15308"/>
                  </a:lnTo>
                  <a:lnTo>
                    <a:pt x="2" y="15318"/>
                  </a:lnTo>
                  <a:lnTo>
                    <a:pt x="4" y="15327"/>
                  </a:lnTo>
                  <a:lnTo>
                    <a:pt x="7" y="15335"/>
                  </a:lnTo>
                  <a:lnTo>
                    <a:pt x="11" y="15342"/>
                  </a:lnTo>
                  <a:lnTo>
                    <a:pt x="15" y="15349"/>
                  </a:lnTo>
                  <a:lnTo>
                    <a:pt x="20" y="15355"/>
                  </a:lnTo>
                  <a:lnTo>
                    <a:pt x="26" y="15360"/>
                  </a:lnTo>
                  <a:lnTo>
                    <a:pt x="31" y="15365"/>
                  </a:lnTo>
                  <a:lnTo>
                    <a:pt x="38" y="15369"/>
                  </a:lnTo>
                  <a:lnTo>
                    <a:pt x="44" y="15372"/>
                  </a:lnTo>
                  <a:lnTo>
                    <a:pt x="51" y="15375"/>
                  </a:lnTo>
                  <a:lnTo>
                    <a:pt x="60" y="15377"/>
                  </a:lnTo>
                  <a:lnTo>
                    <a:pt x="67" y="15379"/>
                  </a:lnTo>
                  <a:lnTo>
                    <a:pt x="74" y="15380"/>
                  </a:lnTo>
                  <a:lnTo>
                    <a:pt x="82" y="15380"/>
                  </a:lnTo>
                  <a:lnTo>
                    <a:pt x="90" y="15380"/>
                  </a:lnTo>
                  <a:lnTo>
                    <a:pt x="97" y="15379"/>
                  </a:lnTo>
                  <a:lnTo>
                    <a:pt x="104" y="15377"/>
                  </a:lnTo>
                  <a:lnTo>
                    <a:pt x="112" y="15375"/>
                  </a:lnTo>
                  <a:lnTo>
                    <a:pt x="118" y="15372"/>
                  </a:lnTo>
                  <a:lnTo>
                    <a:pt x="125" y="15369"/>
                  </a:lnTo>
                  <a:lnTo>
                    <a:pt x="131" y="15365"/>
                  </a:lnTo>
                  <a:lnTo>
                    <a:pt x="137" y="15360"/>
                  </a:lnTo>
                  <a:lnTo>
                    <a:pt x="143" y="15355"/>
                  </a:lnTo>
                  <a:lnTo>
                    <a:pt x="148" y="15349"/>
                  </a:lnTo>
                  <a:lnTo>
                    <a:pt x="152" y="15342"/>
                  </a:lnTo>
                  <a:lnTo>
                    <a:pt x="156" y="15335"/>
                  </a:lnTo>
                  <a:lnTo>
                    <a:pt x="159" y="15327"/>
                  </a:lnTo>
                  <a:lnTo>
                    <a:pt x="161" y="15318"/>
                  </a:lnTo>
                  <a:lnTo>
                    <a:pt x="162" y="15308"/>
                  </a:lnTo>
                  <a:lnTo>
                    <a:pt x="163" y="15298"/>
                  </a:lnTo>
                  <a:lnTo>
                    <a:pt x="149" y="15343"/>
                  </a:lnTo>
                  <a:close/>
                </a:path>
              </a:pathLst>
            </a:custGeom>
            <a:solidFill>
              <a:srgbClr val="ADD7E7"/>
            </a:solidFill>
            <a:ln w="9525">
              <a:noFill/>
              <a:round/>
              <a:headEnd/>
              <a:tailEnd/>
            </a:ln>
          </p:spPr>
          <p:txBody>
            <a:bodyPr/>
            <a:lstStyle/>
            <a:p>
              <a:endParaRPr lang="es-ES"/>
            </a:p>
          </p:txBody>
        </p:sp>
        <p:sp>
          <p:nvSpPr>
            <p:cNvPr id="179260" name="Line 198"/>
            <p:cNvSpPr>
              <a:spLocks noChangeShapeType="1"/>
            </p:cNvSpPr>
            <p:nvPr/>
          </p:nvSpPr>
          <p:spPr bwMode="auto">
            <a:xfrm flipH="1" flipV="1">
              <a:off x="1050" y="2587"/>
              <a:ext cx="86" cy="144"/>
            </a:xfrm>
            <a:prstGeom prst="line">
              <a:avLst/>
            </a:prstGeom>
            <a:noFill/>
            <a:ln w="9525">
              <a:solidFill>
                <a:srgbClr val="ADD7E7"/>
              </a:solidFill>
              <a:round/>
              <a:headEnd/>
              <a:tailEnd/>
            </a:ln>
          </p:spPr>
          <p:txBody>
            <a:bodyPr/>
            <a:lstStyle/>
            <a:p>
              <a:endParaRPr lang="es-ES"/>
            </a:p>
          </p:txBody>
        </p:sp>
        <p:sp>
          <p:nvSpPr>
            <p:cNvPr id="179261" name="Line 199"/>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262" name="Line 200"/>
            <p:cNvSpPr>
              <a:spLocks noChangeShapeType="1"/>
            </p:cNvSpPr>
            <p:nvPr/>
          </p:nvSpPr>
          <p:spPr bwMode="auto">
            <a:xfrm flipH="1" flipV="1">
              <a:off x="1050" y="2679"/>
              <a:ext cx="86" cy="54"/>
            </a:xfrm>
            <a:prstGeom prst="line">
              <a:avLst/>
            </a:prstGeom>
            <a:noFill/>
            <a:ln w="9525">
              <a:solidFill>
                <a:srgbClr val="ADD7E7"/>
              </a:solidFill>
              <a:round/>
              <a:headEnd/>
              <a:tailEnd/>
            </a:ln>
          </p:spPr>
          <p:txBody>
            <a:bodyPr/>
            <a:lstStyle/>
            <a:p>
              <a:endParaRPr lang="es-ES"/>
            </a:p>
          </p:txBody>
        </p:sp>
        <p:sp>
          <p:nvSpPr>
            <p:cNvPr id="179263" name="Line 201"/>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264" name="Line 202"/>
            <p:cNvSpPr>
              <a:spLocks noChangeShapeType="1"/>
            </p:cNvSpPr>
            <p:nvPr/>
          </p:nvSpPr>
          <p:spPr bwMode="auto">
            <a:xfrm flipH="1">
              <a:off x="1050" y="2734"/>
              <a:ext cx="86" cy="144"/>
            </a:xfrm>
            <a:prstGeom prst="line">
              <a:avLst/>
            </a:prstGeom>
            <a:noFill/>
            <a:ln w="9525">
              <a:solidFill>
                <a:srgbClr val="ADD7E7"/>
              </a:solidFill>
              <a:round/>
              <a:headEnd/>
              <a:tailEnd/>
            </a:ln>
          </p:spPr>
          <p:txBody>
            <a:bodyPr/>
            <a:lstStyle/>
            <a:p>
              <a:endParaRPr lang="es-ES"/>
            </a:p>
          </p:txBody>
        </p:sp>
        <p:sp>
          <p:nvSpPr>
            <p:cNvPr id="179265" name="Line 203"/>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266" name="Line 204"/>
            <p:cNvSpPr>
              <a:spLocks noChangeShapeType="1"/>
            </p:cNvSpPr>
            <p:nvPr/>
          </p:nvSpPr>
          <p:spPr bwMode="auto">
            <a:xfrm flipH="1">
              <a:off x="1050" y="2734"/>
              <a:ext cx="86" cy="54"/>
            </a:xfrm>
            <a:prstGeom prst="line">
              <a:avLst/>
            </a:prstGeom>
            <a:noFill/>
            <a:ln w="9525">
              <a:solidFill>
                <a:srgbClr val="ADD7E7"/>
              </a:solidFill>
              <a:round/>
              <a:headEnd/>
              <a:tailEnd/>
            </a:ln>
          </p:spPr>
          <p:txBody>
            <a:bodyPr/>
            <a:lstStyle/>
            <a:p>
              <a:endParaRPr lang="es-ES"/>
            </a:p>
          </p:txBody>
        </p:sp>
        <p:sp>
          <p:nvSpPr>
            <p:cNvPr id="179267" name="Line 205"/>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268" name="Line 206"/>
            <p:cNvSpPr>
              <a:spLocks noChangeShapeType="1"/>
            </p:cNvSpPr>
            <p:nvPr/>
          </p:nvSpPr>
          <p:spPr bwMode="auto">
            <a:xfrm flipH="1">
              <a:off x="1050" y="2733"/>
              <a:ext cx="86" cy="1"/>
            </a:xfrm>
            <a:prstGeom prst="line">
              <a:avLst/>
            </a:prstGeom>
            <a:noFill/>
            <a:ln w="9525">
              <a:solidFill>
                <a:srgbClr val="ADD7E7"/>
              </a:solidFill>
              <a:round/>
              <a:headEnd/>
              <a:tailEnd/>
            </a:ln>
          </p:spPr>
          <p:txBody>
            <a:bodyPr/>
            <a:lstStyle/>
            <a:p>
              <a:endParaRPr lang="es-ES"/>
            </a:p>
          </p:txBody>
        </p:sp>
        <p:sp>
          <p:nvSpPr>
            <p:cNvPr id="179269" name="Line 207"/>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270" name="Line 208"/>
            <p:cNvSpPr>
              <a:spLocks noChangeShapeType="1"/>
            </p:cNvSpPr>
            <p:nvPr/>
          </p:nvSpPr>
          <p:spPr bwMode="auto">
            <a:xfrm flipH="1">
              <a:off x="963" y="2589"/>
              <a:ext cx="85" cy="1"/>
            </a:xfrm>
            <a:prstGeom prst="line">
              <a:avLst/>
            </a:prstGeom>
            <a:noFill/>
            <a:ln w="9525">
              <a:solidFill>
                <a:srgbClr val="ADD7E7"/>
              </a:solidFill>
              <a:round/>
              <a:headEnd/>
              <a:tailEnd/>
            </a:ln>
          </p:spPr>
          <p:txBody>
            <a:bodyPr/>
            <a:lstStyle/>
            <a:p>
              <a:endParaRPr lang="es-ES"/>
            </a:p>
          </p:txBody>
        </p:sp>
        <p:sp>
          <p:nvSpPr>
            <p:cNvPr id="179271" name="Line 209"/>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272" name="Line 210"/>
            <p:cNvSpPr>
              <a:spLocks noChangeShapeType="1"/>
            </p:cNvSpPr>
            <p:nvPr/>
          </p:nvSpPr>
          <p:spPr bwMode="auto">
            <a:xfrm flipH="1">
              <a:off x="963" y="2678"/>
              <a:ext cx="85" cy="1"/>
            </a:xfrm>
            <a:prstGeom prst="line">
              <a:avLst/>
            </a:prstGeom>
            <a:noFill/>
            <a:ln w="9525">
              <a:solidFill>
                <a:srgbClr val="ADD7E7"/>
              </a:solidFill>
              <a:round/>
              <a:headEnd/>
              <a:tailEnd/>
            </a:ln>
          </p:spPr>
          <p:txBody>
            <a:bodyPr/>
            <a:lstStyle/>
            <a:p>
              <a:endParaRPr lang="es-ES"/>
            </a:p>
          </p:txBody>
        </p:sp>
        <p:sp>
          <p:nvSpPr>
            <p:cNvPr id="179273" name="Line 211"/>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274" name="Line 212"/>
            <p:cNvSpPr>
              <a:spLocks noChangeShapeType="1"/>
            </p:cNvSpPr>
            <p:nvPr/>
          </p:nvSpPr>
          <p:spPr bwMode="auto">
            <a:xfrm flipH="1">
              <a:off x="963" y="2734"/>
              <a:ext cx="85" cy="1"/>
            </a:xfrm>
            <a:prstGeom prst="line">
              <a:avLst/>
            </a:prstGeom>
            <a:noFill/>
            <a:ln w="9525">
              <a:solidFill>
                <a:srgbClr val="ADD7E7"/>
              </a:solidFill>
              <a:round/>
              <a:headEnd/>
              <a:tailEnd/>
            </a:ln>
          </p:spPr>
          <p:txBody>
            <a:bodyPr/>
            <a:lstStyle/>
            <a:p>
              <a:endParaRPr lang="es-ES"/>
            </a:p>
          </p:txBody>
        </p:sp>
        <p:sp>
          <p:nvSpPr>
            <p:cNvPr id="179275" name="Line 213"/>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276" name="Line 214"/>
            <p:cNvSpPr>
              <a:spLocks noChangeShapeType="1"/>
            </p:cNvSpPr>
            <p:nvPr/>
          </p:nvSpPr>
          <p:spPr bwMode="auto">
            <a:xfrm flipH="1">
              <a:off x="963" y="2788"/>
              <a:ext cx="85" cy="1"/>
            </a:xfrm>
            <a:prstGeom prst="line">
              <a:avLst/>
            </a:prstGeom>
            <a:noFill/>
            <a:ln w="9525">
              <a:solidFill>
                <a:srgbClr val="ADD7E7"/>
              </a:solidFill>
              <a:round/>
              <a:headEnd/>
              <a:tailEnd/>
            </a:ln>
          </p:spPr>
          <p:txBody>
            <a:bodyPr/>
            <a:lstStyle/>
            <a:p>
              <a:endParaRPr lang="es-ES"/>
            </a:p>
          </p:txBody>
        </p:sp>
        <p:sp>
          <p:nvSpPr>
            <p:cNvPr id="179277" name="Line 215"/>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278" name="Line 216"/>
            <p:cNvSpPr>
              <a:spLocks noChangeShapeType="1"/>
            </p:cNvSpPr>
            <p:nvPr/>
          </p:nvSpPr>
          <p:spPr bwMode="auto">
            <a:xfrm flipH="1">
              <a:off x="963" y="2880"/>
              <a:ext cx="85" cy="1"/>
            </a:xfrm>
            <a:prstGeom prst="line">
              <a:avLst/>
            </a:prstGeom>
            <a:noFill/>
            <a:ln w="9525">
              <a:solidFill>
                <a:srgbClr val="ADD7E7"/>
              </a:solidFill>
              <a:round/>
              <a:headEnd/>
              <a:tailEnd/>
            </a:ln>
          </p:spPr>
          <p:txBody>
            <a:bodyPr/>
            <a:lstStyle/>
            <a:p>
              <a:endParaRPr lang="es-ES"/>
            </a:p>
          </p:txBody>
        </p:sp>
        <p:sp>
          <p:nvSpPr>
            <p:cNvPr id="179279" name="Freeform 217"/>
            <p:cNvSpPr>
              <a:spLocks/>
            </p:cNvSpPr>
            <p:nvPr/>
          </p:nvSpPr>
          <p:spPr bwMode="auto">
            <a:xfrm>
              <a:off x="1272" y="2587"/>
              <a:ext cx="24" cy="297"/>
            </a:xfrm>
            <a:custGeom>
              <a:avLst/>
              <a:gdLst>
                <a:gd name="T0" fmla="*/ 0 w 661"/>
                <a:gd name="T1" fmla="*/ 8315 h 8315"/>
                <a:gd name="T2" fmla="*/ 0 w 661"/>
                <a:gd name="T3" fmla="*/ 665 h 8315"/>
                <a:gd name="T4" fmla="*/ 661 w 661"/>
                <a:gd name="T5" fmla="*/ 0 h 8315"/>
                <a:gd name="T6" fmla="*/ 661 w 661"/>
                <a:gd name="T7" fmla="*/ 7650 h 8315"/>
                <a:gd name="T8" fmla="*/ 0 w 661"/>
                <a:gd name="T9" fmla="*/ 8315 h 8315"/>
                <a:gd name="T10" fmla="*/ 0 60000 65536"/>
                <a:gd name="T11" fmla="*/ 0 60000 65536"/>
                <a:gd name="T12" fmla="*/ 0 60000 65536"/>
                <a:gd name="T13" fmla="*/ 0 60000 65536"/>
                <a:gd name="T14" fmla="*/ 0 60000 65536"/>
                <a:gd name="T15" fmla="*/ 0 w 661"/>
                <a:gd name="T16" fmla="*/ 0 h 8315"/>
                <a:gd name="T17" fmla="*/ 661 w 661"/>
                <a:gd name="T18" fmla="*/ 8315 h 8315"/>
              </a:gdLst>
              <a:ahLst/>
              <a:cxnLst>
                <a:cxn ang="T10">
                  <a:pos x="T0" y="T1"/>
                </a:cxn>
                <a:cxn ang="T11">
                  <a:pos x="T2" y="T3"/>
                </a:cxn>
                <a:cxn ang="T12">
                  <a:pos x="T4" y="T5"/>
                </a:cxn>
                <a:cxn ang="T13">
                  <a:pos x="T6" y="T7"/>
                </a:cxn>
                <a:cxn ang="T14">
                  <a:pos x="T8" y="T9"/>
                </a:cxn>
              </a:cxnLst>
              <a:rect l="T15" t="T16" r="T17" b="T18"/>
              <a:pathLst>
                <a:path w="661" h="8315">
                  <a:moveTo>
                    <a:pt x="0" y="8315"/>
                  </a:moveTo>
                  <a:lnTo>
                    <a:pt x="0" y="665"/>
                  </a:lnTo>
                  <a:lnTo>
                    <a:pt x="661" y="0"/>
                  </a:lnTo>
                  <a:lnTo>
                    <a:pt x="661" y="7650"/>
                  </a:lnTo>
                  <a:lnTo>
                    <a:pt x="0" y="8315"/>
                  </a:lnTo>
                  <a:close/>
                </a:path>
              </a:pathLst>
            </a:custGeom>
            <a:solidFill>
              <a:srgbClr val="076086"/>
            </a:solidFill>
            <a:ln w="9525">
              <a:noFill/>
              <a:round/>
              <a:headEnd/>
              <a:tailEnd/>
            </a:ln>
          </p:spPr>
          <p:txBody>
            <a:bodyPr/>
            <a:lstStyle/>
            <a:p>
              <a:endParaRPr lang="es-ES"/>
            </a:p>
          </p:txBody>
        </p:sp>
        <p:sp>
          <p:nvSpPr>
            <p:cNvPr id="179280" name="Freeform 218"/>
            <p:cNvSpPr>
              <a:spLocks/>
            </p:cNvSpPr>
            <p:nvPr/>
          </p:nvSpPr>
          <p:spPr bwMode="auto">
            <a:xfrm>
              <a:off x="1269" y="2608"/>
              <a:ext cx="6" cy="276"/>
            </a:xfrm>
            <a:custGeom>
              <a:avLst/>
              <a:gdLst>
                <a:gd name="T0" fmla="*/ 24 w 162"/>
                <a:gd name="T1" fmla="*/ 24 h 7730"/>
                <a:gd name="T2" fmla="*/ 0 w 162"/>
                <a:gd name="T3" fmla="*/ 80 h 7730"/>
                <a:gd name="T4" fmla="*/ 0 w 162"/>
                <a:gd name="T5" fmla="*/ 7730 h 7730"/>
                <a:gd name="T6" fmla="*/ 162 w 162"/>
                <a:gd name="T7" fmla="*/ 7730 h 7730"/>
                <a:gd name="T8" fmla="*/ 162 w 162"/>
                <a:gd name="T9" fmla="*/ 80 h 7730"/>
                <a:gd name="T10" fmla="*/ 24 w 162"/>
                <a:gd name="T11" fmla="*/ 24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24 w 162"/>
                <a:gd name="T79" fmla="*/ 24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24" y="24"/>
                  </a:moveTo>
                  <a:lnTo>
                    <a:pt x="0" y="80"/>
                  </a:lnTo>
                  <a:lnTo>
                    <a:pt x="0" y="7730"/>
                  </a:lnTo>
                  <a:lnTo>
                    <a:pt x="162" y="7730"/>
                  </a:lnTo>
                  <a:lnTo>
                    <a:pt x="162" y="80"/>
                  </a:lnTo>
                  <a:lnTo>
                    <a:pt x="24" y="24"/>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24" y="24"/>
                  </a:lnTo>
                  <a:close/>
                </a:path>
              </a:pathLst>
            </a:custGeom>
            <a:solidFill>
              <a:srgbClr val="ADD7E7"/>
            </a:solidFill>
            <a:ln w="9525">
              <a:noFill/>
              <a:round/>
              <a:headEnd/>
              <a:tailEnd/>
            </a:ln>
          </p:spPr>
          <p:txBody>
            <a:bodyPr/>
            <a:lstStyle/>
            <a:p>
              <a:endParaRPr lang="es-ES"/>
            </a:p>
          </p:txBody>
        </p:sp>
        <p:sp>
          <p:nvSpPr>
            <p:cNvPr id="179281" name="Freeform 219"/>
            <p:cNvSpPr>
              <a:spLocks/>
            </p:cNvSpPr>
            <p:nvPr/>
          </p:nvSpPr>
          <p:spPr bwMode="auto">
            <a:xfrm>
              <a:off x="1270" y="2584"/>
              <a:ext cx="29" cy="29"/>
            </a:xfrm>
            <a:custGeom>
              <a:avLst/>
              <a:gdLst>
                <a:gd name="T0" fmla="*/ 797 w 798"/>
                <a:gd name="T1" fmla="*/ 82 h 805"/>
                <a:gd name="T2" fmla="*/ 659 w 798"/>
                <a:gd name="T3" fmla="*/ 25 h 805"/>
                <a:gd name="T4" fmla="*/ 0 w 798"/>
                <a:gd name="T5" fmla="*/ 691 h 805"/>
                <a:gd name="T6" fmla="*/ 113 w 798"/>
                <a:gd name="T7" fmla="*/ 805 h 805"/>
                <a:gd name="T8" fmla="*/ 774 w 798"/>
                <a:gd name="T9" fmla="*/ 139 h 805"/>
                <a:gd name="T10" fmla="*/ 797 w 798"/>
                <a:gd name="T11" fmla="*/ 82 h 805"/>
                <a:gd name="T12" fmla="*/ 774 w 798"/>
                <a:gd name="T13" fmla="*/ 139 h 805"/>
                <a:gd name="T14" fmla="*/ 780 w 798"/>
                <a:gd name="T15" fmla="*/ 132 h 805"/>
                <a:gd name="T16" fmla="*/ 786 w 798"/>
                <a:gd name="T17" fmla="*/ 124 h 805"/>
                <a:gd name="T18" fmla="*/ 790 w 798"/>
                <a:gd name="T19" fmla="*/ 117 h 805"/>
                <a:gd name="T20" fmla="*/ 794 w 798"/>
                <a:gd name="T21" fmla="*/ 109 h 805"/>
                <a:gd name="T22" fmla="*/ 796 w 798"/>
                <a:gd name="T23" fmla="*/ 102 h 805"/>
                <a:gd name="T24" fmla="*/ 798 w 798"/>
                <a:gd name="T25" fmla="*/ 94 h 805"/>
                <a:gd name="T26" fmla="*/ 798 w 798"/>
                <a:gd name="T27" fmla="*/ 86 h 805"/>
                <a:gd name="T28" fmla="*/ 798 w 798"/>
                <a:gd name="T29" fmla="*/ 79 h 805"/>
                <a:gd name="T30" fmla="*/ 797 w 798"/>
                <a:gd name="T31" fmla="*/ 71 h 805"/>
                <a:gd name="T32" fmla="*/ 796 w 798"/>
                <a:gd name="T33" fmla="*/ 64 h 805"/>
                <a:gd name="T34" fmla="*/ 794 w 798"/>
                <a:gd name="T35" fmla="*/ 57 h 805"/>
                <a:gd name="T36" fmla="*/ 791 w 798"/>
                <a:gd name="T37" fmla="*/ 50 h 805"/>
                <a:gd name="T38" fmla="*/ 787 w 798"/>
                <a:gd name="T39" fmla="*/ 43 h 805"/>
                <a:gd name="T40" fmla="*/ 783 w 798"/>
                <a:gd name="T41" fmla="*/ 37 h 805"/>
                <a:gd name="T42" fmla="*/ 778 w 798"/>
                <a:gd name="T43" fmla="*/ 31 h 805"/>
                <a:gd name="T44" fmla="*/ 773 w 798"/>
                <a:gd name="T45" fmla="*/ 24 h 805"/>
                <a:gd name="T46" fmla="*/ 768 w 798"/>
                <a:gd name="T47" fmla="*/ 19 h 805"/>
                <a:gd name="T48" fmla="*/ 762 w 798"/>
                <a:gd name="T49" fmla="*/ 15 h 805"/>
                <a:gd name="T50" fmla="*/ 755 w 798"/>
                <a:gd name="T51" fmla="*/ 11 h 805"/>
                <a:gd name="T52" fmla="*/ 749 w 798"/>
                <a:gd name="T53" fmla="*/ 7 h 805"/>
                <a:gd name="T54" fmla="*/ 742 w 798"/>
                <a:gd name="T55" fmla="*/ 4 h 805"/>
                <a:gd name="T56" fmla="*/ 735 w 798"/>
                <a:gd name="T57" fmla="*/ 2 h 805"/>
                <a:gd name="T58" fmla="*/ 727 w 798"/>
                <a:gd name="T59" fmla="*/ 1 h 805"/>
                <a:gd name="T60" fmla="*/ 720 w 798"/>
                <a:gd name="T61" fmla="*/ 0 h 805"/>
                <a:gd name="T62" fmla="*/ 712 w 798"/>
                <a:gd name="T63" fmla="*/ 0 h 805"/>
                <a:gd name="T64" fmla="*/ 704 w 798"/>
                <a:gd name="T65" fmla="*/ 1 h 805"/>
                <a:gd name="T66" fmla="*/ 696 w 798"/>
                <a:gd name="T67" fmla="*/ 2 h 805"/>
                <a:gd name="T68" fmla="*/ 688 w 798"/>
                <a:gd name="T69" fmla="*/ 5 h 805"/>
                <a:gd name="T70" fmla="*/ 681 w 798"/>
                <a:gd name="T71" fmla="*/ 8 h 805"/>
                <a:gd name="T72" fmla="*/ 673 w 798"/>
                <a:gd name="T73" fmla="*/ 13 h 805"/>
                <a:gd name="T74" fmla="*/ 666 w 798"/>
                <a:gd name="T75" fmla="*/ 18 h 805"/>
                <a:gd name="T76" fmla="*/ 659 w 798"/>
                <a:gd name="T77" fmla="*/ 25 h 805"/>
                <a:gd name="T78" fmla="*/ 797 w 798"/>
                <a:gd name="T79" fmla="*/ 8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8"/>
                <a:gd name="T121" fmla="*/ 0 h 805"/>
                <a:gd name="T122" fmla="*/ 798 w 798"/>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8" h="805">
                  <a:moveTo>
                    <a:pt x="797" y="82"/>
                  </a:moveTo>
                  <a:lnTo>
                    <a:pt x="659" y="25"/>
                  </a:lnTo>
                  <a:lnTo>
                    <a:pt x="0" y="691"/>
                  </a:lnTo>
                  <a:lnTo>
                    <a:pt x="113" y="805"/>
                  </a:lnTo>
                  <a:lnTo>
                    <a:pt x="774" y="139"/>
                  </a:lnTo>
                  <a:lnTo>
                    <a:pt x="797" y="82"/>
                  </a:lnTo>
                  <a:lnTo>
                    <a:pt x="774" y="139"/>
                  </a:lnTo>
                  <a:lnTo>
                    <a:pt x="780" y="132"/>
                  </a:lnTo>
                  <a:lnTo>
                    <a:pt x="786" y="124"/>
                  </a:lnTo>
                  <a:lnTo>
                    <a:pt x="790" y="117"/>
                  </a:lnTo>
                  <a:lnTo>
                    <a:pt x="794" y="109"/>
                  </a:lnTo>
                  <a:lnTo>
                    <a:pt x="796" y="102"/>
                  </a:lnTo>
                  <a:lnTo>
                    <a:pt x="798" y="94"/>
                  </a:lnTo>
                  <a:lnTo>
                    <a:pt x="798" y="86"/>
                  </a:lnTo>
                  <a:lnTo>
                    <a:pt x="798" y="79"/>
                  </a:lnTo>
                  <a:lnTo>
                    <a:pt x="797" y="71"/>
                  </a:lnTo>
                  <a:lnTo>
                    <a:pt x="796" y="64"/>
                  </a:lnTo>
                  <a:lnTo>
                    <a:pt x="794" y="57"/>
                  </a:lnTo>
                  <a:lnTo>
                    <a:pt x="791" y="50"/>
                  </a:lnTo>
                  <a:lnTo>
                    <a:pt x="787" y="43"/>
                  </a:lnTo>
                  <a:lnTo>
                    <a:pt x="783" y="37"/>
                  </a:lnTo>
                  <a:lnTo>
                    <a:pt x="778" y="31"/>
                  </a:lnTo>
                  <a:lnTo>
                    <a:pt x="773" y="24"/>
                  </a:lnTo>
                  <a:lnTo>
                    <a:pt x="768" y="19"/>
                  </a:lnTo>
                  <a:lnTo>
                    <a:pt x="762" y="15"/>
                  </a:lnTo>
                  <a:lnTo>
                    <a:pt x="755" y="11"/>
                  </a:lnTo>
                  <a:lnTo>
                    <a:pt x="749" y="7"/>
                  </a:lnTo>
                  <a:lnTo>
                    <a:pt x="742" y="4"/>
                  </a:lnTo>
                  <a:lnTo>
                    <a:pt x="735" y="2"/>
                  </a:lnTo>
                  <a:lnTo>
                    <a:pt x="727" y="1"/>
                  </a:lnTo>
                  <a:lnTo>
                    <a:pt x="720" y="0"/>
                  </a:lnTo>
                  <a:lnTo>
                    <a:pt x="712" y="0"/>
                  </a:lnTo>
                  <a:lnTo>
                    <a:pt x="704" y="1"/>
                  </a:lnTo>
                  <a:lnTo>
                    <a:pt x="696" y="2"/>
                  </a:lnTo>
                  <a:lnTo>
                    <a:pt x="688" y="5"/>
                  </a:lnTo>
                  <a:lnTo>
                    <a:pt x="681" y="8"/>
                  </a:lnTo>
                  <a:lnTo>
                    <a:pt x="673" y="13"/>
                  </a:lnTo>
                  <a:lnTo>
                    <a:pt x="666" y="18"/>
                  </a:lnTo>
                  <a:lnTo>
                    <a:pt x="659" y="25"/>
                  </a:lnTo>
                  <a:lnTo>
                    <a:pt x="797" y="82"/>
                  </a:lnTo>
                  <a:close/>
                </a:path>
              </a:pathLst>
            </a:custGeom>
            <a:solidFill>
              <a:srgbClr val="ADD7E7"/>
            </a:solidFill>
            <a:ln w="9525">
              <a:noFill/>
              <a:round/>
              <a:headEnd/>
              <a:tailEnd/>
            </a:ln>
          </p:spPr>
          <p:txBody>
            <a:bodyPr/>
            <a:lstStyle/>
            <a:p>
              <a:endParaRPr lang="es-ES"/>
            </a:p>
          </p:txBody>
        </p:sp>
        <p:sp>
          <p:nvSpPr>
            <p:cNvPr id="179282" name="Freeform 220"/>
            <p:cNvSpPr>
              <a:spLocks/>
            </p:cNvSpPr>
            <p:nvPr/>
          </p:nvSpPr>
          <p:spPr bwMode="auto">
            <a:xfrm>
              <a:off x="1293" y="2587"/>
              <a:ext cx="6" cy="276"/>
            </a:xfrm>
            <a:custGeom>
              <a:avLst/>
              <a:gdLst>
                <a:gd name="T0" fmla="*/ 139 w 162"/>
                <a:gd name="T1" fmla="*/ 7707 h 7731"/>
                <a:gd name="T2" fmla="*/ 162 w 162"/>
                <a:gd name="T3" fmla="*/ 7650 h 7731"/>
                <a:gd name="T4" fmla="*/ 162 w 162"/>
                <a:gd name="T5" fmla="*/ 0 h 7731"/>
                <a:gd name="T6" fmla="*/ 0 w 162"/>
                <a:gd name="T7" fmla="*/ 0 h 7731"/>
                <a:gd name="T8" fmla="*/ 0 w 162"/>
                <a:gd name="T9" fmla="*/ 7650 h 7731"/>
                <a:gd name="T10" fmla="*/ 139 w 162"/>
                <a:gd name="T11" fmla="*/ 7707 h 7731"/>
                <a:gd name="T12" fmla="*/ 0 w 162"/>
                <a:gd name="T13" fmla="*/ 7650 h 7731"/>
                <a:gd name="T14" fmla="*/ 1 w 162"/>
                <a:gd name="T15" fmla="*/ 7660 h 7731"/>
                <a:gd name="T16" fmla="*/ 2 w 162"/>
                <a:gd name="T17" fmla="*/ 7669 h 7731"/>
                <a:gd name="T18" fmla="*/ 4 w 162"/>
                <a:gd name="T19" fmla="*/ 7678 h 7731"/>
                <a:gd name="T20" fmla="*/ 7 w 162"/>
                <a:gd name="T21" fmla="*/ 7685 h 7731"/>
                <a:gd name="T22" fmla="*/ 11 w 162"/>
                <a:gd name="T23" fmla="*/ 7693 h 7731"/>
                <a:gd name="T24" fmla="*/ 15 w 162"/>
                <a:gd name="T25" fmla="*/ 7699 h 7731"/>
                <a:gd name="T26" fmla="*/ 20 w 162"/>
                <a:gd name="T27" fmla="*/ 7705 h 7731"/>
                <a:gd name="T28" fmla="*/ 25 w 162"/>
                <a:gd name="T29" fmla="*/ 7711 h 7731"/>
                <a:gd name="T30" fmla="*/ 31 w 162"/>
                <a:gd name="T31" fmla="*/ 7715 h 7731"/>
                <a:gd name="T32" fmla="*/ 37 w 162"/>
                <a:gd name="T33" fmla="*/ 7719 h 7731"/>
                <a:gd name="T34" fmla="*/ 44 w 162"/>
                <a:gd name="T35" fmla="*/ 7723 h 7731"/>
                <a:gd name="T36" fmla="*/ 51 w 162"/>
                <a:gd name="T37" fmla="*/ 7726 h 7731"/>
                <a:gd name="T38" fmla="*/ 58 w 162"/>
                <a:gd name="T39" fmla="*/ 7728 h 7731"/>
                <a:gd name="T40" fmla="*/ 66 w 162"/>
                <a:gd name="T41" fmla="*/ 7730 h 7731"/>
                <a:gd name="T42" fmla="*/ 73 w 162"/>
                <a:gd name="T43" fmla="*/ 7730 h 7731"/>
                <a:gd name="T44" fmla="*/ 82 w 162"/>
                <a:gd name="T45" fmla="*/ 7731 h 7731"/>
                <a:gd name="T46" fmla="*/ 89 w 162"/>
                <a:gd name="T47" fmla="*/ 7730 h 7731"/>
                <a:gd name="T48" fmla="*/ 97 w 162"/>
                <a:gd name="T49" fmla="*/ 7730 h 7731"/>
                <a:gd name="T50" fmla="*/ 104 w 162"/>
                <a:gd name="T51" fmla="*/ 7728 h 7731"/>
                <a:gd name="T52" fmla="*/ 111 w 162"/>
                <a:gd name="T53" fmla="*/ 7726 h 7731"/>
                <a:gd name="T54" fmla="*/ 118 w 162"/>
                <a:gd name="T55" fmla="*/ 7723 h 7731"/>
                <a:gd name="T56" fmla="*/ 125 w 162"/>
                <a:gd name="T57" fmla="*/ 7719 h 7731"/>
                <a:gd name="T58" fmla="*/ 131 w 162"/>
                <a:gd name="T59" fmla="*/ 7715 h 7731"/>
                <a:gd name="T60" fmla="*/ 137 w 162"/>
                <a:gd name="T61" fmla="*/ 7711 h 7731"/>
                <a:gd name="T62" fmla="*/ 142 w 162"/>
                <a:gd name="T63" fmla="*/ 7705 h 7731"/>
                <a:gd name="T64" fmla="*/ 147 w 162"/>
                <a:gd name="T65" fmla="*/ 7699 h 7731"/>
                <a:gd name="T66" fmla="*/ 152 w 162"/>
                <a:gd name="T67" fmla="*/ 7693 h 7731"/>
                <a:gd name="T68" fmla="*/ 155 w 162"/>
                <a:gd name="T69" fmla="*/ 7685 h 7731"/>
                <a:gd name="T70" fmla="*/ 158 w 162"/>
                <a:gd name="T71" fmla="*/ 7678 h 7731"/>
                <a:gd name="T72" fmla="*/ 160 w 162"/>
                <a:gd name="T73" fmla="*/ 7669 h 7731"/>
                <a:gd name="T74" fmla="*/ 162 w 162"/>
                <a:gd name="T75" fmla="*/ 7660 h 7731"/>
                <a:gd name="T76" fmla="*/ 162 w 162"/>
                <a:gd name="T77" fmla="*/ 7650 h 7731"/>
                <a:gd name="T78" fmla="*/ 139 w 162"/>
                <a:gd name="T79" fmla="*/ 7707 h 77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1"/>
                <a:gd name="T122" fmla="*/ 162 w 162"/>
                <a:gd name="T123" fmla="*/ 7731 h 77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1">
                  <a:moveTo>
                    <a:pt x="139" y="7707"/>
                  </a:moveTo>
                  <a:lnTo>
                    <a:pt x="162" y="7650"/>
                  </a:lnTo>
                  <a:lnTo>
                    <a:pt x="162" y="0"/>
                  </a:lnTo>
                  <a:lnTo>
                    <a:pt x="0" y="0"/>
                  </a:lnTo>
                  <a:lnTo>
                    <a:pt x="0" y="7650"/>
                  </a:lnTo>
                  <a:lnTo>
                    <a:pt x="139" y="7707"/>
                  </a:lnTo>
                  <a:lnTo>
                    <a:pt x="0" y="7650"/>
                  </a:lnTo>
                  <a:lnTo>
                    <a:pt x="1" y="7660"/>
                  </a:lnTo>
                  <a:lnTo>
                    <a:pt x="2" y="7669"/>
                  </a:lnTo>
                  <a:lnTo>
                    <a:pt x="4" y="7678"/>
                  </a:lnTo>
                  <a:lnTo>
                    <a:pt x="7" y="7685"/>
                  </a:lnTo>
                  <a:lnTo>
                    <a:pt x="11" y="7693"/>
                  </a:lnTo>
                  <a:lnTo>
                    <a:pt x="15" y="7699"/>
                  </a:lnTo>
                  <a:lnTo>
                    <a:pt x="20" y="7705"/>
                  </a:lnTo>
                  <a:lnTo>
                    <a:pt x="25" y="7711"/>
                  </a:lnTo>
                  <a:lnTo>
                    <a:pt x="31" y="7715"/>
                  </a:lnTo>
                  <a:lnTo>
                    <a:pt x="37" y="7719"/>
                  </a:lnTo>
                  <a:lnTo>
                    <a:pt x="44" y="7723"/>
                  </a:lnTo>
                  <a:lnTo>
                    <a:pt x="51" y="7726"/>
                  </a:lnTo>
                  <a:lnTo>
                    <a:pt x="58" y="7728"/>
                  </a:lnTo>
                  <a:lnTo>
                    <a:pt x="66" y="7730"/>
                  </a:lnTo>
                  <a:lnTo>
                    <a:pt x="73" y="7730"/>
                  </a:lnTo>
                  <a:lnTo>
                    <a:pt x="82" y="7731"/>
                  </a:lnTo>
                  <a:lnTo>
                    <a:pt x="89" y="7730"/>
                  </a:lnTo>
                  <a:lnTo>
                    <a:pt x="97" y="7730"/>
                  </a:lnTo>
                  <a:lnTo>
                    <a:pt x="104" y="7728"/>
                  </a:lnTo>
                  <a:lnTo>
                    <a:pt x="111" y="7726"/>
                  </a:lnTo>
                  <a:lnTo>
                    <a:pt x="118" y="7723"/>
                  </a:lnTo>
                  <a:lnTo>
                    <a:pt x="125" y="7719"/>
                  </a:lnTo>
                  <a:lnTo>
                    <a:pt x="131" y="7715"/>
                  </a:lnTo>
                  <a:lnTo>
                    <a:pt x="137" y="7711"/>
                  </a:lnTo>
                  <a:lnTo>
                    <a:pt x="142" y="7705"/>
                  </a:lnTo>
                  <a:lnTo>
                    <a:pt x="147" y="7699"/>
                  </a:lnTo>
                  <a:lnTo>
                    <a:pt x="152" y="7693"/>
                  </a:lnTo>
                  <a:lnTo>
                    <a:pt x="155" y="7685"/>
                  </a:lnTo>
                  <a:lnTo>
                    <a:pt x="158" y="7678"/>
                  </a:lnTo>
                  <a:lnTo>
                    <a:pt x="160" y="7669"/>
                  </a:lnTo>
                  <a:lnTo>
                    <a:pt x="162" y="7660"/>
                  </a:lnTo>
                  <a:lnTo>
                    <a:pt x="162" y="7650"/>
                  </a:lnTo>
                  <a:lnTo>
                    <a:pt x="139" y="7707"/>
                  </a:lnTo>
                  <a:close/>
                </a:path>
              </a:pathLst>
            </a:custGeom>
            <a:solidFill>
              <a:srgbClr val="ADD7E7"/>
            </a:solidFill>
            <a:ln w="9525">
              <a:noFill/>
              <a:round/>
              <a:headEnd/>
              <a:tailEnd/>
            </a:ln>
          </p:spPr>
          <p:txBody>
            <a:bodyPr/>
            <a:lstStyle/>
            <a:p>
              <a:endParaRPr lang="es-ES"/>
            </a:p>
          </p:txBody>
        </p:sp>
        <p:sp>
          <p:nvSpPr>
            <p:cNvPr id="179283" name="Freeform 221"/>
            <p:cNvSpPr>
              <a:spLocks/>
            </p:cNvSpPr>
            <p:nvPr/>
          </p:nvSpPr>
          <p:spPr bwMode="auto">
            <a:xfrm>
              <a:off x="1269" y="2858"/>
              <a:ext cx="29" cy="29"/>
            </a:xfrm>
            <a:custGeom>
              <a:avLst/>
              <a:gdLst>
                <a:gd name="T0" fmla="*/ 1 w 799"/>
                <a:gd name="T1" fmla="*/ 722 h 805"/>
                <a:gd name="T2" fmla="*/ 138 w 799"/>
                <a:gd name="T3" fmla="*/ 779 h 805"/>
                <a:gd name="T4" fmla="*/ 799 w 799"/>
                <a:gd name="T5" fmla="*/ 114 h 805"/>
                <a:gd name="T6" fmla="*/ 684 w 799"/>
                <a:gd name="T7" fmla="*/ 0 h 805"/>
                <a:gd name="T8" fmla="*/ 25 w 799"/>
                <a:gd name="T9" fmla="*/ 665 h 805"/>
                <a:gd name="T10" fmla="*/ 1 w 799"/>
                <a:gd name="T11" fmla="*/ 722 h 805"/>
                <a:gd name="T12" fmla="*/ 25 w 799"/>
                <a:gd name="T13" fmla="*/ 665 h 805"/>
                <a:gd name="T14" fmla="*/ 18 w 799"/>
                <a:gd name="T15" fmla="*/ 673 h 805"/>
                <a:gd name="T16" fmla="*/ 12 w 799"/>
                <a:gd name="T17" fmla="*/ 680 h 805"/>
                <a:gd name="T18" fmla="*/ 8 w 799"/>
                <a:gd name="T19" fmla="*/ 688 h 805"/>
                <a:gd name="T20" fmla="*/ 5 w 799"/>
                <a:gd name="T21" fmla="*/ 695 h 805"/>
                <a:gd name="T22" fmla="*/ 2 w 799"/>
                <a:gd name="T23" fmla="*/ 703 h 805"/>
                <a:gd name="T24" fmla="*/ 0 w 799"/>
                <a:gd name="T25" fmla="*/ 711 h 805"/>
                <a:gd name="T26" fmla="*/ 0 w 799"/>
                <a:gd name="T27" fmla="*/ 718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1 h 805"/>
                <a:gd name="T40" fmla="*/ 15 w 799"/>
                <a:gd name="T41" fmla="*/ 768 h 805"/>
                <a:gd name="T42" fmla="*/ 20 w 799"/>
                <a:gd name="T43" fmla="*/ 774 h 805"/>
                <a:gd name="T44" fmla="*/ 25 w 799"/>
                <a:gd name="T45" fmla="*/ 779 h 805"/>
                <a:gd name="T46" fmla="*/ 30 w 799"/>
                <a:gd name="T47" fmla="*/ 784 h 805"/>
                <a:gd name="T48" fmla="*/ 36 w 799"/>
                <a:gd name="T49" fmla="*/ 789 h 805"/>
                <a:gd name="T50" fmla="*/ 43 w 799"/>
                <a:gd name="T51" fmla="*/ 793 h 805"/>
                <a:gd name="T52" fmla="*/ 49 w 799"/>
                <a:gd name="T53" fmla="*/ 797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5 h 805"/>
                <a:gd name="T72" fmla="*/ 124 w 799"/>
                <a:gd name="T73" fmla="*/ 791 h 805"/>
                <a:gd name="T74" fmla="*/ 131 w 799"/>
                <a:gd name="T75" fmla="*/ 785 h 805"/>
                <a:gd name="T76" fmla="*/ 138 w 799"/>
                <a:gd name="T77" fmla="*/ 779 h 805"/>
                <a:gd name="T78" fmla="*/ 1 w 799"/>
                <a:gd name="T79" fmla="*/ 722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1" y="722"/>
                  </a:moveTo>
                  <a:lnTo>
                    <a:pt x="138" y="779"/>
                  </a:lnTo>
                  <a:lnTo>
                    <a:pt x="799" y="114"/>
                  </a:lnTo>
                  <a:lnTo>
                    <a:pt x="684" y="0"/>
                  </a:lnTo>
                  <a:lnTo>
                    <a:pt x="25" y="665"/>
                  </a:lnTo>
                  <a:lnTo>
                    <a:pt x="1" y="722"/>
                  </a:lnTo>
                  <a:lnTo>
                    <a:pt x="25" y="665"/>
                  </a:lnTo>
                  <a:lnTo>
                    <a:pt x="18" y="673"/>
                  </a:lnTo>
                  <a:lnTo>
                    <a:pt x="12" y="680"/>
                  </a:lnTo>
                  <a:lnTo>
                    <a:pt x="8" y="688"/>
                  </a:lnTo>
                  <a:lnTo>
                    <a:pt x="5" y="695"/>
                  </a:lnTo>
                  <a:lnTo>
                    <a:pt x="2" y="703"/>
                  </a:lnTo>
                  <a:lnTo>
                    <a:pt x="0" y="711"/>
                  </a:lnTo>
                  <a:lnTo>
                    <a:pt x="0" y="718"/>
                  </a:lnTo>
                  <a:lnTo>
                    <a:pt x="0" y="726"/>
                  </a:lnTo>
                  <a:lnTo>
                    <a:pt x="1" y="734"/>
                  </a:lnTo>
                  <a:lnTo>
                    <a:pt x="2" y="741"/>
                  </a:lnTo>
                  <a:lnTo>
                    <a:pt x="4" y="748"/>
                  </a:lnTo>
                  <a:lnTo>
                    <a:pt x="7" y="755"/>
                  </a:lnTo>
                  <a:lnTo>
                    <a:pt x="11" y="761"/>
                  </a:lnTo>
                  <a:lnTo>
                    <a:pt x="15" y="768"/>
                  </a:lnTo>
                  <a:lnTo>
                    <a:pt x="20" y="774"/>
                  </a:lnTo>
                  <a:lnTo>
                    <a:pt x="25" y="779"/>
                  </a:lnTo>
                  <a:lnTo>
                    <a:pt x="30" y="784"/>
                  </a:lnTo>
                  <a:lnTo>
                    <a:pt x="36" y="789"/>
                  </a:lnTo>
                  <a:lnTo>
                    <a:pt x="43" y="793"/>
                  </a:lnTo>
                  <a:lnTo>
                    <a:pt x="49" y="797"/>
                  </a:lnTo>
                  <a:lnTo>
                    <a:pt x="56" y="800"/>
                  </a:lnTo>
                  <a:lnTo>
                    <a:pt x="63" y="803"/>
                  </a:lnTo>
                  <a:lnTo>
                    <a:pt x="71" y="804"/>
                  </a:lnTo>
                  <a:lnTo>
                    <a:pt x="78" y="805"/>
                  </a:lnTo>
                  <a:lnTo>
                    <a:pt x="86" y="805"/>
                  </a:lnTo>
                  <a:lnTo>
                    <a:pt x="93" y="804"/>
                  </a:lnTo>
                  <a:lnTo>
                    <a:pt x="101" y="803"/>
                  </a:lnTo>
                  <a:lnTo>
                    <a:pt x="109" y="800"/>
                  </a:lnTo>
                  <a:lnTo>
                    <a:pt x="116" y="795"/>
                  </a:lnTo>
                  <a:lnTo>
                    <a:pt x="124" y="791"/>
                  </a:lnTo>
                  <a:lnTo>
                    <a:pt x="131" y="785"/>
                  </a:lnTo>
                  <a:lnTo>
                    <a:pt x="138" y="779"/>
                  </a:lnTo>
                  <a:lnTo>
                    <a:pt x="1" y="722"/>
                  </a:lnTo>
                  <a:close/>
                </a:path>
              </a:pathLst>
            </a:custGeom>
            <a:solidFill>
              <a:srgbClr val="ADD7E7"/>
            </a:solidFill>
            <a:ln w="9525">
              <a:noFill/>
              <a:round/>
              <a:headEnd/>
              <a:tailEnd/>
            </a:ln>
          </p:spPr>
          <p:txBody>
            <a:bodyPr/>
            <a:lstStyle/>
            <a:p>
              <a:endParaRPr lang="es-ES"/>
            </a:p>
          </p:txBody>
        </p:sp>
        <p:sp>
          <p:nvSpPr>
            <p:cNvPr id="179284" name="Freeform 222"/>
            <p:cNvSpPr>
              <a:spLocks/>
            </p:cNvSpPr>
            <p:nvPr/>
          </p:nvSpPr>
          <p:spPr bwMode="auto">
            <a:xfrm>
              <a:off x="1137" y="2587"/>
              <a:ext cx="159" cy="24"/>
            </a:xfrm>
            <a:custGeom>
              <a:avLst/>
              <a:gdLst>
                <a:gd name="T0" fmla="*/ 3795 w 4456"/>
                <a:gd name="T1" fmla="*/ 665 h 665"/>
                <a:gd name="T2" fmla="*/ 0 w 4456"/>
                <a:gd name="T3" fmla="*/ 665 h 665"/>
                <a:gd name="T4" fmla="*/ 742 w 4456"/>
                <a:gd name="T5" fmla="*/ 0 h 665"/>
                <a:gd name="T6" fmla="*/ 4456 w 4456"/>
                <a:gd name="T7" fmla="*/ 0 h 665"/>
                <a:gd name="T8" fmla="*/ 3795 w 4456"/>
                <a:gd name="T9" fmla="*/ 665 h 665"/>
                <a:gd name="T10" fmla="*/ 0 60000 65536"/>
                <a:gd name="T11" fmla="*/ 0 60000 65536"/>
                <a:gd name="T12" fmla="*/ 0 60000 65536"/>
                <a:gd name="T13" fmla="*/ 0 60000 65536"/>
                <a:gd name="T14" fmla="*/ 0 60000 65536"/>
                <a:gd name="T15" fmla="*/ 0 w 4456"/>
                <a:gd name="T16" fmla="*/ 0 h 665"/>
                <a:gd name="T17" fmla="*/ 4456 w 4456"/>
                <a:gd name="T18" fmla="*/ 665 h 665"/>
              </a:gdLst>
              <a:ahLst/>
              <a:cxnLst>
                <a:cxn ang="T10">
                  <a:pos x="T0" y="T1"/>
                </a:cxn>
                <a:cxn ang="T11">
                  <a:pos x="T2" y="T3"/>
                </a:cxn>
                <a:cxn ang="T12">
                  <a:pos x="T4" y="T5"/>
                </a:cxn>
                <a:cxn ang="T13">
                  <a:pos x="T6" y="T7"/>
                </a:cxn>
                <a:cxn ang="T14">
                  <a:pos x="T8" y="T9"/>
                </a:cxn>
              </a:cxnLst>
              <a:rect l="T15" t="T16" r="T17" b="T18"/>
              <a:pathLst>
                <a:path w="4456" h="665">
                  <a:moveTo>
                    <a:pt x="3795" y="665"/>
                  </a:moveTo>
                  <a:lnTo>
                    <a:pt x="0" y="665"/>
                  </a:lnTo>
                  <a:lnTo>
                    <a:pt x="742" y="0"/>
                  </a:lnTo>
                  <a:lnTo>
                    <a:pt x="4456" y="0"/>
                  </a:lnTo>
                  <a:lnTo>
                    <a:pt x="3795" y="665"/>
                  </a:lnTo>
                  <a:close/>
                </a:path>
              </a:pathLst>
            </a:custGeom>
            <a:solidFill>
              <a:srgbClr val="3CAFE5"/>
            </a:solidFill>
            <a:ln w="9525">
              <a:noFill/>
              <a:round/>
              <a:headEnd/>
              <a:tailEnd/>
            </a:ln>
          </p:spPr>
          <p:txBody>
            <a:bodyPr/>
            <a:lstStyle/>
            <a:p>
              <a:endParaRPr lang="es-ES"/>
            </a:p>
          </p:txBody>
        </p:sp>
        <p:sp>
          <p:nvSpPr>
            <p:cNvPr id="179285" name="Freeform 223"/>
            <p:cNvSpPr>
              <a:spLocks/>
            </p:cNvSpPr>
            <p:nvPr/>
          </p:nvSpPr>
          <p:spPr bwMode="auto">
            <a:xfrm>
              <a:off x="1134" y="2608"/>
              <a:ext cx="138" cy="6"/>
            </a:xfrm>
            <a:custGeom>
              <a:avLst/>
              <a:gdLst>
                <a:gd name="T0" fmla="*/ 27 w 3876"/>
                <a:gd name="T1" fmla="*/ 21 h 162"/>
                <a:gd name="T2" fmla="*/ 81 w 3876"/>
                <a:gd name="T3" fmla="*/ 162 h 162"/>
                <a:gd name="T4" fmla="*/ 3876 w 3876"/>
                <a:gd name="T5" fmla="*/ 162 h 162"/>
                <a:gd name="T6" fmla="*/ 3876 w 3876"/>
                <a:gd name="T7" fmla="*/ 0 h 162"/>
                <a:gd name="T8" fmla="*/ 81 w 3876"/>
                <a:gd name="T9" fmla="*/ 0 h 162"/>
                <a:gd name="T10" fmla="*/ 27 w 3876"/>
                <a:gd name="T11" fmla="*/ 21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27 w 3876"/>
                <a:gd name="T79" fmla="*/ 21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27" y="21"/>
                  </a:moveTo>
                  <a:lnTo>
                    <a:pt x="81" y="162"/>
                  </a:lnTo>
                  <a:lnTo>
                    <a:pt x="3876" y="162"/>
                  </a:lnTo>
                  <a:lnTo>
                    <a:pt x="3876" y="0"/>
                  </a:lnTo>
                  <a:lnTo>
                    <a:pt x="81" y="0"/>
                  </a:lnTo>
                  <a:lnTo>
                    <a:pt x="27" y="21"/>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27" y="21"/>
                  </a:lnTo>
                  <a:close/>
                </a:path>
              </a:pathLst>
            </a:custGeom>
            <a:solidFill>
              <a:srgbClr val="ADD7E7"/>
            </a:solidFill>
            <a:ln w="9525">
              <a:noFill/>
              <a:round/>
              <a:headEnd/>
              <a:tailEnd/>
            </a:ln>
          </p:spPr>
          <p:txBody>
            <a:bodyPr/>
            <a:lstStyle/>
            <a:p>
              <a:endParaRPr lang="es-ES"/>
            </a:p>
          </p:txBody>
        </p:sp>
        <p:sp>
          <p:nvSpPr>
            <p:cNvPr id="179286" name="Freeform 224"/>
            <p:cNvSpPr>
              <a:spLocks/>
            </p:cNvSpPr>
            <p:nvPr/>
          </p:nvSpPr>
          <p:spPr bwMode="auto">
            <a:xfrm>
              <a:off x="1135" y="2584"/>
              <a:ext cx="31" cy="29"/>
            </a:xfrm>
            <a:custGeom>
              <a:avLst/>
              <a:gdLst>
                <a:gd name="T0" fmla="*/ 796 w 879"/>
                <a:gd name="T1" fmla="*/ 1 h 808"/>
                <a:gd name="T2" fmla="*/ 743 w 879"/>
                <a:gd name="T3" fmla="*/ 22 h 808"/>
                <a:gd name="T4" fmla="*/ 0 w 879"/>
                <a:gd name="T5" fmla="*/ 688 h 808"/>
                <a:gd name="T6" fmla="*/ 108 w 879"/>
                <a:gd name="T7" fmla="*/ 808 h 808"/>
                <a:gd name="T8" fmla="*/ 851 w 879"/>
                <a:gd name="T9" fmla="*/ 142 h 808"/>
                <a:gd name="T10" fmla="*/ 796 w 879"/>
                <a:gd name="T11" fmla="*/ 1 h 808"/>
                <a:gd name="T12" fmla="*/ 851 w 879"/>
                <a:gd name="T13" fmla="*/ 142 h 808"/>
                <a:gd name="T14" fmla="*/ 858 w 879"/>
                <a:gd name="T15" fmla="*/ 135 h 808"/>
                <a:gd name="T16" fmla="*/ 864 w 879"/>
                <a:gd name="T17" fmla="*/ 128 h 808"/>
                <a:gd name="T18" fmla="*/ 868 w 879"/>
                <a:gd name="T19" fmla="*/ 121 h 808"/>
                <a:gd name="T20" fmla="*/ 872 w 879"/>
                <a:gd name="T21" fmla="*/ 114 h 808"/>
                <a:gd name="T22" fmla="*/ 875 w 879"/>
                <a:gd name="T23" fmla="*/ 106 h 808"/>
                <a:gd name="T24" fmla="*/ 877 w 879"/>
                <a:gd name="T25" fmla="*/ 99 h 808"/>
                <a:gd name="T26" fmla="*/ 878 w 879"/>
                <a:gd name="T27" fmla="*/ 91 h 808"/>
                <a:gd name="T28" fmla="*/ 879 w 879"/>
                <a:gd name="T29" fmla="*/ 83 h 808"/>
                <a:gd name="T30" fmla="*/ 878 w 879"/>
                <a:gd name="T31" fmla="*/ 76 h 808"/>
                <a:gd name="T32" fmla="*/ 877 w 879"/>
                <a:gd name="T33" fmla="*/ 69 h 808"/>
                <a:gd name="T34" fmla="*/ 875 w 879"/>
                <a:gd name="T35" fmla="*/ 61 h 808"/>
                <a:gd name="T36" fmla="*/ 873 w 879"/>
                <a:gd name="T37" fmla="*/ 54 h 808"/>
                <a:gd name="T38" fmla="*/ 870 w 879"/>
                <a:gd name="T39" fmla="*/ 48 h 808"/>
                <a:gd name="T40" fmla="*/ 866 w 879"/>
                <a:gd name="T41" fmla="*/ 41 h 808"/>
                <a:gd name="T42" fmla="*/ 862 w 879"/>
                <a:gd name="T43" fmla="*/ 35 h 808"/>
                <a:gd name="T44" fmla="*/ 857 w 879"/>
                <a:gd name="T45" fmla="*/ 28 h 808"/>
                <a:gd name="T46" fmla="*/ 852 w 879"/>
                <a:gd name="T47" fmla="*/ 23 h 808"/>
                <a:gd name="T48" fmla="*/ 846 w 879"/>
                <a:gd name="T49" fmla="*/ 18 h 808"/>
                <a:gd name="T50" fmla="*/ 840 w 879"/>
                <a:gd name="T51" fmla="*/ 13 h 808"/>
                <a:gd name="T52" fmla="*/ 834 w 879"/>
                <a:gd name="T53" fmla="*/ 9 h 808"/>
                <a:gd name="T54" fmla="*/ 827 w 879"/>
                <a:gd name="T55" fmla="*/ 6 h 808"/>
                <a:gd name="T56" fmla="*/ 820 w 879"/>
                <a:gd name="T57" fmla="*/ 3 h 808"/>
                <a:gd name="T58" fmla="*/ 813 w 879"/>
                <a:gd name="T59" fmla="*/ 1 h 808"/>
                <a:gd name="T60" fmla="*/ 804 w 879"/>
                <a:gd name="T61" fmla="*/ 0 h 808"/>
                <a:gd name="T62" fmla="*/ 797 w 879"/>
                <a:gd name="T63" fmla="*/ 0 h 808"/>
                <a:gd name="T64" fmla="*/ 789 w 879"/>
                <a:gd name="T65" fmla="*/ 0 h 808"/>
                <a:gd name="T66" fmla="*/ 781 w 879"/>
                <a:gd name="T67" fmla="*/ 1 h 808"/>
                <a:gd name="T68" fmla="*/ 774 w 879"/>
                <a:gd name="T69" fmla="*/ 3 h 808"/>
                <a:gd name="T70" fmla="*/ 766 w 879"/>
                <a:gd name="T71" fmla="*/ 6 h 808"/>
                <a:gd name="T72" fmla="*/ 758 w 879"/>
                <a:gd name="T73" fmla="*/ 10 h 808"/>
                <a:gd name="T74" fmla="*/ 750 w 879"/>
                <a:gd name="T75" fmla="*/ 16 h 808"/>
                <a:gd name="T76" fmla="*/ 743 w 879"/>
                <a:gd name="T77" fmla="*/ 22 h 808"/>
                <a:gd name="T78" fmla="*/ 796 w 879"/>
                <a:gd name="T79" fmla="*/ 1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9"/>
                <a:gd name="T121" fmla="*/ 0 h 808"/>
                <a:gd name="T122" fmla="*/ 879 w 879"/>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9" h="808">
                  <a:moveTo>
                    <a:pt x="796" y="1"/>
                  </a:moveTo>
                  <a:lnTo>
                    <a:pt x="743" y="22"/>
                  </a:lnTo>
                  <a:lnTo>
                    <a:pt x="0" y="688"/>
                  </a:lnTo>
                  <a:lnTo>
                    <a:pt x="108" y="808"/>
                  </a:lnTo>
                  <a:lnTo>
                    <a:pt x="851" y="142"/>
                  </a:lnTo>
                  <a:lnTo>
                    <a:pt x="796" y="1"/>
                  </a:lnTo>
                  <a:lnTo>
                    <a:pt x="851" y="142"/>
                  </a:lnTo>
                  <a:lnTo>
                    <a:pt x="858" y="135"/>
                  </a:lnTo>
                  <a:lnTo>
                    <a:pt x="864" y="128"/>
                  </a:lnTo>
                  <a:lnTo>
                    <a:pt x="868" y="121"/>
                  </a:lnTo>
                  <a:lnTo>
                    <a:pt x="872" y="114"/>
                  </a:lnTo>
                  <a:lnTo>
                    <a:pt x="875" y="106"/>
                  </a:lnTo>
                  <a:lnTo>
                    <a:pt x="877" y="99"/>
                  </a:lnTo>
                  <a:lnTo>
                    <a:pt x="878" y="91"/>
                  </a:lnTo>
                  <a:lnTo>
                    <a:pt x="879" y="83"/>
                  </a:lnTo>
                  <a:lnTo>
                    <a:pt x="878" y="76"/>
                  </a:lnTo>
                  <a:lnTo>
                    <a:pt x="877" y="69"/>
                  </a:lnTo>
                  <a:lnTo>
                    <a:pt x="875" y="61"/>
                  </a:lnTo>
                  <a:lnTo>
                    <a:pt x="873" y="54"/>
                  </a:lnTo>
                  <a:lnTo>
                    <a:pt x="870" y="48"/>
                  </a:lnTo>
                  <a:lnTo>
                    <a:pt x="866" y="41"/>
                  </a:lnTo>
                  <a:lnTo>
                    <a:pt x="862" y="35"/>
                  </a:lnTo>
                  <a:lnTo>
                    <a:pt x="857" y="28"/>
                  </a:lnTo>
                  <a:lnTo>
                    <a:pt x="852" y="23"/>
                  </a:lnTo>
                  <a:lnTo>
                    <a:pt x="846" y="18"/>
                  </a:lnTo>
                  <a:lnTo>
                    <a:pt x="840" y="13"/>
                  </a:lnTo>
                  <a:lnTo>
                    <a:pt x="834" y="9"/>
                  </a:lnTo>
                  <a:lnTo>
                    <a:pt x="827" y="6"/>
                  </a:lnTo>
                  <a:lnTo>
                    <a:pt x="820" y="3"/>
                  </a:lnTo>
                  <a:lnTo>
                    <a:pt x="813" y="1"/>
                  </a:lnTo>
                  <a:lnTo>
                    <a:pt x="804" y="0"/>
                  </a:lnTo>
                  <a:lnTo>
                    <a:pt x="797" y="0"/>
                  </a:lnTo>
                  <a:lnTo>
                    <a:pt x="789" y="0"/>
                  </a:lnTo>
                  <a:lnTo>
                    <a:pt x="781" y="1"/>
                  </a:lnTo>
                  <a:lnTo>
                    <a:pt x="774" y="3"/>
                  </a:lnTo>
                  <a:lnTo>
                    <a:pt x="766" y="6"/>
                  </a:lnTo>
                  <a:lnTo>
                    <a:pt x="758" y="10"/>
                  </a:lnTo>
                  <a:lnTo>
                    <a:pt x="750" y="16"/>
                  </a:lnTo>
                  <a:lnTo>
                    <a:pt x="743" y="22"/>
                  </a:lnTo>
                  <a:lnTo>
                    <a:pt x="796" y="1"/>
                  </a:lnTo>
                  <a:close/>
                </a:path>
              </a:pathLst>
            </a:custGeom>
            <a:solidFill>
              <a:srgbClr val="ADD7E7"/>
            </a:solidFill>
            <a:ln w="9525">
              <a:noFill/>
              <a:round/>
              <a:headEnd/>
              <a:tailEnd/>
            </a:ln>
          </p:spPr>
          <p:txBody>
            <a:bodyPr/>
            <a:lstStyle/>
            <a:p>
              <a:endParaRPr lang="es-ES"/>
            </a:p>
          </p:txBody>
        </p:sp>
        <p:sp>
          <p:nvSpPr>
            <p:cNvPr id="179287" name="Freeform 225"/>
            <p:cNvSpPr>
              <a:spLocks/>
            </p:cNvSpPr>
            <p:nvPr/>
          </p:nvSpPr>
          <p:spPr bwMode="auto">
            <a:xfrm>
              <a:off x="1163" y="2584"/>
              <a:ext cx="136" cy="6"/>
            </a:xfrm>
            <a:custGeom>
              <a:avLst/>
              <a:gdLst>
                <a:gd name="T0" fmla="*/ 3771 w 3794"/>
                <a:gd name="T1" fmla="*/ 138 h 163"/>
                <a:gd name="T2" fmla="*/ 3714 w 3794"/>
                <a:gd name="T3" fmla="*/ 0 h 163"/>
                <a:gd name="T4" fmla="*/ 0 w 3794"/>
                <a:gd name="T5" fmla="*/ 0 h 163"/>
                <a:gd name="T6" fmla="*/ 0 w 3794"/>
                <a:gd name="T7" fmla="*/ 163 h 163"/>
                <a:gd name="T8" fmla="*/ 3714 w 3794"/>
                <a:gd name="T9" fmla="*/ 163 h 163"/>
                <a:gd name="T10" fmla="*/ 3771 w 3794"/>
                <a:gd name="T11" fmla="*/ 138 h 163"/>
                <a:gd name="T12" fmla="*/ 3714 w 3794"/>
                <a:gd name="T13" fmla="*/ 163 h 163"/>
                <a:gd name="T14" fmla="*/ 3723 w 3794"/>
                <a:gd name="T15" fmla="*/ 163 h 163"/>
                <a:gd name="T16" fmla="*/ 3733 w 3794"/>
                <a:gd name="T17" fmla="*/ 161 h 163"/>
                <a:gd name="T18" fmla="*/ 3741 w 3794"/>
                <a:gd name="T19" fmla="*/ 159 h 163"/>
                <a:gd name="T20" fmla="*/ 3749 w 3794"/>
                <a:gd name="T21" fmla="*/ 156 h 163"/>
                <a:gd name="T22" fmla="*/ 3756 w 3794"/>
                <a:gd name="T23" fmla="*/ 151 h 163"/>
                <a:gd name="T24" fmla="*/ 3763 w 3794"/>
                <a:gd name="T25" fmla="*/ 147 h 163"/>
                <a:gd name="T26" fmla="*/ 3769 w 3794"/>
                <a:gd name="T27" fmla="*/ 142 h 163"/>
                <a:gd name="T28" fmla="*/ 3774 w 3794"/>
                <a:gd name="T29" fmla="*/ 137 h 163"/>
                <a:gd name="T30" fmla="*/ 3779 w 3794"/>
                <a:gd name="T31" fmla="*/ 131 h 163"/>
                <a:gd name="T32" fmla="*/ 3783 w 3794"/>
                <a:gd name="T33" fmla="*/ 125 h 163"/>
                <a:gd name="T34" fmla="*/ 3786 w 3794"/>
                <a:gd name="T35" fmla="*/ 118 h 163"/>
                <a:gd name="T36" fmla="*/ 3789 w 3794"/>
                <a:gd name="T37" fmla="*/ 111 h 163"/>
                <a:gd name="T38" fmla="*/ 3791 w 3794"/>
                <a:gd name="T39" fmla="*/ 104 h 163"/>
                <a:gd name="T40" fmla="*/ 3793 w 3794"/>
                <a:gd name="T41" fmla="*/ 96 h 163"/>
                <a:gd name="T42" fmla="*/ 3794 w 3794"/>
                <a:gd name="T43" fmla="*/ 89 h 163"/>
                <a:gd name="T44" fmla="*/ 3794 w 3794"/>
                <a:gd name="T45" fmla="*/ 81 h 163"/>
                <a:gd name="T46" fmla="*/ 3794 w 3794"/>
                <a:gd name="T47" fmla="*/ 74 h 163"/>
                <a:gd name="T48" fmla="*/ 3793 w 3794"/>
                <a:gd name="T49" fmla="*/ 66 h 163"/>
                <a:gd name="T50" fmla="*/ 3791 w 3794"/>
                <a:gd name="T51" fmla="*/ 59 h 163"/>
                <a:gd name="T52" fmla="*/ 3789 w 3794"/>
                <a:gd name="T53" fmla="*/ 52 h 163"/>
                <a:gd name="T54" fmla="*/ 3786 w 3794"/>
                <a:gd name="T55" fmla="*/ 45 h 163"/>
                <a:gd name="T56" fmla="*/ 3783 w 3794"/>
                <a:gd name="T57" fmla="*/ 38 h 163"/>
                <a:gd name="T58" fmla="*/ 3779 w 3794"/>
                <a:gd name="T59" fmla="*/ 32 h 163"/>
                <a:gd name="T60" fmla="*/ 3774 w 3794"/>
                <a:gd name="T61" fmla="*/ 25 h 163"/>
                <a:gd name="T62" fmla="*/ 3769 w 3794"/>
                <a:gd name="T63" fmla="*/ 20 h 163"/>
                <a:gd name="T64" fmla="*/ 3763 w 3794"/>
                <a:gd name="T65" fmla="*/ 15 h 163"/>
                <a:gd name="T66" fmla="*/ 3756 w 3794"/>
                <a:gd name="T67" fmla="*/ 10 h 163"/>
                <a:gd name="T68" fmla="*/ 3749 w 3794"/>
                <a:gd name="T69" fmla="*/ 7 h 163"/>
                <a:gd name="T70" fmla="*/ 3741 w 3794"/>
                <a:gd name="T71" fmla="*/ 4 h 163"/>
                <a:gd name="T72" fmla="*/ 3733 w 3794"/>
                <a:gd name="T73" fmla="*/ 2 h 163"/>
                <a:gd name="T74" fmla="*/ 3723 w 3794"/>
                <a:gd name="T75" fmla="*/ 0 h 163"/>
                <a:gd name="T76" fmla="*/ 3714 w 3794"/>
                <a:gd name="T77" fmla="*/ 0 h 163"/>
                <a:gd name="T78" fmla="*/ 3771 w 3794"/>
                <a:gd name="T79" fmla="*/ 138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94"/>
                <a:gd name="T121" fmla="*/ 0 h 163"/>
                <a:gd name="T122" fmla="*/ 3794 w 3794"/>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94" h="163">
                  <a:moveTo>
                    <a:pt x="3771" y="138"/>
                  </a:moveTo>
                  <a:lnTo>
                    <a:pt x="3714" y="0"/>
                  </a:lnTo>
                  <a:lnTo>
                    <a:pt x="0" y="0"/>
                  </a:lnTo>
                  <a:lnTo>
                    <a:pt x="0" y="163"/>
                  </a:lnTo>
                  <a:lnTo>
                    <a:pt x="3714" y="163"/>
                  </a:lnTo>
                  <a:lnTo>
                    <a:pt x="3771" y="138"/>
                  </a:lnTo>
                  <a:lnTo>
                    <a:pt x="3714" y="163"/>
                  </a:lnTo>
                  <a:lnTo>
                    <a:pt x="3723" y="163"/>
                  </a:lnTo>
                  <a:lnTo>
                    <a:pt x="3733" y="161"/>
                  </a:lnTo>
                  <a:lnTo>
                    <a:pt x="3741" y="159"/>
                  </a:lnTo>
                  <a:lnTo>
                    <a:pt x="3749" y="156"/>
                  </a:lnTo>
                  <a:lnTo>
                    <a:pt x="3756" y="151"/>
                  </a:lnTo>
                  <a:lnTo>
                    <a:pt x="3763" y="147"/>
                  </a:lnTo>
                  <a:lnTo>
                    <a:pt x="3769" y="142"/>
                  </a:lnTo>
                  <a:lnTo>
                    <a:pt x="3774" y="137"/>
                  </a:lnTo>
                  <a:lnTo>
                    <a:pt x="3779" y="131"/>
                  </a:lnTo>
                  <a:lnTo>
                    <a:pt x="3783" y="125"/>
                  </a:lnTo>
                  <a:lnTo>
                    <a:pt x="3786" y="118"/>
                  </a:lnTo>
                  <a:lnTo>
                    <a:pt x="3789" y="111"/>
                  </a:lnTo>
                  <a:lnTo>
                    <a:pt x="3791" y="104"/>
                  </a:lnTo>
                  <a:lnTo>
                    <a:pt x="3793" y="96"/>
                  </a:lnTo>
                  <a:lnTo>
                    <a:pt x="3794" y="89"/>
                  </a:lnTo>
                  <a:lnTo>
                    <a:pt x="3794" y="81"/>
                  </a:lnTo>
                  <a:lnTo>
                    <a:pt x="3794" y="74"/>
                  </a:lnTo>
                  <a:lnTo>
                    <a:pt x="3793" y="66"/>
                  </a:lnTo>
                  <a:lnTo>
                    <a:pt x="3791" y="59"/>
                  </a:lnTo>
                  <a:lnTo>
                    <a:pt x="3789" y="52"/>
                  </a:lnTo>
                  <a:lnTo>
                    <a:pt x="3786" y="45"/>
                  </a:lnTo>
                  <a:lnTo>
                    <a:pt x="3783" y="38"/>
                  </a:lnTo>
                  <a:lnTo>
                    <a:pt x="3779" y="32"/>
                  </a:lnTo>
                  <a:lnTo>
                    <a:pt x="3774" y="25"/>
                  </a:lnTo>
                  <a:lnTo>
                    <a:pt x="3769" y="20"/>
                  </a:lnTo>
                  <a:lnTo>
                    <a:pt x="3763" y="15"/>
                  </a:lnTo>
                  <a:lnTo>
                    <a:pt x="3756" y="10"/>
                  </a:lnTo>
                  <a:lnTo>
                    <a:pt x="3749" y="7"/>
                  </a:lnTo>
                  <a:lnTo>
                    <a:pt x="3741" y="4"/>
                  </a:lnTo>
                  <a:lnTo>
                    <a:pt x="3733" y="2"/>
                  </a:lnTo>
                  <a:lnTo>
                    <a:pt x="3723" y="0"/>
                  </a:lnTo>
                  <a:lnTo>
                    <a:pt x="3714" y="0"/>
                  </a:lnTo>
                  <a:lnTo>
                    <a:pt x="3771" y="138"/>
                  </a:lnTo>
                  <a:close/>
                </a:path>
              </a:pathLst>
            </a:custGeom>
            <a:solidFill>
              <a:srgbClr val="ADD7E7"/>
            </a:solidFill>
            <a:ln w="9525">
              <a:noFill/>
              <a:round/>
              <a:headEnd/>
              <a:tailEnd/>
            </a:ln>
          </p:spPr>
          <p:txBody>
            <a:bodyPr/>
            <a:lstStyle/>
            <a:p>
              <a:endParaRPr lang="es-ES"/>
            </a:p>
          </p:txBody>
        </p:sp>
        <p:sp>
          <p:nvSpPr>
            <p:cNvPr id="179288" name="Freeform 226"/>
            <p:cNvSpPr>
              <a:spLocks/>
            </p:cNvSpPr>
            <p:nvPr/>
          </p:nvSpPr>
          <p:spPr bwMode="auto">
            <a:xfrm>
              <a:off x="1269" y="2585"/>
              <a:ext cx="29" cy="29"/>
            </a:xfrm>
            <a:custGeom>
              <a:avLst/>
              <a:gdLst>
                <a:gd name="T0" fmla="*/ 81 w 799"/>
                <a:gd name="T1" fmla="*/ 804 h 805"/>
                <a:gd name="T2" fmla="*/ 138 w 799"/>
                <a:gd name="T3" fmla="*/ 780 h 805"/>
                <a:gd name="T4" fmla="*/ 799 w 799"/>
                <a:gd name="T5" fmla="*/ 114 h 805"/>
                <a:gd name="T6" fmla="*/ 684 w 799"/>
                <a:gd name="T7" fmla="*/ 0 h 805"/>
                <a:gd name="T8" fmla="*/ 25 w 799"/>
                <a:gd name="T9" fmla="*/ 666 h 805"/>
                <a:gd name="T10" fmla="*/ 81 w 799"/>
                <a:gd name="T11" fmla="*/ 804 h 805"/>
                <a:gd name="T12" fmla="*/ 25 w 799"/>
                <a:gd name="T13" fmla="*/ 666 h 805"/>
                <a:gd name="T14" fmla="*/ 18 w 799"/>
                <a:gd name="T15" fmla="*/ 673 h 805"/>
                <a:gd name="T16" fmla="*/ 12 w 799"/>
                <a:gd name="T17" fmla="*/ 680 h 805"/>
                <a:gd name="T18" fmla="*/ 8 w 799"/>
                <a:gd name="T19" fmla="*/ 688 h 805"/>
                <a:gd name="T20" fmla="*/ 5 w 799"/>
                <a:gd name="T21" fmla="*/ 696 h 805"/>
                <a:gd name="T22" fmla="*/ 2 w 799"/>
                <a:gd name="T23" fmla="*/ 703 h 805"/>
                <a:gd name="T24" fmla="*/ 0 w 799"/>
                <a:gd name="T25" fmla="*/ 711 h 805"/>
                <a:gd name="T26" fmla="*/ 0 w 799"/>
                <a:gd name="T27" fmla="*/ 719 h 805"/>
                <a:gd name="T28" fmla="*/ 0 w 799"/>
                <a:gd name="T29" fmla="*/ 726 h 805"/>
                <a:gd name="T30" fmla="*/ 1 w 799"/>
                <a:gd name="T31" fmla="*/ 734 h 805"/>
                <a:gd name="T32" fmla="*/ 2 w 799"/>
                <a:gd name="T33" fmla="*/ 741 h 805"/>
                <a:gd name="T34" fmla="*/ 4 w 799"/>
                <a:gd name="T35" fmla="*/ 748 h 805"/>
                <a:gd name="T36" fmla="*/ 7 w 799"/>
                <a:gd name="T37" fmla="*/ 755 h 805"/>
                <a:gd name="T38" fmla="*/ 11 w 799"/>
                <a:gd name="T39" fmla="*/ 763 h 805"/>
                <a:gd name="T40" fmla="*/ 15 w 799"/>
                <a:gd name="T41" fmla="*/ 769 h 805"/>
                <a:gd name="T42" fmla="*/ 20 w 799"/>
                <a:gd name="T43" fmla="*/ 775 h 805"/>
                <a:gd name="T44" fmla="*/ 25 w 799"/>
                <a:gd name="T45" fmla="*/ 780 h 805"/>
                <a:gd name="T46" fmla="*/ 30 w 799"/>
                <a:gd name="T47" fmla="*/ 785 h 805"/>
                <a:gd name="T48" fmla="*/ 36 w 799"/>
                <a:gd name="T49" fmla="*/ 790 h 805"/>
                <a:gd name="T50" fmla="*/ 43 w 799"/>
                <a:gd name="T51" fmla="*/ 794 h 805"/>
                <a:gd name="T52" fmla="*/ 49 w 799"/>
                <a:gd name="T53" fmla="*/ 798 h 805"/>
                <a:gd name="T54" fmla="*/ 56 w 799"/>
                <a:gd name="T55" fmla="*/ 800 h 805"/>
                <a:gd name="T56" fmla="*/ 63 w 799"/>
                <a:gd name="T57" fmla="*/ 803 h 805"/>
                <a:gd name="T58" fmla="*/ 71 w 799"/>
                <a:gd name="T59" fmla="*/ 804 h 805"/>
                <a:gd name="T60" fmla="*/ 78 w 799"/>
                <a:gd name="T61" fmla="*/ 805 h 805"/>
                <a:gd name="T62" fmla="*/ 86 w 799"/>
                <a:gd name="T63" fmla="*/ 805 h 805"/>
                <a:gd name="T64" fmla="*/ 93 w 799"/>
                <a:gd name="T65" fmla="*/ 804 h 805"/>
                <a:gd name="T66" fmla="*/ 101 w 799"/>
                <a:gd name="T67" fmla="*/ 803 h 805"/>
                <a:gd name="T68" fmla="*/ 109 w 799"/>
                <a:gd name="T69" fmla="*/ 800 h 805"/>
                <a:gd name="T70" fmla="*/ 116 w 799"/>
                <a:gd name="T71" fmla="*/ 797 h 805"/>
                <a:gd name="T72" fmla="*/ 124 w 799"/>
                <a:gd name="T73" fmla="*/ 792 h 805"/>
                <a:gd name="T74" fmla="*/ 131 w 799"/>
                <a:gd name="T75" fmla="*/ 787 h 805"/>
                <a:gd name="T76" fmla="*/ 138 w 799"/>
                <a:gd name="T77" fmla="*/ 780 h 805"/>
                <a:gd name="T78" fmla="*/ 81 w 799"/>
                <a:gd name="T79" fmla="*/ 804 h 8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9"/>
                <a:gd name="T121" fmla="*/ 0 h 805"/>
                <a:gd name="T122" fmla="*/ 799 w 799"/>
                <a:gd name="T123" fmla="*/ 805 h 8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9" h="805">
                  <a:moveTo>
                    <a:pt x="81" y="804"/>
                  </a:moveTo>
                  <a:lnTo>
                    <a:pt x="138" y="780"/>
                  </a:lnTo>
                  <a:lnTo>
                    <a:pt x="799" y="114"/>
                  </a:lnTo>
                  <a:lnTo>
                    <a:pt x="684" y="0"/>
                  </a:lnTo>
                  <a:lnTo>
                    <a:pt x="25" y="666"/>
                  </a:lnTo>
                  <a:lnTo>
                    <a:pt x="81" y="804"/>
                  </a:lnTo>
                  <a:lnTo>
                    <a:pt x="25" y="666"/>
                  </a:lnTo>
                  <a:lnTo>
                    <a:pt x="18" y="673"/>
                  </a:lnTo>
                  <a:lnTo>
                    <a:pt x="12" y="680"/>
                  </a:lnTo>
                  <a:lnTo>
                    <a:pt x="8" y="688"/>
                  </a:lnTo>
                  <a:lnTo>
                    <a:pt x="5" y="696"/>
                  </a:lnTo>
                  <a:lnTo>
                    <a:pt x="2" y="703"/>
                  </a:lnTo>
                  <a:lnTo>
                    <a:pt x="0" y="711"/>
                  </a:lnTo>
                  <a:lnTo>
                    <a:pt x="0" y="719"/>
                  </a:lnTo>
                  <a:lnTo>
                    <a:pt x="0" y="726"/>
                  </a:lnTo>
                  <a:lnTo>
                    <a:pt x="1" y="734"/>
                  </a:lnTo>
                  <a:lnTo>
                    <a:pt x="2" y="741"/>
                  </a:lnTo>
                  <a:lnTo>
                    <a:pt x="4" y="748"/>
                  </a:lnTo>
                  <a:lnTo>
                    <a:pt x="7" y="755"/>
                  </a:lnTo>
                  <a:lnTo>
                    <a:pt x="11" y="763"/>
                  </a:lnTo>
                  <a:lnTo>
                    <a:pt x="15" y="769"/>
                  </a:lnTo>
                  <a:lnTo>
                    <a:pt x="20" y="775"/>
                  </a:lnTo>
                  <a:lnTo>
                    <a:pt x="25" y="780"/>
                  </a:lnTo>
                  <a:lnTo>
                    <a:pt x="30" y="785"/>
                  </a:lnTo>
                  <a:lnTo>
                    <a:pt x="36" y="790"/>
                  </a:lnTo>
                  <a:lnTo>
                    <a:pt x="43" y="794"/>
                  </a:lnTo>
                  <a:lnTo>
                    <a:pt x="49" y="798"/>
                  </a:lnTo>
                  <a:lnTo>
                    <a:pt x="56" y="800"/>
                  </a:lnTo>
                  <a:lnTo>
                    <a:pt x="63" y="803"/>
                  </a:lnTo>
                  <a:lnTo>
                    <a:pt x="71" y="804"/>
                  </a:lnTo>
                  <a:lnTo>
                    <a:pt x="78" y="805"/>
                  </a:lnTo>
                  <a:lnTo>
                    <a:pt x="86" y="805"/>
                  </a:lnTo>
                  <a:lnTo>
                    <a:pt x="93" y="804"/>
                  </a:lnTo>
                  <a:lnTo>
                    <a:pt x="101" y="803"/>
                  </a:lnTo>
                  <a:lnTo>
                    <a:pt x="109" y="800"/>
                  </a:lnTo>
                  <a:lnTo>
                    <a:pt x="116" y="797"/>
                  </a:lnTo>
                  <a:lnTo>
                    <a:pt x="124" y="792"/>
                  </a:lnTo>
                  <a:lnTo>
                    <a:pt x="131" y="787"/>
                  </a:lnTo>
                  <a:lnTo>
                    <a:pt x="138" y="780"/>
                  </a:lnTo>
                  <a:lnTo>
                    <a:pt x="81" y="804"/>
                  </a:lnTo>
                  <a:close/>
                </a:path>
              </a:pathLst>
            </a:custGeom>
            <a:solidFill>
              <a:srgbClr val="ADD7E7"/>
            </a:solidFill>
            <a:ln w="9525">
              <a:noFill/>
              <a:round/>
              <a:headEnd/>
              <a:tailEnd/>
            </a:ln>
          </p:spPr>
          <p:txBody>
            <a:bodyPr/>
            <a:lstStyle/>
            <a:p>
              <a:endParaRPr lang="es-ES"/>
            </a:p>
          </p:txBody>
        </p:sp>
        <p:sp>
          <p:nvSpPr>
            <p:cNvPr id="179289" name="Rectangle 227"/>
            <p:cNvSpPr>
              <a:spLocks noChangeArrowheads="1"/>
            </p:cNvSpPr>
            <p:nvPr/>
          </p:nvSpPr>
          <p:spPr bwMode="auto">
            <a:xfrm>
              <a:off x="1137" y="2611"/>
              <a:ext cx="135" cy="273"/>
            </a:xfrm>
            <a:prstGeom prst="rect">
              <a:avLst/>
            </a:prstGeom>
            <a:solidFill>
              <a:srgbClr val="1C97CD"/>
            </a:solidFill>
            <a:ln w="9525">
              <a:noFill/>
              <a:miter lim="800000"/>
              <a:headEnd/>
              <a:tailEnd/>
            </a:ln>
          </p:spPr>
          <p:txBody>
            <a:bodyPr/>
            <a:lstStyle/>
            <a:p>
              <a:endParaRPr lang="es-ES"/>
            </a:p>
          </p:txBody>
        </p:sp>
        <p:sp>
          <p:nvSpPr>
            <p:cNvPr id="179290" name="Freeform 228"/>
            <p:cNvSpPr>
              <a:spLocks/>
            </p:cNvSpPr>
            <p:nvPr/>
          </p:nvSpPr>
          <p:spPr bwMode="auto">
            <a:xfrm>
              <a:off x="1134" y="2611"/>
              <a:ext cx="5" cy="276"/>
            </a:xfrm>
            <a:custGeom>
              <a:avLst/>
              <a:gdLst>
                <a:gd name="T0" fmla="*/ 81 w 162"/>
                <a:gd name="T1" fmla="*/ 7732 h 7732"/>
                <a:gd name="T2" fmla="*/ 162 w 162"/>
                <a:gd name="T3" fmla="*/ 7650 h 7732"/>
                <a:gd name="T4" fmla="*/ 162 w 162"/>
                <a:gd name="T5" fmla="*/ 0 h 7732"/>
                <a:gd name="T6" fmla="*/ 0 w 162"/>
                <a:gd name="T7" fmla="*/ 0 h 7732"/>
                <a:gd name="T8" fmla="*/ 0 w 162"/>
                <a:gd name="T9" fmla="*/ 7650 h 7732"/>
                <a:gd name="T10" fmla="*/ 81 w 162"/>
                <a:gd name="T11" fmla="*/ 7732 h 7732"/>
                <a:gd name="T12" fmla="*/ 0 w 162"/>
                <a:gd name="T13" fmla="*/ 7650 h 7732"/>
                <a:gd name="T14" fmla="*/ 1 w 162"/>
                <a:gd name="T15" fmla="*/ 7660 h 7732"/>
                <a:gd name="T16" fmla="*/ 2 w 162"/>
                <a:gd name="T17" fmla="*/ 7669 h 7732"/>
                <a:gd name="T18" fmla="*/ 4 w 162"/>
                <a:gd name="T19" fmla="*/ 7678 h 7732"/>
                <a:gd name="T20" fmla="*/ 7 w 162"/>
                <a:gd name="T21" fmla="*/ 7685 h 7732"/>
                <a:gd name="T22" fmla="*/ 11 w 162"/>
                <a:gd name="T23" fmla="*/ 7693 h 7732"/>
                <a:gd name="T24" fmla="*/ 15 w 162"/>
                <a:gd name="T25" fmla="*/ 7699 h 7732"/>
                <a:gd name="T26" fmla="*/ 20 w 162"/>
                <a:gd name="T27" fmla="*/ 7705 h 7732"/>
                <a:gd name="T28" fmla="*/ 26 w 162"/>
                <a:gd name="T29" fmla="*/ 7711 h 7732"/>
                <a:gd name="T30" fmla="*/ 31 w 162"/>
                <a:gd name="T31" fmla="*/ 7715 h 7732"/>
                <a:gd name="T32" fmla="*/ 38 w 162"/>
                <a:gd name="T33" fmla="*/ 7719 h 7732"/>
                <a:gd name="T34" fmla="*/ 44 w 162"/>
                <a:gd name="T35" fmla="*/ 7723 h 7732"/>
                <a:gd name="T36" fmla="*/ 51 w 162"/>
                <a:gd name="T37" fmla="*/ 7727 h 7732"/>
                <a:gd name="T38" fmla="*/ 58 w 162"/>
                <a:gd name="T39" fmla="*/ 7729 h 7732"/>
                <a:gd name="T40" fmla="*/ 66 w 162"/>
                <a:gd name="T41" fmla="*/ 7731 h 7732"/>
                <a:gd name="T42" fmla="*/ 73 w 162"/>
                <a:gd name="T43" fmla="*/ 7731 h 7732"/>
                <a:gd name="T44" fmla="*/ 81 w 162"/>
                <a:gd name="T45" fmla="*/ 7732 h 7732"/>
                <a:gd name="T46" fmla="*/ 88 w 162"/>
                <a:gd name="T47" fmla="*/ 7731 h 7732"/>
                <a:gd name="T48" fmla="*/ 97 w 162"/>
                <a:gd name="T49" fmla="*/ 7731 h 7732"/>
                <a:gd name="T50" fmla="*/ 104 w 162"/>
                <a:gd name="T51" fmla="*/ 7729 h 7732"/>
                <a:gd name="T52" fmla="*/ 111 w 162"/>
                <a:gd name="T53" fmla="*/ 7727 h 7732"/>
                <a:gd name="T54" fmla="*/ 118 w 162"/>
                <a:gd name="T55" fmla="*/ 7723 h 7732"/>
                <a:gd name="T56" fmla="*/ 125 w 162"/>
                <a:gd name="T57" fmla="*/ 7719 h 7732"/>
                <a:gd name="T58" fmla="*/ 131 w 162"/>
                <a:gd name="T59" fmla="*/ 7715 h 7732"/>
                <a:gd name="T60" fmla="*/ 137 w 162"/>
                <a:gd name="T61" fmla="*/ 7711 h 7732"/>
                <a:gd name="T62" fmla="*/ 143 w 162"/>
                <a:gd name="T63" fmla="*/ 7705 h 7732"/>
                <a:gd name="T64" fmla="*/ 148 w 162"/>
                <a:gd name="T65" fmla="*/ 7699 h 7732"/>
                <a:gd name="T66" fmla="*/ 152 w 162"/>
                <a:gd name="T67" fmla="*/ 7693 h 7732"/>
                <a:gd name="T68" fmla="*/ 156 w 162"/>
                <a:gd name="T69" fmla="*/ 7685 h 7732"/>
                <a:gd name="T70" fmla="*/ 158 w 162"/>
                <a:gd name="T71" fmla="*/ 7678 h 7732"/>
                <a:gd name="T72" fmla="*/ 161 w 162"/>
                <a:gd name="T73" fmla="*/ 7669 h 7732"/>
                <a:gd name="T74" fmla="*/ 162 w 162"/>
                <a:gd name="T75" fmla="*/ 7660 h 7732"/>
                <a:gd name="T76" fmla="*/ 162 w 162"/>
                <a:gd name="T77" fmla="*/ 7650 h 7732"/>
                <a:gd name="T78" fmla="*/ 81 w 162"/>
                <a:gd name="T79" fmla="*/ 7732 h 77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2"/>
                <a:gd name="T122" fmla="*/ 162 w 162"/>
                <a:gd name="T123" fmla="*/ 7732 h 77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2">
                  <a:moveTo>
                    <a:pt x="81" y="7732"/>
                  </a:moveTo>
                  <a:lnTo>
                    <a:pt x="162" y="7650"/>
                  </a:lnTo>
                  <a:lnTo>
                    <a:pt x="162" y="0"/>
                  </a:lnTo>
                  <a:lnTo>
                    <a:pt x="0" y="0"/>
                  </a:lnTo>
                  <a:lnTo>
                    <a:pt x="0" y="7650"/>
                  </a:lnTo>
                  <a:lnTo>
                    <a:pt x="81" y="7732"/>
                  </a:lnTo>
                  <a:lnTo>
                    <a:pt x="0" y="7650"/>
                  </a:lnTo>
                  <a:lnTo>
                    <a:pt x="1" y="7660"/>
                  </a:lnTo>
                  <a:lnTo>
                    <a:pt x="2" y="7669"/>
                  </a:lnTo>
                  <a:lnTo>
                    <a:pt x="4" y="7678"/>
                  </a:lnTo>
                  <a:lnTo>
                    <a:pt x="7" y="7685"/>
                  </a:lnTo>
                  <a:lnTo>
                    <a:pt x="11" y="7693"/>
                  </a:lnTo>
                  <a:lnTo>
                    <a:pt x="15" y="7699"/>
                  </a:lnTo>
                  <a:lnTo>
                    <a:pt x="20" y="7705"/>
                  </a:lnTo>
                  <a:lnTo>
                    <a:pt x="26" y="7711"/>
                  </a:lnTo>
                  <a:lnTo>
                    <a:pt x="31" y="7715"/>
                  </a:lnTo>
                  <a:lnTo>
                    <a:pt x="38" y="7719"/>
                  </a:lnTo>
                  <a:lnTo>
                    <a:pt x="44" y="7723"/>
                  </a:lnTo>
                  <a:lnTo>
                    <a:pt x="51" y="7727"/>
                  </a:lnTo>
                  <a:lnTo>
                    <a:pt x="58" y="7729"/>
                  </a:lnTo>
                  <a:lnTo>
                    <a:pt x="66" y="7731"/>
                  </a:lnTo>
                  <a:lnTo>
                    <a:pt x="73" y="7731"/>
                  </a:lnTo>
                  <a:lnTo>
                    <a:pt x="81" y="7732"/>
                  </a:lnTo>
                  <a:lnTo>
                    <a:pt x="88" y="7731"/>
                  </a:lnTo>
                  <a:lnTo>
                    <a:pt x="97" y="7731"/>
                  </a:lnTo>
                  <a:lnTo>
                    <a:pt x="104" y="7729"/>
                  </a:lnTo>
                  <a:lnTo>
                    <a:pt x="111" y="7727"/>
                  </a:lnTo>
                  <a:lnTo>
                    <a:pt x="118" y="7723"/>
                  </a:lnTo>
                  <a:lnTo>
                    <a:pt x="125" y="7719"/>
                  </a:lnTo>
                  <a:lnTo>
                    <a:pt x="131" y="7715"/>
                  </a:lnTo>
                  <a:lnTo>
                    <a:pt x="137" y="7711"/>
                  </a:lnTo>
                  <a:lnTo>
                    <a:pt x="143" y="7705"/>
                  </a:lnTo>
                  <a:lnTo>
                    <a:pt x="148" y="7699"/>
                  </a:lnTo>
                  <a:lnTo>
                    <a:pt x="152" y="7693"/>
                  </a:lnTo>
                  <a:lnTo>
                    <a:pt x="156" y="7685"/>
                  </a:lnTo>
                  <a:lnTo>
                    <a:pt x="158" y="7678"/>
                  </a:lnTo>
                  <a:lnTo>
                    <a:pt x="161" y="7669"/>
                  </a:lnTo>
                  <a:lnTo>
                    <a:pt x="162" y="7660"/>
                  </a:lnTo>
                  <a:lnTo>
                    <a:pt x="162" y="7650"/>
                  </a:lnTo>
                  <a:lnTo>
                    <a:pt x="81" y="7732"/>
                  </a:lnTo>
                  <a:close/>
                </a:path>
              </a:pathLst>
            </a:custGeom>
            <a:solidFill>
              <a:srgbClr val="ADD7E7"/>
            </a:solidFill>
            <a:ln w="9525">
              <a:noFill/>
              <a:round/>
              <a:headEnd/>
              <a:tailEnd/>
            </a:ln>
          </p:spPr>
          <p:txBody>
            <a:bodyPr/>
            <a:lstStyle/>
            <a:p>
              <a:endParaRPr lang="es-ES"/>
            </a:p>
          </p:txBody>
        </p:sp>
        <p:sp>
          <p:nvSpPr>
            <p:cNvPr id="179291" name="Freeform 229"/>
            <p:cNvSpPr>
              <a:spLocks/>
            </p:cNvSpPr>
            <p:nvPr/>
          </p:nvSpPr>
          <p:spPr bwMode="auto">
            <a:xfrm>
              <a:off x="1137" y="2881"/>
              <a:ext cx="138" cy="6"/>
            </a:xfrm>
            <a:custGeom>
              <a:avLst/>
              <a:gdLst>
                <a:gd name="T0" fmla="*/ 3877 w 3877"/>
                <a:gd name="T1" fmla="*/ 81 h 163"/>
                <a:gd name="T2" fmla="*/ 3795 w 3877"/>
                <a:gd name="T3" fmla="*/ 0 h 163"/>
                <a:gd name="T4" fmla="*/ 0 w 3877"/>
                <a:gd name="T5" fmla="*/ 0 h 163"/>
                <a:gd name="T6" fmla="*/ 0 w 3877"/>
                <a:gd name="T7" fmla="*/ 163 h 163"/>
                <a:gd name="T8" fmla="*/ 3795 w 3877"/>
                <a:gd name="T9" fmla="*/ 163 h 163"/>
                <a:gd name="T10" fmla="*/ 3877 w 3877"/>
                <a:gd name="T11" fmla="*/ 81 h 163"/>
                <a:gd name="T12" fmla="*/ 3795 w 3877"/>
                <a:gd name="T13" fmla="*/ 163 h 163"/>
                <a:gd name="T14" fmla="*/ 3805 w 3877"/>
                <a:gd name="T15" fmla="*/ 162 h 163"/>
                <a:gd name="T16" fmla="*/ 3814 w 3877"/>
                <a:gd name="T17" fmla="*/ 161 h 163"/>
                <a:gd name="T18" fmla="*/ 3823 w 3877"/>
                <a:gd name="T19" fmla="*/ 159 h 163"/>
                <a:gd name="T20" fmla="*/ 3831 w 3877"/>
                <a:gd name="T21" fmla="*/ 156 h 163"/>
                <a:gd name="T22" fmla="*/ 3838 w 3877"/>
                <a:gd name="T23" fmla="*/ 151 h 163"/>
                <a:gd name="T24" fmla="*/ 3845 w 3877"/>
                <a:gd name="T25" fmla="*/ 147 h 163"/>
                <a:gd name="T26" fmla="*/ 3850 w 3877"/>
                <a:gd name="T27" fmla="*/ 142 h 163"/>
                <a:gd name="T28" fmla="*/ 3856 w 3877"/>
                <a:gd name="T29" fmla="*/ 137 h 163"/>
                <a:gd name="T30" fmla="*/ 3862 w 3877"/>
                <a:gd name="T31" fmla="*/ 131 h 163"/>
                <a:gd name="T32" fmla="*/ 3866 w 3877"/>
                <a:gd name="T33" fmla="*/ 124 h 163"/>
                <a:gd name="T34" fmla="*/ 3869 w 3877"/>
                <a:gd name="T35" fmla="*/ 118 h 163"/>
                <a:gd name="T36" fmla="*/ 3872 w 3877"/>
                <a:gd name="T37" fmla="*/ 111 h 163"/>
                <a:gd name="T38" fmla="*/ 3874 w 3877"/>
                <a:gd name="T39" fmla="*/ 104 h 163"/>
                <a:gd name="T40" fmla="*/ 3876 w 3877"/>
                <a:gd name="T41" fmla="*/ 96 h 163"/>
                <a:gd name="T42" fmla="*/ 3877 w 3877"/>
                <a:gd name="T43" fmla="*/ 89 h 163"/>
                <a:gd name="T44" fmla="*/ 3877 w 3877"/>
                <a:gd name="T45" fmla="*/ 81 h 163"/>
                <a:gd name="T46" fmla="*/ 3877 w 3877"/>
                <a:gd name="T47" fmla="*/ 74 h 163"/>
                <a:gd name="T48" fmla="*/ 3876 w 3877"/>
                <a:gd name="T49" fmla="*/ 66 h 163"/>
                <a:gd name="T50" fmla="*/ 3874 w 3877"/>
                <a:gd name="T51" fmla="*/ 59 h 163"/>
                <a:gd name="T52" fmla="*/ 3872 w 3877"/>
                <a:gd name="T53" fmla="*/ 52 h 163"/>
                <a:gd name="T54" fmla="*/ 3869 w 3877"/>
                <a:gd name="T55" fmla="*/ 45 h 163"/>
                <a:gd name="T56" fmla="*/ 3866 w 3877"/>
                <a:gd name="T57" fmla="*/ 38 h 163"/>
                <a:gd name="T58" fmla="*/ 3862 w 3877"/>
                <a:gd name="T59" fmla="*/ 32 h 163"/>
                <a:gd name="T60" fmla="*/ 3856 w 3877"/>
                <a:gd name="T61" fmla="*/ 25 h 163"/>
                <a:gd name="T62" fmla="*/ 3850 w 3877"/>
                <a:gd name="T63" fmla="*/ 19 h 163"/>
                <a:gd name="T64" fmla="*/ 3845 w 3877"/>
                <a:gd name="T65" fmla="*/ 15 h 163"/>
                <a:gd name="T66" fmla="*/ 3838 w 3877"/>
                <a:gd name="T67" fmla="*/ 10 h 163"/>
                <a:gd name="T68" fmla="*/ 3831 w 3877"/>
                <a:gd name="T69" fmla="*/ 7 h 163"/>
                <a:gd name="T70" fmla="*/ 3823 w 3877"/>
                <a:gd name="T71" fmla="*/ 4 h 163"/>
                <a:gd name="T72" fmla="*/ 3814 w 3877"/>
                <a:gd name="T73" fmla="*/ 1 h 163"/>
                <a:gd name="T74" fmla="*/ 3805 w 3877"/>
                <a:gd name="T75" fmla="*/ 0 h 163"/>
                <a:gd name="T76" fmla="*/ 3795 w 3877"/>
                <a:gd name="T77" fmla="*/ 0 h 163"/>
                <a:gd name="T78" fmla="*/ 3877 w 3877"/>
                <a:gd name="T79" fmla="*/ 81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7"/>
                <a:gd name="T121" fmla="*/ 0 h 163"/>
                <a:gd name="T122" fmla="*/ 3877 w 3877"/>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7" h="163">
                  <a:moveTo>
                    <a:pt x="3877" y="81"/>
                  </a:moveTo>
                  <a:lnTo>
                    <a:pt x="3795" y="0"/>
                  </a:lnTo>
                  <a:lnTo>
                    <a:pt x="0" y="0"/>
                  </a:lnTo>
                  <a:lnTo>
                    <a:pt x="0" y="163"/>
                  </a:lnTo>
                  <a:lnTo>
                    <a:pt x="3795" y="163"/>
                  </a:lnTo>
                  <a:lnTo>
                    <a:pt x="3877" y="81"/>
                  </a:lnTo>
                  <a:lnTo>
                    <a:pt x="3795" y="163"/>
                  </a:lnTo>
                  <a:lnTo>
                    <a:pt x="3805" y="162"/>
                  </a:lnTo>
                  <a:lnTo>
                    <a:pt x="3814" y="161"/>
                  </a:lnTo>
                  <a:lnTo>
                    <a:pt x="3823" y="159"/>
                  </a:lnTo>
                  <a:lnTo>
                    <a:pt x="3831" y="156"/>
                  </a:lnTo>
                  <a:lnTo>
                    <a:pt x="3838" y="151"/>
                  </a:lnTo>
                  <a:lnTo>
                    <a:pt x="3845" y="147"/>
                  </a:lnTo>
                  <a:lnTo>
                    <a:pt x="3850" y="142"/>
                  </a:lnTo>
                  <a:lnTo>
                    <a:pt x="3856" y="137"/>
                  </a:lnTo>
                  <a:lnTo>
                    <a:pt x="3862" y="131"/>
                  </a:lnTo>
                  <a:lnTo>
                    <a:pt x="3866" y="124"/>
                  </a:lnTo>
                  <a:lnTo>
                    <a:pt x="3869" y="118"/>
                  </a:lnTo>
                  <a:lnTo>
                    <a:pt x="3872" y="111"/>
                  </a:lnTo>
                  <a:lnTo>
                    <a:pt x="3874" y="104"/>
                  </a:lnTo>
                  <a:lnTo>
                    <a:pt x="3876" y="96"/>
                  </a:lnTo>
                  <a:lnTo>
                    <a:pt x="3877" y="89"/>
                  </a:lnTo>
                  <a:lnTo>
                    <a:pt x="3877" y="81"/>
                  </a:lnTo>
                  <a:lnTo>
                    <a:pt x="3877" y="74"/>
                  </a:lnTo>
                  <a:lnTo>
                    <a:pt x="3876" y="66"/>
                  </a:lnTo>
                  <a:lnTo>
                    <a:pt x="3874" y="59"/>
                  </a:lnTo>
                  <a:lnTo>
                    <a:pt x="3872" y="52"/>
                  </a:lnTo>
                  <a:lnTo>
                    <a:pt x="3869" y="45"/>
                  </a:lnTo>
                  <a:lnTo>
                    <a:pt x="3866" y="38"/>
                  </a:lnTo>
                  <a:lnTo>
                    <a:pt x="3862" y="32"/>
                  </a:lnTo>
                  <a:lnTo>
                    <a:pt x="3856" y="25"/>
                  </a:lnTo>
                  <a:lnTo>
                    <a:pt x="3850" y="19"/>
                  </a:lnTo>
                  <a:lnTo>
                    <a:pt x="3845" y="15"/>
                  </a:lnTo>
                  <a:lnTo>
                    <a:pt x="3838" y="10"/>
                  </a:lnTo>
                  <a:lnTo>
                    <a:pt x="3831" y="7"/>
                  </a:lnTo>
                  <a:lnTo>
                    <a:pt x="3823" y="4"/>
                  </a:lnTo>
                  <a:lnTo>
                    <a:pt x="3814" y="1"/>
                  </a:lnTo>
                  <a:lnTo>
                    <a:pt x="3805" y="0"/>
                  </a:lnTo>
                  <a:lnTo>
                    <a:pt x="3795" y="0"/>
                  </a:lnTo>
                  <a:lnTo>
                    <a:pt x="3877" y="81"/>
                  </a:lnTo>
                  <a:close/>
                </a:path>
              </a:pathLst>
            </a:custGeom>
            <a:solidFill>
              <a:srgbClr val="ADD7E7"/>
            </a:solidFill>
            <a:ln w="9525">
              <a:noFill/>
              <a:round/>
              <a:headEnd/>
              <a:tailEnd/>
            </a:ln>
          </p:spPr>
          <p:txBody>
            <a:bodyPr/>
            <a:lstStyle/>
            <a:p>
              <a:endParaRPr lang="es-ES"/>
            </a:p>
          </p:txBody>
        </p:sp>
        <p:sp>
          <p:nvSpPr>
            <p:cNvPr id="179292" name="Freeform 230"/>
            <p:cNvSpPr>
              <a:spLocks/>
            </p:cNvSpPr>
            <p:nvPr/>
          </p:nvSpPr>
          <p:spPr bwMode="auto">
            <a:xfrm>
              <a:off x="1269" y="2608"/>
              <a:ext cx="6" cy="276"/>
            </a:xfrm>
            <a:custGeom>
              <a:avLst/>
              <a:gdLst>
                <a:gd name="T0" fmla="*/ 80 w 162"/>
                <a:gd name="T1" fmla="*/ 0 h 7730"/>
                <a:gd name="T2" fmla="*/ 0 w 162"/>
                <a:gd name="T3" fmla="*/ 80 h 7730"/>
                <a:gd name="T4" fmla="*/ 0 w 162"/>
                <a:gd name="T5" fmla="*/ 7730 h 7730"/>
                <a:gd name="T6" fmla="*/ 162 w 162"/>
                <a:gd name="T7" fmla="*/ 7730 h 7730"/>
                <a:gd name="T8" fmla="*/ 162 w 162"/>
                <a:gd name="T9" fmla="*/ 80 h 7730"/>
                <a:gd name="T10" fmla="*/ 80 w 162"/>
                <a:gd name="T11" fmla="*/ 0 h 7730"/>
                <a:gd name="T12" fmla="*/ 162 w 162"/>
                <a:gd name="T13" fmla="*/ 80 h 7730"/>
                <a:gd name="T14" fmla="*/ 162 w 162"/>
                <a:gd name="T15" fmla="*/ 71 h 7730"/>
                <a:gd name="T16" fmla="*/ 160 w 162"/>
                <a:gd name="T17" fmla="*/ 62 h 7730"/>
                <a:gd name="T18" fmla="*/ 158 w 162"/>
                <a:gd name="T19" fmla="*/ 53 h 7730"/>
                <a:gd name="T20" fmla="*/ 155 w 162"/>
                <a:gd name="T21" fmla="*/ 45 h 7730"/>
                <a:gd name="T22" fmla="*/ 151 w 162"/>
                <a:gd name="T23" fmla="*/ 38 h 7730"/>
                <a:gd name="T24" fmla="*/ 147 w 162"/>
                <a:gd name="T25" fmla="*/ 31 h 7730"/>
                <a:gd name="T26" fmla="*/ 141 w 162"/>
                <a:gd name="T27" fmla="*/ 25 h 7730"/>
                <a:gd name="T28" fmla="*/ 136 w 162"/>
                <a:gd name="T29" fmla="*/ 20 h 7730"/>
                <a:gd name="T30" fmla="*/ 130 w 162"/>
                <a:gd name="T31" fmla="*/ 15 h 7730"/>
                <a:gd name="T32" fmla="*/ 124 w 162"/>
                <a:gd name="T33" fmla="*/ 11 h 7730"/>
                <a:gd name="T34" fmla="*/ 117 w 162"/>
                <a:gd name="T35" fmla="*/ 8 h 7730"/>
                <a:gd name="T36" fmla="*/ 110 w 162"/>
                <a:gd name="T37" fmla="*/ 5 h 7730"/>
                <a:gd name="T38" fmla="*/ 103 w 162"/>
                <a:gd name="T39" fmla="*/ 3 h 7730"/>
                <a:gd name="T40" fmla="*/ 95 w 162"/>
                <a:gd name="T41" fmla="*/ 1 h 7730"/>
                <a:gd name="T42" fmla="*/ 88 w 162"/>
                <a:gd name="T43" fmla="*/ 0 h 7730"/>
                <a:gd name="T44" fmla="*/ 80 w 162"/>
                <a:gd name="T45" fmla="*/ 0 h 7730"/>
                <a:gd name="T46" fmla="*/ 73 w 162"/>
                <a:gd name="T47" fmla="*/ 0 h 7730"/>
                <a:gd name="T48" fmla="*/ 65 w 162"/>
                <a:gd name="T49" fmla="*/ 1 h 7730"/>
                <a:gd name="T50" fmla="*/ 58 w 162"/>
                <a:gd name="T51" fmla="*/ 3 h 7730"/>
                <a:gd name="T52" fmla="*/ 51 w 162"/>
                <a:gd name="T53" fmla="*/ 5 h 7730"/>
                <a:gd name="T54" fmla="*/ 44 w 162"/>
                <a:gd name="T55" fmla="*/ 8 h 7730"/>
                <a:gd name="T56" fmla="*/ 37 w 162"/>
                <a:gd name="T57" fmla="*/ 11 h 7730"/>
                <a:gd name="T58" fmla="*/ 31 w 162"/>
                <a:gd name="T59" fmla="*/ 15 h 7730"/>
                <a:gd name="T60" fmla="*/ 25 w 162"/>
                <a:gd name="T61" fmla="*/ 20 h 7730"/>
                <a:gd name="T62" fmla="*/ 20 w 162"/>
                <a:gd name="T63" fmla="*/ 25 h 7730"/>
                <a:gd name="T64" fmla="*/ 15 w 162"/>
                <a:gd name="T65" fmla="*/ 31 h 7730"/>
                <a:gd name="T66" fmla="*/ 10 w 162"/>
                <a:gd name="T67" fmla="*/ 38 h 7730"/>
                <a:gd name="T68" fmla="*/ 7 w 162"/>
                <a:gd name="T69" fmla="*/ 45 h 7730"/>
                <a:gd name="T70" fmla="*/ 4 w 162"/>
                <a:gd name="T71" fmla="*/ 53 h 7730"/>
                <a:gd name="T72" fmla="*/ 2 w 162"/>
                <a:gd name="T73" fmla="*/ 62 h 7730"/>
                <a:gd name="T74" fmla="*/ 0 w 162"/>
                <a:gd name="T75" fmla="*/ 71 h 7730"/>
                <a:gd name="T76" fmla="*/ 0 w 162"/>
                <a:gd name="T77" fmla="*/ 80 h 7730"/>
                <a:gd name="T78" fmla="*/ 80 w 162"/>
                <a:gd name="T79" fmla="*/ 0 h 7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7730"/>
                <a:gd name="T122" fmla="*/ 162 w 162"/>
                <a:gd name="T123" fmla="*/ 7730 h 7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7730">
                  <a:moveTo>
                    <a:pt x="80" y="0"/>
                  </a:moveTo>
                  <a:lnTo>
                    <a:pt x="0" y="80"/>
                  </a:lnTo>
                  <a:lnTo>
                    <a:pt x="0" y="7730"/>
                  </a:lnTo>
                  <a:lnTo>
                    <a:pt x="162" y="7730"/>
                  </a:lnTo>
                  <a:lnTo>
                    <a:pt x="162" y="80"/>
                  </a:lnTo>
                  <a:lnTo>
                    <a:pt x="80" y="0"/>
                  </a:lnTo>
                  <a:lnTo>
                    <a:pt x="162" y="80"/>
                  </a:lnTo>
                  <a:lnTo>
                    <a:pt x="162" y="71"/>
                  </a:lnTo>
                  <a:lnTo>
                    <a:pt x="160" y="62"/>
                  </a:lnTo>
                  <a:lnTo>
                    <a:pt x="158" y="53"/>
                  </a:lnTo>
                  <a:lnTo>
                    <a:pt x="155" y="45"/>
                  </a:lnTo>
                  <a:lnTo>
                    <a:pt x="151" y="38"/>
                  </a:lnTo>
                  <a:lnTo>
                    <a:pt x="147" y="31"/>
                  </a:lnTo>
                  <a:lnTo>
                    <a:pt x="141" y="25"/>
                  </a:lnTo>
                  <a:lnTo>
                    <a:pt x="136" y="20"/>
                  </a:lnTo>
                  <a:lnTo>
                    <a:pt x="130" y="15"/>
                  </a:lnTo>
                  <a:lnTo>
                    <a:pt x="124" y="11"/>
                  </a:lnTo>
                  <a:lnTo>
                    <a:pt x="117" y="8"/>
                  </a:lnTo>
                  <a:lnTo>
                    <a:pt x="110" y="5"/>
                  </a:lnTo>
                  <a:lnTo>
                    <a:pt x="103" y="3"/>
                  </a:lnTo>
                  <a:lnTo>
                    <a:pt x="95" y="1"/>
                  </a:lnTo>
                  <a:lnTo>
                    <a:pt x="88" y="0"/>
                  </a:lnTo>
                  <a:lnTo>
                    <a:pt x="80" y="0"/>
                  </a:lnTo>
                  <a:lnTo>
                    <a:pt x="73" y="0"/>
                  </a:lnTo>
                  <a:lnTo>
                    <a:pt x="65" y="1"/>
                  </a:lnTo>
                  <a:lnTo>
                    <a:pt x="58" y="3"/>
                  </a:lnTo>
                  <a:lnTo>
                    <a:pt x="51" y="5"/>
                  </a:lnTo>
                  <a:lnTo>
                    <a:pt x="44" y="8"/>
                  </a:lnTo>
                  <a:lnTo>
                    <a:pt x="37" y="11"/>
                  </a:lnTo>
                  <a:lnTo>
                    <a:pt x="31" y="15"/>
                  </a:lnTo>
                  <a:lnTo>
                    <a:pt x="25" y="20"/>
                  </a:lnTo>
                  <a:lnTo>
                    <a:pt x="20" y="25"/>
                  </a:lnTo>
                  <a:lnTo>
                    <a:pt x="15" y="31"/>
                  </a:lnTo>
                  <a:lnTo>
                    <a:pt x="10" y="38"/>
                  </a:lnTo>
                  <a:lnTo>
                    <a:pt x="7" y="45"/>
                  </a:lnTo>
                  <a:lnTo>
                    <a:pt x="4" y="53"/>
                  </a:lnTo>
                  <a:lnTo>
                    <a:pt x="2" y="62"/>
                  </a:lnTo>
                  <a:lnTo>
                    <a:pt x="0" y="71"/>
                  </a:lnTo>
                  <a:lnTo>
                    <a:pt x="0" y="80"/>
                  </a:lnTo>
                  <a:lnTo>
                    <a:pt x="80" y="0"/>
                  </a:lnTo>
                  <a:close/>
                </a:path>
              </a:pathLst>
            </a:custGeom>
            <a:solidFill>
              <a:srgbClr val="ADD7E7"/>
            </a:solidFill>
            <a:ln w="9525">
              <a:noFill/>
              <a:round/>
              <a:headEnd/>
              <a:tailEnd/>
            </a:ln>
          </p:spPr>
          <p:txBody>
            <a:bodyPr/>
            <a:lstStyle/>
            <a:p>
              <a:endParaRPr lang="es-ES"/>
            </a:p>
          </p:txBody>
        </p:sp>
        <p:sp>
          <p:nvSpPr>
            <p:cNvPr id="179293" name="Freeform 231"/>
            <p:cNvSpPr>
              <a:spLocks/>
            </p:cNvSpPr>
            <p:nvPr/>
          </p:nvSpPr>
          <p:spPr bwMode="auto">
            <a:xfrm>
              <a:off x="1134" y="2608"/>
              <a:ext cx="138" cy="6"/>
            </a:xfrm>
            <a:custGeom>
              <a:avLst/>
              <a:gdLst>
                <a:gd name="T0" fmla="*/ 0 w 3876"/>
                <a:gd name="T1" fmla="*/ 80 h 162"/>
                <a:gd name="T2" fmla="*/ 81 w 3876"/>
                <a:gd name="T3" fmla="*/ 162 h 162"/>
                <a:gd name="T4" fmla="*/ 3876 w 3876"/>
                <a:gd name="T5" fmla="*/ 162 h 162"/>
                <a:gd name="T6" fmla="*/ 3876 w 3876"/>
                <a:gd name="T7" fmla="*/ 0 h 162"/>
                <a:gd name="T8" fmla="*/ 81 w 3876"/>
                <a:gd name="T9" fmla="*/ 0 h 162"/>
                <a:gd name="T10" fmla="*/ 0 w 3876"/>
                <a:gd name="T11" fmla="*/ 80 h 162"/>
                <a:gd name="T12" fmla="*/ 81 w 3876"/>
                <a:gd name="T13" fmla="*/ 0 h 162"/>
                <a:gd name="T14" fmla="*/ 71 w 3876"/>
                <a:gd name="T15" fmla="*/ 0 h 162"/>
                <a:gd name="T16" fmla="*/ 62 w 3876"/>
                <a:gd name="T17" fmla="*/ 2 h 162"/>
                <a:gd name="T18" fmla="*/ 53 w 3876"/>
                <a:gd name="T19" fmla="*/ 4 h 162"/>
                <a:gd name="T20" fmla="*/ 46 w 3876"/>
                <a:gd name="T21" fmla="*/ 7 h 162"/>
                <a:gd name="T22" fmla="*/ 38 w 3876"/>
                <a:gd name="T23" fmla="*/ 10 h 162"/>
                <a:gd name="T24" fmla="*/ 32 w 3876"/>
                <a:gd name="T25" fmla="*/ 15 h 162"/>
                <a:gd name="T26" fmla="*/ 26 w 3876"/>
                <a:gd name="T27" fmla="*/ 20 h 162"/>
                <a:gd name="T28" fmla="*/ 21 w 3876"/>
                <a:gd name="T29" fmla="*/ 25 h 162"/>
                <a:gd name="T30" fmla="*/ 16 w 3876"/>
                <a:gd name="T31" fmla="*/ 31 h 162"/>
                <a:gd name="T32" fmla="*/ 12 w 3876"/>
                <a:gd name="T33" fmla="*/ 37 h 162"/>
                <a:gd name="T34" fmla="*/ 8 w 3876"/>
                <a:gd name="T35" fmla="*/ 44 h 162"/>
                <a:gd name="T36" fmla="*/ 5 w 3876"/>
                <a:gd name="T37" fmla="*/ 51 h 162"/>
                <a:gd name="T38" fmla="*/ 3 w 3876"/>
                <a:gd name="T39" fmla="*/ 58 h 162"/>
                <a:gd name="T40" fmla="*/ 2 w 3876"/>
                <a:gd name="T41" fmla="*/ 65 h 162"/>
                <a:gd name="T42" fmla="*/ 1 w 3876"/>
                <a:gd name="T43" fmla="*/ 73 h 162"/>
                <a:gd name="T44" fmla="*/ 0 w 3876"/>
                <a:gd name="T45" fmla="*/ 80 h 162"/>
                <a:gd name="T46" fmla="*/ 1 w 3876"/>
                <a:gd name="T47" fmla="*/ 88 h 162"/>
                <a:gd name="T48" fmla="*/ 2 w 3876"/>
                <a:gd name="T49" fmla="*/ 95 h 162"/>
                <a:gd name="T50" fmla="*/ 3 w 3876"/>
                <a:gd name="T51" fmla="*/ 103 h 162"/>
                <a:gd name="T52" fmla="*/ 5 w 3876"/>
                <a:gd name="T53" fmla="*/ 110 h 162"/>
                <a:gd name="T54" fmla="*/ 8 w 3876"/>
                <a:gd name="T55" fmla="*/ 117 h 162"/>
                <a:gd name="T56" fmla="*/ 12 w 3876"/>
                <a:gd name="T57" fmla="*/ 125 h 162"/>
                <a:gd name="T58" fmla="*/ 16 w 3876"/>
                <a:gd name="T59" fmla="*/ 131 h 162"/>
                <a:gd name="T60" fmla="*/ 21 w 3876"/>
                <a:gd name="T61" fmla="*/ 137 h 162"/>
                <a:gd name="T62" fmla="*/ 26 w 3876"/>
                <a:gd name="T63" fmla="*/ 142 h 162"/>
                <a:gd name="T64" fmla="*/ 32 w 3876"/>
                <a:gd name="T65" fmla="*/ 147 h 162"/>
                <a:gd name="T66" fmla="*/ 38 w 3876"/>
                <a:gd name="T67" fmla="*/ 151 h 162"/>
                <a:gd name="T68" fmla="*/ 46 w 3876"/>
                <a:gd name="T69" fmla="*/ 155 h 162"/>
                <a:gd name="T70" fmla="*/ 53 w 3876"/>
                <a:gd name="T71" fmla="*/ 158 h 162"/>
                <a:gd name="T72" fmla="*/ 62 w 3876"/>
                <a:gd name="T73" fmla="*/ 160 h 162"/>
                <a:gd name="T74" fmla="*/ 71 w 3876"/>
                <a:gd name="T75" fmla="*/ 162 h 162"/>
                <a:gd name="T76" fmla="*/ 81 w 3876"/>
                <a:gd name="T77" fmla="*/ 162 h 162"/>
                <a:gd name="T78" fmla="*/ 0 w 3876"/>
                <a:gd name="T79" fmla="*/ 8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6"/>
                <a:gd name="T121" fmla="*/ 0 h 162"/>
                <a:gd name="T122" fmla="*/ 3876 w 3876"/>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6" h="162">
                  <a:moveTo>
                    <a:pt x="0" y="80"/>
                  </a:moveTo>
                  <a:lnTo>
                    <a:pt x="81" y="162"/>
                  </a:lnTo>
                  <a:lnTo>
                    <a:pt x="3876" y="162"/>
                  </a:lnTo>
                  <a:lnTo>
                    <a:pt x="3876" y="0"/>
                  </a:lnTo>
                  <a:lnTo>
                    <a:pt x="81" y="0"/>
                  </a:lnTo>
                  <a:lnTo>
                    <a:pt x="0" y="80"/>
                  </a:lnTo>
                  <a:lnTo>
                    <a:pt x="81" y="0"/>
                  </a:lnTo>
                  <a:lnTo>
                    <a:pt x="71" y="0"/>
                  </a:lnTo>
                  <a:lnTo>
                    <a:pt x="62" y="2"/>
                  </a:lnTo>
                  <a:lnTo>
                    <a:pt x="53" y="4"/>
                  </a:lnTo>
                  <a:lnTo>
                    <a:pt x="46" y="7"/>
                  </a:lnTo>
                  <a:lnTo>
                    <a:pt x="38" y="10"/>
                  </a:lnTo>
                  <a:lnTo>
                    <a:pt x="32" y="15"/>
                  </a:lnTo>
                  <a:lnTo>
                    <a:pt x="26" y="20"/>
                  </a:lnTo>
                  <a:lnTo>
                    <a:pt x="21" y="25"/>
                  </a:lnTo>
                  <a:lnTo>
                    <a:pt x="16" y="31"/>
                  </a:lnTo>
                  <a:lnTo>
                    <a:pt x="12" y="37"/>
                  </a:lnTo>
                  <a:lnTo>
                    <a:pt x="8" y="44"/>
                  </a:lnTo>
                  <a:lnTo>
                    <a:pt x="5" y="51"/>
                  </a:lnTo>
                  <a:lnTo>
                    <a:pt x="3" y="58"/>
                  </a:lnTo>
                  <a:lnTo>
                    <a:pt x="2" y="65"/>
                  </a:lnTo>
                  <a:lnTo>
                    <a:pt x="1" y="73"/>
                  </a:lnTo>
                  <a:lnTo>
                    <a:pt x="0" y="80"/>
                  </a:lnTo>
                  <a:lnTo>
                    <a:pt x="1" y="88"/>
                  </a:lnTo>
                  <a:lnTo>
                    <a:pt x="2" y="95"/>
                  </a:lnTo>
                  <a:lnTo>
                    <a:pt x="3" y="103"/>
                  </a:lnTo>
                  <a:lnTo>
                    <a:pt x="5" y="110"/>
                  </a:lnTo>
                  <a:lnTo>
                    <a:pt x="8" y="117"/>
                  </a:lnTo>
                  <a:lnTo>
                    <a:pt x="12" y="125"/>
                  </a:lnTo>
                  <a:lnTo>
                    <a:pt x="16" y="131"/>
                  </a:lnTo>
                  <a:lnTo>
                    <a:pt x="21" y="137"/>
                  </a:lnTo>
                  <a:lnTo>
                    <a:pt x="26" y="142"/>
                  </a:lnTo>
                  <a:lnTo>
                    <a:pt x="32" y="147"/>
                  </a:lnTo>
                  <a:lnTo>
                    <a:pt x="38" y="151"/>
                  </a:lnTo>
                  <a:lnTo>
                    <a:pt x="46" y="155"/>
                  </a:lnTo>
                  <a:lnTo>
                    <a:pt x="53" y="158"/>
                  </a:lnTo>
                  <a:lnTo>
                    <a:pt x="62" y="160"/>
                  </a:lnTo>
                  <a:lnTo>
                    <a:pt x="71" y="162"/>
                  </a:lnTo>
                  <a:lnTo>
                    <a:pt x="81" y="162"/>
                  </a:lnTo>
                  <a:lnTo>
                    <a:pt x="0" y="80"/>
                  </a:lnTo>
                  <a:close/>
                </a:path>
              </a:pathLst>
            </a:custGeom>
            <a:solidFill>
              <a:srgbClr val="ADD7E7"/>
            </a:solidFill>
            <a:ln w="9525">
              <a:noFill/>
              <a:round/>
              <a:headEnd/>
              <a:tailEnd/>
            </a:ln>
          </p:spPr>
          <p:txBody>
            <a:bodyPr/>
            <a:lstStyle/>
            <a:p>
              <a:endParaRPr lang="es-ES"/>
            </a:p>
          </p:txBody>
        </p:sp>
      </p:grpSp>
      <p:sp>
        <p:nvSpPr>
          <p:cNvPr id="179245" name="Text Box 232"/>
          <p:cNvSpPr txBox="1">
            <a:spLocks noChangeArrowheads="1"/>
          </p:cNvSpPr>
          <p:nvPr/>
        </p:nvSpPr>
        <p:spPr bwMode="auto">
          <a:xfrm>
            <a:off x="7391400" y="1495425"/>
            <a:ext cx="685800" cy="942975"/>
          </a:xfrm>
          <a:prstGeom prst="rect">
            <a:avLst/>
          </a:prstGeom>
          <a:noFill/>
          <a:ln w="9525">
            <a:noFill/>
            <a:miter lim="800000"/>
            <a:headEnd/>
            <a:tailEnd/>
          </a:ln>
        </p:spPr>
        <p:txBody>
          <a:bodyPr>
            <a:spAutoFit/>
          </a:bodyPr>
          <a:lstStyle/>
          <a:p>
            <a:r>
              <a:rPr lang="es-ES_tradnl" sz="1400" b="1">
                <a:sym typeface="Symbol" pitchFamily="18" charset="2"/>
              </a:rPr>
              <a:t>A (</a:t>
            </a:r>
            <a:r>
              <a:rPr lang="es-ES_tradnl" sz="1400" b="1" baseline="-25000">
                <a:sym typeface="Symbol" pitchFamily="18" charset="2"/>
              </a:rPr>
              <a:t>1</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B (</a:t>
            </a:r>
            <a:r>
              <a:rPr lang="es-ES_tradnl" sz="1400" b="1" baseline="-25000">
                <a:sym typeface="Symbol" pitchFamily="18" charset="2"/>
              </a:rPr>
              <a:t>2</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C (</a:t>
            </a:r>
            <a:r>
              <a:rPr lang="es-ES_tradnl" sz="1400" b="1" baseline="-25000">
                <a:sym typeface="Symbol" pitchFamily="18" charset="2"/>
              </a:rPr>
              <a:t>3</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D (</a:t>
            </a:r>
            <a:r>
              <a:rPr lang="es-ES_tradnl" sz="1400" b="1" baseline="-25000">
                <a:sym typeface="Symbol" pitchFamily="18" charset="2"/>
              </a:rPr>
              <a:t>4</a:t>
            </a:r>
            <a:r>
              <a:rPr lang="es-ES_tradnl" sz="1400" b="1">
                <a:sym typeface="Symbol" pitchFamily="18" charset="2"/>
              </a:rPr>
              <a:t>)</a:t>
            </a:r>
            <a:endParaRPr lang="es-ES" sz="1400" b="1" baseline="-25000">
              <a:sym typeface="Symbol" pitchFamily="18" charset="2"/>
            </a:endParaRPr>
          </a:p>
        </p:txBody>
      </p:sp>
      <p:sp>
        <p:nvSpPr>
          <p:cNvPr id="179246" name="Text Box 233"/>
          <p:cNvSpPr txBox="1">
            <a:spLocks noChangeArrowheads="1"/>
          </p:cNvSpPr>
          <p:nvPr/>
        </p:nvSpPr>
        <p:spPr bwMode="auto">
          <a:xfrm>
            <a:off x="762000" y="4241800"/>
            <a:ext cx="685800" cy="942975"/>
          </a:xfrm>
          <a:prstGeom prst="rect">
            <a:avLst/>
          </a:prstGeom>
          <a:noFill/>
          <a:ln w="9525">
            <a:noFill/>
            <a:miter lim="800000"/>
            <a:headEnd/>
            <a:tailEnd/>
          </a:ln>
        </p:spPr>
        <p:txBody>
          <a:bodyPr>
            <a:spAutoFit/>
          </a:bodyPr>
          <a:lstStyle/>
          <a:p>
            <a:r>
              <a:rPr lang="es-ES_tradnl" sz="1400" b="1">
                <a:sym typeface="Symbol" pitchFamily="18" charset="2"/>
              </a:rPr>
              <a:t>A (</a:t>
            </a:r>
            <a:r>
              <a:rPr lang="es-ES_tradnl" sz="1400" b="1" baseline="-25000">
                <a:sym typeface="Symbol" pitchFamily="18" charset="2"/>
              </a:rPr>
              <a:t>1</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B (</a:t>
            </a:r>
            <a:r>
              <a:rPr lang="es-ES_tradnl" sz="1400" b="1" baseline="-25000">
                <a:sym typeface="Symbol" pitchFamily="18" charset="2"/>
              </a:rPr>
              <a:t>2</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C (</a:t>
            </a:r>
            <a:r>
              <a:rPr lang="es-ES_tradnl" sz="1400" b="1" baseline="-25000">
                <a:sym typeface="Symbol" pitchFamily="18" charset="2"/>
              </a:rPr>
              <a:t>3</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D (</a:t>
            </a:r>
            <a:r>
              <a:rPr lang="es-ES_tradnl" sz="1400" b="1" baseline="-25000">
                <a:sym typeface="Symbol" pitchFamily="18" charset="2"/>
              </a:rPr>
              <a:t>4</a:t>
            </a:r>
            <a:r>
              <a:rPr lang="es-ES_tradnl" sz="1400" b="1">
                <a:sym typeface="Symbol" pitchFamily="18" charset="2"/>
              </a:rPr>
              <a:t>)</a:t>
            </a:r>
            <a:endParaRPr lang="es-ES" sz="1400" b="1" baseline="-25000">
              <a:sym typeface="Symbol" pitchFamily="18" charset="2"/>
            </a:endParaRPr>
          </a:p>
        </p:txBody>
      </p:sp>
      <p:sp>
        <p:nvSpPr>
          <p:cNvPr id="179247" name="Text Box 234"/>
          <p:cNvSpPr txBox="1">
            <a:spLocks noChangeArrowheads="1"/>
          </p:cNvSpPr>
          <p:nvPr/>
        </p:nvSpPr>
        <p:spPr bwMode="auto">
          <a:xfrm>
            <a:off x="7924800" y="4165600"/>
            <a:ext cx="685800" cy="942975"/>
          </a:xfrm>
          <a:prstGeom prst="rect">
            <a:avLst/>
          </a:prstGeom>
          <a:noFill/>
          <a:ln w="9525">
            <a:noFill/>
            <a:miter lim="800000"/>
            <a:headEnd/>
            <a:tailEnd/>
          </a:ln>
        </p:spPr>
        <p:txBody>
          <a:bodyPr>
            <a:spAutoFit/>
          </a:bodyPr>
          <a:lstStyle/>
          <a:p>
            <a:r>
              <a:rPr lang="es-ES_tradnl" sz="1400" b="1">
                <a:sym typeface="Symbol" pitchFamily="18" charset="2"/>
              </a:rPr>
              <a:t>A (</a:t>
            </a:r>
            <a:r>
              <a:rPr lang="es-ES_tradnl" sz="1400" b="1" baseline="-25000">
                <a:sym typeface="Symbol" pitchFamily="18" charset="2"/>
              </a:rPr>
              <a:t>1</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B (</a:t>
            </a:r>
            <a:r>
              <a:rPr lang="es-ES_tradnl" sz="1400" b="1" baseline="-25000">
                <a:sym typeface="Symbol" pitchFamily="18" charset="2"/>
              </a:rPr>
              <a:t>2</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C (</a:t>
            </a:r>
            <a:r>
              <a:rPr lang="es-ES_tradnl" sz="1400" b="1" baseline="-25000">
                <a:sym typeface="Symbol" pitchFamily="18" charset="2"/>
              </a:rPr>
              <a:t>3</a:t>
            </a:r>
            <a:r>
              <a:rPr lang="es-ES_tradnl" sz="1400" b="1">
                <a:sym typeface="Symbol" pitchFamily="18" charset="2"/>
              </a:rPr>
              <a:t>)</a:t>
            </a:r>
            <a:endParaRPr lang="es-ES_tradnl" sz="1400" b="1" baseline="-25000">
              <a:sym typeface="Symbol" pitchFamily="18" charset="2"/>
            </a:endParaRPr>
          </a:p>
          <a:p>
            <a:r>
              <a:rPr lang="es-ES_tradnl" sz="1400" b="1">
                <a:sym typeface="Symbol" pitchFamily="18" charset="2"/>
              </a:rPr>
              <a:t>E (</a:t>
            </a:r>
            <a:r>
              <a:rPr lang="es-ES_tradnl" sz="1400" b="1" baseline="-25000">
                <a:sym typeface="Symbol" pitchFamily="18" charset="2"/>
              </a:rPr>
              <a:t>4</a:t>
            </a:r>
            <a:r>
              <a:rPr lang="es-ES_tradnl" sz="1400" b="1">
                <a:sym typeface="Symbol" pitchFamily="18" charset="2"/>
              </a:rPr>
              <a:t>)</a:t>
            </a:r>
            <a:endParaRPr lang="es-ES" sz="1400" b="1" baseline="-25000">
              <a:sym typeface="Symbol" pitchFamily="18" charset="2"/>
            </a:endParaRPr>
          </a:p>
        </p:txBody>
      </p:sp>
      <p:sp>
        <p:nvSpPr>
          <p:cNvPr id="237" name="236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84</a:t>
            </a:fld>
            <a:endParaRPr lang="es-E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p:cNvSpPr>
            <a:spLocks noGrp="1" noChangeArrowheads="1"/>
          </p:cNvSpPr>
          <p:nvPr>
            <p:ph type="title"/>
          </p:nvPr>
        </p:nvSpPr>
        <p:spPr>
          <a:xfrm>
            <a:off x="685800" y="333375"/>
            <a:ext cx="7772400" cy="1143000"/>
          </a:xfrm>
        </p:spPr>
        <p:txBody>
          <a:bodyPr/>
          <a:lstStyle/>
          <a:p>
            <a:pPr eaLnBrk="1" hangingPunct="1"/>
            <a:r>
              <a:rPr lang="es-ES" smtClean="0"/>
              <a:t>Esquema de un OADM</a:t>
            </a:r>
          </a:p>
        </p:txBody>
      </p:sp>
      <p:pic>
        <p:nvPicPr>
          <p:cNvPr id="180228" name="Picture 6"/>
          <p:cNvPicPr>
            <a:picLocks noChangeAspect="1" noChangeArrowheads="1"/>
          </p:cNvPicPr>
          <p:nvPr/>
        </p:nvPicPr>
        <p:blipFill>
          <a:blip r:embed="rId3" cstate="print"/>
          <a:srcRect/>
          <a:stretch>
            <a:fillRect/>
          </a:stretch>
        </p:blipFill>
        <p:spPr bwMode="auto">
          <a:xfrm>
            <a:off x="1755775" y="1484313"/>
            <a:ext cx="5553075" cy="3994150"/>
          </a:xfrm>
          <a:prstGeom prst="rect">
            <a:avLst/>
          </a:prstGeom>
          <a:noFill/>
          <a:ln w="9525">
            <a:noFill/>
            <a:miter lim="800000"/>
            <a:headEnd/>
            <a:tailEnd/>
          </a:ln>
        </p:spPr>
      </p:pic>
      <p:sp>
        <p:nvSpPr>
          <p:cNvPr id="180229" name="Text Box 7"/>
          <p:cNvSpPr txBox="1">
            <a:spLocks noChangeArrowheads="1"/>
          </p:cNvSpPr>
          <p:nvPr/>
        </p:nvSpPr>
        <p:spPr bwMode="auto">
          <a:xfrm>
            <a:off x="2195513" y="5440363"/>
            <a:ext cx="4681537" cy="581025"/>
          </a:xfrm>
          <a:prstGeom prst="rect">
            <a:avLst/>
          </a:prstGeom>
          <a:noFill/>
          <a:ln w="9525">
            <a:noFill/>
            <a:miter lim="800000"/>
            <a:headEnd/>
            <a:tailEnd/>
          </a:ln>
        </p:spPr>
        <p:txBody>
          <a:bodyPr>
            <a:spAutoFit/>
          </a:bodyPr>
          <a:lstStyle/>
          <a:p>
            <a:pPr algn="ctr"/>
            <a:r>
              <a:rPr lang="es-ES"/>
              <a:t>Cuando las </a:t>
            </a:r>
            <a:r>
              <a:rPr lang="el-GR">
                <a:cs typeface="Arial" charset="0"/>
              </a:rPr>
              <a:t>λ</a:t>
            </a:r>
            <a:r>
              <a:rPr lang="es-ES">
                <a:cs typeface="Arial" charset="0"/>
              </a:rPr>
              <a:t> son configurables tenemos un ROADM (Reconfigurable OADM)</a:t>
            </a:r>
            <a:endParaRPr lang="el-GR">
              <a:cs typeface="Arial" charset="0"/>
            </a:endParaRP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85</a:t>
            </a:fld>
            <a:endParaRPr lang="es-E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Oval 73"/>
          <p:cNvSpPr>
            <a:spLocks noChangeArrowheads="1"/>
          </p:cNvSpPr>
          <p:nvPr/>
        </p:nvSpPr>
        <p:spPr bwMode="auto">
          <a:xfrm>
            <a:off x="3482975" y="2219325"/>
            <a:ext cx="2663825" cy="2663825"/>
          </a:xfrm>
          <a:prstGeom prst="ellipse">
            <a:avLst/>
          </a:prstGeom>
          <a:noFill/>
          <a:ln w="50800">
            <a:solidFill>
              <a:srgbClr val="00FF00"/>
            </a:solidFill>
            <a:round/>
            <a:headEnd/>
            <a:tailEnd/>
          </a:ln>
        </p:spPr>
        <p:txBody>
          <a:bodyPr wrap="none" anchor="ctr"/>
          <a:lstStyle/>
          <a:p>
            <a:endParaRPr lang="es-ES"/>
          </a:p>
        </p:txBody>
      </p:sp>
      <p:sp>
        <p:nvSpPr>
          <p:cNvPr id="181252" name="Oval 74"/>
          <p:cNvSpPr>
            <a:spLocks noChangeArrowheads="1"/>
          </p:cNvSpPr>
          <p:nvPr/>
        </p:nvSpPr>
        <p:spPr bwMode="auto">
          <a:xfrm>
            <a:off x="3368675" y="2117725"/>
            <a:ext cx="2879725" cy="2879725"/>
          </a:xfrm>
          <a:prstGeom prst="ellipse">
            <a:avLst/>
          </a:prstGeom>
          <a:noFill/>
          <a:ln w="50800">
            <a:solidFill>
              <a:srgbClr val="FF0000"/>
            </a:solidFill>
            <a:round/>
            <a:headEnd/>
            <a:tailEnd/>
          </a:ln>
        </p:spPr>
        <p:txBody>
          <a:bodyPr wrap="none" anchor="ctr"/>
          <a:lstStyle/>
          <a:p>
            <a:endParaRPr lang="es-ES"/>
          </a:p>
        </p:txBody>
      </p:sp>
      <p:sp>
        <p:nvSpPr>
          <p:cNvPr id="181253" name="Line 2"/>
          <p:cNvSpPr>
            <a:spLocks noChangeShapeType="1"/>
          </p:cNvSpPr>
          <p:nvPr/>
        </p:nvSpPr>
        <p:spPr bwMode="auto">
          <a:xfrm>
            <a:off x="6154738" y="3862388"/>
            <a:ext cx="990600" cy="0"/>
          </a:xfrm>
          <a:prstGeom prst="line">
            <a:avLst/>
          </a:prstGeom>
          <a:noFill/>
          <a:ln w="38100">
            <a:solidFill>
              <a:schemeClr val="tx1"/>
            </a:solidFill>
            <a:round/>
            <a:headEnd/>
            <a:tailEnd/>
          </a:ln>
        </p:spPr>
        <p:txBody>
          <a:bodyPr/>
          <a:lstStyle/>
          <a:p>
            <a:endParaRPr lang="es-ES"/>
          </a:p>
        </p:txBody>
      </p:sp>
      <p:sp>
        <p:nvSpPr>
          <p:cNvPr id="181254" name="Line 3"/>
          <p:cNvSpPr>
            <a:spLocks noChangeShapeType="1"/>
          </p:cNvSpPr>
          <p:nvPr/>
        </p:nvSpPr>
        <p:spPr bwMode="auto">
          <a:xfrm rot="5400000">
            <a:off x="4381500" y="5364163"/>
            <a:ext cx="990600" cy="0"/>
          </a:xfrm>
          <a:prstGeom prst="line">
            <a:avLst/>
          </a:prstGeom>
          <a:noFill/>
          <a:ln w="38100">
            <a:solidFill>
              <a:schemeClr val="tx1"/>
            </a:solidFill>
            <a:round/>
            <a:headEnd/>
            <a:tailEnd/>
          </a:ln>
        </p:spPr>
        <p:txBody>
          <a:bodyPr/>
          <a:lstStyle/>
          <a:p>
            <a:endParaRPr lang="es-ES"/>
          </a:p>
        </p:txBody>
      </p:sp>
      <p:sp>
        <p:nvSpPr>
          <p:cNvPr id="181255" name="Line 4"/>
          <p:cNvSpPr>
            <a:spLocks noChangeShapeType="1"/>
          </p:cNvSpPr>
          <p:nvPr/>
        </p:nvSpPr>
        <p:spPr bwMode="auto">
          <a:xfrm rot="5400000">
            <a:off x="4229100" y="1920875"/>
            <a:ext cx="990600" cy="0"/>
          </a:xfrm>
          <a:prstGeom prst="line">
            <a:avLst/>
          </a:prstGeom>
          <a:noFill/>
          <a:ln w="38100">
            <a:solidFill>
              <a:schemeClr val="tx1"/>
            </a:solidFill>
            <a:round/>
            <a:headEnd/>
            <a:tailEnd/>
          </a:ln>
        </p:spPr>
        <p:txBody>
          <a:bodyPr/>
          <a:lstStyle/>
          <a:p>
            <a:endParaRPr lang="es-ES"/>
          </a:p>
        </p:txBody>
      </p:sp>
      <p:sp>
        <p:nvSpPr>
          <p:cNvPr id="181256" name="Line 5"/>
          <p:cNvSpPr>
            <a:spLocks noChangeShapeType="1"/>
          </p:cNvSpPr>
          <p:nvPr/>
        </p:nvSpPr>
        <p:spPr bwMode="auto">
          <a:xfrm>
            <a:off x="2427288" y="3870325"/>
            <a:ext cx="990600" cy="0"/>
          </a:xfrm>
          <a:prstGeom prst="line">
            <a:avLst/>
          </a:prstGeom>
          <a:noFill/>
          <a:ln w="38100">
            <a:solidFill>
              <a:schemeClr val="tx1"/>
            </a:solidFill>
            <a:round/>
            <a:headEnd/>
            <a:tailEnd/>
          </a:ln>
        </p:spPr>
        <p:txBody>
          <a:bodyPr/>
          <a:lstStyle/>
          <a:p>
            <a:endParaRPr lang="es-ES"/>
          </a:p>
        </p:txBody>
      </p:sp>
      <p:sp>
        <p:nvSpPr>
          <p:cNvPr id="181257" name="Line 6"/>
          <p:cNvSpPr>
            <a:spLocks noChangeShapeType="1"/>
          </p:cNvSpPr>
          <p:nvPr/>
        </p:nvSpPr>
        <p:spPr bwMode="auto">
          <a:xfrm>
            <a:off x="2427288" y="3641725"/>
            <a:ext cx="990600" cy="0"/>
          </a:xfrm>
          <a:prstGeom prst="line">
            <a:avLst/>
          </a:prstGeom>
          <a:noFill/>
          <a:ln w="38100">
            <a:solidFill>
              <a:schemeClr val="tx1"/>
            </a:solidFill>
            <a:round/>
            <a:headEnd/>
            <a:tailEnd/>
          </a:ln>
        </p:spPr>
        <p:txBody>
          <a:bodyPr/>
          <a:lstStyle/>
          <a:p>
            <a:endParaRPr lang="es-ES"/>
          </a:p>
        </p:txBody>
      </p:sp>
      <p:sp>
        <p:nvSpPr>
          <p:cNvPr id="181258" name="Line 7"/>
          <p:cNvSpPr>
            <a:spLocks noChangeShapeType="1"/>
          </p:cNvSpPr>
          <p:nvPr/>
        </p:nvSpPr>
        <p:spPr bwMode="auto">
          <a:xfrm>
            <a:off x="6154738" y="3489325"/>
            <a:ext cx="990600" cy="0"/>
          </a:xfrm>
          <a:prstGeom prst="line">
            <a:avLst/>
          </a:prstGeom>
          <a:noFill/>
          <a:ln w="38100">
            <a:solidFill>
              <a:schemeClr val="tx1"/>
            </a:solidFill>
            <a:round/>
            <a:headEnd/>
            <a:tailEnd/>
          </a:ln>
        </p:spPr>
        <p:txBody>
          <a:bodyPr/>
          <a:lstStyle/>
          <a:p>
            <a:endParaRPr lang="es-ES"/>
          </a:p>
        </p:txBody>
      </p:sp>
      <p:sp>
        <p:nvSpPr>
          <p:cNvPr id="181259" name="Line 8"/>
          <p:cNvSpPr>
            <a:spLocks noChangeShapeType="1"/>
          </p:cNvSpPr>
          <p:nvPr/>
        </p:nvSpPr>
        <p:spPr bwMode="auto">
          <a:xfrm rot="5400000">
            <a:off x="4421188" y="1844675"/>
            <a:ext cx="990600" cy="0"/>
          </a:xfrm>
          <a:prstGeom prst="line">
            <a:avLst/>
          </a:prstGeom>
          <a:noFill/>
          <a:ln w="38100">
            <a:solidFill>
              <a:schemeClr val="tx1"/>
            </a:solidFill>
            <a:round/>
            <a:headEnd/>
            <a:tailEnd/>
          </a:ln>
        </p:spPr>
        <p:txBody>
          <a:bodyPr/>
          <a:lstStyle/>
          <a:p>
            <a:endParaRPr lang="es-ES"/>
          </a:p>
        </p:txBody>
      </p:sp>
      <p:sp>
        <p:nvSpPr>
          <p:cNvPr id="181260" name="Line 9"/>
          <p:cNvSpPr>
            <a:spLocks noChangeShapeType="1"/>
          </p:cNvSpPr>
          <p:nvPr/>
        </p:nvSpPr>
        <p:spPr bwMode="auto">
          <a:xfrm rot="5400000">
            <a:off x="4152900" y="5356225"/>
            <a:ext cx="990600" cy="0"/>
          </a:xfrm>
          <a:prstGeom prst="line">
            <a:avLst/>
          </a:prstGeom>
          <a:noFill/>
          <a:ln w="38100">
            <a:solidFill>
              <a:schemeClr val="tx1"/>
            </a:solidFill>
            <a:round/>
            <a:headEnd/>
            <a:tailEnd/>
          </a:ln>
        </p:spPr>
        <p:txBody>
          <a:bodyPr/>
          <a:lstStyle/>
          <a:p>
            <a:endParaRPr lang="es-ES"/>
          </a:p>
        </p:txBody>
      </p:sp>
      <p:sp>
        <p:nvSpPr>
          <p:cNvPr id="181261" name="Line 19"/>
          <p:cNvSpPr>
            <a:spLocks noChangeShapeType="1"/>
          </p:cNvSpPr>
          <p:nvPr/>
        </p:nvSpPr>
        <p:spPr bwMode="auto">
          <a:xfrm>
            <a:off x="304800" y="5530850"/>
            <a:ext cx="990600" cy="0"/>
          </a:xfrm>
          <a:prstGeom prst="line">
            <a:avLst/>
          </a:prstGeom>
          <a:noFill/>
          <a:ln w="50800">
            <a:solidFill>
              <a:schemeClr val="tx1"/>
            </a:solidFill>
            <a:round/>
            <a:headEnd/>
            <a:tailEnd/>
          </a:ln>
        </p:spPr>
        <p:txBody>
          <a:bodyPr/>
          <a:lstStyle/>
          <a:p>
            <a:endParaRPr lang="es-ES"/>
          </a:p>
        </p:txBody>
      </p:sp>
      <p:sp>
        <p:nvSpPr>
          <p:cNvPr id="181262" name="Text Box 20"/>
          <p:cNvSpPr txBox="1">
            <a:spLocks noChangeArrowheads="1"/>
          </p:cNvSpPr>
          <p:nvPr/>
        </p:nvSpPr>
        <p:spPr bwMode="auto">
          <a:xfrm>
            <a:off x="1450975" y="5403850"/>
            <a:ext cx="1911350" cy="304800"/>
          </a:xfrm>
          <a:prstGeom prst="rect">
            <a:avLst/>
          </a:prstGeom>
          <a:noFill/>
          <a:ln w="9525">
            <a:noFill/>
            <a:miter lim="800000"/>
            <a:headEnd/>
            <a:tailEnd/>
          </a:ln>
        </p:spPr>
        <p:txBody>
          <a:bodyPr wrap="none">
            <a:spAutoFit/>
          </a:bodyPr>
          <a:lstStyle/>
          <a:p>
            <a:r>
              <a:rPr lang="es-ES_tradnl" sz="1400" b="1"/>
              <a:t>OC-48c f.d. (2ª vent.)</a:t>
            </a:r>
            <a:endParaRPr lang="es-ES" sz="1400" b="1"/>
          </a:p>
        </p:txBody>
      </p:sp>
      <p:grpSp>
        <p:nvGrpSpPr>
          <p:cNvPr id="181263" name="Group 69"/>
          <p:cNvGrpSpPr>
            <a:grpSpLocks/>
          </p:cNvGrpSpPr>
          <p:nvPr/>
        </p:nvGrpSpPr>
        <p:grpSpPr bwMode="auto">
          <a:xfrm>
            <a:off x="1876425" y="3425825"/>
            <a:ext cx="931863" cy="749300"/>
            <a:chOff x="949" y="1728"/>
            <a:chExt cx="587" cy="472"/>
          </a:xfrm>
        </p:grpSpPr>
        <p:pic>
          <p:nvPicPr>
            <p:cNvPr id="181336" name="Picture 10"/>
            <p:cNvPicPr>
              <a:picLocks noChangeArrowheads="1"/>
            </p:cNvPicPr>
            <p:nvPr/>
          </p:nvPicPr>
          <p:blipFill>
            <a:blip r:embed="rId3" cstate="print"/>
            <a:srcRect/>
            <a:stretch>
              <a:fillRect/>
            </a:stretch>
          </p:blipFill>
          <p:spPr bwMode="auto">
            <a:xfrm>
              <a:off x="949" y="1728"/>
              <a:ext cx="587" cy="472"/>
            </a:xfrm>
            <a:prstGeom prst="rect">
              <a:avLst/>
            </a:prstGeom>
            <a:noFill/>
            <a:ln w="12700">
              <a:noFill/>
              <a:miter lim="800000"/>
              <a:headEnd/>
              <a:tailEnd/>
            </a:ln>
          </p:spPr>
        </p:pic>
        <p:sp>
          <p:nvSpPr>
            <p:cNvPr id="181337" name="Text Box 25"/>
            <p:cNvSpPr txBox="1">
              <a:spLocks noChangeArrowheads="1"/>
            </p:cNvSpPr>
            <p:nvPr/>
          </p:nvSpPr>
          <p:spPr bwMode="auto">
            <a:xfrm>
              <a:off x="1136" y="1940"/>
              <a:ext cx="160" cy="182"/>
            </a:xfrm>
            <a:prstGeom prst="rect">
              <a:avLst/>
            </a:prstGeom>
            <a:solidFill>
              <a:schemeClr val="bg1"/>
            </a:solidFill>
            <a:ln w="9525">
              <a:noFill/>
              <a:miter lim="800000"/>
              <a:headEnd/>
              <a:tailEnd/>
            </a:ln>
          </p:spPr>
          <p:txBody>
            <a:bodyPr wrap="none" lIns="54000" tIns="21600" rIns="54000" bIns="21600">
              <a:spAutoFit/>
            </a:bodyPr>
            <a:lstStyle/>
            <a:p>
              <a:r>
                <a:rPr lang="es-ES_tradnl" b="1"/>
                <a:t>A</a:t>
              </a:r>
              <a:endParaRPr lang="es-ES" b="1"/>
            </a:p>
          </p:txBody>
        </p:sp>
      </p:grpSp>
      <p:grpSp>
        <p:nvGrpSpPr>
          <p:cNvPr id="181264" name="Group 66"/>
          <p:cNvGrpSpPr>
            <a:grpSpLocks/>
          </p:cNvGrpSpPr>
          <p:nvPr/>
        </p:nvGrpSpPr>
        <p:grpSpPr bwMode="auto">
          <a:xfrm>
            <a:off x="4343400" y="1127125"/>
            <a:ext cx="931863" cy="749300"/>
            <a:chOff x="2736" y="104"/>
            <a:chExt cx="587" cy="472"/>
          </a:xfrm>
        </p:grpSpPr>
        <p:pic>
          <p:nvPicPr>
            <p:cNvPr id="181334" name="Picture 17"/>
            <p:cNvPicPr>
              <a:picLocks noChangeArrowheads="1"/>
            </p:cNvPicPr>
            <p:nvPr/>
          </p:nvPicPr>
          <p:blipFill>
            <a:blip r:embed="rId3" cstate="print"/>
            <a:srcRect/>
            <a:stretch>
              <a:fillRect/>
            </a:stretch>
          </p:blipFill>
          <p:spPr bwMode="auto">
            <a:xfrm>
              <a:off x="2736" y="104"/>
              <a:ext cx="587" cy="472"/>
            </a:xfrm>
            <a:prstGeom prst="rect">
              <a:avLst/>
            </a:prstGeom>
            <a:noFill/>
            <a:ln w="12700">
              <a:noFill/>
              <a:miter lim="800000"/>
              <a:headEnd/>
              <a:tailEnd/>
            </a:ln>
          </p:spPr>
        </p:pic>
        <p:sp>
          <p:nvSpPr>
            <p:cNvPr id="181335" name="Text Box 26"/>
            <p:cNvSpPr txBox="1">
              <a:spLocks noChangeArrowheads="1"/>
            </p:cNvSpPr>
            <p:nvPr/>
          </p:nvSpPr>
          <p:spPr bwMode="auto">
            <a:xfrm>
              <a:off x="2923" y="316"/>
              <a:ext cx="160" cy="182"/>
            </a:xfrm>
            <a:prstGeom prst="rect">
              <a:avLst/>
            </a:prstGeom>
            <a:solidFill>
              <a:schemeClr val="bg1"/>
            </a:solidFill>
            <a:ln w="9525">
              <a:noFill/>
              <a:miter lim="800000"/>
              <a:headEnd/>
              <a:tailEnd/>
            </a:ln>
          </p:spPr>
          <p:txBody>
            <a:bodyPr wrap="none" lIns="54000" tIns="21600" rIns="54000" bIns="21600">
              <a:spAutoFit/>
            </a:bodyPr>
            <a:lstStyle/>
            <a:p>
              <a:r>
                <a:rPr lang="es-ES_tradnl" b="1"/>
                <a:t>B</a:t>
              </a:r>
              <a:endParaRPr lang="es-ES" b="1"/>
            </a:p>
          </p:txBody>
        </p:sp>
      </p:grpSp>
      <p:grpSp>
        <p:nvGrpSpPr>
          <p:cNvPr id="181265" name="Group 67"/>
          <p:cNvGrpSpPr>
            <a:grpSpLocks/>
          </p:cNvGrpSpPr>
          <p:nvPr/>
        </p:nvGrpSpPr>
        <p:grpSpPr bwMode="auto">
          <a:xfrm>
            <a:off x="6840538" y="3260725"/>
            <a:ext cx="931862" cy="749300"/>
            <a:chOff x="4512" y="1680"/>
            <a:chExt cx="587" cy="472"/>
          </a:xfrm>
        </p:grpSpPr>
        <p:pic>
          <p:nvPicPr>
            <p:cNvPr id="181332" name="Picture 18"/>
            <p:cNvPicPr>
              <a:picLocks noChangeArrowheads="1"/>
            </p:cNvPicPr>
            <p:nvPr/>
          </p:nvPicPr>
          <p:blipFill>
            <a:blip r:embed="rId3" cstate="print"/>
            <a:srcRect/>
            <a:stretch>
              <a:fillRect/>
            </a:stretch>
          </p:blipFill>
          <p:spPr bwMode="auto">
            <a:xfrm>
              <a:off x="4512" y="1680"/>
              <a:ext cx="587" cy="472"/>
            </a:xfrm>
            <a:prstGeom prst="rect">
              <a:avLst/>
            </a:prstGeom>
            <a:noFill/>
            <a:ln w="12700">
              <a:noFill/>
              <a:miter lim="800000"/>
              <a:headEnd/>
              <a:tailEnd/>
            </a:ln>
          </p:spPr>
        </p:pic>
        <p:sp>
          <p:nvSpPr>
            <p:cNvPr id="181333" name="Text Box 27"/>
            <p:cNvSpPr txBox="1">
              <a:spLocks noChangeArrowheads="1"/>
            </p:cNvSpPr>
            <p:nvPr/>
          </p:nvSpPr>
          <p:spPr bwMode="auto">
            <a:xfrm>
              <a:off x="4699" y="1872"/>
              <a:ext cx="160" cy="182"/>
            </a:xfrm>
            <a:prstGeom prst="rect">
              <a:avLst/>
            </a:prstGeom>
            <a:solidFill>
              <a:schemeClr val="bg1"/>
            </a:solidFill>
            <a:ln w="9525">
              <a:noFill/>
              <a:miter lim="800000"/>
              <a:headEnd/>
              <a:tailEnd/>
            </a:ln>
          </p:spPr>
          <p:txBody>
            <a:bodyPr wrap="none" lIns="54000" tIns="21600" rIns="54000" bIns="21600">
              <a:spAutoFit/>
            </a:bodyPr>
            <a:lstStyle/>
            <a:p>
              <a:r>
                <a:rPr lang="es-ES_tradnl" b="1"/>
                <a:t>C</a:t>
              </a:r>
              <a:endParaRPr lang="es-ES" b="1"/>
            </a:p>
          </p:txBody>
        </p:sp>
      </p:grpSp>
      <p:grpSp>
        <p:nvGrpSpPr>
          <p:cNvPr id="181266" name="Group 68"/>
          <p:cNvGrpSpPr>
            <a:grpSpLocks/>
          </p:cNvGrpSpPr>
          <p:nvPr/>
        </p:nvGrpSpPr>
        <p:grpSpPr bwMode="auto">
          <a:xfrm>
            <a:off x="4343400" y="5318125"/>
            <a:ext cx="931863" cy="749300"/>
            <a:chOff x="2736" y="3312"/>
            <a:chExt cx="587" cy="472"/>
          </a:xfrm>
        </p:grpSpPr>
        <p:pic>
          <p:nvPicPr>
            <p:cNvPr id="181330" name="Picture 16"/>
            <p:cNvPicPr>
              <a:picLocks noChangeArrowheads="1"/>
            </p:cNvPicPr>
            <p:nvPr/>
          </p:nvPicPr>
          <p:blipFill>
            <a:blip r:embed="rId3" cstate="print"/>
            <a:srcRect/>
            <a:stretch>
              <a:fillRect/>
            </a:stretch>
          </p:blipFill>
          <p:spPr bwMode="auto">
            <a:xfrm>
              <a:off x="2736" y="3312"/>
              <a:ext cx="587" cy="472"/>
            </a:xfrm>
            <a:prstGeom prst="rect">
              <a:avLst/>
            </a:prstGeom>
            <a:noFill/>
            <a:ln w="12700">
              <a:noFill/>
              <a:miter lim="800000"/>
              <a:headEnd/>
              <a:tailEnd/>
            </a:ln>
          </p:spPr>
        </p:pic>
        <p:sp>
          <p:nvSpPr>
            <p:cNvPr id="181331" name="Text Box 28"/>
            <p:cNvSpPr txBox="1">
              <a:spLocks noChangeArrowheads="1"/>
            </p:cNvSpPr>
            <p:nvPr/>
          </p:nvSpPr>
          <p:spPr bwMode="auto">
            <a:xfrm>
              <a:off x="2912" y="3504"/>
              <a:ext cx="160" cy="182"/>
            </a:xfrm>
            <a:prstGeom prst="rect">
              <a:avLst/>
            </a:prstGeom>
            <a:solidFill>
              <a:schemeClr val="bg1"/>
            </a:solidFill>
            <a:ln w="9525">
              <a:noFill/>
              <a:miter lim="800000"/>
              <a:headEnd/>
              <a:tailEnd/>
            </a:ln>
          </p:spPr>
          <p:txBody>
            <a:bodyPr wrap="none" lIns="54000" tIns="21600" rIns="54000" bIns="21600">
              <a:spAutoFit/>
            </a:bodyPr>
            <a:lstStyle/>
            <a:p>
              <a:r>
                <a:rPr lang="es-ES_tradnl" b="1"/>
                <a:t>D</a:t>
              </a:r>
              <a:endParaRPr lang="es-ES" b="1"/>
            </a:p>
          </p:txBody>
        </p:sp>
      </p:grpSp>
      <p:sp>
        <p:nvSpPr>
          <p:cNvPr id="181267" name="Text Box 29"/>
          <p:cNvSpPr txBox="1">
            <a:spLocks noChangeArrowheads="1"/>
          </p:cNvSpPr>
          <p:nvPr/>
        </p:nvSpPr>
        <p:spPr bwMode="auto">
          <a:xfrm>
            <a:off x="4038600" y="3182938"/>
            <a:ext cx="1600200" cy="915987"/>
          </a:xfrm>
          <a:prstGeom prst="rect">
            <a:avLst/>
          </a:prstGeom>
          <a:noFill/>
          <a:ln w="9525">
            <a:noFill/>
            <a:miter lim="800000"/>
            <a:headEnd/>
            <a:tailEnd/>
          </a:ln>
        </p:spPr>
        <p:txBody>
          <a:bodyPr>
            <a:spAutoFit/>
          </a:bodyPr>
          <a:lstStyle/>
          <a:p>
            <a:pPr algn="ctr"/>
            <a:r>
              <a:rPr lang="es-ES_tradnl" sz="1800" b="1"/>
              <a:t>Anillo  WDM 4 </a:t>
            </a:r>
            <a:r>
              <a:rPr lang="es-ES_tradnl" sz="1800" b="1">
                <a:sym typeface="Symbol" pitchFamily="18" charset="2"/>
              </a:rPr>
              <a:t> con protección</a:t>
            </a:r>
            <a:endParaRPr lang="es-ES" sz="1800" b="1"/>
          </a:p>
        </p:txBody>
      </p:sp>
      <p:sp>
        <p:nvSpPr>
          <p:cNvPr id="181268" name="Text Box 31"/>
          <p:cNvSpPr txBox="1">
            <a:spLocks noChangeArrowheads="1"/>
          </p:cNvSpPr>
          <p:nvPr/>
        </p:nvSpPr>
        <p:spPr bwMode="auto">
          <a:xfrm>
            <a:off x="3352800" y="333375"/>
            <a:ext cx="3048000" cy="641350"/>
          </a:xfrm>
          <a:prstGeom prst="rect">
            <a:avLst/>
          </a:prstGeom>
          <a:noFill/>
          <a:ln w="9525">
            <a:noFill/>
            <a:miter lim="800000"/>
            <a:headEnd/>
            <a:tailEnd/>
          </a:ln>
        </p:spPr>
        <p:txBody>
          <a:bodyPr>
            <a:spAutoFit/>
          </a:bodyPr>
          <a:lstStyle/>
          <a:p>
            <a:pPr>
              <a:spcBef>
                <a:spcPct val="50000"/>
              </a:spcBef>
            </a:pPr>
            <a:r>
              <a:rPr lang="es-ES_tradnl" sz="3600">
                <a:latin typeface="Times New Roman" pitchFamily="18" charset="0"/>
                <a:sym typeface="Symbol" pitchFamily="18" charset="2"/>
              </a:rPr>
              <a:t>Anillo DWDM</a:t>
            </a:r>
            <a:endParaRPr lang="es-ES" sz="3600">
              <a:latin typeface="Times New Roman" pitchFamily="18" charset="0"/>
            </a:endParaRPr>
          </a:p>
        </p:txBody>
      </p:sp>
      <p:sp>
        <p:nvSpPr>
          <p:cNvPr id="625698" name="Line 34"/>
          <p:cNvSpPr>
            <a:spLocks noChangeShapeType="1"/>
          </p:cNvSpPr>
          <p:nvPr/>
        </p:nvSpPr>
        <p:spPr bwMode="auto">
          <a:xfrm flipV="1">
            <a:off x="2992438" y="1703388"/>
            <a:ext cx="1219200" cy="1371600"/>
          </a:xfrm>
          <a:prstGeom prst="line">
            <a:avLst/>
          </a:prstGeom>
          <a:noFill/>
          <a:ln w="19050">
            <a:solidFill>
              <a:schemeClr val="accent2"/>
            </a:solidFill>
            <a:round/>
            <a:headEnd/>
            <a:tailEnd type="triangle" w="med" len="med"/>
          </a:ln>
        </p:spPr>
        <p:txBody>
          <a:bodyPr/>
          <a:lstStyle/>
          <a:p>
            <a:endParaRPr lang="es-ES"/>
          </a:p>
        </p:txBody>
      </p:sp>
      <p:sp>
        <p:nvSpPr>
          <p:cNvPr id="625699" name="Line 35"/>
          <p:cNvSpPr>
            <a:spLocks noChangeShapeType="1"/>
          </p:cNvSpPr>
          <p:nvPr/>
        </p:nvSpPr>
        <p:spPr bwMode="auto">
          <a:xfrm>
            <a:off x="5581650" y="1917700"/>
            <a:ext cx="1066800" cy="1219200"/>
          </a:xfrm>
          <a:prstGeom prst="line">
            <a:avLst/>
          </a:prstGeom>
          <a:noFill/>
          <a:ln w="19050">
            <a:solidFill>
              <a:schemeClr val="accent2"/>
            </a:solidFill>
            <a:round/>
            <a:headEnd/>
            <a:tailEnd type="triangle" w="med" len="med"/>
          </a:ln>
        </p:spPr>
        <p:txBody>
          <a:bodyPr/>
          <a:lstStyle/>
          <a:p>
            <a:endParaRPr lang="es-ES"/>
          </a:p>
        </p:txBody>
      </p:sp>
      <p:sp>
        <p:nvSpPr>
          <p:cNvPr id="625701" name="Line 37"/>
          <p:cNvSpPr>
            <a:spLocks noChangeShapeType="1"/>
          </p:cNvSpPr>
          <p:nvPr/>
        </p:nvSpPr>
        <p:spPr bwMode="auto">
          <a:xfrm flipV="1">
            <a:off x="5410200" y="4306888"/>
            <a:ext cx="1066800" cy="1066800"/>
          </a:xfrm>
          <a:prstGeom prst="line">
            <a:avLst/>
          </a:prstGeom>
          <a:noFill/>
          <a:ln w="19050">
            <a:solidFill>
              <a:schemeClr val="accent2"/>
            </a:solidFill>
            <a:round/>
            <a:headEnd type="triangle" w="med" len="med"/>
            <a:tailEnd/>
          </a:ln>
        </p:spPr>
        <p:txBody>
          <a:bodyPr/>
          <a:lstStyle/>
          <a:p>
            <a:endParaRPr lang="es-ES"/>
          </a:p>
        </p:txBody>
      </p:sp>
      <p:sp>
        <p:nvSpPr>
          <p:cNvPr id="625702" name="Text Box 38"/>
          <p:cNvSpPr txBox="1">
            <a:spLocks noChangeArrowheads="1"/>
          </p:cNvSpPr>
          <p:nvPr/>
        </p:nvSpPr>
        <p:spPr bwMode="auto">
          <a:xfrm>
            <a:off x="6300788" y="401955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1</a:t>
            </a:r>
            <a:endParaRPr lang="es-ES" sz="1200" b="1" baseline="-25000">
              <a:sym typeface="Symbol" pitchFamily="18" charset="2"/>
            </a:endParaRPr>
          </a:p>
        </p:txBody>
      </p:sp>
      <p:sp>
        <p:nvSpPr>
          <p:cNvPr id="625703" name="Line 39"/>
          <p:cNvSpPr>
            <a:spLocks noChangeShapeType="1"/>
          </p:cNvSpPr>
          <p:nvPr/>
        </p:nvSpPr>
        <p:spPr bwMode="auto">
          <a:xfrm>
            <a:off x="2852738" y="4235450"/>
            <a:ext cx="1143000" cy="1066800"/>
          </a:xfrm>
          <a:prstGeom prst="line">
            <a:avLst/>
          </a:prstGeom>
          <a:noFill/>
          <a:ln w="19050">
            <a:solidFill>
              <a:schemeClr val="accent2"/>
            </a:solidFill>
            <a:round/>
            <a:headEnd type="triangle" w="med" len="med"/>
            <a:tailEnd/>
          </a:ln>
        </p:spPr>
        <p:txBody>
          <a:bodyPr/>
          <a:lstStyle/>
          <a:p>
            <a:endParaRPr lang="es-ES"/>
          </a:p>
        </p:txBody>
      </p:sp>
      <p:grpSp>
        <p:nvGrpSpPr>
          <p:cNvPr id="181274" name="Group 43"/>
          <p:cNvGrpSpPr>
            <a:grpSpLocks/>
          </p:cNvGrpSpPr>
          <p:nvPr/>
        </p:nvGrpSpPr>
        <p:grpSpPr bwMode="auto">
          <a:xfrm>
            <a:off x="4383088" y="1958975"/>
            <a:ext cx="950912" cy="539750"/>
            <a:chOff x="4633" y="576"/>
            <a:chExt cx="599" cy="340"/>
          </a:xfrm>
        </p:grpSpPr>
        <p:pic>
          <p:nvPicPr>
            <p:cNvPr id="181328" name="Picture 41" descr="ADM"/>
            <p:cNvPicPr>
              <a:picLocks noChangeAspect="1" noChangeArrowheads="1"/>
            </p:cNvPicPr>
            <p:nvPr/>
          </p:nvPicPr>
          <p:blipFill>
            <a:blip r:embed="rId4" cstate="print"/>
            <a:srcRect/>
            <a:stretch>
              <a:fillRect/>
            </a:stretch>
          </p:blipFill>
          <p:spPr bwMode="auto">
            <a:xfrm>
              <a:off x="4633" y="576"/>
              <a:ext cx="599" cy="340"/>
            </a:xfrm>
            <a:prstGeom prst="rect">
              <a:avLst/>
            </a:prstGeom>
            <a:noFill/>
            <a:ln w="9525">
              <a:noFill/>
              <a:miter lim="800000"/>
              <a:headEnd/>
              <a:tailEnd/>
            </a:ln>
          </p:spPr>
        </p:pic>
        <p:pic>
          <p:nvPicPr>
            <p:cNvPr id="181329" name="Picture 42" descr="OpticalFiber"/>
            <p:cNvPicPr>
              <a:picLocks noChangeAspect="1" noChangeArrowheads="1"/>
            </p:cNvPicPr>
            <p:nvPr/>
          </p:nvPicPr>
          <p:blipFill>
            <a:blip r:embed="rId5" cstate="print"/>
            <a:srcRect/>
            <a:stretch>
              <a:fillRect/>
            </a:stretch>
          </p:blipFill>
          <p:spPr bwMode="auto">
            <a:xfrm>
              <a:off x="4752" y="753"/>
              <a:ext cx="288" cy="159"/>
            </a:xfrm>
            <a:prstGeom prst="rect">
              <a:avLst/>
            </a:prstGeom>
            <a:noFill/>
            <a:ln w="9525">
              <a:noFill/>
              <a:miter lim="800000"/>
              <a:headEnd/>
              <a:tailEnd/>
            </a:ln>
          </p:spPr>
        </p:pic>
      </p:grpSp>
      <p:grpSp>
        <p:nvGrpSpPr>
          <p:cNvPr id="181275" name="Group 60"/>
          <p:cNvGrpSpPr>
            <a:grpSpLocks/>
          </p:cNvGrpSpPr>
          <p:nvPr/>
        </p:nvGrpSpPr>
        <p:grpSpPr bwMode="auto">
          <a:xfrm>
            <a:off x="5737225" y="3362325"/>
            <a:ext cx="950913" cy="539750"/>
            <a:chOff x="4633" y="576"/>
            <a:chExt cx="599" cy="340"/>
          </a:xfrm>
        </p:grpSpPr>
        <p:pic>
          <p:nvPicPr>
            <p:cNvPr id="181326" name="Picture 61" descr="ADM"/>
            <p:cNvPicPr>
              <a:picLocks noChangeAspect="1" noChangeArrowheads="1"/>
            </p:cNvPicPr>
            <p:nvPr/>
          </p:nvPicPr>
          <p:blipFill>
            <a:blip r:embed="rId4" cstate="print"/>
            <a:srcRect/>
            <a:stretch>
              <a:fillRect/>
            </a:stretch>
          </p:blipFill>
          <p:spPr bwMode="auto">
            <a:xfrm>
              <a:off x="4633" y="576"/>
              <a:ext cx="599" cy="340"/>
            </a:xfrm>
            <a:prstGeom prst="rect">
              <a:avLst/>
            </a:prstGeom>
            <a:noFill/>
            <a:ln w="9525">
              <a:noFill/>
              <a:miter lim="800000"/>
              <a:headEnd/>
              <a:tailEnd/>
            </a:ln>
          </p:spPr>
        </p:pic>
        <p:pic>
          <p:nvPicPr>
            <p:cNvPr id="181327" name="Picture 62" descr="OpticalFiber"/>
            <p:cNvPicPr>
              <a:picLocks noChangeAspect="1" noChangeArrowheads="1"/>
            </p:cNvPicPr>
            <p:nvPr/>
          </p:nvPicPr>
          <p:blipFill>
            <a:blip r:embed="rId5" cstate="print"/>
            <a:srcRect/>
            <a:stretch>
              <a:fillRect/>
            </a:stretch>
          </p:blipFill>
          <p:spPr bwMode="auto">
            <a:xfrm>
              <a:off x="4752" y="753"/>
              <a:ext cx="288" cy="159"/>
            </a:xfrm>
            <a:prstGeom prst="rect">
              <a:avLst/>
            </a:prstGeom>
            <a:noFill/>
            <a:ln w="9525">
              <a:noFill/>
              <a:miter lim="800000"/>
              <a:headEnd/>
              <a:tailEnd/>
            </a:ln>
          </p:spPr>
        </p:pic>
      </p:grpSp>
      <p:grpSp>
        <p:nvGrpSpPr>
          <p:cNvPr id="181276" name="Group 63"/>
          <p:cNvGrpSpPr>
            <a:grpSpLocks/>
          </p:cNvGrpSpPr>
          <p:nvPr/>
        </p:nvGrpSpPr>
        <p:grpSpPr bwMode="auto">
          <a:xfrm>
            <a:off x="3011488" y="3425825"/>
            <a:ext cx="950912" cy="539750"/>
            <a:chOff x="4633" y="576"/>
            <a:chExt cx="599" cy="340"/>
          </a:xfrm>
        </p:grpSpPr>
        <p:pic>
          <p:nvPicPr>
            <p:cNvPr id="181324" name="Picture 64" descr="ADM"/>
            <p:cNvPicPr>
              <a:picLocks noChangeAspect="1" noChangeArrowheads="1"/>
            </p:cNvPicPr>
            <p:nvPr/>
          </p:nvPicPr>
          <p:blipFill>
            <a:blip r:embed="rId4" cstate="print"/>
            <a:srcRect/>
            <a:stretch>
              <a:fillRect/>
            </a:stretch>
          </p:blipFill>
          <p:spPr bwMode="auto">
            <a:xfrm>
              <a:off x="4633" y="576"/>
              <a:ext cx="599" cy="340"/>
            </a:xfrm>
            <a:prstGeom prst="rect">
              <a:avLst/>
            </a:prstGeom>
            <a:noFill/>
            <a:ln w="9525">
              <a:noFill/>
              <a:miter lim="800000"/>
              <a:headEnd/>
              <a:tailEnd/>
            </a:ln>
          </p:spPr>
        </p:pic>
        <p:pic>
          <p:nvPicPr>
            <p:cNvPr id="181325" name="Picture 65" descr="OpticalFiber"/>
            <p:cNvPicPr>
              <a:picLocks noChangeAspect="1" noChangeArrowheads="1"/>
            </p:cNvPicPr>
            <p:nvPr/>
          </p:nvPicPr>
          <p:blipFill>
            <a:blip r:embed="rId5" cstate="print"/>
            <a:srcRect/>
            <a:stretch>
              <a:fillRect/>
            </a:stretch>
          </p:blipFill>
          <p:spPr bwMode="auto">
            <a:xfrm>
              <a:off x="4752" y="753"/>
              <a:ext cx="288" cy="159"/>
            </a:xfrm>
            <a:prstGeom prst="rect">
              <a:avLst/>
            </a:prstGeom>
            <a:noFill/>
            <a:ln w="9525">
              <a:noFill/>
              <a:miter lim="800000"/>
              <a:headEnd/>
              <a:tailEnd/>
            </a:ln>
          </p:spPr>
        </p:pic>
      </p:grpSp>
      <p:grpSp>
        <p:nvGrpSpPr>
          <p:cNvPr id="181277" name="Group 57"/>
          <p:cNvGrpSpPr>
            <a:grpSpLocks/>
          </p:cNvGrpSpPr>
          <p:nvPr/>
        </p:nvGrpSpPr>
        <p:grpSpPr bwMode="auto">
          <a:xfrm>
            <a:off x="4343400" y="4632325"/>
            <a:ext cx="950913" cy="539750"/>
            <a:chOff x="4633" y="576"/>
            <a:chExt cx="599" cy="340"/>
          </a:xfrm>
        </p:grpSpPr>
        <p:pic>
          <p:nvPicPr>
            <p:cNvPr id="181322" name="Picture 58" descr="ADM"/>
            <p:cNvPicPr>
              <a:picLocks noChangeAspect="1" noChangeArrowheads="1"/>
            </p:cNvPicPr>
            <p:nvPr/>
          </p:nvPicPr>
          <p:blipFill>
            <a:blip r:embed="rId4" cstate="print"/>
            <a:srcRect/>
            <a:stretch>
              <a:fillRect/>
            </a:stretch>
          </p:blipFill>
          <p:spPr bwMode="auto">
            <a:xfrm>
              <a:off x="4633" y="576"/>
              <a:ext cx="599" cy="340"/>
            </a:xfrm>
            <a:prstGeom prst="rect">
              <a:avLst/>
            </a:prstGeom>
            <a:noFill/>
            <a:ln w="9525">
              <a:noFill/>
              <a:miter lim="800000"/>
              <a:headEnd/>
              <a:tailEnd/>
            </a:ln>
          </p:spPr>
        </p:pic>
        <p:pic>
          <p:nvPicPr>
            <p:cNvPr id="181323" name="Picture 59" descr="OpticalFiber"/>
            <p:cNvPicPr>
              <a:picLocks noChangeAspect="1" noChangeArrowheads="1"/>
            </p:cNvPicPr>
            <p:nvPr/>
          </p:nvPicPr>
          <p:blipFill>
            <a:blip r:embed="rId5" cstate="print"/>
            <a:srcRect/>
            <a:stretch>
              <a:fillRect/>
            </a:stretch>
          </p:blipFill>
          <p:spPr bwMode="auto">
            <a:xfrm>
              <a:off x="4752" y="753"/>
              <a:ext cx="288" cy="159"/>
            </a:xfrm>
            <a:prstGeom prst="rect">
              <a:avLst/>
            </a:prstGeom>
            <a:noFill/>
            <a:ln w="9525">
              <a:noFill/>
              <a:miter lim="800000"/>
              <a:headEnd/>
              <a:tailEnd/>
            </a:ln>
          </p:spPr>
        </p:pic>
      </p:grpSp>
      <p:sp>
        <p:nvSpPr>
          <p:cNvPr id="181278" name="Line 75"/>
          <p:cNvSpPr>
            <a:spLocks noChangeShapeType="1"/>
          </p:cNvSpPr>
          <p:nvPr/>
        </p:nvSpPr>
        <p:spPr bwMode="auto">
          <a:xfrm>
            <a:off x="304800" y="5829300"/>
            <a:ext cx="990600" cy="0"/>
          </a:xfrm>
          <a:prstGeom prst="line">
            <a:avLst/>
          </a:prstGeom>
          <a:noFill/>
          <a:ln w="50800">
            <a:solidFill>
              <a:srgbClr val="FF0000"/>
            </a:solidFill>
            <a:round/>
            <a:headEnd/>
            <a:tailEnd/>
          </a:ln>
        </p:spPr>
        <p:txBody>
          <a:bodyPr/>
          <a:lstStyle/>
          <a:p>
            <a:endParaRPr lang="es-ES"/>
          </a:p>
        </p:txBody>
      </p:sp>
      <p:sp>
        <p:nvSpPr>
          <p:cNvPr id="181279" name="Text Box 76"/>
          <p:cNvSpPr txBox="1">
            <a:spLocks noChangeArrowheads="1"/>
          </p:cNvSpPr>
          <p:nvPr/>
        </p:nvSpPr>
        <p:spPr bwMode="auto">
          <a:xfrm>
            <a:off x="1450975" y="5699125"/>
            <a:ext cx="2208213" cy="304800"/>
          </a:xfrm>
          <a:prstGeom prst="rect">
            <a:avLst/>
          </a:prstGeom>
          <a:noFill/>
          <a:ln w="9525">
            <a:noFill/>
            <a:miter lim="800000"/>
            <a:headEnd/>
            <a:tailEnd/>
          </a:ln>
        </p:spPr>
        <p:txBody>
          <a:bodyPr wrap="none">
            <a:spAutoFit/>
          </a:bodyPr>
          <a:lstStyle/>
          <a:p>
            <a:r>
              <a:rPr lang="es-ES_tradnl" sz="1400" b="1"/>
              <a:t>4 * OC-48c (4 </a:t>
            </a:r>
            <a:r>
              <a:rPr lang="es-ES_tradnl" sz="1400" b="1">
                <a:sym typeface="Symbol" pitchFamily="18" charset="2"/>
              </a:rPr>
              <a:t> 3ª vent.)</a:t>
            </a:r>
            <a:r>
              <a:rPr lang="es-ES_tradnl" sz="1400" b="1"/>
              <a:t> </a:t>
            </a:r>
            <a:endParaRPr lang="es-ES" sz="1400" b="1"/>
          </a:p>
        </p:txBody>
      </p:sp>
      <p:sp>
        <p:nvSpPr>
          <p:cNvPr id="181280" name="Line 77"/>
          <p:cNvSpPr>
            <a:spLocks noChangeShapeType="1"/>
          </p:cNvSpPr>
          <p:nvPr/>
        </p:nvSpPr>
        <p:spPr bwMode="auto">
          <a:xfrm>
            <a:off x="304800" y="6134100"/>
            <a:ext cx="990600" cy="0"/>
          </a:xfrm>
          <a:prstGeom prst="line">
            <a:avLst/>
          </a:prstGeom>
          <a:noFill/>
          <a:ln w="50800">
            <a:solidFill>
              <a:srgbClr val="00FF00"/>
            </a:solidFill>
            <a:round/>
            <a:headEnd/>
            <a:tailEnd/>
          </a:ln>
        </p:spPr>
        <p:txBody>
          <a:bodyPr/>
          <a:lstStyle/>
          <a:p>
            <a:endParaRPr lang="es-ES"/>
          </a:p>
        </p:txBody>
      </p:sp>
      <p:sp>
        <p:nvSpPr>
          <p:cNvPr id="181281" name="Text Box 78"/>
          <p:cNvSpPr txBox="1">
            <a:spLocks noChangeArrowheads="1"/>
          </p:cNvSpPr>
          <p:nvPr/>
        </p:nvSpPr>
        <p:spPr bwMode="auto">
          <a:xfrm>
            <a:off x="1450975" y="6003925"/>
            <a:ext cx="2781300" cy="304800"/>
          </a:xfrm>
          <a:prstGeom prst="rect">
            <a:avLst/>
          </a:prstGeom>
          <a:noFill/>
          <a:ln w="9525">
            <a:noFill/>
            <a:miter lim="800000"/>
            <a:headEnd/>
            <a:tailEnd/>
          </a:ln>
        </p:spPr>
        <p:txBody>
          <a:bodyPr wrap="none">
            <a:spAutoFit/>
          </a:bodyPr>
          <a:lstStyle/>
          <a:p>
            <a:r>
              <a:rPr lang="es-ES_tradnl" sz="1400" b="1">
                <a:sym typeface="Symbol" pitchFamily="18" charset="2"/>
              </a:rPr>
              <a:t>4 * OC 48c (4 3ª vent.) reserva</a:t>
            </a:r>
            <a:endParaRPr lang="es-ES" sz="1400" b="1"/>
          </a:p>
        </p:txBody>
      </p:sp>
      <p:sp>
        <p:nvSpPr>
          <p:cNvPr id="181282" name="Text Box 79"/>
          <p:cNvSpPr txBox="1">
            <a:spLocks noChangeArrowheads="1"/>
          </p:cNvSpPr>
          <p:nvPr/>
        </p:nvSpPr>
        <p:spPr bwMode="auto">
          <a:xfrm>
            <a:off x="457200" y="1052513"/>
            <a:ext cx="4038600" cy="336550"/>
          </a:xfrm>
          <a:prstGeom prst="rect">
            <a:avLst/>
          </a:prstGeom>
          <a:noFill/>
          <a:ln w="9525">
            <a:noFill/>
            <a:miter lim="800000"/>
            <a:headEnd/>
            <a:tailEnd/>
          </a:ln>
        </p:spPr>
        <p:txBody>
          <a:bodyPr>
            <a:spAutoFit/>
          </a:bodyPr>
          <a:lstStyle/>
          <a:p>
            <a:pPr>
              <a:spcBef>
                <a:spcPct val="50000"/>
              </a:spcBef>
            </a:pPr>
            <a:r>
              <a:rPr lang="es-ES_tradnl" b="1"/>
              <a:t>Similar a los anillos SONET/SDH</a:t>
            </a:r>
            <a:endParaRPr lang="es-ES" b="1"/>
          </a:p>
        </p:txBody>
      </p:sp>
      <p:sp>
        <p:nvSpPr>
          <p:cNvPr id="625751" name="Line 87"/>
          <p:cNvSpPr>
            <a:spLocks noChangeShapeType="1"/>
          </p:cNvSpPr>
          <p:nvPr/>
        </p:nvSpPr>
        <p:spPr bwMode="auto">
          <a:xfrm flipV="1">
            <a:off x="2847975" y="1703388"/>
            <a:ext cx="1219200" cy="1371600"/>
          </a:xfrm>
          <a:prstGeom prst="line">
            <a:avLst/>
          </a:prstGeom>
          <a:noFill/>
          <a:ln w="19050">
            <a:solidFill>
              <a:schemeClr val="accent2"/>
            </a:solidFill>
            <a:round/>
            <a:headEnd/>
            <a:tailEnd type="triangle" w="med" len="med"/>
          </a:ln>
        </p:spPr>
        <p:txBody>
          <a:bodyPr/>
          <a:lstStyle/>
          <a:p>
            <a:endParaRPr lang="es-ES"/>
          </a:p>
        </p:txBody>
      </p:sp>
      <p:sp>
        <p:nvSpPr>
          <p:cNvPr id="625754" name="Line 90"/>
          <p:cNvSpPr>
            <a:spLocks noChangeShapeType="1"/>
          </p:cNvSpPr>
          <p:nvPr/>
        </p:nvSpPr>
        <p:spPr bwMode="auto">
          <a:xfrm flipV="1">
            <a:off x="2698750" y="1700213"/>
            <a:ext cx="1219200" cy="1371600"/>
          </a:xfrm>
          <a:prstGeom prst="line">
            <a:avLst/>
          </a:prstGeom>
          <a:noFill/>
          <a:ln w="19050">
            <a:solidFill>
              <a:schemeClr val="accent2"/>
            </a:solidFill>
            <a:round/>
            <a:headEnd/>
            <a:tailEnd type="triangle" w="med" len="med"/>
          </a:ln>
        </p:spPr>
        <p:txBody>
          <a:bodyPr/>
          <a:lstStyle/>
          <a:p>
            <a:endParaRPr lang="es-ES"/>
          </a:p>
        </p:txBody>
      </p:sp>
      <p:sp>
        <p:nvSpPr>
          <p:cNvPr id="625756" name="Text Box 92"/>
          <p:cNvSpPr txBox="1">
            <a:spLocks noChangeArrowheads="1"/>
          </p:cNvSpPr>
          <p:nvPr/>
        </p:nvSpPr>
        <p:spPr bwMode="auto">
          <a:xfrm>
            <a:off x="2301875" y="2998788"/>
            <a:ext cx="325438" cy="274637"/>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4</a:t>
            </a:r>
            <a:endParaRPr lang="es-ES" sz="1200" b="1" baseline="-25000">
              <a:sym typeface="Symbol" pitchFamily="18" charset="2"/>
            </a:endParaRPr>
          </a:p>
        </p:txBody>
      </p:sp>
      <p:sp>
        <p:nvSpPr>
          <p:cNvPr id="625757" name="Line 93"/>
          <p:cNvSpPr>
            <a:spLocks noChangeShapeType="1"/>
          </p:cNvSpPr>
          <p:nvPr/>
        </p:nvSpPr>
        <p:spPr bwMode="auto">
          <a:xfrm flipV="1">
            <a:off x="2554288" y="1700213"/>
            <a:ext cx="1219200" cy="1371600"/>
          </a:xfrm>
          <a:prstGeom prst="line">
            <a:avLst/>
          </a:prstGeom>
          <a:noFill/>
          <a:ln w="19050">
            <a:solidFill>
              <a:schemeClr val="accent2"/>
            </a:solidFill>
            <a:round/>
            <a:headEnd/>
            <a:tailEnd type="triangle" w="med" len="med"/>
          </a:ln>
        </p:spPr>
        <p:txBody>
          <a:bodyPr/>
          <a:lstStyle/>
          <a:p>
            <a:endParaRPr lang="es-ES"/>
          </a:p>
        </p:txBody>
      </p:sp>
      <p:sp>
        <p:nvSpPr>
          <p:cNvPr id="625758" name="Text Box 94"/>
          <p:cNvSpPr txBox="1">
            <a:spLocks noChangeArrowheads="1"/>
          </p:cNvSpPr>
          <p:nvPr/>
        </p:nvSpPr>
        <p:spPr bwMode="auto">
          <a:xfrm>
            <a:off x="2482850" y="3013075"/>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3</a:t>
            </a:r>
            <a:endParaRPr lang="es-ES" sz="1200" b="1" baseline="-25000">
              <a:sym typeface="Symbol" pitchFamily="18" charset="2"/>
            </a:endParaRPr>
          </a:p>
        </p:txBody>
      </p:sp>
      <p:sp>
        <p:nvSpPr>
          <p:cNvPr id="625759" name="Text Box 95"/>
          <p:cNvSpPr txBox="1">
            <a:spLocks noChangeArrowheads="1"/>
          </p:cNvSpPr>
          <p:nvPr/>
        </p:nvSpPr>
        <p:spPr bwMode="auto">
          <a:xfrm>
            <a:off x="2660650" y="3013075"/>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2</a:t>
            </a:r>
            <a:endParaRPr lang="es-ES" sz="1200" b="1" baseline="-25000">
              <a:sym typeface="Symbol" pitchFamily="18" charset="2"/>
            </a:endParaRPr>
          </a:p>
        </p:txBody>
      </p:sp>
      <p:sp>
        <p:nvSpPr>
          <p:cNvPr id="625760" name="Text Box 96"/>
          <p:cNvSpPr txBox="1">
            <a:spLocks noChangeArrowheads="1"/>
          </p:cNvSpPr>
          <p:nvPr/>
        </p:nvSpPr>
        <p:spPr bwMode="auto">
          <a:xfrm>
            <a:off x="2843213" y="3013075"/>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1</a:t>
            </a:r>
            <a:endParaRPr lang="es-ES" sz="1200" b="1" baseline="-25000">
              <a:sym typeface="Symbol" pitchFamily="18" charset="2"/>
            </a:endParaRPr>
          </a:p>
        </p:txBody>
      </p:sp>
      <p:sp>
        <p:nvSpPr>
          <p:cNvPr id="625761" name="Line 97"/>
          <p:cNvSpPr>
            <a:spLocks noChangeShapeType="1"/>
          </p:cNvSpPr>
          <p:nvPr/>
        </p:nvSpPr>
        <p:spPr bwMode="auto">
          <a:xfrm>
            <a:off x="5738813" y="1917700"/>
            <a:ext cx="1066800" cy="1219200"/>
          </a:xfrm>
          <a:prstGeom prst="line">
            <a:avLst/>
          </a:prstGeom>
          <a:noFill/>
          <a:ln w="19050">
            <a:solidFill>
              <a:schemeClr val="accent2"/>
            </a:solidFill>
            <a:round/>
            <a:headEnd/>
            <a:tailEnd type="triangle" w="med" len="med"/>
          </a:ln>
        </p:spPr>
        <p:txBody>
          <a:bodyPr/>
          <a:lstStyle/>
          <a:p>
            <a:endParaRPr lang="es-ES"/>
          </a:p>
        </p:txBody>
      </p:sp>
      <p:sp>
        <p:nvSpPr>
          <p:cNvPr id="625762" name="Line 98"/>
          <p:cNvSpPr>
            <a:spLocks noChangeShapeType="1"/>
          </p:cNvSpPr>
          <p:nvPr/>
        </p:nvSpPr>
        <p:spPr bwMode="auto">
          <a:xfrm>
            <a:off x="5883275" y="1922463"/>
            <a:ext cx="1066800" cy="1219200"/>
          </a:xfrm>
          <a:prstGeom prst="line">
            <a:avLst/>
          </a:prstGeom>
          <a:noFill/>
          <a:ln w="19050">
            <a:solidFill>
              <a:schemeClr val="accent2"/>
            </a:solidFill>
            <a:round/>
            <a:headEnd/>
            <a:tailEnd type="triangle" w="med" len="med"/>
          </a:ln>
        </p:spPr>
        <p:txBody>
          <a:bodyPr/>
          <a:lstStyle/>
          <a:p>
            <a:endParaRPr lang="es-ES"/>
          </a:p>
        </p:txBody>
      </p:sp>
      <p:sp>
        <p:nvSpPr>
          <p:cNvPr id="625763" name="Line 99"/>
          <p:cNvSpPr>
            <a:spLocks noChangeShapeType="1"/>
          </p:cNvSpPr>
          <p:nvPr/>
        </p:nvSpPr>
        <p:spPr bwMode="auto">
          <a:xfrm>
            <a:off x="6026150" y="1922463"/>
            <a:ext cx="1066800" cy="1219200"/>
          </a:xfrm>
          <a:prstGeom prst="line">
            <a:avLst/>
          </a:prstGeom>
          <a:noFill/>
          <a:ln w="19050">
            <a:solidFill>
              <a:schemeClr val="accent2"/>
            </a:solidFill>
            <a:round/>
            <a:headEnd/>
            <a:tailEnd type="triangle" w="med" len="med"/>
          </a:ln>
        </p:spPr>
        <p:txBody>
          <a:bodyPr/>
          <a:lstStyle/>
          <a:p>
            <a:endParaRPr lang="es-ES"/>
          </a:p>
        </p:txBody>
      </p:sp>
      <p:sp>
        <p:nvSpPr>
          <p:cNvPr id="625764" name="Line 100"/>
          <p:cNvSpPr>
            <a:spLocks noChangeShapeType="1"/>
          </p:cNvSpPr>
          <p:nvPr/>
        </p:nvSpPr>
        <p:spPr bwMode="auto">
          <a:xfrm flipV="1">
            <a:off x="5580063" y="4289425"/>
            <a:ext cx="1066800" cy="1066800"/>
          </a:xfrm>
          <a:prstGeom prst="line">
            <a:avLst/>
          </a:prstGeom>
          <a:noFill/>
          <a:ln w="19050">
            <a:solidFill>
              <a:schemeClr val="accent2"/>
            </a:solidFill>
            <a:round/>
            <a:headEnd type="triangle" w="med" len="med"/>
            <a:tailEnd/>
          </a:ln>
        </p:spPr>
        <p:txBody>
          <a:bodyPr/>
          <a:lstStyle/>
          <a:p>
            <a:endParaRPr lang="es-ES"/>
          </a:p>
        </p:txBody>
      </p:sp>
      <p:sp>
        <p:nvSpPr>
          <p:cNvPr id="625765" name="Line 101"/>
          <p:cNvSpPr>
            <a:spLocks noChangeShapeType="1"/>
          </p:cNvSpPr>
          <p:nvPr/>
        </p:nvSpPr>
        <p:spPr bwMode="auto">
          <a:xfrm flipV="1">
            <a:off x="5724525" y="4289425"/>
            <a:ext cx="1066800" cy="1066800"/>
          </a:xfrm>
          <a:prstGeom prst="line">
            <a:avLst/>
          </a:prstGeom>
          <a:noFill/>
          <a:ln w="19050">
            <a:solidFill>
              <a:schemeClr val="accent2"/>
            </a:solidFill>
            <a:round/>
            <a:headEnd type="triangle" w="med" len="med"/>
            <a:tailEnd/>
          </a:ln>
        </p:spPr>
        <p:txBody>
          <a:bodyPr/>
          <a:lstStyle/>
          <a:p>
            <a:endParaRPr lang="es-ES"/>
          </a:p>
        </p:txBody>
      </p:sp>
      <p:sp>
        <p:nvSpPr>
          <p:cNvPr id="625766" name="Line 102"/>
          <p:cNvSpPr>
            <a:spLocks noChangeShapeType="1"/>
          </p:cNvSpPr>
          <p:nvPr/>
        </p:nvSpPr>
        <p:spPr bwMode="auto">
          <a:xfrm flipV="1">
            <a:off x="5867400" y="4289425"/>
            <a:ext cx="1066800" cy="1066800"/>
          </a:xfrm>
          <a:prstGeom prst="line">
            <a:avLst/>
          </a:prstGeom>
          <a:noFill/>
          <a:ln w="19050">
            <a:solidFill>
              <a:schemeClr val="accent2"/>
            </a:solidFill>
            <a:round/>
            <a:headEnd type="triangle" w="med" len="med"/>
            <a:tailEnd/>
          </a:ln>
        </p:spPr>
        <p:txBody>
          <a:bodyPr/>
          <a:lstStyle/>
          <a:p>
            <a:endParaRPr lang="es-ES"/>
          </a:p>
        </p:txBody>
      </p:sp>
      <p:sp>
        <p:nvSpPr>
          <p:cNvPr id="625767" name="Text Box 103"/>
          <p:cNvSpPr txBox="1">
            <a:spLocks noChangeArrowheads="1"/>
          </p:cNvSpPr>
          <p:nvPr/>
        </p:nvSpPr>
        <p:spPr bwMode="auto">
          <a:xfrm>
            <a:off x="6478588" y="401955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2</a:t>
            </a:r>
            <a:endParaRPr lang="es-ES" sz="1200" b="1" baseline="-25000">
              <a:sym typeface="Symbol" pitchFamily="18" charset="2"/>
            </a:endParaRPr>
          </a:p>
        </p:txBody>
      </p:sp>
      <p:sp>
        <p:nvSpPr>
          <p:cNvPr id="625768" name="Text Box 104"/>
          <p:cNvSpPr txBox="1">
            <a:spLocks noChangeArrowheads="1"/>
          </p:cNvSpPr>
          <p:nvPr/>
        </p:nvSpPr>
        <p:spPr bwMode="auto">
          <a:xfrm>
            <a:off x="6659563" y="401955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3</a:t>
            </a:r>
            <a:endParaRPr lang="es-ES" sz="1200" b="1" baseline="-25000">
              <a:sym typeface="Symbol" pitchFamily="18" charset="2"/>
            </a:endParaRPr>
          </a:p>
        </p:txBody>
      </p:sp>
      <p:sp>
        <p:nvSpPr>
          <p:cNvPr id="625769" name="Text Box 105"/>
          <p:cNvSpPr txBox="1">
            <a:spLocks noChangeArrowheads="1"/>
          </p:cNvSpPr>
          <p:nvPr/>
        </p:nvSpPr>
        <p:spPr bwMode="auto">
          <a:xfrm>
            <a:off x="6838950" y="4019550"/>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4</a:t>
            </a:r>
            <a:endParaRPr lang="es-ES" sz="1200" b="1" baseline="-25000">
              <a:sym typeface="Symbol" pitchFamily="18" charset="2"/>
            </a:endParaRPr>
          </a:p>
        </p:txBody>
      </p:sp>
      <p:sp>
        <p:nvSpPr>
          <p:cNvPr id="625770" name="Line 106"/>
          <p:cNvSpPr>
            <a:spLocks noChangeShapeType="1"/>
          </p:cNvSpPr>
          <p:nvPr/>
        </p:nvSpPr>
        <p:spPr bwMode="auto">
          <a:xfrm>
            <a:off x="2698750" y="4235450"/>
            <a:ext cx="1143000" cy="1066800"/>
          </a:xfrm>
          <a:prstGeom prst="line">
            <a:avLst/>
          </a:prstGeom>
          <a:noFill/>
          <a:ln w="19050">
            <a:solidFill>
              <a:schemeClr val="accent2"/>
            </a:solidFill>
            <a:round/>
            <a:headEnd type="triangle" w="med" len="med"/>
            <a:tailEnd/>
          </a:ln>
        </p:spPr>
        <p:txBody>
          <a:bodyPr/>
          <a:lstStyle/>
          <a:p>
            <a:endParaRPr lang="es-ES"/>
          </a:p>
        </p:txBody>
      </p:sp>
      <p:sp>
        <p:nvSpPr>
          <p:cNvPr id="625771" name="Line 107"/>
          <p:cNvSpPr>
            <a:spLocks noChangeShapeType="1"/>
          </p:cNvSpPr>
          <p:nvPr/>
        </p:nvSpPr>
        <p:spPr bwMode="auto">
          <a:xfrm>
            <a:off x="2555875" y="4235450"/>
            <a:ext cx="1143000" cy="1066800"/>
          </a:xfrm>
          <a:prstGeom prst="line">
            <a:avLst/>
          </a:prstGeom>
          <a:noFill/>
          <a:ln w="19050">
            <a:solidFill>
              <a:schemeClr val="accent2"/>
            </a:solidFill>
            <a:round/>
            <a:headEnd type="triangle" w="med" len="med"/>
            <a:tailEnd/>
          </a:ln>
        </p:spPr>
        <p:txBody>
          <a:bodyPr/>
          <a:lstStyle/>
          <a:p>
            <a:endParaRPr lang="es-ES"/>
          </a:p>
        </p:txBody>
      </p:sp>
      <p:sp>
        <p:nvSpPr>
          <p:cNvPr id="625772" name="Line 108"/>
          <p:cNvSpPr>
            <a:spLocks noChangeShapeType="1"/>
          </p:cNvSpPr>
          <p:nvPr/>
        </p:nvSpPr>
        <p:spPr bwMode="auto">
          <a:xfrm>
            <a:off x="2411413" y="4235450"/>
            <a:ext cx="1143000" cy="1066800"/>
          </a:xfrm>
          <a:prstGeom prst="line">
            <a:avLst/>
          </a:prstGeom>
          <a:noFill/>
          <a:ln w="19050">
            <a:solidFill>
              <a:schemeClr val="accent2"/>
            </a:solidFill>
            <a:round/>
            <a:headEnd type="triangle" w="med" len="med"/>
            <a:tailEnd/>
          </a:ln>
        </p:spPr>
        <p:txBody>
          <a:bodyPr/>
          <a:lstStyle/>
          <a:p>
            <a:endParaRPr lang="es-ES"/>
          </a:p>
        </p:txBody>
      </p:sp>
      <p:sp>
        <p:nvSpPr>
          <p:cNvPr id="625773" name="Text Box 109"/>
          <p:cNvSpPr txBox="1">
            <a:spLocks noChangeArrowheads="1"/>
          </p:cNvSpPr>
          <p:nvPr/>
        </p:nvSpPr>
        <p:spPr bwMode="auto">
          <a:xfrm>
            <a:off x="3348038" y="531495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4</a:t>
            </a:r>
            <a:endParaRPr lang="es-ES" sz="1200" b="1" baseline="-25000">
              <a:sym typeface="Symbol" pitchFamily="18" charset="2"/>
            </a:endParaRPr>
          </a:p>
        </p:txBody>
      </p:sp>
      <p:sp>
        <p:nvSpPr>
          <p:cNvPr id="625774" name="Text Box 110"/>
          <p:cNvSpPr txBox="1">
            <a:spLocks noChangeArrowheads="1"/>
          </p:cNvSpPr>
          <p:nvPr/>
        </p:nvSpPr>
        <p:spPr bwMode="auto">
          <a:xfrm>
            <a:off x="3525838" y="531495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3</a:t>
            </a:r>
            <a:endParaRPr lang="es-ES" sz="1200" b="1" baseline="-25000">
              <a:sym typeface="Symbol" pitchFamily="18" charset="2"/>
            </a:endParaRPr>
          </a:p>
        </p:txBody>
      </p:sp>
      <p:sp>
        <p:nvSpPr>
          <p:cNvPr id="625775" name="Text Box 111"/>
          <p:cNvSpPr txBox="1">
            <a:spLocks noChangeArrowheads="1"/>
          </p:cNvSpPr>
          <p:nvPr/>
        </p:nvSpPr>
        <p:spPr bwMode="auto">
          <a:xfrm>
            <a:off x="3706813" y="531495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2</a:t>
            </a:r>
            <a:endParaRPr lang="es-ES" sz="1200" b="1" baseline="-25000">
              <a:sym typeface="Symbol" pitchFamily="18" charset="2"/>
            </a:endParaRPr>
          </a:p>
        </p:txBody>
      </p:sp>
      <p:sp>
        <p:nvSpPr>
          <p:cNvPr id="625776" name="Text Box 112"/>
          <p:cNvSpPr txBox="1">
            <a:spLocks noChangeArrowheads="1"/>
          </p:cNvSpPr>
          <p:nvPr/>
        </p:nvSpPr>
        <p:spPr bwMode="auto">
          <a:xfrm>
            <a:off x="3886200" y="5314950"/>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1</a:t>
            </a:r>
            <a:endParaRPr lang="es-ES" sz="1200" b="1" baseline="-25000">
              <a:sym typeface="Symbol" pitchFamily="18" charset="2"/>
            </a:endParaRPr>
          </a:p>
        </p:txBody>
      </p:sp>
      <p:sp>
        <p:nvSpPr>
          <p:cNvPr id="625777" name="Text Box 113"/>
          <p:cNvSpPr txBox="1">
            <a:spLocks noChangeArrowheads="1"/>
          </p:cNvSpPr>
          <p:nvPr/>
        </p:nvSpPr>
        <p:spPr bwMode="auto">
          <a:xfrm>
            <a:off x="5365750" y="1628775"/>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1</a:t>
            </a:r>
            <a:endParaRPr lang="es-ES" sz="1200" b="1" baseline="-25000">
              <a:sym typeface="Symbol" pitchFamily="18" charset="2"/>
            </a:endParaRPr>
          </a:p>
        </p:txBody>
      </p:sp>
      <p:sp>
        <p:nvSpPr>
          <p:cNvPr id="625778" name="Text Box 114"/>
          <p:cNvSpPr txBox="1">
            <a:spLocks noChangeArrowheads="1"/>
          </p:cNvSpPr>
          <p:nvPr/>
        </p:nvSpPr>
        <p:spPr bwMode="auto">
          <a:xfrm>
            <a:off x="5543550" y="1628775"/>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2</a:t>
            </a:r>
            <a:endParaRPr lang="es-ES" sz="1200" b="1" baseline="-25000">
              <a:sym typeface="Symbol" pitchFamily="18" charset="2"/>
            </a:endParaRPr>
          </a:p>
        </p:txBody>
      </p:sp>
      <p:sp>
        <p:nvSpPr>
          <p:cNvPr id="625779" name="Text Box 115"/>
          <p:cNvSpPr txBox="1">
            <a:spLocks noChangeArrowheads="1"/>
          </p:cNvSpPr>
          <p:nvPr/>
        </p:nvSpPr>
        <p:spPr bwMode="auto">
          <a:xfrm>
            <a:off x="5724525" y="1628775"/>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3</a:t>
            </a:r>
            <a:endParaRPr lang="es-ES" sz="1200" b="1" baseline="-25000">
              <a:sym typeface="Symbol" pitchFamily="18" charset="2"/>
            </a:endParaRPr>
          </a:p>
        </p:txBody>
      </p:sp>
      <p:sp>
        <p:nvSpPr>
          <p:cNvPr id="625780" name="Text Box 116"/>
          <p:cNvSpPr txBox="1">
            <a:spLocks noChangeArrowheads="1"/>
          </p:cNvSpPr>
          <p:nvPr/>
        </p:nvSpPr>
        <p:spPr bwMode="auto">
          <a:xfrm>
            <a:off x="5903913" y="1628775"/>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4</a:t>
            </a:r>
            <a:endParaRPr lang="es-ES" sz="1200" b="1" baseline="-25000">
              <a:sym typeface="Symbol" pitchFamily="18" charset="2"/>
            </a:endParaRPr>
          </a:p>
        </p:txBody>
      </p:sp>
      <p:sp>
        <p:nvSpPr>
          <p:cNvPr id="625781" name="Text Box 117"/>
          <p:cNvSpPr txBox="1">
            <a:spLocks noChangeArrowheads="1"/>
          </p:cNvSpPr>
          <p:nvPr/>
        </p:nvSpPr>
        <p:spPr bwMode="auto">
          <a:xfrm>
            <a:off x="7667625" y="4892675"/>
            <a:ext cx="1001713" cy="336550"/>
          </a:xfrm>
          <a:prstGeom prst="rect">
            <a:avLst/>
          </a:prstGeom>
          <a:noFill/>
          <a:ln w="9525">
            <a:noFill/>
            <a:miter lim="800000"/>
            <a:headEnd/>
            <a:tailEnd/>
          </a:ln>
        </p:spPr>
        <p:txBody>
          <a:bodyPr wrap="none">
            <a:spAutoFit/>
          </a:bodyPr>
          <a:lstStyle/>
          <a:p>
            <a:r>
              <a:rPr lang="es-ES_tradnl" b="1"/>
              <a:t>A</a:t>
            </a:r>
            <a:r>
              <a:rPr lang="es-ES_tradnl" b="1">
                <a:sym typeface="Symbol" pitchFamily="18" charset="2"/>
              </a:rPr>
              <a:t></a:t>
            </a:r>
            <a:r>
              <a:rPr lang="es-ES_tradnl" b="1"/>
              <a:t>B: </a:t>
            </a:r>
            <a:r>
              <a:rPr lang="es-ES_tradnl" b="1">
                <a:sym typeface="Symbol" pitchFamily="18" charset="2"/>
              </a:rPr>
              <a:t></a:t>
            </a:r>
            <a:r>
              <a:rPr lang="es-ES_tradnl" b="1" baseline="-25000">
                <a:sym typeface="Symbol" pitchFamily="18" charset="2"/>
              </a:rPr>
              <a:t>1</a:t>
            </a:r>
            <a:endParaRPr lang="es-ES" b="1"/>
          </a:p>
        </p:txBody>
      </p:sp>
      <p:sp>
        <p:nvSpPr>
          <p:cNvPr id="625782" name="Text Box 118"/>
          <p:cNvSpPr txBox="1">
            <a:spLocks noChangeArrowheads="1"/>
          </p:cNvSpPr>
          <p:nvPr/>
        </p:nvSpPr>
        <p:spPr bwMode="auto">
          <a:xfrm>
            <a:off x="7667625" y="5108575"/>
            <a:ext cx="1001713" cy="336550"/>
          </a:xfrm>
          <a:prstGeom prst="rect">
            <a:avLst/>
          </a:prstGeom>
          <a:noFill/>
          <a:ln w="9525">
            <a:noFill/>
            <a:miter lim="800000"/>
            <a:headEnd/>
            <a:tailEnd/>
          </a:ln>
        </p:spPr>
        <p:txBody>
          <a:bodyPr wrap="none">
            <a:spAutoFit/>
          </a:bodyPr>
          <a:lstStyle/>
          <a:p>
            <a:r>
              <a:rPr lang="es-ES_tradnl" b="1"/>
              <a:t>B</a:t>
            </a:r>
            <a:r>
              <a:rPr lang="es-ES_tradnl" b="1">
                <a:sym typeface="Symbol" pitchFamily="18" charset="2"/>
              </a:rPr>
              <a:t></a:t>
            </a:r>
            <a:r>
              <a:rPr lang="es-ES_tradnl" b="1"/>
              <a:t>C: </a:t>
            </a:r>
            <a:r>
              <a:rPr lang="es-ES_tradnl" b="1">
                <a:sym typeface="Symbol" pitchFamily="18" charset="2"/>
              </a:rPr>
              <a:t></a:t>
            </a:r>
            <a:r>
              <a:rPr lang="es-ES_tradnl" b="1" baseline="-25000">
                <a:sym typeface="Symbol" pitchFamily="18" charset="2"/>
              </a:rPr>
              <a:t>2</a:t>
            </a:r>
            <a:endParaRPr lang="es-ES" b="1"/>
          </a:p>
        </p:txBody>
      </p:sp>
      <p:sp>
        <p:nvSpPr>
          <p:cNvPr id="625783" name="Text Box 119"/>
          <p:cNvSpPr txBox="1">
            <a:spLocks noChangeArrowheads="1"/>
          </p:cNvSpPr>
          <p:nvPr/>
        </p:nvSpPr>
        <p:spPr bwMode="auto">
          <a:xfrm>
            <a:off x="7667625" y="5324475"/>
            <a:ext cx="1001713" cy="336550"/>
          </a:xfrm>
          <a:prstGeom prst="rect">
            <a:avLst/>
          </a:prstGeom>
          <a:noFill/>
          <a:ln w="9525">
            <a:noFill/>
            <a:miter lim="800000"/>
            <a:headEnd/>
            <a:tailEnd/>
          </a:ln>
        </p:spPr>
        <p:txBody>
          <a:bodyPr wrap="none">
            <a:spAutoFit/>
          </a:bodyPr>
          <a:lstStyle/>
          <a:p>
            <a:r>
              <a:rPr lang="es-ES_tradnl" b="1"/>
              <a:t>C</a:t>
            </a:r>
            <a:r>
              <a:rPr lang="es-ES_tradnl" b="1">
                <a:sym typeface="Symbol" pitchFamily="18" charset="2"/>
              </a:rPr>
              <a:t></a:t>
            </a:r>
            <a:r>
              <a:rPr lang="es-ES_tradnl" b="1"/>
              <a:t>D: </a:t>
            </a:r>
            <a:r>
              <a:rPr lang="es-ES_tradnl" b="1">
                <a:sym typeface="Symbol" pitchFamily="18" charset="2"/>
              </a:rPr>
              <a:t></a:t>
            </a:r>
            <a:r>
              <a:rPr lang="es-ES_tradnl" b="1" baseline="-25000">
                <a:sym typeface="Symbol" pitchFamily="18" charset="2"/>
              </a:rPr>
              <a:t>3</a:t>
            </a:r>
            <a:endParaRPr lang="es-ES" b="1"/>
          </a:p>
        </p:txBody>
      </p:sp>
      <p:sp>
        <p:nvSpPr>
          <p:cNvPr id="625784" name="Text Box 120"/>
          <p:cNvSpPr txBox="1">
            <a:spLocks noChangeArrowheads="1"/>
          </p:cNvSpPr>
          <p:nvPr/>
        </p:nvSpPr>
        <p:spPr bwMode="auto">
          <a:xfrm>
            <a:off x="7667625" y="5540375"/>
            <a:ext cx="1001713" cy="336550"/>
          </a:xfrm>
          <a:prstGeom prst="rect">
            <a:avLst/>
          </a:prstGeom>
          <a:noFill/>
          <a:ln w="9525">
            <a:noFill/>
            <a:miter lim="800000"/>
            <a:headEnd/>
            <a:tailEnd/>
          </a:ln>
        </p:spPr>
        <p:txBody>
          <a:bodyPr wrap="none">
            <a:spAutoFit/>
          </a:bodyPr>
          <a:lstStyle/>
          <a:p>
            <a:r>
              <a:rPr lang="es-ES_tradnl" b="1"/>
              <a:t>D</a:t>
            </a:r>
            <a:r>
              <a:rPr lang="es-ES_tradnl" b="1">
                <a:sym typeface="Symbol" pitchFamily="18" charset="2"/>
              </a:rPr>
              <a:t></a:t>
            </a:r>
            <a:r>
              <a:rPr lang="es-ES_tradnl" b="1"/>
              <a:t>A: </a:t>
            </a:r>
            <a:r>
              <a:rPr lang="es-ES_tradnl" b="1">
                <a:sym typeface="Symbol" pitchFamily="18" charset="2"/>
              </a:rPr>
              <a:t></a:t>
            </a:r>
            <a:r>
              <a:rPr lang="es-ES_tradnl" b="1" baseline="-25000">
                <a:sym typeface="Symbol" pitchFamily="18" charset="2"/>
              </a:rPr>
              <a:t>4</a:t>
            </a:r>
            <a:endParaRPr lang="es-ES" b="1"/>
          </a:p>
        </p:txBody>
      </p:sp>
      <p:sp>
        <p:nvSpPr>
          <p:cNvPr id="625785" name="Text Box 121"/>
          <p:cNvSpPr txBox="1">
            <a:spLocks noChangeArrowheads="1"/>
          </p:cNvSpPr>
          <p:nvPr/>
        </p:nvSpPr>
        <p:spPr bwMode="auto">
          <a:xfrm>
            <a:off x="2733675" y="3370263"/>
            <a:ext cx="325438" cy="274637"/>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1</a:t>
            </a:r>
            <a:endParaRPr lang="es-ES" sz="1200" b="1" baseline="-25000">
              <a:sym typeface="Symbol" pitchFamily="18" charset="2"/>
            </a:endParaRPr>
          </a:p>
        </p:txBody>
      </p:sp>
      <p:sp>
        <p:nvSpPr>
          <p:cNvPr id="625786" name="Text Box 122"/>
          <p:cNvSpPr txBox="1">
            <a:spLocks noChangeArrowheads="1"/>
          </p:cNvSpPr>
          <p:nvPr/>
        </p:nvSpPr>
        <p:spPr bwMode="auto">
          <a:xfrm>
            <a:off x="4391025" y="1700213"/>
            <a:ext cx="325438" cy="274637"/>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1</a:t>
            </a:r>
            <a:endParaRPr lang="es-ES" sz="1200" b="1" baseline="-25000">
              <a:sym typeface="Symbol" pitchFamily="18" charset="2"/>
            </a:endParaRPr>
          </a:p>
        </p:txBody>
      </p:sp>
      <p:sp>
        <p:nvSpPr>
          <p:cNvPr id="625787" name="Text Box 123"/>
          <p:cNvSpPr txBox="1">
            <a:spLocks noChangeArrowheads="1"/>
          </p:cNvSpPr>
          <p:nvPr/>
        </p:nvSpPr>
        <p:spPr bwMode="auto">
          <a:xfrm>
            <a:off x="4894263" y="171450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2</a:t>
            </a:r>
            <a:endParaRPr lang="es-ES" sz="1200" b="1" baseline="-25000">
              <a:sym typeface="Symbol" pitchFamily="18" charset="2"/>
            </a:endParaRPr>
          </a:p>
        </p:txBody>
      </p:sp>
      <p:sp>
        <p:nvSpPr>
          <p:cNvPr id="625788" name="Text Box 124"/>
          <p:cNvSpPr txBox="1">
            <a:spLocks noChangeArrowheads="1"/>
          </p:cNvSpPr>
          <p:nvPr/>
        </p:nvSpPr>
        <p:spPr bwMode="auto">
          <a:xfrm>
            <a:off x="6623050" y="3225800"/>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2</a:t>
            </a:r>
            <a:endParaRPr lang="es-ES" sz="1200" b="1" baseline="-25000">
              <a:sym typeface="Symbol" pitchFamily="18" charset="2"/>
            </a:endParaRPr>
          </a:p>
        </p:txBody>
      </p:sp>
      <p:sp>
        <p:nvSpPr>
          <p:cNvPr id="625789" name="Text Box 125"/>
          <p:cNvSpPr txBox="1">
            <a:spLocks noChangeArrowheads="1"/>
          </p:cNvSpPr>
          <p:nvPr/>
        </p:nvSpPr>
        <p:spPr bwMode="auto">
          <a:xfrm>
            <a:off x="6623050" y="3573463"/>
            <a:ext cx="325438" cy="274637"/>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3</a:t>
            </a:r>
            <a:endParaRPr lang="es-ES" sz="1200" b="1" baseline="-25000">
              <a:sym typeface="Symbol" pitchFamily="18" charset="2"/>
            </a:endParaRPr>
          </a:p>
        </p:txBody>
      </p:sp>
      <p:sp>
        <p:nvSpPr>
          <p:cNvPr id="625790" name="Text Box 126"/>
          <p:cNvSpPr txBox="1">
            <a:spLocks noChangeArrowheads="1"/>
          </p:cNvSpPr>
          <p:nvPr/>
        </p:nvSpPr>
        <p:spPr bwMode="auto">
          <a:xfrm>
            <a:off x="4822825" y="5099050"/>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3</a:t>
            </a:r>
            <a:endParaRPr lang="es-ES" sz="1200" b="1" baseline="-25000">
              <a:sym typeface="Symbol" pitchFamily="18" charset="2"/>
            </a:endParaRPr>
          </a:p>
        </p:txBody>
      </p:sp>
      <p:sp>
        <p:nvSpPr>
          <p:cNvPr id="625791" name="Text Box 127"/>
          <p:cNvSpPr txBox="1">
            <a:spLocks noChangeArrowheads="1"/>
          </p:cNvSpPr>
          <p:nvPr/>
        </p:nvSpPr>
        <p:spPr bwMode="auto">
          <a:xfrm>
            <a:off x="4356100" y="5099050"/>
            <a:ext cx="325438"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4</a:t>
            </a:r>
            <a:endParaRPr lang="es-ES" sz="1200" b="1" baseline="-25000">
              <a:sym typeface="Symbol" pitchFamily="18" charset="2"/>
            </a:endParaRPr>
          </a:p>
        </p:txBody>
      </p:sp>
      <p:sp>
        <p:nvSpPr>
          <p:cNvPr id="625792" name="Text Box 128"/>
          <p:cNvSpPr txBox="1">
            <a:spLocks noChangeArrowheads="1"/>
          </p:cNvSpPr>
          <p:nvPr/>
        </p:nvSpPr>
        <p:spPr bwMode="auto">
          <a:xfrm>
            <a:off x="2700338" y="3860800"/>
            <a:ext cx="325437" cy="274638"/>
          </a:xfrm>
          <a:prstGeom prst="rect">
            <a:avLst/>
          </a:prstGeom>
          <a:noFill/>
          <a:ln w="9525">
            <a:noFill/>
            <a:miter lim="800000"/>
            <a:headEnd/>
            <a:tailEnd/>
          </a:ln>
        </p:spPr>
        <p:txBody>
          <a:bodyPr wrap="none">
            <a:spAutoFit/>
          </a:bodyPr>
          <a:lstStyle/>
          <a:p>
            <a:r>
              <a:rPr lang="es-ES_tradnl" sz="1200" b="1">
                <a:sym typeface="Symbol" pitchFamily="18" charset="2"/>
              </a:rPr>
              <a:t></a:t>
            </a:r>
            <a:r>
              <a:rPr lang="es-ES_tradnl" sz="1200" b="1" baseline="-25000">
                <a:sym typeface="Symbol" pitchFamily="18" charset="2"/>
              </a:rPr>
              <a:t>4</a:t>
            </a:r>
            <a:endParaRPr lang="es-ES" sz="1200" b="1" baseline="-25000">
              <a:sym typeface="Symbol" pitchFamily="18" charset="2"/>
            </a:endParaRPr>
          </a:p>
        </p:txBody>
      </p:sp>
      <p:sp>
        <p:nvSpPr>
          <p:cNvPr id="93" name="92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86</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5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576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25785"/>
                                        </p:tgtEl>
                                        <p:attrNameLst>
                                          <p:attrName>style.visibility</p:attrName>
                                        </p:attrNameLst>
                                      </p:cBhvr>
                                      <p:to>
                                        <p:strVal val="visible"/>
                                      </p:to>
                                    </p:set>
                                  </p:childTnLst>
                                </p:cTn>
                              </p:par>
                            </p:childTnLst>
                          </p:cTn>
                        </p:par>
                        <p:par>
                          <p:cTn id="14" fill="hold">
                            <p:stCondLst>
                              <p:cond delay="0"/>
                            </p:stCondLst>
                            <p:childTnLst>
                              <p:par>
                                <p:cTn id="15" presetID="22" presetClass="entr" presetSubtype="4" fill="hold" grpId="0" nodeType="afterEffect">
                                  <p:stCondLst>
                                    <p:cond delay="0"/>
                                  </p:stCondLst>
                                  <p:childTnLst>
                                    <p:set>
                                      <p:cBhvr>
                                        <p:cTn id="16" dur="1" fill="hold">
                                          <p:stCondLst>
                                            <p:cond delay="0"/>
                                          </p:stCondLst>
                                        </p:cTn>
                                        <p:tgtEl>
                                          <p:spTgt spid="625698"/>
                                        </p:tgtEl>
                                        <p:attrNameLst>
                                          <p:attrName>style.visibility</p:attrName>
                                        </p:attrNameLst>
                                      </p:cBhvr>
                                      <p:to>
                                        <p:strVal val="visible"/>
                                      </p:to>
                                    </p:set>
                                    <p:animEffect transition="in" filter="wipe(down)">
                                      <p:cBhvr>
                                        <p:cTn id="17" dur="500"/>
                                        <p:tgtEl>
                                          <p:spTgt spid="625698"/>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6257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5777"/>
                                        </p:tgtEl>
                                        <p:attrNameLst>
                                          <p:attrName>style.visibility</p:attrName>
                                        </p:attrNameLst>
                                      </p:cBhvr>
                                      <p:to>
                                        <p:strVal val="visible"/>
                                      </p:to>
                                    </p:set>
                                  </p:childTnLst>
                                </p:cTn>
                              </p:par>
                            </p:childTnLst>
                          </p:cTn>
                        </p:par>
                        <p:par>
                          <p:cTn id="25" fill="hold">
                            <p:stCondLst>
                              <p:cond delay="0"/>
                            </p:stCondLst>
                            <p:childTnLst>
                              <p:par>
                                <p:cTn id="26" presetID="22" presetClass="entr" presetSubtype="1" fill="hold" grpId="0" nodeType="afterEffect">
                                  <p:stCondLst>
                                    <p:cond delay="0"/>
                                  </p:stCondLst>
                                  <p:childTnLst>
                                    <p:set>
                                      <p:cBhvr>
                                        <p:cTn id="27" dur="1" fill="hold">
                                          <p:stCondLst>
                                            <p:cond delay="0"/>
                                          </p:stCondLst>
                                        </p:cTn>
                                        <p:tgtEl>
                                          <p:spTgt spid="625699"/>
                                        </p:tgtEl>
                                        <p:attrNameLst>
                                          <p:attrName>style.visibility</p:attrName>
                                        </p:attrNameLst>
                                      </p:cBhvr>
                                      <p:to>
                                        <p:strVal val="visible"/>
                                      </p:to>
                                    </p:set>
                                    <p:animEffect transition="in" filter="wipe(up)">
                                      <p:cBhvr>
                                        <p:cTn id="28" dur="500"/>
                                        <p:tgtEl>
                                          <p:spTgt spid="625699"/>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625702"/>
                                        </p:tgtEl>
                                        <p:attrNameLst>
                                          <p:attrName>style.visibility</p:attrName>
                                        </p:attrNameLst>
                                      </p:cBhvr>
                                      <p:to>
                                        <p:strVal val="visible"/>
                                      </p:to>
                                    </p:se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625701"/>
                                        </p:tgtEl>
                                        <p:attrNameLst>
                                          <p:attrName>style.visibility</p:attrName>
                                        </p:attrNameLst>
                                      </p:cBhvr>
                                      <p:to>
                                        <p:strVal val="visible"/>
                                      </p:to>
                                    </p:set>
                                    <p:animEffect transition="in" filter="wipe(up)">
                                      <p:cBhvr>
                                        <p:cTn id="35" dur="500"/>
                                        <p:tgtEl>
                                          <p:spTgt spid="625701"/>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625776"/>
                                        </p:tgtEl>
                                        <p:attrNameLst>
                                          <p:attrName>style.visibility</p:attrName>
                                        </p:attrNameLst>
                                      </p:cBhvr>
                                      <p:to>
                                        <p:strVal val="visible"/>
                                      </p:to>
                                    </p:set>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625703"/>
                                        </p:tgtEl>
                                        <p:attrNameLst>
                                          <p:attrName>style.visibility</p:attrName>
                                        </p:attrNameLst>
                                      </p:cBhvr>
                                      <p:to>
                                        <p:strVal val="visible"/>
                                      </p:to>
                                    </p:set>
                                    <p:animEffect transition="in" filter="wipe(down)">
                                      <p:cBhvr>
                                        <p:cTn id="42" dur="500"/>
                                        <p:tgtEl>
                                          <p:spTgt spid="62570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257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577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625787"/>
                                        </p:tgtEl>
                                        <p:attrNameLst>
                                          <p:attrName>style.visibility</p:attrName>
                                        </p:attrNameLst>
                                      </p:cBhvr>
                                      <p:to>
                                        <p:strVal val="visible"/>
                                      </p:to>
                                    </p:set>
                                  </p:childTnLst>
                                </p:cTn>
                              </p:par>
                            </p:childTnLst>
                          </p:cTn>
                        </p:par>
                        <p:par>
                          <p:cTn id="54" fill="hold">
                            <p:stCondLst>
                              <p:cond delay="0"/>
                            </p:stCondLst>
                            <p:childTnLst>
                              <p:par>
                                <p:cTn id="55" presetID="22" presetClass="entr" presetSubtype="1" fill="hold" grpId="0" nodeType="afterEffect">
                                  <p:stCondLst>
                                    <p:cond delay="0"/>
                                  </p:stCondLst>
                                  <p:childTnLst>
                                    <p:set>
                                      <p:cBhvr>
                                        <p:cTn id="56" dur="1" fill="hold">
                                          <p:stCondLst>
                                            <p:cond delay="0"/>
                                          </p:stCondLst>
                                        </p:cTn>
                                        <p:tgtEl>
                                          <p:spTgt spid="625761"/>
                                        </p:tgtEl>
                                        <p:attrNameLst>
                                          <p:attrName>style.visibility</p:attrName>
                                        </p:attrNameLst>
                                      </p:cBhvr>
                                      <p:to>
                                        <p:strVal val="visible"/>
                                      </p:to>
                                    </p:set>
                                    <p:animEffect transition="in" filter="wipe(up)">
                                      <p:cBhvr>
                                        <p:cTn id="57" dur="500"/>
                                        <p:tgtEl>
                                          <p:spTgt spid="625761"/>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62578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25767"/>
                                        </p:tgtEl>
                                        <p:attrNameLst>
                                          <p:attrName>style.visibility</p:attrName>
                                        </p:attrNameLst>
                                      </p:cBhvr>
                                      <p:to>
                                        <p:strVal val="visible"/>
                                      </p:to>
                                    </p:set>
                                  </p:childTnLst>
                                </p:cTn>
                              </p:par>
                            </p:childTnLst>
                          </p:cTn>
                        </p:par>
                        <p:par>
                          <p:cTn id="65" fill="hold">
                            <p:stCondLst>
                              <p:cond delay="0"/>
                            </p:stCondLst>
                            <p:childTnLst>
                              <p:par>
                                <p:cTn id="66" presetID="22" presetClass="entr" presetSubtype="1" fill="hold" grpId="0" nodeType="afterEffect">
                                  <p:stCondLst>
                                    <p:cond delay="0"/>
                                  </p:stCondLst>
                                  <p:childTnLst>
                                    <p:set>
                                      <p:cBhvr>
                                        <p:cTn id="67" dur="1" fill="hold">
                                          <p:stCondLst>
                                            <p:cond delay="0"/>
                                          </p:stCondLst>
                                        </p:cTn>
                                        <p:tgtEl>
                                          <p:spTgt spid="625764"/>
                                        </p:tgtEl>
                                        <p:attrNameLst>
                                          <p:attrName>style.visibility</p:attrName>
                                        </p:attrNameLst>
                                      </p:cBhvr>
                                      <p:to>
                                        <p:strVal val="visible"/>
                                      </p:to>
                                    </p:set>
                                    <p:animEffect transition="in" filter="wipe(up)">
                                      <p:cBhvr>
                                        <p:cTn id="68" dur="500"/>
                                        <p:tgtEl>
                                          <p:spTgt spid="625764"/>
                                        </p:tgtEl>
                                      </p:cBhvr>
                                    </p:animEffect>
                                  </p:childTnLst>
                                </p:cTn>
                              </p:par>
                            </p:childTnLst>
                          </p:cTn>
                        </p:par>
                        <p:par>
                          <p:cTn id="69" fill="hold">
                            <p:stCondLst>
                              <p:cond delay="500"/>
                            </p:stCondLst>
                            <p:childTnLst>
                              <p:par>
                                <p:cTn id="70" presetID="1" presetClass="entr" presetSubtype="0" fill="hold" grpId="0" nodeType="afterEffect">
                                  <p:stCondLst>
                                    <p:cond delay="0"/>
                                  </p:stCondLst>
                                  <p:childTnLst>
                                    <p:set>
                                      <p:cBhvr>
                                        <p:cTn id="71" dur="1" fill="hold">
                                          <p:stCondLst>
                                            <p:cond delay="0"/>
                                          </p:stCondLst>
                                        </p:cTn>
                                        <p:tgtEl>
                                          <p:spTgt spid="625775"/>
                                        </p:tgtEl>
                                        <p:attrNameLst>
                                          <p:attrName>style.visibility</p:attrName>
                                        </p:attrNameLst>
                                      </p:cBhvr>
                                      <p:to>
                                        <p:strVal val="visible"/>
                                      </p:to>
                                    </p:se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625770"/>
                                        </p:tgtEl>
                                        <p:attrNameLst>
                                          <p:attrName>style.visibility</p:attrName>
                                        </p:attrNameLst>
                                      </p:cBhvr>
                                      <p:to>
                                        <p:strVal val="visible"/>
                                      </p:to>
                                    </p:set>
                                    <p:animEffect transition="in" filter="wipe(down)">
                                      <p:cBhvr>
                                        <p:cTn id="75" dur="500"/>
                                        <p:tgtEl>
                                          <p:spTgt spid="625770"/>
                                        </p:tgtEl>
                                      </p:cBhvr>
                                    </p:animEffect>
                                  </p:childTnLst>
                                </p:cTn>
                              </p:par>
                            </p:childTnLst>
                          </p:cTn>
                        </p:par>
                        <p:par>
                          <p:cTn id="76" fill="hold">
                            <p:stCondLst>
                              <p:cond delay="1000"/>
                            </p:stCondLst>
                            <p:childTnLst>
                              <p:par>
                                <p:cTn id="77" presetID="1" presetClass="entr" presetSubtype="0" fill="hold" grpId="0" nodeType="afterEffect">
                                  <p:stCondLst>
                                    <p:cond delay="0"/>
                                  </p:stCondLst>
                                  <p:childTnLst>
                                    <p:set>
                                      <p:cBhvr>
                                        <p:cTn id="78" dur="1" fill="hold">
                                          <p:stCondLst>
                                            <p:cond delay="0"/>
                                          </p:stCondLst>
                                        </p:cTn>
                                        <p:tgtEl>
                                          <p:spTgt spid="625759"/>
                                        </p:tgtEl>
                                        <p:attrNameLst>
                                          <p:attrName>style.visibility</p:attrName>
                                        </p:attrNameLst>
                                      </p:cBhvr>
                                      <p:to>
                                        <p:strVal val="visible"/>
                                      </p:to>
                                    </p:set>
                                  </p:childTnLst>
                                </p:cTn>
                              </p:par>
                            </p:childTnLst>
                          </p:cTn>
                        </p:par>
                        <p:par>
                          <p:cTn id="79" fill="hold">
                            <p:stCondLst>
                              <p:cond delay="1000"/>
                            </p:stCondLst>
                            <p:childTnLst>
                              <p:par>
                                <p:cTn id="80" presetID="22" presetClass="entr" presetSubtype="4" fill="hold" grpId="0" nodeType="afterEffect">
                                  <p:stCondLst>
                                    <p:cond delay="0"/>
                                  </p:stCondLst>
                                  <p:childTnLst>
                                    <p:set>
                                      <p:cBhvr>
                                        <p:cTn id="81" dur="1" fill="hold">
                                          <p:stCondLst>
                                            <p:cond delay="0"/>
                                          </p:stCondLst>
                                        </p:cTn>
                                        <p:tgtEl>
                                          <p:spTgt spid="625751"/>
                                        </p:tgtEl>
                                        <p:attrNameLst>
                                          <p:attrName>style.visibility</p:attrName>
                                        </p:attrNameLst>
                                      </p:cBhvr>
                                      <p:to>
                                        <p:strVal val="visible"/>
                                      </p:to>
                                    </p:set>
                                    <p:animEffect transition="in" filter="wipe(down)">
                                      <p:cBhvr>
                                        <p:cTn id="82" dur="500"/>
                                        <p:tgtEl>
                                          <p:spTgt spid="62575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257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5768"/>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625789"/>
                                        </p:tgtEl>
                                        <p:attrNameLst>
                                          <p:attrName>style.visibility</p:attrName>
                                        </p:attrNameLst>
                                      </p:cBhvr>
                                      <p:to>
                                        <p:strVal val="visible"/>
                                      </p:to>
                                    </p:set>
                                  </p:childTnLst>
                                </p:cTn>
                              </p:par>
                            </p:childTnLst>
                          </p:cTn>
                        </p:par>
                        <p:par>
                          <p:cTn id="94" fill="hold">
                            <p:stCondLst>
                              <p:cond delay="0"/>
                            </p:stCondLst>
                            <p:childTnLst>
                              <p:par>
                                <p:cTn id="95" presetID="22" presetClass="entr" presetSubtype="1" fill="hold" grpId="0" nodeType="afterEffect">
                                  <p:stCondLst>
                                    <p:cond delay="0"/>
                                  </p:stCondLst>
                                  <p:childTnLst>
                                    <p:set>
                                      <p:cBhvr>
                                        <p:cTn id="96" dur="1" fill="hold">
                                          <p:stCondLst>
                                            <p:cond delay="0"/>
                                          </p:stCondLst>
                                        </p:cTn>
                                        <p:tgtEl>
                                          <p:spTgt spid="625765"/>
                                        </p:tgtEl>
                                        <p:attrNameLst>
                                          <p:attrName>style.visibility</p:attrName>
                                        </p:attrNameLst>
                                      </p:cBhvr>
                                      <p:to>
                                        <p:strVal val="visible"/>
                                      </p:to>
                                    </p:set>
                                    <p:animEffect transition="in" filter="wipe(up)">
                                      <p:cBhvr>
                                        <p:cTn id="97" dur="500"/>
                                        <p:tgtEl>
                                          <p:spTgt spid="625765"/>
                                        </p:tgtEl>
                                      </p:cBhvr>
                                    </p:animEffec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625790"/>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625774"/>
                                        </p:tgtEl>
                                        <p:attrNameLst>
                                          <p:attrName>style.visibility</p:attrName>
                                        </p:attrNameLst>
                                      </p:cBhvr>
                                      <p:to>
                                        <p:strVal val="visible"/>
                                      </p:to>
                                    </p:se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625771"/>
                                        </p:tgtEl>
                                        <p:attrNameLst>
                                          <p:attrName>style.visibility</p:attrName>
                                        </p:attrNameLst>
                                      </p:cBhvr>
                                      <p:to>
                                        <p:strVal val="visible"/>
                                      </p:to>
                                    </p:set>
                                    <p:animEffect transition="in" filter="wipe(down)">
                                      <p:cBhvr>
                                        <p:cTn id="107" dur="500"/>
                                        <p:tgtEl>
                                          <p:spTgt spid="625771"/>
                                        </p:tgtEl>
                                      </p:cBhvr>
                                    </p:animEffect>
                                  </p:childTnLst>
                                </p:cTn>
                              </p:par>
                            </p:childTnLst>
                          </p:cTn>
                        </p:par>
                        <p:par>
                          <p:cTn id="108" fill="hold">
                            <p:stCondLst>
                              <p:cond delay="1000"/>
                            </p:stCondLst>
                            <p:childTnLst>
                              <p:par>
                                <p:cTn id="109" presetID="1" presetClass="entr" presetSubtype="0" fill="hold" grpId="0" nodeType="afterEffect">
                                  <p:stCondLst>
                                    <p:cond delay="0"/>
                                  </p:stCondLst>
                                  <p:childTnLst>
                                    <p:set>
                                      <p:cBhvr>
                                        <p:cTn id="110" dur="1" fill="hold">
                                          <p:stCondLst>
                                            <p:cond delay="0"/>
                                          </p:stCondLst>
                                        </p:cTn>
                                        <p:tgtEl>
                                          <p:spTgt spid="625758"/>
                                        </p:tgtEl>
                                        <p:attrNameLst>
                                          <p:attrName>style.visibility</p:attrName>
                                        </p:attrNameLst>
                                      </p:cBhvr>
                                      <p:to>
                                        <p:strVal val="visible"/>
                                      </p:to>
                                    </p:set>
                                  </p:childTnLst>
                                </p:cTn>
                              </p:par>
                            </p:childTnLst>
                          </p:cTn>
                        </p:par>
                        <p:par>
                          <p:cTn id="111" fill="hold">
                            <p:stCondLst>
                              <p:cond delay="1000"/>
                            </p:stCondLst>
                            <p:childTnLst>
                              <p:par>
                                <p:cTn id="112" presetID="22" presetClass="entr" presetSubtype="4" fill="hold" grpId="0" nodeType="afterEffect">
                                  <p:stCondLst>
                                    <p:cond delay="0"/>
                                  </p:stCondLst>
                                  <p:childTnLst>
                                    <p:set>
                                      <p:cBhvr>
                                        <p:cTn id="113" dur="1" fill="hold">
                                          <p:stCondLst>
                                            <p:cond delay="0"/>
                                          </p:stCondLst>
                                        </p:cTn>
                                        <p:tgtEl>
                                          <p:spTgt spid="625754"/>
                                        </p:tgtEl>
                                        <p:attrNameLst>
                                          <p:attrName>style.visibility</p:attrName>
                                        </p:attrNameLst>
                                      </p:cBhvr>
                                      <p:to>
                                        <p:strVal val="visible"/>
                                      </p:to>
                                    </p:set>
                                    <p:animEffect transition="in" filter="wipe(down)">
                                      <p:cBhvr>
                                        <p:cTn id="114" dur="500"/>
                                        <p:tgtEl>
                                          <p:spTgt spid="625754"/>
                                        </p:tgtEl>
                                      </p:cBhvr>
                                    </p:animEffect>
                                  </p:childTnLst>
                                </p:cTn>
                              </p:par>
                            </p:childTnLst>
                          </p:cTn>
                        </p:par>
                        <p:par>
                          <p:cTn id="115" fill="hold">
                            <p:stCondLst>
                              <p:cond delay="1500"/>
                            </p:stCondLst>
                            <p:childTnLst>
                              <p:par>
                                <p:cTn id="116" presetID="1" presetClass="entr" presetSubtype="0" fill="hold" grpId="0" nodeType="afterEffect">
                                  <p:stCondLst>
                                    <p:cond delay="0"/>
                                  </p:stCondLst>
                                  <p:childTnLst>
                                    <p:set>
                                      <p:cBhvr>
                                        <p:cTn id="117" dur="1" fill="hold">
                                          <p:stCondLst>
                                            <p:cond delay="0"/>
                                          </p:stCondLst>
                                        </p:cTn>
                                        <p:tgtEl>
                                          <p:spTgt spid="625779"/>
                                        </p:tgtEl>
                                        <p:attrNameLst>
                                          <p:attrName>style.visibility</p:attrName>
                                        </p:attrNameLst>
                                      </p:cBhvr>
                                      <p:to>
                                        <p:strVal val="visible"/>
                                      </p:to>
                                    </p:set>
                                  </p:childTnLst>
                                </p:cTn>
                              </p:par>
                            </p:childTnLst>
                          </p:cTn>
                        </p:par>
                        <p:par>
                          <p:cTn id="118" fill="hold">
                            <p:stCondLst>
                              <p:cond delay="1500"/>
                            </p:stCondLst>
                            <p:childTnLst>
                              <p:par>
                                <p:cTn id="119" presetID="22" presetClass="entr" presetSubtype="1" fill="hold" grpId="0" nodeType="afterEffect">
                                  <p:stCondLst>
                                    <p:cond delay="0"/>
                                  </p:stCondLst>
                                  <p:childTnLst>
                                    <p:set>
                                      <p:cBhvr>
                                        <p:cTn id="120" dur="1" fill="hold">
                                          <p:stCondLst>
                                            <p:cond delay="0"/>
                                          </p:stCondLst>
                                        </p:cTn>
                                        <p:tgtEl>
                                          <p:spTgt spid="625762"/>
                                        </p:tgtEl>
                                        <p:attrNameLst>
                                          <p:attrName>style.visibility</p:attrName>
                                        </p:attrNameLst>
                                      </p:cBhvr>
                                      <p:to>
                                        <p:strVal val="visible"/>
                                      </p:to>
                                    </p:set>
                                    <p:animEffect transition="in" filter="wipe(up)">
                                      <p:cBhvr>
                                        <p:cTn id="121" dur="500"/>
                                        <p:tgtEl>
                                          <p:spTgt spid="62576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2578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25773"/>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625791"/>
                                        </p:tgtEl>
                                        <p:attrNameLst>
                                          <p:attrName>style.visibility</p:attrName>
                                        </p:attrNameLst>
                                      </p:cBhvr>
                                      <p:to>
                                        <p:strVal val="visible"/>
                                      </p:to>
                                    </p:set>
                                  </p:childTnLst>
                                </p:cTn>
                              </p:par>
                            </p:childTnLst>
                          </p:cTn>
                        </p:par>
                        <p:par>
                          <p:cTn id="133" fill="hold">
                            <p:stCondLst>
                              <p:cond delay="0"/>
                            </p:stCondLst>
                            <p:childTnLst>
                              <p:par>
                                <p:cTn id="134" presetID="22" presetClass="entr" presetSubtype="4" fill="hold" grpId="0" nodeType="afterEffect">
                                  <p:stCondLst>
                                    <p:cond delay="0"/>
                                  </p:stCondLst>
                                  <p:childTnLst>
                                    <p:set>
                                      <p:cBhvr>
                                        <p:cTn id="135" dur="1" fill="hold">
                                          <p:stCondLst>
                                            <p:cond delay="0"/>
                                          </p:stCondLst>
                                        </p:cTn>
                                        <p:tgtEl>
                                          <p:spTgt spid="625772"/>
                                        </p:tgtEl>
                                        <p:attrNameLst>
                                          <p:attrName>style.visibility</p:attrName>
                                        </p:attrNameLst>
                                      </p:cBhvr>
                                      <p:to>
                                        <p:strVal val="visible"/>
                                      </p:to>
                                    </p:set>
                                    <p:animEffect transition="in" filter="wipe(down)">
                                      <p:cBhvr>
                                        <p:cTn id="136" dur="500"/>
                                        <p:tgtEl>
                                          <p:spTgt spid="625772"/>
                                        </p:tgtEl>
                                      </p:cBhvr>
                                    </p:animEffect>
                                  </p:childTnLst>
                                </p:cTn>
                              </p:par>
                            </p:childTnLst>
                          </p:cTn>
                        </p:par>
                        <p:par>
                          <p:cTn id="137" fill="hold">
                            <p:stCondLst>
                              <p:cond delay="500"/>
                            </p:stCondLst>
                            <p:childTnLst>
                              <p:par>
                                <p:cTn id="138" presetID="1" presetClass="entr" presetSubtype="0" fill="hold" grpId="0" nodeType="afterEffect">
                                  <p:stCondLst>
                                    <p:cond delay="0"/>
                                  </p:stCondLst>
                                  <p:childTnLst>
                                    <p:set>
                                      <p:cBhvr>
                                        <p:cTn id="139" dur="1" fill="hold">
                                          <p:stCondLst>
                                            <p:cond delay="0"/>
                                          </p:stCondLst>
                                        </p:cTn>
                                        <p:tgtEl>
                                          <p:spTgt spid="625792"/>
                                        </p:tgtEl>
                                        <p:attrNameLst>
                                          <p:attrName>style.visibility</p:attrName>
                                        </p:attrNameLst>
                                      </p:cBhvr>
                                      <p:to>
                                        <p:strVal val="visible"/>
                                      </p:to>
                                    </p:set>
                                  </p:childTnLst>
                                </p:cTn>
                              </p:par>
                            </p:childTnLst>
                          </p:cTn>
                        </p:par>
                        <p:par>
                          <p:cTn id="140" fill="hold">
                            <p:stCondLst>
                              <p:cond delay="500"/>
                            </p:stCondLst>
                            <p:childTnLst>
                              <p:par>
                                <p:cTn id="141" presetID="1" presetClass="entr" presetSubtype="0" fill="hold" grpId="0" nodeType="afterEffect">
                                  <p:stCondLst>
                                    <p:cond delay="0"/>
                                  </p:stCondLst>
                                  <p:childTnLst>
                                    <p:set>
                                      <p:cBhvr>
                                        <p:cTn id="142" dur="1" fill="hold">
                                          <p:stCondLst>
                                            <p:cond delay="0"/>
                                          </p:stCondLst>
                                        </p:cTn>
                                        <p:tgtEl>
                                          <p:spTgt spid="625756"/>
                                        </p:tgtEl>
                                        <p:attrNameLst>
                                          <p:attrName>style.visibility</p:attrName>
                                        </p:attrNameLst>
                                      </p:cBhvr>
                                      <p:to>
                                        <p:strVal val="visible"/>
                                      </p:to>
                                    </p:set>
                                  </p:childTnLst>
                                </p:cTn>
                              </p:par>
                            </p:childTnLst>
                          </p:cTn>
                        </p:par>
                        <p:par>
                          <p:cTn id="143" fill="hold">
                            <p:stCondLst>
                              <p:cond delay="500"/>
                            </p:stCondLst>
                            <p:childTnLst>
                              <p:par>
                                <p:cTn id="144" presetID="22" presetClass="entr" presetSubtype="4" fill="hold" grpId="0" nodeType="afterEffect">
                                  <p:stCondLst>
                                    <p:cond delay="0"/>
                                  </p:stCondLst>
                                  <p:childTnLst>
                                    <p:set>
                                      <p:cBhvr>
                                        <p:cTn id="145" dur="1" fill="hold">
                                          <p:stCondLst>
                                            <p:cond delay="0"/>
                                          </p:stCondLst>
                                        </p:cTn>
                                        <p:tgtEl>
                                          <p:spTgt spid="625757"/>
                                        </p:tgtEl>
                                        <p:attrNameLst>
                                          <p:attrName>style.visibility</p:attrName>
                                        </p:attrNameLst>
                                      </p:cBhvr>
                                      <p:to>
                                        <p:strVal val="visible"/>
                                      </p:to>
                                    </p:set>
                                    <p:animEffect transition="in" filter="wipe(down)">
                                      <p:cBhvr>
                                        <p:cTn id="146" dur="500"/>
                                        <p:tgtEl>
                                          <p:spTgt spid="625757"/>
                                        </p:tgtEl>
                                      </p:cBhvr>
                                    </p:animEffect>
                                  </p:childTnLst>
                                </p:cTn>
                              </p:par>
                            </p:childTnLst>
                          </p:cTn>
                        </p:par>
                        <p:par>
                          <p:cTn id="147" fill="hold">
                            <p:stCondLst>
                              <p:cond delay="1000"/>
                            </p:stCondLst>
                            <p:childTnLst>
                              <p:par>
                                <p:cTn id="148" presetID="1" presetClass="entr" presetSubtype="0" fill="hold" grpId="0" nodeType="afterEffect">
                                  <p:stCondLst>
                                    <p:cond delay="0"/>
                                  </p:stCondLst>
                                  <p:childTnLst>
                                    <p:set>
                                      <p:cBhvr>
                                        <p:cTn id="149" dur="1" fill="hold">
                                          <p:stCondLst>
                                            <p:cond delay="0"/>
                                          </p:stCondLst>
                                        </p:cTn>
                                        <p:tgtEl>
                                          <p:spTgt spid="625780"/>
                                        </p:tgtEl>
                                        <p:attrNameLst>
                                          <p:attrName>style.visibility</p:attrName>
                                        </p:attrNameLst>
                                      </p:cBhvr>
                                      <p:to>
                                        <p:strVal val="visible"/>
                                      </p:to>
                                    </p:set>
                                  </p:childTnLst>
                                </p:cTn>
                              </p:par>
                            </p:childTnLst>
                          </p:cTn>
                        </p:par>
                        <p:par>
                          <p:cTn id="150" fill="hold">
                            <p:stCondLst>
                              <p:cond delay="1000"/>
                            </p:stCondLst>
                            <p:childTnLst>
                              <p:par>
                                <p:cTn id="151" presetID="22" presetClass="entr" presetSubtype="1" fill="hold" grpId="0" nodeType="afterEffect">
                                  <p:stCondLst>
                                    <p:cond delay="0"/>
                                  </p:stCondLst>
                                  <p:childTnLst>
                                    <p:set>
                                      <p:cBhvr>
                                        <p:cTn id="152" dur="1" fill="hold">
                                          <p:stCondLst>
                                            <p:cond delay="0"/>
                                          </p:stCondLst>
                                        </p:cTn>
                                        <p:tgtEl>
                                          <p:spTgt spid="625763"/>
                                        </p:tgtEl>
                                        <p:attrNameLst>
                                          <p:attrName>style.visibility</p:attrName>
                                        </p:attrNameLst>
                                      </p:cBhvr>
                                      <p:to>
                                        <p:strVal val="visible"/>
                                      </p:to>
                                    </p:set>
                                    <p:animEffect transition="in" filter="wipe(up)">
                                      <p:cBhvr>
                                        <p:cTn id="153" dur="500"/>
                                        <p:tgtEl>
                                          <p:spTgt spid="625763"/>
                                        </p:tgtEl>
                                      </p:cBhvr>
                                    </p:animEffect>
                                  </p:childTnLst>
                                </p:cTn>
                              </p:par>
                            </p:childTnLst>
                          </p:cTn>
                        </p:par>
                        <p:par>
                          <p:cTn id="154" fill="hold">
                            <p:stCondLst>
                              <p:cond delay="1500"/>
                            </p:stCondLst>
                            <p:childTnLst>
                              <p:par>
                                <p:cTn id="155" presetID="1" presetClass="entr" presetSubtype="0" fill="hold" grpId="0" nodeType="afterEffect">
                                  <p:stCondLst>
                                    <p:cond delay="0"/>
                                  </p:stCondLst>
                                  <p:childTnLst>
                                    <p:set>
                                      <p:cBhvr>
                                        <p:cTn id="156" dur="1" fill="hold">
                                          <p:stCondLst>
                                            <p:cond delay="0"/>
                                          </p:stCondLst>
                                        </p:cTn>
                                        <p:tgtEl>
                                          <p:spTgt spid="625769"/>
                                        </p:tgtEl>
                                        <p:attrNameLst>
                                          <p:attrName>style.visibility</p:attrName>
                                        </p:attrNameLst>
                                      </p:cBhvr>
                                      <p:to>
                                        <p:strVal val="visible"/>
                                      </p:to>
                                    </p:set>
                                  </p:childTnLst>
                                </p:cTn>
                              </p:par>
                            </p:childTnLst>
                          </p:cTn>
                        </p:par>
                        <p:par>
                          <p:cTn id="157" fill="hold">
                            <p:stCondLst>
                              <p:cond delay="1500"/>
                            </p:stCondLst>
                            <p:childTnLst>
                              <p:par>
                                <p:cTn id="158" presetID="22" presetClass="entr" presetSubtype="1" fill="hold" grpId="0" nodeType="afterEffect">
                                  <p:stCondLst>
                                    <p:cond delay="0"/>
                                  </p:stCondLst>
                                  <p:childTnLst>
                                    <p:set>
                                      <p:cBhvr>
                                        <p:cTn id="159" dur="1" fill="hold">
                                          <p:stCondLst>
                                            <p:cond delay="0"/>
                                          </p:stCondLst>
                                        </p:cTn>
                                        <p:tgtEl>
                                          <p:spTgt spid="625766"/>
                                        </p:tgtEl>
                                        <p:attrNameLst>
                                          <p:attrName>style.visibility</p:attrName>
                                        </p:attrNameLst>
                                      </p:cBhvr>
                                      <p:to>
                                        <p:strVal val="visible"/>
                                      </p:to>
                                    </p:set>
                                    <p:animEffect transition="in" filter="wipe(up)">
                                      <p:cBhvr>
                                        <p:cTn id="160" dur="500"/>
                                        <p:tgtEl>
                                          <p:spTgt spid="62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98" grpId="0" animBg="1"/>
      <p:bldP spid="625699" grpId="0" animBg="1"/>
      <p:bldP spid="625701" grpId="0" animBg="1"/>
      <p:bldP spid="625702" grpId="0"/>
      <p:bldP spid="625703" grpId="0" animBg="1"/>
      <p:bldP spid="625751" grpId="0" animBg="1"/>
      <p:bldP spid="625754" grpId="0" animBg="1"/>
      <p:bldP spid="625756" grpId="0"/>
      <p:bldP spid="625757" grpId="0" animBg="1"/>
      <p:bldP spid="625758" grpId="0"/>
      <p:bldP spid="625759" grpId="0"/>
      <p:bldP spid="625760" grpId="0"/>
      <p:bldP spid="625761" grpId="0" animBg="1"/>
      <p:bldP spid="625762" grpId="0" animBg="1"/>
      <p:bldP spid="625763" grpId="0" animBg="1"/>
      <p:bldP spid="625764" grpId="0" animBg="1"/>
      <p:bldP spid="625765" grpId="0" animBg="1"/>
      <p:bldP spid="625766" grpId="0" animBg="1"/>
      <p:bldP spid="625767" grpId="0"/>
      <p:bldP spid="625768" grpId="0"/>
      <p:bldP spid="625769" grpId="0"/>
      <p:bldP spid="625770" grpId="0" animBg="1"/>
      <p:bldP spid="625771" grpId="0" animBg="1"/>
      <p:bldP spid="625772" grpId="0" animBg="1"/>
      <p:bldP spid="625773" grpId="0"/>
      <p:bldP spid="625774" grpId="0"/>
      <p:bldP spid="625775" grpId="0"/>
      <p:bldP spid="625776" grpId="0"/>
      <p:bldP spid="625777" grpId="0"/>
      <p:bldP spid="625778" grpId="0"/>
      <p:bldP spid="625779" grpId="0"/>
      <p:bldP spid="625780" grpId="0"/>
      <p:bldP spid="625781" grpId="0"/>
      <p:bldP spid="625782" grpId="0"/>
      <p:bldP spid="625783" grpId="0"/>
      <p:bldP spid="625784" grpId="0"/>
      <p:bldP spid="625785" grpId="0"/>
      <p:bldP spid="625786" grpId="0"/>
      <p:bldP spid="625787" grpId="0"/>
      <p:bldP spid="625788" grpId="0"/>
      <p:bldP spid="625789" grpId="0"/>
      <p:bldP spid="625790" grpId="0"/>
      <p:bldP spid="625791" grpId="0"/>
      <p:bldP spid="62579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Text Box 5"/>
          <p:cNvSpPr txBox="1">
            <a:spLocks noChangeArrowheads="1"/>
          </p:cNvSpPr>
          <p:nvPr/>
        </p:nvSpPr>
        <p:spPr bwMode="auto">
          <a:xfrm>
            <a:off x="1482725" y="411163"/>
            <a:ext cx="7410450" cy="641350"/>
          </a:xfrm>
          <a:prstGeom prst="rect">
            <a:avLst/>
          </a:prstGeom>
          <a:noFill/>
          <a:ln w="9525">
            <a:noFill/>
            <a:miter lim="800000"/>
            <a:headEnd/>
            <a:tailEnd/>
          </a:ln>
        </p:spPr>
        <p:txBody>
          <a:bodyPr wrap="none">
            <a:spAutoFit/>
          </a:bodyPr>
          <a:lstStyle/>
          <a:p>
            <a:r>
              <a:rPr lang="es-ES" sz="3600">
                <a:latin typeface="Times New Roman" pitchFamily="18" charset="0"/>
              </a:rPr>
              <a:t>Tipos de OXC (Optical Cross Connect)</a:t>
            </a:r>
          </a:p>
        </p:txBody>
      </p:sp>
      <p:sp>
        <p:nvSpPr>
          <p:cNvPr id="182276" name="Text Box 6"/>
          <p:cNvSpPr txBox="1">
            <a:spLocks noChangeArrowheads="1"/>
          </p:cNvSpPr>
          <p:nvPr/>
        </p:nvSpPr>
        <p:spPr bwMode="auto">
          <a:xfrm>
            <a:off x="900113" y="2133600"/>
            <a:ext cx="1436687" cy="701675"/>
          </a:xfrm>
          <a:prstGeom prst="rect">
            <a:avLst/>
          </a:prstGeom>
          <a:noFill/>
          <a:ln w="9525">
            <a:noFill/>
            <a:miter lim="800000"/>
            <a:headEnd/>
            <a:tailEnd/>
          </a:ln>
        </p:spPr>
        <p:txBody>
          <a:bodyPr wrap="none">
            <a:spAutoFit/>
          </a:bodyPr>
          <a:lstStyle/>
          <a:p>
            <a:pPr algn="ctr"/>
            <a:r>
              <a:rPr lang="es-ES" sz="2000">
                <a:latin typeface="Times New Roman" pitchFamily="18" charset="0"/>
              </a:rPr>
              <a:t>F-OXC</a:t>
            </a:r>
          </a:p>
          <a:p>
            <a:pPr algn="ctr"/>
            <a:r>
              <a:rPr lang="es-ES" sz="2000">
                <a:latin typeface="Times New Roman" pitchFamily="18" charset="0"/>
              </a:rPr>
              <a:t>Fibra a fibra</a:t>
            </a:r>
          </a:p>
        </p:txBody>
      </p:sp>
      <p:sp>
        <p:nvSpPr>
          <p:cNvPr id="182277" name="Text Box 7"/>
          <p:cNvSpPr txBox="1">
            <a:spLocks noChangeArrowheads="1"/>
          </p:cNvSpPr>
          <p:nvPr/>
        </p:nvSpPr>
        <p:spPr bwMode="auto">
          <a:xfrm>
            <a:off x="468313" y="3824288"/>
            <a:ext cx="2290762" cy="701675"/>
          </a:xfrm>
          <a:prstGeom prst="rect">
            <a:avLst/>
          </a:prstGeom>
          <a:noFill/>
          <a:ln w="9525">
            <a:noFill/>
            <a:miter lim="800000"/>
            <a:headEnd/>
            <a:tailEnd/>
          </a:ln>
        </p:spPr>
        <p:txBody>
          <a:bodyPr wrap="none">
            <a:spAutoFit/>
          </a:bodyPr>
          <a:lstStyle/>
          <a:p>
            <a:pPr algn="ctr"/>
            <a:r>
              <a:rPr lang="es-ES" sz="2000">
                <a:latin typeface="Times New Roman" pitchFamily="18" charset="0"/>
              </a:rPr>
              <a:t>WR-OXC</a:t>
            </a:r>
          </a:p>
          <a:p>
            <a:pPr algn="ctr"/>
            <a:r>
              <a:rPr lang="es-ES" sz="2000">
                <a:latin typeface="Times New Roman" pitchFamily="18" charset="0"/>
              </a:rPr>
              <a:t>Wavelength Routing</a:t>
            </a:r>
          </a:p>
        </p:txBody>
      </p:sp>
      <p:sp>
        <p:nvSpPr>
          <p:cNvPr id="182278" name="Text Box 8"/>
          <p:cNvSpPr txBox="1">
            <a:spLocks noChangeArrowheads="1"/>
          </p:cNvSpPr>
          <p:nvPr/>
        </p:nvSpPr>
        <p:spPr bwMode="auto">
          <a:xfrm>
            <a:off x="250825" y="5373688"/>
            <a:ext cx="2627313" cy="701675"/>
          </a:xfrm>
          <a:prstGeom prst="rect">
            <a:avLst/>
          </a:prstGeom>
          <a:noFill/>
          <a:ln w="9525">
            <a:noFill/>
            <a:miter lim="800000"/>
            <a:headEnd/>
            <a:tailEnd/>
          </a:ln>
        </p:spPr>
        <p:txBody>
          <a:bodyPr wrap="none">
            <a:spAutoFit/>
          </a:bodyPr>
          <a:lstStyle/>
          <a:p>
            <a:pPr algn="ctr"/>
            <a:r>
              <a:rPr lang="es-ES" sz="2000">
                <a:latin typeface="Times New Roman" pitchFamily="18" charset="0"/>
              </a:rPr>
              <a:t>WT-OXC</a:t>
            </a:r>
          </a:p>
          <a:p>
            <a:pPr algn="ctr"/>
            <a:r>
              <a:rPr lang="es-ES" sz="2000">
                <a:latin typeface="Times New Roman" pitchFamily="18" charset="0"/>
              </a:rPr>
              <a:t>Wavelength Translating</a:t>
            </a:r>
          </a:p>
        </p:txBody>
      </p:sp>
      <p:sp>
        <p:nvSpPr>
          <p:cNvPr id="182279" name="Rectangle 16"/>
          <p:cNvSpPr>
            <a:spLocks noChangeArrowheads="1"/>
          </p:cNvSpPr>
          <p:nvPr/>
        </p:nvSpPr>
        <p:spPr bwMode="auto">
          <a:xfrm>
            <a:off x="5351463" y="2133600"/>
            <a:ext cx="646112" cy="647700"/>
          </a:xfrm>
          <a:prstGeom prst="rect">
            <a:avLst/>
          </a:prstGeom>
          <a:solidFill>
            <a:srgbClr val="FFFF00">
              <a:alpha val="30196"/>
            </a:srgbClr>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s-ES"/>
          </a:p>
        </p:txBody>
      </p:sp>
      <p:sp>
        <p:nvSpPr>
          <p:cNvPr id="182280" name="AutoShape 15"/>
          <p:cNvSpPr>
            <a:spLocks noChangeAspect="1" noChangeArrowheads="1"/>
          </p:cNvSpPr>
          <p:nvPr/>
        </p:nvSpPr>
        <p:spPr bwMode="auto">
          <a:xfrm rot="-5400000">
            <a:off x="4176712" y="1219201"/>
            <a:ext cx="207963" cy="2036762"/>
          </a:xfrm>
          <a:prstGeom prst="can">
            <a:avLst>
              <a:gd name="adj" fmla="val 77943"/>
            </a:avLst>
          </a:prstGeom>
          <a:solidFill>
            <a:srgbClr val="C0C0C0"/>
          </a:solidFill>
          <a:ln w="9525">
            <a:noFill/>
            <a:round/>
            <a:headEnd/>
            <a:tailEnd/>
          </a:ln>
        </p:spPr>
        <p:txBody>
          <a:bodyPr wrap="none" anchor="ctr"/>
          <a:lstStyle/>
          <a:p>
            <a:endParaRPr lang="es-ES"/>
          </a:p>
        </p:txBody>
      </p:sp>
      <p:sp>
        <p:nvSpPr>
          <p:cNvPr id="182281" name="AutoShape 17"/>
          <p:cNvSpPr>
            <a:spLocks noChangeAspect="1" noChangeArrowheads="1"/>
          </p:cNvSpPr>
          <p:nvPr/>
        </p:nvSpPr>
        <p:spPr bwMode="auto">
          <a:xfrm rot="-5400000">
            <a:off x="4176712" y="1514476"/>
            <a:ext cx="207963" cy="2036762"/>
          </a:xfrm>
          <a:prstGeom prst="can">
            <a:avLst>
              <a:gd name="adj" fmla="val 77943"/>
            </a:avLst>
          </a:prstGeom>
          <a:solidFill>
            <a:srgbClr val="C0C0C0"/>
          </a:solidFill>
          <a:ln w="9525">
            <a:noFill/>
            <a:round/>
            <a:headEnd/>
            <a:tailEnd/>
          </a:ln>
        </p:spPr>
        <p:txBody>
          <a:bodyPr wrap="none" anchor="ctr"/>
          <a:lstStyle/>
          <a:p>
            <a:endParaRPr lang="es-ES"/>
          </a:p>
        </p:txBody>
      </p:sp>
      <p:sp>
        <p:nvSpPr>
          <p:cNvPr id="182282" name="AutoShape 18"/>
          <p:cNvSpPr>
            <a:spLocks noChangeAspect="1" noChangeArrowheads="1"/>
          </p:cNvSpPr>
          <p:nvPr/>
        </p:nvSpPr>
        <p:spPr bwMode="auto">
          <a:xfrm rot="-5400000">
            <a:off x="6769100" y="1219200"/>
            <a:ext cx="207963" cy="2036763"/>
          </a:xfrm>
          <a:prstGeom prst="can">
            <a:avLst>
              <a:gd name="adj" fmla="val 77943"/>
            </a:avLst>
          </a:prstGeom>
          <a:solidFill>
            <a:srgbClr val="C0C0C0"/>
          </a:solidFill>
          <a:ln w="9525">
            <a:noFill/>
            <a:round/>
            <a:headEnd/>
            <a:tailEnd/>
          </a:ln>
        </p:spPr>
        <p:txBody>
          <a:bodyPr wrap="none" anchor="ctr"/>
          <a:lstStyle/>
          <a:p>
            <a:endParaRPr lang="es-ES"/>
          </a:p>
        </p:txBody>
      </p:sp>
      <p:sp>
        <p:nvSpPr>
          <p:cNvPr id="182283" name="AutoShape 19"/>
          <p:cNvSpPr>
            <a:spLocks noChangeAspect="1" noChangeArrowheads="1"/>
          </p:cNvSpPr>
          <p:nvPr/>
        </p:nvSpPr>
        <p:spPr bwMode="auto">
          <a:xfrm rot="-5400000">
            <a:off x="6769100" y="1514475"/>
            <a:ext cx="207963" cy="2036763"/>
          </a:xfrm>
          <a:prstGeom prst="can">
            <a:avLst>
              <a:gd name="adj" fmla="val 77943"/>
            </a:avLst>
          </a:prstGeom>
          <a:solidFill>
            <a:srgbClr val="C0C0C0"/>
          </a:solidFill>
          <a:ln w="9525">
            <a:noFill/>
            <a:round/>
            <a:headEnd/>
            <a:tailEnd/>
          </a:ln>
        </p:spPr>
        <p:txBody>
          <a:bodyPr wrap="none" anchor="ctr"/>
          <a:lstStyle/>
          <a:p>
            <a:endParaRPr lang="es-ES"/>
          </a:p>
        </p:txBody>
      </p:sp>
      <p:sp>
        <p:nvSpPr>
          <p:cNvPr id="182284" name="Rectangle 23"/>
          <p:cNvSpPr>
            <a:spLocks noChangeArrowheads="1"/>
          </p:cNvSpPr>
          <p:nvPr/>
        </p:nvSpPr>
        <p:spPr bwMode="auto">
          <a:xfrm>
            <a:off x="5443538" y="3789363"/>
            <a:ext cx="646112" cy="647700"/>
          </a:xfrm>
          <a:prstGeom prst="rect">
            <a:avLst/>
          </a:prstGeom>
          <a:solidFill>
            <a:srgbClr val="FFFF00">
              <a:alpha val="30196"/>
            </a:srgbClr>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s-ES"/>
          </a:p>
        </p:txBody>
      </p:sp>
      <p:sp>
        <p:nvSpPr>
          <p:cNvPr id="182285" name="AutoShape 24"/>
          <p:cNvSpPr>
            <a:spLocks noChangeAspect="1" noChangeArrowheads="1"/>
          </p:cNvSpPr>
          <p:nvPr/>
        </p:nvSpPr>
        <p:spPr bwMode="auto">
          <a:xfrm rot="-5400000">
            <a:off x="4268788" y="2874963"/>
            <a:ext cx="207962" cy="2036762"/>
          </a:xfrm>
          <a:prstGeom prst="can">
            <a:avLst>
              <a:gd name="adj" fmla="val 77943"/>
            </a:avLst>
          </a:prstGeom>
          <a:solidFill>
            <a:srgbClr val="C0C0C0"/>
          </a:solidFill>
          <a:ln w="9525">
            <a:noFill/>
            <a:round/>
            <a:headEnd/>
            <a:tailEnd/>
          </a:ln>
        </p:spPr>
        <p:txBody>
          <a:bodyPr wrap="none" anchor="ctr"/>
          <a:lstStyle/>
          <a:p>
            <a:endParaRPr lang="es-ES"/>
          </a:p>
        </p:txBody>
      </p:sp>
      <p:sp>
        <p:nvSpPr>
          <p:cNvPr id="182286" name="AutoShape 25"/>
          <p:cNvSpPr>
            <a:spLocks noChangeAspect="1" noChangeArrowheads="1"/>
          </p:cNvSpPr>
          <p:nvPr/>
        </p:nvSpPr>
        <p:spPr bwMode="auto">
          <a:xfrm rot="-5400000">
            <a:off x="4268788" y="3170238"/>
            <a:ext cx="207962" cy="2036762"/>
          </a:xfrm>
          <a:prstGeom prst="can">
            <a:avLst>
              <a:gd name="adj" fmla="val 77943"/>
            </a:avLst>
          </a:prstGeom>
          <a:solidFill>
            <a:srgbClr val="C0C0C0"/>
          </a:solidFill>
          <a:ln w="9525">
            <a:noFill/>
            <a:round/>
            <a:headEnd/>
            <a:tailEnd/>
          </a:ln>
        </p:spPr>
        <p:txBody>
          <a:bodyPr wrap="none" anchor="ctr"/>
          <a:lstStyle/>
          <a:p>
            <a:endParaRPr lang="es-ES"/>
          </a:p>
        </p:txBody>
      </p:sp>
      <p:sp>
        <p:nvSpPr>
          <p:cNvPr id="182287" name="AutoShape 26"/>
          <p:cNvSpPr>
            <a:spLocks noChangeAspect="1" noChangeArrowheads="1"/>
          </p:cNvSpPr>
          <p:nvPr/>
        </p:nvSpPr>
        <p:spPr bwMode="auto">
          <a:xfrm rot="-5400000">
            <a:off x="6861176" y="2874962"/>
            <a:ext cx="207962" cy="2036763"/>
          </a:xfrm>
          <a:prstGeom prst="can">
            <a:avLst>
              <a:gd name="adj" fmla="val 77943"/>
            </a:avLst>
          </a:prstGeom>
          <a:solidFill>
            <a:srgbClr val="C0C0C0"/>
          </a:solidFill>
          <a:ln w="9525">
            <a:noFill/>
            <a:round/>
            <a:headEnd/>
            <a:tailEnd/>
          </a:ln>
        </p:spPr>
        <p:txBody>
          <a:bodyPr wrap="none" anchor="ctr"/>
          <a:lstStyle/>
          <a:p>
            <a:endParaRPr lang="es-ES"/>
          </a:p>
        </p:txBody>
      </p:sp>
      <p:sp>
        <p:nvSpPr>
          <p:cNvPr id="182288" name="AutoShape 27"/>
          <p:cNvSpPr>
            <a:spLocks noChangeAspect="1" noChangeArrowheads="1"/>
          </p:cNvSpPr>
          <p:nvPr/>
        </p:nvSpPr>
        <p:spPr bwMode="auto">
          <a:xfrm rot="-5400000">
            <a:off x="6861176" y="3163887"/>
            <a:ext cx="207962" cy="2036763"/>
          </a:xfrm>
          <a:prstGeom prst="can">
            <a:avLst>
              <a:gd name="adj" fmla="val 77943"/>
            </a:avLst>
          </a:prstGeom>
          <a:solidFill>
            <a:srgbClr val="C0C0C0"/>
          </a:solidFill>
          <a:ln w="9525">
            <a:noFill/>
            <a:round/>
            <a:headEnd/>
            <a:tailEnd/>
          </a:ln>
        </p:spPr>
        <p:txBody>
          <a:bodyPr wrap="none" anchor="ctr"/>
          <a:lstStyle/>
          <a:p>
            <a:endParaRPr lang="es-ES"/>
          </a:p>
        </p:txBody>
      </p:sp>
      <p:sp>
        <p:nvSpPr>
          <p:cNvPr id="182289" name="Rectangle 29"/>
          <p:cNvSpPr>
            <a:spLocks noChangeArrowheads="1"/>
          </p:cNvSpPr>
          <p:nvPr/>
        </p:nvSpPr>
        <p:spPr bwMode="auto">
          <a:xfrm>
            <a:off x="5495925" y="5373688"/>
            <a:ext cx="646113" cy="647700"/>
          </a:xfrm>
          <a:prstGeom prst="rect">
            <a:avLst/>
          </a:prstGeom>
          <a:solidFill>
            <a:srgbClr val="FFFF00">
              <a:alpha val="30196"/>
            </a:srgbClr>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wrap="none" anchor="ctr">
            <a:flatTx/>
          </a:bodyPr>
          <a:lstStyle/>
          <a:p>
            <a:endParaRPr lang="es-ES"/>
          </a:p>
        </p:txBody>
      </p:sp>
      <p:sp>
        <p:nvSpPr>
          <p:cNvPr id="182290" name="AutoShape 30"/>
          <p:cNvSpPr>
            <a:spLocks noChangeAspect="1" noChangeArrowheads="1"/>
          </p:cNvSpPr>
          <p:nvPr/>
        </p:nvSpPr>
        <p:spPr bwMode="auto">
          <a:xfrm rot="-5400000">
            <a:off x="4321176" y="4459287"/>
            <a:ext cx="207962" cy="2036763"/>
          </a:xfrm>
          <a:prstGeom prst="can">
            <a:avLst>
              <a:gd name="adj" fmla="val 77943"/>
            </a:avLst>
          </a:prstGeom>
          <a:solidFill>
            <a:srgbClr val="C0C0C0"/>
          </a:solidFill>
          <a:ln w="9525">
            <a:noFill/>
            <a:round/>
            <a:headEnd/>
            <a:tailEnd/>
          </a:ln>
        </p:spPr>
        <p:txBody>
          <a:bodyPr wrap="none" anchor="ctr"/>
          <a:lstStyle/>
          <a:p>
            <a:endParaRPr lang="es-ES"/>
          </a:p>
        </p:txBody>
      </p:sp>
      <p:sp>
        <p:nvSpPr>
          <p:cNvPr id="182291" name="AutoShape 31"/>
          <p:cNvSpPr>
            <a:spLocks noChangeAspect="1" noChangeArrowheads="1"/>
          </p:cNvSpPr>
          <p:nvPr/>
        </p:nvSpPr>
        <p:spPr bwMode="auto">
          <a:xfrm rot="-5400000">
            <a:off x="4321176" y="4754562"/>
            <a:ext cx="207962" cy="2036763"/>
          </a:xfrm>
          <a:prstGeom prst="can">
            <a:avLst>
              <a:gd name="adj" fmla="val 77943"/>
            </a:avLst>
          </a:prstGeom>
          <a:solidFill>
            <a:srgbClr val="C0C0C0"/>
          </a:solidFill>
          <a:ln w="9525">
            <a:noFill/>
            <a:round/>
            <a:headEnd/>
            <a:tailEnd/>
          </a:ln>
        </p:spPr>
        <p:txBody>
          <a:bodyPr wrap="none" anchor="ctr"/>
          <a:lstStyle/>
          <a:p>
            <a:endParaRPr lang="es-ES"/>
          </a:p>
        </p:txBody>
      </p:sp>
      <p:sp>
        <p:nvSpPr>
          <p:cNvPr id="182292" name="AutoShape 32"/>
          <p:cNvSpPr>
            <a:spLocks noChangeAspect="1" noChangeArrowheads="1"/>
          </p:cNvSpPr>
          <p:nvPr/>
        </p:nvSpPr>
        <p:spPr bwMode="auto">
          <a:xfrm rot="-5400000">
            <a:off x="6913563" y="4459288"/>
            <a:ext cx="207962" cy="2036762"/>
          </a:xfrm>
          <a:prstGeom prst="can">
            <a:avLst>
              <a:gd name="adj" fmla="val 77943"/>
            </a:avLst>
          </a:prstGeom>
          <a:solidFill>
            <a:srgbClr val="C0C0C0"/>
          </a:solidFill>
          <a:ln w="9525">
            <a:noFill/>
            <a:round/>
            <a:headEnd/>
            <a:tailEnd/>
          </a:ln>
        </p:spPr>
        <p:txBody>
          <a:bodyPr wrap="none" anchor="ctr"/>
          <a:lstStyle/>
          <a:p>
            <a:endParaRPr lang="es-ES"/>
          </a:p>
        </p:txBody>
      </p:sp>
      <p:sp>
        <p:nvSpPr>
          <p:cNvPr id="182293" name="AutoShape 33"/>
          <p:cNvSpPr>
            <a:spLocks noChangeAspect="1" noChangeArrowheads="1"/>
          </p:cNvSpPr>
          <p:nvPr/>
        </p:nvSpPr>
        <p:spPr bwMode="auto">
          <a:xfrm rot="-5400000">
            <a:off x="6913563" y="4754563"/>
            <a:ext cx="207962" cy="2036762"/>
          </a:xfrm>
          <a:prstGeom prst="can">
            <a:avLst>
              <a:gd name="adj" fmla="val 77943"/>
            </a:avLst>
          </a:prstGeom>
          <a:solidFill>
            <a:srgbClr val="C0C0C0"/>
          </a:solidFill>
          <a:ln w="9525">
            <a:noFill/>
            <a:round/>
            <a:headEnd/>
            <a:tailEnd/>
          </a:ln>
        </p:spPr>
        <p:txBody>
          <a:bodyPr wrap="none" anchor="ctr"/>
          <a:lstStyle/>
          <a:p>
            <a:endParaRPr lang="es-ES"/>
          </a:p>
        </p:txBody>
      </p:sp>
      <p:sp>
        <p:nvSpPr>
          <p:cNvPr id="182294" name="Line 34"/>
          <p:cNvSpPr>
            <a:spLocks noChangeShapeType="1"/>
          </p:cNvSpPr>
          <p:nvPr/>
        </p:nvSpPr>
        <p:spPr bwMode="auto">
          <a:xfrm>
            <a:off x="3132138" y="2492375"/>
            <a:ext cx="2303462" cy="0"/>
          </a:xfrm>
          <a:prstGeom prst="line">
            <a:avLst/>
          </a:prstGeom>
          <a:noFill/>
          <a:ln w="25400">
            <a:solidFill>
              <a:srgbClr val="FF0000"/>
            </a:solidFill>
            <a:round/>
            <a:headEnd/>
            <a:tailEnd/>
          </a:ln>
        </p:spPr>
        <p:txBody>
          <a:bodyPr/>
          <a:lstStyle/>
          <a:p>
            <a:endParaRPr lang="es-ES"/>
          </a:p>
        </p:txBody>
      </p:sp>
      <p:sp>
        <p:nvSpPr>
          <p:cNvPr id="182295" name="Line 35"/>
          <p:cNvSpPr>
            <a:spLocks noChangeShapeType="1"/>
          </p:cNvSpPr>
          <p:nvPr/>
        </p:nvSpPr>
        <p:spPr bwMode="auto">
          <a:xfrm>
            <a:off x="5724525" y="2205038"/>
            <a:ext cx="2303463" cy="0"/>
          </a:xfrm>
          <a:prstGeom prst="line">
            <a:avLst/>
          </a:prstGeom>
          <a:noFill/>
          <a:ln w="25400">
            <a:solidFill>
              <a:srgbClr val="FF0000"/>
            </a:solidFill>
            <a:round/>
            <a:headEnd/>
            <a:tailEnd/>
          </a:ln>
        </p:spPr>
        <p:txBody>
          <a:bodyPr/>
          <a:lstStyle/>
          <a:p>
            <a:endParaRPr lang="es-ES"/>
          </a:p>
        </p:txBody>
      </p:sp>
      <p:sp>
        <p:nvSpPr>
          <p:cNvPr id="182296" name="Line 36"/>
          <p:cNvSpPr>
            <a:spLocks noChangeShapeType="1"/>
          </p:cNvSpPr>
          <p:nvPr/>
        </p:nvSpPr>
        <p:spPr bwMode="auto">
          <a:xfrm>
            <a:off x="5795963" y="2276475"/>
            <a:ext cx="2232025" cy="1588"/>
          </a:xfrm>
          <a:prstGeom prst="line">
            <a:avLst/>
          </a:prstGeom>
          <a:noFill/>
          <a:ln w="25400">
            <a:solidFill>
              <a:srgbClr val="0000FF"/>
            </a:solidFill>
            <a:round/>
            <a:headEnd/>
            <a:tailEnd/>
          </a:ln>
        </p:spPr>
        <p:txBody>
          <a:bodyPr/>
          <a:lstStyle/>
          <a:p>
            <a:endParaRPr lang="es-ES"/>
          </a:p>
        </p:txBody>
      </p:sp>
      <p:sp>
        <p:nvSpPr>
          <p:cNvPr id="182297" name="Line 37"/>
          <p:cNvSpPr>
            <a:spLocks noChangeShapeType="1"/>
          </p:cNvSpPr>
          <p:nvPr/>
        </p:nvSpPr>
        <p:spPr bwMode="auto">
          <a:xfrm>
            <a:off x="3132138" y="2565400"/>
            <a:ext cx="2376487" cy="0"/>
          </a:xfrm>
          <a:prstGeom prst="line">
            <a:avLst/>
          </a:prstGeom>
          <a:noFill/>
          <a:ln w="25400">
            <a:solidFill>
              <a:srgbClr val="0000FF"/>
            </a:solidFill>
            <a:round/>
            <a:headEnd/>
            <a:tailEnd/>
          </a:ln>
        </p:spPr>
        <p:txBody>
          <a:bodyPr/>
          <a:lstStyle/>
          <a:p>
            <a:endParaRPr lang="es-ES"/>
          </a:p>
        </p:txBody>
      </p:sp>
      <p:sp>
        <p:nvSpPr>
          <p:cNvPr id="182298" name="Line 38"/>
          <p:cNvSpPr>
            <a:spLocks noChangeShapeType="1"/>
          </p:cNvSpPr>
          <p:nvPr/>
        </p:nvSpPr>
        <p:spPr bwMode="auto">
          <a:xfrm flipV="1">
            <a:off x="5507038" y="2276475"/>
            <a:ext cx="288925" cy="288925"/>
          </a:xfrm>
          <a:prstGeom prst="line">
            <a:avLst/>
          </a:prstGeom>
          <a:noFill/>
          <a:ln w="25400">
            <a:solidFill>
              <a:srgbClr val="0000FF"/>
            </a:solidFill>
            <a:round/>
            <a:headEnd/>
            <a:tailEnd/>
          </a:ln>
        </p:spPr>
        <p:txBody>
          <a:bodyPr/>
          <a:lstStyle/>
          <a:p>
            <a:endParaRPr lang="es-ES"/>
          </a:p>
        </p:txBody>
      </p:sp>
      <p:sp>
        <p:nvSpPr>
          <p:cNvPr id="182299" name="Line 39"/>
          <p:cNvSpPr>
            <a:spLocks noChangeShapeType="1"/>
          </p:cNvSpPr>
          <p:nvPr/>
        </p:nvSpPr>
        <p:spPr bwMode="auto">
          <a:xfrm flipV="1">
            <a:off x="5435600" y="2205038"/>
            <a:ext cx="288925" cy="287337"/>
          </a:xfrm>
          <a:prstGeom prst="line">
            <a:avLst/>
          </a:prstGeom>
          <a:noFill/>
          <a:ln w="25400">
            <a:solidFill>
              <a:srgbClr val="FF0000"/>
            </a:solidFill>
            <a:round/>
            <a:headEnd/>
            <a:tailEnd/>
          </a:ln>
        </p:spPr>
        <p:txBody>
          <a:bodyPr/>
          <a:lstStyle/>
          <a:p>
            <a:endParaRPr lang="es-ES"/>
          </a:p>
        </p:txBody>
      </p:sp>
      <p:sp>
        <p:nvSpPr>
          <p:cNvPr id="182300" name="Text Box 40"/>
          <p:cNvSpPr txBox="1">
            <a:spLocks noChangeArrowheads="1"/>
          </p:cNvSpPr>
          <p:nvPr/>
        </p:nvSpPr>
        <p:spPr bwMode="auto">
          <a:xfrm>
            <a:off x="2916238" y="2133600"/>
            <a:ext cx="373062" cy="336550"/>
          </a:xfrm>
          <a:prstGeom prst="rect">
            <a:avLst/>
          </a:prstGeom>
          <a:noFill/>
          <a:ln w="9525">
            <a:noFill/>
            <a:miter lim="800000"/>
            <a:headEnd/>
            <a:tailEnd/>
          </a:ln>
        </p:spPr>
        <p:txBody>
          <a:bodyPr wrap="none">
            <a:spAutoFit/>
          </a:bodyPr>
          <a:lstStyle/>
          <a:p>
            <a:r>
              <a:rPr lang="es-ES" b="1">
                <a:solidFill>
                  <a:srgbClr val="FF0000"/>
                </a:solidFill>
                <a:sym typeface="Symbol" pitchFamily="18" charset="2"/>
              </a:rPr>
              <a:t></a:t>
            </a:r>
            <a:r>
              <a:rPr lang="es-ES" b="1" baseline="-25000">
                <a:solidFill>
                  <a:srgbClr val="FF0000"/>
                </a:solidFill>
                <a:sym typeface="Symbol" pitchFamily="18" charset="2"/>
              </a:rPr>
              <a:t>1</a:t>
            </a:r>
          </a:p>
        </p:txBody>
      </p:sp>
      <p:sp>
        <p:nvSpPr>
          <p:cNvPr id="182301" name="Text Box 41"/>
          <p:cNvSpPr txBox="1">
            <a:spLocks noChangeArrowheads="1"/>
          </p:cNvSpPr>
          <p:nvPr/>
        </p:nvSpPr>
        <p:spPr bwMode="auto">
          <a:xfrm>
            <a:off x="2916238" y="2565400"/>
            <a:ext cx="373062" cy="336550"/>
          </a:xfrm>
          <a:prstGeom prst="rect">
            <a:avLst/>
          </a:prstGeom>
          <a:noFill/>
          <a:ln w="9525">
            <a:noFill/>
            <a:miter lim="800000"/>
            <a:headEnd/>
            <a:tailEnd/>
          </a:ln>
        </p:spPr>
        <p:txBody>
          <a:bodyPr wrap="none">
            <a:spAutoFit/>
          </a:bodyPr>
          <a:lstStyle/>
          <a:p>
            <a:r>
              <a:rPr lang="es-ES" b="1">
                <a:solidFill>
                  <a:schemeClr val="accent2"/>
                </a:solidFill>
                <a:sym typeface="Symbol" pitchFamily="18" charset="2"/>
              </a:rPr>
              <a:t></a:t>
            </a:r>
            <a:r>
              <a:rPr lang="es-ES" b="1" baseline="-25000">
                <a:solidFill>
                  <a:schemeClr val="accent2"/>
                </a:solidFill>
                <a:sym typeface="Symbol" pitchFamily="18" charset="2"/>
              </a:rPr>
              <a:t>2</a:t>
            </a:r>
          </a:p>
        </p:txBody>
      </p:sp>
      <p:sp>
        <p:nvSpPr>
          <p:cNvPr id="182302" name="Text Box 42"/>
          <p:cNvSpPr txBox="1">
            <a:spLocks noChangeArrowheads="1"/>
          </p:cNvSpPr>
          <p:nvPr/>
        </p:nvSpPr>
        <p:spPr bwMode="auto">
          <a:xfrm>
            <a:off x="7943850" y="1844675"/>
            <a:ext cx="373063" cy="336550"/>
          </a:xfrm>
          <a:prstGeom prst="rect">
            <a:avLst/>
          </a:prstGeom>
          <a:noFill/>
          <a:ln w="9525">
            <a:noFill/>
            <a:miter lim="800000"/>
            <a:headEnd/>
            <a:tailEnd/>
          </a:ln>
        </p:spPr>
        <p:txBody>
          <a:bodyPr wrap="none">
            <a:spAutoFit/>
          </a:bodyPr>
          <a:lstStyle/>
          <a:p>
            <a:r>
              <a:rPr lang="es-ES" b="1">
                <a:solidFill>
                  <a:srgbClr val="FF0000"/>
                </a:solidFill>
                <a:sym typeface="Symbol" pitchFamily="18" charset="2"/>
              </a:rPr>
              <a:t></a:t>
            </a:r>
            <a:r>
              <a:rPr lang="es-ES" b="1" baseline="-25000">
                <a:solidFill>
                  <a:srgbClr val="FF0000"/>
                </a:solidFill>
                <a:sym typeface="Symbol" pitchFamily="18" charset="2"/>
              </a:rPr>
              <a:t>1</a:t>
            </a:r>
          </a:p>
        </p:txBody>
      </p:sp>
      <p:sp>
        <p:nvSpPr>
          <p:cNvPr id="182303" name="Text Box 43"/>
          <p:cNvSpPr txBox="1">
            <a:spLocks noChangeArrowheads="1"/>
          </p:cNvSpPr>
          <p:nvPr/>
        </p:nvSpPr>
        <p:spPr bwMode="auto">
          <a:xfrm>
            <a:off x="7943850" y="2276475"/>
            <a:ext cx="373063" cy="336550"/>
          </a:xfrm>
          <a:prstGeom prst="rect">
            <a:avLst/>
          </a:prstGeom>
          <a:noFill/>
          <a:ln w="9525">
            <a:noFill/>
            <a:miter lim="800000"/>
            <a:headEnd/>
            <a:tailEnd/>
          </a:ln>
        </p:spPr>
        <p:txBody>
          <a:bodyPr wrap="none">
            <a:spAutoFit/>
          </a:bodyPr>
          <a:lstStyle/>
          <a:p>
            <a:r>
              <a:rPr lang="es-ES" b="1">
                <a:solidFill>
                  <a:schemeClr val="accent2"/>
                </a:solidFill>
                <a:sym typeface="Symbol" pitchFamily="18" charset="2"/>
              </a:rPr>
              <a:t></a:t>
            </a:r>
            <a:r>
              <a:rPr lang="es-ES" b="1" baseline="-25000">
                <a:solidFill>
                  <a:schemeClr val="accent2"/>
                </a:solidFill>
                <a:sym typeface="Symbol" pitchFamily="18" charset="2"/>
              </a:rPr>
              <a:t>2</a:t>
            </a:r>
          </a:p>
        </p:txBody>
      </p:sp>
      <p:sp>
        <p:nvSpPr>
          <p:cNvPr id="182304" name="Line 44"/>
          <p:cNvSpPr>
            <a:spLocks noChangeShapeType="1"/>
          </p:cNvSpPr>
          <p:nvPr/>
        </p:nvSpPr>
        <p:spPr bwMode="auto">
          <a:xfrm>
            <a:off x="3203575" y="4149725"/>
            <a:ext cx="2303463" cy="0"/>
          </a:xfrm>
          <a:prstGeom prst="line">
            <a:avLst/>
          </a:prstGeom>
          <a:noFill/>
          <a:ln w="25400">
            <a:solidFill>
              <a:srgbClr val="FF0000"/>
            </a:solidFill>
            <a:round/>
            <a:headEnd/>
            <a:tailEnd/>
          </a:ln>
        </p:spPr>
        <p:txBody>
          <a:bodyPr/>
          <a:lstStyle/>
          <a:p>
            <a:endParaRPr lang="es-ES"/>
          </a:p>
        </p:txBody>
      </p:sp>
      <p:sp>
        <p:nvSpPr>
          <p:cNvPr id="182305" name="Line 45"/>
          <p:cNvSpPr>
            <a:spLocks noChangeShapeType="1"/>
          </p:cNvSpPr>
          <p:nvPr/>
        </p:nvSpPr>
        <p:spPr bwMode="auto">
          <a:xfrm>
            <a:off x="5795963" y="3933825"/>
            <a:ext cx="2303462" cy="0"/>
          </a:xfrm>
          <a:prstGeom prst="line">
            <a:avLst/>
          </a:prstGeom>
          <a:noFill/>
          <a:ln w="25400">
            <a:solidFill>
              <a:srgbClr val="FF0000"/>
            </a:solidFill>
            <a:round/>
            <a:headEnd/>
            <a:tailEnd/>
          </a:ln>
        </p:spPr>
        <p:txBody>
          <a:bodyPr/>
          <a:lstStyle/>
          <a:p>
            <a:endParaRPr lang="es-ES"/>
          </a:p>
        </p:txBody>
      </p:sp>
      <p:sp>
        <p:nvSpPr>
          <p:cNvPr id="182306" name="Line 46"/>
          <p:cNvSpPr>
            <a:spLocks noChangeShapeType="1"/>
          </p:cNvSpPr>
          <p:nvPr/>
        </p:nvSpPr>
        <p:spPr bwMode="auto">
          <a:xfrm flipV="1">
            <a:off x="5507038" y="3933825"/>
            <a:ext cx="288925" cy="215900"/>
          </a:xfrm>
          <a:prstGeom prst="line">
            <a:avLst/>
          </a:prstGeom>
          <a:noFill/>
          <a:ln w="25400">
            <a:solidFill>
              <a:srgbClr val="FF0000"/>
            </a:solidFill>
            <a:round/>
            <a:headEnd/>
            <a:tailEnd/>
          </a:ln>
        </p:spPr>
        <p:txBody>
          <a:bodyPr/>
          <a:lstStyle/>
          <a:p>
            <a:endParaRPr lang="es-ES"/>
          </a:p>
        </p:txBody>
      </p:sp>
      <p:sp>
        <p:nvSpPr>
          <p:cNvPr id="182307" name="Text Box 47"/>
          <p:cNvSpPr txBox="1">
            <a:spLocks noChangeArrowheads="1"/>
          </p:cNvSpPr>
          <p:nvPr/>
        </p:nvSpPr>
        <p:spPr bwMode="auto">
          <a:xfrm>
            <a:off x="2987675" y="3790950"/>
            <a:ext cx="373063" cy="336550"/>
          </a:xfrm>
          <a:prstGeom prst="rect">
            <a:avLst/>
          </a:prstGeom>
          <a:noFill/>
          <a:ln w="9525">
            <a:noFill/>
            <a:miter lim="800000"/>
            <a:headEnd/>
            <a:tailEnd/>
          </a:ln>
        </p:spPr>
        <p:txBody>
          <a:bodyPr wrap="none">
            <a:spAutoFit/>
          </a:bodyPr>
          <a:lstStyle/>
          <a:p>
            <a:r>
              <a:rPr lang="es-ES" b="1">
                <a:solidFill>
                  <a:srgbClr val="FF0000"/>
                </a:solidFill>
                <a:sym typeface="Symbol" pitchFamily="18" charset="2"/>
              </a:rPr>
              <a:t></a:t>
            </a:r>
            <a:r>
              <a:rPr lang="es-ES" b="1" baseline="-25000">
                <a:solidFill>
                  <a:srgbClr val="FF0000"/>
                </a:solidFill>
                <a:sym typeface="Symbol" pitchFamily="18" charset="2"/>
              </a:rPr>
              <a:t>1</a:t>
            </a:r>
          </a:p>
        </p:txBody>
      </p:sp>
      <p:sp>
        <p:nvSpPr>
          <p:cNvPr id="182308" name="Text Box 48"/>
          <p:cNvSpPr txBox="1">
            <a:spLocks noChangeArrowheads="1"/>
          </p:cNvSpPr>
          <p:nvPr/>
        </p:nvSpPr>
        <p:spPr bwMode="auto">
          <a:xfrm>
            <a:off x="8015288" y="3573463"/>
            <a:ext cx="373062" cy="336550"/>
          </a:xfrm>
          <a:prstGeom prst="rect">
            <a:avLst/>
          </a:prstGeom>
          <a:noFill/>
          <a:ln w="9525">
            <a:noFill/>
            <a:miter lim="800000"/>
            <a:headEnd/>
            <a:tailEnd/>
          </a:ln>
        </p:spPr>
        <p:txBody>
          <a:bodyPr wrap="none">
            <a:spAutoFit/>
          </a:bodyPr>
          <a:lstStyle/>
          <a:p>
            <a:r>
              <a:rPr lang="es-ES" b="1">
                <a:solidFill>
                  <a:srgbClr val="FF0000"/>
                </a:solidFill>
                <a:sym typeface="Symbol" pitchFamily="18" charset="2"/>
              </a:rPr>
              <a:t></a:t>
            </a:r>
            <a:r>
              <a:rPr lang="es-ES" b="1" baseline="-25000">
                <a:solidFill>
                  <a:srgbClr val="FF0000"/>
                </a:solidFill>
                <a:sym typeface="Symbol" pitchFamily="18" charset="2"/>
              </a:rPr>
              <a:t>1</a:t>
            </a:r>
          </a:p>
        </p:txBody>
      </p:sp>
      <p:sp>
        <p:nvSpPr>
          <p:cNvPr id="182309" name="Line 49"/>
          <p:cNvSpPr>
            <a:spLocks noChangeShapeType="1"/>
          </p:cNvSpPr>
          <p:nvPr/>
        </p:nvSpPr>
        <p:spPr bwMode="auto">
          <a:xfrm>
            <a:off x="3198813" y="4244975"/>
            <a:ext cx="4926012" cy="1588"/>
          </a:xfrm>
          <a:prstGeom prst="line">
            <a:avLst/>
          </a:prstGeom>
          <a:noFill/>
          <a:ln w="25400">
            <a:solidFill>
              <a:srgbClr val="0000FF"/>
            </a:solidFill>
            <a:round/>
            <a:headEnd/>
            <a:tailEnd/>
          </a:ln>
        </p:spPr>
        <p:txBody>
          <a:bodyPr/>
          <a:lstStyle/>
          <a:p>
            <a:endParaRPr lang="es-ES"/>
          </a:p>
        </p:txBody>
      </p:sp>
      <p:sp>
        <p:nvSpPr>
          <p:cNvPr id="182310" name="Text Box 50"/>
          <p:cNvSpPr txBox="1">
            <a:spLocks noChangeArrowheads="1"/>
          </p:cNvSpPr>
          <p:nvPr/>
        </p:nvSpPr>
        <p:spPr bwMode="auto">
          <a:xfrm>
            <a:off x="2974975" y="4244975"/>
            <a:ext cx="373063" cy="336550"/>
          </a:xfrm>
          <a:prstGeom prst="rect">
            <a:avLst/>
          </a:prstGeom>
          <a:noFill/>
          <a:ln w="9525">
            <a:noFill/>
            <a:miter lim="800000"/>
            <a:headEnd/>
            <a:tailEnd/>
          </a:ln>
        </p:spPr>
        <p:txBody>
          <a:bodyPr wrap="none">
            <a:spAutoFit/>
          </a:bodyPr>
          <a:lstStyle/>
          <a:p>
            <a:r>
              <a:rPr lang="es-ES" b="1">
                <a:solidFill>
                  <a:schemeClr val="accent2"/>
                </a:solidFill>
                <a:sym typeface="Symbol" pitchFamily="18" charset="2"/>
              </a:rPr>
              <a:t></a:t>
            </a:r>
            <a:r>
              <a:rPr lang="es-ES" b="1" baseline="-25000">
                <a:solidFill>
                  <a:schemeClr val="accent2"/>
                </a:solidFill>
                <a:sym typeface="Symbol" pitchFamily="18" charset="2"/>
              </a:rPr>
              <a:t>2</a:t>
            </a:r>
          </a:p>
        </p:txBody>
      </p:sp>
      <p:sp>
        <p:nvSpPr>
          <p:cNvPr id="182311" name="Text Box 51"/>
          <p:cNvSpPr txBox="1">
            <a:spLocks noChangeArrowheads="1"/>
          </p:cNvSpPr>
          <p:nvPr/>
        </p:nvSpPr>
        <p:spPr bwMode="auto">
          <a:xfrm>
            <a:off x="8027988" y="4244975"/>
            <a:ext cx="373062" cy="336550"/>
          </a:xfrm>
          <a:prstGeom prst="rect">
            <a:avLst/>
          </a:prstGeom>
          <a:noFill/>
          <a:ln w="9525">
            <a:noFill/>
            <a:miter lim="800000"/>
            <a:headEnd/>
            <a:tailEnd/>
          </a:ln>
        </p:spPr>
        <p:txBody>
          <a:bodyPr wrap="none">
            <a:spAutoFit/>
          </a:bodyPr>
          <a:lstStyle/>
          <a:p>
            <a:r>
              <a:rPr lang="es-ES" b="1">
                <a:solidFill>
                  <a:schemeClr val="accent2"/>
                </a:solidFill>
                <a:sym typeface="Symbol" pitchFamily="18" charset="2"/>
              </a:rPr>
              <a:t></a:t>
            </a:r>
            <a:r>
              <a:rPr lang="es-ES" b="1" baseline="-25000">
                <a:solidFill>
                  <a:schemeClr val="accent2"/>
                </a:solidFill>
                <a:sym typeface="Symbol" pitchFamily="18" charset="2"/>
              </a:rPr>
              <a:t>2</a:t>
            </a:r>
          </a:p>
        </p:txBody>
      </p:sp>
      <p:sp>
        <p:nvSpPr>
          <p:cNvPr id="182312" name="Line 52"/>
          <p:cNvSpPr>
            <a:spLocks noChangeShapeType="1"/>
          </p:cNvSpPr>
          <p:nvPr/>
        </p:nvSpPr>
        <p:spPr bwMode="auto">
          <a:xfrm>
            <a:off x="3211513" y="5805488"/>
            <a:ext cx="4926012" cy="1587"/>
          </a:xfrm>
          <a:prstGeom prst="line">
            <a:avLst/>
          </a:prstGeom>
          <a:noFill/>
          <a:ln w="25400">
            <a:solidFill>
              <a:srgbClr val="0000FF"/>
            </a:solidFill>
            <a:round/>
            <a:headEnd/>
            <a:tailEnd/>
          </a:ln>
        </p:spPr>
        <p:txBody>
          <a:bodyPr/>
          <a:lstStyle/>
          <a:p>
            <a:endParaRPr lang="es-ES"/>
          </a:p>
        </p:txBody>
      </p:sp>
      <p:sp>
        <p:nvSpPr>
          <p:cNvPr id="182313" name="Text Box 53"/>
          <p:cNvSpPr txBox="1">
            <a:spLocks noChangeArrowheads="1"/>
          </p:cNvSpPr>
          <p:nvPr/>
        </p:nvSpPr>
        <p:spPr bwMode="auto">
          <a:xfrm>
            <a:off x="2987675" y="5805488"/>
            <a:ext cx="373063" cy="336550"/>
          </a:xfrm>
          <a:prstGeom prst="rect">
            <a:avLst/>
          </a:prstGeom>
          <a:noFill/>
          <a:ln w="9525">
            <a:noFill/>
            <a:miter lim="800000"/>
            <a:headEnd/>
            <a:tailEnd/>
          </a:ln>
        </p:spPr>
        <p:txBody>
          <a:bodyPr wrap="none">
            <a:spAutoFit/>
          </a:bodyPr>
          <a:lstStyle/>
          <a:p>
            <a:r>
              <a:rPr lang="es-ES" b="1">
                <a:solidFill>
                  <a:schemeClr val="accent2"/>
                </a:solidFill>
                <a:sym typeface="Symbol" pitchFamily="18" charset="2"/>
              </a:rPr>
              <a:t></a:t>
            </a:r>
            <a:r>
              <a:rPr lang="es-ES" b="1" baseline="-25000">
                <a:solidFill>
                  <a:schemeClr val="accent2"/>
                </a:solidFill>
                <a:sym typeface="Symbol" pitchFamily="18" charset="2"/>
              </a:rPr>
              <a:t>2</a:t>
            </a:r>
          </a:p>
        </p:txBody>
      </p:sp>
      <p:sp>
        <p:nvSpPr>
          <p:cNvPr id="182314" name="Text Box 54"/>
          <p:cNvSpPr txBox="1">
            <a:spLocks noChangeArrowheads="1"/>
          </p:cNvSpPr>
          <p:nvPr/>
        </p:nvSpPr>
        <p:spPr bwMode="auto">
          <a:xfrm>
            <a:off x="8040688" y="5805488"/>
            <a:ext cx="373062" cy="336550"/>
          </a:xfrm>
          <a:prstGeom prst="rect">
            <a:avLst/>
          </a:prstGeom>
          <a:noFill/>
          <a:ln w="9525">
            <a:noFill/>
            <a:miter lim="800000"/>
            <a:headEnd/>
            <a:tailEnd/>
          </a:ln>
        </p:spPr>
        <p:txBody>
          <a:bodyPr wrap="none">
            <a:spAutoFit/>
          </a:bodyPr>
          <a:lstStyle/>
          <a:p>
            <a:r>
              <a:rPr lang="es-ES" b="1">
                <a:solidFill>
                  <a:schemeClr val="accent2"/>
                </a:solidFill>
                <a:sym typeface="Symbol" pitchFamily="18" charset="2"/>
              </a:rPr>
              <a:t></a:t>
            </a:r>
            <a:r>
              <a:rPr lang="es-ES" b="1" baseline="-25000">
                <a:solidFill>
                  <a:schemeClr val="accent2"/>
                </a:solidFill>
                <a:sym typeface="Symbol" pitchFamily="18" charset="2"/>
              </a:rPr>
              <a:t>2</a:t>
            </a:r>
          </a:p>
        </p:txBody>
      </p:sp>
      <p:sp>
        <p:nvSpPr>
          <p:cNvPr id="182315" name="Line 55"/>
          <p:cNvSpPr>
            <a:spLocks noChangeShapeType="1"/>
          </p:cNvSpPr>
          <p:nvPr/>
        </p:nvSpPr>
        <p:spPr bwMode="auto">
          <a:xfrm>
            <a:off x="3203575" y="5734050"/>
            <a:ext cx="2376488" cy="0"/>
          </a:xfrm>
          <a:prstGeom prst="line">
            <a:avLst/>
          </a:prstGeom>
          <a:noFill/>
          <a:ln w="25400">
            <a:solidFill>
              <a:srgbClr val="FF0000"/>
            </a:solidFill>
            <a:round/>
            <a:headEnd/>
            <a:tailEnd/>
          </a:ln>
        </p:spPr>
        <p:txBody>
          <a:bodyPr/>
          <a:lstStyle/>
          <a:p>
            <a:endParaRPr lang="es-ES"/>
          </a:p>
        </p:txBody>
      </p:sp>
      <p:sp>
        <p:nvSpPr>
          <p:cNvPr id="182316" name="Text Box 56"/>
          <p:cNvSpPr txBox="1">
            <a:spLocks noChangeArrowheads="1"/>
          </p:cNvSpPr>
          <p:nvPr/>
        </p:nvSpPr>
        <p:spPr bwMode="auto">
          <a:xfrm>
            <a:off x="2987675" y="5375275"/>
            <a:ext cx="373063" cy="336550"/>
          </a:xfrm>
          <a:prstGeom prst="rect">
            <a:avLst/>
          </a:prstGeom>
          <a:noFill/>
          <a:ln w="9525">
            <a:noFill/>
            <a:miter lim="800000"/>
            <a:headEnd/>
            <a:tailEnd/>
          </a:ln>
        </p:spPr>
        <p:txBody>
          <a:bodyPr wrap="none">
            <a:spAutoFit/>
          </a:bodyPr>
          <a:lstStyle/>
          <a:p>
            <a:r>
              <a:rPr lang="es-ES" b="1">
                <a:solidFill>
                  <a:srgbClr val="FF0000"/>
                </a:solidFill>
                <a:sym typeface="Symbol" pitchFamily="18" charset="2"/>
              </a:rPr>
              <a:t></a:t>
            </a:r>
            <a:r>
              <a:rPr lang="es-ES" b="1" baseline="-25000">
                <a:solidFill>
                  <a:srgbClr val="FF0000"/>
                </a:solidFill>
                <a:sym typeface="Symbol" pitchFamily="18" charset="2"/>
              </a:rPr>
              <a:t>1</a:t>
            </a:r>
          </a:p>
        </p:txBody>
      </p:sp>
      <p:sp>
        <p:nvSpPr>
          <p:cNvPr id="182317" name="Line 57"/>
          <p:cNvSpPr>
            <a:spLocks noChangeShapeType="1"/>
          </p:cNvSpPr>
          <p:nvPr/>
        </p:nvSpPr>
        <p:spPr bwMode="auto">
          <a:xfrm>
            <a:off x="5868988" y="5516563"/>
            <a:ext cx="2303462" cy="0"/>
          </a:xfrm>
          <a:prstGeom prst="line">
            <a:avLst/>
          </a:prstGeom>
          <a:noFill/>
          <a:ln w="25400">
            <a:solidFill>
              <a:srgbClr val="339966"/>
            </a:solidFill>
            <a:round/>
            <a:headEnd/>
            <a:tailEnd/>
          </a:ln>
        </p:spPr>
        <p:txBody>
          <a:bodyPr/>
          <a:lstStyle/>
          <a:p>
            <a:endParaRPr lang="es-ES"/>
          </a:p>
        </p:txBody>
      </p:sp>
      <p:sp>
        <p:nvSpPr>
          <p:cNvPr id="182318" name="Text Box 58"/>
          <p:cNvSpPr txBox="1">
            <a:spLocks noChangeArrowheads="1"/>
          </p:cNvSpPr>
          <p:nvPr/>
        </p:nvSpPr>
        <p:spPr bwMode="auto">
          <a:xfrm>
            <a:off x="8086725" y="5180013"/>
            <a:ext cx="373063" cy="336550"/>
          </a:xfrm>
          <a:prstGeom prst="rect">
            <a:avLst/>
          </a:prstGeom>
          <a:noFill/>
          <a:ln w="9525">
            <a:noFill/>
            <a:miter lim="800000"/>
            <a:headEnd/>
            <a:tailEnd/>
          </a:ln>
        </p:spPr>
        <p:txBody>
          <a:bodyPr wrap="none">
            <a:spAutoFit/>
          </a:bodyPr>
          <a:lstStyle/>
          <a:p>
            <a:r>
              <a:rPr lang="es-ES" b="1">
                <a:solidFill>
                  <a:srgbClr val="336600"/>
                </a:solidFill>
                <a:sym typeface="Symbol" pitchFamily="18" charset="2"/>
              </a:rPr>
              <a:t></a:t>
            </a:r>
            <a:r>
              <a:rPr lang="es-ES" b="1" baseline="-25000">
                <a:solidFill>
                  <a:srgbClr val="336600"/>
                </a:solidFill>
                <a:sym typeface="Symbol" pitchFamily="18" charset="2"/>
              </a:rPr>
              <a:t>3</a:t>
            </a:r>
          </a:p>
        </p:txBody>
      </p:sp>
      <p:sp>
        <p:nvSpPr>
          <p:cNvPr id="182319" name="Line 59"/>
          <p:cNvSpPr>
            <a:spLocks noChangeShapeType="1"/>
          </p:cNvSpPr>
          <p:nvPr/>
        </p:nvSpPr>
        <p:spPr bwMode="auto">
          <a:xfrm flipV="1">
            <a:off x="5578475" y="5518150"/>
            <a:ext cx="288925" cy="215900"/>
          </a:xfrm>
          <a:prstGeom prst="line">
            <a:avLst/>
          </a:prstGeom>
          <a:noFill/>
          <a:ln w="25400">
            <a:solidFill>
              <a:srgbClr val="FF0000"/>
            </a:solidFill>
            <a:round/>
            <a:headEnd/>
            <a:tailEnd/>
          </a:ln>
        </p:spPr>
        <p:txBody>
          <a:bodyPr/>
          <a:lstStyle/>
          <a:p>
            <a:endParaRPr lang="es-ES"/>
          </a:p>
        </p:txBody>
      </p:sp>
      <p:sp>
        <p:nvSpPr>
          <p:cNvPr id="51" name="50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87</a:t>
            </a:fld>
            <a:endParaRPr lang="es-E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Line 2"/>
          <p:cNvSpPr>
            <a:spLocks noChangeShapeType="1"/>
          </p:cNvSpPr>
          <p:nvPr/>
        </p:nvSpPr>
        <p:spPr bwMode="auto">
          <a:xfrm flipV="1">
            <a:off x="5276850" y="2813050"/>
            <a:ext cx="762000" cy="1447800"/>
          </a:xfrm>
          <a:prstGeom prst="line">
            <a:avLst/>
          </a:prstGeom>
          <a:noFill/>
          <a:ln w="50800">
            <a:solidFill>
              <a:schemeClr val="tx1"/>
            </a:solidFill>
            <a:round/>
            <a:headEnd/>
            <a:tailEnd/>
          </a:ln>
        </p:spPr>
        <p:txBody>
          <a:bodyPr/>
          <a:lstStyle/>
          <a:p>
            <a:endParaRPr lang="es-ES"/>
          </a:p>
        </p:txBody>
      </p:sp>
      <p:sp>
        <p:nvSpPr>
          <p:cNvPr id="183300" name="Text Box 3"/>
          <p:cNvSpPr txBox="1">
            <a:spLocks noChangeArrowheads="1"/>
          </p:cNvSpPr>
          <p:nvPr/>
        </p:nvSpPr>
        <p:spPr bwMode="auto">
          <a:xfrm>
            <a:off x="5200650" y="1379538"/>
            <a:ext cx="3028950" cy="336550"/>
          </a:xfrm>
          <a:prstGeom prst="rect">
            <a:avLst/>
          </a:prstGeom>
          <a:noFill/>
          <a:ln w="9525">
            <a:noFill/>
            <a:miter lim="800000"/>
            <a:headEnd/>
            <a:tailEnd/>
          </a:ln>
        </p:spPr>
        <p:txBody>
          <a:bodyPr>
            <a:spAutoFit/>
          </a:bodyPr>
          <a:lstStyle/>
          <a:p>
            <a:pPr>
              <a:spcBef>
                <a:spcPct val="50000"/>
              </a:spcBef>
            </a:pPr>
            <a:r>
              <a:rPr lang="es-ES_tradnl" b="1"/>
              <a:t>Optical Cross Connect (OXC)</a:t>
            </a:r>
          </a:p>
        </p:txBody>
      </p:sp>
      <p:sp>
        <p:nvSpPr>
          <p:cNvPr id="183301" name="Line 4"/>
          <p:cNvSpPr>
            <a:spLocks noChangeShapeType="1"/>
          </p:cNvSpPr>
          <p:nvPr/>
        </p:nvSpPr>
        <p:spPr bwMode="auto">
          <a:xfrm>
            <a:off x="2381250" y="2660650"/>
            <a:ext cx="5562600" cy="0"/>
          </a:xfrm>
          <a:prstGeom prst="line">
            <a:avLst/>
          </a:prstGeom>
          <a:noFill/>
          <a:ln w="50800">
            <a:solidFill>
              <a:schemeClr val="tx1"/>
            </a:solidFill>
            <a:round/>
            <a:headEnd/>
            <a:tailEnd/>
          </a:ln>
        </p:spPr>
        <p:txBody>
          <a:bodyPr/>
          <a:lstStyle/>
          <a:p>
            <a:endParaRPr lang="es-ES"/>
          </a:p>
        </p:txBody>
      </p:sp>
      <p:sp>
        <p:nvSpPr>
          <p:cNvPr id="183302" name="Line 5"/>
          <p:cNvSpPr>
            <a:spLocks noChangeShapeType="1"/>
          </p:cNvSpPr>
          <p:nvPr/>
        </p:nvSpPr>
        <p:spPr bwMode="auto">
          <a:xfrm flipH="1">
            <a:off x="6648450" y="2889250"/>
            <a:ext cx="1295400" cy="1981200"/>
          </a:xfrm>
          <a:prstGeom prst="line">
            <a:avLst/>
          </a:prstGeom>
          <a:noFill/>
          <a:ln w="50800">
            <a:solidFill>
              <a:schemeClr val="tx1"/>
            </a:solidFill>
            <a:round/>
            <a:headEnd/>
            <a:tailEnd/>
          </a:ln>
        </p:spPr>
        <p:txBody>
          <a:bodyPr/>
          <a:lstStyle/>
          <a:p>
            <a:endParaRPr lang="es-ES"/>
          </a:p>
        </p:txBody>
      </p:sp>
      <p:sp>
        <p:nvSpPr>
          <p:cNvPr id="183303" name="Line 6"/>
          <p:cNvSpPr>
            <a:spLocks noChangeShapeType="1"/>
          </p:cNvSpPr>
          <p:nvPr/>
        </p:nvSpPr>
        <p:spPr bwMode="auto">
          <a:xfrm>
            <a:off x="4286250" y="2813050"/>
            <a:ext cx="914400" cy="1371600"/>
          </a:xfrm>
          <a:prstGeom prst="line">
            <a:avLst/>
          </a:prstGeom>
          <a:noFill/>
          <a:ln w="50800">
            <a:solidFill>
              <a:schemeClr val="tx1"/>
            </a:solidFill>
            <a:round/>
            <a:headEnd/>
            <a:tailEnd/>
          </a:ln>
        </p:spPr>
        <p:txBody>
          <a:bodyPr/>
          <a:lstStyle/>
          <a:p>
            <a:endParaRPr lang="es-ES"/>
          </a:p>
        </p:txBody>
      </p:sp>
      <p:sp>
        <p:nvSpPr>
          <p:cNvPr id="183304" name="Line 7"/>
          <p:cNvSpPr>
            <a:spLocks noChangeShapeType="1"/>
          </p:cNvSpPr>
          <p:nvPr/>
        </p:nvSpPr>
        <p:spPr bwMode="auto">
          <a:xfrm flipH="1">
            <a:off x="3524250" y="2889250"/>
            <a:ext cx="609600" cy="1295400"/>
          </a:xfrm>
          <a:prstGeom prst="line">
            <a:avLst/>
          </a:prstGeom>
          <a:noFill/>
          <a:ln w="50800">
            <a:solidFill>
              <a:schemeClr val="tx1"/>
            </a:solidFill>
            <a:round/>
            <a:headEnd/>
            <a:tailEnd/>
          </a:ln>
        </p:spPr>
        <p:txBody>
          <a:bodyPr/>
          <a:lstStyle/>
          <a:p>
            <a:endParaRPr lang="es-ES"/>
          </a:p>
        </p:txBody>
      </p:sp>
      <p:sp>
        <p:nvSpPr>
          <p:cNvPr id="183305" name="Line 8"/>
          <p:cNvSpPr>
            <a:spLocks noChangeShapeType="1"/>
          </p:cNvSpPr>
          <p:nvPr/>
        </p:nvSpPr>
        <p:spPr bwMode="auto">
          <a:xfrm>
            <a:off x="3524250" y="4108450"/>
            <a:ext cx="1524000" cy="228600"/>
          </a:xfrm>
          <a:prstGeom prst="line">
            <a:avLst/>
          </a:prstGeom>
          <a:noFill/>
          <a:ln w="50800">
            <a:solidFill>
              <a:schemeClr val="tx1"/>
            </a:solidFill>
            <a:round/>
            <a:headEnd/>
            <a:tailEnd/>
          </a:ln>
        </p:spPr>
        <p:txBody>
          <a:bodyPr/>
          <a:lstStyle/>
          <a:p>
            <a:endParaRPr lang="es-ES"/>
          </a:p>
        </p:txBody>
      </p:sp>
      <p:sp>
        <p:nvSpPr>
          <p:cNvPr id="183306" name="Line 9"/>
          <p:cNvSpPr>
            <a:spLocks noChangeShapeType="1"/>
          </p:cNvSpPr>
          <p:nvPr/>
        </p:nvSpPr>
        <p:spPr bwMode="auto">
          <a:xfrm>
            <a:off x="5105400" y="4184650"/>
            <a:ext cx="1352550" cy="762000"/>
          </a:xfrm>
          <a:prstGeom prst="line">
            <a:avLst/>
          </a:prstGeom>
          <a:noFill/>
          <a:ln w="50800">
            <a:solidFill>
              <a:schemeClr val="tx1"/>
            </a:solidFill>
            <a:round/>
            <a:headEnd/>
            <a:tailEnd/>
          </a:ln>
        </p:spPr>
        <p:txBody>
          <a:bodyPr/>
          <a:lstStyle/>
          <a:p>
            <a:endParaRPr lang="es-ES"/>
          </a:p>
        </p:txBody>
      </p:sp>
      <p:sp>
        <p:nvSpPr>
          <p:cNvPr id="183307" name="Line 10"/>
          <p:cNvSpPr>
            <a:spLocks noChangeShapeType="1"/>
          </p:cNvSpPr>
          <p:nvPr/>
        </p:nvSpPr>
        <p:spPr bwMode="auto">
          <a:xfrm>
            <a:off x="2381250" y="2736850"/>
            <a:ext cx="1143000" cy="1371600"/>
          </a:xfrm>
          <a:prstGeom prst="line">
            <a:avLst/>
          </a:prstGeom>
          <a:noFill/>
          <a:ln w="50800">
            <a:solidFill>
              <a:schemeClr val="tx1"/>
            </a:solidFill>
            <a:round/>
            <a:headEnd/>
            <a:tailEnd/>
          </a:ln>
        </p:spPr>
        <p:txBody>
          <a:bodyPr/>
          <a:lstStyle/>
          <a:p>
            <a:endParaRPr lang="es-ES"/>
          </a:p>
        </p:txBody>
      </p:sp>
      <p:sp>
        <p:nvSpPr>
          <p:cNvPr id="183308" name="Line 11"/>
          <p:cNvSpPr>
            <a:spLocks noChangeShapeType="1"/>
          </p:cNvSpPr>
          <p:nvPr/>
        </p:nvSpPr>
        <p:spPr bwMode="auto">
          <a:xfrm>
            <a:off x="1143000" y="2660650"/>
            <a:ext cx="857250" cy="0"/>
          </a:xfrm>
          <a:prstGeom prst="line">
            <a:avLst/>
          </a:prstGeom>
          <a:noFill/>
          <a:ln w="25400">
            <a:solidFill>
              <a:schemeClr val="tx1"/>
            </a:solidFill>
            <a:round/>
            <a:headEnd/>
            <a:tailEnd/>
          </a:ln>
        </p:spPr>
        <p:txBody>
          <a:bodyPr/>
          <a:lstStyle/>
          <a:p>
            <a:endParaRPr lang="es-ES"/>
          </a:p>
        </p:txBody>
      </p:sp>
      <p:sp>
        <p:nvSpPr>
          <p:cNvPr id="183309" name="Line 12"/>
          <p:cNvSpPr>
            <a:spLocks noChangeShapeType="1"/>
          </p:cNvSpPr>
          <p:nvPr/>
        </p:nvSpPr>
        <p:spPr bwMode="auto">
          <a:xfrm>
            <a:off x="6553200" y="5022850"/>
            <a:ext cx="1619250" cy="0"/>
          </a:xfrm>
          <a:prstGeom prst="line">
            <a:avLst/>
          </a:prstGeom>
          <a:noFill/>
          <a:ln w="25400">
            <a:solidFill>
              <a:schemeClr val="tx1"/>
            </a:solidFill>
            <a:round/>
            <a:headEnd/>
            <a:tailEnd/>
          </a:ln>
        </p:spPr>
        <p:txBody>
          <a:bodyPr/>
          <a:lstStyle/>
          <a:p>
            <a:endParaRPr lang="es-ES"/>
          </a:p>
        </p:txBody>
      </p:sp>
      <p:sp>
        <p:nvSpPr>
          <p:cNvPr id="183310" name="Line 13"/>
          <p:cNvSpPr>
            <a:spLocks noChangeShapeType="1"/>
          </p:cNvSpPr>
          <p:nvPr/>
        </p:nvSpPr>
        <p:spPr bwMode="auto">
          <a:xfrm>
            <a:off x="1146175" y="5556250"/>
            <a:ext cx="914400" cy="0"/>
          </a:xfrm>
          <a:prstGeom prst="line">
            <a:avLst/>
          </a:prstGeom>
          <a:noFill/>
          <a:ln w="25400">
            <a:solidFill>
              <a:schemeClr val="tx1"/>
            </a:solidFill>
            <a:round/>
            <a:headEnd/>
            <a:tailEnd/>
          </a:ln>
        </p:spPr>
        <p:txBody>
          <a:bodyPr/>
          <a:lstStyle/>
          <a:p>
            <a:endParaRPr lang="es-ES"/>
          </a:p>
        </p:txBody>
      </p:sp>
      <p:sp>
        <p:nvSpPr>
          <p:cNvPr id="183311" name="Line 14"/>
          <p:cNvSpPr>
            <a:spLocks noChangeShapeType="1"/>
          </p:cNvSpPr>
          <p:nvPr/>
        </p:nvSpPr>
        <p:spPr bwMode="auto">
          <a:xfrm>
            <a:off x="1146175" y="5937250"/>
            <a:ext cx="914400" cy="0"/>
          </a:xfrm>
          <a:prstGeom prst="line">
            <a:avLst/>
          </a:prstGeom>
          <a:noFill/>
          <a:ln w="50800">
            <a:solidFill>
              <a:schemeClr val="tx1"/>
            </a:solidFill>
            <a:round/>
            <a:headEnd/>
            <a:tailEnd/>
          </a:ln>
        </p:spPr>
        <p:txBody>
          <a:bodyPr/>
          <a:lstStyle/>
          <a:p>
            <a:endParaRPr lang="es-ES"/>
          </a:p>
        </p:txBody>
      </p:sp>
      <p:sp>
        <p:nvSpPr>
          <p:cNvPr id="183312" name="Text Box 15"/>
          <p:cNvSpPr txBox="1">
            <a:spLocks noChangeArrowheads="1"/>
          </p:cNvSpPr>
          <p:nvPr/>
        </p:nvSpPr>
        <p:spPr bwMode="auto">
          <a:xfrm>
            <a:off x="2289175" y="5780088"/>
            <a:ext cx="528638" cy="304800"/>
          </a:xfrm>
          <a:prstGeom prst="rect">
            <a:avLst/>
          </a:prstGeom>
          <a:noFill/>
          <a:ln w="9525">
            <a:noFill/>
            <a:miter lim="800000"/>
            <a:headEnd/>
            <a:tailEnd/>
          </a:ln>
        </p:spPr>
        <p:txBody>
          <a:bodyPr wrap="none">
            <a:spAutoFit/>
          </a:bodyPr>
          <a:lstStyle/>
          <a:p>
            <a:r>
              <a:rPr lang="es-ES_tradnl" sz="1400" b="1"/>
              <a:t>32 </a:t>
            </a:r>
            <a:r>
              <a:rPr lang="es-ES_tradnl" sz="1400" b="1">
                <a:sym typeface="Symbol" pitchFamily="18" charset="2"/>
              </a:rPr>
              <a:t></a:t>
            </a:r>
            <a:endParaRPr lang="es-ES" sz="1400" b="1"/>
          </a:p>
        </p:txBody>
      </p:sp>
      <p:sp>
        <p:nvSpPr>
          <p:cNvPr id="183313" name="Text Box 16"/>
          <p:cNvSpPr txBox="1">
            <a:spLocks noChangeArrowheads="1"/>
          </p:cNvSpPr>
          <p:nvPr/>
        </p:nvSpPr>
        <p:spPr bwMode="auto">
          <a:xfrm>
            <a:off x="2305050" y="5430838"/>
            <a:ext cx="430213" cy="304800"/>
          </a:xfrm>
          <a:prstGeom prst="rect">
            <a:avLst/>
          </a:prstGeom>
          <a:noFill/>
          <a:ln w="9525">
            <a:noFill/>
            <a:miter lim="800000"/>
            <a:headEnd/>
            <a:tailEnd/>
          </a:ln>
        </p:spPr>
        <p:txBody>
          <a:bodyPr wrap="none">
            <a:spAutoFit/>
          </a:bodyPr>
          <a:lstStyle/>
          <a:p>
            <a:r>
              <a:rPr lang="es-ES_tradnl" sz="1400" b="1"/>
              <a:t>1 </a:t>
            </a:r>
            <a:r>
              <a:rPr lang="es-ES_tradnl" sz="1400" b="1">
                <a:sym typeface="Symbol" pitchFamily="18" charset="2"/>
              </a:rPr>
              <a:t></a:t>
            </a:r>
            <a:endParaRPr lang="es-ES" sz="1400" b="1"/>
          </a:p>
        </p:txBody>
      </p:sp>
      <p:sp>
        <p:nvSpPr>
          <p:cNvPr id="183314" name="Text Box 17"/>
          <p:cNvSpPr txBox="1">
            <a:spLocks noChangeArrowheads="1"/>
          </p:cNvSpPr>
          <p:nvPr/>
        </p:nvSpPr>
        <p:spPr bwMode="auto">
          <a:xfrm>
            <a:off x="3067050" y="2176463"/>
            <a:ext cx="373063" cy="336550"/>
          </a:xfrm>
          <a:prstGeom prst="rect">
            <a:avLst/>
          </a:prstGeom>
          <a:noFill/>
          <a:ln w="9525">
            <a:noFill/>
            <a:miter lim="800000"/>
            <a:headEnd/>
            <a:tailEnd/>
          </a:ln>
        </p:spPr>
        <p:txBody>
          <a:bodyPr wrap="none">
            <a:spAutoFit/>
          </a:bodyPr>
          <a:lstStyle/>
          <a:p>
            <a:r>
              <a:rPr lang="es-ES_tradnl" b="1">
                <a:sym typeface="Symbol" pitchFamily="18" charset="2"/>
              </a:rPr>
              <a:t></a:t>
            </a:r>
            <a:r>
              <a:rPr lang="es-ES_tradnl" b="1" baseline="-25000">
                <a:sym typeface="Symbol" pitchFamily="18" charset="2"/>
              </a:rPr>
              <a:t>4</a:t>
            </a:r>
            <a:endParaRPr lang="es-ES" b="1" baseline="-25000">
              <a:sym typeface="Symbol" pitchFamily="18" charset="2"/>
            </a:endParaRPr>
          </a:p>
        </p:txBody>
      </p:sp>
      <p:sp>
        <p:nvSpPr>
          <p:cNvPr id="183315" name="Text Box 18"/>
          <p:cNvSpPr txBox="1">
            <a:spLocks noChangeArrowheads="1"/>
          </p:cNvSpPr>
          <p:nvPr/>
        </p:nvSpPr>
        <p:spPr bwMode="auto">
          <a:xfrm>
            <a:off x="5937250" y="4157663"/>
            <a:ext cx="373063" cy="336550"/>
          </a:xfrm>
          <a:prstGeom prst="rect">
            <a:avLst/>
          </a:prstGeom>
          <a:noFill/>
          <a:ln w="9525">
            <a:noFill/>
            <a:miter lim="800000"/>
            <a:headEnd/>
            <a:tailEnd/>
          </a:ln>
        </p:spPr>
        <p:txBody>
          <a:bodyPr wrap="none">
            <a:spAutoFit/>
          </a:bodyPr>
          <a:lstStyle/>
          <a:p>
            <a:r>
              <a:rPr lang="es-ES_tradnl" b="1">
                <a:sym typeface="Symbol" pitchFamily="18" charset="2"/>
              </a:rPr>
              <a:t></a:t>
            </a:r>
            <a:r>
              <a:rPr lang="es-ES_tradnl" b="1" baseline="-25000">
                <a:sym typeface="Symbol" pitchFamily="18" charset="2"/>
              </a:rPr>
              <a:t>7</a:t>
            </a:r>
            <a:endParaRPr lang="es-ES" b="1" baseline="-25000">
              <a:sym typeface="Symbol" pitchFamily="18" charset="2"/>
            </a:endParaRPr>
          </a:p>
        </p:txBody>
      </p:sp>
      <p:sp>
        <p:nvSpPr>
          <p:cNvPr id="183316" name="Text Box 19"/>
          <p:cNvSpPr txBox="1">
            <a:spLocks noChangeArrowheads="1"/>
          </p:cNvSpPr>
          <p:nvPr/>
        </p:nvSpPr>
        <p:spPr bwMode="auto">
          <a:xfrm>
            <a:off x="4864100" y="3151188"/>
            <a:ext cx="450850" cy="336550"/>
          </a:xfrm>
          <a:prstGeom prst="rect">
            <a:avLst/>
          </a:prstGeom>
          <a:noFill/>
          <a:ln w="9525">
            <a:noFill/>
            <a:miter lim="800000"/>
            <a:headEnd/>
            <a:tailEnd/>
          </a:ln>
        </p:spPr>
        <p:txBody>
          <a:bodyPr wrap="none">
            <a:spAutoFit/>
          </a:bodyPr>
          <a:lstStyle/>
          <a:p>
            <a:r>
              <a:rPr lang="es-ES_tradnl" b="1">
                <a:sym typeface="Symbol" pitchFamily="18" charset="2"/>
              </a:rPr>
              <a:t></a:t>
            </a:r>
            <a:r>
              <a:rPr lang="es-ES_tradnl" b="1" baseline="-25000">
                <a:sym typeface="Symbol" pitchFamily="18" charset="2"/>
              </a:rPr>
              <a:t>25</a:t>
            </a:r>
            <a:endParaRPr lang="es-ES" b="1" baseline="-25000">
              <a:sym typeface="Symbol" pitchFamily="18" charset="2"/>
            </a:endParaRPr>
          </a:p>
        </p:txBody>
      </p:sp>
      <p:sp>
        <p:nvSpPr>
          <p:cNvPr id="183317" name="Line 20"/>
          <p:cNvSpPr>
            <a:spLocks noChangeShapeType="1"/>
          </p:cNvSpPr>
          <p:nvPr/>
        </p:nvSpPr>
        <p:spPr bwMode="auto">
          <a:xfrm>
            <a:off x="5429250" y="4184650"/>
            <a:ext cx="0" cy="0"/>
          </a:xfrm>
          <a:prstGeom prst="line">
            <a:avLst/>
          </a:prstGeom>
          <a:noFill/>
          <a:ln w="9525">
            <a:solidFill>
              <a:schemeClr val="tx1"/>
            </a:solidFill>
            <a:round/>
            <a:headEnd/>
            <a:tailEnd/>
          </a:ln>
        </p:spPr>
        <p:txBody>
          <a:bodyPr/>
          <a:lstStyle/>
          <a:p>
            <a:endParaRPr lang="es-ES"/>
          </a:p>
        </p:txBody>
      </p:sp>
      <p:sp>
        <p:nvSpPr>
          <p:cNvPr id="183318" name="Line 28"/>
          <p:cNvSpPr>
            <a:spLocks noChangeShapeType="1"/>
          </p:cNvSpPr>
          <p:nvPr/>
        </p:nvSpPr>
        <p:spPr bwMode="auto">
          <a:xfrm flipH="1">
            <a:off x="4648200" y="1670050"/>
            <a:ext cx="552450" cy="609600"/>
          </a:xfrm>
          <a:prstGeom prst="line">
            <a:avLst/>
          </a:prstGeom>
          <a:noFill/>
          <a:ln w="9525">
            <a:solidFill>
              <a:schemeClr val="tx1"/>
            </a:solidFill>
            <a:round/>
            <a:headEnd/>
            <a:tailEnd type="triangle" w="med" len="med"/>
          </a:ln>
        </p:spPr>
        <p:txBody>
          <a:bodyPr/>
          <a:lstStyle/>
          <a:p>
            <a:endParaRPr lang="es-ES"/>
          </a:p>
        </p:txBody>
      </p:sp>
      <p:sp>
        <p:nvSpPr>
          <p:cNvPr id="183319" name="Line 35"/>
          <p:cNvSpPr>
            <a:spLocks noChangeShapeType="1"/>
          </p:cNvSpPr>
          <p:nvPr/>
        </p:nvSpPr>
        <p:spPr bwMode="auto">
          <a:xfrm>
            <a:off x="1162050" y="6281738"/>
            <a:ext cx="914400" cy="0"/>
          </a:xfrm>
          <a:prstGeom prst="line">
            <a:avLst/>
          </a:prstGeom>
          <a:noFill/>
          <a:ln w="25400">
            <a:solidFill>
              <a:srgbClr val="FF0000"/>
            </a:solidFill>
            <a:prstDash val="dash"/>
            <a:round/>
            <a:headEnd/>
            <a:tailEnd/>
          </a:ln>
        </p:spPr>
        <p:txBody>
          <a:bodyPr/>
          <a:lstStyle/>
          <a:p>
            <a:endParaRPr lang="es-ES"/>
          </a:p>
        </p:txBody>
      </p:sp>
      <p:sp>
        <p:nvSpPr>
          <p:cNvPr id="183320" name="Text Box 36"/>
          <p:cNvSpPr txBox="1">
            <a:spLocks noChangeArrowheads="1"/>
          </p:cNvSpPr>
          <p:nvPr/>
        </p:nvSpPr>
        <p:spPr bwMode="auto">
          <a:xfrm>
            <a:off x="2305050" y="6159500"/>
            <a:ext cx="2281238" cy="304800"/>
          </a:xfrm>
          <a:prstGeom prst="rect">
            <a:avLst/>
          </a:prstGeom>
          <a:noFill/>
          <a:ln w="9525">
            <a:noFill/>
            <a:miter lim="800000"/>
            <a:headEnd/>
            <a:tailEnd/>
          </a:ln>
        </p:spPr>
        <p:txBody>
          <a:bodyPr wrap="none">
            <a:spAutoFit/>
          </a:bodyPr>
          <a:lstStyle/>
          <a:p>
            <a:r>
              <a:rPr lang="es-ES_tradnl" sz="1400" b="1"/>
              <a:t>Circuito OC-48 (2,5 Gb/s)</a:t>
            </a:r>
            <a:endParaRPr lang="es-ES" sz="1400" b="1"/>
          </a:p>
        </p:txBody>
      </p:sp>
      <p:sp>
        <p:nvSpPr>
          <p:cNvPr id="183321" name="Text Box 37"/>
          <p:cNvSpPr txBox="1">
            <a:spLocks noChangeArrowheads="1"/>
          </p:cNvSpPr>
          <p:nvPr/>
        </p:nvSpPr>
        <p:spPr bwMode="auto">
          <a:xfrm>
            <a:off x="755650" y="411163"/>
            <a:ext cx="7677150" cy="641350"/>
          </a:xfrm>
          <a:prstGeom prst="rect">
            <a:avLst/>
          </a:prstGeom>
          <a:noFill/>
          <a:ln w="9525">
            <a:noFill/>
            <a:miter lim="800000"/>
            <a:headEnd/>
            <a:tailEnd/>
          </a:ln>
        </p:spPr>
        <p:txBody>
          <a:bodyPr wrap="none">
            <a:spAutoFit/>
          </a:bodyPr>
          <a:lstStyle/>
          <a:p>
            <a:r>
              <a:rPr lang="es-ES" sz="3600">
                <a:latin typeface="Times New Roman" pitchFamily="18" charset="0"/>
              </a:rPr>
              <a:t>Topologías malladas con cross-connects </a:t>
            </a:r>
          </a:p>
        </p:txBody>
      </p:sp>
      <p:sp>
        <p:nvSpPr>
          <p:cNvPr id="183322" name="Text Box 38"/>
          <p:cNvSpPr txBox="1">
            <a:spLocks noChangeArrowheads="1"/>
          </p:cNvSpPr>
          <p:nvPr/>
        </p:nvSpPr>
        <p:spPr bwMode="auto">
          <a:xfrm>
            <a:off x="6953250" y="4592638"/>
            <a:ext cx="893763" cy="304800"/>
          </a:xfrm>
          <a:prstGeom prst="rect">
            <a:avLst/>
          </a:prstGeom>
          <a:noFill/>
          <a:ln w="9525">
            <a:noFill/>
            <a:miter lim="800000"/>
            <a:headEnd/>
            <a:tailEnd/>
          </a:ln>
        </p:spPr>
        <p:txBody>
          <a:bodyPr wrap="none">
            <a:spAutoFit/>
          </a:bodyPr>
          <a:lstStyle/>
          <a:p>
            <a:r>
              <a:rPr lang="es-ES_tradnl" sz="1400" b="1">
                <a:sym typeface="Symbol" pitchFamily="18" charset="2"/>
              </a:rPr>
              <a:t>1310 nm</a:t>
            </a:r>
            <a:endParaRPr lang="es-ES" sz="1400" b="1" baseline="-25000">
              <a:sym typeface="Symbol" pitchFamily="18" charset="2"/>
            </a:endParaRPr>
          </a:p>
        </p:txBody>
      </p:sp>
      <p:sp>
        <p:nvSpPr>
          <p:cNvPr id="183323" name="Text Box 39"/>
          <p:cNvSpPr txBox="1">
            <a:spLocks noChangeArrowheads="1"/>
          </p:cNvSpPr>
          <p:nvPr/>
        </p:nvSpPr>
        <p:spPr bwMode="auto">
          <a:xfrm>
            <a:off x="1066800" y="2203450"/>
            <a:ext cx="893763" cy="304800"/>
          </a:xfrm>
          <a:prstGeom prst="rect">
            <a:avLst/>
          </a:prstGeom>
          <a:noFill/>
          <a:ln w="9525">
            <a:noFill/>
            <a:miter lim="800000"/>
            <a:headEnd/>
            <a:tailEnd/>
          </a:ln>
        </p:spPr>
        <p:txBody>
          <a:bodyPr wrap="none">
            <a:spAutoFit/>
          </a:bodyPr>
          <a:lstStyle/>
          <a:p>
            <a:r>
              <a:rPr lang="es-ES_tradnl" sz="1400" b="1">
                <a:sym typeface="Symbol" pitchFamily="18" charset="2"/>
              </a:rPr>
              <a:t>1310 nm</a:t>
            </a:r>
            <a:endParaRPr lang="es-ES" sz="1400" b="1" baseline="-25000">
              <a:sym typeface="Symbol" pitchFamily="18" charset="2"/>
            </a:endParaRPr>
          </a:p>
        </p:txBody>
      </p:sp>
      <p:pic>
        <p:nvPicPr>
          <p:cNvPr id="183324" name="Picture 41" descr="OptXConn"/>
          <p:cNvPicPr>
            <a:picLocks noChangeAspect="1" noChangeArrowheads="1"/>
          </p:cNvPicPr>
          <p:nvPr/>
        </p:nvPicPr>
        <p:blipFill>
          <a:blip r:embed="rId3" cstate="print"/>
          <a:srcRect/>
          <a:stretch>
            <a:fillRect/>
          </a:stretch>
        </p:blipFill>
        <p:spPr bwMode="auto">
          <a:xfrm>
            <a:off x="5638800" y="2279650"/>
            <a:ext cx="809625" cy="796925"/>
          </a:xfrm>
          <a:prstGeom prst="rect">
            <a:avLst/>
          </a:prstGeom>
          <a:noFill/>
          <a:ln w="9525">
            <a:noFill/>
            <a:miter lim="800000"/>
            <a:headEnd/>
            <a:tailEnd/>
          </a:ln>
        </p:spPr>
      </p:pic>
      <p:pic>
        <p:nvPicPr>
          <p:cNvPr id="183325" name="Picture 43" descr="OptXConn"/>
          <p:cNvPicPr>
            <a:picLocks noChangeAspect="1" noChangeArrowheads="1"/>
          </p:cNvPicPr>
          <p:nvPr/>
        </p:nvPicPr>
        <p:blipFill>
          <a:blip r:embed="rId3" cstate="print"/>
          <a:srcRect/>
          <a:stretch>
            <a:fillRect/>
          </a:stretch>
        </p:blipFill>
        <p:spPr bwMode="auto">
          <a:xfrm>
            <a:off x="4724400" y="3879850"/>
            <a:ext cx="809625" cy="796925"/>
          </a:xfrm>
          <a:prstGeom prst="rect">
            <a:avLst/>
          </a:prstGeom>
          <a:noFill/>
          <a:ln w="9525">
            <a:noFill/>
            <a:miter lim="800000"/>
            <a:headEnd/>
            <a:tailEnd/>
          </a:ln>
        </p:spPr>
      </p:pic>
      <p:pic>
        <p:nvPicPr>
          <p:cNvPr id="183326" name="Picture 44" descr="OptXConn"/>
          <p:cNvPicPr>
            <a:picLocks noChangeAspect="1" noChangeArrowheads="1"/>
          </p:cNvPicPr>
          <p:nvPr/>
        </p:nvPicPr>
        <p:blipFill>
          <a:blip r:embed="rId3" cstate="print"/>
          <a:srcRect/>
          <a:stretch>
            <a:fillRect/>
          </a:stretch>
        </p:blipFill>
        <p:spPr bwMode="auto">
          <a:xfrm>
            <a:off x="3048000" y="3803650"/>
            <a:ext cx="809625" cy="796925"/>
          </a:xfrm>
          <a:prstGeom prst="rect">
            <a:avLst/>
          </a:prstGeom>
          <a:noFill/>
          <a:ln w="9525">
            <a:noFill/>
            <a:miter lim="800000"/>
            <a:headEnd/>
            <a:tailEnd/>
          </a:ln>
        </p:spPr>
      </p:pic>
      <p:pic>
        <p:nvPicPr>
          <p:cNvPr id="183327" name="Picture 45" descr="OptXConn"/>
          <p:cNvPicPr>
            <a:picLocks noChangeAspect="1" noChangeArrowheads="1"/>
          </p:cNvPicPr>
          <p:nvPr/>
        </p:nvPicPr>
        <p:blipFill>
          <a:blip r:embed="rId3" cstate="print"/>
          <a:srcRect/>
          <a:stretch>
            <a:fillRect/>
          </a:stretch>
        </p:blipFill>
        <p:spPr bwMode="auto">
          <a:xfrm>
            <a:off x="3810000" y="2279650"/>
            <a:ext cx="809625" cy="796925"/>
          </a:xfrm>
          <a:prstGeom prst="rect">
            <a:avLst/>
          </a:prstGeom>
          <a:noFill/>
          <a:ln w="9525">
            <a:noFill/>
            <a:miter lim="800000"/>
            <a:headEnd/>
            <a:tailEnd/>
          </a:ln>
        </p:spPr>
      </p:pic>
      <p:sp>
        <p:nvSpPr>
          <p:cNvPr id="183328" name="Line 31"/>
          <p:cNvSpPr>
            <a:spLocks noChangeShapeType="1"/>
          </p:cNvSpPr>
          <p:nvPr/>
        </p:nvSpPr>
        <p:spPr bwMode="auto">
          <a:xfrm>
            <a:off x="4267200" y="2508250"/>
            <a:ext cx="1057275" cy="1547813"/>
          </a:xfrm>
          <a:prstGeom prst="line">
            <a:avLst/>
          </a:prstGeom>
          <a:noFill/>
          <a:ln w="19050">
            <a:solidFill>
              <a:srgbClr val="FF0000"/>
            </a:solidFill>
            <a:prstDash val="dash"/>
            <a:round/>
            <a:headEnd/>
            <a:tailEnd/>
          </a:ln>
        </p:spPr>
        <p:txBody>
          <a:bodyPr/>
          <a:lstStyle/>
          <a:p>
            <a:endParaRPr lang="es-ES"/>
          </a:p>
        </p:txBody>
      </p:sp>
      <p:pic>
        <p:nvPicPr>
          <p:cNvPr id="183329" name="Picture 33"/>
          <p:cNvPicPr>
            <a:picLocks noChangeArrowheads="1"/>
          </p:cNvPicPr>
          <p:nvPr/>
        </p:nvPicPr>
        <p:blipFill>
          <a:blip r:embed="rId4" cstate="print"/>
          <a:srcRect/>
          <a:stretch>
            <a:fillRect/>
          </a:stretch>
        </p:blipFill>
        <p:spPr bwMode="auto">
          <a:xfrm>
            <a:off x="7773988" y="4718050"/>
            <a:ext cx="931862" cy="749300"/>
          </a:xfrm>
          <a:prstGeom prst="rect">
            <a:avLst/>
          </a:prstGeom>
          <a:noFill/>
          <a:ln w="12700">
            <a:noFill/>
            <a:miter lim="800000"/>
            <a:headEnd/>
            <a:tailEnd/>
          </a:ln>
        </p:spPr>
      </p:pic>
      <p:pic>
        <p:nvPicPr>
          <p:cNvPr id="183330" name="Picture 34"/>
          <p:cNvPicPr>
            <a:picLocks noChangeArrowheads="1"/>
          </p:cNvPicPr>
          <p:nvPr/>
        </p:nvPicPr>
        <p:blipFill>
          <a:blip r:embed="rId4" cstate="print"/>
          <a:srcRect/>
          <a:stretch>
            <a:fillRect/>
          </a:stretch>
        </p:blipFill>
        <p:spPr bwMode="auto">
          <a:xfrm>
            <a:off x="304800" y="2279650"/>
            <a:ext cx="931863" cy="749300"/>
          </a:xfrm>
          <a:prstGeom prst="rect">
            <a:avLst/>
          </a:prstGeom>
          <a:noFill/>
          <a:ln w="12700">
            <a:noFill/>
            <a:miter lim="800000"/>
            <a:headEnd/>
            <a:tailEnd/>
          </a:ln>
        </p:spPr>
      </p:pic>
      <p:grpSp>
        <p:nvGrpSpPr>
          <p:cNvPr id="183331" name="Group 47"/>
          <p:cNvGrpSpPr>
            <a:grpSpLocks/>
          </p:cNvGrpSpPr>
          <p:nvPr/>
        </p:nvGrpSpPr>
        <p:grpSpPr bwMode="auto">
          <a:xfrm>
            <a:off x="1792288" y="2355850"/>
            <a:ext cx="950912" cy="539750"/>
            <a:chOff x="4633" y="576"/>
            <a:chExt cx="599" cy="340"/>
          </a:xfrm>
        </p:grpSpPr>
        <p:pic>
          <p:nvPicPr>
            <p:cNvPr id="183341" name="Picture 48"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a:ln w="9525">
              <a:noFill/>
              <a:miter lim="800000"/>
              <a:headEnd/>
              <a:tailEnd/>
            </a:ln>
          </p:spPr>
        </p:pic>
        <p:pic>
          <p:nvPicPr>
            <p:cNvPr id="183342" name="Picture 49"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a:ln w="9525">
              <a:noFill/>
              <a:miter lim="800000"/>
              <a:headEnd/>
              <a:tailEnd/>
            </a:ln>
          </p:spPr>
        </p:pic>
      </p:grpSp>
      <p:sp>
        <p:nvSpPr>
          <p:cNvPr id="183332" name="Line 30"/>
          <p:cNvSpPr>
            <a:spLocks noChangeShapeType="1"/>
          </p:cNvSpPr>
          <p:nvPr/>
        </p:nvSpPr>
        <p:spPr bwMode="auto">
          <a:xfrm>
            <a:off x="838200" y="2508250"/>
            <a:ext cx="3448050" cy="0"/>
          </a:xfrm>
          <a:prstGeom prst="line">
            <a:avLst/>
          </a:prstGeom>
          <a:noFill/>
          <a:ln w="19050">
            <a:solidFill>
              <a:srgbClr val="FF0000"/>
            </a:solidFill>
            <a:prstDash val="dash"/>
            <a:round/>
            <a:headEnd/>
            <a:tailEnd/>
          </a:ln>
        </p:spPr>
        <p:txBody>
          <a:bodyPr/>
          <a:lstStyle/>
          <a:p>
            <a:endParaRPr lang="es-ES"/>
          </a:p>
        </p:txBody>
      </p:sp>
      <p:grpSp>
        <p:nvGrpSpPr>
          <p:cNvPr id="183333" name="Group 50"/>
          <p:cNvGrpSpPr>
            <a:grpSpLocks/>
          </p:cNvGrpSpPr>
          <p:nvPr/>
        </p:nvGrpSpPr>
        <p:grpSpPr bwMode="auto">
          <a:xfrm>
            <a:off x="6059488" y="4711700"/>
            <a:ext cx="950912" cy="539750"/>
            <a:chOff x="4633" y="576"/>
            <a:chExt cx="599" cy="340"/>
          </a:xfrm>
        </p:grpSpPr>
        <p:pic>
          <p:nvPicPr>
            <p:cNvPr id="183339" name="Picture 51"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a:ln w="9525">
              <a:noFill/>
              <a:miter lim="800000"/>
              <a:headEnd/>
              <a:tailEnd/>
            </a:ln>
          </p:spPr>
        </p:pic>
        <p:pic>
          <p:nvPicPr>
            <p:cNvPr id="183340" name="Picture 52"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a:ln w="9525">
              <a:noFill/>
              <a:miter lim="800000"/>
              <a:headEnd/>
              <a:tailEnd/>
            </a:ln>
          </p:spPr>
        </p:pic>
      </p:grpSp>
      <p:sp>
        <p:nvSpPr>
          <p:cNvPr id="183334" name="Line 29"/>
          <p:cNvSpPr>
            <a:spLocks noChangeShapeType="1"/>
          </p:cNvSpPr>
          <p:nvPr/>
        </p:nvSpPr>
        <p:spPr bwMode="auto">
          <a:xfrm>
            <a:off x="6648450" y="4857750"/>
            <a:ext cx="1524000" cy="12700"/>
          </a:xfrm>
          <a:prstGeom prst="line">
            <a:avLst/>
          </a:prstGeom>
          <a:noFill/>
          <a:ln w="19050">
            <a:solidFill>
              <a:srgbClr val="FF0000"/>
            </a:solidFill>
            <a:prstDash val="dash"/>
            <a:round/>
            <a:headEnd/>
            <a:tailEnd/>
          </a:ln>
        </p:spPr>
        <p:txBody>
          <a:bodyPr/>
          <a:lstStyle/>
          <a:p>
            <a:endParaRPr lang="es-ES"/>
          </a:p>
        </p:txBody>
      </p:sp>
      <p:sp>
        <p:nvSpPr>
          <p:cNvPr id="183335" name="Line 32"/>
          <p:cNvSpPr>
            <a:spLocks noChangeShapeType="1"/>
          </p:cNvSpPr>
          <p:nvPr/>
        </p:nvSpPr>
        <p:spPr bwMode="auto">
          <a:xfrm>
            <a:off x="5310188" y="4037013"/>
            <a:ext cx="1338262" cy="833437"/>
          </a:xfrm>
          <a:prstGeom prst="line">
            <a:avLst/>
          </a:prstGeom>
          <a:noFill/>
          <a:ln w="19050">
            <a:solidFill>
              <a:srgbClr val="FF0000"/>
            </a:solidFill>
            <a:prstDash val="dash"/>
            <a:round/>
            <a:headEnd/>
            <a:tailEnd/>
          </a:ln>
        </p:spPr>
        <p:txBody>
          <a:bodyPr/>
          <a:lstStyle/>
          <a:p>
            <a:endParaRPr lang="es-ES"/>
          </a:p>
        </p:txBody>
      </p:sp>
      <p:grpSp>
        <p:nvGrpSpPr>
          <p:cNvPr id="183336" name="Group 53"/>
          <p:cNvGrpSpPr>
            <a:grpSpLocks/>
          </p:cNvGrpSpPr>
          <p:nvPr/>
        </p:nvGrpSpPr>
        <p:grpSpPr bwMode="auto">
          <a:xfrm>
            <a:off x="7583488" y="2432050"/>
            <a:ext cx="950912" cy="539750"/>
            <a:chOff x="4633" y="576"/>
            <a:chExt cx="599" cy="340"/>
          </a:xfrm>
        </p:grpSpPr>
        <p:pic>
          <p:nvPicPr>
            <p:cNvPr id="183337" name="Picture 54" descr="ADM"/>
            <p:cNvPicPr>
              <a:picLocks noChangeAspect="1" noChangeArrowheads="1"/>
            </p:cNvPicPr>
            <p:nvPr/>
          </p:nvPicPr>
          <p:blipFill>
            <a:blip r:embed="rId5" cstate="print"/>
            <a:srcRect/>
            <a:stretch>
              <a:fillRect/>
            </a:stretch>
          </p:blipFill>
          <p:spPr bwMode="auto">
            <a:xfrm>
              <a:off x="4633" y="576"/>
              <a:ext cx="599" cy="340"/>
            </a:xfrm>
            <a:prstGeom prst="rect">
              <a:avLst/>
            </a:prstGeom>
            <a:noFill/>
            <a:ln w="9525">
              <a:noFill/>
              <a:miter lim="800000"/>
              <a:headEnd/>
              <a:tailEnd/>
            </a:ln>
          </p:spPr>
        </p:pic>
        <p:pic>
          <p:nvPicPr>
            <p:cNvPr id="183338" name="Picture 55" descr="OpticalFiber"/>
            <p:cNvPicPr>
              <a:picLocks noChangeAspect="1" noChangeArrowheads="1"/>
            </p:cNvPicPr>
            <p:nvPr/>
          </p:nvPicPr>
          <p:blipFill>
            <a:blip r:embed="rId6" cstate="print"/>
            <a:srcRect/>
            <a:stretch>
              <a:fillRect/>
            </a:stretch>
          </p:blipFill>
          <p:spPr bwMode="auto">
            <a:xfrm>
              <a:off x="4752" y="753"/>
              <a:ext cx="288" cy="159"/>
            </a:xfrm>
            <a:prstGeom prst="rect">
              <a:avLst/>
            </a:prstGeom>
            <a:noFill/>
            <a:ln w="9525">
              <a:noFill/>
              <a:miter lim="800000"/>
              <a:headEnd/>
              <a:tailEnd/>
            </a:ln>
          </p:spPr>
        </p:pic>
      </p:grpSp>
      <p:sp>
        <p:nvSpPr>
          <p:cNvPr id="50" name="49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88</a:t>
            </a:fld>
            <a:endParaRPr lang="es-E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4"/>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pPr algn="ctr"/>
            <a:r>
              <a:rPr lang="es-ES_tradnl" sz="4400">
                <a:solidFill>
                  <a:schemeClr val="tx2"/>
                </a:solidFill>
                <a:latin typeface="Times New Roman" pitchFamily="18" charset="0"/>
              </a:rPr>
              <a:t>Routers por longitud de onda</a:t>
            </a:r>
          </a:p>
        </p:txBody>
      </p:sp>
      <p:sp>
        <p:nvSpPr>
          <p:cNvPr id="188420" name="Rectangle 5"/>
          <p:cNvSpPr>
            <a:spLocks noChangeArrowheads="1"/>
          </p:cNvSpPr>
          <p:nvPr/>
        </p:nvSpPr>
        <p:spPr bwMode="auto">
          <a:xfrm>
            <a:off x="685800" y="1524000"/>
            <a:ext cx="7772400" cy="441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400">
                <a:latin typeface="Times New Roman" pitchFamily="18" charset="0"/>
              </a:rPr>
              <a:t>Con WDM se puede enrutar el circuito del usuario eligiendo la </a:t>
            </a:r>
            <a:r>
              <a:rPr lang="es-ES_tradnl" sz="2400">
                <a:latin typeface="Times New Roman" pitchFamily="18" charset="0"/>
                <a:sym typeface="Symbol" pitchFamily="18" charset="2"/>
              </a:rPr>
              <a:t> por separado en cada línea (parte del trayecto)</a:t>
            </a:r>
          </a:p>
          <a:p>
            <a:pPr marL="342900" indent="-342900">
              <a:lnSpc>
                <a:spcPct val="90000"/>
              </a:lnSpc>
              <a:spcBef>
                <a:spcPct val="20000"/>
              </a:spcBef>
              <a:buFontTx/>
              <a:buChar char="•"/>
            </a:pPr>
            <a:r>
              <a:rPr lang="es-ES_tradnl" sz="2400">
                <a:latin typeface="Times New Roman" pitchFamily="18" charset="0"/>
                <a:sym typeface="Symbol" pitchFamily="18" charset="2"/>
              </a:rPr>
              <a:t>Los </a:t>
            </a:r>
            <a:r>
              <a:rPr lang="es-ES_tradnl" sz="2400" u="sng">
                <a:latin typeface="Times New Roman" pitchFamily="18" charset="0"/>
                <a:sym typeface="Symbol" pitchFamily="18" charset="2"/>
              </a:rPr>
              <a:t>routers por longitud de onda</a:t>
            </a:r>
            <a:r>
              <a:rPr lang="es-ES_tradnl" sz="2400">
                <a:latin typeface="Times New Roman" pitchFamily="18" charset="0"/>
                <a:sym typeface="Symbol" pitchFamily="18" charset="2"/>
              </a:rPr>
              <a:t> (‘wavelength routers’) eligen una  libre para cada línea y convierten el flujo de datos a la nueva   en caso necesario</a:t>
            </a:r>
          </a:p>
          <a:p>
            <a:pPr marL="342900" indent="-342900">
              <a:lnSpc>
                <a:spcPct val="90000"/>
              </a:lnSpc>
              <a:spcBef>
                <a:spcPct val="20000"/>
              </a:spcBef>
              <a:buFontTx/>
              <a:buChar char="•"/>
            </a:pPr>
            <a:r>
              <a:rPr lang="es-ES_tradnl" sz="2400">
                <a:latin typeface="Times New Roman" pitchFamily="18" charset="0"/>
                <a:sym typeface="Symbol" pitchFamily="18" charset="2"/>
              </a:rPr>
              <a:t>Se trata realmente de un servicio de conmutación de circuitos</a:t>
            </a:r>
          </a:p>
          <a:p>
            <a:pPr marL="342900" indent="-342900">
              <a:lnSpc>
                <a:spcPct val="90000"/>
              </a:lnSpc>
              <a:spcBef>
                <a:spcPct val="20000"/>
              </a:spcBef>
              <a:buFontTx/>
              <a:buChar char="•"/>
            </a:pPr>
            <a:r>
              <a:rPr lang="es-ES_tradnl" sz="2400">
                <a:latin typeface="Times New Roman" pitchFamily="18" charset="0"/>
                <a:sym typeface="Symbol" pitchFamily="18" charset="2"/>
              </a:rPr>
              <a:t>La selección se puede hacer de forma manual (routing estático) o automática, mediante un protocolo de routing</a:t>
            </a:r>
          </a:p>
          <a:p>
            <a:pPr marL="342900" indent="-342900">
              <a:lnSpc>
                <a:spcPct val="90000"/>
              </a:lnSpc>
              <a:spcBef>
                <a:spcPct val="20000"/>
              </a:spcBef>
              <a:buFontTx/>
              <a:buChar char="•"/>
            </a:pPr>
            <a:r>
              <a:rPr lang="es-ES_tradnl" sz="2400">
                <a:latin typeface="Times New Roman" pitchFamily="18" charset="0"/>
                <a:sym typeface="Symbol" pitchFamily="18" charset="2"/>
              </a:rPr>
              <a:t>El problema es muy similar a la asignación de etiquetas en el trayecto por una red MPLS. Por eso se ha desarrollado el protocolo conocido como GMPLS (Generalized MPLS).</a:t>
            </a:r>
          </a:p>
          <a:p>
            <a:pPr marL="342900" indent="-342900">
              <a:lnSpc>
                <a:spcPct val="90000"/>
              </a:lnSpc>
              <a:spcBef>
                <a:spcPct val="20000"/>
              </a:spcBef>
              <a:buFontTx/>
              <a:buChar char="•"/>
            </a:pPr>
            <a:endParaRPr lang="es-ES_tradnl" sz="2400">
              <a:latin typeface="Times New Roman" pitchFamily="18" charset="0"/>
              <a:sym typeface="Symbol" pitchFamily="18" charset="2"/>
            </a:endParaRP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89</a:t>
            </a:fld>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3173" name="Picture 5"/>
          <p:cNvPicPr>
            <a:picLocks noChangeAspect="1" noChangeArrowheads="1"/>
          </p:cNvPicPr>
          <p:nvPr/>
        </p:nvPicPr>
        <p:blipFill>
          <a:blip r:embed="rId3" cstate="print"/>
          <a:srcRect/>
          <a:stretch>
            <a:fillRect/>
          </a:stretch>
        </p:blipFill>
        <p:spPr bwMode="auto">
          <a:xfrm>
            <a:off x="971550" y="3927475"/>
            <a:ext cx="2951163" cy="1760538"/>
          </a:xfrm>
          <a:prstGeom prst="rect">
            <a:avLst/>
          </a:prstGeom>
          <a:noFill/>
          <a:ln w="9525">
            <a:noFill/>
            <a:miter lim="800000"/>
            <a:headEnd/>
            <a:tailEnd/>
          </a:ln>
        </p:spPr>
      </p:pic>
      <p:pic>
        <p:nvPicPr>
          <p:cNvPr id="1543174" name="Picture 6"/>
          <p:cNvPicPr>
            <a:picLocks noChangeAspect="1" noChangeArrowheads="1"/>
          </p:cNvPicPr>
          <p:nvPr/>
        </p:nvPicPr>
        <p:blipFill>
          <a:blip r:embed="rId4" cstate="print"/>
          <a:srcRect/>
          <a:stretch>
            <a:fillRect/>
          </a:stretch>
        </p:blipFill>
        <p:spPr bwMode="auto">
          <a:xfrm>
            <a:off x="5580063" y="4216400"/>
            <a:ext cx="3005137" cy="950913"/>
          </a:xfrm>
          <a:prstGeom prst="rect">
            <a:avLst/>
          </a:prstGeom>
          <a:noFill/>
          <a:ln w="9525">
            <a:noFill/>
            <a:miter lim="800000"/>
            <a:headEnd/>
            <a:tailEnd/>
          </a:ln>
        </p:spPr>
      </p:pic>
      <p:sp>
        <p:nvSpPr>
          <p:cNvPr id="1543176" name="Text Box 8"/>
          <p:cNvSpPr txBox="1">
            <a:spLocks noChangeArrowheads="1"/>
          </p:cNvSpPr>
          <p:nvPr/>
        </p:nvSpPr>
        <p:spPr bwMode="auto">
          <a:xfrm>
            <a:off x="1476375" y="5727700"/>
            <a:ext cx="2303463" cy="581025"/>
          </a:xfrm>
          <a:prstGeom prst="rect">
            <a:avLst/>
          </a:prstGeom>
          <a:noFill/>
          <a:ln w="9525">
            <a:noFill/>
            <a:miter lim="800000"/>
            <a:headEnd/>
            <a:tailEnd/>
          </a:ln>
        </p:spPr>
        <p:txBody>
          <a:bodyPr>
            <a:spAutoFit/>
          </a:bodyPr>
          <a:lstStyle/>
          <a:p>
            <a:pPr algn="ctr"/>
            <a:r>
              <a:rPr lang="es-ES"/>
              <a:t>Pérdida de luz por un doblez en la fibra</a:t>
            </a:r>
          </a:p>
        </p:txBody>
      </p:sp>
      <p:sp>
        <p:nvSpPr>
          <p:cNvPr id="1543177" name="Text Box 9"/>
          <p:cNvSpPr txBox="1">
            <a:spLocks noChangeArrowheads="1"/>
          </p:cNvSpPr>
          <p:nvPr/>
        </p:nvSpPr>
        <p:spPr bwMode="auto">
          <a:xfrm>
            <a:off x="5680075" y="5727700"/>
            <a:ext cx="2492375" cy="581025"/>
          </a:xfrm>
          <a:prstGeom prst="rect">
            <a:avLst/>
          </a:prstGeom>
          <a:noFill/>
          <a:ln w="9525">
            <a:noFill/>
            <a:miter lim="800000"/>
            <a:headEnd/>
            <a:tailEnd/>
          </a:ln>
        </p:spPr>
        <p:txBody>
          <a:bodyPr>
            <a:spAutoFit/>
          </a:bodyPr>
          <a:lstStyle/>
          <a:p>
            <a:pPr algn="ctr"/>
            <a:r>
              <a:rPr lang="es-ES"/>
              <a:t>Pérdida de luz por una irregularidad en la fibra</a:t>
            </a:r>
          </a:p>
        </p:txBody>
      </p:sp>
      <p:sp>
        <p:nvSpPr>
          <p:cNvPr id="113671" name="Rectangle 11"/>
          <p:cNvSpPr>
            <a:spLocks noChangeArrowheads="1"/>
          </p:cNvSpPr>
          <p:nvPr/>
        </p:nvSpPr>
        <p:spPr bwMode="auto">
          <a:xfrm>
            <a:off x="685800" y="404813"/>
            <a:ext cx="7772400" cy="1143000"/>
          </a:xfrm>
          <a:prstGeom prst="rect">
            <a:avLst/>
          </a:prstGeom>
          <a:noFill/>
          <a:ln w="9525">
            <a:noFill/>
            <a:miter lim="800000"/>
            <a:headEnd/>
            <a:tailEnd/>
          </a:ln>
        </p:spPr>
        <p:txBody>
          <a:bodyPr anchor="ctr"/>
          <a:lstStyle/>
          <a:p>
            <a:pPr algn="ctr"/>
            <a:r>
              <a:rPr lang="es-ES" sz="4000">
                <a:solidFill>
                  <a:schemeClr val="tx2"/>
                </a:solidFill>
                <a:latin typeface="Times New Roman" pitchFamily="18" charset="0"/>
              </a:rPr>
              <a:t>Propagación de la luz en f.o. multimodo</a:t>
            </a:r>
          </a:p>
        </p:txBody>
      </p:sp>
      <p:sp>
        <p:nvSpPr>
          <p:cNvPr id="113672" name="Rectangle 12"/>
          <p:cNvSpPr>
            <a:spLocks noChangeArrowheads="1"/>
          </p:cNvSpPr>
          <p:nvPr/>
        </p:nvSpPr>
        <p:spPr bwMode="auto">
          <a:xfrm>
            <a:off x="685800" y="2133600"/>
            <a:ext cx="7772400" cy="1160463"/>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 sz="2400">
                <a:latin typeface="Times New Roman" pitchFamily="18" charset="0"/>
              </a:rPr>
              <a:t>En caso de dobleces excesivos o irregularidades de la fibra algunos modos incidirán con un ángulo inferior al crítico y se perderán:</a:t>
            </a:r>
          </a:p>
        </p:txBody>
      </p:sp>
      <p:sp>
        <p:nvSpPr>
          <p:cNvPr id="12" name="1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3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31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431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3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6" grpId="0"/>
      <p:bldP spid="154317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4"/>
          <p:cNvPicPr>
            <a:picLocks noChangeAspect="1" noChangeArrowheads="1"/>
          </p:cNvPicPr>
          <p:nvPr/>
        </p:nvPicPr>
        <p:blipFill>
          <a:blip r:embed="rId3" cstate="print"/>
          <a:srcRect/>
          <a:stretch>
            <a:fillRect/>
          </a:stretch>
        </p:blipFill>
        <p:spPr bwMode="auto">
          <a:xfrm>
            <a:off x="442913" y="1309688"/>
            <a:ext cx="8258175" cy="4514850"/>
          </a:xfrm>
          <a:prstGeom prst="rect">
            <a:avLst/>
          </a:prstGeom>
          <a:noFill/>
          <a:ln w="9525">
            <a:noFill/>
            <a:miter lim="800000"/>
            <a:headEnd/>
            <a:tailEnd/>
          </a:ln>
        </p:spPr>
      </p:pic>
      <p:sp>
        <p:nvSpPr>
          <p:cNvPr id="189444" name="Text Box 5"/>
          <p:cNvSpPr txBox="1">
            <a:spLocks noChangeArrowheads="1"/>
          </p:cNvSpPr>
          <p:nvPr/>
        </p:nvSpPr>
        <p:spPr bwMode="auto">
          <a:xfrm>
            <a:off x="2149475" y="354013"/>
            <a:ext cx="4870450" cy="641350"/>
          </a:xfrm>
          <a:prstGeom prst="rect">
            <a:avLst/>
          </a:prstGeom>
          <a:noFill/>
          <a:ln w="9525">
            <a:noFill/>
            <a:miter lim="800000"/>
            <a:headEnd/>
            <a:tailEnd/>
          </a:ln>
        </p:spPr>
        <p:txBody>
          <a:bodyPr wrap="none">
            <a:spAutoFit/>
          </a:bodyPr>
          <a:lstStyle/>
          <a:p>
            <a:r>
              <a:rPr lang="es-ES" sz="3600">
                <a:latin typeface="Times New Roman" pitchFamily="18" charset="0"/>
              </a:rPr>
              <a:t>Red con Routers GMPLS</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90</a:t>
            </a:fld>
            <a:endParaRPr lang="es-E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4"/>
          <p:cNvSpPr>
            <a:spLocks noChangeArrowheads="1"/>
          </p:cNvSpPr>
          <p:nvPr/>
        </p:nvSpPr>
        <p:spPr bwMode="auto">
          <a:xfrm>
            <a:off x="685800" y="188913"/>
            <a:ext cx="7772400" cy="1143000"/>
          </a:xfrm>
          <a:prstGeom prst="rect">
            <a:avLst/>
          </a:prstGeom>
          <a:noFill/>
          <a:ln w="9525">
            <a:noFill/>
            <a:miter lim="800000"/>
            <a:headEnd/>
            <a:tailEnd/>
          </a:ln>
        </p:spPr>
        <p:txBody>
          <a:bodyPr anchor="ctr"/>
          <a:lstStyle/>
          <a:p>
            <a:pPr algn="ctr"/>
            <a:r>
              <a:rPr lang="es-ES_tradnl" sz="4000">
                <a:solidFill>
                  <a:schemeClr val="tx2"/>
                </a:solidFill>
                <a:latin typeface="Times New Roman" pitchFamily="18" charset="0"/>
              </a:rPr>
              <a:t>Redes Totalmente Ópticas</a:t>
            </a:r>
          </a:p>
        </p:txBody>
      </p:sp>
      <p:sp>
        <p:nvSpPr>
          <p:cNvPr id="196612" name="Rectangle 5"/>
          <p:cNvSpPr>
            <a:spLocks noChangeArrowheads="1"/>
          </p:cNvSpPr>
          <p:nvPr/>
        </p:nvSpPr>
        <p:spPr bwMode="auto">
          <a:xfrm>
            <a:off x="685800" y="1773238"/>
            <a:ext cx="7772400" cy="4322762"/>
          </a:xfrm>
          <a:prstGeom prst="rect">
            <a:avLst/>
          </a:prstGeom>
          <a:noFill/>
          <a:ln w="9525">
            <a:noFill/>
            <a:miter lim="800000"/>
            <a:headEnd/>
            <a:tailEnd/>
          </a:ln>
        </p:spPr>
        <p:txBody>
          <a:bodyPr/>
          <a:lstStyle/>
          <a:p>
            <a:pPr marL="342900" indent="-342900">
              <a:lnSpc>
                <a:spcPct val="90000"/>
              </a:lnSpc>
              <a:spcBef>
                <a:spcPct val="20000"/>
              </a:spcBef>
              <a:buFontTx/>
              <a:buChar char="•"/>
            </a:pPr>
            <a:r>
              <a:rPr lang="es-ES_tradnl" sz="2200">
                <a:latin typeface="Times New Roman" pitchFamily="18" charset="0"/>
                <a:sym typeface="Symbol" pitchFamily="18" charset="2"/>
              </a:rPr>
              <a:t>El siguiente paso en la WDM es la conmutación óptica de paquetes, sin convertirlos a señales eléctricas. Pero para esto es preciso disponer de buffers ópticos</a:t>
            </a:r>
          </a:p>
          <a:p>
            <a:pPr marL="342900" indent="-342900">
              <a:lnSpc>
                <a:spcPct val="90000"/>
              </a:lnSpc>
              <a:spcBef>
                <a:spcPct val="20000"/>
              </a:spcBef>
              <a:buFontTx/>
              <a:buChar char="•"/>
            </a:pPr>
            <a:r>
              <a:rPr lang="es-ES_tradnl" sz="2200">
                <a:latin typeface="Times New Roman" pitchFamily="18" charset="0"/>
                <a:sym typeface="Symbol" pitchFamily="18" charset="2"/>
              </a:rPr>
              <a:t>Los bits se pueden mantener ‘rodando’ en una bobina de fibra. A 10 Gb/s caben 512 bytes en 150 m de fibra, a 40 Gb/s caben 2 KBytes.</a:t>
            </a:r>
          </a:p>
          <a:p>
            <a:pPr marL="342900" indent="-342900">
              <a:lnSpc>
                <a:spcPct val="90000"/>
              </a:lnSpc>
              <a:spcBef>
                <a:spcPct val="20000"/>
              </a:spcBef>
              <a:buFontTx/>
              <a:buChar char="•"/>
            </a:pPr>
            <a:r>
              <a:rPr lang="es-ES_tradnl" sz="2200">
                <a:latin typeface="Times New Roman" pitchFamily="18" charset="0"/>
                <a:sym typeface="Symbol" pitchFamily="18" charset="2"/>
              </a:rPr>
              <a:t>Actualmente ya es posible hacer buffering a nivel óptico durante períodos de tiempo cortos. Para estancias de mayor duración se ha de recurrir al buffer eléctrico</a:t>
            </a:r>
          </a:p>
          <a:p>
            <a:pPr marL="342900" indent="-342900">
              <a:lnSpc>
                <a:spcPct val="90000"/>
              </a:lnSpc>
              <a:spcBef>
                <a:spcPct val="20000"/>
              </a:spcBef>
              <a:buFontTx/>
              <a:buChar char="•"/>
            </a:pPr>
            <a:r>
              <a:rPr lang="es-ES_tradnl" sz="2200">
                <a:latin typeface="Times New Roman" pitchFamily="18" charset="0"/>
                <a:sym typeface="Symbol" pitchFamily="18" charset="2"/>
              </a:rPr>
              <a:t>De momento no hay productos comerciales, solo prototipos de laboratorio</a:t>
            </a:r>
          </a:p>
          <a:p>
            <a:pPr marL="342900" indent="-342900">
              <a:lnSpc>
                <a:spcPct val="90000"/>
              </a:lnSpc>
              <a:spcBef>
                <a:spcPct val="20000"/>
              </a:spcBef>
              <a:buFontTx/>
              <a:buChar char="•"/>
            </a:pPr>
            <a:r>
              <a:rPr lang="es-ES_tradnl" sz="2200">
                <a:latin typeface="Times New Roman" pitchFamily="18" charset="0"/>
                <a:sym typeface="Symbol" pitchFamily="18" charset="2"/>
              </a:rPr>
              <a:t>Ejemplo: proyecto KEOPS (Keys to Optical Packet Switching):</a:t>
            </a:r>
          </a:p>
          <a:p>
            <a:pPr marL="342900" indent="-342900">
              <a:lnSpc>
                <a:spcPct val="90000"/>
              </a:lnSpc>
              <a:spcBef>
                <a:spcPct val="20000"/>
              </a:spcBef>
            </a:pPr>
            <a:r>
              <a:rPr lang="es-ES_tradnl" sz="2200" i="1">
                <a:latin typeface="Times New Roman" pitchFamily="18" charset="0"/>
                <a:sym typeface="Symbol" pitchFamily="18" charset="2"/>
              </a:rPr>
              <a:t>		</a:t>
            </a:r>
            <a:r>
              <a:rPr lang="es-ES_tradnl" sz="2200" i="1">
                <a:latin typeface="Times New Roman" pitchFamily="18" charset="0"/>
                <a:sym typeface="Symbol" pitchFamily="18" charset="2"/>
                <a:hlinkClick r:id="rId3"/>
              </a:rPr>
              <a:t>http://www.cordis.lu/infowin/acts/rus/projects/ac043.htm</a:t>
            </a:r>
            <a:endParaRPr lang="es-ES" sz="2200" i="1">
              <a:latin typeface="Times New Roman" pitchFamily="18" charset="0"/>
              <a:sym typeface="Symbol" pitchFamily="18" charset="2"/>
            </a:endParaRP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91</a:t>
            </a:fld>
            <a:endParaRPr lang="es-E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2"/>
          <p:cNvPicPr>
            <a:picLocks noChangeAspect="1" noChangeArrowheads="1"/>
          </p:cNvPicPr>
          <p:nvPr/>
        </p:nvPicPr>
        <p:blipFill>
          <a:blip r:embed="rId3" cstate="print"/>
          <a:srcRect/>
          <a:stretch>
            <a:fillRect/>
          </a:stretch>
        </p:blipFill>
        <p:spPr bwMode="auto">
          <a:xfrm>
            <a:off x="1119188" y="44450"/>
            <a:ext cx="6905625" cy="6515100"/>
          </a:xfrm>
          <a:prstGeom prst="rect">
            <a:avLst/>
          </a:prstGeom>
          <a:noFill/>
          <a:ln w="9525">
            <a:noFill/>
            <a:miter lim="800000"/>
            <a:headEnd/>
            <a:tailEnd/>
          </a:ln>
        </p:spPr>
      </p:pic>
      <p:sp>
        <p:nvSpPr>
          <p:cNvPr id="7" name="6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92</a:t>
            </a:fld>
            <a:endParaRPr lang="es-E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p:nvPr>
        </p:nvSpPr>
        <p:spPr>
          <a:xfrm>
            <a:off x="685800" y="381000"/>
            <a:ext cx="7772400" cy="838200"/>
          </a:xfrm>
        </p:spPr>
        <p:txBody>
          <a:bodyPr/>
          <a:lstStyle/>
          <a:p>
            <a:pPr eaLnBrk="1" hangingPunct="1"/>
            <a:r>
              <a:rPr lang="es-ES" sz="4000" smtClean="0"/>
              <a:t>Servicios de </a:t>
            </a:r>
            <a:r>
              <a:rPr lang="es-ES" sz="3900" smtClean="0">
                <a:sym typeface="Symbol" pitchFamily="18" charset="2"/>
              </a:rPr>
              <a:t></a:t>
            </a:r>
            <a:r>
              <a:rPr lang="es-ES" sz="4000" smtClean="0"/>
              <a:t> oscura</a:t>
            </a:r>
          </a:p>
        </p:txBody>
      </p:sp>
      <p:sp>
        <p:nvSpPr>
          <p:cNvPr id="184324" name="Rectangle 3"/>
          <p:cNvSpPr>
            <a:spLocks noGrp="1" noChangeArrowheads="1"/>
          </p:cNvSpPr>
          <p:nvPr>
            <p:ph type="body" idx="1"/>
          </p:nvPr>
        </p:nvSpPr>
        <p:spPr>
          <a:xfrm>
            <a:off x="684213" y="1412875"/>
            <a:ext cx="7991475" cy="4895850"/>
          </a:xfrm>
        </p:spPr>
        <p:txBody>
          <a:bodyPr/>
          <a:lstStyle/>
          <a:p>
            <a:pPr eaLnBrk="1" hangingPunct="1">
              <a:lnSpc>
                <a:spcPct val="90000"/>
              </a:lnSpc>
            </a:pPr>
            <a:r>
              <a:rPr lang="es-ES" sz="2600" smtClean="0"/>
              <a:t>Consiste en que el operador alquila al usuario una </a:t>
            </a:r>
            <a:r>
              <a:rPr lang="es-ES" sz="2600" smtClean="0">
                <a:sym typeface="Symbol" pitchFamily="18" charset="2"/>
              </a:rPr>
              <a:t></a:t>
            </a:r>
            <a:r>
              <a:rPr lang="es-ES" sz="2600" smtClean="0"/>
              <a:t> determinada dentro de la fibra</a:t>
            </a:r>
          </a:p>
          <a:p>
            <a:pPr eaLnBrk="1" hangingPunct="1">
              <a:lnSpc>
                <a:spcPct val="90000"/>
              </a:lnSpc>
            </a:pPr>
            <a:r>
              <a:rPr lang="es-ES" sz="2600" smtClean="0"/>
              <a:t>Es similar a los servicios de fibra oscura, pero permite al operador alquilar varias veces la misma fibra. En este caso el usuario no puede emplear equipos WDM.</a:t>
            </a:r>
          </a:p>
          <a:p>
            <a:pPr eaLnBrk="1" hangingPunct="1">
              <a:lnSpc>
                <a:spcPct val="90000"/>
              </a:lnSpc>
            </a:pPr>
            <a:r>
              <a:rPr lang="es-ES" sz="2600" smtClean="0"/>
              <a:t>Además el operador puede ofrecer la </a:t>
            </a:r>
            <a:r>
              <a:rPr lang="es-ES" sz="2600" smtClean="0">
                <a:sym typeface="Symbol" pitchFamily="18" charset="2"/>
              </a:rPr>
              <a:t> protegida, por ejemplo dedicar una  a un canal SONET/SDH para monitorizar la red y reconfigurarla en caso de avería</a:t>
            </a:r>
            <a:endParaRPr lang="es-ES" sz="2600" smtClean="0"/>
          </a:p>
          <a:p>
            <a:pPr eaLnBrk="1" hangingPunct="1">
              <a:lnSpc>
                <a:spcPct val="90000"/>
              </a:lnSpc>
            </a:pPr>
            <a:r>
              <a:rPr lang="es-ES" sz="2600" smtClean="0"/>
              <a:t>El servicio no es totalmente transparente, el usuario ha de acordar con el operador la señal que va a inyectar (STM-16, Gigabit Ethernet, etc.) para instalar el módulo correspondiente en el multiplexor de entrada</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93</a:t>
            </a:fld>
            <a:endParaRPr lang="es-E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7" name="Picture 2" descr="RedIRIS10"/>
          <p:cNvPicPr>
            <a:picLocks noChangeAspect="1" noChangeArrowheads="1"/>
          </p:cNvPicPr>
          <p:nvPr/>
        </p:nvPicPr>
        <p:blipFill>
          <a:blip r:embed="rId3" cstate="print"/>
          <a:srcRect/>
          <a:stretch>
            <a:fillRect/>
          </a:stretch>
        </p:blipFill>
        <p:spPr bwMode="auto">
          <a:xfrm>
            <a:off x="1524000" y="1271588"/>
            <a:ext cx="6096000" cy="4314825"/>
          </a:xfrm>
          <a:prstGeom prst="rect">
            <a:avLst/>
          </a:prstGeom>
          <a:noFill/>
          <a:ln w="9525">
            <a:noFill/>
            <a:miter lim="800000"/>
            <a:headEnd/>
            <a:tailEnd/>
          </a:ln>
        </p:spPr>
      </p:pic>
      <p:sp>
        <p:nvSpPr>
          <p:cNvPr id="185348" name="Rectangle 3"/>
          <p:cNvSpPr>
            <a:spLocks noChangeArrowheads="1"/>
          </p:cNvSpPr>
          <p:nvPr/>
        </p:nvSpPr>
        <p:spPr bwMode="auto">
          <a:xfrm>
            <a:off x="755650" y="188913"/>
            <a:ext cx="7772400" cy="874712"/>
          </a:xfrm>
          <a:prstGeom prst="rect">
            <a:avLst/>
          </a:prstGeom>
          <a:noFill/>
          <a:ln w="9525">
            <a:noFill/>
            <a:miter lim="800000"/>
            <a:headEnd/>
            <a:tailEnd/>
          </a:ln>
        </p:spPr>
        <p:txBody>
          <a:bodyPr anchor="ctr"/>
          <a:lstStyle/>
          <a:p>
            <a:pPr algn="ctr"/>
            <a:r>
              <a:rPr lang="es-ES" sz="3200"/>
              <a:t>Topología de RedIRIS 10</a:t>
            </a:r>
          </a:p>
        </p:txBody>
      </p:sp>
      <p:sp>
        <p:nvSpPr>
          <p:cNvPr id="185349" name="Text Box 4"/>
          <p:cNvSpPr txBox="1">
            <a:spLocks noChangeArrowheads="1"/>
          </p:cNvSpPr>
          <p:nvPr/>
        </p:nvSpPr>
        <p:spPr bwMode="auto">
          <a:xfrm>
            <a:off x="4067175" y="5453063"/>
            <a:ext cx="2232025" cy="639762"/>
          </a:xfrm>
          <a:prstGeom prst="rect">
            <a:avLst/>
          </a:prstGeom>
          <a:noFill/>
          <a:ln w="9525">
            <a:noFill/>
            <a:miter lim="800000"/>
            <a:headEnd/>
            <a:tailEnd/>
          </a:ln>
        </p:spPr>
        <p:txBody>
          <a:bodyPr>
            <a:spAutoFit/>
          </a:bodyPr>
          <a:lstStyle/>
          <a:p>
            <a:pPr algn="ctr"/>
            <a:r>
              <a:rPr lang="es-ES" sz="1200" b="1"/>
              <a:t>Proveedor del servicio: Albura</a:t>
            </a:r>
          </a:p>
          <a:p>
            <a:pPr algn="ctr"/>
            <a:r>
              <a:rPr lang="es-ES" sz="1200" b="1"/>
              <a:t>(Red Eléctrica Española)</a:t>
            </a:r>
            <a:endParaRPr lang="es-ES_tradnl" sz="1200" b="1">
              <a:cs typeface="Arial" charset="0"/>
            </a:endParaRPr>
          </a:p>
        </p:txBody>
      </p:sp>
      <p:sp>
        <p:nvSpPr>
          <p:cNvPr id="9" name="8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94</a:t>
            </a:fld>
            <a:endParaRPr lang="es-E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Line 2"/>
          <p:cNvSpPr>
            <a:spLocks noChangeShapeType="1"/>
          </p:cNvSpPr>
          <p:nvPr/>
        </p:nvSpPr>
        <p:spPr bwMode="auto">
          <a:xfrm>
            <a:off x="3995738" y="3500438"/>
            <a:ext cx="0" cy="1657350"/>
          </a:xfrm>
          <a:prstGeom prst="line">
            <a:avLst/>
          </a:prstGeom>
          <a:noFill/>
          <a:ln w="38100">
            <a:solidFill>
              <a:schemeClr val="tx1"/>
            </a:solidFill>
            <a:round/>
            <a:headEnd/>
            <a:tailEnd/>
          </a:ln>
        </p:spPr>
        <p:txBody>
          <a:bodyPr/>
          <a:lstStyle/>
          <a:p>
            <a:endParaRPr lang="es-ES"/>
          </a:p>
        </p:txBody>
      </p:sp>
      <p:sp>
        <p:nvSpPr>
          <p:cNvPr id="186372" name="Line 3"/>
          <p:cNvSpPr>
            <a:spLocks noChangeShapeType="1"/>
          </p:cNvSpPr>
          <p:nvPr/>
        </p:nvSpPr>
        <p:spPr bwMode="auto">
          <a:xfrm>
            <a:off x="2051050" y="3248025"/>
            <a:ext cx="4608513" cy="0"/>
          </a:xfrm>
          <a:prstGeom prst="line">
            <a:avLst/>
          </a:prstGeom>
          <a:noFill/>
          <a:ln w="25400">
            <a:solidFill>
              <a:srgbClr val="00FF00"/>
            </a:solidFill>
            <a:round/>
            <a:headEnd/>
            <a:tailEnd/>
          </a:ln>
        </p:spPr>
        <p:txBody>
          <a:bodyPr/>
          <a:lstStyle/>
          <a:p>
            <a:endParaRPr lang="es-ES"/>
          </a:p>
        </p:txBody>
      </p:sp>
      <p:sp>
        <p:nvSpPr>
          <p:cNvPr id="186373" name="Line 4"/>
          <p:cNvSpPr>
            <a:spLocks noChangeShapeType="1"/>
          </p:cNvSpPr>
          <p:nvPr/>
        </p:nvSpPr>
        <p:spPr bwMode="auto">
          <a:xfrm>
            <a:off x="4792663" y="3324225"/>
            <a:ext cx="1333500" cy="1588"/>
          </a:xfrm>
          <a:prstGeom prst="line">
            <a:avLst/>
          </a:prstGeom>
          <a:noFill/>
          <a:ln w="25400">
            <a:solidFill>
              <a:srgbClr val="FF0000"/>
            </a:solidFill>
            <a:round/>
            <a:headEnd/>
            <a:tailEnd type="triangle" w="med" len="med"/>
          </a:ln>
        </p:spPr>
        <p:txBody>
          <a:bodyPr/>
          <a:lstStyle/>
          <a:p>
            <a:endParaRPr lang="es-ES"/>
          </a:p>
        </p:txBody>
      </p:sp>
      <p:sp>
        <p:nvSpPr>
          <p:cNvPr id="186374" name="Text Box 5"/>
          <p:cNvSpPr txBox="1">
            <a:spLocks noChangeArrowheads="1"/>
          </p:cNvSpPr>
          <p:nvPr/>
        </p:nvSpPr>
        <p:spPr bwMode="auto">
          <a:xfrm>
            <a:off x="4829175" y="2838450"/>
            <a:ext cx="590550" cy="336550"/>
          </a:xfrm>
          <a:prstGeom prst="rect">
            <a:avLst/>
          </a:prstGeom>
          <a:noFill/>
          <a:ln w="9525">
            <a:noFill/>
            <a:miter lim="800000"/>
            <a:headEnd/>
            <a:tailEnd/>
          </a:ln>
        </p:spPr>
        <p:txBody>
          <a:bodyPr wrap="none">
            <a:spAutoFit/>
          </a:bodyPr>
          <a:lstStyle/>
          <a:p>
            <a:r>
              <a:rPr lang="es-ES"/>
              <a:t>Este</a:t>
            </a:r>
          </a:p>
        </p:txBody>
      </p:sp>
      <p:sp>
        <p:nvSpPr>
          <p:cNvPr id="186375" name="Text Box 6"/>
          <p:cNvSpPr txBox="1">
            <a:spLocks noChangeArrowheads="1"/>
          </p:cNvSpPr>
          <p:nvPr/>
        </p:nvSpPr>
        <p:spPr bwMode="auto">
          <a:xfrm>
            <a:off x="3132138" y="2838450"/>
            <a:ext cx="727075" cy="336550"/>
          </a:xfrm>
          <a:prstGeom prst="rect">
            <a:avLst/>
          </a:prstGeom>
          <a:noFill/>
          <a:ln w="9525">
            <a:noFill/>
            <a:miter lim="800000"/>
            <a:headEnd/>
            <a:tailEnd/>
          </a:ln>
        </p:spPr>
        <p:txBody>
          <a:bodyPr wrap="none">
            <a:spAutoFit/>
          </a:bodyPr>
          <a:lstStyle/>
          <a:p>
            <a:r>
              <a:rPr lang="es-ES"/>
              <a:t>Oeste</a:t>
            </a:r>
          </a:p>
        </p:txBody>
      </p:sp>
      <p:grpSp>
        <p:nvGrpSpPr>
          <p:cNvPr id="186376" name="Group 7"/>
          <p:cNvGrpSpPr>
            <a:grpSpLocks/>
          </p:cNvGrpSpPr>
          <p:nvPr/>
        </p:nvGrpSpPr>
        <p:grpSpPr bwMode="auto">
          <a:xfrm>
            <a:off x="1476375" y="2960688"/>
            <a:ext cx="950913" cy="539750"/>
            <a:chOff x="4633" y="576"/>
            <a:chExt cx="599" cy="340"/>
          </a:xfrm>
        </p:grpSpPr>
        <p:pic>
          <p:nvPicPr>
            <p:cNvPr id="186409" name="Picture 8" descr="ADM"/>
            <p:cNvPicPr>
              <a:picLocks noChangeAspect="1" noChangeArrowheads="1"/>
            </p:cNvPicPr>
            <p:nvPr/>
          </p:nvPicPr>
          <p:blipFill>
            <a:blip r:embed="rId3" cstate="print"/>
            <a:srcRect/>
            <a:stretch>
              <a:fillRect/>
            </a:stretch>
          </p:blipFill>
          <p:spPr bwMode="auto">
            <a:xfrm>
              <a:off x="4633" y="576"/>
              <a:ext cx="599" cy="340"/>
            </a:xfrm>
            <a:prstGeom prst="rect">
              <a:avLst/>
            </a:prstGeom>
            <a:noFill/>
            <a:ln w="9525">
              <a:noFill/>
              <a:miter lim="800000"/>
              <a:headEnd/>
              <a:tailEnd/>
            </a:ln>
          </p:spPr>
        </p:pic>
        <p:pic>
          <p:nvPicPr>
            <p:cNvPr id="186410" name="Picture 9" descr="OpticalFiber"/>
            <p:cNvPicPr>
              <a:picLocks noChangeAspect="1" noChangeArrowheads="1"/>
            </p:cNvPicPr>
            <p:nvPr/>
          </p:nvPicPr>
          <p:blipFill>
            <a:blip r:embed="rId4" cstate="print"/>
            <a:srcRect/>
            <a:stretch>
              <a:fillRect/>
            </a:stretch>
          </p:blipFill>
          <p:spPr bwMode="auto">
            <a:xfrm>
              <a:off x="4752" y="753"/>
              <a:ext cx="288" cy="159"/>
            </a:xfrm>
            <a:prstGeom prst="rect">
              <a:avLst/>
            </a:prstGeom>
            <a:noFill/>
            <a:ln w="9525">
              <a:noFill/>
              <a:miter lim="800000"/>
              <a:headEnd/>
              <a:tailEnd/>
            </a:ln>
          </p:spPr>
        </p:pic>
      </p:grpSp>
      <p:grpSp>
        <p:nvGrpSpPr>
          <p:cNvPr id="186377" name="Group 10"/>
          <p:cNvGrpSpPr>
            <a:grpSpLocks/>
          </p:cNvGrpSpPr>
          <p:nvPr/>
        </p:nvGrpSpPr>
        <p:grpSpPr bwMode="auto">
          <a:xfrm>
            <a:off x="6142038" y="2960688"/>
            <a:ext cx="950912" cy="539750"/>
            <a:chOff x="4633" y="576"/>
            <a:chExt cx="599" cy="340"/>
          </a:xfrm>
        </p:grpSpPr>
        <p:pic>
          <p:nvPicPr>
            <p:cNvPr id="186407" name="Picture 11" descr="ADM"/>
            <p:cNvPicPr>
              <a:picLocks noChangeAspect="1" noChangeArrowheads="1"/>
            </p:cNvPicPr>
            <p:nvPr/>
          </p:nvPicPr>
          <p:blipFill>
            <a:blip r:embed="rId3" cstate="print"/>
            <a:srcRect/>
            <a:stretch>
              <a:fillRect/>
            </a:stretch>
          </p:blipFill>
          <p:spPr bwMode="auto">
            <a:xfrm>
              <a:off x="4633" y="576"/>
              <a:ext cx="599" cy="340"/>
            </a:xfrm>
            <a:prstGeom prst="rect">
              <a:avLst/>
            </a:prstGeom>
            <a:noFill/>
            <a:ln w="9525">
              <a:noFill/>
              <a:miter lim="800000"/>
              <a:headEnd/>
              <a:tailEnd/>
            </a:ln>
          </p:spPr>
        </p:pic>
        <p:pic>
          <p:nvPicPr>
            <p:cNvPr id="186408" name="Picture 12" descr="OpticalFiber"/>
            <p:cNvPicPr>
              <a:picLocks noChangeAspect="1" noChangeArrowheads="1"/>
            </p:cNvPicPr>
            <p:nvPr/>
          </p:nvPicPr>
          <p:blipFill>
            <a:blip r:embed="rId4" cstate="print"/>
            <a:srcRect/>
            <a:stretch>
              <a:fillRect/>
            </a:stretch>
          </p:blipFill>
          <p:spPr bwMode="auto">
            <a:xfrm>
              <a:off x="4752" y="753"/>
              <a:ext cx="288" cy="159"/>
            </a:xfrm>
            <a:prstGeom prst="rect">
              <a:avLst/>
            </a:prstGeom>
            <a:noFill/>
            <a:ln w="9525">
              <a:noFill/>
              <a:miter lim="800000"/>
              <a:headEnd/>
              <a:tailEnd/>
            </a:ln>
          </p:spPr>
        </p:pic>
      </p:grpSp>
      <p:sp>
        <p:nvSpPr>
          <p:cNvPr id="186378" name="Line 13"/>
          <p:cNvSpPr>
            <a:spLocks noChangeShapeType="1"/>
          </p:cNvSpPr>
          <p:nvPr/>
        </p:nvSpPr>
        <p:spPr bwMode="auto">
          <a:xfrm>
            <a:off x="4140200" y="3500438"/>
            <a:ext cx="0" cy="1584325"/>
          </a:xfrm>
          <a:prstGeom prst="line">
            <a:avLst/>
          </a:prstGeom>
          <a:noFill/>
          <a:ln w="38100">
            <a:solidFill>
              <a:schemeClr val="tx1"/>
            </a:solidFill>
            <a:round/>
            <a:headEnd/>
            <a:tailEnd/>
          </a:ln>
        </p:spPr>
        <p:txBody>
          <a:bodyPr/>
          <a:lstStyle/>
          <a:p>
            <a:endParaRPr lang="es-ES"/>
          </a:p>
        </p:txBody>
      </p:sp>
      <p:sp>
        <p:nvSpPr>
          <p:cNvPr id="186379" name="Line 14"/>
          <p:cNvSpPr>
            <a:spLocks noChangeShapeType="1"/>
          </p:cNvSpPr>
          <p:nvPr/>
        </p:nvSpPr>
        <p:spPr bwMode="auto">
          <a:xfrm>
            <a:off x="4284663" y="3500438"/>
            <a:ext cx="0" cy="1657350"/>
          </a:xfrm>
          <a:prstGeom prst="line">
            <a:avLst/>
          </a:prstGeom>
          <a:noFill/>
          <a:ln w="38100">
            <a:solidFill>
              <a:schemeClr val="tx1"/>
            </a:solidFill>
            <a:round/>
            <a:headEnd/>
            <a:tailEnd/>
          </a:ln>
        </p:spPr>
        <p:txBody>
          <a:bodyPr/>
          <a:lstStyle/>
          <a:p>
            <a:endParaRPr lang="es-ES"/>
          </a:p>
        </p:txBody>
      </p:sp>
      <p:sp>
        <p:nvSpPr>
          <p:cNvPr id="186380" name="Line 15"/>
          <p:cNvSpPr>
            <a:spLocks noChangeShapeType="1"/>
          </p:cNvSpPr>
          <p:nvPr/>
        </p:nvSpPr>
        <p:spPr bwMode="auto">
          <a:xfrm>
            <a:off x="4427538" y="3500438"/>
            <a:ext cx="0" cy="1584325"/>
          </a:xfrm>
          <a:prstGeom prst="line">
            <a:avLst/>
          </a:prstGeom>
          <a:noFill/>
          <a:ln w="25400">
            <a:solidFill>
              <a:schemeClr val="tx1"/>
            </a:solidFill>
            <a:round/>
            <a:headEnd/>
            <a:tailEnd/>
          </a:ln>
        </p:spPr>
        <p:txBody>
          <a:bodyPr/>
          <a:lstStyle/>
          <a:p>
            <a:endParaRPr lang="es-ES"/>
          </a:p>
        </p:txBody>
      </p:sp>
      <p:sp>
        <p:nvSpPr>
          <p:cNvPr id="186381" name="Line 16"/>
          <p:cNvSpPr>
            <a:spLocks noChangeShapeType="1"/>
          </p:cNvSpPr>
          <p:nvPr/>
        </p:nvSpPr>
        <p:spPr bwMode="auto">
          <a:xfrm>
            <a:off x="4572000" y="3500438"/>
            <a:ext cx="0" cy="1728787"/>
          </a:xfrm>
          <a:prstGeom prst="line">
            <a:avLst/>
          </a:prstGeom>
          <a:noFill/>
          <a:ln w="12700">
            <a:solidFill>
              <a:schemeClr val="tx1"/>
            </a:solidFill>
            <a:round/>
            <a:headEnd/>
            <a:tailEnd/>
          </a:ln>
        </p:spPr>
        <p:txBody>
          <a:bodyPr/>
          <a:lstStyle/>
          <a:p>
            <a:endParaRPr lang="es-ES"/>
          </a:p>
        </p:txBody>
      </p:sp>
      <p:grpSp>
        <p:nvGrpSpPr>
          <p:cNvPr id="186382" name="Group 17"/>
          <p:cNvGrpSpPr>
            <a:grpSpLocks/>
          </p:cNvGrpSpPr>
          <p:nvPr/>
        </p:nvGrpSpPr>
        <p:grpSpPr bwMode="auto">
          <a:xfrm>
            <a:off x="3851275" y="2960688"/>
            <a:ext cx="950913" cy="539750"/>
            <a:chOff x="4633" y="576"/>
            <a:chExt cx="599" cy="340"/>
          </a:xfrm>
        </p:grpSpPr>
        <p:pic>
          <p:nvPicPr>
            <p:cNvPr id="186405" name="Picture 18" descr="ADM"/>
            <p:cNvPicPr>
              <a:picLocks noChangeAspect="1" noChangeArrowheads="1"/>
            </p:cNvPicPr>
            <p:nvPr/>
          </p:nvPicPr>
          <p:blipFill>
            <a:blip r:embed="rId3" cstate="print"/>
            <a:srcRect/>
            <a:stretch>
              <a:fillRect/>
            </a:stretch>
          </p:blipFill>
          <p:spPr bwMode="auto">
            <a:xfrm>
              <a:off x="4633" y="576"/>
              <a:ext cx="599" cy="340"/>
            </a:xfrm>
            <a:prstGeom prst="rect">
              <a:avLst/>
            </a:prstGeom>
            <a:noFill/>
            <a:ln w="9525">
              <a:noFill/>
              <a:miter lim="800000"/>
              <a:headEnd/>
              <a:tailEnd/>
            </a:ln>
          </p:spPr>
        </p:pic>
        <p:pic>
          <p:nvPicPr>
            <p:cNvPr id="186406" name="Picture 19" descr="OpticalFiber"/>
            <p:cNvPicPr>
              <a:picLocks noChangeAspect="1" noChangeArrowheads="1"/>
            </p:cNvPicPr>
            <p:nvPr/>
          </p:nvPicPr>
          <p:blipFill>
            <a:blip r:embed="rId4" cstate="print"/>
            <a:srcRect/>
            <a:stretch>
              <a:fillRect/>
            </a:stretch>
          </p:blipFill>
          <p:spPr bwMode="auto">
            <a:xfrm>
              <a:off x="4752" y="753"/>
              <a:ext cx="288" cy="159"/>
            </a:xfrm>
            <a:prstGeom prst="rect">
              <a:avLst/>
            </a:prstGeom>
            <a:noFill/>
            <a:ln w="9525">
              <a:noFill/>
              <a:miter lim="800000"/>
              <a:headEnd/>
              <a:tailEnd/>
            </a:ln>
          </p:spPr>
        </p:pic>
      </p:grpSp>
      <p:pic>
        <p:nvPicPr>
          <p:cNvPr id="186383" name="Picture 20"/>
          <p:cNvPicPr>
            <a:picLocks noChangeArrowheads="1"/>
          </p:cNvPicPr>
          <p:nvPr/>
        </p:nvPicPr>
        <p:blipFill>
          <a:blip r:embed="rId5" cstate="print"/>
          <a:srcRect/>
          <a:stretch>
            <a:fillRect/>
          </a:stretch>
        </p:blipFill>
        <p:spPr bwMode="auto">
          <a:xfrm>
            <a:off x="3851275" y="4984750"/>
            <a:ext cx="931863" cy="749300"/>
          </a:xfrm>
          <a:prstGeom prst="rect">
            <a:avLst/>
          </a:prstGeom>
          <a:noFill/>
          <a:ln w="12700">
            <a:noFill/>
            <a:miter lim="800000"/>
            <a:headEnd/>
            <a:tailEnd/>
          </a:ln>
        </p:spPr>
      </p:pic>
      <p:sp>
        <p:nvSpPr>
          <p:cNvPr id="186384" name="Text Box 21"/>
          <p:cNvSpPr txBox="1">
            <a:spLocks noChangeArrowheads="1"/>
          </p:cNvSpPr>
          <p:nvPr/>
        </p:nvSpPr>
        <p:spPr bwMode="auto">
          <a:xfrm>
            <a:off x="4919663" y="3573463"/>
            <a:ext cx="1812925" cy="304800"/>
          </a:xfrm>
          <a:prstGeom prst="rect">
            <a:avLst/>
          </a:prstGeom>
          <a:noFill/>
          <a:ln w="9525">
            <a:noFill/>
            <a:miter lim="800000"/>
            <a:headEnd/>
            <a:tailEnd/>
          </a:ln>
        </p:spPr>
        <p:txBody>
          <a:bodyPr>
            <a:spAutoFit/>
          </a:bodyPr>
          <a:lstStyle/>
          <a:p>
            <a:r>
              <a:rPr lang="es-ES_tradnl" sz="1400" b="1">
                <a:sym typeface="Symbol" pitchFamily="18" charset="2"/>
              </a:rPr>
              <a:t></a:t>
            </a:r>
            <a:r>
              <a:rPr lang="es-ES_tradnl" sz="1400" b="1" baseline="-25000">
                <a:sym typeface="Symbol" pitchFamily="18" charset="2"/>
              </a:rPr>
              <a:t>1</a:t>
            </a:r>
            <a:r>
              <a:rPr lang="es-ES" sz="1400" b="1">
                <a:sym typeface="Symbol" pitchFamily="18" charset="2"/>
              </a:rPr>
              <a:t> </a:t>
            </a:r>
            <a:r>
              <a:rPr lang="es-ES" sz="1400" b="1"/>
              <a:t>STM-16 Madrid</a:t>
            </a:r>
          </a:p>
        </p:txBody>
      </p:sp>
      <p:sp>
        <p:nvSpPr>
          <p:cNvPr id="186385" name="Text Box 22"/>
          <p:cNvSpPr txBox="1">
            <a:spLocks noChangeArrowheads="1"/>
          </p:cNvSpPr>
          <p:nvPr/>
        </p:nvSpPr>
        <p:spPr bwMode="auto">
          <a:xfrm>
            <a:off x="4932363" y="3887788"/>
            <a:ext cx="1931987" cy="304800"/>
          </a:xfrm>
          <a:prstGeom prst="rect">
            <a:avLst/>
          </a:prstGeom>
          <a:noFill/>
          <a:ln w="9525">
            <a:noFill/>
            <a:miter lim="800000"/>
            <a:headEnd/>
            <a:tailEnd/>
          </a:ln>
        </p:spPr>
        <p:txBody>
          <a:bodyPr wrap="none">
            <a:spAutoFit/>
          </a:bodyPr>
          <a:lstStyle/>
          <a:p>
            <a:r>
              <a:rPr lang="es-ES_tradnl" sz="1400" b="1">
                <a:sym typeface="Symbol" pitchFamily="18" charset="2"/>
              </a:rPr>
              <a:t></a:t>
            </a:r>
            <a:r>
              <a:rPr lang="es-ES_tradnl" sz="1400" b="1" baseline="-25000">
                <a:sym typeface="Symbol" pitchFamily="18" charset="2"/>
              </a:rPr>
              <a:t>2</a:t>
            </a:r>
            <a:r>
              <a:rPr lang="es-ES" sz="1400" b="1">
                <a:sym typeface="Symbol" pitchFamily="18" charset="2"/>
              </a:rPr>
              <a:t> </a:t>
            </a:r>
            <a:r>
              <a:rPr lang="es-ES" sz="1400" b="1"/>
              <a:t>STM-16 Barcelona</a:t>
            </a:r>
          </a:p>
        </p:txBody>
      </p:sp>
      <p:sp>
        <p:nvSpPr>
          <p:cNvPr id="186386" name="Text Box 23"/>
          <p:cNvSpPr txBox="1">
            <a:spLocks noChangeArrowheads="1"/>
          </p:cNvSpPr>
          <p:nvPr/>
        </p:nvSpPr>
        <p:spPr bwMode="auto">
          <a:xfrm>
            <a:off x="4946650" y="4156075"/>
            <a:ext cx="1636713" cy="304800"/>
          </a:xfrm>
          <a:prstGeom prst="rect">
            <a:avLst/>
          </a:prstGeom>
          <a:noFill/>
          <a:ln w="9525">
            <a:noFill/>
            <a:miter lim="800000"/>
            <a:headEnd/>
            <a:tailEnd/>
          </a:ln>
        </p:spPr>
        <p:txBody>
          <a:bodyPr wrap="none">
            <a:spAutoFit/>
          </a:bodyPr>
          <a:lstStyle/>
          <a:p>
            <a:r>
              <a:rPr lang="es-ES_tradnl" sz="1400" b="1">
                <a:sym typeface="Symbol" pitchFamily="18" charset="2"/>
              </a:rPr>
              <a:t></a:t>
            </a:r>
            <a:r>
              <a:rPr lang="es-ES_tradnl" sz="1400" b="1" baseline="-25000">
                <a:sym typeface="Symbol" pitchFamily="18" charset="2"/>
              </a:rPr>
              <a:t>3</a:t>
            </a:r>
            <a:r>
              <a:rPr lang="es-ES" sz="1400" b="1">
                <a:sym typeface="Symbol" pitchFamily="18" charset="2"/>
              </a:rPr>
              <a:t> </a:t>
            </a:r>
            <a:r>
              <a:rPr lang="es-ES" sz="1400" b="1"/>
              <a:t>STM-16 Sevilla</a:t>
            </a:r>
          </a:p>
        </p:txBody>
      </p:sp>
      <p:sp>
        <p:nvSpPr>
          <p:cNvPr id="186387" name="Text Box 24"/>
          <p:cNvSpPr txBox="1">
            <a:spLocks noChangeArrowheads="1"/>
          </p:cNvSpPr>
          <p:nvPr/>
        </p:nvSpPr>
        <p:spPr bwMode="auto">
          <a:xfrm>
            <a:off x="4946650" y="4421188"/>
            <a:ext cx="1646238" cy="304800"/>
          </a:xfrm>
          <a:prstGeom prst="rect">
            <a:avLst/>
          </a:prstGeom>
          <a:noFill/>
          <a:ln w="9525">
            <a:noFill/>
            <a:miter lim="800000"/>
            <a:headEnd/>
            <a:tailEnd/>
          </a:ln>
        </p:spPr>
        <p:txBody>
          <a:bodyPr wrap="none">
            <a:spAutoFit/>
          </a:bodyPr>
          <a:lstStyle/>
          <a:p>
            <a:r>
              <a:rPr lang="es-ES_tradnl" sz="1400" b="1">
                <a:sym typeface="Symbol" pitchFamily="18" charset="2"/>
              </a:rPr>
              <a:t></a:t>
            </a:r>
            <a:r>
              <a:rPr lang="es-ES_tradnl" sz="1400" b="1" baseline="-25000">
                <a:sym typeface="Symbol" pitchFamily="18" charset="2"/>
              </a:rPr>
              <a:t>4</a:t>
            </a:r>
            <a:r>
              <a:rPr lang="es-ES" sz="1400" b="1">
                <a:sym typeface="Symbol" pitchFamily="18" charset="2"/>
              </a:rPr>
              <a:t> </a:t>
            </a:r>
            <a:r>
              <a:rPr lang="es-ES" sz="1400" b="1"/>
              <a:t>STM-4   Murcia</a:t>
            </a:r>
          </a:p>
        </p:txBody>
      </p:sp>
      <p:sp>
        <p:nvSpPr>
          <p:cNvPr id="186388" name="Text Box 25"/>
          <p:cNvSpPr txBox="1">
            <a:spLocks noChangeArrowheads="1"/>
          </p:cNvSpPr>
          <p:nvPr/>
        </p:nvSpPr>
        <p:spPr bwMode="auto">
          <a:xfrm>
            <a:off x="4946650" y="4703763"/>
            <a:ext cx="2100263" cy="304800"/>
          </a:xfrm>
          <a:prstGeom prst="rect">
            <a:avLst/>
          </a:prstGeom>
          <a:noFill/>
          <a:ln w="9525">
            <a:noFill/>
            <a:miter lim="800000"/>
            <a:headEnd/>
            <a:tailEnd/>
          </a:ln>
        </p:spPr>
        <p:txBody>
          <a:bodyPr wrap="none">
            <a:spAutoFit/>
          </a:bodyPr>
          <a:lstStyle/>
          <a:p>
            <a:r>
              <a:rPr lang="es-ES_tradnl" sz="1400" b="1">
                <a:sym typeface="Symbol" pitchFamily="18" charset="2"/>
              </a:rPr>
              <a:t></a:t>
            </a:r>
            <a:r>
              <a:rPr lang="es-ES_tradnl" sz="1400" b="1" baseline="-25000">
                <a:sym typeface="Symbol" pitchFamily="18" charset="2"/>
              </a:rPr>
              <a:t>5</a:t>
            </a:r>
            <a:r>
              <a:rPr lang="es-ES" sz="1400" b="1">
                <a:sym typeface="Symbol" pitchFamily="18" charset="2"/>
              </a:rPr>
              <a:t> </a:t>
            </a:r>
            <a:r>
              <a:rPr lang="es-ES" sz="1400" b="1"/>
              <a:t>STM-1   Palma de M.</a:t>
            </a:r>
          </a:p>
        </p:txBody>
      </p:sp>
      <p:sp>
        <p:nvSpPr>
          <p:cNvPr id="186389" name="Line 26"/>
          <p:cNvSpPr>
            <a:spLocks noChangeShapeType="1"/>
          </p:cNvSpPr>
          <p:nvPr/>
        </p:nvSpPr>
        <p:spPr bwMode="auto">
          <a:xfrm flipH="1">
            <a:off x="3995738" y="3771900"/>
            <a:ext cx="936625" cy="0"/>
          </a:xfrm>
          <a:prstGeom prst="line">
            <a:avLst/>
          </a:prstGeom>
          <a:noFill/>
          <a:ln w="9525">
            <a:solidFill>
              <a:schemeClr val="tx1"/>
            </a:solidFill>
            <a:round/>
            <a:headEnd/>
            <a:tailEnd type="triangle" w="med" len="med"/>
          </a:ln>
        </p:spPr>
        <p:txBody>
          <a:bodyPr/>
          <a:lstStyle/>
          <a:p>
            <a:endParaRPr lang="es-ES"/>
          </a:p>
        </p:txBody>
      </p:sp>
      <p:sp>
        <p:nvSpPr>
          <p:cNvPr id="186390" name="Line 27"/>
          <p:cNvSpPr>
            <a:spLocks noChangeShapeType="1"/>
          </p:cNvSpPr>
          <p:nvPr/>
        </p:nvSpPr>
        <p:spPr bwMode="auto">
          <a:xfrm flipH="1">
            <a:off x="4140200" y="4010025"/>
            <a:ext cx="792163" cy="0"/>
          </a:xfrm>
          <a:prstGeom prst="line">
            <a:avLst/>
          </a:prstGeom>
          <a:noFill/>
          <a:ln w="9525">
            <a:solidFill>
              <a:schemeClr val="tx1"/>
            </a:solidFill>
            <a:round/>
            <a:headEnd/>
            <a:tailEnd type="triangle" w="med" len="med"/>
          </a:ln>
        </p:spPr>
        <p:txBody>
          <a:bodyPr/>
          <a:lstStyle/>
          <a:p>
            <a:endParaRPr lang="es-ES"/>
          </a:p>
        </p:txBody>
      </p:sp>
      <p:sp>
        <p:nvSpPr>
          <p:cNvPr id="186391" name="Line 28"/>
          <p:cNvSpPr>
            <a:spLocks noChangeShapeType="1"/>
          </p:cNvSpPr>
          <p:nvPr/>
        </p:nvSpPr>
        <p:spPr bwMode="auto">
          <a:xfrm flipH="1">
            <a:off x="4284663" y="4278313"/>
            <a:ext cx="647700" cy="0"/>
          </a:xfrm>
          <a:prstGeom prst="line">
            <a:avLst/>
          </a:prstGeom>
          <a:noFill/>
          <a:ln w="9525">
            <a:solidFill>
              <a:schemeClr val="tx1"/>
            </a:solidFill>
            <a:round/>
            <a:headEnd/>
            <a:tailEnd type="triangle" w="med" len="med"/>
          </a:ln>
        </p:spPr>
        <p:txBody>
          <a:bodyPr/>
          <a:lstStyle/>
          <a:p>
            <a:endParaRPr lang="es-ES"/>
          </a:p>
        </p:txBody>
      </p:sp>
      <p:sp>
        <p:nvSpPr>
          <p:cNvPr id="186392" name="Line 29"/>
          <p:cNvSpPr>
            <a:spLocks noChangeShapeType="1"/>
          </p:cNvSpPr>
          <p:nvPr/>
        </p:nvSpPr>
        <p:spPr bwMode="auto">
          <a:xfrm flipH="1">
            <a:off x="4429125" y="4543425"/>
            <a:ext cx="503238" cy="0"/>
          </a:xfrm>
          <a:prstGeom prst="line">
            <a:avLst/>
          </a:prstGeom>
          <a:noFill/>
          <a:ln w="9525">
            <a:solidFill>
              <a:schemeClr val="tx1"/>
            </a:solidFill>
            <a:round/>
            <a:headEnd/>
            <a:tailEnd type="triangle" w="med" len="med"/>
          </a:ln>
        </p:spPr>
        <p:txBody>
          <a:bodyPr/>
          <a:lstStyle/>
          <a:p>
            <a:endParaRPr lang="es-ES"/>
          </a:p>
        </p:txBody>
      </p:sp>
      <p:sp>
        <p:nvSpPr>
          <p:cNvPr id="186393" name="Line 30"/>
          <p:cNvSpPr>
            <a:spLocks noChangeShapeType="1"/>
          </p:cNvSpPr>
          <p:nvPr/>
        </p:nvSpPr>
        <p:spPr bwMode="auto">
          <a:xfrm flipH="1">
            <a:off x="4572000" y="4826000"/>
            <a:ext cx="360363" cy="0"/>
          </a:xfrm>
          <a:prstGeom prst="line">
            <a:avLst/>
          </a:prstGeom>
          <a:noFill/>
          <a:ln w="9525">
            <a:solidFill>
              <a:schemeClr val="tx1"/>
            </a:solidFill>
            <a:round/>
            <a:headEnd/>
            <a:tailEnd type="triangle" w="med" len="med"/>
          </a:ln>
        </p:spPr>
        <p:txBody>
          <a:bodyPr/>
          <a:lstStyle/>
          <a:p>
            <a:endParaRPr lang="es-ES"/>
          </a:p>
        </p:txBody>
      </p:sp>
      <p:sp>
        <p:nvSpPr>
          <p:cNvPr id="186394" name="Text Box 31"/>
          <p:cNvSpPr txBox="1">
            <a:spLocks noChangeArrowheads="1"/>
          </p:cNvSpPr>
          <p:nvPr/>
        </p:nvSpPr>
        <p:spPr bwMode="auto">
          <a:xfrm>
            <a:off x="1095375" y="404813"/>
            <a:ext cx="7077075" cy="946150"/>
          </a:xfrm>
          <a:prstGeom prst="rect">
            <a:avLst/>
          </a:prstGeom>
          <a:noFill/>
          <a:ln w="9525">
            <a:noFill/>
            <a:miter lim="800000"/>
            <a:headEnd/>
            <a:tailEnd/>
          </a:ln>
        </p:spPr>
        <p:txBody>
          <a:bodyPr>
            <a:spAutoFit/>
          </a:bodyPr>
          <a:lstStyle/>
          <a:p>
            <a:pPr algn="ctr"/>
            <a:r>
              <a:rPr lang="es-ES" sz="2800"/>
              <a:t>Esquema de la conexión óptica de RedIRIS en la Comunidad Valenciana</a:t>
            </a:r>
          </a:p>
        </p:txBody>
      </p:sp>
      <p:sp>
        <p:nvSpPr>
          <p:cNvPr id="186395" name="Line 32"/>
          <p:cNvSpPr>
            <a:spLocks noChangeShapeType="1"/>
          </p:cNvSpPr>
          <p:nvPr/>
        </p:nvSpPr>
        <p:spPr bwMode="auto">
          <a:xfrm>
            <a:off x="1042988" y="5805488"/>
            <a:ext cx="792162" cy="0"/>
          </a:xfrm>
          <a:prstGeom prst="line">
            <a:avLst/>
          </a:prstGeom>
          <a:noFill/>
          <a:ln w="25400">
            <a:solidFill>
              <a:srgbClr val="FF0000"/>
            </a:solidFill>
            <a:round/>
            <a:headEnd/>
            <a:tailEnd/>
          </a:ln>
        </p:spPr>
        <p:txBody>
          <a:bodyPr/>
          <a:lstStyle/>
          <a:p>
            <a:endParaRPr lang="es-ES"/>
          </a:p>
        </p:txBody>
      </p:sp>
      <p:sp>
        <p:nvSpPr>
          <p:cNvPr id="186396" name="Text Box 33"/>
          <p:cNvSpPr txBox="1">
            <a:spLocks noChangeArrowheads="1"/>
          </p:cNvSpPr>
          <p:nvPr/>
        </p:nvSpPr>
        <p:spPr bwMode="auto">
          <a:xfrm>
            <a:off x="1835150" y="5661025"/>
            <a:ext cx="1168400" cy="304800"/>
          </a:xfrm>
          <a:prstGeom prst="rect">
            <a:avLst/>
          </a:prstGeom>
          <a:noFill/>
          <a:ln w="9525">
            <a:noFill/>
            <a:miter lim="800000"/>
            <a:headEnd/>
            <a:tailEnd/>
          </a:ln>
        </p:spPr>
        <p:txBody>
          <a:bodyPr wrap="none">
            <a:spAutoFit/>
          </a:bodyPr>
          <a:lstStyle/>
          <a:p>
            <a:r>
              <a:rPr lang="es-ES" sz="1400" b="1"/>
              <a:t>Fibra activa</a:t>
            </a:r>
          </a:p>
        </p:txBody>
      </p:sp>
      <p:sp>
        <p:nvSpPr>
          <p:cNvPr id="186397" name="Line 34"/>
          <p:cNvSpPr>
            <a:spLocks noChangeShapeType="1"/>
          </p:cNvSpPr>
          <p:nvPr/>
        </p:nvSpPr>
        <p:spPr bwMode="auto">
          <a:xfrm>
            <a:off x="1042988" y="6165850"/>
            <a:ext cx="792162" cy="0"/>
          </a:xfrm>
          <a:prstGeom prst="line">
            <a:avLst/>
          </a:prstGeom>
          <a:noFill/>
          <a:ln w="25400">
            <a:solidFill>
              <a:srgbClr val="00FF00"/>
            </a:solidFill>
            <a:round/>
            <a:headEnd/>
            <a:tailEnd/>
          </a:ln>
        </p:spPr>
        <p:txBody>
          <a:bodyPr/>
          <a:lstStyle/>
          <a:p>
            <a:endParaRPr lang="es-ES"/>
          </a:p>
        </p:txBody>
      </p:sp>
      <p:sp>
        <p:nvSpPr>
          <p:cNvPr id="186398" name="Text Box 35"/>
          <p:cNvSpPr txBox="1">
            <a:spLocks noChangeArrowheads="1"/>
          </p:cNvSpPr>
          <p:nvPr/>
        </p:nvSpPr>
        <p:spPr bwMode="auto">
          <a:xfrm>
            <a:off x="1835150" y="5972175"/>
            <a:ext cx="1554163" cy="304800"/>
          </a:xfrm>
          <a:prstGeom prst="rect">
            <a:avLst/>
          </a:prstGeom>
          <a:noFill/>
          <a:ln w="9525">
            <a:noFill/>
            <a:miter lim="800000"/>
            <a:headEnd/>
            <a:tailEnd/>
          </a:ln>
        </p:spPr>
        <p:txBody>
          <a:bodyPr wrap="none">
            <a:spAutoFit/>
          </a:bodyPr>
          <a:lstStyle/>
          <a:p>
            <a:r>
              <a:rPr lang="es-ES" sz="1400" b="1"/>
              <a:t>Fibra de reserva</a:t>
            </a:r>
          </a:p>
        </p:txBody>
      </p:sp>
      <p:sp>
        <p:nvSpPr>
          <p:cNvPr id="186399" name="Line 36"/>
          <p:cNvSpPr>
            <a:spLocks noChangeShapeType="1"/>
          </p:cNvSpPr>
          <p:nvPr/>
        </p:nvSpPr>
        <p:spPr bwMode="auto">
          <a:xfrm>
            <a:off x="2430463" y="3327400"/>
            <a:ext cx="1409700" cy="1588"/>
          </a:xfrm>
          <a:prstGeom prst="line">
            <a:avLst/>
          </a:prstGeom>
          <a:noFill/>
          <a:ln w="25400">
            <a:solidFill>
              <a:srgbClr val="FF0000"/>
            </a:solidFill>
            <a:round/>
            <a:headEnd/>
            <a:tailEnd type="triangle" w="med" len="med"/>
          </a:ln>
        </p:spPr>
        <p:txBody>
          <a:bodyPr/>
          <a:lstStyle/>
          <a:p>
            <a:endParaRPr lang="es-ES"/>
          </a:p>
        </p:txBody>
      </p:sp>
      <p:sp>
        <p:nvSpPr>
          <p:cNvPr id="186400" name="Line 37"/>
          <p:cNvSpPr>
            <a:spLocks noChangeShapeType="1"/>
          </p:cNvSpPr>
          <p:nvPr/>
        </p:nvSpPr>
        <p:spPr bwMode="auto">
          <a:xfrm flipV="1">
            <a:off x="2627313" y="3357563"/>
            <a:ext cx="360362" cy="358775"/>
          </a:xfrm>
          <a:prstGeom prst="line">
            <a:avLst/>
          </a:prstGeom>
          <a:noFill/>
          <a:ln w="9525">
            <a:solidFill>
              <a:schemeClr val="tx1"/>
            </a:solidFill>
            <a:round/>
            <a:headEnd/>
            <a:tailEnd type="triangle" w="med" len="med"/>
          </a:ln>
        </p:spPr>
        <p:txBody>
          <a:bodyPr/>
          <a:lstStyle/>
          <a:p>
            <a:endParaRPr lang="es-ES"/>
          </a:p>
        </p:txBody>
      </p:sp>
      <p:sp>
        <p:nvSpPr>
          <p:cNvPr id="186401" name="Text Box 38"/>
          <p:cNvSpPr txBox="1">
            <a:spLocks noChangeArrowheads="1"/>
          </p:cNvSpPr>
          <p:nvPr/>
        </p:nvSpPr>
        <p:spPr bwMode="auto">
          <a:xfrm>
            <a:off x="250825" y="3711575"/>
            <a:ext cx="3313113" cy="730250"/>
          </a:xfrm>
          <a:prstGeom prst="rect">
            <a:avLst/>
          </a:prstGeom>
          <a:noFill/>
          <a:ln w="9525">
            <a:noFill/>
            <a:miter lim="800000"/>
            <a:headEnd/>
            <a:tailEnd/>
          </a:ln>
        </p:spPr>
        <p:txBody>
          <a:bodyPr>
            <a:spAutoFit/>
          </a:bodyPr>
          <a:lstStyle/>
          <a:p>
            <a:pPr algn="ctr"/>
            <a:r>
              <a:rPr lang="es-ES" sz="1400"/>
              <a:t>Esta fibra (alquilada a Iberdrola) transporta simultáneamente múltiples lambdas</a:t>
            </a:r>
          </a:p>
        </p:txBody>
      </p:sp>
      <p:sp>
        <p:nvSpPr>
          <p:cNvPr id="186402" name="Text Box 39"/>
          <p:cNvSpPr txBox="1">
            <a:spLocks noChangeArrowheads="1"/>
          </p:cNvSpPr>
          <p:nvPr/>
        </p:nvSpPr>
        <p:spPr bwMode="auto">
          <a:xfrm>
            <a:off x="5435600" y="2171700"/>
            <a:ext cx="2792413" cy="825500"/>
          </a:xfrm>
          <a:prstGeom prst="rect">
            <a:avLst/>
          </a:prstGeom>
          <a:noFill/>
          <a:ln w="9525">
            <a:noFill/>
            <a:miter lim="800000"/>
            <a:headEnd/>
            <a:tailEnd/>
          </a:ln>
        </p:spPr>
        <p:txBody>
          <a:bodyPr wrap="none">
            <a:spAutoFit/>
          </a:bodyPr>
          <a:lstStyle/>
          <a:p>
            <a:pPr algn="ctr"/>
            <a:r>
              <a:rPr lang="es-ES_tradnl" b="1"/>
              <a:t>L’Eliana</a:t>
            </a:r>
          </a:p>
          <a:p>
            <a:pPr algn="ctr"/>
            <a:r>
              <a:rPr lang="es-ES_tradnl" b="1"/>
              <a:t>(Centro de transformación</a:t>
            </a:r>
          </a:p>
          <a:p>
            <a:pPr algn="ctr"/>
            <a:r>
              <a:rPr lang="es-ES_tradnl" b="1"/>
              <a:t>de Red Eléctrica Española)</a:t>
            </a:r>
            <a:endParaRPr lang="es-ES" b="1"/>
          </a:p>
        </p:txBody>
      </p:sp>
      <p:sp>
        <p:nvSpPr>
          <p:cNvPr id="186403" name="Text Box 40"/>
          <p:cNvSpPr txBox="1">
            <a:spLocks noChangeArrowheads="1"/>
          </p:cNvSpPr>
          <p:nvPr/>
        </p:nvSpPr>
        <p:spPr bwMode="auto">
          <a:xfrm>
            <a:off x="3768725" y="2349500"/>
            <a:ext cx="1120775" cy="581025"/>
          </a:xfrm>
          <a:prstGeom prst="rect">
            <a:avLst/>
          </a:prstGeom>
          <a:noFill/>
          <a:ln w="9525">
            <a:noFill/>
            <a:miter lim="800000"/>
            <a:headEnd/>
            <a:tailEnd/>
          </a:ln>
        </p:spPr>
        <p:txBody>
          <a:bodyPr wrap="none">
            <a:spAutoFit/>
          </a:bodyPr>
          <a:lstStyle/>
          <a:p>
            <a:pPr algn="ctr"/>
            <a:r>
              <a:rPr lang="es-ES_tradnl" b="1"/>
              <a:t>Burjassot</a:t>
            </a:r>
          </a:p>
          <a:p>
            <a:pPr algn="ctr"/>
            <a:r>
              <a:rPr lang="es-ES_tradnl" b="1"/>
              <a:t>(SIUV)</a:t>
            </a:r>
            <a:endParaRPr lang="es-ES" b="1"/>
          </a:p>
        </p:txBody>
      </p:sp>
      <p:sp>
        <p:nvSpPr>
          <p:cNvPr id="186404" name="Text Box 41"/>
          <p:cNvSpPr txBox="1">
            <a:spLocks noChangeArrowheads="1"/>
          </p:cNvSpPr>
          <p:nvPr/>
        </p:nvSpPr>
        <p:spPr bwMode="auto">
          <a:xfrm>
            <a:off x="558800" y="2060575"/>
            <a:ext cx="2792413" cy="825500"/>
          </a:xfrm>
          <a:prstGeom prst="rect">
            <a:avLst/>
          </a:prstGeom>
          <a:noFill/>
          <a:ln w="9525">
            <a:noFill/>
            <a:miter lim="800000"/>
            <a:headEnd/>
            <a:tailEnd/>
          </a:ln>
        </p:spPr>
        <p:txBody>
          <a:bodyPr wrap="none">
            <a:spAutoFit/>
          </a:bodyPr>
          <a:lstStyle/>
          <a:p>
            <a:pPr algn="ctr"/>
            <a:r>
              <a:rPr lang="es-ES_tradnl" b="1"/>
              <a:t>Carcagente</a:t>
            </a:r>
          </a:p>
          <a:p>
            <a:pPr algn="ctr"/>
            <a:r>
              <a:rPr lang="es-ES_tradnl" b="1"/>
              <a:t>(Centro de transformación</a:t>
            </a:r>
          </a:p>
          <a:p>
            <a:pPr algn="ctr"/>
            <a:r>
              <a:rPr lang="es-ES_tradnl" b="1"/>
              <a:t>de Red Eléctrica Española)</a:t>
            </a:r>
            <a:endParaRPr lang="es-ES" b="1"/>
          </a:p>
        </p:txBody>
      </p:sp>
      <p:sp>
        <p:nvSpPr>
          <p:cNvPr id="46" name="45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95</a:t>
            </a:fld>
            <a:endParaRPr lang="es-E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5" name="Picture 2" descr="Equipos WDM Albura (detalle 2)"/>
          <p:cNvPicPr>
            <a:picLocks noChangeAspect="1" noChangeArrowheads="1"/>
          </p:cNvPicPr>
          <p:nvPr/>
        </p:nvPicPr>
        <p:blipFill>
          <a:blip r:embed="rId3" cstate="print"/>
          <a:srcRect/>
          <a:stretch>
            <a:fillRect/>
          </a:stretch>
        </p:blipFill>
        <p:spPr bwMode="auto">
          <a:xfrm>
            <a:off x="277813" y="800100"/>
            <a:ext cx="8586787" cy="5724525"/>
          </a:xfrm>
          <a:prstGeom prst="rect">
            <a:avLst/>
          </a:prstGeom>
          <a:noFill/>
          <a:ln w="9525">
            <a:noFill/>
            <a:miter lim="800000"/>
            <a:headEnd/>
            <a:tailEnd/>
          </a:ln>
        </p:spPr>
      </p:pic>
      <p:sp>
        <p:nvSpPr>
          <p:cNvPr id="187396" name="Text Box 3"/>
          <p:cNvSpPr txBox="1">
            <a:spLocks noChangeArrowheads="1"/>
          </p:cNvSpPr>
          <p:nvPr/>
        </p:nvSpPr>
        <p:spPr bwMode="auto">
          <a:xfrm>
            <a:off x="1385888" y="187325"/>
            <a:ext cx="5922962" cy="519113"/>
          </a:xfrm>
          <a:prstGeom prst="rect">
            <a:avLst/>
          </a:prstGeom>
          <a:noFill/>
          <a:ln w="9525">
            <a:noFill/>
            <a:miter lim="800000"/>
            <a:headEnd/>
            <a:tailEnd/>
          </a:ln>
        </p:spPr>
        <p:txBody>
          <a:bodyPr wrap="none">
            <a:spAutoFit/>
          </a:bodyPr>
          <a:lstStyle/>
          <a:p>
            <a:r>
              <a:rPr lang="es-ES" sz="2800"/>
              <a:t>ADM óptico de RedIRIS en Valencia</a:t>
            </a:r>
          </a:p>
        </p:txBody>
      </p:sp>
      <p:sp>
        <p:nvSpPr>
          <p:cNvPr id="187397" name="Line 4"/>
          <p:cNvSpPr>
            <a:spLocks noChangeShapeType="1"/>
          </p:cNvSpPr>
          <p:nvPr/>
        </p:nvSpPr>
        <p:spPr bwMode="auto">
          <a:xfrm>
            <a:off x="1763713" y="4454525"/>
            <a:ext cx="1439862" cy="287338"/>
          </a:xfrm>
          <a:prstGeom prst="line">
            <a:avLst/>
          </a:prstGeom>
          <a:noFill/>
          <a:ln w="25400">
            <a:solidFill>
              <a:srgbClr val="FF0000"/>
            </a:solidFill>
            <a:round/>
            <a:headEnd/>
            <a:tailEnd type="triangle" w="med" len="med"/>
          </a:ln>
        </p:spPr>
        <p:txBody>
          <a:bodyPr/>
          <a:lstStyle/>
          <a:p>
            <a:endParaRPr lang="es-ES"/>
          </a:p>
        </p:txBody>
      </p:sp>
      <p:sp>
        <p:nvSpPr>
          <p:cNvPr id="187398" name="Line 5"/>
          <p:cNvSpPr>
            <a:spLocks noChangeShapeType="1"/>
          </p:cNvSpPr>
          <p:nvPr/>
        </p:nvSpPr>
        <p:spPr bwMode="auto">
          <a:xfrm>
            <a:off x="2484438" y="4310063"/>
            <a:ext cx="1079500" cy="431800"/>
          </a:xfrm>
          <a:prstGeom prst="line">
            <a:avLst/>
          </a:prstGeom>
          <a:noFill/>
          <a:ln w="25400">
            <a:solidFill>
              <a:srgbClr val="FF0000"/>
            </a:solidFill>
            <a:round/>
            <a:headEnd/>
            <a:tailEnd type="triangle" w="med" len="med"/>
          </a:ln>
        </p:spPr>
        <p:txBody>
          <a:bodyPr/>
          <a:lstStyle/>
          <a:p>
            <a:endParaRPr lang="es-ES"/>
          </a:p>
        </p:txBody>
      </p:sp>
      <p:sp>
        <p:nvSpPr>
          <p:cNvPr id="187399" name="Line 6"/>
          <p:cNvSpPr>
            <a:spLocks noChangeShapeType="1"/>
          </p:cNvSpPr>
          <p:nvPr/>
        </p:nvSpPr>
        <p:spPr bwMode="auto">
          <a:xfrm>
            <a:off x="3203575" y="4310063"/>
            <a:ext cx="647700" cy="431800"/>
          </a:xfrm>
          <a:prstGeom prst="line">
            <a:avLst/>
          </a:prstGeom>
          <a:noFill/>
          <a:ln w="25400">
            <a:solidFill>
              <a:srgbClr val="FF0000"/>
            </a:solidFill>
            <a:round/>
            <a:headEnd/>
            <a:tailEnd type="triangle" w="med" len="med"/>
          </a:ln>
        </p:spPr>
        <p:txBody>
          <a:bodyPr/>
          <a:lstStyle/>
          <a:p>
            <a:endParaRPr lang="es-ES"/>
          </a:p>
        </p:txBody>
      </p:sp>
      <p:sp>
        <p:nvSpPr>
          <p:cNvPr id="187400" name="Line 7"/>
          <p:cNvSpPr>
            <a:spLocks noChangeShapeType="1"/>
          </p:cNvSpPr>
          <p:nvPr/>
        </p:nvSpPr>
        <p:spPr bwMode="auto">
          <a:xfrm>
            <a:off x="4067175" y="4238625"/>
            <a:ext cx="73025" cy="503238"/>
          </a:xfrm>
          <a:prstGeom prst="line">
            <a:avLst/>
          </a:prstGeom>
          <a:noFill/>
          <a:ln w="25400">
            <a:solidFill>
              <a:srgbClr val="FF0000"/>
            </a:solidFill>
            <a:round/>
            <a:headEnd/>
            <a:tailEnd type="triangle" w="med" len="med"/>
          </a:ln>
        </p:spPr>
        <p:txBody>
          <a:bodyPr/>
          <a:lstStyle/>
          <a:p>
            <a:endParaRPr lang="es-ES"/>
          </a:p>
        </p:txBody>
      </p:sp>
      <p:sp>
        <p:nvSpPr>
          <p:cNvPr id="187401" name="Line 8"/>
          <p:cNvSpPr>
            <a:spLocks noChangeShapeType="1"/>
          </p:cNvSpPr>
          <p:nvPr/>
        </p:nvSpPr>
        <p:spPr bwMode="auto">
          <a:xfrm flipH="1">
            <a:off x="4787900" y="4310063"/>
            <a:ext cx="1008063" cy="431800"/>
          </a:xfrm>
          <a:prstGeom prst="line">
            <a:avLst/>
          </a:prstGeom>
          <a:noFill/>
          <a:ln w="25400">
            <a:solidFill>
              <a:srgbClr val="FF0000"/>
            </a:solidFill>
            <a:round/>
            <a:headEnd/>
            <a:tailEnd type="triangle" w="med" len="med"/>
          </a:ln>
        </p:spPr>
        <p:txBody>
          <a:bodyPr/>
          <a:lstStyle/>
          <a:p>
            <a:endParaRPr lang="es-ES"/>
          </a:p>
        </p:txBody>
      </p:sp>
      <p:sp>
        <p:nvSpPr>
          <p:cNvPr id="187402" name="Line 9"/>
          <p:cNvSpPr>
            <a:spLocks noChangeShapeType="1"/>
          </p:cNvSpPr>
          <p:nvPr/>
        </p:nvSpPr>
        <p:spPr bwMode="auto">
          <a:xfrm flipH="1">
            <a:off x="4427538" y="4238625"/>
            <a:ext cx="576262" cy="503238"/>
          </a:xfrm>
          <a:prstGeom prst="line">
            <a:avLst/>
          </a:prstGeom>
          <a:noFill/>
          <a:ln w="25400">
            <a:solidFill>
              <a:srgbClr val="FF0000"/>
            </a:solidFill>
            <a:round/>
            <a:headEnd/>
            <a:tailEnd type="triangle" w="med" len="med"/>
          </a:ln>
        </p:spPr>
        <p:txBody>
          <a:bodyPr/>
          <a:lstStyle/>
          <a:p>
            <a:endParaRPr lang="es-ES"/>
          </a:p>
        </p:txBody>
      </p:sp>
      <p:sp>
        <p:nvSpPr>
          <p:cNvPr id="187403" name="Line 10"/>
          <p:cNvSpPr>
            <a:spLocks noChangeShapeType="1"/>
          </p:cNvSpPr>
          <p:nvPr/>
        </p:nvSpPr>
        <p:spPr bwMode="auto">
          <a:xfrm flipH="1">
            <a:off x="6443663" y="4238625"/>
            <a:ext cx="73025" cy="503238"/>
          </a:xfrm>
          <a:prstGeom prst="line">
            <a:avLst/>
          </a:prstGeom>
          <a:noFill/>
          <a:ln w="25400">
            <a:solidFill>
              <a:srgbClr val="FF0000"/>
            </a:solidFill>
            <a:round/>
            <a:headEnd/>
            <a:tailEnd type="triangle" w="med" len="med"/>
          </a:ln>
        </p:spPr>
        <p:txBody>
          <a:bodyPr/>
          <a:lstStyle/>
          <a:p>
            <a:endParaRPr lang="es-ES"/>
          </a:p>
        </p:txBody>
      </p:sp>
      <p:sp>
        <p:nvSpPr>
          <p:cNvPr id="187404" name="Text Box 11"/>
          <p:cNvSpPr txBox="1">
            <a:spLocks noChangeArrowheads="1"/>
          </p:cNvSpPr>
          <p:nvPr/>
        </p:nvSpPr>
        <p:spPr bwMode="auto">
          <a:xfrm>
            <a:off x="6443663" y="4005263"/>
            <a:ext cx="1209675" cy="304800"/>
          </a:xfrm>
          <a:prstGeom prst="rect">
            <a:avLst/>
          </a:prstGeom>
          <a:solidFill>
            <a:schemeClr val="bg1"/>
          </a:solidFill>
          <a:ln w="9525">
            <a:noFill/>
            <a:miter lim="800000"/>
            <a:headEnd/>
            <a:tailEnd/>
          </a:ln>
        </p:spPr>
        <p:txBody>
          <a:bodyPr wrap="none">
            <a:spAutoFit/>
          </a:bodyPr>
          <a:lstStyle/>
          <a:p>
            <a:r>
              <a:rPr lang="es-ES" sz="1400" b="1"/>
              <a:t>Palma de M.</a:t>
            </a:r>
          </a:p>
        </p:txBody>
      </p:sp>
      <p:sp>
        <p:nvSpPr>
          <p:cNvPr id="187405" name="Text Box 12"/>
          <p:cNvSpPr txBox="1">
            <a:spLocks noChangeArrowheads="1"/>
          </p:cNvSpPr>
          <p:nvPr/>
        </p:nvSpPr>
        <p:spPr bwMode="auto">
          <a:xfrm>
            <a:off x="5580063" y="4022725"/>
            <a:ext cx="755650" cy="304800"/>
          </a:xfrm>
          <a:prstGeom prst="rect">
            <a:avLst/>
          </a:prstGeom>
          <a:solidFill>
            <a:schemeClr val="bg1"/>
          </a:solidFill>
          <a:ln w="9525">
            <a:noFill/>
            <a:miter lim="800000"/>
            <a:headEnd/>
            <a:tailEnd/>
          </a:ln>
        </p:spPr>
        <p:txBody>
          <a:bodyPr wrap="none">
            <a:spAutoFit/>
          </a:bodyPr>
          <a:lstStyle/>
          <a:p>
            <a:r>
              <a:rPr lang="es-ES" sz="1400" b="1"/>
              <a:t>Murcia</a:t>
            </a:r>
          </a:p>
        </p:txBody>
      </p:sp>
      <p:sp>
        <p:nvSpPr>
          <p:cNvPr id="187406" name="Text Box 13"/>
          <p:cNvSpPr txBox="1">
            <a:spLocks noChangeArrowheads="1"/>
          </p:cNvSpPr>
          <p:nvPr/>
        </p:nvSpPr>
        <p:spPr bwMode="auto">
          <a:xfrm>
            <a:off x="4716463" y="4022725"/>
            <a:ext cx="746125" cy="304800"/>
          </a:xfrm>
          <a:prstGeom prst="rect">
            <a:avLst/>
          </a:prstGeom>
          <a:solidFill>
            <a:schemeClr val="bg1"/>
          </a:solidFill>
          <a:ln w="9525">
            <a:noFill/>
            <a:miter lim="800000"/>
            <a:headEnd/>
            <a:tailEnd/>
          </a:ln>
        </p:spPr>
        <p:txBody>
          <a:bodyPr wrap="none">
            <a:spAutoFit/>
          </a:bodyPr>
          <a:lstStyle/>
          <a:p>
            <a:r>
              <a:rPr lang="es-ES" sz="1400" b="1"/>
              <a:t>Sevilla</a:t>
            </a:r>
          </a:p>
        </p:txBody>
      </p:sp>
      <p:sp>
        <p:nvSpPr>
          <p:cNvPr id="187407" name="Text Box 14"/>
          <p:cNvSpPr txBox="1">
            <a:spLocks noChangeArrowheads="1"/>
          </p:cNvSpPr>
          <p:nvPr/>
        </p:nvSpPr>
        <p:spPr bwMode="auto">
          <a:xfrm>
            <a:off x="3563938" y="4005263"/>
            <a:ext cx="1041400" cy="304800"/>
          </a:xfrm>
          <a:prstGeom prst="rect">
            <a:avLst/>
          </a:prstGeom>
          <a:solidFill>
            <a:schemeClr val="bg1"/>
          </a:solidFill>
          <a:ln w="9525">
            <a:noFill/>
            <a:miter lim="800000"/>
            <a:headEnd/>
            <a:tailEnd/>
          </a:ln>
        </p:spPr>
        <p:txBody>
          <a:bodyPr wrap="none">
            <a:spAutoFit/>
          </a:bodyPr>
          <a:lstStyle/>
          <a:p>
            <a:r>
              <a:rPr lang="es-ES" sz="1400" b="1"/>
              <a:t>Barcelona</a:t>
            </a:r>
          </a:p>
        </p:txBody>
      </p:sp>
      <p:sp>
        <p:nvSpPr>
          <p:cNvPr id="187408" name="Text Box 15"/>
          <p:cNvSpPr txBox="1">
            <a:spLocks noChangeArrowheads="1"/>
          </p:cNvSpPr>
          <p:nvPr/>
        </p:nvSpPr>
        <p:spPr bwMode="auto">
          <a:xfrm>
            <a:off x="2700338" y="4005263"/>
            <a:ext cx="765175" cy="304800"/>
          </a:xfrm>
          <a:prstGeom prst="rect">
            <a:avLst/>
          </a:prstGeom>
          <a:solidFill>
            <a:schemeClr val="bg1"/>
          </a:solidFill>
          <a:ln w="9525">
            <a:noFill/>
            <a:miter lim="800000"/>
            <a:headEnd/>
            <a:tailEnd/>
          </a:ln>
        </p:spPr>
        <p:txBody>
          <a:bodyPr wrap="none">
            <a:spAutoFit/>
          </a:bodyPr>
          <a:lstStyle/>
          <a:p>
            <a:r>
              <a:rPr lang="es-ES" sz="1400" b="1"/>
              <a:t>Madrid</a:t>
            </a:r>
          </a:p>
        </p:txBody>
      </p:sp>
      <p:sp>
        <p:nvSpPr>
          <p:cNvPr id="187409" name="Text Box 16"/>
          <p:cNvSpPr txBox="1">
            <a:spLocks noChangeArrowheads="1"/>
          </p:cNvSpPr>
          <p:nvPr/>
        </p:nvSpPr>
        <p:spPr bwMode="auto">
          <a:xfrm>
            <a:off x="1258888" y="4167188"/>
            <a:ext cx="558800" cy="304800"/>
          </a:xfrm>
          <a:prstGeom prst="rect">
            <a:avLst/>
          </a:prstGeom>
          <a:solidFill>
            <a:schemeClr val="bg1"/>
          </a:solidFill>
          <a:ln w="9525">
            <a:noFill/>
            <a:miter lim="800000"/>
            <a:headEnd/>
            <a:tailEnd/>
          </a:ln>
        </p:spPr>
        <p:txBody>
          <a:bodyPr wrap="none">
            <a:spAutoFit/>
          </a:bodyPr>
          <a:lstStyle/>
          <a:p>
            <a:r>
              <a:rPr lang="es-ES" sz="1400" b="1"/>
              <a:t>Este</a:t>
            </a:r>
          </a:p>
        </p:txBody>
      </p:sp>
      <p:sp>
        <p:nvSpPr>
          <p:cNvPr id="187410" name="Text Box 17"/>
          <p:cNvSpPr txBox="1">
            <a:spLocks noChangeArrowheads="1"/>
          </p:cNvSpPr>
          <p:nvPr/>
        </p:nvSpPr>
        <p:spPr bwMode="auto">
          <a:xfrm>
            <a:off x="1908175" y="4022725"/>
            <a:ext cx="676275" cy="304800"/>
          </a:xfrm>
          <a:prstGeom prst="rect">
            <a:avLst/>
          </a:prstGeom>
          <a:solidFill>
            <a:schemeClr val="bg1"/>
          </a:solidFill>
          <a:ln w="9525">
            <a:noFill/>
            <a:miter lim="800000"/>
            <a:headEnd/>
            <a:tailEnd/>
          </a:ln>
        </p:spPr>
        <p:txBody>
          <a:bodyPr wrap="none">
            <a:spAutoFit/>
          </a:bodyPr>
          <a:lstStyle/>
          <a:p>
            <a:r>
              <a:rPr lang="es-ES" sz="1400" b="1"/>
              <a:t>Oeste</a:t>
            </a:r>
          </a:p>
        </p:txBody>
      </p:sp>
      <p:sp>
        <p:nvSpPr>
          <p:cNvPr id="22" name="21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96</a:t>
            </a:fld>
            <a:endParaRPr lang="es-E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a:xfrm>
            <a:off x="685800" y="609600"/>
            <a:ext cx="7772400" cy="947738"/>
          </a:xfrm>
        </p:spPr>
        <p:txBody>
          <a:bodyPr/>
          <a:lstStyle/>
          <a:p>
            <a:pPr eaLnBrk="1" hangingPunct="1"/>
            <a:r>
              <a:rPr lang="es-ES" smtClean="0"/>
              <a:t>GMPLS</a:t>
            </a:r>
          </a:p>
        </p:txBody>
      </p:sp>
      <p:sp>
        <p:nvSpPr>
          <p:cNvPr id="190468" name="Rectangle 3"/>
          <p:cNvSpPr>
            <a:spLocks noGrp="1" noChangeArrowheads="1"/>
          </p:cNvSpPr>
          <p:nvPr>
            <p:ph type="body" idx="1"/>
          </p:nvPr>
        </p:nvSpPr>
        <p:spPr>
          <a:xfrm>
            <a:off x="685800" y="1628775"/>
            <a:ext cx="7772400" cy="4679950"/>
          </a:xfrm>
        </p:spPr>
        <p:txBody>
          <a:bodyPr/>
          <a:lstStyle/>
          <a:p>
            <a:pPr eaLnBrk="1" hangingPunct="1">
              <a:lnSpc>
                <a:spcPct val="80000"/>
              </a:lnSpc>
            </a:pPr>
            <a:r>
              <a:rPr lang="es-ES" sz="2400" smtClean="0"/>
              <a:t>Conjunto de protocolos desarrollados por el IETF para permitir que los routers IP se comuniquen con equipamiento WDM y SONET/SDH y realicen un enrutado óptimo sobre fibras, longitudes de onda o timeslots concretos</a:t>
            </a:r>
          </a:p>
          <a:p>
            <a:pPr eaLnBrk="1" hangingPunct="1">
              <a:lnSpc>
                <a:spcPct val="80000"/>
              </a:lnSpc>
            </a:pPr>
            <a:r>
              <a:rPr lang="es-ES" sz="2400" smtClean="0"/>
              <a:t>Básicamente es un protocolo de señalización que establece una ruta bajo demanda a través de la infraestructura de transporte, siguiendo las indicaciones de los protocolos de routing</a:t>
            </a:r>
          </a:p>
          <a:p>
            <a:pPr eaLnBrk="1" hangingPunct="1">
              <a:lnSpc>
                <a:spcPct val="80000"/>
              </a:lnSpc>
            </a:pPr>
            <a:r>
              <a:rPr lang="es-ES" sz="2400" smtClean="0"/>
              <a:t>En el caso SDH se asigna un circuito. En el caso óptico se asigna una lambda (lightpath)</a:t>
            </a:r>
          </a:p>
          <a:p>
            <a:pPr eaLnBrk="1" hangingPunct="1">
              <a:lnSpc>
                <a:spcPct val="80000"/>
              </a:lnSpc>
            </a:pPr>
            <a:r>
              <a:rPr lang="es-ES" sz="2400" smtClean="0"/>
              <a:t>Puesto que se asigna una lambda la capacidad es estática, no hay multiplexación de tráfico entre lambdas. La separación entre circuitos es total, se puede dar garantías estrictas de calidad de servicio</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97</a:t>
            </a:fld>
            <a:endParaRPr lang="es-E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a:xfrm>
            <a:off x="685800" y="115888"/>
            <a:ext cx="7772400" cy="1143000"/>
          </a:xfrm>
        </p:spPr>
        <p:txBody>
          <a:bodyPr/>
          <a:lstStyle/>
          <a:p>
            <a:pPr eaLnBrk="1" hangingPunct="1"/>
            <a:r>
              <a:rPr lang="es-ES" sz="4000" smtClean="0"/>
              <a:t>OTN (Optical Transport Network)</a:t>
            </a:r>
          </a:p>
        </p:txBody>
      </p:sp>
      <p:sp>
        <p:nvSpPr>
          <p:cNvPr id="191492" name="Rectangle 3"/>
          <p:cNvSpPr>
            <a:spLocks noGrp="1" noChangeArrowheads="1"/>
          </p:cNvSpPr>
          <p:nvPr>
            <p:ph type="body" idx="1"/>
          </p:nvPr>
        </p:nvSpPr>
        <p:spPr>
          <a:xfrm>
            <a:off x="685800" y="1412875"/>
            <a:ext cx="7772400" cy="5040313"/>
          </a:xfrm>
        </p:spPr>
        <p:txBody>
          <a:bodyPr/>
          <a:lstStyle/>
          <a:p>
            <a:pPr eaLnBrk="1" hangingPunct="1">
              <a:lnSpc>
                <a:spcPct val="80000"/>
              </a:lnSpc>
            </a:pPr>
            <a:r>
              <a:rPr lang="es-ES" sz="2400" smtClean="0"/>
              <a:t>Estándar de la ITU-T (G.709) aprobado en 2003, que permite transmitir SONET/SDH y Ethernet en redes WDM de forma unificada</a:t>
            </a:r>
          </a:p>
          <a:p>
            <a:pPr eaLnBrk="1" hangingPunct="1">
              <a:lnSpc>
                <a:spcPct val="80000"/>
              </a:lnSpc>
            </a:pPr>
            <a:r>
              <a:rPr lang="es-ES" sz="2400" smtClean="0"/>
              <a:t>OTN define un contenedor óptico que puede transportar señales de ambos tipos mezcladas. Parecido a nivel óptico a lo que hacía SONET/SDH</a:t>
            </a:r>
          </a:p>
          <a:p>
            <a:pPr eaLnBrk="1" hangingPunct="1">
              <a:lnSpc>
                <a:spcPct val="80000"/>
              </a:lnSpc>
            </a:pPr>
            <a:r>
              <a:rPr lang="es-ES" sz="2400" smtClean="0"/>
              <a:t>OTN incorpora su propio overhead y a cambio ofrece funciones de OAM&amp;P (Operation, Administration, Maintenance and Provisioning)</a:t>
            </a:r>
          </a:p>
          <a:p>
            <a:pPr eaLnBrk="1" hangingPunct="1">
              <a:lnSpc>
                <a:spcPct val="80000"/>
              </a:lnSpc>
            </a:pPr>
            <a:r>
              <a:rPr lang="es-ES" sz="2400" smtClean="0"/>
              <a:t>También aumenta el alcance gracias a la introducción de un código FEC RS (Forward Error Correction Reed-Solomon). Esto supone un overhead del 6,5% </a:t>
            </a:r>
          </a:p>
          <a:p>
            <a:pPr eaLnBrk="1" hangingPunct="1">
              <a:lnSpc>
                <a:spcPct val="80000"/>
              </a:lnSpc>
            </a:pPr>
            <a:r>
              <a:rPr lang="es-ES" sz="2400" smtClean="0"/>
              <a:t>El uso de códigos correctores es cada vez más necesario para compensar la degradación de la señal debido a los efectos de dispersión no lineal de la fibra</a:t>
            </a:r>
          </a:p>
        </p:txBody>
      </p:sp>
      <p:sp>
        <p:nvSpPr>
          <p:cNvPr id="8" name="7 Marcador de número de diapositiva"/>
          <p:cNvSpPr>
            <a:spLocks noGrp="1"/>
          </p:cNvSpPr>
          <p:nvPr>
            <p:ph type="sldNum" sz="quarter" idx="10"/>
          </p:nvPr>
        </p:nvSpPr>
        <p:spPr/>
        <p:txBody>
          <a:bodyPr/>
          <a:lstStyle/>
          <a:p>
            <a:pPr>
              <a:defRPr/>
            </a:pPr>
            <a:r>
              <a:rPr lang="es-ES" smtClean="0"/>
              <a:t>Ampliación Redes 4-</a:t>
            </a:r>
            <a:fld id="{0DC4FCDB-32B2-4BEF-B160-28A4CB92D416}" type="slidenum">
              <a:rPr lang="es-ES" smtClean="0"/>
              <a:pPr>
                <a:defRPr/>
              </a:pPr>
              <a:t>98</a:t>
            </a:fld>
            <a:endParaRPr lang="es-E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2"/>
          <p:cNvPicPr>
            <a:picLocks noChangeAspect="1" noChangeArrowheads="1"/>
          </p:cNvPicPr>
          <p:nvPr/>
        </p:nvPicPr>
        <p:blipFill>
          <a:blip r:embed="rId3" cstate="print"/>
          <a:srcRect l="45299" t="16907" b="7413"/>
          <a:stretch>
            <a:fillRect/>
          </a:stretch>
        </p:blipFill>
        <p:spPr bwMode="auto">
          <a:xfrm>
            <a:off x="398463" y="766763"/>
            <a:ext cx="4516437" cy="4598987"/>
          </a:xfrm>
          <a:prstGeom prst="rect">
            <a:avLst/>
          </a:prstGeom>
          <a:noFill/>
          <a:ln w="9525">
            <a:noFill/>
            <a:miter lim="800000"/>
            <a:headEnd/>
            <a:tailEnd/>
          </a:ln>
        </p:spPr>
      </p:pic>
      <p:sp>
        <p:nvSpPr>
          <p:cNvPr id="192516" name="Text Box 3"/>
          <p:cNvSpPr txBox="1">
            <a:spLocks noChangeArrowheads="1"/>
          </p:cNvSpPr>
          <p:nvPr/>
        </p:nvSpPr>
        <p:spPr bwMode="auto">
          <a:xfrm>
            <a:off x="1692275" y="260350"/>
            <a:ext cx="4967288" cy="579438"/>
          </a:xfrm>
          <a:prstGeom prst="rect">
            <a:avLst/>
          </a:prstGeom>
          <a:noFill/>
          <a:ln w="9525">
            <a:noFill/>
            <a:miter lim="800000"/>
            <a:headEnd/>
            <a:tailEnd/>
          </a:ln>
        </p:spPr>
        <p:txBody>
          <a:bodyPr wrap="none">
            <a:spAutoFit/>
          </a:bodyPr>
          <a:lstStyle/>
          <a:p>
            <a:r>
              <a:rPr lang="es-ES" sz="3200"/>
              <a:t>Efecto de los códigos FEC</a:t>
            </a:r>
          </a:p>
        </p:txBody>
      </p:sp>
      <p:sp>
        <p:nvSpPr>
          <p:cNvPr id="192517" name="Text Box 5"/>
          <p:cNvSpPr txBox="1">
            <a:spLocks noChangeArrowheads="1"/>
          </p:cNvSpPr>
          <p:nvPr/>
        </p:nvSpPr>
        <p:spPr bwMode="auto">
          <a:xfrm>
            <a:off x="250825" y="5589588"/>
            <a:ext cx="2808288" cy="822325"/>
          </a:xfrm>
          <a:prstGeom prst="rect">
            <a:avLst/>
          </a:prstGeom>
          <a:noFill/>
          <a:ln w="9525">
            <a:noFill/>
            <a:miter lim="800000"/>
            <a:headEnd/>
            <a:tailEnd/>
          </a:ln>
        </p:spPr>
        <p:txBody>
          <a:bodyPr>
            <a:spAutoFit/>
          </a:bodyPr>
          <a:lstStyle/>
          <a:p>
            <a:pPr algn="ctr"/>
            <a:r>
              <a:rPr lang="es-ES" sz="1200" b="1"/>
              <a:t>Normalmente se requiere una tasa de error (BER) por debajo de 10</a:t>
            </a:r>
            <a:r>
              <a:rPr lang="es-ES" sz="1200" b="1" baseline="30000"/>
              <a:t>-12</a:t>
            </a:r>
            <a:r>
              <a:rPr lang="es-ES" sz="1200" b="1"/>
              <a:t>. Con códigos FEC se consigue una BER por debajo de 10</a:t>
            </a:r>
            <a:r>
              <a:rPr lang="es-ES" sz="1200" b="1" baseline="30000"/>
              <a:t>-15</a:t>
            </a:r>
            <a:r>
              <a:rPr lang="es-ES" sz="1200" b="1"/>
              <a:t> </a:t>
            </a:r>
          </a:p>
        </p:txBody>
      </p:sp>
      <p:sp>
        <p:nvSpPr>
          <p:cNvPr id="192518" name="Text Box 8"/>
          <p:cNvSpPr txBox="1">
            <a:spLocks noChangeArrowheads="1"/>
          </p:cNvSpPr>
          <p:nvPr/>
        </p:nvSpPr>
        <p:spPr bwMode="auto">
          <a:xfrm>
            <a:off x="5434013" y="4797425"/>
            <a:ext cx="3241675" cy="639763"/>
          </a:xfrm>
          <a:prstGeom prst="rect">
            <a:avLst/>
          </a:prstGeom>
          <a:solidFill>
            <a:schemeClr val="bg1"/>
          </a:solidFill>
          <a:ln w="9525">
            <a:noFill/>
            <a:miter lim="800000"/>
            <a:headEnd/>
            <a:tailEnd/>
          </a:ln>
        </p:spPr>
        <p:txBody>
          <a:bodyPr>
            <a:spAutoFit/>
          </a:bodyPr>
          <a:lstStyle/>
          <a:p>
            <a:pPr algn="ctr"/>
            <a:r>
              <a:rPr lang="es-ES" sz="1200" b="1"/>
              <a:t>Con códigos FEC se mejora la relación S/N en unos 6-8 dB, lo cual se traduce en un considerable aumento en el alcance </a:t>
            </a:r>
            <a:endParaRPr lang="es-ES" sz="1200" b="1" baseline="30000"/>
          </a:p>
        </p:txBody>
      </p:sp>
      <p:sp>
        <p:nvSpPr>
          <p:cNvPr id="192519" name="Line 10"/>
          <p:cNvSpPr>
            <a:spLocks noChangeShapeType="1"/>
          </p:cNvSpPr>
          <p:nvPr/>
        </p:nvSpPr>
        <p:spPr bwMode="auto">
          <a:xfrm rot="10800000">
            <a:off x="3635375" y="5734050"/>
            <a:ext cx="0" cy="358775"/>
          </a:xfrm>
          <a:prstGeom prst="line">
            <a:avLst/>
          </a:prstGeom>
          <a:noFill/>
          <a:ln w="9525">
            <a:solidFill>
              <a:schemeClr val="tx1"/>
            </a:solidFill>
            <a:round/>
            <a:headEnd/>
            <a:tailEnd type="triangle" w="med" len="med"/>
          </a:ln>
        </p:spPr>
        <p:txBody>
          <a:bodyPr/>
          <a:lstStyle/>
          <a:p>
            <a:endParaRPr lang="es-ES"/>
          </a:p>
        </p:txBody>
      </p:sp>
      <p:sp>
        <p:nvSpPr>
          <p:cNvPr id="192520" name="Line 11"/>
          <p:cNvSpPr>
            <a:spLocks noChangeShapeType="1"/>
          </p:cNvSpPr>
          <p:nvPr/>
        </p:nvSpPr>
        <p:spPr bwMode="auto">
          <a:xfrm>
            <a:off x="3635375" y="6092825"/>
            <a:ext cx="3313113" cy="0"/>
          </a:xfrm>
          <a:prstGeom prst="line">
            <a:avLst/>
          </a:prstGeom>
          <a:noFill/>
          <a:ln w="9525">
            <a:solidFill>
              <a:schemeClr val="tx1"/>
            </a:solidFill>
            <a:round/>
            <a:headEnd/>
            <a:tailEnd/>
          </a:ln>
        </p:spPr>
        <p:txBody>
          <a:bodyPr/>
          <a:lstStyle/>
          <a:p>
            <a:endParaRPr lang="es-ES"/>
          </a:p>
        </p:txBody>
      </p:sp>
      <p:sp>
        <p:nvSpPr>
          <p:cNvPr id="192521" name="Line 12"/>
          <p:cNvSpPr>
            <a:spLocks noChangeShapeType="1"/>
          </p:cNvSpPr>
          <p:nvPr/>
        </p:nvSpPr>
        <p:spPr bwMode="auto">
          <a:xfrm flipV="1">
            <a:off x="6948488" y="5589588"/>
            <a:ext cx="0" cy="503237"/>
          </a:xfrm>
          <a:prstGeom prst="line">
            <a:avLst/>
          </a:prstGeom>
          <a:noFill/>
          <a:ln w="9525">
            <a:solidFill>
              <a:schemeClr val="tx1"/>
            </a:solidFill>
            <a:round/>
            <a:headEnd/>
            <a:tailEnd/>
          </a:ln>
        </p:spPr>
        <p:txBody>
          <a:bodyPr/>
          <a:lstStyle/>
          <a:p>
            <a:endParaRPr lang="es-ES"/>
          </a:p>
        </p:txBody>
      </p:sp>
      <p:sp>
        <p:nvSpPr>
          <p:cNvPr id="192522" name="AutoShape 13"/>
          <p:cNvSpPr>
            <a:spLocks/>
          </p:cNvSpPr>
          <p:nvPr/>
        </p:nvSpPr>
        <p:spPr bwMode="auto">
          <a:xfrm rot="-5400000">
            <a:off x="3455987" y="4113213"/>
            <a:ext cx="288925" cy="2520950"/>
          </a:xfrm>
          <a:prstGeom prst="leftBrace">
            <a:avLst>
              <a:gd name="adj1" fmla="val 72711"/>
              <a:gd name="adj2" fmla="val 50000"/>
            </a:avLst>
          </a:prstGeom>
          <a:noFill/>
          <a:ln w="9525">
            <a:solidFill>
              <a:schemeClr val="tx1"/>
            </a:solidFill>
            <a:round/>
            <a:headEnd/>
            <a:tailEnd/>
          </a:ln>
        </p:spPr>
        <p:txBody>
          <a:bodyPr wrap="none" anchor="ctr"/>
          <a:lstStyle/>
          <a:p>
            <a:endParaRPr lang="es-ES"/>
          </a:p>
        </p:txBody>
      </p:sp>
      <p:pic>
        <p:nvPicPr>
          <p:cNvPr id="192523" name="Picture 14"/>
          <p:cNvPicPr>
            <a:picLocks noChangeAspect="1" noChangeArrowheads="1"/>
          </p:cNvPicPr>
          <p:nvPr/>
        </p:nvPicPr>
        <p:blipFill>
          <a:blip r:embed="rId4" cstate="print"/>
          <a:srcRect/>
          <a:stretch>
            <a:fillRect/>
          </a:stretch>
        </p:blipFill>
        <p:spPr bwMode="auto">
          <a:xfrm>
            <a:off x="5003800" y="2276475"/>
            <a:ext cx="3965575" cy="2333625"/>
          </a:xfrm>
          <a:prstGeom prst="rect">
            <a:avLst/>
          </a:prstGeom>
          <a:noFill/>
          <a:ln w="9525">
            <a:noFill/>
            <a:miter lim="800000"/>
            <a:headEnd/>
            <a:tailEnd/>
          </a:ln>
        </p:spPr>
      </p:pic>
      <p:sp>
        <p:nvSpPr>
          <p:cNvPr id="15" name="14 Marcador de número de diapositiva"/>
          <p:cNvSpPr>
            <a:spLocks noGrp="1"/>
          </p:cNvSpPr>
          <p:nvPr>
            <p:ph type="sldNum" sz="quarter" idx="10"/>
          </p:nvPr>
        </p:nvSpPr>
        <p:spPr/>
        <p:txBody>
          <a:bodyPr/>
          <a:lstStyle/>
          <a:p>
            <a:pPr>
              <a:defRPr/>
            </a:pPr>
            <a:r>
              <a:rPr lang="es-ES" smtClean="0"/>
              <a:t>Ampliación Redes 4-</a:t>
            </a:r>
            <a:fld id="{75B934D2-A616-4DD7-AAB4-E2004D8F3994}" type="slidenum">
              <a:rPr lang="es-ES" smtClean="0"/>
              <a:pPr>
                <a:defRPr/>
              </a:pPr>
              <a:t>99</a:t>
            </a:fld>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55090</TotalTime>
  <Words>15413</Words>
  <Application>Microsoft Office PowerPoint</Application>
  <PresentationFormat>Presentación en pantalla (4:3)</PresentationFormat>
  <Paragraphs>2047</Paragraphs>
  <Slides>103</Slides>
  <Notes>103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103</vt:i4>
      </vt:variant>
    </vt:vector>
  </HeadingPairs>
  <TitlesOfParts>
    <vt:vector size="109" baseType="lpstr">
      <vt:lpstr>Arial</vt:lpstr>
      <vt:lpstr>Symbol</vt:lpstr>
      <vt:lpstr>Tahoma</vt:lpstr>
      <vt:lpstr>Times New Roman</vt:lpstr>
      <vt:lpstr>Diseño predeterminado</vt:lpstr>
      <vt:lpstr>Imagen</vt:lpstr>
      <vt:lpstr>Presentación de PowerPoint</vt:lpstr>
      <vt:lpstr>Sumario</vt:lpstr>
      <vt:lpstr>Hitos de la fibra óptica</vt:lpstr>
      <vt:lpstr>Velocidad de la luz</vt:lpstr>
      <vt:lpstr>Índice de refracción</vt:lpstr>
      <vt:lpstr>Refracción de la luz</vt:lpstr>
      <vt:lpstr>Presentación de PowerPoint</vt:lpstr>
      <vt:lpstr>Propagación de la luz en f.o. multimodo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Ventanas o bandas de la Fibra Óptica</vt:lpstr>
      <vt:lpstr>Presentación de PowerPoint</vt:lpstr>
      <vt:lpstr>Atenuación</vt:lpstr>
      <vt:lpstr>Presentación de PowerPoint</vt:lpstr>
      <vt:lpstr>Amplificadores y Repetidores</vt:lpstr>
      <vt:lpstr>Presentación de PowerPoint</vt:lpstr>
      <vt:lpstr>Presentación de PowerPoint</vt:lpstr>
      <vt:lpstr>Fibra multimodo</vt:lpstr>
      <vt:lpstr>Dispersión</vt:lpstr>
      <vt:lpstr>Presentación de PowerPoint</vt:lpstr>
      <vt:lpstr>Dispersión</vt:lpstr>
      <vt:lpstr>Dispersión modal</vt:lpstr>
      <vt:lpstr>Presentación de PowerPoint</vt:lpstr>
      <vt:lpstr>Ancho de banda modal</vt:lpstr>
      <vt:lpstr>Alcance de fibra multimodo en 1ª ventana en función del ancho de banda en Gigabit y 10 Gigabit Ethernet</vt:lpstr>
      <vt:lpstr>Alcance de la fibra multimodo a 1 y 10 Gb/s en función del ancho de banda</vt:lpstr>
      <vt:lpstr>Factores que limitan el rendimiento de la F.O. monomodo</vt:lpstr>
      <vt:lpstr>Dispersión cromática</vt:lpstr>
      <vt:lpstr>Dispersión material</vt:lpstr>
      <vt:lpstr>Dispersión por guía de ondas</vt:lpstr>
      <vt:lpstr>Compensación de los dos tipos de dispersión</vt:lpstr>
      <vt:lpstr>Presentación de PowerPoint</vt:lpstr>
      <vt:lpstr>Fibra DSF (Dispersion Shifted Fiber)</vt:lpstr>
      <vt:lpstr>Presentación de PowerPoint</vt:lpstr>
      <vt:lpstr>Servicios de fibra oscura</vt:lpstr>
      <vt:lpstr>Red de fibra oscura de la UV</vt:lpstr>
      <vt:lpstr>Presentación de PowerPoint</vt:lpstr>
      <vt:lpstr>Presentación de PowerPoint</vt:lpstr>
      <vt:lpstr>Sumario</vt:lpstr>
      <vt:lpstr>Problemas de la alta velocidad</vt:lpstr>
      <vt:lpstr>Presentación de PowerPoint</vt:lpstr>
      <vt:lpstr>La solución: WDM</vt:lpstr>
      <vt:lpstr>Evolución de la WDM</vt:lpstr>
      <vt:lpstr>Presentación de PowerPoint</vt:lpstr>
      <vt:lpstr>Los dos tipos de WDM</vt:lpstr>
      <vt:lpstr>Elementos tecnológicos de WDM</vt:lpstr>
      <vt:lpstr>Presentación de PowerPoint</vt:lpstr>
      <vt:lpstr>Amplificadores EDFA</vt:lpstr>
      <vt:lpstr>Presentación de PowerPoint</vt:lpstr>
      <vt:lpstr>Presentación de PowerPoint</vt:lpstr>
      <vt:lpstr>Amplificadores EDFA y DWDM</vt:lpstr>
      <vt:lpstr>Presentación de PowerPoint</vt:lpstr>
      <vt:lpstr>Valores típicos de equipos DWDM</vt:lpstr>
      <vt:lpstr>Estándares ITU-T para DWDM</vt:lpstr>
      <vt:lpstr>Presentación de PowerPoint</vt:lpstr>
      <vt:lpstr>Factores que limitan el rendimiento de la F.O. monomodo en DWDM</vt:lpstr>
      <vt:lpstr>Fibra NZDSF</vt:lpstr>
      <vt:lpstr>Tipos de fibra monomodo</vt:lpstr>
      <vt:lpstr>Presentación de PowerPoint</vt:lpstr>
      <vt:lpstr>Presentación de PowerPoint</vt:lpstr>
      <vt:lpstr>Presentación de PowerPoint</vt:lpstr>
      <vt:lpstr>Presentación de PowerPoint</vt:lpstr>
      <vt:lpstr>Presentación de PowerPoint</vt:lpstr>
      <vt:lpstr>Presentación de PowerPoint</vt:lpstr>
      <vt:lpstr>Sistemas híbridos C/DWDM</vt:lpstr>
      <vt:lpstr>Sumario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Esquema de un OADM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Servicios de  oscura</vt:lpstr>
      <vt:lpstr>Presentación de PowerPoint</vt:lpstr>
      <vt:lpstr>Presentación de PowerPoint</vt:lpstr>
      <vt:lpstr>Presentación de PowerPoint</vt:lpstr>
      <vt:lpstr>GMPLS</vt:lpstr>
      <vt:lpstr>OTN (Optical Transport Network)</vt:lpstr>
      <vt:lpstr>Presentación de PowerPoint</vt:lpstr>
      <vt:lpstr>Velocidades de OTH (Optical Transport Hierarchy)</vt:lpstr>
      <vt:lpstr>Presentación de PowerPoint</vt:lpstr>
      <vt:lpstr>Presentación de PowerPoint</vt:lpstr>
      <vt:lpstr>Referencias fibras ópticas y WDM</vt:lpstr>
    </vt:vector>
  </TitlesOfParts>
  <Company>Universidad de Valencia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Tendencias de Internet en el Nivel Físico</dc:title>
  <dc:creator>Rogelio Montañana</dc:creator>
  <cp:lastModifiedBy>montanan</cp:lastModifiedBy>
  <cp:revision>927</cp:revision>
  <dcterms:created xsi:type="dcterms:W3CDTF">1999-12-07T18:45:38Z</dcterms:created>
  <dcterms:modified xsi:type="dcterms:W3CDTF">2016-01-18T23:00:35Z</dcterms:modified>
</cp:coreProperties>
</file>