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700" r:id="rId2"/>
    <p:sldId id="1033" r:id="rId3"/>
    <p:sldId id="1034" r:id="rId4"/>
    <p:sldId id="1035" r:id="rId5"/>
    <p:sldId id="1036" r:id="rId6"/>
    <p:sldId id="1037" r:id="rId7"/>
    <p:sldId id="1038" r:id="rId8"/>
    <p:sldId id="1039" r:id="rId9"/>
    <p:sldId id="1040" r:id="rId10"/>
    <p:sldId id="1041" r:id="rId11"/>
    <p:sldId id="1042" r:id="rId12"/>
    <p:sldId id="1043" r:id="rId13"/>
    <p:sldId id="1044" r:id="rId14"/>
    <p:sldId id="1045" r:id="rId15"/>
    <p:sldId id="1046" r:id="rId16"/>
    <p:sldId id="1047" r:id="rId17"/>
    <p:sldId id="1048" r:id="rId18"/>
  </p:sldIdLst>
  <p:sldSz cx="9144000" cy="6858000" type="screen4x3"/>
  <p:notesSz cx="6781800" cy="9880600"/>
  <p:defaultTextStyle>
    <a:defPPr>
      <a:defRPr lang="es-E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2">
          <p15:clr>
            <a:srgbClr val="A4A3A4"/>
          </p15:clr>
        </p15:guide>
        <p15:guide id="2" pos="21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009900"/>
    <a:srgbClr val="336600"/>
    <a:srgbClr val="FF66FF"/>
    <a:srgbClr val="00FF00"/>
    <a:srgbClr val="CC3300"/>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snapVertSplitter="1" vertBarState="minimized">
    <p:restoredLeft sz="22095" autoAdjust="0"/>
    <p:restoredTop sz="99840" autoAdjust="0"/>
  </p:normalViewPr>
  <p:slideViewPr>
    <p:cSldViewPr>
      <p:cViewPr varScale="1">
        <p:scale>
          <a:sx n="98" d="100"/>
          <a:sy n="98" d="100"/>
        </p:scale>
        <p:origin x="1555" y="82"/>
      </p:cViewPr>
      <p:guideLst>
        <p:guide orient="horz" pos="2160"/>
        <p:guide pos="2880"/>
      </p:guideLst>
    </p:cSldViewPr>
  </p:slideViewPr>
  <p:outlineViewPr>
    <p:cViewPr>
      <p:scale>
        <a:sx n="33" d="100"/>
        <a:sy n="33" d="100"/>
      </p:scale>
      <p:origin x="0" y="0"/>
    </p:cViewPr>
  </p:outlineViewPr>
  <p:notesTextViewPr>
    <p:cViewPr>
      <p:scale>
        <a:sx n="66" d="100"/>
        <a:sy n="66" d="100"/>
      </p:scale>
      <p:origin x="0" y="0"/>
    </p:cViewPr>
  </p:notesTextViewPr>
  <p:sorterViewPr>
    <p:cViewPr varScale="1">
      <p:scale>
        <a:sx n="1" d="1"/>
        <a:sy n="1" d="1"/>
      </p:scale>
      <p:origin x="0" y="0"/>
    </p:cViewPr>
  </p:sorterViewPr>
  <p:notesViewPr>
    <p:cSldViewPr>
      <p:cViewPr varScale="1">
        <p:scale>
          <a:sx n="72" d="100"/>
          <a:sy n="72" d="100"/>
        </p:scale>
        <p:origin x="3029" y="58"/>
      </p:cViewPr>
      <p:guideLst>
        <p:guide orient="horz" pos="3112"/>
        <p:guide pos="21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0306" name="Rectangle 2"/>
          <p:cNvSpPr>
            <a:spLocks noGrp="1" noChangeArrowheads="1"/>
          </p:cNvSpPr>
          <p:nvPr>
            <p:ph type="hdr" sz="quarter"/>
          </p:nvPr>
        </p:nvSpPr>
        <p:spPr bwMode="auto">
          <a:xfrm>
            <a:off x="0" y="0"/>
            <a:ext cx="293846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Times New Roman" pitchFamily="18" charset="0"/>
              </a:defRPr>
            </a:lvl1pPr>
          </a:lstStyle>
          <a:p>
            <a:pPr>
              <a:defRPr/>
            </a:pPr>
            <a:endParaRPr lang="es-ES"/>
          </a:p>
        </p:txBody>
      </p:sp>
      <p:sp>
        <p:nvSpPr>
          <p:cNvPr id="610307" name="Rectangle 3"/>
          <p:cNvSpPr>
            <a:spLocks noGrp="1" noChangeArrowheads="1"/>
          </p:cNvSpPr>
          <p:nvPr>
            <p:ph type="dt" sz="quarter" idx="1"/>
          </p:nvPr>
        </p:nvSpPr>
        <p:spPr bwMode="auto">
          <a:xfrm>
            <a:off x="3843338" y="0"/>
            <a:ext cx="293846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defRPr>
            </a:lvl1pPr>
          </a:lstStyle>
          <a:p>
            <a:pPr>
              <a:defRPr/>
            </a:pPr>
            <a:endParaRPr lang="es-ES"/>
          </a:p>
        </p:txBody>
      </p:sp>
      <p:sp>
        <p:nvSpPr>
          <p:cNvPr id="610308" name="Rectangle 4"/>
          <p:cNvSpPr>
            <a:spLocks noGrp="1" noChangeArrowheads="1"/>
          </p:cNvSpPr>
          <p:nvPr>
            <p:ph type="ftr" sz="quarter" idx="2"/>
          </p:nvPr>
        </p:nvSpPr>
        <p:spPr bwMode="auto">
          <a:xfrm>
            <a:off x="0" y="9386888"/>
            <a:ext cx="293846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Times New Roman" pitchFamily="18" charset="0"/>
              </a:defRPr>
            </a:lvl1pPr>
          </a:lstStyle>
          <a:p>
            <a:pPr>
              <a:defRPr/>
            </a:pPr>
            <a:endParaRPr lang="es-ES"/>
          </a:p>
        </p:txBody>
      </p:sp>
      <p:sp>
        <p:nvSpPr>
          <p:cNvPr id="610309" name="Rectangle 5"/>
          <p:cNvSpPr>
            <a:spLocks noGrp="1" noChangeArrowheads="1"/>
          </p:cNvSpPr>
          <p:nvPr>
            <p:ph type="sldNum" sz="quarter" idx="3"/>
          </p:nvPr>
        </p:nvSpPr>
        <p:spPr bwMode="auto">
          <a:xfrm>
            <a:off x="3843338" y="9386888"/>
            <a:ext cx="293846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fld id="{0D5BE1E9-0D50-4C83-86A5-6754502B3499}" type="slidenum">
              <a:rPr lang="es-ES"/>
              <a:pPr>
                <a:defRPr/>
              </a:pPr>
              <a:t>‹Nº›</a:t>
            </a:fld>
            <a:endParaRPr lang="es-ES"/>
          </a:p>
        </p:txBody>
      </p:sp>
    </p:spTree>
    <p:extLst>
      <p:ext uri="{BB962C8B-B14F-4D97-AF65-F5344CB8AC3E}">
        <p14:creationId xmlns:p14="http://schemas.microsoft.com/office/powerpoint/2010/main" val="2595643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3846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Times New Roman" pitchFamily="18" charset="0"/>
              </a:defRPr>
            </a:lvl1pPr>
          </a:lstStyle>
          <a:p>
            <a:pPr>
              <a:defRPr/>
            </a:pPr>
            <a:r>
              <a:rPr lang="es-ES"/>
              <a:t>Redes Ópticas</a:t>
            </a:r>
          </a:p>
        </p:txBody>
      </p:sp>
      <p:sp>
        <p:nvSpPr>
          <p:cNvPr id="22531" name="Rectangle 3"/>
          <p:cNvSpPr>
            <a:spLocks noGrp="1" noChangeArrowheads="1"/>
          </p:cNvSpPr>
          <p:nvPr>
            <p:ph type="dt" idx="1"/>
          </p:nvPr>
        </p:nvSpPr>
        <p:spPr bwMode="auto">
          <a:xfrm>
            <a:off x="3843338" y="0"/>
            <a:ext cx="293846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defRPr>
            </a:lvl1pPr>
          </a:lstStyle>
          <a:p>
            <a:pPr>
              <a:defRPr/>
            </a:pPr>
            <a:endParaRPr lang="es-ES"/>
          </a:p>
        </p:txBody>
      </p:sp>
      <p:sp>
        <p:nvSpPr>
          <p:cNvPr id="199684" name="Rectangle 4"/>
          <p:cNvSpPr>
            <a:spLocks noGrp="1" noRot="1" noChangeAspect="1" noChangeArrowheads="1" noTextEdit="1"/>
          </p:cNvSpPr>
          <p:nvPr>
            <p:ph type="sldImg" idx="2"/>
          </p:nvPr>
        </p:nvSpPr>
        <p:spPr bwMode="auto">
          <a:xfrm>
            <a:off x="565150" y="487363"/>
            <a:ext cx="5651500" cy="4237037"/>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506413" y="4953000"/>
            <a:ext cx="5789612" cy="4451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22534" name="Rectangle 6"/>
          <p:cNvSpPr>
            <a:spLocks noGrp="1" noChangeArrowheads="1"/>
          </p:cNvSpPr>
          <p:nvPr>
            <p:ph type="ftr" sz="quarter" idx="4"/>
          </p:nvPr>
        </p:nvSpPr>
        <p:spPr bwMode="auto">
          <a:xfrm>
            <a:off x="0" y="9386888"/>
            <a:ext cx="293846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Times New Roman" pitchFamily="18" charset="0"/>
              </a:defRPr>
            </a:lvl1pPr>
          </a:lstStyle>
          <a:p>
            <a:pPr>
              <a:defRPr/>
            </a:pPr>
            <a:r>
              <a:rPr lang="es-ES"/>
              <a:t>Ampliación Redes</a:t>
            </a:r>
          </a:p>
        </p:txBody>
      </p:sp>
      <p:sp>
        <p:nvSpPr>
          <p:cNvPr id="22535" name="Rectangle 7"/>
          <p:cNvSpPr>
            <a:spLocks noGrp="1" noChangeArrowheads="1"/>
          </p:cNvSpPr>
          <p:nvPr>
            <p:ph type="sldNum" sz="quarter" idx="5"/>
          </p:nvPr>
        </p:nvSpPr>
        <p:spPr bwMode="auto">
          <a:xfrm>
            <a:off x="3843338" y="9386888"/>
            <a:ext cx="293846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imes New Roman" pitchFamily="18" charset="0"/>
              </a:defRPr>
            </a:lvl1pPr>
          </a:lstStyle>
          <a:p>
            <a:pPr>
              <a:defRPr/>
            </a:pPr>
            <a:r>
              <a:rPr lang="es-ES" dirty="0"/>
              <a:t>4</a:t>
            </a:r>
            <a:r>
              <a:rPr lang="es-ES" dirty="0" smtClean="0"/>
              <a:t>-</a:t>
            </a:r>
            <a:fld id="{35813442-727B-4280-B7A3-1F10EF64D2E1}" type="slidenum">
              <a:rPr lang="es-ES"/>
              <a:pPr>
                <a:defRPr/>
              </a:pPr>
              <a:t>‹Nº›</a:t>
            </a:fld>
            <a:endParaRPr lang="es-ES" dirty="0"/>
          </a:p>
        </p:txBody>
      </p:sp>
    </p:spTree>
    <p:extLst>
      <p:ext uri="{BB962C8B-B14F-4D97-AF65-F5344CB8AC3E}">
        <p14:creationId xmlns:p14="http://schemas.microsoft.com/office/powerpoint/2010/main" val="3904524497"/>
      </p:ext>
    </p:extLst>
  </p:cSld>
  <p:clrMap bg1="lt1" tx1="dk1" bg2="lt2" tx2="dk2" accent1="accent1" accent2="accent2" accent3="accent3" accent4="accent4" accent5="accent5" accent6="accent6" hlink="hlink" folHlink="folHlink"/>
  <p:hf ftr="0" dt="0"/>
  <p:notesStyle>
    <a:lvl1pPr algn="just"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just"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just"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just"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just"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hdr" sz="quarter"/>
          </p:nvPr>
        </p:nvSpPr>
        <p:spPr>
          <a:noFill/>
        </p:spPr>
        <p:txBody>
          <a:bodyPr/>
          <a:lstStyle/>
          <a:p>
            <a:r>
              <a:rPr lang="es-ES"/>
              <a:t>Redes Ópticas</a:t>
            </a:r>
          </a:p>
        </p:txBody>
      </p:sp>
      <p:sp>
        <p:nvSpPr>
          <p:cNvPr id="200709" name="Rectangle 2"/>
          <p:cNvSpPr>
            <a:spLocks noGrp="1" noRot="1" noChangeAspect="1" noChangeArrowheads="1" noTextEdit="1"/>
          </p:cNvSpPr>
          <p:nvPr>
            <p:ph type="sldImg"/>
          </p:nvPr>
        </p:nvSpPr>
        <p:spPr>
          <a:xfrm>
            <a:off x="582613" y="476250"/>
            <a:ext cx="5648325" cy="4237038"/>
          </a:xfrm>
          <a:ln/>
        </p:spPr>
      </p:sp>
      <p:sp>
        <p:nvSpPr>
          <p:cNvPr id="200710" name="Rectangle 3"/>
          <p:cNvSpPr>
            <a:spLocks noGrp="1" noChangeArrowheads="1"/>
          </p:cNvSpPr>
          <p:nvPr>
            <p:ph type="body" idx="1"/>
          </p:nvPr>
        </p:nvSpPr>
        <p:spPr>
          <a:noFill/>
          <a:ln/>
        </p:spPr>
        <p:txBody>
          <a:bodyPr/>
          <a:lstStyle/>
          <a:p>
            <a:pPr eaLnBrk="1" hangingPunct="1"/>
            <a:endParaRPr lang="es-ES" smtClean="0"/>
          </a:p>
        </p:txBody>
      </p:sp>
      <p:sp>
        <p:nvSpPr>
          <p:cNvPr id="7" name="6 Marcador de número de diapositiva"/>
          <p:cNvSpPr>
            <a:spLocks noGrp="1"/>
          </p:cNvSpPr>
          <p:nvPr>
            <p:ph type="sldNum" sz="quarter" idx="10"/>
          </p:nvPr>
        </p:nvSpPr>
        <p:spPr/>
        <p:txBody>
          <a:bodyPr/>
          <a:lstStyle/>
          <a:p>
            <a:pPr>
              <a:defRPr/>
            </a:pPr>
            <a:r>
              <a:rPr lang="es-ES" smtClean="0"/>
              <a:t>4-</a:t>
            </a:r>
            <a:fld id="{35813442-727B-4280-B7A3-1F10EF64D2E1}" type="slidenum">
              <a:rPr lang="es-ES" smtClean="0"/>
              <a:pPr>
                <a:defRPr/>
              </a:pPr>
              <a:t>1</a:t>
            </a:fld>
            <a:endParaRPr lang="es-ES" dirty="0"/>
          </a:p>
        </p:txBody>
      </p:sp>
    </p:spTree>
    <p:extLst>
      <p:ext uri="{BB962C8B-B14F-4D97-AF65-F5344CB8AC3E}">
        <p14:creationId xmlns:p14="http://schemas.microsoft.com/office/powerpoint/2010/main" val="14807849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hdr" sz="quarter"/>
          </p:nvPr>
        </p:nvSpPr>
        <p:spPr>
          <a:noFill/>
        </p:spPr>
        <p:txBody>
          <a:bodyPr/>
          <a:lstStyle/>
          <a:p>
            <a:r>
              <a:rPr lang="es-ES"/>
              <a:t>Redes Ópticas</a:t>
            </a:r>
          </a:p>
        </p:txBody>
      </p:sp>
      <p:sp>
        <p:nvSpPr>
          <p:cNvPr id="294917" name="Rectangle 2"/>
          <p:cNvSpPr>
            <a:spLocks noGrp="1" noRot="1" noChangeAspect="1" noChangeArrowheads="1" noTextEdit="1"/>
          </p:cNvSpPr>
          <p:nvPr>
            <p:ph type="sldImg"/>
          </p:nvPr>
        </p:nvSpPr>
        <p:spPr>
          <a:xfrm>
            <a:off x="566738" y="487363"/>
            <a:ext cx="5649912" cy="4237037"/>
          </a:xfrm>
          <a:ln/>
        </p:spPr>
      </p:sp>
      <p:sp>
        <p:nvSpPr>
          <p:cNvPr id="294918" name="Rectangle 3"/>
          <p:cNvSpPr>
            <a:spLocks noGrp="1" noChangeArrowheads="1"/>
          </p:cNvSpPr>
          <p:nvPr>
            <p:ph type="body" idx="1"/>
          </p:nvPr>
        </p:nvSpPr>
        <p:spPr>
          <a:xfrm>
            <a:off x="501650" y="4953000"/>
            <a:ext cx="5748338" cy="4451350"/>
          </a:xfrm>
          <a:noFill/>
          <a:ln/>
        </p:spPr>
        <p:txBody>
          <a:bodyPr/>
          <a:lstStyle/>
          <a:p>
            <a:pPr eaLnBrk="1" hangingPunct="1"/>
            <a:endParaRPr lang="es-ES" smtClean="0"/>
          </a:p>
        </p:txBody>
      </p:sp>
      <p:sp>
        <p:nvSpPr>
          <p:cNvPr id="7" name="6 Marcador de número de diapositiva"/>
          <p:cNvSpPr>
            <a:spLocks noGrp="1"/>
          </p:cNvSpPr>
          <p:nvPr>
            <p:ph type="sldNum" sz="quarter" idx="10"/>
          </p:nvPr>
        </p:nvSpPr>
        <p:spPr/>
        <p:txBody>
          <a:bodyPr/>
          <a:lstStyle/>
          <a:p>
            <a:pPr>
              <a:defRPr/>
            </a:pPr>
            <a:r>
              <a:rPr lang="es-ES" smtClean="0"/>
              <a:t>4-</a:t>
            </a:r>
            <a:fld id="{35813442-727B-4280-B7A3-1F10EF64D2E1}" type="slidenum">
              <a:rPr lang="es-ES" smtClean="0"/>
              <a:pPr>
                <a:defRPr/>
              </a:pPr>
              <a:t>10</a:t>
            </a:fld>
            <a:endParaRPr lang="es-ES" dirty="0"/>
          </a:p>
        </p:txBody>
      </p:sp>
    </p:spTree>
    <p:extLst>
      <p:ext uri="{BB962C8B-B14F-4D97-AF65-F5344CB8AC3E}">
        <p14:creationId xmlns:p14="http://schemas.microsoft.com/office/powerpoint/2010/main" val="6200783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hdr" sz="quarter"/>
          </p:nvPr>
        </p:nvSpPr>
        <p:spPr>
          <a:noFill/>
        </p:spPr>
        <p:txBody>
          <a:bodyPr/>
          <a:lstStyle/>
          <a:p>
            <a:r>
              <a:rPr lang="es-ES"/>
              <a:t>Redes Ópticas</a:t>
            </a:r>
          </a:p>
        </p:txBody>
      </p:sp>
      <p:sp>
        <p:nvSpPr>
          <p:cNvPr id="295941" name="Rectangle 2"/>
          <p:cNvSpPr>
            <a:spLocks noGrp="1" noRot="1" noChangeAspect="1" noChangeArrowheads="1" noTextEdit="1"/>
          </p:cNvSpPr>
          <p:nvPr>
            <p:ph type="sldImg"/>
          </p:nvPr>
        </p:nvSpPr>
        <p:spPr>
          <a:xfrm>
            <a:off x="566738" y="487363"/>
            <a:ext cx="5649912" cy="4237037"/>
          </a:xfrm>
          <a:ln/>
        </p:spPr>
      </p:sp>
      <p:sp>
        <p:nvSpPr>
          <p:cNvPr id="295942" name="Rectangle 3"/>
          <p:cNvSpPr>
            <a:spLocks noGrp="1" noChangeArrowheads="1"/>
          </p:cNvSpPr>
          <p:nvPr>
            <p:ph type="body" idx="1"/>
          </p:nvPr>
        </p:nvSpPr>
        <p:spPr>
          <a:xfrm>
            <a:off x="504825" y="4953000"/>
            <a:ext cx="5792788" cy="4451350"/>
          </a:xfrm>
          <a:noFill/>
          <a:ln/>
        </p:spPr>
        <p:txBody>
          <a:bodyPr/>
          <a:lstStyle/>
          <a:p>
            <a:pPr eaLnBrk="1" hangingPunct="1"/>
            <a:endParaRPr lang="es-ES" smtClean="0"/>
          </a:p>
        </p:txBody>
      </p:sp>
      <p:sp>
        <p:nvSpPr>
          <p:cNvPr id="7" name="6 Marcador de número de diapositiva"/>
          <p:cNvSpPr>
            <a:spLocks noGrp="1"/>
          </p:cNvSpPr>
          <p:nvPr>
            <p:ph type="sldNum" sz="quarter" idx="10"/>
          </p:nvPr>
        </p:nvSpPr>
        <p:spPr/>
        <p:txBody>
          <a:bodyPr/>
          <a:lstStyle/>
          <a:p>
            <a:pPr>
              <a:defRPr/>
            </a:pPr>
            <a:r>
              <a:rPr lang="es-ES" smtClean="0"/>
              <a:t>4-</a:t>
            </a:r>
            <a:fld id="{35813442-727B-4280-B7A3-1F10EF64D2E1}" type="slidenum">
              <a:rPr lang="es-ES" smtClean="0"/>
              <a:pPr>
                <a:defRPr/>
              </a:pPr>
              <a:t>11</a:t>
            </a:fld>
            <a:endParaRPr lang="es-ES" dirty="0"/>
          </a:p>
        </p:txBody>
      </p:sp>
    </p:spTree>
    <p:extLst>
      <p:ext uri="{BB962C8B-B14F-4D97-AF65-F5344CB8AC3E}">
        <p14:creationId xmlns:p14="http://schemas.microsoft.com/office/powerpoint/2010/main" val="786075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hdr" sz="quarter"/>
          </p:nvPr>
        </p:nvSpPr>
        <p:spPr>
          <a:noFill/>
        </p:spPr>
        <p:txBody>
          <a:bodyPr/>
          <a:lstStyle/>
          <a:p>
            <a:r>
              <a:rPr lang="es-ES"/>
              <a:t>Redes Ópticas</a:t>
            </a:r>
          </a:p>
        </p:txBody>
      </p:sp>
      <p:sp>
        <p:nvSpPr>
          <p:cNvPr id="296965" name="Rectangle 2"/>
          <p:cNvSpPr>
            <a:spLocks noGrp="1" noRot="1" noChangeAspect="1" noChangeArrowheads="1" noTextEdit="1"/>
          </p:cNvSpPr>
          <p:nvPr>
            <p:ph type="sldImg"/>
          </p:nvPr>
        </p:nvSpPr>
        <p:spPr>
          <a:xfrm>
            <a:off x="566738" y="487363"/>
            <a:ext cx="5649912" cy="4237037"/>
          </a:xfrm>
          <a:ln/>
        </p:spPr>
      </p:sp>
      <p:sp>
        <p:nvSpPr>
          <p:cNvPr id="296966" name="Rectangle 3"/>
          <p:cNvSpPr>
            <a:spLocks noGrp="1" noChangeArrowheads="1"/>
          </p:cNvSpPr>
          <p:nvPr>
            <p:ph type="body" idx="1"/>
          </p:nvPr>
        </p:nvSpPr>
        <p:spPr>
          <a:xfrm>
            <a:off x="501650" y="4953000"/>
            <a:ext cx="5748338" cy="4451350"/>
          </a:xfrm>
          <a:noFill/>
          <a:ln/>
        </p:spPr>
        <p:txBody>
          <a:bodyPr/>
          <a:lstStyle/>
          <a:p>
            <a:pPr eaLnBrk="1" hangingPunct="1"/>
            <a:r>
              <a:rPr lang="es-ES" smtClean="0"/>
              <a:t>El campo etiqueta es el que utilizan los routers MPLS para decidir por donde encaminar el paquete. Todos los paquetes que recibe un router por una interfaz dada con el mismo valor del campo Etiqueta pertenecen a la misma FEC (Forward Equivalence Class).</a:t>
            </a:r>
          </a:p>
          <a:p>
            <a:pPr eaLnBrk="1" hangingPunct="1"/>
            <a:r>
              <a:rPr lang="es-ES" smtClean="0"/>
              <a:t>El campo Exp no tiene definida una función en el estándar. Se prevé que pueda utilizarse para transmitir información sobre el paquete que deba ser conocida por los routers MPLS. Un ejemplo podría ser información de Calidad de Servicio que permitiera a los routers saber el nivel de prioridad que tiene cada paquete.</a:t>
            </a:r>
          </a:p>
          <a:p>
            <a:pPr eaLnBrk="1" hangingPunct="1"/>
            <a:r>
              <a:rPr lang="es-ES" smtClean="0"/>
              <a:t>El campo S indica (cuando vale 1) que se trata de la última etiqueta en la pila. En el caso de haber más de una etiqueta MPLS todas tendrán a cero el campo S salvo la última. Evidentemente en el caso de haber solo una etiqueta MPLS esta tendrá siempre a 1 el campo S. El router sabe que detrás de la etiqueta MPLS con S=1 se encuentra el paquete de nivel de red.</a:t>
            </a:r>
          </a:p>
          <a:p>
            <a:pPr eaLnBrk="1" hangingPunct="1"/>
            <a:r>
              <a:rPr lang="es-ES" smtClean="0"/>
              <a:t>El campo TTL cumple una función equivalente al campo TTL de IPv4. Cuando el paquete recibe una etiqueta nueva en el router de ingreso el campo TTL hereda el valor que tuviera el campo TTL del datagrama IP y sigue el tratamiento habitual, es decir reducirse en una unidad en cada salto. . A la salida, en el router de egreso, el campo TTL de la etiqueta se traslada (reducido en una unidad) al campo TTL del datagrama IP.</a:t>
            </a:r>
          </a:p>
          <a:p>
            <a:pPr eaLnBrk="1" hangingPunct="1"/>
            <a:r>
              <a:rPr lang="es-ES" smtClean="0"/>
              <a:t>En el caso de redes ATM y Frame Relay el hardware no dispone de mecanismo que permitan eficientemente actualizar el campo TTL, por lo que en estos casos no se utiliza.</a:t>
            </a:r>
          </a:p>
        </p:txBody>
      </p:sp>
      <p:sp>
        <p:nvSpPr>
          <p:cNvPr id="7" name="6 Marcador de número de diapositiva"/>
          <p:cNvSpPr>
            <a:spLocks noGrp="1"/>
          </p:cNvSpPr>
          <p:nvPr>
            <p:ph type="sldNum" sz="quarter" idx="10"/>
          </p:nvPr>
        </p:nvSpPr>
        <p:spPr/>
        <p:txBody>
          <a:bodyPr/>
          <a:lstStyle/>
          <a:p>
            <a:pPr>
              <a:defRPr/>
            </a:pPr>
            <a:r>
              <a:rPr lang="es-ES" smtClean="0"/>
              <a:t>4-</a:t>
            </a:r>
            <a:fld id="{35813442-727B-4280-B7A3-1F10EF64D2E1}" type="slidenum">
              <a:rPr lang="es-ES" smtClean="0"/>
              <a:pPr>
                <a:defRPr/>
              </a:pPr>
              <a:t>12</a:t>
            </a:fld>
            <a:endParaRPr lang="es-ES" dirty="0"/>
          </a:p>
        </p:txBody>
      </p:sp>
    </p:spTree>
    <p:extLst>
      <p:ext uri="{BB962C8B-B14F-4D97-AF65-F5344CB8AC3E}">
        <p14:creationId xmlns:p14="http://schemas.microsoft.com/office/powerpoint/2010/main" val="39711558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a:noFill/>
        </p:spPr>
        <p:txBody>
          <a:bodyPr/>
          <a:lstStyle/>
          <a:p>
            <a:r>
              <a:rPr lang="es-ES"/>
              <a:t>Redes Ópticas</a:t>
            </a:r>
          </a:p>
        </p:txBody>
      </p:sp>
      <p:sp>
        <p:nvSpPr>
          <p:cNvPr id="297989" name="Rectangle 2"/>
          <p:cNvSpPr>
            <a:spLocks noGrp="1" noRot="1" noChangeAspect="1" noChangeArrowheads="1" noTextEdit="1"/>
          </p:cNvSpPr>
          <p:nvPr>
            <p:ph type="sldImg"/>
          </p:nvPr>
        </p:nvSpPr>
        <p:spPr>
          <a:xfrm>
            <a:off x="566738" y="487363"/>
            <a:ext cx="5649912" cy="4237037"/>
          </a:xfrm>
          <a:ln/>
        </p:spPr>
      </p:sp>
      <p:sp>
        <p:nvSpPr>
          <p:cNvPr id="297990" name="Rectangle 3"/>
          <p:cNvSpPr>
            <a:spLocks noGrp="1" noChangeArrowheads="1"/>
          </p:cNvSpPr>
          <p:nvPr>
            <p:ph type="body" idx="1"/>
          </p:nvPr>
        </p:nvSpPr>
        <p:spPr>
          <a:xfrm>
            <a:off x="501650" y="4953000"/>
            <a:ext cx="5748338" cy="4451350"/>
          </a:xfrm>
          <a:noFill/>
          <a:ln/>
        </p:spPr>
        <p:txBody>
          <a:bodyPr/>
          <a:lstStyle/>
          <a:p>
            <a:pPr eaLnBrk="1" hangingPunct="1"/>
            <a:r>
              <a:rPr lang="es-ES" smtClean="0"/>
              <a:t>En líneas dedicadas (protocolo PPP) y redes locales la etiqueta MPLS se coloca inmediatamente detrás de la información de nivel de enlace y delante del paquete de nivel de red. En caso de que haya más de una etiqueta MPLS se organizarán todas juntas en forma de pila, colocándose primero la más alta en la pila.</a:t>
            </a:r>
          </a:p>
          <a:p>
            <a:pPr eaLnBrk="1" hangingPunct="1"/>
            <a:r>
              <a:rPr lang="es-ES" smtClean="0"/>
              <a:t>En ATM y Frame Relay, a fin de aprovechar los mecanismos de conmutación inherentes de estas redes, la etiqueta MPLS más alta en la pila se coloca directamente en el campo que corresponde al VPI/VCI en ATM, o al DLCI en Frame Relay..El resto de etiquetas se colocan, caso de existir, inmediatamente delante del paquete de nivel de red, como si fuera parte de este a efectos del nivel de enlace. De esta forma cuando un paquete MPLS viaja por una red ATM o Frame Relay puede ser conmutado de forma natural, sin que la red tenga que hacer nada especial, salvo en el caso de los routers de ingreso y de egreso que habrán de poner o quitar la etiqueta.</a:t>
            </a:r>
          </a:p>
        </p:txBody>
      </p:sp>
      <p:sp>
        <p:nvSpPr>
          <p:cNvPr id="7" name="6 Marcador de número de diapositiva"/>
          <p:cNvSpPr>
            <a:spLocks noGrp="1"/>
          </p:cNvSpPr>
          <p:nvPr>
            <p:ph type="sldNum" sz="quarter" idx="10"/>
          </p:nvPr>
        </p:nvSpPr>
        <p:spPr/>
        <p:txBody>
          <a:bodyPr/>
          <a:lstStyle/>
          <a:p>
            <a:pPr>
              <a:defRPr/>
            </a:pPr>
            <a:r>
              <a:rPr lang="es-ES" smtClean="0"/>
              <a:t>4-</a:t>
            </a:r>
            <a:fld id="{35813442-727B-4280-B7A3-1F10EF64D2E1}" type="slidenum">
              <a:rPr lang="es-ES" smtClean="0"/>
              <a:pPr>
                <a:defRPr/>
              </a:pPr>
              <a:t>13</a:t>
            </a:fld>
            <a:endParaRPr lang="es-ES" dirty="0"/>
          </a:p>
        </p:txBody>
      </p:sp>
    </p:spTree>
    <p:extLst>
      <p:ext uri="{BB962C8B-B14F-4D97-AF65-F5344CB8AC3E}">
        <p14:creationId xmlns:p14="http://schemas.microsoft.com/office/powerpoint/2010/main" val="30538646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a:noFill/>
        </p:spPr>
        <p:txBody>
          <a:bodyPr/>
          <a:lstStyle/>
          <a:p>
            <a:r>
              <a:rPr lang="es-ES"/>
              <a:t>Redes Ópticas</a:t>
            </a:r>
          </a:p>
        </p:txBody>
      </p:sp>
      <p:sp>
        <p:nvSpPr>
          <p:cNvPr id="299013" name="Rectangle 2"/>
          <p:cNvSpPr>
            <a:spLocks noGrp="1" noRot="1" noChangeAspect="1" noChangeArrowheads="1" noTextEdit="1"/>
          </p:cNvSpPr>
          <p:nvPr>
            <p:ph type="sldImg"/>
          </p:nvPr>
        </p:nvSpPr>
        <p:spPr>
          <a:xfrm>
            <a:off x="566738" y="487363"/>
            <a:ext cx="5649912" cy="4237037"/>
          </a:xfrm>
          <a:ln/>
        </p:spPr>
      </p:sp>
      <p:sp>
        <p:nvSpPr>
          <p:cNvPr id="299014" name="Rectangle 3"/>
          <p:cNvSpPr>
            <a:spLocks noGrp="1" noChangeArrowheads="1"/>
          </p:cNvSpPr>
          <p:nvPr>
            <p:ph type="body" idx="1"/>
          </p:nvPr>
        </p:nvSpPr>
        <p:spPr>
          <a:xfrm>
            <a:off x="501650" y="4953000"/>
            <a:ext cx="5748338" cy="4451350"/>
          </a:xfrm>
          <a:noFill/>
          <a:ln/>
        </p:spPr>
        <p:txBody>
          <a:bodyPr/>
          <a:lstStyle/>
          <a:p>
            <a:pPr eaLnBrk="1" hangingPunct="1"/>
            <a:endParaRPr lang="es-ES" smtClean="0"/>
          </a:p>
        </p:txBody>
      </p:sp>
      <p:sp>
        <p:nvSpPr>
          <p:cNvPr id="7" name="6 Marcador de número de diapositiva"/>
          <p:cNvSpPr>
            <a:spLocks noGrp="1"/>
          </p:cNvSpPr>
          <p:nvPr>
            <p:ph type="sldNum" sz="quarter" idx="10"/>
          </p:nvPr>
        </p:nvSpPr>
        <p:spPr/>
        <p:txBody>
          <a:bodyPr/>
          <a:lstStyle/>
          <a:p>
            <a:pPr>
              <a:defRPr/>
            </a:pPr>
            <a:r>
              <a:rPr lang="es-ES" smtClean="0"/>
              <a:t>4-</a:t>
            </a:r>
            <a:fld id="{35813442-727B-4280-B7A3-1F10EF64D2E1}" type="slidenum">
              <a:rPr lang="es-ES" smtClean="0"/>
              <a:pPr>
                <a:defRPr/>
              </a:pPr>
              <a:t>14</a:t>
            </a:fld>
            <a:endParaRPr lang="es-ES" dirty="0"/>
          </a:p>
        </p:txBody>
      </p:sp>
    </p:spTree>
    <p:extLst>
      <p:ext uri="{BB962C8B-B14F-4D97-AF65-F5344CB8AC3E}">
        <p14:creationId xmlns:p14="http://schemas.microsoft.com/office/powerpoint/2010/main" val="41269223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hdr" sz="quarter"/>
          </p:nvPr>
        </p:nvSpPr>
        <p:spPr>
          <a:noFill/>
        </p:spPr>
        <p:txBody>
          <a:bodyPr/>
          <a:lstStyle/>
          <a:p>
            <a:r>
              <a:rPr lang="es-ES"/>
              <a:t>Redes Ópticas</a:t>
            </a:r>
          </a:p>
        </p:txBody>
      </p:sp>
      <p:sp>
        <p:nvSpPr>
          <p:cNvPr id="300037" name="Rectangle 2"/>
          <p:cNvSpPr>
            <a:spLocks noGrp="1" noRot="1" noChangeAspect="1" noChangeArrowheads="1" noTextEdit="1"/>
          </p:cNvSpPr>
          <p:nvPr>
            <p:ph type="sldImg"/>
          </p:nvPr>
        </p:nvSpPr>
        <p:spPr>
          <a:xfrm>
            <a:off x="566738" y="487363"/>
            <a:ext cx="5649912" cy="4237037"/>
          </a:xfrm>
          <a:ln/>
        </p:spPr>
      </p:sp>
      <p:sp>
        <p:nvSpPr>
          <p:cNvPr id="300038" name="Rectangle 3"/>
          <p:cNvSpPr>
            <a:spLocks noGrp="1" noChangeArrowheads="1"/>
          </p:cNvSpPr>
          <p:nvPr>
            <p:ph type="body" idx="1"/>
          </p:nvPr>
        </p:nvSpPr>
        <p:spPr>
          <a:xfrm>
            <a:off x="501650" y="4953000"/>
            <a:ext cx="5748338" cy="4451350"/>
          </a:xfrm>
          <a:noFill/>
          <a:ln/>
        </p:spPr>
        <p:txBody>
          <a:bodyPr/>
          <a:lstStyle/>
          <a:p>
            <a:pPr eaLnBrk="1" hangingPunct="1"/>
            <a:r>
              <a:rPr lang="es-ES" smtClean="0"/>
              <a:t>En esta figura se muestra un ejemplo de cómo podría tener lugar la apilación de etiquetas. Supongamos que los ISP A y C (cuyas redes soportan MPLS) deciden unirse utilizando los servicios del ISP B, que internamente también utiliza MPLS. A y C contratan con B un enlace virtual entre los routers V e Y de un determinado caudal. El ISP B configura en su red MPLS un LSP (Label Switch Path) entre los routers W y X, a los que están conectados los ISPs A y C, respectivamente.</a:t>
            </a:r>
          </a:p>
          <a:p>
            <a:pPr eaLnBrk="1" hangingPunct="1"/>
            <a:r>
              <a:rPr lang="es-ES" smtClean="0"/>
              <a:t>A y C han de acordar el número de etiqueta que utilizarán para la FEC correspondiente a esta conexión (en este ejemplo la etiqueta 2, verde) pero dicha etiqueta no es vista por B. Inversamente B ha de utilizar una etiqueta en el LSP que define, en este ejemplo la 7 roja.</a:t>
            </a:r>
          </a:p>
          <a:p>
            <a:pPr eaLnBrk="1" hangingPunct="1"/>
            <a:r>
              <a:rPr lang="es-ES" smtClean="0"/>
              <a:t>Para el LSP formado por A y C el router de ingreso es U y el de egreso es  Z. Para el LSP de B el router de ingreso es W y el de egreso es X. Evidentemente si, como es lo normal, los LSP son bidireccionales los routers de ingreso serían de egreso para el sentido opuesto, y viceversa. En la práctica es como si A y C hubieran construido un túnel entre V e Y haciendo uso del LSP de B. Durante su viaje por el túnel el paquete posee dos etiquetas MPLS ordenadas en forma de pila (la verde debajo y la roja arriba).</a:t>
            </a:r>
          </a:p>
          <a:p>
            <a:pPr eaLnBrk="1" hangingPunct="1"/>
            <a:r>
              <a:rPr lang="es-ES" smtClean="0"/>
              <a:t>A efectos del contador TTL en cada salto solo se decrementa el contador de mayor nivel en la pila. Así por ejemplo el salto de W a X no afecta el TTL de la etiqueta verde, que vale lo mismo que cuando salió de V. Ahora bien, cuando el paquete llega al router de egreso del segundo nivel (en este caso X) la etiqueta roja es destruida y el valor de su contador trasvasado al TTL de la etiqueta inferior (la verde en este caso). Un tratamiento análogo se da con el TTL del paquete IP, que no ve alterado su valor en todo el trayecto MPLS (de U a Z), pero cuyo TTL se decrementa en Z en 6 unidades, tantas como saltos han tenido lugar en todas las redes MPLS por las que ha pasado. </a:t>
            </a:r>
          </a:p>
        </p:txBody>
      </p:sp>
      <p:sp>
        <p:nvSpPr>
          <p:cNvPr id="7" name="6 Marcador de número de diapositiva"/>
          <p:cNvSpPr>
            <a:spLocks noGrp="1"/>
          </p:cNvSpPr>
          <p:nvPr>
            <p:ph type="sldNum" sz="quarter" idx="10"/>
          </p:nvPr>
        </p:nvSpPr>
        <p:spPr/>
        <p:txBody>
          <a:bodyPr/>
          <a:lstStyle/>
          <a:p>
            <a:pPr>
              <a:defRPr/>
            </a:pPr>
            <a:r>
              <a:rPr lang="es-ES" smtClean="0"/>
              <a:t>4-</a:t>
            </a:r>
            <a:fld id="{35813442-727B-4280-B7A3-1F10EF64D2E1}" type="slidenum">
              <a:rPr lang="es-ES" smtClean="0"/>
              <a:pPr>
                <a:defRPr/>
              </a:pPr>
              <a:t>15</a:t>
            </a:fld>
            <a:endParaRPr lang="es-ES" dirty="0"/>
          </a:p>
        </p:txBody>
      </p:sp>
    </p:spTree>
    <p:extLst>
      <p:ext uri="{BB962C8B-B14F-4D97-AF65-F5344CB8AC3E}">
        <p14:creationId xmlns:p14="http://schemas.microsoft.com/office/powerpoint/2010/main" val="7438275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hdr" sz="quarter"/>
          </p:nvPr>
        </p:nvSpPr>
        <p:spPr>
          <a:noFill/>
        </p:spPr>
        <p:txBody>
          <a:bodyPr/>
          <a:lstStyle/>
          <a:p>
            <a:r>
              <a:rPr lang="es-ES"/>
              <a:t>Redes Ópticas</a:t>
            </a:r>
          </a:p>
        </p:txBody>
      </p:sp>
      <p:sp>
        <p:nvSpPr>
          <p:cNvPr id="301061" name="Rectangle 2"/>
          <p:cNvSpPr>
            <a:spLocks noGrp="1" noRot="1" noChangeAspect="1" noChangeArrowheads="1" noTextEdit="1"/>
          </p:cNvSpPr>
          <p:nvPr>
            <p:ph type="sldImg"/>
          </p:nvPr>
        </p:nvSpPr>
        <p:spPr>
          <a:xfrm>
            <a:off x="566738" y="487363"/>
            <a:ext cx="5649912" cy="4237037"/>
          </a:xfrm>
          <a:ln/>
        </p:spPr>
      </p:sp>
      <p:sp>
        <p:nvSpPr>
          <p:cNvPr id="301062" name="Rectangle 3"/>
          <p:cNvSpPr>
            <a:spLocks noGrp="1" noChangeArrowheads="1"/>
          </p:cNvSpPr>
          <p:nvPr>
            <p:ph type="body" idx="1"/>
          </p:nvPr>
        </p:nvSpPr>
        <p:spPr>
          <a:xfrm>
            <a:off x="501650" y="4953000"/>
            <a:ext cx="5748338" cy="4451350"/>
          </a:xfrm>
          <a:noFill/>
          <a:ln/>
        </p:spPr>
        <p:txBody>
          <a:bodyPr/>
          <a:lstStyle/>
          <a:p>
            <a:pPr eaLnBrk="1" hangingPunct="1"/>
            <a:endParaRPr lang="es-ES" smtClean="0"/>
          </a:p>
        </p:txBody>
      </p:sp>
      <p:sp>
        <p:nvSpPr>
          <p:cNvPr id="7" name="6 Marcador de número de diapositiva"/>
          <p:cNvSpPr>
            <a:spLocks noGrp="1"/>
          </p:cNvSpPr>
          <p:nvPr>
            <p:ph type="sldNum" sz="quarter" idx="10"/>
          </p:nvPr>
        </p:nvSpPr>
        <p:spPr/>
        <p:txBody>
          <a:bodyPr/>
          <a:lstStyle/>
          <a:p>
            <a:pPr>
              <a:defRPr/>
            </a:pPr>
            <a:r>
              <a:rPr lang="es-ES" smtClean="0"/>
              <a:t>4-</a:t>
            </a:r>
            <a:fld id="{35813442-727B-4280-B7A3-1F10EF64D2E1}" type="slidenum">
              <a:rPr lang="es-ES" smtClean="0"/>
              <a:pPr>
                <a:defRPr/>
              </a:pPr>
              <a:t>16</a:t>
            </a:fld>
            <a:endParaRPr lang="es-ES" dirty="0"/>
          </a:p>
        </p:txBody>
      </p:sp>
    </p:spTree>
    <p:extLst>
      <p:ext uri="{BB962C8B-B14F-4D97-AF65-F5344CB8AC3E}">
        <p14:creationId xmlns:p14="http://schemas.microsoft.com/office/powerpoint/2010/main" val="39780668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hdr" sz="quarter"/>
          </p:nvPr>
        </p:nvSpPr>
        <p:spPr>
          <a:noFill/>
        </p:spPr>
        <p:txBody>
          <a:bodyPr/>
          <a:lstStyle/>
          <a:p>
            <a:r>
              <a:rPr lang="es-ES"/>
              <a:t>Redes Ópticas</a:t>
            </a:r>
          </a:p>
        </p:txBody>
      </p:sp>
      <p:sp>
        <p:nvSpPr>
          <p:cNvPr id="302085" name="Rectangle 2"/>
          <p:cNvSpPr>
            <a:spLocks noGrp="1" noRot="1" noChangeAspect="1" noChangeArrowheads="1" noTextEdit="1"/>
          </p:cNvSpPr>
          <p:nvPr>
            <p:ph type="sldImg"/>
          </p:nvPr>
        </p:nvSpPr>
        <p:spPr>
          <a:xfrm>
            <a:off x="566738" y="487363"/>
            <a:ext cx="5649912" cy="4237037"/>
          </a:xfrm>
          <a:ln/>
        </p:spPr>
      </p:sp>
      <p:sp>
        <p:nvSpPr>
          <p:cNvPr id="302086" name="Rectangle 3"/>
          <p:cNvSpPr>
            <a:spLocks noGrp="1" noChangeArrowheads="1"/>
          </p:cNvSpPr>
          <p:nvPr>
            <p:ph type="body" idx="1"/>
          </p:nvPr>
        </p:nvSpPr>
        <p:spPr>
          <a:xfrm>
            <a:off x="501650" y="4953000"/>
            <a:ext cx="5748338" cy="4451350"/>
          </a:xfrm>
          <a:noFill/>
          <a:ln/>
        </p:spPr>
        <p:txBody>
          <a:bodyPr/>
          <a:lstStyle/>
          <a:p>
            <a:pPr eaLnBrk="1" hangingPunct="1"/>
            <a:endParaRPr lang="es-ES" smtClean="0"/>
          </a:p>
        </p:txBody>
      </p:sp>
      <p:sp>
        <p:nvSpPr>
          <p:cNvPr id="7" name="6 Marcador de número de diapositiva"/>
          <p:cNvSpPr>
            <a:spLocks noGrp="1"/>
          </p:cNvSpPr>
          <p:nvPr>
            <p:ph type="sldNum" sz="quarter" idx="10"/>
          </p:nvPr>
        </p:nvSpPr>
        <p:spPr/>
        <p:txBody>
          <a:bodyPr/>
          <a:lstStyle/>
          <a:p>
            <a:pPr>
              <a:defRPr/>
            </a:pPr>
            <a:r>
              <a:rPr lang="es-ES" smtClean="0"/>
              <a:t>4-</a:t>
            </a:r>
            <a:fld id="{35813442-727B-4280-B7A3-1F10EF64D2E1}" type="slidenum">
              <a:rPr lang="es-ES" smtClean="0"/>
              <a:pPr>
                <a:defRPr/>
              </a:pPr>
              <a:t>17</a:t>
            </a:fld>
            <a:endParaRPr lang="es-ES" dirty="0"/>
          </a:p>
        </p:txBody>
      </p:sp>
    </p:spTree>
    <p:extLst>
      <p:ext uri="{BB962C8B-B14F-4D97-AF65-F5344CB8AC3E}">
        <p14:creationId xmlns:p14="http://schemas.microsoft.com/office/powerpoint/2010/main" val="433059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hdr" sz="quarter"/>
          </p:nvPr>
        </p:nvSpPr>
        <p:spPr>
          <a:noFill/>
        </p:spPr>
        <p:txBody>
          <a:bodyPr/>
          <a:lstStyle/>
          <a:p>
            <a:r>
              <a:rPr lang="es-ES"/>
              <a:t>Redes Ópticas</a:t>
            </a:r>
          </a:p>
        </p:txBody>
      </p:sp>
      <p:sp>
        <p:nvSpPr>
          <p:cNvPr id="286725" name="Rectangle 2"/>
          <p:cNvSpPr>
            <a:spLocks noGrp="1" noRot="1" noChangeAspect="1" noChangeArrowheads="1" noTextEdit="1"/>
          </p:cNvSpPr>
          <p:nvPr>
            <p:ph type="sldImg"/>
          </p:nvPr>
        </p:nvSpPr>
        <p:spPr>
          <a:xfrm>
            <a:off x="566738" y="487363"/>
            <a:ext cx="5649912" cy="4237037"/>
          </a:xfrm>
          <a:ln/>
        </p:spPr>
      </p:sp>
      <p:sp>
        <p:nvSpPr>
          <p:cNvPr id="286726" name="Rectangle 3"/>
          <p:cNvSpPr>
            <a:spLocks noGrp="1" noChangeArrowheads="1"/>
          </p:cNvSpPr>
          <p:nvPr>
            <p:ph type="body" idx="1"/>
          </p:nvPr>
        </p:nvSpPr>
        <p:spPr>
          <a:xfrm>
            <a:off x="504825" y="4953000"/>
            <a:ext cx="5792788" cy="4451350"/>
          </a:xfrm>
          <a:noFill/>
          <a:ln/>
        </p:spPr>
        <p:txBody>
          <a:bodyPr/>
          <a:lstStyle/>
          <a:p>
            <a:pPr eaLnBrk="1" hangingPunct="1"/>
            <a:r>
              <a:rPr lang="es-ES" smtClean="0"/>
              <a:t>Un problema típico en ingeniería de tráfico es el conocido como ‘problema del pez’. Supongamos que un ISP trata de ofrecer servicios de diferente calidad a sus usuarios, por ejemplo servicio premium con alta calidad y servicio normal con calidad ‘best effort’. Supongamos además que dos usuarios (A y B) contratan los servicios premium y normal, respectivamente, en un mismo POP (Point Of Presence), y que ambos están interesados en enviar tráfico al usuario C, conectado a otro POP de la red del ISP. El router del ISP al encaminar los paquetes de A y de B hacia C no podrá en principio discriminar cuales pertenecen a A y cuales a B, ya que el encaminamiento se realiza en base a la dirección de destino, no a la dirección de origen. Por tanto tanto el tráfico de A como el de B se encaminarán por la misma ruta, recibiendo probablemente ambos clientes la misma calidad de servicio aun cuando pagan tarifas diferentes.</a:t>
            </a:r>
          </a:p>
          <a:p>
            <a:pPr eaLnBrk="1" hangingPunct="1"/>
            <a:r>
              <a:rPr lang="es-ES" smtClean="0"/>
              <a:t>Una posible solución a este problema es lo que se denomina ‘policy routing’, es decir encaminamiento basado en criterios que no se limitan a la dirección de destino sino que toman en cuenta otros factores, como la dirección de origen. Sin embargo el policy routing tienen un problema serio: los fabricantes diseñan sus equipos para la conmutación rápida, generalmente por hardware, de paquetes IP basándose exclusivamente en la dirección de destino, y siempre que se aplica policiy routing el rendimiento decae de manera alarmante.</a:t>
            </a:r>
          </a:p>
          <a:p>
            <a:pPr eaLnBrk="1" hangingPunct="1"/>
            <a:r>
              <a:rPr lang="es-ES" smtClean="0"/>
              <a:t>Una mejor solución sería que el ISP sustituyera su red por un backbone ATM. En este caso sería fácil constituir dos PVC independientes para encaminar el tráfico de A por la ruta de alta capacidad (la superior) y el de B por la de baja capacidad (inferior)</a:t>
            </a:r>
          </a:p>
        </p:txBody>
      </p:sp>
      <p:sp>
        <p:nvSpPr>
          <p:cNvPr id="7" name="6 Marcador de número de diapositiva"/>
          <p:cNvSpPr>
            <a:spLocks noGrp="1"/>
          </p:cNvSpPr>
          <p:nvPr>
            <p:ph type="sldNum" sz="quarter" idx="10"/>
          </p:nvPr>
        </p:nvSpPr>
        <p:spPr/>
        <p:txBody>
          <a:bodyPr/>
          <a:lstStyle/>
          <a:p>
            <a:pPr>
              <a:defRPr/>
            </a:pPr>
            <a:r>
              <a:rPr lang="es-ES" smtClean="0"/>
              <a:t>4-</a:t>
            </a:r>
            <a:fld id="{35813442-727B-4280-B7A3-1F10EF64D2E1}" type="slidenum">
              <a:rPr lang="es-ES" smtClean="0"/>
              <a:pPr>
                <a:defRPr/>
              </a:pPr>
              <a:t>2</a:t>
            </a:fld>
            <a:endParaRPr lang="es-ES" dirty="0"/>
          </a:p>
        </p:txBody>
      </p:sp>
    </p:spTree>
    <p:extLst>
      <p:ext uri="{BB962C8B-B14F-4D97-AF65-F5344CB8AC3E}">
        <p14:creationId xmlns:p14="http://schemas.microsoft.com/office/powerpoint/2010/main" val="4020152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hdr" sz="quarter"/>
          </p:nvPr>
        </p:nvSpPr>
        <p:spPr>
          <a:noFill/>
        </p:spPr>
        <p:txBody>
          <a:bodyPr/>
          <a:lstStyle/>
          <a:p>
            <a:r>
              <a:rPr lang="es-ES"/>
              <a:t>Redes Ópticas</a:t>
            </a:r>
          </a:p>
        </p:txBody>
      </p:sp>
      <p:sp>
        <p:nvSpPr>
          <p:cNvPr id="287749" name="Rectangle 2"/>
          <p:cNvSpPr>
            <a:spLocks noGrp="1" noRot="1" noChangeAspect="1" noChangeArrowheads="1" noTextEdit="1"/>
          </p:cNvSpPr>
          <p:nvPr>
            <p:ph type="sldImg"/>
          </p:nvPr>
        </p:nvSpPr>
        <p:spPr>
          <a:xfrm>
            <a:off x="566738" y="487363"/>
            <a:ext cx="5649912" cy="4237037"/>
          </a:xfrm>
          <a:ln/>
        </p:spPr>
      </p:sp>
      <p:sp>
        <p:nvSpPr>
          <p:cNvPr id="287750" name="Rectangle 3"/>
          <p:cNvSpPr>
            <a:spLocks noGrp="1" noChangeArrowheads="1"/>
          </p:cNvSpPr>
          <p:nvPr>
            <p:ph type="body" idx="1"/>
          </p:nvPr>
        </p:nvSpPr>
        <p:spPr>
          <a:xfrm>
            <a:off x="504825" y="4953000"/>
            <a:ext cx="5792788" cy="4451350"/>
          </a:xfrm>
          <a:noFill/>
          <a:ln/>
        </p:spPr>
        <p:txBody>
          <a:bodyPr/>
          <a:lstStyle/>
          <a:p>
            <a:pPr eaLnBrk="1" hangingPunct="1"/>
            <a:endParaRPr lang="es-ES" smtClean="0"/>
          </a:p>
        </p:txBody>
      </p:sp>
      <p:sp>
        <p:nvSpPr>
          <p:cNvPr id="7" name="6 Marcador de número de diapositiva"/>
          <p:cNvSpPr>
            <a:spLocks noGrp="1"/>
          </p:cNvSpPr>
          <p:nvPr>
            <p:ph type="sldNum" sz="quarter" idx="10"/>
          </p:nvPr>
        </p:nvSpPr>
        <p:spPr/>
        <p:txBody>
          <a:bodyPr/>
          <a:lstStyle/>
          <a:p>
            <a:pPr>
              <a:defRPr/>
            </a:pPr>
            <a:r>
              <a:rPr lang="es-ES" smtClean="0"/>
              <a:t>4-</a:t>
            </a:r>
            <a:fld id="{35813442-727B-4280-B7A3-1F10EF64D2E1}" type="slidenum">
              <a:rPr lang="es-ES" smtClean="0"/>
              <a:pPr>
                <a:defRPr/>
              </a:pPr>
              <a:t>3</a:t>
            </a:fld>
            <a:endParaRPr lang="es-ES" dirty="0"/>
          </a:p>
        </p:txBody>
      </p:sp>
    </p:spTree>
    <p:extLst>
      <p:ext uri="{BB962C8B-B14F-4D97-AF65-F5344CB8AC3E}">
        <p14:creationId xmlns:p14="http://schemas.microsoft.com/office/powerpoint/2010/main" val="774253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hdr" sz="quarter"/>
          </p:nvPr>
        </p:nvSpPr>
        <p:spPr>
          <a:noFill/>
        </p:spPr>
        <p:txBody>
          <a:bodyPr/>
          <a:lstStyle/>
          <a:p>
            <a:r>
              <a:rPr lang="es-ES"/>
              <a:t>Redes Ópticas</a:t>
            </a:r>
          </a:p>
        </p:txBody>
      </p:sp>
      <p:sp>
        <p:nvSpPr>
          <p:cNvPr id="288773" name="Rectangle 2"/>
          <p:cNvSpPr>
            <a:spLocks noGrp="1" noRot="1" noChangeAspect="1" noChangeArrowheads="1" noTextEdit="1"/>
          </p:cNvSpPr>
          <p:nvPr>
            <p:ph type="sldImg"/>
          </p:nvPr>
        </p:nvSpPr>
        <p:spPr>
          <a:xfrm>
            <a:off x="566738" y="487363"/>
            <a:ext cx="5649912" cy="4237037"/>
          </a:xfrm>
          <a:ln/>
        </p:spPr>
      </p:sp>
      <p:sp>
        <p:nvSpPr>
          <p:cNvPr id="288774" name="Rectangle 3"/>
          <p:cNvSpPr>
            <a:spLocks noGrp="1" noChangeArrowheads="1"/>
          </p:cNvSpPr>
          <p:nvPr>
            <p:ph type="body" idx="1"/>
          </p:nvPr>
        </p:nvSpPr>
        <p:spPr>
          <a:xfrm>
            <a:off x="504825" y="4953000"/>
            <a:ext cx="5792788" cy="4451350"/>
          </a:xfrm>
          <a:noFill/>
          <a:ln/>
        </p:spPr>
        <p:txBody>
          <a:bodyPr/>
          <a:lstStyle/>
          <a:p>
            <a:pPr eaLnBrk="1" hangingPunct="1"/>
            <a:endParaRPr lang="es-ES" smtClean="0"/>
          </a:p>
        </p:txBody>
      </p:sp>
      <p:sp>
        <p:nvSpPr>
          <p:cNvPr id="7" name="6 Marcador de número de diapositiva"/>
          <p:cNvSpPr>
            <a:spLocks noGrp="1"/>
          </p:cNvSpPr>
          <p:nvPr>
            <p:ph type="sldNum" sz="quarter" idx="10"/>
          </p:nvPr>
        </p:nvSpPr>
        <p:spPr/>
        <p:txBody>
          <a:bodyPr/>
          <a:lstStyle/>
          <a:p>
            <a:pPr>
              <a:defRPr/>
            </a:pPr>
            <a:r>
              <a:rPr lang="es-ES" smtClean="0"/>
              <a:t>4-</a:t>
            </a:r>
            <a:fld id="{35813442-727B-4280-B7A3-1F10EF64D2E1}" type="slidenum">
              <a:rPr lang="es-ES" smtClean="0"/>
              <a:pPr>
                <a:defRPr/>
              </a:pPr>
              <a:t>4</a:t>
            </a:fld>
            <a:endParaRPr lang="es-ES" dirty="0"/>
          </a:p>
        </p:txBody>
      </p:sp>
    </p:spTree>
    <p:extLst>
      <p:ext uri="{BB962C8B-B14F-4D97-AF65-F5344CB8AC3E}">
        <p14:creationId xmlns:p14="http://schemas.microsoft.com/office/powerpoint/2010/main" val="591963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hdr" sz="quarter"/>
          </p:nvPr>
        </p:nvSpPr>
        <p:spPr>
          <a:noFill/>
        </p:spPr>
        <p:txBody>
          <a:bodyPr/>
          <a:lstStyle/>
          <a:p>
            <a:r>
              <a:rPr lang="es-ES"/>
              <a:t>Redes Ópticas</a:t>
            </a:r>
          </a:p>
        </p:txBody>
      </p:sp>
      <p:sp>
        <p:nvSpPr>
          <p:cNvPr id="289797" name="Rectangle 2"/>
          <p:cNvSpPr>
            <a:spLocks noGrp="1" noRot="1" noChangeAspect="1" noChangeArrowheads="1" noTextEdit="1"/>
          </p:cNvSpPr>
          <p:nvPr>
            <p:ph type="sldImg"/>
          </p:nvPr>
        </p:nvSpPr>
        <p:spPr>
          <a:xfrm>
            <a:off x="566738" y="487363"/>
            <a:ext cx="5649912" cy="4237037"/>
          </a:xfrm>
          <a:ln/>
        </p:spPr>
      </p:sp>
      <p:sp>
        <p:nvSpPr>
          <p:cNvPr id="289798" name="Rectangle 3"/>
          <p:cNvSpPr>
            <a:spLocks noGrp="1" noChangeArrowheads="1"/>
          </p:cNvSpPr>
          <p:nvPr>
            <p:ph type="body" idx="1"/>
          </p:nvPr>
        </p:nvSpPr>
        <p:spPr>
          <a:xfrm>
            <a:off x="504825" y="4953000"/>
            <a:ext cx="5792788" cy="4451350"/>
          </a:xfrm>
          <a:noFill/>
          <a:ln/>
        </p:spPr>
        <p:txBody>
          <a:bodyPr/>
          <a:lstStyle/>
          <a:p>
            <a:pPr eaLnBrk="1" hangingPunct="1"/>
            <a:endParaRPr lang="es-ES" smtClean="0"/>
          </a:p>
        </p:txBody>
      </p:sp>
      <p:sp>
        <p:nvSpPr>
          <p:cNvPr id="7" name="6 Marcador de número de diapositiva"/>
          <p:cNvSpPr>
            <a:spLocks noGrp="1"/>
          </p:cNvSpPr>
          <p:nvPr>
            <p:ph type="sldNum" sz="quarter" idx="10"/>
          </p:nvPr>
        </p:nvSpPr>
        <p:spPr/>
        <p:txBody>
          <a:bodyPr/>
          <a:lstStyle/>
          <a:p>
            <a:pPr>
              <a:defRPr/>
            </a:pPr>
            <a:r>
              <a:rPr lang="es-ES" smtClean="0"/>
              <a:t>4-</a:t>
            </a:r>
            <a:fld id="{35813442-727B-4280-B7A3-1F10EF64D2E1}" type="slidenum">
              <a:rPr lang="es-ES" smtClean="0"/>
              <a:pPr>
                <a:defRPr/>
              </a:pPr>
              <a:t>5</a:t>
            </a:fld>
            <a:endParaRPr lang="es-ES" dirty="0"/>
          </a:p>
        </p:txBody>
      </p:sp>
    </p:spTree>
    <p:extLst>
      <p:ext uri="{BB962C8B-B14F-4D97-AF65-F5344CB8AC3E}">
        <p14:creationId xmlns:p14="http://schemas.microsoft.com/office/powerpoint/2010/main" val="297209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hdr" sz="quarter"/>
          </p:nvPr>
        </p:nvSpPr>
        <p:spPr>
          <a:noFill/>
        </p:spPr>
        <p:txBody>
          <a:bodyPr/>
          <a:lstStyle/>
          <a:p>
            <a:r>
              <a:rPr lang="es-ES"/>
              <a:t>Redes Ópticas</a:t>
            </a:r>
          </a:p>
        </p:txBody>
      </p:sp>
      <p:sp>
        <p:nvSpPr>
          <p:cNvPr id="290821" name="Rectangle 2"/>
          <p:cNvSpPr>
            <a:spLocks noGrp="1" noRot="1" noChangeAspect="1" noChangeArrowheads="1" noTextEdit="1"/>
          </p:cNvSpPr>
          <p:nvPr>
            <p:ph type="sldImg"/>
          </p:nvPr>
        </p:nvSpPr>
        <p:spPr>
          <a:xfrm>
            <a:off x="566738" y="487363"/>
            <a:ext cx="5649912" cy="4237037"/>
          </a:xfrm>
          <a:ln/>
        </p:spPr>
      </p:sp>
      <p:sp>
        <p:nvSpPr>
          <p:cNvPr id="290822" name="Rectangle 3"/>
          <p:cNvSpPr>
            <a:spLocks noGrp="1" noChangeArrowheads="1"/>
          </p:cNvSpPr>
          <p:nvPr>
            <p:ph type="body" idx="1"/>
          </p:nvPr>
        </p:nvSpPr>
        <p:spPr>
          <a:xfrm>
            <a:off x="504825" y="4953000"/>
            <a:ext cx="5792788" cy="4451350"/>
          </a:xfrm>
          <a:noFill/>
          <a:ln/>
        </p:spPr>
        <p:txBody>
          <a:bodyPr/>
          <a:lstStyle/>
          <a:p>
            <a:pPr eaLnBrk="1" hangingPunct="1"/>
            <a:endParaRPr lang="es-ES" smtClean="0"/>
          </a:p>
        </p:txBody>
      </p:sp>
      <p:sp>
        <p:nvSpPr>
          <p:cNvPr id="7" name="6 Marcador de número de diapositiva"/>
          <p:cNvSpPr>
            <a:spLocks noGrp="1"/>
          </p:cNvSpPr>
          <p:nvPr>
            <p:ph type="sldNum" sz="quarter" idx="10"/>
          </p:nvPr>
        </p:nvSpPr>
        <p:spPr/>
        <p:txBody>
          <a:bodyPr/>
          <a:lstStyle/>
          <a:p>
            <a:pPr>
              <a:defRPr/>
            </a:pPr>
            <a:r>
              <a:rPr lang="es-ES" smtClean="0"/>
              <a:t>4-</a:t>
            </a:r>
            <a:fld id="{35813442-727B-4280-B7A3-1F10EF64D2E1}" type="slidenum">
              <a:rPr lang="es-ES" smtClean="0"/>
              <a:pPr>
                <a:defRPr/>
              </a:pPr>
              <a:t>6</a:t>
            </a:fld>
            <a:endParaRPr lang="es-ES" dirty="0"/>
          </a:p>
        </p:txBody>
      </p:sp>
    </p:spTree>
    <p:extLst>
      <p:ext uri="{BB962C8B-B14F-4D97-AF65-F5344CB8AC3E}">
        <p14:creationId xmlns:p14="http://schemas.microsoft.com/office/powerpoint/2010/main" val="133634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hdr" sz="quarter"/>
          </p:nvPr>
        </p:nvSpPr>
        <p:spPr>
          <a:noFill/>
        </p:spPr>
        <p:txBody>
          <a:bodyPr/>
          <a:lstStyle/>
          <a:p>
            <a:r>
              <a:rPr lang="es-ES"/>
              <a:t>Redes Ópticas</a:t>
            </a:r>
          </a:p>
        </p:txBody>
      </p:sp>
      <p:sp>
        <p:nvSpPr>
          <p:cNvPr id="291845" name="Rectangle 2"/>
          <p:cNvSpPr>
            <a:spLocks noGrp="1" noRot="1" noChangeAspect="1" noChangeArrowheads="1" noTextEdit="1"/>
          </p:cNvSpPr>
          <p:nvPr>
            <p:ph type="sldImg"/>
          </p:nvPr>
        </p:nvSpPr>
        <p:spPr>
          <a:xfrm>
            <a:off x="566738" y="487363"/>
            <a:ext cx="5649912" cy="4237037"/>
          </a:xfrm>
          <a:ln/>
        </p:spPr>
      </p:sp>
      <p:sp>
        <p:nvSpPr>
          <p:cNvPr id="291846" name="Rectangle 3"/>
          <p:cNvSpPr>
            <a:spLocks noGrp="1" noChangeArrowheads="1"/>
          </p:cNvSpPr>
          <p:nvPr>
            <p:ph type="body" idx="1"/>
          </p:nvPr>
        </p:nvSpPr>
        <p:spPr>
          <a:xfrm>
            <a:off x="504825" y="4953000"/>
            <a:ext cx="5792788" cy="4451350"/>
          </a:xfrm>
          <a:noFill/>
          <a:ln/>
        </p:spPr>
        <p:txBody>
          <a:bodyPr/>
          <a:lstStyle/>
          <a:p>
            <a:pPr eaLnBrk="1" hangingPunct="1"/>
            <a:endParaRPr lang="es-ES" smtClean="0"/>
          </a:p>
        </p:txBody>
      </p:sp>
      <p:sp>
        <p:nvSpPr>
          <p:cNvPr id="7" name="6 Marcador de número de diapositiva"/>
          <p:cNvSpPr>
            <a:spLocks noGrp="1"/>
          </p:cNvSpPr>
          <p:nvPr>
            <p:ph type="sldNum" sz="quarter" idx="10"/>
          </p:nvPr>
        </p:nvSpPr>
        <p:spPr/>
        <p:txBody>
          <a:bodyPr/>
          <a:lstStyle/>
          <a:p>
            <a:pPr>
              <a:defRPr/>
            </a:pPr>
            <a:r>
              <a:rPr lang="es-ES" smtClean="0"/>
              <a:t>4-</a:t>
            </a:r>
            <a:fld id="{35813442-727B-4280-B7A3-1F10EF64D2E1}" type="slidenum">
              <a:rPr lang="es-ES" smtClean="0"/>
              <a:pPr>
                <a:defRPr/>
              </a:pPr>
              <a:t>7</a:t>
            </a:fld>
            <a:endParaRPr lang="es-ES" dirty="0"/>
          </a:p>
        </p:txBody>
      </p:sp>
    </p:spTree>
    <p:extLst>
      <p:ext uri="{BB962C8B-B14F-4D97-AF65-F5344CB8AC3E}">
        <p14:creationId xmlns:p14="http://schemas.microsoft.com/office/powerpoint/2010/main" val="48121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hdr" sz="quarter"/>
          </p:nvPr>
        </p:nvSpPr>
        <p:spPr>
          <a:noFill/>
        </p:spPr>
        <p:txBody>
          <a:bodyPr/>
          <a:lstStyle/>
          <a:p>
            <a:r>
              <a:rPr lang="es-ES"/>
              <a:t>Redes Ópticas</a:t>
            </a:r>
          </a:p>
        </p:txBody>
      </p:sp>
      <p:sp>
        <p:nvSpPr>
          <p:cNvPr id="292869" name="Rectangle 2"/>
          <p:cNvSpPr>
            <a:spLocks noGrp="1" noRot="1" noChangeAspect="1" noChangeArrowheads="1" noTextEdit="1"/>
          </p:cNvSpPr>
          <p:nvPr>
            <p:ph type="sldImg"/>
          </p:nvPr>
        </p:nvSpPr>
        <p:spPr>
          <a:xfrm>
            <a:off x="566738" y="487363"/>
            <a:ext cx="5649912" cy="4237037"/>
          </a:xfrm>
          <a:ln/>
        </p:spPr>
      </p:sp>
      <p:sp>
        <p:nvSpPr>
          <p:cNvPr id="292870" name="Rectangle 3"/>
          <p:cNvSpPr>
            <a:spLocks noGrp="1" noChangeArrowheads="1"/>
          </p:cNvSpPr>
          <p:nvPr>
            <p:ph type="body" idx="1"/>
          </p:nvPr>
        </p:nvSpPr>
        <p:spPr>
          <a:xfrm>
            <a:off x="504825" y="4953000"/>
            <a:ext cx="5792788" cy="4451350"/>
          </a:xfrm>
          <a:noFill/>
          <a:ln/>
        </p:spPr>
        <p:txBody>
          <a:bodyPr/>
          <a:lstStyle/>
          <a:p>
            <a:pPr eaLnBrk="1" hangingPunct="1"/>
            <a:endParaRPr lang="es-ES" smtClean="0"/>
          </a:p>
        </p:txBody>
      </p:sp>
      <p:sp>
        <p:nvSpPr>
          <p:cNvPr id="7" name="6 Marcador de número de diapositiva"/>
          <p:cNvSpPr>
            <a:spLocks noGrp="1"/>
          </p:cNvSpPr>
          <p:nvPr>
            <p:ph type="sldNum" sz="quarter" idx="10"/>
          </p:nvPr>
        </p:nvSpPr>
        <p:spPr/>
        <p:txBody>
          <a:bodyPr/>
          <a:lstStyle/>
          <a:p>
            <a:pPr>
              <a:defRPr/>
            </a:pPr>
            <a:r>
              <a:rPr lang="es-ES" smtClean="0"/>
              <a:t>4-</a:t>
            </a:r>
            <a:fld id="{35813442-727B-4280-B7A3-1F10EF64D2E1}" type="slidenum">
              <a:rPr lang="es-ES" smtClean="0"/>
              <a:pPr>
                <a:defRPr/>
              </a:pPr>
              <a:t>8</a:t>
            </a:fld>
            <a:endParaRPr lang="es-ES" dirty="0"/>
          </a:p>
        </p:txBody>
      </p:sp>
    </p:spTree>
    <p:extLst>
      <p:ext uri="{BB962C8B-B14F-4D97-AF65-F5344CB8AC3E}">
        <p14:creationId xmlns:p14="http://schemas.microsoft.com/office/powerpoint/2010/main" val="4129188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hdr" sz="quarter"/>
          </p:nvPr>
        </p:nvSpPr>
        <p:spPr>
          <a:noFill/>
        </p:spPr>
        <p:txBody>
          <a:bodyPr/>
          <a:lstStyle/>
          <a:p>
            <a:r>
              <a:rPr lang="es-ES"/>
              <a:t>Redes Ópticas</a:t>
            </a:r>
          </a:p>
        </p:txBody>
      </p:sp>
      <p:sp>
        <p:nvSpPr>
          <p:cNvPr id="293893" name="Rectangle 2"/>
          <p:cNvSpPr>
            <a:spLocks noGrp="1" noRot="1" noChangeAspect="1" noChangeArrowheads="1" noTextEdit="1"/>
          </p:cNvSpPr>
          <p:nvPr>
            <p:ph type="sldImg"/>
          </p:nvPr>
        </p:nvSpPr>
        <p:spPr>
          <a:xfrm>
            <a:off x="566738" y="487363"/>
            <a:ext cx="5649912" cy="4237037"/>
          </a:xfrm>
          <a:ln/>
        </p:spPr>
      </p:sp>
      <p:sp>
        <p:nvSpPr>
          <p:cNvPr id="293894" name="Rectangle 3"/>
          <p:cNvSpPr>
            <a:spLocks noGrp="1" noChangeArrowheads="1"/>
          </p:cNvSpPr>
          <p:nvPr>
            <p:ph type="body" idx="1"/>
          </p:nvPr>
        </p:nvSpPr>
        <p:spPr>
          <a:xfrm>
            <a:off x="501650" y="4953000"/>
            <a:ext cx="5748338" cy="4451350"/>
          </a:xfrm>
          <a:noFill/>
          <a:ln/>
        </p:spPr>
        <p:txBody>
          <a:bodyPr/>
          <a:lstStyle/>
          <a:p>
            <a:pPr eaLnBrk="1" hangingPunct="1"/>
            <a:endParaRPr lang="es-ES" smtClean="0"/>
          </a:p>
        </p:txBody>
      </p:sp>
      <p:sp>
        <p:nvSpPr>
          <p:cNvPr id="7" name="6 Marcador de número de diapositiva"/>
          <p:cNvSpPr>
            <a:spLocks noGrp="1"/>
          </p:cNvSpPr>
          <p:nvPr>
            <p:ph type="sldNum" sz="quarter" idx="10"/>
          </p:nvPr>
        </p:nvSpPr>
        <p:spPr/>
        <p:txBody>
          <a:bodyPr/>
          <a:lstStyle/>
          <a:p>
            <a:pPr>
              <a:defRPr/>
            </a:pPr>
            <a:r>
              <a:rPr lang="es-ES" smtClean="0"/>
              <a:t>4-</a:t>
            </a:r>
            <a:fld id="{35813442-727B-4280-B7A3-1F10EF64D2E1}" type="slidenum">
              <a:rPr lang="es-ES" smtClean="0"/>
              <a:pPr>
                <a:defRPr/>
              </a:pPr>
              <a:t>9</a:t>
            </a:fld>
            <a:endParaRPr lang="es-ES" dirty="0"/>
          </a:p>
        </p:txBody>
      </p:sp>
    </p:spTree>
    <p:extLst>
      <p:ext uri="{BB962C8B-B14F-4D97-AF65-F5344CB8AC3E}">
        <p14:creationId xmlns:p14="http://schemas.microsoft.com/office/powerpoint/2010/main" val="3139164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7"/>
          <p:cNvSpPr>
            <a:spLocks noGrp="1" noChangeArrowheads="1"/>
          </p:cNvSpPr>
          <p:nvPr>
            <p:ph type="sldNum" sz="quarter" idx="10"/>
          </p:nvPr>
        </p:nvSpPr>
        <p:spPr>
          <a:ln/>
        </p:spPr>
        <p:txBody>
          <a:bodyPr/>
          <a:lstStyle>
            <a:lvl1pPr>
              <a:defRPr/>
            </a:lvl1pPr>
          </a:lstStyle>
          <a:p>
            <a:pPr>
              <a:defRPr/>
            </a:pPr>
            <a:r>
              <a:rPr lang="es-ES" dirty="0" smtClean="0"/>
              <a:t>Ampliación Redes 4-</a:t>
            </a:r>
            <a:fld id="{0DC4FCDB-32B2-4BEF-B160-28A4CB92D416}" type="slidenum">
              <a:rPr lang="es-ES" smtClean="0"/>
              <a:pPr>
                <a:defRPr/>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7"/>
          <p:cNvSpPr>
            <a:spLocks noGrp="1" noChangeArrowheads="1"/>
          </p:cNvSpPr>
          <p:nvPr>
            <p:ph type="sldNum" sz="quarter" idx="10"/>
          </p:nvPr>
        </p:nvSpPr>
        <p:spPr>
          <a:ln/>
        </p:spPr>
        <p:txBody>
          <a:bodyPr/>
          <a:lstStyle>
            <a:lvl1pPr>
              <a:defRPr/>
            </a:lvl1pPr>
          </a:lstStyle>
          <a:p>
            <a:pPr>
              <a:defRPr/>
            </a:pPr>
            <a:r>
              <a:rPr lang="es-ES" dirty="0" smtClean="0"/>
              <a:t>Ampliación Redes 4-</a:t>
            </a:r>
            <a:fld id="{28CA8D4E-02B7-4E4E-A979-E996F7E15274}" type="slidenum">
              <a:rPr lang="es-ES" smtClean="0"/>
              <a:pPr>
                <a:defRPr/>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7"/>
          <p:cNvSpPr>
            <a:spLocks noGrp="1" noChangeArrowheads="1"/>
          </p:cNvSpPr>
          <p:nvPr>
            <p:ph type="sldNum" sz="quarter" idx="10"/>
          </p:nvPr>
        </p:nvSpPr>
        <p:spPr>
          <a:ln/>
        </p:spPr>
        <p:txBody>
          <a:bodyPr/>
          <a:lstStyle>
            <a:lvl1pPr>
              <a:defRPr/>
            </a:lvl1pPr>
          </a:lstStyle>
          <a:p>
            <a:pPr>
              <a:defRPr/>
            </a:pPr>
            <a:r>
              <a:rPr lang="es-ES" dirty="0" smtClean="0"/>
              <a:t>Ampliación Redes 4-</a:t>
            </a:r>
            <a:fld id="{C795088B-EEB3-469F-8104-4A10E906BB4F}" type="slidenum">
              <a:rPr lang="es-ES" smtClean="0"/>
              <a:pPr>
                <a:defRPr/>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r>
              <a:rPr lang="es-ES" dirty="0" smtClean="0"/>
              <a:t>Ampliación Redes 4-</a:t>
            </a:r>
            <a:fld id="{75B934D2-A616-4DD7-AAB4-E2004D8F3994}" type="slidenum">
              <a:rPr lang="es-ES" smtClean="0"/>
              <a:pPr>
                <a:defRPr/>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11430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685800" y="1981200"/>
            <a:ext cx="7772400" cy="4114800"/>
          </a:xfrm>
        </p:spPr>
        <p:txBody>
          <a:bodyPr/>
          <a:lstStyle/>
          <a:p>
            <a:pPr lvl="0"/>
            <a:endParaRPr lang="es-ES" noProof="0" smtClean="0"/>
          </a:p>
        </p:txBody>
      </p:sp>
      <p:sp>
        <p:nvSpPr>
          <p:cNvPr id="4" name="Rectangle 7"/>
          <p:cNvSpPr>
            <a:spLocks noGrp="1" noChangeArrowheads="1"/>
          </p:cNvSpPr>
          <p:nvPr>
            <p:ph type="sldNum" sz="quarter" idx="10"/>
          </p:nvPr>
        </p:nvSpPr>
        <p:spPr>
          <a:ln/>
        </p:spPr>
        <p:txBody>
          <a:bodyPr/>
          <a:lstStyle>
            <a:lvl1pPr>
              <a:defRPr/>
            </a:lvl1pPr>
          </a:lstStyle>
          <a:p>
            <a:pPr>
              <a:defRPr/>
            </a:pPr>
            <a:r>
              <a:rPr lang="es-ES" dirty="0" smtClean="0"/>
              <a:t>Ampliación Redes 4-</a:t>
            </a:r>
            <a:fld id="{9D0AE9F7-0922-4AFB-9979-2EA95DE2B510}" type="slidenum">
              <a:rPr lang="es-ES" smtClean="0"/>
              <a:pPr>
                <a:defRPr/>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685800" y="198120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7"/>
          <p:cNvSpPr>
            <a:spLocks noGrp="1" noChangeArrowheads="1"/>
          </p:cNvSpPr>
          <p:nvPr>
            <p:ph type="sldNum" sz="quarter" idx="10"/>
          </p:nvPr>
        </p:nvSpPr>
        <p:spPr>
          <a:ln/>
        </p:spPr>
        <p:txBody>
          <a:bodyPr/>
          <a:lstStyle>
            <a:lvl1pPr>
              <a:defRPr/>
            </a:lvl1pPr>
          </a:lstStyle>
          <a:p>
            <a:pPr>
              <a:defRPr/>
            </a:pPr>
            <a:r>
              <a:rPr lang="es-ES" dirty="0" smtClean="0"/>
              <a:t>Ampliación Redes 4-</a:t>
            </a:r>
            <a:fld id="{658F23D2-BEC3-4ECA-8D12-1C60AD7B7F3B}" type="slidenum">
              <a:rPr lang="es-ES" smtClean="0"/>
              <a:pPr>
                <a:defRPr/>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31" name="Rectangle 7"/>
          <p:cNvSpPr>
            <a:spLocks noGrp="1" noChangeArrowheads="1"/>
          </p:cNvSpPr>
          <p:nvPr>
            <p:ph type="sldNum" sz="quarter" idx="4"/>
          </p:nvPr>
        </p:nvSpPr>
        <p:spPr bwMode="auto">
          <a:xfrm>
            <a:off x="3563938" y="6510338"/>
            <a:ext cx="2016125" cy="2873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r>
              <a:rPr lang="es-ES" dirty="0" smtClean="0"/>
              <a:t>Ampliación Redes 4-</a:t>
            </a:r>
            <a:fld id="{47E9E421-6485-4887-9EF9-19BA651C299E}" type="slidenum">
              <a:rPr lang="es-ES" smtClean="0"/>
              <a:pPr>
                <a:defRPr/>
              </a:pPr>
              <a:t>‹Nº›</a:t>
            </a:fld>
            <a:endParaRPr lang="es-ES" dirty="0"/>
          </a:p>
        </p:txBody>
      </p:sp>
      <p:sp>
        <p:nvSpPr>
          <p:cNvPr id="1032" name="Text Box 8"/>
          <p:cNvSpPr txBox="1">
            <a:spLocks noChangeArrowheads="1"/>
          </p:cNvSpPr>
          <p:nvPr userDrawn="1"/>
        </p:nvSpPr>
        <p:spPr bwMode="auto">
          <a:xfrm>
            <a:off x="107950" y="6507163"/>
            <a:ext cx="1944688" cy="304800"/>
          </a:xfrm>
          <a:prstGeom prst="rect">
            <a:avLst/>
          </a:prstGeom>
          <a:noFill/>
          <a:ln w="12700">
            <a:noFill/>
            <a:miter lim="800000"/>
            <a:headEnd/>
            <a:tailEnd/>
          </a:ln>
          <a:effectLst/>
        </p:spPr>
        <p:txBody>
          <a:bodyPr wrap="none">
            <a:spAutoFit/>
          </a:bodyPr>
          <a:lstStyle/>
          <a:p>
            <a:pPr>
              <a:defRPr/>
            </a:pPr>
            <a:r>
              <a:rPr lang="es-ES" sz="1400">
                <a:latin typeface="Times New Roman" pitchFamily="18" charset="0"/>
              </a:rPr>
              <a:t>Universidad de Valencia</a:t>
            </a:r>
            <a:endParaRPr lang="es-ES" sz="2400">
              <a:latin typeface="Times New Roman" pitchFamily="18" charset="0"/>
            </a:endParaRPr>
          </a:p>
        </p:txBody>
      </p:sp>
      <p:sp>
        <p:nvSpPr>
          <p:cNvPr id="1033" name="Text Box 9"/>
          <p:cNvSpPr txBox="1">
            <a:spLocks noChangeArrowheads="1"/>
          </p:cNvSpPr>
          <p:nvPr userDrawn="1"/>
        </p:nvSpPr>
        <p:spPr bwMode="auto">
          <a:xfrm>
            <a:off x="7442200" y="6508750"/>
            <a:ext cx="1593850" cy="304800"/>
          </a:xfrm>
          <a:prstGeom prst="rect">
            <a:avLst/>
          </a:prstGeom>
          <a:noFill/>
          <a:ln w="12700">
            <a:noFill/>
            <a:miter lim="800000"/>
            <a:headEnd/>
            <a:tailEnd/>
          </a:ln>
          <a:effectLst/>
        </p:spPr>
        <p:txBody>
          <a:bodyPr wrap="none">
            <a:spAutoFit/>
          </a:bodyPr>
          <a:lstStyle/>
          <a:p>
            <a:pPr>
              <a:defRPr/>
            </a:pPr>
            <a:r>
              <a:rPr lang="es-ES" sz="1400">
                <a:latin typeface="Times New Roman" pitchFamily="18" charset="0"/>
              </a:rPr>
              <a:t>Rogelio Montañana</a:t>
            </a:r>
            <a:endParaRPr lang="es-ES"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 id="2147483655" r:id="rId4"/>
    <p:sldLayoutId id="2147483660" r:id="rId5"/>
    <p:sldLayoutId id="2147483661" r:id="rId6"/>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https://i.creativecommons.org/l/by-nc-sa/4.0/88x31.png"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3.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hyperlink" Target="http://www.mplsrc.com/" TargetMode="External"/><Relationship Id="rId3" Type="http://schemas.openxmlformats.org/officeDocument/2006/relationships/hyperlink" Target="http://www.roadto100g.org/" TargetMode="External"/><Relationship Id="rId7" Type="http://schemas.openxmlformats.org/officeDocument/2006/relationships/hyperlink" Target="http://www.mplsforum.org/" TargetMode="External"/><Relationship Id="rId12" Type="http://schemas.openxmlformats.org/officeDocument/2006/relationships/hyperlink" Target="http://www.rediris.es/rediris/boletin/53/enfoque1.html"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www.nortel.com/solutions/collateral/nn115500.pdf" TargetMode="External"/><Relationship Id="rId11" Type="http://schemas.openxmlformats.org/officeDocument/2006/relationships/hyperlink" Target="http://www.cisco.com/warp/public/759/ipj_4-3/ipj_4-3_mpls.html" TargetMode="External"/><Relationship Id="rId5" Type="http://schemas.openxmlformats.org/officeDocument/2006/relationships/hyperlink" Target="http://www.conectronica.com/index.php?option=com_content&amp;task=view&amp;id=1857&amp;Itemid=30" TargetMode="External"/><Relationship Id="rId10" Type="http://schemas.openxmlformats.org/officeDocument/2006/relationships/hyperlink" Target="http://sourceforge.net/projects/mpls-linux/" TargetMode="External"/><Relationship Id="rId4" Type="http://schemas.openxmlformats.org/officeDocument/2006/relationships/hyperlink" Target="http://metroethernetforum.org/" TargetMode="External"/><Relationship Id="rId9" Type="http://schemas.openxmlformats.org/officeDocument/2006/relationships/hyperlink" Target="http://www.ietf.org/html.charters/mpls-charter.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4.wmf"/><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ChangeArrowheads="1"/>
          </p:cNvSpPr>
          <p:nvPr/>
        </p:nvSpPr>
        <p:spPr bwMode="auto">
          <a:xfrm>
            <a:off x="685800" y="2060575"/>
            <a:ext cx="7772400" cy="1143000"/>
          </a:xfrm>
          <a:prstGeom prst="rect">
            <a:avLst/>
          </a:prstGeom>
          <a:noFill/>
          <a:ln w="9525">
            <a:noFill/>
            <a:miter lim="800000"/>
            <a:headEnd/>
            <a:tailEnd/>
          </a:ln>
        </p:spPr>
        <p:txBody>
          <a:bodyPr anchor="ctr"/>
          <a:lstStyle/>
          <a:p>
            <a:pPr algn="ctr"/>
            <a:r>
              <a:rPr lang="es-ES_tradnl" sz="4000" dirty="0">
                <a:solidFill>
                  <a:schemeClr val="tx2"/>
                </a:solidFill>
                <a:latin typeface="Times New Roman" pitchFamily="18" charset="0"/>
              </a:rPr>
              <a:t>Tema 6</a:t>
            </a:r>
            <a:br>
              <a:rPr lang="es-ES_tradnl" sz="4000" dirty="0">
                <a:solidFill>
                  <a:schemeClr val="tx2"/>
                </a:solidFill>
                <a:latin typeface="Times New Roman" pitchFamily="18" charset="0"/>
              </a:rPr>
            </a:br>
            <a:r>
              <a:rPr lang="es-ES_tradnl" sz="4000" dirty="0">
                <a:solidFill>
                  <a:schemeClr val="tx2"/>
                </a:solidFill>
                <a:latin typeface="Times New Roman" pitchFamily="18" charset="0"/>
              </a:rPr>
              <a:t/>
            </a:r>
            <a:br>
              <a:rPr lang="es-ES_tradnl" sz="4000" dirty="0">
                <a:solidFill>
                  <a:schemeClr val="tx2"/>
                </a:solidFill>
                <a:latin typeface="Times New Roman" pitchFamily="18" charset="0"/>
              </a:rPr>
            </a:br>
            <a:r>
              <a:rPr lang="es-ES_tradnl" sz="4000" dirty="0" smtClean="0">
                <a:solidFill>
                  <a:schemeClr val="tx2"/>
                </a:solidFill>
                <a:latin typeface="Times New Roman" pitchFamily="18" charset="0"/>
              </a:rPr>
              <a:t>MPLS</a:t>
            </a:r>
          </a:p>
        </p:txBody>
      </p:sp>
      <p:sp>
        <p:nvSpPr>
          <p:cNvPr id="8" name="7 Marcador de número de diapositiva"/>
          <p:cNvSpPr>
            <a:spLocks noGrp="1"/>
          </p:cNvSpPr>
          <p:nvPr>
            <p:ph type="sldNum" sz="quarter" idx="10"/>
          </p:nvPr>
        </p:nvSpPr>
        <p:spPr/>
        <p:txBody>
          <a:bodyPr/>
          <a:lstStyle/>
          <a:p>
            <a:pPr>
              <a:defRPr/>
            </a:pPr>
            <a:r>
              <a:rPr lang="es-ES" smtClean="0"/>
              <a:t>Ampliación Redes 4-</a:t>
            </a:r>
            <a:fld id="{75B934D2-A616-4DD7-AAB4-E2004D8F3994}" type="slidenum">
              <a:rPr lang="es-ES" smtClean="0"/>
              <a:pPr>
                <a:defRPr/>
              </a:pPr>
              <a:t>1</a:t>
            </a:fld>
            <a:endParaRPr lang="es-ES" dirty="0"/>
          </a:p>
        </p:txBody>
      </p:sp>
      <p:sp>
        <p:nvSpPr>
          <p:cNvPr id="5" name="Text Box 5"/>
          <p:cNvSpPr txBox="1">
            <a:spLocks noChangeArrowheads="1"/>
          </p:cNvSpPr>
          <p:nvPr/>
        </p:nvSpPr>
        <p:spPr bwMode="auto">
          <a:xfrm>
            <a:off x="3560363" y="5333726"/>
            <a:ext cx="1811714" cy="338554"/>
          </a:xfrm>
          <a:prstGeom prst="rect">
            <a:avLst/>
          </a:prstGeom>
          <a:noFill/>
          <a:ln w="12700">
            <a:noFill/>
            <a:miter lim="800000"/>
            <a:headEnd/>
            <a:tailEnd/>
          </a:ln>
          <a:effectLst/>
        </p:spPr>
        <p:txBody>
          <a:bodyPr wrap="none">
            <a:spAutoFit/>
          </a:bodyPr>
          <a:lstStyle>
            <a:defPPr>
              <a:defRPr lang="es-ES_tradnl"/>
            </a:defPPr>
            <a:lvl1pPr algn="l" rtl="0" fontAlgn="base">
              <a:spcBef>
                <a:spcPct val="0"/>
              </a:spcBef>
              <a:spcAft>
                <a:spcPct val="0"/>
              </a:spcAft>
              <a:defRPr sz="2400" i="1" kern="1200">
                <a:solidFill>
                  <a:schemeClr val="tx1"/>
                </a:solidFill>
                <a:latin typeface="Arial" charset="0"/>
                <a:ea typeface="+mn-ea"/>
                <a:cs typeface="+mn-cs"/>
              </a:defRPr>
            </a:lvl1pPr>
            <a:lvl2pPr marL="457200" algn="l" rtl="0" fontAlgn="base">
              <a:spcBef>
                <a:spcPct val="0"/>
              </a:spcBef>
              <a:spcAft>
                <a:spcPct val="0"/>
              </a:spcAft>
              <a:defRPr sz="2400" i="1" kern="1200">
                <a:solidFill>
                  <a:schemeClr val="tx1"/>
                </a:solidFill>
                <a:latin typeface="Arial" charset="0"/>
                <a:ea typeface="+mn-ea"/>
                <a:cs typeface="+mn-cs"/>
              </a:defRPr>
            </a:lvl2pPr>
            <a:lvl3pPr marL="914400" algn="l" rtl="0" fontAlgn="base">
              <a:spcBef>
                <a:spcPct val="0"/>
              </a:spcBef>
              <a:spcAft>
                <a:spcPct val="0"/>
              </a:spcAft>
              <a:defRPr sz="2400" i="1" kern="1200">
                <a:solidFill>
                  <a:schemeClr val="tx1"/>
                </a:solidFill>
                <a:latin typeface="Arial" charset="0"/>
                <a:ea typeface="+mn-ea"/>
                <a:cs typeface="+mn-cs"/>
              </a:defRPr>
            </a:lvl3pPr>
            <a:lvl4pPr marL="1371600" algn="l" rtl="0" fontAlgn="base">
              <a:spcBef>
                <a:spcPct val="0"/>
              </a:spcBef>
              <a:spcAft>
                <a:spcPct val="0"/>
              </a:spcAft>
              <a:defRPr sz="2400" i="1" kern="1200">
                <a:solidFill>
                  <a:schemeClr val="tx1"/>
                </a:solidFill>
                <a:latin typeface="Arial" charset="0"/>
                <a:ea typeface="+mn-ea"/>
                <a:cs typeface="+mn-cs"/>
              </a:defRPr>
            </a:lvl4pPr>
            <a:lvl5pPr marL="1828800" algn="l" rtl="0" fontAlgn="base">
              <a:spcBef>
                <a:spcPct val="0"/>
              </a:spcBef>
              <a:spcAft>
                <a:spcPct val="0"/>
              </a:spcAft>
              <a:defRPr sz="2400" i="1" kern="1200">
                <a:solidFill>
                  <a:schemeClr val="tx1"/>
                </a:solidFill>
                <a:latin typeface="Arial" charset="0"/>
                <a:ea typeface="+mn-ea"/>
                <a:cs typeface="+mn-cs"/>
              </a:defRPr>
            </a:lvl5pPr>
            <a:lvl6pPr marL="2286000" algn="l" defTabSz="914400" rtl="0" eaLnBrk="1" latinLnBrk="0" hangingPunct="1">
              <a:defRPr sz="2400" i="1" kern="1200">
                <a:solidFill>
                  <a:schemeClr val="tx1"/>
                </a:solidFill>
                <a:latin typeface="Arial" charset="0"/>
                <a:ea typeface="+mn-ea"/>
                <a:cs typeface="+mn-cs"/>
              </a:defRPr>
            </a:lvl6pPr>
            <a:lvl7pPr marL="2743200" algn="l" defTabSz="914400" rtl="0" eaLnBrk="1" latinLnBrk="0" hangingPunct="1">
              <a:defRPr sz="2400" i="1" kern="1200">
                <a:solidFill>
                  <a:schemeClr val="tx1"/>
                </a:solidFill>
                <a:latin typeface="Arial" charset="0"/>
                <a:ea typeface="+mn-ea"/>
                <a:cs typeface="+mn-cs"/>
              </a:defRPr>
            </a:lvl7pPr>
            <a:lvl8pPr marL="3200400" algn="l" defTabSz="914400" rtl="0" eaLnBrk="1" latinLnBrk="0" hangingPunct="1">
              <a:defRPr sz="2400" i="1" kern="1200">
                <a:solidFill>
                  <a:schemeClr val="tx1"/>
                </a:solidFill>
                <a:latin typeface="Arial" charset="0"/>
                <a:ea typeface="+mn-ea"/>
                <a:cs typeface="+mn-cs"/>
              </a:defRPr>
            </a:lvl8pPr>
            <a:lvl9pPr marL="3657600" algn="l" defTabSz="914400" rtl="0" eaLnBrk="1" latinLnBrk="0" hangingPunct="1">
              <a:defRPr sz="2400" i="1" kern="1200">
                <a:solidFill>
                  <a:schemeClr val="tx1"/>
                </a:solidFill>
                <a:latin typeface="Arial" charset="0"/>
                <a:ea typeface="+mn-ea"/>
                <a:cs typeface="+mn-cs"/>
              </a:defRPr>
            </a:lvl9pPr>
          </a:lstStyle>
          <a:p>
            <a:pPr algn="ctr"/>
            <a:r>
              <a:rPr lang="es-ES" sz="1600" b="0" i="0" dirty="0">
                <a:latin typeface="Times New Roman" panose="02020603050405020304" pitchFamily="18" charset="0"/>
                <a:cs typeface="Times New Roman" panose="02020603050405020304" pitchFamily="18" charset="0"/>
              </a:rPr>
              <a:t>Rogelio </a:t>
            </a:r>
            <a:r>
              <a:rPr lang="es-ES" sz="1600" b="0" i="0" dirty="0" err="1" smtClean="0">
                <a:latin typeface="Times New Roman" panose="02020603050405020304" pitchFamily="18" charset="0"/>
                <a:cs typeface="Times New Roman" panose="02020603050405020304" pitchFamily="18" charset="0"/>
              </a:rPr>
              <a:t>Montañana</a:t>
            </a:r>
            <a:endParaRPr lang="es-ES" sz="1600" b="0" i="0" dirty="0">
              <a:latin typeface="Times New Roman" panose="02020603050405020304" pitchFamily="18" charset="0"/>
              <a:cs typeface="Times New Roman" panose="02020603050405020304" pitchFamily="18" charset="0"/>
            </a:endParaRPr>
          </a:p>
        </p:txBody>
      </p:sp>
      <p:sp>
        <p:nvSpPr>
          <p:cNvPr id="6" name="CuadroTexto 7"/>
          <p:cNvSpPr txBox="1"/>
          <p:nvPr/>
        </p:nvSpPr>
        <p:spPr>
          <a:xfrm>
            <a:off x="421793" y="6073551"/>
            <a:ext cx="8300414" cy="307777"/>
          </a:xfrm>
          <a:prstGeom prst="rect">
            <a:avLst/>
          </a:prstGeom>
          <a:noFill/>
        </p:spPr>
        <p:txBody>
          <a:bodyPr wrap="none" rtlCol="0">
            <a:spAutoFit/>
          </a:bodyPr>
          <a:lstStyle>
            <a:defPPr>
              <a:defRPr lang="es-ES_tradnl"/>
            </a:defPPr>
            <a:lvl1pPr algn="l" rtl="0" fontAlgn="base">
              <a:spcBef>
                <a:spcPct val="0"/>
              </a:spcBef>
              <a:spcAft>
                <a:spcPct val="0"/>
              </a:spcAft>
              <a:defRPr sz="2400" i="1" kern="1200">
                <a:solidFill>
                  <a:schemeClr val="tx1"/>
                </a:solidFill>
                <a:latin typeface="Arial" charset="0"/>
                <a:ea typeface="+mn-ea"/>
                <a:cs typeface="+mn-cs"/>
              </a:defRPr>
            </a:lvl1pPr>
            <a:lvl2pPr marL="457200" algn="l" rtl="0" fontAlgn="base">
              <a:spcBef>
                <a:spcPct val="0"/>
              </a:spcBef>
              <a:spcAft>
                <a:spcPct val="0"/>
              </a:spcAft>
              <a:defRPr sz="2400" i="1" kern="1200">
                <a:solidFill>
                  <a:schemeClr val="tx1"/>
                </a:solidFill>
                <a:latin typeface="Arial" charset="0"/>
                <a:ea typeface="+mn-ea"/>
                <a:cs typeface="+mn-cs"/>
              </a:defRPr>
            </a:lvl2pPr>
            <a:lvl3pPr marL="914400" algn="l" rtl="0" fontAlgn="base">
              <a:spcBef>
                <a:spcPct val="0"/>
              </a:spcBef>
              <a:spcAft>
                <a:spcPct val="0"/>
              </a:spcAft>
              <a:defRPr sz="2400" i="1" kern="1200">
                <a:solidFill>
                  <a:schemeClr val="tx1"/>
                </a:solidFill>
                <a:latin typeface="Arial" charset="0"/>
                <a:ea typeface="+mn-ea"/>
                <a:cs typeface="+mn-cs"/>
              </a:defRPr>
            </a:lvl3pPr>
            <a:lvl4pPr marL="1371600" algn="l" rtl="0" fontAlgn="base">
              <a:spcBef>
                <a:spcPct val="0"/>
              </a:spcBef>
              <a:spcAft>
                <a:spcPct val="0"/>
              </a:spcAft>
              <a:defRPr sz="2400" i="1" kern="1200">
                <a:solidFill>
                  <a:schemeClr val="tx1"/>
                </a:solidFill>
                <a:latin typeface="Arial" charset="0"/>
                <a:ea typeface="+mn-ea"/>
                <a:cs typeface="+mn-cs"/>
              </a:defRPr>
            </a:lvl4pPr>
            <a:lvl5pPr marL="1828800" algn="l" rtl="0" fontAlgn="base">
              <a:spcBef>
                <a:spcPct val="0"/>
              </a:spcBef>
              <a:spcAft>
                <a:spcPct val="0"/>
              </a:spcAft>
              <a:defRPr sz="2400" i="1" kern="1200">
                <a:solidFill>
                  <a:schemeClr val="tx1"/>
                </a:solidFill>
                <a:latin typeface="Arial" charset="0"/>
                <a:ea typeface="+mn-ea"/>
                <a:cs typeface="+mn-cs"/>
              </a:defRPr>
            </a:lvl5pPr>
            <a:lvl6pPr marL="2286000" algn="l" defTabSz="914400" rtl="0" eaLnBrk="1" latinLnBrk="0" hangingPunct="1">
              <a:defRPr sz="2400" i="1" kern="1200">
                <a:solidFill>
                  <a:schemeClr val="tx1"/>
                </a:solidFill>
                <a:latin typeface="Arial" charset="0"/>
                <a:ea typeface="+mn-ea"/>
                <a:cs typeface="+mn-cs"/>
              </a:defRPr>
            </a:lvl6pPr>
            <a:lvl7pPr marL="2743200" algn="l" defTabSz="914400" rtl="0" eaLnBrk="1" latinLnBrk="0" hangingPunct="1">
              <a:defRPr sz="2400" i="1" kern="1200">
                <a:solidFill>
                  <a:schemeClr val="tx1"/>
                </a:solidFill>
                <a:latin typeface="Arial" charset="0"/>
                <a:ea typeface="+mn-ea"/>
                <a:cs typeface="+mn-cs"/>
              </a:defRPr>
            </a:lvl7pPr>
            <a:lvl8pPr marL="3200400" algn="l" defTabSz="914400" rtl="0" eaLnBrk="1" latinLnBrk="0" hangingPunct="1">
              <a:defRPr sz="2400" i="1" kern="1200">
                <a:solidFill>
                  <a:schemeClr val="tx1"/>
                </a:solidFill>
                <a:latin typeface="Arial" charset="0"/>
                <a:ea typeface="+mn-ea"/>
                <a:cs typeface="+mn-cs"/>
              </a:defRPr>
            </a:lvl8pPr>
            <a:lvl9pPr marL="3657600" algn="l" defTabSz="914400" rtl="0" eaLnBrk="1" latinLnBrk="0" hangingPunct="1">
              <a:defRPr sz="2400" i="1" kern="1200">
                <a:solidFill>
                  <a:schemeClr val="tx1"/>
                </a:solidFill>
                <a:latin typeface="Arial" charset="0"/>
                <a:ea typeface="+mn-ea"/>
                <a:cs typeface="+mn-cs"/>
              </a:defRPr>
            </a:lvl9pPr>
          </a:lstStyle>
          <a:p>
            <a:r>
              <a:rPr lang="es-ES" sz="1400" i="0" dirty="0">
                <a:latin typeface="+mj-lt"/>
              </a:rPr>
              <a:t>Esta obra está bajo una </a:t>
            </a:r>
            <a:r>
              <a:rPr lang="es-ES" sz="1400" i="0" u="sng" dirty="0">
                <a:latin typeface="+mj-lt"/>
                <a:hlinkClick r:id="rId3"/>
              </a:rPr>
              <a:t>Licencia </a:t>
            </a:r>
            <a:r>
              <a:rPr lang="es-ES" sz="1400" i="0" u="sng" dirty="0" err="1">
                <a:latin typeface="+mj-lt"/>
                <a:hlinkClick r:id="rId3"/>
              </a:rPr>
              <a:t>Creative</a:t>
            </a:r>
            <a:r>
              <a:rPr lang="es-ES" sz="1400" i="0" u="sng" dirty="0">
                <a:latin typeface="+mj-lt"/>
                <a:hlinkClick r:id="rId3"/>
              </a:rPr>
              <a:t> </a:t>
            </a:r>
            <a:r>
              <a:rPr lang="es-ES" sz="1400" i="0" u="sng" dirty="0" err="1">
                <a:latin typeface="+mj-lt"/>
                <a:hlinkClick r:id="rId3"/>
              </a:rPr>
              <a:t>Commons</a:t>
            </a:r>
            <a:r>
              <a:rPr lang="es-ES" sz="1400" i="0" u="sng" dirty="0">
                <a:latin typeface="+mj-lt"/>
                <a:hlinkClick r:id="rId3"/>
              </a:rPr>
              <a:t> Atribución-</a:t>
            </a:r>
            <a:r>
              <a:rPr lang="es-ES" sz="1400" i="0" u="sng" dirty="0" err="1">
                <a:latin typeface="+mj-lt"/>
                <a:hlinkClick r:id="rId3"/>
              </a:rPr>
              <a:t>NoComercial</a:t>
            </a:r>
            <a:r>
              <a:rPr lang="es-ES" sz="1400" i="0" u="sng" dirty="0">
                <a:latin typeface="+mj-lt"/>
                <a:hlinkClick r:id="rId3"/>
              </a:rPr>
              <a:t>-</a:t>
            </a:r>
            <a:r>
              <a:rPr lang="es-ES" sz="1400" i="0" u="sng" dirty="0" err="1">
                <a:latin typeface="+mj-lt"/>
                <a:hlinkClick r:id="rId3"/>
              </a:rPr>
              <a:t>CompartirIgual</a:t>
            </a:r>
            <a:r>
              <a:rPr lang="es-ES" sz="1400" i="0" u="sng" dirty="0">
                <a:latin typeface="+mj-lt"/>
                <a:hlinkClick r:id="rId3"/>
              </a:rPr>
              <a:t> 4.0 Internacional</a:t>
            </a:r>
            <a:r>
              <a:rPr lang="es-ES" sz="1400" i="0" dirty="0">
                <a:latin typeface="+mj-lt"/>
              </a:rPr>
              <a:t>. </a:t>
            </a:r>
          </a:p>
        </p:txBody>
      </p:sp>
      <p:pic>
        <p:nvPicPr>
          <p:cNvPr id="7" name="Picture 1" descr="Licencia Creative Commons">
            <a:hlinkClick r:id="rId3"/>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4015785" y="5749928"/>
            <a:ext cx="838200" cy="2968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2"/>
          <p:cNvSpPr>
            <a:spLocks noGrp="1" noChangeArrowheads="1"/>
          </p:cNvSpPr>
          <p:nvPr>
            <p:ph type="title"/>
          </p:nvPr>
        </p:nvSpPr>
        <p:spPr/>
        <p:txBody>
          <a:bodyPr/>
          <a:lstStyle/>
          <a:p>
            <a:pPr eaLnBrk="1" hangingPunct="1"/>
            <a:r>
              <a:rPr lang="es-ES" smtClean="0"/>
              <a:t>Clasificación del tráfico en FECs</a:t>
            </a:r>
          </a:p>
        </p:txBody>
      </p:sp>
      <p:sp>
        <p:nvSpPr>
          <p:cNvPr id="97284" name="Rectangle 3"/>
          <p:cNvSpPr>
            <a:spLocks noGrp="1" noChangeArrowheads="1"/>
          </p:cNvSpPr>
          <p:nvPr>
            <p:ph type="body" idx="1"/>
          </p:nvPr>
        </p:nvSpPr>
        <p:spPr/>
        <p:txBody>
          <a:bodyPr/>
          <a:lstStyle/>
          <a:p>
            <a:pPr eaLnBrk="1" hangingPunct="1"/>
            <a:r>
              <a:rPr lang="es-ES" sz="2800" dirty="0" smtClean="0"/>
              <a:t>Se puede efectuar en base a diferentes criterios, como por ejemplo:</a:t>
            </a:r>
          </a:p>
          <a:p>
            <a:pPr lvl="1" eaLnBrk="1" hangingPunct="1"/>
            <a:r>
              <a:rPr lang="es-ES" sz="2400" dirty="0" smtClean="0"/>
              <a:t>Interfaz de entrada</a:t>
            </a:r>
          </a:p>
          <a:p>
            <a:pPr lvl="1" eaLnBrk="1" hangingPunct="1"/>
            <a:r>
              <a:rPr lang="es-ES" sz="2400" dirty="0" smtClean="0"/>
              <a:t>Dirección IP de origen o destino (dirección de host o de red)</a:t>
            </a:r>
          </a:p>
          <a:p>
            <a:pPr lvl="1" eaLnBrk="1" hangingPunct="1"/>
            <a:r>
              <a:rPr lang="es-ES" sz="2400" dirty="0" smtClean="0"/>
              <a:t>Número de puerto de origen o destino en la cabecera de transporte</a:t>
            </a:r>
          </a:p>
          <a:p>
            <a:pPr lvl="1" eaLnBrk="1" hangingPunct="1"/>
            <a:r>
              <a:rPr lang="es-ES" sz="2400" dirty="0" smtClean="0"/>
              <a:t>Campo protocolo de IP (TCP, UDP, ICMP, etc.)</a:t>
            </a:r>
          </a:p>
          <a:p>
            <a:pPr lvl="1" eaLnBrk="1" hangingPunct="1"/>
            <a:r>
              <a:rPr lang="es-ES" sz="2400" dirty="0" smtClean="0"/>
              <a:t>Valor del campo DS (</a:t>
            </a:r>
            <a:r>
              <a:rPr lang="es-ES" sz="2400" dirty="0" err="1" smtClean="0"/>
              <a:t>Differentiated</a:t>
            </a:r>
            <a:r>
              <a:rPr lang="es-ES" sz="2400" dirty="0" smtClean="0"/>
              <a:t> </a:t>
            </a:r>
            <a:r>
              <a:rPr lang="es-ES" sz="2400" dirty="0" err="1" smtClean="0"/>
              <a:t>Services</a:t>
            </a:r>
            <a:r>
              <a:rPr lang="es-ES" sz="2400" dirty="0" smtClean="0"/>
              <a:t>, calidad de servicio) de la cabecera IP</a:t>
            </a:r>
          </a:p>
        </p:txBody>
      </p:sp>
      <p:sp>
        <p:nvSpPr>
          <p:cNvPr id="8" name="7 Marcador de número de diapositiva"/>
          <p:cNvSpPr>
            <a:spLocks noGrp="1"/>
          </p:cNvSpPr>
          <p:nvPr>
            <p:ph type="sldNum" sz="quarter" idx="10"/>
          </p:nvPr>
        </p:nvSpPr>
        <p:spPr/>
        <p:txBody>
          <a:bodyPr/>
          <a:lstStyle/>
          <a:p>
            <a:pPr>
              <a:defRPr/>
            </a:pPr>
            <a:r>
              <a:rPr lang="es-ES" smtClean="0"/>
              <a:t>Ampliación Redes 4-</a:t>
            </a:r>
            <a:fld id="{0DC4FCDB-32B2-4BEF-B160-28A4CB92D416}" type="slidenum">
              <a:rPr lang="es-ES" smtClean="0"/>
              <a:pPr>
                <a:defRPr/>
              </a:pPr>
              <a:t>10</a:t>
            </a:fld>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2"/>
          <p:cNvSpPr>
            <a:spLocks noGrp="1" noChangeArrowheads="1"/>
          </p:cNvSpPr>
          <p:nvPr>
            <p:ph type="title"/>
          </p:nvPr>
        </p:nvSpPr>
        <p:spPr/>
        <p:txBody>
          <a:bodyPr/>
          <a:lstStyle/>
          <a:p>
            <a:pPr eaLnBrk="1" hangingPunct="1"/>
            <a:r>
              <a:rPr lang="es-ES" smtClean="0"/>
              <a:t>MPLS</a:t>
            </a:r>
          </a:p>
        </p:txBody>
      </p:sp>
      <p:sp>
        <p:nvSpPr>
          <p:cNvPr id="98308" name="Rectangle 3"/>
          <p:cNvSpPr>
            <a:spLocks noGrp="1" noChangeArrowheads="1"/>
          </p:cNvSpPr>
          <p:nvPr>
            <p:ph type="body" idx="1"/>
          </p:nvPr>
        </p:nvSpPr>
        <p:spPr/>
        <p:txBody>
          <a:bodyPr/>
          <a:lstStyle/>
          <a:p>
            <a:pPr eaLnBrk="1" hangingPunct="1">
              <a:lnSpc>
                <a:spcPct val="80000"/>
              </a:lnSpc>
            </a:pPr>
            <a:r>
              <a:rPr lang="es-ES" sz="2800" smtClean="0"/>
              <a:t>MPLS funciona sobre multitud de tecnologías de nivel de enlace: líneas dedicadas (PPP, POS), LANs, ATM o Frame Relay.</a:t>
            </a:r>
          </a:p>
          <a:p>
            <a:pPr eaLnBrk="1" hangingPunct="1">
              <a:lnSpc>
                <a:spcPct val="80000"/>
              </a:lnSpc>
            </a:pPr>
            <a:r>
              <a:rPr lang="es-ES" sz="2800" smtClean="0"/>
              <a:t>La etiqueta MPLS se coloca delante del paquete de red y detrás de la cabecera de nivel de enlace.</a:t>
            </a:r>
          </a:p>
          <a:p>
            <a:pPr eaLnBrk="1" hangingPunct="1">
              <a:lnSpc>
                <a:spcPct val="80000"/>
              </a:lnSpc>
            </a:pPr>
            <a:r>
              <a:rPr lang="es-ES" sz="2800" smtClean="0"/>
              <a:t>MPLS es independiente del protocolo de red. Se puede usar incluso con tramas de nivel 2</a:t>
            </a:r>
          </a:p>
          <a:p>
            <a:pPr eaLnBrk="1" hangingPunct="1">
              <a:lnSpc>
                <a:spcPct val="80000"/>
              </a:lnSpc>
            </a:pPr>
            <a:r>
              <a:rPr lang="es-ES" sz="2800" smtClean="0"/>
              <a:t>Las etiquetas pueden anidarse, formando una pila. Esto permite ir agregando (o segregando) flujos. El mecanismo es escalable.</a:t>
            </a:r>
          </a:p>
        </p:txBody>
      </p:sp>
      <p:sp>
        <p:nvSpPr>
          <p:cNvPr id="8" name="7 Marcador de número de diapositiva"/>
          <p:cNvSpPr>
            <a:spLocks noGrp="1"/>
          </p:cNvSpPr>
          <p:nvPr>
            <p:ph type="sldNum" sz="quarter" idx="10"/>
          </p:nvPr>
        </p:nvSpPr>
        <p:spPr/>
        <p:txBody>
          <a:bodyPr/>
          <a:lstStyle/>
          <a:p>
            <a:pPr>
              <a:defRPr/>
            </a:pPr>
            <a:r>
              <a:rPr lang="es-ES" smtClean="0"/>
              <a:t>Ampliación Redes 4-</a:t>
            </a:r>
            <a:fld id="{0DC4FCDB-32B2-4BEF-B160-28A4CB92D416}" type="slidenum">
              <a:rPr lang="es-ES" smtClean="0"/>
              <a:pPr>
                <a:defRPr/>
              </a:pPr>
              <a:t>11</a:t>
            </a:fld>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16226" name="Group 2"/>
          <p:cNvGraphicFramePr>
            <a:graphicFrameLocks noGrp="1"/>
          </p:cNvGraphicFramePr>
          <p:nvPr/>
        </p:nvGraphicFramePr>
        <p:xfrm>
          <a:off x="1908175" y="1973263"/>
          <a:ext cx="6119813" cy="447675"/>
        </p:xfrm>
        <a:graphic>
          <a:graphicData uri="http://schemas.openxmlformats.org/drawingml/2006/table">
            <a:tbl>
              <a:tblPr/>
              <a:tblGrid>
                <a:gridCol w="3598863"/>
                <a:gridCol w="720725"/>
                <a:gridCol w="354012"/>
                <a:gridCol w="1446213"/>
              </a:tblGrid>
              <a:tr h="447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rPr>
                        <a:t>Etiqueta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rPr>
                        <a:t>Exp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rPr>
                        <a:t>TTL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9343" name="Text Box 14"/>
          <p:cNvSpPr txBox="1">
            <a:spLocks noChangeArrowheads="1"/>
          </p:cNvSpPr>
          <p:nvPr/>
        </p:nvSpPr>
        <p:spPr bwMode="auto">
          <a:xfrm>
            <a:off x="684213" y="1447800"/>
            <a:ext cx="998537" cy="396875"/>
          </a:xfrm>
          <a:prstGeom prst="rect">
            <a:avLst/>
          </a:prstGeom>
          <a:noFill/>
          <a:ln w="9525">
            <a:noFill/>
            <a:miter lim="800000"/>
            <a:headEnd/>
            <a:tailEnd/>
          </a:ln>
        </p:spPr>
        <p:txBody>
          <a:bodyPr wrap="none">
            <a:spAutoFit/>
          </a:bodyPr>
          <a:lstStyle/>
          <a:p>
            <a:r>
              <a:rPr lang="es-ES" sz="2000"/>
              <a:t>Bits </a:t>
            </a:r>
            <a:r>
              <a:rPr lang="es-ES" sz="2000">
                <a:sym typeface="Symbol" pitchFamily="18" charset="2"/>
              </a:rPr>
              <a:t></a:t>
            </a:r>
            <a:r>
              <a:rPr lang="es-ES" sz="2000"/>
              <a:t> </a:t>
            </a:r>
          </a:p>
        </p:txBody>
      </p:sp>
      <p:sp>
        <p:nvSpPr>
          <p:cNvPr id="99344" name="Text Box 15"/>
          <p:cNvSpPr txBox="1">
            <a:spLocks noChangeArrowheads="1"/>
          </p:cNvSpPr>
          <p:nvPr/>
        </p:nvSpPr>
        <p:spPr bwMode="auto">
          <a:xfrm>
            <a:off x="3457575" y="1520825"/>
            <a:ext cx="466725" cy="396875"/>
          </a:xfrm>
          <a:prstGeom prst="rect">
            <a:avLst/>
          </a:prstGeom>
          <a:noFill/>
          <a:ln w="9525">
            <a:noFill/>
            <a:miter lim="800000"/>
            <a:headEnd/>
            <a:tailEnd/>
          </a:ln>
        </p:spPr>
        <p:txBody>
          <a:bodyPr wrap="none">
            <a:spAutoFit/>
          </a:bodyPr>
          <a:lstStyle/>
          <a:p>
            <a:r>
              <a:rPr lang="es-ES" sz="2000"/>
              <a:t>20</a:t>
            </a:r>
          </a:p>
        </p:txBody>
      </p:sp>
      <p:sp>
        <p:nvSpPr>
          <p:cNvPr id="99345" name="Text Box 16"/>
          <p:cNvSpPr txBox="1">
            <a:spLocks noChangeArrowheads="1"/>
          </p:cNvSpPr>
          <p:nvPr/>
        </p:nvSpPr>
        <p:spPr bwMode="auto">
          <a:xfrm>
            <a:off x="5724525" y="1520825"/>
            <a:ext cx="325438" cy="396875"/>
          </a:xfrm>
          <a:prstGeom prst="rect">
            <a:avLst/>
          </a:prstGeom>
          <a:noFill/>
          <a:ln w="9525">
            <a:noFill/>
            <a:miter lim="800000"/>
            <a:headEnd/>
            <a:tailEnd/>
          </a:ln>
        </p:spPr>
        <p:txBody>
          <a:bodyPr wrap="none">
            <a:spAutoFit/>
          </a:bodyPr>
          <a:lstStyle/>
          <a:p>
            <a:r>
              <a:rPr lang="es-ES" sz="2000"/>
              <a:t>3</a:t>
            </a:r>
          </a:p>
        </p:txBody>
      </p:sp>
      <p:sp>
        <p:nvSpPr>
          <p:cNvPr id="99346" name="Text Box 17"/>
          <p:cNvSpPr txBox="1">
            <a:spLocks noChangeArrowheads="1"/>
          </p:cNvSpPr>
          <p:nvPr/>
        </p:nvSpPr>
        <p:spPr bwMode="auto">
          <a:xfrm>
            <a:off x="6262688" y="1520825"/>
            <a:ext cx="325437" cy="396875"/>
          </a:xfrm>
          <a:prstGeom prst="rect">
            <a:avLst/>
          </a:prstGeom>
          <a:noFill/>
          <a:ln w="9525">
            <a:noFill/>
            <a:miter lim="800000"/>
            <a:headEnd/>
            <a:tailEnd/>
          </a:ln>
        </p:spPr>
        <p:txBody>
          <a:bodyPr wrap="none">
            <a:spAutoFit/>
          </a:bodyPr>
          <a:lstStyle/>
          <a:p>
            <a:r>
              <a:rPr lang="es-ES" sz="2000"/>
              <a:t>1</a:t>
            </a:r>
          </a:p>
        </p:txBody>
      </p:sp>
      <p:sp>
        <p:nvSpPr>
          <p:cNvPr id="99347" name="Text Box 18"/>
          <p:cNvSpPr txBox="1">
            <a:spLocks noChangeArrowheads="1"/>
          </p:cNvSpPr>
          <p:nvPr/>
        </p:nvSpPr>
        <p:spPr bwMode="auto">
          <a:xfrm>
            <a:off x="7126288" y="1520825"/>
            <a:ext cx="325437" cy="396875"/>
          </a:xfrm>
          <a:prstGeom prst="rect">
            <a:avLst/>
          </a:prstGeom>
          <a:noFill/>
          <a:ln w="9525">
            <a:noFill/>
            <a:miter lim="800000"/>
            <a:headEnd/>
            <a:tailEnd/>
          </a:ln>
        </p:spPr>
        <p:txBody>
          <a:bodyPr wrap="none">
            <a:spAutoFit/>
          </a:bodyPr>
          <a:lstStyle/>
          <a:p>
            <a:r>
              <a:rPr lang="es-ES" sz="2000"/>
              <a:t>8</a:t>
            </a:r>
          </a:p>
        </p:txBody>
      </p:sp>
      <p:sp>
        <p:nvSpPr>
          <p:cNvPr id="99348" name="Text Box 19"/>
          <p:cNvSpPr txBox="1">
            <a:spLocks noChangeArrowheads="1"/>
          </p:cNvSpPr>
          <p:nvPr/>
        </p:nvSpPr>
        <p:spPr bwMode="auto">
          <a:xfrm>
            <a:off x="1714500" y="339725"/>
            <a:ext cx="5594350" cy="641350"/>
          </a:xfrm>
          <a:prstGeom prst="rect">
            <a:avLst/>
          </a:prstGeom>
          <a:noFill/>
          <a:ln w="9525">
            <a:noFill/>
            <a:miter lim="800000"/>
            <a:headEnd/>
            <a:tailEnd/>
          </a:ln>
        </p:spPr>
        <p:txBody>
          <a:bodyPr wrap="none">
            <a:spAutoFit/>
          </a:bodyPr>
          <a:lstStyle/>
          <a:p>
            <a:r>
              <a:rPr lang="es-ES" sz="3600">
                <a:latin typeface="Times New Roman" pitchFamily="18" charset="0"/>
              </a:rPr>
              <a:t>Formato de la etiqueta MPLS</a:t>
            </a:r>
          </a:p>
        </p:txBody>
      </p:sp>
      <p:sp>
        <p:nvSpPr>
          <p:cNvPr id="99349" name="Text Box 20"/>
          <p:cNvSpPr txBox="1">
            <a:spLocks noChangeArrowheads="1"/>
          </p:cNvSpPr>
          <p:nvPr/>
        </p:nvSpPr>
        <p:spPr bwMode="auto">
          <a:xfrm>
            <a:off x="1247775" y="3068638"/>
            <a:ext cx="1054100" cy="2536825"/>
          </a:xfrm>
          <a:prstGeom prst="rect">
            <a:avLst/>
          </a:prstGeom>
          <a:noFill/>
          <a:ln w="9525">
            <a:noFill/>
            <a:miter lim="800000"/>
            <a:headEnd/>
            <a:tailEnd/>
          </a:ln>
        </p:spPr>
        <p:txBody>
          <a:bodyPr wrap="none">
            <a:spAutoFit/>
          </a:bodyPr>
          <a:lstStyle/>
          <a:p>
            <a:pPr algn="r"/>
            <a:r>
              <a:rPr lang="es-ES" b="1"/>
              <a:t>Etiqueta:</a:t>
            </a:r>
          </a:p>
          <a:p>
            <a:pPr algn="r"/>
            <a:endParaRPr lang="es-ES" b="1"/>
          </a:p>
          <a:p>
            <a:pPr algn="r"/>
            <a:endParaRPr lang="es-ES" b="1"/>
          </a:p>
          <a:p>
            <a:pPr algn="r"/>
            <a:r>
              <a:rPr lang="es-ES" b="1"/>
              <a:t>Exp:</a:t>
            </a:r>
          </a:p>
          <a:p>
            <a:pPr algn="r"/>
            <a:endParaRPr lang="es-ES" b="1"/>
          </a:p>
          <a:p>
            <a:pPr algn="r"/>
            <a:endParaRPr lang="es-ES" b="1"/>
          </a:p>
          <a:p>
            <a:pPr algn="r"/>
            <a:r>
              <a:rPr lang="es-ES" b="1"/>
              <a:t>S:</a:t>
            </a:r>
          </a:p>
          <a:p>
            <a:pPr algn="r"/>
            <a:endParaRPr lang="es-ES" b="1"/>
          </a:p>
          <a:p>
            <a:pPr algn="r"/>
            <a:endParaRPr lang="es-ES" b="1"/>
          </a:p>
          <a:p>
            <a:pPr algn="r"/>
            <a:r>
              <a:rPr lang="es-ES" b="1"/>
              <a:t>TTL:</a:t>
            </a:r>
          </a:p>
        </p:txBody>
      </p:sp>
      <p:sp>
        <p:nvSpPr>
          <p:cNvPr id="99350" name="Text Box 21"/>
          <p:cNvSpPr txBox="1">
            <a:spLocks noChangeArrowheads="1"/>
          </p:cNvSpPr>
          <p:nvPr/>
        </p:nvSpPr>
        <p:spPr bwMode="auto">
          <a:xfrm>
            <a:off x="2247900" y="3068638"/>
            <a:ext cx="6211888" cy="2781300"/>
          </a:xfrm>
          <a:prstGeom prst="rect">
            <a:avLst/>
          </a:prstGeom>
          <a:noFill/>
          <a:ln w="9525">
            <a:noFill/>
            <a:miter lim="800000"/>
            <a:headEnd/>
            <a:tailEnd/>
          </a:ln>
        </p:spPr>
        <p:txBody>
          <a:bodyPr>
            <a:spAutoFit/>
          </a:bodyPr>
          <a:lstStyle/>
          <a:p>
            <a:r>
              <a:rPr lang="es-ES"/>
              <a:t>La etiqueta propiamente dicha que identifica una FEC (con significado local)</a:t>
            </a:r>
          </a:p>
          <a:p>
            <a:endParaRPr lang="es-ES"/>
          </a:p>
          <a:p>
            <a:r>
              <a:rPr lang="es-ES"/>
              <a:t>Bits para uso experimental; una propuesta es transmitir en ellos información de DiffServ</a:t>
            </a:r>
          </a:p>
          <a:p>
            <a:endParaRPr lang="es-ES"/>
          </a:p>
          <a:p>
            <a:r>
              <a:rPr lang="es-ES"/>
              <a:t>Vale 1 para la primera entrada en la pila (la más antigua), cero para el resto</a:t>
            </a:r>
          </a:p>
          <a:p>
            <a:endParaRPr lang="es-ES"/>
          </a:p>
          <a:p>
            <a:r>
              <a:rPr lang="es-ES"/>
              <a:t>Contador del número de saltos. Este campo reemplaza al TTL de la cabecera IP durante el viaje del datagrama por la red MPLS.</a:t>
            </a:r>
          </a:p>
        </p:txBody>
      </p:sp>
      <p:sp>
        <p:nvSpPr>
          <p:cNvPr id="15" name="14 Marcador de número de diapositiva"/>
          <p:cNvSpPr>
            <a:spLocks noGrp="1"/>
          </p:cNvSpPr>
          <p:nvPr>
            <p:ph type="sldNum" sz="quarter" idx="10"/>
          </p:nvPr>
        </p:nvSpPr>
        <p:spPr/>
        <p:txBody>
          <a:bodyPr/>
          <a:lstStyle/>
          <a:p>
            <a:pPr>
              <a:defRPr/>
            </a:pPr>
            <a:r>
              <a:rPr lang="es-ES" smtClean="0"/>
              <a:t>Ampliación Redes 4-</a:t>
            </a:r>
            <a:fld id="{75B934D2-A616-4DD7-AAB4-E2004D8F3994}" type="slidenum">
              <a:rPr lang="es-ES" smtClean="0"/>
              <a:pPr>
                <a:defRPr/>
              </a:pPr>
              <a:t>12</a:t>
            </a:fld>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2"/>
          <p:cNvSpPr>
            <a:spLocks noChangeArrowheads="1"/>
          </p:cNvSpPr>
          <p:nvPr/>
        </p:nvSpPr>
        <p:spPr bwMode="auto">
          <a:xfrm>
            <a:off x="4249738" y="3722688"/>
            <a:ext cx="1498600" cy="501650"/>
          </a:xfrm>
          <a:prstGeom prst="rect">
            <a:avLst/>
          </a:prstGeom>
          <a:solidFill>
            <a:srgbClr val="FFFF00"/>
          </a:solidFill>
          <a:ln w="9525">
            <a:noFill/>
            <a:miter lim="800000"/>
            <a:headEnd/>
            <a:tailEnd/>
          </a:ln>
        </p:spPr>
        <p:txBody>
          <a:bodyPr wrap="none" anchor="ctr"/>
          <a:lstStyle/>
          <a:p>
            <a:endParaRPr lang="es-ES"/>
          </a:p>
        </p:txBody>
      </p:sp>
      <p:sp>
        <p:nvSpPr>
          <p:cNvPr id="100356" name="Rectangle 3"/>
          <p:cNvSpPr>
            <a:spLocks noChangeArrowheads="1"/>
          </p:cNvSpPr>
          <p:nvPr/>
        </p:nvSpPr>
        <p:spPr bwMode="auto">
          <a:xfrm>
            <a:off x="4178300" y="2349500"/>
            <a:ext cx="1485900" cy="501650"/>
          </a:xfrm>
          <a:prstGeom prst="rect">
            <a:avLst/>
          </a:prstGeom>
          <a:solidFill>
            <a:srgbClr val="FFFF00"/>
          </a:solidFill>
          <a:ln w="9525">
            <a:noFill/>
            <a:miter lim="800000"/>
            <a:headEnd/>
            <a:tailEnd/>
          </a:ln>
        </p:spPr>
        <p:txBody>
          <a:bodyPr wrap="none" anchor="ctr"/>
          <a:lstStyle/>
          <a:p>
            <a:endParaRPr lang="es-ES"/>
          </a:p>
        </p:txBody>
      </p:sp>
      <p:sp>
        <p:nvSpPr>
          <p:cNvPr id="100357" name="Rectangle 4"/>
          <p:cNvSpPr>
            <a:spLocks noChangeArrowheads="1"/>
          </p:cNvSpPr>
          <p:nvPr/>
        </p:nvSpPr>
        <p:spPr bwMode="auto">
          <a:xfrm>
            <a:off x="3263900" y="1270000"/>
            <a:ext cx="1485900" cy="501650"/>
          </a:xfrm>
          <a:prstGeom prst="rect">
            <a:avLst/>
          </a:prstGeom>
          <a:solidFill>
            <a:srgbClr val="FFFF00"/>
          </a:solidFill>
          <a:ln w="9525">
            <a:noFill/>
            <a:miter lim="800000"/>
            <a:headEnd/>
            <a:tailEnd/>
          </a:ln>
        </p:spPr>
        <p:txBody>
          <a:bodyPr wrap="none" anchor="ctr"/>
          <a:lstStyle/>
          <a:p>
            <a:endParaRPr lang="es-ES"/>
          </a:p>
        </p:txBody>
      </p:sp>
      <p:sp>
        <p:nvSpPr>
          <p:cNvPr id="100358" name="Rectangle 5"/>
          <p:cNvSpPr>
            <a:spLocks noChangeArrowheads="1"/>
          </p:cNvSpPr>
          <p:nvPr/>
        </p:nvSpPr>
        <p:spPr bwMode="auto">
          <a:xfrm>
            <a:off x="2571750" y="3721100"/>
            <a:ext cx="1346200" cy="501650"/>
          </a:xfrm>
          <a:prstGeom prst="rect">
            <a:avLst/>
          </a:prstGeom>
          <a:solidFill>
            <a:srgbClr val="FFFF00"/>
          </a:solidFill>
          <a:ln w="9525">
            <a:noFill/>
            <a:miter lim="800000"/>
            <a:headEnd/>
            <a:tailEnd/>
          </a:ln>
        </p:spPr>
        <p:txBody>
          <a:bodyPr wrap="none" anchor="ctr"/>
          <a:lstStyle/>
          <a:p>
            <a:endParaRPr lang="es-ES"/>
          </a:p>
        </p:txBody>
      </p:sp>
      <p:sp>
        <p:nvSpPr>
          <p:cNvPr id="100359" name="Rectangle 6"/>
          <p:cNvSpPr>
            <a:spLocks noChangeArrowheads="1"/>
          </p:cNvSpPr>
          <p:nvPr/>
        </p:nvSpPr>
        <p:spPr bwMode="auto">
          <a:xfrm>
            <a:off x="2533650" y="5327650"/>
            <a:ext cx="1346200" cy="501650"/>
          </a:xfrm>
          <a:prstGeom prst="rect">
            <a:avLst/>
          </a:prstGeom>
          <a:solidFill>
            <a:srgbClr val="FFFF00"/>
          </a:solidFill>
          <a:ln w="9525">
            <a:noFill/>
            <a:miter lim="800000"/>
            <a:headEnd/>
            <a:tailEnd/>
          </a:ln>
        </p:spPr>
        <p:txBody>
          <a:bodyPr wrap="none" anchor="ctr"/>
          <a:lstStyle/>
          <a:p>
            <a:endParaRPr lang="es-ES"/>
          </a:p>
        </p:txBody>
      </p:sp>
      <p:sp>
        <p:nvSpPr>
          <p:cNvPr id="100360" name="Rectangle 7"/>
          <p:cNvSpPr>
            <a:spLocks noChangeArrowheads="1"/>
          </p:cNvSpPr>
          <p:nvPr/>
        </p:nvSpPr>
        <p:spPr bwMode="auto">
          <a:xfrm>
            <a:off x="4235450" y="5327650"/>
            <a:ext cx="1498600" cy="501650"/>
          </a:xfrm>
          <a:prstGeom prst="rect">
            <a:avLst/>
          </a:prstGeom>
          <a:solidFill>
            <a:srgbClr val="FFFF00"/>
          </a:solidFill>
          <a:ln w="9525">
            <a:noFill/>
            <a:miter lim="800000"/>
            <a:headEnd/>
            <a:tailEnd/>
          </a:ln>
        </p:spPr>
        <p:txBody>
          <a:bodyPr wrap="none" anchor="ctr"/>
          <a:lstStyle/>
          <a:p>
            <a:endParaRPr lang="es-ES"/>
          </a:p>
        </p:txBody>
      </p:sp>
      <p:sp>
        <p:nvSpPr>
          <p:cNvPr id="100361" name="Text Box 8"/>
          <p:cNvSpPr txBox="1">
            <a:spLocks noChangeArrowheads="1"/>
          </p:cNvSpPr>
          <p:nvPr/>
        </p:nvSpPr>
        <p:spPr bwMode="auto">
          <a:xfrm>
            <a:off x="1763713" y="131763"/>
            <a:ext cx="5772150" cy="641350"/>
          </a:xfrm>
          <a:prstGeom prst="rect">
            <a:avLst/>
          </a:prstGeom>
          <a:noFill/>
          <a:ln w="9525">
            <a:noFill/>
            <a:miter lim="800000"/>
            <a:headEnd/>
            <a:tailEnd/>
          </a:ln>
        </p:spPr>
        <p:txBody>
          <a:bodyPr wrap="none">
            <a:spAutoFit/>
          </a:bodyPr>
          <a:lstStyle/>
          <a:p>
            <a:r>
              <a:rPr lang="es-ES" sz="3600">
                <a:latin typeface="Times New Roman" pitchFamily="18" charset="0"/>
              </a:rPr>
              <a:t>Situación de la etiqueta MPLS</a:t>
            </a:r>
          </a:p>
        </p:txBody>
      </p:sp>
      <p:graphicFrame>
        <p:nvGraphicFramePr>
          <p:cNvPr id="1718281" name="Group 9"/>
          <p:cNvGraphicFramePr>
            <a:graphicFrameLocks noGrp="1"/>
          </p:cNvGraphicFramePr>
          <p:nvPr/>
        </p:nvGraphicFramePr>
        <p:xfrm>
          <a:off x="2303463" y="1268413"/>
          <a:ext cx="5221287" cy="518160"/>
        </p:xfrm>
        <a:graphic>
          <a:graphicData uri="http://schemas.openxmlformats.org/drawingml/2006/table">
            <a:tbl>
              <a:tblPr/>
              <a:tblGrid>
                <a:gridCol w="952500"/>
                <a:gridCol w="1495425"/>
                <a:gridCol w="1169987"/>
                <a:gridCol w="647700"/>
                <a:gridCol w="955675"/>
              </a:tblGrid>
              <a:tr h="5048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CabeceraPPP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Pila de etiquetas MPLS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Cabecera IP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Datos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Cola PPP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18295" name="Group 23"/>
          <p:cNvGraphicFramePr>
            <a:graphicFrameLocks noGrp="1"/>
          </p:cNvGraphicFramePr>
          <p:nvPr/>
        </p:nvGraphicFramePr>
        <p:xfrm>
          <a:off x="2268538" y="2349500"/>
          <a:ext cx="6211887" cy="518160"/>
        </p:xfrm>
        <a:graphic>
          <a:graphicData uri="http://schemas.openxmlformats.org/drawingml/2006/table">
            <a:tbl>
              <a:tblPr/>
              <a:tblGrid>
                <a:gridCol w="952500"/>
                <a:gridCol w="952500"/>
                <a:gridCol w="1495425"/>
                <a:gridCol w="1169987"/>
                <a:gridCol w="647700"/>
                <a:gridCol w="993775"/>
              </a:tblGrid>
              <a:tr h="5032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Cabecera MAC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CabeceraLLC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Pila de etiquetas MPLS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Cabecera IP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Datos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Cola MAC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18311" name="Group 39"/>
          <p:cNvGraphicFramePr>
            <a:graphicFrameLocks noGrp="1"/>
          </p:cNvGraphicFramePr>
          <p:nvPr/>
        </p:nvGraphicFramePr>
        <p:xfrm>
          <a:off x="2244725" y="3716338"/>
          <a:ext cx="5319713" cy="518160"/>
        </p:xfrm>
        <a:graphic>
          <a:graphicData uri="http://schemas.openxmlformats.org/drawingml/2006/table">
            <a:tbl>
              <a:tblPr/>
              <a:tblGrid>
                <a:gridCol w="319088"/>
                <a:gridCol w="1368425"/>
                <a:gridCol w="319087"/>
                <a:gridCol w="1495425"/>
                <a:gridCol w="1169988"/>
                <a:gridCol w="647700"/>
              </a:tblGrid>
              <a:tr h="390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Etiqueta MPLS Superior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Resto de etiquetas MPLS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Cabecera IP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Datos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0408" name="AutoShape 55"/>
          <p:cNvSpPr>
            <a:spLocks/>
          </p:cNvSpPr>
          <p:nvPr/>
        </p:nvSpPr>
        <p:spPr bwMode="auto">
          <a:xfrm rot="5400000">
            <a:off x="3166269" y="4563269"/>
            <a:ext cx="127000" cy="1296988"/>
          </a:xfrm>
          <a:prstGeom prst="leftBrace">
            <a:avLst>
              <a:gd name="adj1" fmla="val 85104"/>
              <a:gd name="adj2" fmla="val 50000"/>
            </a:avLst>
          </a:prstGeom>
          <a:noFill/>
          <a:ln w="9525">
            <a:solidFill>
              <a:schemeClr val="tx1"/>
            </a:solidFill>
            <a:round/>
            <a:headEnd/>
            <a:tailEnd/>
          </a:ln>
        </p:spPr>
        <p:txBody>
          <a:bodyPr wrap="none" anchor="ctr"/>
          <a:lstStyle/>
          <a:p>
            <a:endParaRPr lang="es-ES"/>
          </a:p>
        </p:txBody>
      </p:sp>
      <p:graphicFrame>
        <p:nvGraphicFramePr>
          <p:cNvPr id="1718328" name="Group 56"/>
          <p:cNvGraphicFramePr>
            <a:graphicFrameLocks noGrp="1"/>
          </p:cNvGraphicFramePr>
          <p:nvPr/>
        </p:nvGraphicFramePr>
        <p:xfrm>
          <a:off x="2208213" y="5321300"/>
          <a:ext cx="6540500" cy="518160"/>
        </p:xfrm>
        <a:graphic>
          <a:graphicData uri="http://schemas.openxmlformats.org/drawingml/2006/table">
            <a:tbl>
              <a:tblPr/>
              <a:tblGrid>
                <a:gridCol w="319087"/>
                <a:gridCol w="1368425"/>
                <a:gridCol w="341313"/>
                <a:gridCol w="1495425"/>
                <a:gridCol w="1169987"/>
                <a:gridCol w="647700"/>
                <a:gridCol w="1198563"/>
              </a:tblGrid>
              <a:tr h="4127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Etiqueta MPLS Superior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Resto de etiquetas MPLS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Cabecera IP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Datos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Cola   Frame Relay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0427" name="AutoShape 74"/>
          <p:cNvSpPr>
            <a:spLocks/>
          </p:cNvSpPr>
          <p:nvPr/>
        </p:nvSpPr>
        <p:spPr bwMode="auto">
          <a:xfrm rot="-5400000">
            <a:off x="3123406" y="4949032"/>
            <a:ext cx="161925" cy="2017712"/>
          </a:xfrm>
          <a:prstGeom prst="leftBrace">
            <a:avLst>
              <a:gd name="adj1" fmla="val 103840"/>
              <a:gd name="adj2" fmla="val 50000"/>
            </a:avLst>
          </a:prstGeom>
          <a:noFill/>
          <a:ln w="9525">
            <a:solidFill>
              <a:schemeClr val="tx1"/>
            </a:solidFill>
            <a:round/>
            <a:headEnd/>
            <a:tailEnd/>
          </a:ln>
        </p:spPr>
        <p:txBody>
          <a:bodyPr wrap="none" anchor="ctr"/>
          <a:lstStyle/>
          <a:p>
            <a:endParaRPr lang="es-ES"/>
          </a:p>
        </p:txBody>
      </p:sp>
      <p:sp>
        <p:nvSpPr>
          <p:cNvPr id="100428" name="Text Box 75"/>
          <p:cNvSpPr txBox="1">
            <a:spLocks noChangeArrowheads="1"/>
          </p:cNvSpPr>
          <p:nvPr/>
        </p:nvSpPr>
        <p:spPr bwMode="auto">
          <a:xfrm>
            <a:off x="2195513" y="6003925"/>
            <a:ext cx="2016125" cy="304800"/>
          </a:xfrm>
          <a:prstGeom prst="rect">
            <a:avLst/>
          </a:prstGeom>
          <a:noFill/>
          <a:ln w="9525">
            <a:noFill/>
            <a:miter lim="800000"/>
            <a:headEnd/>
            <a:tailEnd/>
          </a:ln>
        </p:spPr>
        <p:txBody>
          <a:bodyPr wrap="none">
            <a:spAutoFit/>
          </a:bodyPr>
          <a:lstStyle/>
          <a:p>
            <a:r>
              <a:rPr lang="es-ES" sz="1400"/>
              <a:t>Cabecera Frame Relay</a:t>
            </a:r>
          </a:p>
        </p:txBody>
      </p:sp>
      <p:sp>
        <p:nvSpPr>
          <p:cNvPr id="100429" name="Text Box 76"/>
          <p:cNvSpPr txBox="1">
            <a:spLocks noChangeArrowheads="1"/>
          </p:cNvSpPr>
          <p:nvPr/>
        </p:nvSpPr>
        <p:spPr bwMode="auto">
          <a:xfrm>
            <a:off x="2643188" y="4852988"/>
            <a:ext cx="1209675" cy="304800"/>
          </a:xfrm>
          <a:prstGeom prst="rect">
            <a:avLst/>
          </a:prstGeom>
          <a:noFill/>
          <a:ln w="9525">
            <a:noFill/>
            <a:miter lim="800000"/>
            <a:headEnd/>
            <a:tailEnd/>
          </a:ln>
        </p:spPr>
        <p:txBody>
          <a:bodyPr wrap="none">
            <a:spAutoFit/>
          </a:bodyPr>
          <a:lstStyle/>
          <a:p>
            <a:r>
              <a:rPr lang="es-ES" sz="1400"/>
              <a:t>Campo DLCI</a:t>
            </a:r>
          </a:p>
        </p:txBody>
      </p:sp>
      <p:sp>
        <p:nvSpPr>
          <p:cNvPr id="100430" name="AutoShape 77"/>
          <p:cNvSpPr>
            <a:spLocks/>
          </p:cNvSpPr>
          <p:nvPr/>
        </p:nvSpPr>
        <p:spPr bwMode="auto">
          <a:xfrm rot="5400000">
            <a:off x="3193257" y="2913856"/>
            <a:ext cx="165100" cy="1296987"/>
          </a:xfrm>
          <a:prstGeom prst="leftBrace">
            <a:avLst>
              <a:gd name="adj1" fmla="val 65465"/>
              <a:gd name="adj2" fmla="val 50000"/>
            </a:avLst>
          </a:prstGeom>
          <a:noFill/>
          <a:ln w="9525">
            <a:solidFill>
              <a:schemeClr val="tx1"/>
            </a:solidFill>
            <a:round/>
            <a:headEnd/>
            <a:tailEnd/>
          </a:ln>
        </p:spPr>
        <p:txBody>
          <a:bodyPr wrap="none" anchor="ctr"/>
          <a:lstStyle/>
          <a:p>
            <a:endParaRPr lang="es-ES"/>
          </a:p>
        </p:txBody>
      </p:sp>
      <p:sp>
        <p:nvSpPr>
          <p:cNvPr id="100431" name="AutoShape 78"/>
          <p:cNvSpPr>
            <a:spLocks/>
          </p:cNvSpPr>
          <p:nvPr/>
        </p:nvSpPr>
        <p:spPr bwMode="auto">
          <a:xfrm rot="-5400000">
            <a:off x="3184525" y="3375025"/>
            <a:ext cx="144463" cy="1979613"/>
          </a:xfrm>
          <a:prstGeom prst="leftBrace">
            <a:avLst>
              <a:gd name="adj1" fmla="val 114194"/>
              <a:gd name="adj2" fmla="val 50000"/>
            </a:avLst>
          </a:prstGeom>
          <a:noFill/>
          <a:ln w="9525">
            <a:solidFill>
              <a:schemeClr val="tx1"/>
            </a:solidFill>
            <a:round/>
            <a:headEnd/>
            <a:tailEnd/>
          </a:ln>
        </p:spPr>
        <p:txBody>
          <a:bodyPr wrap="none" anchor="ctr"/>
          <a:lstStyle/>
          <a:p>
            <a:endParaRPr lang="es-ES"/>
          </a:p>
        </p:txBody>
      </p:sp>
      <p:sp>
        <p:nvSpPr>
          <p:cNvPr id="100432" name="Text Box 79"/>
          <p:cNvSpPr txBox="1">
            <a:spLocks noChangeArrowheads="1"/>
          </p:cNvSpPr>
          <p:nvPr/>
        </p:nvSpPr>
        <p:spPr bwMode="auto">
          <a:xfrm>
            <a:off x="2555875" y="4437063"/>
            <a:ext cx="1376363" cy="304800"/>
          </a:xfrm>
          <a:prstGeom prst="rect">
            <a:avLst/>
          </a:prstGeom>
          <a:noFill/>
          <a:ln w="9525">
            <a:noFill/>
            <a:miter lim="800000"/>
            <a:headEnd/>
            <a:tailEnd/>
          </a:ln>
        </p:spPr>
        <p:txBody>
          <a:bodyPr wrap="none">
            <a:spAutoFit/>
          </a:bodyPr>
          <a:lstStyle/>
          <a:p>
            <a:r>
              <a:rPr lang="es-ES" sz="1400"/>
              <a:t>Cabecera ATM</a:t>
            </a:r>
          </a:p>
        </p:txBody>
      </p:sp>
      <p:sp>
        <p:nvSpPr>
          <p:cNvPr id="100433" name="Text Box 80"/>
          <p:cNvSpPr txBox="1">
            <a:spLocks noChangeArrowheads="1"/>
          </p:cNvSpPr>
          <p:nvPr/>
        </p:nvSpPr>
        <p:spPr bwMode="auto">
          <a:xfrm>
            <a:off x="2559050" y="3195638"/>
            <a:ext cx="1438275" cy="304800"/>
          </a:xfrm>
          <a:prstGeom prst="rect">
            <a:avLst/>
          </a:prstGeom>
          <a:noFill/>
          <a:ln w="9525">
            <a:noFill/>
            <a:miter lim="800000"/>
            <a:headEnd/>
            <a:tailEnd/>
          </a:ln>
        </p:spPr>
        <p:txBody>
          <a:bodyPr wrap="none">
            <a:spAutoFit/>
          </a:bodyPr>
          <a:lstStyle/>
          <a:p>
            <a:r>
              <a:rPr lang="es-ES" sz="1400"/>
              <a:t>Campo VPI/VCI</a:t>
            </a:r>
          </a:p>
        </p:txBody>
      </p:sp>
      <p:sp>
        <p:nvSpPr>
          <p:cNvPr id="100434" name="Text Box 81"/>
          <p:cNvSpPr txBox="1">
            <a:spLocks noChangeArrowheads="1"/>
          </p:cNvSpPr>
          <p:nvPr/>
        </p:nvSpPr>
        <p:spPr bwMode="auto">
          <a:xfrm>
            <a:off x="107950" y="1196975"/>
            <a:ext cx="2160588" cy="581025"/>
          </a:xfrm>
          <a:prstGeom prst="rect">
            <a:avLst/>
          </a:prstGeom>
          <a:noFill/>
          <a:ln w="9525">
            <a:noFill/>
            <a:miter lim="800000"/>
            <a:headEnd/>
            <a:tailEnd/>
          </a:ln>
        </p:spPr>
        <p:txBody>
          <a:bodyPr>
            <a:spAutoFit/>
          </a:bodyPr>
          <a:lstStyle/>
          <a:p>
            <a:pPr algn="ctr"/>
            <a:r>
              <a:rPr lang="es-ES" b="1"/>
              <a:t>PPP</a:t>
            </a:r>
          </a:p>
          <a:p>
            <a:pPr algn="ctr"/>
            <a:r>
              <a:rPr lang="es-ES" b="1"/>
              <a:t>(Líneas dedicadas)</a:t>
            </a:r>
          </a:p>
        </p:txBody>
      </p:sp>
      <p:sp>
        <p:nvSpPr>
          <p:cNvPr id="100435" name="Text Box 82"/>
          <p:cNvSpPr txBox="1">
            <a:spLocks noChangeArrowheads="1"/>
          </p:cNvSpPr>
          <p:nvPr/>
        </p:nvSpPr>
        <p:spPr bwMode="auto">
          <a:xfrm>
            <a:off x="468313" y="2420938"/>
            <a:ext cx="1439862" cy="336550"/>
          </a:xfrm>
          <a:prstGeom prst="rect">
            <a:avLst/>
          </a:prstGeom>
          <a:noFill/>
          <a:ln w="9525">
            <a:noFill/>
            <a:miter lim="800000"/>
            <a:headEnd/>
            <a:tailEnd/>
          </a:ln>
        </p:spPr>
        <p:txBody>
          <a:bodyPr>
            <a:spAutoFit/>
          </a:bodyPr>
          <a:lstStyle/>
          <a:p>
            <a:pPr algn="ctr"/>
            <a:r>
              <a:rPr lang="es-ES" b="1"/>
              <a:t>LANs (802.2)</a:t>
            </a:r>
          </a:p>
        </p:txBody>
      </p:sp>
      <p:sp>
        <p:nvSpPr>
          <p:cNvPr id="100436" name="Text Box 83"/>
          <p:cNvSpPr txBox="1">
            <a:spLocks noChangeArrowheads="1"/>
          </p:cNvSpPr>
          <p:nvPr/>
        </p:nvSpPr>
        <p:spPr bwMode="auto">
          <a:xfrm>
            <a:off x="1116013" y="3813175"/>
            <a:ext cx="792162" cy="336550"/>
          </a:xfrm>
          <a:prstGeom prst="rect">
            <a:avLst/>
          </a:prstGeom>
          <a:noFill/>
          <a:ln w="9525">
            <a:noFill/>
            <a:miter lim="800000"/>
            <a:headEnd/>
            <a:tailEnd/>
          </a:ln>
        </p:spPr>
        <p:txBody>
          <a:bodyPr>
            <a:spAutoFit/>
          </a:bodyPr>
          <a:lstStyle/>
          <a:p>
            <a:pPr algn="ctr"/>
            <a:r>
              <a:rPr lang="es-ES" b="1"/>
              <a:t>ATM</a:t>
            </a:r>
          </a:p>
        </p:txBody>
      </p:sp>
      <p:sp>
        <p:nvSpPr>
          <p:cNvPr id="100437" name="Text Box 84"/>
          <p:cNvSpPr txBox="1">
            <a:spLocks noChangeArrowheads="1"/>
          </p:cNvSpPr>
          <p:nvPr/>
        </p:nvSpPr>
        <p:spPr bwMode="auto">
          <a:xfrm>
            <a:off x="466725" y="5397500"/>
            <a:ext cx="1584325" cy="336550"/>
          </a:xfrm>
          <a:prstGeom prst="rect">
            <a:avLst/>
          </a:prstGeom>
          <a:noFill/>
          <a:ln w="9525">
            <a:noFill/>
            <a:miter lim="800000"/>
            <a:headEnd/>
            <a:tailEnd/>
          </a:ln>
        </p:spPr>
        <p:txBody>
          <a:bodyPr>
            <a:spAutoFit/>
          </a:bodyPr>
          <a:lstStyle/>
          <a:p>
            <a:pPr algn="ctr"/>
            <a:r>
              <a:rPr lang="es-ES" b="1"/>
              <a:t>Frame Relay</a:t>
            </a:r>
          </a:p>
        </p:txBody>
      </p:sp>
      <p:sp>
        <p:nvSpPr>
          <p:cNvPr id="29" name="28 Marcador de número de diapositiva"/>
          <p:cNvSpPr>
            <a:spLocks noGrp="1"/>
          </p:cNvSpPr>
          <p:nvPr>
            <p:ph type="sldNum" sz="quarter" idx="10"/>
          </p:nvPr>
        </p:nvSpPr>
        <p:spPr/>
        <p:txBody>
          <a:bodyPr/>
          <a:lstStyle/>
          <a:p>
            <a:pPr>
              <a:defRPr/>
            </a:pPr>
            <a:r>
              <a:rPr lang="es-ES" smtClean="0"/>
              <a:t>Ampliación Redes 4-</a:t>
            </a:r>
            <a:fld id="{75B934D2-A616-4DD7-AAB4-E2004D8F3994}" type="slidenum">
              <a:rPr lang="es-ES" smtClean="0"/>
              <a:pPr>
                <a:defRPr/>
              </a:pPr>
              <a:t>13</a:t>
            </a:fld>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2"/>
          <p:cNvSpPr>
            <a:spLocks noGrp="1" noChangeArrowheads="1"/>
          </p:cNvSpPr>
          <p:nvPr>
            <p:ph type="title"/>
          </p:nvPr>
        </p:nvSpPr>
        <p:spPr>
          <a:xfrm>
            <a:off x="685800" y="609600"/>
            <a:ext cx="7772400" cy="658813"/>
          </a:xfrm>
        </p:spPr>
        <p:txBody>
          <a:bodyPr/>
          <a:lstStyle/>
          <a:p>
            <a:pPr eaLnBrk="1" hangingPunct="1"/>
            <a:r>
              <a:rPr lang="es-ES" sz="3600" smtClean="0"/>
              <a:t>Tratamiento del campo TTL</a:t>
            </a:r>
          </a:p>
        </p:txBody>
      </p:sp>
      <p:sp>
        <p:nvSpPr>
          <p:cNvPr id="101380" name="Rectangle 3"/>
          <p:cNvSpPr>
            <a:spLocks noGrp="1" noChangeArrowheads="1"/>
          </p:cNvSpPr>
          <p:nvPr>
            <p:ph type="body" idx="1"/>
          </p:nvPr>
        </p:nvSpPr>
        <p:spPr>
          <a:xfrm>
            <a:off x="685800" y="1412875"/>
            <a:ext cx="7772400" cy="4760913"/>
          </a:xfrm>
        </p:spPr>
        <p:txBody>
          <a:bodyPr/>
          <a:lstStyle/>
          <a:p>
            <a:pPr eaLnBrk="1" hangingPunct="1">
              <a:lnSpc>
                <a:spcPct val="80000"/>
              </a:lnSpc>
            </a:pPr>
            <a:r>
              <a:rPr lang="es-ES" sz="2400" smtClean="0"/>
              <a:t>Al entrar un paquete en la red MPLS el router de ingreso inicializa el TTL de la etiqueta al mismo valor que tiene en ese momento la cabecera IP</a:t>
            </a:r>
          </a:p>
          <a:p>
            <a:pPr eaLnBrk="1" hangingPunct="1">
              <a:lnSpc>
                <a:spcPct val="80000"/>
              </a:lnSpc>
            </a:pPr>
            <a:r>
              <a:rPr lang="es-ES" sz="2400" smtClean="0"/>
              <a:t>Durante el viaje del paquete por la red MPLS el campo TTL de la etiqueta disminuye en uno por cada salto. El de la cabecera IP no se modifica.</a:t>
            </a:r>
          </a:p>
          <a:p>
            <a:pPr eaLnBrk="1" hangingPunct="1">
              <a:lnSpc>
                <a:spcPct val="80000"/>
              </a:lnSpc>
            </a:pPr>
            <a:r>
              <a:rPr lang="es-ES" sz="2400" smtClean="0"/>
              <a:t>A la salida el router de egreso coloca en la cabecera IP el valor del TLL que tenía la etiqueta, menos uno</a:t>
            </a:r>
          </a:p>
          <a:p>
            <a:pPr eaLnBrk="1" hangingPunct="1">
              <a:lnSpc>
                <a:spcPct val="80000"/>
              </a:lnSpc>
            </a:pPr>
            <a:r>
              <a:rPr lang="es-ES" sz="2400" smtClean="0"/>
              <a:t>Si en algún momento el TTL vale 0 el paquete es descartado</a:t>
            </a:r>
          </a:p>
          <a:p>
            <a:pPr eaLnBrk="1" hangingPunct="1">
              <a:lnSpc>
                <a:spcPct val="80000"/>
              </a:lnSpc>
            </a:pPr>
            <a:r>
              <a:rPr lang="es-ES" sz="2400" smtClean="0"/>
              <a:t>Si hay etiquetas apiladas solo cambia el TTL de la etiqueta situada más arriba. Cuando se añade una etiqueta hereda el valor de la anterior en la pila, cuando se quita pasa su valor (menos uno) a la que tenía debajo.</a:t>
            </a:r>
          </a:p>
        </p:txBody>
      </p:sp>
      <p:sp>
        <p:nvSpPr>
          <p:cNvPr id="8" name="7 Marcador de número de diapositiva"/>
          <p:cNvSpPr>
            <a:spLocks noGrp="1"/>
          </p:cNvSpPr>
          <p:nvPr>
            <p:ph type="sldNum" sz="quarter" idx="10"/>
          </p:nvPr>
        </p:nvSpPr>
        <p:spPr/>
        <p:txBody>
          <a:bodyPr/>
          <a:lstStyle/>
          <a:p>
            <a:pPr>
              <a:defRPr/>
            </a:pPr>
            <a:r>
              <a:rPr lang="es-ES" smtClean="0"/>
              <a:t>Ampliación Redes 4-</a:t>
            </a:r>
            <a:fld id="{0DC4FCDB-32B2-4BEF-B160-28A4CB92D416}" type="slidenum">
              <a:rPr lang="es-ES" smtClean="0"/>
              <a:pPr>
                <a:defRPr/>
              </a:pPr>
              <a:t>14</a:t>
            </a:fld>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03" name="Picture 2"/>
          <p:cNvPicPr>
            <a:picLocks noChangeArrowheads="1"/>
          </p:cNvPicPr>
          <p:nvPr/>
        </p:nvPicPr>
        <p:blipFill>
          <a:blip r:embed="rId3" cstate="print"/>
          <a:srcRect/>
          <a:stretch>
            <a:fillRect/>
          </a:stretch>
        </p:blipFill>
        <p:spPr bwMode="auto">
          <a:xfrm>
            <a:off x="5832475" y="4238625"/>
            <a:ext cx="2555875" cy="1422400"/>
          </a:xfrm>
          <a:prstGeom prst="rect">
            <a:avLst/>
          </a:prstGeom>
          <a:noFill/>
          <a:ln w="9525">
            <a:noFill/>
            <a:miter lim="800000"/>
            <a:headEnd/>
            <a:tailEnd/>
          </a:ln>
        </p:spPr>
      </p:pic>
      <p:pic>
        <p:nvPicPr>
          <p:cNvPr id="102404" name="Picture 3"/>
          <p:cNvPicPr>
            <a:picLocks noChangeArrowheads="1"/>
          </p:cNvPicPr>
          <p:nvPr/>
        </p:nvPicPr>
        <p:blipFill>
          <a:blip r:embed="rId3" cstate="print"/>
          <a:srcRect/>
          <a:stretch>
            <a:fillRect/>
          </a:stretch>
        </p:blipFill>
        <p:spPr bwMode="auto">
          <a:xfrm>
            <a:off x="3492500" y="2708275"/>
            <a:ext cx="2555875" cy="1422400"/>
          </a:xfrm>
          <a:prstGeom prst="rect">
            <a:avLst/>
          </a:prstGeom>
          <a:noFill/>
          <a:ln w="9525">
            <a:noFill/>
            <a:miter lim="800000"/>
            <a:headEnd/>
            <a:tailEnd/>
          </a:ln>
        </p:spPr>
      </p:pic>
      <p:pic>
        <p:nvPicPr>
          <p:cNvPr id="102405" name="Picture 4"/>
          <p:cNvPicPr>
            <a:picLocks noChangeArrowheads="1"/>
          </p:cNvPicPr>
          <p:nvPr/>
        </p:nvPicPr>
        <p:blipFill>
          <a:blip r:embed="rId3" cstate="print"/>
          <a:srcRect/>
          <a:stretch>
            <a:fillRect/>
          </a:stretch>
        </p:blipFill>
        <p:spPr bwMode="auto">
          <a:xfrm>
            <a:off x="539750" y="1501775"/>
            <a:ext cx="2555875" cy="1422400"/>
          </a:xfrm>
          <a:prstGeom prst="rect">
            <a:avLst/>
          </a:prstGeom>
          <a:noFill/>
          <a:ln w="9525">
            <a:noFill/>
            <a:miter lim="800000"/>
            <a:headEnd/>
            <a:tailEnd/>
          </a:ln>
        </p:spPr>
      </p:pic>
      <p:sp>
        <p:nvSpPr>
          <p:cNvPr id="102406" name="Text Box 5"/>
          <p:cNvSpPr txBox="1">
            <a:spLocks noChangeArrowheads="1"/>
          </p:cNvSpPr>
          <p:nvPr/>
        </p:nvSpPr>
        <p:spPr bwMode="auto">
          <a:xfrm>
            <a:off x="1565275" y="1773238"/>
            <a:ext cx="1062038" cy="517525"/>
          </a:xfrm>
          <a:prstGeom prst="rect">
            <a:avLst/>
          </a:prstGeom>
          <a:noFill/>
          <a:ln w="9525">
            <a:noFill/>
            <a:miter lim="800000"/>
            <a:headEnd/>
            <a:tailEnd/>
          </a:ln>
        </p:spPr>
        <p:txBody>
          <a:bodyPr wrap="none">
            <a:spAutoFit/>
          </a:bodyPr>
          <a:lstStyle/>
          <a:p>
            <a:pPr algn="ctr"/>
            <a:r>
              <a:rPr lang="es-ES" sz="1400" b="1"/>
              <a:t>Red MPLS</a:t>
            </a:r>
          </a:p>
          <a:p>
            <a:pPr algn="ctr"/>
            <a:r>
              <a:rPr lang="es-ES" sz="1400" b="1"/>
              <a:t>ISP A</a:t>
            </a:r>
          </a:p>
        </p:txBody>
      </p:sp>
      <p:sp>
        <p:nvSpPr>
          <p:cNvPr id="102407" name="Text Box 6"/>
          <p:cNvSpPr txBox="1">
            <a:spLocks noChangeArrowheads="1"/>
          </p:cNvSpPr>
          <p:nvPr/>
        </p:nvSpPr>
        <p:spPr bwMode="auto">
          <a:xfrm>
            <a:off x="4373563" y="2924175"/>
            <a:ext cx="1062037" cy="517525"/>
          </a:xfrm>
          <a:prstGeom prst="rect">
            <a:avLst/>
          </a:prstGeom>
          <a:noFill/>
          <a:ln w="9525">
            <a:noFill/>
            <a:miter lim="800000"/>
            <a:headEnd/>
            <a:tailEnd/>
          </a:ln>
        </p:spPr>
        <p:txBody>
          <a:bodyPr wrap="none">
            <a:spAutoFit/>
          </a:bodyPr>
          <a:lstStyle/>
          <a:p>
            <a:pPr algn="ctr"/>
            <a:r>
              <a:rPr lang="es-ES" sz="1400" b="1"/>
              <a:t>Red MPLS</a:t>
            </a:r>
          </a:p>
          <a:p>
            <a:pPr algn="ctr"/>
            <a:r>
              <a:rPr lang="es-ES" sz="1400" b="1"/>
              <a:t>ISP B</a:t>
            </a:r>
          </a:p>
        </p:txBody>
      </p:sp>
      <p:sp>
        <p:nvSpPr>
          <p:cNvPr id="102408" name="Text Box 7"/>
          <p:cNvSpPr txBox="1">
            <a:spLocks noChangeArrowheads="1"/>
          </p:cNvSpPr>
          <p:nvPr/>
        </p:nvSpPr>
        <p:spPr bwMode="auto">
          <a:xfrm>
            <a:off x="6965950" y="4508500"/>
            <a:ext cx="1062038" cy="517525"/>
          </a:xfrm>
          <a:prstGeom prst="rect">
            <a:avLst/>
          </a:prstGeom>
          <a:noFill/>
          <a:ln w="9525">
            <a:noFill/>
            <a:miter lim="800000"/>
            <a:headEnd/>
            <a:tailEnd/>
          </a:ln>
        </p:spPr>
        <p:txBody>
          <a:bodyPr wrap="none">
            <a:spAutoFit/>
          </a:bodyPr>
          <a:lstStyle/>
          <a:p>
            <a:pPr algn="ctr"/>
            <a:r>
              <a:rPr lang="es-ES" sz="1400" b="1"/>
              <a:t>Red MPLS</a:t>
            </a:r>
          </a:p>
          <a:p>
            <a:pPr algn="ctr"/>
            <a:r>
              <a:rPr lang="es-ES" sz="1400" b="1"/>
              <a:t>ISP C</a:t>
            </a:r>
          </a:p>
        </p:txBody>
      </p:sp>
      <p:sp>
        <p:nvSpPr>
          <p:cNvPr id="1722376" name="Text Box 8"/>
          <p:cNvSpPr txBox="1">
            <a:spLocks noChangeArrowheads="1"/>
          </p:cNvSpPr>
          <p:nvPr/>
        </p:nvSpPr>
        <p:spPr bwMode="auto">
          <a:xfrm>
            <a:off x="1439863" y="2349500"/>
            <a:ext cx="534987" cy="247650"/>
          </a:xfrm>
          <a:prstGeom prst="rect">
            <a:avLst/>
          </a:prstGeom>
          <a:solidFill>
            <a:srgbClr val="00FF00"/>
          </a:solidFill>
          <a:ln w="9525">
            <a:noFill/>
            <a:miter lim="800000"/>
            <a:headEnd/>
            <a:tailEnd/>
          </a:ln>
        </p:spPr>
        <p:txBody>
          <a:bodyPr wrap="none" lIns="36000" tIns="18000" rIns="36000" bIns="18000">
            <a:spAutoFit/>
          </a:bodyPr>
          <a:lstStyle/>
          <a:p>
            <a:pPr algn="ctr"/>
            <a:r>
              <a:rPr lang="es-ES" sz="1400" b="1"/>
              <a:t>4 (16)</a:t>
            </a:r>
          </a:p>
        </p:txBody>
      </p:sp>
      <p:pic>
        <p:nvPicPr>
          <p:cNvPr id="102410" name="Picture 9"/>
          <p:cNvPicPr>
            <a:picLocks noChangeArrowheads="1"/>
          </p:cNvPicPr>
          <p:nvPr/>
        </p:nvPicPr>
        <p:blipFill>
          <a:blip r:embed="rId4" cstate="print"/>
          <a:srcRect/>
          <a:stretch>
            <a:fillRect/>
          </a:stretch>
        </p:blipFill>
        <p:spPr bwMode="auto">
          <a:xfrm>
            <a:off x="468313" y="1690688"/>
            <a:ext cx="774700" cy="587375"/>
          </a:xfrm>
          <a:prstGeom prst="rect">
            <a:avLst/>
          </a:prstGeom>
          <a:noFill/>
          <a:ln w="12700">
            <a:noFill/>
            <a:miter lim="800000"/>
            <a:headEnd/>
            <a:tailEnd/>
          </a:ln>
        </p:spPr>
      </p:pic>
      <p:pic>
        <p:nvPicPr>
          <p:cNvPr id="102411" name="Picture 10"/>
          <p:cNvPicPr>
            <a:picLocks noChangeArrowheads="1"/>
          </p:cNvPicPr>
          <p:nvPr/>
        </p:nvPicPr>
        <p:blipFill>
          <a:blip r:embed="rId4" cstate="print"/>
          <a:srcRect/>
          <a:stretch>
            <a:fillRect/>
          </a:stretch>
        </p:blipFill>
        <p:spPr bwMode="auto">
          <a:xfrm>
            <a:off x="2413000" y="2409825"/>
            <a:ext cx="774700" cy="587375"/>
          </a:xfrm>
          <a:prstGeom prst="rect">
            <a:avLst/>
          </a:prstGeom>
          <a:noFill/>
          <a:ln w="12700">
            <a:noFill/>
            <a:miter lim="800000"/>
            <a:headEnd/>
            <a:tailEnd/>
          </a:ln>
        </p:spPr>
      </p:pic>
      <p:pic>
        <p:nvPicPr>
          <p:cNvPr id="102412" name="Picture 11"/>
          <p:cNvPicPr>
            <a:picLocks noChangeArrowheads="1"/>
          </p:cNvPicPr>
          <p:nvPr/>
        </p:nvPicPr>
        <p:blipFill>
          <a:blip r:embed="rId4" cstate="print"/>
          <a:srcRect/>
          <a:stretch>
            <a:fillRect/>
          </a:stretch>
        </p:blipFill>
        <p:spPr bwMode="auto">
          <a:xfrm>
            <a:off x="3276600" y="2914650"/>
            <a:ext cx="774700" cy="587375"/>
          </a:xfrm>
          <a:prstGeom prst="rect">
            <a:avLst/>
          </a:prstGeom>
          <a:noFill/>
          <a:ln w="12700">
            <a:noFill/>
            <a:miter lim="800000"/>
            <a:headEnd/>
            <a:tailEnd/>
          </a:ln>
        </p:spPr>
      </p:pic>
      <p:pic>
        <p:nvPicPr>
          <p:cNvPr id="102413" name="Picture 12"/>
          <p:cNvPicPr>
            <a:picLocks noChangeArrowheads="1"/>
          </p:cNvPicPr>
          <p:nvPr/>
        </p:nvPicPr>
        <p:blipFill>
          <a:blip r:embed="rId4" cstate="print"/>
          <a:srcRect/>
          <a:stretch>
            <a:fillRect/>
          </a:stretch>
        </p:blipFill>
        <p:spPr bwMode="auto">
          <a:xfrm>
            <a:off x="5221288" y="3633788"/>
            <a:ext cx="774700" cy="587375"/>
          </a:xfrm>
          <a:prstGeom prst="rect">
            <a:avLst/>
          </a:prstGeom>
          <a:noFill/>
          <a:ln w="12700">
            <a:noFill/>
            <a:miter lim="800000"/>
            <a:headEnd/>
            <a:tailEnd/>
          </a:ln>
        </p:spPr>
      </p:pic>
      <p:pic>
        <p:nvPicPr>
          <p:cNvPr id="102414" name="Picture 13"/>
          <p:cNvPicPr>
            <a:picLocks noChangeArrowheads="1"/>
          </p:cNvPicPr>
          <p:nvPr/>
        </p:nvPicPr>
        <p:blipFill>
          <a:blip r:embed="rId4" cstate="print"/>
          <a:srcRect/>
          <a:stretch>
            <a:fillRect/>
          </a:stretch>
        </p:blipFill>
        <p:spPr bwMode="auto">
          <a:xfrm>
            <a:off x="5884863" y="4354513"/>
            <a:ext cx="774700" cy="587375"/>
          </a:xfrm>
          <a:prstGeom prst="rect">
            <a:avLst/>
          </a:prstGeom>
          <a:noFill/>
          <a:ln w="12700">
            <a:noFill/>
            <a:miter lim="800000"/>
            <a:headEnd/>
            <a:tailEnd/>
          </a:ln>
        </p:spPr>
      </p:pic>
      <p:pic>
        <p:nvPicPr>
          <p:cNvPr id="102415" name="Picture 14"/>
          <p:cNvPicPr>
            <a:picLocks noChangeArrowheads="1"/>
          </p:cNvPicPr>
          <p:nvPr/>
        </p:nvPicPr>
        <p:blipFill>
          <a:blip r:embed="rId4" cstate="print"/>
          <a:srcRect/>
          <a:stretch>
            <a:fillRect/>
          </a:stretch>
        </p:blipFill>
        <p:spPr bwMode="auto">
          <a:xfrm>
            <a:off x="7902575" y="5218113"/>
            <a:ext cx="774700" cy="587375"/>
          </a:xfrm>
          <a:prstGeom prst="rect">
            <a:avLst/>
          </a:prstGeom>
          <a:noFill/>
          <a:ln w="12700">
            <a:noFill/>
            <a:miter lim="800000"/>
            <a:headEnd/>
            <a:tailEnd/>
          </a:ln>
        </p:spPr>
      </p:pic>
      <p:sp>
        <p:nvSpPr>
          <p:cNvPr id="102416" name="Line 15"/>
          <p:cNvSpPr>
            <a:spLocks noChangeShapeType="1"/>
          </p:cNvSpPr>
          <p:nvPr/>
        </p:nvSpPr>
        <p:spPr bwMode="auto">
          <a:xfrm>
            <a:off x="827088" y="1916113"/>
            <a:ext cx="1944687" cy="720725"/>
          </a:xfrm>
          <a:prstGeom prst="line">
            <a:avLst/>
          </a:prstGeom>
          <a:noFill/>
          <a:ln w="25400">
            <a:solidFill>
              <a:srgbClr val="FF0000"/>
            </a:solidFill>
            <a:round/>
            <a:headEnd/>
            <a:tailEnd/>
          </a:ln>
        </p:spPr>
        <p:txBody>
          <a:bodyPr/>
          <a:lstStyle/>
          <a:p>
            <a:endParaRPr lang="es-ES"/>
          </a:p>
        </p:txBody>
      </p:sp>
      <p:sp>
        <p:nvSpPr>
          <p:cNvPr id="102417" name="Line 16"/>
          <p:cNvSpPr>
            <a:spLocks noChangeShapeType="1"/>
          </p:cNvSpPr>
          <p:nvPr/>
        </p:nvSpPr>
        <p:spPr bwMode="auto">
          <a:xfrm>
            <a:off x="2771775" y="2636838"/>
            <a:ext cx="936625" cy="504825"/>
          </a:xfrm>
          <a:prstGeom prst="line">
            <a:avLst/>
          </a:prstGeom>
          <a:noFill/>
          <a:ln w="25400">
            <a:solidFill>
              <a:srgbClr val="FF0000"/>
            </a:solidFill>
            <a:round/>
            <a:headEnd/>
            <a:tailEnd/>
          </a:ln>
        </p:spPr>
        <p:txBody>
          <a:bodyPr/>
          <a:lstStyle/>
          <a:p>
            <a:endParaRPr lang="es-ES"/>
          </a:p>
        </p:txBody>
      </p:sp>
      <p:sp>
        <p:nvSpPr>
          <p:cNvPr id="102418" name="Line 17"/>
          <p:cNvSpPr>
            <a:spLocks noChangeShapeType="1"/>
          </p:cNvSpPr>
          <p:nvPr/>
        </p:nvSpPr>
        <p:spPr bwMode="auto">
          <a:xfrm>
            <a:off x="3708400" y="3141663"/>
            <a:ext cx="1943100" cy="719137"/>
          </a:xfrm>
          <a:prstGeom prst="line">
            <a:avLst/>
          </a:prstGeom>
          <a:noFill/>
          <a:ln w="25400">
            <a:solidFill>
              <a:srgbClr val="FF0000"/>
            </a:solidFill>
            <a:round/>
            <a:headEnd/>
            <a:tailEnd/>
          </a:ln>
        </p:spPr>
        <p:txBody>
          <a:bodyPr/>
          <a:lstStyle/>
          <a:p>
            <a:endParaRPr lang="es-ES"/>
          </a:p>
        </p:txBody>
      </p:sp>
      <p:sp>
        <p:nvSpPr>
          <p:cNvPr id="102419" name="Line 18"/>
          <p:cNvSpPr>
            <a:spLocks noChangeShapeType="1"/>
          </p:cNvSpPr>
          <p:nvPr/>
        </p:nvSpPr>
        <p:spPr bwMode="auto">
          <a:xfrm>
            <a:off x="5651500" y="3860800"/>
            <a:ext cx="576263" cy="647700"/>
          </a:xfrm>
          <a:prstGeom prst="line">
            <a:avLst/>
          </a:prstGeom>
          <a:noFill/>
          <a:ln w="25400">
            <a:solidFill>
              <a:srgbClr val="FF0000"/>
            </a:solidFill>
            <a:round/>
            <a:headEnd/>
            <a:tailEnd/>
          </a:ln>
        </p:spPr>
        <p:txBody>
          <a:bodyPr/>
          <a:lstStyle/>
          <a:p>
            <a:endParaRPr lang="es-ES"/>
          </a:p>
        </p:txBody>
      </p:sp>
      <p:sp>
        <p:nvSpPr>
          <p:cNvPr id="102420" name="Line 19"/>
          <p:cNvSpPr>
            <a:spLocks noChangeShapeType="1"/>
          </p:cNvSpPr>
          <p:nvPr/>
        </p:nvSpPr>
        <p:spPr bwMode="auto">
          <a:xfrm>
            <a:off x="6227763" y="4508500"/>
            <a:ext cx="1944687" cy="936625"/>
          </a:xfrm>
          <a:prstGeom prst="line">
            <a:avLst/>
          </a:prstGeom>
          <a:noFill/>
          <a:ln w="25400">
            <a:solidFill>
              <a:srgbClr val="FF0000"/>
            </a:solidFill>
            <a:round/>
            <a:headEnd/>
            <a:tailEnd/>
          </a:ln>
        </p:spPr>
        <p:txBody>
          <a:bodyPr/>
          <a:lstStyle/>
          <a:p>
            <a:endParaRPr lang="es-ES"/>
          </a:p>
        </p:txBody>
      </p:sp>
      <p:sp>
        <p:nvSpPr>
          <p:cNvPr id="1722388" name="Text Box 20"/>
          <p:cNvSpPr txBox="1">
            <a:spLocks noChangeArrowheads="1"/>
          </p:cNvSpPr>
          <p:nvPr/>
        </p:nvSpPr>
        <p:spPr bwMode="auto">
          <a:xfrm>
            <a:off x="6669088" y="4981575"/>
            <a:ext cx="534987" cy="247650"/>
          </a:xfrm>
          <a:prstGeom prst="rect">
            <a:avLst/>
          </a:prstGeom>
          <a:solidFill>
            <a:srgbClr val="00FF00"/>
          </a:solidFill>
          <a:ln w="9525">
            <a:noFill/>
            <a:miter lim="800000"/>
            <a:headEnd/>
            <a:tailEnd/>
          </a:ln>
        </p:spPr>
        <p:txBody>
          <a:bodyPr wrap="none" lIns="36000" tIns="18000" rIns="36000" bIns="18000">
            <a:spAutoFit/>
          </a:bodyPr>
          <a:lstStyle/>
          <a:p>
            <a:pPr algn="ctr"/>
            <a:r>
              <a:rPr lang="es-ES" sz="1400" b="1"/>
              <a:t>8 (12)</a:t>
            </a:r>
          </a:p>
        </p:txBody>
      </p:sp>
      <p:sp>
        <p:nvSpPr>
          <p:cNvPr id="1722389" name="Text Box 21"/>
          <p:cNvSpPr txBox="1">
            <a:spLocks noChangeArrowheads="1"/>
          </p:cNvSpPr>
          <p:nvPr/>
        </p:nvSpPr>
        <p:spPr bwMode="auto">
          <a:xfrm>
            <a:off x="2879725" y="2924175"/>
            <a:ext cx="534988" cy="247650"/>
          </a:xfrm>
          <a:prstGeom prst="rect">
            <a:avLst/>
          </a:prstGeom>
          <a:solidFill>
            <a:srgbClr val="00FF00"/>
          </a:solidFill>
          <a:ln w="9525">
            <a:noFill/>
            <a:miter lim="800000"/>
            <a:headEnd/>
            <a:tailEnd/>
          </a:ln>
        </p:spPr>
        <p:txBody>
          <a:bodyPr wrap="none" lIns="36000" tIns="18000" rIns="36000" bIns="18000">
            <a:spAutoFit/>
          </a:bodyPr>
          <a:lstStyle/>
          <a:p>
            <a:pPr algn="ctr"/>
            <a:r>
              <a:rPr lang="es-ES" sz="1400" b="1"/>
              <a:t>2 (15)</a:t>
            </a:r>
          </a:p>
        </p:txBody>
      </p:sp>
      <p:sp>
        <p:nvSpPr>
          <p:cNvPr id="1722390" name="Text Box 22"/>
          <p:cNvSpPr txBox="1">
            <a:spLocks noChangeArrowheads="1"/>
          </p:cNvSpPr>
          <p:nvPr/>
        </p:nvSpPr>
        <p:spPr bwMode="auto">
          <a:xfrm>
            <a:off x="5516563" y="4189413"/>
            <a:ext cx="534987" cy="247650"/>
          </a:xfrm>
          <a:prstGeom prst="rect">
            <a:avLst/>
          </a:prstGeom>
          <a:solidFill>
            <a:srgbClr val="00FF00"/>
          </a:solidFill>
          <a:ln w="9525">
            <a:noFill/>
            <a:miter lim="800000"/>
            <a:headEnd/>
            <a:tailEnd/>
          </a:ln>
        </p:spPr>
        <p:txBody>
          <a:bodyPr wrap="none" lIns="36000" tIns="18000" rIns="36000" bIns="18000">
            <a:spAutoFit/>
          </a:bodyPr>
          <a:lstStyle/>
          <a:p>
            <a:pPr algn="ctr"/>
            <a:r>
              <a:rPr lang="es-ES" sz="1400" b="1"/>
              <a:t>2 (13)</a:t>
            </a:r>
          </a:p>
        </p:txBody>
      </p:sp>
      <p:sp>
        <p:nvSpPr>
          <p:cNvPr id="1722391" name="Text Box 23"/>
          <p:cNvSpPr txBox="1">
            <a:spLocks noChangeArrowheads="1"/>
          </p:cNvSpPr>
          <p:nvPr/>
        </p:nvSpPr>
        <p:spPr bwMode="auto">
          <a:xfrm>
            <a:off x="4176713" y="3902075"/>
            <a:ext cx="534987" cy="247650"/>
          </a:xfrm>
          <a:prstGeom prst="rect">
            <a:avLst/>
          </a:prstGeom>
          <a:solidFill>
            <a:srgbClr val="00FF00"/>
          </a:solidFill>
          <a:ln w="9525">
            <a:noFill/>
            <a:miter lim="800000"/>
            <a:headEnd/>
            <a:tailEnd/>
          </a:ln>
        </p:spPr>
        <p:txBody>
          <a:bodyPr wrap="none" lIns="36000" tIns="18000" rIns="36000" bIns="18000">
            <a:spAutoFit/>
          </a:bodyPr>
          <a:lstStyle/>
          <a:p>
            <a:pPr algn="ctr"/>
            <a:r>
              <a:rPr lang="es-ES" sz="1400" b="1"/>
              <a:t>2 (15)</a:t>
            </a:r>
          </a:p>
        </p:txBody>
      </p:sp>
      <p:sp>
        <p:nvSpPr>
          <p:cNvPr id="1722392" name="Text Box 24"/>
          <p:cNvSpPr txBox="1">
            <a:spLocks noChangeArrowheads="1"/>
          </p:cNvSpPr>
          <p:nvPr/>
        </p:nvSpPr>
        <p:spPr bwMode="auto">
          <a:xfrm>
            <a:off x="4176713" y="3573463"/>
            <a:ext cx="534987" cy="247650"/>
          </a:xfrm>
          <a:prstGeom prst="rect">
            <a:avLst/>
          </a:prstGeom>
          <a:solidFill>
            <a:srgbClr val="FF0000"/>
          </a:solidFill>
          <a:ln w="9525">
            <a:noFill/>
            <a:miter lim="800000"/>
            <a:headEnd/>
            <a:tailEnd/>
          </a:ln>
        </p:spPr>
        <p:txBody>
          <a:bodyPr wrap="none" lIns="36000" tIns="18000" rIns="36000" bIns="18000">
            <a:spAutoFit/>
          </a:bodyPr>
          <a:lstStyle/>
          <a:p>
            <a:pPr algn="ctr"/>
            <a:r>
              <a:rPr lang="es-ES" sz="1400" b="1"/>
              <a:t>7 (14)</a:t>
            </a:r>
          </a:p>
        </p:txBody>
      </p:sp>
      <p:sp>
        <p:nvSpPr>
          <p:cNvPr id="102426" name="Text Box 25"/>
          <p:cNvSpPr txBox="1">
            <a:spLocks noChangeArrowheads="1"/>
          </p:cNvSpPr>
          <p:nvPr/>
        </p:nvSpPr>
        <p:spPr bwMode="auto">
          <a:xfrm>
            <a:off x="323850" y="3127375"/>
            <a:ext cx="1484313" cy="517525"/>
          </a:xfrm>
          <a:prstGeom prst="rect">
            <a:avLst/>
          </a:prstGeom>
          <a:noFill/>
          <a:ln w="9525">
            <a:noFill/>
            <a:miter lim="800000"/>
            <a:headEnd/>
            <a:tailEnd/>
          </a:ln>
        </p:spPr>
        <p:txBody>
          <a:bodyPr wrap="none">
            <a:spAutoFit/>
          </a:bodyPr>
          <a:lstStyle/>
          <a:p>
            <a:pPr algn="ctr"/>
            <a:r>
              <a:rPr lang="es-ES" sz="1400" b="1"/>
              <a:t>LSR de Ingreso</a:t>
            </a:r>
          </a:p>
          <a:p>
            <a:pPr algn="ctr"/>
            <a:r>
              <a:rPr lang="es-ES" sz="1400" b="1"/>
              <a:t>1</a:t>
            </a:r>
            <a:r>
              <a:rPr lang="es-ES" sz="1400" b="1" baseline="30000"/>
              <a:t>er</a:t>
            </a:r>
            <a:r>
              <a:rPr lang="es-ES" sz="1400" b="1"/>
              <a:t> nivel</a:t>
            </a:r>
          </a:p>
        </p:txBody>
      </p:sp>
      <p:sp>
        <p:nvSpPr>
          <p:cNvPr id="102427" name="Line 26"/>
          <p:cNvSpPr>
            <a:spLocks noChangeShapeType="1"/>
          </p:cNvSpPr>
          <p:nvPr/>
        </p:nvSpPr>
        <p:spPr bwMode="auto">
          <a:xfrm flipV="1">
            <a:off x="827088" y="2205038"/>
            <a:ext cx="0" cy="863600"/>
          </a:xfrm>
          <a:prstGeom prst="line">
            <a:avLst/>
          </a:prstGeom>
          <a:noFill/>
          <a:ln w="9525">
            <a:solidFill>
              <a:schemeClr val="tx1"/>
            </a:solidFill>
            <a:round/>
            <a:headEnd/>
            <a:tailEnd type="triangle" w="med" len="med"/>
          </a:ln>
        </p:spPr>
        <p:txBody>
          <a:bodyPr/>
          <a:lstStyle/>
          <a:p>
            <a:endParaRPr lang="es-ES"/>
          </a:p>
        </p:txBody>
      </p:sp>
      <p:sp>
        <p:nvSpPr>
          <p:cNvPr id="102428" name="Text Box 27"/>
          <p:cNvSpPr txBox="1">
            <a:spLocks noChangeArrowheads="1"/>
          </p:cNvSpPr>
          <p:nvPr/>
        </p:nvSpPr>
        <p:spPr bwMode="auto">
          <a:xfrm>
            <a:off x="1619250" y="3429000"/>
            <a:ext cx="1200150" cy="517525"/>
          </a:xfrm>
          <a:prstGeom prst="rect">
            <a:avLst/>
          </a:prstGeom>
          <a:noFill/>
          <a:ln w="9525">
            <a:noFill/>
            <a:miter lim="800000"/>
            <a:headEnd/>
            <a:tailEnd/>
          </a:ln>
        </p:spPr>
        <p:txBody>
          <a:bodyPr wrap="none">
            <a:spAutoFit/>
          </a:bodyPr>
          <a:lstStyle/>
          <a:p>
            <a:pPr algn="ctr"/>
            <a:r>
              <a:rPr lang="es-ES" sz="1400" b="1"/>
              <a:t>LSR Interior</a:t>
            </a:r>
          </a:p>
          <a:p>
            <a:pPr algn="ctr"/>
            <a:r>
              <a:rPr lang="es-ES" sz="1400" b="1"/>
              <a:t>1</a:t>
            </a:r>
            <a:r>
              <a:rPr lang="es-ES" sz="1400" b="1" baseline="30000"/>
              <a:t>er</a:t>
            </a:r>
            <a:r>
              <a:rPr lang="es-ES" sz="1400" b="1"/>
              <a:t> nivel</a:t>
            </a:r>
          </a:p>
        </p:txBody>
      </p:sp>
      <p:sp>
        <p:nvSpPr>
          <p:cNvPr id="102429" name="Line 28"/>
          <p:cNvSpPr>
            <a:spLocks noChangeShapeType="1"/>
          </p:cNvSpPr>
          <p:nvPr/>
        </p:nvSpPr>
        <p:spPr bwMode="auto">
          <a:xfrm flipV="1">
            <a:off x="2700338" y="2924175"/>
            <a:ext cx="0" cy="576263"/>
          </a:xfrm>
          <a:prstGeom prst="line">
            <a:avLst/>
          </a:prstGeom>
          <a:noFill/>
          <a:ln w="9525">
            <a:solidFill>
              <a:schemeClr val="tx1"/>
            </a:solidFill>
            <a:round/>
            <a:headEnd/>
            <a:tailEnd type="triangle" w="med" len="med"/>
          </a:ln>
        </p:spPr>
        <p:txBody>
          <a:bodyPr/>
          <a:lstStyle/>
          <a:p>
            <a:endParaRPr lang="es-ES"/>
          </a:p>
        </p:txBody>
      </p:sp>
      <p:sp>
        <p:nvSpPr>
          <p:cNvPr id="102430" name="Text Box 29"/>
          <p:cNvSpPr txBox="1">
            <a:spLocks noChangeArrowheads="1"/>
          </p:cNvSpPr>
          <p:nvPr/>
        </p:nvSpPr>
        <p:spPr bwMode="auto">
          <a:xfrm>
            <a:off x="6156325" y="3284538"/>
            <a:ext cx="1200150" cy="517525"/>
          </a:xfrm>
          <a:prstGeom prst="rect">
            <a:avLst/>
          </a:prstGeom>
          <a:noFill/>
          <a:ln w="9525">
            <a:noFill/>
            <a:miter lim="800000"/>
            <a:headEnd/>
            <a:tailEnd/>
          </a:ln>
        </p:spPr>
        <p:txBody>
          <a:bodyPr wrap="none">
            <a:spAutoFit/>
          </a:bodyPr>
          <a:lstStyle/>
          <a:p>
            <a:pPr algn="ctr"/>
            <a:r>
              <a:rPr lang="es-ES" sz="1400" b="1"/>
              <a:t>LSR Interior</a:t>
            </a:r>
          </a:p>
          <a:p>
            <a:pPr algn="ctr"/>
            <a:r>
              <a:rPr lang="es-ES" sz="1400" b="1"/>
              <a:t>1</a:t>
            </a:r>
            <a:r>
              <a:rPr lang="es-ES" sz="1400" b="1" baseline="30000"/>
              <a:t>er</a:t>
            </a:r>
            <a:r>
              <a:rPr lang="es-ES" sz="1400" b="1"/>
              <a:t> nivel</a:t>
            </a:r>
          </a:p>
        </p:txBody>
      </p:sp>
      <p:sp>
        <p:nvSpPr>
          <p:cNvPr id="102431" name="Line 30"/>
          <p:cNvSpPr>
            <a:spLocks noChangeShapeType="1"/>
          </p:cNvSpPr>
          <p:nvPr/>
        </p:nvSpPr>
        <p:spPr bwMode="auto">
          <a:xfrm>
            <a:off x="6300788" y="3716338"/>
            <a:ext cx="0" cy="576262"/>
          </a:xfrm>
          <a:prstGeom prst="line">
            <a:avLst/>
          </a:prstGeom>
          <a:noFill/>
          <a:ln w="9525">
            <a:solidFill>
              <a:schemeClr val="tx1"/>
            </a:solidFill>
            <a:round/>
            <a:headEnd/>
            <a:tailEnd type="triangle" w="med" len="med"/>
          </a:ln>
        </p:spPr>
        <p:txBody>
          <a:bodyPr/>
          <a:lstStyle/>
          <a:p>
            <a:endParaRPr lang="es-ES"/>
          </a:p>
        </p:txBody>
      </p:sp>
      <p:sp>
        <p:nvSpPr>
          <p:cNvPr id="102432" name="Text Box 31"/>
          <p:cNvSpPr txBox="1">
            <a:spLocks noChangeArrowheads="1"/>
          </p:cNvSpPr>
          <p:nvPr/>
        </p:nvSpPr>
        <p:spPr bwMode="auto">
          <a:xfrm>
            <a:off x="7446963" y="3559175"/>
            <a:ext cx="1446212" cy="517525"/>
          </a:xfrm>
          <a:prstGeom prst="rect">
            <a:avLst/>
          </a:prstGeom>
          <a:noFill/>
          <a:ln w="9525">
            <a:noFill/>
            <a:miter lim="800000"/>
            <a:headEnd/>
            <a:tailEnd/>
          </a:ln>
        </p:spPr>
        <p:txBody>
          <a:bodyPr wrap="none">
            <a:spAutoFit/>
          </a:bodyPr>
          <a:lstStyle/>
          <a:p>
            <a:pPr algn="ctr"/>
            <a:r>
              <a:rPr lang="es-ES" sz="1400" b="1"/>
              <a:t>LSR de Egreso</a:t>
            </a:r>
          </a:p>
          <a:p>
            <a:pPr algn="ctr"/>
            <a:r>
              <a:rPr lang="es-ES" sz="1400" b="1"/>
              <a:t>1</a:t>
            </a:r>
            <a:r>
              <a:rPr lang="es-ES" sz="1400" b="1" baseline="30000"/>
              <a:t>er</a:t>
            </a:r>
            <a:r>
              <a:rPr lang="es-ES" sz="1400" b="1"/>
              <a:t> nivel</a:t>
            </a:r>
          </a:p>
        </p:txBody>
      </p:sp>
      <p:sp>
        <p:nvSpPr>
          <p:cNvPr id="102433" name="Line 32"/>
          <p:cNvSpPr>
            <a:spLocks noChangeShapeType="1"/>
          </p:cNvSpPr>
          <p:nvPr/>
        </p:nvSpPr>
        <p:spPr bwMode="auto">
          <a:xfrm>
            <a:off x="8388350" y="4075113"/>
            <a:ext cx="0" cy="1225550"/>
          </a:xfrm>
          <a:prstGeom prst="line">
            <a:avLst/>
          </a:prstGeom>
          <a:noFill/>
          <a:ln w="9525">
            <a:solidFill>
              <a:schemeClr val="tx1"/>
            </a:solidFill>
            <a:round/>
            <a:headEnd/>
            <a:tailEnd type="triangle" w="med" len="med"/>
          </a:ln>
        </p:spPr>
        <p:txBody>
          <a:bodyPr/>
          <a:lstStyle/>
          <a:p>
            <a:endParaRPr lang="es-ES"/>
          </a:p>
        </p:txBody>
      </p:sp>
      <p:sp>
        <p:nvSpPr>
          <p:cNvPr id="102434" name="Text Box 33"/>
          <p:cNvSpPr txBox="1">
            <a:spLocks noChangeArrowheads="1"/>
          </p:cNvSpPr>
          <p:nvPr/>
        </p:nvSpPr>
        <p:spPr bwMode="auto">
          <a:xfrm>
            <a:off x="4572000" y="2205038"/>
            <a:ext cx="1446213" cy="517525"/>
          </a:xfrm>
          <a:prstGeom prst="rect">
            <a:avLst/>
          </a:prstGeom>
          <a:noFill/>
          <a:ln w="9525">
            <a:noFill/>
            <a:miter lim="800000"/>
            <a:headEnd/>
            <a:tailEnd/>
          </a:ln>
        </p:spPr>
        <p:txBody>
          <a:bodyPr wrap="none">
            <a:spAutoFit/>
          </a:bodyPr>
          <a:lstStyle/>
          <a:p>
            <a:pPr algn="ctr"/>
            <a:r>
              <a:rPr lang="es-ES" sz="1400" b="1"/>
              <a:t>LSR de Egreso</a:t>
            </a:r>
          </a:p>
          <a:p>
            <a:pPr algn="ctr"/>
            <a:r>
              <a:rPr lang="es-ES" sz="1400" b="1"/>
              <a:t>2º nivel</a:t>
            </a:r>
          </a:p>
        </p:txBody>
      </p:sp>
      <p:sp>
        <p:nvSpPr>
          <p:cNvPr id="102435" name="Line 34"/>
          <p:cNvSpPr>
            <a:spLocks noChangeShapeType="1"/>
          </p:cNvSpPr>
          <p:nvPr/>
        </p:nvSpPr>
        <p:spPr bwMode="auto">
          <a:xfrm>
            <a:off x="5508625" y="2708275"/>
            <a:ext cx="6350" cy="949325"/>
          </a:xfrm>
          <a:prstGeom prst="line">
            <a:avLst/>
          </a:prstGeom>
          <a:noFill/>
          <a:ln w="9525">
            <a:solidFill>
              <a:schemeClr val="tx1"/>
            </a:solidFill>
            <a:round/>
            <a:headEnd/>
            <a:tailEnd type="triangle" w="med" len="med"/>
          </a:ln>
        </p:spPr>
        <p:txBody>
          <a:bodyPr/>
          <a:lstStyle/>
          <a:p>
            <a:endParaRPr lang="es-ES"/>
          </a:p>
        </p:txBody>
      </p:sp>
      <p:sp>
        <p:nvSpPr>
          <p:cNvPr id="102436" name="Text Box 35"/>
          <p:cNvSpPr txBox="1">
            <a:spLocks noChangeArrowheads="1"/>
          </p:cNvSpPr>
          <p:nvPr/>
        </p:nvSpPr>
        <p:spPr bwMode="auto">
          <a:xfrm>
            <a:off x="3257550" y="1844675"/>
            <a:ext cx="1484313" cy="517525"/>
          </a:xfrm>
          <a:prstGeom prst="rect">
            <a:avLst/>
          </a:prstGeom>
          <a:noFill/>
          <a:ln w="9525">
            <a:noFill/>
            <a:miter lim="800000"/>
            <a:headEnd/>
            <a:tailEnd/>
          </a:ln>
        </p:spPr>
        <p:txBody>
          <a:bodyPr wrap="none">
            <a:spAutoFit/>
          </a:bodyPr>
          <a:lstStyle/>
          <a:p>
            <a:pPr algn="ctr"/>
            <a:r>
              <a:rPr lang="es-ES" sz="1400" b="1"/>
              <a:t>LSR de Ingreso</a:t>
            </a:r>
          </a:p>
          <a:p>
            <a:pPr algn="ctr"/>
            <a:r>
              <a:rPr lang="es-ES" sz="1400" b="1"/>
              <a:t>2º nivel</a:t>
            </a:r>
          </a:p>
        </p:txBody>
      </p:sp>
      <p:sp>
        <p:nvSpPr>
          <p:cNvPr id="102437" name="Line 36"/>
          <p:cNvSpPr>
            <a:spLocks noChangeShapeType="1"/>
          </p:cNvSpPr>
          <p:nvPr/>
        </p:nvSpPr>
        <p:spPr bwMode="auto">
          <a:xfrm>
            <a:off x="3708400" y="2349500"/>
            <a:ext cx="0" cy="576263"/>
          </a:xfrm>
          <a:prstGeom prst="line">
            <a:avLst/>
          </a:prstGeom>
          <a:noFill/>
          <a:ln w="9525">
            <a:solidFill>
              <a:schemeClr val="tx1"/>
            </a:solidFill>
            <a:round/>
            <a:headEnd/>
            <a:tailEnd type="triangle" w="med" len="med"/>
          </a:ln>
        </p:spPr>
        <p:txBody>
          <a:bodyPr/>
          <a:lstStyle/>
          <a:p>
            <a:endParaRPr lang="es-ES"/>
          </a:p>
        </p:txBody>
      </p:sp>
      <p:sp>
        <p:nvSpPr>
          <p:cNvPr id="102438" name="Text Box 37"/>
          <p:cNvSpPr txBox="1">
            <a:spLocks noChangeArrowheads="1"/>
          </p:cNvSpPr>
          <p:nvPr/>
        </p:nvSpPr>
        <p:spPr bwMode="auto">
          <a:xfrm>
            <a:off x="2700338" y="2563813"/>
            <a:ext cx="174625" cy="217487"/>
          </a:xfrm>
          <a:prstGeom prst="rect">
            <a:avLst/>
          </a:prstGeom>
          <a:solidFill>
            <a:schemeClr val="bg1"/>
          </a:solidFill>
          <a:ln w="9525">
            <a:noFill/>
            <a:miter lim="800000"/>
            <a:headEnd/>
            <a:tailEnd/>
          </a:ln>
        </p:spPr>
        <p:txBody>
          <a:bodyPr wrap="none" lIns="36000" tIns="18000" rIns="36000" bIns="18000">
            <a:spAutoFit/>
          </a:bodyPr>
          <a:lstStyle/>
          <a:p>
            <a:pPr algn="ctr"/>
            <a:r>
              <a:rPr lang="es-ES" sz="1200" b="1"/>
              <a:t>V</a:t>
            </a:r>
          </a:p>
        </p:txBody>
      </p:sp>
      <p:sp>
        <p:nvSpPr>
          <p:cNvPr id="102439" name="Text Box 38"/>
          <p:cNvSpPr txBox="1">
            <a:spLocks noChangeArrowheads="1"/>
          </p:cNvSpPr>
          <p:nvPr/>
        </p:nvSpPr>
        <p:spPr bwMode="auto">
          <a:xfrm>
            <a:off x="3513138" y="3067050"/>
            <a:ext cx="217487" cy="217488"/>
          </a:xfrm>
          <a:prstGeom prst="rect">
            <a:avLst/>
          </a:prstGeom>
          <a:solidFill>
            <a:schemeClr val="bg1"/>
          </a:solidFill>
          <a:ln w="9525">
            <a:noFill/>
            <a:miter lim="800000"/>
            <a:headEnd/>
            <a:tailEnd/>
          </a:ln>
        </p:spPr>
        <p:txBody>
          <a:bodyPr wrap="none" lIns="36000" tIns="18000" rIns="36000" bIns="18000">
            <a:spAutoFit/>
          </a:bodyPr>
          <a:lstStyle/>
          <a:p>
            <a:pPr algn="ctr"/>
            <a:r>
              <a:rPr lang="es-ES" sz="1200" b="1"/>
              <a:t>W</a:t>
            </a:r>
          </a:p>
        </p:txBody>
      </p:sp>
      <p:sp>
        <p:nvSpPr>
          <p:cNvPr id="102440" name="Text Box 39"/>
          <p:cNvSpPr txBox="1">
            <a:spLocks noChangeArrowheads="1"/>
          </p:cNvSpPr>
          <p:nvPr/>
        </p:nvSpPr>
        <p:spPr bwMode="auto">
          <a:xfrm>
            <a:off x="5508625" y="3787775"/>
            <a:ext cx="174625" cy="217488"/>
          </a:xfrm>
          <a:prstGeom prst="rect">
            <a:avLst/>
          </a:prstGeom>
          <a:solidFill>
            <a:schemeClr val="bg1"/>
          </a:solidFill>
          <a:ln w="9525">
            <a:noFill/>
            <a:miter lim="800000"/>
            <a:headEnd/>
            <a:tailEnd/>
          </a:ln>
        </p:spPr>
        <p:txBody>
          <a:bodyPr wrap="none" lIns="36000" tIns="18000" rIns="36000" bIns="18000">
            <a:spAutoFit/>
          </a:bodyPr>
          <a:lstStyle/>
          <a:p>
            <a:pPr algn="ctr"/>
            <a:r>
              <a:rPr lang="es-ES" sz="1200" b="1"/>
              <a:t>X</a:t>
            </a:r>
          </a:p>
        </p:txBody>
      </p:sp>
      <p:sp>
        <p:nvSpPr>
          <p:cNvPr id="102441" name="Text Box 40"/>
          <p:cNvSpPr txBox="1">
            <a:spLocks noChangeArrowheads="1"/>
          </p:cNvSpPr>
          <p:nvPr/>
        </p:nvSpPr>
        <p:spPr bwMode="auto">
          <a:xfrm>
            <a:off x="6126163" y="4506913"/>
            <a:ext cx="174625" cy="217487"/>
          </a:xfrm>
          <a:prstGeom prst="rect">
            <a:avLst/>
          </a:prstGeom>
          <a:solidFill>
            <a:schemeClr val="bg1"/>
          </a:solidFill>
          <a:ln w="9525">
            <a:noFill/>
            <a:miter lim="800000"/>
            <a:headEnd/>
            <a:tailEnd/>
          </a:ln>
        </p:spPr>
        <p:txBody>
          <a:bodyPr wrap="none" lIns="36000" tIns="18000" rIns="36000" bIns="18000">
            <a:spAutoFit/>
          </a:bodyPr>
          <a:lstStyle/>
          <a:p>
            <a:pPr algn="ctr"/>
            <a:r>
              <a:rPr lang="es-ES" sz="1200" b="1"/>
              <a:t>Y</a:t>
            </a:r>
          </a:p>
        </p:txBody>
      </p:sp>
      <p:sp>
        <p:nvSpPr>
          <p:cNvPr id="102442" name="Text Box 41"/>
          <p:cNvSpPr txBox="1">
            <a:spLocks noChangeArrowheads="1"/>
          </p:cNvSpPr>
          <p:nvPr/>
        </p:nvSpPr>
        <p:spPr bwMode="auto">
          <a:xfrm>
            <a:off x="8177213" y="5372100"/>
            <a:ext cx="166687" cy="217488"/>
          </a:xfrm>
          <a:prstGeom prst="rect">
            <a:avLst/>
          </a:prstGeom>
          <a:solidFill>
            <a:schemeClr val="bg1"/>
          </a:solidFill>
          <a:ln w="9525">
            <a:noFill/>
            <a:miter lim="800000"/>
            <a:headEnd/>
            <a:tailEnd/>
          </a:ln>
        </p:spPr>
        <p:txBody>
          <a:bodyPr wrap="none" lIns="36000" tIns="18000" rIns="36000" bIns="18000">
            <a:spAutoFit/>
          </a:bodyPr>
          <a:lstStyle/>
          <a:p>
            <a:pPr algn="ctr"/>
            <a:r>
              <a:rPr lang="es-ES" sz="1200" b="1"/>
              <a:t>Z</a:t>
            </a:r>
          </a:p>
        </p:txBody>
      </p:sp>
      <p:sp>
        <p:nvSpPr>
          <p:cNvPr id="102443" name="Text Box 42"/>
          <p:cNvSpPr txBox="1">
            <a:spLocks noChangeArrowheads="1"/>
          </p:cNvSpPr>
          <p:nvPr/>
        </p:nvSpPr>
        <p:spPr bwMode="auto">
          <a:xfrm>
            <a:off x="722313" y="1844675"/>
            <a:ext cx="182562" cy="217488"/>
          </a:xfrm>
          <a:prstGeom prst="rect">
            <a:avLst/>
          </a:prstGeom>
          <a:solidFill>
            <a:schemeClr val="bg1"/>
          </a:solidFill>
          <a:ln w="9525">
            <a:noFill/>
            <a:miter lim="800000"/>
            <a:headEnd/>
            <a:tailEnd/>
          </a:ln>
        </p:spPr>
        <p:txBody>
          <a:bodyPr wrap="none" lIns="36000" tIns="18000" rIns="36000" bIns="18000">
            <a:spAutoFit/>
          </a:bodyPr>
          <a:lstStyle/>
          <a:p>
            <a:pPr algn="ctr"/>
            <a:r>
              <a:rPr lang="es-ES" sz="1200" b="1"/>
              <a:t>U</a:t>
            </a:r>
          </a:p>
        </p:txBody>
      </p:sp>
      <p:sp>
        <p:nvSpPr>
          <p:cNvPr id="102444" name="Text Box 43"/>
          <p:cNvSpPr txBox="1">
            <a:spLocks noChangeArrowheads="1"/>
          </p:cNvSpPr>
          <p:nvPr/>
        </p:nvSpPr>
        <p:spPr bwMode="auto">
          <a:xfrm>
            <a:off x="323850" y="4076700"/>
            <a:ext cx="3311525" cy="517525"/>
          </a:xfrm>
          <a:prstGeom prst="rect">
            <a:avLst/>
          </a:prstGeom>
          <a:noFill/>
          <a:ln w="9525">
            <a:noFill/>
            <a:miter lim="800000"/>
            <a:headEnd/>
            <a:tailEnd/>
          </a:ln>
        </p:spPr>
        <p:txBody>
          <a:bodyPr>
            <a:spAutoFit/>
          </a:bodyPr>
          <a:lstStyle/>
          <a:p>
            <a:r>
              <a:rPr lang="es-ES" sz="1400" b="1"/>
              <a:t>Los routers U y Z han constituido un LSP con dos LSR interiores, V e Y </a:t>
            </a:r>
          </a:p>
        </p:txBody>
      </p:sp>
      <p:sp>
        <p:nvSpPr>
          <p:cNvPr id="102445" name="Text Box 44"/>
          <p:cNvSpPr txBox="1">
            <a:spLocks noChangeArrowheads="1"/>
          </p:cNvSpPr>
          <p:nvPr/>
        </p:nvSpPr>
        <p:spPr bwMode="auto">
          <a:xfrm>
            <a:off x="323850" y="5300663"/>
            <a:ext cx="5400675" cy="517525"/>
          </a:xfrm>
          <a:prstGeom prst="rect">
            <a:avLst/>
          </a:prstGeom>
          <a:noFill/>
          <a:ln w="9525">
            <a:noFill/>
            <a:miter lim="800000"/>
            <a:headEnd/>
            <a:tailEnd/>
          </a:ln>
        </p:spPr>
        <p:txBody>
          <a:bodyPr>
            <a:spAutoFit/>
          </a:bodyPr>
          <a:lstStyle/>
          <a:p>
            <a:r>
              <a:rPr lang="es-ES" sz="1400" b="1"/>
              <a:t>Los routers V e Y están enlazados por un LSP que ha creado el ISP B. V e Y  no ven las etiquetas rojas que manejan W y X</a:t>
            </a:r>
          </a:p>
        </p:txBody>
      </p:sp>
      <p:sp>
        <p:nvSpPr>
          <p:cNvPr id="102446" name="Text Box 45"/>
          <p:cNvSpPr txBox="1">
            <a:spLocks noChangeArrowheads="1"/>
          </p:cNvSpPr>
          <p:nvPr/>
        </p:nvSpPr>
        <p:spPr bwMode="auto">
          <a:xfrm>
            <a:off x="341313" y="4652963"/>
            <a:ext cx="4302125" cy="517525"/>
          </a:xfrm>
          <a:prstGeom prst="rect">
            <a:avLst/>
          </a:prstGeom>
          <a:noFill/>
          <a:ln w="9525">
            <a:noFill/>
            <a:miter lim="800000"/>
            <a:headEnd/>
            <a:tailEnd/>
          </a:ln>
        </p:spPr>
        <p:txBody>
          <a:bodyPr>
            <a:spAutoFit/>
          </a:bodyPr>
          <a:lstStyle/>
          <a:p>
            <a:r>
              <a:rPr lang="es-ES" sz="1400" b="1"/>
              <a:t>Para el ISP B parece como si V e Y fueran routers IP ordinarios (no MPLS ‘enabled’) </a:t>
            </a:r>
          </a:p>
        </p:txBody>
      </p:sp>
      <p:sp>
        <p:nvSpPr>
          <p:cNvPr id="102447" name="Text Box 46"/>
          <p:cNvSpPr txBox="1">
            <a:spLocks noChangeArrowheads="1"/>
          </p:cNvSpPr>
          <p:nvPr/>
        </p:nvSpPr>
        <p:spPr bwMode="auto">
          <a:xfrm>
            <a:off x="6138863" y="1941513"/>
            <a:ext cx="534987" cy="247650"/>
          </a:xfrm>
          <a:prstGeom prst="rect">
            <a:avLst/>
          </a:prstGeom>
          <a:solidFill>
            <a:srgbClr val="00FF00"/>
          </a:solidFill>
          <a:ln w="9525">
            <a:noFill/>
            <a:miter lim="800000"/>
            <a:headEnd/>
            <a:tailEnd/>
          </a:ln>
        </p:spPr>
        <p:txBody>
          <a:bodyPr wrap="none" lIns="36000" tIns="18000" rIns="36000" bIns="18000">
            <a:spAutoFit/>
          </a:bodyPr>
          <a:lstStyle/>
          <a:p>
            <a:pPr algn="ctr"/>
            <a:r>
              <a:rPr lang="es-ES" sz="1400" b="1"/>
              <a:t>2 (15)</a:t>
            </a:r>
          </a:p>
        </p:txBody>
      </p:sp>
      <p:sp>
        <p:nvSpPr>
          <p:cNvPr id="102448" name="Text Box 47"/>
          <p:cNvSpPr txBox="1">
            <a:spLocks noChangeArrowheads="1"/>
          </p:cNvSpPr>
          <p:nvPr/>
        </p:nvSpPr>
        <p:spPr bwMode="auto">
          <a:xfrm>
            <a:off x="6140450" y="2373313"/>
            <a:ext cx="534988" cy="247650"/>
          </a:xfrm>
          <a:prstGeom prst="rect">
            <a:avLst/>
          </a:prstGeom>
          <a:solidFill>
            <a:srgbClr val="FF0000"/>
          </a:solidFill>
          <a:ln w="9525">
            <a:noFill/>
            <a:miter lim="800000"/>
            <a:headEnd/>
            <a:tailEnd/>
          </a:ln>
        </p:spPr>
        <p:txBody>
          <a:bodyPr wrap="none" lIns="36000" tIns="18000" rIns="36000" bIns="18000">
            <a:spAutoFit/>
          </a:bodyPr>
          <a:lstStyle/>
          <a:p>
            <a:pPr algn="ctr"/>
            <a:r>
              <a:rPr lang="es-ES" sz="1400" b="1"/>
              <a:t>7 (14)</a:t>
            </a:r>
          </a:p>
        </p:txBody>
      </p:sp>
      <p:sp>
        <p:nvSpPr>
          <p:cNvPr id="102449" name="Text Box 48"/>
          <p:cNvSpPr txBox="1">
            <a:spLocks noChangeArrowheads="1"/>
          </p:cNvSpPr>
          <p:nvPr/>
        </p:nvSpPr>
        <p:spPr bwMode="auto">
          <a:xfrm>
            <a:off x="6692900" y="2332038"/>
            <a:ext cx="2343150" cy="304800"/>
          </a:xfrm>
          <a:prstGeom prst="rect">
            <a:avLst/>
          </a:prstGeom>
          <a:noFill/>
          <a:ln w="9525">
            <a:noFill/>
            <a:miter lim="800000"/>
            <a:headEnd/>
            <a:tailEnd/>
          </a:ln>
        </p:spPr>
        <p:txBody>
          <a:bodyPr wrap="none">
            <a:spAutoFit/>
          </a:bodyPr>
          <a:lstStyle/>
          <a:p>
            <a:pPr algn="ctr"/>
            <a:r>
              <a:rPr lang="es-ES" sz="1400" b="1"/>
              <a:t>Etiqueta (TTL)  de 2º nivel</a:t>
            </a:r>
          </a:p>
        </p:txBody>
      </p:sp>
      <p:sp>
        <p:nvSpPr>
          <p:cNvPr id="102450" name="Text Box 49"/>
          <p:cNvSpPr txBox="1">
            <a:spLocks noChangeArrowheads="1"/>
          </p:cNvSpPr>
          <p:nvPr/>
        </p:nvSpPr>
        <p:spPr bwMode="auto">
          <a:xfrm>
            <a:off x="6673850" y="1884363"/>
            <a:ext cx="2336800" cy="304800"/>
          </a:xfrm>
          <a:prstGeom prst="rect">
            <a:avLst/>
          </a:prstGeom>
          <a:noFill/>
          <a:ln w="9525">
            <a:noFill/>
            <a:miter lim="800000"/>
            <a:headEnd/>
            <a:tailEnd/>
          </a:ln>
        </p:spPr>
        <p:txBody>
          <a:bodyPr wrap="none">
            <a:spAutoFit/>
          </a:bodyPr>
          <a:lstStyle/>
          <a:p>
            <a:pPr algn="ctr"/>
            <a:r>
              <a:rPr lang="es-ES" sz="1400" b="1"/>
              <a:t>Etiqueta (TTL) de 1</a:t>
            </a:r>
            <a:r>
              <a:rPr lang="es-ES" sz="1400" b="1" baseline="30000"/>
              <a:t>er</a:t>
            </a:r>
            <a:r>
              <a:rPr lang="es-ES" sz="1400" b="1"/>
              <a:t> nivel</a:t>
            </a:r>
          </a:p>
        </p:txBody>
      </p:sp>
      <p:sp>
        <p:nvSpPr>
          <p:cNvPr id="102451" name="Text Box 50"/>
          <p:cNvSpPr txBox="1">
            <a:spLocks noChangeArrowheads="1"/>
          </p:cNvSpPr>
          <p:nvPr/>
        </p:nvSpPr>
        <p:spPr bwMode="auto">
          <a:xfrm>
            <a:off x="323850" y="5932488"/>
            <a:ext cx="5400675" cy="304800"/>
          </a:xfrm>
          <a:prstGeom prst="rect">
            <a:avLst/>
          </a:prstGeom>
          <a:noFill/>
          <a:ln w="9525">
            <a:noFill/>
            <a:miter lim="800000"/>
            <a:headEnd/>
            <a:tailEnd/>
          </a:ln>
        </p:spPr>
        <p:txBody>
          <a:bodyPr>
            <a:spAutoFit/>
          </a:bodyPr>
          <a:lstStyle/>
          <a:p>
            <a:endParaRPr lang="es-ES" sz="1400" b="1"/>
          </a:p>
        </p:txBody>
      </p:sp>
      <p:sp>
        <p:nvSpPr>
          <p:cNvPr id="102452" name="Text Box 51"/>
          <p:cNvSpPr txBox="1">
            <a:spLocks noChangeArrowheads="1"/>
          </p:cNvSpPr>
          <p:nvPr/>
        </p:nvSpPr>
        <p:spPr bwMode="auto">
          <a:xfrm>
            <a:off x="323850" y="5932488"/>
            <a:ext cx="8208963" cy="304800"/>
          </a:xfrm>
          <a:prstGeom prst="rect">
            <a:avLst/>
          </a:prstGeom>
          <a:noFill/>
          <a:ln w="9525">
            <a:noFill/>
            <a:miter lim="800000"/>
            <a:headEnd/>
            <a:tailEnd/>
          </a:ln>
        </p:spPr>
        <p:txBody>
          <a:bodyPr>
            <a:spAutoFit/>
          </a:bodyPr>
          <a:lstStyle/>
          <a:p>
            <a:r>
              <a:rPr lang="es-ES" sz="1400" b="1"/>
              <a:t>En cierto modo es como si entre V e Y se hubiera hecho un túnel que atravesara W y X</a:t>
            </a:r>
          </a:p>
        </p:txBody>
      </p:sp>
      <p:sp>
        <p:nvSpPr>
          <p:cNvPr id="102453" name="Text Box 52"/>
          <p:cNvSpPr txBox="1">
            <a:spLocks noChangeArrowheads="1"/>
          </p:cNvSpPr>
          <p:nvPr/>
        </p:nvSpPr>
        <p:spPr bwMode="auto">
          <a:xfrm>
            <a:off x="977900" y="339725"/>
            <a:ext cx="7194550" cy="641350"/>
          </a:xfrm>
          <a:prstGeom prst="rect">
            <a:avLst/>
          </a:prstGeom>
          <a:noFill/>
          <a:ln w="9525">
            <a:noFill/>
            <a:miter lim="800000"/>
            <a:headEnd/>
            <a:tailEnd/>
          </a:ln>
        </p:spPr>
        <p:txBody>
          <a:bodyPr wrap="none">
            <a:spAutoFit/>
          </a:bodyPr>
          <a:lstStyle/>
          <a:p>
            <a:r>
              <a:rPr lang="es-ES" sz="3600"/>
              <a:t>Apilamiento de etiquetas en MPLS</a:t>
            </a:r>
          </a:p>
        </p:txBody>
      </p:sp>
      <p:sp>
        <p:nvSpPr>
          <p:cNvPr id="102454" name="Text Box 53"/>
          <p:cNvSpPr txBox="1">
            <a:spLocks noChangeArrowheads="1"/>
          </p:cNvSpPr>
          <p:nvPr/>
        </p:nvSpPr>
        <p:spPr bwMode="auto">
          <a:xfrm>
            <a:off x="323850" y="1052513"/>
            <a:ext cx="604838" cy="247650"/>
          </a:xfrm>
          <a:prstGeom prst="rect">
            <a:avLst/>
          </a:prstGeom>
          <a:solidFill>
            <a:srgbClr val="00CCFF"/>
          </a:solidFill>
          <a:ln w="9525">
            <a:noFill/>
            <a:miter lim="800000"/>
            <a:headEnd/>
            <a:tailEnd/>
          </a:ln>
        </p:spPr>
        <p:txBody>
          <a:bodyPr wrap="none" lIns="36000" tIns="18000" rIns="36000" bIns="18000">
            <a:spAutoFit/>
          </a:bodyPr>
          <a:lstStyle/>
          <a:p>
            <a:pPr algn="ctr"/>
            <a:r>
              <a:rPr lang="es-ES" sz="1400" b="1"/>
              <a:t>IP (17)</a:t>
            </a:r>
          </a:p>
        </p:txBody>
      </p:sp>
      <p:sp>
        <p:nvSpPr>
          <p:cNvPr id="102455" name="Line 54"/>
          <p:cNvSpPr>
            <a:spLocks noChangeShapeType="1"/>
          </p:cNvSpPr>
          <p:nvPr/>
        </p:nvSpPr>
        <p:spPr bwMode="auto">
          <a:xfrm>
            <a:off x="755650" y="1412875"/>
            <a:ext cx="0" cy="215900"/>
          </a:xfrm>
          <a:prstGeom prst="line">
            <a:avLst/>
          </a:prstGeom>
          <a:noFill/>
          <a:ln w="25400">
            <a:solidFill>
              <a:srgbClr val="FF0000"/>
            </a:solidFill>
            <a:round/>
            <a:headEnd/>
            <a:tailEnd type="triangle" w="med" len="med"/>
          </a:ln>
        </p:spPr>
        <p:txBody>
          <a:bodyPr/>
          <a:lstStyle/>
          <a:p>
            <a:endParaRPr lang="es-ES"/>
          </a:p>
        </p:txBody>
      </p:sp>
      <p:sp>
        <p:nvSpPr>
          <p:cNvPr id="102456" name="Text Box 55"/>
          <p:cNvSpPr txBox="1">
            <a:spLocks noChangeArrowheads="1"/>
          </p:cNvSpPr>
          <p:nvPr/>
        </p:nvSpPr>
        <p:spPr bwMode="auto">
          <a:xfrm>
            <a:off x="8143875" y="6092825"/>
            <a:ext cx="604838" cy="247650"/>
          </a:xfrm>
          <a:prstGeom prst="rect">
            <a:avLst/>
          </a:prstGeom>
          <a:solidFill>
            <a:srgbClr val="00CCFF"/>
          </a:solidFill>
          <a:ln w="9525">
            <a:noFill/>
            <a:miter lim="800000"/>
            <a:headEnd/>
            <a:tailEnd/>
          </a:ln>
        </p:spPr>
        <p:txBody>
          <a:bodyPr wrap="none" lIns="36000" tIns="18000" rIns="36000" bIns="18000">
            <a:spAutoFit/>
          </a:bodyPr>
          <a:lstStyle/>
          <a:p>
            <a:pPr algn="ctr"/>
            <a:r>
              <a:rPr lang="es-ES" sz="1400" b="1"/>
              <a:t>IP (11)</a:t>
            </a:r>
          </a:p>
        </p:txBody>
      </p:sp>
      <p:sp>
        <p:nvSpPr>
          <p:cNvPr id="102457" name="Line 56"/>
          <p:cNvSpPr>
            <a:spLocks noChangeShapeType="1"/>
          </p:cNvSpPr>
          <p:nvPr/>
        </p:nvSpPr>
        <p:spPr bwMode="auto">
          <a:xfrm>
            <a:off x="8316913" y="5805488"/>
            <a:ext cx="0" cy="215900"/>
          </a:xfrm>
          <a:prstGeom prst="line">
            <a:avLst/>
          </a:prstGeom>
          <a:noFill/>
          <a:ln w="25400">
            <a:solidFill>
              <a:srgbClr val="FF0000"/>
            </a:solidFill>
            <a:round/>
            <a:headEnd/>
            <a:tailEnd type="triangle" w="med" len="med"/>
          </a:ln>
        </p:spPr>
        <p:txBody>
          <a:bodyPr/>
          <a:lstStyle/>
          <a:p>
            <a:endParaRPr lang="es-ES"/>
          </a:p>
        </p:txBody>
      </p:sp>
      <p:sp>
        <p:nvSpPr>
          <p:cNvPr id="102458" name="Text Box 57"/>
          <p:cNvSpPr txBox="1">
            <a:spLocks noChangeArrowheads="1"/>
          </p:cNvSpPr>
          <p:nvPr/>
        </p:nvSpPr>
        <p:spPr bwMode="auto">
          <a:xfrm>
            <a:off x="6084888" y="1452563"/>
            <a:ext cx="604837" cy="247650"/>
          </a:xfrm>
          <a:prstGeom prst="rect">
            <a:avLst/>
          </a:prstGeom>
          <a:solidFill>
            <a:srgbClr val="00CCFF"/>
          </a:solidFill>
          <a:ln w="9525">
            <a:noFill/>
            <a:miter lim="800000"/>
            <a:headEnd/>
            <a:tailEnd/>
          </a:ln>
        </p:spPr>
        <p:txBody>
          <a:bodyPr wrap="none" lIns="36000" tIns="18000" rIns="36000" bIns="18000">
            <a:spAutoFit/>
          </a:bodyPr>
          <a:lstStyle/>
          <a:p>
            <a:pPr algn="ctr"/>
            <a:r>
              <a:rPr lang="es-ES" sz="1400" b="1"/>
              <a:t>IP (17)</a:t>
            </a:r>
          </a:p>
        </p:txBody>
      </p:sp>
      <p:sp>
        <p:nvSpPr>
          <p:cNvPr id="102459" name="Text Box 58"/>
          <p:cNvSpPr txBox="1">
            <a:spLocks noChangeArrowheads="1"/>
          </p:cNvSpPr>
          <p:nvPr/>
        </p:nvSpPr>
        <p:spPr bwMode="auto">
          <a:xfrm>
            <a:off x="6659563" y="1412875"/>
            <a:ext cx="1581150" cy="304800"/>
          </a:xfrm>
          <a:prstGeom prst="rect">
            <a:avLst/>
          </a:prstGeom>
          <a:noFill/>
          <a:ln w="9525">
            <a:noFill/>
            <a:miter lim="800000"/>
            <a:headEnd/>
            <a:tailEnd/>
          </a:ln>
        </p:spPr>
        <p:txBody>
          <a:bodyPr wrap="none">
            <a:spAutoFit/>
          </a:bodyPr>
          <a:lstStyle/>
          <a:p>
            <a:pPr algn="ctr"/>
            <a:r>
              <a:rPr lang="es-ES" sz="1400" b="1"/>
              <a:t>Paquete IP (TTL)</a:t>
            </a:r>
          </a:p>
        </p:txBody>
      </p:sp>
      <p:sp>
        <p:nvSpPr>
          <p:cNvPr id="63" name="62 Marcador de número de diapositiva"/>
          <p:cNvSpPr>
            <a:spLocks noGrp="1"/>
          </p:cNvSpPr>
          <p:nvPr>
            <p:ph type="sldNum" sz="quarter" idx="10"/>
          </p:nvPr>
        </p:nvSpPr>
        <p:spPr/>
        <p:txBody>
          <a:bodyPr/>
          <a:lstStyle/>
          <a:p>
            <a:pPr>
              <a:defRPr/>
            </a:pPr>
            <a:r>
              <a:rPr lang="es-ES" smtClean="0"/>
              <a:t>Ampliación Redes 4-</a:t>
            </a:r>
            <a:fld id="{75B934D2-A616-4DD7-AAB4-E2004D8F3994}" type="slidenum">
              <a:rPr lang="es-ES" smtClean="0"/>
              <a:pPr>
                <a:defRPr/>
              </a:pPr>
              <a:t>15</a:t>
            </a:fld>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2237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2238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2239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2239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2238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223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2376" grpId="0" animBg="1"/>
      <p:bldP spid="1722388" grpId="0" animBg="1"/>
      <p:bldP spid="1722389" grpId="0" animBg="1"/>
      <p:bldP spid="1722390" grpId="0" animBg="1"/>
      <p:bldP spid="1722391" grpId="0" animBg="1"/>
      <p:bldP spid="172239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2"/>
          <p:cNvSpPr>
            <a:spLocks noGrp="1" noChangeArrowheads="1"/>
          </p:cNvSpPr>
          <p:nvPr>
            <p:ph type="title"/>
          </p:nvPr>
        </p:nvSpPr>
        <p:spPr>
          <a:xfrm>
            <a:off x="685800" y="609600"/>
            <a:ext cx="7772400" cy="874713"/>
          </a:xfrm>
        </p:spPr>
        <p:txBody>
          <a:bodyPr/>
          <a:lstStyle/>
          <a:p>
            <a:pPr eaLnBrk="1" hangingPunct="1"/>
            <a:r>
              <a:rPr lang="es-ES" sz="4000" smtClean="0"/>
              <a:t>Aplicaciones de MPLS</a:t>
            </a:r>
          </a:p>
        </p:txBody>
      </p:sp>
      <p:sp>
        <p:nvSpPr>
          <p:cNvPr id="103428" name="Rectangle 3"/>
          <p:cNvSpPr>
            <a:spLocks noGrp="1" noChangeArrowheads="1"/>
          </p:cNvSpPr>
          <p:nvPr>
            <p:ph type="body" idx="1"/>
          </p:nvPr>
        </p:nvSpPr>
        <p:spPr>
          <a:xfrm>
            <a:off x="685800" y="1628775"/>
            <a:ext cx="7772400" cy="4467225"/>
          </a:xfrm>
        </p:spPr>
        <p:txBody>
          <a:bodyPr/>
          <a:lstStyle/>
          <a:p>
            <a:pPr eaLnBrk="1" hangingPunct="1">
              <a:lnSpc>
                <a:spcPct val="80000"/>
              </a:lnSpc>
            </a:pPr>
            <a:r>
              <a:rPr lang="es-ES" sz="2000" b="1" smtClean="0"/>
              <a:t>VPN:</a:t>
            </a:r>
            <a:r>
              <a:rPr lang="es-ES" sz="2000" smtClean="0"/>
              <a:t> la posibilidad de crear y anidar LSPs da gran versatilidad a MPLS y hace muy sencilla la creación de VPNs.</a:t>
            </a:r>
          </a:p>
          <a:p>
            <a:pPr eaLnBrk="1" hangingPunct="1">
              <a:lnSpc>
                <a:spcPct val="80000"/>
              </a:lnSpc>
            </a:pPr>
            <a:r>
              <a:rPr lang="es-ES" sz="2000" b="1" smtClean="0"/>
              <a:t>Soporte multiprotocolo:</a:t>
            </a:r>
            <a:r>
              <a:rPr lang="es-ES" sz="2000" smtClean="0"/>
              <a:t> los LSPs son válidos para múltiples protocolos, ya que el encaminamiento de los paquetes se realiza en base a la etiqueta MPLS estándar, no a  la cabecera de nivel de red.</a:t>
            </a:r>
          </a:p>
          <a:p>
            <a:pPr eaLnBrk="1" hangingPunct="1">
              <a:lnSpc>
                <a:spcPct val="80000"/>
              </a:lnSpc>
            </a:pPr>
            <a:r>
              <a:rPr lang="es-ES" sz="2000" b="1" smtClean="0"/>
              <a:t>Redes de alto rendimiento:</a:t>
            </a:r>
            <a:r>
              <a:rPr lang="es-ES" sz="2000" smtClean="0"/>
              <a:t> las decisiones de encaminamiento que han de tomar los routers MPLS en base a la LIB son mucho más sencillas y rápidas que las que toma un router IP ordinario (la LIB es mucho más pequeña que una tabla de rutas normal). La anidación de etiquetas permite agregar flujos con mucha facilidad, por lo que el mecanismo es escalable.</a:t>
            </a:r>
          </a:p>
          <a:p>
            <a:pPr eaLnBrk="1" hangingPunct="1">
              <a:lnSpc>
                <a:spcPct val="80000"/>
              </a:lnSpc>
            </a:pPr>
            <a:r>
              <a:rPr lang="es-ES" sz="2000" b="1" smtClean="0"/>
              <a:t>Ingeniería de Tráfico:</a:t>
            </a:r>
            <a:r>
              <a:rPr lang="es-ES" sz="2000" smtClean="0"/>
              <a:t> se conoce con este nombre la planificación de rutas en una red en base a previsiones y estimaciones a largo plazo con el fin de optimizar los recursos y reducir congestión.</a:t>
            </a:r>
          </a:p>
          <a:p>
            <a:pPr eaLnBrk="1" hangingPunct="1">
              <a:lnSpc>
                <a:spcPct val="80000"/>
              </a:lnSpc>
            </a:pPr>
            <a:r>
              <a:rPr lang="es-ES" sz="2000" b="1" smtClean="0"/>
              <a:t>QoS:</a:t>
            </a:r>
            <a:r>
              <a:rPr lang="es-ES" sz="2000" smtClean="0"/>
              <a:t> es posible asignar a un cliente o a un tipo de tráfico una FEC a la que se asocie un LSP que discurra por enlaces con bajo nivel de carga.</a:t>
            </a:r>
          </a:p>
          <a:p>
            <a:pPr eaLnBrk="1" hangingPunct="1">
              <a:lnSpc>
                <a:spcPct val="80000"/>
              </a:lnSpc>
            </a:pPr>
            <a:endParaRPr lang="es-ES" sz="2000" smtClean="0"/>
          </a:p>
        </p:txBody>
      </p:sp>
      <p:sp>
        <p:nvSpPr>
          <p:cNvPr id="8" name="7 Marcador de número de diapositiva"/>
          <p:cNvSpPr>
            <a:spLocks noGrp="1"/>
          </p:cNvSpPr>
          <p:nvPr>
            <p:ph type="sldNum" sz="quarter" idx="10"/>
          </p:nvPr>
        </p:nvSpPr>
        <p:spPr/>
        <p:txBody>
          <a:bodyPr/>
          <a:lstStyle/>
          <a:p>
            <a:pPr>
              <a:defRPr/>
            </a:pPr>
            <a:r>
              <a:rPr lang="es-ES" smtClean="0"/>
              <a:t>Ampliación Redes 4-</a:t>
            </a:r>
            <a:fld id="{0DC4FCDB-32B2-4BEF-B160-28A4CB92D416}" type="slidenum">
              <a:rPr lang="es-ES" smtClean="0"/>
              <a:pPr>
                <a:defRPr/>
              </a:pPr>
              <a:t>16</a:t>
            </a:fld>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2"/>
          <p:cNvSpPr>
            <a:spLocks noGrp="1" noChangeArrowheads="1"/>
          </p:cNvSpPr>
          <p:nvPr>
            <p:ph type="title"/>
          </p:nvPr>
        </p:nvSpPr>
        <p:spPr>
          <a:xfrm>
            <a:off x="685800" y="333375"/>
            <a:ext cx="7772400" cy="838200"/>
          </a:xfrm>
        </p:spPr>
        <p:txBody>
          <a:bodyPr/>
          <a:lstStyle/>
          <a:p>
            <a:pPr eaLnBrk="1" hangingPunct="1"/>
            <a:r>
              <a:rPr lang="es-ES_tradnl" sz="4000" smtClean="0"/>
              <a:t>Referencias Ethernet y MPLS</a:t>
            </a:r>
            <a:endParaRPr lang="es-ES" sz="4000" smtClean="0"/>
          </a:p>
        </p:txBody>
      </p:sp>
      <p:sp>
        <p:nvSpPr>
          <p:cNvPr id="104452" name="Rectangle 3"/>
          <p:cNvSpPr>
            <a:spLocks noGrp="1" noChangeArrowheads="1"/>
          </p:cNvSpPr>
          <p:nvPr>
            <p:ph type="body" idx="1"/>
          </p:nvPr>
        </p:nvSpPr>
        <p:spPr>
          <a:xfrm>
            <a:off x="685800" y="1341438"/>
            <a:ext cx="7772400" cy="4632325"/>
          </a:xfrm>
        </p:spPr>
        <p:txBody>
          <a:bodyPr/>
          <a:lstStyle/>
          <a:p>
            <a:pPr eaLnBrk="1" hangingPunct="1">
              <a:lnSpc>
                <a:spcPct val="80000"/>
              </a:lnSpc>
            </a:pPr>
            <a:r>
              <a:rPr lang="es-ES" sz="1800" smtClean="0"/>
              <a:t>Ethernet:</a:t>
            </a:r>
          </a:p>
          <a:p>
            <a:pPr lvl="1" eaLnBrk="1" hangingPunct="1">
              <a:lnSpc>
                <a:spcPct val="80000"/>
              </a:lnSpc>
            </a:pPr>
            <a:r>
              <a:rPr lang="es-ES" sz="1800" smtClean="0"/>
              <a:t>Web de la “Road to 100G Alliance”: </a:t>
            </a:r>
            <a:r>
              <a:rPr lang="es-ES" sz="1800" smtClean="0">
                <a:hlinkClick r:id="rId3"/>
              </a:rPr>
              <a:t>http://www.roadto100g.org/</a:t>
            </a:r>
            <a:endParaRPr lang="es-ES" sz="1800" smtClean="0"/>
          </a:p>
          <a:p>
            <a:pPr lvl="1" eaLnBrk="1" hangingPunct="1">
              <a:lnSpc>
                <a:spcPct val="80000"/>
              </a:lnSpc>
            </a:pPr>
            <a:r>
              <a:rPr lang="es-ES" sz="1800" smtClean="0"/>
              <a:t>Web del “Metro Ethernet Forum”: </a:t>
            </a:r>
            <a:r>
              <a:rPr lang="es-ES" sz="1800" smtClean="0">
                <a:hlinkClick r:id="rId4"/>
              </a:rPr>
              <a:t>http://metroethernetforum.org/</a:t>
            </a:r>
            <a:r>
              <a:rPr lang="es-ES" sz="1800" smtClean="0"/>
              <a:t> </a:t>
            </a:r>
          </a:p>
          <a:p>
            <a:pPr lvl="1" eaLnBrk="1" hangingPunct="1">
              <a:lnSpc>
                <a:spcPct val="80000"/>
              </a:lnSpc>
            </a:pPr>
            <a:r>
              <a:rPr lang="es-ES" sz="1800" smtClean="0"/>
              <a:t>Sobre 100GB Eth.: </a:t>
            </a:r>
            <a:r>
              <a:rPr lang="es-ES" sz="1800" smtClean="0">
                <a:hlinkClick r:id="rId5"/>
              </a:rPr>
              <a:t>http://www.conectronica.com/index.php?option=com_content&amp;task=view&amp;id=1857&amp;Itemid=30</a:t>
            </a:r>
            <a:r>
              <a:rPr lang="es-ES" sz="1800" smtClean="0"/>
              <a:t> </a:t>
            </a:r>
          </a:p>
          <a:p>
            <a:pPr lvl="1" eaLnBrk="1" hangingPunct="1">
              <a:lnSpc>
                <a:spcPct val="80000"/>
              </a:lnSpc>
            </a:pPr>
            <a:r>
              <a:rPr lang="es-ES" sz="1800" smtClean="0"/>
              <a:t>“Adding scale, QoS and operational simplicity to Ethernet”. </a:t>
            </a:r>
            <a:r>
              <a:rPr lang="es-ES" sz="1800" smtClean="0">
                <a:hlinkClick r:id="rId6"/>
              </a:rPr>
              <a:t>http://www.nortel.com/solutions/collateral/nn115500.pdf</a:t>
            </a:r>
            <a:r>
              <a:rPr lang="es-ES" sz="1800" smtClean="0"/>
              <a:t> </a:t>
            </a:r>
          </a:p>
          <a:p>
            <a:pPr eaLnBrk="1" hangingPunct="1">
              <a:lnSpc>
                <a:spcPct val="80000"/>
              </a:lnSpc>
            </a:pPr>
            <a:r>
              <a:rPr lang="es-ES" sz="1800" smtClean="0"/>
              <a:t>MPLS</a:t>
            </a:r>
          </a:p>
          <a:p>
            <a:pPr lvl="1" eaLnBrk="1" hangingPunct="1">
              <a:lnSpc>
                <a:spcPct val="80000"/>
              </a:lnSpc>
            </a:pPr>
            <a:r>
              <a:rPr lang="es-ES" sz="1800" smtClean="0"/>
              <a:t>MPLS Forum: </a:t>
            </a:r>
            <a:r>
              <a:rPr lang="es-ES" sz="1800" smtClean="0">
                <a:hlinkClick r:id="rId7"/>
              </a:rPr>
              <a:t>http://www.mplsforum.org/</a:t>
            </a:r>
            <a:endParaRPr lang="es-ES" sz="1800" smtClean="0"/>
          </a:p>
          <a:p>
            <a:pPr lvl="1" eaLnBrk="1" hangingPunct="1">
              <a:lnSpc>
                <a:spcPct val="80000"/>
              </a:lnSpc>
            </a:pPr>
            <a:r>
              <a:rPr lang="es-ES" sz="1800" smtClean="0"/>
              <a:t>MPLS Resource Center: </a:t>
            </a:r>
            <a:r>
              <a:rPr lang="es-ES" sz="1800" smtClean="0">
                <a:hlinkClick r:id="rId8"/>
              </a:rPr>
              <a:t>http://www.mplsrc.com/</a:t>
            </a:r>
            <a:endParaRPr lang="es-ES" sz="1800" smtClean="0"/>
          </a:p>
          <a:p>
            <a:pPr lvl="1" eaLnBrk="1" hangingPunct="1">
              <a:lnSpc>
                <a:spcPct val="80000"/>
              </a:lnSpc>
            </a:pPr>
            <a:r>
              <a:rPr lang="es-ES" sz="1800" smtClean="0"/>
              <a:t>MPLS Working Group: </a:t>
            </a:r>
            <a:r>
              <a:rPr lang="es-ES" sz="1800" smtClean="0">
                <a:hlinkClick r:id="rId9"/>
              </a:rPr>
              <a:t>http://www.ietf.org/html.charters/mpls-charter.html</a:t>
            </a:r>
            <a:endParaRPr lang="es-ES" sz="1800" smtClean="0"/>
          </a:p>
          <a:p>
            <a:pPr lvl="1" eaLnBrk="1" hangingPunct="1">
              <a:lnSpc>
                <a:spcPct val="80000"/>
              </a:lnSpc>
            </a:pPr>
            <a:r>
              <a:rPr lang="es-ES" sz="1800" smtClean="0"/>
              <a:t>Proyecto MPLS for Linux: </a:t>
            </a:r>
            <a:r>
              <a:rPr lang="es-ES" sz="1800" smtClean="0">
                <a:hlinkClick r:id="rId10"/>
              </a:rPr>
              <a:t>http://sourceforge.net/projects/mpls-linux/</a:t>
            </a:r>
            <a:endParaRPr lang="es-ES" sz="1800" smtClean="0"/>
          </a:p>
          <a:p>
            <a:pPr lvl="1" eaLnBrk="1" hangingPunct="1">
              <a:lnSpc>
                <a:spcPct val="80000"/>
              </a:lnSpc>
            </a:pPr>
            <a:r>
              <a:rPr lang="es-ES" sz="1800" smtClean="0"/>
              <a:t>‘MPLS’. William Stallings, Internet Protocol Journal Vo. 4 Nº 3 </a:t>
            </a:r>
            <a:r>
              <a:rPr lang="es-ES" sz="1800" smtClean="0">
                <a:hlinkClick r:id="rId11"/>
              </a:rPr>
              <a:t>http://www.cisco.com/warp/public/759/ipj_4-3/ipj_4-3_mpls.html</a:t>
            </a:r>
            <a:endParaRPr lang="es-ES" sz="1800" smtClean="0"/>
          </a:p>
          <a:p>
            <a:pPr lvl="1" eaLnBrk="1" hangingPunct="1">
              <a:lnSpc>
                <a:spcPct val="80000"/>
              </a:lnSpc>
            </a:pPr>
            <a:r>
              <a:rPr lang="es-ES" sz="1800" smtClean="0"/>
              <a:t>‘MPLS: Una arquitectura de backbone para la Internet del siglo XXI’. José Barberá, Boletín RedIRIS Nº 53, septiembre 2000. </a:t>
            </a:r>
            <a:r>
              <a:rPr lang="es-ES" sz="1800" smtClean="0">
                <a:hlinkClick r:id="rId12"/>
              </a:rPr>
              <a:t>http://www.rediris.es/rediris/boletin/53/enfoque1.html</a:t>
            </a:r>
            <a:r>
              <a:rPr lang="es-ES" sz="1800" smtClean="0"/>
              <a:t>  </a:t>
            </a:r>
          </a:p>
          <a:p>
            <a:pPr eaLnBrk="1" hangingPunct="1">
              <a:lnSpc>
                <a:spcPct val="80000"/>
              </a:lnSpc>
            </a:pPr>
            <a:endParaRPr lang="es-ES" sz="1800" smtClean="0"/>
          </a:p>
        </p:txBody>
      </p:sp>
      <p:sp>
        <p:nvSpPr>
          <p:cNvPr id="8" name="7 Marcador de número de diapositiva"/>
          <p:cNvSpPr>
            <a:spLocks noGrp="1"/>
          </p:cNvSpPr>
          <p:nvPr>
            <p:ph type="sldNum" sz="quarter" idx="10"/>
          </p:nvPr>
        </p:nvSpPr>
        <p:spPr/>
        <p:txBody>
          <a:bodyPr/>
          <a:lstStyle/>
          <a:p>
            <a:pPr>
              <a:defRPr/>
            </a:pPr>
            <a:r>
              <a:rPr lang="es-ES" smtClean="0"/>
              <a:t>Ampliación Redes 4-</a:t>
            </a:r>
            <a:fld id="{0DC4FCDB-32B2-4BEF-B160-28A4CB92D416}" type="slidenum">
              <a:rPr lang="es-ES" smtClean="0"/>
              <a:pPr>
                <a:defRPr/>
              </a:pPr>
              <a:t>17</a:t>
            </a:fld>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Line 2"/>
          <p:cNvSpPr>
            <a:spLocks noChangeShapeType="1"/>
          </p:cNvSpPr>
          <p:nvPr/>
        </p:nvSpPr>
        <p:spPr bwMode="auto">
          <a:xfrm flipV="1">
            <a:off x="5715000" y="2779713"/>
            <a:ext cx="990600" cy="0"/>
          </a:xfrm>
          <a:prstGeom prst="line">
            <a:avLst/>
          </a:prstGeom>
          <a:noFill/>
          <a:ln w="19050">
            <a:solidFill>
              <a:schemeClr val="accent2"/>
            </a:solidFill>
            <a:round/>
            <a:headEnd/>
            <a:tailEnd/>
          </a:ln>
        </p:spPr>
        <p:txBody>
          <a:bodyPr/>
          <a:lstStyle/>
          <a:p>
            <a:endParaRPr lang="es-ES"/>
          </a:p>
        </p:txBody>
      </p:sp>
      <p:sp>
        <p:nvSpPr>
          <p:cNvPr id="89092" name="Rectangle 3"/>
          <p:cNvSpPr>
            <a:spLocks noGrp="1" noChangeArrowheads="1"/>
          </p:cNvSpPr>
          <p:nvPr>
            <p:ph type="title"/>
          </p:nvPr>
        </p:nvSpPr>
        <p:spPr>
          <a:xfrm>
            <a:off x="609600" y="188913"/>
            <a:ext cx="7772400" cy="838200"/>
          </a:xfrm>
        </p:spPr>
        <p:txBody>
          <a:bodyPr/>
          <a:lstStyle/>
          <a:p>
            <a:pPr eaLnBrk="1" hangingPunct="1"/>
            <a:r>
              <a:rPr lang="es-ES" sz="3600" smtClean="0"/>
              <a:t>Policy routing: El problema del ‘pez’</a:t>
            </a:r>
          </a:p>
        </p:txBody>
      </p:sp>
      <p:pic>
        <p:nvPicPr>
          <p:cNvPr id="89093" name="Picture 4"/>
          <p:cNvPicPr>
            <a:picLocks noChangeArrowheads="1"/>
          </p:cNvPicPr>
          <p:nvPr/>
        </p:nvPicPr>
        <p:blipFill>
          <a:blip r:embed="rId3" cstate="print"/>
          <a:srcRect/>
          <a:stretch>
            <a:fillRect/>
          </a:stretch>
        </p:blipFill>
        <p:spPr bwMode="auto">
          <a:xfrm>
            <a:off x="3505200" y="2093913"/>
            <a:ext cx="2209800" cy="1171575"/>
          </a:xfrm>
          <a:prstGeom prst="rect">
            <a:avLst/>
          </a:prstGeom>
          <a:noFill/>
          <a:ln w="9525">
            <a:noFill/>
            <a:miter lim="800000"/>
            <a:headEnd/>
            <a:tailEnd/>
          </a:ln>
        </p:spPr>
      </p:pic>
      <p:sp>
        <p:nvSpPr>
          <p:cNvPr id="89094" name="Text Box 5"/>
          <p:cNvSpPr txBox="1">
            <a:spLocks noChangeArrowheads="1"/>
          </p:cNvSpPr>
          <p:nvPr/>
        </p:nvSpPr>
        <p:spPr bwMode="auto">
          <a:xfrm>
            <a:off x="4178300" y="2500313"/>
            <a:ext cx="1041400" cy="431800"/>
          </a:xfrm>
          <a:prstGeom prst="rect">
            <a:avLst/>
          </a:prstGeom>
          <a:noFill/>
          <a:ln w="9525">
            <a:noFill/>
            <a:miter lim="800000"/>
            <a:headEnd/>
            <a:tailEnd/>
          </a:ln>
        </p:spPr>
        <p:txBody>
          <a:bodyPr>
            <a:spAutoFit/>
          </a:bodyPr>
          <a:lstStyle/>
          <a:p>
            <a:pPr algn="ctr">
              <a:lnSpc>
                <a:spcPct val="80000"/>
              </a:lnSpc>
            </a:pPr>
            <a:r>
              <a:rPr lang="es-ES" sz="1400" b="1"/>
              <a:t>Backbone del ISP</a:t>
            </a:r>
          </a:p>
        </p:txBody>
      </p:sp>
      <p:sp>
        <p:nvSpPr>
          <p:cNvPr id="89095" name="Text Box 6"/>
          <p:cNvSpPr txBox="1">
            <a:spLocks noChangeArrowheads="1"/>
          </p:cNvSpPr>
          <p:nvPr/>
        </p:nvSpPr>
        <p:spPr bwMode="auto">
          <a:xfrm>
            <a:off x="250825" y="2185988"/>
            <a:ext cx="1466850" cy="517525"/>
          </a:xfrm>
          <a:prstGeom prst="rect">
            <a:avLst/>
          </a:prstGeom>
          <a:noFill/>
          <a:ln w="9525">
            <a:noFill/>
            <a:miter lim="800000"/>
            <a:headEnd/>
            <a:tailEnd/>
          </a:ln>
        </p:spPr>
        <p:txBody>
          <a:bodyPr wrap="none">
            <a:spAutoFit/>
          </a:bodyPr>
          <a:lstStyle/>
          <a:p>
            <a:pPr algn="ctr"/>
            <a:r>
              <a:rPr lang="es-ES" sz="1400" b="1"/>
              <a:t>Usuario A</a:t>
            </a:r>
          </a:p>
          <a:p>
            <a:pPr algn="ctr"/>
            <a:r>
              <a:rPr lang="es-ES" sz="1400" b="1"/>
              <a:t>Tarifa premium</a:t>
            </a:r>
          </a:p>
        </p:txBody>
      </p:sp>
      <p:sp>
        <p:nvSpPr>
          <p:cNvPr id="89096" name="Text Box 7"/>
          <p:cNvSpPr txBox="1">
            <a:spLocks noChangeArrowheads="1"/>
          </p:cNvSpPr>
          <p:nvPr/>
        </p:nvSpPr>
        <p:spPr bwMode="auto">
          <a:xfrm>
            <a:off x="374650" y="3008313"/>
            <a:ext cx="1308100" cy="517525"/>
          </a:xfrm>
          <a:prstGeom prst="rect">
            <a:avLst/>
          </a:prstGeom>
          <a:noFill/>
          <a:ln w="9525">
            <a:noFill/>
            <a:miter lim="800000"/>
            <a:headEnd/>
            <a:tailEnd/>
          </a:ln>
        </p:spPr>
        <p:txBody>
          <a:bodyPr wrap="none">
            <a:spAutoFit/>
          </a:bodyPr>
          <a:lstStyle/>
          <a:p>
            <a:pPr algn="ctr"/>
            <a:r>
              <a:rPr lang="es-ES" sz="1400" b="1"/>
              <a:t>Usuario B</a:t>
            </a:r>
          </a:p>
          <a:p>
            <a:pPr algn="ctr"/>
            <a:r>
              <a:rPr lang="es-ES" sz="1400" b="1"/>
              <a:t>Tarifa normal</a:t>
            </a:r>
          </a:p>
        </p:txBody>
      </p:sp>
      <p:sp>
        <p:nvSpPr>
          <p:cNvPr id="89097" name="Text Box 8"/>
          <p:cNvSpPr txBox="1">
            <a:spLocks noChangeArrowheads="1"/>
          </p:cNvSpPr>
          <p:nvPr/>
        </p:nvSpPr>
        <p:spPr bwMode="auto">
          <a:xfrm>
            <a:off x="7207250" y="2627313"/>
            <a:ext cx="1022350" cy="304800"/>
          </a:xfrm>
          <a:prstGeom prst="rect">
            <a:avLst/>
          </a:prstGeom>
          <a:noFill/>
          <a:ln w="9525">
            <a:noFill/>
            <a:miter lim="800000"/>
            <a:headEnd/>
            <a:tailEnd/>
          </a:ln>
        </p:spPr>
        <p:txBody>
          <a:bodyPr wrap="none">
            <a:spAutoFit/>
          </a:bodyPr>
          <a:lstStyle/>
          <a:p>
            <a:pPr algn="ctr"/>
            <a:r>
              <a:rPr lang="es-ES" sz="1400" b="1"/>
              <a:t>Usuario C</a:t>
            </a:r>
          </a:p>
        </p:txBody>
      </p:sp>
      <p:sp>
        <p:nvSpPr>
          <p:cNvPr id="89098" name="Line 9"/>
          <p:cNvSpPr>
            <a:spLocks noChangeShapeType="1"/>
          </p:cNvSpPr>
          <p:nvPr/>
        </p:nvSpPr>
        <p:spPr bwMode="auto">
          <a:xfrm flipV="1">
            <a:off x="2362200" y="2703513"/>
            <a:ext cx="1066800" cy="457200"/>
          </a:xfrm>
          <a:prstGeom prst="line">
            <a:avLst/>
          </a:prstGeom>
          <a:noFill/>
          <a:ln w="19050">
            <a:solidFill>
              <a:schemeClr val="accent2"/>
            </a:solidFill>
            <a:round/>
            <a:headEnd/>
            <a:tailEnd/>
          </a:ln>
        </p:spPr>
        <p:txBody>
          <a:bodyPr/>
          <a:lstStyle/>
          <a:p>
            <a:endParaRPr lang="es-ES"/>
          </a:p>
        </p:txBody>
      </p:sp>
      <p:sp>
        <p:nvSpPr>
          <p:cNvPr id="89099" name="Line 10"/>
          <p:cNvSpPr>
            <a:spLocks noChangeShapeType="1"/>
          </p:cNvSpPr>
          <p:nvPr/>
        </p:nvSpPr>
        <p:spPr bwMode="auto">
          <a:xfrm>
            <a:off x="2286000" y="2398713"/>
            <a:ext cx="1143000" cy="304800"/>
          </a:xfrm>
          <a:prstGeom prst="line">
            <a:avLst/>
          </a:prstGeom>
          <a:noFill/>
          <a:ln w="19050">
            <a:solidFill>
              <a:schemeClr val="accent2"/>
            </a:solidFill>
            <a:round/>
            <a:headEnd/>
            <a:tailEnd/>
          </a:ln>
        </p:spPr>
        <p:txBody>
          <a:bodyPr/>
          <a:lstStyle/>
          <a:p>
            <a:endParaRPr lang="es-ES"/>
          </a:p>
        </p:txBody>
      </p:sp>
      <p:sp>
        <p:nvSpPr>
          <p:cNvPr id="89100" name="Line 11"/>
          <p:cNvSpPr>
            <a:spLocks noChangeShapeType="1"/>
          </p:cNvSpPr>
          <p:nvPr/>
        </p:nvSpPr>
        <p:spPr bwMode="auto">
          <a:xfrm flipV="1">
            <a:off x="3505200" y="2322513"/>
            <a:ext cx="1066800" cy="304800"/>
          </a:xfrm>
          <a:prstGeom prst="line">
            <a:avLst/>
          </a:prstGeom>
          <a:noFill/>
          <a:ln w="38100">
            <a:solidFill>
              <a:schemeClr val="accent2"/>
            </a:solidFill>
            <a:round/>
            <a:headEnd/>
            <a:tailEnd/>
          </a:ln>
        </p:spPr>
        <p:txBody>
          <a:bodyPr/>
          <a:lstStyle/>
          <a:p>
            <a:endParaRPr lang="es-ES"/>
          </a:p>
        </p:txBody>
      </p:sp>
      <p:sp>
        <p:nvSpPr>
          <p:cNvPr id="89101" name="Line 12"/>
          <p:cNvSpPr>
            <a:spLocks noChangeShapeType="1"/>
          </p:cNvSpPr>
          <p:nvPr/>
        </p:nvSpPr>
        <p:spPr bwMode="auto">
          <a:xfrm flipV="1">
            <a:off x="5105400" y="2703513"/>
            <a:ext cx="533400" cy="381000"/>
          </a:xfrm>
          <a:prstGeom prst="line">
            <a:avLst/>
          </a:prstGeom>
          <a:noFill/>
          <a:ln w="19050">
            <a:solidFill>
              <a:schemeClr val="accent2"/>
            </a:solidFill>
            <a:round/>
            <a:headEnd/>
            <a:tailEnd/>
          </a:ln>
        </p:spPr>
        <p:txBody>
          <a:bodyPr/>
          <a:lstStyle/>
          <a:p>
            <a:endParaRPr lang="es-ES"/>
          </a:p>
        </p:txBody>
      </p:sp>
      <p:sp>
        <p:nvSpPr>
          <p:cNvPr id="89102" name="Line 13"/>
          <p:cNvSpPr>
            <a:spLocks noChangeShapeType="1"/>
          </p:cNvSpPr>
          <p:nvPr/>
        </p:nvSpPr>
        <p:spPr bwMode="auto">
          <a:xfrm>
            <a:off x="3429000" y="2703513"/>
            <a:ext cx="914400" cy="304800"/>
          </a:xfrm>
          <a:prstGeom prst="line">
            <a:avLst/>
          </a:prstGeom>
          <a:noFill/>
          <a:ln w="19050">
            <a:solidFill>
              <a:schemeClr val="accent2"/>
            </a:solidFill>
            <a:round/>
            <a:headEnd/>
            <a:tailEnd/>
          </a:ln>
        </p:spPr>
        <p:txBody>
          <a:bodyPr/>
          <a:lstStyle/>
          <a:p>
            <a:endParaRPr lang="es-ES"/>
          </a:p>
        </p:txBody>
      </p:sp>
      <p:sp>
        <p:nvSpPr>
          <p:cNvPr id="89103" name="Line 14"/>
          <p:cNvSpPr>
            <a:spLocks noChangeShapeType="1"/>
          </p:cNvSpPr>
          <p:nvPr/>
        </p:nvSpPr>
        <p:spPr bwMode="auto">
          <a:xfrm>
            <a:off x="4648200" y="2322513"/>
            <a:ext cx="990600" cy="381000"/>
          </a:xfrm>
          <a:prstGeom prst="line">
            <a:avLst/>
          </a:prstGeom>
          <a:noFill/>
          <a:ln w="38100">
            <a:solidFill>
              <a:schemeClr val="accent2"/>
            </a:solidFill>
            <a:round/>
            <a:headEnd/>
            <a:tailEnd/>
          </a:ln>
        </p:spPr>
        <p:txBody>
          <a:bodyPr/>
          <a:lstStyle/>
          <a:p>
            <a:endParaRPr lang="es-ES"/>
          </a:p>
        </p:txBody>
      </p:sp>
      <p:sp>
        <p:nvSpPr>
          <p:cNvPr id="89104" name="Line 15"/>
          <p:cNvSpPr>
            <a:spLocks noChangeShapeType="1"/>
          </p:cNvSpPr>
          <p:nvPr/>
        </p:nvSpPr>
        <p:spPr bwMode="auto">
          <a:xfrm>
            <a:off x="4343400" y="3008313"/>
            <a:ext cx="685800" cy="76200"/>
          </a:xfrm>
          <a:prstGeom prst="line">
            <a:avLst/>
          </a:prstGeom>
          <a:noFill/>
          <a:ln w="19050">
            <a:solidFill>
              <a:schemeClr val="accent2"/>
            </a:solidFill>
            <a:round/>
            <a:headEnd/>
            <a:tailEnd/>
          </a:ln>
        </p:spPr>
        <p:txBody>
          <a:bodyPr/>
          <a:lstStyle/>
          <a:p>
            <a:endParaRPr lang="es-ES"/>
          </a:p>
        </p:txBody>
      </p:sp>
      <p:pic>
        <p:nvPicPr>
          <p:cNvPr id="89105" name="Picture 16"/>
          <p:cNvPicPr>
            <a:picLocks noChangeArrowheads="1"/>
          </p:cNvPicPr>
          <p:nvPr/>
        </p:nvPicPr>
        <p:blipFill>
          <a:blip r:embed="rId4" cstate="print"/>
          <a:srcRect/>
          <a:stretch>
            <a:fillRect/>
          </a:stretch>
        </p:blipFill>
        <p:spPr bwMode="auto">
          <a:xfrm>
            <a:off x="3106738" y="2551113"/>
            <a:ext cx="703262" cy="533400"/>
          </a:xfrm>
          <a:prstGeom prst="rect">
            <a:avLst/>
          </a:prstGeom>
          <a:noFill/>
          <a:ln w="12700">
            <a:noFill/>
            <a:miter lim="800000"/>
            <a:headEnd/>
            <a:tailEnd/>
          </a:ln>
        </p:spPr>
      </p:pic>
      <p:pic>
        <p:nvPicPr>
          <p:cNvPr id="89106" name="Picture 17"/>
          <p:cNvPicPr>
            <a:picLocks noChangeArrowheads="1"/>
          </p:cNvPicPr>
          <p:nvPr/>
        </p:nvPicPr>
        <p:blipFill>
          <a:blip r:embed="rId4" cstate="print"/>
          <a:srcRect/>
          <a:stretch>
            <a:fillRect/>
          </a:stretch>
        </p:blipFill>
        <p:spPr bwMode="auto">
          <a:xfrm>
            <a:off x="5334000" y="2551113"/>
            <a:ext cx="703263" cy="533400"/>
          </a:xfrm>
          <a:prstGeom prst="rect">
            <a:avLst/>
          </a:prstGeom>
          <a:noFill/>
          <a:ln w="12700">
            <a:noFill/>
            <a:miter lim="800000"/>
            <a:headEnd/>
            <a:tailEnd/>
          </a:ln>
        </p:spPr>
      </p:pic>
      <p:pic>
        <p:nvPicPr>
          <p:cNvPr id="89107" name="Picture 18"/>
          <p:cNvPicPr>
            <a:picLocks noChangeArrowheads="1"/>
          </p:cNvPicPr>
          <p:nvPr/>
        </p:nvPicPr>
        <p:blipFill>
          <a:blip r:embed="rId4" cstate="print"/>
          <a:srcRect/>
          <a:stretch>
            <a:fillRect/>
          </a:stretch>
        </p:blipFill>
        <p:spPr bwMode="auto">
          <a:xfrm>
            <a:off x="1981200" y="2246313"/>
            <a:ext cx="703263" cy="533400"/>
          </a:xfrm>
          <a:prstGeom prst="rect">
            <a:avLst/>
          </a:prstGeom>
          <a:noFill/>
          <a:ln w="12700">
            <a:noFill/>
            <a:miter lim="800000"/>
            <a:headEnd/>
            <a:tailEnd/>
          </a:ln>
        </p:spPr>
      </p:pic>
      <p:pic>
        <p:nvPicPr>
          <p:cNvPr id="89108" name="Picture 19"/>
          <p:cNvPicPr>
            <a:picLocks noChangeArrowheads="1"/>
          </p:cNvPicPr>
          <p:nvPr/>
        </p:nvPicPr>
        <p:blipFill>
          <a:blip r:embed="rId4" cstate="print"/>
          <a:srcRect/>
          <a:stretch>
            <a:fillRect/>
          </a:stretch>
        </p:blipFill>
        <p:spPr bwMode="auto">
          <a:xfrm>
            <a:off x="2039938" y="2932113"/>
            <a:ext cx="703262" cy="533400"/>
          </a:xfrm>
          <a:prstGeom prst="rect">
            <a:avLst/>
          </a:prstGeom>
          <a:noFill/>
          <a:ln w="12700">
            <a:noFill/>
            <a:miter lim="800000"/>
            <a:headEnd/>
            <a:tailEnd/>
          </a:ln>
        </p:spPr>
      </p:pic>
      <p:pic>
        <p:nvPicPr>
          <p:cNvPr id="89109" name="Picture 20"/>
          <p:cNvPicPr>
            <a:picLocks noChangeArrowheads="1"/>
          </p:cNvPicPr>
          <p:nvPr/>
        </p:nvPicPr>
        <p:blipFill>
          <a:blip r:embed="rId4" cstate="print"/>
          <a:srcRect/>
          <a:stretch>
            <a:fillRect/>
          </a:stretch>
        </p:blipFill>
        <p:spPr bwMode="auto">
          <a:xfrm>
            <a:off x="4114800" y="2932113"/>
            <a:ext cx="457200" cy="304800"/>
          </a:xfrm>
          <a:prstGeom prst="rect">
            <a:avLst/>
          </a:prstGeom>
          <a:noFill/>
          <a:ln w="12700">
            <a:noFill/>
            <a:miter lim="800000"/>
            <a:headEnd/>
            <a:tailEnd/>
          </a:ln>
        </p:spPr>
      </p:pic>
      <p:pic>
        <p:nvPicPr>
          <p:cNvPr id="89110" name="Picture 21"/>
          <p:cNvPicPr>
            <a:picLocks noChangeArrowheads="1"/>
          </p:cNvPicPr>
          <p:nvPr/>
        </p:nvPicPr>
        <p:blipFill>
          <a:blip r:embed="rId4" cstate="print"/>
          <a:srcRect/>
          <a:stretch>
            <a:fillRect/>
          </a:stretch>
        </p:blipFill>
        <p:spPr bwMode="auto">
          <a:xfrm>
            <a:off x="4800600" y="3008313"/>
            <a:ext cx="457200" cy="304800"/>
          </a:xfrm>
          <a:prstGeom prst="rect">
            <a:avLst/>
          </a:prstGeom>
          <a:noFill/>
          <a:ln w="12700">
            <a:noFill/>
            <a:miter lim="800000"/>
            <a:headEnd/>
            <a:tailEnd/>
          </a:ln>
        </p:spPr>
      </p:pic>
      <p:pic>
        <p:nvPicPr>
          <p:cNvPr id="89111" name="Picture 22"/>
          <p:cNvPicPr>
            <a:picLocks noChangeArrowheads="1"/>
          </p:cNvPicPr>
          <p:nvPr/>
        </p:nvPicPr>
        <p:blipFill>
          <a:blip r:embed="rId4" cstate="print"/>
          <a:srcRect/>
          <a:stretch>
            <a:fillRect/>
          </a:stretch>
        </p:blipFill>
        <p:spPr bwMode="auto">
          <a:xfrm>
            <a:off x="4419600" y="2246313"/>
            <a:ext cx="457200" cy="304800"/>
          </a:xfrm>
          <a:prstGeom prst="rect">
            <a:avLst/>
          </a:prstGeom>
          <a:noFill/>
          <a:ln w="12700">
            <a:noFill/>
            <a:miter lim="800000"/>
            <a:headEnd/>
            <a:tailEnd/>
          </a:ln>
        </p:spPr>
      </p:pic>
      <p:pic>
        <p:nvPicPr>
          <p:cNvPr id="89112" name="Picture 23"/>
          <p:cNvPicPr>
            <a:picLocks noChangeArrowheads="1"/>
          </p:cNvPicPr>
          <p:nvPr/>
        </p:nvPicPr>
        <p:blipFill>
          <a:blip r:embed="rId4" cstate="print"/>
          <a:srcRect/>
          <a:stretch>
            <a:fillRect/>
          </a:stretch>
        </p:blipFill>
        <p:spPr bwMode="auto">
          <a:xfrm>
            <a:off x="6459538" y="2551113"/>
            <a:ext cx="703262" cy="533400"/>
          </a:xfrm>
          <a:prstGeom prst="rect">
            <a:avLst/>
          </a:prstGeom>
          <a:noFill/>
          <a:ln w="12700">
            <a:noFill/>
            <a:miter lim="800000"/>
            <a:headEnd/>
            <a:tailEnd/>
          </a:ln>
        </p:spPr>
      </p:pic>
      <p:sp>
        <p:nvSpPr>
          <p:cNvPr id="1695768" name="Line 24"/>
          <p:cNvSpPr>
            <a:spLocks noChangeShapeType="1"/>
          </p:cNvSpPr>
          <p:nvPr/>
        </p:nvSpPr>
        <p:spPr bwMode="auto">
          <a:xfrm flipV="1">
            <a:off x="5710238" y="5294313"/>
            <a:ext cx="990600" cy="0"/>
          </a:xfrm>
          <a:prstGeom prst="line">
            <a:avLst/>
          </a:prstGeom>
          <a:noFill/>
          <a:ln w="19050">
            <a:solidFill>
              <a:schemeClr val="accent2"/>
            </a:solidFill>
            <a:round/>
            <a:headEnd/>
            <a:tailEnd/>
          </a:ln>
        </p:spPr>
        <p:txBody>
          <a:bodyPr/>
          <a:lstStyle/>
          <a:p>
            <a:endParaRPr lang="es-ES"/>
          </a:p>
        </p:txBody>
      </p:sp>
      <p:pic>
        <p:nvPicPr>
          <p:cNvPr id="1695769" name="Picture 25"/>
          <p:cNvPicPr>
            <a:picLocks noChangeArrowheads="1"/>
          </p:cNvPicPr>
          <p:nvPr/>
        </p:nvPicPr>
        <p:blipFill>
          <a:blip r:embed="rId3" cstate="print"/>
          <a:srcRect/>
          <a:stretch>
            <a:fillRect/>
          </a:stretch>
        </p:blipFill>
        <p:spPr bwMode="auto">
          <a:xfrm>
            <a:off x="3500438" y="4608513"/>
            <a:ext cx="2209800" cy="1171575"/>
          </a:xfrm>
          <a:prstGeom prst="rect">
            <a:avLst/>
          </a:prstGeom>
          <a:noFill/>
          <a:ln w="9525">
            <a:noFill/>
            <a:miter lim="800000"/>
            <a:headEnd/>
            <a:tailEnd/>
          </a:ln>
        </p:spPr>
      </p:pic>
      <p:sp>
        <p:nvSpPr>
          <p:cNvPr id="1695770" name="Text Box 26"/>
          <p:cNvSpPr txBox="1">
            <a:spLocks noChangeArrowheads="1"/>
          </p:cNvSpPr>
          <p:nvPr/>
        </p:nvSpPr>
        <p:spPr bwMode="auto">
          <a:xfrm>
            <a:off x="541338" y="4700588"/>
            <a:ext cx="1466850" cy="517525"/>
          </a:xfrm>
          <a:prstGeom prst="rect">
            <a:avLst/>
          </a:prstGeom>
          <a:noFill/>
          <a:ln w="9525">
            <a:noFill/>
            <a:miter lim="800000"/>
            <a:headEnd/>
            <a:tailEnd/>
          </a:ln>
        </p:spPr>
        <p:txBody>
          <a:bodyPr wrap="none">
            <a:spAutoFit/>
          </a:bodyPr>
          <a:lstStyle/>
          <a:p>
            <a:pPr algn="ctr"/>
            <a:r>
              <a:rPr lang="es-ES" sz="1400" b="1"/>
              <a:t>Usuario A</a:t>
            </a:r>
          </a:p>
          <a:p>
            <a:pPr algn="ctr"/>
            <a:r>
              <a:rPr lang="es-ES" sz="1400" b="1"/>
              <a:t>Tarifa premium</a:t>
            </a:r>
          </a:p>
        </p:txBody>
      </p:sp>
      <p:sp>
        <p:nvSpPr>
          <p:cNvPr id="1695771" name="Text Box 27"/>
          <p:cNvSpPr txBox="1">
            <a:spLocks noChangeArrowheads="1"/>
          </p:cNvSpPr>
          <p:nvPr/>
        </p:nvSpPr>
        <p:spPr bwMode="auto">
          <a:xfrm>
            <a:off x="665163" y="5522913"/>
            <a:ext cx="1308100" cy="517525"/>
          </a:xfrm>
          <a:prstGeom prst="rect">
            <a:avLst/>
          </a:prstGeom>
          <a:noFill/>
          <a:ln w="9525">
            <a:noFill/>
            <a:miter lim="800000"/>
            <a:headEnd/>
            <a:tailEnd/>
          </a:ln>
        </p:spPr>
        <p:txBody>
          <a:bodyPr wrap="none">
            <a:spAutoFit/>
          </a:bodyPr>
          <a:lstStyle/>
          <a:p>
            <a:pPr algn="ctr"/>
            <a:r>
              <a:rPr lang="es-ES" sz="1400" b="1"/>
              <a:t>Usuario B</a:t>
            </a:r>
          </a:p>
          <a:p>
            <a:pPr algn="ctr"/>
            <a:r>
              <a:rPr lang="es-ES" sz="1400" b="1"/>
              <a:t>Tarifa normal</a:t>
            </a:r>
          </a:p>
        </p:txBody>
      </p:sp>
      <p:sp>
        <p:nvSpPr>
          <p:cNvPr id="1695772" name="Text Box 28"/>
          <p:cNvSpPr txBox="1">
            <a:spLocks noChangeArrowheads="1"/>
          </p:cNvSpPr>
          <p:nvPr/>
        </p:nvSpPr>
        <p:spPr bwMode="auto">
          <a:xfrm>
            <a:off x="7202488" y="5141913"/>
            <a:ext cx="1022350" cy="304800"/>
          </a:xfrm>
          <a:prstGeom prst="rect">
            <a:avLst/>
          </a:prstGeom>
          <a:noFill/>
          <a:ln w="9525">
            <a:noFill/>
            <a:miter lim="800000"/>
            <a:headEnd/>
            <a:tailEnd/>
          </a:ln>
        </p:spPr>
        <p:txBody>
          <a:bodyPr wrap="none">
            <a:spAutoFit/>
          </a:bodyPr>
          <a:lstStyle/>
          <a:p>
            <a:pPr algn="ctr"/>
            <a:r>
              <a:rPr lang="es-ES" sz="1400" b="1"/>
              <a:t>Usuario C</a:t>
            </a:r>
          </a:p>
        </p:txBody>
      </p:sp>
      <p:sp>
        <p:nvSpPr>
          <p:cNvPr id="1695773" name="Line 29"/>
          <p:cNvSpPr>
            <a:spLocks noChangeShapeType="1"/>
          </p:cNvSpPr>
          <p:nvPr/>
        </p:nvSpPr>
        <p:spPr bwMode="auto">
          <a:xfrm flipV="1">
            <a:off x="2357438" y="5218113"/>
            <a:ext cx="1066800" cy="457200"/>
          </a:xfrm>
          <a:prstGeom prst="line">
            <a:avLst/>
          </a:prstGeom>
          <a:noFill/>
          <a:ln w="19050">
            <a:solidFill>
              <a:schemeClr val="accent2"/>
            </a:solidFill>
            <a:round/>
            <a:headEnd/>
            <a:tailEnd/>
          </a:ln>
        </p:spPr>
        <p:txBody>
          <a:bodyPr/>
          <a:lstStyle/>
          <a:p>
            <a:endParaRPr lang="es-ES"/>
          </a:p>
        </p:txBody>
      </p:sp>
      <p:sp>
        <p:nvSpPr>
          <p:cNvPr id="1695774" name="Line 30"/>
          <p:cNvSpPr>
            <a:spLocks noChangeShapeType="1"/>
          </p:cNvSpPr>
          <p:nvPr/>
        </p:nvSpPr>
        <p:spPr bwMode="auto">
          <a:xfrm>
            <a:off x="2281238" y="4913313"/>
            <a:ext cx="1143000" cy="304800"/>
          </a:xfrm>
          <a:prstGeom prst="line">
            <a:avLst/>
          </a:prstGeom>
          <a:noFill/>
          <a:ln w="19050">
            <a:solidFill>
              <a:schemeClr val="accent2"/>
            </a:solidFill>
            <a:round/>
            <a:headEnd/>
            <a:tailEnd/>
          </a:ln>
        </p:spPr>
        <p:txBody>
          <a:bodyPr/>
          <a:lstStyle/>
          <a:p>
            <a:endParaRPr lang="es-ES"/>
          </a:p>
        </p:txBody>
      </p:sp>
      <p:sp>
        <p:nvSpPr>
          <p:cNvPr id="1695775" name="Line 31"/>
          <p:cNvSpPr>
            <a:spLocks noChangeShapeType="1"/>
          </p:cNvSpPr>
          <p:nvPr/>
        </p:nvSpPr>
        <p:spPr bwMode="auto">
          <a:xfrm flipV="1">
            <a:off x="3500438" y="4835525"/>
            <a:ext cx="1071562" cy="306388"/>
          </a:xfrm>
          <a:prstGeom prst="line">
            <a:avLst/>
          </a:prstGeom>
          <a:noFill/>
          <a:ln w="38100">
            <a:solidFill>
              <a:schemeClr val="accent2"/>
            </a:solidFill>
            <a:round/>
            <a:headEnd/>
            <a:tailEnd/>
          </a:ln>
        </p:spPr>
        <p:txBody>
          <a:bodyPr/>
          <a:lstStyle/>
          <a:p>
            <a:endParaRPr lang="es-ES"/>
          </a:p>
        </p:txBody>
      </p:sp>
      <p:sp>
        <p:nvSpPr>
          <p:cNvPr id="1695776" name="Line 32"/>
          <p:cNvSpPr>
            <a:spLocks noChangeShapeType="1"/>
          </p:cNvSpPr>
          <p:nvPr/>
        </p:nvSpPr>
        <p:spPr bwMode="auto">
          <a:xfrm flipV="1">
            <a:off x="5100638" y="5218113"/>
            <a:ext cx="533400" cy="381000"/>
          </a:xfrm>
          <a:prstGeom prst="line">
            <a:avLst/>
          </a:prstGeom>
          <a:noFill/>
          <a:ln w="19050">
            <a:solidFill>
              <a:schemeClr val="accent2"/>
            </a:solidFill>
            <a:round/>
            <a:headEnd/>
            <a:tailEnd/>
          </a:ln>
        </p:spPr>
        <p:txBody>
          <a:bodyPr/>
          <a:lstStyle/>
          <a:p>
            <a:endParaRPr lang="es-ES"/>
          </a:p>
        </p:txBody>
      </p:sp>
      <p:sp>
        <p:nvSpPr>
          <p:cNvPr id="1695777" name="Line 33"/>
          <p:cNvSpPr>
            <a:spLocks noChangeShapeType="1"/>
          </p:cNvSpPr>
          <p:nvPr/>
        </p:nvSpPr>
        <p:spPr bwMode="auto">
          <a:xfrm>
            <a:off x="3424238" y="5218113"/>
            <a:ext cx="914400" cy="304800"/>
          </a:xfrm>
          <a:prstGeom prst="line">
            <a:avLst/>
          </a:prstGeom>
          <a:noFill/>
          <a:ln w="19050">
            <a:solidFill>
              <a:schemeClr val="accent2"/>
            </a:solidFill>
            <a:round/>
            <a:headEnd/>
            <a:tailEnd/>
          </a:ln>
        </p:spPr>
        <p:txBody>
          <a:bodyPr/>
          <a:lstStyle/>
          <a:p>
            <a:endParaRPr lang="es-ES"/>
          </a:p>
        </p:txBody>
      </p:sp>
      <p:sp>
        <p:nvSpPr>
          <p:cNvPr id="1695778" name="Line 34"/>
          <p:cNvSpPr>
            <a:spLocks noChangeShapeType="1"/>
          </p:cNvSpPr>
          <p:nvPr/>
        </p:nvSpPr>
        <p:spPr bwMode="auto">
          <a:xfrm>
            <a:off x="4643438" y="4837113"/>
            <a:ext cx="990600" cy="381000"/>
          </a:xfrm>
          <a:prstGeom prst="line">
            <a:avLst/>
          </a:prstGeom>
          <a:noFill/>
          <a:ln w="38100">
            <a:solidFill>
              <a:schemeClr val="accent2"/>
            </a:solidFill>
            <a:round/>
            <a:headEnd/>
            <a:tailEnd/>
          </a:ln>
        </p:spPr>
        <p:txBody>
          <a:bodyPr/>
          <a:lstStyle/>
          <a:p>
            <a:endParaRPr lang="es-ES"/>
          </a:p>
        </p:txBody>
      </p:sp>
      <p:sp>
        <p:nvSpPr>
          <p:cNvPr id="1695779" name="Line 35"/>
          <p:cNvSpPr>
            <a:spLocks noChangeShapeType="1"/>
          </p:cNvSpPr>
          <p:nvPr/>
        </p:nvSpPr>
        <p:spPr bwMode="auto">
          <a:xfrm>
            <a:off x="4357688" y="5561013"/>
            <a:ext cx="666750" cy="38100"/>
          </a:xfrm>
          <a:prstGeom prst="line">
            <a:avLst/>
          </a:prstGeom>
          <a:noFill/>
          <a:ln w="19050">
            <a:solidFill>
              <a:schemeClr val="accent2"/>
            </a:solidFill>
            <a:round/>
            <a:headEnd/>
            <a:tailEnd/>
          </a:ln>
        </p:spPr>
        <p:txBody>
          <a:bodyPr/>
          <a:lstStyle/>
          <a:p>
            <a:endParaRPr lang="es-ES"/>
          </a:p>
        </p:txBody>
      </p:sp>
      <p:pic>
        <p:nvPicPr>
          <p:cNvPr id="1695780" name="Picture 36"/>
          <p:cNvPicPr>
            <a:picLocks noChangeArrowheads="1"/>
          </p:cNvPicPr>
          <p:nvPr/>
        </p:nvPicPr>
        <p:blipFill>
          <a:blip r:embed="rId5" cstate="print"/>
          <a:srcRect/>
          <a:stretch>
            <a:fillRect/>
          </a:stretch>
        </p:blipFill>
        <p:spPr bwMode="auto">
          <a:xfrm>
            <a:off x="3276600" y="4989513"/>
            <a:ext cx="442913" cy="412750"/>
          </a:xfrm>
          <a:prstGeom prst="rect">
            <a:avLst/>
          </a:prstGeom>
          <a:noFill/>
          <a:ln w="12700">
            <a:noFill/>
            <a:miter lim="800000"/>
            <a:headEnd/>
            <a:tailEnd/>
          </a:ln>
        </p:spPr>
      </p:pic>
      <p:pic>
        <p:nvPicPr>
          <p:cNvPr id="1695781" name="Picture 37"/>
          <p:cNvPicPr>
            <a:picLocks noChangeArrowheads="1"/>
          </p:cNvPicPr>
          <p:nvPr/>
        </p:nvPicPr>
        <p:blipFill>
          <a:blip r:embed="rId5" cstate="print"/>
          <a:srcRect/>
          <a:stretch>
            <a:fillRect/>
          </a:stretch>
        </p:blipFill>
        <p:spPr bwMode="auto">
          <a:xfrm>
            <a:off x="5424488" y="5114925"/>
            <a:ext cx="442912" cy="412750"/>
          </a:xfrm>
          <a:prstGeom prst="rect">
            <a:avLst/>
          </a:prstGeom>
          <a:noFill/>
          <a:ln w="12700">
            <a:noFill/>
            <a:miter lim="800000"/>
            <a:headEnd/>
            <a:tailEnd/>
          </a:ln>
        </p:spPr>
      </p:pic>
      <p:pic>
        <p:nvPicPr>
          <p:cNvPr id="1695782" name="Picture 38"/>
          <p:cNvPicPr>
            <a:picLocks noChangeArrowheads="1"/>
          </p:cNvPicPr>
          <p:nvPr/>
        </p:nvPicPr>
        <p:blipFill>
          <a:blip r:embed="rId5" cstate="print"/>
          <a:srcRect/>
          <a:stretch>
            <a:fillRect/>
          </a:stretch>
        </p:blipFill>
        <p:spPr bwMode="auto">
          <a:xfrm>
            <a:off x="4191000" y="5370513"/>
            <a:ext cx="381000" cy="336550"/>
          </a:xfrm>
          <a:prstGeom prst="rect">
            <a:avLst/>
          </a:prstGeom>
          <a:noFill/>
          <a:ln w="12700">
            <a:noFill/>
            <a:miter lim="800000"/>
            <a:headEnd/>
            <a:tailEnd/>
          </a:ln>
        </p:spPr>
      </p:pic>
      <p:pic>
        <p:nvPicPr>
          <p:cNvPr id="1695783" name="Picture 39"/>
          <p:cNvPicPr>
            <a:picLocks noChangeArrowheads="1"/>
          </p:cNvPicPr>
          <p:nvPr/>
        </p:nvPicPr>
        <p:blipFill>
          <a:blip r:embed="rId5" cstate="print"/>
          <a:srcRect/>
          <a:stretch>
            <a:fillRect/>
          </a:stretch>
        </p:blipFill>
        <p:spPr bwMode="auto">
          <a:xfrm>
            <a:off x="4876800" y="5370513"/>
            <a:ext cx="381000" cy="336550"/>
          </a:xfrm>
          <a:prstGeom prst="rect">
            <a:avLst/>
          </a:prstGeom>
          <a:noFill/>
          <a:ln w="12700">
            <a:noFill/>
            <a:miter lim="800000"/>
            <a:headEnd/>
            <a:tailEnd/>
          </a:ln>
        </p:spPr>
      </p:pic>
      <p:pic>
        <p:nvPicPr>
          <p:cNvPr id="1695784" name="Picture 40"/>
          <p:cNvPicPr>
            <a:picLocks noChangeArrowheads="1"/>
          </p:cNvPicPr>
          <p:nvPr/>
        </p:nvPicPr>
        <p:blipFill>
          <a:blip r:embed="rId5" cstate="print"/>
          <a:srcRect/>
          <a:stretch>
            <a:fillRect/>
          </a:stretch>
        </p:blipFill>
        <p:spPr bwMode="auto">
          <a:xfrm>
            <a:off x="4419600" y="4684713"/>
            <a:ext cx="381000" cy="336550"/>
          </a:xfrm>
          <a:prstGeom prst="rect">
            <a:avLst/>
          </a:prstGeom>
          <a:noFill/>
          <a:ln w="12700">
            <a:noFill/>
            <a:miter lim="800000"/>
            <a:headEnd/>
            <a:tailEnd/>
          </a:ln>
        </p:spPr>
      </p:pic>
      <p:sp>
        <p:nvSpPr>
          <p:cNvPr id="89130" name="Line 41"/>
          <p:cNvSpPr>
            <a:spLocks noChangeShapeType="1"/>
          </p:cNvSpPr>
          <p:nvPr/>
        </p:nvSpPr>
        <p:spPr bwMode="auto">
          <a:xfrm>
            <a:off x="2743200" y="2398713"/>
            <a:ext cx="374650" cy="101600"/>
          </a:xfrm>
          <a:prstGeom prst="line">
            <a:avLst/>
          </a:prstGeom>
          <a:noFill/>
          <a:ln w="9525">
            <a:solidFill>
              <a:schemeClr val="tx1"/>
            </a:solidFill>
            <a:round/>
            <a:headEnd/>
            <a:tailEnd type="triangle" w="med" len="med"/>
          </a:ln>
        </p:spPr>
        <p:txBody>
          <a:bodyPr/>
          <a:lstStyle/>
          <a:p>
            <a:endParaRPr lang="es-ES"/>
          </a:p>
        </p:txBody>
      </p:sp>
      <p:sp>
        <p:nvSpPr>
          <p:cNvPr id="89131" name="Line 42"/>
          <p:cNvSpPr>
            <a:spLocks noChangeShapeType="1"/>
          </p:cNvSpPr>
          <p:nvPr/>
        </p:nvSpPr>
        <p:spPr bwMode="auto">
          <a:xfrm flipV="1">
            <a:off x="2730500" y="2767013"/>
            <a:ext cx="304800" cy="152400"/>
          </a:xfrm>
          <a:prstGeom prst="line">
            <a:avLst/>
          </a:prstGeom>
          <a:noFill/>
          <a:ln w="9525">
            <a:solidFill>
              <a:schemeClr val="tx1"/>
            </a:solidFill>
            <a:round/>
            <a:headEnd/>
            <a:tailEnd type="triangle" w="med" len="med"/>
          </a:ln>
        </p:spPr>
        <p:txBody>
          <a:bodyPr/>
          <a:lstStyle/>
          <a:p>
            <a:endParaRPr lang="es-ES"/>
          </a:p>
        </p:txBody>
      </p:sp>
      <p:sp>
        <p:nvSpPr>
          <p:cNvPr id="1695787" name="Line 43"/>
          <p:cNvSpPr>
            <a:spLocks noChangeShapeType="1"/>
          </p:cNvSpPr>
          <p:nvPr/>
        </p:nvSpPr>
        <p:spPr bwMode="auto">
          <a:xfrm>
            <a:off x="2771775" y="4983163"/>
            <a:ext cx="296863" cy="82550"/>
          </a:xfrm>
          <a:prstGeom prst="line">
            <a:avLst/>
          </a:prstGeom>
          <a:noFill/>
          <a:ln w="9525">
            <a:solidFill>
              <a:schemeClr val="tx1"/>
            </a:solidFill>
            <a:round/>
            <a:headEnd/>
            <a:tailEnd type="triangle" w="med" len="med"/>
          </a:ln>
        </p:spPr>
        <p:txBody>
          <a:bodyPr/>
          <a:lstStyle/>
          <a:p>
            <a:endParaRPr lang="es-ES"/>
          </a:p>
        </p:txBody>
      </p:sp>
      <p:sp>
        <p:nvSpPr>
          <p:cNvPr id="1695788" name="Line 44"/>
          <p:cNvSpPr>
            <a:spLocks noChangeShapeType="1"/>
          </p:cNvSpPr>
          <p:nvPr/>
        </p:nvSpPr>
        <p:spPr bwMode="auto">
          <a:xfrm flipV="1">
            <a:off x="2762250" y="5262563"/>
            <a:ext cx="304800" cy="152400"/>
          </a:xfrm>
          <a:prstGeom prst="line">
            <a:avLst/>
          </a:prstGeom>
          <a:noFill/>
          <a:ln w="9525">
            <a:solidFill>
              <a:schemeClr val="tx1"/>
            </a:solidFill>
            <a:round/>
            <a:headEnd/>
            <a:tailEnd type="triangle" w="med" len="med"/>
          </a:ln>
        </p:spPr>
        <p:txBody>
          <a:bodyPr/>
          <a:lstStyle/>
          <a:p>
            <a:endParaRPr lang="es-ES"/>
          </a:p>
        </p:txBody>
      </p:sp>
      <p:sp>
        <p:nvSpPr>
          <p:cNvPr id="1695789" name="Line 45"/>
          <p:cNvSpPr>
            <a:spLocks noChangeShapeType="1"/>
          </p:cNvSpPr>
          <p:nvPr/>
        </p:nvSpPr>
        <p:spPr bwMode="auto">
          <a:xfrm>
            <a:off x="2508250" y="4875213"/>
            <a:ext cx="984250" cy="138112"/>
          </a:xfrm>
          <a:prstGeom prst="line">
            <a:avLst/>
          </a:prstGeom>
          <a:noFill/>
          <a:ln w="25400">
            <a:solidFill>
              <a:srgbClr val="FF0000"/>
            </a:solidFill>
            <a:round/>
            <a:headEnd/>
            <a:tailEnd/>
          </a:ln>
        </p:spPr>
        <p:txBody>
          <a:bodyPr/>
          <a:lstStyle/>
          <a:p>
            <a:endParaRPr lang="es-ES"/>
          </a:p>
        </p:txBody>
      </p:sp>
      <p:sp>
        <p:nvSpPr>
          <p:cNvPr id="1695790" name="Line 46"/>
          <p:cNvSpPr>
            <a:spLocks noChangeShapeType="1"/>
          </p:cNvSpPr>
          <p:nvPr/>
        </p:nvSpPr>
        <p:spPr bwMode="auto">
          <a:xfrm flipV="1">
            <a:off x="3492500" y="4729163"/>
            <a:ext cx="1136650" cy="284162"/>
          </a:xfrm>
          <a:prstGeom prst="line">
            <a:avLst/>
          </a:prstGeom>
          <a:noFill/>
          <a:ln w="25400">
            <a:solidFill>
              <a:srgbClr val="FF0000"/>
            </a:solidFill>
            <a:round/>
            <a:headEnd/>
            <a:tailEnd/>
          </a:ln>
        </p:spPr>
        <p:txBody>
          <a:bodyPr/>
          <a:lstStyle/>
          <a:p>
            <a:endParaRPr lang="es-ES"/>
          </a:p>
        </p:txBody>
      </p:sp>
      <p:sp>
        <p:nvSpPr>
          <p:cNvPr id="1695791" name="Line 47"/>
          <p:cNvSpPr>
            <a:spLocks noChangeShapeType="1"/>
          </p:cNvSpPr>
          <p:nvPr/>
        </p:nvSpPr>
        <p:spPr bwMode="auto">
          <a:xfrm>
            <a:off x="4624388" y="4737100"/>
            <a:ext cx="1135062" cy="455613"/>
          </a:xfrm>
          <a:prstGeom prst="line">
            <a:avLst/>
          </a:prstGeom>
          <a:noFill/>
          <a:ln w="25400">
            <a:solidFill>
              <a:srgbClr val="FF0000"/>
            </a:solidFill>
            <a:round/>
            <a:headEnd/>
            <a:tailEnd/>
          </a:ln>
        </p:spPr>
        <p:txBody>
          <a:bodyPr/>
          <a:lstStyle/>
          <a:p>
            <a:endParaRPr lang="es-ES"/>
          </a:p>
        </p:txBody>
      </p:sp>
      <p:sp>
        <p:nvSpPr>
          <p:cNvPr id="1695792" name="Line 48"/>
          <p:cNvSpPr>
            <a:spLocks noChangeShapeType="1"/>
          </p:cNvSpPr>
          <p:nvPr/>
        </p:nvSpPr>
        <p:spPr bwMode="auto">
          <a:xfrm flipV="1">
            <a:off x="2590800" y="5373688"/>
            <a:ext cx="828675" cy="301625"/>
          </a:xfrm>
          <a:prstGeom prst="line">
            <a:avLst/>
          </a:prstGeom>
          <a:noFill/>
          <a:ln w="25400">
            <a:solidFill>
              <a:srgbClr val="FF0000"/>
            </a:solidFill>
            <a:round/>
            <a:headEnd/>
            <a:tailEnd/>
          </a:ln>
        </p:spPr>
        <p:txBody>
          <a:bodyPr/>
          <a:lstStyle/>
          <a:p>
            <a:endParaRPr lang="es-ES"/>
          </a:p>
        </p:txBody>
      </p:sp>
      <p:sp>
        <p:nvSpPr>
          <p:cNvPr id="1695793" name="Line 49"/>
          <p:cNvSpPr>
            <a:spLocks noChangeShapeType="1"/>
          </p:cNvSpPr>
          <p:nvPr/>
        </p:nvSpPr>
        <p:spPr bwMode="auto">
          <a:xfrm>
            <a:off x="3419475" y="5373688"/>
            <a:ext cx="936625" cy="225425"/>
          </a:xfrm>
          <a:prstGeom prst="line">
            <a:avLst/>
          </a:prstGeom>
          <a:noFill/>
          <a:ln w="25400">
            <a:solidFill>
              <a:srgbClr val="FF0000"/>
            </a:solidFill>
            <a:round/>
            <a:headEnd/>
            <a:tailEnd/>
          </a:ln>
        </p:spPr>
        <p:txBody>
          <a:bodyPr/>
          <a:lstStyle/>
          <a:p>
            <a:endParaRPr lang="es-ES"/>
          </a:p>
        </p:txBody>
      </p:sp>
      <p:sp>
        <p:nvSpPr>
          <p:cNvPr id="1695794" name="Line 50"/>
          <p:cNvSpPr>
            <a:spLocks noChangeShapeType="1"/>
          </p:cNvSpPr>
          <p:nvPr/>
        </p:nvSpPr>
        <p:spPr bwMode="auto">
          <a:xfrm>
            <a:off x="4349750" y="5605463"/>
            <a:ext cx="717550" cy="44450"/>
          </a:xfrm>
          <a:prstGeom prst="line">
            <a:avLst/>
          </a:prstGeom>
          <a:noFill/>
          <a:ln w="25400">
            <a:solidFill>
              <a:srgbClr val="FF0000"/>
            </a:solidFill>
            <a:round/>
            <a:headEnd/>
            <a:tailEnd/>
          </a:ln>
        </p:spPr>
        <p:txBody>
          <a:bodyPr/>
          <a:lstStyle/>
          <a:p>
            <a:endParaRPr lang="es-ES"/>
          </a:p>
        </p:txBody>
      </p:sp>
      <p:sp>
        <p:nvSpPr>
          <p:cNvPr id="1695795" name="Line 51"/>
          <p:cNvSpPr>
            <a:spLocks noChangeShapeType="1"/>
          </p:cNvSpPr>
          <p:nvPr/>
        </p:nvSpPr>
        <p:spPr bwMode="auto">
          <a:xfrm flipV="1">
            <a:off x="5067300" y="5445125"/>
            <a:ext cx="584200" cy="211138"/>
          </a:xfrm>
          <a:prstGeom prst="line">
            <a:avLst/>
          </a:prstGeom>
          <a:noFill/>
          <a:ln w="25400">
            <a:solidFill>
              <a:srgbClr val="FF0000"/>
            </a:solidFill>
            <a:round/>
            <a:headEnd/>
            <a:tailEnd/>
          </a:ln>
        </p:spPr>
        <p:txBody>
          <a:bodyPr/>
          <a:lstStyle/>
          <a:p>
            <a:endParaRPr lang="es-ES"/>
          </a:p>
        </p:txBody>
      </p:sp>
      <p:sp>
        <p:nvSpPr>
          <p:cNvPr id="1695796" name="Line 52"/>
          <p:cNvSpPr>
            <a:spLocks noChangeShapeType="1"/>
          </p:cNvSpPr>
          <p:nvPr/>
        </p:nvSpPr>
        <p:spPr bwMode="auto">
          <a:xfrm>
            <a:off x="5759450" y="5199063"/>
            <a:ext cx="908050" cy="12700"/>
          </a:xfrm>
          <a:prstGeom prst="line">
            <a:avLst/>
          </a:prstGeom>
          <a:noFill/>
          <a:ln w="25400">
            <a:solidFill>
              <a:srgbClr val="FF0000"/>
            </a:solidFill>
            <a:round/>
            <a:headEnd/>
            <a:tailEnd/>
          </a:ln>
        </p:spPr>
        <p:txBody>
          <a:bodyPr/>
          <a:lstStyle/>
          <a:p>
            <a:endParaRPr lang="es-ES"/>
          </a:p>
        </p:txBody>
      </p:sp>
      <p:sp>
        <p:nvSpPr>
          <p:cNvPr id="1695797" name="Line 53"/>
          <p:cNvSpPr>
            <a:spLocks noChangeShapeType="1"/>
          </p:cNvSpPr>
          <p:nvPr/>
        </p:nvSpPr>
        <p:spPr bwMode="auto">
          <a:xfrm>
            <a:off x="5626100" y="5445125"/>
            <a:ext cx="927100" cy="0"/>
          </a:xfrm>
          <a:prstGeom prst="line">
            <a:avLst/>
          </a:prstGeom>
          <a:noFill/>
          <a:ln w="25400">
            <a:solidFill>
              <a:srgbClr val="FF0000"/>
            </a:solidFill>
            <a:round/>
            <a:headEnd/>
            <a:tailEnd/>
          </a:ln>
        </p:spPr>
        <p:txBody>
          <a:bodyPr/>
          <a:lstStyle/>
          <a:p>
            <a:endParaRPr lang="es-ES"/>
          </a:p>
        </p:txBody>
      </p:sp>
      <p:pic>
        <p:nvPicPr>
          <p:cNvPr id="1695798" name="Picture 54"/>
          <p:cNvPicPr>
            <a:picLocks noChangeArrowheads="1"/>
          </p:cNvPicPr>
          <p:nvPr/>
        </p:nvPicPr>
        <p:blipFill>
          <a:blip r:embed="rId4" cstate="print"/>
          <a:srcRect/>
          <a:stretch>
            <a:fillRect/>
          </a:stretch>
        </p:blipFill>
        <p:spPr bwMode="auto">
          <a:xfrm>
            <a:off x="1976438" y="4760913"/>
            <a:ext cx="703262" cy="533400"/>
          </a:xfrm>
          <a:prstGeom prst="rect">
            <a:avLst/>
          </a:prstGeom>
          <a:noFill/>
          <a:ln w="12700">
            <a:noFill/>
            <a:miter lim="800000"/>
            <a:headEnd/>
            <a:tailEnd/>
          </a:ln>
        </p:spPr>
      </p:pic>
      <p:pic>
        <p:nvPicPr>
          <p:cNvPr id="1695799" name="Picture 55"/>
          <p:cNvPicPr>
            <a:picLocks noChangeArrowheads="1"/>
          </p:cNvPicPr>
          <p:nvPr/>
        </p:nvPicPr>
        <p:blipFill>
          <a:blip r:embed="rId4" cstate="print"/>
          <a:srcRect/>
          <a:stretch>
            <a:fillRect/>
          </a:stretch>
        </p:blipFill>
        <p:spPr bwMode="auto">
          <a:xfrm>
            <a:off x="2035175" y="5446713"/>
            <a:ext cx="703263" cy="533400"/>
          </a:xfrm>
          <a:prstGeom prst="rect">
            <a:avLst/>
          </a:prstGeom>
          <a:noFill/>
          <a:ln w="12700">
            <a:noFill/>
            <a:miter lim="800000"/>
            <a:headEnd/>
            <a:tailEnd/>
          </a:ln>
        </p:spPr>
      </p:pic>
      <p:pic>
        <p:nvPicPr>
          <p:cNvPr id="1695800" name="Picture 56"/>
          <p:cNvPicPr>
            <a:picLocks noChangeArrowheads="1"/>
          </p:cNvPicPr>
          <p:nvPr/>
        </p:nvPicPr>
        <p:blipFill>
          <a:blip r:embed="rId4" cstate="print"/>
          <a:srcRect/>
          <a:stretch>
            <a:fillRect/>
          </a:stretch>
        </p:blipFill>
        <p:spPr bwMode="auto">
          <a:xfrm>
            <a:off x="6454775" y="5065713"/>
            <a:ext cx="703263" cy="533400"/>
          </a:xfrm>
          <a:prstGeom prst="rect">
            <a:avLst/>
          </a:prstGeom>
          <a:noFill/>
          <a:ln w="12700">
            <a:noFill/>
            <a:miter lim="800000"/>
            <a:headEnd/>
            <a:tailEnd/>
          </a:ln>
        </p:spPr>
      </p:pic>
      <p:sp>
        <p:nvSpPr>
          <p:cNvPr id="89146" name="Text Box 57"/>
          <p:cNvSpPr txBox="1">
            <a:spLocks noChangeArrowheads="1"/>
          </p:cNvSpPr>
          <p:nvPr/>
        </p:nvSpPr>
        <p:spPr bwMode="auto">
          <a:xfrm>
            <a:off x="779463" y="1509713"/>
            <a:ext cx="1301750" cy="366712"/>
          </a:xfrm>
          <a:prstGeom prst="rect">
            <a:avLst/>
          </a:prstGeom>
          <a:noFill/>
          <a:ln w="9525">
            <a:noFill/>
            <a:miter lim="800000"/>
            <a:headEnd/>
            <a:tailEnd/>
          </a:ln>
        </p:spPr>
        <p:txBody>
          <a:bodyPr wrap="none">
            <a:spAutoFit/>
          </a:bodyPr>
          <a:lstStyle/>
          <a:p>
            <a:pPr algn="ctr"/>
            <a:r>
              <a:rPr lang="es-ES" sz="1800" b="1"/>
              <a:t>Problema:</a:t>
            </a:r>
          </a:p>
        </p:txBody>
      </p:sp>
      <p:sp>
        <p:nvSpPr>
          <p:cNvPr id="1695802" name="Text Box 58"/>
          <p:cNvSpPr txBox="1">
            <a:spLocks noChangeArrowheads="1"/>
          </p:cNvSpPr>
          <p:nvPr/>
        </p:nvSpPr>
        <p:spPr bwMode="auto">
          <a:xfrm>
            <a:off x="552450" y="4024313"/>
            <a:ext cx="1784350" cy="366712"/>
          </a:xfrm>
          <a:prstGeom prst="rect">
            <a:avLst/>
          </a:prstGeom>
          <a:noFill/>
          <a:ln w="9525">
            <a:noFill/>
            <a:miter lim="800000"/>
            <a:headEnd/>
            <a:tailEnd/>
          </a:ln>
        </p:spPr>
        <p:txBody>
          <a:bodyPr wrap="none">
            <a:spAutoFit/>
          </a:bodyPr>
          <a:lstStyle/>
          <a:p>
            <a:pPr algn="ctr"/>
            <a:r>
              <a:rPr lang="es-ES" sz="1800" b="1"/>
              <a:t>Solución ATM:</a:t>
            </a:r>
          </a:p>
        </p:txBody>
      </p:sp>
      <p:sp>
        <p:nvSpPr>
          <p:cNvPr id="89148" name="Text Box 59"/>
          <p:cNvSpPr txBox="1">
            <a:spLocks noChangeArrowheads="1"/>
          </p:cNvSpPr>
          <p:nvPr/>
        </p:nvSpPr>
        <p:spPr bwMode="auto">
          <a:xfrm>
            <a:off x="3492500" y="1412875"/>
            <a:ext cx="2378075" cy="304800"/>
          </a:xfrm>
          <a:prstGeom prst="rect">
            <a:avLst/>
          </a:prstGeom>
          <a:noFill/>
          <a:ln w="9525">
            <a:noFill/>
            <a:miter lim="800000"/>
            <a:headEnd/>
            <a:tailEnd/>
          </a:ln>
        </p:spPr>
        <p:txBody>
          <a:bodyPr wrap="none">
            <a:spAutoFit/>
          </a:bodyPr>
          <a:lstStyle/>
          <a:p>
            <a:pPr algn="ctr"/>
            <a:r>
              <a:rPr lang="es-ES" sz="1400" b="1"/>
              <a:t>Enlaces de alta capacidad</a:t>
            </a:r>
          </a:p>
        </p:txBody>
      </p:sp>
      <p:sp>
        <p:nvSpPr>
          <p:cNvPr id="89149" name="Line 60"/>
          <p:cNvSpPr>
            <a:spLocks noChangeShapeType="1"/>
          </p:cNvSpPr>
          <p:nvPr/>
        </p:nvSpPr>
        <p:spPr bwMode="auto">
          <a:xfrm>
            <a:off x="3995738" y="1773238"/>
            <a:ext cx="0" cy="647700"/>
          </a:xfrm>
          <a:prstGeom prst="line">
            <a:avLst/>
          </a:prstGeom>
          <a:noFill/>
          <a:ln w="9525">
            <a:solidFill>
              <a:schemeClr val="tx1"/>
            </a:solidFill>
            <a:round/>
            <a:headEnd/>
            <a:tailEnd type="triangle" w="med" len="med"/>
          </a:ln>
        </p:spPr>
        <p:txBody>
          <a:bodyPr/>
          <a:lstStyle/>
          <a:p>
            <a:endParaRPr lang="es-ES"/>
          </a:p>
        </p:txBody>
      </p:sp>
      <p:sp>
        <p:nvSpPr>
          <p:cNvPr id="89150" name="Line 61"/>
          <p:cNvSpPr>
            <a:spLocks noChangeShapeType="1"/>
          </p:cNvSpPr>
          <p:nvPr/>
        </p:nvSpPr>
        <p:spPr bwMode="auto">
          <a:xfrm>
            <a:off x="5148263" y="1773238"/>
            <a:ext cx="0" cy="647700"/>
          </a:xfrm>
          <a:prstGeom prst="line">
            <a:avLst/>
          </a:prstGeom>
          <a:noFill/>
          <a:ln w="9525">
            <a:solidFill>
              <a:schemeClr val="tx1"/>
            </a:solidFill>
            <a:round/>
            <a:headEnd/>
            <a:tailEnd type="triangle" w="med" len="med"/>
          </a:ln>
        </p:spPr>
        <p:txBody>
          <a:bodyPr/>
          <a:lstStyle/>
          <a:p>
            <a:endParaRPr lang="es-ES"/>
          </a:p>
        </p:txBody>
      </p:sp>
      <p:sp>
        <p:nvSpPr>
          <p:cNvPr id="89151" name="Text Box 62"/>
          <p:cNvSpPr txBox="1">
            <a:spLocks noChangeArrowheads="1"/>
          </p:cNvSpPr>
          <p:nvPr/>
        </p:nvSpPr>
        <p:spPr bwMode="auto">
          <a:xfrm>
            <a:off x="3492500" y="3484563"/>
            <a:ext cx="2427288" cy="304800"/>
          </a:xfrm>
          <a:prstGeom prst="rect">
            <a:avLst/>
          </a:prstGeom>
          <a:noFill/>
          <a:ln w="9525">
            <a:noFill/>
            <a:miter lim="800000"/>
            <a:headEnd/>
            <a:tailEnd/>
          </a:ln>
        </p:spPr>
        <p:txBody>
          <a:bodyPr wrap="none">
            <a:spAutoFit/>
          </a:bodyPr>
          <a:lstStyle/>
          <a:p>
            <a:pPr algn="ctr"/>
            <a:r>
              <a:rPr lang="es-ES" sz="1400" b="1"/>
              <a:t>Enlaces de baja capacidad</a:t>
            </a:r>
          </a:p>
        </p:txBody>
      </p:sp>
      <p:sp>
        <p:nvSpPr>
          <p:cNvPr id="89152" name="Line 63"/>
          <p:cNvSpPr>
            <a:spLocks noChangeShapeType="1"/>
          </p:cNvSpPr>
          <p:nvPr/>
        </p:nvSpPr>
        <p:spPr bwMode="auto">
          <a:xfrm flipV="1">
            <a:off x="3995738" y="2997200"/>
            <a:ext cx="0" cy="503238"/>
          </a:xfrm>
          <a:prstGeom prst="line">
            <a:avLst/>
          </a:prstGeom>
          <a:noFill/>
          <a:ln w="9525">
            <a:solidFill>
              <a:schemeClr val="tx1"/>
            </a:solidFill>
            <a:round/>
            <a:headEnd/>
            <a:tailEnd type="triangle" w="med" len="med"/>
          </a:ln>
        </p:spPr>
        <p:txBody>
          <a:bodyPr/>
          <a:lstStyle/>
          <a:p>
            <a:endParaRPr lang="es-ES"/>
          </a:p>
        </p:txBody>
      </p:sp>
      <p:sp>
        <p:nvSpPr>
          <p:cNvPr id="89153" name="Line 64"/>
          <p:cNvSpPr>
            <a:spLocks noChangeShapeType="1"/>
          </p:cNvSpPr>
          <p:nvPr/>
        </p:nvSpPr>
        <p:spPr bwMode="auto">
          <a:xfrm flipV="1">
            <a:off x="4716463" y="3068638"/>
            <a:ext cx="0" cy="431800"/>
          </a:xfrm>
          <a:prstGeom prst="line">
            <a:avLst/>
          </a:prstGeom>
          <a:noFill/>
          <a:ln w="9525">
            <a:solidFill>
              <a:schemeClr val="tx1"/>
            </a:solidFill>
            <a:round/>
            <a:headEnd/>
            <a:tailEnd type="triangle" w="med" len="med"/>
          </a:ln>
        </p:spPr>
        <p:txBody>
          <a:bodyPr/>
          <a:lstStyle/>
          <a:p>
            <a:endParaRPr lang="es-ES"/>
          </a:p>
        </p:txBody>
      </p:sp>
      <p:sp>
        <p:nvSpPr>
          <p:cNvPr id="89154" name="Line 65"/>
          <p:cNvSpPr>
            <a:spLocks noChangeShapeType="1"/>
          </p:cNvSpPr>
          <p:nvPr/>
        </p:nvSpPr>
        <p:spPr bwMode="auto">
          <a:xfrm flipV="1">
            <a:off x="5364163" y="2997200"/>
            <a:ext cx="0" cy="503238"/>
          </a:xfrm>
          <a:prstGeom prst="line">
            <a:avLst/>
          </a:prstGeom>
          <a:noFill/>
          <a:ln w="9525">
            <a:solidFill>
              <a:schemeClr val="tx1"/>
            </a:solidFill>
            <a:round/>
            <a:headEnd/>
            <a:tailEnd type="triangle" w="med" len="med"/>
          </a:ln>
        </p:spPr>
        <p:txBody>
          <a:bodyPr/>
          <a:lstStyle/>
          <a:p>
            <a:endParaRPr lang="es-ES"/>
          </a:p>
        </p:txBody>
      </p:sp>
      <p:sp>
        <p:nvSpPr>
          <p:cNvPr id="89155" name="Text Box 66"/>
          <p:cNvSpPr txBox="1">
            <a:spLocks noChangeArrowheads="1"/>
          </p:cNvSpPr>
          <p:nvPr/>
        </p:nvSpPr>
        <p:spPr bwMode="auto">
          <a:xfrm>
            <a:off x="6165850" y="1341438"/>
            <a:ext cx="2654300" cy="1155700"/>
          </a:xfrm>
          <a:prstGeom prst="rect">
            <a:avLst/>
          </a:prstGeom>
          <a:noFill/>
          <a:ln w="9525">
            <a:noFill/>
            <a:miter lim="800000"/>
            <a:headEnd/>
            <a:tailEnd/>
          </a:ln>
        </p:spPr>
        <p:txBody>
          <a:bodyPr>
            <a:spAutoFit/>
          </a:bodyPr>
          <a:lstStyle/>
          <a:p>
            <a:pPr algn="ctr"/>
            <a:r>
              <a:rPr lang="es-ES" sz="1400" b="1"/>
              <a:t>El ISP no puede controlar en X que solo vaya por la ruta  de alta capacidad el tráfico dirigido a C desde A y no el de B</a:t>
            </a:r>
          </a:p>
        </p:txBody>
      </p:sp>
      <p:sp>
        <p:nvSpPr>
          <p:cNvPr id="89156" name="Text Box 67"/>
          <p:cNvSpPr txBox="1">
            <a:spLocks noChangeArrowheads="1"/>
          </p:cNvSpPr>
          <p:nvPr/>
        </p:nvSpPr>
        <p:spPr bwMode="auto">
          <a:xfrm>
            <a:off x="2195513" y="2349500"/>
            <a:ext cx="201612" cy="247650"/>
          </a:xfrm>
          <a:prstGeom prst="rect">
            <a:avLst/>
          </a:prstGeom>
          <a:solidFill>
            <a:schemeClr val="bg1"/>
          </a:solidFill>
          <a:ln w="9525">
            <a:noFill/>
            <a:miter lim="800000"/>
            <a:headEnd/>
            <a:tailEnd/>
          </a:ln>
        </p:spPr>
        <p:txBody>
          <a:bodyPr wrap="none" lIns="36000" tIns="18000" rIns="36000" bIns="18000">
            <a:spAutoFit/>
          </a:bodyPr>
          <a:lstStyle/>
          <a:p>
            <a:pPr algn="ctr"/>
            <a:r>
              <a:rPr lang="es-ES" sz="1400" b="1"/>
              <a:t>A</a:t>
            </a:r>
          </a:p>
        </p:txBody>
      </p:sp>
      <p:sp>
        <p:nvSpPr>
          <p:cNvPr id="89157" name="Text Box 68"/>
          <p:cNvSpPr txBox="1">
            <a:spLocks noChangeArrowheads="1"/>
          </p:cNvSpPr>
          <p:nvPr/>
        </p:nvSpPr>
        <p:spPr bwMode="auto">
          <a:xfrm>
            <a:off x="2268538" y="3036888"/>
            <a:ext cx="201612" cy="247650"/>
          </a:xfrm>
          <a:prstGeom prst="rect">
            <a:avLst/>
          </a:prstGeom>
          <a:solidFill>
            <a:schemeClr val="bg1"/>
          </a:solidFill>
          <a:ln w="9525">
            <a:noFill/>
            <a:miter lim="800000"/>
            <a:headEnd/>
            <a:tailEnd/>
          </a:ln>
        </p:spPr>
        <p:txBody>
          <a:bodyPr wrap="none" lIns="36000" tIns="18000" rIns="36000" bIns="18000">
            <a:spAutoFit/>
          </a:bodyPr>
          <a:lstStyle/>
          <a:p>
            <a:pPr algn="ctr"/>
            <a:r>
              <a:rPr lang="es-ES" sz="1400" b="1"/>
              <a:t>B</a:t>
            </a:r>
          </a:p>
        </p:txBody>
      </p:sp>
      <p:sp>
        <p:nvSpPr>
          <p:cNvPr id="89158" name="Text Box 69"/>
          <p:cNvSpPr txBox="1">
            <a:spLocks noChangeArrowheads="1"/>
          </p:cNvSpPr>
          <p:nvPr/>
        </p:nvSpPr>
        <p:spPr bwMode="auto">
          <a:xfrm>
            <a:off x="3348038" y="2676525"/>
            <a:ext cx="192087" cy="247650"/>
          </a:xfrm>
          <a:prstGeom prst="rect">
            <a:avLst/>
          </a:prstGeom>
          <a:solidFill>
            <a:schemeClr val="bg1"/>
          </a:solidFill>
          <a:ln w="9525">
            <a:noFill/>
            <a:miter lim="800000"/>
            <a:headEnd/>
            <a:tailEnd/>
          </a:ln>
        </p:spPr>
        <p:txBody>
          <a:bodyPr wrap="none" lIns="36000" tIns="18000" rIns="36000" bIns="18000">
            <a:spAutoFit/>
          </a:bodyPr>
          <a:lstStyle/>
          <a:p>
            <a:pPr algn="ctr"/>
            <a:r>
              <a:rPr lang="es-ES" sz="1400" b="1"/>
              <a:t>X</a:t>
            </a:r>
          </a:p>
        </p:txBody>
      </p:sp>
      <p:sp>
        <p:nvSpPr>
          <p:cNvPr id="1695814" name="Text Box 70"/>
          <p:cNvSpPr txBox="1">
            <a:spLocks noChangeArrowheads="1"/>
          </p:cNvSpPr>
          <p:nvPr/>
        </p:nvSpPr>
        <p:spPr bwMode="auto">
          <a:xfrm>
            <a:off x="2195513" y="4870450"/>
            <a:ext cx="201612" cy="247650"/>
          </a:xfrm>
          <a:prstGeom prst="rect">
            <a:avLst/>
          </a:prstGeom>
          <a:solidFill>
            <a:schemeClr val="bg1"/>
          </a:solidFill>
          <a:ln w="9525">
            <a:noFill/>
            <a:miter lim="800000"/>
            <a:headEnd/>
            <a:tailEnd/>
          </a:ln>
        </p:spPr>
        <p:txBody>
          <a:bodyPr wrap="none" lIns="36000" tIns="18000" rIns="36000" bIns="18000">
            <a:spAutoFit/>
          </a:bodyPr>
          <a:lstStyle/>
          <a:p>
            <a:pPr algn="ctr"/>
            <a:r>
              <a:rPr lang="es-ES" sz="1400" b="1"/>
              <a:t>A</a:t>
            </a:r>
          </a:p>
        </p:txBody>
      </p:sp>
      <p:sp>
        <p:nvSpPr>
          <p:cNvPr id="1695815" name="Text Box 71"/>
          <p:cNvSpPr txBox="1">
            <a:spLocks noChangeArrowheads="1"/>
          </p:cNvSpPr>
          <p:nvPr/>
        </p:nvSpPr>
        <p:spPr bwMode="auto">
          <a:xfrm>
            <a:off x="2268538" y="5557838"/>
            <a:ext cx="201612" cy="247650"/>
          </a:xfrm>
          <a:prstGeom prst="rect">
            <a:avLst/>
          </a:prstGeom>
          <a:solidFill>
            <a:schemeClr val="bg1"/>
          </a:solidFill>
          <a:ln w="9525">
            <a:noFill/>
            <a:miter lim="800000"/>
            <a:headEnd/>
            <a:tailEnd/>
          </a:ln>
        </p:spPr>
        <p:txBody>
          <a:bodyPr wrap="none" lIns="36000" tIns="18000" rIns="36000" bIns="18000">
            <a:spAutoFit/>
          </a:bodyPr>
          <a:lstStyle/>
          <a:p>
            <a:pPr algn="ctr"/>
            <a:r>
              <a:rPr lang="es-ES" sz="1400" b="1"/>
              <a:t>B</a:t>
            </a:r>
          </a:p>
        </p:txBody>
      </p:sp>
      <p:sp>
        <p:nvSpPr>
          <p:cNvPr id="1695816" name="Text Box 72"/>
          <p:cNvSpPr txBox="1">
            <a:spLocks noChangeArrowheads="1"/>
          </p:cNvSpPr>
          <p:nvPr/>
        </p:nvSpPr>
        <p:spPr bwMode="auto">
          <a:xfrm>
            <a:off x="3367088" y="5084763"/>
            <a:ext cx="192087" cy="247650"/>
          </a:xfrm>
          <a:prstGeom prst="rect">
            <a:avLst/>
          </a:prstGeom>
          <a:solidFill>
            <a:schemeClr val="bg1"/>
          </a:solidFill>
          <a:ln w="9525">
            <a:noFill/>
            <a:miter lim="800000"/>
            <a:headEnd/>
            <a:tailEnd/>
          </a:ln>
        </p:spPr>
        <p:txBody>
          <a:bodyPr wrap="none" lIns="36000" tIns="18000" rIns="36000" bIns="18000">
            <a:spAutoFit/>
          </a:bodyPr>
          <a:lstStyle/>
          <a:p>
            <a:pPr algn="ctr"/>
            <a:r>
              <a:rPr lang="es-ES" sz="1400" b="1"/>
              <a:t>X</a:t>
            </a:r>
          </a:p>
        </p:txBody>
      </p:sp>
      <p:sp>
        <p:nvSpPr>
          <p:cNvPr id="89162" name="Text Box 73"/>
          <p:cNvSpPr txBox="1">
            <a:spLocks noChangeArrowheads="1"/>
          </p:cNvSpPr>
          <p:nvPr/>
        </p:nvSpPr>
        <p:spPr bwMode="auto">
          <a:xfrm>
            <a:off x="6675438" y="2636838"/>
            <a:ext cx="201612" cy="247650"/>
          </a:xfrm>
          <a:prstGeom prst="rect">
            <a:avLst/>
          </a:prstGeom>
          <a:solidFill>
            <a:schemeClr val="bg1"/>
          </a:solidFill>
          <a:ln w="9525">
            <a:noFill/>
            <a:miter lim="800000"/>
            <a:headEnd/>
            <a:tailEnd/>
          </a:ln>
        </p:spPr>
        <p:txBody>
          <a:bodyPr wrap="none" lIns="36000" tIns="18000" rIns="36000" bIns="18000">
            <a:spAutoFit/>
          </a:bodyPr>
          <a:lstStyle/>
          <a:p>
            <a:pPr algn="ctr"/>
            <a:r>
              <a:rPr lang="es-ES" sz="1400" b="1"/>
              <a:t>C</a:t>
            </a:r>
          </a:p>
        </p:txBody>
      </p:sp>
      <p:sp>
        <p:nvSpPr>
          <p:cNvPr id="1695818" name="Text Box 74"/>
          <p:cNvSpPr txBox="1">
            <a:spLocks noChangeArrowheads="1"/>
          </p:cNvSpPr>
          <p:nvPr/>
        </p:nvSpPr>
        <p:spPr bwMode="auto">
          <a:xfrm>
            <a:off x="6732588" y="5157788"/>
            <a:ext cx="201612" cy="247650"/>
          </a:xfrm>
          <a:prstGeom prst="rect">
            <a:avLst/>
          </a:prstGeom>
          <a:solidFill>
            <a:schemeClr val="bg1"/>
          </a:solidFill>
          <a:ln w="9525">
            <a:noFill/>
            <a:miter lim="800000"/>
            <a:headEnd/>
            <a:tailEnd/>
          </a:ln>
        </p:spPr>
        <p:txBody>
          <a:bodyPr wrap="none" lIns="36000" tIns="18000" rIns="36000" bIns="18000">
            <a:spAutoFit/>
          </a:bodyPr>
          <a:lstStyle/>
          <a:p>
            <a:pPr algn="ctr"/>
            <a:r>
              <a:rPr lang="es-ES" sz="1400" b="1"/>
              <a:t>C</a:t>
            </a:r>
          </a:p>
        </p:txBody>
      </p:sp>
      <p:sp>
        <p:nvSpPr>
          <p:cNvPr id="1695819" name="Text Box 75"/>
          <p:cNvSpPr txBox="1">
            <a:spLocks noChangeArrowheads="1"/>
          </p:cNvSpPr>
          <p:nvPr/>
        </p:nvSpPr>
        <p:spPr bwMode="auto">
          <a:xfrm>
            <a:off x="4140200" y="5013325"/>
            <a:ext cx="1041400" cy="431800"/>
          </a:xfrm>
          <a:prstGeom prst="rect">
            <a:avLst/>
          </a:prstGeom>
          <a:noFill/>
          <a:ln w="9525">
            <a:noFill/>
            <a:miter lim="800000"/>
            <a:headEnd/>
            <a:tailEnd/>
          </a:ln>
        </p:spPr>
        <p:txBody>
          <a:bodyPr>
            <a:spAutoFit/>
          </a:bodyPr>
          <a:lstStyle/>
          <a:p>
            <a:pPr algn="ctr">
              <a:lnSpc>
                <a:spcPct val="80000"/>
              </a:lnSpc>
            </a:pPr>
            <a:r>
              <a:rPr lang="es-ES" sz="1400" b="1"/>
              <a:t>Backbone del ISP</a:t>
            </a:r>
          </a:p>
        </p:txBody>
      </p:sp>
      <p:sp>
        <p:nvSpPr>
          <p:cNvPr id="1695820" name="Text Box 76"/>
          <p:cNvSpPr txBox="1">
            <a:spLocks noChangeArrowheads="1"/>
          </p:cNvSpPr>
          <p:nvPr/>
        </p:nvSpPr>
        <p:spPr bwMode="auto">
          <a:xfrm>
            <a:off x="6156325" y="3854450"/>
            <a:ext cx="2232025" cy="942975"/>
          </a:xfrm>
          <a:prstGeom prst="rect">
            <a:avLst/>
          </a:prstGeom>
          <a:noFill/>
          <a:ln w="9525">
            <a:noFill/>
            <a:miter lim="800000"/>
            <a:headEnd/>
            <a:tailEnd/>
          </a:ln>
        </p:spPr>
        <p:txBody>
          <a:bodyPr>
            <a:spAutoFit/>
          </a:bodyPr>
          <a:lstStyle/>
          <a:p>
            <a:pPr algn="ctr"/>
            <a:r>
              <a:rPr lang="es-ES" sz="1400" b="1"/>
              <a:t>Al crear diferentes PVCs el ISP puede separar fácilmente el tráfico de A del de B</a:t>
            </a:r>
          </a:p>
        </p:txBody>
      </p:sp>
      <p:sp>
        <p:nvSpPr>
          <p:cNvPr id="1695821" name="Text Box 77"/>
          <p:cNvSpPr txBox="1">
            <a:spLocks noChangeArrowheads="1"/>
          </p:cNvSpPr>
          <p:nvPr/>
        </p:nvSpPr>
        <p:spPr bwMode="auto">
          <a:xfrm>
            <a:off x="6227763" y="5661025"/>
            <a:ext cx="2293937" cy="730250"/>
          </a:xfrm>
          <a:prstGeom prst="rect">
            <a:avLst/>
          </a:prstGeom>
          <a:noFill/>
          <a:ln w="9525">
            <a:noFill/>
            <a:miter lim="800000"/>
            <a:headEnd/>
            <a:tailEnd/>
          </a:ln>
        </p:spPr>
        <p:txBody>
          <a:bodyPr>
            <a:spAutoFit/>
          </a:bodyPr>
          <a:lstStyle/>
          <a:p>
            <a:pPr algn="ctr"/>
            <a:r>
              <a:rPr lang="es-ES" sz="1400" b="1"/>
              <a:t>Este es un ejemplo de lo que se denomina ‘Ingeniería de Tráfico’</a:t>
            </a:r>
          </a:p>
        </p:txBody>
      </p:sp>
      <p:sp>
        <p:nvSpPr>
          <p:cNvPr id="1695822" name="Text Box 78"/>
          <p:cNvSpPr txBox="1">
            <a:spLocks noChangeArrowheads="1"/>
          </p:cNvSpPr>
          <p:nvPr/>
        </p:nvSpPr>
        <p:spPr bwMode="auto">
          <a:xfrm>
            <a:off x="3635375" y="4203700"/>
            <a:ext cx="915988" cy="304800"/>
          </a:xfrm>
          <a:prstGeom prst="rect">
            <a:avLst/>
          </a:prstGeom>
          <a:noFill/>
          <a:ln w="9525">
            <a:noFill/>
            <a:miter lim="800000"/>
            <a:headEnd/>
            <a:tailEnd/>
          </a:ln>
        </p:spPr>
        <p:txBody>
          <a:bodyPr wrap="none">
            <a:spAutoFit/>
          </a:bodyPr>
          <a:lstStyle/>
          <a:p>
            <a:pPr algn="ctr"/>
            <a:r>
              <a:rPr lang="es-ES" sz="1400" b="1"/>
              <a:t>PVC A-C</a:t>
            </a:r>
          </a:p>
        </p:txBody>
      </p:sp>
      <p:sp>
        <p:nvSpPr>
          <p:cNvPr id="1695823" name="Line 79"/>
          <p:cNvSpPr>
            <a:spLocks noChangeShapeType="1"/>
          </p:cNvSpPr>
          <p:nvPr/>
        </p:nvSpPr>
        <p:spPr bwMode="auto">
          <a:xfrm>
            <a:off x="3922713" y="4508500"/>
            <a:ext cx="0" cy="360363"/>
          </a:xfrm>
          <a:prstGeom prst="line">
            <a:avLst/>
          </a:prstGeom>
          <a:noFill/>
          <a:ln w="9525">
            <a:solidFill>
              <a:schemeClr val="tx1"/>
            </a:solidFill>
            <a:round/>
            <a:headEnd/>
            <a:tailEnd type="triangle" w="med" len="med"/>
          </a:ln>
        </p:spPr>
        <p:txBody>
          <a:bodyPr/>
          <a:lstStyle/>
          <a:p>
            <a:endParaRPr lang="es-ES"/>
          </a:p>
        </p:txBody>
      </p:sp>
      <p:sp>
        <p:nvSpPr>
          <p:cNvPr id="1695824" name="Text Box 80"/>
          <p:cNvSpPr txBox="1">
            <a:spLocks noChangeArrowheads="1"/>
          </p:cNvSpPr>
          <p:nvPr/>
        </p:nvSpPr>
        <p:spPr bwMode="auto">
          <a:xfrm>
            <a:off x="3635375" y="5876925"/>
            <a:ext cx="915988" cy="304800"/>
          </a:xfrm>
          <a:prstGeom prst="rect">
            <a:avLst/>
          </a:prstGeom>
          <a:noFill/>
          <a:ln w="9525">
            <a:noFill/>
            <a:miter lim="800000"/>
            <a:headEnd/>
            <a:tailEnd/>
          </a:ln>
        </p:spPr>
        <p:txBody>
          <a:bodyPr wrap="none">
            <a:spAutoFit/>
          </a:bodyPr>
          <a:lstStyle/>
          <a:p>
            <a:pPr algn="ctr"/>
            <a:r>
              <a:rPr lang="es-ES" sz="1400" b="1"/>
              <a:t>PVC B-C</a:t>
            </a:r>
          </a:p>
        </p:txBody>
      </p:sp>
      <p:sp>
        <p:nvSpPr>
          <p:cNvPr id="1695825" name="Line 81"/>
          <p:cNvSpPr>
            <a:spLocks noChangeShapeType="1"/>
          </p:cNvSpPr>
          <p:nvPr/>
        </p:nvSpPr>
        <p:spPr bwMode="auto">
          <a:xfrm flipV="1">
            <a:off x="3924300" y="5516563"/>
            <a:ext cx="0" cy="360362"/>
          </a:xfrm>
          <a:prstGeom prst="line">
            <a:avLst/>
          </a:prstGeom>
          <a:noFill/>
          <a:ln w="9525">
            <a:solidFill>
              <a:schemeClr val="tx1"/>
            </a:solidFill>
            <a:round/>
            <a:headEnd/>
            <a:tailEnd type="triangle" w="med" len="med"/>
          </a:ln>
        </p:spPr>
        <p:txBody>
          <a:bodyPr/>
          <a:lstStyle/>
          <a:p>
            <a:endParaRPr lang="es-ES"/>
          </a:p>
        </p:txBody>
      </p:sp>
      <p:sp>
        <p:nvSpPr>
          <p:cNvPr id="89171" name="Text Box 82"/>
          <p:cNvSpPr txBox="1">
            <a:spLocks noChangeArrowheads="1"/>
          </p:cNvSpPr>
          <p:nvPr/>
        </p:nvSpPr>
        <p:spPr bwMode="auto">
          <a:xfrm>
            <a:off x="4532313" y="2227263"/>
            <a:ext cx="174625" cy="217487"/>
          </a:xfrm>
          <a:prstGeom prst="rect">
            <a:avLst/>
          </a:prstGeom>
          <a:solidFill>
            <a:schemeClr val="bg1"/>
          </a:solidFill>
          <a:ln w="9525">
            <a:noFill/>
            <a:miter lim="800000"/>
            <a:headEnd/>
            <a:tailEnd/>
          </a:ln>
        </p:spPr>
        <p:txBody>
          <a:bodyPr wrap="none" lIns="36000" tIns="18000" rIns="36000" bIns="18000">
            <a:spAutoFit/>
          </a:bodyPr>
          <a:lstStyle/>
          <a:p>
            <a:pPr algn="ctr"/>
            <a:r>
              <a:rPr lang="es-ES" sz="1200" b="1"/>
              <a:t>Y</a:t>
            </a:r>
          </a:p>
        </p:txBody>
      </p:sp>
      <p:sp>
        <p:nvSpPr>
          <p:cNvPr id="89172" name="Text Box 83"/>
          <p:cNvSpPr txBox="1">
            <a:spLocks noChangeArrowheads="1"/>
          </p:cNvSpPr>
          <p:nvPr/>
        </p:nvSpPr>
        <p:spPr bwMode="auto">
          <a:xfrm>
            <a:off x="5580063" y="2636838"/>
            <a:ext cx="180975" cy="247650"/>
          </a:xfrm>
          <a:prstGeom prst="rect">
            <a:avLst/>
          </a:prstGeom>
          <a:solidFill>
            <a:schemeClr val="bg1"/>
          </a:solidFill>
          <a:ln w="9525">
            <a:noFill/>
            <a:miter lim="800000"/>
            <a:headEnd/>
            <a:tailEnd/>
          </a:ln>
        </p:spPr>
        <p:txBody>
          <a:bodyPr wrap="none" lIns="36000" tIns="18000" rIns="36000" bIns="18000">
            <a:spAutoFit/>
          </a:bodyPr>
          <a:lstStyle/>
          <a:p>
            <a:pPr algn="ctr"/>
            <a:r>
              <a:rPr lang="es-ES" sz="1400" b="1"/>
              <a:t>Z</a:t>
            </a:r>
          </a:p>
        </p:txBody>
      </p:sp>
      <p:sp>
        <p:nvSpPr>
          <p:cNvPr id="89173" name="Text Box 84"/>
          <p:cNvSpPr txBox="1">
            <a:spLocks noChangeArrowheads="1"/>
          </p:cNvSpPr>
          <p:nvPr/>
        </p:nvSpPr>
        <p:spPr bwMode="auto">
          <a:xfrm>
            <a:off x="4243388" y="2946400"/>
            <a:ext cx="174625" cy="217488"/>
          </a:xfrm>
          <a:prstGeom prst="rect">
            <a:avLst/>
          </a:prstGeom>
          <a:solidFill>
            <a:schemeClr val="bg1"/>
          </a:solidFill>
          <a:ln w="9525">
            <a:noFill/>
            <a:miter lim="800000"/>
            <a:headEnd/>
            <a:tailEnd/>
          </a:ln>
        </p:spPr>
        <p:txBody>
          <a:bodyPr wrap="none" lIns="36000" tIns="18000" rIns="36000" bIns="18000">
            <a:spAutoFit/>
          </a:bodyPr>
          <a:lstStyle/>
          <a:p>
            <a:pPr algn="ctr"/>
            <a:r>
              <a:rPr lang="es-ES" sz="1200" b="1"/>
              <a:t>V</a:t>
            </a:r>
          </a:p>
        </p:txBody>
      </p:sp>
      <p:sp>
        <p:nvSpPr>
          <p:cNvPr id="89174" name="Text Box 85"/>
          <p:cNvSpPr txBox="1">
            <a:spLocks noChangeArrowheads="1"/>
          </p:cNvSpPr>
          <p:nvPr/>
        </p:nvSpPr>
        <p:spPr bwMode="auto">
          <a:xfrm>
            <a:off x="4918075" y="3019425"/>
            <a:ext cx="217488" cy="217488"/>
          </a:xfrm>
          <a:prstGeom prst="rect">
            <a:avLst/>
          </a:prstGeom>
          <a:solidFill>
            <a:schemeClr val="bg1"/>
          </a:solidFill>
          <a:ln w="9525">
            <a:noFill/>
            <a:miter lim="800000"/>
            <a:headEnd/>
            <a:tailEnd/>
          </a:ln>
        </p:spPr>
        <p:txBody>
          <a:bodyPr wrap="none" lIns="36000" tIns="18000" rIns="36000" bIns="18000">
            <a:spAutoFit/>
          </a:bodyPr>
          <a:lstStyle/>
          <a:p>
            <a:pPr algn="ctr"/>
            <a:r>
              <a:rPr lang="es-ES" sz="1200" b="1"/>
              <a:t>W</a:t>
            </a:r>
          </a:p>
        </p:txBody>
      </p:sp>
      <p:sp>
        <p:nvSpPr>
          <p:cNvPr id="1695830" name="Text Box 86"/>
          <p:cNvSpPr txBox="1">
            <a:spLocks noChangeArrowheads="1"/>
          </p:cNvSpPr>
          <p:nvPr/>
        </p:nvSpPr>
        <p:spPr bwMode="auto">
          <a:xfrm>
            <a:off x="5543550" y="5197475"/>
            <a:ext cx="180975" cy="247650"/>
          </a:xfrm>
          <a:prstGeom prst="rect">
            <a:avLst/>
          </a:prstGeom>
          <a:solidFill>
            <a:schemeClr val="bg1"/>
          </a:solidFill>
          <a:ln w="9525">
            <a:noFill/>
            <a:miter lim="800000"/>
            <a:headEnd/>
            <a:tailEnd/>
          </a:ln>
        </p:spPr>
        <p:txBody>
          <a:bodyPr wrap="none" lIns="36000" tIns="18000" rIns="36000" bIns="18000">
            <a:spAutoFit/>
          </a:bodyPr>
          <a:lstStyle/>
          <a:p>
            <a:pPr algn="ctr"/>
            <a:r>
              <a:rPr lang="es-ES" sz="1400" b="1"/>
              <a:t>Z</a:t>
            </a:r>
          </a:p>
        </p:txBody>
      </p:sp>
      <p:sp>
        <p:nvSpPr>
          <p:cNvPr id="1695831" name="Text Box 87"/>
          <p:cNvSpPr txBox="1">
            <a:spLocks noChangeArrowheads="1"/>
          </p:cNvSpPr>
          <p:nvPr/>
        </p:nvSpPr>
        <p:spPr bwMode="auto">
          <a:xfrm>
            <a:off x="4500563" y="4795838"/>
            <a:ext cx="174625" cy="217487"/>
          </a:xfrm>
          <a:prstGeom prst="rect">
            <a:avLst/>
          </a:prstGeom>
          <a:solidFill>
            <a:schemeClr val="bg1"/>
          </a:solidFill>
          <a:ln w="9525">
            <a:noFill/>
            <a:miter lim="800000"/>
            <a:headEnd/>
            <a:tailEnd/>
          </a:ln>
        </p:spPr>
        <p:txBody>
          <a:bodyPr wrap="none" lIns="36000" tIns="18000" rIns="36000" bIns="18000">
            <a:spAutoFit/>
          </a:bodyPr>
          <a:lstStyle/>
          <a:p>
            <a:pPr algn="ctr"/>
            <a:r>
              <a:rPr lang="es-ES" sz="1200" b="1"/>
              <a:t>Y</a:t>
            </a:r>
          </a:p>
        </p:txBody>
      </p:sp>
      <p:sp>
        <p:nvSpPr>
          <p:cNvPr id="1695832" name="Text Box 88"/>
          <p:cNvSpPr txBox="1">
            <a:spLocks noChangeArrowheads="1"/>
          </p:cNvSpPr>
          <p:nvPr/>
        </p:nvSpPr>
        <p:spPr bwMode="auto">
          <a:xfrm>
            <a:off x="4284663" y="5370513"/>
            <a:ext cx="174625" cy="217487"/>
          </a:xfrm>
          <a:prstGeom prst="rect">
            <a:avLst/>
          </a:prstGeom>
          <a:solidFill>
            <a:schemeClr val="bg1"/>
          </a:solidFill>
          <a:ln w="9525">
            <a:noFill/>
            <a:miter lim="800000"/>
            <a:headEnd/>
            <a:tailEnd/>
          </a:ln>
        </p:spPr>
        <p:txBody>
          <a:bodyPr wrap="none" lIns="36000" tIns="18000" rIns="36000" bIns="18000">
            <a:spAutoFit/>
          </a:bodyPr>
          <a:lstStyle/>
          <a:p>
            <a:pPr algn="ctr"/>
            <a:r>
              <a:rPr lang="es-ES" sz="1200" b="1"/>
              <a:t>V</a:t>
            </a:r>
          </a:p>
        </p:txBody>
      </p:sp>
      <p:sp>
        <p:nvSpPr>
          <p:cNvPr id="1695833" name="Text Box 89"/>
          <p:cNvSpPr txBox="1">
            <a:spLocks noChangeArrowheads="1"/>
          </p:cNvSpPr>
          <p:nvPr/>
        </p:nvSpPr>
        <p:spPr bwMode="auto">
          <a:xfrm>
            <a:off x="4932363" y="5373688"/>
            <a:ext cx="217487" cy="217487"/>
          </a:xfrm>
          <a:prstGeom prst="rect">
            <a:avLst/>
          </a:prstGeom>
          <a:solidFill>
            <a:schemeClr val="bg1"/>
          </a:solidFill>
          <a:ln w="9525">
            <a:noFill/>
            <a:miter lim="800000"/>
            <a:headEnd/>
            <a:tailEnd/>
          </a:ln>
        </p:spPr>
        <p:txBody>
          <a:bodyPr wrap="none" lIns="36000" tIns="18000" rIns="36000" bIns="18000">
            <a:spAutoFit/>
          </a:bodyPr>
          <a:lstStyle/>
          <a:p>
            <a:pPr algn="ctr"/>
            <a:r>
              <a:rPr lang="es-ES" sz="1200" b="1"/>
              <a:t>W</a:t>
            </a:r>
          </a:p>
        </p:txBody>
      </p:sp>
      <p:sp>
        <p:nvSpPr>
          <p:cNvPr id="1695834" name="Arc 90"/>
          <p:cNvSpPr>
            <a:spLocks/>
          </p:cNvSpPr>
          <p:nvPr/>
        </p:nvSpPr>
        <p:spPr bwMode="auto">
          <a:xfrm rot="-300000">
            <a:off x="1690688" y="1920875"/>
            <a:ext cx="1439862" cy="355600"/>
          </a:xfrm>
          <a:custGeom>
            <a:avLst/>
            <a:gdLst>
              <a:gd name="T0" fmla="*/ 0 w 21600"/>
              <a:gd name="T1" fmla="*/ 0 h 21600"/>
              <a:gd name="T2" fmla="*/ 1439862 w 21600"/>
              <a:gd name="T3" fmla="*/ 355600 h 21600"/>
              <a:gd name="T4" fmla="*/ 0 w 21600"/>
              <a:gd name="T5" fmla="*/ 3556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s-ES"/>
          </a:p>
        </p:txBody>
      </p:sp>
      <p:sp>
        <p:nvSpPr>
          <p:cNvPr id="1695835" name="Arc 91"/>
          <p:cNvSpPr>
            <a:spLocks/>
          </p:cNvSpPr>
          <p:nvPr/>
        </p:nvSpPr>
        <p:spPr bwMode="auto">
          <a:xfrm flipV="1">
            <a:off x="1619250" y="3213100"/>
            <a:ext cx="1728788" cy="360363"/>
          </a:xfrm>
          <a:custGeom>
            <a:avLst/>
            <a:gdLst>
              <a:gd name="T0" fmla="*/ 0 w 21600"/>
              <a:gd name="T1" fmla="*/ 0 h 21600"/>
              <a:gd name="T2" fmla="*/ 1728788 w 21600"/>
              <a:gd name="T3" fmla="*/ 360363 h 21600"/>
              <a:gd name="T4" fmla="*/ 0 w 21600"/>
              <a:gd name="T5" fmla="*/ 36036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s-ES"/>
          </a:p>
        </p:txBody>
      </p:sp>
      <p:sp>
        <p:nvSpPr>
          <p:cNvPr id="1695836" name="Arc 92"/>
          <p:cNvSpPr>
            <a:spLocks/>
          </p:cNvSpPr>
          <p:nvPr/>
        </p:nvSpPr>
        <p:spPr bwMode="auto">
          <a:xfrm rot="900000" flipV="1">
            <a:off x="3419475" y="2420938"/>
            <a:ext cx="2592388" cy="1152525"/>
          </a:xfrm>
          <a:custGeom>
            <a:avLst/>
            <a:gdLst>
              <a:gd name="T0" fmla="*/ 0 w 21600"/>
              <a:gd name="T1" fmla="*/ 0 h 21600"/>
              <a:gd name="T2" fmla="*/ 2592388 w 21600"/>
              <a:gd name="T3" fmla="*/ 1152525 h 21600"/>
              <a:gd name="T4" fmla="*/ 0 w 21600"/>
              <a:gd name="T5" fmla="*/ 115252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s-ES"/>
          </a:p>
        </p:txBody>
      </p:sp>
      <p:sp>
        <p:nvSpPr>
          <p:cNvPr id="1695837" name="Arc 93"/>
          <p:cNvSpPr>
            <a:spLocks/>
          </p:cNvSpPr>
          <p:nvPr/>
        </p:nvSpPr>
        <p:spPr bwMode="auto">
          <a:xfrm rot="10200000" flipH="1" flipV="1">
            <a:off x="3165475" y="1916113"/>
            <a:ext cx="2881313" cy="1119187"/>
          </a:xfrm>
          <a:custGeom>
            <a:avLst/>
            <a:gdLst>
              <a:gd name="T0" fmla="*/ 0 w 21600"/>
              <a:gd name="T1" fmla="*/ 0 h 21600"/>
              <a:gd name="T2" fmla="*/ 2881313 w 21600"/>
              <a:gd name="T3" fmla="*/ 1119187 h 21600"/>
              <a:gd name="T4" fmla="*/ 0 w 21600"/>
              <a:gd name="T5" fmla="*/ 111918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s-ES"/>
          </a:p>
        </p:txBody>
      </p:sp>
      <p:sp>
        <p:nvSpPr>
          <p:cNvPr id="1695838" name="Arc 94"/>
          <p:cNvSpPr>
            <a:spLocks/>
          </p:cNvSpPr>
          <p:nvPr/>
        </p:nvSpPr>
        <p:spPr bwMode="auto">
          <a:xfrm flipV="1">
            <a:off x="1547813" y="2708275"/>
            <a:ext cx="360362" cy="865188"/>
          </a:xfrm>
          <a:custGeom>
            <a:avLst/>
            <a:gdLst>
              <a:gd name="T0" fmla="*/ 0 w 21600"/>
              <a:gd name="T1" fmla="*/ 0 h 21600"/>
              <a:gd name="T2" fmla="*/ 360362 w 21600"/>
              <a:gd name="T3" fmla="*/ 865188 h 21600"/>
              <a:gd name="T4" fmla="*/ 0 w 21600"/>
              <a:gd name="T5" fmla="*/ 86518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s-ES"/>
          </a:p>
        </p:txBody>
      </p:sp>
      <p:sp>
        <p:nvSpPr>
          <p:cNvPr id="1695839" name="Arc 95"/>
          <p:cNvSpPr>
            <a:spLocks/>
          </p:cNvSpPr>
          <p:nvPr/>
        </p:nvSpPr>
        <p:spPr bwMode="auto">
          <a:xfrm rot="10800000" flipH="1" flipV="1">
            <a:off x="1692275" y="1989138"/>
            <a:ext cx="215900" cy="719137"/>
          </a:xfrm>
          <a:custGeom>
            <a:avLst/>
            <a:gdLst>
              <a:gd name="T0" fmla="*/ 0 w 21600"/>
              <a:gd name="T1" fmla="*/ 0 h 21600"/>
              <a:gd name="T2" fmla="*/ 215900 w 21600"/>
              <a:gd name="T3" fmla="*/ 719137 h 21600"/>
              <a:gd name="T4" fmla="*/ 0 w 21600"/>
              <a:gd name="T5" fmla="*/ 71913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es-ES"/>
          </a:p>
        </p:txBody>
      </p:sp>
      <p:sp>
        <p:nvSpPr>
          <p:cNvPr id="100" name="99 Marcador de número de diapositiva"/>
          <p:cNvSpPr>
            <a:spLocks noGrp="1"/>
          </p:cNvSpPr>
          <p:nvPr>
            <p:ph type="sldNum" sz="quarter" idx="10"/>
          </p:nvPr>
        </p:nvSpPr>
        <p:spPr/>
        <p:txBody>
          <a:bodyPr/>
          <a:lstStyle/>
          <a:p>
            <a:pPr>
              <a:defRPr/>
            </a:pPr>
            <a:r>
              <a:rPr lang="es-ES" smtClean="0"/>
              <a:t>Ampliación Redes 4-</a:t>
            </a:r>
            <a:fld id="{C795088B-EEB3-469F-8104-4A10E906BB4F}" type="slidenum">
              <a:rPr lang="es-ES" smtClean="0"/>
              <a:pPr>
                <a:defRPr/>
              </a:pPr>
              <a:t>2</a:t>
            </a:fld>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9583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9583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9583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9583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9583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9583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9580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9577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9577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9579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9579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958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958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9579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9577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9578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9577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9578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69578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69578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69581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69579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69577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69577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69579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69582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69582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69582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69582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695819"/>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695784"/>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69578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695778"/>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69576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695796"/>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695768"/>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695797"/>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1695800"/>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695818"/>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695772"/>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1695782"/>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1695783"/>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695779"/>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695794"/>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695795"/>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695776"/>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695791"/>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695833"/>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695832"/>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695831"/>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695830"/>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1695820"/>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16958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5768" grpId="0" animBg="1"/>
      <p:bldP spid="1695770" grpId="0"/>
      <p:bldP spid="1695771" grpId="0"/>
      <p:bldP spid="1695772" grpId="0"/>
      <p:bldP spid="1695773" grpId="0" animBg="1"/>
      <p:bldP spid="1695774" grpId="0" animBg="1"/>
      <p:bldP spid="1695775" grpId="0" animBg="1"/>
      <p:bldP spid="1695776" grpId="0" animBg="1"/>
      <p:bldP spid="1695777" grpId="0" animBg="1"/>
      <p:bldP spid="1695778" grpId="0" animBg="1"/>
      <p:bldP spid="1695779" grpId="0" animBg="1"/>
      <p:bldP spid="1695787" grpId="0" animBg="1"/>
      <p:bldP spid="1695788" grpId="0" animBg="1"/>
      <p:bldP spid="1695789" grpId="0" animBg="1"/>
      <p:bldP spid="1695790" grpId="0" animBg="1"/>
      <p:bldP spid="1695791" grpId="0" animBg="1"/>
      <p:bldP spid="1695792" grpId="0" animBg="1"/>
      <p:bldP spid="1695793" grpId="0" animBg="1"/>
      <p:bldP spid="1695794" grpId="0" animBg="1"/>
      <p:bldP spid="1695795" grpId="0" animBg="1"/>
      <p:bldP spid="1695796" grpId="0" animBg="1"/>
      <p:bldP spid="1695797" grpId="0" animBg="1"/>
      <p:bldP spid="1695802" grpId="0"/>
      <p:bldP spid="1695814" grpId="0" animBg="1"/>
      <p:bldP spid="1695815" grpId="0" animBg="1"/>
      <p:bldP spid="1695816" grpId="0" animBg="1"/>
      <p:bldP spid="1695818" grpId="0" animBg="1"/>
      <p:bldP spid="1695819" grpId="0"/>
      <p:bldP spid="1695820" grpId="0"/>
      <p:bldP spid="1695821" grpId="0"/>
      <p:bldP spid="1695822" grpId="0"/>
      <p:bldP spid="1695823" grpId="0" animBg="1"/>
      <p:bldP spid="1695824" grpId="0"/>
      <p:bldP spid="1695825" grpId="0" animBg="1"/>
      <p:bldP spid="1695830" grpId="0" animBg="1"/>
      <p:bldP spid="1695831" grpId="0" animBg="1"/>
      <p:bldP spid="1695832" grpId="0" animBg="1"/>
      <p:bldP spid="1695833" grpId="0" animBg="1"/>
      <p:bldP spid="1695834" grpId="0" animBg="1"/>
      <p:bldP spid="1695835" grpId="0" animBg="1"/>
      <p:bldP spid="1695836" grpId="0" animBg="1"/>
      <p:bldP spid="1695837" grpId="0" animBg="1"/>
      <p:bldP spid="1695838" grpId="0" animBg="1"/>
      <p:bldP spid="169583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2"/>
          <p:cNvSpPr>
            <a:spLocks noGrp="1" noChangeArrowheads="1"/>
          </p:cNvSpPr>
          <p:nvPr>
            <p:ph type="title"/>
          </p:nvPr>
        </p:nvSpPr>
        <p:spPr>
          <a:xfrm>
            <a:off x="685800" y="476250"/>
            <a:ext cx="7772400" cy="936625"/>
          </a:xfrm>
        </p:spPr>
        <p:txBody>
          <a:bodyPr/>
          <a:lstStyle/>
          <a:p>
            <a:pPr eaLnBrk="1" hangingPunct="1"/>
            <a:r>
              <a:rPr lang="es-ES" sz="4000" smtClean="0"/>
              <a:t>Problema de los routers IP</a:t>
            </a:r>
          </a:p>
        </p:txBody>
      </p:sp>
      <p:sp>
        <p:nvSpPr>
          <p:cNvPr id="90116" name="Rectangle 3"/>
          <p:cNvSpPr>
            <a:spLocks noGrp="1" noChangeArrowheads="1"/>
          </p:cNvSpPr>
          <p:nvPr>
            <p:ph type="body" idx="1"/>
          </p:nvPr>
        </p:nvSpPr>
        <p:spPr>
          <a:xfrm>
            <a:off x="685800" y="1847850"/>
            <a:ext cx="7772400" cy="4114800"/>
          </a:xfrm>
        </p:spPr>
        <p:txBody>
          <a:bodyPr/>
          <a:lstStyle/>
          <a:p>
            <a:pPr eaLnBrk="1" hangingPunct="1">
              <a:lnSpc>
                <a:spcPct val="90000"/>
              </a:lnSpc>
            </a:pPr>
            <a:r>
              <a:rPr lang="es-ES" sz="2600" smtClean="0"/>
              <a:t>Es difícil encaminar eficientemente los datagramas cuando hay que respetar reglas externas, ajenas a la dirección de destino, es decir hay que hacer  ‘policy routing’ o enrutamiento por políticas de uso</a:t>
            </a:r>
          </a:p>
          <a:p>
            <a:pPr eaLnBrk="1" hangingPunct="1">
              <a:lnSpc>
                <a:spcPct val="90000"/>
              </a:lnSpc>
            </a:pPr>
            <a:r>
              <a:rPr lang="es-ES" sz="2600" smtClean="0"/>
              <a:t>Resulta difícil hacer Gigarouters eficientes que respeten el ‘policy routing’</a:t>
            </a:r>
          </a:p>
          <a:p>
            <a:pPr eaLnBrk="1" hangingPunct="1">
              <a:lnSpc>
                <a:spcPct val="90000"/>
              </a:lnSpc>
            </a:pPr>
            <a:r>
              <a:rPr lang="es-ES" sz="2600" smtClean="0"/>
              <a:t>Esto es especialmente crítico en los enlaces troncales de las grandes redes. </a:t>
            </a:r>
          </a:p>
          <a:p>
            <a:pPr eaLnBrk="1" hangingPunct="1">
              <a:lnSpc>
                <a:spcPct val="90000"/>
              </a:lnSpc>
            </a:pPr>
            <a:r>
              <a:rPr lang="es-ES" sz="2600" smtClean="0"/>
              <a:t>ATM puede resolver el problema gracias a la posibilidad de fijar la ruta de los datagramas mediante el establecimiento del VC</a:t>
            </a:r>
          </a:p>
        </p:txBody>
      </p:sp>
      <p:sp>
        <p:nvSpPr>
          <p:cNvPr id="8" name="7 Marcador de número de diapositiva"/>
          <p:cNvSpPr>
            <a:spLocks noGrp="1"/>
          </p:cNvSpPr>
          <p:nvPr>
            <p:ph type="sldNum" sz="quarter" idx="10"/>
          </p:nvPr>
        </p:nvSpPr>
        <p:spPr/>
        <p:txBody>
          <a:bodyPr/>
          <a:lstStyle/>
          <a:p>
            <a:pPr>
              <a:defRPr/>
            </a:pPr>
            <a:r>
              <a:rPr lang="es-ES" smtClean="0"/>
              <a:t>Ampliación Redes 4-</a:t>
            </a:r>
            <a:fld id="{0DC4FCDB-32B2-4BEF-B160-28A4CB92D416}" type="slidenum">
              <a:rPr lang="es-ES" smtClean="0"/>
              <a:pPr>
                <a:defRPr/>
              </a:pPr>
              <a:t>3</a:t>
            </a:fld>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2"/>
          <p:cNvSpPr>
            <a:spLocks noGrp="1" noChangeArrowheads="1"/>
          </p:cNvSpPr>
          <p:nvPr>
            <p:ph type="title"/>
          </p:nvPr>
        </p:nvSpPr>
        <p:spPr/>
        <p:txBody>
          <a:bodyPr/>
          <a:lstStyle/>
          <a:p>
            <a:pPr eaLnBrk="1" hangingPunct="1"/>
            <a:r>
              <a:rPr lang="es-ES" smtClean="0"/>
              <a:t>ATM vs IP</a:t>
            </a:r>
          </a:p>
        </p:txBody>
      </p:sp>
      <p:sp>
        <p:nvSpPr>
          <p:cNvPr id="91140" name="Rectangle 3"/>
          <p:cNvSpPr>
            <a:spLocks noGrp="1" noChangeArrowheads="1"/>
          </p:cNvSpPr>
          <p:nvPr>
            <p:ph type="body" sz="half" idx="1"/>
          </p:nvPr>
        </p:nvSpPr>
        <p:spPr/>
        <p:txBody>
          <a:bodyPr/>
          <a:lstStyle/>
          <a:p>
            <a:pPr eaLnBrk="1" hangingPunct="1">
              <a:lnSpc>
                <a:spcPct val="90000"/>
              </a:lnSpc>
              <a:buFontTx/>
              <a:buNone/>
            </a:pPr>
            <a:r>
              <a:rPr lang="es-ES" smtClean="0"/>
              <a:t>Ventajas de ATM</a:t>
            </a:r>
          </a:p>
          <a:p>
            <a:pPr eaLnBrk="1" hangingPunct="1">
              <a:lnSpc>
                <a:spcPct val="90000"/>
              </a:lnSpc>
            </a:pPr>
            <a:r>
              <a:rPr lang="es-ES" smtClean="0"/>
              <a:t>Rápida conmutación (consulta en tabla de VPI o VPI/VCI)</a:t>
            </a:r>
          </a:p>
          <a:p>
            <a:pPr eaLnBrk="1" hangingPunct="1">
              <a:lnSpc>
                <a:spcPct val="90000"/>
              </a:lnSpc>
            </a:pPr>
            <a:r>
              <a:rPr lang="es-ES" smtClean="0"/>
              <a:t>Posibilidad de fijar la ruta según el origen (ingeniería de tráfico) </a:t>
            </a:r>
          </a:p>
        </p:txBody>
      </p:sp>
      <p:sp>
        <p:nvSpPr>
          <p:cNvPr id="91141" name="Rectangle 4"/>
          <p:cNvSpPr>
            <a:spLocks noGrp="1" noChangeArrowheads="1"/>
          </p:cNvSpPr>
          <p:nvPr>
            <p:ph type="body" sz="half" idx="2"/>
          </p:nvPr>
        </p:nvSpPr>
        <p:spPr/>
        <p:txBody>
          <a:bodyPr/>
          <a:lstStyle/>
          <a:p>
            <a:pPr eaLnBrk="1" hangingPunct="1">
              <a:buFontTx/>
              <a:buNone/>
            </a:pPr>
            <a:r>
              <a:rPr lang="es-ES" smtClean="0"/>
              <a:t>Inconvenientes de ATM</a:t>
            </a:r>
          </a:p>
          <a:p>
            <a:pPr eaLnBrk="1" hangingPunct="1"/>
            <a:r>
              <a:rPr lang="es-ES" smtClean="0"/>
              <a:t>SAR (segmentación y reensamblado). Impide funcionar a altas velocidades</a:t>
            </a:r>
          </a:p>
          <a:p>
            <a:pPr eaLnBrk="1" hangingPunct="1"/>
            <a:r>
              <a:rPr lang="es-ES" smtClean="0"/>
              <a:t>Overhead (</a:t>
            </a:r>
            <a:r>
              <a:rPr lang="es-ES" smtClean="0">
                <a:sym typeface="Symbol" pitchFamily="18" charset="2"/>
              </a:rPr>
              <a:t>13%)</a:t>
            </a:r>
            <a:r>
              <a:rPr lang="es-ES" smtClean="0"/>
              <a:t> debido al ‘Cell tax’ (cabecera) </a:t>
            </a:r>
          </a:p>
        </p:txBody>
      </p:sp>
      <p:sp>
        <p:nvSpPr>
          <p:cNvPr id="9" name="8 Marcador de número de diapositiva"/>
          <p:cNvSpPr>
            <a:spLocks noGrp="1"/>
          </p:cNvSpPr>
          <p:nvPr>
            <p:ph type="sldNum" sz="quarter" idx="10"/>
          </p:nvPr>
        </p:nvSpPr>
        <p:spPr/>
        <p:txBody>
          <a:bodyPr/>
          <a:lstStyle/>
          <a:p>
            <a:pPr>
              <a:defRPr/>
            </a:pPr>
            <a:r>
              <a:rPr lang="es-ES" smtClean="0"/>
              <a:t>Ampliación Redes 4-</a:t>
            </a:r>
            <a:fld id="{28CA8D4E-02B7-4E4E-A979-E996F7E15274}" type="slidenum">
              <a:rPr lang="es-ES" smtClean="0"/>
              <a:pPr>
                <a:defRPr/>
              </a:pPr>
              <a:t>4</a:t>
            </a:fld>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2"/>
          <p:cNvSpPr>
            <a:spLocks noGrp="1" noChangeArrowheads="1"/>
          </p:cNvSpPr>
          <p:nvPr>
            <p:ph type="title"/>
          </p:nvPr>
        </p:nvSpPr>
        <p:spPr/>
        <p:txBody>
          <a:bodyPr/>
          <a:lstStyle/>
          <a:p>
            <a:pPr eaLnBrk="1" hangingPunct="1"/>
            <a:r>
              <a:rPr lang="es-ES" smtClean="0"/>
              <a:t>MPLS</a:t>
            </a:r>
          </a:p>
        </p:txBody>
      </p:sp>
      <p:sp>
        <p:nvSpPr>
          <p:cNvPr id="92164" name="Rectangle 3"/>
          <p:cNvSpPr>
            <a:spLocks noGrp="1" noChangeArrowheads="1"/>
          </p:cNvSpPr>
          <p:nvPr>
            <p:ph type="body" idx="1"/>
          </p:nvPr>
        </p:nvSpPr>
        <p:spPr/>
        <p:txBody>
          <a:bodyPr/>
          <a:lstStyle/>
          <a:p>
            <a:pPr eaLnBrk="1" hangingPunct="1">
              <a:lnSpc>
                <a:spcPct val="80000"/>
              </a:lnSpc>
            </a:pPr>
            <a:r>
              <a:rPr lang="es-ES" sz="2400" smtClean="0"/>
              <a:t>MPLS (Multiprotocol Label Switching) intenta conseguir las ventajas de ATM, pero sin sus inconvenientes</a:t>
            </a:r>
          </a:p>
          <a:p>
            <a:pPr eaLnBrk="1" hangingPunct="1">
              <a:lnSpc>
                <a:spcPct val="80000"/>
              </a:lnSpc>
            </a:pPr>
            <a:r>
              <a:rPr lang="es-ES" sz="2400" smtClean="0"/>
              <a:t>Asigna a los datagramas de cada flujo una etiqueta única que permite una conmutación rápida en los routers intermedios (solo se mira la etiqueta, no la dirección de destino)</a:t>
            </a:r>
          </a:p>
          <a:p>
            <a:pPr eaLnBrk="1" hangingPunct="1">
              <a:lnSpc>
                <a:spcPct val="80000"/>
              </a:lnSpc>
            </a:pPr>
            <a:r>
              <a:rPr lang="es-ES" sz="2400" smtClean="0"/>
              <a:t>Las principales aplicaciones de MPLS son:</a:t>
            </a:r>
          </a:p>
          <a:p>
            <a:pPr lvl="1" eaLnBrk="1" hangingPunct="1">
              <a:lnSpc>
                <a:spcPct val="80000"/>
              </a:lnSpc>
            </a:pPr>
            <a:r>
              <a:rPr lang="es-ES" sz="2000" smtClean="0"/>
              <a:t>Funciones de ingeniería de tráfico (a los flujos de cada usuario se les asocia una etiqueta diferente)</a:t>
            </a:r>
          </a:p>
          <a:p>
            <a:pPr lvl="1" eaLnBrk="1" hangingPunct="1">
              <a:lnSpc>
                <a:spcPct val="80000"/>
              </a:lnSpc>
            </a:pPr>
            <a:r>
              <a:rPr lang="es-ES" sz="2000" smtClean="0"/>
              <a:t>Policy Routing</a:t>
            </a:r>
          </a:p>
          <a:p>
            <a:pPr lvl="1" eaLnBrk="1" hangingPunct="1">
              <a:lnSpc>
                <a:spcPct val="80000"/>
              </a:lnSpc>
            </a:pPr>
            <a:r>
              <a:rPr lang="es-ES" sz="2000" smtClean="0"/>
              <a:t>Servicios de VPN</a:t>
            </a:r>
          </a:p>
          <a:p>
            <a:pPr lvl="1" eaLnBrk="1" hangingPunct="1">
              <a:lnSpc>
                <a:spcPct val="80000"/>
              </a:lnSpc>
            </a:pPr>
            <a:r>
              <a:rPr lang="es-ES" sz="2000" smtClean="0"/>
              <a:t>Servicios que requieren QoS  </a:t>
            </a:r>
          </a:p>
        </p:txBody>
      </p:sp>
      <p:sp>
        <p:nvSpPr>
          <p:cNvPr id="8" name="7 Marcador de número de diapositiva"/>
          <p:cNvSpPr>
            <a:spLocks noGrp="1"/>
          </p:cNvSpPr>
          <p:nvPr>
            <p:ph type="sldNum" sz="quarter" idx="10"/>
          </p:nvPr>
        </p:nvSpPr>
        <p:spPr/>
        <p:txBody>
          <a:bodyPr/>
          <a:lstStyle/>
          <a:p>
            <a:pPr>
              <a:defRPr/>
            </a:pPr>
            <a:r>
              <a:rPr lang="es-ES" smtClean="0"/>
              <a:t>Ampliación Redes 4-</a:t>
            </a:r>
            <a:fld id="{0DC4FCDB-32B2-4BEF-B160-28A4CB92D416}" type="slidenum">
              <a:rPr lang="es-ES" smtClean="0"/>
              <a:pPr>
                <a:defRPr/>
              </a:pPr>
              <a:t>5</a:t>
            </a:fld>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Line 2"/>
          <p:cNvSpPr>
            <a:spLocks noChangeShapeType="1"/>
          </p:cNvSpPr>
          <p:nvPr/>
        </p:nvSpPr>
        <p:spPr bwMode="auto">
          <a:xfrm flipV="1">
            <a:off x="5949950" y="3992563"/>
            <a:ext cx="990600" cy="0"/>
          </a:xfrm>
          <a:prstGeom prst="line">
            <a:avLst/>
          </a:prstGeom>
          <a:noFill/>
          <a:ln w="19050">
            <a:solidFill>
              <a:schemeClr val="accent2"/>
            </a:solidFill>
            <a:round/>
            <a:headEnd/>
            <a:tailEnd/>
          </a:ln>
        </p:spPr>
        <p:txBody>
          <a:bodyPr/>
          <a:lstStyle/>
          <a:p>
            <a:endParaRPr lang="es-ES"/>
          </a:p>
        </p:txBody>
      </p:sp>
      <p:sp>
        <p:nvSpPr>
          <p:cNvPr id="93188" name="Rectangle 3"/>
          <p:cNvSpPr>
            <a:spLocks noGrp="1" noChangeArrowheads="1"/>
          </p:cNvSpPr>
          <p:nvPr>
            <p:ph type="title"/>
          </p:nvPr>
        </p:nvSpPr>
        <p:spPr>
          <a:xfrm>
            <a:off x="387350" y="404813"/>
            <a:ext cx="7772400" cy="838200"/>
          </a:xfrm>
        </p:spPr>
        <p:txBody>
          <a:bodyPr/>
          <a:lstStyle/>
          <a:p>
            <a:pPr eaLnBrk="1" hangingPunct="1"/>
            <a:r>
              <a:rPr lang="es-ES" sz="3600" smtClean="0"/>
              <a:t>Solución MPLS al problema del pez</a:t>
            </a:r>
          </a:p>
        </p:txBody>
      </p:sp>
      <p:pic>
        <p:nvPicPr>
          <p:cNvPr id="93189" name="Picture 4"/>
          <p:cNvPicPr>
            <a:picLocks noChangeArrowheads="1"/>
          </p:cNvPicPr>
          <p:nvPr/>
        </p:nvPicPr>
        <p:blipFill>
          <a:blip r:embed="rId3" cstate="print"/>
          <a:srcRect/>
          <a:stretch>
            <a:fillRect/>
          </a:stretch>
        </p:blipFill>
        <p:spPr bwMode="auto">
          <a:xfrm>
            <a:off x="3282950" y="3230563"/>
            <a:ext cx="2971800" cy="1638300"/>
          </a:xfrm>
          <a:prstGeom prst="rect">
            <a:avLst/>
          </a:prstGeom>
          <a:noFill/>
          <a:ln w="9525">
            <a:noFill/>
            <a:miter lim="800000"/>
            <a:headEnd/>
            <a:tailEnd/>
          </a:ln>
        </p:spPr>
      </p:pic>
      <p:sp>
        <p:nvSpPr>
          <p:cNvPr id="93190" name="Text Box 5"/>
          <p:cNvSpPr txBox="1">
            <a:spLocks noChangeArrowheads="1"/>
          </p:cNvSpPr>
          <p:nvPr/>
        </p:nvSpPr>
        <p:spPr bwMode="auto">
          <a:xfrm>
            <a:off x="323850" y="3475038"/>
            <a:ext cx="1466850" cy="517525"/>
          </a:xfrm>
          <a:prstGeom prst="rect">
            <a:avLst/>
          </a:prstGeom>
          <a:noFill/>
          <a:ln w="9525">
            <a:noFill/>
            <a:miter lim="800000"/>
            <a:headEnd/>
            <a:tailEnd/>
          </a:ln>
        </p:spPr>
        <p:txBody>
          <a:bodyPr wrap="none">
            <a:spAutoFit/>
          </a:bodyPr>
          <a:lstStyle/>
          <a:p>
            <a:pPr algn="ctr"/>
            <a:r>
              <a:rPr lang="es-ES" sz="1400" b="1"/>
              <a:t>Usuario A</a:t>
            </a:r>
          </a:p>
          <a:p>
            <a:pPr algn="ctr"/>
            <a:r>
              <a:rPr lang="es-ES" sz="1400" b="1"/>
              <a:t>Tarifa premium</a:t>
            </a:r>
          </a:p>
        </p:txBody>
      </p:sp>
      <p:sp>
        <p:nvSpPr>
          <p:cNvPr id="93191" name="Text Box 6"/>
          <p:cNvSpPr txBox="1">
            <a:spLocks noChangeArrowheads="1"/>
          </p:cNvSpPr>
          <p:nvPr/>
        </p:nvSpPr>
        <p:spPr bwMode="auto">
          <a:xfrm>
            <a:off x="447675" y="4297363"/>
            <a:ext cx="1308100" cy="517525"/>
          </a:xfrm>
          <a:prstGeom prst="rect">
            <a:avLst/>
          </a:prstGeom>
          <a:noFill/>
          <a:ln w="9525">
            <a:noFill/>
            <a:miter lim="800000"/>
            <a:headEnd/>
            <a:tailEnd/>
          </a:ln>
        </p:spPr>
        <p:txBody>
          <a:bodyPr wrap="none">
            <a:spAutoFit/>
          </a:bodyPr>
          <a:lstStyle/>
          <a:p>
            <a:pPr algn="ctr"/>
            <a:r>
              <a:rPr lang="es-ES" sz="1400" b="1"/>
              <a:t>Usuario B</a:t>
            </a:r>
          </a:p>
          <a:p>
            <a:pPr algn="ctr"/>
            <a:r>
              <a:rPr lang="es-ES" sz="1400" b="1"/>
              <a:t>Tarifa normal</a:t>
            </a:r>
          </a:p>
        </p:txBody>
      </p:sp>
      <p:sp>
        <p:nvSpPr>
          <p:cNvPr id="93192" name="Text Box 7"/>
          <p:cNvSpPr txBox="1">
            <a:spLocks noChangeArrowheads="1"/>
          </p:cNvSpPr>
          <p:nvPr/>
        </p:nvSpPr>
        <p:spPr bwMode="auto">
          <a:xfrm>
            <a:off x="7518400" y="3763963"/>
            <a:ext cx="1022350" cy="304800"/>
          </a:xfrm>
          <a:prstGeom prst="rect">
            <a:avLst/>
          </a:prstGeom>
          <a:noFill/>
          <a:ln w="9525">
            <a:noFill/>
            <a:miter lim="800000"/>
            <a:headEnd/>
            <a:tailEnd/>
          </a:ln>
        </p:spPr>
        <p:txBody>
          <a:bodyPr wrap="none">
            <a:spAutoFit/>
          </a:bodyPr>
          <a:lstStyle/>
          <a:p>
            <a:pPr algn="ctr"/>
            <a:r>
              <a:rPr lang="es-ES" sz="1400" b="1"/>
              <a:t>Usuario C</a:t>
            </a:r>
          </a:p>
        </p:txBody>
      </p:sp>
      <p:sp>
        <p:nvSpPr>
          <p:cNvPr id="93193" name="Line 8"/>
          <p:cNvSpPr>
            <a:spLocks noChangeShapeType="1"/>
          </p:cNvSpPr>
          <p:nvPr/>
        </p:nvSpPr>
        <p:spPr bwMode="auto">
          <a:xfrm flipV="1">
            <a:off x="2139950" y="3992563"/>
            <a:ext cx="1066800" cy="457200"/>
          </a:xfrm>
          <a:prstGeom prst="line">
            <a:avLst/>
          </a:prstGeom>
          <a:noFill/>
          <a:ln w="19050">
            <a:solidFill>
              <a:schemeClr val="accent2"/>
            </a:solidFill>
            <a:round/>
            <a:headEnd/>
            <a:tailEnd/>
          </a:ln>
        </p:spPr>
        <p:txBody>
          <a:bodyPr/>
          <a:lstStyle/>
          <a:p>
            <a:endParaRPr lang="es-ES"/>
          </a:p>
        </p:txBody>
      </p:sp>
      <p:sp>
        <p:nvSpPr>
          <p:cNvPr id="93194" name="Line 9"/>
          <p:cNvSpPr>
            <a:spLocks noChangeShapeType="1"/>
          </p:cNvSpPr>
          <p:nvPr/>
        </p:nvSpPr>
        <p:spPr bwMode="auto">
          <a:xfrm>
            <a:off x="2063750" y="3687763"/>
            <a:ext cx="1143000" cy="304800"/>
          </a:xfrm>
          <a:prstGeom prst="line">
            <a:avLst/>
          </a:prstGeom>
          <a:noFill/>
          <a:ln w="19050">
            <a:solidFill>
              <a:schemeClr val="accent2"/>
            </a:solidFill>
            <a:round/>
            <a:headEnd/>
            <a:tailEnd/>
          </a:ln>
        </p:spPr>
        <p:txBody>
          <a:bodyPr/>
          <a:lstStyle/>
          <a:p>
            <a:endParaRPr lang="es-ES"/>
          </a:p>
        </p:txBody>
      </p:sp>
      <p:sp>
        <p:nvSpPr>
          <p:cNvPr id="93195" name="Line 10"/>
          <p:cNvSpPr>
            <a:spLocks noChangeShapeType="1"/>
          </p:cNvSpPr>
          <p:nvPr/>
        </p:nvSpPr>
        <p:spPr bwMode="auto">
          <a:xfrm flipV="1">
            <a:off x="3282950" y="3611563"/>
            <a:ext cx="1447800" cy="374650"/>
          </a:xfrm>
          <a:prstGeom prst="line">
            <a:avLst/>
          </a:prstGeom>
          <a:noFill/>
          <a:ln w="38100">
            <a:solidFill>
              <a:schemeClr val="accent2"/>
            </a:solidFill>
            <a:round/>
            <a:headEnd/>
            <a:tailEnd/>
          </a:ln>
        </p:spPr>
        <p:txBody>
          <a:bodyPr/>
          <a:lstStyle/>
          <a:p>
            <a:endParaRPr lang="es-ES"/>
          </a:p>
        </p:txBody>
      </p:sp>
      <p:sp>
        <p:nvSpPr>
          <p:cNvPr id="93196" name="Line 11"/>
          <p:cNvSpPr>
            <a:spLocks noChangeShapeType="1"/>
          </p:cNvSpPr>
          <p:nvPr/>
        </p:nvSpPr>
        <p:spPr bwMode="auto">
          <a:xfrm flipV="1">
            <a:off x="5264150" y="4068763"/>
            <a:ext cx="609600" cy="533400"/>
          </a:xfrm>
          <a:prstGeom prst="line">
            <a:avLst/>
          </a:prstGeom>
          <a:noFill/>
          <a:ln w="19050">
            <a:solidFill>
              <a:schemeClr val="accent2"/>
            </a:solidFill>
            <a:round/>
            <a:headEnd/>
            <a:tailEnd/>
          </a:ln>
        </p:spPr>
        <p:txBody>
          <a:bodyPr/>
          <a:lstStyle/>
          <a:p>
            <a:endParaRPr lang="es-ES"/>
          </a:p>
        </p:txBody>
      </p:sp>
      <p:sp>
        <p:nvSpPr>
          <p:cNvPr id="93197" name="Line 12"/>
          <p:cNvSpPr>
            <a:spLocks noChangeShapeType="1"/>
          </p:cNvSpPr>
          <p:nvPr/>
        </p:nvSpPr>
        <p:spPr bwMode="auto">
          <a:xfrm>
            <a:off x="3282950" y="4062413"/>
            <a:ext cx="838200" cy="463550"/>
          </a:xfrm>
          <a:prstGeom prst="line">
            <a:avLst/>
          </a:prstGeom>
          <a:noFill/>
          <a:ln w="19050">
            <a:solidFill>
              <a:schemeClr val="accent2"/>
            </a:solidFill>
            <a:round/>
            <a:headEnd/>
            <a:tailEnd/>
          </a:ln>
        </p:spPr>
        <p:txBody>
          <a:bodyPr/>
          <a:lstStyle/>
          <a:p>
            <a:endParaRPr lang="es-ES"/>
          </a:p>
        </p:txBody>
      </p:sp>
      <p:sp>
        <p:nvSpPr>
          <p:cNvPr id="93198" name="Line 13"/>
          <p:cNvSpPr>
            <a:spLocks noChangeShapeType="1"/>
          </p:cNvSpPr>
          <p:nvPr/>
        </p:nvSpPr>
        <p:spPr bwMode="auto">
          <a:xfrm>
            <a:off x="4959350" y="3611563"/>
            <a:ext cx="990600" cy="381000"/>
          </a:xfrm>
          <a:prstGeom prst="line">
            <a:avLst/>
          </a:prstGeom>
          <a:noFill/>
          <a:ln w="38100">
            <a:solidFill>
              <a:schemeClr val="accent2"/>
            </a:solidFill>
            <a:round/>
            <a:headEnd/>
            <a:tailEnd/>
          </a:ln>
        </p:spPr>
        <p:txBody>
          <a:bodyPr/>
          <a:lstStyle/>
          <a:p>
            <a:endParaRPr lang="es-ES"/>
          </a:p>
        </p:txBody>
      </p:sp>
      <p:sp>
        <p:nvSpPr>
          <p:cNvPr id="93199" name="Line 14"/>
          <p:cNvSpPr>
            <a:spLocks noChangeShapeType="1"/>
          </p:cNvSpPr>
          <p:nvPr/>
        </p:nvSpPr>
        <p:spPr bwMode="auto">
          <a:xfrm>
            <a:off x="4121150" y="4525963"/>
            <a:ext cx="990600" cy="76200"/>
          </a:xfrm>
          <a:prstGeom prst="line">
            <a:avLst/>
          </a:prstGeom>
          <a:noFill/>
          <a:ln w="19050">
            <a:solidFill>
              <a:schemeClr val="accent2"/>
            </a:solidFill>
            <a:round/>
            <a:headEnd/>
            <a:tailEnd/>
          </a:ln>
        </p:spPr>
        <p:txBody>
          <a:bodyPr/>
          <a:lstStyle/>
          <a:p>
            <a:endParaRPr lang="es-ES"/>
          </a:p>
        </p:txBody>
      </p:sp>
      <p:pic>
        <p:nvPicPr>
          <p:cNvPr id="93200" name="Picture 15"/>
          <p:cNvPicPr>
            <a:picLocks noChangeArrowheads="1"/>
          </p:cNvPicPr>
          <p:nvPr/>
        </p:nvPicPr>
        <p:blipFill>
          <a:blip r:embed="rId4" cstate="print"/>
          <a:srcRect/>
          <a:stretch>
            <a:fillRect/>
          </a:stretch>
        </p:blipFill>
        <p:spPr bwMode="auto">
          <a:xfrm>
            <a:off x="2884488" y="3840163"/>
            <a:ext cx="703262" cy="533400"/>
          </a:xfrm>
          <a:prstGeom prst="rect">
            <a:avLst/>
          </a:prstGeom>
          <a:noFill/>
          <a:ln w="12700">
            <a:noFill/>
            <a:miter lim="800000"/>
            <a:headEnd/>
            <a:tailEnd/>
          </a:ln>
        </p:spPr>
      </p:pic>
      <p:pic>
        <p:nvPicPr>
          <p:cNvPr id="93201" name="Picture 16"/>
          <p:cNvPicPr>
            <a:picLocks noChangeArrowheads="1"/>
          </p:cNvPicPr>
          <p:nvPr/>
        </p:nvPicPr>
        <p:blipFill>
          <a:blip r:embed="rId4" cstate="print"/>
          <a:srcRect/>
          <a:stretch>
            <a:fillRect/>
          </a:stretch>
        </p:blipFill>
        <p:spPr bwMode="auto">
          <a:xfrm>
            <a:off x="5645150" y="3763963"/>
            <a:ext cx="703263" cy="533400"/>
          </a:xfrm>
          <a:prstGeom prst="rect">
            <a:avLst/>
          </a:prstGeom>
          <a:noFill/>
          <a:ln w="12700">
            <a:noFill/>
            <a:miter lim="800000"/>
            <a:headEnd/>
            <a:tailEnd/>
          </a:ln>
        </p:spPr>
      </p:pic>
      <p:pic>
        <p:nvPicPr>
          <p:cNvPr id="93202" name="Picture 17"/>
          <p:cNvPicPr>
            <a:picLocks noChangeArrowheads="1"/>
          </p:cNvPicPr>
          <p:nvPr/>
        </p:nvPicPr>
        <p:blipFill>
          <a:blip r:embed="rId4" cstate="print"/>
          <a:srcRect/>
          <a:stretch>
            <a:fillRect/>
          </a:stretch>
        </p:blipFill>
        <p:spPr bwMode="auto">
          <a:xfrm>
            <a:off x="1758950" y="3535363"/>
            <a:ext cx="703263" cy="533400"/>
          </a:xfrm>
          <a:prstGeom prst="rect">
            <a:avLst/>
          </a:prstGeom>
          <a:noFill/>
          <a:ln w="12700">
            <a:noFill/>
            <a:miter lim="800000"/>
            <a:headEnd/>
            <a:tailEnd/>
          </a:ln>
        </p:spPr>
      </p:pic>
      <p:pic>
        <p:nvPicPr>
          <p:cNvPr id="93203" name="Picture 18"/>
          <p:cNvPicPr>
            <a:picLocks noChangeArrowheads="1"/>
          </p:cNvPicPr>
          <p:nvPr/>
        </p:nvPicPr>
        <p:blipFill>
          <a:blip r:embed="rId4" cstate="print"/>
          <a:srcRect/>
          <a:stretch>
            <a:fillRect/>
          </a:stretch>
        </p:blipFill>
        <p:spPr bwMode="auto">
          <a:xfrm>
            <a:off x="1817688" y="4221163"/>
            <a:ext cx="703262" cy="533400"/>
          </a:xfrm>
          <a:prstGeom prst="rect">
            <a:avLst/>
          </a:prstGeom>
          <a:noFill/>
          <a:ln w="12700">
            <a:noFill/>
            <a:miter lim="800000"/>
            <a:headEnd/>
            <a:tailEnd/>
          </a:ln>
        </p:spPr>
      </p:pic>
      <p:pic>
        <p:nvPicPr>
          <p:cNvPr id="93204" name="Picture 19"/>
          <p:cNvPicPr>
            <a:picLocks noChangeArrowheads="1"/>
          </p:cNvPicPr>
          <p:nvPr/>
        </p:nvPicPr>
        <p:blipFill>
          <a:blip r:embed="rId4" cstate="print"/>
          <a:srcRect/>
          <a:stretch>
            <a:fillRect/>
          </a:stretch>
        </p:blipFill>
        <p:spPr bwMode="auto">
          <a:xfrm>
            <a:off x="3892550" y="4449763"/>
            <a:ext cx="457200" cy="304800"/>
          </a:xfrm>
          <a:prstGeom prst="rect">
            <a:avLst/>
          </a:prstGeom>
          <a:noFill/>
          <a:ln w="12700">
            <a:noFill/>
            <a:miter lim="800000"/>
            <a:headEnd/>
            <a:tailEnd/>
          </a:ln>
        </p:spPr>
      </p:pic>
      <p:pic>
        <p:nvPicPr>
          <p:cNvPr id="93205" name="Picture 20"/>
          <p:cNvPicPr>
            <a:picLocks noChangeArrowheads="1"/>
          </p:cNvPicPr>
          <p:nvPr/>
        </p:nvPicPr>
        <p:blipFill>
          <a:blip r:embed="rId4" cstate="print"/>
          <a:srcRect/>
          <a:stretch>
            <a:fillRect/>
          </a:stretch>
        </p:blipFill>
        <p:spPr bwMode="auto">
          <a:xfrm>
            <a:off x="4959350" y="4449763"/>
            <a:ext cx="457200" cy="304800"/>
          </a:xfrm>
          <a:prstGeom prst="rect">
            <a:avLst/>
          </a:prstGeom>
          <a:noFill/>
          <a:ln w="12700">
            <a:noFill/>
            <a:miter lim="800000"/>
            <a:headEnd/>
            <a:tailEnd/>
          </a:ln>
        </p:spPr>
      </p:pic>
      <p:pic>
        <p:nvPicPr>
          <p:cNvPr id="93206" name="Picture 21"/>
          <p:cNvPicPr>
            <a:picLocks noChangeArrowheads="1"/>
          </p:cNvPicPr>
          <p:nvPr/>
        </p:nvPicPr>
        <p:blipFill>
          <a:blip r:embed="rId4" cstate="print"/>
          <a:srcRect/>
          <a:stretch>
            <a:fillRect/>
          </a:stretch>
        </p:blipFill>
        <p:spPr bwMode="auto">
          <a:xfrm>
            <a:off x="4578350" y="3459163"/>
            <a:ext cx="457200" cy="304800"/>
          </a:xfrm>
          <a:prstGeom prst="rect">
            <a:avLst/>
          </a:prstGeom>
          <a:noFill/>
          <a:ln w="12700">
            <a:noFill/>
            <a:miter lim="800000"/>
            <a:headEnd/>
            <a:tailEnd/>
          </a:ln>
        </p:spPr>
      </p:pic>
      <p:pic>
        <p:nvPicPr>
          <p:cNvPr id="93207" name="Picture 22"/>
          <p:cNvPicPr>
            <a:picLocks noChangeArrowheads="1"/>
          </p:cNvPicPr>
          <p:nvPr/>
        </p:nvPicPr>
        <p:blipFill>
          <a:blip r:embed="rId4" cstate="print"/>
          <a:srcRect/>
          <a:stretch>
            <a:fillRect/>
          </a:stretch>
        </p:blipFill>
        <p:spPr bwMode="auto">
          <a:xfrm>
            <a:off x="6770688" y="3687763"/>
            <a:ext cx="703262" cy="533400"/>
          </a:xfrm>
          <a:prstGeom prst="rect">
            <a:avLst/>
          </a:prstGeom>
          <a:noFill/>
          <a:ln w="12700">
            <a:noFill/>
            <a:miter lim="800000"/>
            <a:headEnd/>
            <a:tailEnd/>
          </a:ln>
        </p:spPr>
      </p:pic>
      <p:sp>
        <p:nvSpPr>
          <p:cNvPr id="93208" name="Text Box 23"/>
          <p:cNvSpPr txBox="1">
            <a:spLocks noChangeArrowheads="1"/>
          </p:cNvSpPr>
          <p:nvPr/>
        </p:nvSpPr>
        <p:spPr bwMode="auto">
          <a:xfrm>
            <a:off x="2681288" y="3611563"/>
            <a:ext cx="296862" cy="304800"/>
          </a:xfrm>
          <a:prstGeom prst="rect">
            <a:avLst/>
          </a:prstGeom>
          <a:noFill/>
          <a:ln w="9525">
            <a:noFill/>
            <a:miter lim="800000"/>
            <a:headEnd/>
            <a:tailEnd/>
          </a:ln>
        </p:spPr>
        <p:txBody>
          <a:bodyPr wrap="none">
            <a:spAutoFit/>
          </a:bodyPr>
          <a:lstStyle/>
          <a:p>
            <a:r>
              <a:rPr lang="es-ES" sz="1400" b="1">
                <a:sym typeface="Symbol" pitchFamily="18" charset="2"/>
              </a:rPr>
              <a:t></a:t>
            </a:r>
            <a:endParaRPr lang="es-ES" sz="1400" b="1"/>
          </a:p>
        </p:txBody>
      </p:sp>
      <p:sp>
        <p:nvSpPr>
          <p:cNvPr id="93209" name="Text Box 24"/>
          <p:cNvSpPr txBox="1">
            <a:spLocks noChangeArrowheads="1"/>
          </p:cNvSpPr>
          <p:nvPr/>
        </p:nvSpPr>
        <p:spPr bwMode="auto">
          <a:xfrm>
            <a:off x="3305175" y="3535363"/>
            <a:ext cx="282575" cy="304800"/>
          </a:xfrm>
          <a:prstGeom prst="rect">
            <a:avLst/>
          </a:prstGeom>
          <a:noFill/>
          <a:ln w="9525">
            <a:noFill/>
            <a:miter lim="800000"/>
            <a:headEnd/>
            <a:tailEnd/>
          </a:ln>
        </p:spPr>
        <p:txBody>
          <a:bodyPr wrap="none">
            <a:spAutoFit/>
          </a:bodyPr>
          <a:lstStyle/>
          <a:p>
            <a:r>
              <a:rPr lang="es-ES" sz="1400" b="1">
                <a:sym typeface="Symbol" pitchFamily="18" charset="2"/>
              </a:rPr>
              <a:t></a:t>
            </a:r>
            <a:endParaRPr lang="es-ES" sz="1400" b="1"/>
          </a:p>
        </p:txBody>
      </p:sp>
      <p:sp>
        <p:nvSpPr>
          <p:cNvPr id="93210" name="Text Box 25"/>
          <p:cNvSpPr txBox="1">
            <a:spLocks noChangeArrowheads="1"/>
          </p:cNvSpPr>
          <p:nvPr/>
        </p:nvSpPr>
        <p:spPr bwMode="auto">
          <a:xfrm>
            <a:off x="3413125" y="4149725"/>
            <a:ext cx="257175" cy="304800"/>
          </a:xfrm>
          <a:prstGeom prst="rect">
            <a:avLst/>
          </a:prstGeom>
          <a:noFill/>
          <a:ln w="9525">
            <a:noFill/>
            <a:miter lim="800000"/>
            <a:headEnd/>
            <a:tailEnd/>
          </a:ln>
        </p:spPr>
        <p:txBody>
          <a:bodyPr wrap="none">
            <a:spAutoFit/>
          </a:bodyPr>
          <a:lstStyle/>
          <a:p>
            <a:r>
              <a:rPr lang="es-ES" sz="1400" b="1">
                <a:sym typeface="Symbol" pitchFamily="18" charset="2"/>
              </a:rPr>
              <a:t></a:t>
            </a:r>
            <a:endParaRPr lang="es-ES" sz="1400" b="1"/>
          </a:p>
        </p:txBody>
      </p:sp>
      <p:sp>
        <p:nvSpPr>
          <p:cNvPr id="93211" name="Text Box 26"/>
          <p:cNvSpPr txBox="1">
            <a:spLocks noChangeArrowheads="1"/>
          </p:cNvSpPr>
          <p:nvPr/>
        </p:nvSpPr>
        <p:spPr bwMode="auto">
          <a:xfrm>
            <a:off x="2706688" y="4144963"/>
            <a:ext cx="271462" cy="304800"/>
          </a:xfrm>
          <a:prstGeom prst="rect">
            <a:avLst/>
          </a:prstGeom>
          <a:noFill/>
          <a:ln w="9525">
            <a:noFill/>
            <a:miter lim="800000"/>
            <a:headEnd/>
            <a:tailEnd/>
          </a:ln>
        </p:spPr>
        <p:txBody>
          <a:bodyPr wrap="none">
            <a:spAutoFit/>
          </a:bodyPr>
          <a:lstStyle/>
          <a:p>
            <a:r>
              <a:rPr lang="es-ES" sz="1400" b="1">
                <a:sym typeface="Symbol" pitchFamily="18" charset="2"/>
              </a:rPr>
              <a:t></a:t>
            </a:r>
            <a:endParaRPr lang="es-ES" sz="1400" b="1"/>
          </a:p>
        </p:txBody>
      </p:sp>
      <p:graphicFrame>
        <p:nvGraphicFramePr>
          <p:cNvPr id="1703963" name="Group 27"/>
          <p:cNvGraphicFramePr>
            <a:graphicFrameLocks noGrp="1"/>
          </p:cNvGraphicFramePr>
          <p:nvPr/>
        </p:nvGraphicFramePr>
        <p:xfrm>
          <a:off x="2444750" y="2535238"/>
          <a:ext cx="1158875" cy="609600"/>
        </p:xfrm>
        <a:graphic>
          <a:graphicData uri="http://schemas.openxmlformats.org/drawingml/2006/table">
            <a:tbl>
              <a:tblPr/>
              <a:tblGrid>
                <a:gridCol w="296863"/>
                <a:gridCol w="282575"/>
                <a:gridCol w="296862"/>
                <a:gridCol w="282575"/>
              </a:tblGrid>
              <a:tr h="177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sym typeface="Symbol" pitchFamily="18" charset="2"/>
                        </a:rPr>
                        <a:t></a:t>
                      </a:r>
                      <a:endParaRPr kumimoji="0" lang="es-ES" sz="14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sym typeface="Symbol" pitchFamily="18" charset="2"/>
                        </a:rPr>
                        <a:t></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7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sym typeface="Symbol" pitchFamily="18" charset="2"/>
                        </a:rPr>
                        <a:t></a:t>
                      </a:r>
                      <a:endParaRPr kumimoji="0" lang="es-ES" sz="14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sym typeface="Symbol" pitchFamily="18" charset="2"/>
                        </a:rPr>
                        <a:t></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3229" name="Line 44"/>
          <p:cNvSpPr>
            <a:spLocks noChangeShapeType="1"/>
          </p:cNvSpPr>
          <p:nvPr/>
        </p:nvSpPr>
        <p:spPr bwMode="auto">
          <a:xfrm>
            <a:off x="3206750" y="3141663"/>
            <a:ext cx="0" cy="622300"/>
          </a:xfrm>
          <a:prstGeom prst="line">
            <a:avLst/>
          </a:prstGeom>
          <a:noFill/>
          <a:ln w="9525">
            <a:solidFill>
              <a:schemeClr val="tx1"/>
            </a:solidFill>
            <a:round/>
            <a:headEnd/>
            <a:tailEnd type="triangle" w="med" len="med"/>
          </a:ln>
        </p:spPr>
        <p:txBody>
          <a:bodyPr/>
          <a:lstStyle/>
          <a:p>
            <a:endParaRPr lang="es-ES"/>
          </a:p>
        </p:txBody>
      </p:sp>
      <p:sp>
        <p:nvSpPr>
          <p:cNvPr id="93230" name="Text Box 45"/>
          <p:cNvSpPr txBox="1">
            <a:spLocks noChangeArrowheads="1"/>
          </p:cNvSpPr>
          <p:nvPr/>
        </p:nvSpPr>
        <p:spPr bwMode="auto">
          <a:xfrm>
            <a:off x="4281488" y="3382963"/>
            <a:ext cx="296862" cy="304800"/>
          </a:xfrm>
          <a:prstGeom prst="rect">
            <a:avLst/>
          </a:prstGeom>
          <a:noFill/>
          <a:ln w="9525">
            <a:noFill/>
            <a:miter lim="800000"/>
            <a:headEnd/>
            <a:tailEnd/>
          </a:ln>
        </p:spPr>
        <p:txBody>
          <a:bodyPr wrap="none">
            <a:spAutoFit/>
          </a:bodyPr>
          <a:lstStyle/>
          <a:p>
            <a:r>
              <a:rPr lang="es-ES" sz="1400" b="1">
                <a:sym typeface="Symbol" pitchFamily="18" charset="2"/>
              </a:rPr>
              <a:t></a:t>
            </a:r>
            <a:endParaRPr lang="es-ES" sz="1400" b="1"/>
          </a:p>
        </p:txBody>
      </p:sp>
      <p:sp>
        <p:nvSpPr>
          <p:cNvPr id="93231" name="Text Box 46"/>
          <p:cNvSpPr txBox="1">
            <a:spLocks noChangeArrowheads="1"/>
          </p:cNvSpPr>
          <p:nvPr/>
        </p:nvSpPr>
        <p:spPr bwMode="auto">
          <a:xfrm>
            <a:off x="4981575" y="3382963"/>
            <a:ext cx="282575" cy="304800"/>
          </a:xfrm>
          <a:prstGeom prst="rect">
            <a:avLst/>
          </a:prstGeom>
          <a:noFill/>
          <a:ln w="9525">
            <a:noFill/>
            <a:miter lim="800000"/>
            <a:headEnd/>
            <a:tailEnd/>
          </a:ln>
        </p:spPr>
        <p:txBody>
          <a:bodyPr wrap="none">
            <a:spAutoFit/>
          </a:bodyPr>
          <a:lstStyle/>
          <a:p>
            <a:r>
              <a:rPr lang="es-ES" sz="1400" b="1">
                <a:sym typeface="Symbol" pitchFamily="18" charset="2"/>
              </a:rPr>
              <a:t></a:t>
            </a:r>
            <a:endParaRPr lang="es-ES" sz="1400" b="1"/>
          </a:p>
        </p:txBody>
      </p:sp>
      <p:graphicFrame>
        <p:nvGraphicFramePr>
          <p:cNvPr id="1703983" name="Group 47"/>
          <p:cNvGraphicFramePr>
            <a:graphicFrameLocks noGrp="1"/>
          </p:cNvGraphicFramePr>
          <p:nvPr/>
        </p:nvGraphicFramePr>
        <p:xfrm>
          <a:off x="4044950" y="2620963"/>
          <a:ext cx="1158875" cy="304800"/>
        </p:xfrm>
        <a:graphic>
          <a:graphicData uri="http://schemas.openxmlformats.org/drawingml/2006/table">
            <a:tbl>
              <a:tblPr/>
              <a:tblGrid>
                <a:gridCol w="296863"/>
                <a:gridCol w="282575"/>
                <a:gridCol w="296862"/>
                <a:gridCol w="282575"/>
              </a:tblGrid>
              <a:tr h="177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sym typeface="Symbol" pitchFamily="18" charset="2"/>
                        </a:rPr>
                        <a:t></a:t>
                      </a:r>
                      <a:endParaRPr kumimoji="0" lang="es-ES" sz="14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sym typeface="Symbol" pitchFamily="18" charset="2"/>
                        </a:rPr>
                        <a:t></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3244" name="Line 59"/>
          <p:cNvSpPr>
            <a:spLocks noChangeShapeType="1"/>
          </p:cNvSpPr>
          <p:nvPr/>
        </p:nvSpPr>
        <p:spPr bwMode="auto">
          <a:xfrm>
            <a:off x="4791075" y="2925763"/>
            <a:ext cx="0" cy="457200"/>
          </a:xfrm>
          <a:prstGeom prst="line">
            <a:avLst/>
          </a:prstGeom>
          <a:noFill/>
          <a:ln w="9525">
            <a:solidFill>
              <a:schemeClr val="tx1"/>
            </a:solidFill>
            <a:round/>
            <a:headEnd/>
            <a:tailEnd type="triangle" w="med" len="med"/>
          </a:ln>
        </p:spPr>
        <p:txBody>
          <a:bodyPr/>
          <a:lstStyle/>
          <a:p>
            <a:endParaRPr lang="es-ES"/>
          </a:p>
        </p:txBody>
      </p:sp>
      <p:sp>
        <p:nvSpPr>
          <p:cNvPr id="93245" name="Text Box 60"/>
          <p:cNvSpPr txBox="1">
            <a:spLocks noChangeArrowheads="1"/>
          </p:cNvSpPr>
          <p:nvPr/>
        </p:nvSpPr>
        <p:spPr bwMode="auto">
          <a:xfrm>
            <a:off x="3629025" y="4348163"/>
            <a:ext cx="296863" cy="304800"/>
          </a:xfrm>
          <a:prstGeom prst="rect">
            <a:avLst/>
          </a:prstGeom>
          <a:noFill/>
          <a:ln w="9525">
            <a:noFill/>
            <a:miter lim="800000"/>
            <a:headEnd/>
            <a:tailEnd/>
          </a:ln>
        </p:spPr>
        <p:txBody>
          <a:bodyPr wrap="none">
            <a:spAutoFit/>
          </a:bodyPr>
          <a:lstStyle/>
          <a:p>
            <a:r>
              <a:rPr lang="es-ES" sz="1400" b="1">
                <a:sym typeface="Symbol" pitchFamily="18" charset="2"/>
              </a:rPr>
              <a:t></a:t>
            </a:r>
            <a:endParaRPr lang="es-ES" sz="1400" b="1"/>
          </a:p>
        </p:txBody>
      </p:sp>
      <p:sp>
        <p:nvSpPr>
          <p:cNvPr id="93246" name="Text Box 61"/>
          <p:cNvSpPr txBox="1">
            <a:spLocks noChangeArrowheads="1"/>
          </p:cNvSpPr>
          <p:nvPr/>
        </p:nvSpPr>
        <p:spPr bwMode="auto">
          <a:xfrm>
            <a:off x="4283075" y="4492625"/>
            <a:ext cx="282575" cy="304800"/>
          </a:xfrm>
          <a:prstGeom prst="rect">
            <a:avLst/>
          </a:prstGeom>
          <a:noFill/>
          <a:ln w="9525">
            <a:noFill/>
            <a:miter lim="800000"/>
            <a:headEnd/>
            <a:tailEnd/>
          </a:ln>
        </p:spPr>
        <p:txBody>
          <a:bodyPr wrap="none">
            <a:spAutoFit/>
          </a:bodyPr>
          <a:lstStyle/>
          <a:p>
            <a:r>
              <a:rPr lang="es-ES" sz="1400" b="1">
                <a:sym typeface="Symbol" pitchFamily="18" charset="2"/>
              </a:rPr>
              <a:t></a:t>
            </a:r>
            <a:endParaRPr lang="es-ES" sz="1400" b="1"/>
          </a:p>
        </p:txBody>
      </p:sp>
      <p:sp>
        <p:nvSpPr>
          <p:cNvPr id="93247" name="Text Box 62"/>
          <p:cNvSpPr txBox="1">
            <a:spLocks noChangeArrowheads="1"/>
          </p:cNvSpPr>
          <p:nvPr/>
        </p:nvSpPr>
        <p:spPr bwMode="auto">
          <a:xfrm>
            <a:off x="4700588" y="4492625"/>
            <a:ext cx="296862" cy="304800"/>
          </a:xfrm>
          <a:prstGeom prst="rect">
            <a:avLst/>
          </a:prstGeom>
          <a:noFill/>
          <a:ln w="9525">
            <a:noFill/>
            <a:miter lim="800000"/>
            <a:headEnd/>
            <a:tailEnd/>
          </a:ln>
        </p:spPr>
        <p:txBody>
          <a:bodyPr wrap="none">
            <a:spAutoFit/>
          </a:bodyPr>
          <a:lstStyle/>
          <a:p>
            <a:r>
              <a:rPr lang="es-ES" sz="1400" b="1">
                <a:sym typeface="Symbol" pitchFamily="18" charset="2"/>
              </a:rPr>
              <a:t></a:t>
            </a:r>
            <a:endParaRPr lang="es-ES" sz="1400" b="1"/>
          </a:p>
        </p:txBody>
      </p:sp>
      <p:sp>
        <p:nvSpPr>
          <p:cNvPr id="93248" name="Text Box 63"/>
          <p:cNvSpPr txBox="1">
            <a:spLocks noChangeArrowheads="1"/>
          </p:cNvSpPr>
          <p:nvPr/>
        </p:nvSpPr>
        <p:spPr bwMode="auto">
          <a:xfrm>
            <a:off x="5362575" y="4419600"/>
            <a:ext cx="282575" cy="304800"/>
          </a:xfrm>
          <a:prstGeom prst="rect">
            <a:avLst/>
          </a:prstGeom>
          <a:noFill/>
          <a:ln w="9525">
            <a:noFill/>
            <a:miter lim="800000"/>
            <a:headEnd/>
            <a:tailEnd/>
          </a:ln>
        </p:spPr>
        <p:txBody>
          <a:bodyPr wrap="none">
            <a:spAutoFit/>
          </a:bodyPr>
          <a:lstStyle/>
          <a:p>
            <a:r>
              <a:rPr lang="es-ES" sz="1400" b="1">
                <a:sym typeface="Symbol" pitchFamily="18" charset="2"/>
              </a:rPr>
              <a:t></a:t>
            </a:r>
            <a:endParaRPr lang="es-ES" sz="1400" b="1"/>
          </a:p>
        </p:txBody>
      </p:sp>
      <p:graphicFrame>
        <p:nvGraphicFramePr>
          <p:cNvPr id="1704000" name="Group 64"/>
          <p:cNvGraphicFramePr>
            <a:graphicFrameLocks noGrp="1"/>
          </p:cNvGraphicFramePr>
          <p:nvPr/>
        </p:nvGraphicFramePr>
        <p:xfrm>
          <a:off x="3419475" y="5211763"/>
          <a:ext cx="1158875" cy="304800"/>
        </p:xfrm>
        <a:graphic>
          <a:graphicData uri="http://schemas.openxmlformats.org/drawingml/2006/table">
            <a:tbl>
              <a:tblPr/>
              <a:tblGrid>
                <a:gridCol w="296863"/>
                <a:gridCol w="282575"/>
                <a:gridCol w="296862"/>
                <a:gridCol w="282575"/>
              </a:tblGrid>
              <a:tr h="177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sym typeface="Symbol" pitchFamily="18" charset="2"/>
                        </a:rPr>
                        <a:t></a:t>
                      </a:r>
                      <a:endParaRPr kumimoji="0" lang="es-ES" sz="14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sym typeface="Symbol" pitchFamily="18" charset="2"/>
                        </a:rPr>
                        <a:t></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3261" name="Line 76"/>
          <p:cNvSpPr>
            <a:spLocks noChangeShapeType="1"/>
          </p:cNvSpPr>
          <p:nvPr/>
        </p:nvSpPr>
        <p:spPr bwMode="auto">
          <a:xfrm flipV="1">
            <a:off x="4121150" y="4754563"/>
            <a:ext cx="0" cy="457200"/>
          </a:xfrm>
          <a:prstGeom prst="line">
            <a:avLst/>
          </a:prstGeom>
          <a:noFill/>
          <a:ln w="9525">
            <a:solidFill>
              <a:schemeClr val="tx1"/>
            </a:solidFill>
            <a:round/>
            <a:headEnd/>
            <a:tailEnd type="triangle" w="med" len="med"/>
          </a:ln>
        </p:spPr>
        <p:txBody>
          <a:bodyPr/>
          <a:lstStyle/>
          <a:p>
            <a:endParaRPr lang="es-ES"/>
          </a:p>
        </p:txBody>
      </p:sp>
      <p:graphicFrame>
        <p:nvGraphicFramePr>
          <p:cNvPr id="1704013" name="Group 77"/>
          <p:cNvGraphicFramePr>
            <a:graphicFrameLocks noGrp="1"/>
          </p:cNvGraphicFramePr>
          <p:nvPr/>
        </p:nvGraphicFramePr>
        <p:xfrm>
          <a:off x="4714875" y="5208588"/>
          <a:ext cx="1158875" cy="304800"/>
        </p:xfrm>
        <a:graphic>
          <a:graphicData uri="http://schemas.openxmlformats.org/drawingml/2006/table">
            <a:tbl>
              <a:tblPr/>
              <a:tblGrid>
                <a:gridCol w="296863"/>
                <a:gridCol w="282575"/>
                <a:gridCol w="296862"/>
                <a:gridCol w="282575"/>
              </a:tblGrid>
              <a:tr h="177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sym typeface="Symbol" pitchFamily="18" charset="2"/>
                        </a:rPr>
                        <a:t></a:t>
                      </a:r>
                      <a:endParaRPr kumimoji="0" lang="es-ES" sz="14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sym typeface="Symbol" pitchFamily="18" charset="2"/>
                        </a:rPr>
                        <a:t></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3274" name="Line 89"/>
          <p:cNvSpPr>
            <a:spLocks noChangeShapeType="1"/>
          </p:cNvSpPr>
          <p:nvPr/>
        </p:nvSpPr>
        <p:spPr bwMode="auto">
          <a:xfrm flipV="1">
            <a:off x="5187950" y="4748213"/>
            <a:ext cx="0" cy="457200"/>
          </a:xfrm>
          <a:prstGeom prst="line">
            <a:avLst/>
          </a:prstGeom>
          <a:noFill/>
          <a:ln w="9525">
            <a:solidFill>
              <a:schemeClr val="tx1"/>
            </a:solidFill>
            <a:round/>
            <a:headEnd/>
            <a:tailEnd type="triangle" w="med" len="med"/>
          </a:ln>
        </p:spPr>
        <p:txBody>
          <a:bodyPr/>
          <a:lstStyle/>
          <a:p>
            <a:endParaRPr lang="es-ES"/>
          </a:p>
        </p:txBody>
      </p:sp>
      <p:sp>
        <p:nvSpPr>
          <p:cNvPr id="93275" name="Text Box 90"/>
          <p:cNvSpPr txBox="1">
            <a:spLocks noChangeArrowheads="1"/>
          </p:cNvSpPr>
          <p:nvPr/>
        </p:nvSpPr>
        <p:spPr bwMode="auto">
          <a:xfrm>
            <a:off x="5500688" y="3611563"/>
            <a:ext cx="296862" cy="304800"/>
          </a:xfrm>
          <a:prstGeom prst="rect">
            <a:avLst/>
          </a:prstGeom>
          <a:noFill/>
          <a:ln w="9525">
            <a:noFill/>
            <a:miter lim="800000"/>
            <a:headEnd/>
            <a:tailEnd/>
          </a:ln>
        </p:spPr>
        <p:txBody>
          <a:bodyPr wrap="none">
            <a:spAutoFit/>
          </a:bodyPr>
          <a:lstStyle/>
          <a:p>
            <a:r>
              <a:rPr lang="es-ES" sz="1400" b="1">
                <a:sym typeface="Symbol" pitchFamily="18" charset="2"/>
              </a:rPr>
              <a:t></a:t>
            </a:r>
            <a:endParaRPr lang="es-ES" sz="1400" b="1"/>
          </a:p>
        </p:txBody>
      </p:sp>
      <p:sp>
        <p:nvSpPr>
          <p:cNvPr id="93276" name="Text Box 91"/>
          <p:cNvSpPr txBox="1">
            <a:spLocks noChangeArrowheads="1"/>
          </p:cNvSpPr>
          <p:nvPr/>
        </p:nvSpPr>
        <p:spPr bwMode="auto">
          <a:xfrm>
            <a:off x="6200775" y="3687763"/>
            <a:ext cx="282575" cy="304800"/>
          </a:xfrm>
          <a:prstGeom prst="rect">
            <a:avLst/>
          </a:prstGeom>
          <a:noFill/>
          <a:ln w="9525">
            <a:noFill/>
            <a:miter lim="800000"/>
            <a:headEnd/>
            <a:tailEnd/>
          </a:ln>
        </p:spPr>
        <p:txBody>
          <a:bodyPr wrap="none">
            <a:spAutoFit/>
          </a:bodyPr>
          <a:lstStyle/>
          <a:p>
            <a:r>
              <a:rPr lang="es-ES" sz="1400" b="1">
                <a:sym typeface="Symbol" pitchFamily="18" charset="2"/>
              </a:rPr>
              <a:t></a:t>
            </a:r>
            <a:endParaRPr lang="es-ES" sz="1400" b="1"/>
          </a:p>
        </p:txBody>
      </p:sp>
      <p:sp>
        <p:nvSpPr>
          <p:cNvPr id="93277" name="Text Box 92"/>
          <p:cNvSpPr txBox="1">
            <a:spLocks noChangeArrowheads="1"/>
          </p:cNvSpPr>
          <p:nvPr/>
        </p:nvSpPr>
        <p:spPr bwMode="auto">
          <a:xfrm>
            <a:off x="5692775" y="4144963"/>
            <a:ext cx="257175" cy="304800"/>
          </a:xfrm>
          <a:prstGeom prst="rect">
            <a:avLst/>
          </a:prstGeom>
          <a:noFill/>
          <a:ln w="9525">
            <a:noFill/>
            <a:miter lim="800000"/>
            <a:headEnd/>
            <a:tailEnd/>
          </a:ln>
        </p:spPr>
        <p:txBody>
          <a:bodyPr wrap="none">
            <a:spAutoFit/>
          </a:bodyPr>
          <a:lstStyle/>
          <a:p>
            <a:r>
              <a:rPr lang="es-ES" sz="1400" b="1">
                <a:sym typeface="Symbol" pitchFamily="18" charset="2"/>
              </a:rPr>
              <a:t></a:t>
            </a:r>
            <a:endParaRPr lang="es-ES" sz="1400" b="1"/>
          </a:p>
        </p:txBody>
      </p:sp>
      <p:graphicFrame>
        <p:nvGraphicFramePr>
          <p:cNvPr id="1704029" name="Group 93"/>
          <p:cNvGraphicFramePr>
            <a:graphicFrameLocks noGrp="1"/>
          </p:cNvGraphicFramePr>
          <p:nvPr/>
        </p:nvGraphicFramePr>
        <p:xfrm>
          <a:off x="5429250" y="2606675"/>
          <a:ext cx="1158875" cy="609600"/>
        </p:xfrm>
        <a:graphic>
          <a:graphicData uri="http://schemas.openxmlformats.org/drawingml/2006/table">
            <a:tbl>
              <a:tblPr/>
              <a:tblGrid>
                <a:gridCol w="296863"/>
                <a:gridCol w="282575"/>
                <a:gridCol w="296862"/>
                <a:gridCol w="282575"/>
              </a:tblGrid>
              <a:tr h="303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sym typeface="Symbol" pitchFamily="18" charset="2"/>
                        </a:rPr>
                        <a:t></a:t>
                      </a:r>
                      <a:endParaRPr kumimoji="0" lang="es-ES" sz="14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sym typeface="Symbol" pitchFamily="18" charset="2"/>
                        </a:rPr>
                        <a:t></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7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sym typeface="Symbol" pitchFamily="18" charset="2"/>
                        </a:rPr>
                        <a:t></a:t>
                      </a:r>
                      <a:endParaRPr kumimoji="0" lang="es-ES" sz="14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sym typeface="Symbol"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3295" name="Line 110"/>
          <p:cNvSpPr>
            <a:spLocks noChangeShapeType="1"/>
          </p:cNvSpPr>
          <p:nvPr/>
        </p:nvSpPr>
        <p:spPr bwMode="auto">
          <a:xfrm>
            <a:off x="5949950" y="3224213"/>
            <a:ext cx="0" cy="457200"/>
          </a:xfrm>
          <a:prstGeom prst="line">
            <a:avLst/>
          </a:prstGeom>
          <a:noFill/>
          <a:ln w="9525">
            <a:solidFill>
              <a:schemeClr val="tx1"/>
            </a:solidFill>
            <a:round/>
            <a:headEnd/>
            <a:tailEnd type="triangle" w="med" len="med"/>
          </a:ln>
        </p:spPr>
        <p:txBody>
          <a:bodyPr/>
          <a:lstStyle/>
          <a:p>
            <a:endParaRPr lang="es-ES"/>
          </a:p>
        </p:txBody>
      </p:sp>
      <p:sp>
        <p:nvSpPr>
          <p:cNvPr id="93296" name="Text Box 111"/>
          <p:cNvSpPr txBox="1">
            <a:spLocks noChangeArrowheads="1"/>
          </p:cNvSpPr>
          <p:nvPr/>
        </p:nvSpPr>
        <p:spPr bwMode="auto">
          <a:xfrm>
            <a:off x="536575" y="5516563"/>
            <a:ext cx="2667000" cy="730250"/>
          </a:xfrm>
          <a:prstGeom prst="rect">
            <a:avLst/>
          </a:prstGeom>
          <a:noFill/>
          <a:ln w="9525">
            <a:noFill/>
            <a:miter lim="800000"/>
            <a:headEnd/>
            <a:tailEnd/>
          </a:ln>
        </p:spPr>
        <p:txBody>
          <a:bodyPr>
            <a:spAutoFit/>
          </a:bodyPr>
          <a:lstStyle/>
          <a:p>
            <a:pPr algn="ctr"/>
            <a:r>
              <a:rPr lang="es-ES" sz="1400" b="1"/>
              <a:t>Los routers X y Z se encargan de etiquetar los flujos según origen-destino</a:t>
            </a:r>
          </a:p>
        </p:txBody>
      </p:sp>
      <p:sp>
        <p:nvSpPr>
          <p:cNvPr id="93297" name="Line 112"/>
          <p:cNvSpPr>
            <a:spLocks noChangeShapeType="1"/>
          </p:cNvSpPr>
          <p:nvPr/>
        </p:nvSpPr>
        <p:spPr bwMode="auto">
          <a:xfrm flipV="1">
            <a:off x="2749550" y="4367213"/>
            <a:ext cx="304800" cy="1143000"/>
          </a:xfrm>
          <a:prstGeom prst="line">
            <a:avLst/>
          </a:prstGeom>
          <a:noFill/>
          <a:ln w="9525">
            <a:solidFill>
              <a:schemeClr val="tx1"/>
            </a:solidFill>
            <a:round/>
            <a:headEnd/>
            <a:tailEnd type="triangle" w="med" len="med"/>
          </a:ln>
        </p:spPr>
        <p:txBody>
          <a:bodyPr/>
          <a:lstStyle/>
          <a:p>
            <a:endParaRPr lang="es-ES"/>
          </a:p>
        </p:txBody>
      </p:sp>
      <p:sp>
        <p:nvSpPr>
          <p:cNvPr id="93298" name="Line 113"/>
          <p:cNvSpPr>
            <a:spLocks noChangeShapeType="1"/>
          </p:cNvSpPr>
          <p:nvPr/>
        </p:nvSpPr>
        <p:spPr bwMode="auto">
          <a:xfrm>
            <a:off x="3130550" y="6119813"/>
            <a:ext cx="3048000" cy="0"/>
          </a:xfrm>
          <a:prstGeom prst="line">
            <a:avLst/>
          </a:prstGeom>
          <a:noFill/>
          <a:ln w="9525">
            <a:solidFill>
              <a:schemeClr val="tx1"/>
            </a:solidFill>
            <a:round/>
            <a:headEnd/>
            <a:tailEnd/>
          </a:ln>
        </p:spPr>
        <p:txBody>
          <a:bodyPr/>
          <a:lstStyle/>
          <a:p>
            <a:endParaRPr lang="es-ES"/>
          </a:p>
        </p:txBody>
      </p:sp>
      <p:sp>
        <p:nvSpPr>
          <p:cNvPr id="93299" name="Line 114"/>
          <p:cNvSpPr>
            <a:spLocks noChangeShapeType="1"/>
          </p:cNvSpPr>
          <p:nvPr/>
        </p:nvSpPr>
        <p:spPr bwMode="auto">
          <a:xfrm flipH="1" flipV="1">
            <a:off x="6178550" y="4214813"/>
            <a:ext cx="0" cy="1905000"/>
          </a:xfrm>
          <a:prstGeom prst="line">
            <a:avLst/>
          </a:prstGeom>
          <a:noFill/>
          <a:ln w="9525">
            <a:solidFill>
              <a:schemeClr val="tx1"/>
            </a:solidFill>
            <a:round/>
            <a:headEnd/>
            <a:tailEnd type="triangle" w="med" len="med"/>
          </a:ln>
        </p:spPr>
        <p:txBody>
          <a:bodyPr/>
          <a:lstStyle/>
          <a:p>
            <a:endParaRPr lang="es-ES"/>
          </a:p>
        </p:txBody>
      </p:sp>
      <p:sp>
        <p:nvSpPr>
          <p:cNvPr id="93300" name="Text Box 115"/>
          <p:cNvSpPr txBox="1">
            <a:spLocks noChangeArrowheads="1"/>
          </p:cNvSpPr>
          <p:nvPr/>
        </p:nvSpPr>
        <p:spPr bwMode="auto">
          <a:xfrm>
            <a:off x="3844925" y="3500438"/>
            <a:ext cx="171450" cy="247650"/>
          </a:xfrm>
          <a:prstGeom prst="rect">
            <a:avLst/>
          </a:prstGeom>
          <a:solidFill>
            <a:srgbClr val="00FF00"/>
          </a:solidFill>
          <a:ln w="9525">
            <a:noFill/>
            <a:miter lim="800000"/>
            <a:headEnd/>
            <a:tailEnd/>
          </a:ln>
        </p:spPr>
        <p:txBody>
          <a:bodyPr wrap="none" lIns="36000" tIns="18000" rIns="36000" bIns="18000">
            <a:spAutoFit/>
          </a:bodyPr>
          <a:lstStyle/>
          <a:p>
            <a:pPr algn="ctr"/>
            <a:r>
              <a:rPr lang="es-ES" sz="1400" b="1"/>
              <a:t>5</a:t>
            </a:r>
          </a:p>
        </p:txBody>
      </p:sp>
      <p:sp>
        <p:nvSpPr>
          <p:cNvPr id="93301" name="Text Box 116"/>
          <p:cNvSpPr txBox="1">
            <a:spLocks noChangeArrowheads="1"/>
          </p:cNvSpPr>
          <p:nvPr/>
        </p:nvSpPr>
        <p:spPr bwMode="auto">
          <a:xfrm>
            <a:off x="5330825" y="3429000"/>
            <a:ext cx="171450" cy="247650"/>
          </a:xfrm>
          <a:prstGeom prst="rect">
            <a:avLst/>
          </a:prstGeom>
          <a:solidFill>
            <a:srgbClr val="00FF00"/>
          </a:solidFill>
          <a:ln w="9525">
            <a:noFill/>
            <a:miter lim="800000"/>
            <a:headEnd/>
            <a:tailEnd/>
          </a:ln>
        </p:spPr>
        <p:txBody>
          <a:bodyPr wrap="none" lIns="36000" tIns="18000" rIns="36000" bIns="18000">
            <a:spAutoFit/>
          </a:bodyPr>
          <a:lstStyle/>
          <a:p>
            <a:pPr algn="ctr"/>
            <a:r>
              <a:rPr lang="es-ES" sz="1400" b="1"/>
              <a:t>4</a:t>
            </a:r>
          </a:p>
        </p:txBody>
      </p:sp>
      <p:sp>
        <p:nvSpPr>
          <p:cNvPr id="93302" name="Text Box 117"/>
          <p:cNvSpPr txBox="1">
            <a:spLocks noChangeArrowheads="1"/>
          </p:cNvSpPr>
          <p:nvPr/>
        </p:nvSpPr>
        <p:spPr bwMode="auto">
          <a:xfrm>
            <a:off x="3773488" y="4044950"/>
            <a:ext cx="171450" cy="247650"/>
          </a:xfrm>
          <a:prstGeom prst="rect">
            <a:avLst/>
          </a:prstGeom>
          <a:solidFill>
            <a:srgbClr val="00FF00"/>
          </a:solidFill>
          <a:ln w="9525">
            <a:noFill/>
            <a:miter lim="800000"/>
            <a:headEnd/>
            <a:tailEnd/>
          </a:ln>
        </p:spPr>
        <p:txBody>
          <a:bodyPr wrap="none" lIns="36000" tIns="18000" rIns="36000" bIns="18000">
            <a:spAutoFit/>
          </a:bodyPr>
          <a:lstStyle/>
          <a:p>
            <a:pPr algn="ctr"/>
            <a:r>
              <a:rPr lang="es-ES" sz="1400" b="1"/>
              <a:t>3</a:t>
            </a:r>
          </a:p>
        </p:txBody>
      </p:sp>
      <p:sp>
        <p:nvSpPr>
          <p:cNvPr id="93303" name="Text Box 118"/>
          <p:cNvSpPr txBox="1">
            <a:spLocks noChangeArrowheads="1"/>
          </p:cNvSpPr>
          <p:nvPr/>
        </p:nvSpPr>
        <p:spPr bwMode="auto">
          <a:xfrm>
            <a:off x="4610100" y="4260850"/>
            <a:ext cx="171450" cy="247650"/>
          </a:xfrm>
          <a:prstGeom prst="rect">
            <a:avLst/>
          </a:prstGeom>
          <a:solidFill>
            <a:srgbClr val="00FF00"/>
          </a:solidFill>
          <a:ln w="9525">
            <a:noFill/>
            <a:miter lim="800000"/>
            <a:headEnd/>
            <a:tailEnd/>
          </a:ln>
        </p:spPr>
        <p:txBody>
          <a:bodyPr wrap="none" lIns="36000" tIns="18000" rIns="36000" bIns="18000">
            <a:spAutoFit/>
          </a:bodyPr>
          <a:lstStyle/>
          <a:p>
            <a:pPr algn="ctr"/>
            <a:r>
              <a:rPr lang="es-ES" sz="1400" b="1"/>
              <a:t>2</a:t>
            </a:r>
          </a:p>
        </p:txBody>
      </p:sp>
      <p:sp>
        <p:nvSpPr>
          <p:cNvPr id="93304" name="Text Box 119"/>
          <p:cNvSpPr txBox="1">
            <a:spLocks noChangeArrowheads="1"/>
          </p:cNvSpPr>
          <p:nvPr/>
        </p:nvSpPr>
        <p:spPr bwMode="auto">
          <a:xfrm>
            <a:off x="5402263" y="4076700"/>
            <a:ext cx="171450" cy="247650"/>
          </a:xfrm>
          <a:prstGeom prst="rect">
            <a:avLst/>
          </a:prstGeom>
          <a:solidFill>
            <a:srgbClr val="00FF00"/>
          </a:solidFill>
          <a:ln w="9525">
            <a:noFill/>
            <a:miter lim="800000"/>
            <a:headEnd/>
            <a:tailEnd/>
          </a:ln>
        </p:spPr>
        <p:txBody>
          <a:bodyPr wrap="none" lIns="36000" tIns="18000" rIns="36000" bIns="18000">
            <a:spAutoFit/>
          </a:bodyPr>
          <a:lstStyle/>
          <a:p>
            <a:pPr algn="ctr"/>
            <a:r>
              <a:rPr lang="es-ES" sz="1400" b="1"/>
              <a:t>7</a:t>
            </a:r>
          </a:p>
        </p:txBody>
      </p:sp>
      <p:sp>
        <p:nvSpPr>
          <p:cNvPr id="93305" name="Text Box 120"/>
          <p:cNvSpPr txBox="1">
            <a:spLocks noChangeArrowheads="1"/>
          </p:cNvSpPr>
          <p:nvPr/>
        </p:nvSpPr>
        <p:spPr bwMode="auto">
          <a:xfrm>
            <a:off x="1973263" y="3646488"/>
            <a:ext cx="201612" cy="247650"/>
          </a:xfrm>
          <a:prstGeom prst="rect">
            <a:avLst/>
          </a:prstGeom>
          <a:solidFill>
            <a:schemeClr val="bg1"/>
          </a:solidFill>
          <a:ln w="9525">
            <a:noFill/>
            <a:miter lim="800000"/>
            <a:headEnd/>
            <a:tailEnd/>
          </a:ln>
        </p:spPr>
        <p:txBody>
          <a:bodyPr wrap="none" lIns="36000" tIns="18000" rIns="36000" bIns="18000">
            <a:spAutoFit/>
          </a:bodyPr>
          <a:lstStyle/>
          <a:p>
            <a:pPr algn="ctr"/>
            <a:r>
              <a:rPr lang="es-ES" sz="1400" b="1"/>
              <a:t>A</a:t>
            </a:r>
          </a:p>
        </p:txBody>
      </p:sp>
      <p:sp>
        <p:nvSpPr>
          <p:cNvPr id="93306" name="Text Box 121"/>
          <p:cNvSpPr txBox="1">
            <a:spLocks noChangeArrowheads="1"/>
          </p:cNvSpPr>
          <p:nvPr/>
        </p:nvSpPr>
        <p:spPr bwMode="auto">
          <a:xfrm>
            <a:off x="2046288" y="4333875"/>
            <a:ext cx="201612" cy="247650"/>
          </a:xfrm>
          <a:prstGeom prst="rect">
            <a:avLst/>
          </a:prstGeom>
          <a:solidFill>
            <a:schemeClr val="bg1"/>
          </a:solidFill>
          <a:ln w="9525">
            <a:noFill/>
            <a:miter lim="800000"/>
            <a:headEnd/>
            <a:tailEnd/>
          </a:ln>
        </p:spPr>
        <p:txBody>
          <a:bodyPr wrap="none" lIns="36000" tIns="18000" rIns="36000" bIns="18000">
            <a:spAutoFit/>
          </a:bodyPr>
          <a:lstStyle/>
          <a:p>
            <a:pPr algn="ctr"/>
            <a:r>
              <a:rPr lang="es-ES" sz="1400" b="1"/>
              <a:t>B</a:t>
            </a:r>
          </a:p>
        </p:txBody>
      </p:sp>
      <p:sp>
        <p:nvSpPr>
          <p:cNvPr id="93307" name="Text Box 122"/>
          <p:cNvSpPr txBox="1">
            <a:spLocks noChangeArrowheads="1"/>
          </p:cNvSpPr>
          <p:nvPr/>
        </p:nvSpPr>
        <p:spPr bwMode="auto">
          <a:xfrm>
            <a:off x="3130550" y="3933825"/>
            <a:ext cx="192088" cy="247650"/>
          </a:xfrm>
          <a:prstGeom prst="rect">
            <a:avLst/>
          </a:prstGeom>
          <a:solidFill>
            <a:schemeClr val="bg1"/>
          </a:solidFill>
          <a:ln w="9525">
            <a:noFill/>
            <a:miter lim="800000"/>
            <a:headEnd/>
            <a:tailEnd/>
          </a:ln>
        </p:spPr>
        <p:txBody>
          <a:bodyPr wrap="none" lIns="36000" tIns="18000" rIns="36000" bIns="18000">
            <a:spAutoFit/>
          </a:bodyPr>
          <a:lstStyle/>
          <a:p>
            <a:pPr algn="ctr"/>
            <a:r>
              <a:rPr lang="es-ES" sz="1400" b="1"/>
              <a:t>X</a:t>
            </a:r>
          </a:p>
        </p:txBody>
      </p:sp>
      <p:sp>
        <p:nvSpPr>
          <p:cNvPr id="93308" name="Text Box 123"/>
          <p:cNvSpPr txBox="1">
            <a:spLocks noChangeArrowheads="1"/>
          </p:cNvSpPr>
          <p:nvPr/>
        </p:nvSpPr>
        <p:spPr bwMode="auto">
          <a:xfrm>
            <a:off x="7013575" y="3757613"/>
            <a:ext cx="201613" cy="247650"/>
          </a:xfrm>
          <a:prstGeom prst="rect">
            <a:avLst/>
          </a:prstGeom>
          <a:solidFill>
            <a:schemeClr val="bg1"/>
          </a:solidFill>
          <a:ln w="9525">
            <a:noFill/>
            <a:miter lim="800000"/>
            <a:headEnd/>
            <a:tailEnd/>
          </a:ln>
        </p:spPr>
        <p:txBody>
          <a:bodyPr wrap="none" lIns="36000" tIns="18000" rIns="36000" bIns="18000">
            <a:spAutoFit/>
          </a:bodyPr>
          <a:lstStyle/>
          <a:p>
            <a:pPr algn="ctr"/>
            <a:r>
              <a:rPr lang="es-ES" sz="1400" b="1"/>
              <a:t>C</a:t>
            </a:r>
          </a:p>
        </p:txBody>
      </p:sp>
      <p:sp>
        <p:nvSpPr>
          <p:cNvPr id="93309" name="Text Box 124"/>
          <p:cNvSpPr txBox="1">
            <a:spLocks noChangeArrowheads="1"/>
          </p:cNvSpPr>
          <p:nvPr/>
        </p:nvSpPr>
        <p:spPr bwMode="auto">
          <a:xfrm>
            <a:off x="4718050" y="3563938"/>
            <a:ext cx="174625" cy="217487"/>
          </a:xfrm>
          <a:prstGeom prst="rect">
            <a:avLst/>
          </a:prstGeom>
          <a:solidFill>
            <a:schemeClr val="bg1"/>
          </a:solidFill>
          <a:ln w="9525">
            <a:noFill/>
            <a:miter lim="800000"/>
            <a:headEnd/>
            <a:tailEnd/>
          </a:ln>
        </p:spPr>
        <p:txBody>
          <a:bodyPr wrap="none" lIns="36000" tIns="18000" rIns="36000" bIns="18000">
            <a:spAutoFit/>
          </a:bodyPr>
          <a:lstStyle/>
          <a:p>
            <a:pPr algn="ctr"/>
            <a:r>
              <a:rPr lang="es-ES" sz="1200" b="1"/>
              <a:t>Y</a:t>
            </a:r>
          </a:p>
        </p:txBody>
      </p:sp>
      <p:sp>
        <p:nvSpPr>
          <p:cNvPr id="93310" name="Text Box 125"/>
          <p:cNvSpPr txBox="1">
            <a:spLocks noChangeArrowheads="1"/>
          </p:cNvSpPr>
          <p:nvPr/>
        </p:nvSpPr>
        <p:spPr bwMode="auto">
          <a:xfrm>
            <a:off x="5897563" y="3860800"/>
            <a:ext cx="180975" cy="247650"/>
          </a:xfrm>
          <a:prstGeom prst="rect">
            <a:avLst/>
          </a:prstGeom>
          <a:solidFill>
            <a:schemeClr val="bg1"/>
          </a:solidFill>
          <a:ln w="9525">
            <a:noFill/>
            <a:miter lim="800000"/>
            <a:headEnd/>
            <a:tailEnd/>
          </a:ln>
        </p:spPr>
        <p:txBody>
          <a:bodyPr wrap="none" lIns="36000" tIns="18000" rIns="36000" bIns="18000">
            <a:spAutoFit/>
          </a:bodyPr>
          <a:lstStyle/>
          <a:p>
            <a:pPr algn="ctr"/>
            <a:r>
              <a:rPr lang="es-ES" sz="1400" b="1"/>
              <a:t>Z</a:t>
            </a:r>
          </a:p>
        </p:txBody>
      </p:sp>
      <p:sp>
        <p:nvSpPr>
          <p:cNvPr id="93311" name="Text Box 126"/>
          <p:cNvSpPr txBox="1">
            <a:spLocks noChangeArrowheads="1"/>
          </p:cNvSpPr>
          <p:nvPr/>
        </p:nvSpPr>
        <p:spPr bwMode="auto">
          <a:xfrm>
            <a:off x="4021138" y="4459288"/>
            <a:ext cx="174625" cy="217487"/>
          </a:xfrm>
          <a:prstGeom prst="rect">
            <a:avLst/>
          </a:prstGeom>
          <a:solidFill>
            <a:schemeClr val="bg1"/>
          </a:solidFill>
          <a:ln w="9525">
            <a:noFill/>
            <a:miter lim="800000"/>
            <a:headEnd/>
            <a:tailEnd/>
          </a:ln>
        </p:spPr>
        <p:txBody>
          <a:bodyPr wrap="none" lIns="36000" tIns="18000" rIns="36000" bIns="18000">
            <a:spAutoFit/>
          </a:bodyPr>
          <a:lstStyle/>
          <a:p>
            <a:pPr algn="ctr"/>
            <a:r>
              <a:rPr lang="es-ES" sz="1200" b="1"/>
              <a:t>V</a:t>
            </a:r>
          </a:p>
        </p:txBody>
      </p:sp>
      <p:sp>
        <p:nvSpPr>
          <p:cNvPr id="93312" name="Text Box 127"/>
          <p:cNvSpPr txBox="1">
            <a:spLocks noChangeArrowheads="1"/>
          </p:cNvSpPr>
          <p:nvPr/>
        </p:nvSpPr>
        <p:spPr bwMode="auto">
          <a:xfrm>
            <a:off x="5081588" y="4427538"/>
            <a:ext cx="217487" cy="217487"/>
          </a:xfrm>
          <a:prstGeom prst="rect">
            <a:avLst/>
          </a:prstGeom>
          <a:solidFill>
            <a:schemeClr val="bg1"/>
          </a:solidFill>
          <a:ln w="9525">
            <a:noFill/>
            <a:miter lim="800000"/>
            <a:headEnd/>
            <a:tailEnd/>
          </a:ln>
        </p:spPr>
        <p:txBody>
          <a:bodyPr wrap="none" lIns="36000" tIns="18000" rIns="36000" bIns="18000">
            <a:spAutoFit/>
          </a:bodyPr>
          <a:lstStyle/>
          <a:p>
            <a:pPr algn="ctr"/>
            <a:r>
              <a:rPr lang="es-ES" sz="1200" b="1"/>
              <a:t>W</a:t>
            </a:r>
          </a:p>
        </p:txBody>
      </p:sp>
      <p:sp>
        <p:nvSpPr>
          <p:cNvPr id="93313" name="Text Box 128"/>
          <p:cNvSpPr txBox="1">
            <a:spLocks noChangeArrowheads="1"/>
          </p:cNvSpPr>
          <p:nvPr/>
        </p:nvSpPr>
        <p:spPr bwMode="auto">
          <a:xfrm>
            <a:off x="6362700" y="4652963"/>
            <a:ext cx="2379663" cy="1155700"/>
          </a:xfrm>
          <a:prstGeom prst="rect">
            <a:avLst/>
          </a:prstGeom>
          <a:noFill/>
          <a:ln w="9525">
            <a:noFill/>
            <a:miter lim="800000"/>
            <a:headEnd/>
            <a:tailEnd/>
          </a:ln>
        </p:spPr>
        <p:txBody>
          <a:bodyPr>
            <a:spAutoFit/>
          </a:bodyPr>
          <a:lstStyle/>
          <a:p>
            <a:pPr algn="ctr"/>
            <a:r>
              <a:rPr lang="es-ES" sz="1400" b="1"/>
              <a:t>C ha de distinguir de algun modo los paquetes que envía hacia A o B (puede usar subinterfaces diferentes)</a:t>
            </a:r>
          </a:p>
        </p:txBody>
      </p:sp>
      <p:sp>
        <p:nvSpPr>
          <p:cNvPr id="93314" name="Text Box 129"/>
          <p:cNvSpPr txBox="1">
            <a:spLocks noChangeArrowheads="1"/>
          </p:cNvSpPr>
          <p:nvPr/>
        </p:nvSpPr>
        <p:spPr bwMode="auto">
          <a:xfrm>
            <a:off x="6723063" y="1628775"/>
            <a:ext cx="2090737" cy="1368425"/>
          </a:xfrm>
          <a:prstGeom prst="rect">
            <a:avLst/>
          </a:prstGeom>
          <a:noFill/>
          <a:ln w="9525">
            <a:noFill/>
            <a:miter lim="800000"/>
            <a:headEnd/>
            <a:tailEnd/>
          </a:ln>
        </p:spPr>
        <p:txBody>
          <a:bodyPr>
            <a:spAutoFit/>
          </a:bodyPr>
          <a:lstStyle/>
          <a:p>
            <a:pPr algn="ctr"/>
            <a:r>
              <a:rPr lang="es-ES" sz="1400" b="1"/>
              <a:t>Las etiquetas solo tienen significado local y pueden cambiar a lo largo del trayecto  (como los VPI/VCI de ATM)</a:t>
            </a:r>
          </a:p>
        </p:txBody>
      </p:sp>
      <p:sp>
        <p:nvSpPr>
          <p:cNvPr id="93315" name="Line 130"/>
          <p:cNvSpPr>
            <a:spLocks noChangeShapeType="1"/>
          </p:cNvSpPr>
          <p:nvPr/>
        </p:nvSpPr>
        <p:spPr bwMode="auto">
          <a:xfrm flipV="1">
            <a:off x="7158038" y="4221163"/>
            <a:ext cx="0" cy="431800"/>
          </a:xfrm>
          <a:prstGeom prst="line">
            <a:avLst/>
          </a:prstGeom>
          <a:noFill/>
          <a:ln w="9525">
            <a:solidFill>
              <a:schemeClr val="tx1"/>
            </a:solidFill>
            <a:round/>
            <a:headEnd/>
            <a:tailEnd type="triangle" w="med" len="med"/>
          </a:ln>
        </p:spPr>
        <p:txBody>
          <a:bodyPr/>
          <a:lstStyle/>
          <a:p>
            <a:endParaRPr lang="es-ES"/>
          </a:p>
        </p:txBody>
      </p:sp>
      <p:sp>
        <p:nvSpPr>
          <p:cNvPr id="70" name="69 Marcador de número de diapositiva"/>
          <p:cNvSpPr>
            <a:spLocks noGrp="1"/>
          </p:cNvSpPr>
          <p:nvPr>
            <p:ph type="sldNum" sz="quarter" idx="10"/>
          </p:nvPr>
        </p:nvSpPr>
        <p:spPr/>
        <p:txBody>
          <a:bodyPr/>
          <a:lstStyle/>
          <a:p>
            <a:pPr>
              <a:defRPr/>
            </a:pPr>
            <a:r>
              <a:rPr lang="es-ES" smtClean="0"/>
              <a:t>Ampliación Redes 4-</a:t>
            </a:r>
            <a:fld id="{C795088B-EEB3-469F-8104-4A10E906BB4F}" type="slidenum">
              <a:rPr lang="es-ES" smtClean="0"/>
              <a:pPr>
                <a:defRPr/>
              </a:pPr>
              <a:t>6</a:t>
            </a:fld>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2"/>
          <p:cNvSpPr>
            <a:spLocks noGrp="1" noChangeArrowheads="1"/>
          </p:cNvSpPr>
          <p:nvPr>
            <p:ph type="title"/>
          </p:nvPr>
        </p:nvSpPr>
        <p:spPr>
          <a:xfrm>
            <a:off x="2116138" y="404813"/>
            <a:ext cx="4760912" cy="838200"/>
          </a:xfrm>
        </p:spPr>
        <p:txBody>
          <a:bodyPr/>
          <a:lstStyle/>
          <a:p>
            <a:pPr eaLnBrk="1" hangingPunct="1"/>
            <a:r>
              <a:rPr lang="es-ES" sz="3600" smtClean="0"/>
              <a:t>Terminología MPLS</a:t>
            </a:r>
          </a:p>
        </p:txBody>
      </p:sp>
      <p:sp>
        <p:nvSpPr>
          <p:cNvPr id="94212" name="Text Box 3"/>
          <p:cNvSpPr txBox="1">
            <a:spLocks noChangeArrowheads="1"/>
          </p:cNvSpPr>
          <p:nvPr/>
        </p:nvSpPr>
        <p:spPr bwMode="auto">
          <a:xfrm>
            <a:off x="395288" y="1484313"/>
            <a:ext cx="8118475" cy="4878387"/>
          </a:xfrm>
          <a:prstGeom prst="rect">
            <a:avLst/>
          </a:prstGeom>
          <a:noFill/>
          <a:ln w="9525">
            <a:noFill/>
            <a:miter lim="800000"/>
            <a:headEnd/>
            <a:tailEnd/>
          </a:ln>
        </p:spPr>
        <p:txBody>
          <a:bodyPr>
            <a:spAutoFit/>
          </a:bodyPr>
          <a:lstStyle/>
          <a:p>
            <a:pPr>
              <a:spcAft>
                <a:spcPct val="50000"/>
              </a:spcAft>
              <a:buFontTx/>
              <a:buChar char="•"/>
            </a:pPr>
            <a:r>
              <a:rPr lang="es-ES" sz="1400" b="1"/>
              <a:t>FEC (Forwarding Equivalence Class):</a:t>
            </a:r>
            <a:r>
              <a:rPr lang="es-ES" sz="1400"/>
              <a:t> conjunto de paquetes que entran en la red MPLS por la misma interfaz, que reciben la misma etiqueta y por tanto circulan por un mismo trayecto. Normalmente se trata de datagramas que pertenecen a un mismo flujo. Una FEC puede agrupar varios flujos, pero un mismo flujo no puede pertenecer a más de una FEC al mismo tiempo.</a:t>
            </a:r>
          </a:p>
          <a:p>
            <a:pPr>
              <a:spcAft>
                <a:spcPct val="50000"/>
              </a:spcAft>
              <a:buFontTx/>
              <a:buChar char="•"/>
            </a:pPr>
            <a:r>
              <a:rPr lang="es-ES" sz="1400" b="1"/>
              <a:t>LSP (Label Switched Path):</a:t>
            </a:r>
            <a:r>
              <a:rPr lang="es-ES" sz="1400"/>
              <a:t> camino que siguen por la red MPLS los paquetes que pertenecen a la misma FEC. Es equivalente a un circuito virtual en ATM o Frame Relay.</a:t>
            </a:r>
          </a:p>
          <a:p>
            <a:pPr>
              <a:spcAft>
                <a:spcPct val="50000"/>
              </a:spcAft>
              <a:buFontTx/>
              <a:buChar char="•"/>
            </a:pPr>
            <a:r>
              <a:rPr lang="es-ES" sz="1400" b="1"/>
              <a:t>LSR (Label Switching Router) :</a:t>
            </a:r>
            <a:r>
              <a:rPr lang="es-ES" sz="1400"/>
              <a:t> router que puede encaminar paquetes en función del valor de la etiqueta MPLS</a:t>
            </a:r>
          </a:p>
          <a:p>
            <a:pPr>
              <a:spcAft>
                <a:spcPct val="50000"/>
              </a:spcAft>
              <a:buFontTx/>
              <a:buChar char="•"/>
            </a:pPr>
            <a:r>
              <a:rPr lang="es-ES" sz="1400" b="1"/>
              <a:t>LIB (Label Information Base):</a:t>
            </a:r>
            <a:r>
              <a:rPr lang="es-ES" sz="1400"/>
              <a:t> La tabla de etiquetas que manejan los LSR. Relaciona la pareja (interfaz de entrada - etiqueta de entrada) con (interfaz de salida - etiqueta de salida) </a:t>
            </a:r>
          </a:p>
          <a:p>
            <a:pPr>
              <a:spcAft>
                <a:spcPct val="50000"/>
              </a:spcAft>
            </a:pPr>
            <a:r>
              <a:rPr lang="es-ES" sz="1400"/>
              <a:t>Los LSR pueden ser a su vez de varios tipos:</a:t>
            </a:r>
          </a:p>
          <a:p>
            <a:pPr lvl="1">
              <a:spcAft>
                <a:spcPct val="50000"/>
              </a:spcAft>
              <a:buFontTx/>
              <a:buChar char="•"/>
            </a:pPr>
            <a:r>
              <a:rPr lang="es-ES" sz="1400" b="1"/>
              <a:t>LSR Interior:</a:t>
            </a:r>
            <a:r>
              <a:rPr lang="es-ES" sz="1400"/>
              <a:t> el que encamina paquetes dentro de la red MPLS. Su misión es únicamente cambiar las etiquetas para cada FEC según le indica su LIB</a:t>
            </a:r>
          </a:p>
          <a:p>
            <a:pPr lvl="1">
              <a:spcAft>
                <a:spcPct val="50000"/>
              </a:spcAft>
              <a:buFontTx/>
              <a:buChar char="•"/>
            </a:pPr>
            <a:r>
              <a:rPr lang="es-ES" sz="1400" b="1"/>
              <a:t>LSR Frontera de ingreso:</a:t>
            </a:r>
            <a:r>
              <a:rPr lang="es-ES" sz="1400"/>
              <a:t> los que se encuentran en la entrada del flujo a la red MPLS (al principio del LSP). Se encargan de clasificar los paquetes en FECs y poner las etiquetas correspondientes.</a:t>
            </a:r>
          </a:p>
          <a:p>
            <a:pPr lvl="1">
              <a:spcAft>
                <a:spcPct val="50000"/>
              </a:spcAft>
              <a:buFontTx/>
              <a:buChar char="•"/>
            </a:pPr>
            <a:r>
              <a:rPr lang="es-ES" sz="1400" b="1"/>
              <a:t>LSR Frontera de egreso:</a:t>
            </a:r>
            <a:r>
              <a:rPr lang="es-ES" sz="1400"/>
              <a:t>  Los que se encuentran a la salida del flujo de la red MPLS (al final del LSP). Se encargan de eliminar del paquete la etiqueta MPLS, dejándolo tal como estaba al principio</a:t>
            </a:r>
          </a:p>
        </p:txBody>
      </p:sp>
      <p:sp>
        <p:nvSpPr>
          <p:cNvPr id="8" name="7 Marcador de número de diapositiva"/>
          <p:cNvSpPr>
            <a:spLocks noGrp="1"/>
          </p:cNvSpPr>
          <p:nvPr>
            <p:ph type="sldNum" sz="quarter" idx="10"/>
          </p:nvPr>
        </p:nvSpPr>
        <p:spPr/>
        <p:txBody>
          <a:bodyPr/>
          <a:lstStyle/>
          <a:p>
            <a:pPr>
              <a:defRPr/>
            </a:pPr>
            <a:r>
              <a:rPr lang="es-ES" smtClean="0"/>
              <a:t>Ampliación Redes 4-</a:t>
            </a:r>
            <a:fld id="{C795088B-EEB3-469F-8104-4A10E906BB4F}" type="slidenum">
              <a:rPr lang="es-ES" smtClean="0"/>
              <a:pPr>
                <a:defRPr/>
              </a:pPr>
              <a:t>7</a:t>
            </a:fld>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Line 2"/>
          <p:cNvSpPr>
            <a:spLocks noChangeShapeType="1"/>
          </p:cNvSpPr>
          <p:nvPr/>
        </p:nvSpPr>
        <p:spPr bwMode="auto">
          <a:xfrm flipV="1">
            <a:off x="6318250" y="3632200"/>
            <a:ext cx="990600" cy="0"/>
          </a:xfrm>
          <a:prstGeom prst="line">
            <a:avLst/>
          </a:prstGeom>
          <a:noFill/>
          <a:ln w="19050">
            <a:solidFill>
              <a:schemeClr val="accent2"/>
            </a:solidFill>
            <a:round/>
            <a:headEnd/>
            <a:tailEnd/>
          </a:ln>
        </p:spPr>
        <p:txBody>
          <a:bodyPr/>
          <a:lstStyle/>
          <a:p>
            <a:endParaRPr lang="es-ES"/>
          </a:p>
        </p:txBody>
      </p:sp>
      <p:sp>
        <p:nvSpPr>
          <p:cNvPr id="95236" name="Rectangle 3"/>
          <p:cNvSpPr>
            <a:spLocks noGrp="1" noChangeArrowheads="1"/>
          </p:cNvSpPr>
          <p:nvPr>
            <p:ph type="title"/>
          </p:nvPr>
        </p:nvSpPr>
        <p:spPr>
          <a:xfrm>
            <a:off x="615950" y="287338"/>
            <a:ext cx="7772400" cy="838200"/>
          </a:xfrm>
        </p:spPr>
        <p:txBody>
          <a:bodyPr/>
          <a:lstStyle/>
          <a:p>
            <a:pPr eaLnBrk="1" hangingPunct="1"/>
            <a:r>
              <a:rPr lang="es-ES" sz="3600" smtClean="0"/>
              <a:t>Terminología MPLS</a:t>
            </a:r>
          </a:p>
        </p:txBody>
      </p:sp>
      <p:pic>
        <p:nvPicPr>
          <p:cNvPr id="95237" name="Picture 4"/>
          <p:cNvPicPr>
            <a:picLocks noChangeArrowheads="1"/>
          </p:cNvPicPr>
          <p:nvPr/>
        </p:nvPicPr>
        <p:blipFill>
          <a:blip r:embed="rId3" cstate="print"/>
          <a:srcRect/>
          <a:stretch>
            <a:fillRect/>
          </a:stretch>
        </p:blipFill>
        <p:spPr bwMode="auto">
          <a:xfrm>
            <a:off x="3651250" y="2870200"/>
            <a:ext cx="2971800" cy="1638300"/>
          </a:xfrm>
          <a:prstGeom prst="rect">
            <a:avLst/>
          </a:prstGeom>
          <a:noFill/>
          <a:ln w="9525">
            <a:noFill/>
            <a:miter lim="800000"/>
            <a:headEnd/>
            <a:tailEnd/>
          </a:ln>
        </p:spPr>
      </p:pic>
      <p:sp>
        <p:nvSpPr>
          <p:cNvPr id="95238" name="Line 5"/>
          <p:cNvSpPr>
            <a:spLocks noChangeShapeType="1"/>
          </p:cNvSpPr>
          <p:nvPr/>
        </p:nvSpPr>
        <p:spPr bwMode="auto">
          <a:xfrm flipV="1">
            <a:off x="2508250" y="3632200"/>
            <a:ext cx="1066800" cy="457200"/>
          </a:xfrm>
          <a:prstGeom prst="line">
            <a:avLst/>
          </a:prstGeom>
          <a:noFill/>
          <a:ln w="19050">
            <a:solidFill>
              <a:schemeClr val="accent2"/>
            </a:solidFill>
            <a:round/>
            <a:headEnd/>
            <a:tailEnd/>
          </a:ln>
        </p:spPr>
        <p:txBody>
          <a:bodyPr/>
          <a:lstStyle/>
          <a:p>
            <a:endParaRPr lang="es-ES"/>
          </a:p>
        </p:txBody>
      </p:sp>
      <p:sp>
        <p:nvSpPr>
          <p:cNvPr id="95239" name="Line 6"/>
          <p:cNvSpPr>
            <a:spLocks noChangeShapeType="1"/>
          </p:cNvSpPr>
          <p:nvPr/>
        </p:nvSpPr>
        <p:spPr bwMode="auto">
          <a:xfrm>
            <a:off x="2432050" y="3327400"/>
            <a:ext cx="1143000" cy="304800"/>
          </a:xfrm>
          <a:prstGeom prst="line">
            <a:avLst/>
          </a:prstGeom>
          <a:noFill/>
          <a:ln w="19050">
            <a:solidFill>
              <a:schemeClr val="accent2"/>
            </a:solidFill>
            <a:round/>
            <a:headEnd/>
            <a:tailEnd/>
          </a:ln>
        </p:spPr>
        <p:txBody>
          <a:bodyPr/>
          <a:lstStyle/>
          <a:p>
            <a:endParaRPr lang="es-ES"/>
          </a:p>
        </p:txBody>
      </p:sp>
      <p:sp>
        <p:nvSpPr>
          <p:cNvPr id="95240" name="Line 7"/>
          <p:cNvSpPr>
            <a:spLocks noChangeShapeType="1"/>
          </p:cNvSpPr>
          <p:nvPr/>
        </p:nvSpPr>
        <p:spPr bwMode="auto">
          <a:xfrm flipV="1">
            <a:off x="3651250" y="3251200"/>
            <a:ext cx="1447800" cy="374650"/>
          </a:xfrm>
          <a:prstGeom prst="line">
            <a:avLst/>
          </a:prstGeom>
          <a:noFill/>
          <a:ln w="38100">
            <a:solidFill>
              <a:schemeClr val="accent2"/>
            </a:solidFill>
            <a:round/>
            <a:headEnd/>
            <a:tailEnd/>
          </a:ln>
        </p:spPr>
        <p:txBody>
          <a:bodyPr/>
          <a:lstStyle/>
          <a:p>
            <a:endParaRPr lang="es-ES"/>
          </a:p>
        </p:txBody>
      </p:sp>
      <p:sp>
        <p:nvSpPr>
          <p:cNvPr id="95241" name="Line 8"/>
          <p:cNvSpPr>
            <a:spLocks noChangeShapeType="1"/>
          </p:cNvSpPr>
          <p:nvPr/>
        </p:nvSpPr>
        <p:spPr bwMode="auto">
          <a:xfrm flipV="1">
            <a:off x="5632450" y="3708400"/>
            <a:ext cx="609600" cy="533400"/>
          </a:xfrm>
          <a:prstGeom prst="line">
            <a:avLst/>
          </a:prstGeom>
          <a:noFill/>
          <a:ln w="19050">
            <a:solidFill>
              <a:schemeClr val="accent2"/>
            </a:solidFill>
            <a:round/>
            <a:headEnd/>
            <a:tailEnd/>
          </a:ln>
        </p:spPr>
        <p:txBody>
          <a:bodyPr/>
          <a:lstStyle/>
          <a:p>
            <a:endParaRPr lang="es-ES"/>
          </a:p>
        </p:txBody>
      </p:sp>
      <p:sp>
        <p:nvSpPr>
          <p:cNvPr id="95242" name="Line 9"/>
          <p:cNvSpPr>
            <a:spLocks noChangeShapeType="1"/>
          </p:cNvSpPr>
          <p:nvPr/>
        </p:nvSpPr>
        <p:spPr bwMode="auto">
          <a:xfrm>
            <a:off x="3651250" y="3702050"/>
            <a:ext cx="838200" cy="463550"/>
          </a:xfrm>
          <a:prstGeom prst="line">
            <a:avLst/>
          </a:prstGeom>
          <a:noFill/>
          <a:ln w="19050">
            <a:solidFill>
              <a:schemeClr val="accent2"/>
            </a:solidFill>
            <a:round/>
            <a:headEnd/>
            <a:tailEnd/>
          </a:ln>
        </p:spPr>
        <p:txBody>
          <a:bodyPr/>
          <a:lstStyle/>
          <a:p>
            <a:endParaRPr lang="es-ES"/>
          </a:p>
        </p:txBody>
      </p:sp>
      <p:sp>
        <p:nvSpPr>
          <p:cNvPr id="95243" name="Line 10"/>
          <p:cNvSpPr>
            <a:spLocks noChangeShapeType="1"/>
          </p:cNvSpPr>
          <p:nvPr/>
        </p:nvSpPr>
        <p:spPr bwMode="auto">
          <a:xfrm>
            <a:off x="5327650" y="3251200"/>
            <a:ext cx="990600" cy="381000"/>
          </a:xfrm>
          <a:prstGeom prst="line">
            <a:avLst/>
          </a:prstGeom>
          <a:noFill/>
          <a:ln w="38100">
            <a:solidFill>
              <a:schemeClr val="accent2"/>
            </a:solidFill>
            <a:round/>
            <a:headEnd/>
            <a:tailEnd/>
          </a:ln>
        </p:spPr>
        <p:txBody>
          <a:bodyPr/>
          <a:lstStyle/>
          <a:p>
            <a:endParaRPr lang="es-ES"/>
          </a:p>
        </p:txBody>
      </p:sp>
      <p:sp>
        <p:nvSpPr>
          <p:cNvPr id="95244" name="Line 11"/>
          <p:cNvSpPr>
            <a:spLocks noChangeShapeType="1"/>
          </p:cNvSpPr>
          <p:nvPr/>
        </p:nvSpPr>
        <p:spPr bwMode="auto">
          <a:xfrm>
            <a:off x="4489450" y="4165600"/>
            <a:ext cx="990600" cy="76200"/>
          </a:xfrm>
          <a:prstGeom prst="line">
            <a:avLst/>
          </a:prstGeom>
          <a:noFill/>
          <a:ln w="19050">
            <a:solidFill>
              <a:schemeClr val="accent2"/>
            </a:solidFill>
            <a:round/>
            <a:headEnd/>
            <a:tailEnd/>
          </a:ln>
        </p:spPr>
        <p:txBody>
          <a:bodyPr/>
          <a:lstStyle/>
          <a:p>
            <a:endParaRPr lang="es-ES"/>
          </a:p>
        </p:txBody>
      </p:sp>
      <p:pic>
        <p:nvPicPr>
          <p:cNvPr id="95245" name="Picture 12"/>
          <p:cNvPicPr>
            <a:picLocks noChangeArrowheads="1"/>
          </p:cNvPicPr>
          <p:nvPr/>
        </p:nvPicPr>
        <p:blipFill>
          <a:blip r:embed="rId4" cstate="print"/>
          <a:srcRect/>
          <a:stretch>
            <a:fillRect/>
          </a:stretch>
        </p:blipFill>
        <p:spPr bwMode="auto">
          <a:xfrm>
            <a:off x="3252788" y="3479800"/>
            <a:ext cx="703262" cy="533400"/>
          </a:xfrm>
          <a:prstGeom prst="rect">
            <a:avLst/>
          </a:prstGeom>
          <a:noFill/>
          <a:ln w="12700">
            <a:noFill/>
            <a:miter lim="800000"/>
            <a:headEnd/>
            <a:tailEnd/>
          </a:ln>
        </p:spPr>
      </p:pic>
      <p:pic>
        <p:nvPicPr>
          <p:cNvPr id="95246" name="Picture 13"/>
          <p:cNvPicPr>
            <a:picLocks noChangeArrowheads="1"/>
          </p:cNvPicPr>
          <p:nvPr/>
        </p:nvPicPr>
        <p:blipFill>
          <a:blip r:embed="rId4" cstate="print"/>
          <a:srcRect/>
          <a:stretch>
            <a:fillRect/>
          </a:stretch>
        </p:blipFill>
        <p:spPr bwMode="auto">
          <a:xfrm>
            <a:off x="6013450" y="3403600"/>
            <a:ext cx="703263" cy="533400"/>
          </a:xfrm>
          <a:prstGeom prst="rect">
            <a:avLst/>
          </a:prstGeom>
          <a:noFill/>
          <a:ln w="12700">
            <a:noFill/>
            <a:miter lim="800000"/>
            <a:headEnd/>
            <a:tailEnd/>
          </a:ln>
        </p:spPr>
      </p:pic>
      <p:pic>
        <p:nvPicPr>
          <p:cNvPr id="95247" name="Picture 14"/>
          <p:cNvPicPr>
            <a:picLocks noChangeArrowheads="1"/>
          </p:cNvPicPr>
          <p:nvPr/>
        </p:nvPicPr>
        <p:blipFill>
          <a:blip r:embed="rId4" cstate="print"/>
          <a:srcRect/>
          <a:stretch>
            <a:fillRect/>
          </a:stretch>
        </p:blipFill>
        <p:spPr bwMode="auto">
          <a:xfrm>
            <a:off x="2127250" y="3175000"/>
            <a:ext cx="703263" cy="533400"/>
          </a:xfrm>
          <a:prstGeom prst="rect">
            <a:avLst/>
          </a:prstGeom>
          <a:noFill/>
          <a:ln w="12700">
            <a:noFill/>
            <a:miter lim="800000"/>
            <a:headEnd/>
            <a:tailEnd/>
          </a:ln>
        </p:spPr>
      </p:pic>
      <p:pic>
        <p:nvPicPr>
          <p:cNvPr id="95248" name="Picture 15"/>
          <p:cNvPicPr>
            <a:picLocks noChangeArrowheads="1"/>
          </p:cNvPicPr>
          <p:nvPr/>
        </p:nvPicPr>
        <p:blipFill>
          <a:blip r:embed="rId4" cstate="print"/>
          <a:srcRect/>
          <a:stretch>
            <a:fillRect/>
          </a:stretch>
        </p:blipFill>
        <p:spPr bwMode="auto">
          <a:xfrm>
            <a:off x="2185988" y="3860800"/>
            <a:ext cx="703262" cy="533400"/>
          </a:xfrm>
          <a:prstGeom prst="rect">
            <a:avLst/>
          </a:prstGeom>
          <a:noFill/>
          <a:ln w="12700">
            <a:noFill/>
            <a:miter lim="800000"/>
            <a:headEnd/>
            <a:tailEnd/>
          </a:ln>
        </p:spPr>
      </p:pic>
      <p:pic>
        <p:nvPicPr>
          <p:cNvPr id="95249" name="Picture 16"/>
          <p:cNvPicPr>
            <a:picLocks noChangeArrowheads="1"/>
          </p:cNvPicPr>
          <p:nvPr/>
        </p:nvPicPr>
        <p:blipFill>
          <a:blip r:embed="rId4" cstate="print"/>
          <a:srcRect/>
          <a:stretch>
            <a:fillRect/>
          </a:stretch>
        </p:blipFill>
        <p:spPr bwMode="auto">
          <a:xfrm>
            <a:off x="4260850" y="4089400"/>
            <a:ext cx="457200" cy="304800"/>
          </a:xfrm>
          <a:prstGeom prst="rect">
            <a:avLst/>
          </a:prstGeom>
          <a:noFill/>
          <a:ln w="12700">
            <a:noFill/>
            <a:miter lim="800000"/>
            <a:headEnd/>
            <a:tailEnd/>
          </a:ln>
        </p:spPr>
      </p:pic>
      <p:pic>
        <p:nvPicPr>
          <p:cNvPr id="95250" name="Picture 17"/>
          <p:cNvPicPr>
            <a:picLocks noChangeArrowheads="1"/>
          </p:cNvPicPr>
          <p:nvPr/>
        </p:nvPicPr>
        <p:blipFill>
          <a:blip r:embed="rId4" cstate="print"/>
          <a:srcRect/>
          <a:stretch>
            <a:fillRect/>
          </a:stretch>
        </p:blipFill>
        <p:spPr bwMode="auto">
          <a:xfrm>
            <a:off x="5327650" y="4132263"/>
            <a:ext cx="457200" cy="304800"/>
          </a:xfrm>
          <a:prstGeom prst="rect">
            <a:avLst/>
          </a:prstGeom>
          <a:noFill/>
          <a:ln w="12700">
            <a:noFill/>
            <a:miter lim="800000"/>
            <a:headEnd/>
            <a:tailEnd/>
          </a:ln>
        </p:spPr>
      </p:pic>
      <p:pic>
        <p:nvPicPr>
          <p:cNvPr id="95251" name="Picture 18"/>
          <p:cNvPicPr>
            <a:picLocks noChangeArrowheads="1"/>
          </p:cNvPicPr>
          <p:nvPr/>
        </p:nvPicPr>
        <p:blipFill>
          <a:blip r:embed="rId4" cstate="print"/>
          <a:srcRect/>
          <a:stretch>
            <a:fillRect/>
          </a:stretch>
        </p:blipFill>
        <p:spPr bwMode="auto">
          <a:xfrm>
            <a:off x="4946650" y="3098800"/>
            <a:ext cx="457200" cy="304800"/>
          </a:xfrm>
          <a:prstGeom prst="rect">
            <a:avLst/>
          </a:prstGeom>
          <a:noFill/>
          <a:ln w="12700">
            <a:noFill/>
            <a:miter lim="800000"/>
            <a:headEnd/>
            <a:tailEnd/>
          </a:ln>
        </p:spPr>
      </p:pic>
      <p:pic>
        <p:nvPicPr>
          <p:cNvPr id="95252" name="Picture 19"/>
          <p:cNvPicPr>
            <a:picLocks noChangeArrowheads="1"/>
          </p:cNvPicPr>
          <p:nvPr/>
        </p:nvPicPr>
        <p:blipFill>
          <a:blip r:embed="rId4" cstate="print"/>
          <a:srcRect/>
          <a:stretch>
            <a:fillRect/>
          </a:stretch>
        </p:blipFill>
        <p:spPr bwMode="auto">
          <a:xfrm>
            <a:off x="7100888" y="3398838"/>
            <a:ext cx="703262" cy="533400"/>
          </a:xfrm>
          <a:prstGeom prst="rect">
            <a:avLst/>
          </a:prstGeom>
          <a:noFill/>
          <a:ln w="12700">
            <a:noFill/>
            <a:miter lim="800000"/>
            <a:headEnd/>
            <a:tailEnd/>
          </a:ln>
        </p:spPr>
      </p:pic>
      <p:sp>
        <p:nvSpPr>
          <p:cNvPr id="95253" name="Text Box 20"/>
          <p:cNvSpPr txBox="1">
            <a:spLocks noChangeArrowheads="1"/>
          </p:cNvSpPr>
          <p:nvPr/>
        </p:nvSpPr>
        <p:spPr bwMode="auto">
          <a:xfrm>
            <a:off x="3049588" y="3251200"/>
            <a:ext cx="296862" cy="304800"/>
          </a:xfrm>
          <a:prstGeom prst="rect">
            <a:avLst/>
          </a:prstGeom>
          <a:noFill/>
          <a:ln w="9525">
            <a:noFill/>
            <a:miter lim="800000"/>
            <a:headEnd/>
            <a:tailEnd/>
          </a:ln>
        </p:spPr>
        <p:txBody>
          <a:bodyPr wrap="none">
            <a:spAutoFit/>
          </a:bodyPr>
          <a:lstStyle/>
          <a:p>
            <a:r>
              <a:rPr lang="es-ES" sz="1400" b="1">
                <a:sym typeface="Symbol" pitchFamily="18" charset="2"/>
              </a:rPr>
              <a:t></a:t>
            </a:r>
            <a:endParaRPr lang="es-ES" sz="1400" b="1"/>
          </a:p>
        </p:txBody>
      </p:sp>
      <p:sp>
        <p:nvSpPr>
          <p:cNvPr id="95254" name="Text Box 21"/>
          <p:cNvSpPr txBox="1">
            <a:spLocks noChangeArrowheads="1"/>
          </p:cNvSpPr>
          <p:nvPr/>
        </p:nvSpPr>
        <p:spPr bwMode="auto">
          <a:xfrm>
            <a:off x="3673475" y="3175000"/>
            <a:ext cx="282575" cy="304800"/>
          </a:xfrm>
          <a:prstGeom prst="rect">
            <a:avLst/>
          </a:prstGeom>
          <a:noFill/>
          <a:ln w="9525">
            <a:noFill/>
            <a:miter lim="800000"/>
            <a:headEnd/>
            <a:tailEnd/>
          </a:ln>
        </p:spPr>
        <p:txBody>
          <a:bodyPr wrap="none">
            <a:spAutoFit/>
          </a:bodyPr>
          <a:lstStyle/>
          <a:p>
            <a:r>
              <a:rPr lang="es-ES" sz="1400" b="1">
                <a:sym typeface="Symbol" pitchFamily="18" charset="2"/>
              </a:rPr>
              <a:t></a:t>
            </a:r>
            <a:endParaRPr lang="es-ES" sz="1400" b="1"/>
          </a:p>
        </p:txBody>
      </p:sp>
      <p:sp>
        <p:nvSpPr>
          <p:cNvPr id="95255" name="Text Box 22"/>
          <p:cNvSpPr txBox="1">
            <a:spLocks noChangeArrowheads="1"/>
          </p:cNvSpPr>
          <p:nvPr/>
        </p:nvSpPr>
        <p:spPr bwMode="auto">
          <a:xfrm>
            <a:off x="3860800" y="3573463"/>
            <a:ext cx="257175" cy="304800"/>
          </a:xfrm>
          <a:prstGeom prst="rect">
            <a:avLst/>
          </a:prstGeom>
          <a:noFill/>
          <a:ln w="9525">
            <a:noFill/>
            <a:miter lim="800000"/>
            <a:headEnd/>
            <a:tailEnd/>
          </a:ln>
        </p:spPr>
        <p:txBody>
          <a:bodyPr wrap="none">
            <a:spAutoFit/>
          </a:bodyPr>
          <a:lstStyle/>
          <a:p>
            <a:r>
              <a:rPr lang="es-ES" sz="1400" b="1">
                <a:sym typeface="Symbol" pitchFamily="18" charset="2"/>
              </a:rPr>
              <a:t></a:t>
            </a:r>
            <a:endParaRPr lang="es-ES" sz="1400" b="1"/>
          </a:p>
        </p:txBody>
      </p:sp>
      <p:sp>
        <p:nvSpPr>
          <p:cNvPr id="95256" name="Text Box 23"/>
          <p:cNvSpPr txBox="1">
            <a:spLocks noChangeArrowheads="1"/>
          </p:cNvSpPr>
          <p:nvPr/>
        </p:nvSpPr>
        <p:spPr bwMode="auto">
          <a:xfrm>
            <a:off x="3084513" y="3716338"/>
            <a:ext cx="271462" cy="304800"/>
          </a:xfrm>
          <a:prstGeom prst="rect">
            <a:avLst/>
          </a:prstGeom>
          <a:noFill/>
          <a:ln w="9525">
            <a:noFill/>
            <a:miter lim="800000"/>
            <a:headEnd/>
            <a:tailEnd/>
          </a:ln>
        </p:spPr>
        <p:txBody>
          <a:bodyPr wrap="none">
            <a:spAutoFit/>
          </a:bodyPr>
          <a:lstStyle/>
          <a:p>
            <a:r>
              <a:rPr lang="es-ES" sz="1400" b="1">
                <a:sym typeface="Symbol" pitchFamily="18" charset="2"/>
              </a:rPr>
              <a:t></a:t>
            </a:r>
            <a:endParaRPr lang="es-ES" sz="1400" b="1"/>
          </a:p>
        </p:txBody>
      </p:sp>
      <p:graphicFrame>
        <p:nvGraphicFramePr>
          <p:cNvPr id="1708056" name="Group 24"/>
          <p:cNvGraphicFramePr>
            <a:graphicFrameLocks noGrp="1"/>
          </p:cNvGraphicFramePr>
          <p:nvPr/>
        </p:nvGraphicFramePr>
        <p:xfrm>
          <a:off x="2813050" y="2174875"/>
          <a:ext cx="1158875" cy="609600"/>
        </p:xfrm>
        <a:graphic>
          <a:graphicData uri="http://schemas.openxmlformats.org/drawingml/2006/table">
            <a:tbl>
              <a:tblPr/>
              <a:tblGrid>
                <a:gridCol w="296863"/>
                <a:gridCol w="282575"/>
                <a:gridCol w="296862"/>
                <a:gridCol w="282575"/>
              </a:tblGrid>
              <a:tr h="177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sym typeface="Symbol" pitchFamily="18" charset="2"/>
                        </a:rPr>
                        <a:t></a:t>
                      </a:r>
                      <a:endParaRPr kumimoji="0" lang="es-ES" sz="14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sym typeface="Symbol" pitchFamily="18" charset="2"/>
                        </a:rPr>
                        <a:t></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7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sym typeface="Symbol" pitchFamily="18" charset="2"/>
                        </a:rPr>
                        <a:t></a:t>
                      </a:r>
                      <a:endParaRPr kumimoji="0" lang="es-ES" sz="14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sym typeface="Symbol" pitchFamily="18" charset="2"/>
                        </a:rPr>
                        <a:t></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5274" name="Line 41"/>
          <p:cNvSpPr>
            <a:spLocks noChangeShapeType="1"/>
          </p:cNvSpPr>
          <p:nvPr/>
        </p:nvSpPr>
        <p:spPr bwMode="auto">
          <a:xfrm>
            <a:off x="3575050" y="2781300"/>
            <a:ext cx="0" cy="622300"/>
          </a:xfrm>
          <a:prstGeom prst="line">
            <a:avLst/>
          </a:prstGeom>
          <a:noFill/>
          <a:ln w="9525">
            <a:solidFill>
              <a:schemeClr val="tx1"/>
            </a:solidFill>
            <a:round/>
            <a:headEnd/>
            <a:tailEnd type="triangle" w="med" len="med"/>
          </a:ln>
        </p:spPr>
        <p:txBody>
          <a:bodyPr/>
          <a:lstStyle/>
          <a:p>
            <a:endParaRPr lang="es-ES"/>
          </a:p>
        </p:txBody>
      </p:sp>
      <p:sp>
        <p:nvSpPr>
          <p:cNvPr id="95275" name="Text Box 42"/>
          <p:cNvSpPr txBox="1">
            <a:spLocks noChangeArrowheads="1"/>
          </p:cNvSpPr>
          <p:nvPr/>
        </p:nvSpPr>
        <p:spPr bwMode="auto">
          <a:xfrm>
            <a:off x="4643438" y="2979738"/>
            <a:ext cx="296862" cy="304800"/>
          </a:xfrm>
          <a:prstGeom prst="rect">
            <a:avLst/>
          </a:prstGeom>
          <a:noFill/>
          <a:ln w="9525">
            <a:noFill/>
            <a:miter lim="800000"/>
            <a:headEnd/>
            <a:tailEnd/>
          </a:ln>
        </p:spPr>
        <p:txBody>
          <a:bodyPr wrap="none">
            <a:spAutoFit/>
          </a:bodyPr>
          <a:lstStyle/>
          <a:p>
            <a:r>
              <a:rPr lang="es-ES" sz="1400" b="1">
                <a:sym typeface="Symbol" pitchFamily="18" charset="2"/>
              </a:rPr>
              <a:t></a:t>
            </a:r>
            <a:endParaRPr lang="es-ES" sz="1400" b="1"/>
          </a:p>
        </p:txBody>
      </p:sp>
      <p:sp>
        <p:nvSpPr>
          <p:cNvPr id="95276" name="Text Box 43"/>
          <p:cNvSpPr txBox="1">
            <a:spLocks noChangeArrowheads="1"/>
          </p:cNvSpPr>
          <p:nvPr/>
        </p:nvSpPr>
        <p:spPr bwMode="auto">
          <a:xfrm>
            <a:off x="5349875" y="2924175"/>
            <a:ext cx="282575" cy="304800"/>
          </a:xfrm>
          <a:prstGeom prst="rect">
            <a:avLst/>
          </a:prstGeom>
          <a:noFill/>
          <a:ln w="9525">
            <a:noFill/>
            <a:miter lim="800000"/>
            <a:headEnd/>
            <a:tailEnd/>
          </a:ln>
        </p:spPr>
        <p:txBody>
          <a:bodyPr wrap="none">
            <a:spAutoFit/>
          </a:bodyPr>
          <a:lstStyle/>
          <a:p>
            <a:r>
              <a:rPr lang="es-ES" sz="1400" b="1">
                <a:sym typeface="Symbol" pitchFamily="18" charset="2"/>
              </a:rPr>
              <a:t></a:t>
            </a:r>
            <a:endParaRPr lang="es-ES" sz="1400" b="1"/>
          </a:p>
        </p:txBody>
      </p:sp>
      <p:graphicFrame>
        <p:nvGraphicFramePr>
          <p:cNvPr id="1708076" name="Group 44"/>
          <p:cNvGraphicFramePr>
            <a:graphicFrameLocks noGrp="1"/>
          </p:cNvGraphicFramePr>
          <p:nvPr/>
        </p:nvGraphicFramePr>
        <p:xfrm>
          <a:off x="4413250" y="2260600"/>
          <a:ext cx="1158875" cy="304800"/>
        </p:xfrm>
        <a:graphic>
          <a:graphicData uri="http://schemas.openxmlformats.org/drawingml/2006/table">
            <a:tbl>
              <a:tblPr/>
              <a:tblGrid>
                <a:gridCol w="296863"/>
                <a:gridCol w="282575"/>
                <a:gridCol w="296862"/>
                <a:gridCol w="282575"/>
              </a:tblGrid>
              <a:tr h="177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sym typeface="Symbol" pitchFamily="18" charset="2"/>
                        </a:rPr>
                        <a:t></a:t>
                      </a:r>
                      <a:endParaRPr kumimoji="0" lang="es-ES" sz="14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sym typeface="Symbol" pitchFamily="18" charset="2"/>
                        </a:rPr>
                        <a:t></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5289" name="Line 56"/>
          <p:cNvSpPr>
            <a:spLocks noChangeShapeType="1"/>
          </p:cNvSpPr>
          <p:nvPr/>
        </p:nvSpPr>
        <p:spPr bwMode="auto">
          <a:xfrm>
            <a:off x="5159375" y="2565400"/>
            <a:ext cx="0" cy="457200"/>
          </a:xfrm>
          <a:prstGeom prst="line">
            <a:avLst/>
          </a:prstGeom>
          <a:noFill/>
          <a:ln w="9525">
            <a:solidFill>
              <a:schemeClr val="tx1"/>
            </a:solidFill>
            <a:round/>
            <a:headEnd/>
            <a:tailEnd type="triangle" w="med" len="med"/>
          </a:ln>
        </p:spPr>
        <p:txBody>
          <a:bodyPr/>
          <a:lstStyle/>
          <a:p>
            <a:endParaRPr lang="es-ES"/>
          </a:p>
        </p:txBody>
      </p:sp>
      <p:sp>
        <p:nvSpPr>
          <p:cNvPr id="95290" name="Text Box 57"/>
          <p:cNvSpPr txBox="1">
            <a:spLocks noChangeArrowheads="1"/>
          </p:cNvSpPr>
          <p:nvPr/>
        </p:nvSpPr>
        <p:spPr bwMode="auto">
          <a:xfrm>
            <a:off x="4211638" y="3843338"/>
            <a:ext cx="296862" cy="304800"/>
          </a:xfrm>
          <a:prstGeom prst="rect">
            <a:avLst/>
          </a:prstGeom>
          <a:noFill/>
          <a:ln w="9525">
            <a:noFill/>
            <a:miter lim="800000"/>
            <a:headEnd/>
            <a:tailEnd/>
          </a:ln>
        </p:spPr>
        <p:txBody>
          <a:bodyPr wrap="none">
            <a:spAutoFit/>
          </a:bodyPr>
          <a:lstStyle/>
          <a:p>
            <a:r>
              <a:rPr lang="es-ES" sz="1400" b="1">
                <a:sym typeface="Symbol" pitchFamily="18" charset="2"/>
              </a:rPr>
              <a:t></a:t>
            </a:r>
            <a:endParaRPr lang="es-ES" sz="1400" b="1"/>
          </a:p>
        </p:txBody>
      </p:sp>
      <p:sp>
        <p:nvSpPr>
          <p:cNvPr id="95291" name="Text Box 58"/>
          <p:cNvSpPr txBox="1">
            <a:spLocks noChangeArrowheads="1"/>
          </p:cNvSpPr>
          <p:nvPr/>
        </p:nvSpPr>
        <p:spPr bwMode="auto">
          <a:xfrm>
            <a:off x="4651375" y="3932238"/>
            <a:ext cx="282575" cy="304800"/>
          </a:xfrm>
          <a:prstGeom prst="rect">
            <a:avLst/>
          </a:prstGeom>
          <a:noFill/>
          <a:ln w="9525">
            <a:noFill/>
            <a:miter lim="800000"/>
            <a:headEnd/>
            <a:tailEnd/>
          </a:ln>
        </p:spPr>
        <p:txBody>
          <a:bodyPr wrap="none">
            <a:spAutoFit/>
          </a:bodyPr>
          <a:lstStyle/>
          <a:p>
            <a:r>
              <a:rPr lang="es-ES" sz="1400" b="1">
                <a:sym typeface="Symbol" pitchFamily="18" charset="2"/>
              </a:rPr>
              <a:t></a:t>
            </a:r>
            <a:endParaRPr lang="es-ES" sz="1400" b="1"/>
          </a:p>
        </p:txBody>
      </p:sp>
      <p:sp>
        <p:nvSpPr>
          <p:cNvPr id="95292" name="Text Box 59"/>
          <p:cNvSpPr txBox="1">
            <a:spLocks noChangeArrowheads="1"/>
          </p:cNvSpPr>
          <p:nvPr/>
        </p:nvSpPr>
        <p:spPr bwMode="auto">
          <a:xfrm>
            <a:off x="5148263" y="3987800"/>
            <a:ext cx="296862" cy="304800"/>
          </a:xfrm>
          <a:prstGeom prst="rect">
            <a:avLst/>
          </a:prstGeom>
          <a:noFill/>
          <a:ln w="9525">
            <a:noFill/>
            <a:miter lim="800000"/>
            <a:headEnd/>
            <a:tailEnd/>
          </a:ln>
        </p:spPr>
        <p:txBody>
          <a:bodyPr wrap="none">
            <a:spAutoFit/>
          </a:bodyPr>
          <a:lstStyle/>
          <a:p>
            <a:r>
              <a:rPr lang="es-ES" sz="1400" b="1">
                <a:sym typeface="Symbol" pitchFamily="18" charset="2"/>
              </a:rPr>
              <a:t></a:t>
            </a:r>
            <a:endParaRPr lang="es-ES" sz="1400" b="1"/>
          </a:p>
        </p:txBody>
      </p:sp>
      <p:sp>
        <p:nvSpPr>
          <p:cNvPr id="95293" name="Text Box 60"/>
          <p:cNvSpPr txBox="1">
            <a:spLocks noChangeArrowheads="1"/>
          </p:cNvSpPr>
          <p:nvPr/>
        </p:nvSpPr>
        <p:spPr bwMode="auto">
          <a:xfrm>
            <a:off x="5588000" y="3860800"/>
            <a:ext cx="282575" cy="304800"/>
          </a:xfrm>
          <a:prstGeom prst="rect">
            <a:avLst/>
          </a:prstGeom>
          <a:noFill/>
          <a:ln w="9525">
            <a:noFill/>
            <a:miter lim="800000"/>
            <a:headEnd/>
            <a:tailEnd/>
          </a:ln>
        </p:spPr>
        <p:txBody>
          <a:bodyPr wrap="none">
            <a:spAutoFit/>
          </a:bodyPr>
          <a:lstStyle/>
          <a:p>
            <a:r>
              <a:rPr lang="es-ES" sz="1400" b="1">
                <a:sym typeface="Symbol" pitchFamily="18" charset="2"/>
              </a:rPr>
              <a:t></a:t>
            </a:r>
            <a:endParaRPr lang="es-ES" sz="1400" b="1"/>
          </a:p>
        </p:txBody>
      </p:sp>
      <p:graphicFrame>
        <p:nvGraphicFramePr>
          <p:cNvPr id="1708093" name="Group 61"/>
          <p:cNvGraphicFramePr>
            <a:graphicFrameLocks noGrp="1"/>
          </p:cNvGraphicFramePr>
          <p:nvPr/>
        </p:nvGraphicFramePr>
        <p:xfrm>
          <a:off x="3571875" y="4868863"/>
          <a:ext cx="1158875" cy="304800"/>
        </p:xfrm>
        <a:graphic>
          <a:graphicData uri="http://schemas.openxmlformats.org/drawingml/2006/table">
            <a:tbl>
              <a:tblPr/>
              <a:tblGrid>
                <a:gridCol w="296863"/>
                <a:gridCol w="282575"/>
                <a:gridCol w="296862"/>
                <a:gridCol w="282575"/>
              </a:tblGrid>
              <a:tr h="144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sym typeface="Symbol" pitchFamily="18" charset="2"/>
                        </a:rPr>
                        <a:t></a:t>
                      </a:r>
                      <a:endParaRPr kumimoji="0" lang="es-ES" sz="14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sym typeface="Symbol" pitchFamily="18" charset="2"/>
                        </a:rPr>
                        <a:t></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5306" name="Line 73"/>
          <p:cNvSpPr>
            <a:spLocks noChangeShapeType="1"/>
          </p:cNvSpPr>
          <p:nvPr/>
        </p:nvSpPr>
        <p:spPr bwMode="auto">
          <a:xfrm flipV="1">
            <a:off x="4483100" y="4394200"/>
            <a:ext cx="6350" cy="458788"/>
          </a:xfrm>
          <a:prstGeom prst="line">
            <a:avLst/>
          </a:prstGeom>
          <a:noFill/>
          <a:ln w="9525">
            <a:solidFill>
              <a:schemeClr val="tx1"/>
            </a:solidFill>
            <a:round/>
            <a:headEnd/>
            <a:tailEnd type="triangle" w="med" len="med"/>
          </a:ln>
        </p:spPr>
        <p:txBody>
          <a:bodyPr/>
          <a:lstStyle/>
          <a:p>
            <a:endParaRPr lang="es-ES"/>
          </a:p>
        </p:txBody>
      </p:sp>
      <p:graphicFrame>
        <p:nvGraphicFramePr>
          <p:cNvPr id="1708106" name="Group 74"/>
          <p:cNvGraphicFramePr>
            <a:graphicFrameLocks noGrp="1"/>
          </p:cNvGraphicFramePr>
          <p:nvPr/>
        </p:nvGraphicFramePr>
        <p:xfrm>
          <a:off x="5365750" y="4868863"/>
          <a:ext cx="1158875" cy="304800"/>
        </p:xfrm>
        <a:graphic>
          <a:graphicData uri="http://schemas.openxmlformats.org/drawingml/2006/table">
            <a:tbl>
              <a:tblPr/>
              <a:tblGrid>
                <a:gridCol w="296863"/>
                <a:gridCol w="282575"/>
                <a:gridCol w="296862"/>
                <a:gridCol w="282575"/>
              </a:tblGrid>
              <a:tr h="161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sym typeface="Symbol" pitchFamily="18" charset="2"/>
                        </a:rPr>
                        <a:t></a:t>
                      </a:r>
                      <a:endParaRPr kumimoji="0" lang="es-ES" sz="14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sym typeface="Symbol" pitchFamily="18" charset="2"/>
                        </a:rPr>
                        <a:t></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5319" name="Line 86"/>
          <p:cNvSpPr>
            <a:spLocks noChangeShapeType="1"/>
          </p:cNvSpPr>
          <p:nvPr/>
        </p:nvSpPr>
        <p:spPr bwMode="auto">
          <a:xfrm flipH="1" flipV="1">
            <a:off x="5568950" y="4457700"/>
            <a:ext cx="6350" cy="400050"/>
          </a:xfrm>
          <a:prstGeom prst="line">
            <a:avLst/>
          </a:prstGeom>
          <a:noFill/>
          <a:ln w="9525">
            <a:solidFill>
              <a:schemeClr val="tx1"/>
            </a:solidFill>
            <a:round/>
            <a:headEnd/>
            <a:tailEnd type="triangle" w="med" len="med"/>
          </a:ln>
        </p:spPr>
        <p:txBody>
          <a:bodyPr/>
          <a:lstStyle/>
          <a:p>
            <a:endParaRPr lang="es-ES"/>
          </a:p>
        </p:txBody>
      </p:sp>
      <p:sp>
        <p:nvSpPr>
          <p:cNvPr id="95320" name="Text Box 87"/>
          <p:cNvSpPr txBox="1">
            <a:spLocks noChangeArrowheads="1"/>
          </p:cNvSpPr>
          <p:nvPr/>
        </p:nvSpPr>
        <p:spPr bwMode="auto">
          <a:xfrm>
            <a:off x="5868988" y="3152775"/>
            <a:ext cx="296862" cy="304800"/>
          </a:xfrm>
          <a:prstGeom prst="rect">
            <a:avLst/>
          </a:prstGeom>
          <a:noFill/>
          <a:ln w="9525">
            <a:noFill/>
            <a:miter lim="800000"/>
            <a:headEnd/>
            <a:tailEnd/>
          </a:ln>
        </p:spPr>
        <p:txBody>
          <a:bodyPr wrap="none">
            <a:spAutoFit/>
          </a:bodyPr>
          <a:lstStyle/>
          <a:p>
            <a:r>
              <a:rPr lang="es-ES" sz="1400" b="1">
                <a:sym typeface="Symbol" pitchFamily="18" charset="2"/>
              </a:rPr>
              <a:t></a:t>
            </a:r>
            <a:endParaRPr lang="es-ES" sz="1400" b="1"/>
          </a:p>
        </p:txBody>
      </p:sp>
      <p:sp>
        <p:nvSpPr>
          <p:cNvPr id="95321" name="Text Box 88"/>
          <p:cNvSpPr txBox="1">
            <a:spLocks noChangeArrowheads="1"/>
          </p:cNvSpPr>
          <p:nvPr/>
        </p:nvSpPr>
        <p:spPr bwMode="auto">
          <a:xfrm>
            <a:off x="6569075" y="3284538"/>
            <a:ext cx="282575" cy="304800"/>
          </a:xfrm>
          <a:prstGeom prst="rect">
            <a:avLst/>
          </a:prstGeom>
          <a:noFill/>
          <a:ln w="9525">
            <a:noFill/>
            <a:miter lim="800000"/>
            <a:headEnd/>
            <a:tailEnd/>
          </a:ln>
        </p:spPr>
        <p:txBody>
          <a:bodyPr wrap="none">
            <a:spAutoFit/>
          </a:bodyPr>
          <a:lstStyle/>
          <a:p>
            <a:r>
              <a:rPr lang="es-ES" sz="1400" b="1">
                <a:sym typeface="Symbol" pitchFamily="18" charset="2"/>
              </a:rPr>
              <a:t></a:t>
            </a:r>
            <a:endParaRPr lang="es-ES" sz="1400" b="1"/>
          </a:p>
        </p:txBody>
      </p:sp>
      <p:sp>
        <p:nvSpPr>
          <p:cNvPr id="95322" name="Text Box 89"/>
          <p:cNvSpPr txBox="1">
            <a:spLocks noChangeArrowheads="1"/>
          </p:cNvSpPr>
          <p:nvPr/>
        </p:nvSpPr>
        <p:spPr bwMode="auto">
          <a:xfrm>
            <a:off x="6061075" y="3784600"/>
            <a:ext cx="257175" cy="304800"/>
          </a:xfrm>
          <a:prstGeom prst="rect">
            <a:avLst/>
          </a:prstGeom>
          <a:noFill/>
          <a:ln w="9525">
            <a:noFill/>
            <a:miter lim="800000"/>
            <a:headEnd/>
            <a:tailEnd/>
          </a:ln>
        </p:spPr>
        <p:txBody>
          <a:bodyPr wrap="none">
            <a:spAutoFit/>
          </a:bodyPr>
          <a:lstStyle/>
          <a:p>
            <a:r>
              <a:rPr lang="es-ES" sz="1400" b="1">
                <a:sym typeface="Symbol" pitchFamily="18" charset="2"/>
              </a:rPr>
              <a:t></a:t>
            </a:r>
            <a:endParaRPr lang="es-ES" sz="1400" b="1"/>
          </a:p>
        </p:txBody>
      </p:sp>
      <p:graphicFrame>
        <p:nvGraphicFramePr>
          <p:cNvPr id="1708122" name="Group 90"/>
          <p:cNvGraphicFramePr>
            <a:graphicFrameLocks noGrp="1"/>
          </p:cNvGraphicFramePr>
          <p:nvPr/>
        </p:nvGraphicFramePr>
        <p:xfrm>
          <a:off x="5797550" y="2246313"/>
          <a:ext cx="1158875" cy="609600"/>
        </p:xfrm>
        <a:graphic>
          <a:graphicData uri="http://schemas.openxmlformats.org/drawingml/2006/table">
            <a:tbl>
              <a:tblPr/>
              <a:tblGrid>
                <a:gridCol w="296863"/>
                <a:gridCol w="282575"/>
                <a:gridCol w="296862"/>
                <a:gridCol w="282575"/>
              </a:tblGrid>
              <a:tr h="303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sym typeface="Symbol" pitchFamily="18" charset="2"/>
                        </a:rPr>
                        <a:t></a:t>
                      </a:r>
                      <a:endParaRPr kumimoji="0" lang="es-ES" sz="14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sym typeface="Symbol" pitchFamily="18" charset="2"/>
                        </a:rPr>
                        <a:t></a:t>
                      </a:r>
                      <a:endParaRPr kumimoji="0" lang="es-E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7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sym typeface="Symbol" pitchFamily="18" charset="2"/>
                        </a:rPr>
                        <a:t></a:t>
                      </a:r>
                      <a:endParaRPr kumimoji="0" lang="es-ES" sz="14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sym typeface="Symbol" pitchFamily="18"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5340" name="Line 107"/>
          <p:cNvSpPr>
            <a:spLocks noChangeShapeType="1"/>
          </p:cNvSpPr>
          <p:nvPr/>
        </p:nvSpPr>
        <p:spPr bwMode="auto">
          <a:xfrm>
            <a:off x="6318250" y="2863850"/>
            <a:ext cx="0" cy="457200"/>
          </a:xfrm>
          <a:prstGeom prst="line">
            <a:avLst/>
          </a:prstGeom>
          <a:noFill/>
          <a:ln w="9525">
            <a:solidFill>
              <a:schemeClr val="tx1"/>
            </a:solidFill>
            <a:round/>
            <a:headEnd/>
            <a:tailEnd type="triangle" w="med" len="med"/>
          </a:ln>
        </p:spPr>
        <p:txBody>
          <a:bodyPr/>
          <a:lstStyle/>
          <a:p>
            <a:endParaRPr lang="es-ES"/>
          </a:p>
        </p:txBody>
      </p:sp>
      <p:sp>
        <p:nvSpPr>
          <p:cNvPr id="95341" name="Text Box 108"/>
          <p:cNvSpPr txBox="1">
            <a:spLocks noChangeArrowheads="1"/>
          </p:cNvSpPr>
          <p:nvPr/>
        </p:nvSpPr>
        <p:spPr bwMode="auto">
          <a:xfrm>
            <a:off x="4337050" y="3068638"/>
            <a:ext cx="171450" cy="247650"/>
          </a:xfrm>
          <a:prstGeom prst="rect">
            <a:avLst/>
          </a:prstGeom>
          <a:solidFill>
            <a:srgbClr val="00FF00"/>
          </a:solidFill>
          <a:ln w="9525">
            <a:noFill/>
            <a:miter lim="800000"/>
            <a:headEnd/>
            <a:tailEnd/>
          </a:ln>
        </p:spPr>
        <p:txBody>
          <a:bodyPr wrap="none" lIns="36000" tIns="18000" rIns="36000" bIns="18000">
            <a:spAutoFit/>
          </a:bodyPr>
          <a:lstStyle/>
          <a:p>
            <a:pPr algn="ctr"/>
            <a:r>
              <a:rPr lang="es-ES" sz="1400" b="1"/>
              <a:t>5</a:t>
            </a:r>
          </a:p>
        </p:txBody>
      </p:sp>
      <p:sp>
        <p:nvSpPr>
          <p:cNvPr id="95342" name="Text Box 109"/>
          <p:cNvSpPr txBox="1">
            <a:spLocks noChangeArrowheads="1"/>
          </p:cNvSpPr>
          <p:nvPr/>
        </p:nvSpPr>
        <p:spPr bwMode="auto">
          <a:xfrm>
            <a:off x="5699125" y="3068638"/>
            <a:ext cx="171450" cy="247650"/>
          </a:xfrm>
          <a:prstGeom prst="rect">
            <a:avLst/>
          </a:prstGeom>
          <a:solidFill>
            <a:srgbClr val="00FF00"/>
          </a:solidFill>
          <a:ln w="9525">
            <a:noFill/>
            <a:miter lim="800000"/>
            <a:headEnd/>
            <a:tailEnd/>
          </a:ln>
        </p:spPr>
        <p:txBody>
          <a:bodyPr wrap="none" lIns="36000" tIns="18000" rIns="36000" bIns="18000">
            <a:spAutoFit/>
          </a:bodyPr>
          <a:lstStyle/>
          <a:p>
            <a:pPr algn="ctr"/>
            <a:r>
              <a:rPr lang="es-ES" sz="1400" b="1"/>
              <a:t>4</a:t>
            </a:r>
          </a:p>
        </p:txBody>
      </p:sp>
      <p:sp>
        <p:nvSpPr>
          <p:cNvPr id="95343" name="Text Box 110"/>
          <p:cNvSpPr txBox="1">
            <a:spLocks noChangeArrowheads="1"/>
          </p:cNvSpPr>
          <p:nvPr/>
        </p:nvSpPr>
        <p:spPr bwMode="auto">
          <a:xfrm>
            <a:off x="4141788" y="3684588"/>
            <a:ext cx="171450" cy="247650"/>
          </a:xfrm>
          <a:prstGeom prst="rect">
            <a:avLst/>
          </a:prstGeom>
          <a:solidFill>
            <a:srgbClr val="00FF00"/>
          </a:solidFill>
          <a:ln w="9525">
            <a:noFill/>
            <a:miter lim="800000"/>
            <a:headEnd/>
            <a:tailEnd/>
          </a:ln>
        </p:spPr>
        <p:txBody>
          <a:bodyPr wrap="none" lIns="36000" tIns="18000" rIns="36000" bIns="18000">
            <a:spAutoFit/>
          </a:bodyPr>
          <a:lstStyle/>
          <a:p>
            <a:pPr algn="ctr"/>
            <a:r>
              <a:rPr lang="es-ES" sz="1400" b="1"/>
              <a:t>3</a:t>
            </a:r>
          </a:p>
        </p:txBody>
      </p:sp>
      <p:sp>
        <p:nvSpPr>
          <p:cNvPr id="95344" name="Text Box 111"/>
          <p:cNvSpPr txBox="1">
            <a:spLocks noChangeArrowheads="1"/>
          </p:cNvSpPr>
          <p:nvPr/>
        </p:nvSpPr>
        <p:spPr bwMode="auto">
          <a:xfrm>
            <a:off x="4978400" y="3900488"/>
            <a:ext cx="171450" cy="247650"/>
          </a:xfrm>
          <a:prstGeom prst="rect">
            <a:avLst/>
          </a:prstGeom>
          <a:solidFill>
            <a:srgbClr val="00FF00"/>
          </a:solidFill>
          <a:ln w="9525">
            <a:noFill/>
            <a:miter lim="800000"/>
            <a:headEnd/>
            <a:tailEnd/>
          </a:ln>
        </p:spPr>
        <p:txBody>
          <a:bodyPr wrap="none" lIns="36000" tIns="18000" rIns="36000" bIns="18000">
            <a:spAutoFit/>
          </a:bodyPr>
          <a:lstStyle/>
          <a:p>
            <a:pPr algn="ctr"/>
            <a:r>
              <a:rPr lang="es-ES" sz="1400" b="1"/>
              <a:t>2</a:t>
            </a:r>
          </a:p>
        </p:txBody>
      </p:sp>
      <p:sp>
        <p:nvSpPr>
          <p:cNvPr id="95345" name="Text Box 112"/>
          <p:cNvSpPr txBox="1">
            <a:spLocks noChangeArrowheads="1"/>
          </p:cNvSpPr>
          <p:nvPr/>
        </p:nvSpPr>
        <p:spPr bwMode="auto">
          <a:xfrm>
            <a:off x="5732463" y="3644900"/>
            <a:ext cx="171450" cy="247650"/>
          </a:xfrm>
          <a:prstGeom prst="rect">
            <a:avLst/>
          </a:prstGeom>
          <a:solidFill>
            <a:srgbClr val="00FF00"/>
          </a:solidFill>
          <a:ln w="9525">
            <a:noFill/>
            <a:miter lim="800000"/>
            <a:headEnd/>
            <a:tailEnd/>
          </a:ln>
        </p:spPr>
        <p:txBody>
          <a:bodyPr wrap="none" lIns="36000" tIns="18000" rIns="36000" bIns="18000">
            <a:spAutoFit/>
          </a:bodyPr>
          <a:lstStyle/>
          <a:p>
            <a:pPr algn="ctr"/>
            <a:r>
              <a:rPr lang="es-ES" sz="1400" b="1"/>
              <a:t>7</a:t>
            </a:r>
          </a:p>
        </p:txBody>
      </p:sp>
      <p:sp>
        <p:nvSpPr>
          <p:cNvPr id="95346" name="Text Box 113"/>
          <p:cNvSpPr txBox="1">
            <a:spLocks noChangeArrowheads="1"/>
          </p:cNvSpPr>
          <p:nvPr/>
        </p:nvSpPr>
        <p:spPr bwMode="auto">
          <a:xfrm>
            <a:off x="2341563" y="3286125"/>
            <a:ext cx="201612" cy="247650"/>
          </a:xfrm>
          <a:prstGeom prst="rect">
            <a:avLst/>
          </a:prstGeom>
          <a:solidFill>
            <a:schemeClr val="bg1"/>
          </a:solidFill>
          <a:ln w="9525">
            <a:noFill/>
            <a:miter lim="800000"/>
            <a:headEnd/>
            <a:tailEnd/>
          </a:ln>
        </p:spPr>
        <p:txBody>
          <a:bodyPr wrap="none" lIns="36000" tIns="18000" rIns="36000" bIns="18000">
            <a:spAutoFit/>
          </a:bodyPr>
          <a:lstStyle/>
          <a:p>
            <a:pPr algn="ctr"/>
            <a:r>
              <a:rPr lang="es-ES" sz="1400" b="1"/>
              <a:t>A</a:t>
            </a:r>
          </a:p>
        </p:txBody>
      </p:sp>
      <p:sp>
        <p:nvSpPr>
          <p:cNvPr id="95347" name="Text Box 114"/>
          <p:cNvSpPr txBox="1">
            <a:spLocks noChangeArrowheads="1"/>
          </p:cNvSpPr>
          <p:nvPr/>
        </p:nvSpPr>
        <p:spPr bwMode="auto">
          <a:xfrm>
            <a:off x="2414588" y="3973513"/>
            <a:ext cx="201612" cy="247650"/>
          </a:xfrm>
          <a:prstGeom prst="rect">
            <a:avLst/>
          </a:prstGeom>
          <a:solidFill>
            <a:schemeClr val="bg1"/>
          </a:solidFill>
          <a:ln w="9525">
            <a:noFill/>
            <a:miter lim="800000"/>
            <a:headEnd/>
            <a:tailEnd/>
          </a:ln>
        </p:spPr>
        <p:txBody>
          <a:bodyPr wrap="none" lIns="36000" tIns="18000" rIns="36000" bIns="18000">
            <a:spAutoFit/>
          </a:bodyPr>
          <a:lstStyle/>
          <a:p>
            <a:pPr algn="ctr"/>
            <a:r>
              <a:rPr lang="es-ES" sz="1400" b="1"/>
              <a:t>B</a:t>
            </a:r>
          </a:p>
        </p:txBody>
      </p:sp>
      <p:sp>
        <p:nvSpPr>
          <p:cNvPr id="95348" name="Text Box 115"/>
          <p:cNvSpPr txBox="1">
            <a:spLocks noChangeArrowheads="1"/>
          </p:cNvSpPr>
          <p:nvPr/>
        </p:nvSpPr>
        <p:spPr bwMode="auto">
          <a:xfrm>
            <a:off x="3498850" y="3573463"/>
            <a:ext cx="192088" cy="247650"/>
          </a:xfrm>
          <a:prstGeom prst="rect">
            <a:avLst/>
          </a:prstGeom>
          <a:solidFill>
            <a:schemeClr val="bg1"/>
          </a:solidFill>
          <a:ln w="9525">
            <a:noFill/>
            <a:miter lim="800000"/>
            <a:headEnd/>
            <a:tailEnd/>
          </a:ln>
        </p:spPr>
        <p:txBody>
          <a:bodyPr wrap="none" lIns="36000" tIns="18000" rIns="36000" bIns="18000">
            <a:spAutoFit/>
          </a:bodyPr>
          <a:lstStyle/>
          <a:p>
            <a:pPr algn="ctr"/>
            <a:r>
              <a:rPr lang="es-ES" sz="1400" b="1"/>
              <a:t>X</a:t>
            </a:r>
          </a:p>
        </p:txBody>
      </p:sp>
      <p:sp>
        <p:nvSpPr>
          <p:cNvPr id="95349" name="Text Box 116"/>
          <p:cNvSpPr txBox="1">
            <a:spLocks noChangeArrowheads="1"/>
          </p:cNvSpPr>
          <p:nvPr/>
        </p:nvSpPr>
        <p:spPr bwMode="auto">
          <a:xfrm>
            <a:off x="7343775" y="3468688"/>
            <a:ext cx="201613" cy="247650"/>
          </a:xfrm>
          <a:prstGeom prst="rect">
            <a:avLst/>
          </a:prstGeom>
          <a:solidFill>
            <a:schemeClr val="bg1"/>
          </a:solidFill>
          <a:ln w="9525">
            <a:noFill/>
            <a:miter lim="800000"/>
            <a:headEnd/>
            <a:tailEnd/>
          </a:ln>
        </p:spPr>
        <p:txBody>
          <a:bodyPr wrap="none" lIns="36000" tIns="18000" rIns="36000" bIns="18000">
            <a:spAutoFit/>
          </a:bodyPr>
          <a:lstStyle/>
          <a:p>
            <a:pPr algn="ctr"/>
            <a:r>
              <a:rPr lang="es-ES" sz="1400" b="1"/>
              <a:t>C</a:t>
            </a:r>
          </a:p>
        </p:txBody>
      </p:sp>
      <p:sp>
        <p:nvSpPr>
          <p:cNvPr id="95350" name="Text Box 117"/>
          <p:cNvSpPr txBox="1">
            <a:spLocks noChangeArrowheads="1"/>
          </p:cNvSpPr>
          <p:nvPr/>
        </p:nvSpPr>
        <p:spPr bwMode="auto">
          <a:xfrm>
            <a:off x="5086350" y="3203575"/>
            <a:ext cx="174625" cy="217488"/>
          </a:xfrm>
          <a:prstGeom prst="rect">
            <a:avLst/>
          </a:prstGeom>
          <a:solidFill>
            <a:schemeClr val="bg1"/>
          </a:solidFill>
          <a:ln w="9525">
            <a:noFill/>
            <a:miter lim="800000"/>
            <a:headEnd/>
            <a:tailEnd/>
          </a:ln>
        </p:spPr>
        <p:txBody>
          <a:bodyPr wrap="none" lIns="36000" tIns="18000" rIns="36000" bIns="18000">
            <a:spAutoFit/>
          </a:bodyPr>
          <a:lstStyle/>
          <a:p>
            <a:pPr algn="ctr"/>
            <a:r>
              <a:rPr lang="es-ES" sz="1200" b="1"/>
              <a:t>Y</a:t>
            </a:r>
          </a:p>
        </p:txBody>
      </p:sp>
      <p:sp>
        <p:nvSpPr>
          <p:cNvPr id="95351" name="Text Box 118"/>
          <p:cNvSpPr txBox="1">
            <a:spLocks noChangeArrowheads="1"/>
          </p:cNvSpPr>
          <p:nvPr/>
        </p:nvSpPr>
        <p:spPr bwMode="auto">
          <a:xfrm>
            <a:off x="6265863" y="3500438"/>
            <a:ext cx="180975" cy="247650"/>
          </a:xfrm>
          <a:prstGeom prst="rect">
            <a:avLst/>
          </a:prstGeom>
          <a:solidFill>
            <a:schemeClr val="bg1"/>
          </a:solidFill>
          <a:ln w="9525">
            <a:noFill/>
            <a:miter lim="800000"/>
            <a:headEnd/>
            <a:tailEnd/>
          </a:ln>
        </p:spPr>
        <p:txBody>
          <a:bodyPr wrap="none" lIns="36000" tIns="18000" rIns="36000" bIns="18000">
            <a:spAutoFit/>
          </a:bodyPr>
          <a:lstStyle/>
          <a:p>
            <a:pPr algn="ctr"/>
            <a:r>
              <a:rPr lang="es-ES" sz="1400" b="1"/>
              <a:t>Z</a:t>
            </a:r>
          </a:p>
        </p:txBody>
      </p:sp>
      <p:sp>
        <p:nvSpPr>
          <p:cNvPr id="95352" name="Text Box 119"/>
          <p:cNvSpPr txBox="1">
            <a:spLocks noChangeArrowheads="1"/>
          </p:cNvSpPr>
          <p:nvPr/>
        </p:nvSpPr>
        <p:spPr bwMode="auto">
          <a:xfrm>
            <a:off x="4405313" y="4076700"/>
            <a:ext cx="174625" cy="217488"/>
          </a:xfrm>
          <a:prstGeom prst="rect">
            <a:avLst/>
          </a:prstGeom>
          <a:solidFill>
            <a:schemeClr val="bg1"/>
          </a:solidFill>
          <a:ln w="9525">
            <a:noFill/>
            <a:miter lim="800000"/>
            <a:headEnd/>
            <a:tailEnd/>
          </a:ln>
        </p:spPr>
        <p:txBody>
          <a:bodyPr wrap="none" lIns="36000" tIns="18000" rIns="36000" bIns="18000">
            <a:spAutoFit/>
          </a:bodyPr>
          <a:lstStyle/>
          <a:p>
            <a:pPr algn="ctr"/>
            <a:r>
              <a:rPr lang="es-ES" sz="1200" b="1"/>
              <a:t>V</a:t>
            </a:r>
          </a:p>
        </p:txBody>
      </p:sp>
      <p:sp>
        <p:nvSpPr>
          <p:cNvPr id="95353" name="Text Box 120"/>
          <p:cNvSpPr txBox="1">
            <a:spLocks noChangeArrowheads="1"/>
          </p:cNvSpPr>
          <p:nvPr/>
        </p:nvSpPr>
        <p:spPr bwMode="auto">
          <a:xfrm>
            <a:off x="5449888" y="4067175"/>
            <a:ext cx="217487" cy="217488"/>
          </a:xfrm>
          <a:prstGeom prst="rect">
            <a:avLst/>
          </a:prstGeom>
          <a:solidFill>
            <a:schemeClr val="bg1"/>
          </a:solidFill>
          <a:ln w="9525">
            <a:noFill/>
            <a:miter lim="800000"/>
            <a:headEnd/>
            <a:tailEnd/>
          </a:ln>
        </p:spPr>
        <p:txBody>
          <a:bodyPr wrap="none" lIns="36000" tIns="18000" rIns="36000" bIns="18000">
            <a:spAutoFit/>
          </a:bodyPr>
          <a:lstStyle/>
          <a:p>
            <a:pPr algn="ctr"/>
            <a:r>
              <a:rPr lang="es-ES" sz="1200" b="1"/>
              <a:t>W</a:t>
            </a:r>
          </a:p>
        </p:txBody>
      </p:sp>
      <p:sp>
        <p:nvSpPr>
          <p:cNvPr id="95354" name="Line 121"/>
          <p:cNvSpPr>
            <a:spLocks noChangeShapeType="1"/>
          </p:cNvSpPr>
          <p:nvPr/>
        </p:nvSpPr>
        <p:spPr bwMode="auto">
          <a:xfrm flipH="1" flipV="1">
            <a:off x="6596063" y="3860800"/>
            <a:ext cx="504825" cy="1079500"/>
          </a:xfrm>
          <a:prstGeom prst="line">
            <a:avLst/>
          </a:prstGeom>
          <a:noFill/>
          <a:ln w="9525">
            <a:solidFill>
              <a:schemeClr val="tx1"/>
            </a:solidFill>
            <a:round/>
            <a:headEnd/>
            <a:tailEnd type="triangle" w="med" len="med"/>
          </a:ln>
        </p:spPr>
        <p:txBody>
          <a:bodyPr/>
          <a:lstStyle/>
          <a:p>
            <a:endParaRPr lang="es-ES"/>
          </a:p>
        </p:txBody>
      </p:sp>
      <p:sp>
        <p:nvSpPr>
          <p:cNvPr id="1708154" name="Line 122"/>
          <p:cNvSpPr>
            <a:spLocks noChangeShapeType="1"/>
          </p:cNvSpPr>
          <p:nvPr/>
        </p:nvSpPr>
        <p:spPr bwMode="auto">
          <a:xfrm flipV="1">
            <a:off x="3562350" y="3154363"/>
            <a:ext cx="1584325" cy="433387"/>
          </a:xfrm>
          <a:prstGeom prst="line">
            <a:avLst/>
          </a:prstGeom>
          <a:noFill/>
          <a:ln w="25400">
            <a:solidFill>
              <a:srgbClr val="FF0000"/>
            </a:solidFill>
            <a:round/>
            <a:headEnd/>
            <a:tailEnd/>
          </a:ln>
        </p:spPr>
        <p:txBody>
          <a:bodyPr/>
          <a:lstStyle/>
          <a:p>
            <a:endParaRPr lang="es-ES"/>
          </a:p>
        </p:txBody>
      </p:sp>
      <p:sp>
        <p:nvSpPr>
          <p:cNvPr id="1708155" name="Line 123"/>
          <p:cNvSpPr>
            <a:spLocks noChangeShapeType="1"/>
          </p:cNvSpPr>
          <p:nvPr/>
        </p:nvSpPr>
        <p:spPr bwMode="auto">
          <a:xfrm>
            <a:off x="5137150" y="3151188"/>
            <a:ext cx="1214438" cy="349250"/>
          </a:xfrm>
          <a:prstGeom prst="line">
            <a:avLst/>
          </a:prstGeom>
          <a:noFill/>
          <a:ln w="25400">
            <a:solidFill>
              <a:srgbClr val="FF0000"/>
            </a:solidFill>
            <a:round/>
            <a:headEnd/>
            <a:tailEnd type="triangle" w="lg" len="lg"/>
          </a:ln>
        </p:spPr>
        <p:txBody>
          <a:bodyPr/>
          <a:lstStyle/>
          <a:p>
            <a:endParaRPr lang="es-ES"/>
          </a:p>
        </p:txBody>
      </p:sp>
      <p:sp>
        <p:nvSpPr>
          <p:cNvPr id="1708156" name="Line 124"/>
          <p:cNvSpPr>
            <a:spLocks noChangeShapeType="1"/>
          </p:cNvSpPr>
          <p:nvPr/>
        </p:nvSpPr>
        <p:spPr bwMode="auto">
          <a:xfrm>
            <a:off x="3571875" y="3851275"/>
            <a:ext cx="863600" cy="441325"/>
          </a:xfrm>
          <a:prstGeom prst="line">
            <a:avLst/>
          </a:prstGeom>
          <a:noFill/>
          <a:ln w="25400">
            <a:solidFill>
              <a:srgbClr val="FF0000"/>
            </a:solidFill>
            <a:round/>
            <a:headEnd/>
            <a:tailEnd/>
          </a:ln>
        </p:spPr>
        <p:txBody>
          <a:bodyPr/>
          <a:lstStyle/>
          <a:p>
            <a:endParaRPr lang="es-ES"/>
          </a:p>
        </p:txBody>
      </p:sp>
      <p:sp>
        <p:nvSpPr>
          <p:cNvPr id="1708157" name="Line 125"/>
          <p:cNvSpPr>
            <a:spLocks noChangeShapeType="1"/>
          </p:cNvSpPr>
          <p:nvPr/>
        </p:nvSpPr>
        <p:spPr bwMode="auto">
          <a:xfrm>
            <a:off x="4435475" y="4292600"/>
            <a:ext cx="1152525" cy="71438"/>
          </a:xfrm>
          <a:prstGeom prst="line">
            <a:avLst/>
          </a:prstGeom>
          <a:noFill/>
          <a:ln w="25400">
            <a:solidFill>
              <a:srgbClr val="FF0000"/>
            </a:solidFill>
            <a:round/>
            <a:headEnd/>
            <a:tailEnd/>
          </a:ln>
        </p:spPr>
        <p:txBody>
          <a:bodyPr/>
          <a:lstStyle/>
          <a:p>
            <a:endParaRPr lang="es-ES"/>
          </a:p>
        </p:txBody>
      </p:sp>
      <p:sp>
        <p:nvSpPr>
          <p:cNvPr id="1708158" name="Line 126"/>
          <p:cNvSpPr>
            <a:spLocks noChangeShapeType="1"/>
          </p:cNvSpPr>
          <p:nvPr/>
        </p:nvSpPr>
        <p:spPr bwMode="auto">
          <a:xfrm flipV="1">
            <a:off x="5580063" y="3732213"/>
            <a:ext cx="736600" cy="631825"/>
          </a:xfrm>
          <a:prstGeom prst="line">
            <a:avLst/>
          </a:prstGeom>
          <a:noFill/>
          <a:ln w="25400">
            <a:solidFill>
              <a:srgbClr val="FF0000"/>
            </a:solidFill>
            <a:round/>
            <a:headEnd/>
            <a:tailEnd type="triangle" w="lg" len="lg"/>
          </a:ln>
        </p:spPr>
        <p:txBody>
          <a:bodyPr/>
          <a:lstStyle/>
          <a:p>
            <a:endParaRPr lang="es-ES"/>
          </a:p>
        </p:txBody>
      </p:sp>
      <p:sp>
        <p:nvSpPr>
          <p:cNvPr id="95360" name="Text Box 127"/>
          <p:cNvSpPr txBox="1">
            <a:spLocks noChangeArrowheads="1"/>
          </p:cNvSpPr>
          <p:nvPr/>
        </p:nvSpPr>
        <p:spPr bwMode="auto">
          <a:xfrm>
            <a:off x="908050" y="4940300"/>
            <a:ext cx="2252663" cy="304800"/>
          </a:xfrm>
          <a:prstGeom prst="rect">
            <a:avLst/>
          </a:prstGeom>
          <a:noFill/>
          <a:ln w="9525">
            <a:noFill/>
            <a:miter lim="800000"/>
            <a:headEnd/>
            <a:tailEnd/>
          </a:ln>
        </p:spPr>
        <p:txBody>
          <a:bodyPr wrap="none">
            <a:spAutoFit/>
          </a:bodyPr>
          <a:lstStyle/>
          <a:p>
            <a:pPr algn="ctr"/>
            <a:r>
              <a:rPr lang="es-ES" sz="1400" b="1"/>
              <a:t>LSR Frontera de ingreso</a:t>
            </a:r>
          </a:p>
        </p:txBody>
      </p:sp>
      <p:sp>
        <p:nvSpPr>
          <p:cNvPr id="95361" name="Line 128"/>
          <p:cNvSpPr>
            <a:spLocks noChangeShapeType="1"/>
          </p:cNvSpPr>
          <p:nvPr/>
        </p:nvSpPr>
        <p:spPr bwMode="auto">
          <a:xfrm flipV="1">
            <a:off x="3140075" y="4005263"/>
            <a:ext cx="287338" cy="1008062"/>
          </a:xfrm>
          <a:prstGeom prst="line">
            <a:avLst/>
          </a:prstGeom>
          <a:noFill/>
          <a:ln w="9525">
            <a:solidFill>
              <a:schemeClr val="tx1"/>
            </a:solidFill>
            <a:round/>
            <a:headEnd/>
            <a:tailEnd type="triangle" w="med" len="med"/>
          </a:ln>
        </p:spPr>
        <p:txBody>
          <a:bodyPr/>
          <a:lstStyle/>
          <a:p>
            <a:endParaRPr lang="es-ES"/>
          </a:p>
        </p:txBody>
      </p:sp>
      <p:sp>
        <p:nvSpPr>
          <p:cNvPr id="95362" name="Text Box 129"/>
          <p:cNvSpPr txBox="1">
            <a:spLocks noChangeArrowheads="1"/>
          </p:cNvSpPr>
          <p:nvPr/>
        </p:nvSpPr>
        <p:spPr bwMode="auto">
          <a:xfrm>
            <a:off x="6707188" y="4940300"/>
            <a:ext cx="2193925" cy="304800"/>
          </a:xfrm>
          <a:prstGeom prst="rect">
            <a:avLst/>
          </a:prstGeom>
          <a:noFill/>
          <a:ln w="9525">
            <a:noFill/>
            <a:miter lim="800000"/>
            <a:headEnd/>
            <a:tailEnd/>
          </a:ln>
        </p:spPr>
        <p:txBody>
          <a:bodyPr wrap="none">
            <a:spAutoFit/>
          </a:bodyPr>
          <a:lstStyle/>
          <a:p>
            <a:pPr algn="ctr"/>
            <a:r>
              <a:rPr lang="es-ES" sz="1400" b="1"/>
              <a:t>LSR Frontera de egreso</a:t>
            </a:r>
          </a:p>
        </p:txBody>
      </p:sp>
      <p:sp>
        <p:nvSpPr>
          <p:cNvPr id="95363" name="Text Box 130"/>
          <p:cNvSpPr txBox="1">
            <a:spLocks noChangeArrowheads="1"/>
          </p:cNvSpPr>
          <p:nvPr/>
        </p:nvSpPr>
        <p:spPr bwMode="auto">
          <a:xfrm>
            <a:off x="4008438" y="5427663"/>
            <a:ext cx="2265362" cy="304800"/>
          </a:xfrm>
          <a:prstGeom prst="rect">
            <a:avLst/>
          </a:prstGeom>
          <a:noFill/>
          <a:ln w="9525">
            <a:noFill/>
            <a:miter lim="800000"/>
            <a:headEnd/>
            <a:tailEnd/>
          </a:ln>
        </p:spPr>
        <p:txBody>
          <a:bodyPr wrap="none">
            <a:spAutoFit/>
          </a:bodyPr>
          <a:lstStyle/>
          <a:p>
            <a:pPr algn="ctr"/>
            <a:r>
              <a:rPr lang="es-ES" sz="1400" b="1"/>
              <a:t>LSRs Interiores (V, W, Y)</a:t>
            </a:r>
          </a:p>
        </p:txBody>
      </p:sp>
      <p:sp>
        <p:nvSpPr>
          <p:cNvPr id="95364" name="Line 131"/>
          <p:cNvSpPr>
            <a:spLocks noChangeShapeType="1"/>
          </p:cNvSpPr>
          <p:nvPr/>
        </p:nvSpPr>
        <p:spPr bwMode="auto">
          <a:xfrm flipH="1" flipV="1">
            <a:off x="4652963" y="4437063"/>
            <a:ext cx="358775" cy="936625"/>
          </a:xfrm>
          <a:prstGeom prst="line">
            <a:avLst/>
          </a:prstGeom>
          <a:noFill/>
          <a:ln w="9525">
            <a:solidFill>
              <a:schemeClr val="tx1"/>
            </a:solidFill>
            <a:round/>
            <a:headEnd/>
            <a:tailEnd type="triangle" w="med" len="med"/>
          </a:ln>
        </p:spPr>
        <p:txBody>
          <a:bodyPr/>
          <a:lstStyle/>
          <a:p>
            <a:endParaRPr lang="es-ES"/>
          </a:p>
        </p:txBody>
      </p:sp>
      <p:sp>
        <p:nvSpPr>
          <p:cNvPr id="95365" name="Line 132"/>
          <p:cNvSpPr>
            <a:spLocks noChangeShapeType="1"/>
          </p:cNvSpPr>
          <p:nvPr/>
        </p:nvSpPr>
        <p:spPr bwMode="auto">
          <a:xfrm flipV="1">
            <a:off x="5011738" y="4437063"/>
            <a:ext cx="433387" cy="936625"/>
          </a:xfrm>
          <a:prstGeom prst="line">
            <a:avLst/>
          </a:prstGeom>
          <a:noFill/>
          <a:ln w="9525">
            <a:solidFill>
              <a:schemeClr val="tx1"/>
            </a:solidFill>
            <a:round/>
            <a:headEnd/>
            <a:tailEnd type="triangle" w="med" len="med"/>
          </a:ln>
        </p:spPr>
        <p:txBody>
          <a:bodyPr/>
          <a:lstStyle/>
          <a:p>
            <a:endParaRPr lang="es-ES"/>
          </a:p>
        </p:txBody>
      </p:sp>
      <p:sp>
        <p:nvSpPr>
          <p:cNvPr id="95366" name="Line 133"/>
          <p:cNvSpPr>
            <a:spLocks noChangeShapeType="1"/>
          </p:cNvSpPr>
          <p:nvPr/>
        </p:nvSpPr>
        <p:spPr bwMode="auto">
          <a:xfrm flipV="1">
            <a:off x="5011738" y="3500438"/>
            <a:ext cx="144462" cy="1873250"/>
          </a:xfrm>
          <a:prstGeom prst="line">
            <a:avLst/>
          </a:prstGeom>
          <a:noFill/>
          <a:ln w="9525">
            <a:solidFill>
              <a:schemeClr val="tx1"/>
            </a:solidFill>
            <a:round/>
            <a:headEnd/>
            <a:tailEnd type="triangle" w="med" len="med"/>
          </a:ln>
        </p:spPr>
        <p:txBody>
          <a:bodyPr/>
          <a:lstStyle/>
          <a:p>
            <a:endParaRPr lang="es-ES"/>
          </a:p>
        </p:txBody>
      </p:sp>
      <p:sp>
        <p:nvSpPr>
          <p:cNvPr id="95367" name="Text Box 134"/>
          <p:cNvSpPr txBox="1">
            <a:spLocks noChangeArrowheads="1"/>
          </p:cNvSpPr>
          <p:nvPr/>
        </p:nvSpPr>
        <p:spPr bwMode="auto">
          <a:xfrm>
            <a:off x="3932238" y="1611313"/>
            <a:ext cx="628650" cy="304800"/>
          </a:xfrm>
          <a:prstGeom prst="rect">
            <a:avLst/>
          </a:prstGeom>
          <a:noFill/>
          <a:ln w="9525">
            <a:noFill/>
            <a:miter lim="800000"/>
            <a:headEnd/>
            <a:tailEnd/>
          </a:ln>
        </p:spPr>
        <p:txBody>
          <a:bodyPr wrap="none">
            <a:spAutoFit/>
          </a:bodyPr>
          <a:lstStyle/>
          <a:p>
            <a:pPr algn="ctr"/>
            <a:r>
              <a:rPr lang="es-ES" sz="1400" b="1"/>
              <a:t>LSPs</a:t>
            </a:r>
          </a:p>
        </p:txBody>
      </p:sp>
      <p:sp>
        <p:nvSpPr>
          <p:cNvPr id="95368" name="Line 135"/>
          <p:cNvSpPr>
            <a:spLocks noChangeShapeType="1"/>
          </p:cNvSpPr>
          <p:nvPr/>
        </p:nvSpPr>
        <p:spPr bwMode="auto">
          <a:xfrm>
            <a:off x="4219575" y="1916113"/>
            <a:ext cx="0" cy="1439862"/>
          </a:xfrm>
          <a:prstGeom prst="line">
            <a:avLst/>
          </a:prstGeom>
          <a:noFill/>
          <a:ln w="9525">
            <a:solidFill>
              <a:schemeClr val="tx1"/>
            </a:solidFill>
            <a:round/>
            <a:headEnd/>
            <a:tailEnd type="triangle" w="med" len="med"/>
          </a:ln>
        </p:spPr>
        <p:txBody>
          <a:bodyPr/>
          <a:lstStyle/>
          <a:p>
            <a:endParaRPr lang="es-ES"/>
          </a:p>
        </p:txBody>
      </p:sp>
      <p:sp>
        <p:nvSpPr>
          <p:cNvPr id="95369" name="Line 136"/>
          <p:cNvSpPr>
            <a:spLocks noChangeShapeType="1"/>
          </p:cNvSpPr>
          <p:nvPr/>
        </p:nvSpPr>
        <p:spPr bwMode="auto">
          <a:xfrm>
            <a:off x="4148138" y="1916113"/>
            <a:ext cx="0" cy="2160587"/>
          </a:xfrm>
          <a:prstGeom prst="line">
            <a:avLst/>
          </a:prstGeom>
          <a:noFill/>
          <a:ln w="9525">
            <a:solidFill>
              <a:schemeClr val="tx1"/>
            </a:solidFill>
            <a:round/>
            <a:headEnd/>
            <a:tailEnd type="triangle" w="med" len="med"/>
          </a:ln>
        </p:spPr>
        <p:txBody>
          <a:bodyPr/>
          <a:lstStyle/>
          <a:p>
            <a:endParaRPr lang="es-ES"/>
          </a:p>
        </p:txBody>
      </p:sp>
      <p:sp>
        <p:nvSpPr>
          <p:cNvPr id="95370" name="Text Box 137"/>
          <p:cNvSpPr txBox="1">
            <a:spLocks noChangeArrowheads="1"/>
          </p:cNvSpPr>
          <p:nvPr/>
        </p:nvSpPr>
        <p:spPr bwMode="auto">
          <a:xfrm>
            <a:off x="4678363" y="1971675"/>
            <a:ext cx="469900" cy="304800"/>
          </a:xfrm>
          <a:prstGeom prst="rect">
            <a:avLst/>
          </a:prstGeom>
          <a:noFill/>
          <a:ln w="9525">
            <a:noFill/>
            <a:miter lim="800000"/>
            <a:headEnd/>
            <a:tailEnd/>
          </a:ln>
        </p:spPr>
        <p:txBody>
          <a:bodyPr wrap="none">
            <a:spAutoFit/>
          </a:bodyPr>
          <a:lstStyle/>
          <a:p>
            <a:pPr algn="ctr"/>
            <a:r>
              <a:rPr lang="es-ES" sz="1400" b="1"/>
              <a:t>LIB</a:t>
            </a:r>
          </a:p>
        </p:txBody>
      </p:sp>
      <p:sp>
        <p:nvSpPr>
          <p:cNvPr id="95371" name="Text Box 138"/>
          <p:cNvSpPr txBox="1">
            <a:spLocks noChangeArrowheads="1"/>
          </p:cNvSpPr>
          <p:nvPr/>
        </p:nvSpPr>
        <p:spPr bwMode="auto">
          <a:xfrm>
            <a:off x="3571875" y="4564063"/>
            <a:ext cx="469900" cy="304800"/>
          </a:xfrm>
          <a:prstGeom prst="rect">
            <a:avLst/>
          </a:prstGeom>
          <a:noFill/>
          <a:ln w="9525">
            <a:noFill/>
            <a:miter lim="800000"/>
            <a:headEnd/>
            <a:tailEnd/>
          </a:ln>
        </p:spPr>
        <p:txBody>
          <a:bodyPr wrap="none">
            <a:spAutoFit/>
          </a:bodyPr>
          <a:lstStyle/>
          <a:p>
            <a:pPr algn="ctr"/>
            <a:r>
              <a:rPr lang="es-ES" sz="1400" b="1"/>
              <a:t>LIB</a:t>
            </a:r>
          </a:p>
        </p:txBody>
      </p:sp>
      <p:sp>
        <p:nvSpPr>
          <p:cNvPr id="95372" name="Text Box 139"/>
          <p:cNvSpPr txBox="1">
            <a:spLocks noChangeArrowheads="1"/>
          </p:cNvSpPr>
          <p:nvPr/>
        </p:nvSpPr>
        <p:spPr bwMode="auto">
          <a:xfrm>
            <a:off x="5876925" y="4564063"/>
            <a:ext cx="469900" cy="304800"/>
          </a:xfrm>
          <a:prstGeom prst="rect">
            <a:avLst/>
          </a:prstGeom>
          <a:noFill/>
          <a:ln w="9525">
            <a:noFill/>
            <a:miter lim="800000"/>
            <a:headEnd/>
            <a:tailEnd/>
          </a:ln>
        </p:spPr>
        <p:txBody>
          <a:bodyPr wrap="none">
            <a:spAutoFit/>
          </a:bodyPr>
          <a:lstStyle/>
          <a:p>
            <a:pPr algn="ctr"/>
            <a:r>
              <a:rPr lang="es-ES" sz="1400" b="1"/>
              <a:t>LIB</a:t>
            </a:r>
          </a:p>
        </p:txBody>
      </p:sp>
      <p:sp>
        <p:nvSpPr>
          <p:cNvPr id="95373" name="Text Box 140"/>
          <p:cNvSpPr txBox="1">
            <a:spLocks noChangeArrowheads="1"/>
          </p:cNvSpPr>
          <p:nvPr/>
        </p:nvSpPr>
        <p:spPr bwMode="auto">
          <a:xfrm>
            <a:off x="1781175" y="2276475"/>
            <a:ext cx="638175" cy="304800"/>
          </a:xfrm>
          <a:prstGeom prst="rect">
            <a:avLst/>
          </a:prstGeom>
          <a:noFill/>
          <a:ln w="9525">
            <a:noFill/>
            <a:miter lim="800000"/>
            <a:headEnd/>
            <a:tailEnd/>
          </a:ln>
        </p:spPr>
        <p:txBody>
          <a:bodyPr wrap="none">
            <a:spAutoFit/>
          </a:bodyPr>
          <a:lstStyle/>
          <a:p>
            <a:pPr algn="ctr"/>
            <a:r>
              <a:rPr lang="es-ES" sz="1400" b="1"/>
              <a:t>FECs</a:t>
            </a:r>
          </a:p>
        </p:txBody>
      </p:sp>
      <p:sp>
        <p:nvSpPr>
          <p:cNvPr id="95374" name="AutoShape 141"/>
          <p:cNvSpPr>
            <a:spLocks/>
          </p:cNvSpPr>
          <p:nvPr/>
        </p:nvSpPr>
        <p:spPr bwMode="auto">
          <a:xfrm>
            <a:off x="2419350" y="2132013"/>
            <a:ext cx="288925" cy="649287"/>
          </a:xfrm>
          <a:prstGeom prst="leftBrace">
            <a:avLst>
              <a:gd name="adj1" fmla="val 18727"/>
              <a:gd name="adj2" fmla="val 50000"/>
            </a:avLst>
          </a:prstGeom>
          <a:noFill/>
          <a:ln w="9525">
            <a:solidFill>
              <a:schemeClr val="tx1"/>
            </a:solidFill>
            <a:round/>
            <a:headEnd/>
            <a:tailEnd/>
          </a:ln>
        </p:spPr>
        <p:txBody>
          <a:bodyPr wrap="none" anchor="ctr"/>
          <a:lstStyle/>
          <a:p>
            <a:endParaRPr lang="es-ES"/>
          </a:p>
        </p:txBody>
      </p:sp>
      <p:sp>
        <p:nvSpPr>
          <p:cNvPr id="95375" name="Text Box 142"/>
          <p:cNvSpPr txBox="1">
            <a:spLocks noChangeArrowheads="1"/>
          </p:cNvSpPr>
          <p:nvPr/>
        </p:nvSpPr>
        <p:spPr bwMode="auto">
          <a:xfrm>
            <a:off x="34925" y="3429000"/>
            <a:ext cx="1728788" cy="730250"/>
          </a:xfrm>
          <a:prstGeom prst="rect">
            <a:avLst/>
          </a:prstGeom>
          <a:noFill/>
          <a:ln w="9525">
            <a:noFill/>
            <a:miter lim="800000"/>
            <a:headEnd/>
            <a:tailEnd/>
          </a:ln>
        </p:spPr>
        <p:txBody>
          <a:bodyPr>
            <a:spAutoFit/>
          </a:bodyPr>
          <a:lstStyle/>
          <a:p>
            <a:pPr algn="ctr"/>
            <a:r>
              <a:rPr lang="es-ES" sz="1400" b="1"/>
              <a:t>Routers IP ordinarios (no MPLS ‘enabled’)</a:t>
            </a:r>
          </a:p>
        </p:txBody>
      </p:sp>
      <p:sp>
        <p:nvSpPr>
          <p:cNvPr id="95376" name="Line 143"/>
          <p:cNvSpPr>
            <a:spLocks noChangeShapeType="1"/>
          </p:cNvSpPr>
          <p:nvPr/>
        </p:nvSpPr>
        <p:spPr bwMode="auto">
          <a:xfrm flipV="1">
            <a:off x="1547813" y="3500438"/>
            <a:ext cx="503237" cy="215900"/>
          </a:xfrm>
          <a:prstGeom prst="line">
            <a:avLst/>
          </a:prstGeom>
          <a:noFill/>
          <a:ln w="9525">
            <a:solidFill>
              <a:schemeClr val="tx1"/>
            </a:solidFill>
            <a:round/>
            <a:headEnd/>
            <a:tailEnd type="triangle" w="med" len="med"/>
          </a:ln>
        </p:spPr>
        <p:txBody>
          <a:bodyPr/>
          <a:lstStyle/>
          <a:p>
            <a:endParaRPr lang="es-ES"/>
          </a:p>
        </p:txBody>
      </p:sp>
      <p:sp>
        <p:nvSpPr>
          <p:cNvPr id="95377" name="Line 144"/>
          <p:cNvSpPr>
            <a:spLocks noChangeShapeType="1"/>
          </p:cNvSpPr>
          <p:nvPr/>
        </p:nvSpPr>
        <p:spPr bwMode="auto">
          <a:xfrm>
            <a:off x="1619250" y="3933825"/>
            <a:ext cx="504825" cy="71438"/>
          </a:xfrm>
          <a:prstGeom prst="line">
            <a:avLst/>
          </a:prstGeom>
          <a:noFill/>
          <a:ln w="9525">
            <a:solidFill>
              <a:schemeClr val="tx1"/>
            </a:solidFill>
            <a:round/>
            <a:headEnd/>
            <a:tailEnd type="triangle" w="med" len="med"/>
          </a:ln>
        </p:spPr>
        <p:txBody>
          <a:bodyPr/>
          <a:lstStyle/>
          <a:p>
            <a:endParaRPr lang="es-ES"/>
          </a:p>
        </p:txBody>
      </p:sp>
      <p:sp>
        <p:nvSpPr>
          <p:cNvPr id="95378" name="Text Box 145"/>
          <p:cNvSpPr txBox="1">
            <a:spLocks noChangeArrowheads="1"/>
          </p:cNvSpPr>
          <p:nvPr/>
        </p:nvSpPr>
        <p:spPr bwMode="auto">
          <a:xfrm>
            <a:off x="7164388" y="2406650"/>
            <a:ext cx="1979612" cy="517525"/>
          </a:xfrm>
          <a:prstGeom prst="rect">
            <a:avLst/>
          </a:prstGeom>
          <a:noFill/>
          <a:ln w="9525">
            <a:noFill/>
            <a:miter lim="800000"/>
            <a:headEnd/>
            <a:tailEnd/>
          </a:ln>
        </p:spPr>
        <p:txBody>
          <a:bodyPr>
            <a:spAutoFit/>
          </a:bodyPr>
          <a:lstStyle/>
          <a:p>
            <a:pPr algn="ctr"/>
            <a:r>
              <a:rPr lang="es-ES" sz="1400" b="1"/>
              <a:t>Router IP ordinario (no MPLS ‘enabled’)</a:t>
            </a:r>
          </a:p>
        </p:txBody>
      </p:sp>
      <p:sp>
        <p:nvSpPr>
          <p:cNvPr id="95379" name="Line 146"/>
          <p:cNvSpPr>
            <a:spLocks noChangeShapeType="1"/>
          </p:cNvSpPr>
          <p:nvPr/>
        </p:nvSpPr>
        <p:spPr bwMode="auto">
          <a:xfrm flipH="1">
            <a:off x="7524750" y="2924175"/>
            <a:ext cx="142875" cy="433388"/>
          </a:xfrm>
          <a:prstGeom prst="line">
            <a:avLst/>
          </a:prstGeom>
          <a:noFill/>
          <a:ln w="9525">
            <a:solidFill>
              <a:schemeClr val="tx1"/>
            </a:solidFill>
            <a:round/>
            <a:headEnd/>
            <a:tailEnd type="triangle" w="med" len="med"/>
          </a:ln>
        </p:spPr>
        <p:txBody>
          <a:bodyPr/>
          <a:lstStyle/>
          <a:p>
            <a:endParaRPr lang="es-ES"/>
          </a:p>
        </p:txBody>
      </p:sp>
      <p:sp>
        <p:nvSpPr>
          <p:cNvPr id="86" name="85 Marcador de número de diapositiva"/>
          <p:cNvSpPr>
            <a:spLocks noGrp="1"/>
          </p:cNvSpPr>
          <p:nvPr>
            <p:ph type="sldNum" sz="quarter" idx="10"/>
          </p:nvPr>
        </p:nvSpPr>
        <p:spPr/>
        <p:txBody>
          <a:bodyPr/>
          <a:lstStyle/>
          <a:p>
            <a:pPr>
              <a:defRPr/>
            </a:pPr>
            <a:r>
              <a:rPr lang="es-ES" smtClean="0"/>
              <a:t>Ampliación Redes 4-</a:t>
            </a:r>
            <a:fld id="{C795088B-EEB3-469F-8104-4A10E906BB4F}" type="slidenum">
              <a:rPr lang="es-ES" smtClean="0"/>
              <a:pPr>
                <a:defRPr/>
              </a:pPr>
              <a:t>8</a:t>
            </a:fld>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0815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0815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0815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0815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081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8154" grpId="0" animBg="1"/>
      <p:bldP spid="1708155" grpId="0" animBg="1"/>
      <p:bldP spid="1708156" grpId="0" animBg="1"/>
      <p:bldP spid="1708157" grpId="0" animBg="1"/>
      <p:bldP spid="170815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2"/>
          <p:cNvSpPr>
            <a:spLocks noGrp="1" noChangeArrowheads="1"/>
          </p:cNvSpPr>
          <p:nvPr>
            <p:ph type="title"/>
          </p:nvPr>
        </p:nvSpPr>
        <p:spPr>
          <a:xfrm>
            <a:off x="685800" y="609600"/>
            <a:ext cx="7772400" cy="731838"/>
          </a:xfrm>
        </p:spPr>
        <p:txBody>
          <a:bodyPr/>
          <a:lstStyle/>
          <a:p>
            <a:pPr eaLnBrk="1" hangingPunct="1"/>
            <a:r>
              <a:rPr lang="es-ES" sz="3600" smtClean="0"/>
              <a:t>Creación de los LSP (Label Switched Path)</a:t>
            </a:r>
          </a:p>
        </p:txBody>
      </p:sp>
      <p:sp>
        <p:nvSpPr>
          <p:cNvPr id="96260" name="Rectangle 3"/>
          <p:cNvSpPr>
            <a:spLocks noGrp="1" noChangeArrowheads="1"/>
          </p:cNvSpPr>
          <p:nvPr>
            <p:ph type="body" idx="1"/>
          </p:nvPr>
        </p:nvSpPr>
        <p:spPr>
          <a:xfrm>
            <a:off x="685800" y="1341438"/>
            <a:ext cx="7772400" cy="4754562"/>
          </a:xfrm>
        </p:spPr>
        <p:txBody>
          <a:bodyPr/>
          <a:lstStyle/>
          <a:p>
            <a:pPr eaLnBrk="1" hangingPunct="1">
              <a:lnSpc>
                <a:spcPct val="80000"/>
              </a:lnSpc>
            </a:pPr>
            <a:r>
              <a:rPr lang="es-ES" sz="2400" dirty="0" smtClean="0"/>
              <a:t>Se puede hacer:</a:t>
            </a:r>
          </a:p>
          <a:p>
            <a:pPr lvl="1" eaLnBrk="1" hangingPunct="1">
              <a:lnSpc>
                <a:spcPct val="80000"/>
              </a:lnSpc>
            </a:pPr>
            <a:r>
              <a:rPr lang="es-ES" sz="2000" dirty="0" smtClean="0"/>
              <a:t>Por configuración, de forma estática (equivalente a los </a:t>
            </a:r>
            <a:r>
              <a:rPr lang="es-ES" sz="2000" dirty="0" err="1" smtClean="0"/>
              <a:t>PVCs</a:t>
            </a:r>
            <a:r>
              <a:rPr lang="es-ES" sz="2000" dirty="0" smtClean="0"/>
              <a:t> en ATM)</a:t>
            </a:r>
          </a:p>
          <a:p>
            <a:pPr lvl="1" eaLnBrk="1" hangingPunct="1">
              <a:lnSpc>
                <a:spcPct val="80000"/>
              </a:lnSpc>
            </a:pPr>
            <a:r>
              <a:rPr lang="es-ES" sz="2000" dirty="0" smtClean="0"/>
              <a:t>Por un protocolo de señalización:</a:t>
            </a:r>
          </a:p>
          <a:p>
            <a:pPr lvl="2" eaLnBrk="1" hangingPunct="1">
              <a:lnSpc>
                <a:spcPct val="80000"/>
              </a:lnSpc>
            </a:pPr>
            <a:r>
              <a:rPr lang="es-ES" sz="1800" dirty="0" smtClean="0"/>
              <a:t>LDP: </a:t>
            </a:r>
            <a:r>
              <a:rPr lang="es-ES" sz="1800" dirty="0" err="1" smtClean="0"/>
              <a:t>Label</a:t>
            </a:r>
            <a:r>
              <a:rPr lang="es-ES" sz="1800" dirty="0" smtClean="0"/>
              <a:t> </a:t>
            </a:r>
            <a:r>
              <a:rPr lang="es-ES" sz="1800" dirty="0" err="1" smtClean="0"/>
              <a:t>Distribution</a:t>
            </a:r>
            <a:r>
              <a:rPr lang="es-ES" sz="1800" dirty="0" smtClean="0"/>
              <a:t> </a:t>
            </a:r>
            <a:r>
              <a:rPr lang="es-ES" sz="1800" dirty="0" err="1" smtClean="0"/>
              <a:t>Protocol</a:t>
            </a:r>
            <a:endParaRPr lang="es-ES" sz="1800" dirty="0" smtClean="0"/>
          </a:p>
          <a:p>
            <a:pPr eaLnBrk="1" hangingPunct="1">
              <a:lnSpc>
                <a:spcPct val="80000"/>
              </a:lnSpc>
            </a:pPr>
            <a:r>
              <a:rPr lang="es-ES" sz="2400" dirty="0" smtClean="0"/>
              <a:t>El enrutamiento del LSP se hace en base a la información que suministra el protocolo de </a:t>
            </a:r>
            <a:r>
              <a:rPr lang="es-ES" sz="2400" dirty="0" err="1" smtClean="0"/>
              <a:t>routing</a:t>
            </a:r>
            <a:r>
              <a:rPr lang="es-ES" sz="2400" dirty="0" smtClean="0"/>
              <a:t>, normalmente IS-IS u OSPF. </a:t>
            </a:r>
          </a:p>
          <a:p>
            <a:pPr eaLnBrk="1" hangingPunct="1">
              <a:lnSpc>
                <a:spcPct val="80000"/>
              </a:lnSpc>
            </a:pPr>
            <a:r>
              <a:rPr lang="es-ES" sz="2400" dirty="0" smtClean="0"/>
              <a:t>Siempre se usan algoritmos del estado del enlace, que permiten conocer la ruta completa y por tanto fijar reglas de ingeniería de tráfico.</a:t>
            </a:r>
          </a:p>
          <a:p>
            <a:pPr eaLnBrk="1" hangingPunct="1">
              <a:lnSpc>
                <a:spcPct val="80000"/>
              </a:lnSpc>
            </a:pPr>
            <a:r>
              <a:rPr lang="es-ES" sz="2400" dirty="0" smtClean="0"/>
              <a:t>Si una vez fijado el LSP falla algún enlace hay que crear un nuevo LSP por otra ruta para poder pasar tráfico</a:t>
            </a:r>
          </a:p>
        </p:txBody>
      </p:sp>
      <p:sp>
        <p:nvSpPr>
          <p:cNvPr id="8" name="7 Marcador de número de diapositiva"/>
          <p:cNvSpPr>
            <a:spLocks noGrp="1"/>
          </p:cNvSpPr>
          <p:nvPr>
            <p:ph type="sldNum" sz="quarter" idx="10"/>
          </p:nvPr>
        </p:nvSpPr>
        <p:spPr/>
        <p:txBody>
          <a:bodyPr/>
          <a:lstStyle/>
          <a:p>
            <a:pPr>
              <a:defRPr/>
            </a:pPr>
            <a:r>
              <a:rPr lang="es-ES" smtClean="0"/>
              <a:t>Ampliación Redes 4-</a:t>
            </a:r>
            <a:fld id="{0DC4FCDB-32B2-4BEF-B160-28A4CB92D416}" type="slidenum">
              <a:rPr lang="es-ES" smtClean="0"/>
              <a:pPr>
                <a:defRPr/>
              </a:pPr>
              <a:t>9</a:t>
            </a:fld>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55093</TotalTime>
  <Words>3327</Words>
  <Application>Microsoft Office PowerPoint</Application>
  <PresentationFormat>Presentación en pantalla (4:3)</PresentationFormat>
  <Paragraphs>408</Paragraphs>
  <Slides>17</Slides>
  <Notes>17</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17</vt:i4>
      </vt:variant>
    </vt:vector>
  </HeadingPairs>
  <TitlesOfParts>
    <vt:vector size="21" baseType="lpstr">
      <vt:lpstr>Arial</vt:lpstr>
      <vt:lpstr>Symbol</vt:lpstr>
      <vt:lpstr>Times New Roman</vt:lpstr>
      <vt:lpstr>Diseño predeterminado</vt:lpstr>
      <vt:lpstr>Presentación de PowerPoint</vt:lpstr>
      <vt:lpstr>Policy routing: El problema del ‘pez’</vt:lpstr>
      <vt:lpstr>Problema de los routers IP</vt:lpstr>
      <vt:lpstr>ATM vs IP</vt:lpstr>
      <vt:lpstr>MPLS</vt:lpstr>
      <vt:lpstr>Solución MPLS al problema del pez</vt:lpstr>
      <vt:lpstr>Terminología MPLS</vt:lpstr>
      <vt:lpstr>Terminología MPLS</vt:lpstr>
      <vt:lpstr>Creación de los LSP (Label Switched Path)</vt:lpstr>
      <vt:lpstr>Clasificación del tráfico en FECs</vt:lpstr>
      <vt:lpstr>MPLS</vt:lpstr>
      <vt:lpstr>Presentación de PowerPoint</vt:lpstr>
      <vt:lpstr>Presentación de PowerPoint</vt:lpstr>
      <vt:lpstr>Tratamiento del campo TTL</vt:lpstr>
      <vt:lpstr>Presentación de PowerPoint</vt:lpstr>
      <vt:lpstr>Aplicaciones de MPLS</vt:lpstr>
      <vt:lpstr>Referencias Ethernet y MPLS</vt:lpstr>
    </vt:vector>
  </TitlesOfParts>
  <Company>Universidad de Valencia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Tendencias de Internet en el Nivel Físico</dc:title>
  <dc:creator>Rogelio Montañana</dc:creator>
  <cp:lastModifiedBy>montanan</cp:lastModifiedBy>
  <cp:revision>928</cp:revision>
  <dcterms:created xsi:type="dcterms:W3CDTF">1999-12-07T18:45:38Z</dcterms:created>
  <dcterms:modified xsi:type="dcterms:W3CDTF">2016-01-18T22:58:03Z</dcterms:modified>
</cp:coreProperties>
</file>