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1090" r:id="rId2"/>
    <p:sldId id="1091" r:id="rId3"/>
    <p:sldId id="1092" r:id="rId4"/>
    <p:sldId id="1093" r:id="rId5"/>
    <p:sldId id="1094" r:id="rId6"/>
    <p:sldId id="1145" r:id="rId7"/>
    <p:sldId id="1148" r:id="rId8"/>
    <p:sldId id="1146" r:id="rId9"/>
    <p:sldId id="1147" r:id="rId10"/>
    <p:sldId id="1095" r:id="rId11"/>
    <p:sldId id="1096" r:id="rId12"/>
    <p:sldId id="1097" r:id="rId13"/>
    <p:sldId id="1098" r:id="rId14"/>
    <p:sldId id="1099" r:id="rId15"/>
    <p:sldId id="1100" r:id="rId16"/>
    <p:sldId id="1101" r:id="rId17"/>
    <p:sldId id="1102" r:id="rId18"/>
    <p:sldId id="1103" r:id="rId19"/>
    <p:sldId id="1104" r:id="rId20"/>
    <p:sldId id="1105" r:id="rId21"/>
    <p:sldId id="1106" r:id="rId22"/>
    <p:sldId id="1107" r:id="rId23"/>
    <p:sldId id="1108" r:id="rId24"/>
    <p:sldId id="1109" r:id="rId25"/>
    <p:sldId id="1110" r:id="rId26"/>
    <p:sldId id="1111" r:id="rId27"/>
    <p:sldId id="1112" r:id="rId28"/>
    <p:sldId id="1113" r:id="rId29"/>
    <p:sldId id="1114" r:id="rId30"/>
    <p:sldId id="1115" r:id="rId31"/>
    <p:sldId id="1116" r:id="rId32"/>
    <p:sldId id="1117" r:id="rId33"/>
    <p:sldId id="1118" r:id="rId34"/>
    <p:sldId id="1119" r:id="rId35"/>
    <p:sldId id="1120" r:id="rId36"/>
    <p:sldId id="1121" r:id="rId37"/>
    <p:sldId id="1122" r:id="rId38"/>
    <p:sldId id="1123" r:id="rId39"/>
    <p:sldId id="1124" r:id="rId40"/>
    <p:sldId id="1125" r:id="rId41"/>
    <p:sldId id="1126" r:id="rId42"/>
    <p:sldId id="1127" r:id="rId43"/>
    <p:sldId id="1128" r:id="rId44"/>
    <p:sldId id="1129" r:id="rId45"/>
    <p:sldId id="1130" r:id="rId46"/>
    <p:sldId id="1131" r:id="rId47"/>
    <p:sldId id="1132" r:id="rId48"/>
    <p:sldId id="1133" r:id="rId49"/>
    <p:sldId id="1134" r:id="rId50"/>
    <p:sldId id="1135" r:id="rId51"/>
    <p:sldId id="1136" r:id="rId52"/>
    <p:sldId id="1137" r:id="rId53"/>
    <p:sldId id="1138" r:id="rId54"/>
    <p:sldId id="1139" r:id="rId55"/>
    <p:sldId id="1140" r:id="rId56"/>
    <p:sldId id="1141" r:id="rId57"/>
    <p:sldId id="1142" r:id="rId58"/>
    <p:sldId id="1144" r:id="rId59"/>
  </p:sldIdLst>
  <p:sldSz cx="9144000" cy="6858000" type="screen4x3"/>
  <p:notesSz cx="6781800" cy="9880600"/>
  <p:defaultTextStyle>
    <a:defPPr>
      <a:defRPr lang="es-E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2">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9900"/>
    <a:srgbClr val="336600"/>
    <a:srgbClr val="FF66FF"/>
    <a:srgbClr val="00FF00"/>
    <a:srgbClr val="CC33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525" autoAdjust="0"/>
    <p:restoredTop sz="99840" autoAdjust="0"/>
  </p:normalViewPr>
  <p:slideViewPr>
    <p:cSldViewPr>
      <p:cViewPr varScale="1">
        <p:scale>
          <a:sx n="102" d="100"/>
          <a:sy n="102" d="100"/>
        </p:scale>
        <p:origin x="950" y="8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80" d="100"/>
        <a:sy n="80" d="100"/>
      </p:scale>
      <p:origin x="0" y="0"/>
    </p:cViewPr>
  </p:sorterViewPr>
  <p:notesViewPr>
    <p:cSldViewPr>
      <p:cViewPr>
        <p:scale>
          <a:sx n="70" d="100"/>
          <a:sy n="70" d="100"/>
        </p:scale>
        <p:origin x="3062" y="110"/>
      </p:cViewPr>
      <p:guideLst>
        <p:guide orient="horz" pos="3112"/>
        <p:guide pos="21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0306" name="Rectangle 2"/>
          <p:cNvSpPr>
            <a:spLocks noGrp="1" noChangeArrowheads="1"/>
          </p:cNvSpPr>
          <p:nvPr>
            <p:ph type="hdr" sz="quarter"/>
          </p:nvPr>
        </p:nvSpPr>
        <p:spPr bwMode="auto">
          <a:xfrm>
            <a:off x="0" y="0"/>
            <a:ext cx="293846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s-ES"/>
          </a:p>
        </p:txBody>
      </p:sp>
      <p:sp>
        <p:nvSpPr>
          <p:cNvPr id="610307" name="Rectangle 3"/>
          <p:cNvSpPr>
            <a:spLocks noGrp="1" noChangeArrowheads="1"/>
          </p:cNvSpPr>
          <p:nvPr>
            <p:ph type="dt" sz="quarter" idx="1"/>
          </p:nvPr>
        </p:nvSpPr>
        <p:spPr bwMode="auto">
          <a:xfrm>
            <a:off x="3843338" y="0"/>
            <a:ext cx="293846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s-ES"/>
          </a:p>
        </p:txBody>
      </p:sp>
      <p:sp>
        <p:nvSpPr>
          <p:cNvPr id="610308" name="Rectangle 4"/>
          <p:cNvSpPr>
            <a:spLocks noGrp="1" noChangeArrowheads="1"/>
          </p:cNvSpPr>
          <p:nvPr>
            <p:ph type="ftr" sz="quarter" idx="2"/>
          </p:nvPr>
        </p:nvSpPr>
        <p:spPr bwMode="auto">
          <a:xfrm>
            <a:off x="0" y="9386888"/>
            <a:ext cx="293846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r>
              <a:rPr lang="es-ES" smtClean="0"/>
              <a:t>a ver que pasa</a:t>
            </a:r>
            <a:endParaRPr lang="es-ES"/>
          </a:p>
        </p:txBody>
      </p:sp>
      <p:sp>
        <p:nvSpPr>
          <p:cNvPr id="610309" name="Rectangle 5"/>
          <p:cNvSpPr>
            <a:spLocks noGrp="1" noChangeArrowheads="1"/>
          </p:cNvSpPr>
          <p:nvPr>
            <p:ph type="sldNum" sz="quarter" idx="3"/>
          </p:nvPr>
        </p:nvSpPr>
        <p:spPr bwMode="auto">
          <a:xfrm>
            <a:off x="3843338" y="9386888"/>
            <a:ext cx="293846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0D5BE1E9-0D50-4C83-86A5-6754502B3499}" type="slidenum">
              <a:rPr lang="es-ES"/>
              <a:pPr>
                <a:defRPr/>
              </a:pPr>
              <a:t>‹Nº›</a:t>
            </a:fld>
            <a:endParaRPr lang="es-ES"/>
          </a:p>
        </p:txBody>
      </p:sp>
    </p:spTree>
    <p:extLst>
      <p:ext uri="{BB962C8B-B14F-4D97-AF65-F5344CB8AC3E}">
        <p14:creationId xmlns:p14="http://schemas.microsoft.com/office/powerpoint/2010/main" val="25956434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5" name="Rectangle 7"/>
          <p:cNvSpPr>
            <a:spLocks noGrp="1" noChangeArrowheads="1"/>
          </p:cNvSpPr>
          <p:nvPr>
            <p:ph type="sldNum" sz="quarter" idx="5"/>
          </p:nvPr>
        </p:nvSpPr>
        <p:spPr bwMode="auto">
          <a:xfrm>
            <a:off x="3843338" y="9386888"/>
            <a:ext cx="293846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r>
              <a:rPr lang="es-ES" dirty="0"/>
              <a:t>5</a:t>
            </a:r>
            <a:r>
              <a:rPr lang="es-ES" dirty="0" smtClean="0"/>
              <a:t>-</a:t>
            </a:r>
            <a:fld id="{35813442-727B-4280-B7A3-1F10EF64D2E1}" type="slidenum">
              <a:rPr lang="es-ES"/>
              <a:pPr>
                <a:defRPr/>
              </a:pPr>
              <a:t>‹Nº›</a:t>
            </a:fld>
            <a:endParaRPr lang="es-ES" dirty="0"/>
          </a:p>
        </p:txBody>
      </p:sp>
      <p:sp>
        <p:nvSpPr>
          <p:cNvPr id="2" name="Marcador de encabezado 1"/>
          <p:cNvSpPr>
            <a:spLocks noGrp="1"/>
          </p:cNvSpPr>
          <p:nvPr>
            <p:ph type="hdr" sz="quarter"/>
          </p:nvPr>
        </p:nvSpPr>
        <p:spPr>
          <a:xfrm>
            <a:off x="0" y="0"/>
            <a:ext cx="2938463" cy="495300"/>
          </a:xfrm>
          <a:prstGeom prst="rect">
            <a:avLst/>
          </a:prstGeom>
        </p:spPr>
        <p:txBody>
          <a:bodyPr vert="horz" lIns="91440" tIns="45720" rIns="91440" bIns="45720" rtlCol="0"/>
          <a:lstStyle>
            <a:lvl1pPr algn="l">
              <a:defRPr sz="1200"/>
            </a:lvl1pPr>
          </a:lstStyle>
          <a:p>
            <a:r>
              <a:rPr lang="es-ES" dirty="0" smtClean="0"/>
              <a:t>Ethernet alta velocidad</a:t>
            </a:r>
            <a:endParaRPr lang="es-ES" dirty="0"/>
          </a:p>
        </p:txBody>
      </p:sp>
      <p:sp>
        <p:nvSpPr>
          <p:cNvPr id="3" name="Marcador de imagen de diapositiva 2"/>
          <p:cNvSpPr>
            <a:spLocks noGrp="1" noRot="1" noChangeAspect="1"/>
          </p:cNvSpPr>
          <p:nvPr>
            <p:ph type="sldImg" idx="2"/>
          </p:nvPr>
        </p:nvSpPr>
        <p:spPr>
          <a:xfrm>
            <a:off x="1166813" y="1235075"/>
            <a:ext cx="4448175" cy="3335338"/>
          </a:xfrm>
          <a:prstGeom prst="rect">
            <a:avLst/>
          </a:prstGeom>
          <a:noFill/>
          <a:ln w="12700">
            <a:solidFill>
              <a:prstClr val="black"/>
            </a:solidFill>
          </a:ln>
        </p:spPr>
        <p:txBody>
          <a:bodyPr vert="horz" lIns="91440" tIns="45720" rIns="91440" bIns="45720" rtlCol="0" anchor="ctr"/>
          <a:lstStyle/>
          <a:p>
            <a:endParaRPr lang="es-ES"/>
          </a:p>
        </p:txBody>
      </p:sp>
      <p:sp>
        <p:nvSpPr>
          <p:cNvPr id="4" name="Marcador de notas 3"/>
          <p:cNvSpPr>
            <a:spLocks noGrp="1"/>
          </p:cNvSpPr>
          <p:nvPr>
            <p:ph type="body" sz="quarter" idx="3"/>
          </p:nvPr>
        </p:nvSpPr>
        <p:spPr>
          <a:xfrm>
            <a:off x="677863" y="4754563"/>
            <a:ext cx="5426075" cy="3890962"/>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04524497"/>
      </p:ext>
    </p:extLst>
  </p:cSld>
  <p:clrMap bg1="lt1" tx1="dk1" bg2="lt2" tx2="dk2" accent1="accent1" accent2="accent2" accent3="accent3" accent4="accent4" accent5="accent5" accent6="accent6" hlink="hlink" folHlink="folHlink"/>
  <p:hf dt="0"/>
  <p:notesStyle>
    <a:lvl1pPr algn="just"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1</a:t>
            </a:fld>
            <a:endParaRPr lang="es-ES" dirty="0"/>
          </a:p>
        </p:txBody>
      </p:sp>
    </p:spTree>
    <p:extLst>
      <p:ext uri="{BB962C8B-B14F-4D97-AF65-F5344CB8AC3E}">
        <p14:creationId xmlns:p14="http://schemas.microsoft.com/office/powerpoint/2010/main" val="339770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14</a:t>
            </a:fld>
            <a:endParaRPr lang="es-ES" dirty="0"/>
          </a:p>
        </p:txBody>
      </p:sp>
    </p:spTree>
    <p:extLst>
      <p:ext uri="{BB962C8B-B14F-4D97-AF65-F5344CB8AC3E}">
        <p14:creationId xmlns:p14="http://schemas.microsoft.com/office/powerpoint/2010/main" val="4287308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15</a:t>
            </a:fld>
            <a:endParaRPr lang="es-ES" dirty="0"/>
          </a:p>
        </p:txBody>
      </p:sp>
    </p:spTree>
    <p:extLst>
      <p:ext uri="{BB962C8B-B14F-4D97-AF65-F5344CB8AC3E}">
        <p14:creationId xmlns:p14="http://schemas.microsoft.com/office/powerpoint/2010/main" val="4014019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16</a:t>
            </a:fld>
            <a:endParaRPr lang="es-ES" dirty="0"/>
          </a:p>
        </p:txBody>
      </p:sp>
    </p:spTree>
    <p:extLst>
      <p:ext uri="{BB962C8B-B14F-4D97-AF65-F5344CB8AC3E}">
        <p14:creationId xmlns:p14="http://schemas.microsoft.com/office/powerpoint/2010/main" val="1207797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17</a:t>
            </a:fld>
            <a:endParaRPr lang="es-ES" dirty="0"/>
          </a:p>
        </p:txBody>
      </p:sp>
    </p:spTree>
    <p:extLst>
      <p:ext uri="{BB962C8B-B14F-4D97-AF65-F5344CB8AC3E}">
        <p14:creationId xmlns:p14="http://schemas.microsoft.com/office/powerpoint/2010/main" val="1397579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18</a:t>
            </a:fld>
            <a:endParaRPr lang="es-ES" dirty="0"/>
          </a:p>
        </p:txBody>
      </p:sp>
    </p:spTree>
    <p:extLst>
      <p:ext uri="{BB962C8B-B14F-4D97-AF65-F5344CB8AC3E}">
        <p14:creationId xmlns:p14="http://schemas.microsoft.com/office/powerpoint/2010/main" val="71229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19</a:t>
            </a:fld>
            <a:endParaRPr lang="es-ES" dirty="0"/>
          </a:p>
        </p:txBody>
      </p:sp>
    </p:spTree>
    <p:extLst>
      <p:ext uri="{BB962C8B-B14F-4D97-AF65-F5344CB8AC3E}">
        <p14:creationId xmlns:p14="http://schemas.microsoft.com/office/powerpoint/2010/main" val="296775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20</a:t>
            </a:fld>
            <a:endParaRPr lang="es-ES" dirty="0"/>
          </a:p>
        </p:txBody>
      </p:sp>
    </p:spTree>
    <p:extLst>
      <p:ext uri="{BB962C8B-B14F-4D97-AF65-F5344CB8AC3E}">
        <p14:creationId xmlns:p14="http://schemas.microsoft.com/office/powerpoint/2010/main" val="4142411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21</a:t>
            </a:fld>
            <a:endParaRPr lang="es-ES" dirty="0"/>
          </a:p>
        </p:txBody>
      </p:sp>
    </p:spTree>
    <p:extLst>
      <p:ext uri="{BB962C8B-B14F-4D97-AF65-F5344CB8AC3E}">
        <p14:creationId xmlns:p14="http://schemas.microsoft.com/office/powerpoint/2010/main" val="1058088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22</a:t>
            </a:fld>
            <a:endParaRPr lang="es-ES" dirty="0"/>
          </a:p>
        </p:txBody>
      </p:sp>
    </p:spTree>
    <p:extLst>
      <p:ext uri="{BB962C8B-B14F-4D97-AF65-F5344CB8AC3E}">
        <p14:creationId xmlns:p14="http://schemas.microsoft.com/office/powerpoint/2010/main" val="273012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23</a:t>
            </a:fld>
            <a:endParaRPr lang="es-ES" dirty="0"/>
          </a:p>
        </p:txBody>
      </p:sp>
    </p:spTree>
    <p:extLst>
      <p:ext uri="{BB962C8B-B14F-4D97-AF65-F5344CB8AC3E}">
        <p14:creationId xmlns:p14="http://schemas.microsoft.com/office/powerpoint/2010/main" val="50790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2</a:t>
            </a:fld>
            <a:endParaRPr lang="es-ES" dirty="0"/>
          </a:p>
        </p:txBody>
      </p:sp>
    </p:spTree>
    <p:extLst>
      <p:ext uri="{BB962C8B-B14F-4D97-AF65-F5344CB8AC3E}">
        <p14:creationId xmlns:p14="http://schemas.microsoft.com/office/powerpoint/2010/main" val="3540199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24</a:t>
            </a:fld>
            <a:endParaRPr lang="es-ES" dirty="0"/>
          </a:p>
        </p:txBody>
      </p:sp>
    </p:spTree>
    <p:extLst>
      <p:ext uri="{BB962C8B-B14F-4D97-AF65-F5344CB8AC3E}">
        <p14:creationId xmlns:p14="http://schemas.microsoft.com/office/powerpoint/2010/main" val="3112597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25</a:t>
            </a:fld>
            <a:endParaRPr lang="es-ES" dirty="0"/>
          </a:p>
        </p:txBody>
      </p:sp>
    </p:spTree>
    <p:extLst>
      <p:ext uri="{BB962C8B-B14F-4D97-AF65-F5344CB8AC3E}">
        <p14:creationId xmlns:p14="http://schemas.microsoft.com/office/powerpoint/2010/main" val="158699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26</a:t>
            </a:fld>
            <a:endParaRPr lang="es-ES" dirty="0"/>
          </a:p>
        </p:txBody>
      </p:sp>
    </p:spTree>
    <p:extLst>
      <p:ext uri="{BB962C8B-B14F-4D97-AF65-F5344CB8AC3E}">
        <p14:creationId xmlns:p14="http://schemas.microsoft.com/office/powerpoint/2010/main" val="2587525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27</a:t>
            </a:fld>
            <a:endParaRPr lang="es-ES" dirty="0"/>
          </a:p>
        </p:txBody>
      </p:sp>
    </p:spTree>
    <p:extLst>
      <p:ext uri="{BB962C8B-B14F-4D97-AF65-F5344CB8AC3E}">
        <p14:creationId xmlns:p14="http://schemas.microsoft.com/office/powerpoint/2010/main" val="431994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28</a:t>
            </a:fld>
            <a:endParaRPr lang="es-ES" dirty="0"/>
          </a:p>
        </p:txBody>
      </p:sp>
    </p:spTree>
    <p:extLst>
      <p:ext uri="{BB962C8B-B14F-4D97-AF65-F5344CB8AC3E}">
        <p14:creationId xmlns:p14="http://schemas.microsoft.com/office/powerpoint/2010/main" val="339101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29</a:t>
            </a:fld>
            <a:endParaRPr lang="es-ES" dirty="0"/>
          </a:p>
        </p:txBody>
      </p:sp>
    </p:spTree>
    <p:extLst>
      <p:ext uri="{BB962C8B-B14F-4D97-AF65-F5344CB8AC3E}">
        <p14:creationId xmlns:p14="http://schemas.microsoft.com/office/powerpoint/2010/main" val="1402695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30</a:t>
            </a:fld>
            <a:endParaRPr lang="es-ES" dirty="0"/>
          </a:p>
        </p:txBody>
      </p:sp>
    </p:spTree>
    <p:extLst>
      <p:ext uri="{BB962C8B-B14F-4D97-AF65-F5344CB8AC3E}">
        <p14:creationId xmlns:p14="http://schemas.microsoft.com/office/powerpoint/2010/main" val="926013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31</a:t>
            </a:fld>
            <a:endParaRPr lang="es-ES" dirty="0"/>
          </a:p>
        </p:txBody>
      </p:sp>
    </p:spTree>
    <p:extLst>
      <p:ext uri="{BB962C8B-B14F-4D97-AF65-F5344CB8AC3E}">
        <p14:creationId xmlns:p14="http://schemas.microsoft.com/office/powerpoint/2010/main" val="2697159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32</a:t>
            </a:fld>
            <a:endParaRPr lang="es-ES" dirty="0"/>
          </a:p>
        </p:txBody>
      </p:sp>
    </p:spTree>
    <p:extLst>
      <p:ext uri="{BB962C8B-B14F-4D97-AF65-F5344CB8AC3E}">
        <p14:creationId xmlns:p14="http://schemas.microsoft.com/office/powerpoint/2010/main" val="1313914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33</a:t>
            </a:fld>
            <a:endParaRPr lang="es-ES" dirty="0"/>
          </a:p>
        </p:txBody>
      </p:sp>
    </p:spTree>
    <p:extLst>
      <p:ext uri="{BB962C8B-B14F-4D97-AF65-F5344CB8AC3E}">
        <p14:creationId xmlns:p14="http://schemas.microsoft.com/office/powerpoint/2010/main" val="219942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3</a:t>
            </a:fld>
            <a:endParaRPr lang="es-ES" dirty="0"/>
          </a:p>
        </p:txBody>
      </p:sp>
    </p:spTree>
    <p:extLst>
      <p:ext uri="{BB962C8B-B14F-4D97-AF65-F5344CB8AC3E}">
        <p14:creationId xmlns:p14="http://schemas.microsoft.com/office/powerpoint/2010/main" val="434530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34</a:t>
            </a:fld>
            <a:endParaRPr lang="es-ES" dirty="0"/>
          </a:p>
        </p:txBody>
      </p:sp>
    </p:spTree>
    <p:extLst>
      <p:ext uri="{BB962C8B-B14F-4D97-AF65-F5344CB8AC3E}">
        <p14:creationId xmlns:p14="http://schemas.microsoft.com/office/powerpoint/2010/main" val="1939525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35</a:t>
            </a:fld>
            <a:endParaRPr lang="es-ES" dirty="0"/>
          </a:p>
        </p:txBody>
      </p:sp>
    </p:spTree>
    <p:extLst>
      <p:ext uri="{BB962C8B-B14F-4D97-AF65-F5344CB8AC3E}">
        <p14:creationId xmlns:p14="http://schemas.microsoft.com/office/powerpoint/2010/main" val="3817591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36</a:t>
            </a:fld>
            <a:endParaRPr lang="es-ES" dirty="0"/>
          </a:p>
        </p:txBody>
      </p:sp>
    </p:spTree>
    <p:extLst>
      <p:ext uri="{BB962C8B-B14F-4D97-AF65-F5344CB8AC3E}">
        <p14:creationId xmlns:p14="http://schemas.microsoft.com/office/powerpoint/2010/main" val="1796364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37</a:t>
            </a:fld>
            <a:endParaRPr lang="es-ES" dirty="0"/>
          </a:p>
        </p:txBody>
      </p:sp>
    </p:spTree>
    <p:extLst>
      <p:ext uri="{BB962C8B-B14F-4D97-AF65-F5344CB8AC3E}">
        <p14:creationId xmlns:p14="http://schemas.microsoft.com/office/powerpoint/2010/main" val="3995540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38</a:t>
            </a:fld>
            <a:endParaRPr lang="es-ES" dirty="0"/>
          </a:p>
        </p:txBody>
      </p:sp>
    </p:spTree>
    <p:extLst>
      <p:ext uri="{BB962C8B-B14F-4D97-AF65-F5344CB8AC3E}">
        <p14:creationId xmlns:p14="http://schemas.microsoft.com/office/powerpoint/2010/main" val="1343300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39</a:t>
            </a:fld>
            <a:endParaRPr lang="es-ES" dirty="0"/>
          </a:p>
        </p:txBody>
      </p:sp>
    </p:spTree>
    <p:extLst>
      <p:ext uri="{BB962C8B-B14F-4D97-AF65-F5344CB8AC3E}">
        <p14:creationId xmlns:p14="http://schemas.microsoft.com/office/powerpoint/2010/main" val="658507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40</a:t>
            </a:fld>
            <a:endParaRPr lang="es-ES" dirty="0"/>
          </a:p>
        </p:txBody>
      </p:sp>
    </p:spTree>
    <p:extLst>
      <p:ext uri="{BB962C8B-B14F-4D97-AF65-F5344CB8AC3E}">
        <p14:creationId xmlns:p14="http://schemas.microsoft.com/office/powerpoint/2010/main" val="2133048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41</a:t>
            </a:fld>
            <a:endParaRPr lang="es-ES" dirty="0"/>
          </a:p>
        </p:txBody>
      </p:sp>
    </p:spTree>
    <p:extLst>
      <p:ext uri="{BB962C8B-B14F-4D97-AF65-F5344CB8AC3E}">
        <p14:creationId xmlns:p14="http://schemas.microsoft.com/office/powerpoint/2010/main" val="2271032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42</a:t>
            </a:fld>
            <a:endParaRPr lang="es-ES" dirty="0"/>
          </a:p>
        </p:txBody>
      </p:sp>
    </p:spTree>
    <p:extLst>
      <p:ext uri="{BB962C8B-B14F-4D97-AF65-F5344CB8AC3E}">
        <p14:creationId xmlns:p14="http://schemas.microsoft.com/office/powerpoint/2010/main" val="432664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43</a:t>
            </a:fld>
            <a:endParaRPr lang="es-ES" dirty="0"/>
          </a:p>
        </p:txBody>
      </p:sp>
    </p:spTree>
    <p:extLst>
      <p:ext uri="{BB962C8B-B14F-4D97-AF65-F5344CB8AC3E}">
        <p14:creationId xmlns:p14="http://schemas.microsoft.com/office/powerpoint/2010/main" val="944752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4</a:t>
            </a:fld>
            <a:endParaRPr lang="es-ES" dirty="0"/>
          </a:p>
        </p:txBody>
      </p:sp>
    </p:spTree>
    <p:extLst>
      <p:ext uri="{BB962C8B-B14F-4D97-AF65-F5344CB8AC3E}">
        <p14:creationId xmlns:p14="http://schemas.microsoft.com/office/powerpoint/2010/main" val="2142257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44</a:t>
            </a:fld>
            <a:endParaRPr lang="es-ES" dirty="0"/>
          </a:p>
        </p:txBody>
      </p:sp>
    </p:spTree>
    <p:extLst>
      <p:ext uri="{BB962C8B-B14F-4D97-AF65-F5344CB8AC3E}">
        <p14:creationId xmlns:p14="http://schemas.microsoft.com/office/powerpoint/2010/main" val="3295009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45</a:t>
            </a:fld>
            <a:endParaRPr lang="es-ES" dirty="0"/>
          </a:p>
        </p:txBody>
      </p:sp>
    </p:spTree>
    <p:extLst>
      <p:ext uri="{BB962C8B-B14F-4D97-AF65-F5344CB8AC3E}">
        <p14:creationId xmlns:p14="http://schemas.microsoft.com/office/powerpoint/2010/main" val="30709018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46</a:t>
            </a:fld>
            <a:endParaRPr lang="es-ES" dirty="0"/>
          </a:p>
        </p:txBody>
      </p:sp>
    </p:spTree>
    <p:extLst>
      <p:ext uri="{BB962C8B-B14F-4D97-AF65-F5344CB8AC3E}">
        <p14:creationId xmlns:p14="http://schemas.microsoft.com/office/powerpoint/2010/main" val="4074838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47</a:t>
            </a:fld>
            <a:endParaRPr lang="es-ES" dirty="0"/>
          </a:p>
        </p:txBody>
      </p:sp>
    </p:spTree>
    <p:extLst>
      <p:ext uri="{BB962C8B-B14F-4D97-AF65-F5344CB8AC3E}">
        <p14:creationId xmlns:p14="http://schemas.microsoft.com/office/powerpoint/2010/main" val="2509540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48</a:t>
            </a:fld>
            <a:endParaRPr lang="es-ES" dirty="0"/>
          </a:p>
        </p:txBody>
      </p:sp>
    </p:spTree>
    <p:extLst>
      <p:ext uri="{BB962C8B-B14F-4D97-AF65-F5344CB8AC3E}">
        <p14:creationId xmlns:p14="http://schemas.microsoft.com/office/powerpoint/2010/main" val="2092374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49</a:t>
            </a:fld>
            <a:endParaRPr lang="es-ES" dirty="0"/>
          </a:p>
        </p:txBody>
      </p:sp>
    </p:spTree>
    <p:extLst>
      <p:ext uri="{BB962C8B-B14F-4D97-AF65-F5344CB8AC3E}">
        <p14:creationId xmlns:p14="http://schemas.microsoft.com/office/powerpoint/2010/main" val="3062665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50</a:t>
            </a:fld>
            <a:endParaRPr lang="es-ES" dirty="0"/>
          </a:p>
        </p:txBody>
      </p:sp>
    </p:spTree>
    <p:extLst>
      <p:ext uri="{BB962C8B-B14F-4D97-AF65-F5344CB8AC3E}">
        <p14:creationId xmlns:p14="http://schemas.microsoft.com/office/powerpoint/2010/main" val="35567396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51</a:t>
            </a:fld>
            <a:endParaRPr lang="es-ES" dirty="0"/>
          </a:p>
        </p:txBody>
      </p:sp>
    </p:spTree>
    <p:extLst>
      <p:ext uri="{BB962C8B-B14F-4D97-AF65-F5344CB8AC3E}">
        <p14:creationId xmlns:p14="http://schemas.microsoft.com/office/powerpoint/2010/main" val="892508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52</a:t>
            </a:fld>
            <a:endParaRPr lang="es-ES" dirty="0"/>
          </a:p>
        </p:txBody>
      </p:sp>
    </p:spTree>
    <p:extLst>
      <p:ext uri="{BB962C8B-B14F-4D97-AF65-F5344CB8AC3E}">
        <p14:creationId xmlns:p14="http://schemas.microsoft.com/office/powerpoint/2010/main" val="17860416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53</a:t>
            </a:fld>
            <a:endParaRPr lang="es-ES" dirty="0"/>
          </a:p>
        </p:txBody>
      </p:sp>
    </p:spTree>
    <p:extLst>
      <p:ext uri="{BB962C8B-B14F-4D97-AF65-F5344CB8AC3E}">
        <p14:creationId xmlns:p14="http://schemas.microsoft.com/office/powerpoint/2010/main" val="65728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5</a:t>
            </a:fld>
            <a:endParaRPr lang="es-ES" dirty="0"/>
          </a:p>
        </p:txBody>
      </p:sp>
    </p:spTree>
    <p:extLst>
      <p:ext uri="{BB962C8B-B14F-4D97-AF65-F5344CB8AC3E}">
        <p14:creationId xmlns:p14="http://schemas.microsoft.com/office/powerpoint/2010/main" val="8331355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54</a:t>
            </a:fld>
            <a:endParaRPr lang="es-ES" dirty="0"/>
          </a:p>
        </p:txBody>
      </p:sp>
    </p:spTree>
    <p:extLst>
      <p:ext uri="{BB962C8B-B14F-4D97-AF65-F5344CB8AC3E}">
        <p14:creationId xmlns:p14="http://schemas.microsoft.com/office/powerpoint/2010/main" val="12931193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55</a:t>
            </a:fld>
            <a:endParaRPr lang="es-ES" dirty="0"/>
          </a:p>
        </p:txBody>
      </p:sp>
    </p:spTree>
    <p:extLst>
      <p:ext uri="{BB962C8B-B14F-4D97-AF65-F5344CB8AC3E}">
        <p14:creationId xmlns:p14="http://schemas.microsoft.com/office/powerpoint/2010/main" val="985363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56</a:t>
            </a:fld>
            <a:endParaRPr lang="es-ES" dirty="0"/>
          </a:p>
        </p:txBody>
      </p:sp>
    </p:spTree>
    <p:extLst>
      <p:ext uri="{BB962C8B-B14F-4D97-AF65-F5344CB8AC3E}">
        <p14:creationId xmlns:p14="http://schemas.microsoft.com/office/powerpoint/2010/main" val="38455360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57</a:t>
            </a:fld>
            <a:endParaRPr lang="es-ES" dirty="0"/>
          </a:p>
        </p:txBody>
      </p:sp>
    </p:spTree>
    <p:extLst>
      <p:ext uri="{BB962C8B-B14F-4D97-AF65-F5344CB8AC3E}">
        <p14:creationId xmlns:p14="http://schemas.microsoft.com/office/powerpoint/2010/main" val="14924490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58</a:t>
            </a:fld>
            <a:endParaRPr lang="es-ES" dirty="0"/>
          </a:p>
        </p:txBody>
      </p:sp>
    </p:spTree>
    <p:extLst>
      <p:ext uri="{BB962C8B-B14F-4D97-AF65-F5344CB8AC3E}">
        <p14:creationId xmlns:p14="http://schemas.microsoft.com/office/powerpoint/2010/main" val="166845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10</a:t>
            </a:fld>
            <a:endParaRPr lang="es-ES" dirty="0"/>
          </a:p>
        </p:txBody>
      </p:sp>
    </p:spTree>
    <p:extLst>
      <p:ext uri="{BB962C8B-B14F-4D97-AF65-F5344CB8AC3E}">
        <p14:creationId xmlns:p14="http://schemas.microsoft.com/office/powerpoint/2010/main" val="537197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pPr eaLnBrk="1" hangingPunct="1"/>
            <a:r>
              <a:rPr lang="es-ES" dirty="0"/>
              <a:t>Este ejemplo muestra como podría evolucionar el </a:t>
            </a:r>
            <a:r>
              <a:rPr lang="es-ES" dirty="0" err="1"/>
              <a:t>backbone</a:t>
            </a:r>
            <a:r>
              <a:rPr lang="es-ES" dirty="0"/>
              <a:t> de la red CATV mostrado anteriormente. En este caso se ha suprimido el equipamiento SONET/SDH y se han conectado los </a:t>
            </a:r>
            <a:r>
              <a:rPr lang="es-ES" dirty="0" err="1"/>
              <a:t>routers</a:t>
            </a:r>
            <a:r>
              <a:rPr lang="es-ES" dirty="0"/>
              <a:t> directamente entre sí, mediante interfaces Gigabit Ethernet. Dado que en este caso ya no existe al posibilidad de configurar en la red circuitos PDH para la telefonía se han conectado las centralitas a los </a:t>
            </a:r>
            <a:r>
              <a:rPr lang="es-ES" dirty="0" err="1"/>
              <a:t>routers</a:t>
            </a:r>
            <a:r>
              <a:rPr lang="es-ES" dirty="0"/>
              <a:t> de las cabeceras locales, y el tráfico telefónico entre estas y la cabecera regional se realiza mediante Voz sobre IP, es decir insertando la voz digitalizada en paquetes IP. Una vez en la cabecera regional el tráfico de voz vuelve a encaminarse por una red telefónica convencional. Para que esto sea posible el </a:t>
            </a:r>
            <a:r>
              <a:rPr lang="es-ES" dirty="0" err="1"/>
              <a:t>backbone</a:t>
            </a:r>
            <a:r>
              <a:rPr lang="es-ES" dirty="0"/>
              <a:t> IP de la red deberá diseñarse teniendo en cuenta los requerimientos de Calidad de Servicio, especialmente latencia máxima, que impone el servicio de telefonía.</a:t>
            </a:r>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11</a:t>
            </a:fld>
            <a:endParaRPr lang="es-ES" dirty="0"/>
          </a:p>
        </p:txBody>
      </p:sp>
    </p:spTree>
    <p:extLst>
      <p:ext uri="{BB962C8B-B14F-4D97-AF65-F5344CB8AC3E}">
        <p14:creationId xmlns:p14="http://schemas.microsoft.com/office/powerpoint/2010/main" val="767921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endParaRPr lang="es-ES"/>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12</a:t>
            </a:fld>
            <a:endParaRPr lang="es-ES" dirty="0"/>
          </a:p>
        </p:txBody>
      </p:sp>
    </p:spTree>
    <p:extLst>
      <p:ext uri="{BB962C8B-B14F-4D97-AF65-F5344CB8AC3E}">
        <p14:creationId xmlns:p14="http://schemas.microsoft.com/office/powerpoint/2010/main" val="355149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66738" y="487363"/>
            <a:ext cx="5648325" cy="4237037"/>
          </a:xfrm>
          <a:prstGeom prst="rect">
            <a:avLst/>
          </a:prstGeom>
        </p:spPr>
      </p:sp>
      <p:sp>
        <p:nvSpPr>
          <p:cNvPr id="3" name="Marcador de notas 2"/>
          <p:cNvSpPr>
            <a:spLocks noGrp="1"/>
          </p:cNvSpPr>
          <p:nvPr>
            <p:ph type="body" idx="1"/>
          </p:nvPr>
        </p:nvSpPr>
        <p:spPr>
          <a:xfrm>
            <a:off x="506413" y="4953000"/>
            <a:ext cx="5789612" cy="4451350"/>
          </a:xfrm>
          <a:prstGeom prst="rect">
            <a:avLst/>
          </a:prstGeom>
        </p:spPr>
        <p:txBody>
          <a:bodyPr/>
          <a:lstStyle/>
          <a:p>
            <a:pPr eaLnBrk="1" hangingPunct="1"/>
            <a:r>
              <a:rPr lang="es-ES" dirty="0"/>
              <a:t>En la tabla se muestran en orden más o menos cronológico algunos de los principales medios físicos de Ethernet. Los que aparecen entre paréntesis están en desuso, pero se han incluido por su interés histórico y porque algunos tuvieron amplia difusión en su momento.</a:t>
            </a:r>
          </a:p>
          <a:p>
            <a:pPr eaLnBrk="1" hangingPunct="1"/>
            <a:r>
              <a:rPr lang="es-ES" dirty="0"/>
              <a:t>1BASE5: desarrollada a mediados de los 80 y conocida como </a:t>
            </a:r>
            <a:r>
              <a:rPr lang="es-ES" dirty="0" err="1"/>
              <a:t>StarLAN</a:t>
            </a:r>
            <a:r>
              <a:rPr lang="es-ES" dirty="0"/>
              <a:t>, esta versión ralentizada de Ethernet </a:t>
            </a:r>
            <a:r>
              <a:rPr lang="es-ES" dirty="0" err="1"/>
              <a:t>fué</a:t>
            </a:r>
            <a:r>
              <a:rPr lang="es-ES" dirty="0"/>
              <a:t> un fracaso comercial, pero ostenta el mérito de ser la primera versión de Ethernet que funcionó sobre cable de pares, precursora de 10BASE-T.</a:t>
            </a:r>
          </a:p>
          <a:p>
            <a:pPr eaLnBrk="1" hangingPunct="1"/>
            <a:r>
              <a:rPr lang="es-ES" dirty="0"/>
              <a:t>10BASE5 fue la primera versión de Ethernet. </a:t>
            </a:r>
          </a:p>
          <a:p>
            <a:pPr eaLnBrk="1" hangingPunct="1"/>
            <a:r>
              <a:rPr lang="es-ES" dirty="0"/>
              <a:t>10BASE2: la ‘hermana menor’ de 10BASE5, llamada ‘</a:t>
            </a:r>
            <a:r>
              <a:rPr lang="es-ES" dirty="0" err="1"/>
              <a:t>Cheapernet</a:t>
            </a:r>
            <a:r>
              <a:rPr lang="es-ES" dirty="0"/>
              <a:t>’ ya que utilizaba un cable coaxial más fino y simplificaba la instalación, lo cual reducía considerablemente los costes.</a:t>
            </a:r>
          </a:p>
          <a:p>
            <a:pPr eaLnBrk="1" hangingPunct="1"/>
            <a:r>
              <a:rPr lang="es-ES" dirty="0"/>
              <a:t>10BROAD36: la única variante de Ethernet desarrollada sobre banda ancha. Su principal ventaja era el mayor alcance, pero el costo exagerado y la llegada de la fibra óptica que también permitía gran alcance impidieron su difusión.</a:t>
            </a:r>
          </a:p>
          <a:p>
            <a:pPr eaLnBrk="1" hangingPunct="1"/>
            <a:r>
              <a:rPr lang="es-ES" dirty="0"/>
              <a:t>La estandarización de las variantes de Ethernet a 40 y 100 Gb/s está prevista para 2010.</a:t>
            </a:r>
          </a:p>
          <a:p>
            <a:endParaRPr lang="es-ES" dirty="0"/>
          </a:p>
        </p:txBody>
      </p:sp>
      <p:sp>
        <p:nvSpPr>
          <p:cNvPr id="4" name="Marcador de encabezado 3"/>
          <p:cNvSpPr>
            <a:spLocks noGrp="1"/>
          </p:cNvSpPr>
          <p:nvPr>
            <p:ph type="hdr" sz="quarter" idx="10"/>
          </p:nvPr>
        </p:nvSpPr>
        <p:spPr>
          <a:xfrm>
            <a:off x="0" y="0"/>
            <a:ext cx="2938463" cy="493713"/>
          </a:xfrm>
          <a:prstGeom prst="rect">
            <a:avLst/>
          </a:prstGeom>
        </p:spPr>
        <p:txBody>
          <a:bodyPr/>
          <a:lstStyle/>
          <a:p>
            <a:pPr>
              <a:defRPr/>
            </a:pPr>
            <a:r>
              <a:rPr lang="es-ES" smtClean="0"/>
              <a:t>Ethernet alta velocidad</a:t>
            </a:r>
            <a:endParaRPr lang="es-ES" dirty="0"/>
          </a:p>
        </p:txBody>
      </p:sp>
      <p:sp>
        <p:nvSpPr>
          <p:cNvPr id="5" name="Marcador de número de diapositiva 4"/>
          <p:cNvSpPr>
            <a:spLocks noGrp="1"/>
          </p:cNvSpPr>
          <p:nvPr>
            <p:ph type="sldNum" sz="quarter" idx="11"/>
          </p:nvPr>
        </p:nvSpPr>
        <p:spPr/>
        <p:txBody>
          <a:bodyPr/>
          <a:lstStyle/>
          <a:p>
            <a:pPr>
              <a:defRPr/>
            </a:pPr>
            <a:r>
              <a:rPr lang="es-ES" smtClean="0"/>
              <a:t>5-</a:t>
            </a:r>
            <a:fld id="{35813442-727B-4280-B7A3-1F10EF64D2E1}" type="slidenum">
              <a:rPr lang="es-ES" smtClean="0"/>
              <a:pPr>
                <a:defRPr/>
              </a:pPr>
              <a:t>13</a:t>
            </a:fld>
            <a:endParaRPr lang="es-ES" dirty="0"/>
          </a:p>
        </p:txBody>
      </p:sp>
    </p:spTree>
    <p:extLst>
      <p:ext uri="{BB962C8B-B14F-4D97-AF65-F5344CB8AC3E}">
        <p14:creationId xmlns:p14="http://schemas.microsoft.com/office/powerpoint/2010/main" val="309209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1031" name="Rectangle 7"/>
          <p:cNvSpPr>
            <a:spLocks noGrp="1" noChangeArrowheads="1"/>
          </p:cNvSpPr>
          <p:nvPr>
            <p:ph type="sldNum" sz="quarter" idx="4"/>
          </p:nvPr>
        </p:nvSpPr>
        <p:spPr bwMode="auto">
          <a:xfrm>
            <a:off x="6228234" y="6510338"/>
            <a:ext cx="2736254"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s-ES" dirty="0" smtClean="0"/>
              <a:t>Ethernet de alta velocidad 5-</a:t>
            </a:r>
            <a:fld id="{47E9E421-6485-4887-9EF9-19BA651C299E}" type="slidenum">
              <a:rPr lang="es-ES" smtClean="0"/>
              <a:pPr>
                <a:defRPr/>
              </a:pPr>
              <a:t>‹Nº›</a:t>
            </a:fld>
            <a:endParaRPr lang="es-ES" dirty="0"/>
          </a:p>
        </p:txBody>
      </p:sp>
      <p:sp>
        <p:nvSpPr>
          <p:cNvPr id="1032" name="Text Box 8"/>
          <p:cNvSpPr txBox="1">
            <a:spLocks noChangeArrowheads="1"/>
          </p:cNvSpPr>
          <p:nvPr userDrawn="1"/>
        </p:nvSpPr>
        <p:spPr bwMode="auto">
          <a:xfrm>
            <a:off x="2305923" y="6507163"/>
            <a:ext cx="1762021" cy="307777"/>
          </a:xfrm>
          <a:prstGeom prst="rect">
            <a:avLst/>
          </a:prstGeom>
          <a:noFill/>
          <a:ln w="12700">
            <a:noFill/>
            <a:miter lim="800000"/>
            <a:headEnd/>
            <a:tailEnd/>
          </a:ln>
          <a:effectLst/>
        </p:spPr>
        <p:txBody>
          <a:bodyPr wrap="none">
            <a:spAutoFit/>
          </a:bodyPr>
          <a:lstStyle/>
          <a:p>
            <a:pPr>
              <a:defRPr/>
            </a:pPr>
            <a:r>
              <a:rPr lang="es-ES" sz="1400" dirty="0" smtClean="0">
                <a:latin typeface="Times New Roman" pitchFamily="18" charset="0"/>
              </a:rPr>
              <a:t>Ampliación</a:t>
            </a:r>
            <a:r>
              <a:rPr lang="es-ES" sz="1400" baseline="0" dirty="0" smtClean="0">
                <a:latin typeface="Times New Roman" pitchFamily="18" charset="0"/>
              </a:rPr>
              <a:t>-de-Redes</a:t>
            </a:r>
            <a:endParaRPr lang="es-ES" sz="2400"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https://i.creativecommons.org/l/by-nc-sa/4.0/88x31.pn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20.wmf"/><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www.roadto100g.org/"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hyperlink" Target="http://www.nortel.com/solutions/collateral/nn115500.pdf" TargetMode="External"/><Relationship Id="rId5" Type="http://schemas.openxmlformats.org/officeDocument/2006/relationships/hyperlink" Target="http://www.conectronica.com/index.php?option=com_content&amp;task=view&amp;id=1857&amp;Itemid=30" TargetMode="External"/><Relationship Id="rId4" Type="http://schemas.openxmlformats.org/officeDocument/2006/relationships/hyperlink" Target="http://metroethernetforum.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685800" y="1638201"/>
            <a:ext cx="7772400" cy="1862807"/>
          </a:xfrm>
          <a:prstGeom prst="rect">
            <a:avLst/>
          </a:prstGeom>
          <a:noFill/>
          <a:ln w="9525">
            <a:noFill/>
            <a:miter lim="800000"/>
            <a:headEnd/>
            <a:tailEnd/>
          </a:ln>
        </p:spPr>
        <p:txBody>
          <a:bodyPr anchor="ctr"/>
          <a:lstStyle/>
          <a:p>
            <a:pPr algn="ctr"/>
            <a:r>
              <a:rPr lang="es-ES_tradnl" sz="4000" dirty="0">
                <a:solidFill>
                  <a:schemeClr val="tx2"/>
                </a:solidFill>
                <a:latin typeface="Times New Roman" pitchFamily="18" charset="0"/>
              </a:rPr>
              <a:t>Tema </a:t>
            </a:r>
            <a:r>
              <a:rPr lang="es-ES_tradnl" sz="4000" dirty="0" smtClean="0">
                <a:solidFill>
                  <a:schemeClr val="tx2"/>
                </a:solidFill>
                <a:latin typeface="Times New Roman" pitchFamily="18" charset="0"/>
              </a:rPr>
              <a:t>5</a:t>
            </a:r>
            <a:r>
              <a:rPr lang="es-ES_tradnl" sz="4000" dirty="0">
                <a:solidFill>
                  <a:schemeClr val="tx2"/>
                </a:solidFill>
                <a:latin typeface="Times New Roman" pitchFamily="18" charset="0"/>
              </a:rPr>
              <a:t/>
            </a:r>
            <a:br>
              <a:rPr lang="es-ES_tradnl" sz="4000" dirty="0">
                <a:solidFill>
                  <a:schemeClr val="tx2"/>
                </a:solidFill>
                <a:latin typeface="Times New Roman" pitchFamily="18" charset="0"/>
              </a:rPr>
            </a:br>
            <a:r>
              <a:rPr lang="es-ES_tradnl" sz="4000" dirty="0">
                <a:solidFill>
                  <a:schemeClr val="tx2"/>
                </a:solidFill>
                <a:latin typeface="Times New Roman" pitchFamily="18" charset="0"/>
              </a:rPr>
              <a:t/>
            </a:r>
            <a:br>
              <a:rPr lang="es-ES_tradnl" sz="4000" dirty="0">
                <a:solidFill>
                  <a:schemeClr val="tx2"/>
                </a:solidFill>
                <a:latin typeface="Times New Roman" pitchFamily="18" charset="0"/>
              </a:rPr>
            </a:br>
            <a:r>
              <a:rPr lang="es-ES_tradnl" sz="4000" dirty="0" smtClean="0">
                <a:solidFill>
                  <a:schemeClr val="tx2"/>
                </a:solidFill>
                <a:latin typeface="Times New Roman" pitchFamily="18" charset="0"/>
              </a:rPr>
              <a:t>Ethernet de alta velocidad</a:t>
            </a:r>
          </a:p>
        </p:txBody>
      </p:sp>
      <p:sp>
        <p:nvSpPr>
          <p:cNvPr id="9" name="Text Box 5"/>
          <p:cNvSpPr txBox="1">
            <a:spLocks noChangeArrowheads="1"/>
          </p:cNvSpPr>
          <p:nvPr/>
        </p:nvSpPr>
        <p:spPr bwMode="auto">
          <a:xfrm>
            <a:off x="3560363" y="5477742"/>
            <a:ext cx="1811714" cy="338554"/>
          </a:xfrm>
          <a:prstGeom prst="rect">
            <a:avLst/>
          </a:prstGeom>
          <a:noFill/>
          <a:ln w="12700">
            <a:noFill/>
            <a:miter lim="800000"/>
            <a:headEnd/>
            <a:tailEnd/>
          </a:ln>
          <a:effectLst/>
        </p:spPr>
        <p:txBody>
          <a:bodyPr wrap="none">
            <a:spAutoFit/>
          </a:bodyPr>
          <a:lstStyle>
            <a:defPPr>
              <a:defRPr lang="es-ES_tradnl"/>
            </a:defPPr>
            <a:lvl1pPr algn="l" rtl="0" fontAlgn="base">
              <a:spcBef>
                <a:spcPct val="0"/>
              </a:spcBef>
              <a:spcAft>
                <a:spcPct val="0"/>
              </a:spcAft>
              <a:defRPr sz="2400" i="1" kern="1200">
                <a:solidFill>
                  <a:schemeClr val="tx1"/>
                </a:solidFill>
                <a:latin typeface="Arial" charset="0"/>
                <a:ea typeface="+mn-ea"/>
                <a:cs typeface="+mn-cs"/>
              </a:defRPr>
            </a:lvl1pPr>
            <a:lvl2pPr marL="457200" algn="l" rtl="0" fontAlgn="base">
              <a:spcBef>
                <a:spcPct val="0"/>
              </a:spcBef>
              <a:spcAft>
                <a:spcPct val="0"/>
              </a:spcAft>
              <a:defRPr sz="2400" i="1" kern="1200">
                <a:solidFill>
                  <a:schemeClr val="tx1"/>
                </a:solidFill>
                <a:latin typeface="Arial" charset="0"/>
                <a:ea typeface="+mn-ea"/>
                <a:cs typeface="+mn-cs"/>
              </a:defRPr>
            </a:lvl2pPr>
            <a:lvl3pPr marL="914400" algn="l" rtl="0" fontAlgn="base">
              <a:spcBef>
                <a:spcPct val="0"/>
              </a:spcBef>
              <a:spcAft>
                <a:spcPct val="0"/>
              </a:spcAft>
              <a:defRPr sz="2400" i="1" kern="1200">
                <a:solidFill>
                  <a:schemeClr val="tx1"/>
                </a:solidFill>
                <a:latin typeface="Arial" charset="0"/>
                <a:ea typeface="+mn-ea"/>
                <a:cs typeface="+mn-cs"/>
              </a:defRPr>
            </a:lvl3pPr>
            <a:lvl4pPr marL="1371600" algn="l" rtl="0" fontAlgn="base">
              <a:spcBef>
                <a:spcPct val="0"/>
              </a:spcBef>
              <a:spcAft>
                <a:spcPct val="0"/>
              </a:spcAft>
              <a:defRPr sz="2400" i="1" kern="1200">
                <a:solidFill>
                  <a:schemeClr val="tx1"/>
                </a:solidFill>
                <a:latin typeface="Arial" charset="0"/>
                <a:ea typeface="+mn-ea"/>
                <a:cs typeface="+mn-cs"/>
              </a:defRPr>
            </a:lvl4pPr>
            <a:lvl5pPr marL="1828800" algn="l" rtl="0" fontAlgn="base">
              <a:spcBef>
                <a:spcPct val="0"/>
              </a:spcBef>
              <a:spcAft>
                <a:spcPct val="0"/>
              </a:spcAft>
              <a:defRPr sz="2400" i="1" kern="1200">
                <a:solidFill>
                  <a:schemeClr val="tx1"/>
                </a:solidFill>
                <a:latin typeface="Arial" charset="0"/>
                <a:ea typeface="+mn-ea"/>
                <a:cs typeface="+mn-cs"/>
              </a:defRPr>
            </a:lvl5pPr>
            <a:lvl6pPr marL="2286000" algn="l" defTabSz="914400" rtl="0" eaLnBrk="1" latinLnBrk="0" hangingPunct="1">
              <a:defRPr sz="2400" i="1" kern="1200">
                <a:solidFill>
                  <a:schemeClr val="tx1"/>
                </a:solidFill>
                <a:latin typeface="Arial" charset="0"/>
                <a:ea typeface="+mn-ea"/>
                <a:cs typeface="+mn-cs"/>
              </a:defRPr>
            </a:lvl6pPr>
            <a:lvl7pPr marL="2743200" algn="l" defTabSz="914400" rtl="0" eaLnBrk="1" latinLnBrk="0" hangingPunct="1">
              <a:defRPr sz="2400" i="1" kern="1200">
                <a:solidFill>
                  <a:schemeClr val="tx1"/>
                </a:solidFill>
                <a:latin typeface="Arial" charset="0"/>
                <a:ea typeface="+mn-ea"/>
                <a:cs typeface="+mn-cs"/>
              </a:defRPr>
            </a:lvl7pPr>
            <a:lvl8pPr marL="3200400" algn="l" defTabSz="914400" rtl="0" eaLnBrk="1" latinLnBrk="0" hangingPunct="1">
              <a:defRPr sz="2400" i="1" kern="1200">
                <a:solidFill>
                  <a:schemeClr val="tx1"/>
                </a:solidFill>
                <a:latin typeface="Arial" charset="0"/>
                <a:ea typeface="+mn-ea"/>
                <a:cs typeface="+mn-cs"/>
              </a:defRPr>
            </a:lvl8pPr>
            <a:lvl9pPr marL="3657600" algn="l" defTabSz="914400" rtl="0" eaLnBrk="1" latinLnBrk="0" hangingPunct="1">
              <a:defRPr sz="2400" i="1" kern="1200">
                <a:solidFill>
                  <a:schemeClr val="tx1"/>
                </a:solidFill>
                <a:latin typeface="Arial" charset="0"/>
                <a:ea typeface="+mn-ea"/>
                <a:cs typeface="+mn-cs"/>
              </a:defRPr>
            </a:lvl9pPr>
          </a:lstStyle>
          <a:p>
            <a:pPr algn="ctr"/>
            <a:r>
              <a:rPr lang="es-ES" sz="1600" b="0" i="0" dirty="0">
                <a:latin typeface="Times New Roman" panose="02020603050405020304" pitchFamily="18" charset="0"/>
                <a:cs typeface="Times New Roman" panose="02020603050405020304" pitchFamily="18" charset="0"/>
              </a:rPr>
              <a:t>Rogelio </a:t>
            </a:r>
            <a:r>
              <a:rPr lang="es-ES" sz="1600" b="0" i="0" dirty="0" err="1" smtClean="0">
                <a:latin typeface="Times New Roman" panose="02020603050405020304" pitchFamily="18" charset="0"/>
                <a:cs typeface="Times New Roman" panose="02020603050405020304" pitchFamily="18" charset="0"/>
              </a:rPr>
              <a:t>Montañana</a:t>
            </a:r>
            <a:endParaRPr lang="es-ES" sz="1600" b="0" i="0" dirty="0">
              <a:latin typeface="Times New Roman" panose="02020603050405020304" pitchFamily="18" charset="0"/>
              <a:cs typeface="Times New Roman" panose="02020603050405020304" pitchFamily="18" charset="0"/>
            </a:endParaRPr>
          </a:p>
        </p:txBody>
      </p:sp>
      <p:sp>
        <p:nvSpPr>
          <p:cNvPr id="10" name="CuadroTexto 7"/>
          <p:cNvSpPr txBox="1"/>
          <p:nvPr/>
        </p:nvSpPr>
        <p:spPr>
          <a:xfrm>
            <a:off x="421793" y="6217567"/>
            <a:ext cx="8300414" cy="307777"/>
          </a:xfrm>
          <a:prstGeom prst="rect">
            <a:avLst/>
          </a:prstGeom>
          <a:noFill/>
        </p:spPr>
        <p:txBody>
          <a:bodyPr wrap="none" rtlCol="0">
            <a:spAutoFit/>
          </a:bodyPr>
          <a:lstStyle>
            <a:defPPr>
              <a:defRPr lang="es-ES_tradnl"/>
            </a:defPPr>
            <a:lvl1pPr algn="l" rtl="0" fontAlgn="base">
              <a:spcBef>
                <a:spcPct val="0"/>
              </a:spcBef>
              <a:spcAft>
                <a:spcPct val="0"/>
              </a:spcAft>
              <a:defRPr sz="2400" i="1" kern="1200">
                <a:solidFill>
                  <a:schemeClr val="tx1"/>
                </a:solidFill>
                <a:latin typeface="Arial" charset="0"/>
                <a:ea typeface="+mn-ea"/>
                <a:cs typeface="+mn-cs"/>
              </a:defRPr>
            </a:lvl1pPr>
            <a:lvl2pPr marL="457200" algn="l" rtl="0" fontAlgn="base">
              <a:spcBef>
                <a:spcPct val="0"/>
              </a:spcBef>
              <a:spcAft>
                <a:spcPct val="0"/>
              </a:spcAft>
              <a:defRPr sz="2400" i="1" kern="1200">
                <a:solidFill>
                  <a:schemeClr val="tx1"/>
                </a:solidFill>
                <a:latin typeface="Arial" charset="0"/>
                <a:ea typeface="+mn-ea"/>
                <a:cs typeface="+mn-cs"/>
              </a:defRPr>
            </a:lvl2pPr>
            <a:lvl3pPr marL="914400" algn="l" rtl="0" fontAlgn="base">
              <a:spcBef>
                <a:spcPct val="0"/>
              </a:spcBef>
              <a:spcAft>
                <a:spcPct val="0"/>
              </a:spcAft>
              <a:defRPr sz="2400" i="1" kern="1200">
                <a:solidFill>
                  <a:schemeClr val="tx1"/>
                </a:solidFill>
                <a:latin typeface="Arial" charset="0"/>
                <a:ea typeface="+mn-ea"/>
                <a:cs typeface="+mn-cs"/>
              </a:defRPr>
            </a:lvl3pPr>
            <a:lvl4pPr marL="1371600" algn="l" rtl="0" fontAlgn="base">
              <a:spcBef>
                <a:spcPct val="0"/>
              </a:spcBef>
              <a:spcAft>
                <a:spcPct val="0"/>
              </a:spcAft>
              <a:defRPr sz="2400" i="1" kern="1200">
                <a:solidFill>
                  <a:schemeClr val="tx1"/>
                </a:solidFill>
                <a:latin typeface="Arial" charset="0"/>
                <a:ea typeface="+mn-ea"/>
                <a:cs typeface="+mn-cs"/>
              </a:defRPr>
            </a:lvl4pPr>
            <a:lvl5pPr marL="1828800" algn="l" rtl="0" fontAlgn="base">
              <a:spcBef>
                <a:spcPct val="0"/>
              </a:spcBef>
              <a:spcAft>
                <a:spcPct val="0"/>
              </a:spcAft>
              <a:defRPr sz="2400" i="1" kern="1200">
                <a:solidFill>
                  <a:schemeClr val="tx1"/>
                </a:solidFill>
                <a:latin typeface="Arial" charset="0"/>
                <a:ea typeface="+mn-ea"/>
                <a:cs typeface="+mn-cs"/>
              </a:defRPr>
            </a:lvl5pPr>
            <a:lvl6pPr marL="2286000" algn="l" defTabSz="914400" rtl="0" eaLnBrk="1" latinLnBrk="0" hangingPunct="1">
              <a:defRPr sz="2400" i="1" kern="1200">
                <a:solidFill>
                  <a:schemeClr val="tx1"/>
                </a:solidFill>
                <a:latin typeface="Arial" charset="0"/>
                <a:ea typeface="+mn-ea"/>
                <a:cs typeface="+mn-cs"/>
              </a:defRPr>
            </a:lvl6pPr>
            <a:lvl7pPr marL="2743200" algn="l" defTabSz="914400" rtl="0" eaLnBrk="1" latinLnBrk="0" hangingPunct="1">
              <a:defRPr sz="2400" i="1" kern="1200">
                <a:solidFill>
                  <a:schemeClr val="tx1"/>
                </a:solidFill>
                <a:latin typeface="Arial" charset="0"/>
                <a:ea typeface="+mn-ea"/>
                <a:cs typeface="+mn-cs"/>
              </a:defRPr>
            </a:lvl7pPr>
            <a:lvl8pPr marL="3200400" algn="l" defTabSz="914400" rtl="0" eaLnBrk="1" latinLnBrk="0" hangingPunct="1">
              <a:defRPr sz="2400" i="1" kern="1200">
                <a:solidFill>
                  <a:schemeClr val="tx1"/>
                </a:solidFill>
                <a:latin typeface="Arial" charset="0"/>
                <a:ea typeface="+mn-ea"/>
                <a:cs typeface="+mn-cs"/>
              </a:defRPr>
            </a:lvl8pPr>
            <a:lvl9pPr marL="3657600" algn="l" defTabSz="914400" rtl="0" eaLnBrk="1" latinLnBrk="0" hangingPunct="1">
              <a:defRPr sz="2400" i="1" kern="1200">
                <a:solidFill>
                  <a:schemeClr val="tx1"/>
                </a:solidFill>
                <a:latin typeface="Arial" charset="0"/>
                <a:ea typeface="+mn-ea"/>
                <a:cs typeface="+mn-cs"/>
              </a:defRPr>
            </a:lvl9pPr>
          </a:lstStyle>
          <a:p>
            <a:r>
              <a:rPr lang="es-ES" sz="1400" i="0" dirty="0">
                <a:latin typeface="+mj-lt"/>
              </a:rPr>
              <a:t>Esta obra está bajo una </a:t>
            </a:r>
            <a:r>
              <a:rPr lang="es-ES" sz="1400" i="0" u="sng" dirty="0">
                <a:latin typeface="+mj-lt"/>
                <a:hlinkClick r:id="rId3"/>
              </a:rPr>
              <a:t>Licencia </a:t>
            </a:r>
            <a:r>
              <a:rPr lang="es-ES" sz="1400" i="0" u="sng" dirty="0" err="1">
                <a:latin typeface="+mj-lt"/>
                <a:hlinkClick r:id="rId3"/>
              </a:rPr>
              <a:t>Creative</a:t>
            </a:r>
            <a:r>
              <a:rPr lang="es-ES" sz="1400" i="0" u="sng" dirty="0">
                <a:latin typeface="+mj-lt"/>
                <a:hlinkClick r:id="rId3"/>
              </a:rPr>
              <a:t> </a:t>
            </a:r>
            <a:r>
              <a:rPr lang="es-ES" sz="1400" i="0" u="sng" dirty="0" err="1">
                <a:latin typeface="+mj-lt"/>
                <a:hlinkClick r:id="rId3"/>
              </a:rPr>
              <a:t>Commons</a:t>
            </a:r>
            <a:r>
              <a:rPr lang="es-ES" sz="1400" i="0" u="sng" dirty="0">
                <a:latin typeface="+mj-lt"/>
                <a:hlinkClick r:id="rId3"/>
              </a:rPr>
              <a:t> Atribución-</a:t>
            </a:r>
            <a:r>
              <a:rPr lang="es-ES" sz="1400" i="0" u="sng" dirty="0" err="1">
                <a:latin typeface="+mj-lt"/>
                <a:hlinkClick r:id="rId3"/>
              </a:rPr>
              <a:t>NoComercial</a:t>
            </a:r>
            <a:r>
              <a:rPr lang="es-ES" sz="1400" i="0" u="sng" dirty="0">
                <a:latin typeface="+mj-lt"/>
                <a:hlinkClick r:id="rId3"/>
              </a:rPr>
              <a:t>-</a:t>
            </a:r>
            <a:r>
              <a:rPr lang="es-ES" sz="1400" i="0" u="sng" dirty="0" err="1">
                <a:latin typeface="+mj-lt"/>
                <a:hlinkClick r:id="rId3"/>
              </a:rPr>
              <a:t>CompartirIgual</a:t>
            </a:r>
            <a:r>
              <a:rPr lang="es-ES" sz="1400" i="0" u="sng" dirty="0">
                <a:latin typeface="+mj-lt"/>
                <a:hlinkClick r:id="rId3"/>
              </a:rPr>
              <a:t> 4.0 Internacional</a:t>
            </a:r>
            <a:r>
              <a:rPr lang="es-ES" sz="1400" i="0" dirty="0">
                <a:latin typeface="+mj-lt"/>
              </a:rPr>
              <a:t>. </a:t>
            </a:r>
          </a:p>
        </p:txBody>
      </p:sp>
      <p:pic>
        <p:nvPicPr>
          <p:cNvPr id="11" name="Picture 1" descr="Licencia Creative Commons">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015785" y="5893944"/>
            <a:ext cx="838200" cy="2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75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11188" y="188913"/>
            <a:ext cx="813435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sz="4000" kern="0" smtClean="0"/>
              <a:t>Características de Gb/10 Gb Ethernet</a:t>
            </a:r>
            <a:endParaRPr lang="es-ES" sz="4000" kern="0" smtClean="0"/>
          </a:p>
        </p:txBody>
      </p:sp>
      <p:sp>
        <p:nvSpPr>
          <p:cNvPr id="4" name="Rectangle 3"/>
          <p:cNvSpPr txBox="1">
            <a:spLocks noChangeArrowheads="1"/>
          </p:cNvSpPr>
          <p:nvPr/>
        </p:nvSpPr>
        <p:spPr>
          <a:xfrm>
            <a:off x="685800" y="1557338"/>
            <a:ext cx="7772400" cy="47513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s-ES_tradnl" sz="2800" kern="0" smtClean="0"/>
              <a:t>Alternativa mas económica que POS</a:t>
            </a:r>
          </a:p>
          <a:p>
            <a:pPr eaLnBrk="1" hangingPunct="1">
              <a:lnSpc>
                <a:spcPct val="80000"/>
              </a:lnSpc>
            </a:pPr>
            <a:r>
              <a:rPr lang="es-ES_tradnl" sz="2800" kern="0" smtClean="0"/>
              <a:t>Adecuado para redes metropolitanas sobre fibra oscura o WDM (Wavelength Division Multiplexing)</a:t>
            </a:r>
          </a:p>
          <a:p>
            <a:pPr eaLnBrk="1" hangingPunct="1">
              <a:lnSpc>
                <a:spcPct val="80000"/>
              </a:lnSpc>
            </a:pPr>
            <a:r>
              <a:rPr lang="es-ES_tradnl" sz="2800" kern="0" smtClean="0"/>
              <a:t>Permite funcionamiento compatible con SONET/SDH STM-64 </a:t>
            </a:r>
          </a:p>
          <a:p>
            <a:pPr eaLnBrk="1" hangingPunct="1">
              <a:lnSpc>
                <a:spcPct val="80000"/>
              </a:lnSpc>
            </a:pPr>
            <a:r>
              <a:rPr lang="es-ES_tradnl" sz="2800" kern="0" smtClean="0"/>
              <a:t>Soporte de todo tipo de servicios, incluido QoS (priorización con 802.1p y 802.1Q)</a:t>
            </a:r>
          </a:p>
          <a:p>
            <a:pPr eaLnBrk="1" hangingPunct="1">
              <a:lnSpc>
                <a:spcPct val="80000"/>
              </a:lnSpc>
            </a:pPr>
            <a:r>
              <a:rPr lang="es-ES_tradnl" sz="2800" kern="0" smtClean="0"/>
              <a:t>Versátil, permite limitar caudales por software</a:t>
            </a:r>
          </a:p>
          <a:p>
            <a:pPr eaLnBrk="1" hangingPunct="1">
              <a:lnSpc>
                <a:spcPct val="80000"/>
              </a:lnSpc>
            </a:pPr>
            <a:r>
              <a:rPr lang="es-ES_tradnl" sz="2800" kern="0" smtClean="0"/>
              <a:t>Adecuado para backbone de grandes redes locales y conexión de servidores de muy altas prestaciones</a:t>
            </a:r>
          </a:p>
          <a:p>
            <a:pPr eaLnBrk="1" hangingPunct="1">
              <a:lnSpc>
                <a:spcPct val="80000"/>
              </a:lnSpc>
            </a:pPr>
            <a:endParaRPr lang="es-ES" kern="0" smtClean="0"/>
          </a:p>
        </p:txBody>
      </p:sp>
    </p:spTree>
    <p:extLst>
      <p:ext uri="{BB962C8B-B14F-4D97-AF65-F5344CB8AC3E}">
        <p14:creationId xmlns:p14="http://schemas.microsoft.com/office/powerpoint/2010/main" val="2310663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auto">
          <a:xfrm>
            <a:off x="4343400" y="1027113"/>
            <a:ext cx="762000" cy="1295400"/>
          </a:xfrm>
          <a:prstGeom prst="line">
            <a:avLst/>
          </a:prstGeom>
          <a:noFill/>
          <a:ln w="25400">
            <a:solidFill>
              <a:schemeClr val="accent2"/>
            </a:solidFill>
            <a:round/>
            <a:headEnd/>
            <a:tailEnd/>
          </a:ln>
        </p:spPr>
        <p:txBody>
          <a:bodyPr/>
          <a:lstStyle/>
          <a:p>
            <a:endParaRPr lang="es-ES"/>
          </a:p>
        </p:txBody>
      </p:sp>
      <p:sp>
        <p:nvSpPr>
          <p:cNvPr id="4" name="Line 3"/>
          <p:cNvSpPr>
            <a:spLocks noChangeShapeType="1"/>
          </p:cNvSpPr>
          <p:nvPr/>
        </p:nvSpPr>
        <p:spPr bwMode="auto">
          <a:xfrm flipH="1">
            <a:off x="6705600" y="2779713"/>
            <a:ext cx="1295400" cy="838200"/>
          </a:xfrm>
          <a:prstGeom prst="line">
            <a:avLst/>
          </a:prstGeom>
          <a:noFill/>
          <a:ln w="25400">
            <a:solidFill>
              <a:schemeClr val="accent2"/>
            </a:solidFill>
            <a:round/>
            <a:headEnd/>
            <a:tailEnd/>
          </a:ln>
        </p:spPr>
        <p:txBody>
          <a:bodyPr/>
          <a:lstStyle/>
          <a:p>
            <a:endParaRPr lang="es-ES"/>
          </a:p>
        </p:txBody>
      </p:sp>
      <p:sp>
        <p:nvSpPr>
          <p:cNvPr id="5" name="Line 4"/>
          <p:cNvSpPr>
            <a:spLocks noChangeShapeType="1"/>
          </p:cNvSpPr>
          <p:nvPr/>
        </p:nvSpPr>
        <p:spPr bwMode="auto">
          <a:xfrm flipV="1">
            <a:off x="3886200" y="5294313"/>
            <a:ext cx="1066800" cy="304800"/>
          </a:xfrm>
          <a:prstGeom prst="line">
            <a:avLst/>
          </a:prstGeom>
          <a:noFill/>
          <a:ln w="25400">
            <a:solidFill>
              <a:schemeClr val="accent2"/>
            </a:solidFill>
            <a:round/>
            <a:headEnd/>
            <a:tailEnd/>
          </a:ln>
        </p:spPr>
        <p:txBody>
          <a:bodyPr/>
          <a:lstStyle/>
          <a:p>
            <a:endParaRPr lang="es-ES"/>
          </a:p>
        </p:txBody>
      </p:sp>
      <p:sp>
        <p:nvSpPr>
          <p:cNvPr id="6" name="Line 5"/>
          <p:cNvSpPr>
            <a:spLocks noChangeShapeType="1"/>
          </p:cNvSpPr>
          <p:nvPr/>
        </p:nvSpPr>
        <p:spPr bwMode="auto">
          <a:xfrm>
            <a:off x="3505200" y="2779713"/>
            <a:ext cx="0" cy="762000"/>
          </a:xfrm>
          <a:prstGeom prst="line">
            <a:avLst/>
          </a:prstGeom>
          <a:noFill/>
          <a:ln w="25400">
            <a:solidFill>
              <a:schemeClr val="accent2"/>
            </a:solidFill>
            <a:round/>
            <a:headEnd/>
            <a:tailEnd/>
          </a:ln>
        </p:spPr>
        <p:txBody>
          <a:bodyPr/>
          <a:lstStyle/>
          <a:p>
            <a:endParaRPr lang="es-ES"/>
          </a:p>
        </p:txBody>
      </p:sp>
      <p:sp>
        <p:nvSpPr>
          <p:cNvPr id="7" name="Line 6"/>
          <p:cNvSpPr>
            <a:spLocks noChangeShapeType="1"/>
          </p:cNvSpPr>
          <p:nvPr/>
        </p:nvSpPr>
        <p:spPr bwMode="auto">
          <a:xfrm>
            <a:off x="1905000" y="4608513"/>
            <a:ext cx="1219200" cy="0"/>
          </a:xfrm>
          <a:prstGeom prst="line">
            <a:avLst/>
          </a:prstGeom>
          <a:noFill/>
          <a:ln w="25400">
            <a:solidFill>
              <a:schemeClr val="accent2"/>
            </a:solidFill>
            <a:round/>
            <a:headEnd/>
            <a:tailEnd/>
          </a:ln>
        </p:spPr>
        <p:txBody>
          <a:bodyPr/>
          <a:lstStyle/>
          <a:p>
            <a:endParaRPr lang="es-ES"/>
          </a:p>
        </p:txBody>
      </p:sp>
      <p:sp>
        <p:nvSpPr>
          <p:cNvPr id="8" name="Line 7"/>
          <p:cNvSpPr>
            <a:spLocks noChangeShapeType="1"/>
          </p:cNvSpPr>
          <p:nvPr/>
        </p:nvSpPr>
        <p:spPr bwMode="auto">
          <a:xfrm>
            <a:off x="2057400" y="3741738"/>
            <a:ext cx="1219200" cy="0"/>
          </a:xfrm>
          <a:prstGeom prst="line">
            <a:avLst/>
          </a:prstGeom>
          <a:noFill/>
          <a:ln w="25400">
            <a:solidFill>
              <a:schemeClr val="accent2"/>
            </a:solidFill>
            <a:round/>
            <a:headEnd/>
            <a:tailEnd/>
          </a:ln>
        </p:spPr>
        <p:txBody>
          <a:bodyPr/>
          <a:lstStyle/>
          <a:p>
            <a:endParaRPr lang="es-ES"/>
          </a:p>
        </p:txBody>
      </p:sp>
      <p:sp>
        <p:nvSpPr>
          <p:cNvPr id="9" name="Line 11"/>
          <p:cNvSpPr>
            <a:spLocks noChangeShapeType="1"/>
          </p:cNvSpPr>
          <p:nvPr/>
        </p:nvSpPr>
        <p:spPr bwMode="auto">
          <a:xfrm flipV="1">
            <a:off x="3124200" y="3846513"/>
            <a:ext cx="304800" cy="685800"/>
          </a:xfrm>
          <a:prstGeom prst="line">
            <a:avLst/>
          </a:prstGeom>
          <a:noFill/>
          <a:ln w="12700">
            <a:solidFill>
              <a:schemeClr val="tx1"/>
            </a:solidFill>
            <a:round/>
            <a:headEnd/>
            <a:tailEnd/>
          </a:ln>
        </p:spPr>
        <p:txBody>
          <a:bodyPr/>
          <a:lstStyle/>
          <a:p>
            <a:endParaRPr lang="es-ES"/>
          </a:p>
        </p:txBody>
      </p:sp>
      <p:sp>
        <p:nvSpPr>
          <p:cNvPr id="10" name="Line 12"/>
          <p:cNvSpPr>
            <a:spLocks noChangeShapeType="1"/>
          </p:cNvSpPr>
          <p:nvPr/>
        </p:nvSpPr>
        <p:spPr bwMode="auto">
          <a:xfrm flipV="1">
            <a:off x="3200400" y="3998913"/>
            <a:ext cx="228600" cy="609600"/>
          </a:xfrm>
          <a:prstGeom prst="line">
            <a:avLst/>
          </a:prstGeom>
          <a:noFill/>
          <a:ln w="12700">
            <a:solidFill>
              <a:schemeClr val="tx1"/>
            </a:solidFill>
            <a:round/>
            <a:headEnd/>
            <a:tailEnd/>
          </a:ln>
        </p:spPr>
        <p:txBody>
          <a:bodyPr/>
          <a:lstStyle/>
          <a:p>
            <a:endParaRPr lang="es-ES"/>
          </a:p>
        </p:txBody>
      </p:sp>
      <p:sp>
        <p:nvSpPr>
          <p:cNvPr id="11" name="Line 13"/>
          <p:cNvSpPr>
            <a:spLocks noChangeShapeType="1"/>
          </p:cNvSpPr>
          <p:nvPr/>
        </p:nvSpPr>
        <p:spPr bwMode="auto">
          <a:xfrm flipV="1">
            <a:off x="3276600" y="3846513"/>
            <a:ext cx="304800" cy="762000"/>
          </a:xfrm>
          <a:prstGeom prst="line">
            <a:avLst/>
          </a:prstGeom>
          <a:noFill/>
          <a:ln w="12700">
            <a:solidFill>
              <a:schemeClr val="tx1"/>
            </a:solidFill>
            <a:round/>
            <a:headEnd/>
            <a:tailEnd/>
          </a:ln>
        </p:spPr>
        <p:txBody>
          <a:bodyPr/>
          <a:lstStyle/>
          <a:p>
            <a:endParaRPr lang="es-ES"/>
          </a:p>
        </p:txBody>
      </p:sp>
      <p:sp>
        <p:nvSpPr>
          <p:cNvPr id="12" name="Line 15"/>
          <p:cNvSpPr>
            <a:spLocks noChangeShapeType="1"/>
          </p:cNvSpPr>
          <p:nvPr/>
        </p:nvSpPr>
        <p:spPr bwMode="auto">
          <a:xfrm flipV="1">
            <a:off x="5257800" y="1789113"/>
            <a:ext cx="609600" cy="685800"/>
          </a:xfrm>
          <a:prstGeom prst="line">
            <a:avLst/>
          </a:prstGeom>
          <a:noFill/>
          <a:ln w="12700">
            <a:solidFill>
              <a:schemeClr val="tx1"/>
            </a:solidFill>
            <a:round/>
            <a:headEnd/>
            <a:tailEnd/>
          </a:ln>
        </p:spPr>
        <p:txBody>
          <a:bodyPr/>
          <a:lstStyle/>
          <a:p>
            <a:endParaRPr lang="es-ES"/>
          </a:p>
        </p:txBody>
      </p:sp>
      <p:sp>
        <p:nvSpPr>
          <p:cNvPr id="13" name="Freeform 17"/>
          <p:cNvSpPr>
            <a:spLocks/>
          </p:cNvSpPr>
          <p:nvPr/>
        </p:nvSpPr>
        <p:spPr bwMode="auto">
          <a:xfrm>
            <a:off x="7620000" y="4075113"/>
            <a:ext cx="177800" cy="685800"/>
          </a:xfrm>
          <a:custGeom>
            <a:avLst/>
            <a:gdLst>
              <a:gd name="T0" fmla="*/ 0 w 112"/>
              <a:gd name="T1" fmla="*/ 0 h 432"/>
              <a:gd name="T2" fmla="*/ 72 w 112"/>
              <a:gd name="T3" fmla="*/ 72 h 432"/>
              <a:gd name="T4" fmla="*/ 32 w 112"/>
              <a:gd name="T5" fmla="*/ 136 h 432"/>
              <a:gd name="T6" fmla="*/ 16 w 112"/>
              <a:gd name="T7" fmla="*/ 184 h 432"/>
              <a:gd name="T8" fmla="*/ 8 w 112"/>
              <a:gd name="T9" fmla="*/ 208 h 432"/>
              <a:gd name="T10" fmla="*/ 88 w 112"/>
              <a:gd name="T11" fmla="*/ 296 h 432"/>
              <a:gd name="T12" fmla="*/ 104 w 112"/>
              <a:gd name="T13" fmla="*/ 344 h 432"/>
              <a:gd name="T14" fmla="*/ 112 w 112"/>
              <a:gd name="T15" fmla="*/ 368 h 432"/>
              <a:gd name="T16" fmla="*/ 88 w 112"/>
              <a:gd name="T17" fmla="*/ 432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432"/>
              <a:gd name="T29" fmla="*/ 112 w 112"/>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432">
                <a:moveTo>
                  <a:pt x="0" y="0"/>
                </a:moveTo>
                <a:cubicBezTo>
                  <a:pt x="41" y="14"/>
                  <a:pt x="58" y="31"/>
                  <a:pt x="72" y="72"/>
                </a:cubicBezTo>
                <a:cubicBezTo>
                  <a:pt x="53" y="129"/>
                  <a:pt x="70" y="111"/>
                  <a:pt x="32" y="136"/>
                </a:cubicBezTo>
                <a:cubicBezTo>
                  <a:pt x="27" y="152"/>
                  <a:pt x="21" y="168"/>
                  <a:pt x="16" y="184"/>
                </a:cubicBezTo>
                <a:cubicBezTo>
                  <a:pt x="13" y="192"/>
                  <a:pt x="8" y="208"/>
                  <a:pt x="8" y="208"/>
                </a:cubicBezTo>
                <a:cubicBezTo>
                  <a:pt x="42" y="231"/>
                  <a:pt x="59" y="267"/>
                  <a:pt x="88" y="296"/>
                </a:cubicBezTo>
                <a:cubicBezTo>
                  <a:pt x="93" y="312"/>
                  <a:pt x="99" y="328"/>
                  <a:pt x="104" y="344"/>
                </a:cubicBezTo>
                <a:cubicBezTo>
                  <a:pt x="107" y="352"/>
                  <a:pt x="112" y="368"/>
                  <a:pt x="112" y="368"/>
                </a:cubicBezTo>
                <a:cubicBezTo>
                  <a:pt x="110" y="379"/>
                  <a:pt x="107" y="432"/>
                  <a:pt x="88" y="432"/>
                </a:cubicBezTo>
              </a:path>
            </a:pathLst>
          </a:custGeom>
          <a:noFill/>
          <a:ln w="9525">
            <a:solidFill>
              <a:schemeClr val="tx1"/>
            </a:solidFill>
            <a:round/>
            <a:headEnd/>
            <a:tailEnd/>
          </a:ln>
        </p:spPr>
        <p:txBody>
          <a:bodyPr/>
          <a:lstStyle/>
          <a:p>
            <a:endParaRPr lang="es-ES"/>
          </a:p>
        </p:txBody>
      </p:sp>
      <p:sp>
        <p:nvSpPr>
          <p:cNvPr id="14" name="Freeform 18"/>
          <p:cNvSpPr>
            <a:spLocks/>
          </p:cNvSpPr>
          <p:nvPr/>
        </p:nvSpPr>
        <p:spPr bwMode="auto">
          <a:xfrm rot="5400000">
            <a:off x="5816600" y="5503863"/>
            <a:ext cx="177800" cy="685800"/>
          </a:xfrm>
          <a:custGeom>
            <a:avLst/>
            <a:gdLst>
              <a:gd name="T0" fmla="*/ 0 w 112"/>
              <a:gd name="T1" fmla="*/ 0 h 432"/>
              <a:gd name="T2" fmla="*/ 72 w 112"/>
              <a:gd name="T3" fmla="*/ 72 h 432"/>
              <a:gd name="T4" fmla="*/ 32 w 112"/>
              <a:gd name="T5" fmla="*/ 136 h 432"/>
              <a:gd name="T6" fmla="*/ 16 w 112"/>
              <a:gd name="T7" fmla="*/ 184 h 432"/>
              <a:gd name="T8" fmla="*/ 8 w 112"/>
              <a:gd name="T9" fmla="*/ 208 h 432"/>
              <a:gd name="T10" fmla="*/ 88 w 112"/>
              <a:gd name="T11" fmla="*/ 296 h 432"/>
              <a:gd name="T12" fmla="*/ 104 w 112"/>
              <a:gd name="T13" fmla="*/ 344 h 432"/>
              <a:gd name="T14" fmla="*/ 112 w 112"/>
              <a:gd name="T15" fmla="*/ 368 h 432"/>
              <a:gd name="T16" fmla="*/ 88 w 112"/>
              <a:gd name="T17" fmla="*/ 432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432"/>
              <a:gd name="T29" fmla="*/ 112 w 112"/>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432">
                <a:moveTo>
                  <a:pt x="0" y="0"/>
                </a:moveTo>
                <a:cubicBezTo>
                  <a:pt x="41" y="14"/>
                  <a:pt x="58" y="31"/>
                  <a:pt x="72" y="72"/>
                </a:cubicBezTo>
                <a:cubicBezTo>
                  <a:pt x="53" y="129"/>
                  <a:pt x="70" y="111"/>
                  <a:pt x="32" y="136"/>
                </a:cubicBezTo>
                <a:cubicBezTo>
                  <a:pt x="27" y="152"/>
                  <a:pt x="21" y="168"/>
                  <a:pt x="16" y="184"/>
                </a:cubicBezTo>
                <a:cubicBezTo>
                  <a:pt x="13" y="192"/>
                  <a:pt x="8" y="208"/>
                  <a:pt x="8" y="208"/>
                </a:cubicBezTo>
                <a:cubicBezTo>
                  <a:pt x="42" y="231"/>
                  <a:pt x="59" y="267"/>
                  <a:pt x="88" y="296"/>
                </a:cubicBezTo>
                <a:cubicBezTo>
                  <a:pt x="93" y="312"/>
                  <a:pt x="99" y="328"/>
                  <a:pt x="104" y="344"/>
                </a:cubicBezTo>
                <a:cubicBezTo>
                  <a:pt x="107" y="352"/>
                  <a:pt x="112" y="368"/>
                  <a:pt x="112" y="368"/>
                </a:cubicBezTo>
                <a:cubicBezTo>
                  <a:pt x="110" y="379"/>
                  <a:pt x="107" y="432"/>
                  <a:pt x="88" y="432"/>
                </a:cubicBezTo>
              </a:path>
            </a:pathLst>
          </a:custGeom>
          <a:noFill/>
          <a:ln w="9525">
            <a:solidFill>
              <a:schemeClr val="tx1"/>
            </a:solidFill>
            <a:round/>
            <a:headEnd/>
            <a:tailEnd/>
          </a:ln>
        </p:spPr>
        <p:txBody>
          <a:bodyPr/>
          <a:lstStyle/>
          <a:p>
            <a:endParaRPr lang="es-ES"/>
          </a:p>
        </p:txBody>
      </p:sp>
      <p:sp>
        <p:nvSpPr>
          <p:cNvPr id="15" name="Freeform 19"/>
          <p:cNvSpPr>
            <a:spLocks/>
          </p:cNvSpPr>
          <p:nvPr/>
        </p:nvSpPr>
        <p:spPr bwMode="auto">
          <a:xfrm rot="5400000">
            <a:off x="6273800" y="1306513"/>
            <a:ext cx="177800" cy="685800"/>
          </a:xfrm>
          <a:custGeom>
            <a:avLst/>
            <a:gdLst>
              <a:gd name="T0" fmla="*/ 0 w 112"/>
              <a:gd name="T1" fmla="*/ 0 h 432"/>
              <a:gd name="T2" fmla="*/ 72 w 112"/>
              <a:gd name="T3" fmla="*/ 72 h 432"/>
              <a:gd name="T4" fmla="*/ 32 w 112"/>
              <a:gd name="T5" fmla="*/ 136 h 432"/>
              <a:gd name="T6" fmla="*/ 16 w 112"/>
              <a:gd name="T7" fmla="*/ 184 h 432"/>
              <a:gd name="T8" fmla="*/ 8 w 112"/>
              <a:gd name="T9" fmla="*/ 208 h 432"/>
              <a:gd name="T10" fmla="*/ 88 w 112"/>
              <a:gd name="T11" fmla="*/ 296 h 432"/>
              <a:gd name="T12" fmla="*/ 104 w 112"/>
              <a:gd name="T13" fmla="*/ 344 h 432"/>
              <a:gd name="T14" fmla="*/ 112 w 112"/>
              <a:gd name="T15" fmla="*/ 368 h 432"/>
              <a:gd name="T16" fmla="*/ 88 w 112"/>
              <a:gd name="T17" fmla="*/ 432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432"/>
              <a:gd name="T29" fmla="*/ 112 w 112"/>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432">
                <a:moveTo>
                  <a:pt x="0" y="0"/>
                </a:moveTo>
                <a:cubicBezTo>
                  <a:pt x="41" y="14"/>
                  <a:pt x="58" y="31"/>
                  <a:pt x="72" y="72"/>
                </a:cubicBezTo>
                <a:cubicBezTo>
                  <a:pt x="53" y="129"/>
                  <a:pt x="70" y="111"/>
                  <a:pt x="32" y="136"/>
                </a:cubicBezTo>
                <a:cubicBezTo>
                  <a:pt x="27" y="152"/>
                  <a:pt x="21" y="168"/>
                  <a:pt x="16" y="184"/>
                </a:cubicBezTo>
                <a:cubicBezTo>
                  <a:pt x="13" y="192"/>
                  <a:pt x="8" y="208"/>
                  <a:pt x="8" y="208"/>
                </a:cubicBezTo>
                <a:cubicBezTo>
                  <a:pt x="42" y="231"/>
                  <a:pt x="59" y="267"/>
                  <a:pt x="88" y="296"/>
                </a:cubicBezTo>
                <a:cubicBezTo>
                  <a:pt x="93" y="312"/>
                  <a:pt x="99" y="328"/>
                  <a:pt x="104" y="344"/>
                </a:cubicBezTo>
                <a:cubicBezTo>
                  <a:pt x="107" y="352"/>
                  <a:pt x="112" y="368"/>
                  <a:pt x="112" y="368"/>
                </a:cubicBezTo>
                <a:cubicBezTo>
                  <a:pt x="110" y="379"/>
                  <a:pt x="107" y="432"/>
                  <a:pt x="88" y="432"/>
                </a:cubicBezTo>
              </a:path>
            </a:pathLst>
          </a:custGeom>
          <a:noFill/>
          <a:ln w="9525">
            <a:solidFill>
              <a:schemeClr val="tx1"/>
            </a:solidFill>
            <a:round/>
            <a:headEnd/>
            <a:tailEnd/>
          </a:ln>
        </p:spPr>
        <p:txBody>
          <a:bodyPr/>
          <a:lstStyle/>
          <a:p>
            <a:endParaRPr lang="es-ES"/>
          </a:p>
        </p:txBody>
      </p:sp>
      <p:sp>
        <p:nvSpPr>
          <p:cNvPr id="16" name="Oval 21"/>
          <p:cNvSpPr>
            <a:spLocks noChangeArrowheads="1"/>
          </p:cNvSpPr>
          <p:nvPr/>
        </p:nvSpPr>
        <p:spPr bwMode="auto">
          <a:xfrm>
            <a:off x="3749675" y="2414588"/>
            <a:ext cx="2879725" cy="2879725"/>
          </a:xfrm>
          <a:prstGeom prst="ellipse">
            <a:avLst/>
          </a:prstGeom>
          <a:noFill/>
          <a:ln w="76200" cmpd="dbl">
            <a:solidFill>
              <a:schemeClr val="accent2"/>
            </a:solidFill>
            <a:round/>
            <a:headEnd/>
            <a:tailEnd/>
          </a:ln>
        </p:spPr>
        <p:txBody>
          <a:bodyPr wrap="none" anchor="ctr"/>
          <a:lstStyle/>
          <a:p>
            <a:endParaRPr lang="es-ES"/>
          </a:p>
        </p:txBody>
      </p:sp>
      <p:sp>
        <p:nvSpPr>
          <p:cNvPr id="17" name="Line 23"/>
          <p:cNvSpPr>
            <a:spLocks noChangeShapeType="1"/>
          </p:cNvSpPr>
          <p:nvPr/>
        </p:nvSpPr>
        <p:spPr bwMode="auto">
          <a:xfrm>
            <a:off x="6705600" y="3814763"/>
            <a:ext cx="990600" cy="6350"/>
          </a:xfrm>
          <a:prstGeom prst="line">
            <a:avLst/>
          </a:prstGeom>
          <a:noFill/>
          <a:ln w="12700">
            <a:solidFill>
              <a:schemeClr val="tx1"/>
            </a:solidFill>
            <a:round/>
            <a:headEnd/>
            <a:tailEnd/>
          </a:ln>
        </p:spPr>
        <p:txBody>
          <a:bodyPr/>
          <a:lstStyle/>
          <a:p>
            <a:endParaRPr lang="es-ES"/>
          </a:p>
        </p:txBody>
      </p:sp>
      <p:sp>
        <p:nvSpPr>
          <p:cNvPr id="18" name="Text Box 25"/>
          <p:cNvSpPr txBox="1">
            <a:spLocks noChangeArrowheads="1"/>
          </p:cNvSpPr>
          <p:nvPr/>
        </p:nvSpPr>
        <p:spPr bwMode="auto">
          <a:xfrm>
            <a:off x="914400" y="188913"/>
            <a:ext cx="7126288" cy="579437"/>
          </a:xfrm>
          <a:prstGeom prst="rect">
            <a:avLst/>
          </a:prstGeom>
          <a:noFill/>
          <a:ln w="9525">
            <a:noFill/>
            <a:miter lim="800000"/>
            <a:headEnd/>
            <a:tailEnd/>
          </a:ln>
        </p:spPr>
        <p:txBody>
          <a:bodyPr wrap="none">
            <a:spAutoFit/>
          </a:bodyPr>
          <a:lstStyle/>
          <a:p>
            <a:r>
              <a:rPr lang="es-ES_tradnl" sz="3200">
                <a:latin typeface="Times New Roman" pitchFamily="18" charset="0"/>
              </a:rPr>
              <a:t>Ejemplo: Red CATV con Gigabit Ethernet</a:t>
            </a:r>
            <a:endParaRPr lang="es-ES" sz="3200">
              <a:latin typeface="Times New Roman" pitchFamily="18" charset="0"/>
            </a:endParaRPr>
          </a:p>
        </p:txBody>
      </p:sp>
      <p:sp>
        <p:nvSpPr>
          <p:cNvPr id="19" name="Line 28"/>
          <p:cNvSpPr>
            <a:spLocks noChangeShapeType="1"/>
          </p:cNvSpPr>
          <p:nvPr/>
        </p:nvSpPr>
        <p:spPr bwMode="auto">
          <a:xfrm>
            <a:off x="5181600" y="5141913"/>
            <a:ext cx="152400" cy="838200"/>
          </a:xfrm>
          <a:prstGeom prst="line">
            <a:avLst/>
          </a:prstGeom>
          <a:noFill/>
          <a:ln w="12700">
            <a:solidFill>
              <a:schemeClr val="tx1"/>
            </a:solidFill>
            <a:round/>
            <a:headEnd/>
            <a:tailEnd/>
          </a:ln>
        </p:spPr>
        <p:txBody>
          <a:bodyPr/>
          <a:lstStyle/>
          <a:p>
            <a:endParaRPr lang="es-ES"/>
          </a:p>
        </p:txBody>
      </p:sp>
      <p:pic>
        <p:nvPicPr>
          <p:cNvPr id="20" name="Picture 29" descr="PBXSmall"/>
          <p:cNvPicPr>
            <a:picLocks noChangeAspect="1" noChangeArrowheads="1"/>
          </p:cNvPicPr>
          <p:nvPr/>
        </p:nvPicPr>
        <p:blipFill>
          <a:blip r:embed="rId3" cstate="print"/>
          <a:srcRect/>
          <a:stretch>
            <a:fillRect/>
          </a:stretch>
        </p:blipFill>
        <p:spPr bwMode="auto">
          <a:xfrm>
            <a:off x="7467600" y="3541713"/>
            <a:ext cx="685800" cy="596900"/>
          </a:xfrm>
          <a:prstGeom prst="rect">
            <a:avLst/>
          </a:prstGeom>
          <a:noFill/>
          <a:ln w="9525">
            <a:noFill/>
            <a:miter lim="800000"/>
            <a:headEnd/>
            <a:tailEnd/>
          </a:ln>
        </p:spPr>
      </p:pic>
      <p:pic>
        <p:nvPicPr>
          <p:cNvPr id="21" name="Picture 30"/>
          <p:cNvPicPr>
            <a:picLocks noChangeArrowheads="1"/>
          </p:cNvPicPr>
          <p:nvPr/>
        </p:nvPicPr>
        <p:blipFill>
          <a:blip r:embed="rId4" cstate="print"/>
          <a:srcRect/>
          <a:stretch>
            <a:fillRect/>
          </a:stretch>
        </p:blipFill>
        <p:spPr bwMode="auto">
          <a:xfrm>
            <a:off x="6096000" y="5599113"/>
            <a:ext cx="609600" cy="412750"/>
          </a:xfrm>
          <a:prstGeom prst="rect">
            <a:avLst/>
          </a:prstGeom>
          <a:noFill/>
          <a:ln w="12700">
            <a:noFill/>
            <a:miter lim="800000"/>
            <a:headEnd/>
            <a:tailEnd/>
          </a:ln>
        </p:spPr>
      </p:pic>
      <p:pic>
        <p:nvPicPr>
          <p:cNvPr id="22" name="Picture 33" descr="PBXSmall"/>
          <p:cNvPicPr>
            <a:picLocks noChangeAspect="1" noChangeArrowheads="1"/>
          </p:cNvPicPr>
          <p:nvPr/>
        </p:nvPicPr>
        <p:blipFill>
          <a:blip r:embed="rId3" cstate="print"/>
          <a:srcRect/>
          <a:stretch>
            <a:fillRect/>
          </a:stretch>
        </p:blipFill>
        <p:spPr bwMode="auto">
          <a:xfrm>
            <a:off x="2895600" y="4303713"/>
            <a:ext cx="685800" cy="596900"/>
          </a:xfrm>
          <a:prstGeom prst="rect">
            <a:avLst/>
          </a:prstGeom>
          <a:noFill/>
          <a:ln w="9525">
            <a:noFill/>
            <a:miter lim="800000"/>
            <a:headEnd/>
            <a:tailEnd/>
          </a:ln>
        </p:spPr>
      </p:pic>
      <p:pic>
        <p:nvPicPr>
          <p:cNvPr id="23" name="Picture 34" descr="PBXSmall"/>
          <p:cNvPicPr>
            <a:picLocks noChangeAspect="1" noChangeArrowheads="1"/>
          </p:cNvPicPr>
          <p:nvPr/>
        </p:nvPicPr>
        <p:blipFill>
          <a:blip r:embed="rId3" cstate="print"/>
          <a:srcRect/>
          <a:stretch>
            <a:fillRect/>
          </a:stretch>
        </p:blipFill>
        <p:spPr bwMode="auto">
          <a:xfrm>
            <a:off x="5410200" y="1497013"/>
            <a:ext cx="685800" cy="596900"/>
          </a:xfrm>
          <a:prstGeom prst="rect">
            <a:avLst/>
          </a:prstGeom>
          <a:noFill/>
          <a:ln w="9525">
            <a:noFill/>
            <a:miter lim="800000"/>
            <a:headEnd/>
            <a:tailEnd/>
          </a:ln>
        </p:spPr>
      </p:pic>
      <p:pic>
        <p:nvPicPr>
          <p:cNvPr id="24" name="Picture 35" descr="PBXSmall"/>
          <p:cNvPicPr>
            <a:picLocks noChangeAspect="1" noChangeArrowheads="1"/>
          </p:cNvPicPr>
          <p:nvPr/>
        </p:nvPicPr>
        <p:blipFill>
          <a:blip r:embed="rId3" cstate="print"/>
          <a:srcRect/>
          <a:stretch>
            <a:fillRect/>
          </a:stretch>
        </p:blipFill>
        <p:spPr bwMode="auto">
          <a:xfrm>
            <a:off x="4953000" y="5599113"/>
            <a:ext cx="685800" cy="609600"/>
          </a:xfrm>
          <a:prstGeom prst="rect">
            <a:avLst/>
          </a:prstGeom>
          <a:noFill/>
          <a:ln w="9525">
            <a:noFill/>
            <a:miter lim="800000"/>
            <a:headEnd/>
            <a:tailEnd/>
          </a:ln>
        </p:spPr>
      </p:pic>
      <p:grpSp>
        <p:nvGrpSpPr>
          <p:cNvPr id="25" name="Group 36"/>
          <p:cNvGrpSpPr>
            <a:grpSpLocks/>
          </p:cNvGrpSpPr>
          <p:nvPr/>
        </p:nvGrpSpPr>
        <p:grpSpPr bwMode="auto">
          <a:xfrm>
            <a:off x="4724400" y="4989513"/>
            <a:ext cx="904875" cy="596900"/>
            <a:chOff x="2982" y="1128"/>
            <a:chExt cx="810" cy="568"/>
          </a:xfrm>
        </p:grpSpPr>
        <p:pic>
          <p:nvPicPr>
            <p:cNvPr id="26" name="Picture 37"/>
            <p:cNvPicPr>
              <a:picLocks noChangeArrowheads="1"/>
            </p:cNvPicPr>
            <p:nvPr/>
          </p:nvPicPr>
          <p:blipFill>
            <a:blip r:embed="rId5" cstate="print"/>
            <a:srcRect/>
            <a:stretch>
              <a:fillRect/>
            </a:stretch>
          </p:blipFill>
          <p:spPr bwMode="auto">
            <a:xfrm>
              <a:off x="2982" y="1128"/>
              <a:ext cx="810" cy="568"/>
            </a:xfrm>
            <a:prstGeom prst="rect">
              <a:avLst/>
            </a:prstGeom>
            <a:noFill/>
            <a:ln w="12700">
              <a:noFill/>
              <a:miter lim="800000"/>
              <a:headEnd/>
              <a:tailEnd/>
            </a:ln>
          </p:spPr>
        </p:pic>
        <p:pic>
          <p:nvPicPr>
            <p:cNvPr id="27" name="Picture 38"/>
            <p:cNvPicPr>
              <a:picLocks noChangeArrowheads="1"/>
            </p:cNvPicPr>
            <p:nvPr/>
          </p:nvPicPr>
          <p:blipFill>
            <a:blip r:embed="rId6" cstate="print"/>
            <a:srcRect/>
            <a:stretch>
              <a:fillRect/>
            </a:stretch>
          </p:blipFill>
          <p:spPr bwMode="auto">
            <a:xfrm>
              <a:off x="3240" y="1416"/>
              <a:ext cx="334" cy="192"/>
            </a:xfrm>
            <a:prstGeom prst="rect">
              <a:avLst/>
            </a:prstGeom>
            <a:noFill/>
            <a:ln w="12700">
              <a:noFill/>
              <a:miter lim="800000"/>
              <a:headEnd/>
              <a:tailEnd/>
            </a:ln>
          </p:spPr>
        </p:pic>
      </p:grpSp>
      <p:grpSp>
        <p:nvGrpSpPr>
          <p:cNvPr id="28" name="Group 39"/>
          <p:cNvGrpSpPr>
            <a:grpSpLocks/>
          </p:cNvGrpSpPr>
          <p:nvPr/>
        </p:nvGrpSpPr>
        <p:grpSpPr bwMode="auto">
          <a:xfrm>
            <a:off x="4724400" y="2093913"/>
            <a:ext cx="904875" cy="596900"/>
            <a:chOff x="2982" y="1128"/>
            <a:chExt cx="810" cy="568"/>
          </a:xfrm>
        </p:grpSpPr>
        <p:pic>
          <p:nvPicPr>
            <p:cNvPr id="29" name="Picture 40"/>
            <p:cNvPicPr>
              <a:picLocks noChangeArrowheads="1"/>
            </p:cNvPicPr>
            <p:nvPr/>
          </p:nvPicPr>
          <p:blipFill>
            <a:blip r:embed="rId5" cstate="print"/>
            <a:srcRect/>
            <a:stretch>
              <a:fillRect/>
            </a:stretch>
          </p:blipFill>
          <p:spPr bwMode="auto">
            <a:xfrm>
              <a:off x="2982" y="1128"/>
              <a:ext cx="810" cy="568"/>
            </a:xfrm>
            <a:prstGeom prst="rect">
              <a:avLst/>
            </a:prstGeom>
            <a:noFill/>
            <a:ln w="12700">
              <a:noFill/>
              <a:miter lim="800000"/>
              <a:headEnd/>
              <a:tailEnd/>
            </a:ln>
          </p:spPr>
        </p:pic>
        <p:pic>
          <p:nvPicPr>
            <p:cNvPr id="30" name="Picture 41"/>
            <p:cNvPicPr>
              <a:picLocks noChangeArrowheads="1"/>
            </p:cNvPicPr>
            <p:nvPr/>
          </p:nvPicPr>
          <p:blipFill>
            <a:blip r:embed="rId6" cstate="print"/>
            <a:srcRect/>
            <a:stretch>
              <a:fillRect/>
            </a:stretch>
          </p:blipFill>
          <p:spPr bwMode="auto">
            <a:xfrm>
              <a:off x="3240" y="1416"/>
              <a:ext cx="334" cy="192"/>
            </a:xfrm>
            <a:prstGeom prst="rect">
              <a:avLst/>
            </a:prstGeom>
            <a:noFill/>
            <a:ln w="12700">
              <a:noFill/>
              <a:miter lim="800000"/>
              <a:headEnd/>
              <a:tailEnd/>
            </a:ln>
          </p:spPr>
        </p:pic>
      </p:grpSp>
      <p:grpSp>
        <p:nvGrpSpPr>
          <p:cNvPr id="31" name="Group 42"/>
          <p:cNvGrpSpPr>
            <a:grpSpLocks/>
          </p:cNvGrpSpPr>
          <p:nvPr/>
        </p:nvGrpSpPr>
        <p:grpSpPr bwMode="auto">
          <a:xfrm>
            <a:off x="6248400" y="3465513"/>
            <a:ext cx="904875" cy="596900"/>
            <a:chOff x="2982" y="1128"/>
            <a:chExt cx="810" cy="568"/>
          </a:xfrm>
        </p:grpSpPr>
        <p:pic>
          <p:nvPicPr>
            <p:cNvPr id="32" name="Picture 43"/>
            <p:cNvPicPr>
              <a:picLocks noChangeArrowheads="1"/>
            </p:cNvPicPr>
            <p:nvPr/>
          </p:nvPicPr>
          <p:blipFill>
            <a:blip r:embed="rId5" cstate="print"/>
            <a:srcRect/>
            <a:stretch>
              <a:fillRect/>
            </a:stretch>
          </p:blipFill>
          <p:spPr bwMode="auto">
            <a:xfrm>
              <a:off x="2982" y="1128"/>
              <a:ext cx="810" cy="568"/>
            </a:xfrm>
            <a:prstGeom prst="rect">
              <a:avLst/>
            </a:prstGeom>
            <a:noFill/>
            <a:ln w="12700">
              <a:noFill/>
              <a:miter lim="800000"/>
              <a:headEnd/>
              <a:tailEnd/>
            </a:ln>
          </p:spPr>
        </p:pic>
        <p:pic>
          <p:nvPicPr>
            <p:cNvPr id="33" name="Picture 44"/>
            <p:cNvPicPr>
              <a:picLocks noChangeArrowheads="1"/>
            </p:cNvPicPr>
            <p:nvPr/>
          </p:nvPicPr>
          <p:blipFill>
            <a:blip r:embed="rId6" cstate="print"/>
            <a:srcRect/>
            <a:stretch>
              <a:fillRect/>
            </a:stretch>
          </p:blipFill>
          <p:spPr bwMode="auto">
            <a:xfrm>
              <a:off x="3240" y="1416"/>
              <a:ext cx="334" cy="192"/>
            </a:xfrm>
            <a:prstGeom prst="rect">
              <a:avLst/>
            </a:prstGeom>
            <a:noFill/>
            <a:ln w="12700">
              <a:noFill/>
              <a:miter lim="800000"/>
              <a:headEnd/>
              <a:tailEnd/>
            </a:ln>
          </p:spPr>
        </p:pic>
      </p:grpSp>
      <p:pic>
        <p:nvPicPr>
          <p:cNvPr id="34" name="Picture 45"/>
          <p:cNvPicPr>
            <a:picLocks noChangeArrowheads="1"/>
          </p:cNvPicPr>
          <p:nvPr/>
        </p:nvPicPr>
        <p:blipFill>
          <a:blip r:embed="rId4" cstate="print"/>
          <a:srcRect/>
          <a:stretch>
            <a:fillRect/>
          </a:stretch>
        </p:blipFill>
        <p:spPr bwMode="auto">
          <a:xfrm>
            <a:off x="6553200" y="1408113"/>
            <a:ext cx="609600" cy="412750"/>
          </a:xfrm>
          <a:prstGeom prst="rect">
            <a:avLst/>
          </a:prstGeom>
          <a:noFill/>
          <a:ln w="12700">
            <a:noFill/>
            <a:miter lim="800000"/>
            <a:headEnd/>
            <a:tailEnd/>
          </a:ln>
        </p:spPr>
      </p:pic>
      <p:pic>
        <p:nvPicPr>
          <p:cNvPr id="35" name="Picture 46"/>
          <p:cNvPicPr>
            <a:picLocks noChangeArrowheads="1"/>
          </p:cNvPicPr>
          <p:nvPr/>
        </p:nvPicPr>
        <p:blipFill>
          <a:blip r:embed="rId4" cstate="print"/>
          <a:srcRect/>
          <a:stretch>
            <a:fillRect/>
          </a:stretch>
        </p:blipFill>
        <p:spPr bwMode="auto">
          <a:xfrm>
            <a:off x="7467600" y="4684713"/>
            <a:ext cx="609600" cy="412750"/>
          </a:xfrm>
          <a:prstGeom prst="rect">
            <a:avLst/>
          </a:prstGeom>
          <a:noFill/>
          <a:ln w="12700">
            <a:noFill/>
            <a:miter lim="800000"/>
            <a:headEnd/>
            <a:tailEnd/>
          </a:ln>
        </p:spPr>
      </p:pic>
      <p:sp>
        <p:nvSpPr>
          <p:cNvPr id="36" name="Line 49"/>
          <p:cNvSpPr>
            <a:spLocks noChangeShapeType="1"/>
          </p:cNvSpPr>
          <p:nvPr/>
        </p:nvSpPr>
        <p:spPr bwMode="auto">
          <a:xfrm>
            <a:off x="804863" y="5943600"/>
            <a:ext cx="990600" cy="0"/>
          </a:xfrm>
          <a:prstGeom prst="line">
            <a:avLst/>
          </a:prstGeom>
          <a:noFill/>
          <a:ln w="76200" cmpd="dbl">
            <a:solidFill>
              <a:schemeClr val="accent2"/>
            </a:solidFill>
            <a:round/>
            <a:headEnd/>
            <a:tailEnd/>
          </a:ln>
        </p:spPr>
        <p:txBody>
          <a:bodyPr/>
          <a:lstStyle/>
          <a:p>
            <a:endParaRPr lang="es-ES"/>
          </a:p>
        </p:txBody>
      </p:sp>
      <p:sp>
        <p:nvSpPr>
          <p:cNvPr id="37" name="Text Box 51"/>
          <p:cNvSpPr txBox="1">
            <a:spLocks noChangeArrowheads="1"/>
          </p:cNvSpPr>
          <p:nvPr/>
        </p:nvSpPr>
        <p:spPr bwMode="auto">
          <a:xfrm>
            <a:off x="1905000" y="5784850"/>
            <a:ext cx="1562100" cy="304800"/>
          </a:xfrm>
          <a:prstGeom prst="rect">
            <a:avLst/>
          </a:prstGeom>
          <a:noFill/>
          <a:ln w="9525">
            <a:noFill/>
            <a:miter lim="800000"/>
            <a:headEnd/>
            <a:tailEnd/>
          </a:ln>
        </p:spPr>
        <p:txBody>
          <a:bodyPr wrap="none">
            <a:spAutoFit/>
          </a:bodyPr>
          <a:lstStyle/>
          <a:p>
            <a:r>
              <a:rPr lang="es-ES_tradnl" sz="1400" b="1"/>
              <a:t>Gigabit Ethernet</a:t>
            </a:r>
            <a:endParaRPr lang="es-ES" sz="1400" b="1"/>
          </a:p>
        </p:txBody>
      </p:sp>
      <p:pic>
        <p:nvPicPr>
          <p:cNvPr id="38" name="Picture 53"/>
          <p:cNvPicPr>
            <a:picLocks noChangeArrowheads="1"/>
          </p:cNvPicPr>
          <p:nvPr/>
        </p:nvPicPr>
        <p:blipFill>
          <a:blip r:embed="rId7" cstate="print"/>
          <a:srcRect/>
          <a:stretch>
            <a:fillRect/>
          </a:stretch>
        </p:blipFill>
        <p:spPr bwMode="auto">
          <a:xfrm>
            <a:off x="1295400" y="3360738"/>
            <a:ext cx="1181100" cy="714375"/>
          </a:xfrm>
          <a:prstGeom prst="rect">
            <a:avLst/>
          </a:prstGeom>
          <a:noFill/>
          <a:ln w="9525">
            <a:noFill/>
            <a:miter lim="800000"/>
            <a:headEnd/>
            <a:tailEnd/>
          </a:ln>
        </p:spPr>
      </p:pic>
      <p:pic>
        <p:nvPicPr>
          <p:cNvPr id="39" name="Picture 54"/>
          <p:cNvPicPr>
            <a:picLocks noChangeArrowheads="1"/>
          </p:cNvPicPr>
          <p:nvPr/>
        </p:nvPicPr>
        <p:blipFill>
          <a:blip r:embed="rId7" cstate="print"/>
          <a:srcRect/>
          <a:stretch>
            <a:fillRect/>
          </a:stretch>
        </p:blipFill>
        <p:spPr bwMode="auto">
          <a:xfrm>
            <a:off x="1295400" y="4303713"/>
            <a:ext cx="1181100" cy="714375"/>
          </a:xfrm>
          <a:prstGeom prst="rect">
            <a:avLst/>
          </a:prstGeom>
          <a:noFill/>
          <a:ln w="9525">
            <a:noFill/>
            <a:miter lim="800000"/>
            <a:headEnd/>
            <a:tailEnd/>
          </a:ln>
        </p:spPr>
      </p:pic>
      <p:sp>
        <p:nvSpPr>
          <p:cNvPr id="40" name="Line 55"/>
          <p:cNvSpPr>
            <a:spLocks noChangeShapeType="1"/>
          </p:cNvSpPr>
          <p:nvPr/>
        </p:nvSpPr>
        <p:spPr bwMode="auto">
          <a:xfrm>
            <a:off x="777875" y="6275388"/>
            <a:ext cx="990600" cy="0"/>
          </a:xfrm>
          <a:prstGeom prst="line">
            <a:avLst/>
          </a:prstGeom>
          <a:noFill/>
          <a:ln w="12700">
            <a:solidFill>
              <a:schemeClr val="tx1"/>
            </a:solidFill>
            <a:round/>
            <a:headEnd/>
            <a:tailEnd/>
          </a:ln>
        </p:spPr>
        <p:txBody>
          <a:bodyPr/>
          <a:lstStyle/>
          <a:p>
            <a:endParaRPr lang="es-ES"/>
          </a:p>
        </p:txBody>
      </p:sp>
      <p:sp>
        <p:nvSpPr>
          <p:cNvPr id="41" name="Text Box 56"/>
          <p:cNvSpPr txBox="1">
            <a:spLocks noChangeArrowheads="1"/>
          </p:cNvSpPr>
          <p:nvPr/>
        </p:nvSpPr>
        <p:spPr bwMode="auto">
          <a:xfrm>
            <a:off x="1924050" y="6148388"/>
            <a:ext cx="944563" cy="304800"/>
          </a:xfrm>
          <a:prstGeom prst="rect">
            <a:avLst/>
          </a:prstGeom>
          <a:noFill/>
          <a:ln w="9525">
            <a:noFill/>
            <a:miter lim="800000"/>
            <a:headEnd/>
            <a:tailEnd/>
          </a:ln>
        </p:spPr>
        <p:txBody>
          <a:bodyPr wrap="none">
            <a:spAutoFit/>
          </a:bodyPr>
          <a:lstStyle/>
          <a:p>
            <a:r>
              <a:rPr lang="es-ES_tradnl" sz="1400" b="1"/>
              <a:t>E3 (PDH)</a:t>
            </a:r>
            <a:endParaRPr lang="es-ES" sz="1400" b="1"/>
          </a:p>
        </p:txBody>
      </p:sp>
      <p:sp>
        <p:nvSpPr>
          <p:cNvPr id="42" name="Text Box 57"/>
          <p:cNvSpPr txBox="1">
            <a:spLocks noChangeArrowheads="1"/>
          </p:cNvSpPr>
          <p:nvPr/>
        </p:nvSpPr>
        <p:spPr bwMode="auto">
          <a:xfrm>
            <a:off x="1439863" y="4357688"/>
            <a:ext cx="1009650" cy="517525"/>
          </a:xfrm>
          <a:prstGeom prst="rect">
            <a:avLst/>
          </a:prstGeom>
          <a:noFill/>
          <a:ln w="9525">
            <a:noFill/>
            <a:miter lim="800000"/>
            <a:headEnd/>
            <a:tailEnd/>
          </a:ln>
        </p:spPr>
        <p:txBody>
          <a:bodyPr wrap="none">
            <a:spAutoFit/>
          </a:bodyPr>
          <a:lstStyle/>
          <a:p>
            <a:pPr algn="ctr"/>
            <a:r>
              <a:rPr lang="es-ES" sz="1400" b="1"/>
              <a:t>Red</a:t>
            </a:r>
          </a:p>
          <a:p>
            <a:pPr algn="ctr"/>
            <a:r>
              <a:rPr lang="es-ES" sz="1400" b="1"/>
              <a:t>telefónica</a:t>
            </a:r>
          </a:p>
        </p:txBody>
      </p:sp>
      <p:sp>
        <p:nvSpPr>
          <p:cNvPr id="43" name="Text Box 58"/>
          <p:cNvSpPr txBox="1">
            <a:spLocks noChangeArrowheads="1"/>
          </p:cNvSpPr>
          <p:nvPr/>
        </p:nvSpPr>
        <p:spPr bwMode="auto">
          <a:xfrm>
            <a:off x="1497013" y="3611563"/>
            <a:ext cx="833437" cy="304800"/>
          </a:xfrm>
          <a:prstGeom prst="rect">
            <a:avLst/>
          </a:prstGeom>
          <a:noFill/>
          <a:ln w="9525">
            <a:noFill/>
            <a:miter lim="800000"/>
            <a:headEnd/>
            <a:tailEnd/>
          </a:ln>
        </p:spPr>
        <p:txBody>
          <a:bodyPr wrap="none">
            <a:spAutoFit/>
          </a:bodyPr>
          <a:lstStyle/>
          <a:p>
            <a:pPr algn="ctr"/>
            <a:r>
              <a:rPr lang="es-ES" sz="1400" b="1"/>
              <a:t>Internet</a:t>
            </a:r>
          </a:p>
        </p:txBody>
      </p:sp>
      <p:pic>
        <p:nvPicPr>
          <p:cNvPr id="44" name="Picture 59"/>
          <p:cNvPicPr>
            <a:picLocks noChangeArrowheads="1"/>
          </p:cNvPicPr>
          <p:nvPr/>
        </p:nvPicPr>
        <p:blipFill>
          <a:blip r:embed="rId8" cstate="print"/>
          <a:srcRect/>
          <a:stretch>
            <a:fillRect/>
          </a:stretch>
        </p:blipFill>
        <p:spPr bwMode="auto">
          <a:xfrm>
            <a:off x="3048000" y="2335213"/>
            <a:ext cx="762000" cy="685800"/>
          </a:xfrm>
          <a:prstGeom prst="rect">
            <a:avLst/>
          </a:prstGeom>
          <a:noFill/>
          <a:ln w="9525">
            <a:noFill/>
            <a:miter lim="800000"/>
            <a:headEnd/>
            <a:tailEnd/>
          </a:ln>
        </p:spPr>
      </p:pic>
      <p:sp>
        <p:nvSpPr>
          <p:cNvPr id="45" name="Text Box 60"/>
          <p:cNvSpPr txBox="1">
            <a:spLocks noChangeArrowheads="1"/>
          </p:cNvSpPr>
          <p:nvPr/>
        </p:nvSpPr>
        <p:spPr bwMode="auto">
          <a:xfrm>
            <a:off x="2895600" y="2474913"/>
            <a:ext cx="969963" cy="517525"/>
          </a:xfrm>
          <a:prstGeom prst="rect">
            <a:avLst/>
          </a:prstGeom>
          <a:noFill/>
          <a:ln w="9525">
            <a:noFill/>
            <a:miter lim="800000"/>
            <a:headEnd/>
            <a:tailEnd/>
          </a:ln>
        </p:spPr>
        <p:txBody>
          <a:bodyPr>
            <a:spAutoFit/>
          </a:bodyPr>
          <a:lstStyle/>
          <a:p>
            <a:pPr algn="ctr"/>
            <a:r>
              <a:rPr lang="es-ES" sz="1400" b="1"/>
              <a:t>Servidor proxy</a:t>
            </a:r>
          </a:p>
        </p:txBody>
      </p:sp>
      <p:sp>
        <p:nvSpPr>
          <p:cNvPr id="46" name="Text Box 61"/>
          <p:cNvSpPr txBox="1">
            <a:spLocks noChangeArrowheads="1"/>
          </p:cNvSpPr>
          <p:nvPr/>
        </p:nvSpPr>
        <p:spPr bwMode="auto">
          <a:xfrm>
            <a:off x="4419600" y="3478213"/>
            <a:ext cx="1600200" cy="581025"/>
          </a:xfrm>
          <a:prstGeom prst="rect">
            <a:avLst/>
          </a:prstGeom>
          <a:noFill/>
          <a:ln w="9525">
            <a:noFill/>
            <a:miter lim="800000"/>
            <a:headEnd/>
            <a:tailEnd/>
          </a:ln>
        </p:spPr>
        <p:txBody>
          <a:bodyPr>
            <a:spAutoFit/>
          </a:bodyPr>
          <a:lstStyle/>
          <a:p>
            <a:pPr algn="ctr"/>
            <a:r>
              <a:rPr lang="es-ES" b="1"/>
              <a:t>Anillo Gigabit Ethernet</a:t>
            </a:r>
          </a:p>
        </p:txBody>
      </p:sp>
      <p:grpSp>
        <p:nvGrpSpPr>
          <p:cNvPr id="47" name="Group 62"/>
          <p:cNvGrpSpPr>
            <a:grpSpLocks/>
          </p:cNvGrpSpPr>
          <p:nvPr/>
        </p:nvGrpSpPr>
        <p:grpSpPr bwMode="auto">
          <a:xfrm>
            <a:off x="7620000" y="2627313"/>
            <a:ext cx="723900" cy="457200"/>
            <a:chOff x="5040" y="1392"/>
            <a:chExt cx="456" cy="288"/>
          </a:xfrm>
        </p:grpSpPr>
        <p:pic>
          <p:nvPicPr>
            <p:cNvPr id="48" name="Picture 63"/>
            <p:cNvPicPr>
              <a:picLocks noChangeArrowheads="1"/>
            </p:cNvPicPr>
            <p:nvPr/>
          </p:nvPicPr>
          <p:blipFill>
            <a:blip r:embed="rId7" cstate="print"/>
            <a:srcRect/>
            <a:stretch>
              <a:fillRect/>
            </a:stretch>
          </p:blipFill>
          <p:spPr bwMode="auto">
            <a:xfrm>
              <a:off x="5040" y="1392"/>
              <a:ext cx="456" cy="288"/>
            </a:xfrm>
            <a:prstGeom prst="rect">
              <a:avLst/>
            </a:prstGeom>
            <a:noFill/>
            <a:ln w="9525">
              <a:noFill/>
              <a:miter lim="800000"/>
              <a:headEnd/>
              <a:tailEnd/>
            </a:ln>
          </p:spPr>
        </p:pic>
        <p:sp>
          <p:nvSpPr>
            <p:cNvPr id="49" name="Text Box 64"/>
            <p:cNvSpPr txBox="1">
              <a:spLocks noChangeArrowheads="1"/>
            </p:cNvSpPr>
            <p:nvPr/>
          </p:nvSpPr>
          <p:spPr bwMode="auto">
            <a:xfrm>
              <a:off x="5108" y="1436"/>
              <a:ext cx="346" cy="192"/>
            </a:xfrm>
            <a:prstGeom prst="rect">
              <a:avLst/>
            </a:prstGeom>
            <a:noFill/>
            <a:ln w="9525">
              <a:noFill/>
              <a:miter lim="800000"/>
              <a:headEnd/>
              <a:tailEnd/>
            </a:ln>
          </p:spPr>
          <p:txBody>
            <a:bodyPr wrap="none">
              <a:spAutoFit/>
            </a:bodyPr>
            <a:lstStyle/>
            <a:p>
              <a:pPr algn="ctr"/>
              <a:r>
                <a:rPr lang="es-ES" sz="1400" b="1"/>
                <a:t>HFC</a:t>
              </a:r>
            </a:p>
          </p:txBody>
        </p:sp>
      </p:grpSp>
      <p:grpSp>
        <p:nvGrpSpPr>
          <p:cNvPr id="50" name="Group 65"/>
          <p:cNvGrpSpPr>
            <a:grpSpLocks/>
          </p:cNvGrpSpPr>
          <p:nvPr/>
        </p:nvGrpSpPr>
        <p:grpSpPr bwMode="auto">
          <a:xfrm>
            <a:off x="3543300" y="5370513"/>
            <a:ext cx="723900" cy="457200"/>
            <a:chOff x="5040" y="1392"/>
            <a:chExt cx="456" cy="288"/>
          </a:xfrm>
        </p:grpSpPr>
        <p:pic>
          <p:nvPicPr>
            <p:cNvPr id="51" name="Picture 66"/>
            <p:cNvPicPr>
              <a:picLocks noChangeArrowheads="1"/>
            </p:cNvPicPr>
            <p:nvPr/>
          </p:nvPicPr>
          <p:blipFill>
            <a:blip r:embed="rId7" cstate="print"/>
            <a:srcRect/>
            <a:stretch>
              <a:fillRect/>
            </a:stretch>
          </p:blipFill>
          <p:spPr bwMode="auto">
            <a:xfrm>
              <a:off x="5040" y="1392"/>
              <a:ext cx="456" cy="288"/>
            </a:xfrm>
            <a:prstGeom prst="rect">
              <a:avLst/>
            </a:prstGeom>
            <a:noFill/>
            <a:ln w="9525">
              <a:noFill/>
              <a:miter lim="800000"/>
              <a:headEnd/>
              <a:tailEnd/>
            </a:ln>
          </p:spPr>
        </p:pic>
        <p:sp>
          <p:nvSpPr>
            <p:cNvPr id="52" name="Text Box 67"/>
            <p:cNvSpPr txBox="1">
              <a:spLocks noChangeArrowheads="1"/>
            </p:cNvSpPr>
            <p:nvPr/>
          </p:nvSpPr>
          <p:spPr bwMode="auto">
            <a:xfrm>
              <a:off x="5108" y="1436"/>
              <a:ext cx="346" cy="192"/>
            </a:xfrm>
            <a:prstGeom prst="rect">
              <a:avLst/>
            </a:prstGeom>
            <a:noFill/>
            <a:ln w="9525">
              <a:noFill/>
              <a:miter lim="800000"/>
              <a:headEnd/>
              <a:tailEnd/>
            </a:ln>
          </p:spPr>
          <p:txBody>
            <a:bodyPr wrap="none">
              <a:spAutoFit/>
            </a:bodyPr>
            <a:lstStyle/>
            <a:p>
              <a:pPr algn="ctr"/>
              <a:r>
                <a:rPr lang="es-ES" sz="1400" b="1"/>
                <a:t>HFC</a:t>
              </a:r>
            </a:p>
          </p:txBody>
        </p:sp>
      </p:grpSp>
      <p:grpSp>
        <p:nvGrpSpPr>
          <p:cNvPr id="53" name="Group 68"/>
          <p:cNvGrpSpPr>
            <a:grpSpLocks/>
          </p:cNvGrpSpPr>
          <p:nvPr/>
        </p:nvGrpSpPr>
        <p:grpSpPr bwMode="auto">
          <a:xfrm>
            <a:off x="3962400" y="1027113"/>
            <a:ext cx="723900" cy="457200"/>
            <a:chOff x="5040" y="1392"/>
            <a:chExt cx="456" cy="288"/>
          </a:xfrm>
        </p:grpSpPr>
        <p:pic>
          <p:nvPicPr>
            <p:cNvPr id="54" name="Picture 69"/>
            <p:cNvPicPr>
              <a:picLocks noChangeArrowheads="1"/>
            </p:cNvPicPr>
            <p:nvPr/>
          </p:nvPicPr>
          <p:blipFill>
            <a:blip r:embed="rId7" cstate="print"/>
            <a:srcRect/>
            <a:stretch>
              <a:fillRect/>
            </a:stretch>
          </p:blipFill>
          <p:spPr bwMode="auto">
            <a:xfrm>
              <a:off x="5040" y="1392"/>
              <a:ext cx="456" cy="288"/>
            </a:xfrm>
            <a:prstGeom prst="rect">
              <a:avLst/>
            </a:prstGeom>
            <a:noFill/>
            <a:ln w="9525">
              <a:noFill/>
              <a:miter lim="800000"/>
              <a:headEnd/>
              <a:tailEnd/>
            </a:ln>
          </p:spPr>
        </p:pic>
        <p:sp>
          <p:nvSpPr>
            <p:cNvPr id="55" name="Text Box 70"/>
            <p:cNvSpPr txBox="1">
              <a:spLocks noChangeArrowheads="1"/>
            </p:cNvSpPr>
            <p:nvPr/>
          </p:nvSpPr>
          <p:spPr bwMode="auto">
            <a:xfrm>
              <a:off x="5108" y="1436"/>
              <a:ext cx="346" cy="192"/>
            </a:xfrm>
            <a:prstGeom prst="rect">
              <a:avLst/>
            </a:prstGeom>
            <a:noFill/>
            <a:ln w="9525">
              <a:noFill/>
              <a:miter lim="800000"/>
              <a:headEnd/>
              <a:tailEnd/>
            </a:ln>
          </p:spPr>
          <p:txBody>
            <a:bodyPr wrap="none">
              <a:spAutoFit/>
            </a:bodyPr>
            <a:lstStyle/>
            <a:p>
              <a:pPr algn="ctr"/>
              <a:r>
                <a:rPr lang="es-ES" sz="1400" b="1"/>
                <a:t>HFC</a:t>
              </a:r>
            </a:p>
          </p:txBody>
        </p:sp>
      </p:grpSp>
      <p:sp>
        <p:nvSpPr>
          <p:cNvPr id="56" name="Oval 71"/>
          <p:cNvSpPr>
            <a:spLocks noChangeArrowheads="1"/>
          </p:cNvSpPr>
          <p:nvPr/>
        </p:nvSpPr>
        <p:spPr bwMode="auto">
          <a:xfrm>
            <a:off x="2590800" y="2093913"/>
            <a:ext cx="1676400" cy="3124200"/>
          </a:xfrm>
          <a:prstGeom prst="ellipse">
            <a:avLst/>
          </a:prstGeom>
          <a:noFill/>
          <a:ln w="9525">
            <a:solidFill>
              <a:schemeClr val="tx1"/>
            </a:solidFill>
            <a:prstDash val="dash"/>
            <a:round/>
            <a:headEnd/>
            <a:tailEnd/>
          </a:ln>
        </p:spPr>
        <p:txBody>
          <a:bodyPr wrap="none" anchor="ctr"/>
          <a:lstStyle/>
          <a:p>
            <a:endParaRPr lang="es-ES"/>
          </a:p>
        </p:txBody>
      </p:sp>
      <p:sp>
        <p:nvSpPr>
          <p:cNvPr id="57" name="Oval 72"/>
          <p:cNvSpPr>
            <a:spLocks noChangeArrowheads="1"/>
          </p:cNvSpPr>
          <p:nvPr/>
        </p:nvSpPr>
        <p:spPr bwMode="auto">
          <a:xfrm>
            <a:off x="4419600" y="4989513"/>
            <a:ext cx="1524000" cy="1295400"/>
          </a:xfrm>
          <a:prstGeom prst="ellipse">
            <a:avLst/>
          </a:prstGeom>
          <a:noFill/>
          <a:ln w="9525">
            <a:solidFill>
              <a:schemeClr val="tx1"/>
            </a:solidFill>
            <a:prstDash val="dash"/>
            <a:round/>
            <a:headEnd/>
            <a:tailEnd/>
          </a:ln>
        </p:spPr>
        <p:txBody>
          <a:bodyPr wrap="none" anchor="ctr"/>
          <a:lstStyle/>
          <a:p>
            <a:endParaRPr lang="es-ES"/>
          </a:p>
        </p:txBody>
      </p:sp>
      <p:sp>
        <p:nvSpPr>
          <p:cNvPr id="58" name="Oval 73"/>
          <p:cNvSpPr>
            <a:spLocks noChangeArrowheads="1"/>
          </p:cNvSpPr>
          <p:nvPr/>
        </p:nvSpPr>
        <p:spPr bwMode="auto">
          <a:xfrm>
            <a:off x="6172200" y="3236913"/>
            <a:ext cx="2133600" cy="1143000"/>
          </a:xfrm>
          <a:prstGeom prst="ellipse">
            <a:avLst/>
          </a:prstGeom>
          <a:noFill/>
          <a:ln w="9525">
            <a:solidFill>
              <a:schemeClr val="tx1"/>
            </a:solidFill>
            <a:prstDash val="dash"/>
            <a:round/>
            <a:headEnd/>
            <a:tailEnd/>
          </a:ln>
        </p:spPr>
        <p:txBody>
          <a:bodyPr wrap="none" anchor="ctr"/>
          <a:lstStyle/>
          <a:p>
            <a:endParaRPr lang="es-ES"/>
          </a:p>
        </p:txBody>
      </p:sp>
      <p:sp>
        <p:nvSpPr>
          <p:cNvPr id="59" name="Oval 74"/>
          <p:cNvSpPr>
            <a:spLocks noChangeArrowheads="1"/>
          </p:cNvSpPr>
          <p:nvPr/>
        </p:nvSpPr>
        <p:spPr bwMode="auto">
          <a:xfrm>
            <a:off x="4495800" y="1255713"/>
            <a:ext cx="1828800" cy="1524000"/>
          </a:xfrm>
          <a:prstGeom prst="ellipse">
            <a:avLst/>
          </a:prstGeom>
          <a:noFill/>
          <a:ln w="9525">
            <a:solidFill>
              <a:schemeClr val="tx1"/>
            </a:solidFill>
            <a:prstDash val="dash"/>
            <a:round/>
            <a:headEnd/>
            <a:tailEnd/>
          </a:ln>
        </p:spPr>
        <p:txBody>
          <a:bodyPr wrap="none" anchor="ctr"/>
          <a:lstStyle/>
          <a:p>
            <a:endParaRPr lang="es-ES"/>
          </a:p>
        </p:txBody>
      </p:sp>
      <p:sp>
        <p:nvSpPr>
          <p:cNvPr id="60" name="Text Box 75"/>
          <p:cNvSpPr txBox="1">
            <a:spLocks noChangeArrowheads="1"/>
          </p:cNvSpPr>
          <p:nvPr/>
        </p:nvSpPr>
        <p:spPr bwMode="auto">
          <a:xfrm>
            <a:off x="1460500" y="1357313"/>
            <a:ext cx="982663" cy="517525"/>
          </a:xfrm>
          <a:prstGeom prst="rect">
            <a:avLst/>
          </a:prstGeom>
          <a:noFill/>
          <a:ln w="9525">
            <a:noFill/>
            <a:miter lim="800000"/>
            <a:headEnd/>
            <a:tailEnd/>
          </a:ln>
        </p:spPr>
        <p:txBody>
          <a:bodyPr wrap="none">
            <a:spAutoFit/>
          </a:bodyPr>
          <a:lstStyle/>
          <a:p>
            <a:pPr algn="ctr"/>
            <a:r>
              <a:rPr lang="es-ES" sz="1400" b="1"/>
              <a:t>Cabecera</a:t>
            </a:r>
          </a:p>
          <a:p>
            <a:pPr algn="ctr"/>
            <a:r>
              <a:rPr lang="es-ES" sz="1400" b="1"/>
              <a:t>regional</a:t>
            </a:r>
          </a:p>
        </p:txBody>
      </p:sp>
      <p:sp>
        <p:nvSpPr>
          <p:cNvPr id="61" name="Text Box 76"/>
          <p:cNvSpPr txBox="1">
            <a:spLocks noChangeArrowheads="1"/>
          </p:cNvSpPr>
          <p:nvPr/>
        </p:nvSpPr>
        <p:spPr bwMode="auto">
          <a:xfrm>
            <a:off x="7337425" y="1614488"/>
            <a:ext cx="1081088" cy="517525"/>
          </a:xfrm>
          <a:prstGeom prst="rect">
            <a:avLst/>
          </a:prstGeom>
          <a:noFill/>
          <a:ln w="9525">
            <a:noFill/>
            <a:miter lim="800000"/>
            <a:headEnd/>
            <a:tailEnd/>
          </a:ln>
        </p:spPr>
        <p:txBody>
          <a:bodyPr wrap="none">
            <a:spAutoFit/>
          </a:bodyPr>
          <a:lstStyle/>
          <a:p>
            <a:pPr algn="ctr"/>
            <a:r>
              <a:rPr lang="es-ES" sz="1400" b="1"/>
              <a:t>Cabeceras</a:t>
            </a:r>
          </a:p>
          <a:p>
            <a:pPr algn="ctr"/>
            <a:r>
              <a:rPr lang="es-ES" sz="1400" b="1"/>
              <a:t>locales</a:t>
            </a:r>
          </a:p>
        </p:txBody>
      </p:sp>
      <p:sp>
        <p:nvSpPr>
          <p:cNvPr id="62" name="Line 77"/>
          <p:cNvSpPr>
            <a:spLocks noChangeShapeType="1"/>
          </p:cNvSpPr>
          <p:nvPr/>
        </p:nvSpPr>
        <p:spPr bwMode="auto">
          <a:xfrm flipH="1">
            <a:off x="7467600" y="2170113"/>
            <a:ext cx="152400" cy="609600"/>
          </a:xfrm>
          <a:prstGeom prst="line">
            <a:avLst/>
          </a:prstGeom>
          <a:noFill/>
          <a:ln w="9525">
            <a:solidFill>
              <a:schemeClr val="tx1"/>
            </a:solidFill>
            <a:round/>
            <a:headEnd/>
            <a:tailEnd type="triangle" w="med" len="med"/>
          </a:ln>
        </p:spPr>
        <p:txBody>
          <a:bodyPr/>
          <a:lstStyle/>
          <a:p>
            <a:endParaRPr lang="es-ES"/>
          </a:p>
        </p:txBody>
      </p:sp>
      <p:sp>
        <p:nvSpPr>
          <p:cNvPr id="63" name="Line 78"/>
          <p:cNvSpPr>
            <a:spLocks noChangeShapeType="1"/>
          </p:cNvSpPr>
          <p:nvPr/>
        </p:nvSpPr>
        <p:spPr bwMode="auto">
          <a:xfrm flipH="1">
            <a:off x="6553200" y="1941513"/>
            <a:ext cx="914400" cy="152400"/>
          </a:xfrm>
          <a:prstGeom prst="line">
            <a:avLst/>
          </a:prstGeom>
          <a:noFill/>
          <a:ln w="9525">
            <a:solidFill>
              <a:schemeClr val="tx1"/>
            </a:solidFill>
            <a:round/>
            <a:headEnd/>
            <a:tailEnd type="triangle" w="med" len="med"/>
          </a:ln>
        </p:spPr>
        <p:txBody>
          <a:bodyPr/>
          <a:lstStyle/>
          <a:p>
            <a:endParaRPr lang="es-ES"/>
          </a:p>
        </p:txBody>
      </p:sp>
      <p:sp>
        <p:nvSpPr>
          <p:cNvPr id="64" name="Line 79"/>
          <p:cNvSpPr>
            <a:spLocks noChangeShapeType="1"/>
          </p:cNvSpPr>
          <p:nvPr/>
        </p:nvSpPr>
        <p:spPr bwMode="auto">
          <a:xfrm>
            <a:off x="2362200" y="1789113"/>
            <a:ext cx="609600" cy="381000"/>
          </a:xfrm>
          <a:prstGeom prst="line">
            <a:avLst/>
          </a:prstGeom>
          <a:noFill/>
          <a:ln w="9525">
            <a:solidFill>
              <a:schemeClr val="tx1"/>
            </a:solidFill>
            <a:round/>
            <a:headEnd/>
            <a:tailEnd type="triangle" w="med" len="med"/>
          </a:ln>
        </p:spPr>
        <p:txBody>
          <a:bodyPr/>
          <a:lstStyle/>
          <a:p>
            <a:endParaRPr lang="es-ES"/>
          </a:p>
        </p:txBody>
      </p:sp>
      <p:sp>
        <p:nvSpPr>
          <p:cNvPr id="65" name="Line 80"/>
          <p:cNvSpPr>
            <a:spLocks noChangeShapeType="1"/>
          </p:cNvSpPr>
          <p:nvPr/>
        </p:nvSpPr>
        <p:spPr bwMode="auto">
          <a:xfrm>
            <a:off x="2209800" y="3008313"/>
            <a:ext cx="990600" cy="457200"/>
          </a:xfrm>
          <a:prstGeom prst="line">
            <a:avLst/>
          </a:prstGeom>
          <a:noFill/>
          <a:ln w="9525">
            <a:solidFill>
              <a:schemeClr val="tx1"/>
            </a:solidFill>
            <a:round/>
            <a:headEnd/>
            <a:tailEnd type="triangle" w="med" len="med"/>
          </a:ln>
        </p:spPr>
        <p:txBody>
          <a:bodyPr/>
          <a:lstStyle/>
          <a:p>
            <a:endParaRPr lang="es-ES"/>
          </a:p>
        </p:txBody>
      </p:sp>
      <p:sp>
        <p:nvSpPr>
          <p:cNvPr id="66" name="Text Box 81"/>
          <p:cNvSpPr txBox="1">
            <a:spLocks noChangeArrowheads="1"/>
          </p:cNvSpPr>
          <p:nvPr/>
        </p:nvSpPr>
        <p:spPr bwMode="auto">
          <a:xfrm>
            <a:off x="628650" y="2773363"/>
            <a:ext cx="1662113" cy="304800"/>
          </a:xfrm>
          <a:prstGeom prst="rect">
            <a:avLst/>
          </a:prstGeom>
          <a:noFill/>
          <a:ln w="9525">
            <a:noFill/>
            <a:miter lim="800000"/>
            <a:headEnd/>
            <a:tailEnd/>
          </a:ln>
        </p:spPr>
        <p:txBody>
          <a:bodyPr wrap="none">
            <a:spAutoFit/>
          </a:bodyPr>
          <a:lstStyle/>
          <a:p>
            <a:pPr algn="ctr"/>
            <a:r>
              <a:rPr lang="es-ES" sz="1400" b="1"/>
              <a:t>Routers con VoIP</a:t>
            </a:r>
          </a:p>
        </p:txBody>
      </p:sp>
      <p:sp>
        <p:nvSpPr>
          <p:cNvPr id="67" name="Text Box 85"/>
          <p:cNvSpPr txBox="1">
            <a:spLocks noChangeArrowheads="1"/>
          </p:cNvSpPr>
          <p:nvPr/>
        </p:nvSpPr>
        <p:spPr bwMode="auto">
          <a:xfrm>
            <a:off x="4800600" y="5014913"/>
            <a:ext cx="668338" cy="304800"/>
          </a:xfrm>
          <a:prstGeom prst="rect">
            <a:avLst/>
          </a:prstGeom>
          <a:noFill/>
          <a:ln w="9525">
            <a:noFill/>
            <a:miter lim="800000"/>
            <a:headEnd/>
            <a:tailEnd/>
          </a:ln>
        </p:spPr>
        <p:txBody>
          <a:bodyPr wrap="none">
            <a:spAutoFit/>
          </a:bodyPr>
          <a:lstStyle/>
          <a:p>
            <a:r>
              <a:rPr lang="es-ES_tradnl" sz="1400" b="1"/>
              <a:t>OSPF</a:t>
            </a:r>
            <a:endParaRPr lang="es-ES" sz="1400" b="1"/>
          </a:p>
        </p:txBody>
      </p:sp>
      <p:sp>
        <p:nvSpPr>
          <p:cNvPr id="68" name="Text Box 86"/>
          <p:cNvSpPr txBox="1">
            <a:spLocks noChangeArrowheads="1"/>
          </p:cNvSpPr>
          <p:nvPr/>
        </p:nvSpPr>
        <p:spPr bwMode="auto">
          <a:xfrm>
            <a:off x="6307138" y="3490913"/>
            <a:ext cx="668337" cy="304800"/>
          </a:xfrm>
          <a:prstGeom prst="rect">
            <a:avLst/>
          </a:prstGeom>
          <a:noFill/>
          <a:ln w="9525">
            <a:noFill/>
            <a:miter lim="800000"/>
            <a:headEnd/>
            <a:tailEnd/>
          </a:ln>
        </p:spPr>
        <p:txBody>
          <a:bodyPr wrap="none">
            <a:spAutoFit/>
          </a:bodyPr>
          <a:lstStyle/>
          <a:p>
            <a:r>
              <a:rPr lang="es-ES_tradnl" sz="1400" b="1"/>
              <a:t>OSPF</a:t>
            </a:r>
            <a:endParaRPr lang="es-ES" sz="1400" b="1"/>
          </a:p>
        </p:txBody>
      </p:sp>
      <p:sp>
        <p:nvSpPr>
          <p:cNvPr id="69" name="Text Box 87"/>
          <p:cNvSpPr txBox="1">
            <a:spLocks noChangeArrowheads="1"/>
          </p:cNvSpPr>
          <p:nvPr/>
        </p:nvSpPr>
        <p:spPr bwMode="auto">
          <a:xfrm>
            <a:off x="4783138" y="2119313"/>
            <a:ext cx="668337" cy="304800"/>
          </a:xfrm>
          <a:prstGeom prst="rect">
            <a:avLst/>
          </a:prstGeom>
          <a:noFill/>
          <a:ln w="9525">
            <a:noFill/>
            <a:miter lim="800000"/>
            <a:headEnd/>
            <a:tailEnd/>
          </a:ln>
        </p:spPr>
        <p:txBody>
          <a:bodyPr wrap="none">
            <a:spAutoFit/>
          </a:bodyPr>
          <a:lstStyle/>
          <a:p>
            <a:r>
              <a:rPr lang="es-ES_tradnl" sz="1400" b="1"/>
              <a:t>OSPF</a:t>
            </a:r>
            <a:endParaRPr lang="es-ES" sz="1400" b="1"/>
          </a:p>
        </p:txBody>
      </p:sp>
      <p:pic>
        <p:nvPicPr>
          <p:cNvPr id="70" name="Picture 88" descr="IP_TelephonyRouter"/>
          <p:cNvPicPr>
            <a:picLocks noChangeAspect="1" noChangeArrowheads="1"/>
          </p:cNvPicPr>
          <p:nvPr/>
        </p:nvPicPr>
        <p:blipFill>
          <a:blip r:embed="rId9" cstate="print"/>
          <a:srcRect/>
          <a:stretch>
            <a:fillRect/>
          </a:stretch>
        </p:blipFill>
        <p:spPr bwMode="auto">
          <a:xfrm>
            <a:off x="3200400" y="3389313"/>
            <a:ext cx="884238" cy="620712"/>
          </a:xfrm>
          <a:prstGeom prst="rect">
            <a:avLst/>
          </a:prstGeom>
          <a:noFill/>
          <a:ln w="9525">
            <a:noFill/>
            <a:miter lim="800000"/>
            <a:headEnd/>
            <a:tailEnd/>
          </a:ln>
        </p:spPr>
      </p:pic>
      <p:sp>
        <p:nvSpPr>
          <p:cNvPr id="71" name="Text Box 84"/>
          <p:cNvSpPr txBox="1">
            <a:spLocks noChangeArrowheads="1"/>
          </p:cNvSpPr>
          <p:nvPr/>
        </p:nvSpPr>
        <p:spPr bwMode="auto">
          <a:xfrm>
            <a:off x="3276600" y="3382963"/>
            <a:ext cx="668338" cy="304800"/>
          </a:xfrm>
          <a:prstGeom prst="rect">
            <a:avLst/>
          </a:prstGeom>
          <a:noFill/>
          <a:ln w="9525">
            <a:noFill/>
            <a:miter lim="800000"/>
            <a:headEnd/>
            <a:tailEnd/>
          </a:ln>
        </p:spPr>
        <p:txBody>
          <a:bodyPr wrap="none">
            <a:spAutoFit/>
          </a:bodyPr>
          <a:lstStyle/>
          <a:p>
            <a:r>
              <a:rPr lang="es-ES_tradnl" sz="1400" b="1"/>
              <a:t>OSPF</a:t>
            </a:r>
            <a:endParaRPr lang="es-ES" sz="1400" b="1"/>
          </a:p>
        </p:txBody>
      </p:sp>
    </p:spTree>
    <p:extLst>
      <p:ext uri="{BB962C8B-B14F-4D97-AF65-F5344CB8AC3E}">
        <p14:creationId xmlns:p14="http://schemas.microsoft.com/office/powerpoint/2010/main" val="2986459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kern="0" smtClean="0"/>
              <a:t>Velocidades de Ethernet</a:t>
            </a:r>
          </a:p>
        </p:txBody>
      </p:sp>
      <p:graphicFrame>
        <p:nvGraphicFramePr>
          <p:cNvPr id="4" name="Group 91"/>
          <p:cNvGraphicFramePr>
            <a:graphicFrameLocks/>
          </p:cNvGraphicFramePr>
          <p:nvPr/>
        </p:nvGraphicFramePr>
        <p:xfrm>
          <a:off x="1042988" y="1973263"/>
          <a:ext cx="6978650" cy="3043873"/>
        </p:xfrm>
        <a:graphic>
          <a:graphicData uri="http://schemas.openxmlformats.org/drawingml/2006/table">
            <a:tbl>
              <a:tblPr/>
              <a:tblGrid>
                <a:gridCol w="2305050"/>
                <a:gridCol w="1568450"/>
                <a:gridCol w="3105150"/>
              </a:tblGrid>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rPr>
                        <a:t>Velocidad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Apareció 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Nivel físico heredado de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 Mb/s compartidos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1981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De nada. Nuevo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 Mb/s conmut.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1992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De nada. Nuevo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100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FDDI (100 Mb/s)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 Gb/s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Fibre Channel (800 Mb/s)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 Gb/s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Basado en SDH (STM-64)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40 Gb/s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Basado en SDH (STM-192)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100 Gb/s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38276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69888" y="158750"/>
            <a:ext cx="83058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sz="3200" kern="0" smtClean="0">
                <a:latin typeface="Arial" charset="0"/>
              </a:rPr>
              <a:t>Algunos medios físicos de Ethernet</a:t>
            </a:r>
            <a:endParaRPr lang="es-ES" sz="3200" kern="0" smtClean="0">
              <a:latin typeface="Arial" charset="0"/>
            </a:endParaRPr>
          </a:p>
        </p:txBody>
      </p:sp>
      <p:graphicFrame>
        <p:nvGraphicFramePr>
          <p:cNvPr id="4" name="Group 87"/>
          <p:cNvGraphicFramePr>
            <a:graphicFrameLocks noGrp="1"/>
          </p:cNvGraphicFramePr>
          <p:nvPr/>
        </p:nvGraphicFramePr>
        <p:xfrm>
          <a:off x="571500" y="714375"/>
          <a:ext cx="8227241" cy="5489448"/>
        </p:xfrm>
        <a:graphic>
          <a:graphicData uri="http://schemas.openxmlformats.org/drawingml/2006/table">
            <a:tbl>
              <a:tblPr/>
              <a:tblGrid>
                <a:gridCol w="1628839"/>
                <a:gridCol w="1654493"/>
                <a:gridCol w="1665605"/>
                <a:gridCol w="1068705"/>
                <a:gridCol w="797994"/>
                <a:gridCol w="1411605"/>
              </a:tblGrid>
              <a:tr h="250825">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Velocidad (Mb/s)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Medio</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Cable</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Distancia</a:t>
                      </a:r>
                      <a:endParaRPr kumimoji="0" lang="es-E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Costo</a:t>
                      </a:r>
                      <a:endParaRPr kumimoji="0" lang="es-E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Fecha </a:t>
                      </a:r>
                      <a:r>
                        <a:rPr kumimoji="0" lang="es-ES" sz="1400" b="1" i="0" u="none" strike="noStrike" cap="none" normalizeH="0" baseline="0" dirty="0" err="1" smtClean="0">
                          <a:ln>
                            <a:noFill/>
                          </a:ln>
                          <a:solidFill>
                            <a:schemeClr val="tx1"/>
                          </a:solidFill>
                          <a:effectLst/>
                          <a:latin typeface="Arial" charset="0"/>
                        </a:rPr>
                        <a:t>estand</a:t>
                      </a:r>
                      <a:r>
                        <a:rPr kumimoji="0" lang="es-ES" sz="14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(1BASE5)</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UTP-2</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500m</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Bajo</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100">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(10BASE5)</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(10BROAD36)</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(10BASE2)</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10BASE-F</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10BASE-T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err="1" smtClean="0">
                          <a:ln>
                            <a:noFill/>
                          </a:ln>
                          <a:solidFill>
                            <a:schemeClr val="tx1"/>
                          </a:solidFill>
                          <a:effectLst/>
                          <a:latin typeface="Arial" charset="0"/>
                        </a:rPr>
                        <a:t>Coax</a:t>
                      </a:r>
                      <a:r>
                        <a:rPr kumimoji="0" lang="es-ES_tradnl" sz="1400" b="0" i="0" u="none" strike="noStrike" cap="none" normalizeH="0" baseline="0" dirty="0" smtClean="0">
                          <a:ln>
                            <a:noFill/>
                          </a:ln>
                          <a:solidFill>
                            <a:schemeClr val="tx1"/>
                          </a:solidFill>
                          <a:effectLst/>
                          <a:latin typeface="Arial" charset="0"/>
                        </a:rPr>
                        <a:t> RG8 50 </a:t>
                      </a:r>
                      <a:r>
                        <a:rPr kumimoji="0" lang="el-GR" sz="1400" b="0" i="0" u="none" strike="noStrike" cap="none" normalizeH="0" baseline="0" dirty="0" smtClean="0">
                          <a:ln>
                            <a:noFill/>
                          </a:ln>
                          <a:solidFill>
                            <a:schemeClr val="tx1"/>
                          </a:solidFill>
                          <a:effectLst/>
                          <a:latin typeface="Arial" charset="0"/>
                          <a:cs typeface="Arial" charset="0"/>
                        </a:rPr>
                        <a:t>Ω</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Coaxial 75 </a:t>
                      </a:r>
                      <a:r>
                        <a:rPr kumimoji="0" lang="el-GR" sz="1400" b="0" i="0" u="none" strike="noStrike" cap="none" normalizeH="0" baseline="0" dirty="0" smtClean="0">
                          <a:ln>
                            <a:noFill/>
                          </a:ln>
                          <a:solidFill>
                            <a:schemeClr val="tx1"/>
                          </a:solidFill>
                          <a:effectLst/>
                          <a:latin typeface="Arial" charset="0"/>
                          <a:cs typeface="Arial" charset="0"/>
                        </a:rPr>
                        <a:t>Ω</a:t>
                      </a:r>
                      <a:endParaRPr kumimoji="0" lang="es-ES" sz="1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err="1" smtClean="0">
                          <a:ln>
                            <a:noFill/>
                          </a:ln>
                          <a:solidFill>
                            <a:schemeClr val="tx1"/>
                          </a:solidFill>
                          <a:effectLst/>
                          <a:latin typeface="Arial" charset="0"/>
                        </a:rPr>
                        <a:t>Coax</a:t>
                      </a:r>
                      <a:r>
                        <a:rPr kumimoji="0" lang="es-ES_tradnl" sz="1400" b="0" i="0" u="none" strike="noStrike" cap="none" normalizeH="0" baseline="0" dirty="0" smtClean="0">
                          <a:ln>
                            <a:noFill/>
                          </a:ln>
                          <a:solidFill>
                            <a:schemeClr val="tx1"/>
                          </a:solidFill>
                          <a:effectLst/>
                          <a:latin typeface="Arial" charset="0"/>
                        </a:rPr>
                        <a:t> RG58 50 </a:t>
                      </a:r>
                      <a:r>
                        <a:rPr kumimoji="0" lang="el-GR" sz="1400" b="0" i="0" u="none" strike="noStrike" cap="none" normalizeH="0" baseline="0" dirty="0" smtClean="0">
                          <a:ln>
                            <a:noFill/>
                          </a:ln>
                          <a:solidFill>
                            <a:schemeClr val="tx1"/>
                          </a:solidFill>
                          <a:effectLst/>
                          <a:latin typeface="Arial" charset="0"/>
                          <a:cs typeface="Arial" charset="0"/>
                        </a:rPr>
                        <a:t>Ω</a:t>
                      </a:r>
                      <a:endParaRPr kumimoji="0" lang="es-ES_tradnl"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F.O. </a:t>
                      </a:r>
                      <a:r>
                        <a:rPr kumimoji="0" lang="es-ES_tradnl" sz="1400" b="0" i="0" u="none" strike="noStrike" cap="none" normalizeH="0" baseline="0" dirty="0" err="1" smtClean="0">
                          <a:ln>
                            <a:noFill/>
                          </a:ln>
                          <a:solidFill>
                            <a:schemeClr val="tx1"/>
                          </a:solidFill>
                          <a:effectLst/>
                          <a:latin typeface="Arial" charset="0"/>
                        </a:rPr>
                        <a:t>multimodo</a:t>
                      </a:r>
                      <a:endParaRPr kumimoji="0" lang="es-ES_tradnl"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UTP-3/5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500 m</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3,6 Km</a:t>
                      </a:r>
                      <a:endParaRPr kumimoji="0" lang="es-E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185 m</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2 Km</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100/150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Bajo</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Alto</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Bajo</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_tradnl" sz="1400" b="0" i="0" u="none" strike="noStrike" cap="none" normalizeH="0" baseline="0" dirty="0" smtClean="0">
                          <a:ln>
                            <a:noFill/>
                          </a:ln>
                          <a:solidFill>
                            <a:schemeClr val="tx1"/>
                          </a:solidFill>
                          <a:effectLst/>
                          <a:latin typeface="Arial" charset="0"/>
                        </a:rPr>
                        <a:t>Medio</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Bajo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1983</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1985</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1985</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1987</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100BASE-TX</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100BASE-FX</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UTP-5</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F.O. </a:t>
                      </a:r>
                      <a:r>
                        <a:rPr kumimoji="0" lang="es-ES_tradnl" sz="1400" b="0" i="0" u="none" strike="noStrike" cap="none" normalizeH="0" baseline="0" dirty="0" err="1" smtClean="0">
                          <a:ln>
                            <a:noFill/>
                          </a:ln>
                          <a:solidFill>
                            <a:schemeClr val="tx1"/>
                          </a:solidFill>
                          <a:effectLst/>
                          <a:latin typeface="Arial" charset="0"/>
                        </a:rPr>
                        <a:t>multimodo</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100 m</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 Km</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Bajo</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Alto</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1995</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1000BASE-SX</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1000BASE-LX</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1000BASE-T</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F.O. </a:t>
                      </a:r>
                      <a:r>
                        <a:rPr kumimoji="0" lang="es-ES_tradnl" sz="1400" b="0" i="0" u="none" strike="noStrike" cap="none" normalizeH="0" baseline="0" dirty="0" err="1" smtClean="0">
                          <a:ln>
                            <a:noFill/>
                          </a:ln>
                          <a:solidFill>
                            <a:schemeClr val="tx1"/>
                          </a:solidFill>
                          <a:effectLst/>
                          <a:latin typeface="Arial" charset="0"/>
                        </a:rPr>
                        <a:t>multimodo</a:t>
                      </a:r>
                      <a:endParaRPr kumimoji="0" lang="es-ES_tradnl"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F.O. </a:t>
                      </a:r>
                      <a:r>
                        <a:rPr kumimoji="0" lang="es-ES_tradnl" sz="1400" b="0" i="0" u="none" strike="noStrike" cap="none" normalizeH="0" baseline="0" dirty="0" err="1" smtClean="0">
                          <a:ln>
                            <a:noFill/>
                          </a:ln>
                          <a:solidFill>
                            <a:schemeClr val="tx1"/>
                          </a:solidFill>
                          <a:effectLst/>
                          <a:latin typeface="Arial" charset="0"/>
                        </a:rPr>
                        <a:t>monomodo</a:t>
                      </a:r>
                      <a:endParaRPr kumimoji="0" lang="es-ES_tradnl"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sym typeface="Symbol" pitchFamily="18" charset="2"/>
                        </a:rPr>
                        <a:t>UTP-5e</a:t>
                      </a:r>
                      <a:endParaRPr kumimoji="0" lang="es-ES" sz="1400" b="0" i="0" u="none" strike="noStrike" cap="none" normalizeH="0" baseline="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500 m</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5 Km</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100 m</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Medio</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Alto</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charset="0"/>
                        </a:rPr>
                        <a:t>medio</a:t>
                      </a:r>
                      <a:endParaRPr kumimoji="0" lang="es-E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1998</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1998</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10GBASE-LR</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10GBASE-ER</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10GBASE-CX4</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10GBASE-T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sym typeface="Symbol" pitchFamily="18" charset="2"/>
                        </a:rPr>
                        <a:t>F.O. </a:t>
                      </a:r>
                      <a:r>
                        <a:rPr kumimoji="0" lang="es-ES" sz="1400" b="0" i="0" u="none" strike="noStrike" cap="none" normalizeH="0" baseline="0" dirty="0" err="1" smtClean="0">
                          <a:ln>
                            <a:noFill/>
                          </a:ln>
                          <a:solidFill>
                            <a:schemeClr val="tx1"/>
                          </a:solidFill>
                          <a:effectLst/>
                          <a:latin typeface="Arial" charset="0"/>
                          <a:sym typeface="Symbol" pitchFamily="18" charset="2"/>
                        </a:rPr>
                        <a:t>monomodo</a:t>
                      </a:r>
                      <a:endParaRPr kumimoji="0" lang="es-ES" sz="1400" b="0" i="0" u="none" strike="noStrike" cap="none" normalizeH="0" baseline="0" dirty="0" smtClean="0">
                        <a:ln>
                          <a:noFill/>
                        </a:ln>
                        <a:solidFill>
                          <a:schemeClr val="tx1"/>
                        </a:solidFill>
                        <a:effectLst/>
                        <a:latin typeface="Arial" charset="0"/>
                        <a:sym typeface="Symbol" pitchFamily="18" charset="2"/>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sym typeface="Symbol" pitchFamily="18" charset="2"/>
                        </a:rPr>
                        <a:t>F.O. </a:t>
                      </a:r>
                      <a:r>
                        <a:rPr kumimoji="0" lang="es-ES" sz="1400" b="0" i="0" u="none" strike="noStrike" cap="none" normalizeH="0" baseline="0" dirty="0" err="1" smtClean="0">
                          <a:ln>
                            <a:noFill/>
                          </a:ln>
                          <a:solidFill>
                            <a:schemeClr val="tx1"/>
                          </a:solidFill>
                          <a:effectLst/>
                          <a:latin typeface="Arial" charset="0"/>
                          <a:sym typeface="Symbol" pitchFamily="18" charset="2"/>
                        </a:rPr>
                        <a:t>monomodo</a:t>
                      </a:r>
                      <a:endParaRPr kumimoji="0" lang="es-ES" sz="1400" b="0" i="0" u="none" strike="noStrike" cap="none" normalizeH="0" baseline="0" dirty="0" smtClean="0">
                        <a:ln>
                          <a:noFill/>
                        </a:ln>
                        <a:solidFill>
                          <a:schemeClr val="tx1"/>
                        </a:solidFill>
                        <a:effectLst/>
                        <a:latin typeface="Arial" charset="0"/>
                        <a:sym typeface="Symbol" pitchFamily="18" charset="2"/>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err="1" smtClean="0">
                          <a:ln>
                            <a:noFill/>
                          </a:ln>
                          <a:solidFill>
                            <a:schemeClr val="tx1"/>
                          </a:solidFill>
                          <a:effectLst/>
                          <a:latin typeface="Arial" charset="0"/>
                          <a:sym typeface="Symbol" pitchFamily="18" charset="2"/>
                        </a:rPr>
                        <a:t>Coax</a:t>
                      </a:r>
                      <a:r>
                        <a:rPr kumimoji="0" lang="es-ES" sz="1400" b="0" i="0" u="none" strike="noStrike" cap="none" normalizeH="0" baseline="0" dirty="0" smtClean="0">
                          <a:ln>
                            <a:noFill/>
                          </a:ln>
                          <a:solidFill>
                            <a:schemeClr val="tx1"/>
                          </a:solidFill>
                          <a:effectLst/>
                          <a:latin typeface="Arial" charset="0"/>
                          <a:sym typeface="Symbol" pitchFamily="18" charset="2"/>
                        </a:rPr>
                        <a:t> 4 pares</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sym typeface="Symbol" pitchFamily="18" charset="2"/>
                        </a:rPr>
                        <a:t>UTP-6/6a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 Km</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40 Km</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15 m</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55/100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Alto</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Muy Bajo</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Alto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2002</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2002</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2004</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2006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40000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40GBASE-LR4</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40GBASE-CR4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sym typeface="Symbol" pitchFamily="18" charset="2"/>
                        </a:rPr>
                        <a:t>F.O. </a:t>
                      </a:r>
                      <a:r>
                        <a:rPr kumimoji="0" lang="es-ES" sz="1400" b="0" i="0" u="none" strike="noStrike" cap="none" normalizeH="0" baseline="0" dirty="0" err="1" smtClean="0">
                          <a:ln>
                            <a:noFill/>
                          </a:ln>
                          <a:solidFill>
                            <a:schemeClr val="tx1"/>
                          </a:solidFill>
                          <a:effectLst/>
                          <a:latin typeface="Arial" charset="0"/>
                          <a:sym typeface="Symbol" pitchFamily="18" charset="2"/>
                        </a:rPr>
                        <a:t>monomodo</a:t>
                      </a:r>
                      <a:endParaRPr kumimoji="0" lang="es-ES" sz="1400" b="0" i="0" u="none" strike="noStrike" cap="none" normalizeH="0" baseline="0" dirty="0" smtClean="0">
                        <a:ln>
                          <a:noFill/>
                        </a:ln>
                        <a:solidFill>
                          <a:schemeClr val="tx1"/>
                        </a:solidFill>
                        <a:effectLst/>
                        <a:latin typeface="Arial" charset="0"/>
                        <a:sym typeface="Symbol" pitchFamily="18" charset="2"/>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sym typeface="Symbol" pitchFamily="18" charset="2"/>
                        </a:rPr>
                        <a:t>Cobre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10 Km</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N.D.</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2010 (</a:t>
                      </a:r>
                      <a:r>
                        <a:rPr kumimoji="0" lang="es-ES" sz="1400" b="0" i="0" u="none" strike="noStrike" cap="none" normalizeH="0" baseline="0" dirty="0" err="1" smtClean="0">
                          <a:ln>
                            <a:noFill/>
                          </a:ln>
                          <a:solidFill>
                            <a:schemeClr val="tx1"/>
                          </a:solidFill>
                          <a:effectLst/>
                          <a:latin typeface="Arial" charset="0"/>
                        </a:rPr>
                        <a:t>est</a:t>
                      </a:r>
                      <a:r>
                        <a:rPr kumimoji="0" lang="es-E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100GBASE-LR4</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100GBASE-ER4</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100GBASE-CR10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sym typeface="Symbol" pitchFamily="18" charset="2"/>
                        </a:rPr>
                        <a:t>F.O. </a:t>
                      </a:r>
                      <a:r>
                        <a:rPr kumimoji="0" lang="es-ES" sz="1400" b="0" i="0" u="none" strike="noStrike" cap="none" normalizeH="0" baseline="0" dirty="0" err="1" smtClean="0">
                          <a:ln>
                            <a:noFill/>
                          </a:ln>
                          <a:solidFill>
                            <a:schemeClr val="tx1"/>
                          </a:solidFill>
                          <a:effectLst/>
                          <a:latin typeface="Arial" charset="0"/>
                          <a:sym typeface="Symbol" pitchFamily="18" charset="2"/>
                        </a:rPr>
                        <a:t>monomodo</a:t>
                      </a:r>
                      <a:endParaRPr kumimoji="0" lang="es-ES" sz="1400" b="0" i="0" u="none" strike="noStrike" cap="none" normalizeH="0" baseline="0" dirty="0" smtClean="0">
                        <a:ln>
                          <a:noFill/>
                        </a:ln>
                        <a:solidFill>
                          <a:schemeClr val="tx1"/>
                        </a:solidFill>
                        <a:effectLst/>
                        <a:latin typeface="Arial" charset="0"/>
                        <a:sym typeface="Symbol" pitchFamily="18" charset="2"/>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sym typeface="Symbol" pitchFamily="18" charset="2"/>
                        </a:rPr>
                        <a:t>F.O. </a:t>
                      </a:r>
                      <a:r>
                        <a:rPr kumimoji="0" lang="es-ES" sz="1400" b="0" i="0" u="none" strike="noStrike" cap="none" normalizeH="0" baseline="0" dirty="0" err="1" smtClean="0">
                          <a:ln>
                            <a:noFill/>
                          </a:ln>
                          <a:solidFill>
                            <a:schemeClr val="tx1"/>
                          </a:solidFill>
                          <a:effectLst/>
                          <a:latin typeface="Arial" charset="0"/>
                          <a:sym typeface="Symbol" pitchFamily="18" charset="2"/>
                        </a:rPr>
                        <a:t>monomodo</a:t>
                      </a:r>
                      <a:endParaRPr kumimoji="0" lang="es-ES" sz="1400" b="0" i="0" u="none" strike="noStrike" cap="none" normalizeH="0" baseline="0" dirty="0" smtClean="0">
                        <a:ln>
                          <a:noFill/>
                        </a:ln>
                        <a:solidFill>
                          <a:schemeClr val="tx1"/>
                        </a:solidFill>
                        <a:effectLst/>
                        <a:latin typeface="Arial" charset="0"/>
                        <a:sym typeface="Symbol" pitchFamily="18" charset="2"/>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sym typeface="Symbol" pitchFamily="18" charset="2"/>
                        </a:rPr>
                        <a:t>Cobre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10 Km</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40 Km</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10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N.D.</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N.D.</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2010 (</a:t>
                      </a:r>
                      <a:r>
                        <a:rPr kumimoji="0" lang="es-ES" sz="1400" b="0" i="0" u="none" strike="noStrike" cap="none" normalizeH="0" baseline="0" dirty="0" err="1" smtClean="0">
                          <a:ln>
                            <a:noFill/>
                          </a:ln>
                          <a:solidFill>
                            <a:schemeClr val="tx1"/>
                          </a:solidFill>
                          <a:effectLst/>
                          <a:latin typeface="Arial" charset="0"/>
                        </a:rPr>
                        <a:t>est</a:t>
                      </a:r>
                      <a:r>
                        <a:rPr kumimoji="0" lang="es-ES" sz="14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s-ES" sz="1400" b="0" i="0" u="none" strike="noStrike" cap="none" normalizeH="0" baseline="0" dirty="0" smtClean="0">
                          <a:ln>
                            <a:noFill/>
                          </a:ln>
                          <a:solidFill>
                            <a:schemeClr val="tx1"/>
                          </a:solidFill>
                          <a:effectLst/>
                          <a:latin typeface="Arial" charset="0"/>
                        </a:rPr>
                        <a:t>2010 (</a:t>
                      </a:r>
                      <a:r>
                        <a:rPr kumimoji="0" lang="es-ES" sz="1400" b="0" i="0" u="none" strike="noStrike" cap="none" normalizeH="0" baseline="0" dirty="0" err="1" smtClean="0">
                          <a:ln>
                            <a:noFill/>
                          </a:ln>
                          <a:solidFill>
                            <a:schemeClr val="tx1"/>
                          </a:solidFill>
                          <a:effectLst/>
                          <a:latin typeface="Arial" charset="0"/>
                        </a:rPr>
                        <a:t>est</a:t>
                      </a:r>
                      <a:r>
                        <a:rPr kumimoji="0" lang="es-E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29822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kern="0" smtClean="0"/>
              <a:t>Sumario</a:t>
            </a:r>
            <a:endParaRPr lang="es-ES" kern="0" smtClean="0"/>
          </a:p>
        </p:txBody>
      </p:sp>
      <p:sp>
        <p:nvSpPr>
          <p:cNvPr id="4" name="Rectangle 3"/>
          <p:cNvSpPr txBox="1">
            <a:spLocks noChangeArrowheads="1"/>
          </p:cNvSpPr>
          <p:nvPr/>
        </p:nvSpPr>
        <p:spPr>
          <a:xfrm>
            <a:off x="685800" y="1981200"/>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s-ES_tradnl" kern="0" smtClean="0"/>
              <a:t>Crecimiento de Ethernet</a:t>
            </a:r>
          </a:p>
          <a:p>
            <a:pPr eaLnBrk="1" hangingPunct="1"/>
            <a:r>
              <a:rPr lang="es-ES_tradnl" b="1" kern="0" smtClean="0">
                <a:solidFill>
                  <a:srgbClr val="FF0000"/>
                </a:solidFill>
              </a:rPr>
              <a:t>Cableado de cobre</a:t>
            </a:r>
          </a:p>
          <a:p>
            <a:pPr eaLnBrk="1" hangingPunct="1"/>
            <a:r>
              <a:rPr lang="es-ES_tradnl" kern="0" smtClean="0"/>
              <a:t>Codificación de datos</a:t>
            </a:r>
          </a:p>
          <a:p>
            <a:pPr eaLnBrk="1" hangingPunct="1"/>
            <a:r>
              <a:rPr lang="es-ES_tradnl" kern="0" smtClean="0"/>
              <a:t>Conmutación de alto rendimiento</a:t>
            </a:r>
          </a:p>
          <a:p>
            <a:pPr eaLnBrk="1" hangingPunct="1"/>
            <a:r>
              <a:rPr lang="es-ES_tradnl" kern="0" smtClean="0"/>
              <a:t>Ethernet en la MAN</a:t>
            </a:r>
            <a:endParaRPr lang="es-ES" kern="0" dirty="0" smtClean="0"/>
          </a:p>
        </p:txBody>
      </p:sp>
    </p:spTree>
    <p:extLst>
      <p:ext uri="{BB962C8B-B14F-4D97-AF65-F5344CB8AC3E}">
        <p14:creationId xmlns:p14="http://schemas.microsoft.com/office/powerpoint/2010/main" val="4053687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2514600" y="1219200"/>
            <a:ext cx="3657600" cy="3402013"/>
          </a:xfrm>
          <a:prstGeom prst="rect">
            <a:avLst/>
          </a:prstGeom>
          <a:noFill/>
          <a:ln w="12700">
            <a:noFill/>
            <a:miter lim="800000"/>
            <a:headEnd/>
            <a:tailEnd/>
          </a:ln>
        </p:spPr>
      </p:pic>
      <p:sp>
        <p:nvSpPr>
          <p:cNvPr id="4" name="Text Box 3"/>
          <p:cNvSpPr txBox="1">
            <a:spLocks noChangeArrowheads="1"/>
          </p:cNvSpPr>
          <p:nvPr/>
        </p:nvSpPr>
        <p:spPr bwMode="auto">
          <a:xfrm>
            <a:off x="1109663" y="5105400"/>
            <a:ext cx="6510337" cy="457200"/>
          </a:xfrm>
          <a:prstGeom prst="rect">
            <a:avLst/>
          </a:prstGeom>
          <a:noFill/>
          <a:ln w="12700">
            <a:noFill/>
            <a:miter lim="800000"/>
            <a:headEnd/>
            <a:tailEnd/>
          </a:ln>
        </p:spPr>
        <p:txBody>
          <a:bodyPr wrap="none">
            <a:spAutoFit/>
          </a:bodyPr>
          <a:lstStyle/>
          <a:p>
            <a:pPr eaLnBrk="0" hangingPunct="0"/>
            <a:r>
              <a:rPr lang="es-ES_tradnl" sz="2400">
                <a:latin typeface="Times New Roman" pitchFamily="18" charset="0"/>
              </a:rPr>
              <a:t>Vista transversal de un cable UTP-5 de cuatro pares</a:t>
            </a:r>
            <a:endParaRPr lang="es-ES" sz="2400">
              <a:latin typeface="Times New Roman" pitchFamily="18" charset="0"/>
            </a:endParaRPr>
          </a:p>
        </p:txBody>
      </p:sp>
      <p:sp>
        <p:nvSpPr>
          <p:cNvPr id="5" name="Line 4"/>
          <p:cNvSpPr>
            <a:spLocks noChangeShapeType="1"/>
          </p:cNvSpPr>
          <p:nvPr/>
        </p:nvSpPr>
        <p:spPr bwMode="auto">
          <a:xfrm flipH="1">
            <a:off x="5410200" y="2514600"/>
            <a:ext cx="990600" cy="457200"/>
          </a:xfrm>
          <a:prstGeom prst="line">
            <a:avLst/>
          </a:prstGeom>
          <a:noFill/>
          <a:ln w="12700">
            <a:solidFill>
              <a:schemeClr val="tx1"/>
            </a:solidFill>
            <a:round/>
            <a:headEnd/>
            <a:tailEnd type="triangle" w="med" len="med"/>
          </a:ln>
        </p:spPr>
        <p:txBody>
          <a:bodyPr/>
          <a:lstStyle/>
          <a:p>
            <a:endParaRPr lang="es-ES"/>
          </a:p>
        </p:txBody>
      </p:sp>
      <p:sp>
        <p:nvSpPr>
          <p:cNvPr id="6" name="Text Box 5"/>
          <p:cNvSpPr txBox="1">
            <a:spLocks noChangeArrowheads="1"/>
          </p:cNvSpPr>
          <p:nvPr/>
        </p:nvSpPr>
        <p:spPr bwMode="auto">
          <a:xfrm>
            <a:off x="6400800" y="2133600"/>
            <a:ext cx="2566988" cy="1006475"/>
          </a:xfrm>
          <a:prstGeom prst="rect">
            <a:avLst/>
          </a:prstGeom>
          <a:noFill/>
          <a:ln w="12700">
            <a:noFill/>
            <a:miter lim="800000"/>
            <a:headEnd/>
            <a:tailEnd/>
          </a:ln>
        </p:spPr>
        <p:txBody>
          <a:bodyPr wrap="none">
            <a:spAutoFit/>
          </a:bodyPr>
          <a:lstStyle/>
          <a:p>
            <a:pPr eaLnBrk="0" hangingPunct="0"/>
            <a:r>
              <a:rPr lang="es-ES_tradnl" sz="2000">
                <a:latin typeface="Times New Roman" pitchFamily="18" charset="0"/>
              </a:rPr>
              <a:t>Alambre de cobre. </a:t>
            </a:r>
          </a:p>
          <a:p>
            <a:pPr eaLnBrk="0" hangingPunct="0"/>
            <a:r>
              <a:rPr lang="es-ES_tradnl" sz="2000">
                <a:latin typeface="Times New Roman" pitchFamily="18" charset="0"/>
              </a:rPr>
              <a:t>Normalmente AWG 24</a:t>
            </a:r>
          </a:p>
          <a:p>
            <a:pPr eaLnBrk="0" hangingPunct="0"/>
            <a:r>
              <a:rPr lang="es-ES_tradnl" sz="2000">
                <a:latin typeface="Times New Roman" pitchFamily="18" charset="0"/>
              </a:rPr>
              <a:t>(</a:t>
            </a:r>
            <a:r>
              <a:rPr lang="es-ES_tradnl" sz="2000">
                <a:latin typeface="Times New Roman" pitchFamily="18" charset="0"/>
                <a:sym typeface="Symbol" pitchFamily="18" charset="2"/>
              </a:rPr>
              <a:t> </a:t>
            </a:r>
            <a:r>
              <a:rPr lang="es-ES_tradnl" sz="2000">
                <a:latin typeface="Times New Roman" pitchFamily="18" charset="0"/>
              </a:rPr>
              <a:t>0,51 mm)</a:t>
            </a:r>
            <a:endParaRPr lang="es-ES" sz="2000">
              <a:latin typeface="Times New Roman" pitchFamily="18" charset="0"/>
            </a:endParaRPr>
          </a:p>
        </p:txBody>
      </p:sp>
      <p:sp>
        <p:nvSpPr>
          <p:cNvPr id="7" name="Line 6"/>
          <p:cNvSpPr>
            <a:spLocks noChangeShapeType="1"/>
          </p:cNvSpPr>
          <p:nvPr/>
        </p:nvSpPr>
        <p:spPr bwMode="auto">
          <a:xfrm>
            <a:off x="2590800" y="1600200"/>
            <a:ext cx="914400" cy="457200"/>
          </a:xfrm>
          <a:prstGeom prst="line">
            <a:avLst/>
          </a:prstGeom>
          <a:noFill/>
          <a:ln w="12700">
            <a:solidFill>
              <a:schemeClr val="tx1"/>
            </a:solidFill>
            <a:round/>
            <a:headEnd/>
            <a:tailEnd type="triangle" w="med" len="med"/>
          </a:ln>
        </p:spPr>
        <p:txBody>
          <a:bodyPr/>
          <a:lstStyle/>
          <a:p>
            <a:endParaRPr lang="es-ES"/>
          </a:p>
        </p:txBody>
      </p:sp>
      <p:sp>
        <p:nvSpPr>
          <p:cNvPr id="8" name="Text Box 7"/>
          <p:cNvSpPr txBox="1">
            <a:spLocks noChangeArrowheads="1"/>
          </p:cNvSpPr>
          <p:nvPr/>
        </p:nvSpPr>
        <p:spPr bwMode="auto">
          <a:xfrm>
            <a:off x="762000" y="1143000"/>
            <a:ext cx="2143125" cy="701675"/>
          </a:xfrm>
          <a:prstGeom prst="rect">
            <a:avLst/>
          </a:prstGeom>
          <a:noFill/>
          <a:ln w="12700">
            <a:noFill/>
            <a:miter lim="800000"/>
            <a:headEnd/>
            <a:tailEnd/>
          </a:ln>
        </p:spPr>
        <p:txBody>
          <a:bodyPr wrap="none">
            <a:spAutoFit/>
          </a:bodyPr>
          <a:lstStyle/>
          <a:p>
            <a:pPr eaLnBrk="0" hangingPunct="0"/>
            <a:r>
              <a:rPr lang="es-ES_tradnl" sz="2000">
                <a:latin typeface="Times New Roman" pitchFamily="18" charset="0"/>
              </a:rPr>
              <a:t>Cubierta hecha con</a:t>
            </a:r>
          </a:p>
          <a:p>
            <a:pPr eaLnBrk="0" hangingPunct="0"/>
            <a:r>
              <a:rPr lang="es-ES_tradnl" sz="2000">
                <a:latin typeface="Times New Roman" pitchFamily="18" charset="0"/>
              </a:rPr>
              <a:t>material aislante</a:t>
            </a:r>
            <a:endParaRPr lang="es-ES" sz="2000">
              <a:latin typeface="Times New Roman" pitchFamily="18" charset="0"/>
            </a:endParaRPr>
          </a:p>
        </p:txBody>
      </p:sp>
      <p:sp>
        <p:nvSpPr>
          <p:cNvPr id="9" name="Line 8"/>
          <p:cNvSpPr>
            <a:spLocks noChangeShapeType="1"/>
          </p:cNvSpPr>
          <p:nvPr/>
        </p:nvSpPr>
        <p:spPr bwMode="auto">
          <a:xfrm flipV="1">
            <a:off x="2133600" y="2514600"/>
            <a:ext cx="1676400" cy="381000"/>
          </a:xfrm>
          <a:prstGeom prst="line">
            <a:avLst/>
          </a:prstGeom>
          <a:noFill/>
          <a:ln w="12700">
            <a:solidFill>
              <a:schemeClr val="tx1"/>
            </a:solidFill>
            <a:round/>
            <a:headEnd/>
            <a:tailEnd type="triangle" w="med" len="med"/>
          </a:ln>
        </p:spPr>
        <p:txBody>
          <a:bodyPr/>
          <a:lstStyle/>
          <a:p>
            <a:endParaRPr lang="es-ES"/>
          </a:p>
        </p:txBody>
      </p:sp>
      <p:sp>
        <p:nvSpPr>
          <p:cNvPr id="10" name="Text Box 9"/>
          <p:cNvSpPr txBox="1">
            <a:spLocks noChangeArrowheads="1"/>
          </p:cNvSpPr>
          <p:nvPr/>
        </p:nvSpPr>
        <p:spPr bwMode="auto">
          <a:xfrm>
            <a:off x="711200" y="2667000"/>
            <a:ext cx="1727200" cy="701675"/>
          </a:xfrm>
          <a:prstGeom prst="rect">
            <a:avLst/>
          </a:prstGeom>
          <a:noFill/>
          <a:ln w="12700">
            <a:noFill/>
            <a:miter lim="800000"/>
            <a:headEnd/>
            <a:tailEnd/>
          </a:ln>
        </p:spPr>
        <p:txBody>
          <a:bodyPr wrap="none">
            <a:spAutoFit/>
          </a:bodyPr>
          <a:lstStyle/>
          <a:p>
            <a:pPr eaLnBrk="0" hangingPunct="0"/>
            <a:r>
              <a:rPr lang="es-ES_tradnl" sz="2000">
                <a:latin typeface="Times New Roman" pitchFamily="18" charset="0"/>
              </a:rPr>
              <a:t>Aislante de </a:t>
            </a:r>
          </a:p>
          <a:p>
            <a:pPr eaLnBrk="0" hangingPunct="0"/>
            <a:r>
              <a:rPr lang="es-ES_tradnl" sz="2000">
                <a:latin typeface="Times New Roman" pitchFamily="18" charset="0"/>
              </a:rPr>
              <a:t>cada conductor</a:t>
            </a:r>
            <a:endParaRPr lang="es-ES" sz="2000">
              <a:latin typeface="Times New Roman" pitchFamily="18" charset="0"/>
            </a:endParaRPr>
          </a:p>
        </p:txBody>
      </p:sp>
    </p:spTree>
    <p:extLst>
      <p:ext uri="{BB962C8B-B14F-4D97-AF65-F5344CB8AC3E}">
        <p14:creationId xmlns:p14="http://schemas.microsoft.com/office/powerpoint/2010/main" val="2021696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333375"/>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kern="0" smtClean="0"/>
              <a:t>Atenuación y Diafonía</a:t>
            </a:r>
          </a:p>
        </p:txBody>
      </p:sp>
      <p:sp>
        <p:nvSpPr>
          <p:cNvPr id="4" name="Rectangle 3"/>
          <p:cNvSpPr txBox="1">
            <a:spLocks noChangeArrowheads="1"/>
          </p:cNvSpPr>
          <p:nvPr/>
        </p:nvSpPr>
        <p:spPr>
          <a:xfrm>
            <a:off x="685800" y="1484313"/>
            <a:ext cx="7772400" cy="43307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s-ES" sz="2400" kern="0" smtClean="0"/>
              <a:t>Cuando una señal eléctrica viaja por un cable se produce un debilitamiento de la señal proporcional a la distancia, como consecuencia de las pérdidas por resistencia (calor) y por emisión electromagnética al ambiente. Esto es la atenuación. La atenuación se mide en dB y aumenta con la frecuencia. Un valor mayor es peor</a:t>
            </a:r>
          </a:p>
          <a:p>
            <a:pPr eaLnBrk="1" hangingPunct="1">
              <a:lnSpc>
                <a:spcPct val="80000"/>
              </a:lnSpc>
            </a:pPr>
            <a:r>
              <a:rPr lang="es-ES" sz="2400" kern="0" smtClean="0"/>
              <a:t>Una señal eléctrica de alta frecuencia genera corrientes inducidas que producen interferencia. Esto es la diafonía o ‘crosstalk’. La diafonía se mide en dB y disminuye con la frecuencia. Un valor menor es peor</a:t>
            </a:r>
          </a:p>
          <a:p>
            <a:pPr eaLnBrk="1" hangingPunct="1">
              <a:lnSpc>
                <a:spcPct val="80000"/>
              </a:lnSpc>
            </a:pPr>
            <a:r>
              <a:rPr lang="es-ES" sz="2400" kern="0" smtClean="0"/>
              <a:t>La calidad o bondad de un cable para transmitir señales a una frecuencia dada se mide por el cociente entre la atenuación y la diafonía a esa frecuencia. Esto es lo que se conoce como ACR (Attenuation-Crosstalk Ratio)</a:t>
            </a:r>
          </a:p>
        </p:txBody>
      </p:sp>
    </p:spTree>
    <p:extLst>
      <p:ext uri="{BB962C8B-B14F-4D97-AF65-F5344CB8AC3E}">
        <p14:creationId xmlns:p14="http://schemas.microsoft.com/office/powerpoint/2010/main" val="78432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404813"/>
            <a:ext cx="7772400" cy="87471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sz="4000" kern="0" smtClean="0"/>
              <a:t>ACR (Attenuation-Crosstalk Ratio)</a:t>
            </a:r>
            <a:endParaRPr lang="es-ES" sz="4000" kern="0" smtClean="0"/>
          </a:p>
        </p:txBody>
      </p:sp>
      <p:sp>
        <p:nvSpPr>
          <p:cNvPr id="4" name="Rectangle 3"/>
          <p:cNvSpPr txBox="1">
            <a:spLocks noChangeArrowheads="1"/>
          </p:cNvSpPr>
          <p:nvPr/>
        </p:nvSpPr>
        <p:spPr>
          <a:xfrm>
            <a:off x="533400" y="1341438"/>
            <a:ext cx="8229600" cy="459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s-ES_tradnl" sz="2800" kern="0" smtClean="0"/>
              <a:t>Como la diafonía y la atenuación se expresan en dB su cociente se puede calcular como:</a:t>
            </a:r>
          </a:p>
          <a:p>
            <a:pPr lvl="1" eaLnBrk="1" hangingPunct="1">
              <a:lnSpc>
                <a:spcPct val="80000"/>
              </a:lnSpc>
              <a:buFontTx/>
              <a:buNone/>
            </a:pPr>
            <a:r>
              <a:rPr lang="es-ES_tradnl" kern="0" smtClean="0"/>
              <a:t>			ACR = Diafonía – Atenuación</a:t>
            </a:r>
            <a:endParaRPr lang="es-ES_tradnl" sz="2400" kern="0" smtClean="0"/>
          </a:p>
          <a:p>
            <a:pPr eaLnBrk="1" hangingPunct="1">
              <a:lnSpc>
                <a:spcPct val="80000"/>
              </a:lnSpc>
            </a:pPr>
            <a:r>
              <a:rPr lang="es-ES_tradnl" sz="2800" kern="0" smtClean="0"/>
              <a:t>El ACR disminuye conforme aumenta la frecuencia. Para cada cable hay una frecuencia a la cual el ACR es cero. Esa frecuencia máxima es el ancho de banda de ese cable y es la frecuencia máxima que debería usarse para transmitir datos por él</a:t>
            </a:r>
            <a:endParaRPr lang="es-ES_tradnl" kern="0" smtClean="0"/>
          </a:p>
          <a:p>
            <a:pPr eaLnBrk="1" hangingPunct="1">
              <a:lnSpc>
                <a:spcPct val="80000"/>
              </a:lnSpc>
            </a:pPr>
            <a:r>
              <a:rPr lang="es-ES_tradnl" sz="2800" kern="0" smtClean="0"/>
              <a:t>Los equipos de medida (Fluke o similar) pueden medir la atenuación y la diafonía de un cable a diferentes frecuencias. A partir de esos datos se calcula el ACR</a:t>
            </a:r>
          </a:p>
        </p:txBody>
      </p:sp>
    </p:spTree>
    <p:extLst>
      <p:ext uri="{BB962C8B-B14F-4D97-AF65-F5344CB8AC3E}">
        <p14:creationId xmlns:p14="http://schemas.microsoft.com/office/powerpoint/2010/main" val="35865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858000" y="4592638"/>
            <a:ext cx="1289050" cy="336550"/>
          </a:xfrm>
          <a:prstGeom prst="rect">
            <a:avLst/>
          </a:prstGeom>
          <a:noFill/>
          <a:ln w="12700">
            <a:noFill/>
            <a:miter lim="800000"/>
            <a:headEnd/>
            <a:tailEnd/>
          </a:ln>
        </p:spPr>
        <p:txBody>
          <a:bodyPr wrap="none">
            <a:spAutoFit/>
          </a:bodyPr>
          <a:lstStyle/>
          <a:p>
            <a:pPr eaLnBrk="0" hangingPunct="0"/>
            <a:r>
              <a:rPr lang="es-ES_tradnl" b="1"/>
              <a:t>Atenuación</a:t>
            </a:r>
            <a:endParaRPr lang="es-ES" b="1"/>
          </a:p>
        </p:txBody>
      </p:sp>
      <p:sp>
        <p:nvSpPr>
          <p:cNvPr id="4" name="Text Box 3"/>
          <p:cNvSpPr txBox="1">
            <a:spLocks noChangeArrowheads="1"/>
          </p:cNvSpPr>
          <p:nvPr/>
        </p:nvSpPr>
        <p:spPr bwMode="auto">
          <a:xfrm>
            <a:off x="3962400" y="1752600"/>
            <a:ext cx="2105025" cy="336550"/>
          </a:xfrm>
          <a:prstGeom prst="rect">
            <a:avLst/>
          </a:prstGeom>
          <a:noFill/>
          <a:ln w="12700">
            <a:noFill/>
            <a:miter lim="800000"/>
            <a:headEnd/>
            <a:tailEnd/>
          </a:ln>
        </p:spPr>
        <p:txBody>
          <a:bodyPr wrap="none">
            <a:spAutoFit/>
          </a:bodyPr>
          <a:lstStyle/>
          <a:p>
            <a:pPr eaLnBrk="0" hangingPunct="0"/>
            <a:r>
              <a:rPr lang="es-ES_tradnl" b="1"/>
              <a:t>Diafonía (Crosstalk)</a:t>
            </a:r>
            <a:endParaRPr lang="es-ES" b="1"/>
          </a:p>
        </p:txBody>
      </p:sp>
      <p:sp>
        <p:nvSpPr>
          <p:cNvPr id="5" name="Line 4"/>
          <p:cNvSpPr>
            <a:spLocks noChangeShapeType="1"/>
          </p:cNvSpPr>
          <p:nvPr/>
        </p:nvSpPr>
        <p:spPr bwMode="auto">
          <a:xfrm flipH="1" flipV="1">
            <a:off x="6324600" y="4343400"/>
            <a:ext cx="609600" cy="304800"/>
          </a:xfrm>
          <a:prstGeom prst="line">
            <a:avLst/>
          </a:prstGeom>
          <a:noFill/>
          <a:ln w="12700">
            <a:solidFill>
              <a:schemeClr val="tx1"/>
            </a:solidFill>
            <a:round/>
            <a:headEnd/>
            <a:tailEnd type="triangle" w="med" len="med"/>
          </a:ln>
        </p:spPr>
        <p:txBody>
          <a:bodyPr/>
          <a:lstStyle/>
          <a:p>
            <a:endParaRPr lang="es-ES"/>
          </a:p>
        </p:txBody>
      </p:sp>
      <p:sp>
        <p:nvSpPr>
          <p:cNvPr id="6" name="Line 5"/>
          <p:cNvSpPr>
            <a:spLocks noChangeShapeType="1"/>
          </p:cNvSpPr>
          <p:nvPr/>
        </p:nvSpPr>
        <p:spPr bwMode="auto">
          <a:xfrm flipH="1">
            <a:off x="3657600" y="2036763"/>
            <a:ext cx="381000" cy="533400"/>
          </a:xfrm>
          <a:prstGeom prst="line">
            <a:avLst/>
          </a:prstGeom>
          <a:noFill/>
          <a:ln w="12700">
            <a:solidFill>
              <a:schemeClr val="tx1"/>
            </a:solidFill>
            <a:round/>
            <a:headEnd/>
            <a:tailEnd type="triangle" w="med" len="med"/>
          </a:ln>
        </p:spPr>
        <p:txBody>
          <a:bodyPr/>
          <a:lstStyle/>
          <a:p>
            <a:endParaRPr lang="es-ES"/>
          </a:p>
        </p:txBody>
      </p:sp>
      <p:sp>
        <p:nvSpPr>
          <p:cNvPr id="7" name="Line 6"/>
          <p:cNvSpPr>
            <a:spLocks noChangeShapeType="1"/>
          </p:cNvSpPr>
          <p:nvPr/>
        </p:nvSpPr>
        <p:spPr bwMode="auto">
          <a:xfrm rot="10800000" flipH="1" flipV="1">
            <a:off x="1524000" y="3657600"/>
            <a:ext cx="914400" cy="0"/>
          </a:xfrm>
          <a:prstGeom prst="line">
            <a:avLst/>
          </a:prstGeom>
          <a:noFill/>
          <a:ln w="12700">
            <a:solidFill>
              <a:schemeClr val="tx1"/>
            </a:solidFill>
            <a:round/>
            <a:headEnd/>
            <a:tailEnd type="triangle" w="med" len="med"/>
          </a:ln>
        </p:spPr>
        <p:txBody>
          <a:bodyPr/>
          <a:lstStyle/>
          <a:p>
            <a:endParaRPr lang="es-ES"/>
          </a:p>
        </p:txBody>
      </p:sp>
      <p:sp>
        <p:nvSpPr>
          <p:cNvPr id="8" name="Text Box 7"/>
          <p:cNvSpPr txBox="1">
            <a:spLocks noChangeArrowheads="1"/>
          </p:cNvSpPr>
          <p:nvPr/>
        </p:nvSpPr>
        <p:spPr bwMode="auto">
          <a:xfrm>
            <a:off x="381000" y="3505200"/>
            <a:ext cx="1743075" cy="825500"/>
          </a:xfrm>
          <a:prstGeom prst="rect">
            <a:avLst/>
          </a:prstGeom>
          <a:noFill/>
          <a:ln w="12700">
            <a:noFill/>
            <a:miter lim="800000"/>
            <a:headEnd/>
            <a:tailEnd/>
          </a:ln>
        </p:spPr>
        <p:txBody>
          <a:bodyPr wrap="none">
            <a:spAutoFit/>
          </a:bodyPr>
          <a:lstStyle/>
          <a:p>
            <a:pPr algn="ctr" eaLnBrk="0" hangingPunct="0"/>
            <a:r>
              <a:rPr lang="es-ES_tradnl" b="1"/>
              <a:t>ACR</a:t>
            </a:r>
          </a:p>
          <a:p>
            <a:pPr algn="ctr" eaLnBrk="0" hangingPunct="0"/>
            <a:r>
              <a:rPr lang="es-ES_tradnl" b="1"/>
              <a:t>(Attenuation/</a:t>
            </a:r>
          </a:p>
          <a:p>
            <a:pPr algn="ctr" eaLnBrk="0" hangingPunct="0"/>
            <a:r>
              <a:rPr lang="es-ES_tradnl" b="1"/>
              <a:t>Crosstalk Ratio)</a:t>
            </a:r>
            <a:endParaRPr lang="es-ES" b="1"/>
          </a:p>
        </p:txBody>
      </p:sp>
      <p:sp>
        <p:nvSpPr>
          <p:cNvPr id="9" name="Line 8"/>
          <p:cNvSpPr>
            <a:spLocks noChangeShapeType="1"/>
          </p:cNvSpPr>
          <p:nvPr/>
        </p:nvSpPr>
        <p:spPr bwMode="auto">
          <a:xfrm>
            <a:off x="2038350" y="5476875"/>
            <a:ext cx="5429250" cy="9525"/>
          </a:xfrm>
          <a:prstGeom prst="line">
            <a:avLst/>
          </a:prstGeom>
          <a:noFill/>
          <a:ln w="19050">
            <a:solidFill>
              <a:schemeClr val="tx1"/>
            </a:solidFill>
            <a:round/>
            <a:headEnd/>
            <a:tailEnd type="triangle" w="med" len="med"/>
          </a:ln>
        </p:spPr>
        <p:txBody>
          <a:bodyPr/>
          <a:lstStyle/>
          <a:p>
            <a:endParaRPr lang="es-ES"/>
          </a:p>
        </p:txBody>
      </p:sp>
      <p:sp>
        <p:nvSpPr>
          <p:cNvPr id="10" name="Line 9"/>
          <p:cNvSpPr>
            <a:spLocks noChangeShapeType="1"/>
          </p:cNvSpPr>
          <p:nvPr/>
        </p:nvSpPr>
        <p:spPr bwMode="auto">
          <a:xfrm flipV="1">
            <a:off x="2209800" y="1828800"/>
            <a:ext cx="0" cy="3857625"/>
          </a:xfrm>
          <a:prstGeom prst="line">
            <a:avLst/>
          </a:prstGeom>
          <a:noFill/>
          <a:ln w="19050">
            <a:solidFill>
              <a:schemeClr val="tx1"/>
            </a:solidFill>
            <a:round/>
            <a:headEnd/>
            <a:tailEnd type="triangle" w="med" len="med"/>
          </a:ln>
        </p:spPr>
        <p:txBody>
          <a:bodyPr/>
          <a:lstStyle/>
          <a:p>
            <a:endParaRPr lang="es-ES"/>
          </a:p>
        </p:txBody>
      </p:sp>
      <p:sp>
        <p:nvSpPr>
          <p:cNvPr id="11" name="Text Box 10"/>
          <p:cNvSpPr txBox="1">
            <a:spLocks noChangeArrowheads="1"/>
          </p:cNvSpPr>
          <p:nvPr/>
        </p:nvSpPr>
        <p:spPr bwMode="auto">
          <a:xfrm>
            <a:off x="6924675" y="5554663"/>
            <a:ext cx="1255713" cy="581025"/>
          </a:xfrm>
          <a:prstGeom prst="rect">
            <a:avLst/>
          </a:prstGeom>
          <a:noFill/>
          <a:ln w="12700">
            <a:noFill/>
            <a:miter lim="800000"/>
            <a:headEnd/>
            <a:tailEnd/>
          </a:ln>
        </p:spPr>
        <p:txBody>
          <a:bodyPr wrap="none">
            <a:spAutoFit/>
          </a:bodyPr>
          <a:lstStyle/>
          <a:p>
            <a:pPr algn="ctr" eaLnBrk="0" hangingPunct="0"/>
            <a:r>
              <a:rPr lang="es-ES" b="1"/>
              <a:t>Frecuencia</a:t>
            </a:r>
          </a:p>
          <a:p>
            <a:pPr algn="ctr" eaLnBrk="0" hangingPunct="0"/>
            <a:r>
              <a:rPr lang="es-ES" b="1"/>
              <a:t>(MHz)</a:t>
            </a:r>
          </a:p>
        </p:txBody>
      </p:sp>
      <p:sp>
        <p:nvSpPr>
          <p:cNvPr id="12" name="Text Box 11"/>
          <p:cNvSpPr txBox="1">
            <a:spLocks noChangeArrowheads="1"/>
          </p:cNvSpPr>
          <p:nvPr/>
        </p:nvSpPr>
        <p:spPr bwMode="auto">
          <a:xfrm>
            <a:off x="673100" y="1744663"/>
            <a:ext cx="1493838" cy="581025"/>
          </a:xfrm>
          <a:prstGeom prst="rect">
            <a:avLst/>
          </a:prstGeom>
          <a:noFill/>
          <a:ln w="12700">
            <a:noFill/>
            <a:miter lim="800000"/>
            <a:headEnd/>
            <a:tailEnd/>
          </a:ln>
        </p:spPr>
        <p:txBody>
          <a:bodyPr wrap="none">
            <a:spAutoFit/>
          </a:bodyPr>
          <a:lstStyle/>
          <a:p>
            <a:pPr algn="ctr" eaLnBrk="0" hangingPunct="0"/>
            <a:r>
              <a:rPr lang="es-ES" b="1"/>
              <a:t>Intensidad de</a:t>
            </a:r>
          </a:p>
          <a:p>
            <a:pPr algn="ctr" eaLnBrk="0" hangingPunct="0"/>
            <a:r>
              <a:rPr lang="es-ES" b="1"/>
              <a:t>la señal (dB)</a:t>
            </a:r>
          </a:p>
        </p:txBody>
      </p:sp>
      <p:sp>
        <p:nvSpPr>
          <p:cNvPr id="13" name="Line 12"/>
          <p:cNvSpPr>
            <a:spLocks noChangeShapeType="1"/>
          </p:cNvSpPr>
          <p:nvPr/>
        </p:nvSpPr>
        <p:spPr bwMode="auto">
          <a:xfrm>
            <a:off x="2276475" y="2128838"/>
            <a:ext cx="5305425" cy="2028825"/>
          </a:xfrm>
          <a:prstGeom prst="line">
            <a:avLst/>
          </a:prstGeom>
          <a:noFill/>
          <a:ln w="38100">
            <a:solidFill>
              <a:srgbClr val="008000"/>
            </a:solidFill>
            <a:round/>
            <a:headEnd/>
            <a:tailEnd/>
          </a:ln>
        </p:spPr>
        <p:txBody>
          <a:bodyPr/>
          <a:lstStyle/>
          <a:p>
            <a:endParaRPr lang="es-ES"/>
          </a:p>
        </p:txBody>
      </p:sp>
      <p:sp>
        <p:nvSpPr>
          <p:cNvPr id="14" name="Arc 13"/>
          <p:cNvSpPr>
            <a:spLocks/>
          </p:cNvSpPr>
          <p:nvPr/>
        </p:nvSpPr>
        <p:spPr bwMode="auto">
          <a:xfrm flipV="1">
            <a:off x="2362200" y="3048000"/>
            <a:ext cx="4572000" cy="2362200"/>
          </a:xfrm>
          <a:custGeom>
            <a:avLst/>
            <a:gdLst>
              <a:gd name="T0" fmla="*/ 0 w 21600"/>
              <a:gd name="T1" fmla="*/ 0 h 21600"/>
              <a:gd name="T2" fmla="*/ 4572000 w 21600"/>
              <a:gd name="T3" fmla="*/ 2362200 h 21600"/>
              <a:gd name="T4" fmla="*/ 0 w 21600"/>
              <a:gd name="T5" fmla="*/ 2362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2"/>
            </a:solidFill>
            <a:round/>
            <a:headEnd/>
            <a:tailEnd/>
          </a:ln>
        </p:spPr>
        <p:txBody>
          <a:bodyPr wrap="none" anchor="ctr"/>
          <a:lstStyle/>
          <a:p>
            <a:endParaRPr lang="es-ES"/>
          </a:p>
        </p:txBody>
      </p:sp>
      <p:sp>
        <p:nvSpPr>
          <p:cNvPr id="15" name="Oval 14"/>
          <p:cNvSpPr>
            <a:spLocks noChangeArrowheads="1"/>
          </p:cNvSpPr>
          <p:nvPr/>
        </p:nvSpPr>
        <p:spPr bwMode="auto">
          <a:xfrm>
            <a:off x="6573838" y="3702050"/>
            <a:ext cx="228600" cy="228600"/>
          </a:xfrm>
          <a:prstGeom prst="ellipse">
            <a:avLst/>
          </a:prstGeom>
          <a:noFill/>
          <a:ln w="25400">
            <a:solidFill>
              <a:srgbClr val="FF0000"/>
            </a:solidFill>
            <a:round/>
            <a:headEnd/>
            <a:tailEnd/>
          </a:ln>
        </p:spPr>
        <p:txBody>
          <a:bodyPr wrap="none" anchor="ctr"/>
          <a:lstStyle/>
          <a:p>
            <a:endParaRPr lang="es-ES"/>
          </a:p>
        </p:txBody>
      </p:sp>
      <p:sp>
        <p:nvSpPr>
          <p:cNvPr id="16" name="Text Box 15"/>
          <p:cNvSpPr txBox="1">
            <a:spLocks noChangeArrowheads="1"/>
          </p:cNvSpPr>
          <p:nvPr/>
        </p:nvSpPr>
        <p:spPr bwMode="auto">
          <a:xfrm>
            <a:off x="1328738" y="5357813"/>
            <a:ext cx="623887" cy="336550"/>
          </a:xfrm>
          <a:prstGeom prst="rect">
            <a:avLst/>
          </a:prstGeom>
          <a:noFill/>
          <a:ln w="12700">
            <a:noFill/>
            <a:miter lim="800000"/>
            <a:headEnd/>
            <a:tailEnd/>
          </a:ln>
        </p:spPr>
        <p:txBody>
          <a:bodyPr wrap="none">
            <a:spAutoFit/>
          </a:bodyPr>
          <a:lstStyle/>
          <a:p>
            <a:pPr algn="ctr" eaLnBrk="0" hangingPunct="0"/>
            <a:r>
              <a:rPr lang="es-ES" b="1"/>
              <a:t>0 dB</a:t>
            </a:r>
          </a:p>
        </p:txBody>
      </p:sp>
      <p:sp>
        <p:nvSpPr>
          <p:cNvPr id="17" name="Text Box 16"/>
          <p:cNvSpPr txBox="1">
            <a:spLocks noChangeArrowheads="1"/>
          </p:cNvSpPr>
          <p:nvPr/>
        </p:nvSpPr>
        <p:spPr bwMode="auto">
          <a:xfrm>
            <a:off x="1865313" y="5676900"/>
            <a:ext cx="771525" cy="336550"/>
          </a:xfrm>
          <a:prstGeom prst="rect">
            <a:avLst/>
          </a:prstGeom>
          <a:noFill/>
          <a:ln w="12700">
            <a:noFill/>
            <a:miter lim="800000"/>
            <a:headEnd/>
            <a:tailEnd/>
          </a:ln>
        </p:spPr>
        <p:txBody>
          <a:bodyPr wrap="none">
            <a:spAutoFit/>
          </a:bodyPr>
          <a:lstStyle/>
          <a:p>
            <a:pPr algn="ctr" eaLnBrk="0" hangingPunct="0"/>
            <a:r>
              <a:rPr lang="es-ES" b="1"/>
              <a:t>0 MHz</a:t>
            </a:r>
          </a:p>
        </p:txBody>
      </p:sp>
      <p:sp>
        <p:nvSpPr>
          <p:cNvPr id="18" name="Line 17"/>
          <p:cNvSpPr>
            <a:spLocks noChangeShapeType="1"/>
          </p:cNvSpPr>
          <p:nvPr/>
        </p:nvSpPr>
        <p:spPr bwMode="auto">
          <a:xfrm flipH="1">
            <a:off x="6684963" y="3808413"/>
            <a:ext cx="4762" cy="2690812"/>
          </a:xfrm>
          <a:prstGeom prst="line">
            <a:avLst/>
          </a:prstGeom>
          <a:noFill/>
          <a:ln w="12700">
            <a:solidFill>
              <a:schemeClr val="tx1"/>
            </a:solidFill>
            <a:prstDash val="dash"/>
            <a:round/>
            <a:headEnd/>
            <a:tailEnd/>
          </a:ln>
        </p:spPr>
        <p:txBody>
          <a:bodyPr/>
          <a:lstStyle/>
          <a:p>
            <a:endParaRPr lang="es-ES"/>
          </a:p>
        </p:txBody>
      </p:sp>
      <p:sp>
        <p:nvSpPr>
          <p:cNvPr id="19" name="Line 18"/>
          <p:cNvSpPr>
            <a:spLocks noChangeShapeType="1"/>
          </p:cNvSpPr>
          <p:nvPr/>
        </p:nvSpPr>
        <p:spPr bwMode="auto">
          <a:xfrm>
            <a:off x="2209800" y="6096000"/>
            <a:ext cx="0" cy="381000"/>
          </a:xfrm>
          <a:prstGeom prst="line">
            <a:avLst/>
          </a:prstGeom>
          <a:noFill/>
          <a:ln w="12700">
            <a:solidFill>
              <a:schemeClr val="tx1"/>
            </a:solidFill>
            <a:round/>
            <a:headEnd/>
            <a:tailEnd/>
          </a:ln>
        </p:spPr>
        <p:txBody>
          <a:bodyPr/>
          <a:lstStyle/>
          <a:p>
            <a:endParaRPr lang="es-ES"/>
          </a:p>
        </p:txBody>
      </p:sp>
      <p:sp>
        <p:nvSpPr>
          <p:cNvPr id="20" name="Line 19"/>
          <p:cNvSpPr>
            <a:spLocks noChangeShapeType="1"/>
          </p:cNvSpPr>
          <p:nvPr/>
        </p:nvSpPr>
        <p:spPr bwMode="auto">
          <a:xfrm flipV="1">
            <a:off x="2209800" y="6245225"/>
            <a:ext cx="4464050" cy="3175"/>
          </a:xfrm>
          <a:prstGeom prst="line">
            <a:avLst/>
          </a:prstGeom>
          <a:noFill/>
          <a:ln w="12700">
            <a:solidFill>
              <a:schemeClr val="tx1"/>
            </a:solidFill>
            <a:round/>
            <a:headEnd type="triangle" w="med" len="med"/>
            <a:tailEnd type="triangle" w="med" len="med"/>
          </a:ln>
        </p:spPr>
        <p:txBody>
          <a:bodyPr/>
          <a:lstStyle/>
          <a:p>
            <a:endParaRPr lang="es-ES"/>
          </a:p>
        </p:txBody>
      </p:sp>
      <p:sp>
        <p:nvSpPr>
          <p:cNvPr id="21" name="Text Box 20"/>
          <p:cNvSpPr txBox="1">
            <a:spLocks noChangeArrowheads="1"/>
          </p:cNvSpPr>
          <p:nvPr/>
        </p:nvSpPr>
        <p:spPr bwMode="auto">
          <a:xfrm>
            <a:off x="3452813" y="5981700"/>
            <a:ext cx="1762125" cy="336550"/>
          </a:xfrm>
          <a:prstGeom prst="rect">
            <a:avLst/>
          </a:prstGeom>
          <a:noFill/>
          <a:ln w="12700">
            <a:noFill/>
            <a:miter lim="800000"/>
            <a:headEnd/>
            <a:tailEnd/>
          </a:ln>
        </p:spPr>
        <p:txBody>
          <a:bodyPr wrap="none">
            <a:spAutoFit/>
          </a:bodyPr>
          <a:lstStyle/>
          <a:p>
            <a:pPr algn="ctr" eaLnBrk="0" hangingPunct="0"/>
            <a:r>
              <a:rPr lang="es-ES" b="1"/>
              <a:t>Ancho de banda</a:t>
            </a:r>
          </a:p>
        </p:txBody>
      </p:sp>
      <p:sp>
        <p:nvSpPr>
          <p:cNvPr id="22" name="Line 21"/>
          <p:cNvSpPr>
            <a:spLocks noChangeShapeType="1"/>
          </p:cNvSpPr>
          <p:nvPr/>
        </p:nvSpPr>
        <p:spPr bwMode="auto">
          <a:xfrm>
            <a:off x="3957638" y="2767013"/>
            <a:ext cx="0" cy="2490787"/>
          </a:xfrm>
          <a:prstGeom prst="line">
            <a:avLst/>
          </a:prstGeom>
          <a:noFill/>
          <a:ln w="12700">
            <a:solidFill>
              <a:schemeClr val="tx1"/>
            </a:solidFill>
            <a:round/>
            <a:headEnd type="triangle" w="med" len="med"/>
            <a:tailEnd type="triangle" w="med" len="med"/>
          </a:ln>
        </p:spPr>
        <p:txBody>
          <a:bodyPr/>
          <a:lstStyle/>
          <a:p>
            <a:endParaRPr lang="es-ES"/>
          </a:p>
        </p:txBody>
      </p:sp>
      <p:sp>
        <p:nvSpPr>
          <p:cNvPr id="23" name="Line 22"/>
          <p:cNvSpPr>
            <a:spLocks noChangeShapeType="1"/>
          </p:cNvSpPr>
          <p:nvPr/>
        </p:nvSpPr>
        <p:spPr bwMode="auto">
          <a:xfrm flipH="1">
            <a:off x="4318000" y="2924175"/>
            <a:ext cx="1588" cy="2257425"/>
          </a:xfrm>
          <a:prstGeom prst="line">
            <a:avLst/>
          </a:prstGeom>
          <a:noFill/>
          <a:ln w="12700">
            <a:solidFill>
              <a:schemeClr val="tx1"/>
            </a:solidFill>
            <a:round/>
            <a:headEnd type="triangle" w="med" len="med"/>
            <a:tailEnd type="triangle" w="med" len="med"/>
          </a:ln>
        </p:spPr>
        <p:txBody>
          <a:bodyPr/>
          <a:lstStyle/>
          <a:p>
            <a:endParaRPr lang="es-ES"/>
          </a:p>
        </p:txBody>
      </p:sp>
      <p:sp>
        <p:nvSpPr>
          <p:cNvPr id="24" name="Line 23"/>
          <p:cNvSpPr>
            <a:spLocks noChangeShapeType="1"/>
          </p:cNvSpPr>
          <p:nvPr/>
        </p:nvSpPr>
        <p:spPr bwMode="auto">
          <a:xfrm>
            <a:off x="4681538" y="3060700"/>
            <a:ext cx="0" cy="2009775"/>
          </a:xfrm>
          <a:prstGeom prst="line">
            <a:avLst/>
          </a:prstGeom>
          <a:noFill/>
          <a:ln w="12700">
            <a:solidFill>
              <a:schemeClr val="tx1"/>
            </a:solidFill>
            <a:round/>
            <a:headEnd type="triangle" w="med" len="med"/>
            <a:tailEnd type="triangle" w="med" len="med"/>
          </a:ln>
        </p:spPr>
        <p:txBody>
          <a:bodyPr/>
          <a:lstStyle/>
          <a:p>
            <a:endParaRPr lang="es-ES"/>
          </a:p>
        </p:txBody>
      </p:sp>
      <p:sp>
        <p:nvSpPr>
          <p:cNvPr id="25" name="Line 24"/>
          <p:cNvSpPr>
            <a:spLocks noChangeShapeType="1"/>
          </p:cNvSpPr>
          <p:nvPr/>
        </p:nvSpPr>
        <p:spPr bwMode="auto">
          <a:xfrm>
            <a:off x="5035550" y="3209925"/>
            <a:ext cx="1588" cy="1743075"/>
          </a:xfrm>
          <a:prstGeom prst="line">
            <a:avLst/>
          </a:prstGeom>
          <a:noFill/>
          <a:ln w="12700">
            <a:solidFill>
              <a:schemeClr val="tx1"/>
            </a:solidFill>
            <a:round/>
            <a:headEnd type="triangle" w="med" len="med"/>
            <a:tailEnd type="triangle" w="med" len="med"/>
          </a:ln>
        </p:spPr>
        <p:txBody>
          <a:bodyPr/>
          <a:lstStyle/>
          <a:p>
            <a:endParaRPr lang="es-ES"/>
          </a:p>
        </p:txBody>
      </p:sp>
      <p:sp>
        <p:nvSpPr>
          <p:cNvPr id="26" name="Line 25"/>
          <p:cNvSpPr>
            <a:spLocks noChangeShapeType="1"/>
          </p:cNvSpPr>
          <p:nvPr/>
        </p:nvSpPr>
        <p:spPr bwMode="auto">
          <a:xfrm>
            <a:off x="5410200" y="3352800"/>
            <a:ext cx="0" cy="1447800"/>
          </a:xfrm>
          <a:prstGeom prst="line">
            <a:avLst/>
          </a:prstGeom>
          <a:noFill/>
          <a:ln w="12700">
            <a:solidFill>
              <a:schemeClr val="tx1"/>
            </a:solidFill>
            <a:round/>
            <a:headEnd type="triangle" w="med" len="med"/>
            <a:tailEnd type="triangle" w="med" len="med"/>
          </a:ln>
        </p:spPr>
        <p:txBody>
          <a:bodyPr/>
          <a:lstStyle/>
          <a:p>
            <a:endParaRPr lang="es-ES"/>
          </a:p>
        </p:txBody>
      </p:sp>
      <p:sp>
        <p:nvSpPr>
          <p:cNvPr id="27" name="Line 26"/>
          <p:cNvSpPr>
            <a:spLocks noChangeShapeType="1"/>
          </p:cNvSpPr>
          <p:nvPr/>
        </p:nvSpPr>
        <p:spPr bwMode="auto">
          <a:xfrm flipH="1">
            <a:off x="5757863" y="3482975"/>
            <a:ext cx="1587" cy="1128713"/>
          </a:xfrm>
          <a:prstGeom prst="line">
            <a:avLst/>
          </a:prstGeom>
          <a:noFill/>
          <a:ln w="12700">
            <a:solidFill>
              <a:schemeClr val="tx1"/>
            </a:solidFill>
            <a:round/>
            <a:headEnd type="triangle" w="med" len="med"/>
            <a:tailEnd type="triangle" w="med" len="med"/>
          </a:ln>
        </p:spPr>
        <p:txBody>
          <a:bodyPr/>
          <a:lstStyle/>
          <a:p>
            <a:endParaRPr lang="es-ES"/>
          </a:p>
        </p:txBody>
      </p:sp>
      <p:sp>
        <p:nvSpPr>
          <p:cNvPr id="28" name="Line 27"/>
          <p:cNvSpPr>
            <a:spLocks noChangeShapeType="1"/>
          </p:cNvSpPr>
          <p:nvPr/>
        </p:nvSpPr>
        <p:spPr bwMode="auto">
          <a:xfrm>
            <a:off x="6116638" y="3627438"/>
            <a:ext cx="0" cy="739775"/>
          </a:xfrm>
          <a:prstGeom prst="line">
            <a:avLst/>
          </a:prstGeom>
          <a:noFill/>
          <a:ln w="12700">
            <a:solidFill>
              <a:schemeClr val="tx1"/>
            </a:solidFill>
            <a:round/>
            <a:headEnd type="triangle" w="med" len="med"/>
            <a:tailEnd type="triangle" w="med" len="med"/>
          </a:ln>
        </p:spPr>
        <p:txBody>
          <a:bodyPr/>
          <a:lstStyle/>
          <a:p>
            <a:endParaRPr lang="es-ES"/>
          </a:p>
        </p:txBody>
      </p:sp>
      <p:sp>
        <p:nvSpPr>
          <p:cNvPr id="29" name="Line 28"/>
          <p:cNvSpPr>
            <a:spLocks noChangeShapeType="1"/>
          </p:cNvSpPr>
          <p:nvPr/>
        </p:nvSpPr>
        <p:spPr bwMode="auto">
          <a:xfrm flipH="1">
            <a:off x="2517775" y="2233613"/>
            <a:ext cx="1588" cy="3176587"/>
          </a:xfrm>
          <a:prstGeom prst="line">
            <a:avLst/>
          </a:prstGeom>
          <a:noFill/>
          <a:ln w="12700">
            <a:solidFill>
              <a:schemeClr val="tx1"/>
            </a:solidFill>
            <a:round/>
            <a:headEnd type="triangle" w="med" len="med"/>
            <a:tailEnd type="triangle" w="med" len="med"/>
          </a:ln>
        </p:spPr>
        <p:txBody>
          <a:bodyPr/>
          <a:lstStyle/>
          <a:p>
            <a:endParaRPr lang="es-ES"/>
          </a:p>
        </p:txBody>
      </p:sp>
      <p:sp>
        <p:nvSpPr>
          <p:cNvPr id="30" name="Line 29"/>
          <p:cNvSpPr>
            <a:spLocks noChangeShapeType="1"/>
          </p:cNvSpPr>
          <p:nvPr/>
        </p:nvSpPr>
        <p:spPr bwMode="auto">
          <a:xfrm>
            <a:off x="3243263" y="2505075"/>
            <a:ext cx="0" cy="2857500"/>
          </a:xfrm>
          <a:prstGeom prst="line">
            <a:avLst/>
          </a:prstGeom>
          <a:noFill/>
          <a:ln w="12700">
            <a:solidFill>
              <a:schemeClr val="tx1"/>
            </a:solidFill>
            <a:round/>
            <a:headEnd type="triangle" w="med" len="med"/>
            <a:tailEnd type="triangle" w="med" len="med"/>
          </a:ln>
        </p:spPr>
        <p:txBody>
          <a:bodyPr/>
          <a:lstStyle/>
          <a:p>
            <a:endParaRPr lang="es-ES"/>
          </a:p>
        </p:txBody>
      </p:sp>
      <p:sp>
        <p:nvSpPr>
          <p:cNvPr id="31" name="Line 30"/>
          <p:cNvSpPr>
            <a:spLocks noChangeShapeType="1"/>
          </p:cNvSpPr>
          <p:nvPr/>
        </p:nvSpPr>
        <p:spPr bwMode="auto">
          <a:xfrm>
            <a:off x="3598863" y="2638425"/>
            <a:ext cx="0" cy="2686050"/>
          </a:xfrm>
          <a:prstGeom prst="line">
            <a:avLst/>
          </a:prstGeom>
          <a:noFill/>
          <a:ln w="12700">
            <a:solidFill>
              <a:schemeClr val="tx1"/>
            </a:solidFill>
            <a:round/>
            <a:headEnd type="triangle" w="med" len="med"/>
            <a:tailEnd type="triangle" w="med" len="med"/>
          </a:ln>
        </p:spPr>
        <p:txBody>
          <a:bodyPr/>
          <a:lstStyle/>
          <a:p>
            <a:endParaRPr lang="es-ES"/>
          </a:p>
        </p:txBody>
      </p:sp>
      <p:sp>
        <p:nvSpPr>
          <p:cNvPr id="32" name="Line 31"/>
          <p:cNvSpPr>
            <a:spLocks noChangeShapeType="1"/>
          </p:cNvSpPr>
          <p:nvPr/>
        </p:nvSpPr>
        <p:spPr bwMode="auto">
          <a:xfrm>
            <a:off x="2876550" y="2362200"/>
            <a:ext cx="1588" cy="3028950"/>
          </a:xfrm>
          <a:prstGeom prst="line">
            <a:avLst/>
          </a:prstGeom>
          <a:noFill/>
          <a:ln w="12700">
            <a:solidFill>
              <a:schemeClr val="tx1"/>
            </a:solidFill>
            <a:round/>
            <a:headEnd type="triangle" w="med" len="med"/>
            <a:tailEnd type="triangle" w="med" len="med"/>
          </a:ln>
        </p:spPr>
        <p:txBody>
          <a:bodyPr/>
          <a:lstStyle/>
          <a:p>
            <a:endParaRPr lang="es-ES"/>
          </a:p>
        </p:txBody>
      </p:sp>
      <p:sp>
        <p:nvSpPr>
          <p:cNvPr id="33" name="Line 32"/>
          <p:cNvSpPr>
            <a:spLocks noChangeShapeType="1"/>
          </p:cNvSpPr>
          <p:nvPr/>
        </p:nvSpPr>
        <p:spPr bwMode="auto">
          <a:xfrm>
            <a:off x="6477000" y="3756025"/>
            <a:ext cx="1588" cy="290513"/>
          </a:xfrm>
          <a:prstGeom prst="line">
            <a:avLst/>
          </a:prstGeom>
          <a:noFill/>
          <a:ln w="12700">
            <a:solidFill>
              <a:schemeClr val="tx1"/>
            </a:solidFill>
            <a:round/>
            <a:headEnd type="triangle" w="med" len="med"/>
            <a:tailEnd type="triangle" w="med" len="med"/>
          </a:ln>
        </p:spPr>
        <p:txBody>
          <a:bodyPr/>
          <a:lstStyle/>
          <a:p>
            <a:endParaRPr lang="es-ES"/>
          </a:p>
        </p:txBody>
      </p:sp>
      <p:sp>
        <p:nvSpPr>
          <p:cNvPr id="34" name="Line 33"/>
          <p:cNvSpPr>
            <a:spLocks noChangeShapeType="1"/>
          </p:cNvSpPr>
          <p:nvPr/>
        </p:nvSpPr>
        <p:spPr bwMode="auto">
          <a:xfrm>
            <a:off x="6686550" y="2657475"/>
            <a:ext cx="0" cy="990600"/>
          </a:xfrm>
          <a:prstGeom prst="line">
            <a:avLst/>
          </a:prstGeom>
          <a:noFill/>
          <a:ln w="12700">
            <a:solidFill>
              <a:schemeClr val="tx1"/>
            </a:solidFill>
            <a:round/>
            <a:headEnd/>
            <a:tailEnd type="triangle" w="med" len="med"/>
          </a:ln>
        </p:spPr>
        <p:txBody>
          <a:bodyPr/>
          <a:lstStyle/>
          <a:p>
            <a:endParaRPr lang="es-ES"/>
          </a:p>
        </p:txBody>
      </p:sp>
      <p:sp>
        <p:nvSpPr>
          <p:cNvPr id="35" name="Text Box 34"/>
          <p:cNvSpPr txBox="1">
            <a:spLocks noChangeArrowheads="1"/>
          </p:cNvSpPr>
          <p:nvPr/>
        </p:nvSpPr>
        <p:spPr bwMode="auto">
          <a:xfrm>
            <a:off x="6477000" y="2362200"/>
            <a:ext cx="1181100" cy="336550"/>
          </a:xfrm>
          <a:prstGeom prst="rect">
            <a:avLst/>
          </a:prstGeom>
          <a:noFill/>
          <a:ln w="12700">
            <a:noFill/>
            <a:miter lim="800000"/>
            <a:headEnd/>
            <a:tailEnd/>
          </a:ln>
        </p:spPr>
        <p:txBody>
          <a:bodyPr wrap="none">
            <a:spAutoFit/>
          </a:bodyPr>
          <a:lstStyle/>
          <a:p>
            <a:pPr eaLnBrk="0" hangingPunct="0"/>
            <a:r>
              <a:rPr lang="es-ES_tradnl" b="1"/>
              <a:t>ACR=0 dB</a:t>
            </a:r>
            <a:endParaRPr lang="es-ES" b="1"/>
          </a:p>
        </p:txBody>
      </p:sp>
      <p:sp>
        <p:nvSpPr>
          <p:cNvPr id="36" name="Text Box 35"/>
          <p:cNvSpPr txBox="1">
            <a:spLocks noChangeArrowheads="1"/>
          </p:cNvSpPr>
          <p:nvPr/>
        </p:nvSpPr>
        <p:spPr bwMode="auto">
          <a:xfrm>
            <a:off x="2160809" y="411163"/>
            <a:ext cx="5379806" cy="584775"/>
          </a:xfrm>
          <a:prstGeom prst="rect">
            <a:avLst/>
          </a:prstGeom>
          <a:noFill/>
          <a:ln w="12700">
            <a:noFill/>
            <a:miter lim="800000"/>
            <a:headEnd/>
            <a:tailEnd/>
          </a:ln>
        </p:spPr>
        <p:txBody>
          <a:bodyPr wrap="none">
            <a:spAutoFit/>
          </a:bodyPr>
          <a:lstStyle/>
          <a:p>
            <a:pPr eaLnBrk="0" hangingPunct="0"/>
            <a:r>
              <a:rPr lang="es-ES" sz="3200" dirty="0" smtClean="0">
                <a:latin typeface="Arial" pitchFamily="34" charset="0"/>
                <a:cs typeface="Arial" pitchFamily="34" charset="0"/>
              </a:rPr>
              <a:t>Atenuación</a:t>
            </a:r>
            <a:r>
              <a:rPr lang="es-ES" sz="3200" dirty="0">
                <a:latin typeface="Arial" pitchFamily="34" charset="0"/>
                <a:cs typeface="Arial" pitchFamily="34" charset="0"/>
              </a:rPr>
              <a:t>, Diafonía y ACR </a:t>
            </a:r>
          </a:p>
        </p:txBody>
      </p:sp>
      <p:sp>
        <p:nvSpPr>
          <p:cNvPr id="37" name="Line 36"/>
          <p:cNvSpPr>
            <a:spLocks noChangeShapeType="1"/>
          </p:cNvSpPr>
          <p:nvPr/>
        </p:nvSpPr>
        <p:spPr bwMode="auto">
          <a:xfrm>
            <a:off x="2012950" y="2924175"/>
            <a:ext cx="190500" cy="0"/>
          </a:xfrm>
          <a:prstGeom prst="line">
            <a:avLst/>
          </a:prstGeom>
          <a:noFill/>
          <a:ln w="19050">
            <a:solidFill>
              <a:schemeClr val="tx1"/>
            </a:solidFill>
            <a:round/>
            <a:headEnd/>
            <a:tailEnd/>
          </a:ln>
        </p:spPr>
        <p:txBody>
          <a:bodyPr/>
          <a:lstStyle/>
          <a:p>
            <a:endParaRPr lang="es-ES"/>
          </a:p>
        </p:txBody>
      </p:sp>
      <p:sp>
        <p:nvSpPr>
          <p:cNvPr id="38" name="Text Box 37"/>
          <p:cNvSpPr txBox="1">
            <a:spLocks noChangeArrowheads="1"/>
          </p:cNvSpPr>
          <p:nvPr/>
        </p:nvSpPr>
        <p:spPr bwMode="auto">
          <a:xfrm>
            <a:off x="1243013" y="2732088"/>
            <a:ext cx="736600" cy="336550"/>
          </a:xfrm>
          <a:prstGeom prst="rect">
            <a:avLst/>
          </a:prstGeom>
          <a:noFill/>
          <a:ln w="12700">
            <a:noFill/>
            <a:miter lim="800000"/>
            <a:headEnd/>
            <a:tailEnd/>
          </a:ln>
        </p:spPr>
        <p:txBody>
          <a:bodyPr wrap="none">
            <a:spAutoFit/>
          </a:bodyPr>
          <a:lstStyle/>
          <a:p>
            <a:pPr algn="ctr" eaLnBrk="0" hangingPunct="0"/>
            <a:r>
              <a:rPr lang="es-ES" b="1"/>
              <a:t>50 dB</a:t>
            </a:r>
          </a:p>
        </p:txBody>
      </p:sp>
    </p:spTree>
    <p:extLst>
      <p:ext uri="{BB962C8B-B14F-4D97-AF65-F5344CB8AC3E}">
        <p14:creationId xmlns:p14="http://schemas.microsoft.com/office/powerpoint/2010/main" val="143554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sz="4000" kern="0" smtClean="0"/>
              <a:t>Normativas de cableado estructurado</a:t>
            </a:r>
          </a:p>
        </p:txBody>
      </p:sp>
      <p:sp>
        <p:nvSpPr>
          <p:cNvPr id="4" name="Rectangle 3"/>
          <p:cNvSpPr txBox="1">
            <a:spLocks noChangeArrowheads="1"/>
          </p:cNvSpPr>
          <p:nvPr/>
        </p:nvSpPr>
        <p:spPr>
          <a:xfrm>
            <a:off x="685800" y="1981200"/>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s-ES" sz="2800" kern="0" smtClean="0"/>
              <a:t>Las normativas de cableado estructurado establecen pautas homologadas para la instalación de infraestructura de cableado de redes datos en edificios. Se prevén cables de cobre y de fibra óptica</a:t>
            </a:r>
          </a:p>
          <a:p>
            <a:pPr eaLnBrk="1" hangingPunct="1">
              <a:lnSpc>
                <a:spcPct val="80000"/>
              </a:lnSpc>
            </a:pPr>
            <a:r>
              <a:rPr lang="es-ES" sz="2800" kern="0" smtClean="0"/>
              <a:t>Hay una normativa europea y una americana:</a:t>
            </a:r>
          </a:p>
          <a:p>
            <a:pPr lvl="1" eaLnBrk="1" hangingPunct="1">
              <a:lnSpc>
                <a:spcPct val="80000"/>
              </a:lnSpc>
            </a:pPr>
            <a:r>
              <a:rPr lang="es-ES" sz="2400" kern="0" smtClean="0"/>
              <a:t>Europea: ISO/IEC 11801</a:t>
            </a:r>
          </a:p>
          <a:p>
            <a:pPr lvl="1" eaLnBrk="1" hangingPunct="1">
              <a:lnSpc>
                <a:spcPct val="80000"/>
              </a:lnSpc>
            </a:pPr>
            <a:r>
              <a:rPr lang="es-ES" sz="2400" kern="0" smtClean="0"/>
              <a:t>Americana: ANSI/TIA/EIA-568-B</a:t>
            </a:r>
          </a:p>
          <a:p>
            <a:pPr eaLnBrk="1" hangingPunct="1">
              <a:lnSpc>
                <a:spcPct val="80000"/>
              </a:lnSpc>
            </a:pPr>
            <a:r>
              <a:rPr lang="es-ES" sz="2800" kern="0" smtClean="0"/>
              <a:t>Normalmente se intenta en lo posible que las instalaciones cumplan ambos estándares</a:t>
            </a:r>
          </a:p>
        </p:txBody>
      </p:sp>
    </p:spTree>
    <p:extLst>
      <p:ext uri="{BB962C8B-B14F-4D97-AF65-F5344CB8AC3E}">
        <p14:creationId xmlns:p14="http://schemas.microsoft.com/office/powerpoint/2010/main" val="146417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kern="0" smtClean="0"/>
              <a:t>Sumario</a:t>
            </a:r>
            <a:endParaRPr lang="es-ES" kern="0" smtClean="0"/>
          </a:p>
        </p:txBody>
      </p:sp>
      <p:sp>
        <p:nvSpPr>
          <p:cNvPr id="4" name="Rectangle 3"/>
          <p:cNvSpPr txBox="1">
            <a:spLocks noChangeArrowheads="1"/>
          </p:cNvSpPr>
          <p:nvPr/>
        </p:nvSpPr>
        <p:spPr>
          <a:xfrm>
            <a:off x="685800" y="1981200"/>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s-ES_tradnl" b="1" kern="0" smtClean="0">
                <a:solidFill>
                  <a:srgbClr val="FF0000"/>
                </a:solidFill>
              </a:rPr>
              <a:t>Crecimiento de Ethernet</a:t>
            </a:r>
          </a:p>
          <a:p>
            <a:pPr eaLnBrk="1" hangingPunct="1"/>
            <a:r>
              <a:rPr lang="es-ES_tradnl" kern="0" smtClean="0"/>
              <a:t>Cableado de cobre</a:t>
            </a:r>
            <a:endParaRPr lang="es-ES_tradnl" b="1" kern="0" smtClean="0">
              <a:solidFill>
                <a:srgbClr val="FF0000"/>
              </a:solidFill>
            </a:endParaRPr>
          </a:p>
          <a:p>
            <a:pPr eaLnBrk="1" hangingPunct="1"/>
            <a:r>
              <a:rPr lang="es-ES_tradnl" kern="0" smtClean="0"/>
              <a:t>Codificación de datos</a:t>
            </a:r>
          </a:p>
          <a:p>
            <a:pPr eaLnBrk="1" hangingPunct="1"/>
            <a:r>
              <a:rPr lang="es-ES_tradnl" kern="0" smtClean="0"/>
              <a:t>Conmutación de alto rendimiento</a:t>
            </a:r>
          </a:p>
          <a:p>
            <a:pPr eaLnBrk="1" hangingPunct="1"/>
            <a:r>
              <a:rPr lang="es-ES_tradnl" kern="0" smtClean="0"/>
              <a:t>Ethernet en la MAN</a:t>
            </a:r>
            <a:endParaRPr lang="es-ES" kern="0" dirty="0" smtClean="0"/>
          </a:p>
        </p:txBody>
      </p:sp>
    </p:spTree>
    <p:extLst>
      <p:ext uri="{BB962C8B-B14F-4D97-AF65-F5344CB8AC3E}">
        <p14:creationId xmlns:p14="http://schemas.microsoft.com/office/powerpoint/2010/main" val="1321304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333375"/>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sz="4000" kern="0" smtClean="0"/>
              <a:t>Categorías/clases del cable de pares</a:t>
            </a:r>
          </a:p>
        </p:txBody>
      </p:sp>
      <p:sp>
        <p:nvSpPr>
          <p:cNvPr id="4" name="Rectangle 3"/>
          <p:cNvSpPr txBox="1">
            <a:spLocks noChangeArrowheads="1"/>
          </p:cNvSpPr>
          <p:nvPr/>
        </p:nvSpPr>
        <p:spPr>
          <a:xfrm>
            <a:off x="685800" y="1628775"/>
            <a:ext cx="7772400" cy="44672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s-ES" sz="2400" kern="0" smtClean="0"/>
              <a:t>Los cables de pares clasifican en una serie de categorías (3, 4, 5, …) o clases (C, D, E, …) según la frecuencia máxima para la que está prevista su utilización</a:t>
            </a:r>
          </a:p>
          <a:p>
            <a:pPr eaLnBrk="1" hangingPunct="1">
              <a:lnSpc>
                <a:spcPct val="80000"/>
              </a:lnSpc>
            </a:pPr>
            <a:r>
              <a:rPr lang="es-ES" sz="2400" kern="0" smtClean="0"/>
              <a:t>A una mayor frecuencia corresponde una mayor capacidad de enviar datos</a:t>
            </a:r>
          </a:p>
          <a:p>
            <a:pPr eaLnBrk="1" hangingPunct="1">
              <a:lnSpc>
                <a:spcPct val="80000"/>
              </a:lnSpc>
            </a:pPr>
            <a:r>
              <a:rPr lang="es-ES" sz="2400" kern="0" smtClean="0"/>
              <a:t>Gradualmente se ha ido aumentando la frecuencia máxima de los cables y han ido apareciendo categorías/clases superiores</a:t>
            </a:r>
          </a:p>
          <a:p>
            <a:pPr eaLnBrk="1" hangingPunct="1">
              <a:lnSpc>
                <a:spcPct val="80000"/>
              </a:lnSpc>
            </a:pPr>
            <a:r>
              <a:rPr lang="es-ES" sz="2400" kern="0" smtClean="0"/>
              <a:t>El aumento en la categoría/clase va acompañado de:</a:t>
            </a:r>
          </a:p>
          <a:p>
            <a:pPr lvl="1" eaLnBrk="1" hangingPunct="1">
              <a:lnSpc>
                <a:spcPct val="80000"/>
              </a:lnSpc>
            </a:pPr>
            <a:r>
              <a:rPr lang="es-ES" sz="2000" kern="0" smtClean="0"/>
              <a:t>Mayor sección del cobre</a:t>
            </a:r>
          </a:p>
          <a:p>
            <a:pPr lvl="1" eaLnBrk="1" hangingPunct="1">
              <a:lnSpc>
                <a:spcPct val="80000"/>
              </a:lnSpc>
            </a:pPr>
            <a:r>
              <a:rPr lang="es-ES" sz="2000" kern="0" smtClean="0"/>
              <a:t>Trenzado más denso (mas vueltas por metro)</a:t>
            </a:r>
          </a:p>
          <a:p>
            <a:pPr lvl="1" eaLnBrk="1" hangingPunct="1">
              <a:lnSpc>
                <a:spcPct val="80000"/>
              </a:lnSpc>
            </a:pPr>
            <a:r>
              <a:rPr lang="es-ES" sz="2000" kern="0" smtClean="0"/>
              <a:t>Cambios en el material aislante</a:t>
            </a:r>
          </a:p>
          <a:p>
            <a:pPr lvl="1" eaLnBrk="1" hangingPunct="1">
              <a:lnSpc>
                <a:spcPct val="80000"/>
              </a:lnSpc>
            </a:pPr>
            <a:r>
              <a:rPr lang="es-ES" sz="2000" kern="0" smtClean="0"/>
              <a:t>Mayor control de la geometría del cable (separadores entre pares)</a:t>
            </a:r>
          </a:p>
          <a:p>
            <a:pPr lvl="1" eaLnBrk="1" hangingPunct="1">
              <a:lnSpc>
                <a:spcPct val="80000"/>
              </a:lnSpc>
            </a:pPr>
            <a:r>
              <a:rPr lang="es-ES" sz="2000" kern="0" smtClean="0"/>
              <a:t>Apantallamiento (en los casos extremos)</a:t>
            </a:r>
          </a:p>
          <a:p>
            <a:pPr eaLnBrk="1" hangingPunct="1">
              <a:lnSpc>
                <a:spcPct val="80000"/>
              </a:lnSpc>
            </a:pPr>
            <a:endParaRPr lang="es-ES" sz="2400" kern="0" dirty="0" smtClean="0"/>
          </a:p>
        </p:txBody>
      </p:sp>
    </p:spTree>
    <p:extLst>
      <p:ext uri="{BB962C8B-B14F-4D97-AF65-F5344CB8AC3E}">
        <p14:creationId xmlns:p14="http://schemas.microsoft.com/office/powerpoint/2010/main" val="3591696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85800" y="549275"/>
            <a:ext cx="7772400" cy="838200"/>
          </a:xfrm>
          <a:prstGeom prst="rect">
            <a:avLst/>
          </a:prstGeom>
          <a:noFill/>
          <a:ln w="12700">
            <a:noFill/>
            <a:miter lim="800000"/>
            <a:headEnd/>
            <a:tailEnd/>
          </a:ln>
        </p:spPr>
        <p:txBody>
          <a:bodyPr lIns="90488" tIns="44450" rIns="90488" bIns="44450" anchor="ctr"/>
          <a:lstStyle/>
          <a:p>
            <a:pPr algn="ctr"/>
            <a:r>
              <a:rPr lang="es-ES_tradnl" sz="3200">
                <a:solidFill>
                  <a:schemeClr val="tx2"/>
                </a:solidFill>
              </a:rPr>
              <a:t>Categorías de c</a:t>
            </a:r>
            <a:r>
              <a:rPr lang="es-ES" sz="3200">
                <a:solidFill>
                  <a:schemeClr val="tx2"/>
                </a:solidFill>
              </a:rPr>
              <a:t>ables UTP (Unshielded Twisted Pair)</a:t>
            </a:r>
          </a:p>
        </p:txBody>
      </p:sp>
      <p:graphicFrame>
        <p:nvGraphicFramePr>
          <p:cNvPr id="4" name="Group 179"/>
          <p:cNvGraphicFramePr>
            <a:graphicFrameLocks noGrp="1"/>
          </p:cNvGraphicFramePr>
          <p:nvPr/>
        </p:nvGraphicFramePr>
        <p:xfrm>
          <a:off x="500034" y="1819275"/>
          <a:ext cx="8231885" cy="4356736"/>
        </p:xfrm>
        <a:graphic>
          <a:graphicData uri="http://schemas.openxmlformats.org/drawingml/2006/table">
            <a:tbl>
              <a:tblPr/>
              <a:tblGrid>
                <a:gridCol w="1859280"/>
                <a:gridCol w="1770443"/>
                <a:gridCol w="666750"/>
                <a:gridCol w="1350962"/>
                <a:gridCol w="2584450"/>
              </a:tblGrid>
              <a:tr h="354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chemeClr val="tx1"/>
                          </a:solidFill>
                          <a:effectLst/>
                          <a:latin typeface="Arial" charset="0"/>
                        </a:rPr>
                        <a:t>Categoría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rPr>
                        <a:t>Clase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Tipo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Frec. Máx. (MHz)</a:t>
                      </a:r>
                      <a:endParaRPr kumimoji="0" lang="es-E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Uso habitual</a:t>
                      </a:r>
                      <a:endParaRPr kumimoji="0" lang="es-E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UTP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0,1</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Bucle de abonado</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UTP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err="1" smtClean="0">
                          <a:ln>
                            <a:noFill/>
                          </a:ln>
                          <a:solidFill>
                            <a:schemeClr val="tx1"/>
                          </a:solidFill>
                          <a:effectLst/>
                          <a:latin typeface="Arial" charset="0"/>
                        </a:rPr>
                        <a:t>Token</a:t>
                      </a:r>
                      <a:r>
                        <a:rPr kumimoji="0" lang="es-ES_tradnl" sz="1800" b="0" i="0" u="none" strike="noStrike" cap="none" normalizeH="0" baseline="0" dirty="0" smtClean="0">
                          <a:ln>
                            <a:noFill/>
                          </a:ln>
                          <a:solidFill>
                            <a:schemeClr val="tx1"/>
                          </a:solidFill>
                          <a:effectLst/>
                          <a:latin typeface="Arial" charset="0"/>
                        </a:rPr>
                        <a:t> Ring 4 Mb/s</a:t>
                      </a:r>
                      <a:endParaRPr kumimoji="0" lang="es-E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3</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UTP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16</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10 Mb Ethernet</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4 </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UTP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20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Token Ring 16 Mb</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5</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UTP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100 Mb Ethernet</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5e (enhanced)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UTP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Gigabit Ethernet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6</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UTP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250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 Gb Ethernet (55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6a (augmented)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E</a:t>
                      </a:r>
                      <a:r>
                        <a:rPr kumimoji="0" lang="es-ES" sz="1800" b="0" i="0" u="none" strike="noStrike" cap="none" normalizeH="0" baseline="-25000" dirty="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UTP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 Gb Ethernet (100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rPr>
                        <a:t>7</a:t>
                      </a:r>
                      <a:endParaRPr kumimoji="0" lang="es-E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STP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rPr>
                        <a:t>600</a:t>
                      </a:r>
                      <a:endParaRPr kumimoji="0" lang="es-E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rPr>
                        <a:t>¿40/100 </a:t>
                      </a:r>
                      <a:r>
                        <a:rPr kumimoji="0" lang="es-ES_tradnl" sz="1800" b="0" i="0" u="none" strike="noStrike" cap="none" normalizeH="0" baseline="0" dirty="0" err="1" smtClean="0">
                          <a:ln>
                            <a:noFill/>
                          </a:ln>
                          <a:solidFill>
                            <a:schemeClr val="tx1"/>
                          </a:solidFill>
                          <a:effectLst/>
                          <a:latin typeface="Arial" charset="0"/>
                        </a:rPr>
                        <a:t>Gb</a:t>
                      </a:r>
                      <a:r>
                        <a:rPr kumimoji="0" lang="es-ES_tradnl" sz="1800" b="0" i="0" u="none" strike="noStrike" cap="none" normalizeH="0" baseline="0" dirty="0" smtClean="0">
                          <a:ln>
                            <a:noFill/>
                          </a:ln>
                          <a:solidFill>
                            <a:schemeClr val="tx1"/>
                          </a:solidFill>
                          <a:effectLst/>
                          <a:latin typeface="Arial" charset="0"/>
                        </a:rPr>
                        <a:t> Ethernet?</a:t>
                      </a:r>
                      <a:endParaRPr kumimoji="0" lang="es-E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7a (</a:t>
                      </a:r>
                      <a:r>
                        <a:rPr kumimoji="0" lang="es-ES" sz="1800" b="0" i="0" u="none" strike="noStrike" cap="none" normalizeH="0" baseline="0" dirty="0" err="1" smtClean="0">
                          <a:ln>
                            <a:noFill/>
                          </a:ln>
                          <a:solidFill>
                            <a:schemeClr val="tx1"/>
                          </a:solidFill>
                          <a:effectLst/>
                          <a:latin typeface="Arial" charset="0"/>
                        </a:rPr>
                        <a:t>augmented</a:t>
                      </a:r>
                      <a:r>
                        <a:rPr kumimoji="0" lang="es-ES" sz="1800" b="0" i="0" u="none" strike="noStrike" cap="none" normalizeH="0" baseline="0" dirty="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800" b="0" i="0" u="none" strike="noStrike" cap="none" normalizeH="0" baseline="0" dirty="0" smtClean="0">
                          <a:ln>
                            <a:noFill/>
                          </a:ln>
                          <a:solidFill>
                            <a:schemeClr val="tx1"/>
                          </a:solidFill>
                          <a:effectLst/>
                          <a:latin typeface="Arial" charset="0"/>
                        </a:rPr>
                        <a:t>F</a:t>
                      </a:r>
                      <a:r>
                        <a:rPr kumimoji="0" lang="es-ES" sz="1800" b="0" i="0" u="none" strike="noStrike" cap="none" normalizeH="0" baseline="-25000" dirty="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STP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32055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auto">
          <a:xfrm>
            <a:off x="1111250" y="1562100"/>
            <a:ext cx="6503988" cy="0"/>
          </a:xfrm>
          <a:prstGeom prst="line">
            <a:avLst/>
          </a:prstGeom>
          <a:noFill/>
          <a:ln w="19050">
            <a:solidFill>
              <a:schemeClr val="tx1"/>
            </a:solidFill>
            <a:round/>
            <a:headEnd/>
            <a:tailEnd/>
          </a:ln>
        </p:spPr>
        <p:txBody>
          <a:bodyPr/>
          <a:lstStyle/>
          <a:p>
            <a:endParaRPr lang="es-ES"/>
          </a:p>
        </p:txBody>
      </p:sp>
      <p:sp>
        <p:nvSpPr>
          <p:cNvPr id="4" name="Line 3"/>
          <p:cNvSpPr>
            <a:spLocks noChangeShapeType="1"/>
          </p:cNvSpPr>
          <p:nvPr/>
        </p:nvSpPr>
        <p:spPr bwMode="auto">
          <a:xfrm>
            <a:off x="1122363" y="5778500"/>
            <a:ext cx="6499225" cy="0"/>
          </a:xfrm>
          <a:prstGeom prst="line">
            <a:avLst/>
          </a:prstGeom>
          <a:noFill/>
          <a:ln w="19050">
            <a:solidFill>
              <a:schemeClr val="tx1"/>
            </a:solidFill>
            <a:round/>
            <a:headEnd/>
            <a:tailEnd/>
          </a:ln>
        </p:spPr>
        <p:txBody>
          <a:bodyPr/>
          <a:lstStyle/>
          <a:p>
            <a:endParaRPr lang="es-ES"/>
          </a:p>
        </p:txBody>
      </p:sp>
      <p:sp>
        <p:nvSpPr>
          <p:cNvPr id="5" name="Line 4"/>
          <p:cNvSpPr>
            <a:spLocks noChangeShapeType="1"/>
          </p:cNvSpPr>
          <p:nvPr/>
        </p:nvSpPr>
        <p:spPr bwMode="auto">
          <a:xfrm>
            <a:off x="1214438" y="1562100"/>
            <a:ext cx="0" cy="4325938"/>
          </a:xfrm>
          <a:prstGeom prst="line">
            <a:avLst/>
          </a:prstGeom>
          <a:noFill/>
          <a:ln w="19050">
            <a:solidFill>
              <a:schemeClr val="tx1"/>
            </a:solidFill>
            <a:round/>
            <a:headEnd/>
            <a:tailEnd/>
          </a:ln>
        </p:spPr>
        <p:txBody>
          <a:bodyPr/>
          <a:lstStyle/>
          <a:p>
            <a:endParaRPr lang="es-ES"/>
          </a:p>
        </p:txBody>
      </p:sp>
      <p:sp>
        <p:nvSpPr>
          <p:cNvPr id="6" name="Line 5"/>
          <p:cNvSpPr>
            <a:spLocks noChangeShapeType="1"/>
          </p:cNvSpPr>
          <p:nvPr/>
        </p:nvSpPr>
        <p:spPr bwMode="auto">
          <a:xfrm>
            <a:off x="7608888" y="1574800"/>
            <a:ext cx="4762" cy="4311650"/>
          </a:xfrm>
          <a:prstGeom prst="line">
            <a:avLst/>
          </a:prstGeom>
          <a:noFill/>
          <a:ln w="19050">
            <a:solidFill>
              <a:schemeClr val="tx1"/>
            </a:solidFill>
            <a:round/>
            <a:headEnd/>
            <a:tailEnd/>
          </a:ln>
        </p:spPr>
        <p:txBody>
          <a:bodyPr/>
          <a:lstStyle/>
          <a:p>
            <a:endParaRPr lang="es-ES"/>
          </a:p>
        </p:txBody>
      </p:sp>
      <p:sp>
        <p:nvSpPr>
          <p:cNvPr id="7" name="Line 6"/>
          <p:cNvSpPr>
            <a:spLocks noChangeShapeType="1"/>
          </p:cNvSpPr>
          <p:nvPr/>
        </p:nvSpPr>
        <p:spPr bwMode="auto">
          <a:xfrm>
            <a:off x="1096963" y="2171700"/>
            <a:ext cx="114300" cy="0"/>
          </a:xfrm>
          <a:prstGeom prst="line">
            <a:avLst/>
          </a:prstGeom>
          <a:noFill/>
          <a:ln w="19050">
            <a:solidFill>
              <a:schemeClr val="tx1"/>
            </a:solidFill>
            <a:round/>
            <a:headEnd/>
            <a:tailEnd/>
          </a:ln>
        </p:spPr>
        <p:txBody>
          <a:bodyPr/>
          <a:lstStyle/>
          <a:p>
            <a:endParaRPr lang="es-ES"/>
          </a:p>
        </p:txBody>
      </p:sp>
      <p:sp>
        <p:nvSpPr>
          <p:cNvPr id="8" name="Line 7"/>
          <p:cNvSpPr>
            <a:spLocks noChangeShapeType="1"/>
          </p:cNvSpPr>
          <p:nvPr/>
        </p:nvSpPr>
        <p:spPr bwMode="auto">
          <a:xfrm>
            <a:off x="1096963" y="2776538"/>
            <a:ext cx="114300" cy="0"/>
          </a:xfrm>
          <a:prstGeom prst="line">
            <a:avLst/>
          </a:prstGeom>
          <a:noFill/>
          <a:ln w="19050">
            <a:solidFill>
              <a:schemeClr val="tx1"/>
            </a:solidFill>
            <a:round/>
            <a:headEnd/>
            <a:tailEnd/>
          </a:ln>
        </p:spPr>
        <p:txBody>
          <a:bodyPr/>
          <a:lstStyle/>
          <a:p>
            <a:endParaRPr lang="es-ES"/>
          </a:p>
        </p:txBody>
      </p:sp>
      <p:sp>
        <p:nvSpPr>
          <p:cNvPr id="9" name="Line 8"/>
          <p:cNvSpPr>
            <a:spLocks noChangeShapeType="1"/>
          </p:cNvSpPr>
          <p:nvPr/>
        </p:nvSpPr>
        <p:spPr bwMode="auto">
          <a:xfrm>
            <a:off x="1111250" y="3381375"/>
            <a:ext cx="114300" cy="0"/>
          </a:xfrm>
          <a:prstGeom prst="line">
            <a:avLst/>
          </a:prstGeom>
          <a:noFill/>
          <a:ln w="19050">
            <a:solidFill>
              <a:schemeClr val="tx1"/>
            </a:solidFill>
            <a:round/>
            <a:headEnd/>
            <a:tailEnd/>
          </a:ln>
        </p:spPr>
        <p:txBody>
          <a:bodyPr/>
          <a:lstStyle/>
          <a:p>
            <a:endParaRPr lang="es-ES"/>
          </a:p>
        </p:txBody>
      </p:sp>
      <p:sp>
        <p:nvSpPr>
          <p:cNvPr id="10" name="Line 9"/>
          <p:cNvSpPr>
            <a:spLocks noChangeShapeType="1"/>
          </p:cNvSpPr>
          <p:nvPr/>
        </p:nvSpPr>
        <p:spPr bwMode="auto">
          <a:xfrm>
            <a:off x="1106488" y="3971925"/>
            <a:ext cx="114300" cy="0"/>
          </a:xfrm>
          <a:prstGeom prst="line">
            <a:avLst/>
          </a:prstGeom>
          <a:noFill/>
          <a:ln w="19050">
            <a:solidFill>
              <a:schemeClr val="tx1"/>
            </a:solidFill>
            <a:round/>
            <a:headEnd/>
            <a:tailEnd/>
          </a:ln>
        </p:spPr>
        <p:txBody>
          <a:bodyPr/>
          <a:lstStyle/>
          <a:p>
            <a:endParaRPr lang="es-ES"/>
          </a:p>
        </p:txBody>
      </p:sp>
      <p:sp>
        <p:nvSpPr>
          <p:cNvPr id="11" name="Line 10"/>
          <p:cNvSpPr>
            <a:spLocks noChangeShapeType="1"/>
          </p:cNvSpPr>
          <p:nvPr/>
        </p:nvSpPr>
        <p:spPr bwMode="auto">
          <a:xfrm>
            <a:off x="1116013" y="4576763"/>
            <a:ext cx="114300" cy="0"/>
          </a:xfrm>
          <a:prstGeom prst="line">
            <a:avLst/>
          </a:prstGeom>
          <a:noFill/>
          <a:ln w="19050">
            <a:solidFill>
              <a:schemeClr val="tx1"/>
            </a:solidFill>
            <a:round/>
            <a:headEnd/>
            <a:tailEnd/>
          </a:ln>
        </p:spPr>
        <p:txBody>
          <a:bodyPr/>
          <a:lstStyle/>
          <a:p>
            <a:endParaRPr lang="es-ES"/>
          </a:p>
        </p:txBody>
      </p:sp>
      <p:sp>
        <p:nvSpPr>
          <p:cNvPr id="12" name="Line 11"/>
          <p:cNvSpPr>
            <a:spLocks noChangeShapeType="1"/>
          </p:cNvSpPr>
          <p:nvPr/>
        </p:nvSpPr>
        <p:spPr bwMode="auto">
          <a:xfrm>
            <a:off x="1106488" y="5181600"/>
            <a:ext cx="114300" cy="0"/>
          </a:xfrm>
          <a:prstGeom prst="line">
            <a:avLst/>
          </a:prstGeom>
          <a:noFill/>
          <a:ln w="19050">
            <a:solidFill>
              <a:schemeClr val="tx1"/>
            </a:solidFill>
            <a:round/>
            <a:headEnd/>
            <a:tailEnd/>
          </a:ln>
        </p:spPr>
        <p:txBody>
          <a:bodyPr/>
          <a:lstStyle/>
          <a:p>
            <a:endParaRPr lang="es-ES"/>
          </a:p>
        </p:txBody>
      </p:sp>
      <p:sp>
        <p:nvSpPr>
          <p:cNvPr id="13" name="Text Box 12"/>
          <p:cNvSpPr txBox="1">
            <a:spLocks noChangeArrowheads="1"/>
          </p:cNvSpPr>
          <p:nvPr/>
        </p:nvSpPr>
        <p:spPr bwMode="auto">
          <a:xfrm>
            <a:off x="768350" y="2014538"/>
            <a:ext cx="381000" cy="304800"/>
          </a:xfrm>
          <a:prstGeom prst="rect">
            <a:avLst/>
          </a:prstGeom>
          <a:noFill/>
          <a:ln w="12700">
            <a:noFill/>
            <a:miter lim="800000"/>
            <a:headEnd/>
            <a:tailEnd/>
          </a:ln>
        </p:spPr>
        <p:txBody>
          <a:bodyPr wrap="none">
            <a:spAutoFit/>
          </a:bodyPr>
          <a:lstStyle/>
          <a:p>
            <a:pPr eaLnBrk="0" hangingPunct="0"/>
            <a:r>
              <a:rPr lang="es-ES" sz="1400" b="1"/>
              <a:t>10</a:t>
            </a:r>
          </a:p>
        </p:txBody>
      </p:sp>
      <p:sp>
        <p:nvSpPr>
          <p:cNvPr id="14" name="Text Box 13"/>
          <p:cNvSpPr txBox="1">
            <a:spLocks noChangeArrowheads="1"/>
          </p:cNvSpPr>
          <p:nvPr/>
        </p:nvSpPr>
        <p:spPr bwMode="auto">
          <a:xfrm>
            <a:off x="768350" y="2619375"/>
            <a:ext cx="381000" cy="304800"/>
          </a:xfrm>
          <a:prstGeom prst="rect">
            <a:avLst/>
          </a:prstGeom>
          <a:noFill/>
          <a:ln w="12700">
            <a:noFill/>
            <a:miter lim="800000"/>
            <a:headEnd/>
            <a:tailEnd/>
          </a:ln>
        </p:spPr>
        <p:txBody>
          <a:bodyPr wrap="none">
            <a:spAutoFit/>
          </a:bodyPr>
          <a:lstStyle/>
          <a:p>
            <a:pPr eaLnBrk="0" hangingPunct="0"/>
            <a:r>
              <a:rPr lang="es-ES" sz="1400" b="1"/>
              <a:t>20</a:t>
            </a:r>
          </a:p>
        </p:txBody>
      </p:sp>
      <p:sp>
        <p:nvSpPr>
          <p:cNvPr id="15" name="Text Box 14"/>
          <p:cNvSpPr txBox="1">
            <a:spLocks noChangeArrowheads="1"/>
          </p:cNvSpPr>
          <p:nvPr/>
        </p:nvSpPr>
        <p:spPr bwMode="auto">
          <a:xfrm>
            <a:off x="773113" y="3214688"/>
            <a:ext cx="381000" cy="304800"/>
          </a:xfrm>
          <a:prstGeom prst="rect">
            <a:avLst/>
          </a:prstGeom>
          <a:noFill/>
          <a:ln w="12700">
            <a:noFill/>
            <a:miter lim="800000"/>
            <a:headEnd/>
            <a:tailEnd/>
          </a:ln>
        </p:spPr>
        <p:txBody>
          <a:bodyPr wrap="none">
            <a:spAutoFit/>
          </a:bodyPr>
          <a:lstStyle/>
          <a:p>
            <a:pPr eaLnBrk="0" hangingPunct="0"/>
            <a:r>
              <a:rPr lang="es-ES" sz="1400" b="1"/>
              <a:t>30</a:t>
            </a:r>
          </a:p>
        </p:txBody>
      </p:sp>
      <p:sp>
        <p:nvSpPr>
          <p:cNvPr id="16" name="Text Box 15"/>
          <p:cNvSpPr txBox="1">
            <a:spLocks noChangeArrowheads="1"/>
          </p:cNvSpPr>
          <p:nvPr/>
        </p:nvSpPr>
        <p:spPr bwMode="auto">
          <a:xfrm>
            <a:off x="768350" y="4419600"/>
            <a:ext cx="381000" cy="304800"/>
          </a:xfrm>
          <a:prstGeom prst="rect">
            <a:avLst/>
          </a:prstGeom>
          <a:noFill/>
          <a:ln w="12700">
            <a:noFill/>
            <a:miter lim="800000"/>
            <a:headEnd/>
            <a:tailEnd/>
          </a:ln>
        </p:spPr>
        <p:txBody>
          <a:bodyPr wrap="none">
            <a:spAutoFit/>
          </a:bodyPr>
          <a:lstStyle/>
          <a:p>
            <a:pPr eaLnBrk="0" hangingPunct="0"/>
            <a:r>
              <a:rPr lang="es-ES" sz="1400" b="1"/>
              <a:t>50</a:t>
            </a:r>
          </a:p>
        </p:txBody>
      </p:sp>
      <p:sp>
        <p:nvSpPr>
          <p:cNvPr id="17" name="Text Box 16"/>
          <p:cNvSpPr txBox="1">
            <a:spLocks noChangeArrowheads="1"/>
          </p:cNvSpPr>
          <p:nvPr/>
        </p:nvSpPr>
        <p:spPr bwMode="auto">
          <a:xfrm>
            <a:off x="763588" y="3810000"/>
            <a:ext cx="381000" cy="304800"/>
          </a:xfrm>
          <a:prstGeom prst="rect">
            <a:avLst/>
          </a:prstGeom>
          <a:noFill/>
          <a:ln w="12700">
            <a:noFill/>
            <a:miter lim="800000"/>
            <a:headEnd/>
            <a:tailEnd/>
          </a:ln>
        </p:spPr>
        <p:txBody>
          <a:bodyPr wrap="none">
            <a:spAutoFit/>
          </a:bodyPr>
          <a:lstStyle/>
          <a:p>
            <a:pPr eaLnBrk="0" hangingPunct="0"/>
            <a:r>
              <a:rPr lang="es-ES" sz="1400" b="1"/>
              <a:t>40</a:t>
            </a:r>
          </a:p>
        </p:txBody>
      </p:sp>
      <p:sp>
        <p:nvSpPr>
          <p:cNvPr id="18" name="Text Box 17"/>
          <p:cNvSpPr txBox="1">
            <a:spLocks noChangeArrowheads="1"/>
          </p:cNvSpPr>
          <p:nvPr/>
        </p:nvSpPr>
        <p:spPr bwMode="auto">
          <a:xfrm>
            <a:off x="768350" y="5629275"/>
            <a:ext cx="381000" cy="304800"/>
          </a:xfrm>
          <a:prstGeom prst="rect">
            <a:avLst/>
          </a:prstGeom>
          <a:noFill/>
          <a:ln w="12700">
            <a:noFill/>
            <a:miter lim="800000"/>
            <a:headEnd/>
            <a:tailEnd/>
          </a:ln>
        </p:spPr>
        <p:txBody>
          <a:bodyPr wrap="none">
            <a:spAutoFit/>
          </a:bodyPr>
          <a:lstStyle/>
          <a:p>
            <a:pPr eaLnBrk="0" hangingPunct="0"/>
            <a:r>
              <a:rPr lang="es-ES" sz="1400" b="1"/>
              <a:t>70</a:t>
            </a:r>
          </a:p>
        </p:txBody>
      </p:sp>
      <p:sp>
        <p:nvSpPr>
          <p:cNvPr id="19" name="Text Box 18"/>
          <p:cNvSpPr txBox="1">
            <a:spLocks noChangeArrowheads="1"/>
          </p:cNvSpPr>
          <p:nvPr/>
        </p:nvSpPr>
        <p:spPr bwMode="auto">
          <a:xfrm>
            <a:off x="763588" y="5019675"/>
            <a:ext cx="381000" cy="304800"/>
          </a:xfrm>
          <a:prstGeom prst="rect">
            <a:avLst/>
          </a:prstGeom>
          <a:noFill/>
          <a:ln w="12700">
            <a:noFill/>
            <a:miter lim="800000"/>
            <a:headEnd/>
            <a:tailEnd/>
          </a:ln>
        </p:spPr>
        <p:txBody>
          <a:bodyPr wrap="none">
            <a:spAutoFit/>
          </a:bodyPr>
          <a:lstStyle/>
          <a:p>
            <a:pPr eaLnBrk="0" hangingPunct="0"/>
            <a:r>
              <a:rPr lang="es-ES" sz="1400" b="1"/>
              <a:t>60</a:t>
            </a:r>
          </a:p>
        </p:txBody>
      </p:sp>
      <p:sp>
        <p:nvSpPr>
          <p:cNvPr id="20" name="Text Box 19"/>
          <p:cNvSpPr txBox="1">
            <a:spLocks noChangeArrowheads="1"/>
          </p:cNvSpPr>
          <p:nvPr/>
        </p:nvSpPr>
        <p:spPr bwMode="auto">
          <a:xfrm>
            <a:off x="858838" y="1395413"/>
            <a:ext cx="282575" cy="304800"/>
          </a:xfrm>
          <a:prstGeom prst="rect">
            <a:avLst/>
          </a:prstGeom>
          <a:noFill/>
          <a:ln w="12700">
            <a:noFill/>
            <a:miter lim="800000"/>
            <a:headEnd/>
            <a:tailEnd/>
          </a:ln>
        </p:spPr>
        <p:txBody>
          <a:bodyPr wrap="none">
            <a:spAutoFit/>
          </a:bodyPr>
          <a:lstStyle/>
          <a:p>
            <a:pPr eaLnBrk="0" hangingPunct="0"/>
            <a:r>
              <a:rPr lang="es-ES" sz="1400" b="1"/>
              <a:t>0</a:t>
            </a:r>
          </a:p>
        </p:txBody>
      </p:sp>
      <p:sp>
        <p:nvSpPr>
          <p:cNvPr id="21" name="Line 20"/>
          <p:cNvSpPr>
            <a:spLocks noChangeShapeType="1"/>
          </p:cNvSpPr>
          <p:nvPr/>
        </p:nvSpPr>
        <p:spPr bwMode="auto">
          <a:xfrm rot="5400000">
            <a:off x="2763838" y="5834063"/>
            <a:ext cx="114300" cy="0"/>
          </a:xfrm>
          <a:prstGeom prst="line">
            <a:avLst/>
          </a:prstGeom>
          <a:noFill/>
          <a:ln w="19050">
            <a:solidFill>
              <a:schemeClr val="tx1"/>
            </a:solidFill>
            <a:round/>
            <a:headEnd/>
            <a:tailEnd/>
          </a:ln>
        </p:spPr>
        <p:txBody>
          <a:bodyPr/>
          <a:lstStyle/>
          <a:p>
            <a:endParaRPr lang="es-ES"/>
          </a:p>
        </p:txBody>
      </p:sp>
      <p:sp>
        <p:nvSpPr>
          <p:cNvPr id="22" name="Line 21"/>
          <p:cNvSpPr>
            <a:spLocks noChangeShapeType="1"/>
          </p:cNvSpPr>
          <p:nvPr/>
        </p:nvSpPr>
        <p:spPr bwMode="auto">
          <a:xfrm rot="5400000">
            <a:off x="5964238" y="5838825"/>
            <a:ext cx="114300" cy="0"/>
          </a:xfrm>
          <a:prstGeom prst="line">
            <a:avLst/>
          </a:prstGeom>
          <a:noFill/>
          <a:ln w="19050">
            <a:solidFill>
              <a:schemeClr val="tx1"/>
            </a:solidFill>
            <a:round/>
            <a:headEnd/>
            <a:tailEnd/>
          </a:ln>
        </p:spPr>
        <p:txBody>
          <a:bodyPr/>
          <a:lstStyle/>
          <a:p>
            <a:endParaRPr lang="es-ES"/>
          </a:p>
        </p:txBody>
      </p:sp>
      <p:sp>
        <p:nvSpPr>
          <p:cNvPr id="23" name="Line 22"/>
          <p:cNvSpPr>
            <a:spLocks noChangeShapeType="1"/>
          </p:cNvSpPr>
          <p:nvPr/>
        </p:nvSpPr>
        <p:spPr bwMode="auto">
          <a:xfrm rot="5400000">
            <a:off x="4359275" y="5848350"/>
            <a:ext cx="114300" cy="0"/>
          </a:xfrm>
          <a:prstGeom prst="line">
            <a:avLst/>
          </a:prstGeom>
          <a:noFill/>
          <a:ln w="19050">
            <a:solidFill>
              <a:schemeClr val="tx1"/>
            </a:solidFill>
            <a:round/>
            <a:headEnd/>
            <a:tailEnd/>
          </a:ln>
        </p:spPr>
        <p:txBody>
          <a:bodyPr/>
          <a:lstStyle/>
          <a:p>
            <a:endParaRPr lang="es-ES"/>
          </a:p>
        </p:txBody>
      </p:sp>
      <p:sp>
        <p:nvSpPr>
          <p:cNvPr id="24" name="Text Box 23"/>
          <p:cNvSpPr txBox="1">
            <a:spLocks noChangeArrowheads="1"/>
          </p:cNvSpPr>
          <p:nvPr/>
        </p:nvSpPr>
        <p:spPr bwMode="auto">
          <a:xfrm>
            <a:off x="1096963" y="5924550"/>
            <a:ext cx="282575" cy="304800"/>
          </a:xfrm>
          <a:prstGeom prst="rect">
            <a:avLst/>
          </a:prstGeom>
          <a:noFill/>
          <a:ln w="12700">
            <a:noFill/>
            <a:miter lim="800000"/>
            <a:headEnd/>
            <a:tailEnd/>
          </a:ln>
        </p:spPr>
        <p:txBody>
          <a:bodyPr wrap="none">
            <a:spAutoFit/>
          </a:bodyPr>
          <a:lstStyle/>
          <a:p>
            <a:pPr eaLnBrk="0" hangingPunct="0"/>
            <a:r>
              <a:rPr lang="es-ES" sz="1400" b="1"/>
              <a:t>0</a:t>
            </a:r>
          </a:p>
        </p:txBody>
      </p:sp>
      <p:sp>
        <p:nvSpPr>
          <p:cNvPr id="25" name="Text Box 24"/>
          <p:cNvSpPr txBox="1">
            <a:spLocks noChangeArrowheads="1"/>
          </p:cNvSpPr>
          <p:nvPr/>
        </p:nvSpPr>
        <p:spPr bwMode="auto">
          <a:xfrm>
            <a:off x="2630488" y="5915025"/>
            <a:ext cx="381000" cy="304800"/>
          </a:xfrm>
          <a:prstGeom prst="rect">
            <a:avLst/>
          </a:prstGeom>
          <a:noFill/>
          <a:ln w="12700">
            <a:noFill/>
            <a:miter lim="800000"/>
            <a:headEnd/>
            <a:tailEnd/>
          </a:ln>
        </p:spPr>
        <p:txBody>
          <a:bodyPr wrap="none">
            <a:spAutoFit/>
          </a:bodyPr>
          <a:lstStyle/>
          <a:p>
            <a:pPr eaLnBrk="0" hangingPunct="0"/>
            <a:r>
              <a:rPr lang="es-ES" sz="1400" b="1"/>
              <a:t>50</a:t>
            </a:r>
          </a:p>
        </p:txBody>
      </p:sp>
      <p:sp>
        <p:nvSpPr>
          <p:cNvPr id="26" name="Text Box 25"/>
          <p:cNvSpPr txBox="1">
            <a:spLocks noChangeArrowheads="1"/>
          </p:cNvSpPr>
          <p:nvPr/>
        </p:nvSpPr>
        <p:spPr bwMode="auto">
          <a:xfrm>
            <a:off x="4197350" y="5915025"/>
            <a:ext cx="479425" cy="304800"/>
          </a:xfrm>
          <a:prstGeom prst="rect">
            <a:avLst/>
          </a:prstGeom>
          <a:noFill/>
          <a:ln w="12700">
            <a:noFill/>
            <a:miter lim="800000"/>
            <a:headEnd/>
            <a:tailEnd/>
          </a:ln>
        </p:spPr>
        <p:txBody>
          <a:bodyPr wrap="none">
            <a:spAutoFit/>
          </a:bodyPr>
          <a:lstStyle/>
          <a:p>
            <a:pPr eaLnBrk="0" hangingPunct="0"/>
            <a:r>
              <a:rPr lang="es-ES" sz="1400" b="1"/>
              <a:t>100</a:t>
            </a:r>
          </a:p>
        </p:txBody>
      </p:sp>
      <p:sp>
        <p:nvSpPr>
          <p:cNvPr id="27" name="Text Box 26"/>
          <p:cNvSpPr txBox="1">
            <a:spLocks noChangeArrowheads="1"/>
          </p:cNvSpPr>
          <p:nvPr/>
        </p:nvSpPr>
        <p:spPr bwMode="auto">
          <a:xfrm>
            <a:off x="5788025" y="5910263"/>
            <a:ext cx="479425" cy="304800"/>
          </a:xfrm>
          <a:prstGeom prst="rect">
            <a:avLst/>
          </a:prstGeom>
          <a:noFill/>
          <a:ln w="12700">
            <a:noFill/>
            <a:miter lim="800000"/>
            <a:headEnd/>
            <a:tailEnd/>
          </a:ln>
        </p:spPr>
        <p:txBody>
          <a:bodyPr wrap="none">
            <a:spAutoFit/>
          </a:bodyPr>
          <a:lstStyle/>
          <a:p>
            <a:pPr eaLnBrk="0" hangingPunct="0"/>
            <a:r>
              <a:rPr lang="es-ES" sz="1400" b="1"/>
              <a:t>150</a:t>
            </a:r>
          </a:p>
        </p:txBody>
      </p:sp>
      <p:sp>
        <p:nvSpPr>
          <p:cNvPr id="28" name="Text Box 27"/>
          <p:cNvSpPr txBox="1">
            <a:spLocks noChangeArrowheads="1"/>
          </p:cNvSpPr>
          <p:nvPr/>
        </p:nvSpPr>
        <p:spPr bwMode="auto">
          <a:xfrm>
            <a:off x="7388225" y="5919788"/>
            <a:ext cx="479425" cy="304800"/>
          </a:xfrm>
          <a:prstGeom prst="rect">
            <a:avLst/>
          </a:prstGeom>
          <a:noFill/>
          <a:ln w="12700">
            <a:noFill/>
            <a:miter lim="800000"/>
            <a:headEnd/>
            <a:tailEnd/>
          </a:ln>
        </p:spPr>
        <p:txBody>
          <a:bodyPr wrap="none">
            <a:spAutoFit/>
          </a:bodyPr>
          <a:lstStyle/>
          <a:p>
            <a:pPr eaLnBrk="0" hangingPunct="0"/>
            <a:r>
              <a:rPr lang="es-ES" sz="1400" b="1"/>
              <a:t>200</a:t>
            </a:r>
          </a:p>
        </p:txBody>
      </p:sp>
      <p:sp>
        <p:nvSpPr>
          <p:cNvPr id="29" name="Text Box 28"/>
          <p:cNvSpPr txBox="1">
            <a:spLocks noChangeArrowheads="1"/>
          </p:cNvSpPr>
          <p:nvPr/>
        </p:nvSpPr>
        <p:spPr bwMode="auto">
          <a:xfrm>
            <a:off x="3481388" y="6199188"/>
            <a:ext cx="1866900" cy="336550"/>
          </a:xfrm>
          <a:prstGeom prst="rect">
            <a:avLst/>
          </a:prstGeom>
          <a:noFill/>
          <a:ln w="12700">
            <a:noFill/>
            <a:miter lim="800000"/>
            <a:headEnd/>
            <a:tailEnd/>
          </a:ln>
        </p:spPr>
        <p:txBody>
          <a:bodyPr wrap="none">
            <a:spAutoFit/>
          </a:bodyPr>
          <a:lstStyle/>
          <a:p>
            <a:pPr eaLnBrk="0" hangingPunct="0"/>
            <a:r>
              <a:rPr lang="es-ES" b="1"/>
              <a:t>Frecuencia (MHz)</a:t>
            </a:r>
          </a:p>
        </p:txBody>
      </p:sp>
      <p:sp>
        <p:nvSpPr>
          <p:cNvPr id="30" name="Text Box 29"/>
          <p:cNvSpPr txBox="1">
            <a:spLocks noChangeArrowheads="1"/>
          </p:cNvSpPr>
          <p:nvPr/>
        </p:nvSpPr>
        <p:spPr bwMode="auto">
          <a:xfrm rot="-5400000">
            <a:off x="452437" y="3494088"/>
            <a:ext cx="454025" cy="336550"/>
          </a:xfrm>
          <a:prstGeom prst="rect">
            <a:avLst/>
          </a:prstGeom>
          <a:noFill/>
          <a:ln w="12700">
            <a:noFill/>
            <a:miter lim="800000"/>
            <a:headEnd/>
            <a:tailEnd/>
          </a:ln>
        </p:spPr>
        <p:txBody>
          <a:bodyPr wrap="none">
            <a:spAutoFit/>
          </a:bodyPr>
          <a:lstStyle/>
          <a:p>
            <a:pPr eaLnBrk="0" hangingPunct="0"/>
            <a:r>
              <a:rPr lang="es-ES" b="1"/>
              <a:t>dB</a:t>
            </a:r>
          </a:p>
        </p:txBody>
      </p:sp>
      <p:sp>
        <p:nvSpPr>
          <p:cNvPr id="31" name="Freeform 30"/>
          <p:cNvSpPr>
            <a:spLocks/>
          </p:cNvSpPr>
          <p:nvPr/>
        </p:nvSpPr>
        <p:spPr bwMode="auto">
          <a:xfrm>
            <a:off x="1258888" y="1676400"/>
            <a:ext cx="3167062" cy="1338263"/>
          </a:xfrm>
          <a:custGeom>
            <a:avLst/>
            <a:gdLst>
              <a:gd name="T0" fmla="*/ 0 w 1995"/>
              <a:gd name="T1" fmla="*/ 0 h 843"/>
              <a:gd name="T2" fmla="*/ 57 w 1995"/>
              <a:gd name="T3" fmla="*/ 93 h 843"/>
              <a:gd name="T4" fmla="*/ 96 w 1995"/>
              <a:gd name="T5" fmla="*/ 144 h 843"/>
              <a:gd name="T6" fmla="*/ 183 w 1995"/>
              <a:gd name="T7" fmla="*/ 201 h 843"/>
              <a:gd name="T8" fmla="*/ 321 w 1995"/>
              <a:gd name="T9" fmla="*/ 294 h 843"/>
              <a:gd name="T10" fmla="*/ 480 w 1995"/>
              <a:gd name="T11" fmla="*/ 363 h 843"/>
              <a:gd name="T12" fmla="*/ 714 w 1995"/>
              <a:gd name="T13" fmla="*/ 468 h 843"/>
              <a:gd name="T14" fmla="*/ 1086 w 1995"/>
              <a:gd name="T15" fmla="*/ 582 h 843"/>
              <a:gd name="T16" fmla="*/ 1446 w 1995"/>
              <a:gd name="T17" fmla="*/ 693 h 843"/>
              <a:gd name="T18" fmla="*/ 1995 w 1995"/>
              <a:gd name="T19" fmla="*/ 843 h 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5"/>
              <a:gd name="T31" fmla="*/ 0 h 843"/>
              <a:gd name="T32" fmla="*/ 1995 w 1995"/>
              <a:gd name="T33" fmla="*/ 843 h 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5" h="843">
                <a:moveTo>
                  <a:pt x="0" y="0"/>
                </a:moveTo>
                <a:cubicBezTo>
                  <a:pt x="20" y="34"/>
                  <a:pt x="41" y="69"/>
                  <a:pt x="57" y="93"/>
                </a:cubicBezTo>
                <a:cubicBezTo>
                  <a:pt x="73" y="117"/>
                  <a:pt x="75" y="126"/>
                  <a:pt x="96" y="144"/>
                </a:cubicBezTo>
                <a:cubicBezTo>
                  <a:pt x="117" y="162"/>
                  <a:pt x="146" y="176"/>
                  <a:pt x="183" y="201"/>
                </a:cubicBezTo>
                <a:cubicBezTo>
                  <a:pt x="220" y="226"/>
                  <a:pt x="272" y="267"/>
                  <a:pt x="321" y="294"/>
                </a:cubicBezTo>
                <a:cubicBezTo>
                  <a:pt x="370" y="321"/>
                  <a:pt x="415" y="334"/>
                  <a:pt x="480" y="363"/>
                </a:cubicBezTo>
                <a:cubicBezTo>
                  <a:pt x="545" y="392"/>
                  <a:pt x="613" y="432"/>
                  <a:pt x="714" y="468"/>
                </a:cubicBezTo>
                <a:cubicBezTo>
                  <a:pt x="815" y="504"/>
                  <a:pt x="964" y="544"/>
                  <a:pt x="1086" y="582"/>
                </a:cubicBezTo>
                <a:cubicBezTo>
                  <a:pt x="1208" y="620"/>
                  <a:pt x="1295" y="650"/>
                  <a:pt x="1446" y="693"/>
                </a:cubicBezTo>
                <a:cubicBezTo>
                  <a:pt x="1597" y="736"/>
                  <a:pt x="1903" y="818"/>
                  <a:pt x="1995" y="843"/>
                </a:cubicBezTo>
              </a:path>
            </a:pathLst>
          </a:custGeom>
          <a:noFill/>
          <a:ln w="25400">
            <a:solidFill>
              <a:srgbClr val="008000"/>
            </a:solidFill>
            <a:round/>
            <a:headEnd/>
            <a:tailEnd/>
          </a:ln>
        </p:spPr>
        <p:txBody>
          <a:bodyPr/>
          <a:lstStyle/>
          <a:p>
            <a:endParaRPr lang="es-ES"/>
          </a:p>
        </p:txBody>
      </p:sp>
      <p:sp>
        <p:nvSpPr>
          <p:cNvPr id="32" name="Freeform 31"/>
          <p:cNvSpPr>
            <a:spLocks/>
          </p:cNvSpPr>
          <p:nvPr/>
        </p:nvSpPr>
        <p:spPr bwMode="auto">
          <a:xfrm>
            <a:off x="1258888" y="1676400"/>
            <a:ext cx="6350000" cy="1816100"/>
          </a:xfrm>
          <a:custGeom>
            <a:avLst/>
            <a:gdLst>
              <a:gd name="T0" fmla="*/ 0 w 4000"/>
              <a:gd name="T1" fmla="*/ 0 h 1144"/>
              <a:gd name="T2" fmla="*/ 100 w 4000"/>
              <a:gd name="T3" fmla="*/ 116 h 1144"/>
              <a:gd name="T4" fmla="*/ 268 w 4000"/>
              <a:gd name="T5" fmla="*/ 216 h 1144"/>
              <a:gd name="T6" fmla="*/ 468 w 4000"/>
              <a:gd name="T7" fmla="*/ 312 h 1144"/>
              <a:gd name="T8" fmla="*/ 808 w 4000"/>
              <a:gd name="T9" fmla="*/ 432 h 1144"/>
              <a:gd name="T10" fmla="*/ 1308 w 4000"/>
              <a:gd name="T11" fmla="*/ 588 h 1144"/>
              <a:gd name="T12" fmla="*/ 1916 w 4000"/>
              <a:gd name="T13" fmla="*/ 732 h 1144"/>
              <a:gd name="T14" fmla="*/ 2392 w 4000"/>
              <a:gd name="T15" fmla="*/ 832 h 1144"/>
              <a:gd name="T16" fmla="*/ 2940 w 4000"/>
              <a:gd name="T17" fmla="*/ 948 h 1144"/>
              <a:gd name="T18" fmla="*/ 3384 w 4000"/>
              <a:gd name="T19" fmla="*/ 1024 h 1144"/>
              <a:gd name="T20" fmla="*/ 4000 w 4000"/>
              <a:gd name="T21" fmla="*/ 1144 h 1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0"/>
              <a:gd name="T34" fmla="*/ 0 h 1144"/>
              <a:gd name="T35" fmla="*/ 4000 w 4000"/>
              <a:gd name="T36" fmla="*/ 1144 h 1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0" h="1144">
                <a:moveTo>
                  <a:pt x="0" y="0"/>
                </a:moveTo>
                <a:cubicBezTo>
                  <a:pt x="27" y="40"/>
                  <a:pt x="55" y="80"/>
                  <a:pt x="100" y="116"/>
                </a:cubicBezTo>
                <a:cubicBezTo>
                  <a:pt x="145" y="152"/>
                  <a:pt x="207" y="183"/>
                  <a:pt x="268" y="216"/>
                </a:cubicBezTo>
                <a:cubicBezTo>
                  <a:pt x="329" y="249"/>
                  <a:pt x="378" y="276"/>
                  <a:pt x="468" y="312"/>
                </a:cubicBezTo>
                <a:cubicBezTo>
                  <a:pt x="558" y="348"/>
                  <a:pt x="668" y="386"/>
                  <a:pt x="808" y="432"/>
                </a:cubicBezTo>
                <a:cubicBezTo>
                  <a:pt x="948" y="478"/>
                  <a:pt x="1123" y="538"/>
                  <a:pt x="1308" y="588"/>
                </a:cubicBezTo>
                <a:cubicBezTo>
                  <a:pt x="1493" y="638"/>
                  <a:pt x="1735" y="691"/>
                  <a:pt x="1916" y="732"/>
                </a:cubicBezTo>
                <a:cubicBezTo>
                  <a:pt x="2097" y="773"/>
                  <a:pt x="2221" y="796"/>
                  <a:pt x="2392" y="832"/>
                </a:cubicBezTo>
                <a:cubicBezTo>
                  <a:pt x="2563" y="868"/>
                  <a:pt x="2775" y="916"/>
                  <a:pt x="2940" y="948"/>
                </a:cubicBezTo>
                <a:cubicBezTo>
                  <a:pt x="3105" y="980"/>
                  <a:pt x="3207" y="991"/>
                  <a:pt x="3384" y="1024"/>
                </a:cubicBezTo>
                <a:cubicBezTo>
                  <a:pt x="3561" y="1057"/>
                  <a:pt x="3780" y="1100"/>
                  <a:pt x="4000" y="1144"/>
                </a:cubicBezTo>
              </a:path>
            </a:pathLst>
          </a:custGeom>
          <a:noFill/>
          <a:ln w="25400">
            <a:solidFill>
              <a:srgbClr val="0000FF"/>
            </a:solidFill>
            <a:round/>
            <a:headEnd/>
            <a:tailEnd/>
          </a:ln>
        </p:spPr>
        <p:txBody>
          <a:bodyPr/>
          <a:lstStyle/>
          <a:p>
            <a:endParaRPr lang="es-ES"/>
          </a:p>
        </p:txBody>
      </p:sp>
      <p:sp>
        <p:nvSpPr>
          <p:cNvPr id="33" name="Freeform 32"/>
          <p:cNvSpPr>
            <a:spLocks/>
          </p:cNvSpPr>
          <p:nvPr/>
        </p:nvSpPr>
        <p:spPr bwMode="auto">
          <a:xfrm>
            <a:off x="1258888" y="3194050"/>
            <a:ext cx="3149600" cy="1987550"/>
          </a:xfrm>
          <a:custGeom>
            <a:avLst/>
            <a:gdLst>
              <a:gd name="T0" fmla="*/ 0 w 1984"/>
              <a:gd name="T1" fmla="*/ 1252 h 1252"/>
              <a:gd name="T2" fmla="*/ 16 w 1984"/>
              <a:gd name="T3" fmla="*/ 1104 h 1252"/>
              <a:gd name="T4" fmla="*/ 36 w 1984"/>
              <a:gd name="T5" fmla="*/ 964 h 1252"/>
              <a:gd name="T6" fmla="*/ 104 w 1984"/>
              <a:gd name="T7" fmla="*/ 780 h 1252"/>
              <a:gd name="T8" fmla="*/ 184 w 1984"/>
              <a:gd name="T9" fmla="*/ 628 h 1252"/>
              <a:gd name="T10" fmla="*/ 300 w 1984"/>
              <a:gd name="T11" fmla="*/ 512 h 1252"/>
              <a:gd name="T12" fmla="*/ 440 w 1984"/>
              <a:gd name="T13" fmla="*/ 416 h 1252"/>
              <a:gd name="T14" fmla="*/ 632 w 1984"/>
              <a:gd name="T15" fmla="*/ 312 h 1252"/>
              <a:gd name="T16" fmla="*/ 968 w 1984"/>
              <a:gd name="T17" fmla="*/ 212 h 1252"/>
              <a:gd name="T18" fmla="*/ 1304 w 1984"/>
              <a:gd name="T19" fmla="*/ 120 h 1252"/>
              <a:gd name="T20" fmla="*/ 1984 w 1984"/>
              <a:gd name="T21" fmla="*/ 0 h 1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4"/>
              <a:gd name="T34" fmla="*/ 0 h 1252"/>
              <a:gd name="T35" fmla="*/ 1984 w 1984"/>
              <a:gd name="T36" fmla="*/ 1252 h 12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4" h="1252">
                <a:moveTo>
                  <a:pt x="0" y="1252"/>
                </a:moveTo>
                <a:cubicBezTo>
                  <a:pt x="5" y="1202"/>
                  <a:pt x="10" y="1152"/>
                  <a:pt x="16" y="1104"/>
                </a:cubicBezTo>
                <a:cubicBezTo>
                  <a:pt x="22" y="1056"/>
                  <a:pt x="21" y="1018"/>
                  <a:pt x="36" y="964"/>
                </a:cubicBezTo>
                <a:cubicBezTo>
                  <a:pt x="51" y="910"/>
                  <a:pt x="79" y="836"/>
                  <a:pt x="104" y="780"/>
                </a:cubicBezTo>
                <a:cubicBezTo>
                  <a:pt x="129" y="724"/>
                  <a:pt x="151" y="673"/>
                  <a:pt x="184" y="628"/>
                </a:cubicBezTo>
                <a:cubicBezTo>
                  <a:pt x="217" y="583"/>
                  <a:pt x="257" y="547"/>
                  <a:pt x="300" y="512"/>
                </a:cubicBezTo>
                <a:cubicBezTo>
                  <a:pt x="343" y="477"/>
                  <a:pt x="385" y="449"/>
                  <a:pt x="440" y="416"/>
                </a:cubicBezTo>
                <a:cubicBezTo>
                  <a:pt x="495" y="383"/>
                  <a:pt x="544" y="346"/>
                  <a:pt x="632" y="312"/>
                </a:cubicBezTo>
                <a:cubicBezTo>
                  <a:pt x="720" y="278"/>
                  <a:pt x="856" y="244"/>
                  <a:pt x="968" y="212"/>
                </a:cubicBezTo>
                <a:cubicBezTo>
                  <a:pt x="1080" y="180"/>
                  <a:pt x="1135" y="155"/>
                  <a:pt x="1304" y="120"/>
                </a:cubicBezTo>
                <a:cubicBezTo>
                  <a:pt x="1473" y="85"/>
                  <a:pt x="1728" y="42"/>
                  <a:pt x="1984" y="0"/>
                </a:cubicBezTo>
              </a:path>
            </a:pathLst>
          </a:custGeom>
          <a:noFill/>
          <a:ln w="25400">
            <a:solidFill>
              <a:srgbClr val="FF0000"/>
            </a:solidFill>
            <a:round/>
            <a:headEnd/>
            <a:tailEnd/>
          </a:ln>
        </p:spPr>
        <p:txBody>
          <a:bodyPr/>
          <a:lstStyle/>
          <a:p>
            <a:endParaRPr lang="es-ES"/>
          </a:p>
        </p:txBody>
      </p:sp>
      <p:sp>
        <p:nvSpPr>
          <p:cNvPr id="34" name="Freeform 33"/>
          <p:cNvSpPr>
            <a:spLocks/>
          </p:cNvSpPr>
          <p:nvPr/>
        </p:nvSpPr>
        <p:spPr bwMode="auto">
          <a:xfrm>
            <a:off x="1258888" y="3657600"/>
            <a:ext cx="6356350" cy="2095500"/>
          </a:xfrm>
          <a:custGeom>
            <a:avLst/>
            <a:gdLst>
              <a:gd name="T0" fmla="*/ 0 w 4004"/>
              <a:gd name="T1" fmla="*/ 1296 h 1320"/>
              <a:gd name="T2" fmla="*/ 4 w 4004"/>
              <a:gd name="T3" fmla="*/ 1320 h 1320"/>
              <a:gd name="T4" fmla="*/ 52 w 4004"/>
              <a:gd name="T5" fmla="*/ 1108 h 1320"/>
              <a:gd name="T6" fmla="*/ 148 w 4004"/>
              <a:gd name="T7" fmla="*/ 868 h 1320"/>
              <a:gd name="T8" fmla="*/ 328 w 4004"/>
              <a:gd name="T9" fmla="*/ 684 h 1320"/>
              <a:gd name="T10" fmla="*/ 568 w 4004"/>
              <a:gd name="T11" fmla="*/ 528 h 1320"/>
              <a:gd name="T12" fmla="*/ 884 w 4004"/>
              <a:gd name="T13" fmla="*/ 428 h 1320"/>
              <a:gd name="T14" fmla="*/ 1240 w 4004"/>
              <a:gd name="T15" fmla="*/ 332 h 1320"/>
              <a:gd name="T16" fmla="*/ 1772 w 4004"/>
              <a:gd name="T17" fmla="*/ 228 h 1320"/>
              <a:gd name="T18" fmla="*/ 2792 w 4004"/>
              <a:gd name="T19" fmla="*/ 104 h 1320"/>
              <a:gd name="T20" fmla="*/ 4004 w 4004"/>
              <a:gd name="T21" fmla="*/ 0 h 13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4"/>
              <a:gd name="T34" fmla="*/ 0 h 1320"/>
              <a:gd name="T35" fmla="*/ 4004 w 4004"/>
              <a:gd name="T36" fmla="*/ 1320 h 13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4" h="1320">
                <a:moveTo>
                  <a:pt x="0" y="1296"/>
                </a:moveTo>
                <a:lnTo>
                  <a:pt x="4" y="1320"/>
                </a:lnTo>
                <a:cubicBezTo>
                  <a:pt x="13" y="1289"/>
                  <a:pt x="28" y="1183"/>
                  <a:pt x="52" y="1108"/>
                </a:cubicBezTo>
                <a:cubicBezTo>
                  <a:pt x="76" y="1033"/>
                  <a:pt x="102" y="939"/>
                  <a:pt x="148" y="868"/>
                </a:cubicBezTo>
                <a:cubicBezTo>
                  <a:pt x="194" y="797"/>
                  <a:pt x="258" y="741"/>
                  <a:pt x="328" y="684"/>
                </a:cubicBezTo>
                <a:cubicBezTo>
                  <a:pt x="398" y="627"/>
                  <a:pt x="475" y="571"/>
                  <a:pt x="568" y="528"/>
                </a:cubicBezTo>
                <a:cubicBezTo>
                  <a:pt x="661" y="485"/>
                  <a:pt x="772" y="461"/>
                  <a:pt x="884" y="428"/>
                </a:cubicBezTo>
                <a:cubicBezTo>
                  <a:pt x="996" y="395"/>
                  <a:pt x="1092" y="365"/>
                  <a:pt x="1240" y="332"/>
                </a:cubicBezTo>
                <a:cubicBezTo>
                  <a:pt x="1388" y="299"/>
                  <a:pt x="1513" y="266"/>
                  <a:pt x="1772" y="228"/>
                </a:cubicBezTo>
                <a:cubicBezTo>
                  <a:pt x="2031" y="190"/>
                  <a:pt x="2420" y="142"/>
                  <a:pt x="2792" y="104"/>
                </a:cubicBezTo>
                <a:cubicBezTo>
                  <a:pt x="3164" y="66"/>
                  <a:pt x="3584" y="33"/>
                  <a:pt x="4004" y="0"/>
                </a:cubicBezTo>
              </a:path>
            </a:pathLst>
          </a:custGeom>
          <a:noFill/>
          <a:ln w="25400">
            <a:solidFill>
              <a:srgbClr val="800080"/>
            </a:solidFill>
            <a:round/>
            <a:headEnd/>
            <a:tailEnd/>
          </a:ln>
        </p:spPr>
        <p:txBody>
          <a:bodyPr/>
          <a:lstStyle/>
          <a:p>
            <a:endParaRPr lang="es-ES"/>
          </a:p>
        </p:txBody>
      </p:sp>
      <p:sp>
        <p:nvSpPr>
          <p:cNvPr id="35" name="Text Box 34"/>
          <p:cNvSpPr txBox="1">
            <a:spLocks noChangeArrowheads="1"/>
          </p:cNvSpPr>
          <p:nvPr/>
        </p:nvSpPr>
        <p:spPr bwMode="auto">
          <a:xfrm>
            <a:off x="5197475" y="2763838"/>
            <a:ext cx="1679575" cy="304800"/>
          </a:xfrm>
          <a:prstGeom prst="rect">
            <a:avLst/>
          </a:prstGeom>
          <a:noFill/>
          <a:ln w="12700">
            <a:noFill/>
            <a:miter lim="800000"/>
            <a:headEnd/>
            <a:tailEnd/>
          </a:ln>
        </p:spPr>
        <p:txBody>
          <a:bodyPr wrap="none">
            <a:spAutoFit/>
          </a:bodyPr>
          <a:lstStyle/>
          <a:p>
            <a:pPr algn="ctr" eaLnBrk="0" hangingPunct="0"/>
            <a:r>
              <a:rPr lang="es-ES" sz="1400" b="1"/>
              <a:t>Atenuación Cat. 6</a:t>
            </a:r>
          </a:p>
        </p:txBody>
      </p:sp>
      <p:sp>
        <p:nvSpPr>
          <p:cNvPr id="36" name="Text Box 35"/>
          <p:cNvSpPr txBox="1">
            <a:spLocks noChangeArrowheads="1"/>
          </p:cNvSpPr>
          <p:nvPr/>
        </p:nvSpPr>
        <p:spPr bwMode="auto">
          <a:xfrm>
            <a:off x="1403350" y="2619375"/>
            <a:ext cx="1679575" cy="304800"/>
          </a:xfrm>
          <a:prstGeom prst="rect">
            <a:avLst/>
          </a:prstGeom>
          <a:noFill/>
          <a:ln w="12700">
            <a:noFill/>
            <a:miter lim="800000"/>
            <a:headEnd/>
            <a:tailEnd/>
          </a:ln>
        </p:spPr>
        <p:txBody>
          <a:bodyPr wrap="none">
            <a:spAutoFit/>
          </a:bodyPr>
          <a:lstStyle/>
          <a:p>
            <a:pPr algn="ctr" eaLnBrk="0" hangingPunct="0"/>
            <a:r>
              <a:rPr lang="es-ES" sz="1400" b="1"/>
              <a:t>Atenuación Cat. 5</a:t>
            </a:r>
          </a:p>
        </p:txBody>
      </p:sp>
      <p:sp>
        <p:nvSpPr>
          <p:cNvPr id="37" name="Text Box 36"/>
          <p:cNvSpPr txBox="1">
            <a:spLocks noChangeArrowheads="1"/>
          </p:cNvSpPr>
          <p:nvPr/>
        </p:nvSpPr>
        <p:spPr bwMode="auto">
          <a:xfrm>
            <a:off x="5219700" y="3844925"/>
            <a:ext cx="1414463" cy="304800"/>
          </a:xfrm>
          <a:prstGeom prst="rect">
            <a:avLst/>
          </a:prstGeom>
          <a:noFill/>
          <a:ln w="12700">
            <a:noFill/>
            <a:miter lim="800000"/>
            <a:headEnd/>
            <a:tailEnd/>
          </a:ln>
        </p:spPr>
        <p:txBody>
          <a:bodyPr wrap="none">
            <a:spAutoFit/>
          </a:bodyPr>
          <a:lstStyle/>
          <a:p>
            <a:pPr algn="ctr" eaLnBrk="0" hangingPunct="0"/>
            <a:r>
              <a:rPr lang="es-ES" sz="1400" b="1"/>
              <a:t>Diafonía Cat. 6</a:t>
            </a:r>
          </a:p>
        </p:txBody>
      </p:sp>
      <p:sp>
        <p:nvSpPr>
          <p:cNvPr id="38" name="Text Box 37"/>
          <p:cNvSpPr txBox="1">
            <a:spLocks noChangeArrowheads="1"/>
          </p:cNvSpPr>
          <p:nvPr/>
        </p:nvSpPr>
        <p:spPr bwMode="auto">
          <a:xfrm>
            <a:off x="1462088" y="3284538"/>
            <a:ext cx="1414462" cy="304800"/>
          </a:xfrm>
          <a:prstGeom prst="rect">
            <a:avLst/>
          </a:prstGeom>
          <a:noFill/>
          <a:ln w="12700">
            <a:noFill/>
            <a:miter lim="800000"/>
            <a:headEnd/>
            <a:tailEnd/>
          </a:ln>
        </p:spPr>
        <p:txBody>
          <a:bodyPr wrap="none">
            <a:spAutoFit/>
          </a:bodyPr>
          <a:lstStyle/>
          <a:p>
            <a:pPr algn="ctr" eaLnBrk="0" hangingPunct="0"/>
            <a:r>
              <a:rPr lang="es-ES" sz="1400" b="1"/>
              <a:t>Diafonía Cat. 5</a:t>
            </a:r>
          </a:p>
        </p:txBody>
      </p:sp>
      <p:sp>
        <p:nvSpPr>
          <p:cNvPr id="39" name="Text Box 38"/>
          <p:cNvSpPr txBox="1">
            <a:spLocks noChangeArrowheads="1"/>
          </p:cNvSpPr>
          <p:nvPr/>
        </p:nvSpPr>
        <p:spPr bwMode="auto">
          <a:xfrm>
            <a:off x="1393825" y="350838"/>
            <a:ext cx="6323013" cy="946150"/>
          </a:xfrm>
          <a:prstGeom prst="rect">
            <a:avLst/>
          </a:prstGeom>
          <a:noFill/>
          <a:ln w="12700">
            <a:noFill/>
            <a:miter lim="800000"/>
            <a:headEnd/>
            <a:tailEnd/>
          </a:ln>
        </p:spPr>
        <p:txBody>
          <a:bodyPr wrap="none">
            <a:spAutoFit/>
          </a:bodyPr>
          <a:lstStyle/>
          <a:p>
            <a:pPr algn="ctr" eaLnBrk="0" hangingPunct="0"/>
            <a:r>
              <a:rPr lang="es-ES" sz="2800"/>
              <a:t>Atenuación y diafonía en función de la</a:t>
            </a:r>
          </a:p>
          <a:p>
            <a:pPr algn="ctr" eaLnBrk="0" hangingPunct="0"/>
            <a:r>
              <a:rPr lang="es-ES" sz="2800"/>
              <a:t>frecuencia para cables categoría 5 y 6 </a:t>
            </a:r>
          </a:p>
        </p:txBody>
      </p:sp>
    </p:spTree>
    <p:extLst>
      <p:ext uri="{BB962C8B-B14F-4D97-AF65-F5344CB8AC3E}">
        <p14:creationId xmlns:p14="http://schemas.microsoft.com/office/powerpoint/2010/main" val="3979167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228600" y="2466975"/>
            <a:ext cx="8643938" cy="3629025"/>
          </a:xfrm>
          <a:prstGeom prst="rect">
            <a:avLst/>
          </a:prstGeom>
          <a:noFill/>
          <a:ln w="12700">
            <a:noFill/>
            <a:miter lim="800000"/>
            <a:headEnd/>
            <a:tailEnd/>
          </a:ln>
        </p:spPr>
      </p:pic>
      <p:sp>
        <p:nvSpPr>
          <p:cNvPr id="4" name="Text Box 3"/>
          <p:cNvSpPr txBox="1">
            <a:spLocks noChangeArrowheads="1"/>
          </p:cNvSpPr>
          <p:nvPr/>
        </p:nvSpPr>
        <p:spPr bwMode="auto">
          <a:xfrm>
            <a:off x="684213" y="482600"/>
            <a:ext cx="7704137" cy="1373188"/>
          </a:xfrm>
          <a:prstGeom prst="rect">
            <a:avLst/>
          </a:prstGeom>
          <a:noFill/>
          <a:ln w="12700">
            <a:noFill/>
            <a:miter lim="800000"/>
            <a:headEnd/>
            <a:tailEnd/>
          </a:ln>
        </p:spPr>
        <p:txBody>
          <a:bodyPr>
            <a:spAutoFit/>
          </a:bodyPr>
          <a:lstStyle/>
          <a:p>
            <a:pPr algn="ctr" eaLnBrk="0" hangingPunct="0"/>
            <a:r>
              <a:rPr lang="es-ES_tradnl" sz="2800"/>
              <a:t>Valores de diafonía, atenuación y ACR para el cable UTP Nokia UC300 comparados con los de la Clase D/Cat. 5</a:t>
            </a:r>
            <a:endParaRPr lang="es-ES" sz="2800"/>
          </a:p>
        </p:txBody>
      </p:sp>
      <p:sp>
        <p:nvSpPr>
          <p:cNvPr id="5" name="Text Box 4"/>
          <p:cNvSpPr txBox="1">
            <a:spLocks noChangeArrowheads="1"/>
          </p:cNvSpPr>
          <p:nvPr/>
        </p:nvSpPr>
        <p:spPr bwMode="auto">
          <a:xfrm>
            <a:off x="1331913" y="2155825"/>
            <a:ext cx="1122362" cy="336550"/>
          </a:xfrm>
          <a:prstGeom prst="rect">
            <a:avLst/>
          </a:prstGeom>
          <a:noFill/>
          <a:ln w="9525">
            <a:noFill/>
            <a:miter lim="800000"/>
            <a:headEnd/>
            <a:tailEnd/>
          </a:ln>
        </p:spPr>
        <p:txBody>
          <a:bodyPr wrap="none">
            <a:spAutoFit/>
          </a:bodyPr>
          <a:lstStyle/>
          <a:p>
            <a:pPr eaLnBrk="0" hangingPunct="0"/>
            <a:r>
              <a:rPr lang="es-ES" b="1"/>
              <a:t>(Diafonía)</a:t>
            </a:r>
          </a:p>
        </p:txBody>
      </p:sp>
    </p:spTree>
    <p:extLst>
      <p:ext uri="{BB962C8B-B14F-4D97-AF65-F5344CB8AC3E}">
        <p14:creationId xmlns:p14="http://schemas.microsoft.com/office/powerpoint/2010/main" val="4182653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11188" y="476250"/>
            <a:ext cx="8134350" cy="838200"/>
          </a:xfrm>
          <a:prstGeom prst="rect">
            <a:avLst/>
          </a:prstGeom>
          <a:noFill/>
          <a:ln w="12700">
            <a:noFill/>
            <a:miter lim="800000"/>
            <a:headEnd/>
            <a:tailEnd/>
          </a:ln>
        </p:spPr>
        <p:txBody>
          <a:bodyPr lIns="90488" tIns="44450" rIns="90488" bIns="44450" anchor="ctr"/>
          <a:lstStyle/>
          <a:p>
            <a:pPr algn="ctr"/>
            <a:r>
              <a:rPr lang="es-ES_tradnl" sz="3200">
                <a:solidFill>
                  <a:schemeClr val="tx2"/>
                </a:solidFill>
              </a:rPr>
              <a:t>Frecuencia de algunas LANs en cable UTP</a:t>
            </a:r>
            <a:endParaRPr lang="es-ES" sz="3200">
              <a:solidFill>
                <a:schemeClr val="tx2"/>
              </a:solidFill>
            </a:endParaRPr>
          </a:p>
        </p:txBody>
      </p:sp>
      <p:graphicFrame>
        <p:nvGraphicFramePr>
          <p:cNvPr id="4" name="Group 160"/>
          <p:cNvGraphicFramePr>
            <a:graphicFrameLocks noGrp="1"/>
          </p:cNvGraphicFramePr>
          <p:nvPr/>
        </p:nvGraphicFramePr>
        <p:xfrm>
          <a:off x="827088" y="1912938"/>
          <a:ext cx="7561262" cy="2743200"/>
        </p:xfrm>
        <a:graphic>
          <a:graphicData uri="http://schemas.openxmlformats.org/drawingml/2006/table">
            <a:tbl>
              <a:tblPr/>
              <a:tblGrid>
                <a:gridCol w="1352550"/>
                <a:gridCol w="1263650"/>
                <a:gridCol w="806450"/>
                <a:gridCol w="1590675"/>
                <a:gridCol w="1179512"/>
                <a:gridCol w="1368425"/>
              </a:tblGrid>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Velocidad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Pares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Codificación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Baudios transmit.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Frec. Máx. (MHz)</a:t>
                      </a:r>
                      <a:endParaRPr kumimoji="0" lang="es-E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Ethernet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Manchester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20 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 MHz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Token Ring</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16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Manchester diferencial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32 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16 MHz</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Ethernet</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100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4B/5B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125 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62,5 MHz</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Ethernet</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PAM-5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125 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62,5 MHz</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Ethernet</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PAM-16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833 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416,5 MHz</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80"/>
          <p:cNvSpPr txBox="1">
            <a:spLocks noChangeArrowheads="1"/>
          </p:cNvSpPr>
          <p:nvPr/>
        </p:nvSpPr>
        <p:spPr bwMode="auto">
          <a:xfrm>
            <a:off x="755650" y="4941888"/>
            <a:ext cx="7848600" cy="825500"/>
          </a:xfrm>
          <a:prstGeom prst="rect">
            <a:avLst/>
          </a:prstGeom>
          <a:noFill/>
          <a:ln w="9525">
            <a:noFill/>
            <a:miter lim="800000"/>
            <a:headEnd/>
            <a:tailEnd/>
          </a:ln>
        </p:spPr>
        <p:txBody>
          <a:bodyPr>
            <a:spAutoFit/>
          </a:bodyPr>
          <a:lstStyle/>
          <a:p>
            <a:pPr algn="ctr"/>
            <a:r>
              <a:rPr lang="es-ES"/>
              <a:t>La frecuencia máxima depende de la velocidad y de la codificación y es siempre igual a la mitad del número de baudios transmitidos. Las codificaciones más sofisticadas (PAM) consiguen mayor eficiencia (enviar más bits por hertzio)</a:t>
            </a:r>
          </a:p>
        </p:txBody>
      </p:sp>
    </p:spTree>
    <p:extLst>
      <p:ext uri="{BB962C8B-B14F-4D97-AF65-F5344CB8AC3E}">
        <p14:creationId xmlns:p14="http://schemas.microsoft.com/office/powerpoint/2010/main" val="842083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kern="0" smtClean="0"/>
              <a:t>Sumario</a:t>
            </a:r>
            <a:endParaRPr lang="es-ES" kern="0" smtClean="0"/>
          </a:p>
        </p:txBody>
      </p:sp>
      <p:sp>
        <p:nvSpPr>
          <p:cNvPr id="4" name="Rectangle 3"/>
          <p:cNvSpPr txBox="1">
            <a:spLocks noChangeArrowheads="1"/>
          </p:cNvSpPr>
          <p:nvPr/>
        </p:nvSpPr>
        <p:spPr>
          <a:xfrm>
            <a:off x="685800" y="1981200"/>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s-ES_tradnl" kern="0" smtClean="0"/>
              <a:t>Crecimiento de Ethernet</a:t>
            </a:r>
          </a:p>
          <a:p>
            <a:pPr eaLnBrk="1" hangingPunct="1"/>
            <a:r>
              <a:rPr lang="es-ES_tradnl" kern="0" smtClean="0"/>
              <a:t>Cableado de cobre</a:t>
            </a:r>
            <a:endParaRPr lang="es-ES_tradnl" b="1" kern="0" smtClean="0">
              <a:solidFill>
                <a:srgbClr val="FF0000"/>
              </a:solidFill>
            </a:endParaRPr>
          </a:p>
          <a:p>
            <a:pPr eaLnBrk="1" hangingPunct="1"/>
            <a:r>
              <a:rPr lang="es-ES_tradnl" b="1" kern="0" smtClean="0">
                <a:solidFill>
                  <a:srgbClr val="FF0000"/>
                </a:solidFill>
              </a:rPr>
              <a:t>Codificación de datos</a:t>
            </a:r>
          </a:p>
          <a:p>
            <a:pPr eaLnBrk="1" hangingPunct="1"/>
            <a:r>
              <a:rPr lang="es-ES_tradnl" kern="0" smtClean="0"/>
              <a:t>Conmutación de alto rendimiento</a:t>
            </a:r>
          </a:p>
          <a:p>
            <a:pPr eaLnBrk="1" hangingPunct="1"/>
            <a:r>
              <a:rPr lang="es-ES_tradnl" kern="0" smtClean="0"/>
              <a:t>Ethernet en la MAN</a:t>
            </a:r>
            <a:endParaRPr lang="es-ES" kern="0" dirty="0" smtClean="0"/>
          </a:p>
        </p:txBody>
      </p:sp>
    </p:spTree>
    <p:extLst>
      <p:ext uri="{BB962C8B-B14F-4D97-AF65-F5344CB8AC3E}">
        <p14:creationId xmlns:p14="http://schemas.microsoft.com/office/powerpoint/2010/main" val="672232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kern="0" smtClean="0"/>
              <a:t>Codificación</a:t>
            </a:r>
          </a:p>
        </p:txBody>
      </p:sp>
      <p:sp>
        <p:nvSpPr>
          <p:cNvPr id="4" name="Rectangle 3"/>
          <p:cNvSpPr txBox="1">
            <a:spLocks noChangeArrowheads="1"/>
          </p:cNvSpPr>
          <p:nvPr/>
        </p:nvSpPr>
        <p:spPr>
          <a:xfrm>
            <a:off x="685800" y="1981200"/>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s-ES" sz="2800" kern="0" smtClean="0"/>
              <a:t>En LAN los datos nunca se envían tal cual, es decir no se representan los bits en voltajes o pulsos de luz, sino que previamente se codifican (se convierten siguiendo unas reglas precisas).</a:t>
            </a:r>
          </a:p>
          <a:p>
            <a:pPr eaLnBrk="1" hangingPunct="1"/>
            <a:r>
              <a:rPr lang="es-ES" sz="2800" kern="0" smtClean="0"/>
              <a:t>El objeto de la codificación es asegurar que se producirán transiciones en la señal y por tanto se mantendrá el sincronismo entre emisor y receptor, cualquiera que sea la secuencia de bits enviada.</a:t>
            </a:r>
          </a:p>
        </p:txBody>
      </p:sp>
    </p:spTree>
    <p:extLst>
      <p:ext uri="{BB962C8B-B14F-4D97-AF65-F5344CB8AC3E}">
        <p14:creationId xmlns:p14="http://schemas.microsoft.com/office/powerpoint/2010/main" val="1365995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417763" y="1489075"/>
            <a:ext cx="1433512" cy="581025"/>
          </a:xfrm>
          <a:prstGeom prst="rect">
            <a:avLst/>
          </a:prstGeom>
          <a:noFill/>
          <a:ln w="9525">
            <a:noFill/>
            <a:miter lim="800000"/>
            <a:headEnd/>
            <a:tailEnd/>
          </a:ln>
        </p:spPr>
        <p:txBody>
          <a:bodyPr wrap="none">
            <a:spAutoFit/>
          </a:bodyPr>
          <a:lstStyle/>
          <a:p>
            <a:pPr algn="ctr"/>
            <a:r>
              <a:rPr lang="es-ES_tradnl" b="1"/>
              <a:t>Transición</a:t>
            </a:r>
          </a:p>
          <a:p>
            <a:pPr algn="ctr"/>
            <a:r>
              <a:rPr lang="es-ES_tradnl" b="1"/>
              <a:t>Bajo-Alto = 1</a:t>
            </a:r>
            <a:endParaRPr lang="es-ES" b="1"/>
          </a:p>
        </p:txBody>
      </p:sp>
      <p:sp>
        <p:nvSpPr>
          <p:cNvPr id="4" name="Line 3"/>
          <p:cNvSpPr>
            <a:spLocks noChangeShapeType="1"/>
          </p:cNvSpPr>
          <p:nvPr/>
        </p:nvSpPr>
        <p:spPr bwMode="auto">
          <a:xfrm flipH="1">
            <a:off x="2438400" y="2133600"/>
            <a:ext cx="477838" cy="2016125"/>
          </a:xfrm>
          <a:prstGeom prst="line">
            <a:avLst/>
          </a:prstGeom>
          <a:noFill/>
          <a:ln w="9525">
            <a:solidFill>
              <a:schemeClr val="tx1"/>
            </a:solidFill>
            <a:round/>
            <a:headEnd/>
            <a:tailEnd type="triangle" w="med" len="med"/>
          </a:ln>
        </p:spPr>
        <p:txBody>
          <a:bodyPr/>
          <a:lstStyle/>
          <a:p>
            <a:endParaRPr lang="es-ES"/>
          </a:p>
        </p:txBody>
      </p:sp>
      <p:sp>
        <p:nvSpPr>
          <p:cNvPr id="5" name="Text Box 4"/>
          <p:cNvSpPr txBox="1">
            <a:spLocks noChangeArrowheads="1"/>
          </p:cNvSpPr>
          <p:nvPr/>
        </p:nvSpPr>
        <p:spPr bwMode="auto">
          <a:xfrm>
            <a:off x="4217988" y="1484313"/>
            <a:ext cx="1433512" cy="581025"/>
          </a:xfrm>
          <a:prstGeom prst="rect">
            <a:avLst/>
          </a:prstGeom>
          <a:noFill/>
          <a:ln w="9525">
            <a:noFill/>
            <a:miter lim="800000"/>
            <a:headEnd/>
            <a:tailEnd/>
          </a:ln>
        </p:spPr>
        <p:txBody>
          <a:bodyPr wrap="none">
            <a:spAutoFit/>
          </a:bodyPr>
          <a:lstStyle/>
          <a:p>
            <a:pPr algn="ctr"/>
            <a:r>
              <a:rPr lang="es-ES_tradnl" b="1"/>
              <a:t>Transición</a:t>
            </a:r>
          </a:p>
          <a:p>
            <a:pPr algn="ctr"/>
            <a:r>
              <a:rPr lang="es-ES_tradnl" b="1"/>
              <a:t>Alto-Bajo = 0</a:t>
            </a:r>
            <a:endParaRPr lang="es-ES" b="1"/>
          </a:p>
        </p:txBody>
      </p:sp>
      <p:sp>
        <p:nvSpPr>
          <p:cNvPr id="6" name="Line 5"/>
          <p:cNvSpPr>
            <a:spLocks noChangeShapeType="1"/>
          </p:cNvSpPr>
          <p:nvPr/>
        </p:nvSpPr>
        <p:spPr bwMode="auto">
          <a:xfrm flipH="1">
            <a:off x="3635375" y="2133600"/>
            <a:ext cx="1008063" cy="2087563"/>
          </a:xfrm>
          <a:prstGeom prst="line">
            <a:avLst/>
          </a:prstGeom>
          <a:noFill/>
          <a:ln w="9525">
            <a:solidFill>
              <a:schemeClr val="tx1"/>
            </a:solidFill>
            <a:round/>
            <a:headEnd/>
            <a:tailEnd type="triangle" w="med" len="med"/>
          </a:ln>
        </p:spPr>
        <p:txBody>
          <a:bodyPr/>
          <a:lstStyle/>
          <a:p>
            <a:endParaRPr lang="es-ES"/>
          </a:p>
        </p:txBody>
      </p:sp>
      <p:sp>
        <p:nvSpPr>
          <p:cNvPr id="7" name="Line 6"/>
          <p:cNvSpPr>
            <a:spLocks noChangeShapeType="1"/>
          </p:cNvSpPr>
          <p:nvPr/>
        </p:nvSpPr>
        <p:spPr bwMode="auto">
          <a:xfrm>
            <a:off x="2133600" y="2462213"/>
            <a:ext cx="0" cy="3124200"/>
          </a:xfrm>
          <a:prstGeom prst="line">
            <a:avLst/>
          </a:prstGeom>
          <a:noFill/>
          <a:ln w="19050">
            <a:solidFill>
              <a:schemeClr val="tx1"/>
            </a:solidFill>
            <a:round/>
            <a:headEnd/>
            <a:tailEnd/>
          </a:ln>
        </p:spPr>
        <p:txBody>
          <a:bodyPr/>
          <a:lstStyle/>
          <a:p>
            <a:endParaRPr lang="es-ES"/>
          </a:p>
        </p:txBody>
      </p:sp>
      <p:sp>
        <p:nvSpPr>
          <p:cNvPr id="8" name="Line 7"/>
          <p:cNvSpPr>
            <a:spLocks noChangeShapeType="1"/>
          </p:cNvSpPr>
          <p:nvPr/>
        </p:nvSpPr>
        <p:spPr bwMode="auto">
          <a:xfrm>
            <a:off x="3352800" y="2462213"/>
            <a:ext cx="0" cy="3124200"/>
          </a:xfrm>
          <a:prstGeom prst="line">
            <a:avLst/>
          </a:prstGeom>
          <a:noFill/>
          <a:ln w="19050">
            <a:solidFill>
              <a:schemeClr val="tx1"/>
            </a:solidFill>
            <a:round/>
            <a:headEnd/>
            <a:tailEnd/>
          </a:ln>
        </p:spPr>
        <p:txBody>
          <a:bodyPr/>
          <a:lstStyle/>
          <a:p>
            <a:endParaRPr lang="es-ES"/>
          </a:p>
        </p:txBody>
      </p:sp>
      <p:sp>
        <p:nvSpPr>
          <p:cNvPr id="9" name="Line 8"/>
          <p:cNvSpPr>
            <a:spLocks noChangeShapeType="1"/>
          </p:cNvSpPr>
          <p:nvPr/>
        </p:nvSpPr>
        <p:spPr bwMode="auto">
          <a:xfrm>
            <a:off x="2743200" y="2462213"/>
            <a:ext cx="0" cy="3124200"/>
          </a:xfrm>
          <a:prstGeom prst="line">
            <a:avLst/>
          </a:prstGeom>
          <a:noFill/>
          <a:ln w="19050">
            <a:solidFill>
              <a:schemeClr val="tx1"/>
            </a:solidFill>
            <a:round/>
            <a:headEnd/>
            <a:tailEnd/>
          </a:ln>
        </p:spPr>
        <p:txBody>
          <a:bodyPr/>
          <a:lstStyle/>
          <a:p>
            <a:endParaRPr lang="es-ES"/>
          </a:p>
        </p:txBody>
      </p:sp>
      <p:sp>
        <p:nvSpPr>
          <p:cNvPr id="10" name="Line 9"/>
          <p:cNvSpPr>
            <a:spLocks noChangeShapeType="1"/>
          </p:cNvSpPr>
          <p:nvPr/>
        </p:nvSpPr>
        <p:spPr bwMode="auto">
          <a:xfrm>
            <a:off x="6400800" y="2462213"/>
            <a:ext cx="0" cy="3124200"/>
          </a:xfrm>
          <a:prstGeom prst="line">
            <a:avLst/>
          </a:prstGeom>
          <a:noFill/>
          <a:ln w="19050">
            <a:solidFill>
              <a:schemeClr val="tx1"/>
            </a:solidFill>
            <a:round/>
            <a:headEnd/>
            <a:tailEnd/>
          </a:ln>
        </p:spPr>
        <p:txBody>
          <a:bodyPr/>
          <a:lstStyle/>
          <a:p>
            <a:endParaRPr lang="es-ES"/>
          </a:p>
        </p:txBody>
      </p:sp>
      <p:sp>
        <p:nvSpPr>
          <p:cNvPr id="11" name="Line 10"/>
          <p:cNvSpPr>
            <a:spLocks noChangeShapeType="1"/>
          </p:cNvSpPr>
          <p:nvPr/>
        </p:nvSpPr>
        <p:spPr bwMode="auto">
          <a:xfrm>
            <a:off x="5791200" y="2470150"/>
            <a:ext cx="0" cy="3124200"/>
          </a:xfrm>
          <a:prstGeom prst="line">
            <a:avLst/>
          </a:prstGeom>
          <a:noFill/>
          <a:ln w="19050">
            <a:solidFill>
              <a:schemeClr val="tx1"/>
            </a:solidFill>
            <a:round/>
            <a:headEnd/>
            <a:tailEnd/>
          </a:ln>
        </p:spPr>
        <p:txBody>
          <a:bodyPr/>
          <a:lstStyle/>
          <a:p>
            <a:endParaRPr lang="es-ES"/>
          </a:p>
        </p:txBody>
      </p:sp>
      <p:sp>
        <p:nvSpPr>
          <p:cNvPr id="12" name="Line 11"/>
          <p:cNvSpPr>
            <a:spLocks noChangeShapeType="1"/>
          </p:cNvSpPr>
          <p:nvPr/>
        </p:nvSpPr>
        <p:spPr bwMode="auto">
          <a:xfrm>
            <a:off x="5181600" y="2462213"/>
            <a:ext cx="0" cy="3124200"/>
          </a:xfrm>
          <a:prstGeom prst="line">
            <a:avLst/>
          </a:prstGeom>
          <a:noFill/>
          <a:ln w="19050">
            <a:solidFill>
              <a:schemeClr val="tx1"/>
            </a:solidFill>
            <a:round/>
            <a:headEnd/>
            <a:tailEnd/>
          </a:ln>
        </p:spPr>
        <p:txBody>
          <a:bodyPr/>
          <a:lstStyle/>
          <a:p>
            <a:endParaRPr lang="es-ES"/>
          </a:p>
        </p:txBody>
      </p:sp>
      <p:sp>
        <p:nvSpPr>
          <p:cNvPr id="13" name="Line 12"/>
          <p:cNvSpPr>
            <a:spLocks noChangeShapeType="1"/>
          </p:cNvSpPr>
          <p:nvPr/>
        </p:nvSpPr>
        <p:spPr bwMode="auto">
          <a:xfrm>
            <a:off x="4572000" y="2462213"/>
            <a:ext cx="0" cy="3124200"/>
          </a:xfrm>
          <a:prstGeom prst="line">
            <a:avLst/>
          </a:prstGeom>
          <a:noFill/>
          <a:ln w="19050">
            <a:solidFill>
              <a:schemeClr val="tx1"/>
            </a:solidFill>
            <a:round/>
            <a:headEnd/>
            <a:tailEnd/>
          </a:ln>
        </p:spPr>
        <p:txBody>
          <a:bodyPr/>
          <a:lstStyle/>
          <a:p>
            <a:endParaRPr lang="es-ES"/>
          </a:p>
        </p:txBody>
      </p:sp>
      <p:sp>
        <p:nvSpPr>
          <p:cNvPr id="14" name="Line 13"/>
          <p:cNvSpPr>
            <a:spLocks noChangeShapeType="1"/>
          </p:cNvSpPr>
          <p:nvPr/>
        </p:nvSpPr>
        <p:spPr bwMode="auto">
          <a:xfrm>
            <a:off x="3962400" y="2462213"/>
            <a:ext cx="0" cy="3124200"/>
          </a:xfrm>
          <a:prstGeom prst="line">
            <a:avLst/>
          </a:prstGeom>
          <a:noFill/>
          <a:ln w="19050">
            <a:solidFill>
              <a:schemeClr val="tx1"/>
            </a:solidFill>
            <a:round/>
            <a:headEnd/>
            <a:tailEnd/>
          </a:ln>
        </p:spPr>
        <p:txBody>
          <a:bodyPr/>
          <a:lstStyle/>
          <a:p>
            <a:endParaRPr lang="es-ES"/>
          </a:p>
        </p:txBody>
      </p:sp>
      <p:sp>
        <p:nvSpPr>
          <p:cNvPr id="15" name="Line 14"/>
          <p:cNvSpPr>
            <a:spLocks noChangeShapeType="1"/>
          </p:cNvSpPr>
          <p:nvPr/>
        </p:nvSpPr>
        <p:spPr bwMode="auto">
          <a:xfrm>
            <a:off x="8839200" y="2470150"/>
            <a:ext cx="0" cy="3124200"/>
          </a:xfrm>
          <a:prstGeom prst="line">
            <a:avLst/>
          </a:prstGeom>
          <a:noFill/>
          <a:ln w="19050">
            <a:solidFill>
              <a:schemeClr val="tx1"/>
            </a:solidFill>
            <a:round/>
            <a:headEnd/>
            <a:tailEnd/>
          </a:ln>
        </p:spPr>
        <p:txBody>
          <a:bodyPr/>
          <a:lstStyle/>
          <a:p>
            <a:endParaRPr lang="es-ES"/>
          </a:p>
        </p:txBody>
      </p:sp>
      <p:sp>
        <p:nvSpPr>
          <p:cNvPr id="16" name="Line 15"/>
          <p:cNvSpPr>
            <a:spLocks noChangeShapeType="1"/>
          </p:cNvSpPr>
          <p:nvPr/>
        </p:nvSpPr>
        <p:spPr bwMode="auto">
          <a:xfrm>
            <a:off x="8229600" y="2462213"/>
            <a:ext cx="0" cy="3124200"/>
          </a:xfrm>
          <a:prstGeom prst="line">
            <a:avLst/>
          </a:prstGeom>
          <a:noFill/>
          <a:ln w="19050">
            <a:solidFill>
              <a:schemeClr val="tx1"/>
            </a:solidFill>
            <a:round/>
            <a:headEnd/>
            <a:tailEnd/>
          </a:ln>
        </p:spPr>
        <p:txBody>
          <a:bodyPr/>
          <a:lstStyle/>
          <a:p>
            <a:endParaRPr lang="es-ES"/>
          </a:p>
        </p:txBody>
      </p:sp>
      <p:sp>
        <p:nvSpPr>
          <p:cNvPr id="17" name="Line 16"/>
          <p:cNvSpPr>
            <a:spLocks noChangeShapeType="1"/>
          </p:cNvSpPr>
          <p:nvPr/>
        </p:nvSpPr>
        <p:spPr bwMode="auto">
          <a:xfrm>
            <a:off x="7620000" y="2462213"/>
            <a:ext cx="0" cy="3124200"/>
          </a:xfrm>
          <a:prstGeom prst="line">
            <a:avLst/>
          </a:prstGeom>
          <a:noFill/>
          <a:ln w="19050">
            <a:solidFill>
              <a:schemeClr val="tx1"/>
            </a:solidFill>
            <a:round/>
            <a:headEnd/>
            <a:tailEnd/>
          </a:ln>
        </p:spPr>
        <p:txBody>
          <a:bodyPr/>
          <a:lstStyle/>
          <a:p>
            <a:endParaRPr lang="es-ES"/>
          </a:p>
        </p:txBody>
      </p:sp>
      <p:sp>
        <p:nvSpPr>
          <p:cNvPr id="18" name="Line 17"/>
          <p:cNvSpPr>
            <a:spLocks noChangeShapeType="1"/>
          </p:cNvSpPr>
          <p:nvPr/>
        </p:nvSpPr>
        <p:spPr bwMode="auto">
          <a:xfrm>
            <a:off x="7010400" y="2470150"/>
            <a:ext cx="0" cy="3124200"/>
          </a:xfrm>
          <a:prstGeom prst="line">
            <a:avLst/>
          </a:prstGeom>
          <a:noFill/>
          <a:ln w="19050">
            <a:solidFill>
              <a:schemeClr val="tx1"/>
            </a:solidFill>
            <a:round/>
            <a:headEnd/>
            <a:tailEnd/>
          </a:ln>
        </p:spPr>
        <p:txBody>
          <a:bodyPr/>
          <a:lstStyle/>
          <a:p>
            <a:endParaRPr lang="es-ES"/>
          </a:p>
        </p:txBody>
      </p:sp>
      <p:sp>
        <p:nvSpPr>
          <p:cNvPr id="19" name="Text Box 18"/>
          <p:cNvSpPr txBox="1">
            <a:spLocks noChangeArrowheads="1"/>
          </p:cNvSpPr>
          <p:nvPr/>
        </p:nvSpPr>
        <p:spPr bwMode="auto">
          <a:xfrm>
            <a:off x="2286000" y="2309813"/>
            <a:ext cx="296863" cy="336550"/>
          </a:xfrm>
          <a:prstGeom prst="rect">
            <a:avLst/>
          </a:prstGeom>
          <a:noFill/>
          <a:ln w="19050">
            <a:noFill/>
            <a:miter lim="800000"/>
            <a:headEnd/>
            <a:tailEnd/>
          </a:ln>
        </p:spPr>
        <p:txBody>
          <a:bodyPr wrap="none">
            <a:spAutoFit/>
          </a:bodyPr>
          <a:lstStyle/>
          <a:p>
            <a:pPr algn="ctr"/>
            <a:r>
              <a:rPr lang="es-ES_tradnl" b="1"/>
              <a:t>1</a:t>
            </a:r>
            <a:endParaRPr lang="es-ES" b="1"/>
          </a:p>
        </p:txBody>
      </p:sp>
      <p:sp>
        <p:nvSpPr>
          <p:cNvPr id="20" name="Text Box 19"/>
          <p:cNvSpPr txBox="1">
            <a:spLocks noChangeArrowheads="1"/>
          </p:cNvSpPr>
          <p:nvPr/>
        </p:nvSpPr>
        <p:spPr bwMode="auto">
          <a:xfrm>
            <a:off x="8382000" y="2309813"/>
            <a:ext cx="296863" cy="336550"/>
          </a:xfrm>
          <a:prstGeom prst="rect">
            <a:avLst/>
          </a:prstGeom>
          <a:noFill/>
          <a:ln w="19050">
            <a:noFill/>
            <a:miter lim="800000"/>
            <a:headEnd/>
            <a:tailEnd/>
          </a:ln>
        </p:spPr>
        <p:txBody>
          <a:bodyPr wrap="none">
            <a:spAutoFit/>
          </a:bodyPr>
          <a:lstStyle/>
          <a:p>
            <a:pPr algn="ctr"/>
            <a:r>
              <a:rPr lang="es-ES_tradnl" b="1"/>
              <a:t>1</a:t>
            </a:r>
            <a:endParaRPr lang="es-ES" b="1"/>
          </a:p>
        </p:txBody>
      </p:sp>
      <p:sp>
        <p:nvSpPr>
          <p:cNvPr id="21" name="Text Box 20"/>
          <p:cNvSpPr txBox="1">
            <a:spLocks noChangeArrowheads="1"/>
          </p:cNvSpPr>
          <p:nvPr/>
        </p:nvSpPr>
        <p:spPr bwMode="auto">
          <a:xfrm>
            <a:off x="7772400" y="2309813"/>
            <a:ext cx="296863" cy="336550"/>
          </a:xfrm>
          <a:prstGeom prst="rect">
            <a:avLst/>
          </a:prstGeom>
          <a:noFill/>
          <a:ln w="19050">
            <a:noFill/>
            <a:miter lim="800000"/>
            <a:headEnd/>
            <a:tailEnd/>
          </a:ln>
        </p:spPr>
        <p:txBody>
          <a:bodyPr wrap="none">
            <a:spAutoFit/>
          </a:bodyPr>
          <a:lstStyle/>
          <a:p>
            <a:pPr algn="ctr"/>
            <a:r>
              <a:rPr lang="es-ES_tradnl" b="1"/>
              <a:t>1</a:t>
            </a:r>
            <a:endParaRPr lang="es-ES" b="1"/>
          </a:p>
        </p:txBody>
      </p:sp>
      <p:sp>
        <p:nvSpPr>
          <p:cNvPr id="22" name="Text Box 21"/>
          <p:cNvSpPr txBox="1">
            <a:spLocks noChangeArrowheads="1"/>
          </p:cNvSpPr>
          <p:nvPr/>
        </p:nvSpPr>
        <p:spPr bwMode="auto">
          <a:xfrm>
            <a:off x="7162800" y="2309813"/>
            <a:ext cx="296863" cy="336550"/>
          </a:xfrm>
          <a:prstGeom prst="rect">
            <a:avLst/>
          </a:prstGeom>
          <a:noFill/>
          <a:ln w="19050">
            <a:noFill/>
            <a:miter lim="800000"/>
            <a:headEnd/>
            <a:tailEnd/>
          </a:ln>
        </p:spPr>
        <p:txBody>
          <a:bodyPr wrap="none">
            <a:spAutoFit/>
          </a:bodyPr>
          <a:lstStyle/>
          <a:p>
            <a:pPr algn="ctr"/>
            <a:r>
              <a:rPr lang="es-ES_tradnl" b="1"/>
              <a:t>1</a:t>
            </a:r>
            <a:endParaRPr lang="es-ES" b="1"/>
          </a:p>
        </p:txBody>
      </p:sp>
      <p:sp>
        <p:nvSpPr>
          <p:cNvPr id="23" name="Text Box 22"/>
          <p:cNvSpPr txBox="1">
            <a:spLocks noChangeArrowheads="1"/>
          </p:cNvSpPr>
          <p:nvPr/>
        </p:nvSpPr>
        <p:spPr bwMode="auto">
          <a:xfrm>
            <a:off x="6553200" y="2309813"/>
            <a:ext cx="296863" cy="336550"/>
          </a:xfrm>
          <a:prstGeom prst="rect">
            <a:avLst/>
          </a:prstGeom>
          <a:noFill/>
          <a:ln w="19050">
            <a:noFill/>
            <a:miter lim="800000"/>
            <a:headEnd/>
            <a:tailEnd/>
          </a:ln>
        </p:spPr>
        <p:txBody>
          <a:bodyPr wrap="none">
            <a:spAutoFit/>
          </a:bodyPr>
          <a:lstStyle/>
          <a:p>
            <a:pPr algn="ctr"/>
            <a:r>
              <a:rPr lang="es-ES_tradnl" b="1"/>
              <a:t>1</a:t>
            </a:r>
            <a:endParaRPr lang="es-ES" b="1"/>
          </a:p>
        </p:txBody>
      </p:sp>
      <p:sp>
        <p:nvSpPr>
          <p:cNvPr id="24" name="Text Box 23"/>
          <p:cNvSpPr txBox="1">
            <a:spLocks noChangeArrowheads="1"/>
          </p:cNvSpPr>
          <p:nvPr/>
        </p:nvSpPr>
        <p:spPr bwMode="auto">
          <a:xfrm>
            <a:off x="5334000" y="2309813"/>
            <a:ext cx="296863" cy="336550"/>
          </a:xfrm>
          <a:prstGeom prst="rect">
            <a:avLst/>
          </a:prstGeom>
          <a:noFill/>
          <a:ln w="19050">
            <a:noFill/>
            <a:miter lim="800000"/>
            <a:headEnd/>
            <a:tailEnd/>
          </a:ln>
        </p:spPr>
        <p:txBody>
          <a:bodyPr wrap="none">
            <a:spAutoFit/>
          </a:bodyPr>
          <a:lstStyle/>
          <a:p>
            <a:pPr algn="ctr"/>
            <a:r>
              <a:rPr lang="es-ES_tradnl" b="1"/>
              <a:t>1</a:t>
            </a:r>
            <a:endParaRPr lang="es-ES" b="1"/>
          </a:p>
        </p:txBody>
      </p:sp>
      <p:sp>
        <p:nvSpPr>
          <p:cNvPr id="25" name="Text Box 24"/>
          <p:cNvSpPr txBox="1">
            <a:spLocks noChangeArrowheads="1"/>
          </p:cNvSpPr>
          <p:nvPr/>
        </p:nvSpPr>
        <p:spPr bwMode="auto">
          <a:xfrm>
            <a:off x="2903538" y="2309813"/>
            <a:ext cx="296862" cy="336550"/>
          </a:xfrm>
          <a:prstGeom prst="rect">
            <a:avLst/>
          </a:prstGeom>
          <a:noFill/>
          <a:ln w="19050">
            <a:noFill/>
            <a:miter lim="800000"/>
            <a:headEnd/>
            <a:tailEnd/>
          </a:ln>
        </p:spPr>
        <p:txBody>
          <a:bodyPr wrap="none">
            <a:spAutoFit/>
          </a:bodyPr>
          <a:lstStyle/>
          <a:p>
            <a:pPr algn="ctr"/>
            <a:r>
              <a:rPr lang="es-ES_tradnl" b="1"/>
              <a:t>0</a:t>
            </a:r>
            <a:endParaRPr lang="es-ES" b="1"/>
          </a:p>
        </p:txBody>
      </p:sp>
      <p:sp>
        <p:nvSpPr>
          <p:cNvPr id="26" name="Text Box 25"/>
          <p:cNvSpPr txBox="1">
            <a:spLocks noChangeArrowheads="1"/>
          </p:cNvSpPr>
          <p:nvPr/>
        </p:nvSpPr>
        <p:spPr bwMode="auto">
          <a:xfrm>
            <a:off x="4724400" y="2309813"/>
            <a:ext cx="296863" cy="336550"/>
          </a:xfrm>
          <a:prstGeom prst="rect">
            <a:avLst/>
          </a:prstGeom>
          <a:noFill/>
          <a:ln w="19050">
            <a:noFill/>
            <a:miter lim="800000"/>
            <a:headEnd/>
            <a:tailEnd/>
          </a:ln>
        </p:spPr>
        <p:txBody>
          <a:bodyPr wrap="none">
            <a:spAutoFit/>
          </a:bodyPr>
          <a:lstStyle/>
          <a:p>
            <a:pPr algn="ctr"/>
            <a:r>
              <a:rPr lang="es-ES_tradnl" b="1"/>
              <a:t>0</a:t>
            </a:r>
            <a:endParaRPr lang="es-ES" b="1"/>
          </a:p>
        </p:txBody>
      </p:sp>
      <p:sp>
        <p:nvSpPr>
          <p:cNvPr id="27" name="Text Box 26"/>
          <p:cNvSpPr txBox="1">
            <a:spLocks noChangeArrowheads="1"/>
          </p:cNvSpPr>
          <p:nvPr/>
        </p:nvSpPr>
        <p:spPr bwMode="auto">
          <a:xfrm>
            <a:off x="4114800" y="2309813"/>
            <a:ext cx="296863" cy="336550"/>
          </a:xfrm>
          <a:prstGeom prst="rect">
            <a:avLst/>
          </a:prstGeom>
          <a:noFill/>
          <a:ln w="19050">
            <a:noFill/>
            <a:miter lim="800000"/>
            <a:headEnd/>
            <a:tailEnd/>
          </a:ln>
        </p:spPr>
        <p:txBody>
          <a:bodyPr wrap="none">
            <a:spAutoFit/>
          </a:bodyPr>
          <a:lstStyle/>
          <a:p>
            <a:pPr algn="ctr"/>
            <a:r>
              <a:rPr lang="es-ES_tradnl" b="1"/>
              <a:t>0</a:t>
            </a:r>
            <a:endParaRPr lang="es-ES" b="1"/>
          </a:p>
        </p:txBody>
      </p:sp>
      <p:sp>
        <p:nvSpPr>
          <p:cNvPr id="28" name="Text Box 27"/>
          <p:cNvSpPr txBox="1">
            <a:spLocks noChangeArrowheads="1"/>
          </p:cNvSpPr>
          <p:nvPr/>
        </p:nvSpPr>
        <p:spPr bwMode="auto">
          <a:xfrm>
            <a:off x="3505200" y="2309813"/>
            <a:ext cx="296863" cy="336550"/>
          </a:xfrm>
          <a:prstGeom prst="rect">
            <a:avLst/>
          </a:prstGeom>
          <a:noFill/>
          <a:ln w="19050">
            <a:noFill/>
            <a:miter lim="800000"/>
            <a:headEnd/>
            <a:tailEnd/>
          </a:ln>
        </p:spPr>
        <p:txBody>
          <a:bodyPr wrap="none">
            <a:spAutoFit/>
          </a:bodyPr>
          <a:lstStyle/>
          <a:p>
            <a:pPr algn="ctr"/>
            <a:r>
              <a:rPr lang="es-ES_tradnl" b="1"/>
              <a:t>0</a:t>
            </a:r>
            <a:endParaRPr lang="es-ES" b="1"/>
          </a:p>
        </p:txBody>
      </p:sp>
      <p:sp>
        <p:nvSpPr>
          <p:cNvPr id="29" name="Text Box 28"/>
          <p:cNvSpPr txBox="1">
            <a:spLocks noChangeArrowheads="1"/>
          </p:cNvSpPr>
          <p:nvPr/>
        </p:nvSpPr>
        <p:spPr bwMode="auto">
          <a:xfrm>
            <a:off x="5943600" y="2309813"/>
            <a:ext cx="296863" cy="336550"/>
          </a:xfrm>
          <a:prstGeom prst="rect">
            <a:avLst/>
          </a:prstGeom>
          <a:noFill/>
          <a:ln w="19050">
            <a:noFill/>
            <a:miter lim="800000"/>
            <a:headEnd/>
            <a:tailEnd/>
          </a:ln>
        </p:spPr>
        <p:txBody>
          <a:bodyPr wrap="none">
            <a:spAutoFit/>
          </a:bodyPr>
          <a:lstStyle/>
          <a:p>
            <a:pPr algn="ctr"/>
            <a:r>
              <a:rPr lang="es-ES_tradnl" b="1"/>
              <a:t>0</a:t>
            </a:r>
            <a:endParaRPr lang="es-ES" b="1"/>
          </a:p>
        </p:txBody>
      </p:sp>
      <p:grpSp>
        <p:nvGrpSpPr>
          <p:cNvPr id="30" name="Group 29"/>
          <p:cNvGrpSpPr>
            <a:grpSpLocks/>
          </p:cNvGrpSpPr>
          <p:nvPr/>
        </p:nvGrpSpPr>
        <p:grpSpPr bwMode="auto">
          <a:xfrm>
            <a:off x="2133600" y="3214688"/>
            <a:ext cx="6705600" cy="381000"/>
            <a:chOff x="1344" y="1584"/>
            <a:chExt cx="4224" cy="240"/>
          </a:xfrm>
        </p:grpSpPr>
        <p:sp>
          <p:nvSpPr>
            <p:cNvPr id="31" name="Line 30"/>
            <p:cNvSpPr>
              <a:spLocks noChangeShapeType="1"/>
            </p:cNvSpPr>
            <p:nvPr/>
          </p:nvSpPr>
          <p:spPr bwMode="auto">
            <a:xfrm>
              <a:off x="1344" y="1584"/>
              <a:ext cx="384" cy="0"/>
            </a:xfrm>
            <a:prstGeom prst="line">
              <a:avLst/>
            </a:prstGeom>
            <a:noFill/>
            <a:ln w="31750">
              <a:solidFill>
                <a:srgbClr val="FF0000"/>
              </a:solidFill>
              <a:round/>
              <a:headEnd/>
              <a:tailEnd/>
            </a:ln>
          </p:spPr>
          <p:txBody>
            <a:bodyPr/>
            <a:lstStyle/>
            <a:p>
              <a:endParaRPr lang="es-ES"/>
            </a:p>
          </p:txBody>
        </p:sp>
        <p:sp>
          <p:nvSpPr>
            <p:cNvPr id="32" name="Line 31"/>
            <p:cNvSpPr>
              <a:spLocks noChangeShapeType="1"/>
            </p:cNvSpPr>
            <p:nvPr/>
          </p:nvSpPr>
          <p:spPr bwMode="auto">
            <a:xfrm>
              <a:off x="1728" y="1824"/>
              <a:ext cx="1536" cy="0"/>
            </a:xfrm>
            <a:prstGeom prst="line">
              <a:avLst/>
            </a:prstGeom>
            <a:noFill/>
            <a:ln w="31750">
              <a:solidFill>
                <a:srgbClr val="FF0000"/>
              </a:solidFill>
              <a:round/>
              <a:headEnd/>
              <a:tailEnd/>
            </a:ln>
          </p:spPr>
          <p:txBody>
            <a:bodyPr/>
            <a:lstStyle/>
            <a:p>
              <a:endParaRPr lang="es-ES"/>
            </a:p>
          </p:txBody>
        </p:sp>
        <p:sp>
          <p:nvSpPr>
            <p:cNvPr id="33" name="Line 32"/>
            <p:cNvSpPr>
              <a:spLocks noChangeShapeType="1"/>
            </p:cNvSpPr>
            <p:nvPr/>
          </p:nvSpPr>
          <p:spPr bwMode="auto">
            <a:xfrm>
              <a:off x="3264" y="1584"/>
              <a:ext cx="384" cy="0"/>
            </a:xfrm>
            <a:prstGeom prst="line">
              <a:avLst/>
            </a:prstGeom>
            <a:noFill/>
            <a:ln w="31750">
              <a:solidFill>
                <a:srgbClr val="FF0000"/>
              </a:solidFill>
              <a:round/>
              <a:headEnd/>
              <a:tailEnd/>
            </a:ln>
          </p:spPr>
          <p:txBody>
            <a:bodyPr/>
            <a:lstStyle/>
            <a:p>
              <a:endParaRPr lang="es-ES"/>
            </a:p>
          </p:txBody>
        </p:sp>
        <p:sp>
          <p:nvSpPr>
            <p:cNvPr id="34" name="Line 33"/>
            <p:cNvSpPr>
              <a:spLocks noChangeShapeType="1"/>
            </p:cNvSpPr>
            <p:nvPr/>
          </p:nvSpPr>
          <p:spPr bwMode="auto">
            <a:xfrm>
              <a:off x="3648" y="1824"/>
              <a:ext cx="384" cy="0"/>
            </a:xfrm>
            <a:prstGeom prst="line">
              <a:avLst/>
            </a:prstGeom>
            <a:noFill/>
            <a:ln w="31750">
              <a:solidFill>
                <a:srgbClr val="FF0000"/>
              </a:solidFill>
              <a:round/>
              <a:headEnd/>
              <a:tailEnd/>
            </a:ln>
          </p:spPr>
          <p:txBody>
            <a:bodyPr/>
            <a:lstStyle/>
            <a:p>
              <a:endParaRPr lang="es-ES"/>
            </a:p>
          </p:txBody>
        </p:sp>
        <p:sp>
          <p:nvSpPr>
            <p:cNvPr id="35" name="Line 34"/>
            <p:cNvSpPr>
              <a:spLocks noChangeShapeType="1"/>
            </p:cNvSpPr>
            <p:nvPr/>
          </p:nvSpPr>
          <p:spPr bwMode="auto">
            <a:xfrm>
              <a:off x="4032" y="1584"/>
              <a:ext cx="1536" cy="0"/>
            </a:xfrm>
            <a:prstGeom prst="line">
              <a:avLst/>
            </a:prstGeom>
            <a:noFill/>
            <a:ln w="31750">
              <a:solidFill>
                <a:srgbClr val="FF0000"/>
              </a:solidFill>
              <a:round/>
              <a:headEnd/>
              <a:tailEnd/>
            </a:ln>
          </p:spPr>
          <p:txBody>
            <a:bodyPr/>
            <a:lstStyle/>
            <a:p>
              <a:endParaRPr lang="es-ES"/>
            </a:p>
          </p:txBody>
        </p:sp>
        <p:sp>
          <p:nvSpPr>
            <p:cNvPr id="36" name="Line 35"/>
            <p:cNvSpPr>
              <a:spLocks noChangeShapeType="1"/>
            </p:cNvSpPr>
            <p:nvPr/>
          </p:nvSpPr>
          <p:spPr bwMode="auto">
            <a:xfrm>
              <a:off x="1728" y="1584"/>
              <a:ext cx="0" cy="240"/>
            </a:xfrm>
            <a:prstGeom prst="line">
              <a:avLst/>
            </a:prstGeom>
            <a:noFill/>
            <a:ln w="31750">
              <a:solidFill>
                <a:srgbClr val="FF0000"/>
              </a:solidFill>
              <a:round/>
              <a:headEnd/>
              <a:tailEnd/>
            </a:ln>
          </p:spPr>
          <p:txBody>
            <a:bodyPr/>
            <a:lstStyle/>
            <a:p>
              <a:endParaRPr lang="es-ES"/>
            </a:p>
          </p:txBody>
        </p:sp>
        <p:sp>
          <p:nvSpPr>
            <p:cNvPr id="37" name="Line 36"/>
            <p:cNvSpPr>
              <a:spLocks noChangeShapeType="1"/>
            </p:cNvSpPr>
            <p:nvPr/>
          </p:nvSpPr>
          <p:spPr bwMode="auto">
            <a:xfrm>
              <a:off x="3264" y="1584"/>
              <a:ext cx="0" cy="240"/>
            </a:xfrm>
            <a:prstGeom prst="line">
              <a:avLst/>
            </a:prstGeom>
            <a:noFill/>
            <a:ln w="31750">
              <a:solidFill>
                <a:srgbClr val="FF0000"/>
              </a:solidFill>
              <a:round/>
              <a:headEnd/>
              <a:tailEnd/>
            </a:ln>
          </p:spPr>
          <p:txBody>
            <a:bodyPr/>
            <a:lstStyle/>
            <a:p>
              <a:endParaRPr lang="es-ES"/>
            </a:p>
          </p:txBody>
        </p:sp>
        <p:sp>
          <p:nvSpPr>
            <p:cNvPr id="38" name="Line 37"/>
            <p:cNvSpPr>
              <a:spLocks noChangeShapeType="1"/>
            </p:cNvSpPr>
            <p:nvPr/>
          </p:nvSpPr>
          <p:spPr bwMode="auto">
            <a:xfrm>
              <a:off x="3648" y="1584"/>
              <a:ext cx="0" cy="240"/>
            </a:xfrm>
            <a:prstGeom prst="line">
              <a:avLst/>
            </a:prstGeom>
            <a:noFill/>
            <a:ln w="31750">
              <a:solidFill>
                <a:srgbClr val="FF0000"/>
              </a:solidFill>
              <a:round/>
              <a:headEnd/>
              <a:tailEnd/>
            </a:ln>
          </p:spPr>
          <p:txBody>
            <a:bodyPr/>
            <a:lstStyle/>
            <a:p>
              <a:endParaRPr lang="es-ES"/>
            </a:p>
          </p:txBody>
        </p:sp>
        <p:sp>
          <p:nvSpPr>
            <p:cNvPr id="39" name="Line 38"/>
            <p:cNvSpPr>
              <a:spLocks noChangeShapeType="1"/>
            </p:cNvSpPr>
            <p:nvPr/>
          </p:nvSpPr>
          <p:spPr bwMode="auto">
            <a:xfrm>
              <a:off x="4032" y="1584"/>
              <a:ext cx="0" cy="240"/>
            </a:xfrm>
            <a:prstGeom prst="line">
              <a:avLst/>
            </a:prstGeom>
            <a:noFill/>
            <a:ln w="31750">
              <a:solidFill>
                <a:srgbClr val="FF0000"/>
              </a:solidFill>
              <a:round/>
              <a:headEnd/>
              <a:tailEnd/>
            </a:ln>
          </p:spPr>
          <p:txBody>
            <a:bodyPr/>
            <a:lstStyle/>
            <a:p>
              <a:endParaRPr lang="es-ES"/>
            </a:p>
          </p:txBody>
        </p:sp>
      </p:grpSp>
      <p:grpSp>
        <p:nvGrpSpPr>
          <p:cNvPr id="40" name="Group 39"/>
          <p:cNvGrpSpPr>
            <a:grpSpLocks/>
          </p:cNvGrpSpPr>
          <p:nvPr/>
        </p:nvGrpSpPr>
        <p:grpSpPr bwMode="auto">
          <a:xfrm>
            <a:off x="2133600" y="4341813"/>
            <a:ext cx="6705600" cy="381000"/>
            <a:chOff x="1344" y="2112"/>
            <a:chExt cx="4224" cy="240"/>
          </a:xfrm>
        </p:grpSpPr>
        <p:sp>
          <p:nvSpPr>
            <p:cNvPr id="41" name="Line 40"/>
            <p:cNvSpPr>
              <a:spLocks noChangeShapeType="1"/>
            </p:cNvSpPr>
            <p:nvPr/>
          </p:nvSpPr>
          <p:spPr bwMode="auto">
            <a:xfrm>
              <a:off x="1344" y="2352"/>
              <a:ext cx="192" cy="0"/>
            </a:xfrm>
            <a:prstGeom prst="line">
              <a:avLst/>
            </a:prstGeom>
            <a:noFill/>
            <a:ln w="31750">
              <a:solidFill>
                <a:srgbClr val="FF0000"/>
              </a:solidFill>
              <a:round/>
              <a:headEnd/>
              <a:tailEnd/>
            </a:ln>
          </p:spPr>
          <p:txBody>
            <a:bodyPr/>
            <a:lstStyle/>
            <a:p>
              <a:endParaRPr lang="es-ES"/>
            </a:p>
          </p:txBody>
        </p:sp>
        <p:sp>
          <p:nvSpPr>
            <p:cNvPr id="42" name="Line 41"/>
            <p:cNvSpPr>
              <a:spLocks noChangeShapeType="1"/>
            </p:cNvSpPr>
            <p:nvPr/>
          </p:nvSpPr>
          <p:spPr bwMode="auto">
            <a:xfrm>
              <a:off x="1536" y="2112"/>
              <a:ext cx="0" cy="240"/>
            </a:xfrm>
            <a:prstGeom prst="line">
              <a:avLst/>
            </a:prstGeom>
            <a:noFill/>
            <a:ln w="31750">
              <a:solidFill>
                <a:srgbClr val="FF0000"/>
              </a:solidFill>
              <a:round/>
              <a:headEnd/>
              <a:tailEnd/>
            </a:ln>
          </p:spPr>
          <p:txBody>
            <a:bodyPr/>
            <a:lstStyle/>
            <a:p>
              <a:endParaRPr lang="es-ES"/>
            </a:p>
          </p:txBody>
        </p:sp>
        <p:sp>
          <p:nvSpPr>
            <p:cNvPr id="43" name="Line 42"/>
            <p:cNvSpPr>
              <a:spLocks noChangeShapeType="1"/>
            </p:cNvSpPr>
            <p:nvPr/>
          </p:nvSpPr>
          <p:spPr bwMode="auto">
            <a:xfrm>
              <a:off x="1536" y="2112"/>
              <a:ext cx="384" cy="0"/>
            </a:xfrm>
            <a:prstGeom prst="line">
              <a:avLst/>
            </a:prstGeom>
            <a:noFill/>
            <a:ln w="31750">
              <a:solidFill>
                <a:srgbClr val="FF0000"/>
              </a:solidFill>
              <a:round/>
              <a:headEnd/>
              <a:tailEnd/>
            </a:ln>
          </p:spPr>
          <p:txBody>
            <a:bodyPr/>
            <a:lstStyle/>
            <a:p>
              <a:endParaRPr lang="es-ES"/>
            </a:p>
          </p:txBody>
        </p:sp>
        <p:sp>
          <p:nvSpPr>
            <p:cNvPr id="44" name="Line 43"/>
            <p:cNvSpPr>
              <a:spLocks noChangeShapeType="1"/>
            </p:cNvSpPr>
            <p:nvPr/>
          </p:nvSpPr>
          <p:spPr bwMode="auto">
            <a:xfrm flipV="1">
              <a:off x="1920" y="2112"/>
              <a:ext cx="0" cy="240"/>
            </a:xfrm>
            <a:prstGeom prst="line">
              <a:avLst/>
            </a:prstGeom>
            <a:noFill/>
            <a:ln w="31750">
              <a:solidFill>
                <a:srgbClr val="FF0000"/>
              </a:solidFill>
              <a:round/>
              <a:headEnd/>
              <a:tailEnd/>
            </a:ln>
          </p:spPr>
          <p:txBody>
            <a:bodyPr/>
            <a:lstStyle/>
            <a:p>
              <a:endParaRPr lang="es-ES"/>
            </a:p>
          </p:txBody>
        </p:sp>
        <p:sp>
          <p:nvSpPr>
            <p:cNvPr id="45" name="Line 44"/>
            <p:cNvSpPr>
              <a:spLocks noChangeShapeType="1"/>
            </p:cNvSpPr>
            <p:nvPr/>
          </p:nvSpPr>
          <p:spPr bwMode="auto">
            <a:xfrm>
              <a:off x="1920" y="2352"/>
              <a:ext cx="192" cy="0"/>
            </a:xfrm>
            <a:prstGeom prst="line">
              <a:avLst/>
            </a:prstGeom>
            <a:noFill/>
            <a:ln w="31750">
              <a:solidFill>
                <a:srgbClr val="FF0000"/>
              </a:solidFill>
              <a:round/>
              <a:headEnd/>
              <a:tailEnd/>
            </a:ln>
          </p:spPr>
          <p:txBody>
            <a:bodyPr/>
            <a:lstStyle/>
            <a:p>
              <a:endParaRPr lang="es-ES"/>
            </a:p>
          </p:txBody>
        </p:sp>
        <p:sp>
          <p:nvSpPr>
            <p:cNvPr id="46" name="Line 45"/>
            <p:cNvSpPr>
              <a:spLocks noChangeShapeType="1"/>
            </p:cNvSpPr>
            <p:nvPr/>
          </p:nvSpPr>
          <p:spPr bwMode="auto">
            <a:xfrm>
              <a:off x="2112" y="2112"/>
              <a:ext cx="0" cy="240"/>
            </a:xfrm>
            <a:prstGeom prst="line">
              <a:avLst/>
            </a:prstGeom>
            <a:noFill/>
            <a:ln w="31750">
              <a:solidFill>
                <a:srgbClr val="FF0000"/>
              </a:solidFill>
              <a:round/>
              <a:headEnd/>
              <a:tailEnd/>
            </a:ln>
          </p:spPr>
          <p:txBody>
            <a:bodyPr/>
            <a:lstStyle/>
            <a:p>
              <a:endParaRPr lang="es-ES"/>
            </a:p>
          </p:txBody>
        </p:sp>
        <p:sp>
          <p:nvSpPr>
            <p:cNvPr id="47" name="Line 46"/>
            <p:cNvSpPr>
              <a:spLocks noChangeShapeType="1"/>
            </p:cNvSpPr>
            <p:nvPr/>
          </p:nvSpPr>
          <p:spPr bwMode="auto">
            <a:xfrm>
              <a:off x="2112" y="2112"/>
              <a:ext cx="192" cy="0"/>
            </a:xfrm>
            <a:prstGeom prst="line">
              <a:avLst/>
            </a:prstGeom>
            <a:noFill/>
            <a:ln w="31750">
              <a:solidFill>
                <a:srgbClr val="FF0000"/>
              </a:solidFill>
              <a:round/>
              <a:headEnd/>
              <a:tailEnd/>
            </a:ln>
          </p:spPr>
          <p:txBody>
            <a:bodyPr/>
            <a:lstStyle/>
            <a:p>
              <a:endParaRPr lang="es-ES"/>
            </a:p>
          </p:txBody>
        </p:sp>
        <p:sp>
          <p:nvSpPr>
            <p:cNvPr id="48" name="Line 47"/>
            <p:cNvSpPr>
              <a:spLocks noChangeShapeType="1"/>
            </p:cNvSpPr>
            <p:nvPr/>
          </p:nvSpPr>
          <p:spPr bwMode="auto">
            <a:xfrm flipV="1">
              <a:off x="2304" y="2112"/>
              <a:ext cx="0" cy="240"/>
            </a:xfrm>
            <a:prstGeom prst="line">
              <a:avLst/>
            </a:prstGeom>
            <a:noFill/>
            <a:ln w="31750">
              <a:solidFill>
                <a:srgbClr val="FF0000"/>
              </a:solidFill>
              <a:round/>
              <a:headEnd/>
              <a:tailEnd/>
            </a:ln>
          </p:spPr>
          <p:txBody>
            <a:bodyPr/>
            <a:lstStyle/>
            <a:p>
              <a:endParaRPr lang="es-ES"/>
            </a:p>
          </p:txBody>
        </p:sp>
        <p:sp>
          <p:nvSpPr>
            <p:cNvPr id="49" name="Line 48"/>
            <p:cNvSpPr>
              <a:spLocks noChangeShapeType="1"/>
            </p:cNvSpPr>
            <p:nvPr/>
          </p:nvSpPr>
          <p:spPr bwMode="auto">
            <a:xfrm>
              <a:off x="2304" y="2352"/>
              <a:ext cx="192" cy="0"/>
            </a:xfrm>
            <a:prstGeom prst="line">
              <a:avLst/>
            </a:prstGeom>
            <a:noFill/>
            <a:ln w="31750">
              <a:solidFill>
                <a:srgbClr val="FF0000"/>
              </a:solidFill>
              <a:round/>
              <a:headEnd/>
              <a:tailEnd/>
            </a:ln>
          </p:spPr>
          <p:txBody>
            <a:bodyPr/>
            <a:lstStyle/>
            <a:p>
              <a:endParaRPr lang="es-ES"/>
            </a:p>
          </p:txBody>
        </p:sp>
        <p:sp>
          <p:nvSpPr>
            <p:cNvPr id="50" name="Line 49"/>
            <p:cNvSpPr>
              <a:spLocks noChangeShapeType="1"/>
            </p:cNvSpPr>
            <p:nvPr/>
          </p:nvSpPr>
          <p:spPr bwMode="auto">
            <a:xfrm>
              <a:off x="2496" y="2112"/>
              <a:ext cx="0" cy="240"/>
            </a:xfrm>
            <a:prstGeom prst="line">
              <a:avLst/>
            </a:prstGeom>
            <a:noFill/>
            <a:ln w="31750">
              <a:solidFill>
                <a:srgbClr val="FF0000"/>
              </a:solidFill>
              <a:round/>
              <a:headEnd/>
              <a:tailEnd/>
            </a:ln>
          </p:spPr>
          <p:txBody>
            <a:bodyPr/>
            <a:lstStyle/>
            <a:p>
              <a:endParaRPr lang="es-ES"/>
            </a:p>
          </p:txBody>
        </p:sp>
        <p:sp>
          <p:nvSpPr>
            <p:cNvPr id="51" name="Line 50"/>
            <p:cNvSpPr>
              <a:spLocks noChangeShapeType="1"/>
            </p:cNvSpPr>
            <p:nvPr/>
          </p:nvSpPr>
          <p:spPr bwMode="auto">
            <a:xfrm>
              <a:off x="2496" y="2112"/>
              <a:ext cx="192" cy="0"/>
            </a:xfrm>
            <a:prstGeom prst="line">
              <a:avLst/>
            </a:prstGeom>
            <a:noFill/>
            <a:ln w="31750">
              <a:solidFill>
                <a:srgbClr val="FF0000"/>
              </a:solidFill>
              <a:round/>
              <a:headEnd/>
              <a:tailEnd/>
            </a:ln>
          </p:spPr>
          <p:txBody>
            <a:bodyPr/>
            <a:lstStyle/>
            <a:p>
              <a:endParaRPr lang="es-ES"/>
            </a:p>
          </p:txBody>
        </p:sp>
        <p:sp>
          <p:nvSpPr>
            <p:cNvPr id="52" name="Line 51"/>
            <p:cNvSpPr>
              <a:spLocks noChangeShapeType="1"/>
            </p:cNvSpPr>
            <p:nvPr/>
          </p:nvSpPr>
          <p:spPr bwMode="auto">
            <a:xfrm flipV="1">
              <a:off x="2688" y="2112"/>
              <a:ext cx="0" cy="240"/>
            </a:xfrm>
            <a:prstGeom prst="line">
              <a:avLst/>
            </a:prstGeom>
            <a:noFill/>
            <a:ln w="31750">
              <a:solidFill>
                <a:srgbClr val="FF0000"/>
              </a:solidFill>
              <a:round/>
              <a:headEnd/>
              <a:tailEnd/>
            </a:ln>
          </p:spPr>
          <p:txBody>
            <a:bodyPr/>
            <a:lstStyle/>
            <a:p>
              <a:endParaRPr lang="es-ES"/>
            </a:p>
          </p:txBody>
        </p:sp>
        <p:sp>
          <p:nvSpPr>
            <p:cNvPr id="53" name="Line 52"/>
            <p:cNvSpPr>
              <a:spLocks noChangeShapeType="1"/>
            </p:cNvSpPr>
            <p:nvPr/>
          </p:nvSpPr>
          <p:spPr bwMode="auto">
            <a:xfrm>
              <a:off x="2688" y="2352"/>
              <a:ext cx="192" cy="0"/>
            </a:xfrm>
            <a:prstGeom prst="line">
              <a:avLst/>
            </a:prstGeom>
            <a:noFill/>
            <a:ln w="31750">
              <a:solidFill>
                <a:srgbClr val="FF0000"/>
              </a:solidFill>
              <a:round/>
              <a:headEnd/>
              <a:tailEnd/>
            </a:ln>
          </p:spPr>
          <p:txBody>
            <a:bodyPr/>
            <a:lstStyle/>
            <a:p>
              <a:endParaRPr lang="es-ES"/>
            </a:p>
          </p:txBody>
        </p:sp>
        <p:sp>
          <p:nvSpPr>
            <p:cNvPr id="54" name="Line 53"/>
            <p:cNvSpPr>
              <a:spLocks noChangeShapeType="1"/>
            </p:cNvSpPr>
            <p:nvPr/>
          </p:nvSpPr>
          <p:spPr bwMode="auto">
            <a:xfrm>
              <a:off x="2880" y="2112"/>
              <a:ext cx="0" cy="240"/>
            </a:xfrm>
            <a:prstGeom prst="line">
              <a:avLst/>
            </a:prstGeom>
            <a:noFill/>
            <a:ln w="31750">
              <a:solidFill>
                <a:srgbClr val="FF0000"/>
              </a:solidFill>
              <a:round/>
              <a:headEnd/>
              <a:tailEnd/>
            </a:ln>
          </p:spPr>
          <p:txBody>
            <a:bodyPr/>
            <a:lstStyle/>
            <a:p>
              <a:endParaRPr lang="es-ES"/>
            </a:p>
          </p:txBody>
        </p:sp>
        <p:sp>
          <p:nvSpPr>
            <p:cNvPr id="55" name="Line 54"/>
            <p:cNvSpPr>
              <a:spLocks noChangeShapeType="1"/>
            </p:cNvSpPr>
            <p:nvPr/>
          </p:nvSpPr>
          <p:spPr bwMode="auto">
            <a:xfrm>
              <a:off x="2880" y="2112"/>
              <a:ext cx="192" cy="0"/>
            </a:xfrm>
            <a:prstGeom prst="line">
              <a:avLst/>
            </a:prstGeom>
            <a:noFill/>
            <a:ln w="31750">
              <a:solidFill>
                <a:srgbClr val="FF0000"/>
              </a:solidFill>
              <a:round/>
              <a:headEnd/>
              <a:tailEnd/>
            </a:ln>
          </p:spPr>
          <p:txBody>
            <a:bodyPr/>
            <a:lstStyle/>
            <a:p>
              <a:endParaRPr lang="es-ES"/>
            </a:p>
          </p:txBody>
        </p:sp>
        <p:sp>
          <p:nvSpPr>
            <p:cNvPr id="56" name="Line 55"/>
            <p:cNvSpPr>
              <a:spLocks noChangeShapeType="1"/>
            </p:cNvSpPr>
            <p:nvPr/>
          </p:nvSpPr>
          <p:spPr bwMode="auto">
            <a:xfrm flipV="1">
              <a:off x="3072" y="2112"/>
              <a:ext cx="0" cy="240"/>
            </a:xfrm>
            <a:prstGeom prst="line">
              <a:avLst/>
            </a:prstGeom>
            <a:noFill/>
            <a:ln w="31750">
              <a:solidFill>
                <a:srgbClr val="FF0000"/>
              </a:solidFill>
              <a:round/>
              <a:headEnd/>
              <a:tailEnd/>
            </a:ln>
          </p:spPr>
          <p:txBody>
            <a:bodyPr/>
            <a:lstStyle/>
            <a:p>
              <a:endParaRPr lang="es-ES"/>
            </a:p>
          </p:txBody>
        </p:sp>
        <p:sp>
          <p:nvSpPr>
            <p:cNvPr id="57" name="Line 56"/>
            <p:cNvSpPr>
              <a:spLocks noChangeShapeType="1"/>
            </p:cNvSpPr>
            <p:nvPr/>
          </p:nvSpPr>
          <p:spPr bwMode="auto">
            <a:xfrm>
              <a:off x="3072" y="2352"/>
              <a:ext cx="384" cy="0"/>
            </a:xfrm>
            <a:prstGeom prst="line">
              <a:avLst/>
            </a:prstGeom>
            <a:noFill/>
            <a:ln w="31750">
              <a:solidFill>
                <a:srgbClr val="FF0000"/>
              </a:solidFill>
              <a:round/>
              <a:headEnd/>
              <a:tailEnd/>
            </a:ln>
          </p:spPr>
          <p:txBody>
            <a:bodyPr/>
            <a:lstStyle/>
            <a:p>
              <a:endParaRPr lang="es-ES"/>
            </a:p>
          </p:txBody>
        </p:sp>
        <p:sp>
          <p:nvSpPr>
            <p:cNvPr id="58" name="Line 57"/>
            <p:cNvSpPr>
              <a:spLocks noChangeShapeType="1"/>
            </p:cNvSpPr>
            <p:nvPr/>
          </p:nvSpPr>
          <p:spPr bwMode="auto">
            <a:xfrm>
              <a:off x="3456" y="2112"/>
              <a:ext cx="0" cy="240"/>
            </a:xfrm>
            <a:prstGeom prst="line">
              <a:avLst/>
            </a:prstGeom>
            <a:noFill/>
            <a:ln w="31750">
              <a:solidFill>
                <a:srgbClr val="FF0000"/>
              </a:solidFill>
              <a:round/>
              <a:headEnd/>
              <a:tailEnd/>
            </a:ln>
          </p:spPr>
          <p:txBody>
            <a:bodyPr/>
            <a:lstStyle/>
            <a:p>
              <a:endParaRPr lang="es-ES"/>
            </a:p>
          </p:txBody>
        </p:sp>
        <p:sp>
          <p:nvSpPr>
            <p:cNvPr id="59" name="Line 58"/>
            <p:cNvSpPr>
              <a:spLocks noChangeShapeType="1"/>
            </p:cNvSpPr>
            <p:nvPr/>
          </p:nvSpPr>
          <p:spPr bwMode="auto">
            <a:xfrm>
              <a:off x="3456" y="2112"/>
              <a:ext cx="384" cy="0"/>
            </a:xfrm>
            <a:prstGeom prst="line">
              <a:avLst/>
            </a:prstGeom>
            <a:noFill/>
            <a:ln w="31750">
              <a:solidFill>
                <a:srgbClr val="FF0000"/>
              </a:solidFill>
              <a:round/>
              <a:headEnd/>
              <a:tailEnd/>
            </a:ln>
          </p:spPr>
          <p:txBody>
            <a:bodyPr/>
            <a:lstStyle/>
            <a:p>
              <a:endParaRPr lang="es-ES"/>
            </a:p>
          </p:txBody>
        </p:sp>
        <p:sp>
          <p:nvSpPr>
            <p:cNvPr id="60" name="Line 59"/>
            <p:cNvSpPr>
              <a:spLocks noChangeShapeType="1"/>
            </p:cNvSpPr>
            <p:nvPr/>
          </p:nvSpPr>
          <p:spPr bwMode="auto">
            <a:xfrm flipV="1">
              <a:off x="3840" y="2112"/>
              <a:ext cx="0" cy="240"/>
            </a:xfrm>
            <a:prstGeom prst="line">
              <a:avLst/>
            </a:prstGeom>
            <a:noFill/>
            <a:ln w="31750">
              <a:solidFill>
                <a:srgbClr val="FF0000"/>
              </a:solidFill>
              <a:round/>
              <a:headEnd/>
              <a:tailEnd/>
            </a:ln>
          </p:spPr>
          <p:txBody>
            <a:bodyPr/>
            <a:lstStyle/>
            <a:p>
              <a:endParaRPr lang="es-ES"/>
            </a:p>
          </p:txBody>
        </p:sp>
        <p:sp>
          <p:nvSpPr>
            <p:cNvPr id="61" name="Line 60"/>
            <p:cNvSpPr>
              <a:spLocks noChangeShapeType="1"/>
            </p:cNvSpPr>
            <p:nvPr/>
          </p:nvSpPr>
          <p:spPr bwMode="auto">
            <a:xfrm>
              <a:off x="3840" y="2352"/>
              <a:ext cx="384" cy="0"/>
            </a:xfrm>
            <a:prstGeom prst="line">
              <a:avLst/>
            </a:prstGeom>
            <a:noFill/>
            <a:ln w="31750">
              <a:solidFill>
                <a:srgbClr val="FF0000"/>
              </a:solidFill>
              <a:round/>
              <a:headEnd/>
              <a:tailEnd/>
            </a:ln>
          </p:spPr>
          <p:txBody>
            <a:bodyPr/>
            <a:lstStyle/>
            <a:p>
              <a:endParaRPr lang="es-ES"/>
            </a:p>
          </p:txBody>
        </p:sp>
        <p:sp>
          <p:nvSpPr>
            <p:cNvPr id="62" name="Line 61"/>
            <p:cNvSpPr>
              <a:spLocks noChangeShapeType="1"/>
            </p:cNvSpPr>
            <p:nvPr/>
          </p:nvSpPr>
          <p:spPr bwMode="auto">
            <a:xfrm>
              <a:off x="4224" y="2112"/>
              <a:ext cx="0" cy="240"/>
            </a:xfrm>
            <a:prstGeom prst="line">
              <a:avLst/>
            </a:prstGeom>
            <a:noFill/>
            <a:ln w="31750">
              <a:solidFill>
                <a:srgbClr val="FF0000"/>
              </a:solidFill>
              <a:round/>
              <a:headEnd/>
              <a:tailEnd/>
            </a:ln>
          </p:spPr>
          <p:txBody>
            <a:bodyPr/>
            <a:lstStyle/>
            <a:p>
              <a:endParaRPr lang="es-ES"/>
            </a:p>
          </p:txBody>
        </p:sp>
        <p:sp>
          <p:nvSpPr>
            <p:cNvPr id="63" name="Line 62"/>
            <p:cNvSpPr>
              <a:spLocks noChangeShapeType="1"/>
            </p:cNvSpPr>
            <p:nvPr/>
          </p:nvSpPr>
          <p:spPr bwMode="auto">
            <a:xfrm>
              <a:off x="4224" y="2112"/>
              <a:ext cx="192" cy="0"/>
            </a:xfrm>
            <a:prstGeom prst="line">
              <a:avLst/>
            </a:prstGeom>
            <a:noFill/>
            <a:ln w="31750">
              <a:solidFill>
                <a:srgbClr val="FF0000"/>
              </a:solidFill>
              <a:round/>
              <a:headEnd/>
              <a:tailEnd/>
            </a:ln>
          </p:spPr>
          <p:txBody>
            <a:bodyPr/>
            <a:lstStyle/>
            <a:p>
              <a:endParaRPr lang="es-ES"/>
            </a:p>
          </p:txBody>
        </p:sp>
        <p:sp>
          <p:nvSpPr>
            <p:cNvPr id="64" name="Line 63"/>
            <p:cNvSpPr>
              <a:spLocks noChangeShapeType="1"/>
            </p:cNvSpPr>
            <p:nvPr/>
          </p:nvSpPr>
          <p:spPr bwMode="auto">
            <a:xfrm flipV="1">
              <a:off x="4416" y="2112"/>
              <a:ext cx="0" cy="240"/>
            </a:xfrm>
            <a:prstGeom prst="line">
              <a:avLst/>
            </a:prstGeom>
            <a:noFill/>
            <a:ln w="31750">
              <a:solidFill>
                <a:srgbClr val="FF0000"/>
              </a:solidFill>
              <a:round/>
              <a:headEnd/>
              <a:tailEnd/>
            </a:ln>
          </p:spPr>
          <p:txBody>
            <a:bodyPr/>
            <a:lstStyle/>
            <a:p>
              <a:endParaRPr lang="es-ES"/>
            </a:p>
          </p:txBody>
        </p:sp>
        <p:sp>
          <p:nvSpPr>
            <p:cNvPr id="65" name="Line 64"/>
            <p:cNvSpPr>
              <a:spLocks noChangeShapeType="1"/>
            </p:cNvSpPr>
            <p:nvPr/>
          </p:nvSpPr>
          <p:spPr bwMode="auto">
            <a:xfrm>
              <a:off x="4416" y="2352"/>
              <a:ext cx="192" cy="0"/>
            </a:xfrm>
            <a:prstGeom prst="line">
              <a:avLst/>
            </a:prstGeom>
            <a:noFill/>
            <a:ln w="31750">
              <a:solidFill>
                <a:srgbClr val="FF0000"/>
              </a:solidFill>
              <a:round/>
              <a:headEnd/>
              <a:tailEnd/>
            </a:ln>
          </p:spPr>
          <p:txBody>
            <a:bodyPr/>
            <a:lstStyle/>
            <a:p>
              <a:endParaRPr lang="es-ES"/>
            </a:p>
          </p:txBody>
        </p:sp>
        <p:sp>
          <p:nvSpPr>
            <p:cNvPr id="66" name="Line 65"/>
            <p:cNvSpPr>
              <a:spLocks noChangeShapeType="1"/>
            </p:cNvSpPr>
            <p:nvPr/>
          </p:nvSpPr>
          <p:spPr bwMode="auto">
            <a:xfrm>
              <a:off x="4608" y="2112"/>
              <a:ext cx="0" cy="240"/>
            </a:xfrm>
            <a:prstGeom prst="line">
              <a:avLst/>
            </a:prstGeom>
            <a:noFill/>
            <a:ln w="31750">
              <a:solidFill>
                <a:srgbClr val="FF0000"/>
              </a:solidFill>
              <a:round/>
              <a:headEnd/>
              <a:tailEnd/>
            </a:ln>
          </p:spPr>
          <p:txBody>
            <a:bodyPr/>
            <a:lstStyle/>
            <a:p>
              <a:endParaRPr lang="es-ES"/>
            </a:p>
          </p:txBody>
        </p:sp>
        <p:sp>
          <p:nvSpPr>
            <p:cNvPr id="67" name="Line 66"/>
            <p:cNvSpPr>
              <a:spLocks noChangeShapeType="1"/>
            </p:cNvSpPr>
            <p:nvPr/>
          </p:nvSpPr>
          <p:spPr bwMode="auto">
            <a:xfrm>
              <a:off x="4608" y="2112"/>
              <a:ext cx="192" cy="0"/>
            </a:xfrm>
            <a:prstGeom prst="line">
              <a:avLst/>
            </a:prstGeom>
            <a:noFill/>
            <a:ln w="31750">
              <a:solidFill>
                <a:srgbClr val="FF0000"/>
              </a:solidFill>
              <a:round/>
              <a:headEnd/>
              <a:tailEnd/>
            </a:ln>
          </p:spPr>
          <p:txBody>
            <a:bodyPr/>
            <a:lstStyle/>
            <a:p>
              <a:endParaRPr lang="es-ES"/>
            </a:p>
          </p:txBody>
        </p:sp>
        <p:sp>
          <p:nvSpPr>
            <p:cNvPr id="68" name="Line 67"/>
            <p:cNvSpPr>
              <a:spLocks noChangeShapeType="1"/>
            </p:cNvSpPr>
            <p:nvPr/>
          </p:nvSpPr>
          <p:spPr bwMode="auto">
            <a:xfrm>
              <a:off x="4992" y="2112"/>
              <a:ext cx="192" cy="0"/>
            </a:xfrm>
            <a:prstGeom prst="line">
              <a:avLst/>
            </a:prstGeom>
            <a:noFill/>
            <a:ln w="31750">
              <a:solidFill>
                <a:srgbClr val="FF0000"/>
              </a:solidFill>
              <a:round/>
              <a:headEnd/>
              <a:tailEnd/>
            </a:ln>
          </p:spPr>
          <p:txBody>
            <a:bodyPr/>
            <a:lstStyle/>
            <a:p>
              <a:endParaRPr lang="es-ES"/>
            </a:p>
          </p:txBody>
        </p:sp>
        <p:sp>
          <p:nvSpPr>
            <p:cNvPr id="69" name="Line 68"/>
            <p:cNvSpPr>
              <a:spLocks noChangeShapeType="1"/>
            </p:cNvSpPr>
            <p:nvPr/>
          </p:nvSpPr>
          <p:spPr bwMode="auto">
            <a:xfrm>
              <a:off x="5376" y="2112"/>
              <a:ext cx="192" cy="0"/>
            </a:xfrm>
            <a:prstGeom prst="line">
              <a:avLst/>
            </a:prstGeom>
            <a:noFill/>
            <a:ln w="31750">
              <a:solidFill>
                <a:srgbClr val="FF0000"/>
              </a:solidFill>
              <a:round/>
              <a:headEnd/>
              <a:tailEnd/>
            </a:ln>
          </p:spPr>
          <p:txBody>
            <a:bodyPr/>
            <a:lstStyle/>
            <a:p>
              <a:endParaRPr lang="es-ES"/>
            </a:p>
          </p:txBody>
        </p:sp>
        <p:sp>
          <p:nvSpPr>
            <p:cNvPr id="70" name="Line 69"/>
            <p:cNvSpPr>
              <a:spLocks noChangeShapeType="1"/>
            </p:cNvSpPr>
            <p:nvPr/>
          </p:nvSpPr>
          <p:spPr bwMode="auto">
            <a:xfrm>
              <a:off x="4992" y="2112"/>
              <a:ext cx="0" cy="240"/>
            </a:xfrm>
            <a:prstGeom prst="line">
              <a:avLst/>
            </a:prstGeom>
            <a:noFill/>
            <a:ln w="31750">
              <a:solidFill>
                <a:srgbClr val="FF0000"/>
              </a:solidFill>
              <a:round/>
              <a:headEnd/>
              <a:tailEnd/>
            </a:ln>
          </p:spPr>
          <p:txBody>
            <a:bodyPr/>
            <a:lstStyle/>
            <a:p>
              <a:endParaRPr lang="es-ES"/>
            </a:p>
          </p:txBody>
        </p:sp>
        <p:sp>
          <p:nvSpPr>
            <p:cNvPr id="71" name="Line 70"/>
            <p:cNvSpPr>
              <a:spLocks noChangeShapeType="1"/>
            </p:cNvSpPr>
            <p:nvPr/>
          </p:nvSpPr>
          <p:spPr bwMode="auto">
            <a:xfrm>
              <a:off x="5376" y="2112"/>
              <a:ext cx="0" cy="240"/>
            </a:xfrm>
            <a:prstGeom prst="line">
              <a:avLst/>
            </a:prstGeom>
            <a:noFill/>
            <a:ln w="31750">
              <a:solidFill>
                <a:srgbClr val="FF0000"/>
              </a:solidFill>
              <a:round/>
              <a:headEnd/>
              <a:tailEnd/>
            </a:ln>
          </p:spPr>
          <p:txBody>
            <a:bodyPr/>
            <a:lstStyle/>
            <a:p>
              <a:endParaRPr lang="es-ES"/>
            </a:p>
          </p:txBody>
        </p:sp>
        <p:sp>
          <p:nvSpPr>
            <p:cNvPr id="72" name="Line 71"/>
            <p:cNvSpPr>
              <a:spLocks noChangeShapeType="1"/>
            </p:cNvSpPr>
            <p:nvPr/>
          </p:nvSpPr>
          <p:spPr bwMode="auto">
            <a:xfrm>
              <a:off x="5184" y="2112"/>
              <a:ext cx="0" cy="240"/>
            </a:xfrm>
            <a:prstGeom prst="line">
              <a:avLst/>
            </a:prstGeom>
            <a:noFill/>
            <a:ln w="31750">
              <a:solidFill>
                <a:srgbClr val="FF0000"/>
              </a:solidFill>
              <a:round/>
              <a:headEnd/>
              <a:tailEnd/>
            </a:ln>
          </p:spPr>
          <p:txBody>
            <a:bodyPr/>
            <a:lstStyle/>
            <a:p>
              <a:endParaRPr lang="es-ES"/>
            </a:p>
          </p:txBody>
        </p:sp>
        <p:sp>
          <p:nvSpPr>
            <p:cNvPr id="73" name="Line 72"/>
            <p:cNvSpPr>
              <a:spLocks noChangeShapeType="1"/>
            </p:cNvSpPr>
            <p:nvPr/>
          </p:nvSpPr>
          <p:spPr bwMode="auto">
            <a:xfrm>
              <a:off x="4800" y="2112"/>
              <a:ext cx="0" cy="240"/>
            </a:xfrm>
            <a:prstGeom prst="line">
              <a:avLst/>
            </a:prstGeom>
            <a:noFill/>
            <a:ln w="31750">
              <a:solidFill>
                <a:srgbClr val="FF0000"/>
              </a:solidFill>
              <a:round/>
              <a:headEnd/>
              <a:tailEnd/>
            </a:ln>
          </p:spPr>
          <p:txBody>
            <a:bodyPr/>
            <a:lstStyle/>
            <a:p>
              <a:endParaRPr lang="es-ES"/>
            </a:p>
          </p:txBody>
        </p:sp>
        <p:sp>
          <p:nvSpPr>
            <p:cNvPr id="74" name="Line 73"/>
            <p:cNvSpPr>
              <a:spLocks noChangeShapeType="1"/>
            </p:cNvSpPr>
            <p:nvPr/>
          </p:nvSpPr>
          <p:spPr bwMode="auto">
            <a:xfrm>
              <a:off x="4800" y="2352"/>
              <a:ext cx="192" cy="0"/>
            </a:xfrm>
            <a:prstGeom prst="line">
              <a:avLst/>
            </a:prstGeom>
            <a:noFill/>
            <a:ln w="31750">
              <a:solidFill>
                <a:srgbClr val="FF0000"/>
              </a:solidFill>
              <a:round/>
              <a:headEnd/>
              <a:tailEnd/>
            </a:ln>
          </p:spPr>
          <p:txBody>
            <a:bodyPr/>
            <a:lstStyle/>
            <a:p>
              <a:endParaRPr lang="es-ES"/>
            </a:p>
          </p:txBody>
        </p:sp>
        <p:sp>
          <p:nvSpPr>
            <p:cNvPr id="75" name="Line 74"/>
            <p:cNvSpPr>
              <a:spLocks noChangeShapeType="1"/>
            </p:cNvSpPr>
            <p:nvPr/>
          </p:nvSpPr>
          <p:spPr bwMode="auto">
            <a:xfrm>
              <a:off x="5184" y="2352"/>
              <a:ext cx="192" cy="0"/>
            </a:xfrm>
            <a:prstGeom prst="line">
              <a:avLst/>
            </a:prstGeom>
            <a:noFill/>
            <a:ln w="31750">
              <a:solidFill>
                <a:srgbClr val="FF0000"/>
              </a:solidFill>
              <a:round/>
              <a:headEnd/>
              <a:tailEnd/>
            </a:ln>
          </p:spPr>
          <p:txBody>
            <a:bodyPr/>
            <a:lstStyle/>
            <a:p>
              <a:endParaRPr lang="es-ES"/>
            </a:p>
          </p:txBody>
        </p:sp>
      </p:grpSp>
      <p:sp>
        <p:nvSpPr>
          <p:cNvPr id="76" name="Text Box 113"/>
          <p:cNvSpPr txBox="1">
            <a:spLocks noChangeArrowheads="1"/>
          </p:cNvSpPr>
          <p:nvPr/>
        </p:nvSpPr>
        <p:spPr bwMode="auto">
          <a:xfrm>
            <a:off x="381000" y="2109788"/>
            <a:ext cx="1382713" cy="581025"/>
          </a:xfrm>
          <a:prstGeom prst="rect">
            <a:avLst/>
          </a:prstGeom>
          <a:noFill/>
          <a:ln w="9525">
            <a:noFill/>
            <a:miter lim="800000"/>
            <a:headEnd/>
            <a:tailEnd/>
          </a:ln>
        </p:spPr>
        <p:txBody>
          <a:bodyPr wrap="none">
            <a:spAutoFit/>
          </a:bodyPr>
          <a:lstStyle/>
          <a:p>
            <a:r>
              <a:rPr lang="es-ES_tradnl" b="1"/>
              <a:t>Flujo de bits</a:t>
            </a:r>
          </a:p>
          <a:p>
            <a:r>
              <a:rPr lang="es-ES_tradnl" b="1"/>
              <a:t>a transmitir</a:t>
            </a:r>
            <a:endParaRPr lang="es-ES" b="1"/>
          </a:p>
        </p:txBody>
      </p:sp>
      <p:sp>
        <p:nvSpPr>
          <p:cNvPr id="77" name="Text Box 114"/>
          <p:cNvSpPr txBox="1">
            <a:spLocks noChangeArrowheads="1"/>
          </p:cNvSpPr>
          <p:nvPr/>
        </p:nvSpPr>
        <p:spPr bwMode="auto">
          <a:xfrm>
            <a:off x="0" y="3062288"/>
            <a:ext cx="2171700" cy="825500"/>
          </a:xfrm>
          <a:prstGeom prst="rect">
            <a:avLst/>
          </a:prstGeom>
          <a:noFill/>
          <a:ln w="9525">
            <a:noFill/>
            <a:miter lim="800000"/>
            <a:headEnd/>
            <a:tailEnd/>
          </a:ln>
        </p:spPr>
        <p:txBody>
          <a:bodyPr wrap="none">
            <a:spAutoFit/>
          </a:bodyPr>
          <a:lstStyle/>
          <a:p>
            <a:pPr algn="ctr"/>
            <a:r>
              <a:rPr lang="es-ES_tradnl" b="1"/>
              <a:t>Codificación</a:t>
            </a:r>
          </a:p>
          <a:p>
            <a:pPr algn="ctr"/>
            <a:r>
              <a:rPr lang="es-ES_tradnl" b="1"/>
              <a:t>Binaria NRZ</a:t>
            </a:r>
          </a:p>
          <a:p>
            <a:pPr algn="ctr"/>
            <a:r>
              <a:rPr lang="es-ES_tradnl" b="1"/>
              <a:t>(Non Return to Zero)</a:t>
            </a:r>
            <a:endParaRPr lang="es-ES" b="1"/>
          </a:p>
        </p:txBody>
      </p:sp>
      <p:sp>
        <p:nvSpPr>
          <p:cNvPr id="78" name="Text Box 115"/>
          <p:cNvSpPr txBox="1">
            <a:spLocks noChangeArrowheads="1"/>
          </p:cNvSpPr>
          <p:nvPr/>
        </p:nvSpPr>
        <p:spPr bwMode="auto">
          <a:xfrm>
            <a:off x="381000" y="4265613"/>
            <a:ext cx="1403350" cy="581025"/>
          </a:xfrm>
          <a:prstGeom prst="rect">
            <a:avLst/>
          </a:prstGeom>
          <a:noFill/>
          <a:ln w="9525">
            <a:noFill/>
            <a:miter lim="800000"/>
            <a:headEnd/>
            <a:tailEnd/>
          </a:ln>
        </p:spPr>
        <p:txBody>
          <a:bodyPr wrap="none">
            <a:spAutoFit/>
          </a:bodyPr>
          <a:lstStyle/>
          <a:p>
            <a:pPr algn="ctr"/>
            <a:r>
              <a:rPr lang="es-ES_tradnl" b="1"/>
              <a:t>Codificación</a:t>
            </a:r>
          </a:p>
          <a:p>
            <a:pPr algn="ctr"/>
            <a:r>
              <a:rPr lang="es-ES_tradnl" b="1"/>
              <a:t>Manchester</a:t>
            </a:r>
            <a:endParaRPr lang="es-ES" b="1"/>
          </a:p>
        </p:txBody>
      </p:sp>
      <p:sp>
        <p:nvSpPr>
          <p:cNvPr id="79" name="Text Box 117"/>
          <p:cNvSpPr txBox="1">
            <a:spLocks noChangeArrowheads="1"/>
          </p:cNvSpPr>
          <p:nvPr/>
        </p:nvSpPr>
        <p:spPr bwMode="auto">
          <a:xfrm>
            <a:off x="393700" y="549275"/>
            <a:ext cx="8642350" cy="641350"/>
          </a:xfrm>
          <a:prstGeom prst="rect">
            <a:avLst/>
          </a:prstGeom>
          <a:noFill/>
          <a:ln w="19050">
            <a:noFill/>
            <a:miter lim="800000"/>
            <a:headEnd/>
            <a:tailEnd/>
          </a:ln>
        </p:spPr>
        <p:txBody>
          <a:bodyPr>
            <a:spAutoFit/>
          </a:bodyPr>
          <a:lstStyle/>
          <a:p>
            <a:pPr algn="ctr">
              <a:spcBef>
                <a:spcPct val="50000"/>
              </a:spcBef>
            </a:pPr>
            <a:r>
              <a:rPr lang="es-ES_tradnl" sz="3600">
                <a:latin typeface="Times New Roman" pitchFamily="18" charset="0"/>
              </a:rPr>
              <a:t>Codificación Manchester</a:t>
            </a:r>
            <a:endParaRPr lang="es-ES" sz="3600">
              <a:latin typeface="Times New Roman" pitchFamily="18" charset="0"/>
            </a:endParaRPr>
          </a:p>
        </p:txBody>
      </p:sp>
      <p:sp>
        <p:nvSpPr>
          <p:cNvPr id="80" name="Text Box 118"/>
          <p:cNvSpPr txBox="1">
            <a:spLocks noChangeArrowheads="1"/>
          </p:cNvSpPr>
          <p:nvPr/>
        </p:nvSpPr>
        <p:spPr bwMode="auto">
          <a:xfrm>
            <a:off x="395288" y="5565775"/>
            <a:ext cx="8702675" cy="311150"/>
          </a:xfrm>
          <a:prstGeom prst="rect">
            <a:avLst/>
          </a:prstGeom>
          <a:noFill/>
          <a:ln w="9525">
            <a:noFill/>
            <a:miter lim="800000"/>
            <a:headEnd/>
            <a:tailEnd/>
          </a:ln>
        </p:spPr>
        <p:txBody>
          <a:bodyPr wrap="none">
            <a:spAutoFit/>
          </a:bodyPr>
          <a:lstStyle/>
          <a:p>
            <a:pPr>
              <a:lnSpc>
                <a:spcPct val="120000"/>
              </a:lnSpc>
            </a:pPr>
            <a:r>
              <a:rPr lang="es-ES_tradnl" sz="1200" b="1"/>
              <a:t>ns (10 Mb/s) </a:t>
            </a:r>
            <a:r>
              <a:rPr lang="es-ES_tradnl" sz="1200" b="1">
                <a:sym typeface="Symbol" pitchFamily="18" charset="2"/>
              </a:rPr>
              <a:t>            0           100        200        300         400        500         600        700        800        900        1000      1100</a:t>
            </a:r>
            <a:endParaRPr lang="es-ES" sz="1200" b="1">
              <a:sym typeface="Symbol" pitchFamily="18" charset="2"/>
            </a:endParaRPr>
          </a:p>
        </p:txBody>
      </p:sp>
    </p:spTree>
    <p:extLst>
      <p:ext uri="{BB962C8B-B14F-4D97-AF65-F5344CB8AC3E}">
        <p14:creationId xmlns:p14="http://schemas.microsoft.com/office/powerpoint/2010/main" val="33068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8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77"/>
                                        </p:tgtEl>
                                        <p:attrNameLst>
                                          <p:attrName>style.visibility</p:attrName>
                                        </p:attrNameLst>
                                      </p:cBhvr>
                                      <p:to>
                                        <p:strVal val="visible"/>
                                      </p:to>
                                    </p:set>
                                  </p:childTnLst>
                                </p:cTn>
                              </p:par>
                            </p:childTnLst>
                          </p:cTn>
                        </p:par>
                        <p:par>
                          <p:cTn id="74" fill="hold">
                            <p:stCondLst>
                              <p:cond delay="0"/>
                            </p:stCondLst>
                            <p:childTnLst>
                              <p:par>
                                <p:cTn id="75" presetID="22" presetClass="entr" presetSubtype="8" fill="hold" nodeType="afterEffect">
                                  <p:stCondLst>
                                    <p:cond delay="50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10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8"/>
                                        </p:tgtEl>
                                        <p:attrNameLst>
                                          <p:attrName>style.visibility</p:attrName>
                                        </p:attrNameLst>
                                      </p:cBhvr>
                                      <p:to>
                                        <p:strVal val="visible"/>
                                      </p:to>
                                    </p:set>
                                  </p:childTnLst>
                                </p:cTn>
                              </p:par>
                            </p:childTnLst>
                          </p:cTn>
                        </p:par>
                        <p:par>
                          <p:cTn id="82" fill="hold">
                            <p:stCondLst>
                              <p:cond delay="0"/>
                            </p:stCondLst>
                            <p:childTnLst>
                              <p:par>
                                <p:cTn id="83" presetID="22" presetClass="entr" presetSubtype="8" fill="hold" nodeType="afterEffect">
                                  <p:stCondLst>
                                    <p:cond delay="50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10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6"/>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76" grpId="0"/>
      <p:bldP spid="77" grpId="0"/>
      <p:bldP spid="78" grpId="0"/>
      <p:bldP spid="80" grpId="0"/>
      <p:bldP spid="80"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5873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sz="4000" kern="0" smtClean="0"/>
              <a:t>Codificación Manchester</a:t>
            </a:r>
            <a:endParaRPr lang="es-ES" sz="4000" kern="0" smtClean="0"/>
          </a:p>
        </p:txBody>
      </p:sp>
      <p:sp>
        <p:nvSpPr>
          <p:cNvPr id="4" name="Rectangle 3"/>
          <p:cNvSpPr txBox="1">
            <a:spLocks noChangeArrowheads="1"/>
          </p:cNvSpPr>
          <p:nvPr/>
        </p:nvSpPr>
        <p:spPr>
          <a:xfrm>
            <a:off x="685800" y="1412875"/>
            <a:ext cx="7772400" cy="46831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s-ES_tradnl" sz="3100" kern="0" smtClean="0"/>
              <a:t>En Ethernet a 10 Mb/s se eligió Manchester por su sencillez y bajo coste.</a:t>
            </a:r>
          </a:p>
          <a:p>
            <a:pPr eaLnBrk="1" hangingPunct="1">
              <a:lnSpc>
                <a:spcPct val="90000"/>
              </a:lnSpc>
            </a:pPr>
            <a:r>
              <a:rPr lang="es-ES_tradnl" sz="3100" kern="0" smtClean="0"/>
              <a:t>Pero esto requiere que el transceiver sea capaz de producir el doble de transiciones (o baudios) que el caudal efectivo. Se emplean dos baudios por bit</a:t>
            </a:r>
          </a:p>
          <a:p>
            <a:pPr eaLnBrk="1" hangingPunct="1">
              <a:lnSpc>
                <a:spcPct val="90000"/>
              </a:lnSpc>
            </a:pPr>
            <a:r>
              <a:rPr lang="es-ES_tradnl" sz="3100" kern="0" smtClean="0"/>
              <a:t>Manchester no es muy eficiente, pero a bajas velocidades es barato de implementar y facilita el sincronismo pues en cada intervalo asegura una transición</a:t>
            </a:r>
            <a:endParaRPr lang="es-ES" sz="3100" kern="0" smtClean="0"/>
          </a:p>
        </p:txBody>
      </p:sp>
    </p:spTree>
    <p:extLst>
      <p:ext uri="{BB962C8B-B14F-4D97-AF65-F5344CB8AC3E}">
        <p14:creationId xmlns:p14="http://schemas.microsoft.com/office/powerpoint/2010/main" val="3903134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sz="4000" kern="0" smtClean="0"/>
              <a:t>Codificación FDDI</a:t>
            </a:r>
            <a:endParaRPr lang="es-ES" sz="4000" kern="0" smtClean="0"/>
          </a:p>
        </p:txBody>
      </p:sp>
      <p:sp>
        <p:nvSpPr>
          <p:cNvPr id="4" name="Rectangle 3"/>
          <p:cNvSpPr txBox="1">
            <a:spLocks noChangeArrowheads="1"/>
          </p:cNvSpPr>
          <p:nvPr/>
        </p:nvSpPr>
        <p:spPr>
          <a:xfrm>
            <a:off x="685800" y="1700213"/>
            <a:ext cx="7772400" cy="43957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s-ES_tradnl" sz="2400" kern="0" smtClean="0"/>
              <a:t>En FDDI no se utilizó Manchester porque:</a:t>
            </a:r>
          </a:p>
          <a:p>
            <a:pPr lvl="1" eaLnBrk="1" hangingPunct="1">
              <a:lnSpc>
                <a:spcPct val="90000"/>
              </a:lnSpc>
            </a:pPr>
            <a:r>
              <a:rPr lang="es-ES_tradnl" sz="2000" kern="0" smtClean="0"/>
              <a:t>Habría obligado a enviar 200 Mbaudios (encarece los equipos)</a:t>
            </a:r>
          </a:p>
          <a:p>
            <a:pPr lvl="1" eaLnBrk="1" hangingPunct="1">
              <a:lnSpc>
                <a:spcPct val="90000"/>
              </a:lnSpc>
            </a:pPr>
            <a:r>
              <a:rPr lang="es-ES_tradnl" sz="2000" kern="0" smtClean="0"/>
              <a:t>Habría generado señales de frecuencia demasiado elevada en los cables UTP (la frecuencia es proporcional a los baudios)</a:t>
            </a:r>
          </a:p>
          <a:p>
            <a:pPr eaLnBrk="1" hangingPunct="1">
              <a:lnSpc>
                <a:spcPct val="90000"/>
              </a:lnSpc>
            </a:pPr>
            <a:r>
              <a:rPr lang="es-ES_tradnl" sz="2400" kern="0" smtClean="0"/>
              <a:t>Para FDDI (y Fast Ethernet) se utiliza codificación 4B/5B:</a:t>
            </a:r>
          </a:p>
          <a:p>
            <a:pPr lvl="1" eaLnBrk="1" hangingPunct="1">
              <a:lnSpc>
                <a:spcPct val="90000"/>
              </a:lnSpc>
            </a:pPr>
            <a:r>
              <a:rPr lang="es-ES_tradnl" sz="2000" kern="0" smtClean="0"/>
              <a:t>Se hacen dos listas, una con los 32 grupos posibles de 5 bits (2</a:t>
            </a:r>
            <a:r>
              <a:rPr lang="es-ES_tradnl" sz="2000" kern="0" baseline="30000" smtClean="0"/>
              <a:t>5</a:t>
            </a:r>
            <a:r>
              <a:rPr lang="es-ES_tradnl" sz="2000" kern="0" smtClean="0"/>
              <a:t>=32) y otra con los 16 grupos posibles de 4 bits (2</a:t>
            </a:r>
            <a:r>
              <a:rPr lang="es-ES_tradnl" sz="2000" kern="0" baseline="30000" smtClean="0"/>
              <a:t>4</a:t>
            </a:r>
            <a:r>
              <a:rPr lang="es-ES_tradnl" sz="2000" kern="0" smtClean="0"/>
              <a:t>=16) </a:t>
            </a:r>
          </a:p>
          <a:p>
            <a:pPr lvl="1" eaLnBrk="1" hangingPunct="1">
              <a:lnSpc>
                <a:spcPct val="90000"/>
              </a:lnSpc>
            </a:pPr>
            <a:r>
              <a:rPr lang="es-ES_tradnl" sz="2000" kern="0" smtClean="0"/>
              <a:t>De los 32 valores de 5 bits se eligen solo la mitad. Se descartan los grupos ‘00000’, ‘11111’, ‘00001’, ‘10000’y algunos más.</a:t>
            </a:r>
          </a:p>
          <a:p>
            <a:pPr lvl="1" eaLnBrk="1" hangingPunct="1">
              <a:lnSpc>
                <a:spcPct val="90000"/>
              </a:lnSpc>
            </a:pPr>
            <a:r>
              <a:rPr lang="es-ES_tradnl" sz="2000" kern="0" smtClean="0"/>
              <a:t>Se hacen corresponder los grupos elegidos de 5 bits con los de cuatro bits</a:t>
            </a:r>
          </a:p>
          <a:p>
            <a:pPr lvl="1" eaLnBrk="1" hangingPunct="1">
              <a:lnSpc>
                <a:spcPct val="90000"/>
              </a:lnSpc>
            </a:pPr>
            <a:r>
              <a:rPr lang="es-ES_tradnl" sz="2000" kern="0" smtClean="0"/>
              <a:t>Antes de transmitir los bits se agrupan de 4 en 4 y se ‘traducen’ según la tabla </a:t>
            </a:r>
          </a:p>
        </p:txBody>
      </p:sp>
    </p:spTree>
    <p:extLst>
      <p:ext uri="{BB962C8B-B14F-4D97-AF65-F5344CB8AC3E}">
        <p14:creationId xmlns:p14="http://schemas.microsoft.com/office/powerpoint/2010/main" val="162193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404813"/>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kern="0" smtClean="0"/>
              <a:t>Ethernet en la MAN/WAN (I)</a:t>
            </a:r>
            <a:endParaRPr lang="es-ES" kern="0" smtClean="0"/>
          </a:p>
        </p:txBody>
      </p:sp>
      <p:sp>
        <p:nvSpPr>
          <p:cNvPr id="4" name="Rectangle 3"/>
          <p:cNvSpPr txBox="1">
            <a:spLocks noChangeArrowheads="1"/>
          </p:cNvSpPr>
          <p:nvPr/>
        </p:nvSpPr>
        <p:spPr>
          <a:xfrm>
            <a:off x="685800" y="1676400"/>
            <a:ext cx="7924800" cy="46323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s-ES_tradnl" sz="2800" kern="0" smtClean="0"/>
              <a:t>El paso siguiente en la evolución hacia una red de datos pura es utilizar interfaces Ethernet en vez de POS en los routers </a:t>
            </a:r>
          </a:p>
          <a:p>
            <a:pPr eaLnBrk="1" hangingPunct="1">
              <a:lnSpc>
                <a:spcPct val="80000"/>
              </a:lnSpc>
            </a:pPr>
            <a:r>
              <a:rPr lang="es-ES_tradnl" sz="2800" kern="0" smtClean="0"/>
              <a:t>Durante muchos años Ethernet se ha utilizado en la LAN por su sencillez, fiablidad y bajo costo</a:t>
            </a:r>
          </a:p>
          <a:p>
            <a:pPr eaLnBrk="1" hangingPunct="1">
              <a:lnSpc>
                <a:spcPct val="80000"/>
              </a:lnSpc>
            </a:pPr>
            <a:r>
              <a:rPr lang="es-ES_tradnl" sz="2800" kern="0" smtClean="0"/>
              <a:t>Los aspectos de fiabilidad y redundancia se siguen basando en el protocolo de routing</a:t>
            </a:r>
          </a:p>
          <a:p>
            <a:pPr eaLnBrk="1" hangingPunct="1">
              <a:lnSpc>
                <a:spcPct val="80000"/>
              </a:lnSpc>
            </a:pPr>
            <a:r>
              <a:rPr lang="es-ES_tradnl" sz="2800" kern="0" smtClean="0"/>
              <a:t>Además el formato de trama se homogeneiza entre la LAN y la MAN/WAN</a:t>
            </a:r>
            <a:endParaRPr lang="es-ES" sz="2800" kern="0" smtClean="0"/>
          </a:p>
          <a:p>
            <a:pPr eaLnBrk="1" hangingPunct="1">
              <a:lnSpc>
                <a:spcPct val="80000"/>
              </a:lnSpc>
            </a:pPr>
            <a:r>
              <a:rPr lang="es-ES" sz="2800" kern="0" smtClean="0"/>
              <a:t>Pero: ¿podemos usar Ethernet en la MAN/WAN? ¿Qué problemas podemos tener?</a:t>
            </a:r>
          </a:p>
        </p:txBody>
      </p:sp>
    </p:spTree>
    <p:extLst>
      <p:ext uri="{BB962C8B-B14F-4D97-AF65-F5344CB8AC3E}">
        <p14:creationId xmlns:p14="http://schemas.microsoft.com/office/powerpoint/2010/main" val="1231521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nvGraphicFramePr>
        <p:xfrm>
          <a:off x="914400" y="850900"/>
          <a:ext cx="3124200" cy="5486400"/>
        </p:xfrm>
        <a:graphic>
          <a:graphicData uri="http://schemas.openxmlformats.org/drawingml/2006/table">
            <a:tbl>
              <a:tblPr/>
              <a:tblGrid>
                <a:gridCol w="1562100"/>
                <a:gridCol w="1562100"/>
              </a:tblGrid>
              <a:tr h="22383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Código 4B/5B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223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Bits</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Símbolo</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0000</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11110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0001</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01001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0010</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10100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0011</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10101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0100</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01010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0101</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01011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0110</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01110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0111</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01111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1000</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10010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1001</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10011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1010</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10110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1011</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10111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1100</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11010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1101</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11011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1110</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11100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1111</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11101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Group 60"/>
          <p:cNvGraphicFramePr>
            <a:graphicFrameLocks noGrp="1"/>
          </p:cNvGraphicFramePr>
          <p:nvPr/>
        </p:nvGraphicFramePr>
        <p:xfrm>
          <a:off x="4876800" y="850900"/>
          <a:ext cx="3124200" cy="5486400"/>
        </p:xfrm>
        <a:graphic>
          <a:graphicData uri="http://schemas.openxmlformats.org/drawingml/2006/table">
            <a:tbl>
              <a:tblPr/>
              <a:tblGrid>
                <a:gridCol w="1562100"/>
                <a:gridCol w="1562100"/>
              </a:tblGrid>
              <a:tr h="2397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Símbolos especiales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Bits</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Símbolo</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IDLE</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11111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J</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11000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K</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10001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T</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01101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R</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00111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S</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11001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QUIET</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00000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HALT</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00100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No usado</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00110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No usado</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01000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No usado</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01100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No usado</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10000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No usado</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00001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No usado</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00010</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No usado</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00011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No usado</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00101</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118"/>
          <p:cNvSpPr txBox="1">
            <a:spLocks noChangeArrowheads="1"/>
          </p:cNvSpPr>
          <p:nvPr/>
        </p:nvSpPr>
        <p:spPr bwMode="auto">
          <a:xfrm>
            <a:off x="3203575" y="185738"/>
            <a:ext cx="2689225" cy="579437"/>
          </a:xfrm>
          <a:prstGeom prst="rect">
            <a:avLst/>
          </a:prstGeom>
          <a:noFill/>
          <a:ln w="9525">
            <a:noFill/>
            <a:miter lim="800000"/>
            <a:headEnd/>
            <a:tailEnd/>
          </a:ln>
        </p:spPr>
        <p:txBody>
          <a:bodyPr wrap="none">
            <a:spAutoFit/>
          </a:bodyPr>
          <a:lstStyle/>
          <a:p>
            <a:r>
              <a:rPr lang="es-ES_tradnl" sz="3200"/>
              <a:t>Código 4B/5B</a:t>
            </a:r>
            <a:endParaRPr lang="es-ES" sz="3200"/>
          </a:p>
        </p:txBody>
      </p:sp>
    </p:spTree>
    <p:extLst>
      <p:ext uri="{BB962C8B-B14F-4D97-AF65-F5344CB8AC3E}">
        <p14:creationId xmlns:p14="http://schemas.microsoft.com/office/powerpoint/2010/main" val="2885174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auto">
          <a:xfrm>
            <a:off x="2700338" y="2205038"/>
            <a:ext cx="0" cy="3124200"/>
          </a:xfrm>
          <a:prstGeom prst="line">
            <a:avLst/>
          </a:prstGeom>
          <a:noFill/>
          <a:ln w="19050">
            <a:solidFill>
              <a:schemeClr val="tx1"/>
            </a:solidFill>
            <a:prstDash val="sysDot"/>
            <a:round/>
            <a:headEnd/>
            <a:tailEnd/>
          </a:ln>
        </p:spPr>
        <p:txBody>
          <a:bodyPr/>
          <a:lstStyle/>
          <a:p>
            <a:endParaRPr lang="es-ES"/>
          </a:p>
        </p:txBody>
      </p:sp>
      <p:sp>
        <p:nvSpPr>
          <p:cNvPr id="4" name="Line 3"/>
          <p:cNvSpPr>
            <a:spLocks noChangeShapeType="1"/>
          </p:cNvSpPr>
          <p:nvPr/>
        </p:nvSpPr>
        <p:spPr bwMode="auto">
          <a:xfrm>
            <a:off x="3276600" y="2205038"/>
            <a:ext cx="0" cy="3124200"/>
          </a:xfrm>
          <a:prstGeom prst="line">
            <a:avLst/>
          </a:prstGeom>
          <a:noFill/>
          <a:ln w="19050">
            <a:solidFill>
              <a:schemeClr val="tx1"/>
            </a:solidFill>
            <a:prstDash val="sysDot"/>
            <a:round/>
            <a:headEnd/>
            <a:tailEnd/>
          </a:ln>
        </p:spPr>
        <p:txBody>
          <a:bodyPr/>
          <a:lstStyle/>
          <a:p>
            <a:endParaRPr lang="es-ES"/>
          </a:p>
        </p:txBody>
      </p:sp>
      <p:sp>
        <p:nvSpPr>
          <p:cNvPr id="5" name="Line 4"/>
          <p:cNvSpPr>
            <a:spLocks noChangeShapeType="1"/>
          </p:cNvSpPr>
          <p:nvPr/>
        </p:nvSpPr>
        <p:spPr bwMode="auto">
          <a:xfrm>
            <a:off x="3851275" y="2205038"/>
            <a:ext cx="0" cy="3124200"/>
          </a:xfrm>
          <a:prstGeom prst="line">
            <a:avLst/>
          </a:prstGeom>
          <a:noFill/>
          <a:ln w="19050">
            <a:solidFill>
              <a:schemeClr val="tx1"/>
            </a:solidFill>
            <a:prstDash val="sysDot"/>
            <a:round/>
            <a:headEnd/>
            <a:tailEnd/>
          </a:ln>
        </p:spPr>
        <p:txBody>
          <a:bodyPr/>
          <a:lstStyle/>
          <a:p>
            <a:endParaRPr lang="es-ES"/>
          </a:p>
        </p:txBody>
      </p:sp>
      <p:sp>
        <p:nvSpPr>
          <p:cNvPr id="6" name="Line 5"/>
          <p:cNvSpPr>
            <a:spLocks noChangeShapeType="1"/>
          </p:cNvSpPr>
          <p:nvPr/>
        </p:nvSpPr>
        <p:spPr bwMode="auto">
          <a:xfrm>
            <a:off x="4427538" y="2205038"/>
            <a:ext cx="0" cy="3124200"/>
          </a:xfrm>
          <a:prstGeom prst="line">
            <a:avLst/>
          </a:prstGeom>
          <a:noFill/>
          <a:ln w="19050">
            <a:solidFill>
              <a:schemeClr val="tx1"/>
            </a:solidFill>
            <a:prstDash val="sysDot"/>
            <a:round/>
            <a:headEnd/>
            <a:tailEnd/>
          </a:ln>
        </p:spPr>
        <p:txBody>
          <a:bodyPr/>
          <a:lstStyle/>
          <a:p>
            <a:endParaRPr lang="es-ES"/>
          </a:p>
        </p:txBody>
      </p:sp>
      <p:sp>
        <p:nvSpPr>
          <p:cNvPr id="7" name="Line 6"/>
          <p:cNvSpPr>
            <a:spLocks noChangeShapeType="1"/>
          </p:cNvSpPr>
          <p:nvPr/>
        </p:nvSpPr>
        <p:spPr bwMode="auto">
          <a:xfrm>
            <a:off x="5581650" y="2205038"/>
            <a:ext cx="0" cy="3124200"/>
          </a:xfrm>
          <a:prstGeom prst="line">
            <a:avLst/>
          </a:prstGeom>
          <a:noFill/>
          <a:ln w="19050">
            <a:solidFill>
              <a:schemeClr val="tx1"/>
            </a:solidFill>
            <a:prstDash val="sysDot"/>
            <a:round/>
            <a:headEnd/>
            <a:tailEnd/>
          </a:ln>
        </p:spPr>
        <p:txBody>
          <a:bodyPr/>
          <a:lstStyle/>
          <a:p>
            <a:endParaRPr lang="es-ES"/>
          </a:p>
        </p:txBody>
      </p:sp>
      <p:sp>
        <p:nvSpPr>
          <p:cNvPr id="8" name="Line 7"/>
          <p:cNvSpPr>
            <a:spLocks noChangeShapeType="1"/>
          </p:cNvSpPr>
          <p:nvPr/>
        </p:nvSpPr>
        <p:spPr bwMode="auto">
          <a:xfrm>
            <a:off x="6157913" y="2205038"/>
            <a:ext cx="0" cy="3124200"/>
          </a:xfrm>
          <a:prstGeom prst="line">
            <a:avLst/>
          </a:prstGeom>
          <a:noFill/>
          <a:ln w="19050">
            <a:solidFill>
              <a:schemeClr val="tx1"/>
            </a:solidFill>
            <a:prstDash val="sysDot"/>
            <a:round/>
            <a:headEnd/>
            <a:tailEnd/>
          </a:ln>
        </p:spPr>
        <p:txBody>
          <a:bodyPr/>
          <a:lstStyle/>
          <a:p>
            <a:endParaRPr lang="es-ES"/>
          </a:p>
        </p:txBody>
      </p:sp>
      <p:sp>
        <p:nvSpPr>
          <p:cNvPr id="9" name="Line 8"/>
          <p:cNvSpPr>
            <a:spLocks noChangeShapeType="1"/>
          </p:cNvSpPr>
          <p:nvPr/>
        </p:nvSpPr>
        <p:spPr bwMode="auto">
          <a:xfrm>
            <a:off x="6732588" y="2205038"/>
            <a:ext cx="0" cy="3124200"/>
          </a:xfrm>
          <a:prstGeom prst="line">
            <a:avLst/>
          </a:prstGeom>
          <a:noFill/>
          <a:ln w="19050">
            <a:solidFill>
              <a:schemeClr val="tx1"/>
            </a:solidFill>
            <a:prstDash val="sysDot"/>
            <a:round/>
            <a:headEnd/>
            <a:tailEnd/>
          </a:ln>
        </p:spPr>
        <p:txBody>
          <a:bodyPr/>
          <a:lstStyle/>
          <a:p>
            <a:endParaRPr lang="es-ES"/>
          </a:p>
        </p:txBody>
      </p:sp>
      <p:sp>
        <p:nvSpPr>
          <p:cNvPr id="10" name="Line 9"/>
          <p:cNvSpPr>
            <a:spLocks noChangeShapeType="1"/>
          </p:cNvSpPr>
          <p:nvPr/>
        </p:nvSpPr>
        <p:spPr bwMode="auto">
          <a:xfrm>
            <a:off x="7308850" y="2205038"/>
            <a:ext cx="0" cy="3124200"/>
          </a:xfrm>
          <a:prstGeom prst="line">
            <a:avLst/>
          </a:prstGeom>
          <a:noFill/>
          <a:ln w="19050">
            <a:solidFill>
              <a:schemeClr val="tx1"/>
            </a:solidFill>
            <a:prstDash val="sysDot"/>
            <a:round/>
            <a:headEnd/>
            <a:tailEnd/>
          </a:ln>
        </p:spPr>
        <p:txBody>
          <a:bodyPr/>
          <a:lstStyle/>
          <a:p>
            <a:endParaRPr lang="es-ES"/>
          </a:p>
        </p:txBody>
      </p:sp>
      <p:sp>
        <p:nvSpPr>
          <p:cNvPr id="11" name="Line 10"/>
          <p:cNvSpPr>
            <a:spLocks noChangeShapeType="1"/>
          </p:cNvSpPr>
          <p:nvPr/>
        </p:nvSpPr>
        <p:spPr bwMode="auto">
          <a:xfrm>
            <a:off x="2133600" y="1981200"/>
            <a:ext cx="0" cy="3124200"/>
          </a:xfrm>
          <a:prstGeom prst="line">
            <a:avLst/>
          </a:prstGeom>
          <a:noFill/>
          <a:ln w="19050">
            <a:solidFill>
              <a:schemeClr val="tx1"/>
            </a:solidFill>
            <a:round/>
            <a:headEnd/>
            <a:tailEnd/>
          </a:ln>
        </p:spPr>
        <p:txBody>
          <a:bodyPr/>
          <a:lstStyle/>
          <a:p>
            <a:endParaRPr lang="es-ES"/>
          </a:p>
        </p:txBody>
      </p:sp>
      <p:sp>
        <p:nvSpPr>
          <p:cNvPr id="12" name="Line 11"/>
          <p:cNvSpPr>
            <a:spLocks noChangeShapeType="1"/>
          </p:cNvSpPr>
          <p:nvPr/>
        </p:nvSpPr>
        <p:spPr bwMode="auto">
          <a:xfrm>
            <a:off x="3563938" y="1981200"/>
            <a:ext cx="0" cy="3124200"/>
          </a:xfrm>
          <a:prstGeom prst="line">
            <a:avLst/>
          </a:prstGeom>
          <a:noFill/>
          <a:ln w="19050">
            <a:solidFill>
              <a:schemeClr val="tx1"/>
            </a:solidFill>
            <a:round/>
            <a:headEnd/>
            <a:tailEnd/>
          </a:ln>
        </p:spPr>
        <p:txBody>
          <a:bodyPr/>
          <a:lstStyle/>
          <a:p>
            <a:endParaRPr lang="es-ES"/>
          </a:p>
        </p:txBody>
      </p:sp>
      <p:sp>
        <p:nvSpPr>
          <p:cNvPr id="13" name="Line 12"/>
          <p:cNvSpPr>
            <a:spLocks noChangeShapeType="1"/>
          </p:cNvSpPr>
          <p:nvPr/>
        </p:nvSpPr>
        <p:spPr bwMode="auto">
          <a:xfrm>
            <a:off x="2843213" y="1981200"/>
            <a:ext cx="0" cy="3124200"/>
          </a:xfrm>
          <a:prstGeom prst="line">
            <a:avLst/>
          </a:prstGeom>
          <a:noFill/>
          <a:ln w="19050">
            <a:solidFill>
              <a:schemeClr val="tx1"/>
            </a:solidFill>
            <a:round/>
            <a:headEnd/>
            <a:tailEnd/>
          </a:ln>
        </p:spPr>
        <p:txBody>
          <a:bodyPr/>
          <a:lstStyle/>
          <a:p>
            <a:endParaRPr lang="es-ES"/>
          </a:p>
        </p:txBody>
      </p:sp>
      <p:sp>
        <p:nvSpPr>
          <p:cNvPr id="14" name="Line 13"/>
          <p:cNvSpPr>
            <a:spLocks noChangeShapeType="1"/>
          </p:cNvSpPr>
          <p:nvPr/>
        </p:nvSpPr>
        <p:spPr bwMode="auto">
          <a:xfrm>
            <a:off x="7164388" y="1981200"/>
            <a:ext cx="0" cy="3124200"/>
          </a:xfrm>
          <a:prstGeom prst="line">
            <a:avLst/>
          </a:prstGeom>
          <a:noFill/>
          <a:ln w="19050">
            <a:solidFill>
              <a:schemeClr val="tx1"/>
            </a:solidFill>
            <a:round/>
            <a:headEnd/>
            <a:tailEnd/>
          </a:ln>
        </p:spPr>
        <p:txBody>
          <a:bodyPr/>
          <a:lstStyle/>
          <a:p>
            <a:endParaRPr lang="es-ES"/>
          </a:p>
        </p:txBody>
      </p:sp>
      <p:sp>
        <p:nvSpPr>
          <p:cNvPr id="15" name="Line 14"/>
          <p:cNvSpPr>
            <a:spLocks noChangeShapeType="1"/>
          </p:cNvSpPr>
          <p:nvPr/>
        </p:nvSpPr>
        <p:spPr bwMode="auto">
          <a:xfrm>
            <a:off x="6443663" y="1989138"/>
            <a:ext cx="0" cy="3124200"/>
          </a:xfrm>
          <a:prstGeom prst="line">
            <a:avLst/>
          </a:prstGeom>
          <a:noFill/>
          <a:ln w="19050">
            <a:solidFill>
              <a:schemeClr val="tx1"/>
            </a:solidFill>
            <a:round/>
            <a:headEnd/>
            <a:tailEnd/>
          </a:ln>
        </p:spPr>
        <p:txBody>
          <a:bodyPr/>
          <a:lstStyle/>
          <a:p>
            <a:endParaRPr lang="es-ES"/>
          </a:p>
        </p:txBody>
      </p:sp>
      <p:sp>
        <p:nvSpPr>
          <p:cNvPr id="16" name="Line 15"/>
          <p:cNvSpPr>
            <a:spLocks noChangeShapeType="1"/>
          </p:cNvSpPr>
          <p:nvPr/>
        </p:nvSpPr>
        <p:spPr bwMode="auto">
          <a:xfrm>
            <a:off x="5724525" y="1981200"/>
            <a:ext cx="0" cy="3124200"/>
          </a:xfrm>
          <a:prstGeom prst="line">
            <a:avLst/>
          </a:prstGeom>
          <a:noFill/>
          <a:ln w="19050">
            <a:solidFill>
              <a:schemeClr val="tx1"/>
            </a:solidFill>
            <a:round/>
            <a:headEnd/>
            <a:tailEnd/>
          </a:ln>
        </p:spPr>
        <p:txBody>
          <a:bodyPr/>
          <a:lstStyle/>
          <a:p>
            <a:endParaRPr lang="es-ES"/>
          </a:p>
        </p:txBody>
      </p:sp>
      <p:sp>
        <p:nvSpPr>
          <p:cNvPr id="17" name="Line 16"/>
          <p:cNvSpPr>
            <a:spLocks noChangeShapeType="1"/>
          </p:cNvSpPr>
          <p:nvPr/>
        </p:nvSpPr>
        <p:spPr bwMode="auto">
          <a:xfrm>
            <a:off x="5003800" y="1981200"/>
            <a:ext cx="0" cy="3124200"/>
          </a:xfrm>
          <a:prstGeom prst="line">
            <a:avLst/>
          </a:prstGeom>
          <a:noFill/>
          <a:ln w="19050">
            <a:solidFill>
              <a:schemeClr val="tx1"/>
            </a:solidFill>
            <a:round/>
            <a:headEnd/>
            <a:tailEnd/>
          </a:ln>
        </p:spPr>
        <p:txBody>
          <a:bodyPr/>
          <a:lstStyle/>
          <a:p>
            <a:endParaRPr lang="es-ES"/>
          </a:p>
        </p:txBody>
      </p:sp>
      <p:sp>
        <p:nvSpPr>
          <p:cNvPr id="18" name="Line 17"/>
          <p:cNvSpPr>
            <a:spLocks noChangeShapeType="1"/>
          </p:cNvSpPr>
          <p:nvPr/>
        </p:nvSpPr>
        <p:spPr bwMode="auto">
          <a:xfrm>
            <a:off x="4284663" y="1981200"/>
            <a:ext cx="0" cy="3124200"/>
          </a:xfrm>
          <a:prstGeom prst="line">
            <a:avLst/>
          </a:prstGeom>
          <a:noFill/>
          <a:ln w="19050">
            <a:solidFill>
              <a:schemeClr val="tx1"/>
            </a:solidFill>
            <a:round/>
            <a:headEnd/>
            <a:tailEnd/>
          </a:ln>
        </p:spPr>
        <p:txBody>
          <a:bodyPr/>
          <a:lstStyle/>
          <a:p>
            <a:endParaRPr lang="es-ES"/>
          </a:p>
        </p:txBody>
      </p:sp>
      <p:sp>
        <p:nvSpPr>
          <p:cNvPr id="19" name="Line 18"/>
          <p:cNvSpPr>
            <a:spLocks noChangeShapeType="1"/>
          </p:cNvSpPr>
          <p:nvPr/>
        </p:nvSpPr>
        <p:spPr bwMode="auto">
          <a:xfrm>
            <a:off x="7885113" y="1989138"/>
            <a:ext cx="0" cy="3124200"/>
          </a:xfrm>
          <a:prstGeom prst="line">
            <a:avLst/>
          </a:prstGeom>
          <a:noFill/>
          <a:ln w="19050">
            <a:solidFill>
              <a:schemeClr val="tx1"/>
            </a:solidFill>
            <a:round/>
            <a:headEnd/>
            <a:tailEnd/>
          </a:ln>
        </p:spPr>
        <p:txBody>
          <a:bodyPr/>
          <a:lstStyle/>
          <a:p>
            <a:endParaRPr lang="es-ES"/>
          </a:p>
        </p:txBody>
      </p:sp>
      <p:sp>
        <p:nvSpPr>
          <p:cNvPr id="20" name="Text Box 19"/>
          <p:cNvSpPr txBox="1">
            <a:spLocks noChangeArrowheads="1"/>
          </p:cNvSpPr>
          <p:nvPr/>
        </p:nvSpPr>
        <p:spPr bwMode="auto">
          <a:xfrm>
            <a:off x="2330450" y="1828800"/>
            <a:ext cx="296863" cy="336550"/>
          </a:xfrm>
          <a:prstGeom prst="rect">
            <a:avLst/>
          </a:prstGeom>
          <a:noFill/>
          <a:ln w="19050">
            <a:noFill/>
            <a:miter lim="800000"/>
            <a:headEnd/>
            <a:tailEnd/>
          </a:ln>
        </p:spPr>
        <p:txBody>
          <a:bodyPr wrap="none">
            <a:spAutoFit/>
          </a:bodyPr>
          <a:lstStyle/>
          <a:p>
            <a:pPr algn="ctr"/>
            <a:r>
              <a:rPr lang="es-ES_tradnl" b="1"/>
              <a:t>1</a:t>
            </a:r>
            <a:endParaRPr lang="es-ES" b="1"/>
          </a:p>
        </p:txBody>
      </p:sp>
      <p:sp>
        <p:nvSpPr>
          <p:cNvPr id="21" name="Text Box 20"/>
          <p:cNvSpPr txBox="1">
            <a:spLocks noChangeArrowheads="1"/>
          </p:cNvSpPr>
          <p:nvPr/>
        </p:nvSpPr>
        <p:spPr bwMode="auto">
          <a:xfrm>
            <a:off x="7370763" y="1828800"/>
            <a:ext cx="296862" cy="336550"/>
          </a:xfrm>
          <a:prstGeom prst="rect">
            <a:avLst/>
          </a:prstGeom>
          <a:noFill/>
          <a:ln w="19050">
            <a:noFill/>
            <a:miter lim="800000"/>
            <a:headEnd/>
            <a:tailEnd/>
          </a:ln>
        </p:spPr>
        <p:txBody>
          <a:bodyPr wrap="none">
            <a:spAutoFit/>
          </a:bodyPr>
          <a:lstStyle/>
          <a:p>
            <a:pPr algn="ctr"/>
            <a:r>
              <a:rPr lang="es-ES_tradnl" b="1"/>
              <a:t>1</a:t>
            </a:r>
            <a:endParaRPr lang="es-ES" b="1"/>
          </a:p>
        </p:txBody>
      </p:sp>
      <p:sp>
        <p:nvSpPr>
          <p:cNvPr id="22" name="Text Box 21"/>
          <p:cNvSpPr txBox="1">
            <a:spLocks noChangeArrowheads="1"/>
          </p:cNvSpPr>
          <p:nvPr/>
        </p:nvSpPr>
        <p:spPr bwMode="auto">
          <a:xfrm>
            <a:off x="5935663" y="1828800"/>
            <a:ext cx="296862" cy="336550"/>
          </a:xfrm>
          <a:prstGeom prst="rect">
            <a:avLst/>
          </a:prstGeom>
          <a:noFill/>
          <a:ln w="19050">
            <a:noFill/>
            <a:miter lim="800000"/>
            <a:headEnd/>
            <a:tailEnd/>
          </a:ln>
        </p:spPr>
        <p:txBody>
          <a:bodyPr wrap="none">
            <a:spAutoFit/>
          </a:bodyPr>
          <a:lstStyle/>
          <a:p>
            <a:pPr algn="ctr"/>
            <a:r>
              <a:rPr lang="es-ES_tradnl" b="1"/>
              <a:t>1</a:t>
            </a:r>
            <a:endParaRPr lang="es-ES" b="1"/>
          </a:p>
        </p:txBody>
      </p:sp>
      <p:sp>
        <p:nvSpPr>
          <p:cNvPr id="23" name="Text Box 22"/>
          <p:cNvSpPr txBox="1">
            <a:spLocks noChangeArrowheads="1"/>
          </p:cNvSpPr>
          <p:nvPr/>
        </p:nvSpPr>
        <p:spPr bwMode="auto">
          <a:xfrm>
            <a:off x="3051175" y="1828800"/>
            <a:ext cx="296863" cy="336550"/>
          </a:xfrm>
          <a:prstGeom prst="rect">
            <a:avLst/>
          </a:prstGeom>
          <a:noFill/>
          <a:ln w="19050">
            <a:noFill/>
            <a:miter lim="800000"/>
            <a:headEnd/>
            <a:tailEnd/>
          </a:ln>
        </p:spPr>
        <p:txBody>
          <a:bodyPr wrap="none">
            <a:spAutoFit/>
          </a:bodyPr>
          <a:lstStyle/>
          <a:p>
            <a:pPr algn="ctr"/>
            <a:r>
              <a:rPr lang="es-ES_tradnl" b="1"/>
              <a:t>0</a:t>
            </a:r>
            <a:endParaRPr lang="es-ES" b="1"/>
          </a:p>
        </p:txBody>
      </p:sp>
      <p:sp>
        <p:nvSpPr>
          <p:cNvPr id="24" name="Text Box 23"/>
          <p:cNvSpPr txBox="1">
            <a:spLocks noChangeArrowheads="1"/>
          </p:cNvSpPr>
          <p:nvPr/>
        </p:nvSpPr>
        <p:spPr bwMode="auto">
          <a:xfrm>
            <a:off x="5254625" y="1828800"/>
            <a:ext cx="296863" cy="336550"/>
          </a:xfrm>
          <a:prstGeom prst="rect">
            <a:avLst/>
          </a:prstGeom>
          <a:noFill/>
          <a:ln w="19050">
            <a:noFill/>
            <a:miter lim="800000"/>
            <a:headEnd/>
            <a:tailEnd/>
          </a:ln>
        </p:spPr>
        <p:txBody>
          <a:bodyPr wrap="none">
            <a:spAutoFit/>
          </a:bodyPr>
          <a:lstStyle/>
          <a:p>
            <a:pPr algn="ctr"/>
            <a:r>
              <a:rPr lang="es-ES_tradnl" b="1"/>
              <a:t>0</a:t>
            </a:r>
            <a:endParaRPr lang="es-ES" b="1"/>
          </a:p>
        </p:txBody>
      </p:sp>
      <p:sp>
        <p:nvSpPr>
          <p:cNvPr id="25" name="Text Box 24"/>
          <p:cNvSpPr txBox="1">
            <a:spLocks noChangeArrowheads="1"/>
          </p:cNvSpPr>
          <p:nvPr/>
        </p:nvSpPr>
        <p:spPr bwMode="auto">
          <a:xfrm>
            <a:off x="4491038" y="1828800"/>
            <a:ext cx="296862" cy="336550"/>
          </a:xfrm>
          <a:prstGeom prst="rect">
            <a:avLst/>
          </a:prstGeom>
          <a:noFill/>
          <a:ln w="19050">
            <a:noFill/>
            <a:miter lim="800000"/>
            <a:headEnd/>
            <a:tailEnd/>
          </a:ln>
        </p:spPr>
        <p:txBody>
          <a:bodyPr wrap="none">
            <a:spAutoFit/>
          </a:bodyPr>
          <a:lstStyle/>
          <a:p>
            <a:pPr algn="ctr"/>
            <a:r>
              <a:rPr lang="es-ES_tradnl" b="1"/>
              <a:t>0</a:t>
            </a:r>
            <a:endParaRPr lang="es-ES" b="1"/>
          </a:p>
        </p:txBody>
      </p:sp>
      <p:sp>
        <p:nvSpPr>
          <p:cNvPr id="26" name="Text Box 25"/>
          <p:cNvSpPr txBox="1">
            <a:spLocks noChangeArrowheads="1"/>
          </p:cNvSpPr>
          <p:nvPr/>
        </p:nvSpPr>
        <p:spPr bwMode="auto">
          <a:xfrm>
            <a:off x="3770313" y="1828800"/>
            <a:ext cx="296862" cy="336550"/>
          </a:xfrm>
          <a:prstGeom prst="rect">
            <a:avLst/>
          </a:prstGeom>
          <a:noFill/>
          <a:ln w="19050">
            <a:noFill/>
            <a:miter lim="800000"/>
            <a:headEnd/>
            <a:tailEnd/>
          </a:ln>
        </p:spPr>
        <p:txBody>
          <a:bodyPr wrap="none">
            <a:spAutoFit/>
          </a:bodyPr>
          <a:lstStyle/>
          <a:p>
            <a:pPr algn="ctr"/>
            <a:r>
              <a:rPr lang="es-ES_tradnl" b="1"/>
              <a:t>0</a:t>
            </a:r>
            <a:endParaRPr lang="es-ES" b="1"/>
          </a:p>
        </p:txBody>
      </p:sp>
      <p:sp>
        <p:nvSpPr>
          <p:cNvPr id="27" name="Text Box 26"/>
          <p:cNvSpPr txBox="1">
            <a:spLocks noChangeArrowheads="1"/>
          </p:cNvSpPr>
          <p:nvPr/>
        </p:nvSpPr>
        <p:spPr bwMode="auto">
          <a:xfrm>
            <a:off x="6689725" y="1828800"/>
            <a:ext cx="296863" cy="336550"/>
          </a:xfrm>
          <a:prstGeom prst="rect">
            <a:avLst/>
          </a:prstGeom>
          <a:noFill/>
          <a:ln w="19050">
            <a:noFill/>
            <a:miter lim="800000"/>
            <a:headEnd/>
            <a:tailEnd/>
          </a:ln>
        </p:spPr>
        <p:txBody>
          <a:bodyPr wrap="none">
            <a:spAutoFit/>
          </a:bodyPr>
          <a:lstStyle/>
          <a:p>
            <a:pPr algn="ctr"/>
            <a:r>
              <a:rPr lang="es-ES_tradnl" b="1"/>
              <a:t>0</a:t>
            </a:r>
            <a:endParaRPr lang="es-ES" b="1"/>
          </a:p>
        </p:txBody>
      </p:sp>
      <p:grpSp>
        <p:nvGrpSpPr>
          <p:cNvPr id="28" name="Group 27"/>
          <p:cNvGrpSpPr>
            <a:grpSpLocks/>
          </p:cNvGrpSpPr>
          <p:nvPr/>
        </p:nvGrpSpPr>
        <p:grpSpPr bwMode="auto">
          <a:xfrm>
            <a:off x="2133600" y="2514600"/>
            <a:ext cx="5754688" cy="385763"/>
            <a:chOff x="1344" y="1584"/>
            <a:chExt cx="3625" cy="243"/>
          </a:xfrm>
        </p:grpSpPr>
        <p:sp>
          <p:nvSpPr>
            <p:cNvPr id="29" name="Line 28"/>
            <p:cNvSpPr>
              <a:spLocks noChangeShapeType="1"/>
            </p:cNvSpPr>
            <p:nvPr/>
          </p:nvSpPr>
          <p:spPr bwMode="auto">
            <a:xfrm flipV="1">
              <a:off x="1344" y="1584"/>
              <a:ext cx="438" cy="0"/>
            </a:xfrm>
            <a:prstGeom prst="line">
              <a:avLst/>
            </a:prstGeom>
            <a:noFill/>
            <a:ln w="31750">
              <a:solidFill>
                <a:srgbClr val="FF0000"/>
              </a:solidFill>
              <a:round/>
              <a:headEnd/>
              <a:tailEnd/>
            </a:ln>
          </p:spPr>
          <p:txBody>
            <a:bodyPr/>
            <a:lstStyle/>
            <a:p>
              <a:endParaRPr lang="es-ES"/>
            </a:p>
          </p:txBody>
        </p:sp>
        <p:sp>
          <p:nvSpPr>
            <p:cNvPr id="30" name="Line 29"/>
            <p:cNvSpPr>
              <a:spLocks noChangeShapeType="1"/>
            </p:cNvSpPr>
            <p:nvPr/>
          </p:nvSpPr>
          <p:spPr bwMode="auto">
            <a:xfrm>
              <a:off x="1798" y="1824"/>
              <a:ext cx="1808" cy="3"/>
            </a:xfrm>
            <a:prstGeom prst="line">
              <a:avLst/>
            </a:prstGeom>
            <a:noFill/>
            <a:ln w="31750">
              <a:solidFill>
                <a:srgbClr val="FF0000"/>
              </a:solidFill>
              <a:round/>
              <a:headEnd/>
              <a:tailEnd/>
            </a:ln>
          </p:spPr>
          <p:txBody>
            <a:bodyPr/>
            <a:lstStyle/>
            <a:p>
              <a:endParaRPr lang="es-ES"/>
            </a:p>
          </p:txBody>
        </p:sp>
        <p:sp>
          <p:nvSpPr>
            <p:cNvPr id="31" name="Line 30"/>
            <p:cNvSpPr>
              <a:spLocks noChangeShapeType="1"/>
            </p:cNvSpPr>
            <p:nvPr/>
          </p:nvSpPr>
          <p:spPr bwMode="auto">
            <a:xfrm flipV="1">
              <a:off x="3606" y="1584"/>
              <a:ext cx="450" cy="0"/>
            </a:xfrm>
            <a:prstGeom prst="line">
              <a:avLst/>
            </a:prstGeom>
            <a:noFill/>
            <a:ln w="31750">
              <a:solidFill>
                <a:srgbClr val="FF0000"/>
              </a:solidFill>
              <a:round/>
              <a:headEnd/>
              <a:tailEnd/>
            </a:ln>
          </p:spPr>
          <p:txBody>
            <a:bodyPr/>
            <a:lstStyle/>
            <a:p>
              <a:endParaRPr lang="es-ES"/>
            </a:p>
          </p:txBody>
        </p:sp>
        <p:sp>
          <p:nvSpPr>
            <p:cNvPr id="32" name="Line 31"/>
            <p:cNvSpPr>
              <a:spLocks noChangeShapeType="1"/>
            </p:cNvSpPr>
            <p:nvPr/>
          </p:nvSpPr>
          <p:spPr bwMode="auto">
            <a:xfrm>
              <a:off x="4056" y="1824"/>
              <a:ext cx="456" cy="0"/>
            </a:xfrm>
            <a:prstGeom prst="line">
              <a:avLst/>
            </a:prstGeom>
            <a:noFill/>
            <a:ln w="31750">
              <a:solidFill>
                <a:srgbClr val="FF0000"/>
              </a:solidFill>
              <a:round/>
              <a:headEnd/>
              <a:tailEnd/>
            </a:ln>
          </p:spPr>
          <p:txBody>
            <a:bodyPr/>
            <a:lstStyle/>
            <a:p>
              <a:endParaRPr lang="es-ES"/>
            </a:p>
          </p:txBody>
        </p:sp>
        <p:sp>
          <p:nvSpPr>
            <p:cNvPr id="33" name="Line 32"/>
            <p:cNvSpPr>
              <a:spLocks noChangeShapeType="1"/>
            </p:cNvSpPr>
            <p:nvPr/>
          </p:nvSpPr>
          <p:spPr bwMode="auto">
            <a:xfrm>
              <a:off x="4513" y="1584"/>
              <a:ext cx="456" cy="2"/>
            </a:xfrm>
            <a:prstGeom prst="line">
              <a:avLst/>
            </a:prstGeom>
            <a:noFill/>
            <a:ln w="31750">
              <a:solidFill>
                <a:srgbClr val="FF0000"/>
              </a:solidFill>
              <a:round/>
              <a:headEnd/>
              <a:tailEnd/>
            </a:ln>
          </p:spPr>
          <p:txBody>
            <a:bodyPr/>
            <a:lstStyle/>
            <a:p>
              <a:endParaRPr lang="es-ES"/>
            </a:p>
          </p:txBody>
        </p:sp>
        <p:sp>
          <p:nvSpPr>
            <p:cNvPr id="34" name="Line 33"/>
            <p:cNvSpPr>
              <a:spLocks noChangeShapeType="1"/>
            </p:cNvSpPr>
            <p:nvPr/>
          </p:nvSpPr>
          <p:spPr bwMode="auto">
            <a:xfrm>
              <a:off x="1791" y="1584"/>
              <a:ext cx="0" cy="240"/>
            </a:xfrm>
            <a:prstGeom prst="line">
              <a:avLst/>
            </a:prstGeom>
            <a:noFill/>
            <a:ln w="31750">
              <a:solidFill>
                <a:srgbClr val="FF0000"/>
              </a:solidFill>
              <a:round/>
              <a:headEnd/>
              <a:tailEnd/>
            </a:ln>
          </p:spPr>
          <p:txBody>
            <a:bodyPr/>
            <a:lstStyle/>
            <a:p>
              <a:endParaRPr lang="es-ES"/>
            </a:p>
          </p:txBody>
        </p:sp>
        <p:sp>
          <p:nvSpPr>
            <p:cNvPr id="35" name="Line 34"/>
            <p:cNvSpPr>
              <a:spLocks noChangeShapeType="1"/>
            </p:cNvSpPr>
            <p:nvPr/>
          </p:nvSpPr>
          <p:spPr bwMode="auto">
            <a:xfrm>
              <a:off x="3606" y="1584"/>
              <a:ext cx="0" cy="240"/>
            </a:xfrm>
            <a:prstGeom prst="line">
              <a:avLst/>
            </a:prstGeom>
            <a:noFill/>
            <a:ln w="31750">
              <a:solidFill>
                <a:srgbClr val="FF0000"/>
              </a:solidFill>
              <a:round/>
              <a:headEnd/>
              <a:tailEnd/>
            </a:ln>
          </p:spPr>
          <p:txBody>
            <a:bodyPr/>
            <a:lstStyle/>
            <a:p>
              <a:endParaRPr lang="es-ES"/>
            </a:p>
          </p:txBody>
        </p:sp>
        <p:sp>
          <p:nvSpPr>
            <p:cNvPr id="36" name="Line 35"/>
            <p:cNvSpPr>
              <a:spLocks noChangeShapeType="1"/>
            </p:cNvSpPr>
            <p:nvPr/>
          </p:nvSpPr>
          <p:spPr bwMode="auto">
            <a:xfrm>
              <a:off x="4056" y="1584"/>
              <a:ext cx="0" cy="240"/>
            </a:xfrm>
            <a:prstGeom prst="line">
              <a:avLst/>
            </a:prstGeom>
            <a:noFill/>
            <a:ln w="31750">
              <a:solidFill>
                <a:srgbClr val="FF0000"/>
              </a:solidFill>
              <a:round/>
              <a:headEnd/>
              <a:tailEnd/>
            </a:ln>
          </p:spPr>
          <p:txBody>
            <a:bodyPr/>
            <a:lstStyle/>
            <a:p>
              <a:endParaRPr lang="es-ES"/>
            </a:p>
          </p:txBody>
        </p:sp>
        <p:sp>
          <p:nvSpPr>
            <p:cNvPr id="37" name="Line 36"/>
            <p:cNvSpPr>
              <a:spLocks noChangeShapeType="1"/>
            </p:cNvSpPr>
            <p:nvPr/>
          </p:nvSpPr>
          <p:spPr bwMode="auto">
            <a:xfrm>
              <a:off x="4513" y="1584"/>
              <a:ext cx="0" cy="240"/>
            </a:xfrm>
            <a:prstGeom prst="line">
              <a:avLst/>
            </a:prstGeom>
            <a:noFill/>
            <a:ln w="31750">
              <a:solidFill>
                <a:srgbClr val="FF0000"/>
              </a:solidFill>
              <a:round/>
              <a:headEnd/>
              <a:tailEnd/>
            </a:ln>
          </p:spPr>
          <p:txBody>
            <a:bodyPr/>
            <a:lstStyle/>
            <a:p>
              <a:endParaRPr lang="es-ES"/>
            </a:p>
          </p:txBody>
        </p:sp>
      </p:grpSp>
      <p:grpSp>
        <p:nvGrpSpPr>
          <p:cNvPr id="38" name="Group 37"/>
          <p:cNvGrpSpPr>
            <a:grpSpLocks/>
          </p:cNvGrpSpPr>
          <p:nvPr/>
        </p:nvGrpSpPr>
        <p:grpSpPr bwMode="auto">
          <a:xfrm>
            <a:off x="2133600" y="3714750"/>
            <a:ext cx="5751513" cy="382588"/>
            <a:chOff x="1344" y="2340"/>
            <a:chExt cx="3623" cy="241"/>
          </a:xfrm>
        </p:grpSpPr>
        <p:sp>
          <p:nvSpPr>
            <p:cNvPr id="39" name="Line 38"/>
            <p:cNvSpPr>
              <a:spLocks noChangeShapeType="1"/>
            </p:cNvSpPr>
            <p:nvPr/>
          </p:nvSpPr>
          <p:spPr bwMode="auto">
            <a:xfrm>
              <a:off x="1344" y="2344"/>
              <a:ext cx="357" cy="0"/>
            </a:xfrm>
            <a:prstGeom prst="line">
              <a:avLst/>
            </a:prstGeom>
            <a:noFill/>
            <a:ln w="31750">
              <a:solidFill>
                <a:srgbClr val="FF0000"/>
              </a:solidFill>
              <a:round/>
              <a:headEnd/>
              <a:tailEnd/>
            </a:ln>
          </p:spPr>
          <p:txBody>
            <a:bodyPr/>
            <a:lstStyle/>
            <a:p>
              <a:endParaRPr lang="es-ES"/>
            </a:p>
          </p:txBody>
        </p:sp>
        <p:sp>
          <p:nvSpPr>
            <p:cNvPr id="40" name="Line 39"/>
            <p:cNvSpPr>
              <a:spLocks noChangeShapeType="1"/>
            </p:cNvSpPr>
            <p:nvPr/>
          </p:nvSpPr>
          <p:spPr bwMode="auto">
            <a:xfrm>
              <a:off x="1701" y="2341"/>
              <a:ext cx="0" cy="240"/>
            </a:xfrm>
            <a:prstGeom prst="line">
              <a:avLst/>
            </a:prstGeom>
            <a:noFill/>
            <a:ln w="31750">
              <a:solidFill>
                <a:srgbClr val="FF0000"/>
              </a:solidFill>
              <a:round/>
              <a:headEnd/>
              <a:tailEnd/>
            </a:ln>
          </p:spPr>
          <p:txBody>
            <a:bodyPr/>
            <a:lstStyle/>
            <a:p>
              <a:endParaRPr lang="es-ES"/>
            </a:p>
          </p:txBody>
        </p:sp>
        <p:sp>
          <p:nvSpPr>
            <p:cNvPr id="41" name="Line 40"/>
            <p:cNvSpPr>
              <a:spLocks noChangeShapeType="1"/>
            </p:cNvSpPr>
            <p:nvPr/>
          </p:nvSpPr>
          <p:spPr bwMode="auto">
            <a:xfrm>
              <a:off x="1701" y="2570"/>
              <a:ext cx="725" cy="0"/>
            </a:xfrm>
            <a:prstGeom prst="line">
              <a:avLst/>
            </a:prstGeom>
            <a:noFill/>
            <a:ln w="31750">
              <a:solidFill>
                <a:srgbClr val="FF0000"/>
              </a:solidFill>
              <a:round/>
              <a:headEnd/>
              <a:tailEnd/>
            </a:ln>
          </p:spPr>
          <p:txBody>
            <a:bodyPr/>
            <a:lstStyle/>
            <a:p>
              <a:endParaRPr lang="es-ES"/>
            </a:p>
          </p:txBody>
        </p:sp>
        <p:sp>
          <p:nvSpPr>
            <p:cNvPr id="42" name="Line 41"/>
            <p:cNvSpPr>
              <a:spLocks noChangeShapeType="1"/>
            </p:cNvSpPr>
            <p:nvPr/>
          </p:nvSpPr>
          <p:spPr bwMode="auto">
            <a:xfrm flipV="1">
              <a:off x="2426" y="2341"/>
              <a:ext cx="0" cy="240"/>
            </a:xfrm>
            <a:prstGeom prst="line">
              <a:avLst/>
            </a:prstGeom>
            <a:noFill/>
            <a:ln w="31750">
              <a:solidFill>
                <a:srgbClr val="FF0000"/>
              </a:solidFill>
              <a:round/>
              <a:headEnd/>
              <a:tailEnd/>
            </a:ln>
          </p:spPr>
          <p:txBody>
            <a:bodyPr/>
            <a:lstStyle/>
            <a:p>
              <a:endParaRPr lang="es-ES"/>
            </a:p>
          </p:txBody>
        </p:sp>
        <p:sp>
          <p:nvSpPr>
            <p:cNvPr id="43" name="Line 42"/>
            <p:cNvSpPr>
              <a:spLocks noChangeShapeType="1"/>
            </p:cNvSpPr>
            <p:nvPr/>
          </p:nvSpPr>
          <p:spPr bwMode="auto">
            <a:xfrm flipV="1">
              <a:off x="2426" y="2344"/>
              <a:ext cx="363" cy="0"/>
            </a:xfrm>
            <a:prstGeom prst="line">
              <a:avLst/>
            </a:prstGeom>
            <a:noFill/>
            <a:ln w="31750">
              <a:solidFill>
                <a:srgbClr val="FF0000"/>
              </a:solidFill>
              <a:round/>
              <a:headEnd/>
              <a:tailEnd/>
            </a:ln>
          </p:spPr>
          <p:txBody>
            <a:bodyPr/>
            <a:lstStyle/>
            <a:p>
              <a:endParaRPr lang="es-ES"/>
            </a:p>
          </p:txBody>
        </p:sp>
        <p:sp>
          <p:nvSpPr>
            <p:cNvPr id="44" name="Line 43"/>
            <p:cNvSpPr>
              <a:spLocks noChangeShapeType="1"/>
            </p:cNvSpPr>
            <p:nvPr/>
          </p:nvSpPr>
          <p:spPr bwMode="auto">
            <a:xfrm flipV="1">
              <a:off x="2789" y="2341"/>
              <a:ext cx="0" cy="240"/>
            </a:xfrm>
            <a:prstGeom prst="line">
              <a:avLst/>
            </a:prstGeom>
            <a:noFill/>
            <a:ln w="31750">
              <a:solidFill>
                <a:srgbClr val="FF0000"/>
              </a:solidFill>
              <a:round/>
              <a:headEnd/>
              <a:tailEnd/>
            </a:ln>
          </p:spPr>
          <p:txBody>
            <a:bodyPr/>
            <a:lstStyle/>
            <a:p>
              <a:endParaRPr lang="es-ES"/>
            </a:p>
          </p:txBody>
        </p:sp>
        <p:sp>
          <p:nvSpPr>
            <p:cNvPr id="45" name="Line 44"/>
            <p:cNvSpPr>
              <a:spLocks noChangeShapeType="1"/>
            </p:cNvSpPr>
            <p:nvPr/>
          </p:nvSpPr>
          <p:spPr bwMode="auto">
            <a:xfrm>
              <a:off x="2789" y="2570"/>
              <a:ext cx="726" cy="0"/>
            </a:xfrm>
            <a:prstGeom prst="line">
              <a:avLst/>
            </a:prstGeom>
            <a:noFill/>
            <a:ln w="31750">
              <a:solidFill>
                <a:srgbClr val="FF0000"/>
              </a:solidFill>
              <a:round/>
              <a:headEnd/>
              <a:tailEnd/>
            </a:ln>
          </p:spPr>
          <p:txBody>
            <a:bodyPr/>
            <a:lstStyle/>
            <a:p>
              <a:endParaRPr lang="es-ES"/>
            </a:p>
          </p:txBody>
        </p:sp>
        <p:sp>
          <p:nvSpPr>
            <p:cNvPr id="46" name="Line 45"/>
            <p:cNvSpPr>
              <a:spLocks noChangeShapeType="1"/>
            </p:cNvSpPr>
            <p:nvPr/>
          </p:nvSpPr>
          <p:spPr bwMode="auto">
            <a:xfrm>
              <a:off x="3515" y="2341"/>
              <a:ext cx="0" cy="240"/>
            </a:xfrm>
            <a:prstGeom prst="line">
              <a:avLst/>
            </a:prstGeom>
            <a:noFill/>
            <a:ln w="31750">
              <a:solidFill>
                <a:srgbClr val="FF0000"/>
              </a:solidFill>
              <a:round/>
              <a:headEnd/>
              <a:tailEnd/>
            </a:ln>
          </p:spPr>
          <p:txBody>
            <a:bodyPr/>
            <a:lstStyle/>
            <a:p>
              <a:endParaRPr lang="es-ES"/>
            </a:p>
          </p:txBody>
        </p:sp>
        <p:sp>
          <p:nvSpPr>
            <p:cNvPr id="47" name="Line 46"/>
            <p:cNvSpPr>
              <a:spLocks noChangeShapeType="1"/>
            </p:cNvSpPr>
            <p:nvPr/>
          </p:nvSpPr>
          <p:spPr bwMode="auto">
            <a:xfrm flipV="1">
              <a:off x="3515" y="2340"/>
              <a:ext cx="365" cy="1"/>
            </a:xfrm>
            <a:prstGeom prst="line">
              <a:avLst/>
            </a:prstGeom>
            <a:noFill/>
            <a:ln w="31750">
              <a:solidFill>
                <a:srgbClr val="FF0000"/>
              </a:solidFill>
              <a:round/>
              <a:headEnd/>
              <a:tailEnd/>
            </a:ln>
          </p:spPr>
          <p:txBody>
            <a:bodyPr/>
            <a:lstStyle/>
            <a:p>
              <a:endParaRPr lang="es-ES"/>
            </a:p>
          </p:txBody>
        </p:sp>
        <p:sp>
          <p:nvSpPr>
            <p:cNvPr id="48" name="Line 47"/>
            <p:cNvSpPr>
              <a:spLocks noChangeShapeType="1"/>
            </p:cNvSpPr>
            <p:nvPr/>
          </p:nvSpPr>
          <p:spPr bwMode="auto">
            <a:xfrm flipV="1">
              <a:off x="3878" y="2341"/>
              <a:ext cx="0" cy="240"/>
            </a:xfrm>
            <a:prstGeom prst="line">
              <a:avLst/>
            </a:prstGeom>
            <a:noFill/>
            <a:ln w="31750">
              <a:solidFill>
                <a:srgbClr val="FF0000"/>
              </a:solidFill>
              <a:round/>
              <a:headEnd/>
              <a:tailEnd/>
            </a:ln>
          </p:spPr>
          <p:txBody>
            <a:bodyPr/>
            <a:lstStyle/>
            <a:p>
              <a:endParaRPr lang="es-ES"/>
            </a:p>
          </p:txBody>
        </p:sp>
        <p:sp>
          <p:nvSpPr>
            <p:cNvPr id="49" name="Line 48"/>
            <p:cNvSpPr>
              <a:spLocks noChangeShapeType="1"/>
            </p:cNvSpPr>
            <p:nvPr/>
          </p:nvSpPr>
          <p:spPr bwMode="auto">
            <a:xfrm>
              <a:off x="3878" y="2581"/>
              <a:ext cx="384" cy="0"/>
            </a:xfrm>
            <a:prstGeom prst="line">
              <a:avLst/>
            </a:prstGeom>
            <a:noFill/>
            <a:ln w="31750">
              <a:solidFill>
                <a:srgbClr val="FF0000"/>
              </a:solidFill>
              <a:round/>
              <a:headEnd/>
              <a:tailEnd/>
            </a:ln>
          </p:spPr>
          <p:txBody>
            <a:bodyPr/>
            <a:lstStyle/>
            <a:p>
              <a:endParaRPr lang="es-ES"/>
            </a:p>
          </p:txBody>
        </p:sp>
        <p:sp>
          <p:nvSpPr>
            <p:cNvPr id="50" name="Line 49"/>
            <p:cNvSpPr>
              <a:spLocks noChangeShapeType="1"/>
            </p:cNvSpPr>
            <p:nvPr/>
          </p:nvSpPr>
          <p:spPr bwMode="auto">
            <a:xfrm>
              <a:off x="4241" y="2341"/>
              <a:ext cx="0" cy="240"/>
            </a:xfrm>
            <a:prstGeom prst="line">
              <a:avLst/>
            </a:prstGeom>
            <a:noFill/>
            <a:ln w="31750">
              <a:solidFill>
                <a:srgbClr val="FF0000"/>
              </a:solidFill>
              <a:round/>
              <a:headEnd/>
              <a:tailEnd/>
            </a:ln>
          </p:spPr>
          <p:txBody>
            <a:bodyPr/>
            <a:lstStyle/>
            <a:p>
              <a:endParaRPr lang="es-ES"/>
            </a:p>
          </p:txBody>
        </p:sp>
        <p:sp>
          <p:nvSpPr>
            <p:cNvPr id="51" name="Line 50"/>
            <p:cNvSpPr>
              <a:spLocks noChangeShapeType="1"/>
            </p:cNvSpPr>
            <p:nvPr/>
          </p:nvSpPr>
          <p:spPr bwMode="auto">
            <a:xfrm>
              <a:off x="4224" y="2341"/>
              <a:ext cx="743" cy="3"/>
            </a:xfrm>
            <a:prstGeom prst="line">
              <a:avLst/>
            </a:prstGeom>
            <a:noFill/>
            <a:ln w="31750">
              <a:solidFill>
                <a:srgbClr val="FF0000"/>
              </a:solidFill>
              <a:round/>
              <a:headEnd/>
              <a:tailEnd/>
            </a:ln>
          </p:spPr>
          <p:txBody>
            <a:bodyPr/>
            <a:lstStyle/>
            <a:p>
              <a:endParaRPr lang="es-ES"/>
            </a:p>
          </p:txBody>
        </p:sp>
      </p:grpSp>
      <p:sp>
        <p:nvSpPr>
          <p:cNvPr id="52" name="Text Box 51"/>
          <p:cNvSpPr txBox="1">
            <a:spLocks noChangeArrowheads="1"/>
          </p:cNvSpPr>
          <p:nvPr/>
        </p:nvSpPr>
        <p:spPr bwMode="auto">
          <a:xfrm>
            <a:off x="381000" y="1628775"/>
            <a:ext cx="1382713" cy="581025"/>
          </a:xfrm>
          <a:prstGeom prst="rect">
            <a:avLst/>
          </a:prstGeom>
          <a:noFill/>
          <a:ln w="9525">
            <a:noFill/>
            <a:miter lim="800000"/>
            <a:headEnd/>
            <a:tailEnd/>
          </a:ln>
        </p:spPr>
        <p:txBody>
          <a:bodyPr wrap="none">
            <a:spAutoFit/>
          </a:bodyPr>
          <a:lstStyle/>
          <a:p>
            <a:r>
              <a:rPr lang="es-ES_tradnl" b="1"/>
              <a:t>Flujo de bits</a:t>
            </a:r>
          </a:p>
          <a:p>
            <a:r>
              <a:rPr lang="es-ES_tradnl" b="1"/>
              <a:t>a transmitir</a:t>
            </a:r>
            <a:endParaRPr lang="es-ES" b="1"/>
          </a:p>
        </p:txBody>
      </p:sp>
      <p:sp>
        <p:nvSpPr>
          <p:cNvPr id="53" name="Text Box 52"/>
          <p:cNvSpPr txBox="1">
            <a:spLocks noChangeArrowheads="1"/>
          </p:cNvSpPr>
          <p:nvPr/>
        </p:nvSpPr>
        <p:spPr bwMode="auto">
          <a:xfrm>
            <a:off x="381000" y="2362200"/>
            <a:ext cx="1403350" cy="581025"/>
          </a:xfrm>
          <a:prstGeom prst="rect">
            <a:avLst/>
          </a:prstGeom>
          <a:noFill/>
          <a:ln w="9525">
            <a:noFill/>
            <a:miter lim="800000"/>
            <a:headEnd/>
            <a:tailEnd/>
          </a:ln>
        </p:spPr>
        <p:txBody>
          <a:bodyPr wrap="none">
            <a:spAutoFit/>
          </a:bodyPr>
          <a:lstStyle/>
          <a:p>
            <a:pPr algn="ctr"/>
            <a:r>
              <a:rPr lang="es-ES_tradnl" b="1"/>
              <a:t>Codificación</a:t>
            </a:r>
          </a:p>
          <a:p>
            <a:pPr algn="ctr"/>
            <a:r>
              <a:rPr lang="es-ES_tradnl" b="1"/>
              <a:t>Binaria NRZ</a:t>
            </a:r>
            <a:endParaRPr lang="es-ES" b="1"/>
          </a:p>
        </p:txBody>
      </p:sp>
      <p:sp>
        <p:nvSpPr>
          <p:cNvPr id="54" name="Text Box 53"/>
          <p:cNvSpPr txBox="1">
            <a:spLocks noChangeArrowheads="1"/>
          </p:cNvSpPr>
          <p:nvPr/>
        </p:nvSpPr>
        <p:spPr bwMode="auto">
          <a:xfrm>
            <a:off x="381000" y="3640138"/>
            <a:ext cx="1403350" cy="581025"/>
          </a:xfrm>
          <a:prstGeom prst="rect">
            <a:avLst/>
          </a:prstGeom>
          <a:noFill/>
          <a:ln w="9525">
            <a:noFill/>
            <a:miter lim="800000"/>
            <a:headEnd/>
            <a:tailEnd/>
          </a:ln>
        </p:spPr>
        <p:txBody>
          <a:bodyPr wrap="none">
            <a:spAutoFit/>
          </a:bodyPr>
          <a:lstStyle/>
          <a:p>
            <a:pPr algn="ctr"/>
            <a:r>
              <a:rPr lang="es-ES_tradnl" b="1"/>
              <a:t>Codificación</a:t>
            </a:r>
          </a:p>
          <a:p>
            <a:pPr algn="ctr"/>
            <a:r>
              <a:rPr lang="es-ES_tradnl" b="1"/>
              <a:t>4B/5B</a:t>
            </a:r>
            <a:endParaRPr lang="es-ES" b="1"/>
          </a:p>
        </p:txBody>
      </p:sp>
      <p:sp>
        <p:nvSpPr>
          <p:cNvPr id="55" name="Text Box 54"/>
          <p:cNvSpPr txBox="1">
            <a:spLocks noChangeArrowheads="1"/>
          </p:cNvSpPr>
          <p:nvPr/>
        </p:nvSpPr>
        <p:spPr bwMode="auto">
          <a:xfrm>
            <a:off x="2193925" y="333375"/>
            <a:ext cx="5257800" cy="579438"/>
          </a:xfrm>
          <a:prstGeom prst="rect">
            <a:avLst/>
          </a:prstGeom>
          <a:noFill/>
          <a:ln w="19050">
            <a:noFill/>
            <a:miter lim="800000"/>
            <a:headEnd/>
            <a:tailEnd/>
          </a:ln>
        </p:spPr>
        <p:txBody>
          <a:bodyPr>
            <a:spAutoFit/>
          </a:bodyPr>
          <a:lstStyle/>
          <a:p>
            <a:pPr algn="ctr">
              <a:spcBef>
                <a:spcPct val="50000"/>
              </a:spcBef>
            </a:pPr>
            <a:r>
              <a:rPr lang="es-ES_tradnl" sz="3200"/>
              <a:t>Codificación 4B/5B</a:t>
            </a:r>
            <a:endParaRPr lang="es-ES" sz="3200"/>
          </a:p>
        </p:txBody>
      </p:sp>
      <p:sp>
        <p:nvSpPr>
          <p:cNvPr id="56" name="Text Box 55"/>
          <p:cNvSpPr txBox="1">
            <a:spLocks noChangeArrowheads="1"/>
          </p:cNvSpPr>
          <p:nvPr/>
        </p:nvSpPr>
        <p:spPr bwMode="auto">
          <a:xfrm>
            <a:off x="395288" y="5062538"/>
            <a:ext cx="7702550" cy="311150"/>
          </a:xfrm>
          <a:prstGeom prst="rect">
            <a:avLst/>
          </a:prstGeom>
          <a:noFill/>
          <a:ln w="9525">
            <a:noFill/>
            <a:miter lim="800000"/>
            <a:headEnd/>
            <a:tailEnd/>
          </a:ln>
        </p:spPr>
        <p:txBody>
          <a:bodyPr wrap="none">
            <a:spAutoFit/>
          </a:bodyPr>
          <a:lstStyle/>
          <a:p>
            <a:pPr>
              <a:lnSpc>
                <a:spcPct val="120000"/>
              </a:lnSpc>
            </a:pPr>
            <a:r>
              <a:rPr lang="es-ES_tradnl" sz="1200" b="1"/>
              <a:t>ns (100 Mb/s) </a:t>
            </a:r>
            <a:r>
              <a:rPr lang="es-ES_tradnl" sz="1200" b="1">
                <a:sym typeface="Symbol" pitchFamily="18" charset="2"/>
              </a:rPr>
              <a:t>          0              10             20             30             40             50             60             70            80 </a:t>
            </a:r>
            <a:endParaRPr lang="es-ES" sz="1200" b="1">
              <a:sym typeface="Symbol" pitchFamily="18" charset="2"/>
            </a:endParaRPr>
          </a:p>
        </p:txBody>
      </p:sp>
      <p:sp>
        <p:nvSpPr>
          <p:cNvPr id="57" name="Text Box 56"/>
          <p:cNvSpPr txBox="1">
            <a:spLocks noChangeArrowheads="1"/>
          </p:cNvSpPr>
          <p:nvPr/>
        </p:nvSpPr>
        <p:spPr bwMode="auto">
          <a:xfrm>
            <a:off x="3203575" y="1196975"/>
            <a:ext cx="747713" cy="336550"/>
          </a:xfrm>
          <a:prstGeom prst="rect">
            <a:avLst/>
          </a:prstGeom>
          <a:noFill/>
          <a:ln w="9525">
            <a:noFill/>
            <a:miter lim="800000"/>
            <a:headEnd/>
            <a:tailEnd/>
          </a:ln>
        </p:spPr>
        <p:txBody>
          <a:bodyPr wrap="none">
            <a:spAutoFit/>
          </a:bodyPr>
          <a:lstStyle/>
          <a:p>
            <a:r>
              <a:rPr lang="es-ES_tradnl" b="1"/>
              <a:t>10010</a:t>
            </a:r>
            <a:endParaRPr lang="es-ES" b="1"/>
          </a:p>
        </p:txBody>
      </p:sp>
      <p:sp>
        <p:nvSpPr>
          <p:cNvPr id="58" name="AutoShape 57"/>
          <p:cNvSpPr>
            <a:spLocks/>
          </p:cNvSpPr>
          <p:nvPr/>
        </p:nvSpPr>
        <p:spPr bwMode="auto">
          <a:xfrm rot="5400000">
            <a:off x="3455194" y="296069"/>
            <a:ext cx="215900" cy="2738438"/>
          </a:xfrm>
          <a:prstGeom prst="leftBrace">
            <a:avLst>
              <a:gd name="adj1" fmla="val 105699"/>
              <a:gd name="adj2" fmla="val 50000"/>
            </a:avLst>
          </a:prstGeom>
          <a:noFill/>
          <a:ln w="9525">
            <a:solidFill>
              <a:schemeClr val="tx1"/>
            </a:solidFill>
            <a:round/>
            <a:headEnd/>
            <a:tailEnd/>
          </a:ln>
        </p:spPr>
        <p:txBody>
          <a:bodyPr wrap="none" anchor="ctr"/>
          <a:lstStyle/>
          <a:p>
            <a:endParaRPr lang="es-ES"/>
          </a:p>
        </p:txBody>
      </p:sp>
      <p:sp>
        <p:nvSpPr>
          <p:cNvPr id="59" name="AutoShape 58"/>
          <p:cNvSpPr>
            <a:spLocks/>
          </p:cNvSpPr>
          <p:nvPr/>
        </p:nvSpPr>
        <p:spPr bwMode="auto">
          <a:xfrm rot="5400000">
            <a:off x="6334919" y="296069"/>
            <a:ext cx="215900" cy="2738438"/>
          </a:xfrm>
          <a:prstGeom prst="leftBrace">
            <a:avLst>
              <a:gd name="adj1" fmla="val 105699"/>
              <a:gd name="adj2" fmla="val 50000"/>
            </a:avLst>
          </a:prstGeom>
          <a:noFill/>
          <a:ln w="9525">
            <a:solidFill>
              <a:schemeClr val="tx1"/>
            </a:solidFill>
            <a:round/>
            <a:headEnd/>
            <a:tailEnd/>
          </a:ln>
        </p:spPr>
        <p:txBody>
          <a:bodyPr wrap="none" anchor="ctr"/>
          <a:lstStyle/>
          <a:p>
            <a:endParaRPr lang="es-ES"/>
          </a:p>
        </p:txBody>
      </p:sp>
      <p:sp>
        <p:nvSpPr>
          <p:cNvPr id="60" name="Text Box 59"/>
          <p:cNvSpPr txBox="1">
            <a:spLocks noChangeArrowheads="1"/>
          </p:cNvSpPr>
          <p:nvPr/>
        </p:nvSpPr>
        <p:spPr bwMode="auto">
          <a:xfrm>
            <a:off x="6056313" y="1196975"/>
            <a:ext cx="747712" cy="336550"/>
          </a:xfrm>
          <a:prstGeom prst="rect">
            <a:avLst/>
          </a:prstGeom>
          <a:noFill/>
          <a:ln w="9525">
            <a:noFill/>
            <a:miter lim="800000"/>
            <a:headEnd/>
            <a:tailEnd/>
          </a:ln>
        </p:spPr>
        <p:txBody>
          <a:bodyPr wrap="none">
            <a:spAutoFit/>
          </a:bodyPr>
          <a:lstStyle/>
          <a:p>
            <a:r>
              <a:rPr lang="es-ES_tradnl" b="1"/>
              <a:t>01011</a:t>
            </a:r>
            <a:endParaRPr lang="es-ES" b="1"/>
          </a:p>
        </p:txBody>
      </p:sp>
      <p:sp>
        <p:nvSpPr>
          <p:cNvPr id="61" name="Text Box 60"/>
          <p:cNvSpPr txBox="1">
            <a:spLocks noChangeArrowheads="1"/>
          </p:cNvSpPr>
          <p:nvPr/>
        </p:nvSpPr>
        <p:spPr bwMode="auto">
          <a:xfrm>
            <a:off x="395288" y="5349875"/>
            <a:ext cx="7726362" cy="311150"/>
          </a:xfrm>
          <a:prstGeom prst="rect">
            <a:avLst/>
          </a:prstGeom>
          <a:noFill/>
          <a:ln w="9525">
            <a:noFill/>
            <a:miter lim="800000"/>
            <a:headEnd/>
            <a:tailEnd/>
          </a:ln>
        </p:spPr>
        <p:txBody>
          <a:bodyPr wrap="none">
            <a:spAutoFit/>
          </a:bodyPr>
          <a:lstStyle/>
          <a:p>
            <a:pPr>
              <a:lnSpc>
                <a:spcPct val="120000"/>
              </a:lnSpc>
            </a:pPr>
            <a:r>
              <a:rPr lang="es-ES_tradnl" sz="1200" b="1">
                <a:sym typeface="Symbol" pitchFamily="18" charset="2"/>
              </a:rPr>
              <a:t>ns (baudios)            0            8          16          24          32          40         48         56          64         72          80 </a:t>
            </a:r>
            <a:endParaRPr lang="es-ES" sz="1200" b="1">
              <a:sym typeface="Symbol" pitchFamily="18" charset="2"/>
            </a:endParaRPr>
          </a:p>
        </p:txBody>
      </p:sp>
    </p:spTree>
    <p:extLst>
      <p:ext uri="{BB962C8B-B14F-4D97-AF65-F5344CB8AC3E}">
        <p14:creationId xmlns:p14="http://schemas.microsoft.com/office/powerpoint/2010/main" val="248099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8"/>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1" nodeType="afterEffect">
                                  <p:stCondLst>
                                    <p:cond delay="500"/>
                                  </p:stCondLst>
                                  <p:childTnLst>
                                    <p:set>
                                      <p:cBhvr>
                                        <p:cTn id="94" dur="1" fill="hold">
                                          <p:stCondLst>
                                            <p:cond delay="0"/>
                                          </p:stCondLst>
                                        </p:cTn>
                                        <p:tgtEl>
                                          <p:spTgt spid="6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left)">
                                      <p:cBhvr>
                                        <p:cTn id="10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P spid="52" grpId="0"/>
      <p:bldP spid="53" grpId="0"/>
      <p:bldP spid="54" grpId="0"/>
      <p:bldP spid="56" grpId="0"/>
      <p:bldP spid="56" grpId="1"/>
      <p:bldP spid="57" grpId="0"/>
      <p:bldP spid="58" grpId="0" animBg="1"/>
      <p:bldP spid="59" grpId="0" animBg="1"/>
      <p:bldP spid="60" grpId="0"/>
      <p:bldP spid="61" grpId="0"/>
      <p:bldP spid="61"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sz="4000" kern="0" smtClean="0"/>
              <a:t>Ventajas de la Codificación 4B/5B</a:t>
            </a:r>
            <a:endParaRPr lang="es-ES" sz="4000" kern="0" smtClean="0"/>
          </a:p>
        </p:txBody>
      </p:sp>
      <p:sp>
        <p:nvSpPr>
          <p:cNvPr id="4" name="Rectangle 3"/>
          <p:cNvSpPr txBox="1">
            <a:spLocks noChangeArrowheads="1"/>
          </p:cNvSpPr>
          <p:nvPr/>
        </p:nvSpPr>
        <p:spPr>
          <a:xfrm>
            <a:off x="685800" y="1700213"/>
            <a:ext cx="7772400" cy="43957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s-ES_tradnl" sz="2800" kern="0" smtClean="0"/>
              <a:t>Eficiencia: 4 bits en 5 baudios, 4/5 = 0,8. El transceiver solo ha de transmitir 125 Mbaudios (con Manchester habrían sido 200 Mbaudios. Es más barato</a:t>
            </a:r>
          </a:p>
          <a:p>
            <a:pPr eaLnBrk="1" hangingPunct="1">
              <a:lnSpc>
                <a:spcPct val="90000"/>
              </a:lnSpc>
            </a:pPr>
            <a:r>
              <a:rPr lang="es-ES_tradnl" sz="2800" kern="0" smtClean="0"/>
              <a:t>La señales que se transmiten por el cable de cobre son de menor frecuencia, se puede usar un cable de menor categoría. Con Manchester difícilmente se habría conseguido 100 Mb/s en categoría 5.</a:t>
            </a:r>
          </a:p>
          <a:p>
            <a:pPr eaLnBrk="1" hangingPunct="1">
              <a:lnSpc>
                <a:spcPct val="90000"/>
              </a:lnSpc>
            </a:pPr>
            <a:r>
              <a:rPr lang="es-ES_tradnl" sz="2800" kern="0" smtClean="0"/>
              <a:t>En fibra los pulsos que se transmiten no son tan breves como si se usara Manchester. </a:t>
            </a:r>
            <a:endParaRPr lang="es-ES" sz="2800" kern="0" smtClean="0"/>
          </a:p>
        </p:txBody>
      </p:sp>
    </p:spTree>
    <p:extLst>
      <p:ext uri="{BB962C8B-B14F-4D97-AF65-F5344CB8AC3E}">
        <p14:creationId xmlns:p14="http://schemas.microsoft.com/office/powerpoint/2010/main" val="1074876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457200"/>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sz="3200" kern="0" smtClean="0">
                <a:latin typeface="Arial" charset="0"/>
              </a:rPr>
              <a:t>Algunas codificaciones en Ethernet</a:t>
            </a:r>
            <a:endParaRPr lang="es-ES" sz="3200" kern="0" smtClean="0">
              <a:latin typeface="Arial" charset="0"/>
            </a:endParaRPr>
          </a:p>
        </p:txBody>
      </p:sp>
      <p:graphicFrame>
        <p:nvGraphicFramePr>
          <p:cNvPr id="4" name="Group 174"/>
          <p:cNvGraphicFramePr>
            <a:graphicFrameLocks noGrp="1"/>
          </p:cNvGraphicFramePr>
          <p:nvPr/>
        </p:nvGraphicFramePr>
        <p:xfrm>
          <a:off x="627063" y="1784350"/>
          <a:ext cx="8121650" cy="3549271"/>
        </p:xfrm>
        <a:graphic>
          <a:graphicData uri="http://schemas.openxmlformats.org/drawingml/2006/table">
            <a:tbl>
              <a:tblPr/>
              <a:tblGrid>
                <a:gridCol w="1746250"/>
                <a:gridCol w="831850"/>
                <a:gridCol w="1428750"/>
                <a:gridCol w="781050"/>
                <a:gridCol w="1174750"/>
                <a:gridCol w="1162050"/>
                <a:gridCol w="996950"/>
              </a:tblGrid>
              <a:tr h="446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rPr>
                        <a:t>Medio</a:t>
                      </a:r>
                      <a:endParaRPr kumimoji="0" lang="es-E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Veloc.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(Mb/s)</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Codificación</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Pares</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Mbaudios</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Eficiencia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Cable</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10BASE-T</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Manchester</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20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UTP-3</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100BASE-X</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4B/5B</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125</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UTP-5</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1000BASE-X</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1000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8B/10B</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1250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F.O.</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10GBASE-R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64B/66B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F.O.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1000BASE-TX</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250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PAM-5</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4</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125</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rPr>
                        <a:t>UTP-5e</a:t>
                      </a:r>
                      <a:endParaRPr kumimoji="0" lang="es-E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10GBASE-T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2500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PAM-16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833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UTP-6a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92485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sz="4000" kern="0" smtClean="0"/>
              <a:t>Caso 1000BASE-T</a:t>
            </a:r>
            <a:endParaRPr lang="es-ES" sz="4000" kern="0" smtClean="0"/>
          </a:p>
        </p:txBody>
      </p:sp>
      <p:sp>
        <p:nvSpPr>
          <p:cNvPr id="4" name="Rectangle 3"/>
          <p:cNvSpPr txBox="1">
            <a:spLocks noChangeArrowheads="1"/>
          </p:cNvSpPr>
          <p:nvPr/>
        </p:nvSpPr>
        <p:spPr>
          <a:xfrm>
            <a:off x="685800" y="1557338"/>
            <a:ext cx="7772400" cy="45386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s-ES_tradnl" sz="2800" kern="0" smtClean="0"/>
              <a:t>En 1000BASE-T se aplican tres ‘trucos’:</a:t>
            </a:r>
          </a:p>
          <a:p>
            <a:pPr lvl="1" eaLnBrk="1" hangingPunct="1">
              <a:lnSpc>
                <a:spcPct val="80000"/>
              </a:lnSpc>
            </a:pPr>
            <a:r>
              <a:rPr lang="es-ES_tradnl" sz="2400" kern="0" smtClean="0"/>
              <a:t>Se reparte el tráfico entre los cuatro pares (250 Mb/s cada uno)</a:t>
            </a:r>
          </a:p>
          <a:p>
            <a:pPr lvl="1" eaLnBrk="1" hangingPunct="1">
              <a:lnSpc>
                <a:spcPct val="80000"/>
              </a:lnSpc>
            </a:pPr>
            <a:r>
              <a:rPr lang="es-ES_tradnl" sz="2400" kern="0" smtClean="0"/>
              <a:t>Se emplean circuitos híbridos para conseguir transmisión simultánea por cada par en cada sentido (full dúplex).</a:t>
            </a:r>
          </a:p>
          <a:p>
            <a:pPr lvl="1" eaLnBrk="1" hangingPunct="1">
              <a:lnSpc>
                <a:spcPct val="80000"/>
              </a:lnSpc>
            </a:pPr>
            <a:r>
              <a:rPr lang="es-ES_tradnl" sz="2400" kern="0" smtClean="0"/>
              <a:t>Se usa una codificación multinivel (PAM 5x5). Cada símbolo puede tener no dos sino cinco valores posibles. Se transmiten dos bits por baudio</a:t>
            </a:r>
          </a:p>
          <a:p>
            <a:pPr eaLnBrk="1" hangingPunct="1">
              <a:lnSpc>
                <a:spcPct val="80000"/>
              </a:lnSpc>
            </a:pPr>
            <a:r>
              <a:rPr lang="es-ES" sz="2800" kern="0" smtClean="0"/>
              <a:t>En 10GBASE-T se hace algo similar, pero la codificación es de 16 niveles. Aun así la frecuencia es demasiado alta para cable UTP-5</a:t>
            </a:r>
          </a:p>
        </p:txBody>
      </p:sp>
    </p:spTree>
    <p:extLst>
      <p:ext uri="{BB962C8B-B14F-4D97-AF65-F5344CB8AC3E}">
        <p14:creationId xmlns:p14="http://schemas.microsoft.com/office/powerpoint/2010/main" val="4211862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533400" y="352425"/>
            <a:ext cx="7696200" cy="579438"/>
          </a:xfrm>
          <a:prstGeom prst="rect">
            <a:avLst/>
          </a:prstGeom>
          <a:noFill/>
          <a:ln w="9525">
            <a:noFill/>
            <a:miter lim="800000"/>
            <a:headEnd/>
            <a:tailEnd/>
          </a:ln>
        </p:spPr>
        <p:txBody>
          <a:bodyPr>
            <a:spAutoFit/>
          </a:bodyPr>
          <a:lstStyle/>
          <a:p>
            <a:pPr>
              <a:spcBef>
                <a:spcPct val="50000"/>
              </a:spcBef>
            </a:pPr>
            <a:r>
              <a:rPr lang="es-ES_tradnl" sz="3200">
                <a:latin typeface="Times New Roman" pitchFamily="18" charset="0"/>
              </a:rPr>
              <a:t>Transmisión dual-duplex en 1000BASE-T</a:t>
            </a:r>
            <a:endParaRPr lang="es-ES" sz="3200">
              <a:latin typeface="Times New Roman" pitchFamily="18" charset="0"/>
            </a:endParaRPr>
          </a:p>
        </p:txBody>
      </p:sp>
      <p:sp>
        <p:nvSpPr>
          <p:cNvPr id="4" name="Text Box 3"/>
          <p:cNvSpPr txBox="1">
            <a:spLocks noChangeArrowheads="1"/>
          </p:cNvSpPr>
          <p:nvPr/>
        </p:nvSpPr>
        <p:spPr bwMode="auto">
          <a:xfrm>
            <a:off x="6858000" y="2562225"/>
            <a:ext cx="1905000" cy="581025"/>
          </a:xfrm>
          <a:prstGeom prst="rect">
            <a:avLst/>
          </a:prstGeom>
          <a:noFill/>
          <a:ln w="9525">
            <a:noFill/>
            <a:miter lim="800000"/>
            <a:headEnd/>
            <a:tailEnd/>
          </a:ln>
        </p:spPr>
        <p:txBody>
          <a:bodyPr>
            <a:spAutoFit/>
          </a:bodyPr>
          <a:lstStyle/>
          <a:p>
            <a:pPr algn="ctr">
              <a:spcBef>
                <a:spcPct val="50000"/>
              </a:spcBef>
            </a:pPr>
            <a:r>
              <a:rPr lang="es-ES_tradnl" b="1"/>
              <a:t>250 Mb/s por par en cada sentido</a:t>
            </a:r>
            <a:endParaRPr lang="es-ES" b="1"/>
          </a:p>
        </p:txBody>
      </p:sp>
      <p:sp>
        <p:nvSpPr>
          <p:cNvPr id="5" name="Text Box 4"/>
          <p:cNvSpPr txBox="1">
            <a:spLocks noChangeArrowheads="1"/>
          </p:cNvSpPr>
          <p:nvPr/>
        </p:nvSpPr>
        <p:spPr bwMode="auto">
          <a:xfrm>
            <a:off x="6934200" y="3689350"/>
            <a:ext cx="1828800" cy="581025"/>
          </a:xfrm>
          <a:prstGeom prst="rect">
            <a:avLst/>
          </a:prstGeom>
          <a:noFill/>
          <a:ln w="9525">
            <a:noFill/>
            <a:miter lim="800000"/>
            <a:headEnd/>
            <a:tailEnd/>
          </a:ln>
        </p:spPr>
        <p:txBody>
          <a:bodyPr>
            <a:spAutoFit/>
          </a:bodyPr>
          <a:lstStyle/>
          <a:p>
            <a:pPr algn="ctr">
              <a:spcBef>
                <a:spcPct val="50000"/>
              </a:spcBef>
            </a:pPr>
            <a:r>
              <a:rPr lang="es-ES_tradnl" b="1"/>
              <a:t>2 bits/símbolo </a:t>
            </a:r>
            <a:r>
              <a:rPr lang="es-ES_tradnl" b="1">
                <a:sym typeface="Symbol" pitchFamily="18" charset="2"/>
              </a:rPr>
              <a:t> </a:t>
            </a:r>
            <a:r>
              <a:rPr lang="es-ES_tradnl" b="1"/>
              <a:t>125 Msímbolos/s</a:t>
            </a:r>
            <a:endParaRPr lang="es-ES" b="1"/>
          </a:p>
        </p:txBody>
      </p:sp>
      <p:sp>
        <p:nvSpPr>
          <p:cNvPr id="6" name="Text Box 5"/>
          <p:cNvSpPr txBox="1">
            <a:spLocks noChangeArrowheads="1"/>
          </p:cNvSpPr>
          <p:nvPr/>
        </p:nvSpPr>
        <p:spPr bwMode="auto">
          <a:xfrm>
            <a:off x="6705600" y="1647825"/>
            <a:ext cx="1828800" cy="336550"/>
          </a:xfrm>
          <a:prstGeom prst="rect">
            <a:avLst/>
          </a:prstGeom>
          <a:noFill/>
          <a:ln w="9525">
            <a:noFill/>
            <a:miter lim="800000"/>
            <a:headEnd/>
            <a:tailEnd/>
          </a:ln>
        </p:spPr>
        <p:txBody>
          <a:bodyPr>
            <a:spAutoFit/>
          </a:bodyPr>
          <a:lstStyle/>
          <a:p>
            <a:pPr algn="ctr">
              <a:spcBef>
                <a:spcPct val="50000"/>
              </a:spcBef>
            </a:pPr>
            <a:r>
              <a:rPr lang="es-ES_tradnl" b="1"/>
              <a:t>Cuatro pares</a:t>
            </a:r>
            <a:endParaRPr lang="es-ES" b="1"/>
          </a:p>
        </p:txBody>
      </p:sp>
      <p:grpSp>
        <p:nvGrpSpPr>
          <p:cNvPr id="7" name="Group 6"/>
          <p:cNvGrpSpPr>
            <a:grpSpLocks/>
          </p:cNvGrpSpPr>
          <p:nvPr/>
        </p:nvGrpSpPr>
        <p:grpSpPr bwMode="auto">
          <a:xfrm>
            <a:off x="2555875" y="3019425"/>
            <a:ext cx="2152650" cy="160338"/>
            <a:chOff x="1706" y="1440"/>
            <a:chExt cx="1356" cy="101"/>
          </a:xfrm>
        </p:grpSpPr>
        <p:sp>
          <p:nvSpPr>
            <p:cNvPr id="8" name="Oval 7"/>
            <p:cNvSpPr>
              <a:spLocks noChangeArrowheads="1"/>
            </p:cNvSpPr>
            <p:nvPr/>
          </p:nvSpPr>
          <p:spPr bwMode="auto">
            <a:xfrm>
              <a:off x="1706" y="1440"/>
              <a:ext cx="270" cy="98"/>
            </a:xfrm>
            <a:prstGeom prst="ellipse">
              <a:avLst/>
            </a:prstGeom>
            <a:noFill/>
            <a:ln w="25400">
              <a:solidFill>
                <a:schemeClr val="tx1"/>
              </a:solidFill>
              <a:round/>
              <a:headEnd/>
              <a:tailEnd/>
            </a:ln>
          </p:spPr>
          <p:txBody>
            <a:bodyPr wrap="none" anchor="ctr"/>
            <a:lstStyle/>
            <a:p>
              <a:endParaRPr lang="es-ES"/>
            </a:p>
          </p:txBody>
        </p:sp>
        <p:sp>
          <p:nvSpPr>
            <p:cNvPr id="9" name="Oval 8"/>
            <p:cNvSpPr>
              <a:spLocks noChangeArrowheads="1"/>
            </p:cNvSpPr>
            <p:nvPr/>
          </p:nvSpPr>
          <p:spPr bwMode="auto">
            <a:xfrm>
              <a:off x="2249" y="1443"/>
              <a:ext cx="270" cy="98"/>
            </a:xfrm>
            <a:prstGeom prst="ellipse">
              <a:avLst/>
            </a:prstGeom>
            <a:noFill/>
            <a:ln w="25400">
              <a:solidFill>
                <a:schemeClr val="tx1"/>
              </a:solidFill>
              <a:round/>
              <a:headEnd/>
              <a:tailEnd/>
            </a:ln>
          </p:spPr>
          <p:txBody>
            <a:bodyPr wrap="none" anchor="ctr"/>
            <a:lstStyle/>
            <a:p>
              <a:endParaRPr lang="es-ES"/>
            </a:p>
          </p:txBody>
        </p:sp>
        <p:sp>
          <p:nvSpPr>
            <p:cNvPr id="10" name="Oval 9"/>
            <p:cNvSpPr>
              <a:spLocks noChangeArrowheads="1"/>
            </p:cNvSpPr>
            <p:nvPr/>
          </p:nvSpPr>
          <p:spPr bwMode="auto">
            <a:xfrm>
              <a:off x="2522" y="1440"/>
              <a:ext cx="270" cy="98"/>
            </a:xfrm>
            <a:prstGeom prst="ellipse">
              <a:avLst/>
            </a:prstGeom>
            <a:noFill/>
            <a:ln w="25400">
              <a:solidFill>
                <a:schemeClr val="tx1"/>
              </a:solidFill>
              <a:round/>
              <a:headEnd/>
              <a:tailEnd/>
            </a:ln>
          </p:spPr>
          <p:txBody>
            <a:bodyPr wrap="none" anchor="ctr"/>
            <a:lstStyle/>
            <a:p>
              <a:endParaRPr lang="es-ES"/>
            </a:p>
          </p:txBody>
        </p:sp>
        <p:sp>
          <p:nvSpPr>
            <p:cNvPr id="11" name="Oval 10"/>
            <p:cNvSpPr>
              <a:spLocks noChangeArrowheads="1"/>
            </p:cNvSpPr>
            <p:nvPr/>
          </p:nvSpPr>
          <p:spPr bwMode="auto">
            <a:xfrm>
              <a:off x="1976" y="1440"/>
              <a:ext cx="270" cy="98"/>
            </a:xfrm>
            <a:prstGeom prst="ellipse">
              <a:avLst/>
            </a:prstGeom>
            <a:noFill/>
            <a:ln w="25400">
              <a:solidFill>
                <a:schemeClr val="tx1"/>
              </a:solidFill>
              <a:round/>
              <a:headEnd/>
              <a:tailEnd/>
            </a:ln>
          </p:spPr>
          <p:txBody>
            <a:bodyPr wrap="none" anchor="ctr"/>
            <a:lstStyle/>
            <a:p>
              <a:endParaRPr lang="es-ES"/>
            </a:p>
          </p:txBody>
        </p:sp>
        <p:sp>
          <p:nvSpPr>
            <p:cNvPr id="12" name="Oval 11"/>
            <p:cNvSpPr>
              <a:spLocks noChangeArrowheads="1"/>
            </p:cNvSpPr>
            <p:nvPr/>
          </p:nvSpPr>
          <p:spPr bwMode="auto">
            <a:xfrm>
              <a:off x="2792" y="1440"/>
              <a:ext cx="270" cy="98"/>
            </a:xfrm>
            <a:prstGeom prst="ellipse">
              <a:avLst/>
            </a:prstGeom>
            <a:noFill/>
            <a:ln w="25400">
              <a:solidFill>
                <a:schemeClr val="tx1"/>
              </a:solidFill>
              <a:round/>
              <a:headEnd/>
              <a:tailEnd/>
            </a:ln>
          </p:spPr>
          <p:txBody>
            <a:bodyPr wrap="none" anchor="ctr"/>
            <a:lstStyle/>
            <a:p>
              <a:endParaRPr lang="es-ES"/>
            </a:p>
          </p:txBody>
        </p:sp>
      </p:grpSp>
      <p:sp>
        <p:nvSpPr>
          <p:cNvPr id="13" name="Rectangle 12"/>
          <p:cNvSpPr>
            <a:spLocks noChangeArrowheads="1"/>
          </p:cNvSpPr>
          <p:nvPr/>
        </p:nvSpPr>
        <p:spPr bwMode="auto">
          <a:xfrm>
            <a:off x="2114550" y="2495550"/>
            <a:ext cx="442913" cy="1162050"/>
          </a:xfrm>
          <a:prstGeom prst="rect">
            <a:avLst/>
          </a:prstGeom>
          <a:solidFill>
            <a:schemeClr val="accent1"/>
          </a:solidFill>
          <a:ln w="25400">
            <a:solidFill>
              <a:schemeClr val="tx1"/>
            </a:solidFill>
            <a:miter lim="800000"/>
            <a:headEnd/>
            <a:tailEnd/>
          </a:ln>
        </p:spPr>
        <p:txBody>
          <a:bodyPr wrap="none" anchor="ctr"/>
          <a:lstStyle/>
          <a:p>
            <a:endParaRPr lang="es-ES"/>
          </a:p>
        </p:txBody>
      </p:sp>
      <p:sp>
        <p:nvSpPr>
          <p:cNvPr id="14" name="Line 13"/>
          <p:cNvSpPr>
            <a:spLocks noChangeShapeType="1"/>
          </p:cNvSpPr>
          <p:nvPr/>
        </p:nvSpPr>
        <p:spPr bwMode="auto">
          <a:xfrm>
            <a:off x="1435100" y="2703513"/>
            <a:ext cx="676275" cy="0"/>
          </a:xfrm>
          <a:prstGeom prst="line">
            <a:avLst/>
          </a:prstGeom>
          <a:noFill/>
          <a:ln w="25400">
            <a:solidFill>
              <a:schemeClr val="tx1"/>
            </a:solidFill>
            <a:round/>
            <a:headEnd/>
            <a:tailEnd type="triangle" w="med" len="med"/>
          </a:ln>
        </p:spPr>
        <p:txBody>
          <a:bodyPr/>
          <a:lstStyle/>
          <a:p>
            <a:endParaRPr lang="es-ES"/>
          </a:p>
        </p:txBody>
      </p:sp>
      <p:sp>
        <p:nvSpPr>
          <p:cNvPr id="15" name="Line 14"/>
          <p:cNvSpPr>
            <a:spLocks noChangeShapeType="1"/>
          </p:cNvSpPr>
          <p:nvPr/>
        </p:nvSpPr>
        <p:spPr bwMode="auto">
          <a:xfrm>
            <a:off x="801688" y="2698750"/>
            <a:ext cx="280987" cy="0"/>
          </a:xfrm>
          <a:prstGeom prst="line">
            <a:avLst/>
          </a:prstGeom>
          <a:noFill/>
          <a:ln w="25400">
            <a:solidFill>
              <a:schemeClr val="tx1"/>
            </a:solidFill>
            <a:round/>
            <a:headEnd/>
            <a:tailEnd type="triangle" w="med" len="med"/>
          </a:ln>
        </p:spPr>
        <p:txBody>
          <a:bodyPr/>
          <a:lstStyle/>
          <a:p>
            <a:endParaRPr lang="es-ES"/>
          </a:p>
        </p:txBody>
      </p:sp>
      <p:sp>
        <p:nvSpPr>
          <p:cNvPr id="16" name="AutoShape 15"/>
          <p:cNvSpPr>
            <a:spLocks noChangeArrowheads="1"/>
          </p:cNvSpPr>
          <p:nvPr/>
        </p:nvSpPr>
        <p:spPr bwMode="auto">
          <a:xfrm rot="5400000">
            <a:off x="1058863" y="2533650"/>
            <a:ext cx="407987" cy="341313"/>
          </a:xfrm>
          <a:prstGeom prst="triangle">
            <a:avLst>
              <a:gd name="adj" fmla="val 50000"/>
            </a:avLst>
          </a:prstGeom>
          <a:noFill/>
          <a:ln w="25400">
            <a:solidFill>
              <a:schemeClr val="tx1"/>
            </a:solidFill>
            <a:miter lim="800000"/>
            <a:headEnd/>
            <a:tailEnd/>
          </a:ln>
        </p:spPr>
        <p:txBody>
          <a:bodyPr wrap="none" anchor="ctr"/>
          <a:lstStyle/>
          <a:p>
            <a:endParaRPr lang="es-ES"/>
          </a:p>
        </p:txBody>
      </p:sp>
      <p:sp>
        <p:nvSpPr>
          <p:cNvPr id="17" name="Line 16"/>
          <p:cNvSpPr>
            <a:spLocks noChangeShapeType="1"/>
          </p:cNvSpPr>
          <p:nvPr/>
        </p:nvSpPr>
        <p:spPr bwMode="auto">
          <a:xfrm rot="10800000">
            <a:off x="1382713" y="3400425"/>
            <a:ext cx="722312" cy="0"/>
          </a:xfrm>
          <a:prstGeom prst="line">
            <a:avLst/>
          </a:prstGeom>
          <a:noFill/>
          <a:ln w="25400">
            <a:solidFill>
              <a:schemeClr val="tx1"/>
            </a:solidFill>
            <a:round/>
            <a:headEnd/>
            <a:tailEnd type="triangle" w="med" len="med"/>
          </a:ln>
        </p:spPr>
        <p:txBody>
          <a:bodyPr/>
          <a:lstStyle/>
          <a:p>
            <a:endParaRPr lang="es-ES"/>
          </a:p>
        </p:txBody>
      </p:sp>
      <p:sp>
        <p:nvSpPr>
          <p:cNvPr id="18" name="Line 17"/>
          <p:cNvSpPr>
            <a:spLocks noChangeShapeType="1"/>
          </p:cNvSpPr>
          <p:nvPr/>
        </p:nvSpPr>
        <p:spPr bwMode="auto">
          <a:xfrm rot="10800000">
            <a:off x="749300" y="3411538"/>
            <a:ext cx="280988" cy="0"/>
          </a:xfrm>
          <a:prstGeom prst="line">
            <a:avLst/>
          </a:prstGeom>
          <a:noFill/>
          <a:ln w="25400">
            <a:solidFill>
              <a:schemeClr val="tx1"/>
            </a:solidFill>
            <a:round/>
            <a:headEnd/>
            <a:tailEnd type="triangle" w="med" len="med"/>
          </a:ln>
        </p:spPr>
        <p:txBody>
          <a:bodyPr/>
          <a:lstStyle/>
          <a:p>
            <a:endParaRPr lang="es-ES"/>
          </a:p>
        </p:txBody>
      </p:sp>
      <p:sp>
        <p:nvSpPr>
          <p:cNvPr id="19" name="AutoShape 18"/>
          <p:cNvSpPr>
            <a:spLocks noChangeArrowheads="1"/>
          </p:cNvSpPr>
          <p:nvPr/>
        </p:nvSpPr>
        <p:spPr bwMode="auto">
          <a:xfrm rot="-5400000">
            <a:off x="983456" y="3244057"/>
            <a:ext cx="434975" cy="341312"/>
          </a:xfrm>
          <a:prstGeom prst="triangle">
            <a:avLst>
              <a:gd name="adj" fmla="val 50000"/>
            </a:avLst>
          </a:prstGeom>
          <a:noFill/>
          <a:ln w="25400">
            <a:solidFill>
              <a:schemeClr val="tx1"/>
            </a:solidFill>
            <a:miter lim="800000"/>
            <a:headEnd/>
            <a:tailEnd/>
          </a:ln>
        </p:spPr>
        <p:txBody>
          <a:bodyPr wrap="none" anchor="ctr"/>
          <a:lstStyle/>
          <a:p>
            <a:endParaRPr lang="es-ES"/>
          </a:p>
        </p:txBody>
      </p:sp>
      <p:grpSp>
        <p:nvGrpSpPr>
          <p:cNvPr id="20" name="Group 19"/>
          <p:cNvGrpSpPr>
            <a:grpSpLocks/>
          </p:cNvGrpSpPr>
          <p:nvPr/>
        </p:nvGrpSpPr>
        <p:grpSpPr bwMode="auto">
          <a:xfrm>
            <a:off x="2543175" y="5584825"/>
            <a:ext cx="2152650" cy="160338"/>
            <a:chOff x="1706" y="1440"/>
            <a:chExt cx="1356" cy="101"/>
          </a:xfrm>
        </p:grpSpPr>
        <p:sp>
          <p:nvSpPr>
            <p:cNvPr id="21" name="Oval 20"/>
            <p:cNvSpPr>
              <a:spLocks noChangeArrowheads="1"/>
            </p:cNvSpPr>
            <p:nvPr/>
          </p:nvSpPr>
          <p:spPr bwMode="auto">
            <a:xfrm>
              <a:off x="1706" y="1440"/>
              <a:ext cx="270" cy="98"/>
            </a:xfrm>
            <a:prstGeom prst="ellipse">
              <a:avLst/>
            </a:prstGeom>
            <a:noFill/>
            <a:ln w="25400">
              <a:solidFill>
                <a:schemeClr val="tx1"/>
              </a:solidFill>
              <a:round/>
              <a:headEnd/>
              <a:tailEnd/>
            </a:ln>
          </p:spPr>
          <p:txBody>
            <a:bodyPr wrap="none" anchor="ctr"/>
            <a:lstStyle/>
            <a:p>
              <a:endParaRPr lang="es-ES"/>
            </a:p>
          </p:txBody>
        </p:sp>
        <p:sp>
          <p:nvSpPr>
            <p:cNvPr id="22" name="Oval 21"/>
            <p:cNvSpPr>
              <a:spLocks noChangeArrowheads="1"/>
            </p:cNvSpPr>
            <p:nvPr/>
          </p:nvSpPr>
          <p:spPr bwMode="auto">
            <a:xfrm>
              <a:off x="2249" y="1443"/>
              <a:ext cx="270" cy="98"/>
            </a:xfrm>
            <a:prstGeom prst="ellipse">
              <a:avLst/>
            </a:prstGeom>
            <a:noFill/>
            <a:ln w="25400">
              <a:solidFill>
                <a:schemeClr val="tx1"/>
              </a:solidFill>
              <a:round/>
              <a:headEnd/>
              <a:tailEnd/>
            </a:ln>
          </p:spPr>
          <p:txBody>
            <a:bodyPr wrap="none" anchor="ctr"/>
            <a:lstStyle/>
            <a:p>
              <a:endParaRPr lang="es-ES"/>
            </a:p>
          </p:txBody>
        </p:sp>
        <p:sp>
          <p:nvSpPr>
            <p:cNvPr id="23" name="Oval 22"/>
            <p:cNvSpPr>
              <a:spLocks noChangeArrowheads="1"/>
            </p:cNvSpPr>
            <p:nvPr/>
          </p:nvSpPr>
          <p:spPr bwMode="auto">
            <a:xfrm>
              <a:off x="2522" y="1440"/>
              <a:ext cx="270" cy="98"/>
            </a:xfrm>
            <a:prstGeom prst="ellipse">
              <a:avLst/>
            </a:prstGeom>
            <a:noFill/>
            <a:ln w="25400">
              <a:solidFill>
                <a:schemeClr val="tx1"/>
              </a:solidFill>
              <a:round/>
              <a:headEnd/>
              <a:tailEnd/>
            </a:ln>
          </p:spPr>
          <p:txBody>
            <a:bodyPr wrap="none" anchor="ctr"/>
            <a:lstStyle/>
            <a:p>
              <a:endParaRPr lang="es-ES"/>
            </a:p>
          </p:txBody>
        </p:sp>
        <p:sp>
          <p:nvSpPr>
            <p:cNvPr id="24" name="Oval 23"/>
            <p:cNvSpPr>
              <a:spLocks noChangeArrowheads="1"/>
            </p:cNvSpPr>
            <p:nvPr/>
          </p:nvSpPr>
          <p:spPr bwMode="auto">
            <a:xfrm>
              <a:off x="1976" y="1440"/>
              <a:ext cx="270" cy="98"/>
            </a:xfrm>
            <a:prstGeom prst="ellipse">
              <a:avLst/>
            </a:prstGeom>
            <a:noFill/>
            <a:ln w="25400">
              <a:solidFill>
                <a:schemeClr val="tx1"/>
              </a:solidFill>
              <a:round/>
              <a:headEnd/>
              <a:tailEnd/>
            </a:ln>
          </p:spPr>
          <p:txBody>
            <a:bodyPr wrap="none" anchor="ctr"/>
            <a:lstStyle/>
            <a:p>
              <a:endParaRPr lang="es-ES"/>
            </a:p>
          </p:txBody>
        </p:sp>
        <p:sp>
          <p:nvSpPr>
            <p:cNvPr id="25" name="Oval 24"/>
            <p:cNvSpPr>
              <a:spLocks noChangeArrowheads="1"/>
            </p:cNvSpPr>
            <p:nvPr/>
          </p:nvSpPr>
          <p:spPr bwMode="auto">
            <a:xfrm>
              <a:off x="2792" y="1440"/>
              <a:ext cx="270" cy="98"/>
            </a:xfrm>
            <a:prstGeom prst="ellipse">
              <a:avLst/>
            </a:prstGeom>
            <a:noFill/>
            <a:ln w="25400">
              <a:solidFill>
                <a:schemeClr val="tx1"/>
              </a:solidFill>
              <a:round/>
              <a:headEnd/>
              <a:tailEnd/>
            </a:ln>
          </p:spPr>
          <p:txBody>
            <a:bodyPr wrap="none" anchor="ctr"/>
            <a:lstStyle/>
            <a:p>
              <a:endParaRPr lang="es-ES"/>
            </a:p>
          </p:txBody>
        </p:sp>
      </p:grpSp>
      <p:grpSp>
        <p:nvGrpSpPr>
          <p:cNvPr id="26" name="Group 25"/>
          <p:cNvGrpSpPr>
            <a:grpSpLocks/>
          </p:cNvGrpSpPr>
          <p:nvPr/>
        </p:nvGrpSpPr>
        <p:grpSpPr bwMode="auto">
          <a:xfrm>
            <a:off x="2555875" y="4276725"/>
            <a:ext cx="2152650" cy="160338"/>
            <a:chOff x="1706" y="1440"/>
            <a:chExt cx="1356" cy="101"/>
          </a:xfrm>
        </p:grpSpPr>
        <p:sp>
          <p:nvSpPr>
            <p:cNvPr id="27" name="Oval 26"/>
            <p:cNvSpPr>
              <a:spLocks noChangeArrowheads="1"/>
            </p:cNvSpPr>
            <p:nvPr/>
          </p:nvSpPr>
          <p:spPr bwMode="auto">
            <a:xfrm>
              <a:off x="1706" y="1440"/>
              <a:ext cx="270" cy="98"/>
            </a:xfrm>
            <a:prstGeom prst="ellipse">
              <a:avLst/>
            </a:prstGeom>
            <a:noFill/>
            <a:ln w="25400">
              <a:solidFill>
                <a:schemeClr val="tx1"/>
              </a:solidFill>
              <a:round/>
              <a:headEnd/>
              <a:tailEnd/>
            </a:ln>
          </p:spPr>
          <p:txBody>
            <a:bodyPr wrap="none" anchor="ctr"/>
            <a:lstStyle/>
            <a:p>
              <a:endParaRPr lang="es-ES"/>
            </a:p>
          </p:txBody>
        </p:sp>
        <p:sp>
          <p:nvSpPr>
            <p:cNvPr id="28" name="Oval 27"/>
            <p:cNvSpPr>
              <a:spLocks noChangeArrowheads="1"/>
            </p:cNvSpPr>
            <p:nvPr/>
          </p:nvSpPr>
          <p:spPr bwMode="auto">
            <a:xfrm>
              <a:off x="2249" y="1443"/>
              <a:ext cx="270" cy="98"/>
            </a:xfrm>
            <a:prstGeom prst="ellipse">
              <a:avLst/>
            </a:prstGeom>
            <a:noFill/>
            <a:ln w="25400">
              <a:solidFill>
                <a:schemeClr val="tx1"/>
              </a:solidFill>
              <a:round/>
              <a:headEnd/>
              <a:tailEnd/>
            </a:ln>
          </p:spPr>
          <p:txBody>
            <a:bodyPr wrap="none" anchor="ctr"/>
            <a:lstStyle/>
            <a:p>
              <a:endParaRPr lang="es-ES"/>
            </a:p>
          </p:txBody>
        </p:sp>
        <p:sp>
          <p:nvSpPr>
            <p:cNvPr id="29" name="Oval 28"/>
            <p:cNvSpPr>
              <a:spLocks noChangeArrowheads="1"/>
            </p:cNvSpPr>
            <p:nvPr/>
          </p:nvSpPr>
          <p:spPr bwMode="auto">
            <a:xfrm>
              <a:off x="2522" y="1440"/>
              <a:ext cx="270" cy="98"/>
            </a:xfrm>
            <a:prstGeom prst="ellipse">
              <a:avLst/>
            </a:prstGeom>
            <a:noFill/>
            <a:ln w="25400">
              <a:solidFill>
                <a:schemeClr val="tx1"/>
              </a:solidFill>
              <a:round/>
              <a:headEnd/>
              <a:tailEnd/>
            </a:ln>
          </p:spPr>
          <p:txBody>
            <a:bodyPr wrap="none" anchor="ctr"/>
            <a:lstStyle/>
            <a:p>
              <a:endParaRPr lang="es-ES"/>
            </a:p>
          </p:txBody>
        </p:sp>
        <p:sp>
          <p:nvSpPr>
            <p:cNvPr id="30" name="Oval 29"/>
            <p:cNvSpPr>
              <a:spLocks noChangeArrowheads="1"/>
            </p:cNvSpPr>
            <p:nvPr/>
          </p:nvSpPr>
          <p:spPr bwMode="auto">
            <a:xfrm>
              <a:off x="1976" y="1440"/>
              <a:ext cx="270" cy="98"/>
            </a:xfrm>
            <a:prstGeom prst="ellipse">
              <a:avLst/>
            </a:prstGeom>
            <a:noFill/>
            <a:ln w="25400">
              <a:solidFill>
                <a:schemeClr val="tx1"/>
              </a:solidFill>
              <a:round/>
              <a:headEnd/>
              <a:tailEnd/>
            </a:ln>
          </p:spPr>
          <p:txBody>
            <a:bodyPr wrap="none" anchor="ctr"/>
            <a:lstStyle/>
            <a:p>
              <a:endParaRPr lang="es-ES"/>
            </a:p>
          </p:txBody>
        </p:sp>
        <p:sp>
          <p:nvSpPr>
            <p:cNvPr id="31" name="Oval 30"/>
            <p:cNvSpPr>
              <a:spLocks noChangeArrowheads="1"/>
            </p:cNvSpPr>
            <p:nvPr/>
          </p:nvSpPr>
          <p:spPr bwMode="auto">
            <a:xfrm>
              <a:off x="2792" y="1440"/>
              <a:ext cx="270" cy="98"/>
            </a:xfrm>
            <a:prstGeom prst="ellipse">
              <a:avLst/>
            </a:prstGeom>
            <a:noFill/>
            <a:ln w="25400">
              <a:solidFill>
                <a:schemeClr val="tx1"/>
              </a:solidFill>
              <a:round/>
              <a:headEnd/>
              <a:tailEnd/>
            </a:ln>
          </p:spPr>
          <p:txBody>
            <a:bodyPr wrap="none" anchor="ctr"/>
            <a:lstStyle/>
            <a:p>
              <a:endParaRPr lang="es-ES"/>
            </a:p>
          </p:txBody>
        </p:sp>
      </p:grpSp>
      <p:grpSp>
        <p:nvGrpSpPr>
          <p:cNvPr id="32" name="Group 31"/>
          <p:cNvGrpSpPr>
            <a:grpSpLocks/>
          </p:cNvGrpSpPr>
          <p:nvPr/>
        </p:nvGrpSpPr>
        <p:grpSpPr bwMode="auto">
          <a:xfrm>
            <a:off x="2555875" y="1660525"/>
            <a:ext cx="2152650" cy="160338"/>
            <a:chOff x="1706" y="1440"/>
            <a:chExt cx="1356" cy="101"/>
          </a:xfrm>
        </p:grpSpPr>
        <p:sp>
          <p:nvSpPr>
            <p:cNvPr id="33" name="Oval 32"/>
            <p:cNvSpPr>
              <a:spLocks noChangeArrowheads="1"/>
            </p:cNvSpPr>
            <p:nvPr/>
          </p:nvSpPr>
          <p:spPr bwMode="auto">
            <a:xfrm>
              <a:off x="1706" y="1440"/>
              <a:ext cx="270" cy="98"/>
            </a:xfrm>
            <a:prstGeom prst="ellipse">
              <a:avLst/>
            </a:prstGeom>
            <a:noFill/>
            <a:ln w="25400">
              <a:solidFill>
                <a:schemeClr val="tx1"/>
              </a:solidFill>
              <a:round/>
              <a:headEnd/>
              <a:tailEnd/>
            </a:ln>
          </p:spPr>
          <p:txBody>
            <a:bodyPr wrap="none" anchor="ctr"/>
            <a:lstStyle/>
            <a:p>
              <a:endParaRPr lang="es-ES"/>
            </a:p>
          </p:txBody>
        </p:sp>
        <p:sp>
          <p:nvSpPr>
            <p:cNvPr id="34" name="Oval 33"/>
            <p:cNvSpPr>
              <a:spLocks noChangeArrowheads="1"/>
            </p:cNvSpPr>
            <p:nvPr/>
          </p:nvSpPr>
          <p:spPr bwMode="auto">
            <a:xfrm>
              <a:off x="2249" y="1443"/>
              <a:ext cx="270" cy="98"/>
            </a:xfrm>
            <a:prstGeom prst="ellipse">
              <a:avLst/>
            </a:prstGeom>
            <a:noFill/>
            <a:ln w="25400">
              <a:solidFill>
                <a:schemeClr val="tx1"/>
              </a:solidFill>
              <a:round/>
              <a:headEnd/>
              <a:tailEnd/>
            </a:ln>
          </p:spPr>
          <p:txBody>
            <a:bodyPr wrap="none" anchor="ctr"/>
            <a:lstStyle/>
            <a:p>
              <a:endParaRPr lang="es-ES"/>
            </a:p>
          </p:txBody>
        </p:sp>
        <p:sp>
          <p:nvSpPr>
            <p:cNvPr id="35" name="Oval 34"/>
            <p:cNvSpPr>
              <a:spLocks noChangeArrowheads="1"/>
            </p:cNvSpPr>
            <p:nvPr/>
          </p:nvSpPr>
          <p:spPr bwMode="auto">
            <a:xfrm>
              <a:off x="2522" y="1440"/>
              <a:ext cx="270" cy="98"/>
            </a:xfrm>
            <a:prstGeom prst="ellipse">
              <a:avLst/>
            </a:prstGeom>
            <a:noFill/>
            <a:ln w="25400">
              <a:solidFill>
                <a:schemeClr val="tx1"/>
              </a:solidFill>
              <a:round/>
              <a:headEnd/>
              <a:tailEnd/>
            </a:ln>
          </p:spPr>
          <p:txBody>
            <a:bodyPr wrap="none" anchor="ctr"/>
            <a:lstStyle/>
            <a:p>
              <a:endParaRPr lang="es-ES"/>
            </a:p>
          </p:txBody>
        </p:sp>
        <p:sp>
          <p:nvSpPr>
            <p:cNvPr id="36" name="Oval 35"/>
            <p:cNvSpPr>
              <a:spLocks noChangeArrowheads="1"/>
            </p:cNvSpPr>
            <p:nvPr/>
          </p:nvSpPr>
          <p:spPr bwMode="auto">
            <a:xfrm>
              <a:off x="1976" y="1440"/>
              <a:ext cx="270" cy="98"/>
            </a:xfrm>
            <a:prstGeom prst="ellipse">
              <a:avLst/>
            </a:prstGeom>
            <a:noFill/>
            <a:ln w="25400">
              <a:solidFill>
                <a:schemeClr val="tx1"/>
              </a:solidFill>
              <a:round/>
              <a:headEnd/>
              <a:tailEnd/>
            </a:ln>
          </p:spPr>
          <p:txBody>
            <a:bodyPr wrap="none" anchor="ctr"/>
            <a:lstStyle/>
            <a:p>
              <a:endParaRPr lang="es-ES"/>
            </a:p>
          </p:txBody>
        </p:sp>
        <p:sp>
          <p:nvSpPr>
            <p:cNvPr id="37" name="Oval 36"/>
            <p:cNvSpPr>
              <a:spLocks noChangeArrowheads="1"/>
            </p:cNvSpPr>
            <p:nvPr/>
          </p:nvSpPr>
          <p:spPr bwMode="auto">
            <a:xfrm>
              <a:off x="2792" y="1440"/>
              <a:ext cx="270" cy="98"/>
            </a:xfrm>
            <a:prstGeom prst="ellipse">
              <a:avLst/>
            </a:prstGeom>
            <a:noFill/>
            <a:ln w="25400">
              <a:solidFill>
                <a:schemeClr val="tx1"/>
              </a:solidFill>
              <a:round/>
              <a:headEnd/>
              <a:tailEnd/>
            </a:ln>
          </p:spPr>
          <p:txBody>
            <a:bodyPr wrap="none" anchor="ctr"/>
            <a:lstStyle/>
            <a:p>
              <a:endParaRPr lang="es-ES"/>
            </a:p>
          </p:txBody>
        </p:sp>
      </p:grpSp>
      <p:sp>
        <p:nvSpPr>
          <p:cNvPr id="38" name="Rectangle 37"/>
          <p:cNvSpPr>
            <a:spLocks noChangeArrowheads="1"/>
          </p:cNvSpPr>
          <p:nvPr/>
        </p:nvSpPr>
        <p:spPr bwMode="auto">
          <a:xfrm>
            <a:off x="2089150" y="1162050"/>
            <a:ext cx="442913" cy="1162050"/>
          </a:xfrm>
          <a:prstGeom prst="rect">
            <a:avLst/>
          </a:prstGeom>
          <a:solidFill>
            <a:schemeClr val="accent1"/>
          </a:solidFill>
          <a:ln w="25400">
            <a:solidFill>
              <a:schemeClr val="tx1"/>
            </a:solidFill>
            <a:miter lim="800000"/>
            <a:headEnd/>
            <a:tailEnd/>
          </a:ln>
        </p:spPr>
        <p:txBody>
          <a:bodyPr wrap="none" anchor="ctr"/>
          <a:lstStyle/>
          <a:p>
            <a:endParaRPr lang="es-ES"/>
          </a:p>
        </p:txBody>
      </p:sp>
      <p:sp>
        <p:nvSpPr>
          <p:cNvPr id="39" name="Line 38"/>
          <p:cNvSpPr>
            <a:spLocks noChangeShapeType="1"/>
          </p:cNvSpPr>
          <p:nvPr/>
        </p:nvSpPr>
        <p:spPr bwMode="auto">
          <a:xfrm>
            <a:off x="1409700" y="1370013"/>
            <a:ext cx="676275" cy="0"/>
          </a:xfrm>
          <a:prstGeom prst="line">
            <a:avLst/>
          </a:prstGeom>
          <a:noFill/>
          <a:ln w="25400">
            <a:solidFill>
              <a:schemeClr val="tx1"/>
            </a:solidFill>
            <a:round/>
            <a:headEnd/>
            <a:tailEnd type="triangle" w="med" len="med"/>
          </a:ln>
        </p:spPr>
        <p:txBody>
          <a:bodyPr/>
          <a:lstStyle/>
          <a:p>
            <a:endParaRPr lang="es-ES"/>
          </a:p>
        </p:txBody>
      </p:sp>
      <p:sp>
        <p:nvSpPr>
          <p:cNvPr id="40" name="Line 39"/>
          <p:cNvSpPr>
            <a:spLocks noChangeShapeType="1"/>
          </p:cNvSpPr>
          <p:nvPr/>
        </p:nvSpPr>
        <p:spPr bwMode="auto">
          <a:xfrm>
            <a:off x="776288" y="1365250"/>
            <a:ext cx="280987" cy="0"/>
          </a:xfrm>
          <a:prstGeom prst="line">
            <a:avLst/>
          </a:prstGeom>
          <a:noFill/>
          <a:ln w="25400">
            <a:solidFill>
              <a:schemeClr val="tx1"/>
            </a:solidFill>
            <a:round/>
            <a:headEnd/>
            <a:tailEnd type="triangle" w="med" len="med"/>
          </a:ln>
        </p:spPr>
        <p:txBody>
          <a:bodyPr/>
          <a:lstStyle/>
          <a:p>
            <a:endParaRPr lang="es-ES"/>
          </a:p>
        </p:txBody>
      </p:sp>
      <p:sp>
        <p:nvSpPr>
          <p:cNvPr id="41" name="AutoShape 40"/>
          <p:cNvSpPr>
            <a:spLocks noChangeArrowheads="1"/>
          </p:cNvSpPr>
          <p:nvPr/>
        </p:nvSpPr>
        <p:spPr bwMode="auto">
          <a:xfrm rot="5400000">
            <a:off x="1033463" y="1200150"/>
            <a:ext cx="407987" cy="341313"/>
          </a:xfrm>
          <a:prstGeom prst="triangle">
            <a:avLst>
              <a:gd name="adj" fmla="val 50000"/>
            </a:avLst>
          </a:prstGeom>
          <a:noFill/>
          <a:ln w="25400">
            <a:solidFill>
              <a:schemeClr val="tx1"/>
            </a:solidFill>
            <a:miter lim="800000"/>
            <a:headEnd/>
            <a:tailEnd/>
          </a:ln>
        </p:spPr>
        <p:txBody>
          <a:bodyPr wrap="none" anchor="ctr"/>
          <a:lstStyle/>
          <a:p>
            <a:endParaRPr lang="es-ES"/>
          </a:p>
        </p:txBody>
      </p:sp>
      <p:sp>
        <p:nvSpPr>
          <p:cNvPr id="42" name="Line 41"/>
          <p:cNvSpPr>
            <a:spLocks noChangeShapeType="1"/>
          </p:cNvSpPr>
          <p:nvPr/>
        </p:nvSpPr>
        <p:spPr bwMode="auto">
          <a:xfrm rot="10800000">
            <a:off x="1357313" y="2066925"/>
            <a:ext cx="722312" cy="0"/>
          </a:xfrm>
          <a:prstGeom prst="line">
            <a:avLst/>
          </a:prstGeom>
          <a:noFill/>
          <a:ln w="25400">
            <a:solidFill>
              <a:schemeClr val="tx1"/>
            </a:solidFill>
            <a:round/>
            <a:headEnd/>
            <a:tailEnd type="triangle" w="med" len="med"/>
          </a:ln>
        </p:spPr>
        <p:txBody>
          <a:bodyPr/>
          <a:lstStyle/>
          <a:p>
            <a:endParaRPr lang="es-ES"/>
          </a:p>
        </p:txBody>
      </p:sp>
      <p:sp>
        <p:nvSpPr>
          <p:cNvPr id="43" name="Line 42"/>
          <p:cNvSpPr>
            <a:spLocks noChangeShapeType="1"/>
          </p:cNvSpPr>
          <p:nvPr/>
        </p:nvSpPr>
        <p:spPr bwMode="auto">
          <a:xfrm rot="10800000">
            <a:off x="723900" y="2078038"/>
            <a:ext cx="280988" cy="0"/>
          </a:xfrm>
          <a:prstGeom prst="line">
            <a:avLst/>
          </a:prstGeom>
          <a:noFill/>
          <a:ln w="25400">
            <a:solidFill>
              <a:schemeClr val="tx1"/>
            </a:solidFill>
            <a:round/>
            <a:headEnd/>
            <a:tailEnd type="triangle" w="med" len="med"/>
          </a:ln>
        </p:spPr>
        <p:txBody>
          <a:bodyPr/>
          <a:lstStyle/>
          <a:p>
            <a:endParaRPr lang="es-ES"/>
          </a:p>
        </p:txBody>
      </p:sp>
      <p:sp>
        <p:nvSpPr>
          <p:cNvPr id="44" name="AutoShape 43"/>
          <p:cNvSpPr>
            <a:spLocks noChangeArrowheads="1"/>
          </p:cNvSpPr>
          <p:nvPr/>
        </p:nvSpPr>
        <p:spPr bwMode="auto">
          <a:xfrm rot="-5400000">
            <a:off x="958056" y="1910557"/>
            <a:ext cx="434975" cy="341312"/>
          </a:xfrm>
          <a:prstGeom prst="triangle">
            <a:avLst>
              <a:gd name="adj" fmla="val 50000"/>
            </a:avLst>
          </a:prstGeom>
          <a:noFill/>
          <a:ln w="25400">
            <a:solidFill>
              <a:schemeClr val="tx1"/>
            </a:solidFill>
            <a:miter lim="800000"/>
            <a:headEnd/>
            <a:tailEnd/>
          </a:ln>
        </p:spPr>
        <p:txBody>
          <a:bodyPr wrap="none" anchor="ctr"/>
          <a:lstStyle/>
          <a:p>
            <a:endParaRPr lang="es-ES"/>
          </a:p>
        </p:txBody>
      </p:sp>
      <p:sp>
        <p:nvSpPr>
          <p:cNvPr id="45" name="Rectangle 44"/>
          <p:cNvSpPr>
            <a:spLocks noChangeArrowheads="1"/>
          </p:cNvSpPr>
          <p:nvPr/>
        </p:nvSpPr>
        <p:spPr bwMode="auto">
          <a:xfrm>
            <a:off x="2114550" y="3803650"/>
            <a:ext cx="442913" cy="1162050"/>
          </a:xfrm>
          <a:prstGeom prst="rect">
            <a:avLst/>
          </a:prstGeom>
          <a:solidFill>
            <a:schemeClr val="accent1"/>
          </a:solidFill>
          <a:ln w="25400">
            <a:solidFill>
              <a:schemeClr val="tx1"/>
            </a:solidFill>
            <a:miter lim="800000"/>
            <a:headEnd/>
            <a:tailEnd/>
          </a:ln>
        </p:spPr>
        <p:txBody>
          <a:bodyPr wrap="none" anchor="ctr"/>
          <a:lstStyle/>
          <a:p>
            <a:endParaRPr lang="es-ES"/>
          </a:p>
        </p:txBody>
      </p:sp>
      <p:sp>
        <p:nvSpPr>
          <p:cNvPr id="46" name="Line 45"/>
          <p:cNvSpPr>
            <a:spLocks noChangeShapeType="1"/>
          </p:cNvSpPr>
          <p:nvPr/>
        </p:nvSpPr>
        <p:spPr bwMode="auto">
          <a:xfrm>
            <a:off x="1435100" y="4011613"/>
            <a:ext cx="676275" cy="0"/>
          </a:xfrm>
          <a:prstGeom prst="line">
            <a:avLst/>
          </a:prstGeom>
          <a:noFill/>
          <a:ln w="25400">
            <a:solidFill>
              <a:schemeClr val="tx1"/>
            </a:solidFill>
            <a:round/>
            <a:headEnd/>
            <a:tailEnd type="triangle" w="med" len="med"/>
          </a:ln>
        </p:spPr>
        <p:txBody>
          <a:bodyPr/>
          <a:lstStyle/>
          <a:p>
            <a:endParaRPr lang="es-ES"/>
          </a:p>
        </p:txBody>
      </p:sp>
      <p:sp>
        <p:nvSpPr>
          <p:cNvPr id="47" name="Line 46"/>
          <p:cNvSpPr>
            <a:spLocks noChangeShapeType="1"/>
          </p:cNvSpPr>
          <p:nvPr/>
        </p:nvSpPr>
        <p:spPr bwMode="auto">
          <a:xfrm>
            <a:off x="801688" y="4006850"/>
            <a:ext cx="280987" cy="0"/>
          </a:xfrm>
          <a:prstGeom prst="line">
            <a:avLst/>
          </a:prstGeom>
          <a:noFill/>
          <a:ln w="25400">
            <a:solidFill>
              <a:schemeClr val="tx1"/>
            </a:solidFill>
            <a:round/>
            <a:headEnd/>
            <a:tailEnd type="triangle" w="med" len="med"/>
          </a:ln>
        </p:spPr>
        <p:txBody>
          <a:bodyPr/>
          <a:lstStyle/>
          <a:p>
            <a:endParaRPr lang="es-ES"/>
          </a:p>
        </p:txBody>
      </p:sp>
      <p:sp>
        <p:nvSpPr>
          <p:cNvPr id="48" name="AutoShape 47"/>
          <p:cNvSpPr>
            <a:spLocks noChangeArrowheads="1"/>
          </p:cNvSpPr>
          <p:nvPr/>
        </p:nvSpPr>
        <p:spPr bwMode="auto">
          <a:xfrm rot="5400000">
            <a:off x="1058863" y="3841750"/>
            <a:ext cx="407987" cy="341313"/>
          </a:xfrm>
          <a:prstGeom prst="triangle">
            <a:avLst>
              <a:gd name="adj" fmla="val 50000"/>
            </a:avLst>
          </a:prstGeom>
          <a:noFill/>
          <a:ln w="25400">
            <a:solidFill>
              <a:schemeClr val="tx1"/>
            </a:solidFill>
            <a:miter lim="800000"/>
            <a:headEnd/>
            <a:tailEnd/>
          </a:ln>
        </p:spPr>
        <p:txBody>
          <a:bodyPr wrap="none" anchor="ctr"/>
          <a:lstStyle/>
          <a:p>
            <a:endParaRPr lang="es-ES"/>
          </a:p>
        </p:txBody>
      </p:sp>
      <p:sp>
        <p:nvSpPr>
          <p:cNvPr id="49" name="Line 48"/>
          <p:cNvSpPr>
            <a:spLocks noChangeShapeType="1"/>
          </p:cNvSpPr>
          <p:nvPr/>
        </p:nvSpPr>
        <p:spPr bwMode="auto">
          <a:xfrm rot="10800000">
            <a:off x="1382713" y="4708525"/>
            <a:ext cx="722312" cy="0"/>
          </a:xfrm>
          <a:prstGeom prst="line">
            <a:avLst/>
          </a:prstGeom>
          <a:noFill/>
          <a:ln w="25400">
            <a:solidFill>
              <a:schemeClr val="tx1"/>
            </a:solidFill>
            <a:round/>
            <a:headEnd/>
            <a:tailEnd type="triangle" w="med" len="med"/>
          </a:ln>
        </p:spPr>
        <p:txBody>
          <a:bodyPr/>
          <a:lstStyle/>
          <a:p>
            <a:endParaRPr lang="es-ES"/>
          </a:p>
        </p:txBody>
      </p:sp>
      <p:sp>
        <p:nvSpPr>
          <p:cNvPr id="50" name="Line 49"/>
          <p:cNvSpPr>
            <a:spLocks noChangeShapeType="1"/>
          </p:cNvSpPr>
          <p:nvPr/>
        </p:nvSpPr>
        <p:spPr bwMode="auto">
          <a:xfrm rot="10800000">
            <a:off x="749300" y="4719638"/>
            <a:ext cx="280988" cy="0"/>
          </a:xfrm>
          <a:prstGeom prst="line">
            <a:avLst/>
          </a:prstGeom>
          <a:noFill/>
          <a:ln w="25400">
            <a:solidFill>
              <a:schemeClr val="tx1"/>
            </a:solidFill>
            <a:round/>
            <a:headEnd/>
            <a:tailEnd type="triangle" w="med" len="med"/>
          </a:ln>
        </p:spPr>
        <p:txBody>
          <a:bodyPr/>
          <a:lstStyle/>
          <a:p>
            <a:endParaRPr lang="es-ES"/>
          </a:p>
        </p:txBody>
      </p:sp>
      <p:sp>
        <p:nvSpPr>
          <p:cNvPr id="51" name="AutoShape 50"/>
          <p:cNvSpPr>
            <a:spLocks noChangeArrowheads="1"/>
          </p:cNvSpPr>
          <p:nvPr/>
        </p:nvSpPr>
        <p:spPr bwMode="auto">
          <a:xfrm rot="-5400000">
            <a:off x="983456" y="4552157"/>
            <a:ext cx="434975" cy="341312"/>
          </a:xfrm>
          <a:prstGeom prst="triangle">
            <a:avLst>
              <a:gd name="adj" fmla="val 50000"/>
            </a:avLst>
          </a:prstGeom>
          <a:noFill/>
          <a:ln w="25400">
            <a:solidFill>
              <a:schemeClr val="tx1"/>
            </a:solidFill>
            <a:miter lim="800000"/>
            <a:headEnd/>
            <a:tailEnd/>
          </a:ln>
        </p:spPr>
        <p:txBody>
          <a:bodyPr wrap="none" anchor="ctr"/>
          <a:lstStyle/>
          <a:p>
            <a:endParaRPr lang="es-ES"/>
          </a:p>
        </p:txBody>
      </p:sp>
      <p:sp>
        <p:nvSpPr>
          <p:cNvPr id="52" name="Rectangle 51"/>
          <p:cNvSpPr>
            <a:spLocks noChangeArrowheads="1"/>
          </p:cNvSpPr>
          <p:nvPr/>
        </p:nvSpPr>
        <p:spPr bwMode="auto">
          <a:xfrm>
            <a:off x="2089150" y="5060950"/>
            <a:ext cx="442913" cy="1162050"/>
          </a:xfrm>
          <a:prstGeom prst="rect">
            <a:avLst/>
          </a:prstGeom>
          <a:solidFill>
            <a:schemeClr val="accent1"/>
          </a:solidFill>
          <a:ln w="25400">
            <a:solidFill>
              <a:schemeClr val="tx1"/>
            </a:solidFill>
            <a:miter lim="800000"/>
            <a:headEnd/>
            <a:tailEnd/>
          </a:ln>
        </p:spPr>
        <p:txBody>
          <a:bodyPr wrap="none" anchor="ctr"/>
          <a:lstStyle/>
          <a:p>
            <a:endParaRPr lang="es-ES"/>
          </a:p>
        </p:txBody>
      </p:sp>
      <p:sp>
        <p:nvSpPr>
          <p:cNvPr id="53" name="Line 52"/>
          <p:cNvSpPr>
            <a:spLocks noChangeShapeType="1"/>
          </p:cNvSpPr>
          <p:nvPr/>
        </p:nvSpPr>
        <p:spPr bwMode="auto">
          <a:xfrm>
            <a:off x="1409700" y="5268913"/>
            <a:ext cx="676275" cy="0"/>
          </a:xfrm>
          <a:prstGeom prst="line">
            <a:avLst/>
          </a:prstGeom>
          <a:noFill/>
          <a:ln w="25400">
            <a:solidFill>
              <a:schemeClr val="tx1"/>
            </a:solidFill>
            <a:round/>
            <a:headEnd/>
            <a:tailEnd type="triangle" w="med" len="med"/>
          </a:ln>
        </p:spPr>
        <p:txBody>
          <a:bodyPr/>
          <a:lstStyle/>
          <a:p>
            <a:endParaRPr lang="es-ES"/>
          </a:p>
        </p:txBody>
      </p:sp>
      <p:sp>
        <p:nvSpPr>
          <p:cNvPr id="54" name="Line 53"/>
          <p:cNvSpPr>
            <a:spLocks noChangeShapeType="1"/>
          </p:cNvSpPr>
          <p:nvPr/>
        </p:nvSpPr>
        <p:spPr bwMode="auto">
          <a:xfrm>
            <a:off x="776288" y="5264150"/>
            <a:ext cx="280987" cy="0"/>
          </a:xfrm>
          <a:prstGeom prst="line">
            <a:avLst/>
          </a:prstGeom>
          <a:noFill/>
          <a:ln w="25400">
            <a:solidFill>
              <a:schemeClr val="tx1"/>
            </a:solidFill>
            <a:round/>
            <a:headEnd/>
            <a:tailEnd type="triangle" w="med" len="med"/>
          </a:ln>
        </p:spPr>
        <p:txBody>
          <a:bodyPr/>
          <a:lstStyle/>
          <a:p>
            <a:endParaRPr lang="es-ES"/>
          </a:p>
        </p:txBody>
      </p:sp>
      <p:sp>
        <p:nvSpPr>
          <p:cNvPr id="55" name="AutoShape 54"/>
          <p:cNvSpPr>
            <a:spLocks noChangeArrowheads="1"/>
          </p:cNvSpPr>
          <p:nvPr/>
        </p:nvSpPr>
        <p:spPr bwMode="auto">
          <a:xfrm rot="5400000">
            <a:off x="1033463" y="5099050"/>
            <a:ext cx="407987" cy="341313"/>
          </a:xfrm>
          <a:prstGeom prst="triangle">
            <a:avLst>
              <a:gd name="adj" fmla="val 50000"/>
            </a:avLst>
          </a:prstGeom>
          <a:noFill/>
          <a:ln w="25400">
            <a:solidFill>
              <a:schemeClr val="tx1"/>
            </a:solidFill>
            <a:miter lim="800000"/>
            <a:headEnd/>
            <a:tailEnd/>
          </a:ln>
        </p:spPr>
        <p:txBody>
          <a:bodyPr wrap="none" anchor="ctr"/>
          <a:lstStyle/>
          <a:p>
            <a:endParaRPr lang="es-ES"/>
          </a:p>
        </p:txBody>
      </p:sp>
      <p:sp>
        <p:nvSpPr>
          <p:cNvPr id="56" name="Line 55"/>
          <p:cNvSpPr>
            <a:spLocks noChangeShapeType="1"/>
          </p:cNvSpPr>
          <p:nvPr/>
        </p:nvSpPr>
        <p:spPr bwMode="auto">
          <a:xfrm rot="10800000">
            <a:off x="1357313" y="5965825"/>
            <a:ext cx="722312" cy="0"/>
          </a:xfrm>
          <a:prstGeom prst="line">
            <a:avLst/>
          </a:prstGeom>
          <a:noFill/>
          <a:ln w="25400">
            <a:solidFill>
              <a:schemeClr val="tx1"/>
            </a:solidFill>
            <a:round/>
            <a:headEnd/>
            <a:tailEnd type="triangle" w="med" len="med"/>
          </a:ln>
        </p:spPr>
        <p:txBody>
          <a:bodyPr/>
          <a:lstStyle/>
          <a:p>
            <a:endParaRPr lang="es-ES"/>
          </a:p>
        </p:txBody>
      </p:sp>
      <p:sp>
        <p:nvSpPr>
          <p:cNvPr id="57" name="Line 56"/>
          <p:cNvSpPr>
            <a:spLocks noChangeShapeType="1"/>
          </p:cNvSpPr>
          <p:nvPr/>
        </p:nvSpPr>
        <p:spPr bwMode="auto">
          <a:xfrm rot="10800000">
            <a:off x="723900" y="5976938"/>
            <a:ext cx="280988" cy="0"/>
          </a:xfrm>
          <a:prstGeom prst="line">
            <a:avLst/>
          </a:prstGeom>
          <a:noFill/>
          <a:ln w="25400">
            <a:solidFill>
              <a:schemeClr val="tx1"/>
            </a:solidFill>
            <a:round/>
            <a:headEnd/>
            <a:tailEnd type="triangle" w="med" len="med"/>
          </a:ln>
        </p:spPr>
        <p:txBody>
          <a:bodyPr/>
          <a:lstStyle/>
          <a:p>
            <a:endParaRPr lang="es-ES"/>
          </a:p>
        </p:txBody>
      </p:sp>
      <p:sp>
        <p:nvSpPr>
          <p:cNvPr id="58" name="AutoShape 57"/>
          <p:cNvSpPr>
            <a:spLocks noChangeArrowheads="1"/>
          </p:cNvSpPr>
          <p:nvPr/>
        </p:nvSpPr>
        <p:spPr bwMode="auto">
          <a:xfrm rot="-5400000">
            <a:off x="958056" y="5809457"/>
            <a:ext cx="434975" cy="341312"/>
          </a:xfrm>
          <a:prstGeom prst="triangle">
            <a:avLst>
              <a:gd name="adj" fmla="val 50000"/>
            </a:avLst>
          </a:prstGeom>
          <a:noFill/>
          <a:ln w="25400">
            <a:solidFill>
              <a:schemeClr val="tx1"/>
            </a:solidFill>
            <a:miter lim="800000"/>
            <a:headEnd/>
            <a:tailEnd/>
          </a:ln>
        </p:spPr>
        <p:txBody>
          <a:bodyPr wrap="none" anchor="ctr"/>
          <a:lstStyle/>
          <a:p>
            <a:endParaRPr lang="es-ES"/>
          </a:p>
        </p:txBody>
      </p:sp>
      <p:grpSp>
        <p:nvGrpSpPr>
          <p:cNvPr id="59" name="Group 58"/>
          <p:cNvGrpSpPr>
            <a:grpSpLocks/>
          </p:cNvGrpSpPr>
          <p:nvPr/>
        </p:nvGrpSpPr>
        <p:grpSpPr bwMode="auto">
          <a:xfrm>
            <a:off x="4705350" y="5080000"/>
            <a:ext cx="1811338" cy="1168400"/>
            <a:chOff x="3060" y="2738"/>
            <a:chExt cx="1141" cy="736"/>
          </a:xfrm>
        </p:grpSpPr>
        <p:sp>
          <p:nvSpPr>
            <p:cNvPr id="60" name="Rectangle 59"/>
            <p:cNvSpPr>
              <a:spLocks noChangeArrowheads="1"/>
            </p:cNvSpPr>
            <p:nvPr/>
          </p:nvSpPr>
          <p:spPr bwMode="auto">
            <a:xfrm>
              <a:off x="3060" y="2742"/>
              <a:ext cx="279" cy="732"/>
            </a:xfrm>
            <a:prstGeom prst="rect">
              <a:avLst/>
            </a:prstGeom>
            <a:solidFill>
              <a:schemeClr val="accent1"/>
            </a:solidFill>
            <a:ln w="25400">
              <a:solidFill>
                <a:schemeClr val="tx1"/>
              </a:solidFill>
              <a:miter lim="800000"/>
              <a:headEnd/>
              <a:tailEnd/>
            </a:ln>
          </p:spPr>
          <p:txBody>
            <a:bodyPr wrap="none" anchor="ctr"/>
            <a:lstStyle/>
            <a:p>
              <a:endParaRPr lang="es-ES"/>
            </a:p>
          </p:txBody>
        </p:sp>
        <p:sp>
          <p:nvSpPr>
            <p:cNvPr id="61" name="Line 60"/>
            <p:cNvSpPr>
              <a:spLocks noChangeShapeType="1"/>
            </p:cNvSpPr>
            <p:nvPr/>
          </p:nvSpPr>
          <p:spPr bwMode="auto">
            <a:xfrm rot="10800000">
              <a:off x="3346" y="2875"/>
              <a:ext cx="455" cy="0"/>
            </a:xfrm>
            <a:prstGeom prst="line">
              <a:avLst/>
            </a:prstGeom>
            <a:noFill/>
            <a:ln w="25400">
              <a:solidFill>
                <a:schemeClr val="tx1"/>
              </a:solidFill>
              <a:round/>
              <a:headEnd/>
              <a:tailEnd type="triangle" w="med" len="med"/>
            </a:ln>
          </p:spPr>
          <p:txBody>
            <a:bodyPr/>
            <a:lstStyle/>
            <a:p>
              <a:endParaRPr lang="es-ES"/>
            </a:p>
          </p:txBody>
        </p:sp>
        <p:sp>
          <p:nvSpPr>
            <p:cNvPr id="62" name="Line 61"/>
            <p:cNvSpPr>
              <a:spLocks noChangeShapeType="1"/>
            </p:cNvSpPr>
            <p:nvPr/>
          </p:nvSpPr>
          <p:spPr bwMode="auto">
            <a:xfrm>
              <a:off x="3344" y="3313"/>
              <a:ext cx="426" cy="0"/>
            </a:xfrm>
            <a:prstGeom prst="line">
              <a:avLst/>
            </a:prstGeom>
            <a:noFill/>
            <a:ln w="25400">
              <a:solidFill>
                <a:schemeClr val="tx1"/>
              </a:solidFill>
              <a:round/>
              <a:headEnd/>
              <a:tailEnd type="triangle" w="med" len="med"/>
            </a:ln>
          </p:spPr>
          <p:txBody>
            <a:bodyPr/>
            <a:lstStyle/>
            <a:p>
              <a:endParaRPr lang="es-ES"/>
            </a:p>
          </p:txBody>
        </p:sp>
        <p:sp>
          <p:nvSpPr>
            <p:cNvPr id="63" name="AutoShape 62"/>
            <p:cNvSpPr>
              <a:spLocks noChangeArrowheads="1"/>
            </p:cNvSpPr>
            <p:nvPr/>
          </p:nvSpPr>
          <p:spPr bwMode="auto">
            <a:xfrm rot="5400000">
              <a:off x="3754" y="3209"/>
              <a:ext cx="257" cy="215"/>
            </a:xfrm>
            <a:prstGeom prst="triangle">
              <a:avLst>
                <a:gd name="adj" fmla="val 50000"/>
              </a:avLst>
            </a:prstGeom>
            <a:noFill/>
            <a:ln w="25400">
              <a:solidFill>
                <a:schemeClr val="tx1"/>
              </a:solidFill>
              <a:miter lim="800000"/>
              <a:headEnd/>
              <a:tailEnd/>
            </a:ln>
          </p:spPr>
          <p:txBody>
            <a:bodyPr wrap="none" anchor="ctr"/>
            <a:lstStyle/>
            <a:p>
              <a:endParaRPr lang="es-ES"/>
            </a:p>
          </p:txBody>
        </p:sp>
        <p:sp>
          <p:nvSpPr>
            <p:cNvPr id="64" name="Line 63"/>
            <p:cNvSpPr>
              <a:spLocks noChangeShapeType="1"/>
            </p:cNvSpPr>
            <p:nvPr/>
          </p:nvSpPr>
          <p:spPr bwMode="auto">
            <a:xfrm>
              <a:off x="3998" y="3317"/>
              <a:ext cx="177" cy="0"/>
            </a:xfrm>
            <a:prstGeom prst="line">
              <a:avLst/>
            </a:prstGeom>
            <a:noFill/>
            <a:ln w="25400">
              <a:solidFill>
                <a:schemeClr val="tx1"/>
              </a:solidFill>
              <a:round/>
              <a:headEnd/>
              <a:tailEnd type="triangle" w="med" len="med"/>
            </a:ln>
          </p:spPr>
          <p:txBody>
            <a:bodyPr/>
            <a:lstStyle/>
            <a:p>
              <a:endParaRPr lang="es-ES"/>
            </a:p>
          </p:txBody>
        </p:sp>
        <p:sp>
          <p:nvSpPr>
            <p:cNvPr id="65" name="Line 64"/>
            <p:cNvSpPr>
              <a:spLocks noChangeShapeType="1"/>
            </p:cNvSpPr>
            <p:nvPr/>
          </p:nvSpPr>
          <p:spPr bwMode="auto">
            <a:xfrm rot="10800000">
              <a:off x="4024" y="2863"/>
              <a:ext cx="177" cy="0"/>
            </a:xfrm>
            <a:prstGeom prst="line">
              <a:avLst/>
            </a:prstGeom>
            <a:noFill/>
            <a:ln w="25400">
              <a:solidFill>
                <a:schemeClr val="tx1"/>
              </a:solidFill>
              <a:round/>
              <a:headEnd/>
              <a:tailEnd type="triangle" w="med" len="med"/>
            </a:ln>
          </p:spPr>
          <p:txBody>
            <a:bodyPr/>
            <a:lstStyle/>
            <a:p>
              <a:endParaRPr lang="es-ES"/>
            </a:p>
          </p:txBody>
        </p:sp>
        <p:sp>
          <p:nvSpPr>
            <p:cNvPr id="66" name="AutoShape 65"/>
            <p:cNvSpPr>
              <a:spLocks noChangeArrowheads="1"/>
            </p:cNvSpPr>
            <p:nvPr/>
          </p:nvSpPr>
          <p:spPr bwMode="auto">
            <a:xfrm rot="-5400000">
              <a:off x="3779" y="2767"/>
              <a:ext cx="274" cy="215"/>
            </a:xfrm>
            <a:prstGeom prst="triangle">
              <a:avLst>
                <a:gd name="adj" fmla="val 50000"/>
              </a:avLst>
            </a:prstGeom>
            <a:noFill/>
            <a:ln w="25400">
              <a:solidFill>
                <a:schemeClr val="tx1"/>
              </a:solidFill>
              <a:miter lim="800000"/>
              <a:headEnd/>
              <a:tailEnd/>
            </a:ln>
          </p:spPr>
          <p:txBody>
            <a:bodyPr wrap="none" anchor="ctr"/>
            <a:lstStyle/>
            <a:p>
              <a:endParaRPr lang="es-ES"/>
            </a:p>
          </p:txBody>
        </p:sp>
      </p:grpSp>
      <p:grpSp>
        <p:nvGrpSpPr>
          <p:cNvPr id="67" name="Group 66"/>
          <p:cNvGrpSpPr>
            <a:grpSpLocks/>
          </p:cNvGrpSpPr>
          <p:nvPr/>
        </p:nvGrpSpPr>
        <p:grpSpPr bwMode="auto">
          <a:xfrm>
            <a:off x="4718050" y="3797300"/>
            <a:ext cx="1811338" cy="1168400"/>
            <a:chOff x="3060" y="2738"/>
            <a:chExt cx="1141" cy="736"/>
          </a:xfrm>
        </p:grpSpPr>
        <p:sp>
          <p:nvSpPr>
            <p:cNvPr id="68" name="Rectangle 67"/>
            <p:cNvSpPr>
              <a:spLocks noChangeArrowheads="1"/>
            </p:cNvSpPr>
            <p:nvPr/>
          </p:nvSpPr>
          <p:spPr bwMode="auto">
            <a:xfrm>
              <a:off x="3060" y="2742"/>
              <a:ext cx="279" cy="732"/>
            </a:xfrm>
            <a:prstGeom prst="rect">
              <a:avLst/>
            </a:prstGeom>
            <a:solidFill>
              <a:schemeClr val="accent1"/>
            </a:solidFill>
            <a:ln w="25400">
              <a:solidFill>
                <a:schemeClr val="tx1"/>
              </a:solidFill>
              <a:miter lim="800000"/>
              <a:headEnd/>
              <a:tailEnd/>
            </a:ln>
          </p:spPr>
          <p:txBody>
            <a:bodyPr wrap="none" anchor="ctr"/>
            <a:lstStyle/>
            <a:p>
              <a:endParaRPr lang="es-ES"/>
            </a:p>
          </p:txBody>
        </p:sp>
        <p:sp>
          <p:nvSpPr>
            <p:cNvPr id="69" name="Line 68"/>
            <p:cNvSpPr>
              <a:spLocks noChangeShapeType="1"/>
            </p:cNvSpPr>
            <p:nvPr/>
          </p:nvSpPr>
          <p:spPr bwMode="auto">
            <a:xfrm rot="10800000">
              <a:off x="3346" y="2875"/>
              <a:ext cx="455" cy="0"/>
            </a:xfrm>
            <a:prstGeom prst="line">
              <a:avLst/>
            </a:prstGeom>
            <a:noFill/>
            <a:ln w="25400">
              <a:solidFill>
                <a:schemeClr val="tx1"/>
              </a:solidFill>
              <a:round/>
              <a:headEnd/>
              <a:tailEnd type="triangle" w="med" len="med"/>
            </a:ln>
          </p:spPr>
          <p:txBody>
            <a:bodyPr/>
            <a:lstStyle/>
            <a:p>
              <a:endParaRPr lang="es-ES"/>
            </a:p>
          </p:txBody>
        </p:sp>
        <p:sp>
          <p:nvSpPr>
            <p:cNvPr id="70" name="Line 69"/>
            <p:cNvSpPr>
              <a:spLocks noChangeShapeType="1"/>
            </p:cNvSpPr>
            <p:nvPr/>
          </p:nvSpPr>
          <p:spPr bwMode="auto">
            <a:xfrm>
              <a:off x="3344" y="3313"/>
              <a:ext cx="426" cy="0"/>
            </a:xfrm>
            <a:prstGeom prst="line">
              <a:avLst/>
            </a:prstGeom>
            <a:noFill/>
            <a:ln w="25400">
              <a:solidFill>
                <a:schemeClr val="tx1"/>
              </a:solidFill>
              <a:round/>
              <a:headEnd/>
              <a:tailEnd type="triangle" w="med" len="med"/>
            </a:ln>
          </p:spPr>
          <p:txBody>
            <a:bodyPr/>
            <a:lstStyle/>
            <a:p>
              <a:endParaRPr lang="es-ES"/>
            </a:p>
          </p:txBody>
        </p:sp>
        <p:sp>
          <p:nvSpPr>
            <p:cNvPr id="71" name="AutoShape 70"/>
            <p:cNvSpPr>
              <a:spLocks noChangeArrowheads="1"/>
            </p:cNvSpPr>
            <p:nvPr/>
          </p:nvSpPr>
          <p:spPr bwMode="auto">
            <a:xfrm rot="5400000">
              <a:off x="3754" y="3209"/>
              <a:ext cx="257" cy="215"/>
            </a:xfrm>
            <a:prstGeom prst="triangle">
              <a:avLst>
                <a:gd name="adj" fmla="val 50000"/>
              </a:avLst>
            </a:prstGeom>
            <a:noFill/>
            <a:ln w="25400">
              <a:solidFill>
                <a:schemeClr val="tx1"/>
              </a:solidFill>
              <a:miter lim="800000"/>
              <a:headEnd/>
              <a:tailEnd/>
            </a:ln>
          </p:spPr>
          <p:txBody>
            <a:bodyPr wrap="none" anchor="ctr"/>
            <a:lstStyle/>
            <a:p>
              <a:endParaRPr lang="es-ES"/>
            </a:p>
          </p:txBody>
        </p:sp>
        <p:sp>
          <p:nvSpPr>
            <p:cNvPr id="72" name="Line 71"/>
            <p:cNvSpPr>
              <a:spLocks noChangeShapeType="1"/>
            </p:cNvSpPr>
            <p:nvPr/>
          </p:nvSpPr>
          <p:spPr bwMode="auto">
            <a:xfrm>
              <a:off x="3998" y="3317"/>
              <a:ext cx="177" cy="0"/>
            </a:xfrm>
            <a:prstGeom prst="line">
              <a:avLst/>
            </a:prstGeom>
            <a:noFill/>
            <a:ln w="25400">
              <a:solidFill>
                <a:schemeClr val="tx1"/>
              </a:solidFill>
              <a:round/>
              <a:headEnd/>
              <a:tailEnd type="triangle" w="med" len="med"/>
            </a:ln>
          </p:spPr>
          <p:txBody>
            <a:bodyPr/>
            <a:lstStyle/>
            <a:p>
              <a:endParaRPr lang="es-ES"/>
            </a:p>
          </p:txBody>
        </p:sp>
        <p:sp>
          <p:nvSpPr>
            <p:cNvPr id="73" name="Line 72"/>
            <p:cNvSpPr>
              <a:spLocks noChangeShapeType="1"/>
            </p:cNvSpPr>
            <p:nvPr/>
          </p:nvSpPr>
          <p:spPr bwMode="auto">
            <a:xfrm rot="10800000">
              <a:off x="4024" y="2863"/>
              <a:ext cx="177" cy="0"/>
            </a:xfrm>
            <a:prstGeom prst="line">
              <a:avLst/>
            </a:prstGeom>
            <a:noFill/>
            <a:ln w="25400">
              <a:solidFill>
                <a:schemeClr val="tx1"/>
              </a:solidFill>
              <a:round/>
              <a:headEnd/>
              <a:tailEnd type="triangle" w="med" len="med"/>
            </a:ln>
          </p:spPr>
          <p:txBody>
            <a:bodyPr/>
            <a:lstStyle/>
            <a:p>
              <a:endParaRPr lang="es-ES"/>
            </a:p>
          </p:txBody>
        </p:sp>
        <p:sp>
          <p:nvSpPr>
            <p:cNvPr id="74" name="AutoShape 73"/>
            <p:cNvSpPr>
              <a:spLocks noChangeArrowheads="1"/>
            </p:cNvSpPr>
            <p:nvPr/>
          </p:nvSpPr>
          <p:spPr bwMode="auto">
            <a:xfrm rot="-5400000">
              <a:off x="3779" y="2767"/>
              <a:ext cx="274" cy="215"/>
            </a:xfrm>
            <a:prstGeom prst="triangle">
              <a:avLst>
                <a:gd name="adj" fmla="val 50000"/>
              </a:avLst>
            </a:prstGeom>
            <a:noFill/>
            <a:ln w="25400">
              <a:solidFill>
                <a:schemeClr val="tx1"/>
              </a:solidFill>
              <a:miter lim="800000"/>
              <a:headEnd/>
              <a:tailEnd/>
            </a:ln>
          </p:spPr>
          <p:txBody>
            <a:bodyPr wrap="none" anchor="ctr"/>
            <a:lstStyle/>
            <a:p>
              <a:endParaRPr lang="es-ES"/>
            </a:p>
          </p:txBody>
        </p:sp>
      </p:grpSp>
      <p:grpSp>
        <p:nvGrpSpPr>
          <p:cNvPr id="75" name="Group 74"/>
          <p:cNvGrpSpPr>
            <a:grpSpLocks/>
          </p:cNvGrpSpPr>
          <p:nvPr/>
        </p:nvGrpSpPr>
        <p:grpSpPr bwMode="auto">
          <a:xfrm>
            <a:off x="4718050" y="2489200"/>
            <a:ext cx="1811338" cy="1168400"/>
            <a:chOff x="3060" y="2738"/>
            <a:chExt cx="1141" cy="736"/>
          </a:xfrm>
        </p:grpSpPr>
        <p:sp>
          <p:nvSpPr>
            <p:cNvPr id="76" name="Rectangle 75"/>
            <p:cNvSpPr>
              <a:spLocks noChangeArrowheads="1"/>
            </p:cNvSpPr>
            <p:nvPr/>
          </p:nvSpPr>
          <p:spPr bwMode="auto">
            <a:xfrm>
              <a:off x="3060" y="2742"/>
              <a:ext cx="279" cy="732"/>
            </a:xfrm>
            <a:prstGeom prst="rect">
              <a:avLst/>
            </a:prstGeom>
            <a:solidFill>
              <a:schemeClr val="accent1"/>
            </a:solidFill>
            <a:ln w="25400">
              <a:solidFill>
                <a:schemeClr val="tx1"/>
              </a:solidFill>
              <a:miter lim="800000"/>
              <a:headEnd/>
              <a:tailEnd/>
            </a:ln>
          </p:spPr>
          <p:txBody>
            <a:bodyPr wrap="none" anchor="ctr"/>
            <a:lstStyle/>
            <a:p>
              <a:endParaRPr lang="es-ES"/>
            </a:p>
          </p:txBody>
        </p:sp>
        <p:sp>
          <p:nvSpPr>
            <p:cNvPr id="77" name="Line 76"/>
            <p:cNvSpPr>
              <a:spLocks noChangeShapeType="1"/>
            </p:cNvSpPr>
            <p:nvPr/>
          </p:nvSpPr>
          <p:spPr bwMode="auto">
            <a:xfrm rot="10800000">
              <a:off x="3346" y="2875"/>
              <a:ext cx="455" cy="0"/>
            </a:xfrm>
            <a:prstGeom prst="line">
              <a:avLst/>
            </a:prstGeom>
            <a:noFill/>
            <a:ln w="25400">
              <a:solidFill>
                <a:schemeClr val="tx1"/>
              </a:solidFill>
              <a:round/>
              <a:headEnd/>
              <a:tailEnd type="triangle" w="med" len="med"/>
            </a:ln>
          </p:spPr>
          <p:txBody>
            <a:bodyPr/>
            <a:lstStyle/>
            <a:p>
              <a:endParaRPr lang="es-ES"/>
            </a:p>
          </p:txBody>
        </p:sp>
        <p:sp>
          <p:nvSpPr>
            <p:cNvPr id="78" name="Line 77"/>
            <p:cNvSpPr>
              <a:spLocks noChangeShapeType="1"/>
            </p:cNvSpPr>
            <p:nvPr/>
          </p:nvSpPr>
          <p:spPr bwMode="auto">
            <a:xfrm>
              <a:off x="3344" y="3313"/>
              <a:ext cx="426" cy="0"/>
            </a:xfrm>
            <a:prstGeom prst="line">
              <a:avLst/>
            </a:prstGeom>
            <a:noFill/>
            <a:ln w="25400">
              <a:solidFill>
                <a:schemeClr val="tx1"/>
              </a:solidFill>
              <a:round/>
              <a:headEnd/>
              <a:tailEnd type="triangle" w="med" len="med"/>
            </a:ln>
          </p:spPr>
          <p:txBody>
            <a:bodyPr/>
            <a:lstStyle/>
            <a:p>
              <a:endParaRPr lang="es-ES"/>
            </a:p>
          </p:txBody>
        </p:sp>
        <p:sp>
          <p:nvSpPr>
            <p:cNvPr id="79" name="AutoShape 78"/>
            <p:cNvSpPr>
              <a:spLocks noChangeArrowheads="1"/>
            </p:cNvSpPr>
            <p:nvPr/>
          </p:nvSpPr>
          <p:spPr bwMode="auto">
            <a:xfrm rot="5400000">
              <a:off x="3754" y="3209"/>
              <a:ext cx="257" cy="215"/>
            </a:xfrm>
            <a:prstGeom prst="triangle">
              <a:avLst>
                <a:gd name="adj" fmla="val 50000"/>
              </a:avLst>
            </a:prstGeom>
            <a:noFill/>
            <a:ln w="25400">
              <a:solidFill>
                <a:schemeClr val="tx1"/>
              </a:solidFill>
              <a:miter lim="800000"/>
              <a:headEnd/>
              <a:tailEnd/>
            </a:ln>
          </p:spPr>
          <p:txBody>
            <a:bodyPr wrap="none" anchor="ctr"/>
            <a:lstStyle/>
            <a:p>
              <a:endParaRPr lang="es-ES"/>
            </a:p>
          </p:txBody>
        </p:sp>
        <p:sp>
          <p:nvSpPr>
            <p:cNvPr id="80" name="Line 79"/>
            <p:cNvSpPr>
              <a:spLocks noChangeShapeType="1"/>
            </p:cNvSpPr>
            <p:nvPr/>
          </p:nvSpPr>
          <p:spPr bwMode="auto">
            <a:xfrm>
              <a:off x="3998" y="3317"/>
              <a:ext cx="177" cy="0"/>
            </a:xfrm>
            <a:prstGeom prst="line">
              <a:avLst/>
            </a:prstGeom>
            <a:noFill/>
            <a:ln w="25400">
              <a:solidFill>
                <a:schemeClr val="tx1"/>
              </a:solidFill>
              <a:round/>
              <a:headEnd/>
              <a:tailEnd type="triangle" w="med" len="med"/>
            </a:ln>
          </p:spPr>
          <p:txBody>
            <a:bodyPr/>
            <a:lstStyle/>
            <a:p>
              <a:endParaRPr lang="es-ES"/>
            </a:p>
          </p:txBody>
        </p:sp>
        <p:sp>
          <p:nvSpPr>
            <p:cNvPr id="81" name="Line 80"/>
            <p:cNvSpPr>
              <a:spLocks noChangeShapeType="1"/>
            </p:cNvSpPr>
            <p:nvPr/>
          </p:nvSpPr>
          <p:spPr bwMode="auto">
            <a:xfrm rot="10800000">
              <a:off x="4024" y="2863"/>
              <a:ext cx="177" cy="0"/>
            </a:xfrm>
            <a:prstGeom prst="line">
              <a:avLst/>
            </a:prstGeom>
            <a:noFill/>
            <a:ln w="25400">
              <a:solidFill>
                <a:schemeClr val="tx1"/>
              </a:solidFill>
              <a:round/>
              <a:headEnd/>
              <a:tailEnd type="triangle" w="med" len="med"/>
            </a:ln>
          </p:spPr>
          <p:txBody>
            <a:bodyPr/>
            <a:lstStyle/>
            <a:p>
              <a:endParaRPr lang="es-ES"/>
            </a:p>
          </p:txBody>
        </p:sp>
        <p:sp>
          <p:nvSpPr>
            <p:cNvPr id="82" name="AutoShape 81"/>
            <p:cNvSpPr>
              <a:spLocks noChangeArrowheads="1"/>
            </p:cNvSpPr>
            <p:nvPr/>
          </p:nvSpPr>
          <p:spPr bwMode="auto">
            <a:xfrm rot="-5400000">
              <a:off x="3779" y="2767"/>
              <a:ext cx="274" cy="215"/>
            </a:xfrm>
            <a:prstGeom prst="triangle">
              <a:avLst>
                <a:gd name="adj" fmla="val 50000"/>
              </a:avLst>
            </a:prstGeom>
            <a:noFill/>
            <a:ln w="25400">
              <a:solidFill>
                <a:schemeClr val="tx1"/>
              </a:solidFill>
              <a:miter lim="800000"/>
              <a:headEnd/>
              <a:tailEnd/>
            </a:ln>
          </p:spPr>
          <p:txBody>
            <a:bodyPr wrap="none" anchor="ctr"/>
            <a:lstStyle/>
            <a:p>
              <a:endParaRPr lang="es-ES"/>
            </a:p>
          </p:txBody>
        </p:sp>
      </p:grpSp>
      <p:grpSp>
        <p:nvGrpSpPr>
          <p:cNvPr id="83" name="Group 82"/>
          <p:cNvGrpSpPr>
            <a:grpSpLocks/>
          </p:cNvGrpSpPr>
          <p:nvPr/>
        </p:nvGrpSpPr>
        <p:grpSpPr bwMode="auto">
          <a:xfrm>
            <a:off x="4730750" y="1193800"/>
            <a:ext cx="1811338" cy="1168400"/>
            <a:chOff x="3060" y="2738"/>
            <a:chExt cx="1141" cy="736"/>
          </a:xfrm>
        </p:grpSpPr>
        <p:sp>
          <p:nvSpPr>
            <p:cNvPr id="84" name="Rectangle 83"/>
            <p:cNvSpPr>
              <a:spLocks noChangeArrowheads="1"/>
            </p:cNvSpPr>
            <p:nvPr/>
          </p:nvSpPr>
          <p:spPr bwMode="auto">
            <a:xfrm>
              <a:off x="3060" y="2742"/>
              <a:ext cx="279" cy="732"/>
            </a:xfrm>
            <a:prstGeom prst="rect">
              <a:avLst/>
            </a:prstGeom>
            <a:solidFill>
              <a:schemeClr val="accent1"/>
            </a:solidFill>
            <a:ln w="25400">
              <a:solidFill>
                <a:schemeClr val="tx1"/>
              </a:solidFill>
              <a:miter lim="800000"/>
              <a:headEnd/>
              <a:tailEnd/>
            </a:ln>
          </p:spPr>
          <p:txBody>
            <a:bodyPr wrap="none" anchor="ctr"/>
            <a:lstStyle/>
            <a:p>
              <a:endParaRPr lang="es-ES"/>
            </a:p>
          </p:txBody>
        </p:sp>
        <p:sp>
          <p:nvSpPr>
            <p:cNvPr id="85" name="Line 84"/>
            <p:cNvSpPr>
              <a:spLocks noChangeShapeType="1"/>
            </p:cNvSpPr>
            <p:nvPr/>
          </p:nvSpPr>
          <p:spPr bwMode="auto">
            <a:xfrm rot="10800000">
              <a:off x="3346" y="2875"/>
              <a:ext cx="455" cy="0"/>
            </a:xfrm>
            <a:prstGeom prst="line">
              <a:avLst/>
            </a:prstGeom>
            <a:noFill/>
            <a:ln w="25400">
              <a:solidFill>
                <a:schemeClr val="tx1"/>
              </a:solidFill>
              <a:round/>
              <a:headEnd/>
              <a:tailEnd type="triangle" w="med" len="med"/>
            </a:ln>
          </p:spPr>
          <p:txBody>
            <a:bodyPr/>
            <a:lstStyle/>
            <a:p>
              <a:endParaRPr lang="es-ES"/>
            </a:p>
          </p:txBody>
        </p:sp>
        <p:sp>
          <p:nvSpPr>
            <p:cNvPr id="86" name="Line 85"/>
            <p:cNvSpPr>
              <a:spLocks noChangeShapeType="1"/>
            </p:cNvSpPr>
            <p:nvPr/>
          </p:nvSpPr>
          <p:spPr bwMode="auto">
            <a:xfrm>
              <a:off x="3344" y="3313"/>
              <a:ext cx="426" cy="0"/>
            </a:xfrm>
            <a:prstGeom prst="line">
              <a:avLst/>
            </a:prstGeom>
            <a:noFill/>
            <a:ln w="25400">
              <a:solidFill>
                <a:schemeClr val="tx1"/>
              </a:solidFill>
              <a:round/>
              <a:headEnd/>
              <a:tailEnd type="triangle" w="med" len="med"/>
            </a:ln>
          </p:spPr>
          <p:txBody>
            <a:bodyPr/>
            <a:lstStyle/>
            <a:p>
              <a:endParaRPr lang="es-ES"/>
            </a:p>
          </p:txBody>
        </p:sp>
        <p:sp>
          <p:nvSpPr>
            <p:cNvPr id="87" name="AutoShape 86"/>
            <p:cNvSpPr>
              <a:spLocks noChangeArrowheads="1"/>
            </p:cNvSpPr>
            <p:nvPr/>
          </p:nvSpPr>
          <p:spPr bwMode="auto">
            <a:xfrm rot="5400000">
              <a:off x="3754" y="3209"/>
              <a:ext cx="257" cy="215"/>
            </a:xfrm>
            <a:prstGeom prst="triangle">
              <a:avLst>
                <a:gd name="adj" fmla="val 50000"/>
              </a:avLst>
            </a:prstGeom>
            <a:noFill/>
            <a:ln w="25400">
              <a:solidFill>
                <a:schemeClr val="tx1"/>
              </a:solidFill>
              <a:miter lim="800000"/>
              <a:headEnd/>
              <a:tailEnd/>
            </a:ln>
          </p:spPr>
          <p:txBody>
            <a:bodyPr wrap="none" anchor="ctr"/>
            <a:lstStyle/>
            <a:p>
              <a:endParaRPr lang="es-ES"/>
            </a:p>
          </p:txBody>
        </p:sp>
        <p:sp>
          <p:nvSpPr>
            <p:cNvPr id="88" name="Line 87"/>
            <p:cNvSpPr>
              <a:spLocks noChangeShapeType="1"/>
            </p:cNvSpPr>
            <p:nvPr/>
          </p:nvSpPr>
          <p:spPr bwMode="auto">
            <a:xfrm>
              <a:off x="3998" y="3317"/>
              <a:ext cx="177" cy="0"/>
            </a:xfrm>
            <a:prstGeom prst="line">
              <a:avLst/>
            </a:prstGeom>
            <a:noFill/>
            <a:ln w="25400">
              <a:solidFill>
                <a:schemeClr val="tx1"/>
              </a:solidFill>
              <a:round/>
              <a:headEnd/>
              <a:tailEnd type="triangle" w="med" len="med"/>
            </a:ln>
          </p:spPr>
          <p:txBody>
            <a:bodyPr/>
            <a:lstStyle/>
            <a:p>
              <a:endParaRPr lang="es-ES"/>
            </a:p>
          </p:txBody>
        </p:sp>
        <p:sp>
          <p:nvSpPr>
            <p:cNvPr id="89" name="Line 88"/>
            <p:cNvSpPr>
              <a:spLocks noChangeShapeType="1"/>
            </p:cNvSpPr>
            <p:nvPr/>
          </p:nvSpPr>
          <p:spPr bwMode="auto">
            <a:xfrm rot="10800000">
              <a:off x="4024" y="2863"/>
              <a:ext cx="177" cy="0"/>
            </a:xfrm>
            <a:prstGeom prst="line">
              <a:avLst/>
            </a:prstGeom>
            <a:noFill/>
            <a:ln w="25400">
              <a:solidFill>
                <a:schemeClr val="tx1"/>
              </a:solidFill>
              <a:round/>
              <a:headEnd/>
              <a:tailEnd type="triangle" w="med" len="med"/>
            </a:ln>
          </p:spPr>
          <p:txBody>
            <a:bodyPr/>
            <a:lstStyle/>
            <a:p>
              <a:endParaRPr lang="es-ES"/>
            </a:p>
          </p:txBody>
        </p:sp>
        <p:sp>
          <p:nvSpPr>
            <p:cNvPr id="90" name="AutoShape 89"/>
            <p:cNvSpPr>
              <a:spLocks noChangeArrowheads="1"/>
            </p:cNvSpPr>
            <p:nvPr/>
          </p:nvSpPr>
          <p:spPr bwMode="auto">
            <a:xfrm rot="-5400000">
              <a:off x="3779" y="2767"/>
              <a:ext cx="274" cy="215"/>
            </a:xfrm>
            <a:prstGeom prst="triangle">
              <a:avLst>
                <a:gd name="adj" fmla="val 50000"/>
              </a:avLst>
            </a:prstGeom>
            <a:noFill/>
            <a:ln w="25400">
              <a:solidFill>
                <a:schemeClr val="tx1"/>
              </a:solidFill>
              <a:miter lim="800000"/>
              <a:headEnd/>
              <a:tailEnd/>
            </a:ln>
          </p:spPr>
          <p:txBody>
            <a:bodyPr wrap="none" anchor="ctr"/>
            <a:lstStyle/>
            <a:p>
              <a:endParaRPr lang="es-ES"/>
            </a:p>
          </p:txBody>
        </p:sp>
      </p:grpSp>
      <p:sp>
        <p:nvSpPr>
          <p:cNvPr id="91" name="Text Box 90"/>
          <p:cNvSpPr txBox="1">
            <a:spLocks noChangeArrowheads="1"/>
          </p:cNvSpPr>
          <p:nvPr/>
        </p:nvSpPr>
        <p:spPr bwMode="auto">
          <a:xfrm rot="-5400000">
            <a:off x="1883568" y="1593057"/>
            <a:ext cx="804863" cy="304800"/>
          </a:xfrm>
          <a:prstGeom prst="rect">
            <a:avLst/>
          </a:prstGeom>
          <a:noFill/>
          <a:ln w="9525">
            <a:noFill/>
            <a:miter lim="800000"/>
            <a:headEnd/>
            <a:tailEnd/>
          </a:ln>
        </p:spPr>
        <p:txBody>
          <a:bodyPr wrap="none">
            <a:spAutoFit/>
          </a:bodyPr>
          <a:lstStyle/>
          <a:p>
            <a:r>
              <a:rPr lang="es-ES" sz="1400" b="1"/>
              <a:t>Híbrido</a:t>
            </a:r>
          </a:p>
        </p:txBody>
      </p:sp>
      <p:sp>
        <p:nvSpPr>
          <p:cNvPr id="92" name="Text Box 91"/>
          <p:cNvSpPr txBox="1">
            <a:spLocks noChangeArrowheads="1"/>
          </p:cNvSpPr>
          <p:nvPr/>
        </p:nvSpPr>
        <p:spPr bwMode="auto">
          <a:xfrm rot="-5400000">
            <a:off x="1908968" y="5479257"/>
            <a:ext cx="804863" cy="304800"/>
          </a:xfrm>
          <a:prstGeom prst="rect">
            <a:avLst/>
          </a:prstGeom>
          <a:noFill/>
          <a:ln w="9525">
            <a:noFill/>
            <a:miter lim="800000"/>
            <a:headEnd/>
            <a:tailEnd/>
          </a:ln>
        </p:spPr>
        <p:txBody>
          <a:bodyPr wrap="none">
            <a:spAutoFit/>
          </a:bodyPr>
          <a:lstStyle/>
          <a:p>
            <a:r>
              <a:rPr lang="es-ES" sz="1400" b="1"/>
              <a:t>Híbrido</a:t>
            </a:r>
          </a:p>
        </p:txBody>
      </p:sp>
      <p:sp>
        <p:nvSpPr>
          <p:cNvPr id="93" name="Text Box 92"/>
          <p:cNvSpPr txBox="1">
            <a:spLocks noChangeArrowheads="1"/>
          </p:cNvSpPr>
          <p:nvPr/>
        </p:nvSpPr>
        <p:spPr bwMode="auto">
          <a:xfrm rot="-5400000">
            <a:off x="1934368" y="4260057"/>
            <a:ext cx="804863" cy="304800"/>
          </a:xfrm>
          <a:prstGeom prst="rect">
            <a:avLst/>
          </a:prstGeom>
          <a:noFill/>
          <a:ln w="9525">
            <a:noFill/>
            <a:miter lim="800000"/>
            <a:headEnd/>
            <a:tailEnd/>
          </a:ln>
        </p:spPr>
        <p:txBody>
          <a:bodyPr wrap="none">
            <a:spAutoFit/>
          </a:bodyPr>
          <a:lstStyle/>
          <a:p>
            <a:r>
              <a:rPr lang="es-ES" sz="1400" b="1"/>
              <a:t>Híbrido</a:t>
            </a:r>
          </a:p>
        </p:txBody>
      </p:sp>
      <p:sp>
        <p:nvSpPr>
          <p:cNvPr id="94" name="Text Box 93"/>
          <p:cNvSpPr txBox="1">
            <a:spLocks noChangeArrowheads="1"/>
          </p:cNvSpPr>
          <p:nvPr/>
        </p:nvSpPr>
        <p:spPr bwMode="auto">
          <a:xfrm rot="-5400000">
            <a:off x="1921668" y="2926557"/>
            <a:ext cx="804863" cy="304800"/>
          </a:xfrm>
          <a:prstGeom prst="rect">
            <a:avLst/>
          </a:prstGeom>
          <a:noFill/>
          <a:ln w="9525">
            <a:noFill/>
            <a:miter lim="800000"/>
            <a:headEnd/>
            <a:tailEnd/>
          </a:ln>
        </p:spPr>
        <p:txBody>
          <a:bodyPr wrap="none">
            <a:spAutoFit/>
          </a:bodyPr>
          <a:lstStyle/>
          <a:p>
            <a:r>
              <a:rPr lang="es-ES" sz="1400" b="1"/>
              <a:t>Híbrido</a:t>
            </a:r>
          </a:p>
        </p:txBody>
      </p:sp>
      <p:sp>
        <p:nvSpPr>
          <p:cNvPr id="95" name="Text Box 94"/>
          <p:cNvSpPr txBox="1">
            <a:spLocks noChangeArrowheads="1"/>
          </p:cNvSpPr>
          <p:nvPr/>
        </p:nvSpPr>
        <p:spPr bwMode="auto">
          <a:xfrm rot="5400000">
            <a:off x="4499768" y="1593057"/>
            <a:ext cx="804863" cy="304800"/>
          </a:xfrm>
          <a:prstGeom prst="rect">
            <a:avLst/>
          </a:prstGeom>
          <a:noFill/>
          <a:ln w="9525">
            <a:noFill/>
            <a:miter lim="800000"/>
            <a:headEnd/>
            <a:tailEnd/>
          </a:ln>
        </p:spPr>
        <p:txBody>
          <a:bodyPr wrap="none">
            <a:spAutoFit/>
          </a:bodyPr>
          <a:lstStyle/>
          <a:p>
            <a:r>
              <a:rPr lang="es-ES" sz="1400" b="1"/>
              <a:t>Híbrido</a:t>
            </a:r>
          </a:p>
        </p:txBody>
      </p:sp>
      <p:sp>
        <p:nvSpPr>
          <p:cNvPr id="96" name="Text Box 95"/>
          <p:cNvSpPr txBox="1">
            <a:spLocks noChangeArrowheads="1"/>
          </p:cNvSpPr>
          <p:nvPr/>
        </p:nvSpPr>
        <p:spPr bwMode="auto">
          <a:xfrm rot="5400000">
            <a:off x="4525168" y="5479257"/>
            <a:ext cx="804863" cy="304800"/>
          </a:xfrm>
          <a:prstGeom prst="rect">
            <a:avLst/>
          </a:prstGeom>
          <a:noFill/>
          <a:ln w="9525">
            <a:noFill/>
            <a:miter lim="800000"/>
            <a:headEnd/>
            <a:tailEnd/>
          </a:ln>
        </p:spPr>
        <p:txBody>
          <a:bodyPr wrap="none">
            <a:spAutoFit/>
          </a:bodyPr>
          <a:lstStyle/>
          <a:p>
            <a:r>
              <a:rPr lang="es-ES" sz="1400" b="1"/>
              <a:t>Híbrido</a:t>
            </a:r>
          </a:p>
        </p:txBody>
      </p:sp>
      <p:sp>
        <p:nvSpPr>
          <p:cNvPr id="97" name="Text Box 96"/>
          <p:cNvSpPr txBox="1">
            <a:spLocks noChangeArrowheads="1"/>
          </p:cNvSpPr>
          <p:nvPr/>
        </p:nvSpPr>
        <p:spPr bwMode="auto">
          <a:xfrm rot="5400000">
            <a:off x="4550568" y="4260057"/>
            <a:ext cx="804863" cy="304800"/>
          </a:xfrm>
          <a:prstGeom prst="rect">
            <a:avLst/>
          </a:prstGeom>
          <a:noFill/>
          <a:ln w="9525">
            <a:noFill/>
            <a:miter lim="800000"/>
            <a:headEnd/>
            <a:tailEnd/>
          </a:ln>
        </p:spPr>
        <p:txBody>
          <a:bodyPr wrap="none">
            <a:spAutoFit/>
          </a:bodyPr>
          <a:lstStyle/>
          <a:p>
            <a:r>
              <a:rPr lang="es-ES" sz="1400" b="1"/>
              <a:t>Híbrido</a:t>
            </a:r>
          </a:p>
        </p:txBody>
      </p:sp>
      <p:sp>
        <p:nvSpPr>
          <p:cNvPr id="98" name="Text Box 97"/>
          <p:cNvSpPr txBox="1">
            <a:spLocks noChangeArrowheads="1"/>
          </p:cNvSpPr>
          <p:nvPr/>
        </p:nvSpPr>
        <p:spPr bwMode="auto">
          <a:xfrm rot="5400000">
            <a:off x="4537868" y="2926557"/>
            <a:ext cx="804863" cy="304800"/>
          </a:xfrm>
          <a:prstGeom prst="rect">
            <a:avLst/>
          </a:prstGeom>
          <a:noFill/>
          <a:ln w="9525">
            <a:noFill/>
            <a:miter lim="800000"/>
            <a:headEnd/>
            <a:tailEnd/>
          </a:ln>
        </p:spPr>
        <p:txBody>
          <a:bodyPr wrap="none">
            <a:spAutoFit/>
          </a:bodyPr>
          <a:lstStyle/>
          <a:p>
            <a:r>
              <a:rPr lang="es-ES" sz="1400" b="1"/>
              <a:t>Híbrido</a:t>
            </a:r>
          </a:p>
        </p:txBody>
      </p:sp>
      <p:sp>
        <p:nvSpPr>
          <p:cNvPr id="99" name="Text Box 98"/>
          <p:cNvSpPr txBox="1">
            <a:spLocks noChangeArrowheads="1"/>
          </p:cNvSpPr>
          <p:nvPr/>
        </p:nvSpPr>
        <p:spPr bwMode="auto">
          <a:xfrm>
            <a:off x="1050925" y="1216025"/>
            <a:ext cx="304800" cy="304800"/>
          </a:xfrm>
          <a:prstGeom prst="rect">
            <a:avLst/>
          </a:prstGeom>
          <a:noFill/>
          <a:ln w="9525">
            <a:noFill/>
            <a:miter lim="800000"/>
            <a:headEnd/>
            <a:tailEnd/>
          </a:ln>
        </p:spPr>
        <p:txBody>
          <a:bodyPr>
            <a:spAutoFit/>
          </a:bodyPr>
          <a:lstStyle/>
          <a:p>
            <a:pPr>
              <a:spcBef>
                <a:spcPct val="50000"/>
              </a:spcBef>
            </a:pPr>
            <a:r>
              <a:rPr lang="es-ES" sz="1400" b="1"/>
              <a:t>T</a:t>
            </a:r>
          </a:p>
        </p:txBody>
      </p:sp>
      <p:sp>
        <p:nvSpPr>
          <p:cNvPr id="100" name="Text Box 99"/>
          <p:cNvSpPr txBox="1">
            <a:spLocks noChangeArrowheads="1"/>
          </p:cNvSpPr>
          <p:nvPr/>
        </p:nvSpPr>
        <p:spPr bwMode="auto">
          <a:xfrm>
            <a:off x="1076325" y="1931988"/>
            <a:ext cx="304800" cy="304800"/>
          </a:xfrm>
          <a:prstGeom prst="rect">
            <a:avLst/>
          </a:prstGeom>
          <a:noFill/>
          <a:ln w="9525">
            <a:noFill/>
            <a:miter lim="800000"/>
            <a:headEnd/>
            <a:tailEnd/>
          </a:ln>
        </p:spPr>
        <p:txBody>
          <a:bodyPr>
            <a:spAutoFit/>
          </a:bodyPr>
          <a:lstStyle/>
          <a:p>
            <a:pPr>
              <a:spcBef>
                <a:spcPct val="50000"/>
              </a:spcBef>
            </a:pPr>
            <a:r>
              <a:rPr lang="es-ES" sz="1400" b="1"/>
              <a:t>R</a:t>
            </a:r>
          </a:p>
        </p:txBody>
      </p:sp>
      <p:sp>
        <p:nvSpPr>
          <p:cNvPr id="101" name="Text Box 100"/>
          <p:cNvSpPr txBox="1">
            <a:spLocks noChangeArrowheads="1"/>
          </p:cNvSpPr>
          <p:nvPr/>
        </p:nvSpPr>
        <p:spPr bwMode="auto">
          <a:xfrm>
            <a:off x="1046163" y="2549525"/>
            <a:ext cx="304800" cy="304800"/>
          </a:xfrm>
          <a:prstGeom prst="rect">
            <a:avLst/>
          </a:prstGeom>
          <a:noFill/>
          <a:ln w="9525">
            <a:noFill/>
            <a:miter lim="800000"/>
            <a:headEnd/>
            <a:tailEnd/>
          </a:ln>
        </p:spPr>
        <p:txBody>
          <a:bodyPr>
            <a:spAutoFit/>
          </a:bodyPr>
          <a:lstStyle/>
          <a:p>
            <a:pPr>
              <a:spcBef>
                <a:spcPct val="50000"/>
              </a:spcBef>
            </a:pPr>
            <a:r>
              <a:rPr lang="es-ES" sz="1400" b="1"/>
              <a:t>T</a:t>
            </a:r>
          </a:p>
        </p:txBody>
      </p:sp>
      <p:sp>
        <p:nvSpPr>
          <p:cNvPr id="102" name="Text Box 101"/>
          <p:cNvSpPr txBox="1">
            <a:spLocks noChangeArrowheads="1"/>
          </p:cNvSpPr>
          <p:nvPr/>
        </p:nvSpPr>
        <p:spPr bwMode="auto">
          <a:xfrm>
            <a:off x="1071563" y="3265488"/>
            <a:ext cx="304800" cy="304800"/>
          </a:xfrm>
          <a:prstGeom prst="rect">
            <a:avLst/>
          </a:prstGeom>
          <a:noFill/>
          <a:ln w="9525">
            <a:noFill/>
            <a:miter lim="800000"/>
            <a:headEnd/>
            <a:tailEnd/>
          </a:ln>
        </p:spPr>
        <p:txBody>
          <a:bodyPr>
            <a:spAutoFit/>
          </a:bodyPr>
          <a:lstStyle/>
          <a:p>
            <a:pPr>
              <a:spcBef>
                <a:spcPct val="50000"/>
              </a:spcBef>
            </a:pPr>
            <a:r>
              <a:rPr lang="es-ES" sz="1400" b="1"/>
              <a:t>R</a:t>
            </a:r>
          </a:p>
        </p:txBody>
      </p:sp>
      <p:sp>
        <p:nvSpPr>
          <p:cNvPr id="103" name="Text Box 102"/>
          <p:cNvSpPr txBox="1">
            <a:spLocks noChangeArrowheads="1"/>
          </p:cNvSpPr>
          <p:nvPr/>
        </p:nvSpPr>
        <p:spPr bwMode="auto">
          <a:xfrm>
            <a:off x="1055688" y="3859213"/>
            <a:ext cx="304800" cy="304800"/>
          </a:xfrm>
          <a:prstGeom prst="rect">
            <a:avLst/>
          </a:prstGeom>
          <a:noFill/>
          <a:ln w="9525">
            <a:noFill/>
            <a:miter lim="800000"/>
            <a:headEnd/>
            <a:tailEnd/>
          </a:ln>
        </p:spPr>
        <p:txBody>
          <a:bodyPr>
            <a:spAutoFit/>
          </a:bodyPr>
          <a:lstStyle/>
          <a:p>
            <a:pPr>
              <a:spcBef>
                <a:spcPct val="50000"/>
              </a:spcBef>
            </a:pPr>
            <a:r>
              <a:rPr lang="es-ES" sz="1400" b="1"/>
              <a:t>T</a:t>
            </a:r>
          </a:p>
        </p:txBody>
      </p:sp>
      <p:sp>
        <p:nvSpPr>
          <p:cNvPr id="104" name="Text Box 103"/>
          <p:cNvSpPr txBox="1">
            <a:spLocks noChangeArrowheads="1"/>
          </p:cNvSpPr>
          <p:nvPr/>
        </p:nvSpPr>
        <p:spPr bwMode="auto">
          <a:xfrm>
            <a:off x="1081088" y="4575175"/>
            <a:ext cx="304800" cy="304800"/>
          </a:xfrm>
          <a:prstGeom prst="rect">
            <a:avLst/>
          </a:prstGeom>
          <a:noFill/>
          <a:ln w="9525">
            <a:noFill/>
            <a:miter lim="800000"/>
            <a:headEnd/>
            <a:tailEnd/>
          </a:ln>
        </p:spPr>
        <p:txBody>
          <a:bodyPr>
            <a:spAutoFit/>
          </a:bodyPr>
          <a:lstStyle/>
          <a:p>
            <a:pPr>
              <a:spcBef>
                <a:spcPct val="50000"/>
              </a:spcBef>
            </a:pPr>
            <a:r>
              <a:rPr lang="es-ES" sz="1400" b="1"/>
              <a:t>R</a:t>
            </a:r>
          </a:p>
        </p:txBody>
      </p:sp>
      <p:sp>
        <p:nvSpPr>
          <p:cNvPr id="105" name="Text Box 104"/>
          <p:cNvSpPr txBox="1">
            <a:spLocks noChangeArrowheads="1"/>
          </p:cNvSpPr>
          <p:nvPr/>
        </p:nvSpPr>
        <p:spPr bwMode="auto">
          <a:xfrm>
            <a:off x="1041400" y="5116513"/>
            <a:ext cx="304800" cy="304800"/>
          </a:xfrm>
          <a:prstGeom prst="rect">
            <a:avLst/>
          </a:prstGeom>
          <a:noFill/>
          <a:ln w="9525">
            <a:noFill/>
            <a:miter lim="800000"/>
            <a:headEnd/>
            <a:tailEnd/>
          </a:ln>
        </p:spPr>
        <p:txBody>
          <a:bodyPr>
            <a:spAutoFit/>
          </a:bodyPr>
          <a:lstStyle/>
          <a:p>
            <a:pPr>
              <a:spcBef>
                <a:spcPct val="50000"/>
              </a:spcBef>
            </a:pPr>
            <a:r>
              <a:rPr lang="es-ES" sz="1400" b="1"/>
              <a:t>T</a:t>
            </a:r>
          </a:p>
        </p:txBody>
      </p:sp>
      <p:sp>
        <p:nvSpPr>
          <p:cNvPr id="106" name="Text Box 105"/>
          <p:cNvSpPr txBox="1">
            <a:spLocks noChangeArrowheads="1"/>
          </p:cNvSpPr>
          <p:nvPr/>
        </p:nvSpPr>
        <p:spPr bwMode="auto">
          <a:xfrm>
            <a:off x="1066800" y="5832475"/>
            <a:ext cx="304800" cy="304800"/>
          </a:xfrm>
          <a:prstGeom prst="rect">
            <a:avLst/>
          </a:prstGeom>
          <a:noFill/>
          <a:ln w="9525">
            <a:noFill/>
            <a:miter lim="800000"/>
            <a:headEnd/>
            <a:tailEnd/>
          </a:ln>
        </p:spPr>
        <p:txBody>
          <a:bodyPr>
            <a:spAutoFit/>
          </a:bodyPr>
          <a:lstStyle/>
          <a:p>
            <a:pPr>
              <a:spcBef>
                <a:spcPct val="50000"/>
              </a:spcBef>
            </a:pPr>
            <a:r>
              <a:rPr lang="es-ES" sz="1400" b="1"/>
              <a:t>R</a:t>
            </a:r>
          </a:p>
        </p:txBody>
      </p:sp>
      <p:sp>
        <p:nvSpPr>
          <p:cNvPr id="107" name="Text Box 106"/>
          <p:cNvSpPr txBox="1">
            <a:spLocks noChangeArrowheads="1"/>
          </p:cNvSpPr>
          <p:nvPr/>
        </p:nvSpPr>
        <p:spPr bwMode="auto">
          <a:xfrm>
            <a:off x="5970588" y="5130800"/>
            <a:ext cx="304800" cy="304800"/>
          </a:xfrm>
          <a:prstGeom prst="rect">
            <a:avLst/>
          </a:prstGeom>
          <a:noFill/>
          <a:ln w="9525">
            <a:noFill/>
            <a:miter lim="800000"/>
            <a:headEnd/>
            <a:tailEnd/>
          </a:ln>
        </p:spPr>
        <p:txBody>
          <a:bodyPr>
            <a:spAutoFit/>
          </a:bodyPr>
          <a:lstStyle/>
          <a:p>
            <a:pPr>
              <a:spcBef>
                <a:spcPct val="50000"/>
              </a:spcBef>
            </a:pPr>
            <a:r>
              <a:rPr lang="es-ES" sz="1400" b="1"/>
              <a:t>T</a:t>
            </a:r>
          </a:p>
        </p:txBody>
      </p:sp>
      <p:sp>
        <p:nvSpPr>
          <p:cNvPr id="108" name="Text Box 107"/>
          <p:cNvSpPr txBox="1">
            <a:spLocks noChangeArrowheads="1"/>
          </p:cNvSpPr>
          <p:nvPr/>
        </p:nvSpPr>
        <p:spPr bwMode="auto">
          <a:xfrm>
            <a:off x="5829300" y="5832475"/>
            <a:ext cx="304800" cy="304800"/>
          </a:xfrm>
          <a:prstGeom prst="rect">
            <a:avLst/>
          </a:prstGeom>
          <a:noFill/>
          <a:ln w="9525">
            <a:noFill/>
            <a:miter lim="800000"/>
            <a:headEnd/>
            <a:tailEnd/>
          </a:ln>
        </p:spPr>
        <p:txBody>
          <a:bodyPr>
            <a:spAutoFit/>
          </a:bodyPr>
          <a:lstStyle/>
          <a:p>
            <a:pPr>
              <a:spcBef>
                <a:spcPct val="50000"/>
              </a:spcBef>
            </a:pPr>
            <a:r>
              <a:rPr lang="es-ES" sz="1400" b="1"/>
              <a:t>R</a:t>
            </a:r>
          </a:p>
        </p:txBody>
      </p:sp>
      <p:sp>
        <p:nvSpPr>
          <p:cNvPr id="109" name="Text Box 108"/>
          <p:cNvSpPr txBox="1">
            <a:spLocks noChangeArrowheads="1"/>
          </p:cNvSpPr>
          <p:nvPr/>
        </p:nvSpPr>
        <p:spPr bwMode="auto">
          <a:xfrm>
            <a:off x="6008688" y="3840163"/>
            <a:ext cx="304800" cy="304800"/>
          </a:xfrm>
          <a:prstGeom prst="rect">
            <a:avLst/>
          </a:prstGeom>
          <a:noFill/>
          <a:ln w="9525">
            <a:noFill/>
            <a:miter lim="800000"/>
            <a:headEnd/>
            <a:tailEnd/>
          </a:ln>
        </p:spPr>
        <p:txBody>
          <a:bodyPr>
            <a:spAutoFit/>
          </a:bodyPr>
          <a:lstStyle/>
          <a:p>
            <a:pPr>
              <a:spcBef>
                <a:spcPct val="50000"/>
              </a:spcBef>
            </a:pPr>
            <a:r>
              <a:rPr lang="es-ES" sz="1400" b="1"/>
              <a:t>T</a:t>
            </a:r>
          </a:p>
        </p:txBody>
      </p:sp>
      <p:sp>
        <p:nvSpPr>
          <p:cNvPr id="110" name="Text Box 109"/>
          <p:cNvSpPr txBox="1">
            <a:spLocks noChangeArrowheads="1"/>
          </p:cNvSpPr>
          <p:nvPr/>
        </p:nvSpPr>
        <p:spPr bwMode="auto">
          <a:xfrm>
            <a:off x="5867400" y="4541838"/>
            <a:ext cx="304800" cy="304800"/>
          </a:xfrm>
          <a:prstGeom prst="rect">
            <a:avLst/>
          </a:prstGeom>
          <a:noFill/>
          <a:ln w="9525">
            <a:noFill/>
            <a:miter lim="800000"/>
            <a:headEnd/>
            <a:tailEnd/>
          </a:ln>
        </p:spPr>
        <p:txBody>
          <a:bodyPr>
            <a:spAutoFit/>
          </a:bodyPr>
          <a:lstStyle/>
          <a:p>
            <a:pPr>
              <a:spcBef>
                <a:spcPct val="50000"/>
              </a:spcBef>
            </a:pPr>
            <a:r>
              <a:rPr lang="es-ES" sz="1400" b="1"/>
              <a:t>R</a:t>
            </a:r>
          </a:p>
        </p:txBody>
      </p:sp>
      <p:sp>
        <p:nvSpPr>
          <p:cNvPr id="111" name="Text Box 110"/>
          <p:cNvSpPr txBox="1">
            <a:spLocks noChangeArrowheads="1"/>
          </p:cNvSpPr>
          <p:nvPr/>
        </p:nvSpPr>
        <p:spPr bwMode="auto">
          <a:xfrm>
            <a:off x="5994400" y="2540000"/>
            <a:ext cx="304800" cy="304800"/>
          </a:xfrm>
          <a:prstGeom prst="rect">
            <a:avLst/>
          </a:prstGeom>
          <a:noFill/>
          <a:ln w="9525">
            <a:noFill/>
            <a:miter lim="800000"/>
            <a:headEnd/>
            <a:tailEnd/>
          </a:ln>
        </p:spPr>
        <p:txBody>
          <a:bodyPr>
            <a:spAutoFit/>
          </a:bodyPr>
          <a:lstStyle/>
          <a:p>
            <a:pPr>
              <a:spcBef>
                <a:spcPct val="50000"/>
              </a:spcBef>
            </a:pPr>
            <a:r>
              <a:rPr lang="es-ES" sz="1400" b="1"/>
              <a:t>T</a:t>
            </a:r>
          </a:p>
        </p:txBody>
      </p:sp>
      <p:sp>
        <p:nvSpPr>
          <p:cNvPr id="112" name="Text Box 111"/>
          <p:cNvSpPr txBox="1">
            <a:spLocks noChangeArrowheads="1"/>
          </p:cNvSpPr>
          <p:nvPr/>
        </p:nvSpPr>
        <p:spPr bwMode="auto">
          <a:xfrm>
            <a:off x="5853113" y="3241675"/>
            <a:ext cx="304800" cy="304800"/>
          </a:xfrm>
          <a:prstGeom prst="rect">
            <a:avLst/>
          </a:prstGeom>
          <a:noFill/>
          <a:ln w="9525">
            <a:noFill/>
            <a:miter lim="800000"/>
            <a:headEnd/>
            <a:tailEnd/>
          </a:ln>
        </p:spPr>
        <p:txBody>
          <a:bodyPr>
            <a:spAutoFit/>
          </a:bodyPr>
          <a:lstStyle/>
          <a:p>
            <a:pPr>
              <a:spcBef>
                <a:spcPct val="50000"/>
              </a:spcBef>
            </a:pPr>
            <a:r>
              <a:rPr lang="es-ES" sz="1400" b="1"/>
              <a:t>R</a:t>
            </a:r>
          </a:p>
        </p:txBody>
      </p:sp>
      <p:sp>
        <p:nvSpPr>
          <p:cNvPr id="113" name="Text Box 112"/>
          <p:cNvSpPr txBox="1">
            <a:spLocks noChangeArrowheads="1"/>
          </p:cNvSpPr>
          <p:nvPr/>
        </p:nvSpPr>
        <p:spPr bwMode="auto">
          <a:xfrm>
            <a:off x="6003925" y="1239838"/>
            <a:ext cx="304800" cy="304800"/>
          </a:xfrm>
          <a:prstGeom prst="rect">
            <a:avLst/>
          </a:prstGeom>
          <a:noFill/>
          <a:ln w="9525">
            <a:noFill/>
            <a:miter lim="800000"/>
            <a:headEnd/>
            <a:tailEnd/>
          </a:ln>
        </p:spPr>
        <p:txBody>
          <a:bodyPr>
            <a:spAutoFit/>
          </a:bodyPr>
          <a:lstStyle/>
          <a:p>
            <a:pPr>
              <a:spcBef>
                <a:spcPct val="50000"/>
              </a:spcBef>
            </a:pPr>
            <a:r>
              <a:rPr lang="es-ES" sz="1400" b="1"/>
              <a:t>T</a:t>
            </a:r>
          </a:p>
        </p:txBody>
      </p:sp>
      <p:sp>
        <p:nvSpPr>
          <p:cNvPr id="114" name="Text Box 113"/>
          <p:cNvSpPr txBox="1">
            <a:spLocks noChangeArrowheads="1"/>
          </p:cNvSpPr>
          <p:nvPr/>
        </p:nvSpPr>
        <p:spPr bwMode="auto">
          <a:xfrm>
            <a:off x="5862638" y="1941513"/>
            <a:ext cx="304800" cy="304800"/>
          </a:xfrm>
          <a:prstGeom prst="rect">
            <a:avLst/>
          </a:prstGeom>
          <a:noFill/>
          <a:ln w="9525">
            <a:noFill/>
            <a:miter lim="800000"/>
            <a:headEnd/>
            <a:tailEnd/>
          </a:ln>
        </p:spPr>
        <p:txBody>
          <a:bodyPr>
            <a:spAutoFit/>
          </a:bodyPr>
          <a:lstStyle/>
          <a:p>
            <a:pPr>
              <a:spcBef>
                <a:spcPct val="50000"/>
              </a:spcBef>
            </a:pPr>
            <a:r>
              <a:rPr lang="es-ES" sz="1400" b="1"/>
              <a:t>R</a:t>
            </a:r>
          </a:p>
        </p:txBody>
      </p:sp>
      <p:sp>
        <p:nvSpPr>
          <p:cNvPr id="115" name="Text Box 114"/>
          <p:cNvSpPr txBox="1">
            <a:spLocks noChangeArrowheads="1"/>
          </p:cNvSpPr>
          <p:nvPr/>
        </p:nvSpPr>
        <p:spPr bwMode="auto">
          <a:xfrm>
            <a:off x="5164138" y="5457825"/>
            <a:ext cx="931862" cy="304800"/>
          </a:xfrm>
          <a:prstGeom prst="rect">
            <a:avLst/>
          </a:prstGeom>
          <a:noFill/>
          <a:ln w="9525">
            <a:noFill/>
            <a:miter lim="800000"/>
            <a:headEnd/>
            <a:tailEnd/>
          </a:ln>
        </p:spPr>
        <p:txBody>
          <a:bodyPr wrap="none">
            <a:spAutoFit/>
          </a:bodyPr>
          <a:lstStyle/>
          <a:p>
            <a:r>
              <a:rPr lang="es-ES" sz="1400" b="1"/>
              <a:t>250 Mb/s</a:t>
            </a:r>
          </a:p>
        </p:txBody>
      </p:sp>
      <p:sp>
        <p:nvSpPr>
          <p:cNvPr id="116" name="Text Box 115"/>
          <p:cNvSpPr txBox="1">
            <a:spLocks noChangeArrowheads="1"/>
          </p:cNvSpPr>
          <p:nvPr/>
        </p:nvSpPr>
        <p:spPr bwMode="auto">
          <a:xfrm>
            <a:off x="5164138" y="1571625"/>
            <a:ext cx="931862" cy="304800"/>
          </a:xfrm>
          <a:prstGeom prst="rect">
            <a:avLst/>
          </a:prstGeom>
          <a:noFill/>
          <a:ln w="9525">
            <a:noFill/>
            <a:miter lim="800000"/>
            <a:headEnd/>
            <a:tailEnd/>
          </a:ln>
        </p:spPr>
        <p:txBody>
          <a:bodyPr wrap="none">
            <a:spAutoFit/>
          </a:bodyPr>
          <a:lstStyle/>
          <a:p>
            <a:r>
              <a:rPr lang="es-ES" sz="1400" b="1"/>
              <a:t>250 Mb/s</a:t>
            </a:r>
          </a:p>
        </p:txBody>
      </p:sp>
      <p:sp>
        <p:nvSpPr>
          <p:cNvPr id="117" name="Text Box 116"/>
          <p:cNvSpPr txBox="1">
            <a:spLocks noChangeArrowheads="1"/>
          </p:cNvSpPr>
          <p:nvPr/>
        </p:nvSpPr>
        <p:spPr bwMode="auto">
          <a:xfrm>
            <a:off x="5164138" y="2867025"/>
            <a:ext cx="931862" cy="304800"/>
          </a:xfrm>
          <a:prstGeom prst="rect">
            <a:avLst/>
          </a:prstGeom>
          <a:noFill/>
          <a:ln w="9525">
            <a:noFill/>
            <a:miter lim="800000"/>
            <a:headEnd/>
            <a:tailEnd/>
          </a:ln>
        </p:spPr>
        <p:txBody>
          <a:bodyPr wrap="none">
            <a:spAutoFit/>
          </a:bodyPr>
          <a:lstStyle/>
          <a:p>
            <a:r>
              <a:rPr lang="es-ES" sz="1400" b="1"/>
              <a:t>250 Mb/s</a:t>
            </a:r>
          </a:p>
        </p:txBody>
      </p:sp>
      <p:sp>
        <p:nvSpPr>
          <p:cNvPr id="118" name="Text Box 117"/>
          <p:cNvSpPr txBox="1">
            <a:spLocks noChangeArrowheads="1"/>
          </p:cNvSpPr>
          <p:nvPr/>
        </p:nvSpPr>
        <p:spPr bwMode="auto">
          <a:xfrm>
            <a:off x="5164138" y="4162425"/>
            <a:ext cx="931862" cy="304800"/>
          </a:xfrm>
          <a:prstGeom prst="rect">
            <a:avLst/>
          </a:prstGeom>
          <a:noFill/>
          <a:ln w="9525">
            <a:noFill/>
            <a:miter lim="800000"/>
            <a:headEnd/>
            <a:tailEnd/>
          </a:ln>
        </p:spPr>
        <p:txBody>
          <a:bodyPr wrap="none">
            <a:spAutoFit/>
          </a:bodyPr>
          <a:lstStyle/>
          <a:p>
            <a:r>
              <a:rPr lang="es-ES" sz="1400" b="1"/>
              <a:t>250 Mb/s</a:t>
            </a:r>
          </a:p>
        </p:txBody>
      </p:sp>
      <p:sp>
        <p:nvSpPr>
          <p:cNvPr id="119" name="Text Box 118"/>
          <p:cNvSpPr txBox="1">
            <a:spLocks noChangeArrowheads="1"/>
          </p:cNvSpPr>
          <p:nvPr/>
        </p:nvSpPr>
        <p:spPr bwMode="auto">
          <a:xfrm>
            <a:off x="1143000" y="5457825"/>
            <a:ext cx="931863" cy="304800"/>
          </a:xfrm>
          <a:prstGeom prst="rect">
            <a:avLst/>
          </a:prstGeom>
          <a:noFill/>
          <a:ln w="9525">
            <a:noFill/>
            <a:miter lim="800000"/>
            <a:headEnd/>
            <a:tailEnd/>
          </a:ln>
        </p:spPr>
        <p:txBody>
          <a:bodyPr wrap="none">
            <a:spAutoFit/>
          </a:bodyPr>
          <a:lstStyle/>
          <a:p>
            <a:r>
              <a:rPr lang="es-ES" sz="1400" b="1"/>
              <a:t>250 Mb/s</a:t>
            </a:r>
          </a:p>
        </p:txBody>
      </p:sp>
      <p:sp>
        <p:nvSpPr>
          <p:cNvPr id="120" name="Text Box 119"/>
          <p:cNvSpPr txBox="1">
            <a:spLocks noChangeArrowheads="1"/>
          </p:cNvSpPr>
          <p:nvPr/>
        </p:nvSpPr>
        <p:spPr bwMode="auto">
          <a:xfrm>
            <a:off x="1143000" y="1571625"/>
            <a:ext cx="931863" cy="304800"/>
          </a:xfrm>
          <a:prstGeom prst="rect">
            <a:avLst/>
          </a:prstGeom>
          <a:noFill/>
          <a:ln w="9525">
            <a:noFill/>
            <a:miter lim="800000"/>
            <a:headEnd/>
            <a:tailEnd/>
          </a:ln>
        </p:spPr>
        <p:txBody>
          <a:bodyPr wrap="none">
            <a:spAutoFit/>
          </a:bodyPr>
          <a:lstStyle/>
          <a:p>
            <a:r>
              <a:rPr lang="es-ES" sz="1400" b="1"/>
              <a:t>250 Mb/s</a:t>
            </a:r>
          </a:p>
        </p:txBody>
      </p:sp>
      <p:sp>
        <p:nvSpPr>
          <p:cNvPr id="121" name="Text Box 120"/>
          <p:cNvSpPr txBox="1">
            <a:spLocks noChangeArrowheads="1"/>
          </p:cNvSpPr>
          <p:nvPr/>
        </p:nvSpPr>
        <p:spPr bwMode="auto">
          <a:xfrm>
            <a:off x="1143000" y="2867025"/>
            <a:ext cx="931863" cy="304800"/>
          </a:xfrm>
          <a:prstGeom prst="rect">
            <a:avLst/>
          </a:prstGeom>
          <a:noFill/>
          <a:ln w="9525">
            <a:noFill/>
            <a:miter lim="800000"/>
            <a:headEnd/>
            <a:tailEnd/>
          </a:ln>
        </p:spPr>
        <p:txBody>
          <a:bodyPr wrap="none">
            <a:spAutoFit/>
          </a:bodyPr>
          <a:lstStyle/>
          <a:p>
            <a:r>
              <a:rPr lang="es-ES" sz="1400" b="1"/>
              <a:t>250 Mb/s</a:t>
            </a:r>
          </a:p>
        </p:txBody>
      </p:sp>
      <p:sp>
        <p:nvSpPr>
          <p:cNvPr id="122" name="Text Box 121"/>
          <p:cNvSpPr txBox="1">
            <a:spLocks noChangeArrowheads="1"/>
          </p:cNvSpPr>
          <p:nvPr/>
        </p:nvSpPr>
        <p:spPr bwMode="auto">
          <a:xfrm>
            <a:off x="1143000" y="4162425"/>
            <a:ext cx="931863" cy="304800"/>
          </a:xfrm>
          <a:prstGeom prst="rect">
            <a:avLst/>
          </a:prstGeom>
          <a:noFill/>
          <a:ln w="9525">
            <a:noFill/>
            <a:miter lim="800000"/>
            <a:headEnd/>
            <a:tailEnd/>
          </a:ln>
        </p:spPr>
        <p:txBody>
          <a:bodyPr wrap="none">
            <a:spAutoFit/>
          </a:bodyPr>
          <a:lstStyle/>
          <a:p>
            <a:r>
              <a:rPr lang="es-ES" sz="1400" b="1"/>
              <a:t>250 Mb/s</a:t>
            </a:r>
          </a:p>
        </p:txBody>
      </p:sp>
    </p:spTree>
    <p:extLst>
      <p:ext uri="{BB962C8B-B14F-4D97-AF65-F5344CB8AC3E}">
        <p14:creationId xmlns:p14="http://schemas.microsoft.com/office/powerpoint/2010/main" val="1735547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837" y="1407467"/>
            <a:ext cx="7237571" cy="504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656839" y="221739"/>
            <a:ext cx="5939497" cy="954107"/>
          </a:xfrm>
          <a:prstGeom prst="rect">
            <a:avLst/>
          </a:prstGeom>
          <a:noFill/>
        </p:spPr>
        <p:txBody>
          <a:bodyPr wrap="square" rtlCol="0">
            <a:spAutoFit/>
          </a:bodyPr>
          <a:lstStyle/>
          <a:p>
            <a:pPr algn="ctr"/>
            <a:r>
              <a:rPr lang="es-ES" sz="2800" dirty="0" smtClean="0"/>
              <a:t>Atenuación según la frecuencia de cables UTP (ISO/IEC 11801 (2002))</a:t>
            </a:r>
            <a:endParaRPr lang="es-ES" sz="2800" dirty="0"/>
          </a:p>
        </p:txBody>
      </p:sp>
    </p:spTree>
    <p:extLst>
      <p:ext uri="{BB962C8B-B14F-4D97-AF65-F5344CB8AC3E}">
        <p14:creationId xmlns:p14="http://schemas.microsoft.com/office/powerpoint/2010/main" val="1687064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97" y="1849525"/>
            <a:ext cx="8686991" cy="438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051720" y="620688"/>
            <a:ext cx="4824536" cy="954107"/>
          </a:xfrm>
          <a:prstGeom prst="rect">
            <a:avLst/>
          </a:prstGeom>
          <a:noFill/>
        </p:spPr>
        <p:txBody>
          <a:bodyPr wrap="square" rtlCol="0">
            <a:spAutoFit/>
          </a:bodyPr>
          <a:lstStyle/>
          <a:p>
            <a:pPr algn="ctr"/>
            <a:r>
              <a:rPr lang="es-ES" sz="2800" dirty="0" smtClean="0"/>
              <a:t>Señal emitida en Ethernet a 100 Mb/s, 1 Gb/s y 10 Gb/s</a:t>
            </a:r>
            <a:endParaRPr lang="es-ES" sz="2800" dirty="0"/>
          </a:p>
        </p:txBody>
      </p:sp>
    </p:spTree>
    <p:extLst>
      <p:ext uri="{BB962C8B-B14F-4D97-AF65-F5344CB8AC3E}">
        <p14:creationId xmlns:p14="http://schemas.microsoft.com/office/powerpoint/2010/main" val="2625505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3" y="2096414"/>
            <a:ext cx="8704707" cy="406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4 CuadroTexto"/>
          <p:cNvSpPr txBox="1"/>
          <p:nvPr/>
        </p:nvSpPr>
        <p:spPr>
          <a:xfrm>
            <a:off x="2051720" y="386661"/>
            <a:ext cx="5256584" cy="954107"/>
          </a:xfrm>
          <a:prstGeom prst="rect">
            <a:avLst/>
          </a:prstGeom>
          <a:noFill/>
        </p:spPr>
        <p:txBody>
          <a:bodyPr wrap="square" rtlCol="0">
            <a:spAutoFit/>
          </a:bodyPr>
          <a:lstStyle/>
          <a:p>
            <a:pPr algn="ctr"/>
            <a:r>
              <a:rPr lang="es-ES" sz="2800" dirty="0" smtClean="0"/>
              <a:t>Señal recibida en Ethernet a 100 Mb/s, 1 Gb/s y 10 Gb/s</a:t>
            </a:r>
            <a:endParaRPr lang="es-ES" sz="2800" dirty="0"/>
          </a:p>
        </p:txBody>
      </p:sp>
    </p:spTree>
    <p:extLst>
      <p:ext uri="{BB962C8B-B14F-4D97-AF65-F5344CB8AC3E}">
        <p14:creationId xmlns:p14="http://schemas.microsoft.com/office/powerpoint/2010/main" val="2858204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kern="0" smtClean="0"/>
              <a:t>Sumario</a:t>
            </a:r>
            <a:endParaRPr lang="es-ES" kern="0" smtClean="0"/>
          </a:p>
        </p:txBody>
      </p:sp>
      <p:sp>
        <p:nvSpPr>
          <p:cNvPr id="4" name="Rectangle 3"/>
          <p:cNvSpPr txBox="1">
            <a:spLocks noChangeArrowheads="1"/>
          </p:cNvSpPr>
          <p:nvPr/>
        </p:nvSpPr>
        <p:spPr>
          <a:xfrm>
            <a:off x="685800" y="1981200"/>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s-ES_tradnl" kern="0" smtClean="0"/>
              <a:t>Crecimiento de Ethernet</a:t>
            </a:r>
          </a:p>
          <a:p>
            <a:pPr eaLnBrk="1" hangingPunct="1"/>
            <a:r>
              <a:rPr lang="es-ES_tradnl" kern="0" smtClean="0"/>
              <a:t>Cableado de cobre</a:t>
            </a:r>
            <a:endParaRPr lang="es-ES_tradnl" b="1" kern="0" smtClean="0">
              <a:solidFill>
                <a:srgbClr val="FF0000"/>
              </a:solidFill>
            </a:endParaRPr>
          </a:p>
          <a:p>
            <a:pPr eaLnBrk="1" hangingPunct="1"/>
            <a:r>
              <a:rPr lang="es-ES_tradnl" kern="0" smtClean="0"/>
              <a:t>Codificación de datos</a:t>
            </a:r>
          </a:p>
          <a:p>
            <a:pPr eaLnBrk="1" hangingPunct="1"/>
            <a:r>
              <a:rPr lang="es-ES_tradnl" b="1" kern="0" smtClean="0">
                <a:solidFill>
                  <a:srgbClr val="FF0000"/>
                </a:solidFill>
              </a:rPr>
              <a:t>Conmutación de alto rendimiento</a:t>
            </a:r>
          </a:p>
          <a:p>
            <a:pPr eaLnBrk="1" hangingPunct="1"/>
            <a:r>
              <a:rPr lang="es-ES_tradnl" kern="0" smtClean="0"/>
              <a:t>Ethernet en la MAN</a:t>
            </a:r>
            <a:endParaRPr lang="es-ES" kern="0" dirty="0" smtClean="0"/>
          </a:p>
        </p:txBody>
      </p:sp>
    </p:spTree>
    <p:extLst>
      <p:ext uri="{BB962C8B-B14F-4D97-AF65-F5344CB8AC3E}">
        <p14:creationId xmlns:p14="http://schemas.microsoft.com/office/powerpoint/2010/main" val="20848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kern="0" smtClean="0"/>
              <a:t>Ethernet en la MAN/WAN (II)</a:t>
            </a:r>
          </a:p>
        </p:txBody>
      </p:sp>
      <p:sp>
        <p:nvSpPr>
          <p:cNvPr id="4" name="Rectangle 3"/>
          <p:cNvSpPr txBox="1">
            <a:spLocks noChangeArrowheads="1"/>
          </p:cNvSpPr>
          <p:nvPr/>
        </p:nvSpPr>
        <p:spPr>
          <a:xfrm>
            <a:off x="685800" y="1666875"/>
            <a:ext cx="7772400" cy="44259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s-ES_tradnl" sz="2800" kern="0" smtClean="0"/>
              <a:t>En modo full duplex ya no hay problema de distancias. Gb y 10 Gb Eth. solo funcionan en f.d., no con CSMA/CD:</a:t>
            </a:r>
          </a:p>
          <a:p>
            <a:pPr lvl="1" eaLnBrk="1" hangingPunct="1">
              <a:lnSpc>
                <a:spcPct val="80000"/>
              </a:lnSpc>
            </a:pPr>
            <a:r>
              <a:rPr lang="es-ES_tradnl" kern="0" smtClean="0"/>
              <a:t>1998: Hasta 10 Km en Gb Ethernet (100 Km con sistemas propietarios)</a:t>
            </a:r>
          </a:p>
          <a:p>
            <a:pPr lvl="1" eaLnBrk="1" hangingPunct="1">
              <a:lnSpc>
                <a:spcPct val="80000"/>
              </a:lnSpc>
            </a:pPr>
            <a:r>
              <a:rPr lang="es-ES_tradnl" kern="0" smtClean="0"/>
              <a:t>2002: Hasta 40 Km en 10 Gb Ethernet </a:t>
            </a:r>
          </a:p>
          <a:p>
            <a:pPr eaLnBrk="1" hangingPunct="1">
              <a:lnSpc>
                <a:spcPct val="80000"/>
              </a:lnSpc>
            </a:pPr>
            <a:r>
              <a:rPr lang="es-ES_tradnl" sz="2800" kern="0" smtClean="0"/>
              <a:t>Misma estructura y tamaños de trama a todas las velocidades. No conversión de formatos</a:t>
            </a:r>
          </a:p>
          <a:p>
            <a:pPr eaLnBrk="1" hangingPunct="1">
              <a:lnSpc>
                <a:spcPct val="80000"/>
              </a:lnSpc>
            </a:pPr>
            <a:r>
              <a:rPr lang="es-ES_tradnl" sz="2800" kern="0" smtClean="0"/>
              <a:t>Posibilidad de conectar a nivel 2 en la MAN/WAN (redes malladas con Spanning Tree)</a:t>
            </a:r>
          </a:p>
          <a:p>
            <a:pPr eaLnBrk="1" hangingPunct="1">
              <a:lnSpc>
                <a:spcPct val="80000"/>
              </a:lnSpc>
            </a:pPr>
            <a:r>
              <a:rPr lang="es-ES_tradnl" sz="2800" kern="0" smtClean="0"/>
              <a:t>Servicios tipo VPN mediante VLANs</a:t>
            </a:r>
          </a:p>
        </p:txBody>
      </p:sp>
    </p:spTree>
    <p:extLst>
      <p:ext uri="{BB962C8B-B14F-4D97-AF65-F5344CB8AC3E}">
        <p14:creationId xmlns:p14="http://schemas.microsoft.com/office/powerpoint/2010/main" val="681132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sz="4000" kern="0" smtClean="0"/>
              <a:t>Hardware con puertos 10GBASE-T (802.3an)</a:t>
            </a:r>
          </a:p>
        </p:txBody>
      </p:sp>
      <p:pic>
        <p:nvPicPr>
          <p:cNvPr id="4" name="Picture 5" descr="SMC8724_10BT"/>
          <p:cNvPicPr>
            <a:picLocks noChangeAspect="1" noChangeArrowheads="1"/>
          </p:cNvPicPr>
          <p:nvPr/>
        </p:nvPicPr>
        <p:blipFill>
          <a:blip r:embed="rId3" cstate="print"/>
          <a:srcRect/>
          <a:stretch>
            <a:fillRect/>
          </a:stretch>
        </p:blipFill>
        <p:spPr bwMode="auto">
          <a:xfrm>
            <a:off x="250825" y="1844675"/>
            <a:ext cx="5080000" cy="2540000"/>
          </a:xfrm>
          <a:prstGeom prst="rect">
            <a:avLst/>
          </a:prstGeom>
          <a:noFill/>
          <a:ln w="9525">
            <a:noFill/>
            <a:miter lim="800000"/>
            <a:headEnd/>
            <a:tailEnd/>
          </a:ln>
        </p:spPr>
      </p:pic>
      <p:sp>
        <p:nvSpPr>
          <p:cNvPr id="5" name="Text Box 6"/>
          <p:cNvSpPr txBox="1">
            <a:spLocks noChangeArrowheads="1"/>
          </p:cNvSpPr>
          <p:nvPr/>
        </p:nvSpPr>
        <p:spPr bwMode="auto">
          <a:xfrm>
            <a:off x="323850" y="4479925"/>
            <a:ext cx="4546600" cy="1558925"/>
          </a:xfrm>
          <a:prstGeom prst="rect">
            <a:avLst/>
          </a:prstGeom>
          <a:noFill/>
          <a:ln w="9525">
            <a:noFill/>
            <a:miter lim="800000"/>
            <a:headEnd/>
            <a:tailEnd/>
          </a:ln>
        </p:spPr>
        <p:txBody>
          <a:bodyPr wrap="none">
            <a:spAutoFit/>
          </a:bodyPr>
          <a:lstStyle/>
          <a:p>
            <a:r>
              <a:rPr lang="es-ES"/>
              <a:t>Switch Marca SMC</a:t>
            </a:r>
          </a:p>
          <a:p>
            <a:r>
              <a:rPr lang="es-ES"/>
              <a:t>Modelo 8724-10BT</a:t>
            </a:r>
          </a:p>
          <a:p>
            <a:r>
              <a:rPr lang="es-ES"/>
              <a:t>Switch nivel 2</a:t>
            </a:r>
          </a:p>
          <a:p>
            <a:r>
              <a:rPr lang="es-ES"/>
              <a:t>20 puertos 10G/1000/100/10 BASE-T</a:t>
            </a:r>
          </a:p>
          <a:p>
            <a:r>
              <a:rPr lang="es-ES"/>
              <a:t>4 puertos XFP (módulo externo de fibra o cobre)</a:t>
            </a:r>
          </a:p>
          <a:p>
            <a:r>
              <a:rPr lang="es-ES"/>
              <a:t>Precio: $23.300 </a:t>
            </a:r>
          </a:p>
        </p:txBody>
      </p:sp>
      <p:pic>
        <p:nvPicPr>
          <p:cNvPr id="6" name="Picture 7"/>
          <p:cNvPicPr>
            <a:picLocks noChangeAspect="1" noChangeArrowheads="1"/>
          </p:cNvPicPr>
          <p:nvPr/>
        </p:nvPicPr>
        <p:blipFill>
          <a:blip r:embed="rId4" cstate="print"/>
          <a:srcRect/>
          <a:stretch>
            <a:fillRect/>
          </a:stretch>
        </p:blipFill>
        <p:spPr bwMode="auto">
          <a:xfrm>
            <a:off x="5638800" y="2332038"/>
            <a:ext cx="2894013" cy="2192337"/>
          </a:xfrm>
          <a:prstGeom prst="rect">
            <a:avLst/>
          </a:prstGeom>
          <a:noFill/>
          <a:ln w="9525">
            <a:noFill/>
            <a:miter lim="800000"/>
            <a:headEnd/>
            <a:tailEnd/>
          </a:ln>
        </p:spPr>
      </p:pic>
      <p:sp>
        <p:nvSpPr>
          <p:cNvPr id="7" name="Rectangle 8"/>
          <p:cNvSpPr>
            <a:spLocks noChangeArrowheads="1"/>
          </p:cNvSpPr>
          <p:nvPr/>
        </p:nvSpPr>
        <p:spPr bwMode="auto">
          <a:xfrm rot="-840000">
            <a:off x="5926138" y="2170113"/>
            <a:ext cx="1727200" cy="431800"/>
          </a:xfrm>
          <a:prstGeom prst="rect">
            <a:avLst/>
          </a:prstGeom>
          <a:solidFill>
            <a:schemeClr val="bg1"/>
          </a:solidFill>
          <a:ln w="9525">
            <a:noFill/>
            <a:miter lim="800000"/>
            <a:headEnd/>
            <a:tailEnd/>
          </a:ln>
        </p:spPr>
        <p:txBody>
          <a:bodyPr wrap="none" anchor="ctr"/>
          <a:lstStyle/>
          <a:p>
            <a:endParaRPr lang="es-ES"/>
          </a:p>
        </p:txBody>
      </p:sp>
      <p:sp>
        <p:nvSpPr>
          <p:cNvPr id="8" name="Text Box 9"/>
          <p:cNvSpPr txBox="1">
            <a:spLocks noChangeArrowheads="1"/>
          </p:cNvSpPr>
          <p:nvPr/>
        </p:nvSpPr>
        <p:spPr bwMode="auto">
          <a:xfrm>
            <a:off x="5614988" y="4664075"/>
            <a:ext cx="2795587" cy="1314450"/>
          </a:xfrm>
          <a:prstGeom prst="rect">
            <a:avLst/>
          </a:prstGeom>
          <a:noFill/>
          <a:ln w="9525">
            <a:noFill/>
            <a:miter lim="800000"/>
            <a:headEnd/>
            <a:tailEnd/>
          </a:ln>
        </p:spPr>
        <p:txBody>
          <a:bodyPr wrap="none">
            <a:spAutoFit/>
          </a:bodyPr>
          <a:lstStyle/>
          <a:p>
            <a:r>
              <a:rPr lang="es-ES"/>
              <a:t>Tarjeta Telsio S310-BT</a:t>
            </a:r>
          </a:p>
          <a:p>
            <a:r>
              <a:rPr lang="es-ES"/>
              <a:t>Puerto 10G BASE-T</a:t>
            </a:r>
          </a:p>
          <a:p>
            <a:r>
              <a:rPr lang="es-ES"/>
              <a:t>Consumo: 24W</a:t>
            </a:r>
          </a:p>
          <a:p>
            <a:r>
              <a:rPr lang="es-ES"/>
              <a:t>Precio: $1.300</a:t>
            </a:r>
          </a:p>
          <a:p>
            <a:r>
              <a:rPr lang="es-ES"/>
              <a:t>(35% menos que la de fibra) </a:t>
            </a:r>
          </a:p>
        </p:txBody>
      </p:sp>
    </p:spTree>
    <p:extLst>
      <p:ext uri="{BB962C8B-B14F-4D97-AF65-F5344CB8AC3E}">
        <p14:creationId xmlns:p14="http://schemas.microsoft.com/office/powerpoint/2010/main" val="1546457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c65_da"/>
          <p:cNvPicPr>
            <a:picLocks noChangeAspect="1" noChangeArrowheads="1"/>
          </p:cNvPicPr>
          <p:nvPr/>
        </p:nvPicPr>
        <p:blipFill>
          <a:blip r:embed="rId3" cstate="print"/>
          <a:srcRect/>
          <a:stretch>
            <a:fillRect/>
          </a:stretch>
        </p:blipFill>
        <p:spPr bwMode="auto">
          <a:xfrm>
            <a:off x="179388" y="1628775"/>
            <a:ext cx="5761037" cy="2736850"/>
          </a:xfrm>
          <a:prstGeom prst="rect">
            <a:avLst/>
          </a:prstGeom>
          <a:noFill/>
          <a:ln w="9525">
            <a:noFill/>
            <a:miter lim="800000"/>
            <a:headEnd/>
            <a:tailEnd/>
          </a:ln>
        </p:spPr>
      </p:pic>
      <p:sp>
        <p:nvSpPr>
          <p:cNvPr id="4" name="Rectangle 3"/>
          <p:cNvSpPr>
            <a:spLocks noChangeArrowheads="1"/>
          </p:cNvSpPr>
          <p:nvPr/>
        </p:nvSpPr>
        <p:spPr bwMode="auto">
          <a:xfrm>
            <a:off x="287338" y="198438"/>
            <a:ext cx="8532812" cy="927100"/>
          </a:xfrm>
          <a:prstGeom prst="rect">
            <a:avLst/>
          </a:prstGeom>
          <a:noFill/>
          <a:ln w="9525">
            <a:noFill/>
            <a:miter lim="800000"/>
            <a:headEnd/>
            <a:tailEnd/>
          </a:ln>
        </p:spPr>
        <p:txBody>
          <a:bodyPr anchor="ctr"/>
          <a:lstStyle/>
          <a:p>
            <a:pPr algn="ctr"/>
            <a:r>
              <a:rPr lang="es-ES" sz="3600">
                <a:solidFill>
                  <a:schemeClr val="tx2"/>
                </a:solidFill>
                <a:latin typeface="Times New Roman" pitchFamily="18" charset="0"/>
              </a:rPr>
              <a:t>Tarjeta 10 GB Eth. (conmutador Cisco Catalyst 6500)</a:t>
            </a:r>
          </a:p>
        </p:txBody>
      </p:sp>
      <p:sp>
        <p:nvSpPr>
          <p:cNvPr id="5" name="Text Box 4"/>
          <p:cNvSpPr txBox="1">
            <a:spLocks noChangeArrowheads="1"/>
          </p:cNvSpPr>
          <p:nvPr/>
        </p:nvSpPr>
        <p:spPr bwMode="auto">
          <a:xfrm>
            <a:off x="468313" y="5229225"/>
            <a:ext cx="3740150" cy="366713"/>
          </a:xfrm>
          <a:prstGeom prst="rect">
            <a:avLst/>
          </a:prstGeom>
          <a:noFill/>
          <a:ln w="9525">
            <a:noFill/>
            <a:miter lim="800000"/>
            <a:headEnd/>
            <a:tailEnd/>
          </a:ln>
        </p:spPr>
        <p:txBody>
          <a:bodyPr wrap="none">
            <a:spAutoFit/>
          </a:bodyPr>
          <a:lstStyle/>
          <a:p>
            <a:r>
              <a:rPr lang="es-ES" sz="1800">
                <a:latin typeface="Times New Roman" pitchFamily="18" charset="0"/>
              </a:rPr>
              <a:t>Tarjeta: $27.500 (4 interfaces 10 Gb/s)</a:t>
            </a:r>
          </a:p>
        </p:txBody>
      </p:sp>
      <p:sp>
        <p:nvSpPr>
          <p:cNvPr id="6" name="Text Box 5"/>
          <p:cNvSpPr txBox="1">
            <a:spLocks noChangeArrowheads="1"/>
          </p:cNvSpPr>
          <p:nvPr/>
        </p:nvSpPr>
        <p:spPr bwMode="auto">
          <a:xfrm>
            <a:off x="3492500" y="4292600"/>
            <a:ext cx="1352550" cy="366713"/>
          </a:xfrm>
          <a:prstGeom prst="rect">
            <a:avLst/>
          </a:prstGeom>
          <a:noFill/>
          <a:ln w="9525">
            <a:noFill/>
            <a:miter lim="800000"/>
            <a:headEnd/>
            <a:tailEnd/>
          </a:ln>
        </p:spPr>
        <p:txBody>
          <a:bodyPr wrap="none">
            <a:spAutoFit/>
          </a:bodyPr>
          <a:lstStyle/>
          <a:p>
            <a:r>
              <a:rPr lang="es-ES" sz="1800">
                <a:latin typeface="Times New Roman" pitchFamily="18" charset="0"/>
              </a:rPr>
              <a:t>Transceivers</a:t>
            </a:r>
          </a:p>
        </p:txBody>
      </p:sp>
      <p:graphicFrame>
        <p:nvGraphicFramePr>
          <p:cNvPr id="7" name="Group 102"/>
          <p:cNvGraphicFramePr>
            <a:graphicFrameLocks noGrp="1"/>
          </p:cNvGraphicFramePr>
          <p:nvPr/>
        </p:nvGraphicFramePr>
        <p:xfrm>
          <a:off x="5291138" y="4149725"/>
          <a:ext cx="3457575" cy="2011680"/>
        </p:xfrm>
        <a:graphic>
          <a:graphicData uri="http://schemas.openxmlformats.org/drawingml/2006/table">
            <a:tbl>
              <a:tblPr/>
              <a:tblGrid>
                <a:gridCol w="1501775"/>
                <a:gridCol w="958850"/>
                <a:gridCol w="996950"/>
              </a:tblGrid>
              <a:tr h="231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rPr>
                        <a:t>Tipo Transc.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rPr>
                        <a:t>Alcance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rPr>
                        <a:t>Precio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10GBASE-ER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40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$ 12.000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10GBASE-LR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$ 4.000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10GBASE-LX4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300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$ 4.000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10GBASE-SR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26/300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$ 3.000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10GBASE-CX4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15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$ 600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Text Box 28"/>
          <p:cNvSpPr txBox="1">
            <a:spLocks noChangeArrowheads="1"/>
          </p:cNvSpPr>
          <p:nvPr/>
        </p:nvSpPr>
        <p:spPr bwMode="auto">
          <a:xfrm>
            <a:off x="5929313" y="1844675"/>
            <a:ext cx="2819400" cy="641350"/>
          </a:xfrm>
          <a:prstGeom prst="rect">
            <a:avLst/>
          </a:prstGeom>
          <a:noFill/>
          <a:ln w="9525">
            <a:noFill/>
            <a:miter lim="800000"/>
            <a:headEnd/>
            <a:tailEnd/>
          </a:ln>
        </p:spPr>
        <p:txBody>
          <a:bodyPr wrap="none">
            <a:spAutoFit/>
          </a:bodyPr>
          <a:lstStyle/>
          <a:p>
            <a:r>
              <a:rPr lang="es-ES" sz="1800">
                <a:latin typeface="Times New Roman" pitchFamily="18" charset="0"/>
              </a:rPr>
              <a:t>Capacidad tarjeta: 	40 Gb/s</a:t>
            </a:r>
          </a:p>
          <a:p>
            <a:r>
              <a:rPr lang="es-ES" sz="1800">
                <a:latin typeface="Times New Roman" pitchFamily="18" charset="0"/>
              </a:rPr>
              <a:t>		48 Mpps</a:t>
            </a:r>
          </a:p>
        </p:txBody>
      </p:sp>
    </p:spTree>
    <p:extLst>
      <p:ext uri="{BB962C8B-B14F-4D97-AF65-F5344CB8AC3E}">
        <p14:creationId xmlns:p14="http://schemas.microsoft.com/office/powerpoint/2010/main" val="743913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CP_0450"/>
          <p:cNvPicPr>
            <a:picLocks noChangeAspect="1" noChangeArrowheads="1"/>
          </p:cNvPicPr>
          <p:nvPr/>
        </p:nvPicPr>
        <p:blipFill>
          <a:blip r:embed="rId3" cstate="print"/>
          <a:srcRect/>
          <a:stretch>
            <a:fillRect/>
          </a:stretch>
        </p:blipFill>
        <p:spPr bwMode="auto">
          <a:xfrm>
            <a:off x="1071538" y="188913"/>
            <a:ext cx="4294188" cy="6442075"/>
          </a:xfrm>
          <a:prstGeom prst="rect">
            <a:avLst/>
          </a:prstGeom>
          <a:noFill/>
          <a:ln w="9525">
            <a:noFill/>
            <a:miter lim="800000"/>
            <a:headEnd/>
            <a:tailEnd/>
          </a:ln>
        </p:spPr>
      </p:pic>
      <p:sp>
        <p:nvSpPr>
          <p:cNvPr id="4" name="Text Box 3"/>
          <p:cNvSpPr txBox="1">
            <a:spLocks noChangeArrowheads="1"/>
          </p:cNvSpPr>
          <p:nvPr/>
        </p:nvSpPr>
        <p:spPr bwMode="auto">
          <a:xfrm>
            <a:off x="5776793" y="3348041"/>
            <a:ext cx="1303562" cy="584775"/>
          </a:xfrm>
          <a:prstGeom prst="rect">
            <a:avLst/>
          </a:prstGeom>
          <a:noFill/>
          <a:ln w="9525">
            <a:noFill/>
            <a:miter lim="800000"/>
            <a:headEnd/>
            <a:tailEnd/>
          </a:ln>
        </p:spPr>
        <p:txBody>
          <a:bodyPr wrap="none">
            <a:spAutoFit/>
          </a:bodyPr>
          <a:lstStyle/>
          <a:p>
            <a:pPr algn="ctr"/>
            <a:r>
              <a:rPr lang="es-ES" dirty="0" smtClean="0"/>
              <a:t>Una Interfaz</a:t>
            </a:r>
            <a:endParaRPr lang="es-ES" dirty="0"/>
          </a:p>
          <a:p>
            <a:pPr algn="ctr"/>
            <a:r>
              <a:rPr lang="es-ES" dirty="0"/>
              <a:t>10Gb </a:t>
            </a:r>
            <a:r>
              <a:rPr lang="es-ES" dirty="0" err="1"/>
              <a:t>Eth</a:t>
            </a:r>
            <a:r>
              <a:rPr lang="es-ES" dirty="0"/>
              <a:t>.</a:t>
            </a:r>
          </a:p>
        </p:txBody>
      </p:sp>
      <p:sp>
        <p:nvSpPr>
          <p:cNvPr id="5" name="Text Box 4"/>
          <p:cNvSpPr txBox="1">
            <a:spLocks noChangeArrowheads="1"/>
          </p:cNvSpPr>
          <p:nvPr/>
        </p:nvSpPr>
        <p:spPr bwMode="auto">
          <a:xfrm>
            <a:off x="5446711" y="1419215"/>
            <a:ext cx="1360487" cy="581025"/>
          </a:xfrm>
          <a:prstGeom prst="rect">
            <a:avLst/>
          </a:prstGeom>
          <a:noFill/>
          <a:ln w="9525">
            <a:noFill/>
            <a:miter lim="800000"/>
            <a:headEnd/>
            <a:tailEnd/>
          </a:ln>
        </p:spPr>
        <p:txBody>
          <a:bodyPr wrap="none">
            <a:spAutoFit/>
          </a:bodyPr>
          <a:lstStyle/>
          <a:p>
            <a:pPr algn="ctr"/>
            <a:r>
              <a:rPr lang="es-ES" dirty="0"/>
              <a:t>10 Interfaces</a:t>
            </a:r>
          </a:p>
          <a:p>
            <a:pPr algn="ctr"/>
            <a:r>
              <a:rPr lang="es-ES" dirty="0" err="1"/>
              <a:t>Gb</a:t>
            </a:r>
            <a:r>
              <a:rPr lang="es-ES" dirty="0"/>
              <a:t> </a:t>
            </a:r>
            <a:r>
              <a:rPr lang="es-ES" dirty="0" err="1"/>
              <a:t>Eth</a:t>
            </a:r>
            <a:r>
              <a:rPr lang="es-ES" dirty="0"/>
              <a:t>.</a:t>
            </a:r>
          </a:p>
        </p:txBody>
      </p:sp>
      <p:sp>
        <p:nvSpPr>
          <p:cNvPr id="6" name="Text Box 5"/>
          <p:cNvSpPr txBox="1">
            <a:spLocks noChangeArrowheads="1"/>
          </p:cNvSpPr>
          <p:nvPr/>
        </p:nvSpPr>
        <p:spPr bwMode="auto">
          <a:xfrm>
            <a:off x="5440505" y="2560638"/>
            <a:ext cx="2066591" cy="584775"/>
          </a:xfrm>
          <a:prstGeom prst="rect">
            <a:avLst/>
          </a:prstGeom>
          <a:noFill/>
          <a:ln w="9525">
            <a:noFill/>
            <a:miter lim="800000"/>
            <a:headEnd/>
            <a:tailEnd/>
          </a:ln>
        </p:spPr>
        <p:txBody>
          <a:bodyPr wrap="none">
            <a:spAutoFit/>
          </a:bodyPr>
          <a:lstStyle/>
          <a:p>
            <a:pPr algn="ctr"/>
            <a:r>
              <a:rPr lang="es-ES" dirty="0" smtClean="0"/>
              <a:t>Una Interfaz </a:t>
            </a:r>
            <a:r>
              <a:rPr lang="es-ES" dirty="0"/>
              <a:t>SONET</a:t>
            </a:r>
          </a:p>
          <a:p>
            <a:pPr algn="ctr"/>
            <a:r>
              <a:rPr lang="es-ES" dirty="0"/>
              <a:t>STM-16 (2,5 </a:t>
            </a:r>
            <a:r>
              <a:rPr lang="es-ES" dirty="0" err="1"/>
              <a:t>Gb</a:t>
            </a:r>
            <a:r>
              <a:rPr lang="es-ES" dirty="0"/>
              <a:t>/s)</a:t>
            </a:r>
          </a:p>
        </p:txBody>
      </p:sp>
      <p:sp>
        <p:nvSpPr>
          <p:cNvPr id="7" name="Text Box 6"/>
          <p:cNvSpPr txBox="1">
            <a:spLocks noChangeArrowheads="1"/>
          </p:cNvSpPr>
          <p:nvPr/>
        </p:nvSpPr>
        <p:spPr bwMode="auto">
          <a:xfrm>
            <a:off x="5549876" y="4648200"/>
            <a:ext cx="2003425" cy="581025"/>
          </a:xfrm>
          <a:prstGeom prst="rect">
            <a:avLst/>
          </a:prstGeom>
          <a:noFill/>
          <a:ln w="9525">
            <a:noFill/>
            <a:miter lim="800000"/>
            <a:headEnd/>
            <a:tailEnd/>
          </a:ln>
        </p:spPr>
        <p:txBody>
          <a:bodyPr wrap="none">
            <a:spAutoFit/>
          </a:bodyPr>
          <a:lstStyle/>
          <a:p>
            <a:pPr algn="ctr"/>
            <a:r>
              <a:rPr lang="es-ES" dirty="0"/>
              <a:t>4 Interfaces SONET</a:t>
            </a:r>
          </a:p>
          <a:p>
            <a:pPr algn="ctr"/>
            <a:r>
              <a:rPr lang="es-ES" dirty="0"/>
              <a:t>STM-4 (622 Mb/s)</a:t>
            </a:r>
          </a:p>
        </p:txBody>
      </p:sp>
      <p:sp>
        <p:nvSpPr>
          <p:cNvPr id="8" name="Line 7"/>
          <p:cNvSpPr>
            <a:spLocks noChangeShapeType="1"/>
          </p:cNvSpPr>
          <p:nvPr/>
        </p:nvSpPr>
        <p:spPr bwMode="auto">
          <a:xfrm flipH="1" flipV="1">
            <a:off x="2663793" y="3071809"/>
            <a:ext cx="3214709" cy="571503"/>
          </a:xfrm>
          <a:prstGeom prst="line">
            <a:avLst/>
          </a:prstGeom>
          <a:noFill/>
          <a:ln w="25400">
            <a:solidFill>
              <a:srgbClr val="0000FF"/>
            </a:solidFill>
            <a:round/>
            <a:headEnd/>
            <a:tailEnd type="triangle" w="med" len="med"/>
          </a:ln>
        </p:spPr>
        <p:txBody>
          <a:bodyPr/>
          <a:lstStyle/>
          <a:p>
            <a:endParaRPr lang="es-ES"/>
          </a:p>
        </p:txBody>
      </p:sp>
      <p:sp>
        <p:nvSpPr>
          <p:cNvPr id="9" name="Line 8"/>
          <p:cNvSpPr>
            <a:spLocks noChangeShapeType="1"/>
          </p:cNvSpPr>
          <p:nvPr/>
        </p:nvSpPr>
        <p:spPr bwMode="auto">
          <a:xfrm flipH="1">
            <a:off x="4594201" y="2852738"/>
            <a:ext cx="935037" cy="0"/>
          </a:xfrm>
          <a:prstGeom prst="line">
            <a:avLst/>
          </a:prstGeom>
          <a:noFill/>
          <a:ln w="25400">
            <a:solidFill>
              <a:srgbClr val="0000FF"/>
            </a:solidFill>
            <a:round/>
            <a:headEnd/>
            <a:tailEnd type="triangle" w="med" len="med"/>
          </a:ln>
        </p:spPr>
        <p:txBody>
          <a:bodyPr/>
          <a:lstStyle/>
          <a:p>
            <a:endParaRPr lang="es-ES"/>
          </a:p>
        </p:txBody>
      </p:sp>
      <p:sp>
        <p:nvSpPr>
          <p:cNvPr id="10" name="Oval 9"/>
          <p:cNvSpPr>
            <a:spLocks noChangeArrowheads="1"/>
          </p:cNvSpPr>
          <p:nvPr/>
        </p:nvSpPr>
        <p:spPr bwMode="auto">
          <a:xfrm>
            <a:off x="2800326" y="1844675"/>
            <a:ext cx="1008062" cy="2016125"/>
          </a:xfrm>
          <a:prstGeom prst="ellipse">
            <a:avLst/>
          </a:prstGeom>
          <a:noFill/>
          <a:ln w="28575">
            <a:solidFill>
              <a:srgbClr val="FF0000"/>
            </a:solidFill>
            <a:round/>
            <a:headEnd/>
            <a:tailEnd/>
          </a:ln>
        </p:spPr>
        <p:txBody>
          <a:bodyPr wrap="none" anchor="ctr"/>
          <a:lstStyle/>
          <a:p>
            <a:endParaRPr lang="es-ES"/>
          </a:p>
        </p:txBody>
      </p:sp>
      <p:sp>
        <p:nvSpPr>
          <p:cNvPr id="11" name="Line 10"/>
          <p:cNvSpPr>
            <a:spLocks noChangeShapeType="1"/>
          </p:cNvSpPr>
          <p:nvPr/>
        </p:nvSpPr>
        <p:spPr bwMode="auto">
          <a:xfrm flipH="1">
            <a:off x="3663926" y="1714488"/>
            <a:ext cx="1857388" cy="273062"/>
          </a:xfrm>
          <a:prstGeom prst="line">
            <a:avLst/>
          </a:prstGeom>
          <a:noFill/>
          <a:ln w="25400">
            <a:solidFill>
              <a:srgbClr val="0000FF"/>
            </a:solidFill>
            <a:round/>
            <a:headEnd/>
            <a:tailEnd type="triangle" w="med" len="med"/>
          </a:ln>
        </p:spPr>
        <p:txBody>
          <a:bodyPr/>
          <a:lstStyle/>
          <a:p>
            <a:endParaRPr lang="es-ES"/>
          </a:p>
        </p:txBody>
      </p:sp>
      <p:sp>
        <p:nvSpPr>
          <p:cNvPr id="12" name="Oval 11"/>
          <p:cNvSpPr>
            <a:spLocks noChangeArrowheads="1"/>
          </p:cNvSpPr>
          <p:nvPr/>
        </p:nvSpPr>
        <p:spPr bwMode="auto">
          <a:xfrm>
            <a:off x="3592488" y="3933825"/>
            <a:ext cx="1008063" cy="2016125"/>
          </a:xfrm>
          <a:prstGeom prst="ellipse">
            <a:avLst/>
          </a:prstGeom>
          <a:noFill/>
          <a:ln w="25400">
            <a:solidFill>
              <a:srgbClr val="FF0000"/>
            </a:solidFill>
            <a:round/>
            <a:headEnd/>
            <a:tailEnd/>
          </a:ln>
        </p:spPr>
        <p:txBody>
          <a:bodyPr wrap="none" anchor="ctr"/>
          <a:lstStyle/>
          <a:p>
            <a:endParaRPr lang="es-ES"/>
          </a:p>
        </p:txBody>
      </p:sp>
      <p:sp>
        <p:nvSpPr>
          <p:cNvPr id="13" name="Line 12"/>
          <p:cNvSpPr>
            <a:spLocks noChangeShapeType="1"/>
          </p:cNvSpPr>
          <p:nvPr/>
        </p:nvSpPr>
        <p:spPr bwMode="auto">
          <a:xfrm flipH="1">
            <a:off x="4673576" y="4941888"/>
            <a:ext cx="935037" cy="0"/>
          </a:xfrm>
          <a:prstGeom prst="line">
            <a:avLst/>
          </a:prstGeom>
          <a:noFill/>
          <a:ln w="25400">
            <a:solidFill>
              <a:srgbClr val="0000FF"/>
            </a:solidFill>
            <a:round/>
            <a:headEnd/>
            <a:tailEnd type="triangle" w="med" len="med"/>
          </a:ln>
        </p:spPr>
        <p:txBody>
          <a:bodyPr/>
          <a:lstStyle/>
          <a:p>
            <a:endParaRPr lang="es-ES"/>
          </a:p>
        </p:txBody>
      </p:sp>
      <p:sp>
        <p:nvSpPr>
          <p:cNvPr id="14" name="Oval 9"/>
          <p:cNvSpPr>
            <a:spLocks noChangeArrowheads="1"/>
          </p:cNvSpPr>
          <p:nvPr/>
        </p:nvSpPr>
        <p:spPr bwMode="auto">
          <a:xfrm>
            <a:off x="3714744" y="1857364"/>
            <a:ext cx="793748" cy="1785950"/>
          </a:xfrm>
          <a:prstGeom prst="ellipse">
            <a:avLst/>
          </a:prstGeom>
          <a:noFill/>
          <a:ln w="28575">
            <a:solidFill>
              <a:srgbClr val="FF0000"/>
            </a:solidFill>
            <a:round/>
            <a:headEnd/>
            <a:tailEnd/>
          </a:ln>
        </p:spPr>
        <p:txBody>
          <a:bodyPr wrap="none" anchor="ctr"/>
          <a:lstStyle/>
          <a:p>
            <a:endParaRPr lang="es-ES"/>
          </a:p>
        </p:txBody>
      </p:sp>
      <p:sp>
        <p:nvSpPr>
          <p:cNvPr id="15" name="Oval 9"/>
          <p:cNvSpPr>
            <a:spLocks noChangeArrowheads="1"/>
          </p:cNvSpPr>
          <p:nvPr/>
        </p:nvSpPr>
        <p:spPr bwMode="auto">
          <a:xfrm>
            <a:off x="2051050" y="1785926"/>
            <a:ext cx="877876" cy="1785950"/>
          </a:xfrm>
          <a:prstGeom prst="ellipse">
            <a:avLst/>
          </a:prstGeom>
          <a:noFill/>
          <a:ln w="28575">
            <a:solidFill>
              <a:srgbClr val="FF0000"/>
            </a:solidFill>
            <a:round/>
            <a:headEnd/>
            <a:tailEnd/>
          </a:ln>
        </p:spPr>
        <p:txBody>
          <a:bodyPr wrap="none" anchor="ctr"/>
          <a:lstStyle/>
          <a:p>
            <a:endParaRPr lang="es-ES"/>
          </a:p>
        </p:txBody>
      </p:sp>
      <p:sp>
        <p:nvSpPr>
          <p:cNvPr id="16" name="Text Box 4"/>
          <p:cNvSpPr txBox="1">
            <a:spLocks noChangeArrowheads="1"/>
          </p:cNvSpPr>
          <p:nvPr/>
        </p:nvSpPr>
        <p:spPr bwMode="auto">
          <a:xfrm>
            <a:off x="5594387" y="285728"/>
            <a:ext cx="3335331" cy="954107"/>
          </a:xfrm>
          <a:prstGeom prst="rect">
            <a:avLst/>
          </a:prstGeom>
          <a:noFill/>
          <a:ln w="9525">
            <a:noFill/>
            <a:miter lim="800000"/>
            <a:headEnd/>
            <a:tailEnd/>
          </a:ln>
        </p:spPr>
        <p:txBody>
          <a:bodyPr wrap="square">
            <a:spAutoFit/>
          </a:bodyPr>
          <a:lstStyle/>
          <a:p>
            <a:pPr algn="ctr"/>
            <a:r>
              <a:rPr lang="es-ES" sz="2800" dirty="0" err="1" smtClean="0"/>
              <a:t>Router</a:t>
            </a:r>
            <a:r>
              <a:rPr lang="es-ES" sz="2800" dirty="0" smtClean="0"/>
              <a:t> principal de RedIRIS en la C.V.</a:t>
            </a:r>
            <a:endParaRPr lang="es-ES" sz="2800" dirty="0"/>
          </a:p>
        </p:txBody>
      </p:sp>
      <p:sp>
        <p:nvSpPr>
          <p:cNvPr id="17" name="Text Box 6"/>
          <p:cNvSpPr txBox="1">
            <a:spLocks noChangeArrowheads="1"/>
          </p:cNvSpPr>
          <p:nvPr/>
        </p:nvSpPr>
        <p:spPr bwMode="auto">
          <a:xfrm>
            <a:off x="5840289" y="5562619"/>
            <a:ext cx="2589363" cy="400110"/>
          </a:xfrm>
          <a:prstGeom prst="rect">
            <a:avLst/>
          </a:prstGeom>
          <a:noFill/>
          <a:ln w="9525">
            <a:noFill/>
            <a:miter lim="800000"/>
            <a:headEnd/>
            <a:tailEnd/>
          </a:ln>
        </p:spPr>
        <p:txBody>
          <a:bodyPr wrap="none">
            <a:spAutoFit/>
          </a:bodyPr>
          <a:lstStyle/>
          <a:p>
            <a:pPr algn="ctr"/>
            <a:r>
              <a:rPr lang="es-ES" sz="2000" dirty="0" smtClean="0"/>
              <a:t>Modelo Juniper T320</a:t>
            </a:r>
            <a:endParaRPr lang="es-ES" sz="2000" dirty="0"/>
          </a:p>
        </p:txBody>
      </p:sp>
    </p:spTree>
    <p:extLst>
      <p:ext uri="{BB962C8B-B14F-4D97-AF65-F5344CB8AC3E}">
        <p14:creationId xmlns:p14="http://schemas.microsoft.com/office/powerpoint/2010/main" val="3874414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kern="0" smtClean="0"/>
              <a:t>40/100 Gb Ethernet</a:t>
            </a:r>
          </a:p>
        </p:txBody>
      </p:sp>
      <p:sp>
        <p:nvSpPr>
          <p:cNvPr id="4" name="Rectangle 3"/>
          <p:cNvSpPr txBox="1">
            <a:spLocks noChangeArrowheads="1"/>
          </p:cNvSpPr>
          <p:nvPr/>
        </p:nvSpPr>
        <p:spPr>
          <a:xfrm>
            <a:off x="685800" y="1700808"/>
            <a:ext cx="7772400" cy="58370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s-ES" sz="2800" kern="0" smtClean="0"/>
              <a:t>Aprobado en junio de 2010 (IEEE 802.3ba)</a:t>
            </a:r>
            <a:endParaRPr lang="es-ES" sz="2800" kern="0" dirty="0" smtClean="0"/>
          </a:p>
        </p:txBody>
      </p:sp>
      <p:graphicFrame>
        <p:nvGraphicFramePr>
          <p:cNvPr id="5" name="1 Tabla"/>
          <p:cNvGraphicFramePr>
            <a:graphicFrameLocks noGrp="1"/>
          </p:cNvGraphicFramePr>
          <p:nvPr>
            <p:extLst>
              <p:ext uri="{D42A27DB-BD31-4B8C-83A1-F6EECF244321}">
                <p14:modId xmlns:p14="http://schemas.microsoft.com/office/powerpoint/2010/main" val="1645999931"/>
              </p:ext>
            </p:extLst>
          </p:nvPr>
        </p:nvGraphicFramePr>
        <p:xfrm>
          <a:off x="755576" y="2705328"/>
          <a:ext cx="7857809" cy="2773680"/>
        </p:xfrm>
        <a:graphic>
          <a:graphicData uri="http://schemas.openxmlformats.org/drawingml/2006/table">
            <a:tbl>
              <a:tblPr firstRow="1" bandRow="1">
                <a:tableStyleId>{5C22544A-7EE6-4342-B048-85BDC9FD1C3A}</a:tableStyleId>
              </a:tblPr>
              <a:tblGrid>
                <a:gridCol w="2556193"/>
                <a:gridCol w="1260793"/>
                <a:gridCol w="1900555"/>
                <a:gridCol w="2140268"/>
              </a:tblGrid>
              <a:tr h="370840">
                <a:tc>
                  <a:txBody>
                    <a:bodyPr/>
                    <a:lstStyle/>
                    <a:p>
                      <a:r>
                        <a:rPr lang="es-ES" sz="2000" dirty="0" smtClean="0"/>
                        <a:t>Tipo</a:t>
                      </a:r>
                      <a:r>
                        <a:rPr lang="es-ES" sz="2000" baseline="0" dirty="0" smtClean="0"/>
                        <a:t> cable</a:t>
                      </a:r>
                      <a:endParaRPr lang="es-ES" sz="2000" dirty="0"/>
                    </a:p>
                  </a:txBody>
                  <a:tcPr/>
                </a:tc>
                <a:tc>
                  <a:txBody>
                    <a:bodyPr/>
                    <a:lstStyle/>
                    <a:p>
                      <a:r>
                        <a:rPr lang="es-ES" sz="2000" dirty="0" smtClean="0"/>
                        <a:t>Distancia</a:t>
                      </a:r>
                      <a:endParaRPr lang="es-ES" sz="2000" dirty="0"/>
                    </a:p>
                  </a:txBody>
                  <a:tcPr/>
                </a:tc>
                <a:tc>
                  <a:txBody>
                    <a:bodyPr/>
                    <a:lstStyle/>
                    <a:p>
                      <a:r>
                        <a:rPr lang="es-ES" sz="2000" dirty="0" smtClean="0"/>
                        <a:t>40 Gb </a:t>
                      </a:r>
                      <a:r>
                        <a:rPr lang="es-ES" sz="2000" dirty="0" err="1" smtClean="0"/>
                        <a:t>Eth</a:t>
                      </a:r>
                      <a:endParaRPr lang="es-ES" sz="2000" dirty="0"/>
                    </a:p>
                  </a:txBody>
                  <a:tcPr/>
                </a:tc>
                <a:tc>
                  <a:txBody>
                    <a:bodyPr/>
                    <a:lstStyle/>
                    <a:p>
                      <a:r>
                        <a:rPr lang="es-ES" sz="2000" dirty="0" smtClean="0"/>
                        <a:t>100 Gb </a:t>
                      </a:r>
                      <a:r>
                        <a:rPr lang="es-ES" sz="2000" dirty="0" err="1" smtClean="0"/>
                        <a:t>Eth</a:t>
                      </a:r>
                      <a:endParaRPr lang="es-ES" sz="2000" dirty="0"/>
                    </a:p>
                  </a:txBody>
                  <a:tcPr/>
                </a:tc>
              </a:tr>
              <a:tr h="370840">
                <a:tc>
                  <a:txBody>
                    <a:bodyPr/>
                    <a:lstStyle/>
                    <a:p>
                      <a:r>
                        <a:rPr lang="es-ES" sz="2000" dirty="0" err="1" smtClean="0"/>
                        <a:t>Backplane</a:t>
                      </a:r>
                      <a:endParaRPr lang="es-ES" sz="2000" dirty="0"/>
                    </a:p>
                  </a:txBody>
                  <a:tcPr/>
                </a:tc>
                <a:tc>
                  <a:txBody>
                    <a:bodyPr/>
                    <a:lstStyle/>
                    <a:p>
                      <a:r>
                        <a:rPr lang="es-ES" sz="2000" dirty="0" smtClean="0"/>
                        <a:t>1 m</a:t>
                      </a:r>
                      <a:endParaRPr lang="es-ES" sz="2000" dirty="0"/>
                    </a:p>
                  </a:txBody>
                  <a:tcPr/>
                </a:tc>
                <a:tc>
                  <a:txBody>
                    <a:bodyPr/>
                    <a:lstStyle/>
                    <a:p>
                      <a:r>
                        <a:rPr lang="es-ES" sz="2000" dirty="0" smtClean="0"/>
                        <a:t>40GBASE-KR4</a:t>
                      </a:r>
                      <a:endParaRPr lang="es-ES" sz="2000" dirty="0"/>
                    </a:p>
                  </a:txBody>
                  <a:tcPr/>
                </a:tc>
                <a:tc>
                  <a:txBody>
                    <a:bodyPr/>
                    <a:lstStyle/>
                    <a:p>
                      <a:endParaRPr lang="es-ES" sz="2000"/>
                    </a:p>
                  </a:txBody>
                  <a:tcPr/>
                </a:tc>
              </a:tr>
              <a:tr h="370840">
                <a:tc>
                  <a:txBody>
                    <a:bodyPr/>
                    <a:lstStyle/>
                    <a:p>
                      <a:r>
                        <a:rPr lang="es-ES" sz="2000" dirty="0" smtClean="0"/>
                        <a:t>Coaxial</a:t>
                      </a:r>
                      <a:endParaRPr lang="es-ES" sz="2000" dirty="0"/>
                    </a:p>
                  </a:txBody>
                  <a:tcPr/>
                </a:tc>
                <a:tc>
                  <a:txBody>
                    <a:bodyPr/>
                    <a:lstStyle/>
                    <a:p>
                      <a:r>
                        <a:rPr lang="es-ES" sz="2000" dirty="0" smtClean="0"/>
                        <a:t>10 m</a:t>
                      </a:r>
                      <a:endParaRPr lang="es-ES" sz="2000" dirty="0"/>
                    </a:p>
                  </a:txBody>
                  <a:tcPr/>
                </a:tc>
                <a:tc>
                  <a:txBody>
                    <a:bodyPr/>
                    <a:lstStyle/>
                    <a:p>
                      <a:r>
                        <a:rPr lang="es-ES" sz="2000" dirty="0" smtClean="0"/>
                        <a:t>40GBASE-CR4</a:t>
                      </a:r>
                      <a:endParaRPr lang="es-ES" sz="2000" dirty="0"/>
                    </a:p>
                  </a:txBody>
                  <a:tcPr/>
                </a:tc>
                <a:tc>
                  <a:txBody>
                    <a:bodyPr/>
                    <a:lstStyle/>
                    <a:p>
                      <a:r>
                        <a:rPr lang="es-ES" sz="2000" dirty="0" smtClean="0"/>
                        <a:t>100GBASE-CR10</a:t>
                      </a:r>
                      <a:endParaRPr lang="es-ES" sz="2000" dirty="0"/>
                    </a:p>
                  </a:txBody>
                  <a:tcPr/>
                </a:tc>
              </a:tr>
              <a:tr h="370840">
                <a:tc>
                  <a:txBody>
                    <a:bodyPr/>
                    <a:lstStyle/>
                    <a:p>
                      <a:r>
                        <a:rPr lang="es-ES" sz="2000" dirty="0" smtClean="0"/>
                        <a:t>Fibra </a:t>
                      </a:r>
                      <a:r>
                        <a:rPr lang="es-ES" sz="2000" dirty="0" err="1" smtClean="0"/>
                        <a:t>multimodo</a:t>
                      </a:r>
                      <a:r>
                        <a:rPr lang="es-ES" sz="2000" dirty="0" smtClean="0"/>
                        <a:t> OM3</a:t>
                      </a:r>
                      <a:endParaRPr lang="es-ES" sz="2000" dirty="0"/>
                    </a:p>
                  </a:txBody>
                  <a:tcPr/>
                </a:tc>
                <a:tc>
                  <a:txBody>
                    <a:bodyPr/>
                    <a:lstStyle/>
                    <a:p>
                      <a:r>
                        <a:rPr lang="es-ES" sz="2000" dirty="0" smtClean="0"/>
                        <a:t>100 m</a:t>
                      </a:r>
                      <a:endParaRPr lang="es-ES" sz="2000" dirty="0"/>
                    </a:p>
                  </a:txBody>
                  <a:tcPr/>
                </a:tc>
                <a:tc>
                  <a:txBody>
                    <a:bodyPr/>
                    <a:lstStyle/>
                    <a:p>
                      <a:r>
                        <a:rPr lang="es-ES" sz="2000" dirty="0" smtClean="0"/>
                        <a:t>40GBASE-SR4</a:t>
                      </a:r>
                      <a:endParaRPr lang="es-ES" sz="2000" dirty="0"/>
                    </a:p>
                  </a:txBody>
                  <a:tcPr/>
                </a:tc>
                <a:tc>
                  <a:txBody>
                    <a:bodyPr/>
                    <a:lstStyle/>
                    <a:p>
                      <a:r>
                        <a:rPr lang="es-ES" sz="2000" dirty="0" smtClean="0"/>
                        <a:t>100GBASE-SR10</a:t>
                      </a:r>
                      <a:endParaRPr lang="es-ES" sz="2000" dirty="0"/>
                    </a:p>
                  </a:txBody>
                  <a:tcPr/>
                </a:tc>
              </a:tr>
              <a:tr h="370840">
                <a:tc>
                  <a:txBody>
                    <a:bodyPr/>
                    <a:lstStyle/>
                    <a:p>
                      <a:r>
                        <a:rPr lang="es-ES" sz="2000" dirty="0" smtClean="0"/>
                        <a:t>Fibra </a:t>
                      </a:r>
                      <a:r>
                        <a:rPr lang="es-ES" sz="2000" dirty="0" err="1" smtClean="0"/>
                        <a:t>multimodo</a:t>
                      </a:r>
                      <a:r>
                        <a:rPr lang="es-ES" sz="2000" dirty="0" smtClean="0"/>
                        <a:t> OM4</a:t>
                      </a:r>
                      <a:endParaRPr lang="es-ES" sz="2000" dirty="0"/>
                    </a:p>
                  </a:txBody>
                  <a:tcPr/>
                </a:tc>
                <a:tc>
                  <a:txBody>
                    <a:bodyPr/>
                    <a:lstStyle/>
                    <a:p>
                      <a:r>
                        <a:rPr lang="es-ES" sz="2000" dirty="0" smtClean="0"/>
                        <a:t>125 m</a:t>
                      </a:r>
                      <a:endParaRPr lang="es-ES" sz="2000" dirty="0"/>
                    </a:p>
                  </a:txBody>
                  <a:tcPr/>
                </a:tc>
                <a:tc>
                  <a:txBody>
                    <a:bodyPr/>
                    <a:lstStyle/>
                    <a:p>
                      <a:r>
                        <a:rPr lang="es-ES" sz="2000" dirty="0" smtClean="0"/>
                        <a:t>40GBASE-SR4</a:t>
                      </a:r>
                      <a:endParaRPr lang="es-ES" sz="2000" dirty="0"/>
                    </a:p>
                  </a:txBody>
                  <a:tcPr/>
                </a:tc>
                <a:tc>
                  <a:txBody>
                    <a:bodyPr/>
                    <a:lstStyle/>
                    <a:p>
                      <a:r>
                        <a:rPr lang="es-ES" sz="2000" dirty="0" smtClean="0"/>
                        <a:t>100GBASE-SR10</a:t>
                      </a:r>
                      <a:endParaRPr lang="es-ES" sz="2000" dirty="0"/>
                    </a:p>
                  </a:txBody>
                  <a:tcPr/>
                </a:tc>
              </a:tr>
              <a:tr h="370840">
                <a:tc>
                  <a:txBody>
                    <a:bodyPr/>
                    <a:lstStyle/>
                    <a:p>
                      <a:r>
                        <a:rPr lang="es-ES" sz="2000" dirty="0" smtClean="0"/>
                        <a:t>Fibra </a:t>
                      </a:r>
                      <a:r>
                        <a:rPr lang="es-ES" sz="2000" dirty="0" err="1" smtClean="0"/>
                        <a:t>monomodo</a:t>
                      </a:r>
                      <a:endParaRPr lang="es-ES" sz="2000" dirty="0"/>
                    </a:p>
                  </a:txBody>
                  <a:tcPr/>
                </a:tc>
                <a:tc>
                  <a:txBody>
                    <a:bodyPr/>
                    <a:lstStyle/>
                    <a:p>
                      <a:r>
                        <a:rPr lang="es-ES" sz="2000" dirty="0" smtClean="0"/>
                        <a:t>10</a:t>
                      </a:r>
                      <a:r>
                        <a:rPr lang="es-ES" sz="2000" baseline="0" dirty="0" smtClean="0"/>
                        <a:t> km</a:t>
                      </a:r>
                      <a:endParaRPr lang="es-ES" sz="2000" dirty="0"/>
                    </a:p>
                  </a:txBody>
                  <a:tcPr/>
                </a:tc>
                <a:tc>
                  <a:txBody>
                    <a:bodyPr/>
                    <a:lstStyle/>
                    <a:p>
                      <a:r>
                        <a:rPr lang="es-ES" sz="2000" dirty="0" smtClean="0"/>
                        <a:t>40GBASE-LR4</a:t>
                      </a:r>
                      <a:endParaRPr lang="es-ES" sz="2000" dirty="0"/>
                    </a:p>
                  </a:txBody>
                  <a:tcPr/>
                </a:tc>
                <a:tc>
                  <a:txBody>
                    <a:bodyPr/>
                    <a:lstStyle/>
                    <a:p>
                      <a:r>
                        <a:rPr lang="es-ES" sz="2000" dirty="0" smtClean="0"/>
                        <a:t>100GBASE-LR4</a:t>
                      </a:r>
                      <a:endParaRPr lang="es-ES" sz="2000" dirty="0"/>
                    </a:p>
                  </a:txBody>
                  <a:tcPr/>
                </a:tc>
              </a:tr>
              <a:tr h="370840">
                <a:tc>
                  <a:txBody>
                    <a:bodyPr/>
                    <a:lstStyle/>
                    <a:p>
                      <a:r>
                        <a:rPr lang="es-ES" sz="2000" dirty="0" smtClean="0"/>
                        <a:t>Fibra </a:t>
                      </a:r>
                      <a:r>
                        <a:rPr lang="es-ES" sz="2000" dirty="0" err="1" smtClean="0"/>
                        <a:t>monomodo</a:t>
                      </a:r>
                      <a:endParaRPr lang="es-ES" sz="2000" dirty="0"/>
                    </a:p>
                  </a:txBody>
                  <a:tcPr/>
                </a:tc>
                <a:tc>
                  <a:txBody>
                    <a:bodyPr/>
                    <a:lstStyle/>
                    <a:p>
                      <a:r>
                        <a:rPr lang="es-ES" sz="2000" dirty="0" smtClean="0"/>
                        <a:t>40</a:t>
                      </a:r>
                      <a:r>
                        <a:rPr lang="es-ES" sz="2000" baseline="0" dirty="0" smtClean="0"/>
                        <a:t> km</a:t>
                      </a:r>
                      <a:endParaRPr lang="es-E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000" dirty="0" smtClean="0"/>
                    </a:p>
                  </a:txBody>
                  <a:tcPr/>
                </a:tc>
                <a:tc>
                  <a:txBody>
                    <a:bodyPr/>
                    <a:lstStyle/>
                    <a:p>
                      <a:r>
                        <a:rPr lang="es-ES" sz="2000" dirty="0" smtClean="0"/>
                        <a:t>100GBASE-ER4</a:t>
                      </a:r>
                      <a:endParaRPr lang="es-ES" sz="2000" dirty="0"/>
                    </a:p>
                  </a:txBody>
                  <a:tcPr/>
                </a:tc>
              </a:tr>
            </a:tbl>
          </a:graphicData>
        </a:graphic>
      </p:graphicFrame>
    </p:spTree>
    <p:extLst>
      <p:ext uri="{BB962C8B-B14F-4D97-AF65-F5344CB8AC3E}">
        <p14:creationId xmlns:p14="http://schemas.microsoft.com/office/powerpoint/2010/main" val="1226931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7318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sz="4000" kern="0" smtClean="0"/>
              <a:t>Conmutadores nivel 2 y nivel 3</a:t>
            </a:r>
          </a:p>
        </p:txBody>
      </p:sp>
      <p:sp>
        <p:nvSpPr>
          <p:cNvPr id="4" name="Rectangle 3"/>
          <p:cNvSpPr txBox="1">
            <a:spLocks noChangeArrowheads="1"/>
          </p:cNvSpPr>
          <p:nvPr/>
        </p:nvSpPr>
        <p:spPr>
          <a:xfrm>
            <a:off x="685800" y="1557338"/>
            <a:ext cx="7772400" cy="45386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s-ES" sz="2400" kern="0" smtClean="0"/>
              <a:t>En 1991 se inventaron los conmutadores LAN</a:t>
            </a:r>
          </a:p>
          <a:p>
            <a:pPr eaLnBrk="1" hangingPunct="1">
              <a:lnSpc>
                <a:spcPct val="80000"/>
              </a:lnSpc>
            </a:pPr>
            <a:r>
              <a:rPr lang="es-ES" sz="2400" kern="0" smtClean="0"/>
              <a:t>A mediados de los 90, con la proliferación de las VLANs, surgió la necesidad de enrutar en la LAN entre interfaces de alta velocidad</a:t>
            </a:r>
          </a:p>
          <a:p>
            <a:pPr eaLnBrk="1" hangingPunct="1">
              <a:lnSpc>
                <a:spcPct val="80000"/>
              </a:lnSpc>
            </a:pPr>
            <a:r>
              <a:rPr lang="es-ES" sz="2400" kern="0" smtClean="0"/>
              <a:t>Los fabricantes desarrollaron ASICs capaces de conmutar a nivel 3 (enrutar) para el protocolo IP. Surgieron los conmutadores de nivel 3, que son a los routers lo que los conmutadores LAN son a los puentes transparentes.</a:t>
            </a:r>
          </a:p>
          <a:p>
            <a:pPr eaLnBrk="1" hangingPunct="1">
              <a:lnSpc>
                <a:spcPct val="80000"/>
              </a:lnSpc>
            </a:pPr>
            <a:r>
              <a:rPr lang="es-ES" sz="2400" kern="0" smtClean="0"/>
              <a:t>Los conmutadores de nivel 3 pueden funcionar a nivel 2 igualmente, según la configuración que tengan</a:t>
            </a:r>
          </a:p>
          <a:p>
            <a:pPr eaLnBrk="1" hangingPunct="1">
              <a:lnSpc>
                <a:spcPct val="80000"/>
              </a:lnSpc>
            </a:pPr>
            <a:r>
              <a:rPr lang="es-ES" sz="2400" kern="0" smtClean="0"/>
              <a:t>Los routers tradicionales siguen siendo útiles cuando</a:t>
            </a:r>
          </a:p>
          <a:p>
            <a:pPr lvl="1" eaLnBrk="1" hangingPunct="1">
              <a:lnSpc>
                <a:spcPct val="80000"/>
              </a:lnSpc>
            </a:pPr>
            <a:r>
              <a:rPr lang="es-ES" sz="2000" kern="0" smtClean="0"/>
              <a:t>Se necesitan interfaces WAN</a:t>
            </a:r>
          </a:p>
          <a:p>
            <a:pPr lvl="1" eaLnBrk="1" hangingPunct="1">
              <a:lnSpc>
                <a:spcPct val="80000"/>
              </a:lnSpc>
            </a:pPr>
            <a:r>
              <a:rPr lang="es-ES" sz="2000" kern="0" smtClean="0"/>
              <a:t>Se quiere soporte multiprotocolo (enrutar otros protocolos distintos de IP)</a:t>
            </a:r>
            <a:endParaRPr lang="es-ES" sz="2000" kern="0" dirty="0" smtClean="0"/>
          </a:p>
        </p:txBody>
      </p:sp>
    </p:spTree>
    <p:extLst>
      <p:ext uri="{BB962C8B-B14F-4D97-AF65-F5344CB8AC3E}">
        <p14:creationId xmlns:p14="http://schemas.microsoft.com/office/powerpoint/2010/main" val="2876729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DCP_0058"/>
          <p:cNvPicPr>
            <a:picLocks noChangeAspect="1" noChangeArrowheads="1"/>
          </p:cNvPicPr>
          <p:nvPr/>
        </p:nvPicPr>
        <p:blipFill>
          <a:blip r:embed="rId3" cstate="print"/>
          <a:srcRect t="13834" b="16350"/>
          <a:stretch>
            <a:fillRect/>
          </a:stretch>
        </p:blipFill>
        <p:spPr bwMode="auto">
          <a:xfrm>
            <a:off x="3779838" y="1125538"/>
            <a:ext cx="5143500" cy="5391150"/>
          </a:xfrm>
          <a:prstGeom prst="rect">
            <a:avLst/>
          </a:prstGeom>
          <a:noFill/>
          <a:ln w="9525">
            <a:noFill/>
            <a:miter lim="800000"/>
            <a:headEnd/>
            <a:tailEnd/>
          </a:ln>
        </p:spPr>
      </p:pic>
      <p:sp>
        <p:nvSpPr>
          <p:cNvPr id="4" name="Text Box 6"/>
          <p:cNvSpPr txBox="1">
            <a:spLocks noChangeArrowheads="1"/>
          </p:cNvSpPr>
          <p:nvPr/>
        </p:nvSpPr>
        <p:spPr bwMode="auto">
          <a:xfrm>
            <a:off x="1068388" y="2332038"/>
            <a:ext cx="2351087" cy="304800"/>
          </a:xfrm>
          <a:prstGeom prst="rect">
            <a:avLst/>
          </a:prstGeom>
          <a:noFill/>
          <a:ln w="9525">
            <a:noFill/>
            <a:miter lim="800000"/>
            <a:headEnd/>
            <a:tailEnd/>
          </a:ln>
        </p:spPr>
        <p:txBody>
          <a:bodyPr wrap="none">
            <a:spAutoFit/>
          </a:bodyPr>
          <a:lstStyle/>
          <a:p>
            <a:r>
              <a:rPr lang="es-ES" sz="1400" b="1">
                <a:latin typeface="Tahoma" charset="0"/>
              </a:rPr>
              <a:t>Interfaces 10 Gb/s fibra</a:t>
            </a:r>
          </a:p>
        </p:txBody>
      </p:sp>
      <p:sp>
        <p:nvSpPr>
          <p:cNvPr id="5" name="Text Box 8"/>
          <p:cNvSpPr txBox="1">
            <a:spLocks noChangeArrowheads="1"/>
          </p:cNvSpPr>
          <p:nvPr/>
        </p:nvSpPr>
        <p:spPr bwMode="auto">
          <a:xfrm>
            <a:off x="1181100" y="1341438"/>
            <a:ext cx="2238375" cy="304800"/>
          </a:xfrm>
          <a:prstGeom prst="rect">
            <a:avLst/>
          </a:prstGeom>
          <a:noFill/>
          <a:ln w="9525">
            <a:noFill/>
            <a:miter lim="800000"/>
            <a:headEnd/>
            <a:tailEnd/>
          </a:ln>
        </p:spPr>
        <p:txBody>
          <a:bodyPr wrap="none">
            <a:spAutoFit/>
          </a:bodyPr>
          <a:lstStyle/>
          <a:p>
            <a:r>
              <a:rPr lang="es-ES" sz="1400" b="1">
                <a:latin typeface="Tahoma" charset="0"/>
              </a:rPr>
              <a:t>Interfaces 1 Gb/s fibra</a:t>
            </a:r>
          </a:p>
        </p:txBody>
      </p:sp>
      <p:sp>
        <p:nvSpPr>
          <p:cNvPr id="6" name="Line 9"/>
          <p:cNvSpPr>
            <a:spLocks noChangeShapeType="1"/>
          </p:cNvSpPr>
          <p:nvPr/>
        </p:nvSpPr>
        <p:spPr bwMode="auto">
          <a:xfrm flipV="1">
            <a:off x="3492500" y="2341563"/>
            <a:ext cx="2232025" cy="71437"/>
          </a:xfrm>
          <a:prstGeom prst="line">
            <a:avLst/>
          </a:prstGeom>
          <a:noFill/>
          <a:ln w="19050">
            <a:solidFill>
              <a:srgbClr val="00FF00"/>
            </a:solidFill>
            <a:round/>
            <a:headEnd/>
            <a:tailEnd type="triangle" w="med" len="med"/>
          </a:ln>
        </p:spPr>
        <p:txBody>
          <a:bodyPr/>
          <a:lstStyle/>
          <a:p>
            <a:endParaRPr lang="es-ES"/>
          </a:p>
        </p:txBody>
      </p:sp>
      <p:sp>
        <p:nvSpPr>
          <p:cNvPr id="7" name="Line 10"/>
          <p:cNvSpPr>
            <a:spLocks noChangeShapeType="1"/>
          </p:cNvSpPr>
          <p:nvPr/>
        </p:nvSpPr>
        <p:spPr bwMode="auto">
          <a:xfrm>
            <a:off x="3492500" y="1495425"/>
            <a:ext cx="2160588" cy="0"/>
          </a:xfrm>
          <a:prstGeom prst="line">
            <a:avLst/>
          </a:prstGeom>
          <a:noFill/>
          <a:ln w="19050">
            <a:solidFill>
              <a:srgbClr val="00FF00"/>
            </a:solidFill>
            <a:round/>
            <a:headEnd/>
            <a:tailEnd type="triangle" w="med" len="med"/>
          </a:ln>
        </p:spPr>
        <p:txBody>
          <a:bodyPr/>
          <a:lstStyle/>
          <a:p>
            <a:endParaRPr lang="es-ES"/>
          </a:p>
        </p:txBody>
      </p:sp>
      <p:sp>
        <p:nvSpPr>
          <p:cNvPr id="8" name="Text Box 11"/>
          <p:cNvSpPr txBox="1">
            <a:spLocks noChangeArrowheads="1"/>
          </p:cNvSpPr>
          <p:nvPr/>
        </p:nvSpPr>
        <p:spPr bwMode="auto">
          <a:xfrm>
            <a:off x="665163" y="2870200"/>
            <a:ext cx="2841625" cy="304800"/>
          </a:xfrm>
          <a:prstGeom prst="rect">
            <a:avLst/>
          </a:prstGeom>
          <a:noFill/>
          <a:ln w="9525">
            <a:noFill/>
            <a:miter lim="800000"/>
            <a:headEnd/>
            <a:tailEnd/>
          </a:ln>
        </p:spPr>
        <p:txBody>
          <a:bodyPr wrap="none">
            <a:spAutoFit/>
          </a:bodyPr>
          <a:lstStyle/>
          <a:p>
            <a:r>
              <a:rPr lang="es-ES" sz="1400" b="1">
                <a:latin typeface="Tahoma" charset="0"/>
              </a:rPr>
              <a:t>Tarjeta supervisora (SUP720)</a:t>
            </a:r>
          </a:p>
        </p:txBody>
      </p:sp>
      <p:sp>
        <p:nvSpPr>
          <p:cNvPr id="9" name="Line 12"/>
          <p:cNvSpPr>
            <a:spLocks noChangeShapeType="1"/>
          </p:cNvSpPr>
          <p:nvPr/>
        </p:nvSpPr>
        <p:spPr bwMode="auto">
          <a:xfrm flipV="1">
            <a:off x="3495675" y="3022600"/>
            <a:ext cx="1509713" cy="1588"/>
          </a:xfrm>
          <a:prstGeom prst="line">
            <a:avLst/>
          </a:prstGeom>
          <a:noFill/>
          <a:ln w="19050">
            <a:solidFill>
              <a:srgbClr val="00FF00"/>
            </a:solidFill>
            <a:round/>
            <a:headEnd/>
            <a:tailEnd type="triangle" w="med" len="med"/>
          </a:ln>
        </p:spPr>
        <p:txBody>
          <a:bodyPr/>
          <a:lstStyle/>
          <a:p>
            <a:endParaRPr lang="es-ES"/>
          </a:p>
        </p:txBody>
      </p:sp>
      <p:sp>
        <p:nvSpPr>
          <p:cNvPr id="10" name="Text Box 13"/>
          <p:cNvSpPr txBox="1">
            <a:spLocks noChangeArrowheads="1"/>
          </p:cNvSpPr>
          <p:nvPr/>
        </p:nvSpPr>
        <p:spPr bwMode="auto">
          <a:xfrm>
            <a:off x="1128713" y="5180013"/>
            <a:ext cx="2374900" cy="304800"/>
          </a:xfrm>
          <a:prstGeom prst="rect">
            <a:avLst/>
          </a:prstGeom>
          <a:noFill/>
          <a:ln w="9525">
            <a:noFill/>
            <a:miter lim="800000"/>
            <a:headEnd/>
            <a:tailEnd/>
          </a:ln>
        </p:spPr>
        <p:txBody>
          <a:bodyPr wrap="none">
            <a:spAutoFit/>
          </a:bodyPr>
          <a:lstStyle/>
          <a:p>
            <a:r>
              <a:rPr lang="es-ES" sz="1400" b="1">
                <a:latin typeface="Tahoma" charset="0"/>
              </a:rPr>
              <a:t>Fuentes de alimentación</a:t>
            </a:r>
          </a:p>
        </p:txBody>
      </p:sp>
      <p:sp>
        <p:nvSpPr>
          <p:cNvPr id="11" name="Line 14"/>
          <p:cNvSpPr>
            <a:spLocks noChangeShapeType="1"/>
          </p:cNvSpPr>
          <p:nvPr/>
        </p:nvSpPr>
        <p:spPr bwMode="auto">
          <a:xfrm flipV="1">
            <a:off x="3489325" y="5230813"/>
            <a:ext cx="1516063" cy="49212"/>
          </a:xfrm>
          <a:prstGeom prst="line">
            <a:avLst/>
          </a:prstGeom>
          <a:noFill/>
          <a:ln w="19050">
            <a:solidFill>
              <a:srgbClr val="00FF00"/>
            </a:solidFill>
            <a:round/>
            <a:headEnd/>
            <a:tailEnd type="triangle" w="med" len="med"/>
          </a:ln>
        </p:spPr>
        <p:txBody>
          <a:bodyPr/>
          <a:lstStyle/>
          <a:p>
            <a:endParaRPr lang="es-ES"/>
          </a:p>
        </p:txBody>
      </p:sp>
      <p:sp>
        <p:nvSpPr>
          <p:cNvPr id="12" name="Line 15"/>
          <p:cNvSpPr>
            <a:spLocks noChangeShapeType="1"/>
          </p:cNvSpPr>
          <p:nvPr/>
        </p:nvSpPr>
        <p:spPr bwMode="auto">
          <a:xfrm>
            <a:off x="3502025" y="5408613"/>
            <a:ext cx="3014663" cy="36512"/>
          </a:xfrm>
          <a:prstGeom prst="line">
            <a:avLst/>
          </a:prstGeom>
          <a:noFill/>
          <a:ln w="19050">
            <a:solidFill>
              <a:srgbClr val="00FF00"/>
            </a:solidFill>
            <a:round/>
            <a:headEnd/>
            <a:tailEnd type="triangle" w="med" len="med"/>
          </a:ln>
        </p:spPr>
        <p:txBody>
          <a:bodyPr/>
          <a:lstStyle/>
          <a:p>
            <a:endParaRPr lang="es-ES"/>
          </a:p>
        </p:txBody>
      </p:sp>
      <p:sp>
        <p:nvSpPr>
          <p:cNvPr id="13" name="Line 16"/>
          <p:cNvSpPr>
            <a:spLocks noChangeShapeType="1"/>
          </p:cNvSpPr>
          <p:nvPr/>
        </p:nvSpPr>
        <p:spPr bwMode="auto">
          <a:xfrm>
            <a:off x="3492500" y="2557463"/>
            <a:ext cx="2160588" cy="71437"/>
          </a:xfrm>
          <a:prstGeom prst="line">
            <a:avLst/>
          </a:prstGeom>
          <a:noFill/>
          <a:ln w="19050">
            <a:solidFill>
              <a:srgbClr val="00FF00"/>
            </a:solidFill>
            <a:round/>
            <a:headEnd/>
            <a:tailEnd type="triangle" w="med" len="med"/>
          </a:ln>
        </p:spPr>
        <p:txBody>
          <a:bodyPr/>
          <a:lstStyle/>
          <a:p>
            <a:endParaRPr lang="es-ES"/>
          </a:p>
        </p:txBody>
      </p:sp>
      <p:sp>
        <p:nvSpPr>
          <p:cNvPr id="14" name="Text Box 17"/>
          <p:cNvSpPr txBox="1">
            <a:spLocks noChangeArrowheads="1"/>
          </p:cNvSpPr>
          <p:nvPr/>
        </p:nvSpPr>
        <p:spPr bwMode="auto">
          <a:xfrm>
            <a:off x="1241425" y="1684338"/>
            <a:ext cx="2265363" cy="304800"/>
          </a:xfrm>
          <a:prstGeom prst="rect">
            <a:avLst/>
          </a:prstGeom>
          <a:noFill/>
          <a:ln w="9525">
            <a:noFill/>
            <a:miter lim="800000"/>
            <a:headEnd/>
            <a:tailEnd/>
          </a:ln>
        </p:spPr>
        <p:txBody>
          <a:bodyPr wrap="none">
            <a:spAutoFit/>
          </a:bodyPr>
          <a:lstStyle/>
          <a:p>
            <a:r>
              <a:rPr lang="es-ES" sz="1400" b="1">
                <a:latin typeface="Tahoma" charset="0"/>
              </a:rPr>
              <a:t>Interfaces 1000BASE-T</a:t>
            </a:r>
          </a:p>
        </p:txBody>
      </p:sp>
      <p:sp>
        <p:nvSpPr>
          <p:cNvPr id="15" name="Line 18"/>
          <p:cNvSpPr>
            <a:spLocks noChangeShapeType="1"/>
          </p:cNvSpPr>
          <p:nvPr/>
        </p:nvSpPr>
        <p:spPr bwMode="auto">
          <a:xfrm>
            <a:off x="3492500" y="1839913"/>
            <a:ext cx="2087563" cy="0"/>
          </a:xfrm>
          <a:prstGeom prst="line">
            <a:avLst/>
          </a:prstGeom>
          <a:noFill/>
          <a:ln w="19050">
            <a:solidFill>
              <a:srgbClr val="00FF00"/>
            </a:solidFill>
            <a:round/>
            <a:headEnd/>
            <a:tailEnd type="triangle" w="med" len="med"/>
          </a:ln>
        </p:spPr>
        <p:txBody>
          <a:bodyPr/>
          <a:lstStyle/>
          <a:p>
            <a:endParaRPr lang="es-ES"/>
          </a:p>
        </p:txBody>
      </p:sp>
      <p:sp>
        <p:nvSpPr>
          <p:cNvPr id="16" name="Text Box 19"/>
          <p:cNvSpPr txBox="1">
            <a:spLocks noChangeArrowheads="1"/>
          </p:cNvSpPr>
          <p:nvPr/>
        </p:nvSpPr>
        <p:spPr bwMode="auto">
          <a:xfrm>
            <a:off x="1555750" y="4271963"/>
            <a:ext cx="1946275" cy="304800"/>
          </a:xfrm>
          <a:prstGeom prst="rect">
            <a:avLst/>
          </a:prstGeom>
          <a:noFill/>
          <a:ln w="9525">
            <a:noFill/>
            <a:miter lim="800000"/>
            <a:headEnd/>
            <a:tailEnd/>
          </a:ln>
        </p:spPr>
        <p:txBody>
          <a:bodyPr wrap="none">
            <a:spAutoFit/>
          </a:bodyPr>
          <a:lstStyle/>
          <a:p>
            <a:r>
              <a:rPr lang="es-ES" sz="1400" b="1">
                <a:latin typeface="Tahoma" charset="0"/>
              </a:rPr>
              <a:t>Tarjeta cortafuegos</a:t>
            </a:r>
          </a:p>
        </p:txBody>
      </p:sp>
      <p:sp>
        <p:nvSpPr>
          <p:cNvPr id="17" name="Line 20"/>
          <p:cNvSpPr>
            <a:spLocks noChangeShapeType="1"/>
          </p:cNvSpPr>
          <p:nvPr/>
        </p:nvSpPr>
        <p:spPr bwMode="auto">
          <a:xfrm flipV="1">
            <a:off x="3486150" y="4419600"/>
            <a:ext cx="1481138" cy="3175"/>
          </a:xfrm>
          <a:prstGeom prst="line">
            <a:avLst/>
          </a:prstGeom>
          <a:noFill/>
          <a:ln w="19050">
            <a:solidFill>
              <a:srgbClr val="00FF00"/>
            </a:solidFill>
            <a:round/>
            <a:headEnd/>
            <a:tailEnd type="triangle" w="med" len="med"/>
          </a:ln>
        </p:spPr>
        <p:txBody>
          <a:bodyPr/>
          <a:lstStyle/>
          <a:p>
            <a:endParaRPr lang="es-ES"/>
          </a:p>
        </p:txBody>
      </p:sp>
      <p:sp>
        <p:nvSpPr>
          <p:cNvPr id="18" name="Rectangle 21"/>
          <p:cNvSpPr>
            <a:spLocks noChangeArrowheads="1"/>
          </p:cNvSpPr>
          <p:nvPr/>
        </p:nvSpPr>
        <p:spPr bwMode="auto">
          <a:xfrm>
            <a:off x="107950" y="260350"/>
            <a:ext cx="8893175" cy="614363"/>
          </a:xfrm>
          <a:prstGeom prst="rect">
            <a:avLst/>
          </a:prstGeom>
          <a:noFill/>
          <a:ln w="9525">
            <a:noFill/>
            <a:miter lim="800000"/>
            <a:headEnd/>
            <a:tailEnd/>
          </a:ln>
        </p:spPr>
        <p:txBody>
          <a:bodyPr anchor="b"/>
          <a:lstStyle/>
          <a:p>
            <a:pPr algn="ctr"/>
            <a:r>
              <a:rPr lang="es-ES" sz="3600">
                <a:solidFill>
                  <a:schemeClr val="tx2"/>
                </a:solidFill>
              </a:rPr>
              <a:t>Conmutador nivel 2/3 Cisco Catalyst 6509</a:t>
            </a:r>
          </a:p>
        </p:txBody>
      </p:sp>
    </p:spTree>
    <p:extLst>
      <p:ext uri="{BB962C8B-B14F-4D97-AF65-F5344CB8AC3E}">
        <p14:creationId xmlns:p14="http://schemas.microsoft.com/office/powerpoint/2010/main" val="152122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8"/>
          <p:cNvSpPr txBox="1">
            <a:spLocks noChangeArrowheads="1"/>
          </p:cNvSpPr>
          <p:nvPr/>
        </p:nvSpPr>
        <p:spPr>
          <a:xfrm>
            <a:off x="755650" y="476250"/>
            <a:ext cx="7773988" cy="127635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sz="3600" kern="0" smtClean="0">
                <a:latin typeface="Arial" charset="0"/>
              </a:rPr>
              <a:t>Rendimiento a nivel 2/3 de algunos switches y routers de Cisco</a:t>
            </a:r>
            <a:endParaRPr lang="es-ES" sz="3600" kern="0" dirty="0" smtClean="0">
              <a:latin typeface="Arial" charset="0"/>
            </a:endParaRPr>
          </a:p>
        </p:txBody>
      </p:sp>
      <p:graphicFrame>
        <p:nvGraphicFramePr>
          <p:cNvPr id="4" name="Group 76"/>
          <p:cNvGraphicFramePr>
            <a:graphicFrameLocks/>
          </p:cNvGraphicFramePr>
          <p:nvPr/>
        </p:nvGraphicFramePr>
        <p:xfrm>
          <a:off x="1476375" y="2060575"/>
          <a:ext cx="6769100" cy="3931920"/>
        </p:xfrm>
        <a:graphic>
          <a:graphicData uri="http://schemas.openxmlformats.org/drawingml/2006/table">
            <a:tbl>
              <a:tblPr/>
              <a:tblGrid>
                <a:gridCol w="1339850"/>
                <a:gridCol w="1943100"/>
                <a:gridCol w="1943100"/>
                <a:gridCol w="1543050"/>
              </a:tblGrid>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Modelo</a:t>
                      </a:r>
                      <a:endParaRPr kumimoji="0" lang="es-ES"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Conmutación Nivel 2 (Kpps)</a:t>
                      </a:r>
                      <a:endParaRPr kumimoji="0" lang="es-E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Conmutación Nivel 3 (Kpps)</a:t>
                      </a:r>
                      <a:endParaRPr kumimoji="0" lang="es-E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Arial" charset="0"/>
                        </a:rPr>
                        <a:t>Precio (US$)</a:t>
                      </a:r>
                      <a:endParaRPr kumimoji="0" lang="es-E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1900</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550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1.700 (2002)</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2950T-12</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4.800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1.300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3550-24</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6.600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6.600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3.000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3560G-24T</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38.700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38.700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5.600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6500/720</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400.000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400.000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255.000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2500</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4,4</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4,4</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1.500 (2000)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1721</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12</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12</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1.200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VIP 2/40</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95</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95</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CRS-1LC</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80.000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80.000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Line 77"/>
          <p:cNvSpPr>
            <a:spLocks noChangeShapeType="1"/>
          </p:cNvSpPr>
          <p:nvPr/>
        </p:nvSpPr>
        <p:spPr bwMode="auto">
          <a:xfrm>
            <a:off x="755650" y="4527550"/>
            <a:ext cx="7921625" cy="0"/>
          </a:xfrm>
          <a:prstGeom prst="line">
            <a:avLst/>
          </a:prstGeom>
          <a:noFill/>
          <a:ln w="9525">
            <a:solidFill>
              <a:schemeClr val="tx1"/>
            </a:solidFill>
            <a:round/>
            <a:headEnd/>
            <a:tailEnd/>
          </a:ln>
        </p:spPr>
        <p:txBody>
          <a:bodyPr/>
          <a:lstStyle/>
          <a:p>
            <a:endParaRPr lang="es-ES"/>
          </a:p>
        </p:txBody>
      </p:sp>
      <p:sp>
        <p:nvSpPr>
          <p:cNvPr id="6" name="AutoShape 78"/>
          <p:cNvSpPr>
            <a:spLocks/>
          </p:cNvSpPr>
          <p:nvPr/>
        </p:nvSpPr>
        <p:spPr bwMode="auto">
          <a:xfrm>
            <a:off x="1044575" y="2708275"/>
            <a:ext cx="287338" cy="1728788"/>
          </a:xfrm>
          <a:prstGeom prst="leftBrace">
            <a:avLst>
              <a:gd name="adj1" fmla="val 50138"/>
              <a:gd name="adj2" fmla="val 50000"/>
            </a:avLst>
          </a:prstGeom>
          <a:noFill/>
          <a:ln w="9525">
            <a:solidFill>
              <a:schemeClr val="tx1"/>
            </a:solidFill>
            <a:round/>
            <a:headEnd/>
            <a:tailEnd/>
          </a:ln>
        </p:spPr>
        <p:txBody>
          <a:bodyPr wrap="none" anchor="ctr"/>
          <a:lstStyle/>
          <a:p>
            <a:endParaRPr lang="es-ES"/>
          </a:p>
        </p:txBody>
      </p:sp>
      <p:sp>
        <p:nvSpPr>
          <p:cNvPr id="7" name="AutoShape 79"/>
          <p:cNvSpPr>
            <a:spLocks/>
          </p:cNvSpPr>
          <p:nvPr/>
        </p:nvSpPr>
        <p:spPr bwMode="auto">
          <a:xfrm>
            <a:off x="1044575" y="4579938"/>
            <a:ext cx="287338" cy="1370012"/>
          </a:xfrm>
          <a:prstGeom prst="leftBrace">
            <a:avLst>
              <a:gd name="adj1" fmla="val 39733"/>
              <a:gd name="adj2" fmla="val 50000"/>
            </a:avLst>
          </a:prstGeom>
          <a:noFill/>
          <a:ln w="9525">
            <a:solidFill>
              <a:schemeClr val="tx1"/>
            </a:solidFill>
            <a:round/>
            <a:headEnd/>
            <a:tailEnd/>
          </a:ln>
        </p:spPr>
        <p:txBody>
          <a:bodyPr wrap="none" anchor="ctr"/>
          <a:lstStyle/>
          <a:p>
            <a:endParaRPr lang="es-ES"/>
          </a:p>
        </p:txBody>
      </p:sp>
      <p:sp>
        <p:nvSpPr>
          <p:cNvPr id="8" name="Text Box 80"/>
          <p:cNvSpPr txBox="1">
            <a:spLocks noChangeArrowheads="1"/>
          </p:cNvSpPr>
          <p:nvPr/>
        </p:nvSpPr>
        <p:spPr bwMode="auto">
          <a:xfrm>
            <a:off x="107950" y="3411538"/>
            <a:ext cx="952500" cy="304800"/>
          </a:xfrm>
          <a:prstGeom prst="rect">
            <a:avLst/>
          </a:prstGeom>
          <a:noFill/>
          <a:ln w="9525">
            <a:noFill/>
            <a:miter lim="800000"/>
            <a:headEnd/>
            <a:tailEnd/>
          </a:ln>
        </p:spPr>
        <p:txBody>
          <a:bodyPr wrap="none">
            <a:spAutoFit/>
          </a:bodyPr>
          <a:lstStyle/>
          <a:p>
            <a:r>
              <a:rPr lang="es-ES" sz="1400" b="1"/>
              <a:t>Switches</a:t>
            </a:r>
          </a:p>
        </p:txBody>
      </p:sp>
      <p:sp>
        <p:nvSpPr>
          <p:cNvPr id="9" name="Text Box 81"/>
          <p:cNvSpPr txBox="1">
            <a:spLocks noChangeArrowheads="1"/>
          </p:cNvSpPr>
          <p:nvPr/>
        </p:nvSpPr>
        <p:spPr bwMode="auto">
          <a:xfrm>
            <a:off x="188913" y="5084763"/>
            <a:ext cx="854075" cy="304800"/>
          </a:xfrm>
          <a:prstGeom prst="rect">
            <a:avLst/>
          </a:prstGeom>
          <a:noFill/>
          <a:ln w="9525">
            <a:noFill/>
            <a:miter lim="800000"/>
            <a:headEnd/>
            <a:tailEnd/>
          </a:ln>
        </p:spPr>
        <p:txBody>
          <a:bodyPr wrap="none">
            <a:spAutoFit/>
          </a:bodyPr>
          <a:lstStyle/>
          <a:p>
            <a:r>
              <a:rPr lang="es-ES" sz="1400" b="1"/>
              <a:t>Routers</a:t>
            </a:r>
          </a:p>
        </p:txBody>
      </p:sp>
    </p:spTree>
    <p:extLst>
      <p:ext uri="{BB962C8B-B14F-4D97-AF65-F5344CB8AC3E}">
        <p14:creationId xmlns:p14="http://schemas.microsoft.com/office/powerpoint/2010/main" val="4245468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47625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kern="0" smtClean="0"/>
              <a:t>Jumbo Frames</a:t>
            </a:r>
          </a:p>
        </p:txBody>
      </p:sp>
      <p:sp>
        <p:nvSpPr>
          <p:cNvPr id="4" name="Rectangle 3"/>
          <p:cNvSpPr txBox="1">
            <a:spLocks noChangeArrowheads="1"/>
          </p:cNvSpPr>
          <p:nvPr/>
        </p:nvSpPr>
        <p:spPr>
          <a:xfrm>
            <a:off x="539750" y="1700213"/>
            <a:ext cx="8064500" cy="43957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s-ES" sz="2400" kern="0" smtClean="0"/>
              <a:t>El máximo tamaño de trama según el estándar Ethernet es de 1518 bytes </a:t>
            </a:r>
          </a:p>
          <a:p>
            <a:pPr eaLnBrk="1" hangingPunct="1">
              <a:lnSpc>
                <a:spcPct val="90000"/>
              </a:lnSpc>
            </a:pPr>
            <a:r>
              <a:rPr lang="es-ES" sz="2400" kern="0" smtClean="0"/>
              <a:t>Algunos fabricantes soportan tramas de hasta 9000 bytes (Jumbo Frames) especialmente en Gb y 10 Gb Eth</a:t>
            </a:r>
          </a:p>
          <a:p>
            <a:pPr eaLnBrk="1" hangingPunct="1">
              <a:lnSpc>
                <a:spcPct val="90000"/>
              </a:lnSpc>
            </a:pPr>
            <a:r>
              <a:rPr lang="es-ES" sz="2400" kern="0" smtClean="0"/>
              <a:t>Esto permite hacer paquetes IP grandes, lo cual mejora el rendimiento pues hay menos gasto de CPU en los hosts</a:t>
            </a:r>
          </a:p>
          <a:p>
            <a:pPr eaLnBrk="1" hangingPunct="1">
              <a:lnSpc>
                <a:spcPct val="90000"/>
              </a:lnSpc>
            </a:pPr>
            <a:r>
              <a:rPr lang="es-ES" sz="2400" kern="0" smtClean="0"/>
              <a:t>Pero es preciso que toda la ruta (extremo a extremo) soporte Jumbo Frames. Con “descubrimiento de la MTU del trayecto” los hosts pueden comprobarlo</a:t>
            </a:r>
          </a:p>
          <a:p>
            <a:pPr eaLnBrk="1" hangingPunct="1">
              <a:lnSpc>
                <a:spcPct val="90000"/>
              </a:lnSpc>
            </a:pPr>
            <a:r>
              <a:rPr lang="es-ES" sz="2400" kern="0" smtClean="0"/>
              <a:t>Actualmente solo puede usarse, a veces, entre redes académicas</a:t>
            </a:r>
          </a:p>
          <a:p>
            <a:pPr eaLnBrk="1" hangingPunct="1">
              <a:lnSpc>
                <a:spcPct val="90000"/>
              </a:lnSpc>
            </a:pPr>
            <a:endParaRPr lang="es-ES" sz="2400" kern="0" dirty="0" smtClean="0"/>
          </a:p>
        </p:txBody>
      </p:sp>
    </p:spTree>
    <p:extLst>
      <p:ext uri="{BB962C8B-B14F-4D97-AF65-F5344CB8AC3E}">
        <p14:creationId xmlns:p14="http://schemas.microsoft.com/office/powerpoint/2010/main" val="2927617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kern="0" smtClean="0"/>
              <a:t>Sumario</a:t>
            </a:r>
            <a:endParaRPr lang="es-ES" kern="0" smtClean="0"/>
          </a:p>
        </p:txBody>
      </p:sp>
      <p:sp>
        <p:nvSpPr>
          <p:cNvPr id="4" name="Rectangle 3"/>
          <p:cNvSpPr txBox="1">
            <a:spLocks noChangeArrowheads="1"/>
          </p:cNvSpPr>
          <p:nvPr/>
        </p:nvSpPr>
        <p:spPr>
          <a:xfrm>
            <a:off x="685800" y="1981200"/>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s-ES_tradnl" kern="0" smtClean="0"/>
              <a:t>Crecimiento de Ethernet</a:t>
            </a:r>
          </a:p>
          <a:p>
            <a:pPr eaLnBrk="1" hangingPunct="1"/>
            <a:r>
              <a:rPr lang="es-ES_tradnl" kern="0" smtClean="0"/>
              <a:t>Cableado de cobre</a:t>
            </a:r>
            <a:endParaRPr lang="es-ES_tradnl" b="1" kern="0" smtClean="0">
              <a:solidFill>
                <a:srgbClr val="FF0000"/>
              </a:solidFill>
            </a:endParaRPr>
          </a:p>
          <a:p>
            <a:pPr eaLnBrk="1" hangingPunct="1"/>
            <a:r>
              <a:rPr lang="es-ES_tradnl" kern="0" smtClean="0"/>
              <a:t>Codificación de datos</a:t>
            </a:r>
          </a:p>
          <a:p>
            <a:pPr eaLnBrk="1" hangingPunct="1"/>
            <a:r>
              <a:rPr lang="es-ES_tradnl" kern="0" smtClean="0"/>
              <a:t>Conmutación de alto rendimiento</a:t>
            </a:r>
          </a:p>
          <a:p>
            <a:pPr eaLnBrk="1" hangingPunct="1"/>
            <a:r>
              <a:rPr lang="es-ES_tradnl" b="1" kern="0" smtClean="0">
                <a:solidFill>
                  <a:srgbClr val="FF0000"/>
                </a:solidFill>
              </a:rPr>
              <a:t>Ethernet en la MAN</a:t>
            </a:r>
            <a:endParaRPr lang="es-ES" b="1" kern="0" dirty="0" smtClean="0">
              <a:solidFill>
                <a:srgbClr val="FF0000"/>
              </a:solidFill>
            </a:endParaRPr>
          </a:p>
        </p:txBody>
      </p:sp>
    </p:spTree>
    <p:extLst>
      <p:ext uri="{BB962C8B-B14F-4D97-AF65-F5344CB8AC3E}">
        <p14:creationId xmlns:p14="http://schemas.microsoft.com/office/powerpoint/2010/main" val="3559455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47625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kern="0" smtClean="0"/>
              <a:t>Uso de Ethernet en redes MAN</a:t>
            </a:r>
            <a:endParaRPr lang="es-ES" kern="0" dirty="0" smtClean="0"/>
          </a:p>
        </p:txBody>
      </p:sp>
      <p:sp>
        <p:nvSpPr>
          <p:cNvPr id="4" name="Rectangle 3"/>
          <p:cNvSpPr txBox="1">
            <a:spLocks noChangeArrowheads="1"/>
          </p:cNvSpPr>
          <p:nvPr/>
        </p:nvSpPr>
        <p:spPr>
          <a:xfrm>
            <a:off x="539750" y="1700213"/>
            <a:ext cx="8064500" cy="43957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s-ES" sz="2400" kern="0" smtClean="0"/>
              <a:t>Ethernet fue incialmente una red LAN. Sin embargo se ha extendido como la tecnología más competitiva en redes metropolitanas, gracias a su:</a:t>
            </a:r>
          </a:p>
          <a:p>
            <a:pPr lvl="1" eaLnBrk="1" hangingPunct="1">
              <a:lnSpc>
                <a:spcPct val="90000"/>
              </a:lnSpc>
            </a:pPr>
            <a:r>
              <a:rPr lang="es-ES" sz="2000" kern="0" smtClean="0"/>
              <a:t>Rendimiento</a:t>
            </a:r>
          </a:p>
          <a:p>
            <a:pPr lvl="1" eaLnBrk="1" hangingPunct="1">
              <a:lnSpc>
                <a:spcPct val="90000"/>
              </a:lnSpc>
            </a:pPr>
            <a:r>
              <a:rPr lang="es-ES" sz="2000" kern="0" smtClean="0"/>
              <a:t>Bajo costo</a:t>
            </a:r>
          </a:p>
          <a:p>
            <a:pPr lvl="1" eaLnBrk="1" hangingPunct="1">
              <a:lnSpc>
                <a:spcPct val="90000"/>
              </a:lnSpc>
            </a:pPr>
            <a:r>
              <a:rPr lang="es-ES" sz="2000" kern="0" smtClean="0"/>
              <a:t>Posibilidades de gestión </a:t>
            </a:r>
          </a:p>
          <a:p>
            <a:pPr eaLnBrk="1" hangingPunct="1">
              <a:lnSpc>
                <a:spcPct val="90000"/>
              </a:lnSpc>
            </a:pPr>
            <a:r>
              <a:rPr lang="es-ES" sz="2400" kern="0" smtClean="0"/>
              <a:t>Utilizando etiquetado 802.1Q (VLANs) los proveedores pueden multiplexar tráfico de diferentes clientes en un mismo enlace ‘trunk’ de forma que se puede ofrecer conectividad transparente a nivel 2 entre LANs</a:t>
            </a:r>
          </a:p>
          <a:p>
            <a:pPr eaLnBrk="1" hangingPunct="1">
              <a:lnSpc>
                <a:spcPct val="90000"/>
              </a:lnSpc>
            </a:pPr>
            <a:r>
              <a:rPr lang="es-ES" sz="2400" kern="0" smtClean="0"/>
              <a:t>Un ejemplo de esto es el servicio MacroLAN de Telefónica</a:t>
            </a:r>
            <a:endParaRPr lang="es-ES" sz="2400" kern="0" dirty="0" smtClean="0"/>
          </a:p>
        </p:txBody>
      </p:sp>
    </p:spTree>
    <p:extLst>
      <p:ext uri="{BB962C8B-B14F-4D97-AF65-F5344CB8AC3E}">
        <p14:creationId xmlns:p14="http://schemas.microsoft.com/office/powerpoint/2010/main" val="1983494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11188" y="609600"/>
            <a:ext cx="8137525" cy="5873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sz="3200" kern="0" smtClean="0">
                <a:latin typeface="Arial" charset="0"/>
              </a:rPr>
              <a:t>Precio interfaces ATM, POS y Ethernet para routers Cisco 12000 y CRS-1</a:t>
            </a:r>
          </a:p>
        </p:txBody>
      </p:sp>
      <p:graphicFrame>
        <p:nvGraphicFramePr>
          <p:cNvPr id="4" name="Group 333"/>
          <p:cNvGraphicFramePr>
            <a:graphicFrameLocks/>
          </p:cNvGraphicFramePr>
          <p:nvPr/>
        </p:nvGraphicFramePr>
        <p:xfrm>
          <a:off x="1042988" y="1484313"/>
          <a:ext cx="7067550" cy="3688080"/>
        </p:xfrm>
        <a:graphic>
          <a:graphicData uri="http://schemas.openxmlformats.org/drawingml/2006/table">
            <a:tbl>
              <a:tblPr/>
              <a:tblGrid>
                <a:gridCol w="838200"/>
                <a:gridCol w="952500"/>
                <a:gridCol w="1143000"/>
                <a:gridCol w="939800"/>
                <a:gridCol w="962025"/>
                <a:gridCol w="1087437"/>
                <a:gridCol w="1144588"/>
              </a:tblGrid>
              <a:tr h="2698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rPr>
                        <a:t>Router</a:t>
                      </a:r>
                      <a:endParaRPr kumimoji="0" lang="es-E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Interfaz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Velocidad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Puertos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Alcance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Precio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Precio/Gb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rowSpan="6">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12000</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Ethernet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$ 125.000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$ 12.500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vMerge="1">
                  <a:txBody>
                    <a:bodyPr/>
                    <a:lstStyle/>
                    <a:p>
                      <a:endParaRPr lang="es-ES"/>
                    </a:p>
                  </a:txBody>
                  <a:tcPr/>
                </a:tc>
                <a:tc vMerge="1">
                  <a:txBody>
                    <a:bodyPr/>
                    <a:lstStyle/>
                    <a:p>
                      <a:endParaRPr lang="es-E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 Gb/s</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10</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$ 200.000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$ 20.000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vMerge="1">
                  <a:txBody>
                    <a:bodyPr/>
                    <a:lstStyle/>
                    <a:p>
                      <a:endParaRPr lang="es-ES"/>
                    </a:p>
                  </a:txBody>
                  <a:tcPr/>
                </a:tc>
                <a:tc rowSpan="3">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POS</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10 Gb/s</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2</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$ 405.000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$ 20.250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vMerge="1">
                  <a:txBody>
                    <a:bodyPr/>
                    <a:lstStyle/>
                    <a:p>
                      <a:endParaRPr lang="es-ES"/>
                    </a:p>
                  </a:txBody>
                  <a:tcPr/>
                </a:tc>
                <a:tc vMerge="1">
                  <a:txBody>
                    <a:bodyPr/>
                    <a:lstStyle/>
                    <a:p>
                      <a:endParaRPr lang="es-E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2,5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$ 260.000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$ 26.000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vMerge="1">
                  <a:txBody>
                    <a:bodyPr/>
                    <a:lstStyle/>
                    <a:p>
                      <a:endParaRPr lang="es-ES"/>
                    </a:p>
                  </a:txBody>
                  <a:tcPr/>
                </a:tc>
                <a:tc vMerge="1">
                  <a:txBody>
                    <a:bodyPr/>
                    <a:lstStyle/>
                    <a:p>
                      <a:endParaRPr lang="es-E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622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$60.000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$ 24.000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vMerge="1">
                  <a:txBody>
                    <a:bodyPr/>
                    <a:lstStyle/>
                    <a:p>
                      <a:endParaRPr lang="es-E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622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$ 112.000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$ 44.800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73050">
                <a:tc rowSpan="4">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CRS-1</a:t>
                      </a:r>
                      <a:endParaRPr kumimoji="0" lang="es-E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Ethernet</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10 Gb/s</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8</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10 Km</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$150.000</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1.875</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vMerge="1">
                  <a:txBody>
                    <a:bodyPr/>
                    <a:lstStyle/>
                    <a:p>
                      <a:endParaRPr lang="es-ES"/>
                    </a:p>
                  </a:txBody>
                  <a:tcPr/>
                </a:tc>
                <a:tc rowSpan="3">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POS</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40 Gb/s</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2 Km</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$ 480.000</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$ 12.000</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vMerge="1">
                  <a:txBody>
                    <a:bodyPr/>
                    <a:lstStyle/>
                    <a:p>
                      <a:endParaRPr lang="es-ES"/>
                    </a:p>
                  </a:txBody>
                  <a:tcPr/>
                </a:tc>
                <a:tc vMerge="1">
                  <a:txBody>
                    <a:bodyPr/>
                    <a:lstStyle/>
                    <a:p>
                      <a:endParaRPr lang="es-E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10 Gb/s</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4</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2 Km</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$ 550.000</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$ 13.750   </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vMerge="1">
                  <a:txBody>
                    <a:bodyPr/>
                    <a:lstStyle/>
                    <a:p>
                      <a:endParaRPr lang="es-ES"/>
                    </a:p>
                  </a:txBody>
                  <a:tcPr/>
                </a:tc>
                <a:tc vMerge="1">
                  <a:txBody>
                    <a:bodyPr/>
                    <a:lstStyle/>
                    <a:p>
                      <a:endParaRPr lang="es-E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2,5 Gb/s</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16</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2 Km</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$ 730.000</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$ 18.250</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334"/>
          <p:cNvSpPr txBox="1">
            <a:spLocks noChangeArrowheads="1"/>
          </p:cNvSpPr>
          <p:nvPr/>
        </p:nvSpPr>
        <p:spPr bwMode="auto">
          <a:xfrm>
            <a:off x="971550" y="5272088"/>
            <a:ext cx="7077075" cy="581025"/>
          </a:xfrm>
          <a:prstGeom prst="rect">
            <a:avLst/>
          </a:prstGeom>
          <a:noFill/>
          <a:ln w="9525">
            <a:noFill/>
            <a:miter lim="800000"/>
            <a:headEnd/>
            <a:tailEnd/>
          </a:ln>
        </p:spPr>
        <p:txBody>
          <a:bodyPr>
            <a:spAutoFit/>
          </a:bodyPr>
          <a:lstStyle/>
          <a:p>
            <a:pPr algn="ctr"/>
            <a:r>
              <a:rPr lang="es-ES"/>
              <a:t>El precio de una interfaz 10G para router en SONET/SDH es 10 veces mayor que en Ethernet. El factor es 15 cuando se trata de switches ópticos.</a:t>
            </a:r>
          </a:p>
        </p:txBody>
      </p:sp>
    </p:spTree>
    <p:extLst>
      <p:ext uri="{BB962C8B-B14F-4D97-AF65-F5344CB8AC3E}">
        <p14:creationId xmlns:p14="http://schemas.microsoft.com/office/powerpoint/2010/main" val="19139387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476250"/>
            <a:ext cx="8207375"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sz="3600" kern="0" smtClean="0"/>
              <a:t>Ejemplo de Metro Ethernet: </a:t>
            </a:r>
            <a:br>
              <a:rPr lang="es-ES" sz="3600" kern="0" smtClean="0"/>
            </a:br>
            <a:r>
              <a:rPr lang="es-ES" sz="3600" kern="0" smtClean="0"/>
              <a:t>Red de Univ. públicas de la C. Valenciana</a:t>
            </a:r>
          </a:p>
        </p:txBody>
      </p:sp>
      <p:sp>
        <p:nvSpPr>
          <p:cNvPr id="4" name="Rectangle 3"/>
          <p:cNvSpPr txBox="1">
            <a:spLocks noChangeArrowheads="1"/>
          </p:cNvSpPr>
          <p:nvPr/>
        </p:nvSpPr>
        <p:spPr>
          <a:xfrm>
            <a:off x="685800" y="1981200"/>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s-ES" sz="2400" kern="0" smtClean="0"/>
              <a:t>Se usa el servicio ‘MacroLAN’ de Telefónica</a:t>
            </a:r>
          </a:p>
          <a:p>
            <a:pPr eaLnBrk="1" hangingPunct="1">
              <a:lnSpc>
                <a:spcPct val="90000"/>
              </a:lnSpc>
            </a:pPr>
            <a:r>
              <a:rPr lang="es-ES" sz="2400" kern="0" smtClean="0"/>
              <a:t>Las univ. públicas de la C. V. (UA, UJI, UMH, UPV y UV) se interconectan desde 1994 a través de la red de la Generalitat, suministrada por Telefonica. Esa red ha sido objeto de varias mejoras desde entonces.</a:t>
            </a:r>
          </a:p>
          <a:p>
            <a:pPr eaLnBrk="1" hangingPunct="1">
              <a:lnSpc>
                <a:spcPct val="90000"/>
              </a:lnSpc>
            </a:pPr>
            <a:r>
              <a:rPr lang="es-ES" sz="2400" kern="0" smtClean="0"/>
              <a:t>Actualmente se basa en una serie de conmutadores LAN (nivel 2) suminstrados y gestionados por el operador que mediante VLANs configuran enlaces VPN a través de los cuales las universidades llegan a Burjassot, donde esta el PoP de RedIRIS. Entró en funcionamiento en octubre de 2004. </a:t>
            </a:r>
          </a:p>
        </p:txBody>
      </p:sp>
    </p:spTree>
    <p:extLst>
      <p:ext uri="{BB962C8B-B14F-4D97-AF65-F5344CB8AC3E}">
        <p14:creationId xmlns:p14="http://schemas.microsoft.com/office/powerpoint/2010/main" val="2919865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4"/>
          <p:cNvSpPr>
            <a:spLocks noChangeShapeType="1"/>
          </p:cNvSpPr>
          <p:nvPr/>
        </p:nvSpPr>
        <p:spPr bwMode="auto">
          <a:xfrm flipV="1">
            <a:off x="4929191" y="3500437"/>
            <a:ext cx="1571636" cy="642941"/>
          </a:xfrm>
          <a:prstGeom prst="line">
            <a:avLst/>
          </a:prstGeom>
          <a:noFill/>
          <a:ln w="63500">
            <a:solidFill>
              <a:srgbClr val="00FF00"/>
            </a:solidFill>
            <a:round/>
            <a:headEnd/>
            <a:tailEnd/>
          </a:ln>
        </p:spPr>
        <p:txBody>
          <a:bodyPr/>
          <a:lstStyle/>
          <a:p>
            <a:endParaRPr lang="es-ES"/>
          </a:p>
        </p:txBody>
      </p:sp>
      <p:sp>
        <p:nvSpPr>
          <p:cNvPr id="4" name="Line 2"/>
          <p:cNvSpPr>
            <a:spLocks noChangeShapeType="1"/>
          </p:cNvSpPr>
          <p:nvPr/>
        </p:nvSpPr>
        <p:spPr bwMode="auto">
          <a:xfrm flipH="1" flipV="1">
            <a:off x="3354804" y="3279782"/>
            <a:ext cx="312737" cy="363537"/>
          </a:xfrm>
          <a:prstGeom prst="line">
            <a:avLst/>
          </a:prstGeom>
          <a:noFill/>
          <a:ln w="63500">
            <a:solidFill>
              <a:srgbClr val="00FF00"/>
            </a:solidFill>
            <a:round/>
            <a:headEnd/>
            <a:tailEnd/>
          </a:ln>
        </p:spPr>
        <p:txBody>
          <a:bodyPr/>
          <a:lstStyle/>
          <a:p>
            <a:endParaRPr lang="es-ES"/>
          </a:p>
        </p:txBody>
      </p:sp>
      <p:sp>
        <p:nvSpPr>
          <p:cNvPr id="5" name="Line 3"/>
          <p:cNvSpPr>
            <a:spLocks noChangeShapeType="1"/>
          </p:cNvSpPr>
          <p:nvPr/>
        </p:nvSpPr>
        <p:spPr bwMode="auto">
          <a:xfrm flipH="1" flipV="1">
            <a:off x="4572000" y="3716338"/>
            <a:ext cx="287338" cy="342900"/>
          </a:xfrm>
          <a:prstGeom prst="line">
            <a:avLst/>
          </a:prstGeom>
          <a:noFill/>
          <a:ln w="63500">
            <a:solidFill>
              <a:srgbClr val="00FF00"/>
            </a:solidFill>
            <a:round/>
            <a:headEnd/>
            <a:tailEnd/>
          </a:ln>
        </p:spPr>
        <p:txBody>
          <a:bodyPr/>
          <a:lstStyle/>
          <a:p>
            <a:endParaRPr lang="es-ES"/>
          </a:p>
        </p:txBody>
      </p:sp>
      <p:sp>
        <p:nvSpPr>
          <p:cNvPr id="6" name="Line 4"/>
          <p:cNvSpPr>
            <a:spLocks noChangeShapeType="1"/>
          </p:cNvSpPr>
          <p:nvPr/>
        </p:nvSpPr>
        <p:spPr bwMode="auto">
          <a:xfrm flipV="1">
            <a:off x="5003801" y="2643181"/>
            <a:ext cx="1354150" cy="1489081"/>
          </a:xfrm>
          <a:prstGeom prst="line">
            <a:avLst/>
          </a:prstGeom>
          <a:noFill/>
          <a:ln w="63500">
            <a:solidFill>
              <a:srgbClr val="00FF00"/>
            </a:solidFill>
            <a:round/>
            <a:headEnd/>
            <a:tailEnd/>
          </a:ln>
        </p:spPr>
        <p:txBody>
          <a:bodyPr/>
          <a:lstStyle/>
          <a:p>
            <a:endParaRPr lang="es-ES"/>
          </a:p>
        </p:txBody>
      </p:sp>
      <p:sp>
        <p:nvSpPr>
          <p:cNvPr id="7" name="Line 5"/>
          <p:cNvSpPr>
            <a:spLocks noChangeShapeType="1"/>
          </p:cNvSpPr>
          <p:nvPr/>
        </p:nvSpPr>
        <p:spPr bwMode="auto">
          <a:xfrm>
            <a:off x="6732588" y="5859463"/>
            <a:ext cx="990600" cy="0"/>
          </a:xfrm>
          <a:prstGeom prst="line">
            <a:avLst/>
          </a:prstGeom>
          <a:noFill/>
          <a:ln w="63500">
            <a:solidFill>
              <a:srgbClr val="00FF00"/>
            </a:solidFill>
            <a:round/>
            <a:headEnd/>
            <a:tailEnd/>
          </a:ln>
        </p:spPr>
        <p:txBody>
          <a:bodyPr/>
          <a:lstStyle/>
          <a:p>
            <a:endParaRPr lang="es-ES"/>
          </a:p>
        </p:txBody>
      </p:sp>
      <p:sp>
        <p:nvSpPr>
          <p:cNvPr id="8" name="Line 6"/>
          <p:cNvSpPr>
            <a:spLocks noChangeShapeType="1"/>
          </p:cNvSpPr>
          <p:nvPr/>
        </p:nvSpPr>
        <p:spPr bwMode="auto">
          <a:xfrm>
            <a:off x="6481763" y="4779963"/>
            <a:ext cx="34925" cy="1008062"/>
          </a:xfrm>
          <a:prstGeom prst="line">
            <a:avLst/>
          </a:prstGeom>
          <a:noFill/>
          <a:ln w="63500">
            <a:solidFill>
              <a:srgbClr val="00FF00"/>
            </a:solidFill>
            <a:round/>
            <a:headEnd/>
            <a:tailEnd/>
          </a:ln>
        </p:spPr>
        <p:txBody>
          <a:bodyPr/>
          <a:lstStyle/>
          <a:p>
            <a:endParaRPr lang="es-ES"/>
          </a:p>
        </p:txBody>
      </p:sp>
      <p:sp>
        <p:nvSpPr>
          <p:cNvPr id="9" name="Line 7"/>
          <p:cNvSpPr>
            <a:spLocks noChangeShapeType="1"/>
          </p:cNvSpPr>
          <p:nvPr/>
        </p:nvSpPr>
        <p:spPr bwMode="auto">
          <a:xfrm flipH="1" flipV="1">
            <a:off x="7954963" y="4851400"/>
            <a:ext cx="17462" cy="936625"/>
          </a:xfrm>
          <a:prstGeom prst="line">
            <a:avLst/>
          </a:prstGeom>
          <a:noFill/>
          <a:ln w="63500">
            <a:solidFill>
              <a:srgbClr val="00FF00"/>
            </a:solidFill>
            <a:round/>
            <a:headEnd/>
            <a:tailEnd/>
          </a:ln>
        </p:spPr>
        <p:txBody>
          <a:bodyPr/>
          <a:lstStyle/>
          <a:p>
            <a:endParaRPr lang="es-ES"/>
          </a:p>
        </p:txBody>
      </p:sp>
      <p:sp>
        <p:nvSpPr>
          <p:cNvPr id="10" name="Text Box 8"/>
          <p:cNvSpPr txBox="1">
            <a:spLocks noChangeArrowheads="1"/>
          </p:cNvSpPr>
          <p:nvPr/>
        </p:nvSpPr>
        <p:spPr bwMode="auto">
          <a:xfrm>
            <a:off x="6588125" y="6148388"/>
            <a:ext cx="1416050" cy="304800"/>
          </a:xfrm>
          <a:prstGeom prst="rect">
            <a:avLst/>
          </a:prstGeom>
          <a:noFill/>
          <a:ln w="9525">
            <a:noFill/>
            <a:miter lim="800000"/>
            <a:headEnd/>
            <a:tailEnd/>
          </a:ln>
        </p:spPr>
        <p:txBody>
          <a:bodyPr wrap="none">
            <a:spAutoFit/>
          </a:bodyPr>
          <a:lstStyle/>
          <a:p>
            <a:r>
              <a:rPr lang="es-ES" sz="1400" b="1"/>
              <a:t>UV (Burjassot)</a:t>
            </a:r>
          </a:p>
        </p:txBody>
      </p:sp>
      <p:sp>
        <p:nvSpPr>
          <p:cNvPr id="11" name="Text Box 9"/>
          <p:cNvSpPr txBox="1">
            <a:spLocks noChangeArrowheads="1"/>
          </p:cNvSpPr>
          <p:nvPr/>
        </p:nvSpPr>
        <p:spPr bwMode="auto">
          <a:xfrm>
            <a:off x="4986353" y="1285860"/>
            <a:ext cx="1546225" cy="304800"/>
          </a:xfrm>
          <a:prstGeom prst="rect">
            <a:avLst/>
          </a:prstGeom>
          <a:noFill/>
          <a:ln w="9525">
            <a:noFill/>
            <a:miter lim="800000"/>
            <a:headEnd/>
            <a:tailEnd/>
          </a:ln>
        </p:spPr>
        <p:txBody>
          <a:bodyPr wrap="none">
            <a:spAutoFit/>
          </a:bodyPr>
          <a:lstStyle/>
          <a:p>
            <a:r>
              <a:rPr lang="es-ES" sz="1400" b="1"/>
              <a:t>UPV (Cno. Vera)</a:t>
            </a:r>
          </a:p>
        </p:txBody>
      </p:sp>
      <p:sp>
        <p:nvSpPr>
          <p:cNvPr id="12" name="Text Box 10"/>
          <p:cNvSpPr txBox="1">
            <a:spLocks noChangeArrowheads="1"/>
          </p:cNvSpPr>
          <p:nvPr/>
        </p:nvSpPr>
        <p:spPr bwMode="auto">
          <a:xfrm>
            <a:off x="657641" y="4124332"/>
            <a:ext cx="1228725" cy="304800"/>
          </a:xfrm>
          <a:prstGeom prst="rect">
            <a:avLst/>
          </a:prstGeom>
          <a:noFill/>
          <a:ln w="9525">
            <a:noFill/>
            <a:miter lim="800000"/>
            <a:headEnd/>
            <a:tailEnd/>
          </a:ln>
        </p:spPr>
        <p:txBody>
          <a:bodyPr wrap="none">
            <a:spAutoFit/>
          </a:bodyPr>
          <a:lstStyle/>
          <a:p>
            <a:r>
              <a:rPr lang="es-ES" sz="1400" b="1"/>
              <a:t>UMH (Elche)</a:t>
            </a:r>
          </a:p>
        </p:txBody>
      </p:sp>
      <p:sp>
        <p:nvSpPr>
          <p:cNvPr id="13" name="Text Box 11"/>
          <p:cNvSpPr txBox="1">
            <a:spLocks noChangeArrowheads="1"/>
          </p:cNvSpPr>
          <p:nvPr/>
        </p:nvSpPr>
        <p:spPr bwMode="auto">
          <a:xfrm>
            <a:off x="779879" y="2971807"/>
            <a:ext cx="1101725" cy="304800"/>
          </a:xfrm>
          <a:prstGeom prst="rect">
            <a:avLst/>
          </a:prstGeom>
          <a:noFill/>
          <a:ln w="9525">
            <a:noFill/>
            <a:miter lim="800000"/>
            <a:headEnd/>
            <a:tailEnd/>
          </a:ln>
        </p:spPr>
        <p:txBody>
          <a:bodyPr wrap="none">
            <a:spAutoFit/>
          </a:bodyPr>
          <a:lstStyle/>
          <a:p>
            <a:r>
              <a:rPr lang="es-ES" sz="1400" b="1"/>
              <a:t>UA (S.Vte.)</a:t>
            </a:r>
          </a:p>
        </p:txBody>
      </p:sp>
      <p:sp>
        <p:nvSpPr>
          <p:cNvPr id="14" name="Line 12"/>
          <p:cNvSpPr>
            <a:spLocks noChangeShapeType="1"/>
          </p:cNvSpPr>
          <p:nvPr/>
        </p:nvSpPr>
        <p:spPr bwMode="auto">
          <a:xfrm>
            <a:off x="6659563" y="4708525"/>
            <a:ext cx="1008062" cy="1588"/>
          </a:xfrm>
          <a:prstGeom prst="line">
            <a:avLst/>
          </a:prstGeom>
          <a:noFill/>
          <a:ln w="63500">
            <a:solidFill>
              <a:srgbClr val="00FF00"/>
            </a:solidFill>
            <a:round/>
            <a:headEnd/>
            <a:tailEnd/>
          </a:ln>
        </p:spPr>
        <p:txBody>
          <a:bodyPr/>
          <a:lstStyle/>
          <a:p>
            <a:endParaRPr lang="es-ES"/>
          </a:p>
        </p:txBody>
      </p:sp>
      <p:sp>
        <p:nvSpPr>
          <p:cNvPr id="15" name="Line 13"/>
          <p:cNvSpPr>
            <a:spLocks noChangeShapeType="1"/>
          </p:cNvSpPr>
          <p:nvPr/>
        </p:nvSpPr>
        <p:spPr bwMode="auto">
          <a:xfrm>
            <a:off x="5267341" y="1935148"/>
            <a:ext cx="990600" cy="0"/>
          </a:xfrm>
          <a:prstGeom prst="line">
            <a:avLst/>
          </a:prstGeom>
          <a:noFill/>
          <a:ln w="63500">
            <a:solidFill>
              <a:srgbClr val="00FF00"/>
            </a:solidFill>
            <a:round/>
            <a:headEnd/>
            <a:tailEnd/>
          </a:ln>
        </p:spPr>
        <p:txBody>
          <a:bodyPr/>
          <a:lstStyle/>
          <a:p>
            <a:endParaRPr lang="es-ES"/>
          </a:p>
        </p:txBody>
      </p:sp>
      <p:sp>
        <p:nvSpPr>
          <p:cNvPr id="16" name="Line 14"/>
          <p:cNvSpPr>
            <a:spLocks noChangeShapeType="1"/>
          </p:cNvSpPr>
          <p:nvPr/>
        </p:nvSpPr>
        <p:spPr bwMode="auto">
          <a:xfrm>
            <a:off x="824329" y="2630494"/>
            <a:ext cx="990600" cy="0"/>
          </a:xfrm>
          <a:prstGeom prst="line">
            <a:avLst/>
          </a:prstGeom>
          <a:noFill/>
          <a:ln w="63500">
            <a:solidFill>
              <a:srgbClr val="00FF00"/>
            </a:solidFill>
            <a:round/>
            <a:headEnd/>
            <a:tailEnd/>
          </a:ln>
        </p:spPr>
        <p:txBody>
          <a:bodyPr/>
          <a:lstStyle/>
          <a:p>
            <a:endParaRPr lang="es-ES"/>
          </a:p>
        </p:txBody>
      </p:sp>
      <p:sp>
        <p:nvSpPr>
          <p:cNvPr id="17" name="Line 15"/>
          <p:cNvSpPr>
            <a:spLocks noChangeShapeType="1"/>
          </p:cNvSpPr>
          <p:nvPr/>
        </p:nvSpPr>
        <p:spPr bwMode="auto">
          <a:xfrm>
            <a:off x="746541" y="3781432"/>
            <a:ext cx="990600" cy="0"/>
          </a:xfrm>
          <a:prstGeom prst="line">
            <a:avLst/>
          </a:prstGeom>
          <a:noFill/>
          <a:ln w="63500">
            <a:solidFill>
              <a:srgbClr val="00FF00"/>
            </a:solidFill>
            <a:round/>
            <a:headEnd/>
            <a:tailEnd/>
          </a:ln>
        </p:spPr>
        <p:txBody>
          <a:bodyPr/>
          <a:lstStyle/>
          <a:p>
            <a:endParaRPr lang="es-ES"/>
          </a:p>
        </p:txBody>
      </p:sp>
      <p:sp>
        <p:nvSpPr>
          <p:cNvPr id="18" name="Line 16"/>
          <p:cNvSpPr>
            <a:spLocks noChangeShapeType="1"/>
          </p:cNvSpPr>
          <p:nvPr/>
        </p:nvSpPr>
        <p:spPr bwMode="auto">
          <a:xfrm flipV="1">
            <a:off x="1954629" y="3276607"/>
            <a:ext cx="1079500" cy="504825"/>
          </a:xfrm>
          <a:prstGeom prst="line">
            <a:avLst/>
          </a:prstGeom>
          <a:noFill/>
          <a:ln w="63500">
            <a:solidFill>
              <a:srgbClr val="00FF00"/>
            </a:solidFill>
            <a:round/>
            <a:headEnd/>
            <a:tailEnd/>
          </a:ln>
        </p:spPr>
        <p:txBody>
          <a:bodyPr/>
          <a:lstStyle/>
          <a:p>
            <a:endParaRPr lang="es-ES"/>
          </a:p>
        </p:txBody>
      </p:sp>
      <p:sp>
        <p:nvSpPr>
          <p:cNvPr id="19" name="Line 17"/>
          <p:cNvSpPr>
            <a:spLocks noChangeShapeType="1"/>
          </p:cNvSpPr>
          <p:nvPr/>
        </p:nvSpPr>
        <p:spPr bwMode="auto">
          <a:xfrm>
            <a:off x="1954629" y="2628907"/>
            <a:ext cx="1223962" cy="504825"/>
          </a:xfrm>
          <a:prstGeom prst="line">
            <a:avLst/>
          </a:prstGeom>
          <a:noFill/>
          <a:ln w="63500">
            <a:solidFill>
              <a:srgbClr val="00FF00"/>
            </a:solidFill>
            <a:round/>
            <a:headEnd/>
            <a:tailEnd/>
          </a:ln>
        </p:spPr>
        <p:txBody>
          <a:bodyPr/>
          <a:lstStyle/>
          <a:p>
            <a:endParaRPr lang="es-ES"/>
          </a:p>
        </p:txBody>
      </p:sp>
      <p:sp>
        <p:nvSpPr>
          <p:cNvPr id="20" name="Text Box 18"/>
          <p:cNvSpPr txBox="1">
            <a:spLocks noChangeArrowheads="1"/>
          </p:cNvSpPr>
          <p:nvPr/>
        </p:nvSpPr>
        <p:spPr bwMode="auto">
          <a:xfrm>
            <a:off x="1042988" y="5138738"/>
            <a:ext cx="1209675" cy="304800"/>
          </a:xfrm>
          <a:prstGeom prst="rect">
            <a:avLst/>
          </a:prstGeom>
          <a:noFill/>
          <a:ln w="9525">
            <a:noFill/>
            <a:miter lim="800000"/>
            <a:headEnd/>
            <a:tailEnd/>
          </a:ln>
        </p:spPr>
        <p:txBody>
          <a:bodyPr wrap="none">
            <a:spAutoFit/>
          </a:bodyPr>
          <a:lstStyle/>
          <a:p>
            <a:r>
              <a:rPr lang="es-ES" sz="1400" b="1"/>
              <a:t>UJI (Borriol)</a:t>
            </a:r>
          </a:p>
        </p:txBody>
      </p:sp>
      <p:sp>
        <p:nvSpPr>
          <p:cNvPr id="21" name="Line 19"/>
          <p:cNvSpPr>
            <a:spLocks noChangeShapeType="1"/>
          </p:cNvSpPr>
          <p:nvPr/>
        </p:nvSpPr>
        <p:spPr bwMode="auto">
          <a:xfrm>
            <a:off x="1131888" y="4821238"/>
            <a:ext cx="990600" cy="0"/>
          </a:xfrm>
          <a:prstGeom prst="line">
            <a:avLst/>
          </a:prstGeom>
          <a:noFill/>
          <a:ln w="63500">
            <a:solidFill>
              <a:srgbClr val="00FF00"/>
            </a:solidFill>
            <a:round/>
            <a:headEnd/>
            <a:tailEnd/>
          </a:ln>
        </p:spPr>
        <p:txBody>
          <a:bodyPr/>
          <a:lstStyle/>
          <a:p>
            <a:endParaRPr lang="es-ES"/>
          </a:p>
        </p:txBody>
      </p:sp>
      <p:sp>
        <p:nvSpPr>
          <p:cNvPr id="22" name="Line 20"/>
          <p:cNvSpPr>
            <a:spLocks noChangeShapeType="1"/>
          </p:cNvSpPr>
          <p:nvPr/>
        </p:nvSpPr>
        <p:spPr bwMode="auto">
          <a:xfrm>
            <a:off x="2286000" y="4851400"/>
            <a:ext cx="990600" cy="0"/>
          </a:xfrm>
          <a:prstGeom prst="line">
            <a:avLst/>
          </a:prstGeom>
          <a:noFill/>
          <a:ln w="63500">
            <a:solidFill>
              <a:srgbClr val="00FF00"/>
            </a:solidFill>
            <a:round/>
            <a:headEnd/>
            <a:tailEnd/>
          </a:ln>
        </p:spPr>
        <p:txBody>
          <a:bodyPr/>
          <a:lstStyle/>
          <a:p>
            <a:endParaRPr lang="es-ES"/>
          </a:p>
        </p:txBody>
      </p:sp>
      <p:sp>
        <p:nvSpPr>
          <p:cNvPr id="23" name="Line 21"/>
          <p:cNvSpPr>
            <a:spLocks noChangeShapeType="1"/>
          </p:cNvSpPr>
          <p:nvPr/>
        </p:nvSpPr>
        <p:spPr bwMode="auto">
          <a:xfrm flipV="1">
            <a:off x="5003801" y="2071677"/>
            <a:ext cx="211142" cy="1916122"/>
          </a:xfrm>
          <a:prstGeom prst="line">
            <a:avLst/>
          </a:prstGeom>
          <a:noFill/>
          <a:ln w="63500">
            <a:solidFill>
              <a:srgbClr val="00FF00"/>
            </a:solidFill>
            <a:round/>
            <a:headEnd/>
            <a:tailEnd/>
          </a:ln>
        </p:spPr>
        <p:txBody>
          <a:bodyPr/>
          <a:lstStyle/>
          <a:p>
            <a:endParaRPr lang="es-ES"/>
          </a:p>
        </p:txBody>
      </p:sp>
      <p:sp>
        <p:nvSpPr>
          <p:cNvPr id="24" name="Line 22"/>
          <p:cNvSpPr>
            <a:spLocks noChangeShapeType="1"/>
          </p:cNvSpPr>
          <p:nvPr/>
        </p:nvSpPr>
        <p:spPr bwMode="auto">
          <a:xfrm>
            <a:off x="5094288" y="4130675"/>
            <a:ext cx="1277937" cy="576263"/>
          </a:xfrm>
          <a:prstGeom prst="line">
            <a:avLst/>
          </a:prstGeom>
          <a:noFill/>
          <a:ln w="63500">
            <a:solidFill>
              <a:srgbClr val="00FF00"/>
            </a:solidFill>
            <a:round/>
            <a:headEnd/>
            <a:tailEnd/>
          </a:ln>
        </p:spPr>
        <p:txBody>
          <a:bodyPr/>
          <a:lstStyle/>
          <a:p>
            <a:endParaRPr lang="es-ES"/>
          </a:p>
        </p:txBody>
      </p:sp>
      <p:sp>
        <p:nvSpPr>
          <p:cNvPr id="25" name="Line 23"/>
          <p:cNvSpPr>
            <a:spLocks noChangeShapeType="1"/>
          </p:cNvSpPr>
          <p:nvPr/>
        </p:nvSpPr>
        <p:spPr bwMode="auto">
          <a:xfrm flipV="1">
            <a:off x="3714744" y="3702050"/>
            <a:ext cx="842969" cy="12702"/>
          </a:xfrm>
          <a:prstGeom prst="line">
            <a:avLst/>
          </a:prstGeom>
          <a:noFill/>
          <a:ln w="25400">
            <a:solidFill>
              <a:schemeClr val="tx1"/>
            </a:solidFill>
            <a:round/>
            <a:headEnd/>
            <a:tailEnd/>
          </a:ln>
        </p:spPr>
        <p:txBody>
          <a:bodyPr/>
          <a:lstStyle/>
          <a:p>
            <a:endParaRPr lang="es-ES"/>
          </a:p>
        </p:txBody>
      </p:sp>
      <p:sp>
        <p:nvSpPr>
          <p:cNvPr id="26" name="Line 24"/>
          <p:cNvSpPr>
            <a:spLocks noChangeShapeType="1"/>
          </p:cNvSpPr>
          <p:nvPr/>
        </p:nvSpPr>
        <p:spPr bwMode="auto">
          <a:xfrm flipV="1">
            <a:off x="3492500" y="4132263"/>
            <a:ext cx="1295400" cy="719137"/>
          </a:xfrm>
          <a:prstGeom prst="line">
            <a:avLst/>
          </a:prstGeom>
          <a:noFill/>
          <a:ln w="25400">
            <a:solidFill>
              <a:schemeClr val="tx1"/>
            </a:solidFill>
            <a:round/>
            <a:headEnd/>
            <a:tailEnd/>
          </a:ln>
        </p:spPr>
        <p:txBody>
          <a:bodyPr/>
          <a:lstStyle/>
          <a:p>
            <a:endParaRPr lang="es-ES"/>
          </a:p>
        </p:txBody>
      </p:sp>
      <p:sp>
        <p:nvSpPr>
          <p:cNvPr id="27" name="Line 25"/>
          <p:cNvSpPr>
            <a:spLocks noChangeShapeType="1"/>
          </p:cNvSpPr>
          <p:nvPr/>
        </p:nvSpPr>
        <p:spPr bwMode="auto">
          <a:xfrm flipV="1">
            <a:off x="3714744" y="3643313"/>
            <a:ext cx="857256" cy="1"/>
          </a:xfrm>
          <a:prstGeom prst="line">
            <a:avLst/>
          </a:prstGeom>
          <a:noFill/>
          <a:ln w="25400">
            <a:solidFill>
              <a:schemeClr val="tx1"/>
            </a:solidFill>
            <a:round/>
            <a:headEnd/>
            <a:tailEnd/>
          </a:ln>
        </p:spPr>
        <p:txBody>
          <a:bodyPr/>
          <a:lstStyle/>
          <a:p>
            <a:endParaRPr lang="es-ES"/>
          </a:p>
        </p:txBody>
      </p:sp>
      <p:sp>
        <p:nvSpPr>
          <p:cNvPr id="28" name="Line 26"/>
          <p:cNvSpPr>
            <a:spLocks noChangeShapeType="1"/>
          </p:cNvSpPr>
          <p:nvPr/>
        </p:nvSpPr>
        <p:spPr bwMode="auto">
          <a:xfrm>
            <a:off x="5003800" y="4203700"/>
            <a:ext cx="1277938" cy="576263"/>
          </a:xfrm>
          <a:prstGeom prst="line">
            <a:avLst/>
          </a:prstGeom>
          <a:noFill/>
          <a:ln w="63500">
            <a:solidFill>
              <a:srgbClr val="00FF00"/>
            </a:solidFill>
            <a:round/>
            <a:headEnd/>
            <a:tailEnd/>
          </a:ln>
        </p:spPr>
        <p:txBody>
          <a:bodyPr/>
          <a:lstStyle/>
          <a:p>
            <a:endParaRPr lang="es-ES"/>
          </a:p>
        </p:txBody>
      </p:sp>
      <p:sp>
        <p:nvSpPr>
          <p:cNvPr id="29" name="Line 27"/>
          <p:cNvSpPr>
            <a:spLocks noChangeShapeType="1"/>
          </p:cNvSpPr>
          <p:nvPr/>
        </p:nvSpPr>
        <p:spPr bwMode="auto">
          <a:xfrm>
            <a:off x="6580188" y="4973638"/>
            <a:ext cx="1008062" cy="1587"/>
          </a:xfrm>
          <a:prstGeom prst="line">
            <a:avLst/>
          </a:prstGeom>
          <a:noFill/>
          <a:ln w="63500">
            <a:solidFill>
              <a:srgbClr val="00FF00"/>
            </a:solidFill>
            <a:round/>
            <a:headEnd/>
            <a:tailEnd/>
          </a:ln>
        </p:spPr>
        <p:txBody>
          <a:bodyPr/>
          <a:lstStyle/>
          <a:p>
            <a:endParaRPr lang="es-ES"/>
          </a:p>
        </p:txBody>
      </p:sp>
      <p:pic>
        <p:nvPicPr>
          <p:cNvPr id="30" name="Picture 28"/>
          <p:cNvPicPr>
            <a:picLocks noChangeArrowheads="1"/>
          </p:cNvPicPr>
          <p:nvPr/>
        </p:nvPicPr>
        <p:blipFill>
          <a:blip r:embed="rId3" cstate="print"/>
          <a:srcRect/>
          <a:stretch>
            <a:fillRect/>
          </a:stretch>
        </p:blipFill>
        <p:spPr bwMode="auto">
          <a:xfrm>
            <a:off x="6137291" y="1646223"/>
            <a:ext cx="703262" cy="533400"/>
          </a:xfrm>
          <a:prstGeom prst="rect">
            <a:avLst/>
          </a:prstGeom>
          <a:noFill/>
          <a:ln w="12700">
            <a:noFill/>
            <a:miter lim="800000"/>
            <a:headEnd/>
            <a:tailEnd/>
          </a:ln>
        </p:spPr>
      </p:pic>
      <p:pic>
        <p:nvPicPr>
          <p:cNvPr id="31" name="Picture 29" descr="icon_c_m40_ppt"/>
          <p:cNvPicPr>
            <a:picLocks noChangeAspect="1" noChangeArrowheads="1"/>
          </p:cNvPicPr>
          <p:nvPr/>
        </p:nvPicPr>
        <p:blipFill>
          <a:blip r:embed="rId4" cstate="print"/>
          <a:srcRect/>
          <a:stretch>
            <a:fillRect/>
          </a:stretch>
        </p:blipFill>
        <p:spPr bwMode="auto">
          <a:xfrm>
            <a:off x="7486650" y="4371975"/>
            <a:ext cx="901700" cy="911225"/>
          </a:xfrm>
          <a:prstGeom prst="rect">
            <a:avLst/>
          </a:prstGeom>
          <a:noFill/>
          <a:ln w="9525">
            <a:noFill/>
            <a:miter lim="800000"/>
            <a:headEnd/>
            <a:tailEnd/>
          </a:ln>
        </p:spPr>
      </p:pic>
      <p:pic>
        <p:nvPicPr>
          <p:cNvPr id="32" name="Picture 30"/>
          <p:cNvPicPr>
            <a:picLocks noChangeArrowheads="1"/>
          </p:cNvPicPr>
          <p:nvPr/>
        </p:nvPicPr>
        <p:blipFill>
          <a:blip r:embed="rId5" cstate="print"/>
          <a:srcRect/>
          <a:stretch>
            <a:fillRect/>
          </a:stretch>
        </p:blipFill>
        <p:spPr bwMode="auto">
          <a:xfrm>
            <a:off x="4913328" y="1719248"/>
            <a:ext cx="769938" cy="342900"/>
          </a:xfrm>
          <a:prstGeom prst="rect">
            <a:avLst/>
          </a:prstGeom>
          <a:noFill/>
          <a:ln w="12700">
            <a:noFill/>
            <a:miter lim="800000"/>
            <a:headEnd/>
            <a:tailEnd/>
          </a:ln>
        </p:spPr>
      </p:pic>
      <p:pic>
        <p:nvPicPr>
          <p:cNvPr id="33" name="Picture 31"/>
          <p:cNvPicPr>
            <a:picLocks noChangeArrowheads="1"/>
          </p:cNvPicPr>
          <p:nvPr/>
        </p:nvPicPr>
        <p:blipFill>
          <a:blip r:embed="rId3" cstate="print"/>
          <a:srcRect/>
          <a:stretch>
            <a:fillRect/>
          </a:stretch>
        </p:blipFill>
        <p:spPr bwMode="auto">
          <a:xfrm>
            <a:off x="370304" y="2414594"/>
            <a:ext cx="703262" cy="533400"/>
          </a:xfrm>
          <a:prstGeom prst="rect">
            <a:avLst/>
          </a:prstGeom>
          <a:noFill/>
          <a:ln w="12700">
            <a:noFill/>
            <a:miter lim="800000"/>
            <a:headEnd/>
            <a:tailEnd/>
          </a:ln>
        </p:spPr>
      </p:pic>
      <p:pic>
        <p:nvPicPr>
          <p:cNvPr id="34" name="Picture 32"/>
          <p:cNvPicPr>
            <a:picLocks noChangeArrowheads="1"/>
          </p:cNvPicPr>
          <p:nvPr/>
        </p:nvPicPr>
        <p:blipFill>
          <a:blip r:embed="rId3" cstate="print"/>
          <a:srcRect/>
          <a:stretch>
            <a:fillRect/>
          </a:stretch>
        </p:blipFill>
        <p:spPr bwMode="auto">
          <a:xfrm>
            <a:off x="370304" y="3565532"/>
            <a:ext cx="703262" cy="533400"/>
          </a:xfrm>
          <a:prstGeom prst="rect">
            <a:avLst/>
          </a:prstGeom>
          <a:noFill/>
          <a:ln w="12700">
            <a:noFill/>
            <a:miter lim="800000"/>
            <a:headEnd/>
            <a:tailEnd/>
          </a:ln>
        </p:spPr>
      </p:pic>
      <p:pic>
        <p:nvPicPr>
          <p:cNvPr id="35" name="Picture 33"/>
          <p:cNvPicPr>
            <a:picLocks noChangeArrowheads="1"/>
          </p:cNvPicPr>
          <p:nvPr/>
        </p:nvPicPr>
        <p:blipFill>
          <a:blip r:embed="rId3" cstate="print"/>
          <a:srcRect/>
          <a:stretch>
            <a:fillRect/>
          </a:stretch>
        </p:blipFill>
        <p:spPr bwMode="auto">
          <a:xfrm>
            <a:off x="7613650" y="5572125"/>
            <a:ext cx="703263" cy="533400"/>
          </a:xfrm>
          <a:prstGeom prst="rect">
            <a:avLst/>
          </a:prstGeom>
          <a:noFill/>
          <a:ln w="12700">
            <a:noFill/>
            <a:miter lim="800000"/>
            <a:headEnd/>
            <a:tailEnd/>
          </a:ln>
        </p:spPr>
      </p:pic>
      <p:pic>
        <p:nvPicPr>
          <p:cNvPr id="36" name="Picture 34"/>
          <p:cNvPicPr>
            <a:picLocks noChangeArrowheads="1"/>
          </p:cNvPicPr>
          <p:nvPr/>
        </p:nvPicPr>
        <p:blipFill>
          <a:blip r:embed="rId5" cstate="print"/>
          <a:srcRect/>
          <a:stretch>
            <a:fillRect/>
          </a:stretch>
        </p:blipFill>
        <p:spPr bwMode="auto">
          <a:xfrm>
            <a:off x="1400591" y="2487619"/>
            <a:ext cx="769938" cy="342900"/>
          </a:xfrm>
          <a:prstGeom prst="rect">
            <a:avLst/>
          </a:prstGeom>
          <a:noFill/>
          <a:ln w="12700">
            <a:noFill/>
            <a:miter lim="800000"/>
            <a:headEnd/>
            <a:tailEnd/>
          </a:ln>
        </p:spPr>
      </p:pic>
      <p:pic>
        <p:nvPicPr>
          <p:cNvPr id="37" name="Picture 35"/>
          <p:cNvPicPr>
            <a:picLocks noChangeArrowheads="1"/>
          </p:cNvPicPr>
          <p:nvPr/>
        </p:nvPicPr>
        <p:blipFill>
          <a:blip r:embed="rId5" cstate="print"/>
          <a:srcRect/>
          <a:stretch>
            <a:fillRect/>
          </a:stretch>
        </p:blipFill>
        <p:spPr bwMode="auto">
          <a:xfrm>
            <a:off x="1449804" y="3636969"/>
            <a:ext cx="769937" cy="342900"/>
          </a:xfrm>
          <a:prstGeom prst="rect">
            <a:avLst/>
          </a:prstGeom>
          <a:noFill/>
          <a:ln w="12700">
            <a:noFill/>
            <a:miter lim="800000"/>
            <a:headEnd/>
            <a:tailEnd/>
          </a:ln>
        </p:spPr>
      </p:pic>
      <p:pic>
        <p:nvPicPr>
          <p:cNvPr id="38" name="Picture 36"/>
          <p:cNvPicPr>
            <a:picLocks noChangeArrowheads="1"/>
          </p:cNvPicPr>
          <p:nvPr/>
        </p:nvPicPr>
        <p:blipFill>
          <a:blip r:embed="rId5" cstate="print"/>
          <a:srcRect/>
          <a:stretch>
            <a:fillRect/>
          </a:stretch>
        </p:blipFill>
        <p:spPr bwMode="auto">
          <a:xfrm>
            <a:off x="6011863" y="4562475"/>
            <a:ext cx="769937" cy="504825"/>
          </a:xfrm>
          <a:prstGeom prst="rect">
            <a:avLst/>
          </a:prstGeom>
          <a:noFill/>
          <a:ln w="12700">
            <a:noFill/>
            <a:miter lim="800000"/>
            <a:headEnd/>
            <a:tailEnd/>
          </a:ln>
        </p:spPr>
      </p:pic>
      <p:pic>
        <p:nvPicPr>
          <p:cNvPr id="39" name="Picture 37"/>
          <p:cNvPicPr>
            <a:picLocks noChangeArrowheads="1"/>
          </p:cNvPicPr>
          <p:nvPr/>
        </p:nvPicPr>
        <p:blipFill>
          <a:blip r:embed="rId5" cstate="print"/>
          <a:srcRect/>
          <a:stretch>
            <a:fillRect/>
          </a:stretch>
        </p:blipFill>
        <p:spPr bwMode="auto">
          <a:xfrm>
            <a:off x="3059113" y="4651375"/>
            <a:ext cx="769937" cy="342900"/>
          </a:xfrm>
          <a:prstGeom prst="rect">
            <a:avLst/>
          </a:prstGeom>
          <a:noFill/>
          <a:ln w="12700">
            <a:noFill/>
            <a:miter lim="800000"/>
            <a:headEnd/>
            <a:tailEnd/>
          </a:ln>
        </p:spPr>
      </p:pic>
      <p:pic>
        <p:nvPicPr>
          <p:cNvPr id="40" name="Picture 38"/>
          <p:cNvPicPr>
            <a:picLocks noChangeArrowheads="1"/>
          </p:cNvPicPr>
          <p:nvPr/>
        </p:nvPicPr>
        <p:blipFill>
          <a:blip r:embed="rId5" cstate="print"/>
          <a:srcRect/>
          <a:stretch>
            <a:fillRect/>
          </a:stretch>
        </p:blipFill>
        <p:spPr bwMode="auto">
          <a:xfrm>
            <a:off x="4522788" y="3914775"/>
            <a:ext cx="769937" cy="342900"/>
          </a:xfrm>
          <a:prstGeom prst="rect">
            <a:avLst/>
          </a:prstGeom>
          <a:noFill/>
          <a:ln w="12700">
            <a:noFill/>
            <a:miter lim="800000"/>
            <a:headEnd/>
            <a:tailEnd/>
          </a:ln>
        </p:spPr>
      </p:pic>
      <p:pic>
        <p:nvPicPr>
          <p:cNvPr id="41" name="Picture 39"/>
          <p:cNvPicPr>
            <a:picLocks noChangeArrowheads="1"/>
          </p:cNvPicPr>
          <p:nvPr/>
        </p:nvPicPr>
        <p:blipFill>
          <a:blip r:embed="rId3" cstate="print"/>
          <a:srcRect/>
          <a:stretch>
            <a:fillRect/>
          </a:stretch>
        </p:blipFill>
        <p:spPr bwMode="auto">
          <a:xfrm>
            <a:off x="755650" y="4605338"/>
            <a:ext cx="703263" cy="533400"/>
          </a:xfrm>
          <a:prstGeom prst="rect">
            <a:avLst/>
          </a:prstGeom>
          <a:noFill/>
          <a:ln w="12700">
            <a:noFill/>
            <a:miter lim="800000"/>
            <a:headEnd/>
            <a:tailEnd/>
          </a:ln>
        </p:spPr>
      </p:pic>
      <p:pic>
        <p:nvPicPr>
          <p:cNvPr id="42" name="Picture 40"/>
          <p:cNvPicPr>
            <a:picLocks noChangeArrowheads="1"/>
          </p:cNvPicPr>
          <p:nvPr/>
        </p:nvPicPr>
        <p:blipFill>
          <a:blip r:embed="rId5" cstate="print"/>
          <a:srcRect/>
          <a:stretch>
            <a:fillRect/>
          </a:stretch>
        </p:blipFill>
        <p:spPr bwMode="auto">
          <a:xfrm>
            <a:off x="1835150" y="4676775"/>
            <a:ext cx="769938" cy="342900"/>
          </a:xfrm>
          <a:prstGeom prst="rect">
            <a:avLst/>
          </a:prstGeom>
          <a:noFill/>
          <a:ln w="12700">
            <a:noFill/>
            <a:miter lim="800000"/>
            <a:headEnd/>
            <a:tailEnd/>
          </a:ln>
        </p:spPr>
      </p:pic>
      <p:sp>
        <p:nvSpPr>
          <p:cNvPr id="43" name="Line 41"/>
          <p:cNvSpPr>
            <a:spLocks noChangeShapeType="1"/>
          </p:cNvSpPr>
          <p:nvPr/>
        </p:nvSpPr>
        <p:spPr bwMode="auto">
          <a:xfrm>
            <a:off x="6510338" y="2665412"/>
            <a:ext cx="990600" cy="0"/>
          </a:xfrm>
          <a:prstGeom prst="line">
            <a:avLst/>
          </a:prstGeom>
          <a:noFill/>
          <a:ln w="63500">
            <a:solidFill>
              <a:srgbClr val="00FF00"/>
            </a:solidFill>
            <a:round/>
            <a:headEnd/>
            <a:tailEnd/>
          </a:ln>
        </p:spPr>
        <p:txBody>
          <a:bodyPr/>
          <a:lstStyle/>
          <a:p>
            <a:endParaRPr lang="es-ES"/>
          </a:p>
        </p:txBody>
      </p:sp>
      <p:pic>
        <p:nvPicPr>
          <p:cNvPr id="44" name="Picture 42"/>
          <p:cNvPicPr>
            <a:picLocks noChangeArrowheads="1"/>
          </p:cNvPicPr>
          <p:nvPr/>
        </p:nvPicPr>
        <p:blipFill>
          <a:blip r:embed="rId5" cstate="print"/>
          <a:srcRect/>
          <a:stretch>
            <a:fillRect/>
          </a:stretch>
        </p:blipFill>
        <p:spPr bwMode="auto">
          <a:xfrm>
            <a:off x="6156325" y="2449512"/>
            <a:ext cx="769938" cy="342900"/>
          </a:xfrm>
          <a:prstGeom prst="rect">
            <a:avLst/>
          </a:prstGeom>
          <a:noFill/>
          <a:ln w="12700">
            <a:noFill/>
            <a:miter lim="800000"/>
            <a:headEnd/>
            <a:tailEnd/>
          </a:ln>
        </p:spPr>
      </p:pic>
      <p:sp>
        <p:nvSpPr>
          <p:cNvPr id="45" name="Text Box 43"/>
          <p:cNvSpPr txBox="1">
            <a:spLocks noChangeArrowheads="1"/>
          </p:cNvSpPr>
          <p:nvPr/>
        </p:nvSpPr>
        <p:spPr bwMode="auto">
          <a:xfrm>
            <a:off x="6897075" y="2981324"/>
            <a:ext cx="603883" cy="307777"/>
          </a:xfrm>
          <a:prstGeom prst="rect">
            <a:avLst/>
          </a:prstGeom>
          <a:noFill/>
          <a:ln w="9525">
            <a:noFill/>
            <a:miter lim="800000"/>
            <a:headEnd/>
            <a:tailEnd/>
          </a:ln>
        </p:spPr>
        <p:txBody>
          <a:bodyPr wrap="none">
            <a:spAutoFit/>
          </a:bodyPr>
          <a:lstStyle/>
          <a:p>
            <a:r>
              <a:rPr lang="es-ES" sz="1400" b="1" dirty="0" smtClean="0"/>
              <a:t>GVA </a:t>
            </a:r>
            <a:endParaRPr lang="es-ES" sz="1400" b="1" dirty="0"/>
          </a:p>
        </p:txBody>
      </p:sp>
      <p:pic>
        <p:nvPicPr>
          <p:cNvPr id="46" name="Picture 44"/>
          <p:cNvPicPr>
            <a:picLocks noChangeArrowheads="1"/>
          </p:cNvPicPr>
          <p:nvPr/>
        </p:nvPicPr>
        <p:blipFill>
          <a:blip r:embed="rId5" cstate="print"/>
          <a:srcRect/>
          <a:stretch>
            <a:fillRect/>
          </a:stretch>
        </p:blipFill>
        <p:spPr bwMode="auto">
          <a:xfrm>
            <a:off x="6227763" y="5716588"/>
            <a:ext cx="769937" cy="342900"/>
          </a:xfrm>
          <a:prstGeom prst="rect">
            <a:avLst/>
          </a:prstGeom>
          <a:noFill/>
          <a:ln w="12700">
            <a:noFill/>
            <a:miter lim="800000"/>
            <a:headEnd/>
            <a:tailEnd/>
          </a:ln>
        </p:spPr>
      </p:pic>
      <p:pic>
        <p:nvPicPr>
          <p:cNvPr id="47" name="Picture 45"/>
          <p:cNvPicPr>
            <a:picLocks noChangeArrowheads="1"/>
          </p:cNvPicPr>
          <p:nvPr/>
        </p:nvPicPr>
        <p:blipFill>
          <a:blip r:embed="rId5" cstate="print"/>
          <a:srcRect/>
          <a:stretch>
            <a:fillRect/>
          </a:stretch>
        </p:blipFill>
        <p:spPr bwMode="auto">
          <a:xfrm>
            <a:off x="7402513" y="2422524"/>
            <a:ext cx="769937" cy="342900"/>
          </a:xfrm>
          <a:prstGeom prst="rect">
            <a:avLst/>
          </a:prstGeom>
          <a:noFill/>
          <a:ln w="12700">
            <a:noFill/>
            <a:miter lim="800000"/>
            <a:headEnd/>
            <a:tailEnd/>
          </a:ln>
        </p:spPr>
      </p:pic>
      <p:sp>
        <p:nvSpPr>
          <p:cNvPr id="48" name="Rectangle 46"/>
          <p:cNvSpPr>
            <a:spLocks noChangeArrowheads="1"/>
          </p:cNvSpPr>
          <p:nvPr/>
        </p:nvSpPr>
        <p:spPr bwMode="auto">
          <a:xfrm>
            <a:off x="684213" y="4491038"/>
            <a:ext cx="2016125" cy="647700"/>
          </a:xfrm>
          <a:prstGeom prst="rect">
            <a:avLst/>
          </a:prstGeom>
          <a:noFill/>
          <a:ln w="9525">
            <a:solidFill>
              <a:schemeClr val="tx1"/>
            </a:solidFill>
            <a:miter lim="800000"/>
            <a:headEnd/>
            <a:tailEnd/>
          </a:ln>
        </p:spPr>
        <p:txBody>
          <a:bodyPr wrap="none" anchor="ctr"/>
          <a:lstStyle/>
          <a:p>
            <a:endParaRPr lang="es-ES"/>
          </a:p>
        </p:txBody>
      </p:sp>
      <p:sp>
        <p:nvSpPr>
          <p:cNvPr id="49" name="Rectangle 47"/>
          <p:cNvSpPr>
            <a:spLocks noChangeArrowheads="1"/>
          </p:cNvSpPr>
          <p:nvPr/>
        </p:nvSpPr>
        <p:spPr bwMode="auto">
          <a:xfrm>
            <a:off x="297279" y="3492507"/>
            <a:ext cx="2016125" cy="647700"/>
          </a:xfrm>
          <a:prstGeom prst="rect">
            <a:avLst/>
          </a:prstGeom>
          <a:noFill/>
          <a:ln w="9525">
            <a:solidFill>
              <a:schemeClr val="tx1"/>
            </a:solidFill>
            <a:miter lim="800000"/>
            <a:headEnd/>
            <a:tailEnd/>
          </a:ln>
        </p:spPr>
        <p:txBody>
          <a:bodyPr wrap="none" anchor="ctr"/>
          <a:lstStyle/>
          <a:p>
            <a:endParaRPr lang="es-ES"/>
          </a:p>
        </p:txBody>
      </p:sp>
      <p:sp>
        <p:nvSpPr>
          <p:cNvPr id="50" name="Rectangle 48"/>
          <p:cNvSpPr>
            <a:spLocks noChangeArrowheads="1"/>
          </p:cNvSpPr>
          <p:nvPr/>
        </p:nvSpPr>
        <p:spPr bwMode="auto">
          <a:xfrm>
            <a:off x="297279" y="2341569"/>
            <a:ext cx="2016125" cy="647700"/>
          </a:xfrm>
          <a:prstGeom prst="rect">
            <a:avLst/>
          </a:prstGeom>
          <a:noFill/>
          <a:ln w="9525">
            <a:solidFill>
              <a:schemeClr val="tx1"/>
            </a:solidFill>
            <a:miter lim="800000"/>
            <a:headEnd/>
            <a:tailEnd/>
          </a:ln>
        </p:spPr>
        <p:txBody>
          <a:bodyPr wrap="none" anchor="ctr"/>
          <a:lstStyle/>
          <a:p>
            <a:endParaRPr lang="es-ES"/>
          </a:p>
        </p:txBody>
      </p:sp>
      <p:sp>
        <p:nvSpPr>
          <p:cNvPr id="51" name="Rectangle 49"/>
          <p:cNvSpPr>
            <a:spLocks noChangeArrowheads="1"/>
          </p:cNvSpPr>
          <p:nvPr/>
        </p:nvSpPr>
        <p:spPr bwMode="auto">
          <a:xfrm>
            <a:off x="4770453" y="1574785"/>
            <a:ext cx="2087563" cy="647700"/>
          </a:xfrm>
          <a:prstGeom prst="rect">
            <a:avLst/>
          </a:prstGeom>
          <a:noFill/>
          <a:ln w="9525">
            <a:solidFill>
              <a:schemeClr val="tx1"/>
            </a:solidFill>
            <a:miter lim="800000"/>
            <a:headEnd/>
            <a:tailEnd/>
          </a:ln>
        </p:spPr>
        <p:txBody>
          <a:bodyPr wrap="none" anchor="ctr"/>
          <a:lstStyle/>
          <a:p>
            <a:endParaRPr lang="es-ES"/>
          </a:p>
        </p:txBody>
      </p:sp>
      <p:sp>
        <p:nvSpPr>
          <p:cNvPr id="52" name="Rectangle 50"/>
          <p:cNvSpPr>
            <a:spLocks noChangeArrowheads="1"/>
          </p:cNvSpPr>
          <p:nvPr/>
        </p:nvSpPr>
        <p:spPr bwMode="auto">
          <a:xfrm>
            <a:off x="6084888" y="2333624"/>
            <a:ext cx="2159000" cy="647700"/>
          </a:xfrm>
          <a:prstGeom prst="rect">
            <a:avLst/>
          </a:prstGeom>
          <a:noFill/>
          <a:ln w="9525">
            <a:solidFill>
              <a:schemeClr val="tx1"/>
            </a:solidFill>
            <a:miter lim="800000"/>
            <a:headEnd/>
            <a:tailEnd/>
          </a:ln>
        </p:spPr>
        <p:txBody>
          <a:bodyPr wrap="none" anchor="ctr"/>
          <a:lstStyle/>
          <a:p>
            <a:endParaRPr lang="es-ES"/>
          </a:p>
        </p:txBody>
      </p:sp>
      <p:sp>
        <p:nvSpPr>
          <p:cNvPr id="53" name="Rectangle 51"/>
          <p:cNvSpPr>
            <a:spLocks noChangeArrowheads="1"/>
          </p:cNvSpPr>
          <p:nvPr/>
        </p:nvSpPr>
        <p:spPr bwMode="auto">
          <a:xfrm>
            <a:off x="5940425" y="4275138"/>
            <a:ext cx="2519363" cy="1873250"/>
          </a:xfrm>
          <a:prstGeom prst="rect">
            <a:avLst/>
          </a:prstGeom>
          <a:noFill/>
          <a:ln w="9525">
            <a:solidFill>
              <a:schemeClr val="tx1"/>
            </a:solidFill>
            <a:miter lim="800000"/>
            <a:headEnd/>
            <a:tailEnd/>
          </a:ln>
        </p:spPr>
        <p:txBody>
          <a:bodyPr wrap="none" anchor="ctr"/>
          <a:lstStyle/>
          <a:p>
            <a:endParaRPr lang="es-ES"/>
          </a:p>
        </p:txBody>
      </p:sp>
      <p:sp>
        <p:nvSpPr>
          <p:cNvPr id="54" name="Rectangle 52"/>
          <p:cNvSpPr>
            <a:spLocks noChangeArrowheads="1"/>
          </p:cNvSpPr>
          <p:nvPr/>
        </p:nvSpPr>
        <p:spPr bwMode="auto">
          <a:xfrm>
            <a:off x="2916238" y="4491038"/>
            <a:ext cx="1008062" cy="647700"/>
          </a:xfrm>
          <a:prstGeom prst="rect">
            <a:avLst/>
          </a:prstGeom>
          <a:noFill/>
          <a:ln w="9525">
            <a:solidFill>
              <a:schemeClr val="tx1"/>
            </a:solidFill>
            <a:miter lim="800000"/>
            <a:headEnd/>
            <a:tailEnd/>
          </a:ln>
        </p:spPr>
        <p:txBody>
          <a:bodyPr wrap="none" anchor="ctr"/>
          <a:lstStyle/>
          <a:p>
            <a:endParaRPr lang="es-ES"/>
          </a:p>
        </p:txBody>
      </p:sp>
      <p:sp>
        <p:nvSpPr>
          <p:cNvPr id="55" name="Rectangle 53"/>
          <p:cNvSpPr>
            <a:spLocks noChangeArrowheads="1"/>
          </p:cNvSpPr>
          <p:nvPr/>
        </p:nvSpPr>
        <p:spPr bwMode="auto">
          <a:xfrm>
            <a:off x="2745204" y="2917832"/>
            <a:ext cx="1296987" cy="952500"/>
          </a:xfrm>
          <a:prstGeom prst="rect">
            <a:avLst/>
          </a:prstGeom>
          <a:noFill/>
          <a:ln w="9525">
            <a:solidFill>
              <a:schemeClr val="tx1"/>
            </a:solidFill>
            <a:miter lim="800000"/>
            <a:headEnd/>
            <a:tailEnd/>
          </a:ln>
        </p:spPr>
        <p:txBody>
          <a:bodyPr wrap="none" anchor="ctr"/>
          <a:lstStyle/>
          <a:p>
            <a:endParaRPr lang="es-ES"/>
          </a:p>
        </p:txBody>
      </p:sp>
      <p:sp>
        <p:nvSpPr>
          <p:cNvPr id="56" name="Rectangle 54"/>
          <p:cNvSpPr>
            <a:spLocks noChangeArrowheads="1"/>
          </p:cNvSpPr>
          <p:nvPr/>
        </p:nvSpPr>
        <p:spPr bwMode="auto">
          <a:xfrm>
            <a:off x="4286248" y="3500438"/>
            <a:ext cx="1149352" cy="919162"/>
          </a:xfrm>
          <a:prstGeom prst="rect">
            <a:avLst/>
          </a:prstGeom>
          <a:noFill/>
          <a:ln w="9525">
            <a:solidFill>
              <a:schemeClr val="tx1"/>
            </a:solidFill>
            <a:miter lim="800000"/>
            <a:headEnd/>
            <a:tailEnd/>
          </a:ln>
        </p:spPr>
        <p:txBody>
          <a:bodyPr wrap="none" anchor="ctr"/>
          <a:lstStyle/>
          <a:p>
            <a:endParaRPr lang="es-ES"/>
          </a:p>
        </p:txBody>
      </p:sp>
      <p:sp>
        <p:nvSpPr>
          <p:cNvPr id="57" name="Text Box 55"/>
          <p:cNvSpPr txBox="1">
            <a:spLocks noChangeArrowheads="1"/>
          </p:cNvSpPr>
          <p:nvPr/>
        </p:nvSpPr>
        <p:spPr bwMode="auto">
          <a:xfrm>
            <a:off x="4356100" y="4403725"/>
            <a:ext cx="1230313" cy="517525"/>
          </a:xfrm>
          <a:prstGeom prst="rect">
            <a:avLst/>
          </a:prstGeom>
          <a:noFill/>
          <a:ln w="9525">
            <a:noFill/>
            <a:miter lim="800000"/>
            <a:headEnd/>
            <a:tailEnd/>
          </a:ln>
        </p:spPr>
        <p:txBody>
          <a:bodyPr wrap="none">
            <a:spAutoFit/>
          </a:bodyPr>
          <a:lstStyle/>
          <a:p>
            <a:pPr algn="ctr"/>
            <a:r>
              <a:rPr lang="es-ES" sz="1400" b="1"/>
              <a:t>C.T. Carmen</a:t>
            </a:r>
          </a:p>
          <a:p>
            <a:pPr algn="ctr"/>
            <a:r>
              <a:rPr lang="es-ES" sz="1400" b="1"/>
              <a:t>(Valencia)</a:t>
            </a:r>
          </a:p>
        </p:txBody>
      </p:sp>
      <p:sp>
        <p:nvSpPr>
          <p:cNvPr id="58" name="Text Box 56"/>
          <p:cNvSpPr txBox="1">
            <a:spLocks noChangeArrowheads="1"/>
          </p:cNvSpPr>
          <p:nvPr/>
        </p:nvSpPr>
        <p:spPr bwMode="auto">
          <a:xfrm>
            <a:off x="2740025" y="5126038"/>
            <a:ext cx="1298575" cy="517525"/>
          </a:xfrm>
          <a:prstGeom prst="rect">
            <a:avLst/>
          </a:prstGeom>
          <a:noFill/>
          <a:ln w="9525">
            <a:noFill/>
            <a:miter lim="800000"/>
            <a:headEnd/>
            <a:tailEnd/>
          </a:ln>
        </p:spPr>
        <p:txBody>
          <a:bodyPr wrap="none">
            <a:spAutoFit/>
          </a:bodyPr>
          <a:lstStyle/>
          <a:p>
            <a:pPr algn="ctr"/>
            <a:r>
              <a:rPr lang="es-ES" sz="1400" b="1"/>
              <a:t>C.T. Gran Vía</a:t>
            </a:r>
          </a:p>
          <a:p>
            <a:pPr algn="ctr"/>
            <a:r>
              <a:rPr lang="es-ES" sz="1400" b="1"/>
              <a:t>(Castellón)</a:t>
            </a:r>
          </a:p>
        </p:txBody>
      </p:sp>
      <p:sp>
        <p:nvSpPr>
          <p:cNvPr id="59" name="Text Box 57"/>
          <p:cNvSpPr txBox="1">
            <a:spLocks noChangeArrowheads="1"/>
          </p:cNvSpPr>
          <p:nvPr/>
        </p:nvSpPr>
        <p:spPr bwMode="auto">
          <a:xfrm>
            <a:off x="2593972" y="2411409"/>
            <a:ext cx="1620838" cy="517525"/>
          </a:xfrm>
          <a:prstGeom prst="rect">
            <a:avLst/>
          </a:prstGeom>
          <a:noFill/>
          <a:ln w="9525">
            <a:noFill/>
            <a:miter lim="800000"/>
            <a:headEnd/>
            <a:tailEnd/>
          </a:ln>
        </p:spPr>
        <p:txBody>
          <a:bodyPr wrap="none">
            <a:spAutoFit/>
          </a:bodyPr>
          <a:lstStyle/>
          <a:p>
            <a:pPr algn="ctr"/>
            <a:r>
              <a:rPr lang="es-ES" sz="1400" b="1"/>
              <a:t>C.T. Los Ángeles</a:t>
            </a:r>
          </a:p>
          <a:p>
            <a:pPr algn="ctr"/>
            <a:r>
              <a:rPr lang="es-ES" sz="1400" b="1"/>
              <a:t>(Alicante)</a:t>
            </a:r>
          </a:p>
        </p:txBody>
      </p:sp>
      <p:pic>
        <p:nvPicPr>
          <p:cNvPr id="60" name="Picture 58"/>
          <p:cNvPicPr>
            <a:picLocks noChangeArrowheads="1"/>
          </p:cNvPicPr>
          <p:nvPr/>
        </p:nvPicPr>
        <p:blipFill>
          <a:blip r:embed="rId5" cstate="print"/>
          <a:srcRect/>
          <a:stretch>
            <a:fillRect/>
          </a:stretch>
        </p:blipFill>
        <p:spPr bwMode="auto">
          <a:xfrm>
            <a:off x="2889666" y="3060707"/>
            <a:ext cx="769938" cy="342900"/>
          </a:xfrm>
          <a:prstGeom prst="rect">
            <a:avLst/>
          </a:prstGeom>
          <a:noFill/>
          <a:ln w="12700">
            <a:noFill/>
            <a:miter lim="800000"/>
            <a:headEnd/>
            <a:tailEnd/>
          </a:ln>
        </p:spPr>
      </p:pic>
      <p:sp>
        <p:nvSpPr>
          <p:cNvPr id="61" name="Text Box 59"/>
          <p:cNvSpPr txBox="1">
            <a:spLocks noChangeArrowheads="1"/>
          </p:cNvSpPr>
          <p:nvPr/>
        </p:nvSpPr>
        <p:spPr bwMode="auto">
          <a:xfrm>
            <a:off x="7667625" y="4741863"/>
            <a:ext cx="558800"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RedIRIS</a:t>
            </a:r>
          </a:p>
        </p:txBody>
      </p:sp>
      <p:sp>
        <p:nvSpPr>
          <p:cNvPr id="62" name="Text Box 60"/>
          <p:cNvSpPr txBox="1">
            <a:spLocks noChangeArrowheads="1"/>
          </p:cNvSpPr>
          <p:nvPr/>
        </p:nvSpPr>
        <p:spPr bwMode="auto">
          <a:xfrm>
            <a:off x="6276975" y="4683125"/>
            <a:ext cx="228600"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Tlf</a:t>
            </a:r>
          </a:p>
        </p:txBody>
      </p:sp>
      <p:sp>
        <p:nvSpPr>
          <p:cNvPr id="63" name="Text Box 61"/>
          <p:cNvSpPr txBox="1">
            <a:spLocks noChangeArrowheads="1"/>
          </p:cNvSpPr>
          <p:nvPr/>
        </p:nvSpPr>
        <p:spPr bwMode="auto">
          <a:xfrm>
            <a:off x="4787900" y="3987800"/>
            <a:ext cx="228600"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Tlf</a:t>
            </a:r>
          </a:p>
        </p:txBody>
      </p:sp>
      <p:sp>
        <p:nvSpPr>
          <p:cNvPr id="64" name="Text Box 62"/>
          <p:cNvSpPr txBox="1">
            <a:spLocks noChangeArrowheads="1"/>
          </p:cNvSpPr>
          <p:nvPr/>
        </p:nvSpPr>
        <p:spPr bwMode="auto">
          <a:xfrm>
            <a:off x="3276600" y="4735513"/>
            <a:ext cx="228600"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Tlf</a:t>
            </a:r>
          </a:p>
        </p:txBody>
      </p:sp>
      <p:sp>
        <p:nvSpPr>
          <p:cNvPr id="65" name="Text Box 63"/>
          <p:cNvSpPr txBox="1">
            <a:spLocks noChangeArrowheads="1"/>
          </p:cNvSpPr>
          <p:nvPr/>
        </p:nvSpPr>
        <p:spPr bwMode="auto">
          <a:xfrm>
            <a:off x="3105566" y="3162307"/>
            <a:ext cx="228600"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Tlf</a:t>
            </a:r>
          </a:p>
        </p:txBody>
      </p:sp>
      <p:sp>
        <p:nvSpPr>
          <p:cNvPr id="66" name="Text Box 64"/>
          <p:cNvSpPr txBox="1">
            <a:spLocks noChangeArrowheads="1"/>
          </p:cNvSpPr>
          <p:nvPr/>
        </p:nvSpPr>
        <p:spPr bwMode="auto">
          <a:xfrm>
            <a:off x="1726029" y="3709994"/>
            <a:ext cx="228600"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Tlf</a:t>
            </a:r>
          </a:p>
        </p:txBody>
      </p:sp>
      <p:sp>
        <p:nvSpPr>
          <p:cNvPr id="67" name="Text Box 65"/>
          <p:cNvSpPr txBox="1">
            <a:spLocks noChangeArrowheads="1"/>
          </p:cNvSpPr>
          <p:nvPr/>
        </p:nvSpPr>
        <p:spPr bwMode="auto">
          <a:xfrm>
            <a:off x="2051050" y="4778375"/>
            <a:ext cx="228600"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Tlf</a:t>
            </a:r>
          </a:p>
        </p:txBody>
      </p:sp>
      <p:sp>
        <p:nvSpPr>
          <p:cNvPr id="68" name="Text Box 66"/>
          <p:cNvSpPr txBox="1">
            <a:spLocks noChangeArrowheads="1"/>
          </p:cNvSpPr>
          <p:nvPr/>
        </p:nvSpPr>
        <p:spPr bwMode="auto">
          <a:xfrm>
            <a:off x="1653004" y="2557469"/>
            <a:ext cx="228600"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Tlf</a:t>
            </a:r>
          </a:p>
        </p:txBody>
      </p:sp>
      <p:sp>
        <p:nvSpPr>
          <p:cNvPr id="69" name="Text Box 67"/>
          <p:cNvSpPr txBox="1">
            <a:spLocks noChangeArrowheads="1"/>
          </p:cNvSpPr>
          <p:nvPr/>
        </p:nvSpPr>
        <p:spPr bwMode="auto">
          <a:xfrm>
            <a:off x="6430963" y="2506662"/>
            <a:ext cx="228600"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Tlf</a:t>
            </a:r>
          </a:p>
        </p:txBody>
      </p:sp>
      <p:sp>
        <p:nvSpPr>
          <p:cNvPr id="70" name="Text Box 68"/>
          <p:cNvSpPr txBox="1">
            <a:spLocks noChangeArrowheads="1"/>
          </p:cNvSpPr>
          <p:nvPr/>
        </p:nvSpPr>
        <p:spPr bwMode="auto">
          <a:xfrm>
            <a:off x="5129228" y="1790685"/>
            <a:ext cx="228600"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Tlf</a:t>
            </a:r>
          </a:p>
        </p:txBody>
      </p:sp>
      <p:sp>
        <p:nvSpPr>
          <p:cNvPr id="71" name="Text Box 69"/>
          <p:cNvSpPr txBox="1">
            <a:spLocks noChangeArrowheads="1"/>
          </p:cNvSpPr>
          <p:nvPr/>
        </p:nvSpPr>
        <p:spPr bwMode="auto">
          <a:xfrm>
            <a:off x="6315091" y="1790685"/>
            <a:ext cx="333375"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UPV</a:t>
            </a:r>
          </a:p>
        </p:txBody>
      </p:sp>
      <p:sp>
        <p:nvSpPr>
          <p:cNvPr id="72" name="Text Box 70"/>
          <p:cNvSpPr txBox="1">
            <a:spLocks noChangeArrowheads="1"/>
          </p:cNvSpPr>
          <p:nvPr/>
        </p:nvSpPr>
        <p:spPr bwMode="auto">
          <a:xfrm>
            <a:off x="7618413" y="2506662"/>
            <a:ext cx="249237"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UV</a:t>
            </a:r>
          </a:p>
        </p:txBody>
      </p:sp>
      <p:sp>
        <p:nvSpPr>
          <p:cNvPr id="73" name="Text Box 71"/>
          <p:cNvSpPr txBox="1">
            <a:spLocks noChangeArrowheads="1"/>
          </p:cNvSpPr>
          <p:nvPr/>
        </p:nvSpPr>
        <p:spPr bwMode="auto">
          <a:xfrm>
            <a:off x="7851775" y="5745163"/>
            <a:ext cx="249238"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UV</a:t>
            </a:r>
          </a:p>
        </p:txBody>
      </p:sp>
      <p:sp>
        <p:nvSpPr>
          <p:cNvPr id="74" name="Text Box 72"/>
          <p:cNvSpPr txBox="1">
            <a:spLocks noChangeArrowheads="1"/>
          </p:cNvSpPr>
          <p:nvPr/>
        </p:nvSpPr>
        <p:spPr bwMode="auto">
          <a:xfrm>
            <a:off x="6483350" y="5816600"/>
            <a:ext cx="249238"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UV</a:t>
            </a:r>
          </a:p>
        </p:txBody>
      </p:sp>
      <p:sp>
        <p:nvSpPr>
          <p:cNvPr id="75" name="Text Box 73"/>
          <p:cNvSpPr txBox="1">
            <a:spLocks noChangeArrowheads="1"/>
          </p:cNvSpPr>
          <p:nvPr/>
        </p:nvSpPr>
        <p:spPr bwMode="auto">
          <a:xfrm>
            <a:off x="938213" y="4735513"/>
            <a:ext cx="269875"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UJI</a:t>
            </a:r>
          </a:p>
        </p:txBody>
      </p:sp>
      <p:sp>
        <p:nvSpPr>
          <p:cNvPr id="76" name="Text Box 74"/>
          <p:cNvSpPr txBox="1">
            <a:spLocks noChangeArrowheads="1"/>
          </p:cNvSpPr>
          <p:nvPr/>
        </p:nvSpPr>
        <p:spPr bwMode="auto">
          <a:xfrm>
            <a:off x="513179" y="3709994"/>
            <a:ext cx="363537"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UMH</a:t>
            </a:r>
          </a:p>
        </p:txBody>
      </p:sp>
      <p:sp>
        <p:nvSpPr>
          <p:cNvPr id="77" name="Text Box 75"/>
          <p:cNvSpPr txBox="1">
            <a:spLocks noChangeArrowheads="1"/>
          </p:cNvSpPr>
          <p:nvPr/>
        </p:nvSpPr>
        <p:spPr bwMode="auto">
          <a:xfrm>
            <a:off x="594141" y="2557469"/>
            <a:ext cx="257175"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UA</a:t>
            </a:r>
          </a:p>
        </p:txBody>
      </p:sp>
      <p:sp>
        <p:nvSpPr>
          <p:cNvPr id="78" name="Text Box 76"/>
          <p:cNvSpPr txBox="1">
            <a:spLocks noChangeArrowheads="1"/>
          </p:cNvSpPr>
          <p:nvPr/>
        </p:nvSpPr>
        <p:spPr bwMode="auto">
          <a:xfrm>
            <a:off x="1341871" y="4610100"/>
            <a:ext cx="534121" cy="400110"/>
          </a:xfrm>
          <a:prstGeom prst="rect">
            <a:avLst/>
          </a:prstGeom>
          <a:noFill/>
          <a:ln w="9525">
            <a:noFill/>
            <a:miter lim="800000"/>
            <a:headEnd/>
            <a:tailEnd/>
          </a:ln>
        </p:spPr>
        <p:txBody>
          <a:bodyPr wrap="none">
            <a:spAutoFit/>
          </a:bodyPr>
          <a:lstStyle/>
          <a:p>
            <a:pPr algn="ctr"/>
            <a:r>
              <a:rPr lang="es-ES" sz="1000" b="1" dirty="0"/>
              <a:t>VLAN</a:t>
            </a:r>
          </a:p>
          <a:p>
            <a:pPr algn="ctr"/>
            <a:r>
              <a:rPr lang="es-ES" sz="1000" b="1" dirty="0"/>
              <a:t>864</a:t>
            </a:r>
          </a:p>
        </p:txBody>
      </p:sp>
      <p:sp>
        <p:nvSpPr>
          <p:cNvPr id="79" name="Text Box 77"/>
          <p:cNvSpPr txBox="1">
            <a:spLocks noChangeArrowheads="1"/>
          </p:cNvSpPr>
          <p:nvPr/>
        </p:nvSpPr>
        <p:spPr bwMode="auto">
          <a:xfrm>
            <a:off x="977162" y="3565532"/>
            <a:ext cx="534121" cy="400110"/>
          </a:xfrm>
          <a:prstGeom prst="rect">
            <a:avLst/>
          </a:prstGeom>
          <a:noFill/>
          <a:ln w="9525">
            <a:noFill/>
            <a:miter lim="800000"/>
            <a:headEnd/>
            <a:tailEnd/>
          </a:ln>
        </p:spPr>
        <p:txBody>
          <a:bodyPr wrap="none">
            <a:spAutoFit/>
          </a:bodyPr>
          <a:lstStyle/>
          <a:p>
            <a:pPr algn="ctr"/>
            <a:r>
              <a:rPr lang="es-ES" sz="1000" b="1"/>
              <a:t>VLAN</a:t>
            </a:r>
          </a:p>
          <a:p>
            <a:pPr algn="ctr"/>
            <a:r>
              <a:rPr lang="es-ES" sz="1000" b="1"/>
              <a:t>866</a:t>
            </a:r>
          </a:p>
        </p:txBody>
      </p:sp>
      <p:sp>
        <p:nvSpPr>
          <p:cNvPr id="80" name="Text Box 78"/>
          <p:cNvSpPr txBox="1">
            <a:spLocks noChangeArrowheads="1"/>
          </p:cNvSpPr>
          <p:nvPr/>
        </p:nvSpPr>
        <p:spPr bwMode="auto">
          <a:xfrm>
            <a:off x="977162" y="2413007"/>
            <a:ext cx="534121" cy="400110"/>
          </a:xfrm>
          <a:prstGeom prst="rect">
            <a:avLst/>
          </a:prstGeom>
          <a:noFill/>
          <a:ln w="9525">
            <a:noFill/>
            <a:miter lim="800000"/>
            <a:headEnd/>
            <a:tailEnd/>
          </a:ln>
        </p:spPr>
        <p:txBody>
          <a:bodyPr wrap="none">
            <a:spAutoFit/>
          </a:bodyPr>
          <a:lstStyle/>
          <a:p>
            <a:pPr algn="ctr"/>
            <a:r>
              <a:rPr lang="es-ES" sz="1000" b="1"/>
              <a:t>VLAN</a:t>
            </a:r>
          </a:p>
          <a:p>
            <a:pPr algn="ctr"/>
            <a:r>
              <a:rPr lang="es-ES" sz="1000" b="1"/>
              <a:t>865</a:t>
            </a:r>
          </a:p>
        </p:txBody>
      </p:sp>
      <p:sp>
        <p:nvSpPr>
          <p:cNvPr id="81" name="Text Box 79"/>
          <p:cNvSpPr txBox="1">
            <a:spLocks noChangeArrowheads="1"/>
          </p:cNvSpPr>
          <p:nvPr/>
        </p:nvSpPr>
        <p:spPr bwMode="auto">
          <a:xfrm>
            <a:off x="5644011" y="1719248"/>
            <a:ext cx="534121" cy="400110"/>
          </a:xfrm>
          <a:prstGeom prst="rect">
            <a:avLst/>
          </a:prstGeom>
          <a:noFill/>
          <a:ln w="9525">
            <a:noFill/>
            <a:miter lim="800000"/>
            <a:headEnd/>
            <a:tailEnd/>
          </a:ln>
        </p:spPr>
        <p:txBody>
          <a:bodyPr wrap="none">
            <a:spAutoFit/>
          </a:bodyPr>
          <a:lstStyle/>
          <a:p>
            <a:pPr algn="ctr"/>
            <a:r>
              <a:rPr lang="es-ES" sz="1000" b="1"/>
              <a:t>VLAN</a:t>
            </a:r>
          </a:p>
          <a:p>
            <a:pPr algn="ctr"/>
            <a:r>
              <a:rPr lang="es-ES" sz="1000" b="1"/>
              <a:t>863</a:t>
            </a:r>
          </a:p>
        </p:txBody>
      </p:sp>
      <p:sp>
        <p:nvSpPr>
          <p:cNvPr id="82" name="Text Box 80"/>
          <p:cNvSpPr txBox="1">
            <a:spLocks noChangeArrowheads="1"/>
          </p:cNvSpPr>
          <p:nvPr/>
        </p:nvSpPr>
        <p:spPr bwMode="auto">
          <a:xfrm>
            <a:off x="6885421" y="2452687"/>
            <a:ext cx="534121" cy="400110"/>
          </a:xfrm>
          <a:prstGeom prst="rect">
            <a:avLst/>
          </a:prstGeom>
          <a:noFill/>
          <a:ln w="9525">
            <a:noFill/>
            <a:miter lim="800000"/>
            <a:headEnd/>
            <a:tailEnd/>
          </a:ln>
        </p:spPr>
        <p:txBody>
          <a:bodyPr wrap="none">
            <a:spAutoFit/>
          </a:bodyPr>
          <a:lstStyle/>
          <a:p>
            <a:pPr algn="ctr"/>
            <a:r>
              <a:rPr lang="es-ES" sz="1000" b="1"/>
              <a:t>VLAN</a:t>
            </a:r>
          </a:p>
          <a:p>
            <a:pPr algn="ctr"/>
            <a:r>
              <a:rPr lang="es-ES" sz="1000" b="1"/>
              <a:t>862</a:t>
            </a:r>
          </a:p>
        </p:txBody>
      </p:sp>
      <p:sp>
        <p:nvSpPr>
          <p:cNvPr id="83" name="Text Box 81"/>
          <p:cNvSpPr txBox="1">
            <a:spLocks noChangeArrowheads="1"/>
          </p:cNvSpPr>
          <p:nvPr/>
        </p:nvSpPr>
        <p:spPr bwMode="auto">
          <a:xfrm>
            <a:off x="5972608" y="5211763"/>
            <a:ext cx="534121" cy="400110"/>
          </a:xfrm>
          <a:prstGeom prst="rect">
            <a:avLst/>
          </a:prstGeom>
          <a:noFill/>
          <a:ln w="9525">
            <a:noFill/>
            <a:miter lim="800000"/>
            <a:headEnd/>
            <a:tailEnd/>
          </a:ln>
        </p:spPr>
        <p:txBody>
          <a:bodyPr wrap="none">
            <a:spAutoFit/>
          </a:bodyPr>
          <a:lstStyle/>
          <a:p>
            <a:pPr algn="ctr"/>
            <a:r>
              <a:rPr lang="es-ES" sz="1000" b="1" dirty="0"/>
              <a:t>VLAN</a:t>
            </a:r>
          </a:p>
          <a:p>
            <a:pPr algn="ctr"/>
            <a:r>
              <a:rPr lang="es-ES" sz="1000" b="1" dirty="0"/>
              <a:t>862</a:t>
            </a:r>
          </a:p>
        </p:txBody>
      </p:sp>
      <p:sp>
        <p:nvSpPr>
          <p:cNvPr id="84" name="Text Box 82"/>
          <p:cNvSpPr txBox="1">
            <a:spLocks noChangeArrowheads="1"/>
          </p:cNvSpPr>
          <p:nvPr/>
        </p:nvSpPr>
        <p:spPr bwMode="auto">
          <a:xfrm>
            <a:off x="6787156" y="4447768"/>
            <a:ext cx="665567" cy="338554"/>
          </a:xfrm>
          <a:prstGeom prst="rect">
            <a:avLst/>
          </a:prstGeom>
          <a:noFill/>
          <a:ln w="9525">
            <a:noFill/>
            <a:miter lim="800000"/>
            <a:headEnd/>
            <a:tailEnd/>
          </a:ln>
        </p:spPr>
        <p:txBody>
          <a:bodyPr wrap="none">
            <a:spAutoFit/>
          </a:bodyPr>
          <a:lstStyle/>
          <a:p>
            <a:pPr algn="ctr"/>
            <a:r>
              <a:rPr lang="es-ES" sz="800" b="1" dirty="0"/>
              <a:t>VLAN </a:t>
            </a:r>
            <a:r>
              <a:rPr lang="es-ES" sz="800" b="1" dirty="0" smtClean="0"/>
              <a:t>863</a:t>
            </a:r>
          </a:p>
          <a:p>
            <a:pPr algn="ctr"/>
            <a:r>
              <a:rPr lang="es-ES" sz="800" b="1" dirty="0" smtClean="0"/>
              <a:t>(UPV)</a:t>
            </a:r>
            <a:endParaRPr lang="es-ES" sz="800" b="1" dirty="0"/>
          </a:p>
        </p:txBody>
      </p:sp>
      <p:sp>
        <p:nvSpPr>
          <p:cNvPr id="85" name="Text Box 83"/>
          <p:cNvSpPr txBox="1">
            <a:spLocks noChangeArrowheads="1"/>
          </p:cNvSpPr>
          <p:nvPr/>
        </p:nvSpPr>
        <p:spPr bwMode="auto">
          <a:xfrm>
            <a:off x="6580507" y="4876396"/>
            <a:ext cx="1050289" cy="338554"/>
          </a:xfrm>
          <a:prstGeom prst="rect">
            <a:avLst/>
          </a:prstGeom>
          <a:noFill/>
          <a:ln w="9525">
            <a:noFill/>
            <a:miter lim="800000"/>
            <a:headEnd/>
            <a:tailEnd/>
          </a:ln>
        </p:spPr>
        <p:txBody>
          <a:bodyPr wrap="none">
            <a:spAutoFit/>
          </a:bodyPr>
          <a:lstStyle/>
          <a:p>
            <a:pPr algn="ctr"/>
            <a:r>
              <a:rPr lang="es-ES" sz="800" b="1" dirty="0"/>
              <a:t>VLAN</a:t>
            </a:r>
          </a:p>
          <a:p>
            <a:pPr algn="ctr"/>
            <a:r>
              <a:rPr lang="es-ES" sz="800" b="1" dirty="0"/>
              <a:t>864, 865, </a:t>
            </a:r>
            <a:r>
              <a:rPr lang="es-ES" sz="800" b="1" dirty="0" smtClean="0"/>
              <a:t>866, 867</a:t>
            </a:r>
            <a:endParaRPr lang="es-ES" sz="800" b="1" dirty="0"/>
          </a:p>
        </p:txBody>
      </p:sp>
      <p:sp>
        <p:nvSpPr>
          <p:cNvPr id="86" name="Text Box 84"/>
          <p:cNvSpPr txBox="1">
            <a:spLocks noChangeArrowheads="1"/>
          </p:cNvSpPr>
          <p:nvPr/>
        </p:nvSpPr>
        <p:spPr bwMode="auto">
          <a:xfrm>
            <a:off x="2555875" y="4746625"/>
            <a:ext cx="538163" cy="214313"/>
          </a:xfrm>
          <a:prstGeom prst="rect">
            <a:avLst/>
          </a:prstGeom>
          <a:noFill/>
          <a:ln w="9525">
            <a:noFill/>
            <a:miter lim="800000"/>
            <a:headEnd/>
            <a:tailEnd/>
          </a:ln>
        </p:spPr>
        <p:txBody>
          <a:bodyPr wrap="none">
            <a:spAutoFit/>
          </a:bodyPr>
          <a:lstStyle/>
          <a:p>
            <a:pPr algn="ctr"/>
            <a:r>
              <a:rPr lang="es-ES" sz="800" b="1"/>
              <a:t>TRUNK</a:t>
            </a:r>
          </a:p>
        </p:txBody>
      </p:sp>
      <p:sp>
        <p:nvSpPr>
          <p:cNvPr id="87" name="Text Box 85"/>
          <p:cNvSpPr txBox="1">
            <a:spLocks noChangeArrowheads="1"/>
          </p:cNvSpPr>
          <p:nvPr/>
        </p:nvSpPr>
        <p:spPr bwMode="auto">
          <a:xfrm rot="-1500000">
            <a:off x="2241966" y="3414719"/>
            <a:ext cx="538163" cy="214313"/>
          </a:xfrm>
          <a:prstGeom prst="rect">
            <a:avLst/>
          </a:prstGeom>
          <a:noFill/>
          <a:ln w="9525">
            <a:noFill/>
            <a:miter lim="800000"/>
            <a:headEnd/>
            <a:tailEnd/>
          </a:ln>
        </p:spPr>
        <p:txBody>
          <a:bodyPr wrap="none">
            <a:spAutoFit/>
          </a:bodyPr>
          <a:lstStyle/>
          <a:p>
            <a:pPr algn="ctr"/>
            <a:r>
              <a:rPr lang="es-ES" sz="800" b="1"/>
              <a:t>TRUNK</a:t>
            </a:r>
          </a:p>
        </p:txBody>
      </p:sp>
      <p:sp>
        <p:nvSpPr>
          <p:cNvPr id="88" name="Text Box 86"/>
          <p:cNvSpPr txBox="1">
            <a:spLocks noChangeArrowheads="1"/>
          </p:cNvSpPr>
          <p:nvPr/>
        </p:nvSpPr>
        <p:spPr bwMode="auto">
          <a:xfrm rot="1200000">
            <a:off x="2280066" y="2774957"/>
            <a:ext cx="538163" cy="214312"/>
          </a:xfrm>
          <a:prstGeom prst="rect">
            <a:avLst/>
          </a:prstGeom>
          <a:noFill/>
          <a:ln w="9525">
            <a:noFill/>
            <a:miter lim="800000"/>
            <a:headEnd/>
            <a:tailEnd/>
          </a:ln>
        </p:spPr>
        <p:txBody>
          <a:bodyPr wrap="none">
            <a:spAutoFit/>
          </a:bodyPr>
          <a:lstStyle/>
          <a:p>
            <a:pPr algn="ctr"/>
            <a:r>
              <a:rPr lang="es-ES" sz="800" b="1"/>
              <a:t>TRUNK</a:t>
            </a:r>
          </a:p>
        </p:txBody>
      </p:sp>
      <p:sp>
        <p:nvSpPr>
          <p:cNvPr id="89" name="Text Box 87"/>
          <p:cNvSpPr txBox="1">
            <a:spLocks noChangeArrowheads="1"/>
          </p:cNvSpPr>
          <p:nvPr/>
        </p:nvSpPr>
        <p:spPr bwMode="auto">
          <a:xfrm rot="-4980000">
            <a:off x="4878148" y="2673285"/>
            <a:ext cx="538163" cy="214312"/>
          </a:xfrm>
          <a:prstGeom prst="rect">
            <a:avLst/>
          </a:prstGeom>
          <a:noFill/>
          <a:ln w="9525">
            <a:noFill/>
            <a:miter lim="800000"/>
            <a:headEnd/>
            <a:tailEnd/>
          </a:ln>
        </p:spPr>
        <p:txBody>
          <a:bodyPr wrap="none">
            <a:spAutoFit/>
          </a:bodyPr>
          <a:lstStyle/>
          <a:p>
            <a:pPr algn="ctr"/>
            <a:r>
              <a:rPr lang="es-ES" sz="800" b="1" dirty="0"/>
              <a:t>TRUNK</a:t>
            </a:r>
          </a:p>
        </p:txBody>
      </p:sp>
      <p:sp>
        <p:nvSpPr>
          <p:cNvPr id="90" name="Text Box 88"/>
          <p:cNvSpPr txBox="1">
            <a:spLocks noChangeArrowheads="1"/>
          </p:cNvSpPr>
          <p:nvPr/>
        </p:nvSpPr>
        <p:spPr bwMode="auto">
          <a:xfrm rot="-2700000">
            <a:off x="5528110" y="3148265"/>
            <a:ext cx="538162" cy="214313"/>
          </a:xfrm>
          <a:prstGeom prst="rect">
            <a:avLst/>
          </a:prstGeom>
          <a:noFill/>
          <a:ln w="9525">
            <a:noFill/>
            <a:miter lim="800000"/>
            <a:headEnd/>
            <a:tailEnd/>
          </a:ln>
        </p:spPr>
        <p:txBody>
          <a:bodyPr wrap="none">
            <a:spAutoFit/>
          </a:bodyPr>
          <a:lstStyle/>
          <a:p>
            <a:pPr algn="ctr"/>
            <a:r>
              <a:rPr lang="es-ES" sz="800" b="1" dirty="0"/>
              <a:t>TRUNK</a:t>
            </a:r>
          </a:p>
        </p:txBody>
      </p:sp>
      <p:sp>
        <p:nvSpPr>
          <p:cNvPr id="91" name="Text Box 89"/>
          <p:cNvSpPr txBox="1">
            <a:spLocks noChangeArrowheads="1"/>
          </p:cNvSpPr>
          <p:nvPr/>
        </p:nvSpPr>
        <p:spPr bwMode="auto">
          <a:xfrm rot="1560000">
            <a:off x="5378450" y="4325938"/>
            <a:ext cx="538163" cy="214312"/>
          </a:xfrm>
          <a:prstGeom prst="rect">
            <a:avLst/>
          </a:prstGeom>
          <a:noFill/>
          <a:ln w="9525">
            <a:noFill/>
            <a:miter lim="800000"/>
            <a:headEnd/>
            <a:tailEnd/>
          </a:ln>
        </p:spPr>
        <p:txBody>
          <a:bodyPr wrap="none">
            <a:spAutoFit/>
          </a:bodyPr>
          <a:lstStyle/>
          <a:p>
            <a:pPr algn="ctr"/>
            <a:r>
              <a:rPr lang="es-ES" sz="800" b="1"/>
              <a:t>TRUNK</a:t>
            </a:r>
          </a:p>
        </p:txBody>
      </p:sp>
      <p:sp>
        <p:nvSpPr>
          <p:cNvPr id="92" name="Text Box 90"/>
          <p:cNvSpPr txBox="1">
            <a:spLocks noChangeArrowheads="1"/>
          </p:cNvSpPr>
          <p:nvPr/>
        </p:nvSpPr>
        <p:spPr bwMode="auto">
          <a:xfrm>
            <a:off x="685800" y="188913"/>
            <a:ext cx="7199313" cy="1066800"/>
          </a:xfrm>
          <a:prstGeom prst="rect">
            <a:avLst/>
          </a:prstGeom>
          <a:noFill/>
          <a:ln w="9525">
            <a:noFill/>
            <a:miter lim="800000"/>
            <a:headEnd/>
            <a:tailEnd/>
          </a:ln>
        </p:spPr>
        <p:txBody>
          <a:bodyPr>
            <a:spAutoFit/>
          </a:bodyPr>
          <a:lstStyle/>
          <a:p>
            <a:pPr algn="ctr"/>
            <a:r>
              <a:rPr lang="es-ES" sz="3200"/>
              <a:t>Red de Universidades públicas de la Comunidad Valenciana</a:t>
            </a:r>
          </a:p>
        </p:txBody>
      </p:sp>
      <p:pic>
        <p:nvPicPr>
          <p:cNvPr id="93" name="Picture 91"/>
          <p:cNvPicPr>
            <a:picLocks noChangeArrowheads="1"/>
          </p:cNvPicPr>
          <p:nvPr/>
        </p:nvPicPr>
        <p:blipFill>
          <a:blip r:embed="rId5" cstate="print"/>
          <a:srcRect/>
          <a:stretch>
            <a:fillRect/>
          </a:stretch>
        </p:blipFill>
        <p:spPr bwMode="auto">
          <a:xfrm>
            <a:off x="3415129" y="3551244"/>
            <a:ext cx="555625" cy="247650"/>
          </a:xfrm>
          <a:prstGeom prst="rect">
            <a:avLst/>
          </a:prstGeom>
          <a:noFill/>
          <a:ln w="12700">
            <a:noFill/>
            <a:miter lim="800000"/>
            <a:headEnd/>
            <a:tailEnd/>
          </a:ln>
        </p:spPr>
      </p:pic>
      <p:pic>
        <p:nvPicPr>
          <p:cNvPr id="94" name="Picture 92"/>
          <p:cNvPicPr>
            <a:picLocks noChangeArrowheads="1"/>
          </p:cNvPicPr>
          <p:nvPr/>
        </p:nvPicPr>
        <p:blipFill>
          <a:blip r:embed="rId5" cstate="print"/>
          <a:srcRect/>
          <a:stretch>
            <a:fillRect/>
          </a:stretch>
        </p:blipFill>
        <p:spPr bwMode="auto">
          <a:xfrm>
            <a:off x="4373565" y="3541713"/>
            <a:ext cx="555625" cy="247650"/>
          </a:xfrm>
          <a:prstGeom prst="rect">
            <a:avLst/>
          </a:prstGeom>
          <a:noFill/>
          <a:ln w="12700">
            <a:noFill/>
            <a:miter lim="800000"/>
            <a:headEnd/>
            <a:tailEnd/>
          </a:ln>
        </p:spPr>
      </p:pic>
      <p:sp>
        <p:nvSpPr>
          <p:cNvPr id="95" name="Oval 93"/>
          <p:cNvSpPr>
            <a:spLocks noChangeArrowheads="1"/>
          </p:cNvSpPr>
          <p:nvPr/>
        </p:nvSpPr>
        <p:spPr bwMode="auto">
          <a:xfrm rot="5400000">
            <a:off x="4069553" y="3644108"/>
            <a:ext cx="217488" cy="73025"/>
          </a:xfrm>
          <a:prstGeom prst="ellipse">
            <a:avLst/>
          </a:prstGeom>
          <a:noFill/>
          <a:ln w="9525">
            <a:solidFill>
              <a:schemeClr val="tx1"/>
            </a:solidFill>
            <a:round/>
            <a:headEnd/>
            <a:tailEnd/>
          </a:ln>
        </p:spPr>
        <p:txBody>
          <a:bodyPr wrap="none" anchor="ctr"/>
          <a:lstStyle/>
          <a:p>
            <a:endParaRPr lang="es-ES"/>
          </a:p>
        </p:txBody>
      </p:sp>
      <p:sp>
        <p:nvSpPr>
          <p:cNvPr id="96" name="Oval 94"/>
          <p:cNvSpPr>
            <a:spLocks noChangeArrowheads="1"/>
          </p:cNvSpPr>
          <p:nvPr/>
        </p:nvSpPr>
        <p:spPr bwMode="auto">
          <a:xfrm rot="-3600000">
            <a:off x="5519738" y="4392612"/>
            <a:ext cx="260350" cy="73025"/>
          </a:xfrm>
          <a:prstGeom prst="ellipse">
            <a:avLst/>
          </a:prstGeom>
          <a:noFill/>
          <a:ln w="9525">
            <a:solidFill>
              <a:schemeClr val="tx1"/>
            </a:solidFill>
            <a:round/>
            <a:headEnd/>
            <a:tailEnd/>
          </a:ln>
        </p:spPr>
        <p:txBody>
          <a:bodyPr wrap="none" anchor="ctr"/>
          <a:lstStyle/>
          <a:p>
            <a:endParaRPr lang="es-ES"/>
          </a:p>
        </p:txBody>
      </p:sp>
      <p:sp>
        <p:nvSpPr>
          <p:cNvPr id="97" name="Line 95"/>
          <p:cNvSpPr>
            <a:spLocks noChangeShapeType="1"/>
          </p:cNvSpPr>
          <p:nvPr/>
        </p:nvSpPr>
        <p:spPr bwMode="auto">
          <a:xfrm>
            <a:off x="827088" y="6511925"/>
            <a:ext cx="990600" cy="0"/>
          </a:xfrm>
          <a:prstGeom prst="line">
            <a:avLst/>
          </a:prstGeom>
          <a:noFill/>
          <a:ln w="63500">
            <a:solidFill>
              <a:srgbClr val="00FF00"/>
            </a:solidFill>
            <a:round/>
            <a:headEnd/>
            <a:tailEnd/>
          </a:ln>
        </p:spPr>
        <p:txBody>
          <a:bodyPr/>
          <a:lstStyle/>
          <a:p>
            <a:endParaRPr lang="es-ES"/>
          </a:p>
        </p:txBody>
      </p:sp>
      <p:sp>
        <p:nvSpPr>
          <p:cNvPr id="98" name="Line 96"/>
          <p:cNvSpPr>
            <a:spLocks noChangeShapeType="1"/>
          </p:cNvSpPr>
          <p:nvPr/>
        </p:nvSpPr>
        <p:spPr bwMode="auto">
          <a:xfrm>
            <a:off x="827088" y="6421438"/>
            <a:ext cx="990600" cy="0"/>
          </a:xfrm>
          <a:prstGeom prst="line">
            <a:avLst/>
          </a:prstGeom>
          <a:noFill/>
          <a:ln w="63500">
            <a:solidFill>
              <a:srgbClr val="00FF00"/>
            </a:solidFill>
            <a:round/>
            <a:headEnd/>
            <a:tailEnd/>
          </a:ln>
        </p:spPr>
        <p:txBody>
          <a:bodyPr/>
          <a:lstStyle/>
          <a:p>
            <a:endParaRPr lang="es-ES"/>
          </a:p>
        </p:txBody>
      </p:sp>
      <p:sp>
        <p:nvSpPr>
          <p:cNvPr id="99" name="Line 97"/>
          <p:cNvSpPr>
            <a:spLocks noChangeShapeType="1"/>
          </p:cNvSpPr>
          <p:nvPr/>
        </p:nvSpPr>
        <p:spPr bwMode="auto">
          <a:xfrm>
            <a:off x="827088" y="6213475"/>
            <a:ext cx="990600" cy="0"/>
          </a:xfrm>
          <a:prstGeom prst="line">
            <a:avLst/>
          </a:prstGeom>
          <a:noFill/>
          <a:ln w="25400">
            <a:solidFill>
              <a:schemeClr val="tx1"/>
            </a:solidFill>
            <a:round/>
            <a:headEnd/>
            <a:tailEnd/>
          </a:ln>
        </p:spPr>
        <p:txBody>
          <a:bodyPr/>
          <a:lstStyle/>
          <a:p>
            <a:endParaRPr lang="es-ES"/>
          </a:p>
        </p:txBody>
      </p:sp>
      <p:sp>
        <p:nvSpPr>
          <p:cNvPr id="100" name="Line 98"/>
          <p:cNvSpPr>
            <a:spLocks noChangeShapeType="1"/>
          </p:cNvSpPr>
          <p:nvPr/>
        </p:nvSpPr>
        <p:spPr bwMode="auto">
          <a:xfrm>
            <a:off x="842963" y="6005513"/>
            <a:ext cx="990600" cy="0"/>
          </a:xfrm>
          <a:prstGeom prst="line">
            <a:avLst/>
          </a:prstGeom>
          <a:noFill/>
          <a:ln w="63500">
            <a:solidFill>
              <a:srgbClr val="00FF00"/>
            </a:solidFill>
            <a:round/>
            <a:headEnd/>
            <a:tailEnd/>
          </a:ln>
        </p:spPr>
        <p:txBody>
          <a:bodyPr/>
          <a:lstStyle/>
          <a:p>
            <a:endParaRPr lang="es-ES"/>
          </a:p>
        </p:txBody>
      </p:sp>
      <p:sp>
        <p:nvSpPr>
          <p:cNvPr id="101" name="Text Box 99"/>
          <p:cNvSpPr txBox="1">
            <a:spLocks noChangeArrowheads="1"/>
          </p:cNvSpPr>
          <p:nvPr/>
        </p:nvSpPr>
        <p:spPr bwMode="auto">
          <a:xfrm>
            <a:off x="1919288" y="6067425"/>
            <a:ext cx="1630362" cy="304800"/>
          </a:xfrm>
          <a:prstGeom prst="rect">
            <a:avLst/>
          </a:prstGeom>
          <a:noFill/>
          <a:ln w="9525">
            <a:noFill/>
            <a:miter lim="800000"/>
            <a:headEnd/>
            <a:tailEnd/>
          </a:ln>
        </p:spPr>
        <p:txBody>
          <a:bodyPr wrap="none">
            <a:spAutoFit/>
          </a:bodyPr>
          <a:lstStyle/>
          <a:p>
            <a:r>
              <a:rPr lang="es-ES_tradnl" sz="1400" b="1"/>
              <a:t>STM-1 (155 Mb/s)</a:t>
            </a:r>
            <a:endParaRPr lang="es-ES" sz="1400" b="1"/>
          </a:p>
        </p:txBody>
      </p:sp>
      <p:sp>
        <p:nvSpPr>
          <p:cNvPr id="102" name="Text Box 100"/>
          <p:cNvSpPr txBox="1">
            <a:spLocks noChangeArrowheads="1"/>
          </p:cNvSpPr>
          <p:nvPr/>
        </p:nvSpPr>
        <p:spPr bwMode="auto">
          <a:xfrm>
            <a:off x="1908175" y="5859463"/>
            <a:ext cx="1562100" cy="304800"/>
          </a:xfrm>
          <a:prstGeom prst="rect">
            <a:avLst/>
          </a:prstGeom>
          <a:noFill/>
          <a:ln w="9525">
            <a:noFill/>
            <a:miter lim="800000"/>
            <a:headEnd/>
            <a:tailEnd/>
          </a:ln>
        </p:spPr>
        <p:txBody>
          <a:bodyPr wrap="none">
            <a:spAutoFit/>
          </a:bodyPr>
          <a:lstStyle/>
          <a:p>
            <a:r>
              <a:rPr lang="es-ES_tradnl" sz="1400" b="1"/>
              <a:t>Gigabit Ethernet</a:t>
            </a:r>
            <a:endParaRPr lang="es-ES" sz="1400" b="1"/>
          </a:p>
        </p:txBody>
      </p:sp>
      <p:sp>
        <p:nvSpPr>
          <p:cNvPr id="103" name="Oval 101"/>
          <p:cNvSpPr>
            <a:spLocks noChangeArrowheads="1"/>
          </p:cNvSpPr>
          <p:nvPr/>
        </p:nvSpPr>
        <p:spPr bwMode="auto">
          <a:xfrm rot="5400000">
            <a:off x="1234282" y="6428581"/>
            <a:ext cx="265112" cy="73025"/>
          </a:xfrm>
          <a:prstGeom prst="ellipse">
            <a:avLst/>
          </a:prstGeom>
          <a:noFill/>
          <a:ln w="9525">
            <a:solidFill>
              <a:schemeClr val="tx1"/>
            </a:solidFill>
            <a:round/>
            <a:headEnd/>
            <a:tailEnd/>
          </a:ln>
        </p:spPr>
        <p:txBody>
          <a:bodyPr wrap="none" anchor="ctr"/>
          <a:lstStyle/>
          <a:p>
            <a:endParaRPr lang="es-ES"/>
          </a:p>
        </p:txBody>
      </p:sp>
      <p:sp>
        <p:nvSpPr>
          <p:cNvPr id="104" name="Text Box 102"/>
          <p:cNvSpPr txBox="1">
            <a:spLocks noChangeArrowheads="1"/>
          </p:cNvSpPr>
          <p:nvPr/>
        </p:nvSpPr>
        <p:spPr bwMode="auto">
          <a:xfrm>
            <a:off x="1919288" y="6332538"/>
            <a:ext cx="2112962" cy="304800"/>
          </a:xfrm>
          <a:prstGeom prst="rect">
            <a:avLst/>
          </a:prstGeom>
          <a:noFill/>
          <a:ln w="9525">
            <a:noFill/>
            <a:miter lim="800000"/>
            <a:headEnd/>
            <a:tailEnd/>
          </a:ln>
        </p:spPr>
        <p:txBody>
          <a:bodyPr wrap="none">
            <a:spAutoFit/>
          </a:bodyPr>
          <a:lstStyle/>
          <a:p>
            <a:r>
              <a:rPr lang="es-ES_tradnl" sz="1400" b="1"/>
              <a:t>Agregación de enlaces</a:t>
            </a:r>
            <a:endParaRPr lang="es-ES" sz="1400" b="1"/>
          </a:p>
        </p:txBody>
      </p:sp>
      <p:sp>
        <p:nvSpPr>
          <p:cNvPr id="105" name="Line 41"/>
          <p:cNvSpPr>
            <a:spLocks noChangeShapeType="1"/>
          </p:cNvSpPr>
          <p:nvPr/>
        </p:nvSpPr>
        <p:spPr bwMode="auto">
          <a:xfrm>
            <a:off x="6497648" y="3594106"/>
            <a:ext cx="990600" cy="0"/>
          </a:xfrm>
          <a:prstGeom prst="line">
            <a:avLst/>
          </a:prstGeom>
          <a:noFill/>
          <a:ln w="63500">
            <a:solidFill>
              <a:srgbClr val="00FF00"/>
            </a:solidFill>
            <a:round/>
            <a:headEnd/>
            <a:tailEnd/>
          </a:ln>
        </p:spPr>
        <p:txBody>
          <a:bodyPr/>
          <a:lstStyle/>
          <a:p>
            <a:endParaRPr lang="es-ES"/>
          </a:p>
        </p:txBody>
      </p:sp>
      <p:pic>
        <p:nvPicPr>
          <p:cNvPr id="106" name="Picture 42"/>
          <p:cNvPicPr>
            <a:picLocks noChangeArrowheads="1"/>
          </p:cNvPicPr>
          <p:nvPr/>
        </p:nvPicPr>
        <p:blipFill>
          <a:blip r:embed="rId5" cstate="print"/>
          <a:srcRect/>
          <a:stretch>
            <a:fillRect/>
          </a:stretch>
        </p:blipFill>
        <p:spPr bwMode="auto">
          <a:xfrm>
            <a:off x="6143635" y="3378206"/>
            <a:ext cx="769938" cy="342900"/>
          </a:xfrm>
          <a:prstGeom prst="rect">
            <a:avLst/>
          </a:prstGeom>
          <a:noFill/>
          <a:ln w="12700">
            <a:noFill/>
            <a:miter lim="800000"/>
            <a:headEnd/>
            <a:tailEnd/>
          </a:ln>
        </p:spPr>
      </p:pic>
      <p:sp>
        <p:nvSpPr>
          <p:cNvPr id="107" name="Text Box 43"/>
          <p:cNvSpPr txBox="1">
            <a:spLocks noChangeArrowheads="1"/>
          </p:cNvSpPr>
          <p:nvPr/>
        </p:nvSpPr>
        <p:spPr bwMode="auto">
          <a:xfrm>
            <a:off x="6983439" y="1928802"/>
            <a:ext cx="1374775" cy="304800"/>
          </a:xfrm>
          <a:prstGeom prst="rect">
            <a:avLst/>
          </a:prstGeom>
          <a:noFill/>
          <a:ln w="9525">
            <a:noFill/>
            <a:miter lim="800000"/>
            <a:headEnd/>
            <a:tailEnd/>
          </a:ln>
        </p:spPr>
        <p:txBody>
          <a:bodyPr wrap="none">
            <a:spAutoFit/>
          </a:bodyPr>
          <a:lstStyle/>
          <a:p>
            <a:r>
              <a:rPr lang="es-ES" sz="1400" b="1" dirty="0"/>
              <a:t>UV (Filología) </a:t>
            </a:r>
          </a:p>
        </p:txBody>
      </p:sp>
      <p:pic>
        <p:nvPicPr>
          <p:cNvPr id="108" name="Picture 45"/>
          <p:cNvPicPr>
            <a:picLocks noChangeArrowheads="1"/>
          </p:cNvPicPr>
          <p:nvPr/>
        </p:nvPicPr>
        <p:blipFill>
          <a:blip r:embed="rId5" cstate="print"/>
          <a:srcRect/>
          <a:stretch>
            <a:fillRect/>
          </a:stretch>
        </p:blipFill>
        <p:spPr bwMode="auto">
          <a:xfrm>
            <a:off x="7389823" y="3351218"/>
            <a:ext cx="769937" cy="342900"/>
          </a:xfrm>
          <a:prstGeom prst="rect">
            <a:avLst/>
          </a:prstGeom>
          <a:noFill/>
          <a:ln w="12700">
            <a:noFill/>
            <a:miter lim="800000"/>
            <a:headEnd/>
            <a:tailEnd/>
          </a:ln>
        </p:spPr>
      </p:pic>
      <p:sp>
        <p:nvSpPr>
          <p:cNvPr id="109" name="Rectangle 50"/>
          <p:cNvSpPr>
            <a:spLocks noChangeArrowheads="1"/>
          </p:cNvSpPr>
          <p:nvPr/>
        </p:nvSpPr>
        <p:spPr bwMode="auto">
          <a:xfrm>
            <a:off x="6072198" y="3262318"/>
            <a:ext cx="2159000" cy="647700"/>
          </a:xfrm>
          <a:prstGeom prst="rect">
            <a:avLst/>
          </a:prstGeom>
          <a:noFill/>
          <a:ln w="9525">
            <a:solidFill>
              <a:schemeClr val="tx1"/>
            </a:solidFill>
            <a:miter lim="800000"/>
            <a:headEnd/>
            <a:tailEnd/>
          </a:ln>
        </p:spPr>
        <p:txBody>
          <a:bodyPr wrap="none" anchor="ctr"/>
          <a:lstStyle/>
          <a:p>
            <a:endParaRPr lang="es-ES"/>
          </a:p>
        </p:txBody>
      </p:sp>
      <p:sp>
        <p:nvSpPr>
          <p:cNvPr id="110" name="Text Box 67"/>
          <p:cNvSpPr txBox="1">
            <a:spLocks noChangeArrowheads="1"/>
          </p:cNvSpPr>
          <p:nvPr/>
        </p:nvSpPr>
        <p:spPr bwMode="auto">
          <a:xfrm>
            <a:off x="6418273" y="3435356"/>
            <a:ext cx="228600" cy="187325"/>
          </a:xfrm>
          <a:prstGeom prst="rect">
            <a:avLst/>
          </a:prstGeom>
          <a:solidFill>
            <a:schemeClr val="bg1"/>
          </a:solidFill>
          <a:ln w="9525">
            <a:noFill/>
            <a:miter lim="800000"/>
            <a:headEnd/>
            <a:tailEnd/>
          </a:ln>
        </p:spPr>
        <p:txBody>
          <a:bodyPr wrap="none" lIns="36000" tIns="18000" rIns="36000" bIns="18000">
            <a:spAutoFit/>
          </a:bodyPr>
          <a:lstStyle/>
          <a:p>
            <a:r>
              <a:rPr lang="es-ES" sz="1000" b="1"/>
              <a:t>Tlf</a:t>
            </a:r>
          </a:p>
        </p:txBody>
      </p:sp>
      <p:sp>
        <p:nvSpPr>
          <p:cNvPr id="111" name="Text Box 70"/>
          <p:cNvSpPr txBox="1">
            <a:spLocks noChangeArrowheads="1"/>
          </p:cNvSpPr>
          <p:nvPr/>
        </p:nvSpPr>
        <p:spPr bwMode="auto">
          <a:xfrm>
            <a:off x="7508125" y="3435356"/>
            <a:ext cx="350023" cy="190240"/>
          </a:xfrm>
          <a:prstGeom prst="rect">
            <a:avLst/>
          </a:prstGeom>
          <a:solidFill>
            <a:schemeClr val="bg1"/>
          </a:solidFill>
          <a:ln w="9525">
            <a:noFill/>
            <a:miter lim="800000"/>
            <a:headEnd/>
            <a:tailEnd/>
          </a:ln>
        </p:spPr>
        <p:txBody>
          <a:bodyPr wrap="none" lIns="36000" tIns="18000" rIns="36000" bIns="18000">
            <a:spAutoFit/>
          </a:bodyPr>
          <a:lstStyle/>
          <a:p>
            <a:r>
              <a:rPr lang="es-ES" sz="1000" b="1" dirty="0" smtClean="0"/>
              <a:t>GVA</a:t>
            </a:r>
            <a:endParaRPr lang="es-ES" sz="1000" b="1" dirty="0"/>
          </a:p>
        </p:txBody>
      </p:sp>
      <p:sp>
        <p:nvSpPr>
          <p:cNvPr id="112" name="Text Box 80"/>
          <p:cNvSpPr txBox="1">
            <a:spLocks noChangeArrowheads="1"/>
          </p:cNvSpPr>
          <p:nvPr/>
        </p:nvSpPr>
        <p:spPr bwMode="auto">
          <a:xfrm>
            <a:off x="6872731" y="3381381"/>
            <a:ext cx="534121" cy="400110"/>
          </a:xfrm>
          <a:prstGeom prst="rect">
            <a:avLst/>
          </a:prstGeom>
          <a:noFill/>
          <a:ln w="9525">
            <a:noFill/>
            <a:miter lim="800000"/>
            <a:headEnd/>
            <a:tailEnd/>
          </a:ln>
        </p:spPr>
        <p:txBody>
          <a:bodyPr wrap="none">
            <a:spAutoFit/>
          </a:bodyPr>
          <a:lstStyle/>
          <a:p>
            <a:pPr algn="ctr"/>
            <a:r>
              <a:rPr lang="es-ES" sz="1000" b="1" dirty="0"/>
              <a:t>VLAN</a:t>
            </a:r>
          </a:p>
          <a:p>
            <a:pPr algn="ctr"/>
            <a:r>
              <a:rPr lang="es-ES" sz="1000" b="1" dirty="0" smtClean="0"/>
              <a:t>867</a:t>
            </a:r>
            <a:endParaRPr lang="es-ES" sz="1000" b="1" dirty="0"/>
          </a:p>
        </p:txBody>
      </p:sp>
      <p:sp>
        <p:nvSpPr>
          <p:cNvPr id="113" name="Text Box 88"/>
          <p:cNvSpPr txBox="1">
            <a:spLocks noChangeArrowheads="1"/>
          </p:cNvSpPr>
          <p:nvPr/>
        </p:nvSpPr>
        <p:spPr bwMode="auto">
          <a:xfrm rot="-1500000">
            <a:off x="5426216" y="3710562"/>
            <a:ext cx="538162" cy="214313"/>
          </a:xfrm>
          <a:prstGeom prst="rect">
            <a:avLst/>
          </a:prstGeom>
          <a:noFill/>
          <a:ln w="9525">
            <a:noFill/>
            <a:miter lim="800000"/>
            <a:headEnd/>
            <a:tailEnd/>
          </a:ln>
        </p:spPr>
        <p:txBody>
          <a:bodyPr wrap="none">
            <a:spAutoFit/>
          </a:bodyPr>
          <a:lstStyle/>
          <a:p>
            <a:pPr algn="ctr"/>
            <a:r>
              <a:rPr lang="es-ES" sz="800" b="1" dirty="0"/>
              <a:t>TRUNK</a:t>
            </a:r>
          </a:p>
        </p:txBody>
      </p:sp>
    </p:spTree>
    <p:extLst>
      <p:ext uri="{BB962C8B-B14F-4D97-AF65-F5344CB8AC3E}">
        <p14:creationId xmlns:p14="http://schemas.microsoft.com/office/powerpoint/2010/main" val="2900832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26035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kern="0" smtClean="0"/>
              <a:t>Ethernet en la MAN</a:t>
            </a:r>
          </a:p>
        </p:txBody>
      </p:sp>
      <p:sp>
        <p:nvSpPr>
          <p:cNvPr id="4" name="Rectangle 3"/>
          <p:cNvSpPr txBox="1">
            <a:spLocks noChangeArrowheads="1"/>
          </p:cNvSpPr>
          <p:nvPr/>
        </p:nvSpPr>
        <p:spPr>
          <a:xfrm>
            <a:off x="685800" y="1628775"/>
            <a:ext cx="7772400" cy="46799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s-ES" sz="2800" kern="0" smtClean="0"/>
              <a:t>Los intentos de utilizar Ethernet en la MAN para ofrecer servicios de conectividad de LANs han puesto de manifiesto diversas deficiencias:</a:t>
            </a:r>
          </a:p>
          <a:p>
            <a:pPr lvl="1" eaLnBrk="1" hangingPunct="1">
              <a:lnSpc>
                <a:spcPct val="80000"/>
              </a:lnSpc>
            </a:pPr>
            <a:r>
              <a:rPr lang="es-ES" sz="2400" kern="0" smtClean="0"/>
              <a:t>Seguridad/escalabilidad: el tráfico de diferentes usuarios viaja mezclado en los enlaces trunk. Los usuarios no pueden elegir libremente los identificadores de las VLANs,</a:t>
            </a:r>
          </a:p>
          <a:p>
            <a:pPr lvl="1" eaLnBrk="1" hangingPunct="1">
              <a:lnSpc>
                <a:spcPct val="80000"/>
              </a:lnSpc>
            </a:pPr>
            <a:r>
              <a:rPr lang="es-ES" sz="2400" kern="0" smtClean="0"/>
              <a:t>Fiabilidad/robustez: el uso de ST no permite una recuperación de averías con una rapidez comparable a la de los anillos SONET/SDH</a:t>
            </a:r>
          </a:p>
          <a:p>
            <a:pPr lvl="1" eaLnBrk="1" hangingPunct="1">
              <a:lnSpc>
                <a:spcPct val="80000"/>
              </a:lnSpc>
            </a:pPr>
            <a:r>
              <a:rPr lang="es-ES" sz="2400" kern="0" smtClean="0"/>
              <a:t>Reserva de capacidad/calidad de servicio: No hay en Ethernet mecanismos que permitan garantizar un caudal a cada usuario. El caudal y el retardo percibidos por los usuarios son impredecibles</a:t>
            </a:r>
            <a:endParaRPr lang="es-ES" sz="2400" kern="0" dirty="0" smtClean="0"/>
          </a:p>
        </p:txBody>
      </p:sp>
    </p:spTree>
    <p:extLst>
      <p:ext uri="{BB962C8B-B14F-4D97-AF65-F5344CB8AC3E}">
        <p14:creationId xmlns:p14="http://schemas.microsoft.com/office/powerpoint/2010/main" val="14027430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3"/>
          <p:cNvSpPr>
            <a:spLocks noChangeShapeType="1"/>
          </p:cNvSpPr>
          <p:nvPr/>
        </p:nvSpPr>
        <p:spPr bwMode="auto">
          <a:xfrm flipV="1">
            <a:off x="6858016" y="1412874"/>
            <a:ext cx="1027097" cy="730241"/>
          </a:xfrm>
          <a:prstGeom prst="line">
            <a:avLst/>
          </a:prstGeom>
          <a:noFill/>
          <a:ln w="19050">
            <a:solidFill>
              <a:srgbClr val="0000FF"/>
            </a:solidFill>
            <a:round/>
            <a:headEnd/>
            <a:tailEnd/>
          </a:ln>
        </p:spPr>
        <p:txBody>
          <a:bodyPr/>
          <a:lstStyle/>
          <a:p>
            <a:endParaRPr lang="es-ES"/>
          </a:p>
        </p:txBody>
      </p:sp>
      <p:sp>
        <p:nvSpPr>
          <p:cNvPr id="4" name="Line 185"/>
          <p:cNvSpPr>
            <a:spLocks noChangeShapeType="1"/>
          </p:cNvSpPr>
          <p:nvPr/>
        </p:nvSpPr>
        <p:spPr bwMode="auto">
          <a:xfrm flipV="1">
            <a:off x="7000892" y="1773237"/>
            <a:ext cx="955658" cy="298440"/>
          </a:xfrm>
          <a:prstGeom prst="line">
            <a:avLst/>
          </a:prstGeom>
          <a:noFill/>
          <a:ln w="19050">
            <a:solidFill>
              <a:srgbClr val="0000FF"/>
            </a:solidFill>
            <a:round/>
            <a:headEnd/>
            <a:tailEnd/>
          </a:ln>
        </p:spPr>
        <p:txBody>
          <a:bodyPr/>
          <a:lstStyle/>
          <a:p>
            <a:endParaRPr lang="es-ES"/>
          </a:p>
        </p:txBody>
      </p:sp>
      <p:sp>
        <p:nvSpPr>
          <p:cNvPr id="5" name="Line 186"/>
          <p:cNvSpPr>
            <a:spLocks noChangeShapeType="1"/>
          </p:cNvSpPr>
          <p:nvPr/>
        </p:nvSpPr>
        <p:spPr bwMode="auto">
          <a:xfrm>
            <a:off x="6929454" y="2143116"/>
            <a:ext cx="882634" cy="61922"/>
          </a:xfrm>
          <a:prstGeom prst="line">
            <a:avLst/>
          </a:prstGeom>
          <a:noFill/>
          <a:ln w="19050">
            <a:solidFill>
              <a:srgbClr val="0000FF"/>
            </a:solidFill>
            <a:round/>
            <a:headEnd/>
            <a:tailEnd/>
          </a:ln>
        </p:spPr>
        <p:txBody>
          <a:bodyPr/>
          <a:lstStyle/>
          <a:p>
            <a:endParaRPr lang="es-ES"/>
          </a:p>
        </p:txBody>
      </p:sp>
      <p:sp>
        <p:nvSpPr>
          <p:cNvPr id="6" name="Line 187"/>
          <p:cNvSpPr>
            <a:spLocks noChangeShapeType="1"/>
          </p:cNvSpPr>
          <p:nvPr/>
        </p:nvSpPr>
        <p:spPr bwMode="auto">
          <a:xfrm flipV="1">
            <a:off x="6929454" y="2852738"/>
            <a:ext cx="1027096" cy="433386"/>
          </a:xfrm>
          <a:prstGeom prst="line">
            <a:avLst/>
          </a:prstGeom>
          <a:noFill/>
          <a:ln w="19050">
            <a:solidFill>
              <a:srgbClr val="0000FF"/>
            </a:solidFill>
            <a:round/>
            <a:headEnd/>
            <a:tailEnd/>
          </a:ln>
        </p:spPr>
        <p:txBody>
          <a:bodyPr/>
          <a:lstStyle/>
          <a:p>
            <a:endParaRPr lang="es-ES"/>
          </a:p>
        </p:txBody>
      </p:sp>
      <p:sp>
        <p:nvSpPr>
          <p:cNvPr id="7" name="Line 188"/>
          <p:cNvSpPr>
            <a:spLocks noChangeShapeType="1"/>
          </p:cNvSpPr>
          <p:nvPr/>
        </p:nvSpPr>
        <p:spPr bwMode="auto">
          <a:xfrm flipV="1">
            <a:off x="6858016" y="3284538"/>
            <a:ext cx="1027097" cy="1586"/>
          </a:xfrm>
          <a:prstGeom prst="line">
            <a:avLst/>
          </a:prstGeom>
          <a:noFill/>
          <a:ln w="19050">
            <a:solidFill>
              <a:srgbClr val="0000FF"/>
            </a:solidFill>
            <a:round/>
            <a:headEnd/>
            <a:tailEnd/>
          </a:ln>
        </p:spPr>
        <p:txBody>
          <a:bodyPr/>
          <a:lstStyle/>
          <a:p>
            <a:endParaRPr lang="es-ES"/>
          </a:p>
        </p:txBody>
      </p:sp>
      <p:sp>
        <p:nvSpPr>
          <p:cNvPr id="8" name="Line 189"/>
          <p:cNvSpPr>
            <a:spLocks noChangeShapeType="1"/>
          </p:cNvSpPr>
          <p:nvPr/>
        </p:nvSpPr>
        <p:spPr bwMode="auto">
          <a:xfrm>
            <a:off x="6858016" y="3357562"/>
            <a:ext cx="1027097" cy="358776"/>
          </a:xfrm>
          <a:prstGeom prst="line">
            <a:avLst/>
          </a:prstGeom>
          <a:noFill/>
          <a:ln w="19050">
            <a:solidFill>
              <a:srgbClr val="0000FF"/>
            </a:solidFill>
            <a:round/>
            <a:headEnd/>
            <a:tailEnd/>
          </a:ln>
        </p:spPr>
        <p:txBody>
          <a:bodyPr/>
          <a:lstStyle/>
          <a:p>
            <a:endParaRPr lang="es-ES"/>
          </a:p>
        </p:txBody>
      </p:sp>
      <p:sp>
        <p:nvSpPr>
          <p:cNvPr id="9" name="Line 190"/>
          <p:cNvSpPr>
            <a:spLocks noChangeShapeType="1"/>
          </p:cNvSpPr>
          <p:nvPr/>
        </p:nvSpPr>
        <p:spPr bwMode="auto">
          <a:xfrm>
            <a:off x="6858016" y="4214818"/>
            <a:ext cx="1027097" cy="77782"/>
          </a:xfrm>
          <a:prstGeom prst="line">
            <a:avLst/>
          </a:prstGeom>
          <a:noFill/>
          <a:ln w="19050">
            <a:solidFill>
              <a:srgbClr val="0000FF"/>
            </a:solidFill>
            <a:round/>
            <a:headEnd/>
            <a:tailEnd/>
          </a:ln>
        </p:spPr>
        <p:txBody>
          <a:bodyPr/>
          <a:lstStyle/>
          <a:p>
            <a:endParaRPr lang="es-ES"/>
          </a:p>
        </p:txBody>
      </p:sp>
      <p:sp>
        <p:nvSpPr>
          <p:cNvPr id="10" name="Line 191"/>
          <p:cNvSpPr>
            <a:spLocks noChangeShapeType="1"/>
          </p:cNvSpPr>
          <p:nvPr/>
        </p:nvSpPr>
        <p:spPr bwMode="auto">
          <a:xfrm>
            <a:off x="6858017" y="4286257"/>
            <a:ext cx="954072" cy="438144"/>
          </a:xfrm>
          <a:prstGeom prst="line">
            <a:avLst/>
          </a:prstGeom>
          <a:noFill/>
          <a:ln w="19050">
            <a:solidFill>
              <a:srgbClr val="0000FF"/>
            </a:solidFill>
            <a:round/>
            <a:headEnd/>
            <a:tailEnd/>
          </a:ln>
        </p:spPr>
        <p:txBody>
          <a:bodyPr/>
          <a:lstStyle/>
          <a:p>
            <a:endParaRPr lang="es-ES"/>
          </a:p>
        </p:txBody>
      </p:sp>
      <p:sp>
        <p:nvSpPr>
          <p:cNvPr id="11" name="Line 192"/>
          <p:cNvSpPr>
            <a:spLocks noChangeShapeType="1"/>
          </p:cNvSpPr>
          <p:nvPr/>
        </p:nvSpPr>
        <p:spPr bwMode="auto">
          <a:xfrm>
            <a:off x="6929454" y="4286257"/>
            <a:ext cx="955659" cy="871532"/>
          </a:xfrm>
          <a:prstGeom prst="line">
            <a:avLst/>
          </a:prstGeom>
          <a:noFill/>
          <a:ln w="19050">
            <a:solidFill>
              <a:srgbClr val="0000FF"/>
            </a:solidFill>
            <a:round/>
            <a:headEnd/>
            <a:tailEnd/>
          </a:ln>
        </p:spPr>
        <p:txBody>
          <a:bodyPr/>
          <a:lstStyle/>
          <a:p>
            <a:endParaRPr lang="es-ES"/>
          </a:p>
        </p:txBody>
      </p:sp>
      <p:sp>
        <p:nvSpPr>
          <p:cNvPr id="12" name="Line 156"/>
          <p:cNvSpPr>
            <a:spLocks noChangeShapeType="1"/>
          </p:cNvSpPr>
          <p:nvPr/>
        </p:nvSpPr>
        <p:spPr bwMode="auto">
          <a:xfrm flipV="1">
            <a:off x="1258888" y="4357694"/>
            <a:ext cx="812782" cy="800094"/>
          </a:xfrm>
          <a:prstGeom prst="line">
            <a:avLst/>
          </a:prstGeom>
          <a:noFill/>
          <a:ln w="19050">
            <a:solidFill>
              <a:srgbClr val="0000FF"/>
            </a:solidFill>
            <a:round/>
            <a:headEnd/>
            <a:tailEnd/>
          </a:ln>
        </p:spPr>
        <p:txBody>
          <a:bodyPr/>
          <a:lstStyle/>
          <a:p>
            <a:endParaRPr lang="es-ES"/>
          </a:p>
        </p:txBody>
      </p:sp>
      <p:sp>
        <p:nvSpPr>
          <p:cNvPr id="13" name="Line 157"/>
          <p:cNvSpPr>
            <a:spLocks noChangeShapeType="1"/>
          </p:cNvSpPr>
          <p:nvPr/>
        </p:nvSpPr>
        <p:spPr bwMode="auto">
          <a:xfrm flipV="1">
            <a:off x="1187450" y="4286256"/>
            <a:ext cx="884220" cy="438144"/>
          </a:xfrm>
          <a:prstGeom prst="line">
            <a:avLst/>
          </a:prstGeom>
          <a:noFill/>
          <a:ln w="19050">
            <a:solidFill>
              <a:srgbClr val="0000FF"/>
            </a:solidFill>
            <a:round/>
            <a:headEnd/>
            <a:tailEnd/>
          </a:ln>
        </p:spPr>
        <p:txBody>
          <a:bodyPr/>
          <a:lstStyle/>
          <a:p>
            <a:endParaRPr lang="es-ES"/>
          </a:p>
        </p:txBody>
      </p:sp>
      <p:sp>
        <p:nvSpPr>
          <p:cNvPr id="14" name="Line 158"/>
          <p:cNvSpPr>
            <a:spLocks noChangeShapeType="1"/>
          </p:cNvSpPr>
          <p:nvPr/>
        </p:nvSpPr>
        <p:spPr bwMode="auto">
          <a:xfrm flipV="1">
            <a:off x="1258888" y="4214818"/>
            <a:ext cx="812782" cy="6345"/>
          </a:xfrm>
          <a:prstGeom prst="line">
            <a:avLst/>
          </a:prstGeom>
          <a:noFill/>
          <a:ln w="19050">
            <a:solidFill>
              <a:srgbClr val="0000FF"/>
            </a:solidFill>
            <a:round/>
            <a:headEnd/>
            <a:tailEnd/>
          </a:ln>
        </p:spPr>
        <p:txBody>
          <a:bodyPr/>
          <a:lstStyle/>
          <a:p>
            <a:endParaRPr lang="es-ES"/>
          </a:p>
        </p:txBody>
      </p:sp>
      <p:sp>
        <p:nvSpPr>
          <p:cNvPr id="15" name="Line 159"/>
          <p:cNvSpPr>
            <a:spLocks noChangeShapeType="1"/>
          </p:cNvSpPr>
          <p:nvPr/>
        </p:nvSpPr>
        <p:spPr bwMode="auto">
          <a:xfrm flipV="1">
            <a:off x="1258888" y="3357562"/>
            <a:ext cx="884220" cy="431801"/>
          </a:xfrm>
          <a:prstGeom prst="line">
            <a:avLst/>
          </a:prstGeom>
          <a:noFill/>
          <a:ln w="19050">
            <a:solidFill>
              <a:srgbClr val="0000FF"/>
            </a:solidFill>
            <a:round/>
            <a:headEnd/>
            <a:tailEnd/>
          </a:ln>
        </p:spPr>
        <p:txBody>
          <a:bodyPr/>
          <a:lstStyle/>
          <a:p>
            <a:endParaRPr lang="es-ES"/>
          </a:p>
        </p:txBody>
      </p:sp>
      <p:sp>
        <p:nvSpPr>
          <p:cNvPr id="16" name="Line 160"/>
          <p:cNvSpPr>
            <a:spLocks noChangeShapeType="1"/>
          </p:cNvSpPr>
          <p:nvPr/>
        </p:nvSpPr>
        <p:spPr bwMode="auto">
          <a:xfrm>
            <a:off x="1258888" y="3284539"/>
            <a:ext cx="884220" cy="1586"/>
          </a:xfrm>
          <a:prstGeom prst="line">
            <a:avLst/>
          </a:prstGeom>
          <a:noFill/>
          <a:ln w="19050">
            <a:solidFill>
              <a:srgbClr val="0000FF"/>
            </a:solidFill>
            <a:round/>
            <a:headEnd/>
            <a:tailEnd/>
          </a:ln>
        </p:spPr>
        <p:txBody>
          <a:bodyPr/>
          <a:lstStyle/>
          <a:p>
            <a:endParaRPr lang="es-ES"/>
          </a:p>
        </p:txBody>
      </p:sp>
      <p:sp>
        <p:nvSpPr>
          <p:cNvPr id="17" name="Line 161"/>
          <p:cNvSpPr>
            <a:spLocks noChangeShapeType="1"/>
          </p:cNvSpPr>
          <p:nvPr/>
        </p:nvSpPr>
        <p:spPr bwMode="auto">
          <a:xfrm>
            <a:off x="1258888" y="2781301"/>
            <a:ext cx="884220" cy="576262"/>
          </a:xfrm>
          <a:prstGeom prst="line">
            <a:avLst/>
          </a:prstGeom>
          <a:noFill/>
          <a:ln w="19050">
            <a:solidFill>
              <a:srgbClr val="0000FF"/>
            </a:solidFill>
            <a:round/>
            <a:headEnd/>
            <a:tailEnd/>
          </a:ln>
        </p:spPr>
        <p:txBody>
          <a:bodyPr/>
          <a:lstStyle/>
          <a:p>
            <a:endParaRPr lang="es-ES"/>
          </a:p>
        </p:txBody>
      </p:sp>
      <p:sp>
        <p:nvSpPr>
          <p:cNvPr id="18" name="Line 162"/>
          <p:cNvSpPr>
            <a:spLocks noChangeShapeType="1"/>
          </p:cNvSpPr>
          <p:nvPr/>
        </p:nvSpPr>
        <p:spPr bwMode="auto">
          <a:xfrm flipV="1">
            <a:off x="1331912" y="2143115"/>
            <a:ext cx="739757" cy="61922"/>
          </a:xfrm>
          <a:prstGeom prst="line">
            <a:avLst/>
          </a:prstGeom>
          <a:noFill/>
          <a:ln w="19050">
            <a:solidFill>
              <a:srgbClr val="0000FF"/>
            </a:solidFill>
            <a:round/>
            <a:headEnd/>
            <a:tailEnd/>
          </a:ln>
        </p:spPr>
        <p:txBody>
          <a:bodyPr/>
          <a:lstStyle/>
          <a:p>
            <a:endParaRPr lang="es-ES"/>
          </a:p>
        </p:txBody>
      </p:sp>
      <p:sp>
        <p:nvSpPr>
          <p:cNvPr id="19" name="Line 163"/>
          <p:cNvSpPr>
            <a:spLocks noChangeShapeType="1"/>
          </p:cNvSpPr>
          <p:nvPr/>
        </p:nvSpPr>
        <p:spPr bwMode="auto">
          <a:xfrm>
            <a:off x="1331912" y="1773238"/>
            <a:ext cx="811195" cy="298440"/>
          </a:xfrm>
          <a:prstGeom prst="line">
            <a:avLst/>
          </a:prstGeom>
          <a:noFill/>
          <a:ln w="19050">
            <a:solidFill>
              <a:srgbClr val="0000FF"/>
            </a:solidFill>
            <a:round/>
            <a:headEnd/>
            <a:tailEnd/>
          </a:ln>
        </p:spPr>
        <p:txBody>
          <a:bodyPr/>
          <a:lstStyle/>
          <a:p>
            <a:endParaRPr lang="es-ES"/>
          </a:p>
        </p:txBody>
      </p:sp>
      <p:sp>
        <p:nvSpPr>
          <p:cNvPr id="20" name="Line 164"/>
          <p:cNvSpPr>
            <a:spLocks noChangeShapeType="1"/>
          </p:cNvSpPr>
          <p:nvPr/>
        </p:nvSpPr>
        <p:spPr bwMode="auto">
          <a:xfrm>
            <a:off x="1258888" y="1341438"/>
            <a:ext cx="884220" cy="730240"/>
          </a:xfrm>
          <a:prstGeom prst="line">
            <a:avLst/>
          </a:prstGeom>
          <a:noFill/>
          <a:ln w="19050">
            <a:solidFill>
              <a:srgbClr val="0000FF"/>
            </a:solidFill>
            <a:round/>
            <a:headEnd/>
            <a:tailEnd/>
          </a:ln>
        </p:spPr>
        <p:txBody>
          <a:bodyPr/>
          <a:lstStyle/>
          <a:p>
            <a:endParaRPr lang="es-ES"/>
          </a:p>
        </p:txBody>
      </p:sp>
      <p:sp>
        <p:nvSpPr>
          <p:cNvPr id="21" name="Line 21"/>
          <p:cNvSpPr>
            <a:spLocks noChangeShapeType="1"/>
          </p:cNvSpPr>
          <p:nvPr/>
        </p:nvSpPr>
        <p:spPr bwMode="auto">
          <a:xfrm flipV="1">
            <a:off x="2195513" y="3357563"/>
            <a:ext cx="4681537" cy="0"/>
          </a:xfrm>
          <a:prstGeom prst="line">
            <a:avLst/>
          </a:prstGeom>
          <a:noFill/>
          <a:ln w="63500">
            <a:solidFill>
              <a:srgbClr val="00FF00"/>
            </a:solidFill>
            <a:round/>
            <a:headEnd/>
            <a:tailEnd/>
          </a:ln>
        </p:spPr>
        <p:txBody>
          <a:bodyPr/>
          <a:lstStyle/>
          <a:p>
            <a:endParaRPr lang="es-ES"/>
          </a:p>
        </p:txBody>
      </p:sp>
      <p:sp>
        <p:nvSpPr>
          <p:cNvPr id="22" name="Rectangle 49"/>
          <p:cNvSpPr>
            <a:spLocks noChangeArrowheads="1"/>
          </p:cNvSpPr>
          <p:nvPr/>
        </p:nvSpPr>
        <p:spPr bwMode="auto">
          <a:xfrm>
            <a:off x="3060700" y="2997200"/>
            <a:ext cx="2951163" cy="647700"/>
          </a:xfrm>
          <a:prstGeom prst="rect">
            <a:avLst/>
          </a:prstGeom>
          <a:noFill/>
          <a:ln w="9525">
            <a:solidFill>
              <a:schemeClr val="tx1"/>
            </a:solidFill>
            <a:miter lim="800000"/>
            <a:headEnd/>
            <a:tailEnd/>
          </a:ln>
        </p:spPr>
        <p:txBody>
          <a:bodyPr wrap="none" anchor="ctr"/>
          <a:lstStyle/>
          <a:p>
            <a:endParaRPr lang="es-ES"/>
          </a:p>
        </p:txBody>
      </p:sp>
      <p:sp>
        <p:nvSpPr>
          <p:cNvPr id="23" name="Text Box 90"/>
          <p:cNvSpPr txBox="1">
            <a:spLocks noChangeArrowheads="1"/>
          </p:cNvSpPr>
          <p:nvPr/>
        </p:nvSpPr>
        <p:spPr bwMode="auto">
          <a:xfrm>
            <a:off x="468313" y="328613"/>
            <a:ext cx="8208962" cy="579437"/>
          </a:xfrm>
          <a:prstGeom prst="rect">
            <a:avLst/>
          </a:prstGeom>
          <a:noFill/>
          <a:ln w="9525">
            <a:noFill/>
            <a:miter lim="800000"/>
            <a:headEnd/>
            <a:tailEnd/>
          </a:ln>
        </p:spPr>
        <p:txBody>
          <a:bodyPr>
            <a:spAutoFit/>
          </a:bodyPr>
          <a:lstStyle/>
          <a:p>
            <a:pPr algn="ctr"/>
            <a:r>
              <a:rPr lang="es-ES" sz="3200"/>
              <a:t>Servicio Ethernet de interconexión de LANs </a:t>
            </a:r>
          </a:p>
        </p:txBody>
      </p:sp>
      <p:sp>
        <p:nvSpPr>
          <p:cNvPr id="24" name="Text Box 102"/>
          <p:cNvSpPr txBox="1">
            <a:spLocks noChangeArrowheads="1"/>
          </p:cNvSpPr>
          <p:nvPr/>
        </p:nvSpPr>
        <p:spPr bwMode="auto">
          <a:xfrm>
            <a:off x="3775075" y="1395413"/>
            <a:ext cx="2192338" cy="304800"/>
          </a:xfrm>
          <a:prstGeom prst="rect">
            <a:avLst/>
          </a:prstGeom>
          <a:noFill/>
          <a:ln w="9525">
            <a:noFill/>
            <a:miter lim="800000"/>
            <a:headEnd/>
            <a:tailEnd/>
          </a:ln>
        </p:spPr>
        <p:txBody>
          <a:bodyPr wrap="none">
            <a:spAutoFit/>
          </a:bodyPr>
          <a:lstStyle/>
          <a:p>
            <a:r>
              <a:rPr lang="es-ES_tradnl" sz="1400" b="1"/>
              <a:t>Enlaces ‘trunk’ (802.1Q)</a:t>
            </a:r>
            <a:endParaRPr lang="es-ES" sz="1400" b="1"/>
          </a:p>
        </p:txBody>
      </p:sp>
      <p:sp>
        <p:nvSpPr>
          <p:cNvPr id="25" name="Line 110"/>
          <p:cNvSpPr>
            <a:spLocks noChangeShapeType="1"/>
          </p:cNvSpPr>
          <p:nvPr/>
        </p:nvSpPr>
        <p:spPr bwMode="auto">
          <a:xfrm flipV="1">
            <a:off x="5292725" y="2071677"/>
            <a:ext cx="1279539" cy="1212860"/>
          </a:xfrm>
          <a:prstGeom prst="line">
            <a:avLst/>
          </a:prstGeom>
          <a:noFill/>
          <a:ln w="63500">
            <a:solidFill>
              <a:srgbClr val="00FF00"/>
            </a:solidFill>
            <a:round/>
            <a:headEnd/>
            <a:tailEnd/>
          </a:ln>
        </p:spPr>
        <p:txBody>
          <a:bodyPr/>
          <a:lstStyle/>
          <a:p>
            <a:endParaRPr lang="es-ES"/>
          </a:p>
        </p:txBody>
      </p:sp>
      <p:sp>
        <p:nvSpPr>
          <p:cNvPr id="26" name="Line 111"/>
          <p:cNvSpPr>
            <a:spLocks noChangeShapeType="1"/>
          </p:cNvSpPr>
          <p:nvPr/>
        </p:nvSpPr>
        <p:spPr bwMode="auto">
          <a:xfrm>
            <a:off x="5364163" y="3357563"/>
            <a:ext cx="1512887" cy="1079500"/>
          </a:xfrm>
          <a:prstGeom prst="line">
            <a:avLst/>
          </a:prstGeom>
          <a:noFill/>
          <a:ln w="63500">
            <a:solidFill>
              <a:srgbClr val="00FF00"/>
            </a:solidFill>
            <a:round/>
            <a:headEnd/>
            <a:tailEnd/>
          </a:ln>
        </p:spPr>
        <p:txBody>
          <a:bodyPr/>
          <a:lstStyle/>
          <a:p>
            <a:endParaRPr lang="es-ES"/>
          </a:p>
        </p:txBody>
      </p:sp>
      <p:sp>
        <p:nvSpPr>
          <p:cNvPr id="27" name="Line 112"/>
          <p:cNvSpPr>
            <a:spLocks noChangeShapeType="1"/>
          </p:cNvSpPr>
          <p:nvPr/>
        </p:nvSpPr>
        <p:spPr bwMode="auto">
          <a:xfrm flipV="1">
            <a:off x="2143108" y="3355975"/>
            <a:ext cx="1420830" cy="1001719"/>
          </a:xfrm>
          <a:prstGeom prst="line">
            <a:avLst/>
          </a:prstGeom>
          <a:noFill/>
          <a:ln w="63500">
            <a:solidFill>
              <a:srgbClr val="00FF00"/>
            </a:solidFill>
            <a:round/>
            <a:headEnd/>
            <a:tailEnd/>
          </a:ln>
        </p:spPr>
        <p:txBody>
          <a:bodyPr/>
          <a:lstStyle/>
          <a:p>
            <a:endParaRPr lang="es-ES"/>
          </a:p>
        </p:txBody>
      </p:sp>
      <p:sp>
        <p:nvSpPr>
          <p:cNvPr id="28" name="Line 113"/>
          <p:cNvSpPr>
            <a:spLocks noChangeShapeType="1"/>
          </p:cNvSpPr>
          <p:nvPr/>
        </p:nvSpPr>
        <p:spPr bwMode="auto">
          <a:xfrm>
            <a:off x="2500298" y="2143116"/>
            <a:ext cx="1063640" cy="1212858"/>
          </a:xfrm>
          <a:prstGeom prst="line">
            <a:avLst/>
          </a:prstGeom>
          <a:noFill/>
          <a:ln w="63500">
            <a:solidFill>
              <a:srgbClr val="00FF00"/>
            </a:solidFill>
            <a:round/>
            <a:headEnd/>
            <a:tailEnd/>
          </a:ln>
        </p:spPr>
        <p:txBody>
          <a:bodyPr/>
          <a:lstStyle/>
          <a:p>
            <a:endParaRPr lang="es-ES"/>
          </a:p>
        </p:txBody>
      </p:sp>
      <p:pic>
        <p:nvPicPr>
          <p:cNvPr id="29" name="Picture 30"/>
          <p:cNvPicPr>
            <a:picLocks noChangeArrowheads="1"/>
          </p:cNvPicPr>
          <p:nvPr/>
        </p:nvPicPr>
        <p:blipFill>
          <a:blip r:embed="rId3" cstate="print"/>
          <a:srcRect/>
          <a:stretch>
            <a:fillRect/>
          </a:stretch>
        </p:blipFill>
        <p:spPr bwMode="auto">
          <a:xfrm>
            <a:off x="1873237" y="1941507"/>
            <a:ext cx="769937" cy="342900"/>
          </a:xfrm>
          <a:prstGeom prst="rect">
            <a:avLst/>
          </a:prstGeom>
          <a:noFill/>
          <a:ln w="12700">
            <a:noFill/>
            <a:miter lim="800000"/>
            <a:headEnd/>
            <a:tailEnd/>
          </a:ln>
        </p:spPr>
      </p:pic>
      <p:pic>
        <p:nvPicPr>
          <p:cNvPr id="30" name="Picture 103"/>
          <p:cNvPicPr>
            <a:picLocks noChangeArrowheads="1"/>
          </p:cNvPicPr>
          <p:nvPr/>
        </p:nvPicPr>
        <p:blipFill>
          <a:blip r:embed="rId3" cstate="print"/>
          <a:srcRect/>
          <a:stretch>
            <a:fillRect/>
          </a:stretch>
        </p:blipFill>
        <p:spPr bwMode="auto">
          <a:xfrm>
            <a:off x="1944674" y="4071942"/>
            <a:ext cx="769938" cy="342900"/>
          </a:xfrm>
          <a:prstGeom prst="rect">
            <a:avLst/>
          </a:prstGeom>
          <a:noFill/>
          <a:ln w="12700">
            <a:noFill/>
            <a:miter lim="800000"/>
            <a:headEnd/>
            <a:tailEnd/>
          </a:ln>
        </p:spPr>
      </p:pic>
      <p:pic>
        <p:nvPicPr>
          <p:cNvPr id="31" name="Picture 104"/>
          <p:cNvPicPr>
            <a:picLocks noChangeArrowheads="1"/>
          </p:cNvPicPr>
          <p:nvPr/>
        </p:nvPicPr>
        <p:blipFill>
          <a:blip r:embed="rId3" cstate="print"/>
          <a:srcRect/>
          <a:stretch>
            <a:fillRect/>
          </a:stretch>
        </p:blipFill>
        <p:spPr bwMode="auto">
          <a:xfrm>
            <a:off x="1873237" y="3175000"/>
            <a:ext cx="769937" cy="342900"/>
          </a:xfrm>
          <a:prstGeom prst="rect">
            <a:avLst/>
          </a:prstGeom>
          <a:noFill/>
          <a:ln w="12700">
            <a:noFill/>
            <a:miter lim="800000"/>
            <a:headEnd/>
            <a:tailEnd/>
          </a:ln>
        </p:spPr>
      </p:pic>
      <p:pic>
        <p:nvPicPr>
          <p:cNvPr id="32" name="Picture 105"/>
          <p:cNvPicPr>
            <a:picLocks noChangeArrowheads="1"/>
          </p:cNvPicPr>
          <p:nvPr/>
        </p:nvPicPr>
        <p:blipFill>
          <a:blip r:embed="rId3" cstate="print"/>
          <a:srcRect/>
          <a:stretch>
            <a:fillRect/>
          </a:stretch>
        </p:blipFill>
        <p:spPr bwMode="auto">
          <a:xfrm>
            <a:off x="3297238" y="3157538"/>
            <a:ext cx="769937" cy="342900"/>
          </a:xfrm>
          <a:prstGeom prst="rect">
            <a:avLst/>
          </a:prstGeom>
          <a:noFill/>
          <a:ln w="12700">
            <a:noFill/>
            <a:miter lim="800000"/>
            <a:headEnd/>
            <a:tailEnd/>
          </a:ln>
        </p:spPr>
      </p:pic>
      <p:pic>
        <p:nvPicPr>
          <p:cNvPr id="33" name="Picture 106"/>
          <p:cNvPicPr>
            <a:picLocks noChangeArrowheads="1"/>
          </p:cNvPicPr>
          <p:nvPr/>
        </p:nvPicPr>
        <p:blipFill>
          <a:blip r:embed="rId3" cstate="print"/>
          <a:srcRect/>
          <a:stretch>
            <a:fillRect/>
          </a:stretch>
        </p:blipFill>
        <p:spPr bwMode="auto">
          <a:xfrm>
            <a:off x="6367475" y="1957381"/>
            <a:ext cx="769937" cy="342900"/>
          </a:xfrm>
          <a:prstGeom prst="rect">
            <a:avLst/>
          </a:prstGeom>
          <a:noFill/>
          <a:ln w="12700">
            <a:noFill/>
            <a:miter lim="800000"/>
            <a:headEnd/>
            <a:tailEnd/>
          </a:ln>
        </p:spPr>
      </p:pic>
      <p:pic>
        <p:nvPicPr>
          <p:cNvPr id="34" name="Picture 107"/>
          <p:cNvPicPr>
            <a:picLocks noChangeArrowheads="1"/>
          </p:cNvPicPr>
          <p:nvPr/>
        </p:nvPicPr>
        <p:blipFill>
          <a:blip r:embed="rId3" cstate="print"/>
          <a:srcRect/>
          <a:stretch>
            <a:fillRect/>
          </a:stretch>
        </p:blipFill>
        <p:spPr bwMode="auto">
          <a:xfrm>
            <a:off x="6310324" y="4071942"/>
            <a:ext cx="769938" cy="342900"/>
          </a:xfrm>
          <a:prstGeom prst="rect">
            <a:avLst/>
          </a:prstGeom>
          <a:noFill/>
          <a:ln w="12700">
            <a:noFill/>
            <a:miter lim="800000"/>
            <a:headEnd/>
            <a:tailEnd/>
          </a:ln>
        </p:spPr>
      </p:pic>
      <p:pic>
        <p:nvPicPr>
          <p:cNvPr id="35" name="Picture 108"/>
          <p:cNvPicPr>
            <a:picLocks noChangeArrowheads="1"/>
          </p:cNvPicPr>
          <p:nvPr/>
        </p:nvPicPr>
        <p:blipFill>
          <a:blip r:embed="rId3" cstate="print"/>
          <a:srcRect/>
          <a:stretch>
            <a:fillRect/>
          </a:stretch>
        </p:blipFill>
        <p:spPr bwMode="auto">
          <a:xfrm>
            <a:off x="6357950" y="3175000"/>
            <a:ext cx="769937" cy="342900"/>
          </a:xfrm>
          <a:prstGeom prst="rect">
            <a:avLst/>
          </a:prstGeom>
          <a:noFill/>
          <a:ln w="12700">
            <a:noFill/>
            <a:miter lim="800000"/>
            <a:headEnd/>
            <a:tailEnd/>
          </a:ln>
        </p:spPr>
      </p:pic>
      <p:pic>
        <p:nvPicPr>
          <p:cNvPr id="36" name="Picture 109"/>
          <p:cNvPicPr>
            <a:picLocks noChangeArrowheads="1"/>
          </p:cNvPicPr>
          <p:nvPr/>
        </p:nvPicPr>
        <p:blipFill>
          <a:blip r:embed="rId3" cstate="print"/>
          <a:srcRect/>
          <a:stretch>
            <a:fillRect/>
          </a:stretch>
        </p:blipFill>
        <p:spPr bwMode="auto">
          <a:xfrm>
            <a:off x="5026025" y="3157538"/>
            <a:ext cx="769938" cy="342900"/>
          </a:xfrm>
          <a:prstGeom prst="rect">
            <a:avLst/>
          </a:prstGeom>
          <a:noFill/>
          <a:ln w="12700">
            <a:noFill/>
            <a:miter lim="800000"/>
            <a:headEnd/>
            <a:tailEnd/>
          </a:ln>
        </p:spPr>
      </p:pic>
      <p:sp>
        <p:nvSpPr>
          <p:cNvPr id="37" name="Text Box 115"/>
          <p:cNvSpPr txBox="1">
            <a:spLocks noChangeArrowheads="1"/>
          </p:cNvSpPr>
          <p:nvPr/>
        </p:nvSpPr>
        <p:spPr bwMode="auto">
          <a:xfrm>
            <a:off x="3708400" y="3644900"/>
            <a:ext cx="1641475" cy="304800"/>
          </a:xfrm>
          <a:prstGeom prst="rect">
            <a:avLst/>
          </a:prstGeom>
          <a:noFill/>
          <a:ln w="9525">
            <a:noFill/>
            <a:miter lim="800000"/>
            <a:headEnd/>
            <a:tailEnd/>
          </a:ln>
        </p:spPr>
        <p:txBody>
          <a:bodyPr wrap="none">
            <a:spAutoFit/>
          </a:bodyPr>
          <a:lstStyle/>
          <a:p>
            <a:r>
              <a:rPr lang="es-ES_tradnl" sz="1400" b="1" dirty="0"/>
              <a:t>Red del operador</a:t>
            </a:r>
            <a:endParaRPr lang="es-ES" sz="1400" b="1" dirty="0"/>
          </a:p>
        </p:txBody>
      </p:sp>
      <p:sp>
        <p:nvSpPr>
          <p:cNvPr id="38" name="Text Box 116"/>
          <p:cNvSpPr txBox="1">
            <a:spLocks noChangeArrowheads="1"/>
          </p:cNvSpPr>
          <p:nvPr/>
        </p:nvSpPr>
        <p:spPr bwMode="auto">
          <a:xfrm>
            <a:off x="1720836" y="2266944"/>
            <a:ext cx="922338" cy="304800"/>
          </a:xfrm>
          <a:prstGeom prst="rect">
            <a:avLst/>
          </a:prstGeom>
          <a:noFill/>
          <a:ln w="9525">
            <a:noFill/>
            <a:miter lim="800000"/>
            <a:headEnd/>
            <a:tailEnd/>
          </a:ln>
        </p:spPr>
        <p:txBody>
          <a:bodyPr wrap="none">
            <a:spAutoFit/>
          </a:bodyPr>
          <a:lstStyle/>
          <a:p>
            <a:pPr algn="ctr"/>
            <a:r>
              <a:rPr lang="es-ES_tradnl" sz="1400" b="1" dirty="0"/>
              <a:t>Cliente 1</a:t>
            </a:r>
            <a:endParaRPr lang="es-ES" sz="1400" b="1" dirty="0"/>
          </a:p>
        </p:txBody>
      </p:sp>
      <p:sp>
        <p:nvSpPr>
          <p:cNvPr id="39" name="Text Box 117"/>
          <p:cNvSpPr txBox="1">
            <a:spLocks noChangeArrowheads="1"/>
          </p:cNvSpPr>
          <p:nvPr/>
        </p:nvSpPr>
        <p:spPr bwMode="auto">
          <a:xfrm>
            <a:off x="6286512" y="2266944"/>
            <a:ext cx="922338" cy="304800"/>
          </a:xfrm>
          <a:prstGeom prst="rect">
            <a:avLst/>
          </a:prstGeom>
          <a:noFill/>
          <a:ln w="9525">
            <a:noFill/>
            <a:miter lim="800000"/>
            <a:headEnd/>
            <a:tailEnd/>
          </a:ln>
        </p:spPr>
        <p:txBody>
          <a:bodyPr wrap="none">
            <a:spAutoFit/>
          </a:bodyPr>
          <a:lstStyle/>
          <a:p>
            <a:pPr algn="ctr"/>
            <a:r>
              <a:rPr lang="es-ES_tradnl" sz="1400" b="1"/>
              <a:t>Cliente 1</a:t>
            </a:r>
            <a:endParaRPr lang="es-ES" sz="1400" b="1"/>
          </a:p>
        </p:txBody>
      </p:sp>
      <p:sp>
        <p:nvSpPr>
          <p:cNvPr id="40" name="Text Box 118"/>
          <p:cNvSpPr txBox="1">
            <a:spLocks noChangeArrowheads="1"/>
          </p:cNvSpPr>
          <p:nvPr/>
        </p:nvSpPr>
        <p:spPr bwMode="auto">
          <a:xfrm>
            <a:off x="1792274" y="3484563"/>
            <a:ext cx="922338" cy="304800"/>
          </a:xfrm>
          <a:prstGeom prst="rect">
            <a:avLst/>
          </a:prstGeom>
          <a:noFill/>
          <a:ln w="9525">
            <a:noFill/>
            <a:miter lim="800000"/>
            <a:headEnd/>
            <a:tailEnd/>
          </a:ln>
        </p:spPr>
        <p:txBody>
          <a:bodyPr wrap="none">
            <a:spAutoFit/>
          </a:bodyPr>
          <a:lstStyle/>
          <a:p>
            <a:pPr algn="ctr"/>
            <a:r>
              <a:rPr lang="es-ES_tradnl" sz="1400" b="1" dirty="0"/>
              <a:t>Cliente 2</a:t>
            </a:r>
            <a:endParaRPr lang="es-ES" sz="1400" b="1" dirty="0"/>
          </a:p>
        </p:txBody>
      </p:sp>
      <p:sp>
        <p:nvSpPr>
          <p:cNvPr id="41" name="Text Box 119"/>
          <p:cNvSpPr txBox="1">
            <a:spLocks noChangeArrowheads="1"/>
          </p:cNvSpPr>
          <p:nvPr/>
        </p:nvSpPr>
        <p:spPr bwMode="auto">
          <a:xfrm>
            <a:off x="6286512" y="3484563"/>
            <a:ext cx="922338" cy="304800"/>
          </a:xfrm>
          <a:prstGeom prst="rect">
            <a:avLst/>
          </a:prstGeom>
          <a:noFill/>
          <a:ln w="9525">
            <a:noFill/>
            <a:miter lim="800000"/>
            <a:headEnd/>
            <a:tailEnd/>
          </a:ln>
        </p:spPr>
        <p:txBody>
          <a:bodyPr wrap="none">
            <a:spAutoFit/>
          </a:bodyPr>
          <a:lstStyle/>
          <a:p>
            <a:pPr algn="ctr"/>
            <a:r>
              <a:rPr lang="es-ES_tradnl" sz="1400" b="1"/>
              <a:t>Cliente 2</a:t>
            </a:r>
            <a:endParaRPr lang="es-ES" sz="1400" b="1"/>
          </a:p>
        </p:txBody>
      </p:sp>
      <p:sp>
        <p:nvSpPr>
          <p:cNvPr id="42" name="Text Box 120"/>
          <p:cNvSpPr txBox="1">
            <a:spLocks noChangeArrowheads="1"/>
          </p:cNvSpPr>
          <p:nvPr/>
        </p:nvSpPr>
        <p:spPr bwMode="auto">
          <a:xfrm>
            <a:off x="6149992" y="4410084"/>
            <a:ext cx="922338" cy="304800"/>
          </a:xfrm>
          <a:prstGeom prst="rect">
            <a:avLst/>
          </a:prstGeom>
          <a:noFill/>
          <a:ln w="9525">
            <a:noFill/>
            <a:miter lim="800000"/>
            <a:headEnd/>
            <a:tailEnd/>
          </a:ln>
        </p:spPr>
        <p:txBody>
          <a:bodyPr wrap="none">
            <a:spAutoFit/>
          </a:bodyPr>
          <a:lstStyle/>
          <a:p>
            <a:pPr algn="ctr"/>
            <a:r>
              <a:rPr lang="es-ES_tradnl" sz="1400" b="1" dirty="0"/>
              <a:t>Cliente 3</a:t>
            </a:r>
            <a:endParaRPr lang="es-ES" sz="1400" b="1" dirty="0"/>
          </a:p>
        </p:txBody>
      </p:sp>
      <p:sp>
        <p:nvSpPr>
          <p:cNvPr id="43" name="Text Box 121"/>
          <p:cNvSpPr txBox="1">
            <a:spLocks noChangeArrowheads="1"/>
          </p:cNvSpPr>
          <p:nvPr/>
        </p:nvSpPr>
        <p:spPr bwMode="auto">
          <a:xfrm>
            <a:off x="1857356" y="4414842"/>
            <a:ext cx="922338" cy="304800"/>
          </a:xfrm>
          <a:prstGeom prst="rect">
            <a:avLst/>
          </a:prstGeom>
          <a:noFill/>
          <a:ln w="9525">
            <a:noFill/>
            <a:miter lim="800000"/>
            <a:headEnd/>
            <a:tailEnd/>
          </a:ln>
        </p:spPr>
        <p:txBody>
          <a:bodyPr wrap="none">
            <a:spAutoFit/>
          </a:bodyPr>
          <a:lstStyle/>
          <a:p>
            <a:pPr algn="ctr"/>
            <a:r>
              <a:rPr lang="es-ES_tradnl" sz="1400" b="1" dirty="0"/>
              <a:t>Cliente 3</a:t>
            </a:r>
            <a:endParaRPr lang="es-ES" sz="1400" b="1" dirty="0"/>
          </a:p>
        </p:txBody>
      </p:sp>
      <p:sp>
        <p:nvSpPr>
          <p:cNvPr id="44" name="Text Box 124"/>
          <p:cNvSpPr txBox="1">
            <a:spLocks noChangeArrowheads="1"/>
          </p:cNvSpPr>
          <p:nvPr/>
        </p:nvSpPr>
        <p:spPr bwMode="auto">
          <a:xfrm>
            <a:off x="1620838" y="5157788"/>
            <a:ext cx="5472112" cy="738664"/>
          </a:xfrm>
          <a:prstGeom prst="rect">
            <a:avLst/>
          </a:prstGeom>
          <a:noFill/>
          <a:ln w="9525">
            <a:noFill/>
            <a:miter lim="800000"/>
            <a:headEnd/>
            <a:tailEnd/>
          </a:ln>
        </p:spPr>
        <p:txBody>
          <a:bodyPr>
            <a:spAutoFit/>
          </a:bodyPr>
          <a:lstStyle/>
          <a:p>
            <a:pPr algn="ctr"/>
            <a:r>
              <a:rPr lang="es-ES" sz="1400" b="1" dirty="0" smtClean="0"/>
              <a:t>Si el </a:t>
            </a:r>
            <a:r>
              <a:rPr lang="es-ES" sz="1400" b="1" dirty="0"/>
              <a:t>cliente 1 </a:t>
            </a:r>
            <a:r>
              <a:rPr lang="es-ES" sz="1400" b="1" dirty="0" smtClean="0"/>
              <a:t>utiliza (por error) la </a:t>
            </a:r>
            <a:r>
              <a:rPr lang="es-ES" sz="1400" b="1" dirty="0"/>
              <a:t>VLAN </a:t>
            </a:r>
            <a:r>
              <a:rPr lang="es-ES" sz="1400" b="1" dirty="0" smtClean="0"/>
              <a:t>21 se meterá en la red del cliente 2. Solución: integrar en la red del operador los conmutadores con enlaces ‘</a:t>
            </a:r>
            <a:r>
              <a:rPr lang="es-ES" sz="1400" b="1" dirty="0" err="1" smtClean="0"/>
              <a:t>trunk</a:t>
            </a:r>
            <a:r>
              <a:rPr lang="es-ES" sz="1400" b="1" dirty="0" smtClean="0"/>
              <a:t>’ </a:t>
            </a:r>
            <a:endParaRPr lang="es-ES" sz="1400" b="1" dirty="0"/>
          </a:p>
        </p:txBody>
      </p:sp>
      <p:sp>
        <p:nvSpPr>
          <p:cNvPr id="45" name="Text Box 125"/>
          <p:cNvSpPr txBox="1">
            <a:spLocks noChangeArrowheads="1"/>
          </p:cNvSpPr>
          <p:nvPr/>
        </p:nvSpPr>
        <p:spPr bwMode="auto">
          <a:xfrm>
            <a:off x="1357290" y="5981720"/>
            <a:ext cx="6591356" cy="307777"/>
          </a:xfrm>
          <a:prstGeom prst="rect">
            <a:avLst/>
          </a:prstGeom>
          <a:noFill/>
          <a:ln w="9525">
            <a:noFill/>
            <a:miter lim="800000"/>
            <a:headEnd/>
            <a:tailEnd/>
          </a:ln>
        </p:spPr>
        <p:txBody>
          <a:bodyPr wrap="none">
            <a:spAutoFit/>
          </a:bodyPr>
          <a:lstStyle/>
          <a:p>
            <a:r>
              <a:rPr lang="es-ES" sz="1400" b="1" dirty="0"/>
              <a:t>Los conmutadores A y B </a:t>
            </a:r>
            <a:r>
              <a:rPr lang="es-ES" sz="1400" b="1" dirty="0" smtClean="0"/>
              <a:t>han de aprender </a:t>
            </a:r>
            <a:r>
              <a:rPr lang="es-ES" sz="1400" b="1" dirty="0"/>
              <a:t>todas las </a:t>
            </a:r>
            <a:r>
              <a:rPr lang="es-ES" sz="1400" b="1" dirty="0" err="1"/>
              <a:t>MACs</a:t>
            </a:r>
            <a:r>
              <a:rPr lang="es-ES" sz="1400" b="1" dirty="0"/>
              <a:t> de sus clientes</a:t>
            </a:r>
          </a:p>
        </p:txBody>
      </p:sp>
      <p:pic>
        <p:nvPicPr>
          <p:cNvPr id="46" name="Picture 126"/>
          <p:cNvPicPr>
            <a:picLocks noChangeArrowheads="1"/>
          </p:cNvPicPr>
          <p:nvPr/>
        </p:nvPicPr>
        <p:blipFill>
          <a:blip r:embed="rId4" cstate="print"/>
          <a:srcRect/>
          <a:stretch>
            <a:fillRect/>
          </a:stretch>
        </p:blipFill>
        <p:spPr bwMode="auto">
          <a:xfrm>
            <a:off x="252413" y="1125538"/>
            <a:ext cx="1223962" cy="431800"/>
          </a:xfrm>
          <a:prstGeom prst="rect">
            <a:avLst/>
          </a:prstGeom>
          <a:noFill/>
          <a:ln w="9525">
            <a:noFill/>
            <a:miter lim="800000"/>
            <a:headEnd/>
            <a:tailEnd/>
          </a:ln>
        </p:spPr>
      </p:pic>
      <p:sp>
        <p:nvSpPr>
          <p:cNvPr id="47" name="Text Box 127"/>
          <p:cNvSpPr txBox="1">
            <a:spLocks noChangeArrowheads="1"/>
          </p:cNvSpPr>
          <p:nvPr/>
        </p:nvSpPr>
        <p:spPr bwMode="auto">
          <a:xfrm>
            <a:off x="520700" y="1219200"/>
            <a:ext cx="809625" cy="274638"/>
          </a:xfrm>
          <a:prstGeom prst="rect">
            <a:avLst/>
          </a:prstGeom>
          <a:noFill/>
          <a:ln w="9525">
            <a:noFill/>
            <a:miter lim="800000"/>
            <a:headEnd/>
            <a:tailEnd/>
          </a:ln>
        </p:spPr>
        <p:txBody>
          <a:bodyPr wrap="none">
            <a:spAutoFit/>
          </a:bodyPr>
          <a:lstStyle/>
          <a:p>
            <a:r>
              <a:rPr lang="es-ES" sz="1200" b="1"/>
              <a:t>VLAN 11</a:t>
            </a:r>
          </a:p>
        </p:txBody>
      </p:sp>
      <p:pic>
        <p:nvPicPr>
          <p:cNvPr id="48" name="Picture 128"/>
          <p:cNvPicPr>
            <a:picLocks noChangeArrowheads="1"/>
          </p:cNvPicPr>
          <p:nvPr/>
        </p:nvPicPr>
        <p:blipFill>
          <a:blip r:embed="rId4" cstate="print"/>
          <a:srcRect/>
          <a:stretch>
            <a:fillRect/>
          </a:stretch>
        </p:blipFill>
        <p:spPr bwMode="auto">
          <a:xfrm>
            <a:off x="250825" y="1557338"/>
            <a:ext cx="1223963" cy="431800"/>
          </a:xfrm>
          <a:prstGeom prst="rect">
            <a:avLst/>
          </a:prstGeom>
          <a:noFill/>
          <a:ln w="9525">
            <a:noFill/>
            <a:miter lim="800000"/>
            <a:headEnd/>
            <a:tailEnd/>
          </a:ln>
        </p:spPr>
      </p:pic>
      <p:sp>
        <p:nvSpPr>
          <p:cNvPr id="49" name="Text Box 129"/>
          <p:cNvSpPr txBox="1">
            <a:spLocks noChangeArrowheads="1"/>
          </p:cNvSpPr>
          <p:nvPr/>
        </p:nvSpPr>
        <p:spPr bwMode="auto">
          <a:xfrm>
            <a:off x="519113" y="1651000"/>
            <a:ext cx="809625" cy="274638"/>
          </a:xfrm>
          <a:prstGeom prst="rect">
            <a:avLst/>
          </a:prstGeom>
          <a:noFill/>
          <a:ln w="9525">
            <a:noFill/>
            <a:miter lim="800000"/>
            <a:headEnd/>
            <a:tailEnd/>
          </a:ln>
        </p:spPr>
        <p:txBody>
          <a:bodyPr wrap="none">
            <a:spAutoFit/>
          </a:bodyPr>
          <a:lstStyle/>
          <a:p>
            <a:r>
              <a:rPr lang="es-ES" sz="1200" b="1"/>
              <a:t>VLAN 12</a:t>
            </a:r>
          </a:p>
        </p:txBody>
      </p:sp>
      <p:pic>
        <p:nvPicPr>
          <p:cNvPr id="50" name="Picture 130"/>
          <p:cNvPicPr>
            <a:picLocks noChangeArrowheads="1"/>
          </p:cNvPicPr>
          <p:nvPr/>
        </p:nvPicPr>
        <p:blipFill>
          <a:blip r:embed="rId4" cstate="print"/>
          <a:srcRect/>
          <a:stretch>
            <a:fillRect/>
          </a:stretch>
        </p:blipFill>
        <p:spPr bwMode="auto">
          <a:xfrm>
            <a:off x="250825" y="1989138"/>
            <a:ext cx="1223963" cy="431800"/>
          </a:xfrm>
          <a:prstGeom prst="rect">
            <a:avLst/>
          </a:prstGeom>
          <a:noFill/>
          <a:ln w="9525">
            <a:noFill/>
            <a:miter lim="800000"/>
            <a:headEnd/>
            <a:tailEnd/>
          </a:ln>
        </p:spPr>
      </p:pic>
      <p:sp>
        <p:nvSpPr>
          <p:cNvPr id="51" name="Text Box 131"/>
          <p:cNvSpPr txBox="1">
            <a:spLocks noChangeArrowheads="1"/>
          </p:cNvSpPr>
          <p:nvPr/>
        </p:nvSpPr>
        <p:spPr bwMode="auto">
          <a:xfrm>
            <a:off x="519113" y="2082800"/>
            <a:ext cx="809625" cy="274638"/>
          </a:xfrm>
          <a:prstGeom prst="rect">
            <a:avLst/>
          </a:prstGeom>
          <a:noFill/>
          <a:ln w="9525">
            <a:noFill/>
            <a:miter lim="800000"/>
            <a:headEnd/>
            <a:tailEnd/>
          </a:ln>
        </p:spPr>
        <p:txBody>
          <a:bodyPr wrap="none">
            <a:spAutoFit/>
          </a:bodyPr>
          <a:lstStyle/>
          <a:p>
            <a:r>
              <a:rPr lang="es-ES" sz="1200" b="1"/>
              <a:t>VLAN 13</a:t>
            </a:r>
          </a:p>
        </p:txBody>
      </p:sp>
      <p:pic>
        <p:nvPicPr>
          <p:cNvPr id="52" name="Picture 144"/>
          <p:cNvPicPr>
            <a:picLocks noChangeArrowheads="1"/>
          </p:cNvPicPr>
          <p:nvPr/>
        </p:nvPicPr>
        <p:blipFill>
          <a:blip r:embed="rId4" cstate="print"/>
          <a:srcRect/>
          <a:stretch>
            <a:fillRect/>
          </a:stretch>
        </p:blipFill>
        <p:spPr bwMode="auto">
          <a:xfrm>
            <a:off x="252413" y="2638425"/>
            <a:ext cx="1223962" cy="431800"/>
          </a:xfrm>
          <a:prstGeom prst="rect">
            <a:avLst/>
          </a:prstGeom>
          <a:noFill/>
          <a:ln w="9525">
            <a:noFill/>
            <a:miter lim="800000"/>
            <a:headEnd/>
            <a:tailEnd/>
          </a:ln>
        </p:spPr>
      </p:pic>
      <p:sp>
        <p:nvSpPr>
          <p:cNvPr id="53" name="Text Box 145"/>
          <p:cNvSpPr txBox="1">
            <a:spLocks noChangeArrowheads="1"/>
          </p:cNvSpPr>
          <p:nvPr/>
        </p:nvSpPr>
        <p:spPr bwMode="auto">
          <a:xfrm>
            <a:off x="520700" y="2732088"/>
            <a:ext cx="809625" cy="274637"/>
          </a:xfrm>
          <a:prstGeom prst="rect">
            <a:avLst/>
          </a:prstGeom>
          <a:noFill/>
          <a:ln w="9525">
            <a:noFill/>
            <a:miter lim="800000"/>
            <a:headEnd/>
            <a:tailEnd/>
          </a:ln>
        </p:spPr>
        <p:txBody>
          <a:bodyPr wrap="none">
            <a:spAutoFit/>
          </a:bodyPr>
          <a:lstStyle/>
          <a:p>
            <a:r>
              <a:rPr lang="es-ES" sz="1200" b="1"/>
              <a:t>VLAN 21</a:t>
            </a:r>
          </a:p>
        </p:txBody>
      </p:sp>
      <p:pic>
        <p:nvPicPr>
          <p:cNvPr id="54" name="Picture 146"/>
          <p:cNvPicPr>
            <a:picLocks noChangeArrowheads="1"/>
          </p:cNvPicPr>
          <p:nvPr/>
        </p:nvPicPr>
        <p:blipFill>
          <a:blip r:embed="rId4" cstate="print"/>
          <a:srcRect/>
          <a:stretch>
            <a:fillRect/>
          </a:stretch>
        </p:blipFill>
        <p:spPr bwMode="auto">
          <a:xfrm>
            <a:off x="250825" y="3070225"/>
            <a:ext cx="1223963" cy="431800"/>
          </a:xfrm>
          <a:prstGeom prst="rect">
            <a:avLst/>
          </a:prstGeom>
          <a:noFill/>
          <a:ln w="9525">
            <a:noFill/>
            <a:miter lim="800000"/>
            <a:headEnd/>
            <a:tailEnd/>
          </a:ln>
        </p:spPr>
      </p:pic>
      <p:sp>
        <p:nvSpPr>
          <p:cNvPr id="55" name="Text Box 147"/>
          <p:cNvSpPr txBox="1">
            <a:spLocks noChangeArrowheads="1"/>
          </p:cNvSpPr>
          <p:nvPr/>
        </p:nvSpPr>
        <p:spPr bwMode="auto">
          <a:xfrm>
            <a:off x="519113" y="3163888"/>
            <a:ext cx="809625" cy="274637"/>
          </a:xfrm>
          <a:prstGeom prst="rect">
            <a:avLst/>
          </a:prstGeom>
          <a:noFill/>
          <a:ln w="9525">
            <a:noFill/>
            <a:miter lim="800000"/>
            <a:headEnd/>
            <a:tailEnd/>
          </a:ln>
        </p:spPr>
        <p:txBody>
          <a:bodyPr wrap="none">
            <a:spAutoFit/>
          </a:bodyPr>
          <a:lstStyle/>
          <a:p>
            <a:r>
              <a:rPr lang="es-ES" sz="1200" b="1"/>
              <a:t>VLAN 22</a:t>
            </a:r>
          </a:p>
        </p:txBody>
      </p:sp>
      <p:pic>
        <p:nvPicPr>
          <p:cNvPr id="56" name="Picture 148"/>
          <p:cNvPicPr>
            <a:picLocks noChangeArrowheads="1"/>
          </p:cNvPicPr>
          <p:nvPr/>
        </p:nvPicPr>
        <p:blipFill>
          <a:blip r:embed="rId4" cstate="print"/>
          <a:srcRect/>
          <a:stretch>
            <a:fillRect/>
          </a:stretch>
        </p:blipFill>
        <p:spPr bwMode="auto">
          <a:xfrm>
            <a:off x="250825" y="3502025"/>
            <a:ext cx="1223963" cy="431800"/>
          </a:xfrm>
          <a:prstGeom prst="rect">
            <a:avLst/>
          </a:prstGeom>
          <a:noFill/>
          <a:ln w="9525">
            <a:noFill/>
            <a:miter lim="800000"/>
            <a:headEnd/>
            <a:tailEnd/>
          </a:ln>
        </p:spPr>
      </p:pic>
      <p:sp>
        <p:nvSpPr>
          <p:cNvPr id="57" name="Text Box 149"/>
          <p:cNvSpPr txBox="1">
            <a:spLocks noChangeArrowheads="1"/>
          </p:cNvSpPr>
          <p:nvPr/>
        </p:nvSpPr>
        <p:spPr bwMode="auto">
          <a:xfrm>
            <a:off x="519113" y="3595688"/>
            <a:ext cx="809625" cy="274637"/>
          </a:xfrm>
          <a:prstGeom prst="rect">
            <a:avLst/>
          </a:prstGeom>
          <a:noFill/>
          <a:ln w="9525">
            <a:noFill/>
            <a:miter lim="800000"/>
            <a:headEnd/>
            <a:tailEnd/>
          </a:ln>
        </p:spPr>
        <p:txBody>
          <a:bodyPr wrap="none">
            <a:spAutoFit/>
          </a:bodyPr>
          <a:lstStyle/>
          <a:p>
            <a:r>
              <a:rPr lang="es-ES" sz="1200" b="1"/>
              <a:t>VLAN 23</a:t>
            </a:r>
          </a:p>
        </p:txBody>
      </p:sp>
      <p:pic>
        <p:nvPicPr>
          <p:cNvPr id="58" name="Picture 150"/>
          <p:cNvPicPr>
            <a:picLocks noChangeArrowheads="1"/>
          </p:cNvPicPr>
          <p:nvPr/>
        </p:nvPicPr>
        <p:blipFill>
          <a:blip r:embed="rId4" cstate="print"/>
          <a:srcRect/>
          <a:stretch>
            <a:fillRect/>
          </a:stretch>
        </p:blipFill>
        <p:spPr bwMode="auto">
          <a:xfrm>
            <a:off x="252413" y="4078288"/>
            <a:ext cx="1223962" cy="431800"/>
          </a:xfrm>
          <a:prstGeom prst="rect">
            <a:avLst/>
          </a:prstGeom>
          <a:noFill/>
          <a:ln w="9525">
            <a:noFill/>
            <a:miter lim="800000"/>
            <a:headEnd/>
            <a:tailEnd/>
          </a:ln>
        </p:spPr>
      </p:pic>
      <p:sp>
        <p:nvSpPr>
          <p:cNvPr id="59" name="Text Box 151"/>
          <p:cNvSpPr txBox="1">
            <a:spLocks noChangeArrowheads="1"/>
          </p:cNvSpPr>
          <p:nvPr/>
        </p:nvSpPr>
        <p:spPr bwMode="auto">
          <a:xfrm>
            <a:off x="520700" y="4171950"/>
            <a:ext cx="809625" cy="274638"/>
          </a:xfrm>
          <a:prstGeom prst="rect">
            <a:avLst/>
          </a:prstGeom>
          <a:noFill/>
          <a:ln w="9525">
            <a:noFill/>
            <a:miter lim="800000"/>
            <a:headEnd/>
            <a:tailEnd/>
          </a:ln>
        </p:spPr>
        <p:txBody>
          <a:bodyPr wrap="none">
            <a:spAutoFit/>
          </a:bodyPr>
          <a:lstStyle/>
          <a:p>
            <a:r>
              <a:rPr lang="es-ES" sz="1200" b="1"/>
              <a:t>VLAN 31</a:t>
            </a:r>
          </a:p>
        </p:txBody>
      </p:sp>
      <p:pic>
        <p:nvPicPr>
          <p:cNvPr id="60" name="Picture 152"/>
          <p:cNvPicPr>
            <a:picLocks noChangeArrowheads="1"/>
          </p:cNvPicPr>
          <p:nvPr/>
        </p:nvPicPr>
        <p:blipFill>
          <a:blip r:embed="rId4" cstate="print"/>
          <a:srcRect/>
          <a:stretch>
            <a:fillRect/>
          </a:stretch>
        </p:blipFill>
        <p:spPr bwMode="auto">
          <a:xfrm>
            <a:off x="250825" y="4510088"/>
            <a:ext cx="1223963" cy="431800"/>
          </a:xfrm>
          <a:prstGeom prst="rect">
            <a:avLst/>
          </a:prstGeom>
          <a:noFill/>
          <a:ln w="9525">
            <a:noFill/>
            <a:miter lim="800000"/>
            <a:headEnd/>
            <a:tailEnd/>
          </a:ln>
        </p:spPr>
      </p:pic>
      <p:sp>
        <p:nvSpPr>
          <p:cNvPr id="61" name="Text Box 153"/>
          <p:cNvSpPr txBox="1">
            <a:spLocks noChangeArrowheads="1"/>
          </p:cNvSpPr>
          <p:nvPr/>
        </p:nvSpPr>
        <p:spPr bwMode="auto">
          <a:xfrm>
            <a:off x="519113" y="4603750"/>
            <a:ext cx="809625" cy="274638"/>
          </a:xfrm>
          <a:prstGeom prst="rect">
            <a:avLst/>
          </a:prstGeom>
          <a:noFill/>
          <a:ln w="9525">
            <a:noFill/>
            <a:miter lim="800000"/>
            <a:headEnd/>
            <a:tailEnd/>
          </a:ln>
        </p:spPr>
        <p:txBody>
          <a:bodyPr wrap="none">
            <a:spAutoFit/>
          </a:bodyPr>
          <a:lstStyle/>
          <a:p>
            <a:r>
              <a:rPr lang="es-ES" sz="1200" b="1"/>
              <a:t>VLAN 32</a:t>
            </a:r>
          </a:p>
        </p:txBody>
      </p:sp>
      <p:pic>
        <p:nvPicPr>
          <p:cNvPr id="62" name="Picture 154"/>
          <p:cNvPicPr>
            <a:picLocks noChangeArrowheads="1"/>
          </p:cNvPicPr>
          <p:nvPr/>
        </p:nvPicPr>
        <p:blipFill>
          <a:blip r:embed="rId4" cstate="print"/>
          <a:srcRect/>
          <a:stretch>
            <a:fillRect/>
          </a:stretch>
        </p:blipFill>
        <p:spPr bwMode="auto">
          <a:xfrm>
            <a:off x="250825" y="4941888"/>
            <a:ext cx="1223963" cy="431800"/>
          </a:xfrm>
          <a:prstGeom prst="rect">
            <a:avLst/>
          </a:prstGeom>
          <a:noFill/>
          <a:ln w="9525">
            <a:noFill/>
            <a:miter lim="800000"/>
            <a:headEnd/>
            <a:tailEnd/>
          </a:ln>
        </p:spPr>
      </p:pic>
      <p:sp>
        <p:nvSpPr>
          <p:cNvPr id="63" name="Text Box 155"/>
          <p:cNvSpPr txBox="1">
            <a:spLocks noChangeArrowheads="1"/>
          </p:cNvSpPr>
          <p:nvPr/>
        </p:nvSpPr>
        <p:spPr bwMode="auto">
          <a:xfrm>
            <a:off x="519113" y="5035550"/>
            <a:ext cx="809625" cy="274638"/>
          </a:xfrm>
          <a:prstGeom prst="rect">
            <a:avLst/>
          </a:prstGeom>
          <a:noFill/>
          <a:ln w="9525">
            <a:noFill/>
            <a:miter lim="800000"/>
            <a:headEnd/>
            <a:tailEnd/>
          </a:ln>
        </p:spPr>
        <p:txBody>
          <a:bodyPr wrap="none">
            <a:spAutoFit/>
          </a:bodyPr>
          <a:lstStyle/>
          <a:p>
            <a:r>
              <a:rPr lang="es-ES" sz="1200" b="1"/>
              <a:t>VLAN 33</a:t>
            </a:r>
          </a:p>
        </p:txBody>
      </p:sp>
      <p:pic>
        <p:nvPicPr>
          <p:cNvPr id="64" name="Picture 165"/>
          <p:cNvPicPr>
            <a:picLocks noChangeArrowheads="1"/>
          </p:cNvPicPr>
          <p:nvPr/>
        </p:nvPicPr>
        <p:blipFill>
          <a:blip r:embed="rId4" cstate="print"/>
          <a:srcRect/>
          <a:stretch>
            <a:fillRect/>
          </a:stretch>
        </p:blipFill>
        <p:spPr bwMode="auto">
          <a:xfrm>
            <a:off x="7669213" y="1125538"/>
            <a:ext cx="1223962" cy="431800"/>
          </a:xfrm>
          <a:prstGeom prst="rect">
            <a:avLst/>
          </a:prstGeom>
          <a:noFill/>
          <a:ln w="9525">
            <a:noFill/>
            <a:miter lim="800000"/>
            <a:headEnd/>
            <a:tailEnd/>
          </a:ln>
        </p:spPr>
      </p:pic>
      <p:sp>
        <p:nvSpPr>
          <p:cNvPr id="65" name="Text Box 166"/>
          <p:cNvSpPr txBox="1">
            <a:spLocks noChangeArrowheads="1"/>
          </p:cNvSpPr>
          <p:nvPr/>
        </p:nvSpPr>
        <p:spPr bwMode="auto">
          <a:xfrm>
            <a:off x="7937500" y="1219200"/>
            <a:ext cx="809625" cy="274638"/>
          </a:xfrm>
          <a:prstGeom prst="rect">
            <a:avLst/>
          </a:prstGeom>
          <a:noFill/>
          <a:ln w="9525">
            <a:noFill/>
            <a:miter lim="800000"/>
            <a:headEnd/>
            <a:tailEnd/>
          </a:ln>
        </p:spPr>
        <p:txBody>
          <a:bodyPr wrap="none">
            <a:spAutoFit/>
          </a:bodyPr>
          <a:lstStyle/>
          <a:p>
            <a:r>
              <a:rPr lang="es-ES" sz="1200" b="1"/>
              <a:t>VLAN 11</a:t>
            </a:r>
          </a:p>
        </p:txBody>
      </p:sp>
      <p:pic>
        <p:nvPicPr>
          <p:cNvPr id="66" name="Picture 167"/>
          <p:cNvPicPr>
            <a:picLocks noChangeArrowheads="1"/>
          </p:cNvPicPr>
          <p:nvPr/>
        </p:nvPicPr>
        <p:blipFill>
          <a:blip r:embed="rId4" cstate="print"/>
          <a:srcRect/>
          <a:stretch>
            <a:fillRect/>
          </a:stretch>
        </p:blipFill>
        <p:spPr bwMode="auto">
          <a:xfrm>
            <a:off x="7667625" y="1557338"/>
            <a:ext cx="1223963" cy="431800"/>
          </a:xfrm>
          <a:prstGeom prst="rect">
            <a:avLst/>
          </a:prstGeom>
          <a:noFill/>
          <a:ln w="9525">
            <a:noFill/>
            <a:miter lim="800000"/>
            <a:headEnd/>
            <a:tailEnd/>
          </a:ln>
        </p:spPr>
      </p:pic>
      <p:sp>
        <p:nvSpPr>
          <p:cNvPr id="67" name="Text Box 168"/>
          <p:cNvSpPr txBox="1">
            <a:spLocks noChangeArrowheads="1"/>
          </p:cNvSpPr>
          <p:nvPr/>
        </p:nvSpPr>
        <p:spPr bwMode="auto">
          <a:xfrm>
            <a:off x="7935913" y="1651000"/>
            <a:ext cx="809625" cy="274638"/>
          </a:xfrm>
          <a:prstGeom prst="rect">
            <a:avLst/>
          </a:prstGeom>
          <a:noFill/>
          <a:ln w="9525">
            <a:noFill/>
            <a:miter lim="800000"/>
            <a:headEnd/>
            <a:tailEnd/>
          </a:ln>
        </p:spPr>
        <p:txBody>
          <a:bodyPr wrap="none">
            <a:spAutoFit/>
          </a:bodyPr>
          <a:lstStyle/>
          <a:p>
            <a:r>
              <a:rPr lang="es-ES" sz="1200" b="1"/>
              <a:t>VLAN 12</a:t>
            </a:r>
          </a:p>
        </p:txBody>
      </p:sp>
      <p:pic>
        <p:nvPicPr>
          <p:cNvPr id="68" name="Picture 169"/>
          <p:cNvPicPr>
            <a:picLocks noChangeArrowheads="1"/>
          </p:cNvPicPr>
          <p:nvPr/>
        </p:nvPicPr>
        <p:blipFill>
          <a:blip r:embed="rId4" cstate="print"/>
          <a:srcRect/>
          <a:stretch>
            <a:fillRect/>
          </a:stretch>
        </p:blipFill>
        <p:spPr bwMode="auto">
          <a:xfrm>
            <a:off x="7667625" y="1989138"/>
            <a:ext cx="1223963" cy="431800"/>
          </a:xfrm>
          <a:prstGeom prst="rect">
            <a:avLst/>
          </a:prstGeom>
          <a:noFill/>
          <a:ln w="9525">
            <a:noFill/>
            <a:miter lim="800000"/>
            <a:headEnd/>
            <a:tailEnd/>
          </a:ln>
        </p:spPr>
      </p:pic>
      <p:sp>
        <p:nvSpPr>
          <p:cNvPr id="69" name="Text Box 170"/>
          <p:cNvSpPr txBox="1">
            <a:spLocks noChangeArrowheads="1"/>
          </p:cNvSpPr>
          <p:nvPr/>
        </p:nvSpPr>
        <p:spPr bwMode="auto">
          <a:xfrm>
            <a:off x="7935913" y="2082800"/>
            <a:ext cx="809625" cy="274638"/>
          </a:xfrm>
          <a:prstGeom prst="rect">
            <a:avLst/>
          </a:prstGeom>
          <a:noFill/>
          <a:ln w="9525">
            <a:noFill/>
            <a:miter lim="800000"/>
            <a:headEnd/>
            <a:tailEnd/>
          </a:ln>
        </p:spPr>
        <p:txBody>
          <a:bodyPr wrap="none">
            <a:spAutoFit/>
          </a:bodyPr>
          <a:lstStyle/>
          <a:p>
            <a:r>
              <a:rPr lang="es-ES" sz="1200" b="1"/>
              <a:t>VLAN 13</a:t>
            </a:r>
          </a:p>
        </p:txBody>
      </p:sp>
      <p:pic>
        <p:nvPicPr>
          <p:cNvPr id="70" name="Picture 171"/>
          <p:cNvPicPr>
            <a:picLocks noChangeArrowheads="1"/>
          </p:cNvPicPr>
          <p:nvPr/>
        </p:nvPicPr>
        <p:blipFill>
          <a:blip r:embed="rId4" cstate="print"/>
          <a:srcRect/>
          <a:stretch>
            <a:fillRect/>
          </a:stretch>
        </p:blipFill>
        <p:spPr bwMode="auto">
          <a:xfrm>
            <a:off x="7669213" y="2638425"/>
            <a:ext cx="1223962" cy="431800"/>
          </a:xfrm>
          <a:prstGeom prst="rect">
            <a:avLst/>
          </a:prstGeom>
          <a:noFill/>
          <a:ln w="9525">
            <a:noFill/>
            <a:miter lim="800000"/>
            <a:headEnd/>
            <a:tailEnd/>
          </a:ln>
        </p:spPr>
      </p:pic>
      <p:sp>
        <p:nvSpPr>
          <p:cNvPr id="71" name="Text Box 172"/>
          <p:cNvSpPr txBox="1">
            <a:spLocks noChangeArrowheads="1"/>
          </p:cNvSpPr>
          <p:nvPr/>
        </p:nvSpPr>
        <p:spPr bwMode="auto">
          <a:xfrm>
            <a:off x="7937500" y="2732088"/>
            <a:ext cx="809625" cy="274637"/>
          </a:xfrm>
          <a:prstGeom prst="rect">
            <a:avLst/>
          </a:prstGeom>
          <a:noFill/>
          <a:ln w="9525">
            <a:noFill/>
            <a:miter lim="800000"/>
            <a:headEnd/>
            <a:tailEnd/>
          </a:ln>
        </p:spPr>
        <p:txBody>
          <a:bodyPr wrap="none">
            <a:spAutoFit/>
          </a:bodyPr>
          <a:lstStyle/>
          <a:p>
            <a:r>
              <a:rPr lang="es-ES" sz="1200" b="1"/>
              <a:t>VLAN 21</a:t>
            </a:r>
          </a:p>
        </p:txBody>
      </p:sp>
      <p:pic>
        <p:nvPicPr>
          <p:cNvPr id="72" name="Picture 173"/>
          <p:cNvPicPr>
            <a:picLocks noChangeArrowheads="1"/>
          </p:cNvPicPr>
          <p:nvPr/>
        </p:nvPicPr>
        <p:blipFill>
          <a:blip r:embed="rId4" cstate="print"/>
          <a:srcRect/>
          <a:stretch>
            <a:fillRect/>
          </a:stretch>
        </p:blipFill>
        <p:spPr bwMode="auto">
          <a:xfrm>
            <a:off x="7667625" y="3070225"/>
            <a:ext cx="1223963" cy="431800"/>
          </a:xfrm>
          <a:prstGeom prst="rect">
            <a:avLst/>
          </a:prstGeom>
          <a:noFill/>
          <a:ln w="9525">
            <a:noFill/>
            <a:miter lim="800000"/>
            <a:headEnd/>
            <a:tailEnd/>
          </a:ln>
        </p:spPr>
      </p:pic>
      <p:sp>
        <p:nvSpPr>
          <p:cNvPr id="73" name="Text Box 174"/>
          <p:cNvSpPr txBox="1">
            <a:spLocks noChangeArrowheads="1"/>
          </p:cNvSpPr>
          <p:nvPr/>
        </p:nvSpPr>
        <p:spPr bwMode="auto">
          <a:xfrm>
            <a:off x="7935913" y="3163888"/>
            <a:ext cx="809625" cy="274637"/>
          </a:xfrm>
          <a:prstGeom prst="rect">
            <a:avLst/>
          </a:prstGeom>
          <a:noFill/>
          <a:ln w="9525">
            <a:noFill/>
            <a:miter lim="800000"/>
            <a:headEnd/>
            <a:tailEnd/>
          </a:ln>
        </p:spPr>
        <p:txBody>
          <a:bodyPr wrap="none">
            <a:spAutoFit/>
          </a:bodyPr>
          <a:lstStyle/>
          <a:p>
            <a:r>
              <a:rPr lang="es-ES" sz="1200" b="1"/>
              <a:t>VLAN 22</a:t>
            </a:r>
          </a:p>
        </p:txBody>
      </p:sp>
      <p:pic>
        <p:nvPicPr>
          <p:cNvPr id="74" name="Picture 175"/>
          <p:cNvPicPr>
            <a:picLocks noChangeArrowheads="1"/>
          </p:cNvPicPr>
          <p:nvPr/>
        </p:nvPicPr>
        <p:blipFill>
          <a:blip r:embed="rId4" cstate="print"/>
          <a:srcRect/>
          <a:stretch>
            <a:fillRect/>
          </a:stretch>
        </p:blipFill>
        <p:spPr bwMode="auto">
          <a:xfrm>
            <a:off x="7667625" y="3502025"/>
            <a:ext cx="1223963" cy="431800"/>
          </a:xfrm>
          <a:prstGeom prst="rect">
            <a:avLst/>
          </a:prstGeom>
          <a:noFill/>
          <a:ln w="9525">
            <a:noFill/>
            <a:miter lim="800000"/>
            <a:headEnd/>
            <a:tailEnd/>
          </a:ln>
        </p:spPr>
      </p:pic>
      <p:sp>
        <p:nvSpPr>
          <p:cNvPr id="75" name="Text Box 176"/>
          <p:cNvSpPr txBox="1">
            <a:spLocks noChangeArrowheads="1"/>
          </p:cNvSpPr>
          <p:nvPr/>
        </p:nvSpPr>
        <p:spPr bwMode="auto">
          <a:xfrm>
            <a:off x="7935913" y="3595688"/>
            <a:ext cx="809625" cy="274637"/>
          </a:xfrm>
          <a:prstGeom prst="rect">
            <a:avLst/>
          </a:prstGeom>
          <a:noFill/>
          <a:ln w="9525">
            <a:noFill/>
            <a:miter lim="800000"/>
            <a:headEnd/>
            <a:tailEnd/>
          </a:ln>
        </p:spPr>
        <p:txBody>
          <a:bodyPr wrap="none">
            <a:spAutoFit/>
          </a:bodyPr>
          <a:lstStyle/>
          <a:p>
            <a:r>
              <a:rPr lang="es-ES" sz="1200" b="1"/>
              <a:t>VLAN 23</a:t>
            </a:r>
          </a:p>
        </p:txBody>
      </p:sp>
      <p:pic>
        <p:nvPicPr>
          <p:cNvPr id="76" name="Picture 177"/>
          <p:cNvPicPr>
            <a:picLocks noChangeArrowheads="1"/>
          </p:cNvPicPr>
          <p:nvPr/>
        </p:nvPicPr>
        <p:blipFill>
          <a:blip r:embed="rId4" cstate="print"/>
          <a:srcRect/>
          <a:stretch>
            <a:fillRect/>
          </a:stretch>
        </p:blipFill>
        <p:spPr bwMode="auto">
          <a:xfrm>
            <a:off x="7669213" y="4078288"/>
            <a:ext cx="1223962" cy="431800"/>
          </a:xfrm>
          <a:prstGeom prst="rect">
            <a:avLst/>
          </a:prstGeom>
          <a:noFill/>
          <a:ln w="9525">
            <a:noFill/>
            <a:miter lim="800000"/>
            <a:headEnd/>
            <a:tailEnd/>
          </a:ln>
        </p:spPr>
      </p:pic>
      <p:sp>
        <p:nvSpPr>
          <p:cNvPr id="77" name="Text Box 178"/>
          <p:cNvSpPr txBox="1">
            <a:spLocks noChangeArrowheads="1"/>
          </p:cNvSpPr>
          <p:nvPr/>
        </p:nvSpPr>
        <p:spPr bwMode="auto">
          <a:xfrm>
            <a:off x="7937500" y="4171950"/>
            <a:ext cx="809625" cy="274638"/>
          </a:xfrm>
          <a:prstGeom prst="rect">
            <a:avLst/>
          </a:prstGeom>
          <a:noFill/>
          <a:ln w="9525">
            <a:noFill/>
            <a:miter lim="800000"/>
            <a:headEnd/>
            <a:tailEnd/>
          </a:ln>
        </p:spPr>
        <p:txBody>
          <a:bodyPr wrap="none">
            <a:spAutoFit/>
          </a:bodyPr>
          <a:lstStyle/>
          <a:p>
            <a:r>
              <a:rPr lang="es-ES" sz="1200" b="1"/>
              <a:t>VLAN 31</a:t>
            </a:r>
          </a:p>
        </p:txBody>
      </p:sp>
      <p:pic>
        <p:nvPicPr>
          <p:cNvPr id="78" name="Picture 179"/>
          <p:cNvPicPr>
            <a:picLocks noChangeArrowheads="1"/>
          </p:cNvPicPr>
          <p:nvPr/>
        </p:nvPicPr>
        <p:blipFill>
          <a:blip r:embed="rId4" cstate="print"/>
          <a:srcRect/>
          <a:stretch>
            <a:fillRect/>
          </a:stretch>
        </p:blipFill>
        <p:spPr bwMode="auto">
          <a:xfrm>
            <a:off x="7667625" y="4510088"/>
            <a:ext cx="1223963" cy="431800"/>
          </a:xfrm>
          <a:prstGeom prst="rect">
            <a:avLst/>
          </a:prstGeom>
          <a:noFill/>
          <a:ln w="9525">
            <a:noFill/>
            <a:miter lim="800000"/>
            <a:headEnd/>
            <a:tailEnd/>
          </a:ln>
        </p:spPr>
      </p:pic>
      <p:sp>
        <p:nvSpPr>
          <p:cNvPr id="79" name="Text Box 180"/>
          <p:cNvSpPr txBox="1">
            <a:spLocks noChangeArrowheads="1"/>
          </p:cNvSpPr>
          <p:nvPr/>
        </p:nvSpPr>
        <p:spPr bwMode="auto">
          <a:xfrm>
            <a:off x="7935913" y="4603750"/>
            <a:ext cx="809625" cy="274638"/>
          </a:xfrm>
          <a:prstGeom prst="rect">
            <a:avLst/>
          </a:prstGeom>
          <a:noFill/>
          <a:ln w="9525">
            <a:noFill/>
            <a:miter lim="800000"/>
            <a:headEnd/>
            <a:tailEnd/>
          </a:ln>
        </p:spPr>
        <p:txBody>
          <a:bodyPr wrap="none">
            <a:spAutoFit/>
          </a:bodyPr>
          <a:lstStyle/>
          <a:p>
            <a:r>
              <a:rPr lang="es-ES" sz="1200" b="1"/>
              <a:t>VLAN 32</a:t>
            </a:r>
          </a:p>
        </p:txBody>
      </p:sp>
      <p:pic>
        <p:nvPicPr>
          <p:cNvPr id="80" name="Picture 181"/>
          <p:cNvPicPr>
            <a:picLocks noChangeArrowheads="1"/>
          </p:cNvPicPr>
          <p:nvPr/>
        </p:nvPicPr>
        <p:blipFill>
          <a:blip r:embed="rId4" cstate="print"/>
          <a:srcRect/>
          <a:stretch>
            <a:fillRect/>
          </a:stretch>
        </p:blipFill>
        <p:spPr bwMode="auto">
          <a:xfrm>
            <a:off x="7667625" y="4941888"/>
            <a:ext cx="1223963" cy="431800"/>
          </a:xfrm>
          <a:prstGeom prst="rect">
            <a:avLst/>
          </a:prstGeom>
          <a:noFill/>
          <a:ln w="9525">
            <a:noFill/>
            <a:miter lim="800000"/>
            <a:headEnd/>
            <a:tailEnd/>
          </a:ln>
        </p:spPr>
      </p:pic>
      <p:sp>
        <p:nvSpPr>
          <p:cNvPr id="81" name="Text Box 182"/>
          <p:cNvSpPr txBox="1">
            <a:spLocks noChangeArrowheads="1"/>
          </p:cNvSpPr>
          <p:nvPr/>
        </p:nvSpPr>
        <p:spPr bwMode="auto">
          <a:xfrm>
            <a:off x="7935913" y="5035550"/>
            <a:ext cx="809625" cy="274638"/>
          </a:xfrm>
          <a:prstGeom prst="rect">
            <a:avLst/>
          </a:prstGeom>
          <a:noFill/>
          <a:ln w="9525">
            <a:noFill/>
            <a:miter lim="800000"/>
            <a:headEnd/>
            <a:tailEnd/>
          </a:ln>
        </p:spPr>
        <p:txBody>
          <a:bodyPr wrap="none">
            <a:spAutoFit/>
          </a:bodyPr>
          <a:lstStyle/>
          <a:p>
            <a:r>
              <a:rPr lang="es-ES" sz="1200" b="1"/>
              <a:t>VLAN 33</a:t>
            </a:r>
          </a:p>
        </p:txBody>
      </p:sp>
      <p:sp>
        <p:nvSpPr>
          <p:cNvPr id="82" name="Line 201"/>
          <p:cNvSpPr>
            <a:spLocks noChangeShapeType="1"/>
          </p:cNvSpPr>
          <p:nvPr/>
        </p:nvSpPr>
        <p:spPr bwMode="auto">
          <a:xfrm>
            <a:off x="2987675" y="1268413"/>
            <a:ext cx="792163" cy="0"/>
          </a:xfrm>
          <a:prstGeom prst="line">
            <a:avLst/>
          </a:prstGeom>
          <a:noFill/>
          <a:ln w="19050">
            <a:solidFill>
              <a:srgbClr val="0000FF"/>
            </a:solidFill>
            <a:round/>
            <a:headEnd/>
            <a:tailEnd/>
          </a:ln>
        </p:spPr>
        <p:txBody>
          <a:bodyPr/>
          <a:lstStyle/>
          <a:p>
            <a:endParaRPr lang="es-ES"/>
          </a:p>
        </p:txBody>
      </p:sp>
      <p:sp>
        <p:nvSpPr>
          <p:cNvPr id="83" name="Line 202"/>
          <p:cNvSpPr>
            <a:spLocks noChangeShapeType="1"/>
          </p:cNvSpPr>
          <p:nvPr/>
        </p:nvSpPr>
        <p:spPr bwMode="auto">
          <a:xfrm flipV="1">
            <a:off x="2986088" y="1538288"/>
            <a:ext cx="793750" cy="0"/>
          </a:xfrm>
          <a:prstGeom prst="line">
            <a:avLst/>
          </a:prstGeom>
          <a:noFill/>
          <a:ln w="63500">
            <a:solidFill>
              <a:srgbClr val="00FF00"/>
            </a:solidFill>
            <a:round/>
            <a:headEnd/>
            <a:tailEnd/>
          </a:ln>
        </p:spPr>
        <p:txBody>
          <a:bodyPr/>
          <a:lstStyle/>
          <a:p>
            <a:endParaRPr lang="es-ES"/>
          </a:p>
        </p:txBody>
      </p:sp>
      <p:sp>
        <p:nvSpPr>
          <p:cNvPr id="84" name="Text Box 203"/>
          <p:cNvSpPr txBox="1">
            <a:spLocks noChangeArrowheads="1"/>
          </p:cNvSpPr>
          <p:nvPr/>
        </p:nvSpPr>
        <p:spPr bwMode="auto">
          <a:xfrm>
            <a:off x="3775075" y="1108075"/>
            <a:ext cx="1741488" cy="304800"/>
          </a:xfrm>
          <a:prstGeom prst="rect">
            <a:avLst/>
          </a:prstGeom>
          <a:noFill/>
          <a:ln w="9525">
            <a:noFill/>
            <a:miter lim="800000"/>
            <a:headEnd/>
            <a:tailEnd/>
          </a:ln>
        </p:spPr>
        <p:txBody>
          <a:bodyPr wrap="none">
            <a:spAutoFit/>
          </a:bodyPr>
          <a:lstStyle/>
          <a:p>
            <a:r>
              <a:rPr lang="es-ES_tradnl" sz="1400" b="1"/>
              <a:t>Enlaces de VLANs</a:t>
            </a:r>
            <a:endParaRPr lang="es-ES" sz="1400" b="1"/>
          </a:p>
        </p:txBody>
      </p:sp>
      <p:sp>
        <p:nvSpPr>
          <p:cNvPr id="85" name="Text Box 204"/>
          <p:cNvSpPr txBox="1">
            <a:spLocks noChangeArrowheads="1"/>
          </p:cNvSpPr>
          <p:nvPr/>
        </p:nvSpPr>
        <p:spPr bwMode="auto">
          <a:xfrm>
            <a:off x="3281363" y="2908300"/>
            <a:ext cx="282575" cy="304800"/>
          </a:xfrm>
          <a:prstGeom prst="rect">
            <a:avLst/>
          </a:prstGeom>
          <a:noFill/>
          <a:ln w="9525">
            <a:noFill/>
            <a:miter lim="800000"/>
            <a:headEnd/>
            <a:tailEnd/>
          </a:ln>
        </p:spPr>
        <p:txBody>
          <a:bodyPr wrap="none">
            <a:spAutoFit/>
          </a:bodyPr>
          <a:lstStyle/>
          <a:p>
            <a:pPr algn="ctr"/>
            <a:r>
              <a:rPr lang="es-ES_tradnl" sz="1400" b="1"/>
              <a:t>1</a:t>
            </a:r>
            <a:endParaRPr lang="es-ES" sz="1400" b="1"/>
          </a:p>
        </p:txBody>
      </p:sp>
      <p:sp>
        <p:nvSpPr>
          <p:cNvPr id="86" name="Text Box 205"/>
          <p:cNvSpPr txBox="1">
            <a:spLocks noChangeArrowheads="1"/>
          </p:cNvSpPr>
          <p:nvPr/>
        </p:nvSpPr>
        <p:spPr bwMode="auto">
          <a:xfrm>
            <a:off x="5226050" y="2924175"/>
            <a:ext cx="282575" cy="304800"/>
          </a:xfrm>
          <a:prstGeom prst="rect">
            <a:avLst/>
          </a:prstGeom>
          <a:noFill/>
          <a:ln w="9525">
            <a:noFill/>
            <a:miter lim="800000"/>
            <a:headEnd/>
            <a:tailEnd/>
          </a:ln>
        </p:spPr>
        <p:txBody>
          <a:bodyPr wrap="none">
            <a:spAutoFit/>
          </a:bodyPr>
          <a:lstStyle/>
          <a:p>
            <a:pPr algn="ctr"/>
            <a:r>
              <a:rPr lang="es-ES_tradnl" sz="1400" b="1"/>
              <a:t>1</a:t>
            </a:r>
            <a:endParaRPr lang="es-ES" sz="1400" b="1"/>
          </a:p>
        </p:txBody>
      </p:sp>
      <p:sp>
        <p:nvSpPr>
          <p:cNvPr id="87" name="Text Box 206"/>
          <p:cNvSpPr txBox="1">
            <a:spLocks noChangeArrowheads="1"/>
          </p:cNvSpPr>
          <p:nvPr/>
        </p:nvSpPr>
        <p:spPr bwMode="auto">
          <a:xfrm>
            <a:off x="3059113" y="3068638"/>
            <a:ext cx="282575" cy="304800"/>
          </a:xfrm>
          <a:prstGeom prst="rect">
            <a:avLst/>
          </a:prstGeom>
          <a:noFill/>
          <a:ln w="9525">
            <a:noFill/>
            <a:miter lim="800000"/>
            <a:headEnd/>
            <a:tailEnd/>
          </a:ln>
        </p:spPr>
        <p:txBody>
          <a:bodyPr wrap="none">
            <a:spAutoFit/>
          </a:bodyPr>
          <a:lstStyle/>
          <a:p>
            <a:pPr algn="ctr"/>
            <a:r>
              <a:rPr lang="es-ES_tradnl" sz="1400" b="1"/>
              <a:t>2</a:t>
            </a:r>
            <a:endParaRPr lang="es-ES" sz="1400" b="1"/>
          </a:p>
        </p:txBody>
      </p:sp>
      <p:sp>
        <p:nvSpPr>
          <p:cNvPr id="88" name="Text Box 207"/>
          <p:cNvSpPr txBox="1">
            <a:spLocks noChangeArrowheads="1"/>
          </p:cNvSpPr>
          <p:nvPr/>
        </p:nvSpPr>
        <p:spPr bwMode="auto">
          <a:xfrm>
            <a:off x="5724525" y="3068638"/>
            <a:ext cx="282575" cy="304800"/>
          </a:xfrm>
          <a:prstGeom prst="rect">
            <a:avLst/>
          </a:prstGeom>
          <a:noFill/>
          <a:ln w="9525">
            <a:noFill/>
            <a:miter lim="800000"/>
            <a:headEnd/>
            <a:tailEnd/>
          </a:ln>
        </p:spPr>
        <p:txBody>
          <a:bodyPr wrap="none">
            <a:spAutoFit/>
          </a:bodyPr>
          <a:lstStyle/>
          <a:p>
            <a:pPr algn="ctr"/>
            <a:r>
              <a:rPr lang="es-ES_tradnl" sz="1400" b="1"/>
              <a:t>2</a:t>
            </a:r>
            <a:endParaRPr lang="es-ES" sz="1400" b="1"/>
          </a:p>
        </p:txBody>
      </p:sp>
      <p:sp>
        <p:nvSpPr>
          <p:cNvPr id="89" name="Text Box 208"/>
          <p:cNvSpPr txBox="1">
            <a:spLocks noChangeArrowheads="1"/>
          </p:cNvSpPr>
          <p:nvPr/>
        </p:nvSpPr>
        <p:spPr bwMode="auto">
          <a:xfrm>
            <a:off x="2994025" y="3340100"/>
            <a:ext cx="282575" cy="304800"/>
          </a:xfrm>
          <a:prstGeom prst="rect">
            <a:avLst/>
          </a:prstGeom>
          <a:noFill/>
          <a:ln w="9525">
            <a:noFill/>
            <a:miter lim="800000"/>
            <a:headEnd/>
            <a:tailEnd/>
          </a:ln>
        </p:spPr>
        <p:txBody>
          <a:bodyPr wrap="none">
            <a:spAutoFit/>
          </a:bodyPr>
          <a:lstStyle/>
          <a:p>
            <a:pPr algn="ctr"/>
            <a:r>
              <a:rPr lang="es-ES_tradnl" sz="1400" b="1"/>
              <a:t>3</a:t>
            </a:r>
            <a:endParaRPr lang="es-ES" sz="1400" b="1"/>
          </a:p>
        </p:txBody>
      </p:sp>
      <p:sp>
        <p:nvSpPr>
          <p:cNvPr id="90" name="Text Box 209"/>
          <p:cNvSpPr txBox="1">
            <a:spLocks noChangeArrowheads="1"/>
          </p:cNvSpPr>
          <p:nvPr/>
        </p:nvSpPr>
        <p:spPr bwMode="auto">
          <a:xfrm>
            <a:off x="5651500" y="3340100"/>
            <a:ext cx="282575" cy="304800"/>
          </a:xfrm>
          <a:prstGeom prst="rect">
            <a:avLst/>
          </a:prstGeom>
          <a:noFill/>
          <a:ln w="9525">
            <a:noFill/>
            <a:miter lim="800000"/>
            <a:headEnd/>
            <a:tailEnd/>
          </a:ln>
        </p:spPr>
        <p:txBody>
          <a:bodyPr wrap="none">
            <a:spAutoFit/>
          </a:bodyPr>
          <a:lstStyle/>
          <a:p>
            <a:pPr algn="ctr"/>
            <a:r>
              <a:rPr lang="es-ES_tradnl" sz="1400" b="1"/>
              <a:t>3</a:t>
            </a:r>
            <a:endParaRPr lang="es-ES" sz="1400" b="1"/>
          </a:p>
        </p:txBody>
      </p:sp>
      <p:sp>
        <p:nvSpPr>
          <p:cNvPr id="91" name="Text Box 210"/>
          <p:cNvSpPr txBox="1">
            <a:spLocks noChangeArrowheads="1"/>
          </p:cNvSpPr>
          <p:nvPr/>
        </p:nvSpPr>
        <p:spPr bwMode="auto">
          <a:xfrm>
            <a:off x="4002088" y="3068638"/>
            <a:ext cx="282575" cy="304800"/>
          </a:xfrm>
          <a:prstGeom prst="rect">
            <a:avLst/>
          </a:prstGeom>
          <a:noFill/>
          <a:ln w="9525">
            <a:noFill/>
            <a:miter lim="800000"/>
            <a:headEnd/>
            <a:tailEnd/>
          </a:ln>
        </p:spPr>
        <p:txBody>
          <a:bodyPr wrap="none">
            <a:spAutoFit/>
          </a:bodyPr>
          <a:lstStyle/>
          <a:p>
            <a:pPr algn="ctr"/>
            <a:r>
              <a:rPr lang="es-ES_tradnl" sz="1400" b="1"/>
              <a:t>4</a:t>
            </a:r>
            <a:endParaRPr lang="es-ES" sz="1400" b="1"/>
          </a:p>
        </p:txBody>
      </p:sp>
      <p:sp>
        <p:nvSpPr>
          <p:cNvPr id="92" name="Text Box 211"/>
          <p:cNvSpPr txBox="1">
            <a:spLocks noChangeArrowheads="1"/>
          </p:cNvSpPr>
          <p:nvPr/>
        </p:nvSpPr>
        <p:spPr bwMode="auto">
          <a:xfrm>
            <a:off x="4865688" y="3068638"/>
            <a:ext cx="282575" cy="304800"/>
          </a:xfrm>
          <a:prstGeom prst="rect">
            <a:avLst/>
          </a:prstGeom>
          <a:noFill/>
          <a:ln w="9525">
            <a:noFill/>
            <a:miter lim="800000"/>
            <a:headEnd/>
            <a:tailEnd/>
          </a:ln>
        </p:spPr>
        <p:txBody>
          <a:bodyPr wrap="none">
            <a:spAutoFit/>
          </a:bodyPr>
          <a:lstStyle/>
          <a:p>
            <a:pPr algn="ctr"/>
            <a:r>
              <a:rPr lang="es-ES_tradnl" sz="1400" b="1"/>
              <a:t>4</a:t>
            </a:r>
            <a:endParaRPr lang="es-ES" sz="1400" b="1"/>
          </a:p>
        </p:txBody>
      </p:sp>
      <p:sp>
        <p:nvSpPr>
          <p:cNvPr id="93" name="Text Box 212"/>
          <p:cNvSpPr txBox="1">
            <a:spLocks noChangeArrowheads="1"/>
          </p:cNvSpPr>
          <p:nvPr/>
        </p:nvSpPr>
        <p:spPr bwMode="auto">
          <a:xfrm>
            <a:off x="3579813" y="3216275"/>
            <a:ext cx="128587" cy="212725"/>
          </a:xfrm>
          <a:prstGeom prst="rect">
            <a:avLst/>
          </a:prstGeom>
          <a:solidFill>
            <a:schemeClr val="bg1"/>
          </a:solidFill>
          <a:ln w="9525">
            <a:noFill/>
            <a:miter lim="800000"/>
            <a:headEnd/>
            <a:tailEnd/>
          </a:ln>
        </p:spPr>
        <p:txBody>
          <a:bodyPr wrap="none" lIns="0" tIns="0" rIns="0" bIns="0">
            <a:spAutoFit/>
          </a:bodyPr>
          <a:lstStyle/>
          <a:p>
            <a:pPr algn="ctr"/>
            <a:r>
              <a:rPr lang="es-ES_tradnl" sz="1400" b="1"/>
              <a:t>A</a:t>
            </a:r>
            <a:endParaRPr lang="es-ES" sz="1400" b="1"/>
          </a:p>
        </p:txBody>
      </p:sp>
      <p:sp>
        <p:nvSpPr>
          <p:cNvPr id="94" name="Text Box 213"/>
          <p:cNvSpPr txBox="1">
            <a:spLocks noChangeArrowheads="1"/>
          </p:cNvSpPr>
          <p:nvPr/>
        </p:nvSpPr>
        <p:spPr bwMode="auto">
          <a:xfrm>
            <a:off x="5292725" y="3213100"/>
            <a:ext cx="128588" cy="212725"/>
          </a:xfrm>
          <a:prstGeom prst="rect">
            <a:avLst/>
          </a:prstGeom>
          <a:solidFill>
            <a:schemeClr val="bg1"/>
          </a:solidFill>
          <a:ln w="9525">
            <a:noFill/>
            <a:miter lim="800000"/>
            <a:headEnd/>
            <a:tailEnd/>
          </a:ln>
        </p:spPr>
        <p:txBody>
          <a:bodyPr wrap="none" lIns="0" tIns="0" rIns="0" bIns="0">
            <a:spAutoFit/>
          </a:bodyPr>
          <a:lstStyle/>
          <a:p>
            <a:pPr algn="ctr"/>
            <a:r>
              <a:rPr lang="es-ES_tradnl" sz="1400" b="1"/>
              <a:t>B</a:t>
            </a:r>
            <a:endParaRPr lang="es-ES" sz="1400" b="1"/>
          </a:p>
        </p:txBody>
      </p:sp>
      <p:sp>
        <p:nvSpPr>
          <p:cNvPr id="95" name="Rectangle 49"/>
          <p:cNvSpPr>
            <a:spLocks noChangeArrowheads="1"/>
          </p:cNvSpPr>
          <p:nvPr/>
        </p:nvSpPr>
        <p:spPr bwMode="auto">
          <a:xfrm>
            <a:off x="1785918" y="1785926"/>
            <a:ext cx="5500726" cy="2928958"/>
          </a:xfrm>
          <a:prstGeom prst="rect">
            <a:avLst/>
          </a:prstGeom>
          <a:noFill/>
          <a:ln w="9525">
            <a:solidFill>
              <a:schemeClr val="tx1"/>
            </a:solidFill>
            <a:miter lim="800000"/>
            <a:headEnd/>
            <a:tailEnd/>
          </a:ln>
        </p:spPr>
        <p:txBody>
          <a:bodyPr wrap="none" anchor="ctr"/>
          <a:lstStyle/>
          <a:p>
            <a:endParaRPr lang="es-ES"/>
          </a:p>
        </p:txBody>
      </p:sp>
      <p:sp>
        <p:nvSpPr>
          <p:cNvPr id="96" name="Text Box 115"/>
          <p:cNvSpPr txBox="1">
            <a:spLocks noChangeArrowheads="1"/>
          </p:cNvSpPr>
          <p:nvPr/>
        </p:nvSpPr>
        <p:spPr bwMode="auto">
          <a:xfrm>
            <a:off x="3643306" y="4767274"/>
            <a:ext cx="1641475" cy="304800"/>
          </a:xfrm>
          <a:prstGeom prst="rect">
            <a:avLst/>
          </a:prstGeom>
          <a:noFill/>
          <a:ln w="9525">
            <a:noFill/>
            <a:miter lim="800000"/>
            <a:headEnd/>
            <a:tailEnd/>
          </a:ln>
        </p:spPr>
        <p:txBody>
          <a:bodyPr wrap="none">
            <a:spAutoFit/>
          </a:bodyPr>
          <a:lstStyle/>
          <a:p>
            <a:r>
              <a:rPr lang="es-ES_tradnl" sz="1400" b="1" dirty="0"/>
              <a:t>Red del operador</a:t>
            </a:r>
            <a:endParaRPr lang="es-ES" sz="1400" b="1" dirty="0"/>
          </a:p>
        </p:txBody>
      </p:sp>
    </p:spTree>
    <p:extLst>
      <p:ext uri="{BB962C8B-B14F-4D97-AF65-F5344CB8AC3E}">
        <p14:creationId xmlns:p14="http://schemas.microsoft.com/office/powerpoint/2010/main" val="377081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95" grpId="0" animBg="1"/>
      <p:bldP spid="9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sz="4000" kern="0" smtClean="0"/>
              <a:t>Ethernet para servicios de operador</a:t>
            </a:r>
          </a:p>
        </p:txBody>
      </p:sp>
      <p:sp>
        <p:nvSpPr>
          <p:cNvPr id="4" name="Rectangle 3"/>
          <p:cNvSpPr txBox="1">
            <a:spLocks noChangeArrowheads="1"/>
          </p:cNvSpPr>
          <p:nvPr/>
        </p:nvSpPr>
        <p:spPr>
          <a:xfrm>
            <a:off x="685800" y="1981200"/>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s-ES" sz="2400" kern="0" smtClean="0"/>
              <a:t>Cuando se establecen VPNs a nivel de operador con Ethernet se plantean problemas de escalabilidad y gestión. Es preciso ocultar los identificadores de VLANs de cliente al operador</a:t>
            </a:r>
          </a:p>
          <a:p>
            <a:pPr eaLnBrk="1" hangingPunct="1">
              <a:lnSpc>
                <a:spcPct val="90000"/>
              </a:lnSpc>
            </a:pPr>
            <a:r>
              <a:rPr lang="es-ES" sz="2400" kern="0" smtClean="0"/>
              <a:t>Para esto se han elaborado dos nuevos estándares</a:t>
            </a:r>
          </a:p>
          <a:p>
            <a:pPr lvl="1" eaLnBrk="1" hangingPunct="1">
              <a:lnSpc>
                <a:spcPct val="90000"/>
              </a:lnSpc>
            </a:pPr>
            <a:r>
              <a:rPr lang="es-ES" sz="2000" kern="0" smtClean="0"/>
              <a:t>802.1ad (2005): PB (Provider Bridges) o Q-in-Q. Suminista el S-VID (Service VLAN-ID), nuevo identificador de VLAN que se superpone al del usuario (anidación de identificadores)</a:t>
            </a:r>
          </a:p>
          <a:p>
            <a:pPr lvl="1" eaLnBrk="1" hangingPunct="1">
              <a:lnSpc>
                <a:spcPct val="90000"/>
              </a:lnSpc>
            </a:pPr>
            <a:r>
              <a:rPr lang="es-ES" sz="2000" kern="0" smtClean="0"/>
              <a:t> 802.1ah (2008): PBB (Provider Backbone Bridges) o MAC-in-MAC. Proporciona nuevas direcciones MAC de origen y destino y nuevos identificadores de VLAN y servicio. Consigue una total independencia del operador y el usuario</a:t>
            </a:r>
          </a:p>
        </p:txBody>
      </p:sp>
    </p:spTree>
    <p:extLst>
      <p:ext uri="{BB962C8B-B14F-4D97-AF65-F5344CB8AC3E}">
        <p14:creationId xmlns:p14="http://schemas.microsoft.com/office/powerpoint/2010/main" val="2536218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7"/>
          <p:cNvSpPr>
            <a:spLocks noChangeArrowheads="1"/>
          </p:cNvSpPr>
          <p:nvPr/>
        </p:nvSpPr>
        <p:spPr bwMode="auto">
          <a:xfrm>
            <a:off x="1763713" y="1863725"/>
            <a:ext cx="965200" cy="91757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4" name="Rectangle 158"/>
          <p:cNvSpPr>
            <a:spLocks noChangeArrowheads="1"/>
          </p:cNvSpPr>
          <p:nvPr/>
        </p:nvSpPr>
        <p:spPr bwMode="auto">
          <a:xfrm>
            <a:off x="1768475" y="2774950"/>
            <a:ext cx="965200" cy="90487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5" name="Rectangle 159"/>
          <p:cNvSpPr>
            <a:spLocks noChangeArrowheads="1"/>
          </p:cNvSpPr>
          <p:nvPr/>
        </p:nvSpPr>
        <p:spPr bwMode="auto">
          <a:xfrm>
            <a:off x="3660775" y="2787650"/>
            <a:ext cx="965200" cy="90487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6" name="Rectangle 160"/>
          <p:cNvSpPr>
            <a:spLocks noChangeArrowheads="1"/>
          </p:cNvSpPr>
          <p:nvPr/>
        </p:nvSpPr>
        <p:spPr bwMode="auto">
          <a:xfrm>
            <a:off x="5540375" y="2781300"/>
            <a:ext cx="965200" cy="90487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7" name="Rectangle 161"/>
          <p:cNvSpPr>
            <a:spLocks noChangeArrowheads="1"/>
          </p:cNvSpPr>
          <p:nvPr/>
        </p:nvSpPr>
        <p:spPr bwMode="auto">
          <a:xfrm>
            <a:off x="7356475" y="2774950"/>
            <a:ext cx="965200" cy="90487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 name="Rectangle 162"/>
          <p:cNvSpPr>
            <a:spLocks noChangeArrowheads="1"/>
          </p:cNvSpPr>
          <p:nvPr/>
        </p:nvSpPr>
        <p:spPr bwMode="auto">
          <a:xfrm>
            <a:off x="3656013" y="1279525"/>
            <a:ext cx="965200" cy="91757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9" name="Rectangle 163"/>
          <p:cNvSpPr>
            <a:spLocks noChangeArrowheads="1"/>
          </p:cNvSpPr>
          <p:nvPr/>
        </p:nvSpPr>
        <p:spPr bwMode="auto">
          <a:xfrm>
            <a:off x="5541963" y="701675"/>
            <a:ext cx="965200" cy="91757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0" name="Rectangle 164"/>
          <p:cNvSpPr>
            <a:spLocks noChangeArrowheads="1"/>
          </p:cNvSpPr>
          <p:nvPr/>
        </p:nvSpPr>
        <p:spPr bwMode="auto">
          <a:xfrm>
            <a:off x="7358063" y="701675"/>
            <a:ext cx="965200" cy="91757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1" name="Rectangle 165"/>
          <p:cNvSpPr>
            <a:spLocks noChangeArrowheads="1"/>
          </p:cNvSpPr>
          <p:nvPr/>
        </p:nvSpPr>
        <p:spPr bwMode="auto">
          <a:xfrm>
            <a:off x="3662363" y="2200275"/>
            <a:ext cx="965200" cy="587375"/>
          </a:xfrm>
          <a:prstGeom prst="rect">
            <a:avLst/>
          </a:prstGeom>
          <a:solidFill>
            <a:srgbClr val="FF00FF"/>
          </a:solidFill>
          <a:ln w="9525">
            <a:solidFill>
              <a:schemeClr val="tx1"/>
            </a:solidFill>
            <a:miter lim="800000"/>
            <a:headEnd/>
            <a:tailEnd/>
          </a:ln>
        </p:spPr>
        <p:txBody>
          <a:bodyPr wrap="none" anchor="ctr"/>
          <a:lstStyle/>
          <a:p>
            <a:endParaRPr lang="es-ES"/>
          </a:p>
        </p:txBody>
      </p:sp>
      <p:sp>
        <p:nvSpPr>
          <p:cNvPr id="12" name="Rectangle 166"/>
          <p:cNvSpPr>
            <a:spLocks noChangeArrowheads="1"/>
          </p:cNvSpPr>
          <p:nvPr/>
        </p:nvSpPr>
        <p:spPr bwMode="auto">
          <a:xfrm>
            <a:off x="5541963" y="1616075"/>
            <a:ext cx="965200" cy="588963"/>
          </a:xfrm>
          <a:prstGeom prst="rect">
            <a:avLst/>
          </a:prstGeom>
          <a:solidFill>
            <a:srgbClr val="FF00FF"/>
          </a:solidFill>
          <a:ln w="9525">
            <a:solidFill>
              <a:schemeClr val="tx1"/>
            </a:solidFill>
            <a:miter lim="800000"/>
            <a:headEnd/>
            <a:tailEnd/>
          </a:ln>
        </p:spPr>
        <p:txBody>
          <a:bodyPr wrap="none" anchor="ctr"/>
          <a:lstStyle/>
          <a:p>
            <a:endParaRPr lang="es-ES"/>
          </a:p>
        </p:txBody>
      </p:sp>
      <p:sp>
        <p:nvSpPr>
          <p:cNvPr id="13" name="Rectangle 167"/>
          <p:cNvSpPr>
            <a:spLocks noChangeArrowheads="1"/>
          </p:cNvSpPr>
          <p:nvPr/>
        </p:nvSpPr>
        <p:spPr bwMode="auto">
          <a:xfrm>
            <a:off x="7364413" y="1616075"/>
            <a:ext cx="965200" cy="568325"/>
          </a:xfrm>
          <a:prstGeom prst="rect">
            <a:avLst/>
          </a:prstGeom>
          <a:solidFill>
            <a:srgbClr val="FF00FF"/>
          </a:solidFill>
          <a:ln w="9525">
            <a:solidFill>
              <a:schemeClr val="tx1"/>
            </a:solidFill>
            <a:miter lim="800000"/>
            <a:headEnd/>
            <a:tailEnd/>
          </a:ln>
        </p:spPr>
        <p:txBody>
          <a:bodyPr wrap="none" anchor="ctr"/>
          <a:lstStyle/>
          <a:p>
            <a:endParaRPr lang="es-ES"/>
          </a:p>
        </p:txBody>
      </p:sp>
      <p:sp>
        <p:nvSpPr>
          <p:cNvPr id="14" name="Rectangle 168"/>
          <p:cNvSpPr>
            <a:spLocks noChangeArrowheads="1"/>
          </p:cNvSpPr>
          <p:nvPr/>
        </p:nvSpPr>
        <p:spPr bwMode="auto">
          <a:xfrm>
            <a:off x="5541963" y="2200275"/>
            <a:ext cx="965200" cy="568325"/>
          </a:xfrm>
          <a:prstGeom prst="rect">
            <a:avLst/>
          </a:prstGeom>
          <a:solidFill>
            <a:srgbClr val="99CCFF"/>
          </a:solidFill>
          <a:ln w="9525">
            <a:solidFill>
              <a:schemeClr val="tx1"/>
            </a:solidFill>
            <a:miter lim="800000"/>
            <a:headEnd/>
            <a:tailEnd/>
          </a:ln>
        </p:spPr>
        <p:txBody>
          <a:bodyPr wrap="none" anchor="ctr"/>
          <a:lstStyle/>
          <a:p>
            <a:endParaRPr lang="es-ES"/>
          </a:p>
        </p:txBody>
      </p:sp>
      <p:sp>
        <p:nvSpPr>
          <p:cNvPr id="15" name="Rectangle 169"/>
          <p:cNvSpPr>
            <a:spLocks noChangeArrowheads="1"/>
          </p:cNvSpPr>
          <p:nvPr/>
        </p:nvSpPr>
        <p:spPr bwMode="auto">
          <a:xfrm>
            <a:off x="7370763" y="2193925"/>
            <a:ext cx="957262" cy="568325"/>
          </a:xfrm>
          <a:prstGeom prst="rect">
            <a:avLst/>
          </a:prstGeom>
          <a:solidFill>
            <a:srgbClr val="99CCFF"/>
          </a:solidFill>
          <a:ln w="9525">
            <a:solidFill>
              <a:schemeClr val="tx1"/>
            </a:solidFill>
            <a:miter lim="800000"/>
            <a:headEnd/>
            <a:tailEnd/>
          </a:ln>
        </p:spPr>
        <p:txBody>
          <a:bodyPr wrap="none" anchor="ctr"/>
          <a:lstStyle/>
          <a:p>
            <a:endParaRPr lang="es-ES"/>
          </a:p>
        </p:txBody>
      </p:sp>
      <p:sp>
        <p:nvSpPr>
          <p:cNvPr id="16" name="Rectangle 170"/>
          <p:cNvSpPr>
            <a:spLocks noChangeArrowheads="1"/>
          </p:cNvSpPr>
          <p:nvPr/>
        </p:nvSpPr>
        <p:spPr bwMode="auto">
          <a:xfrm>
            <a:off x="7362825" y="3676650"/>
            <a:ext cx="965200" cy="1851025"/>
          </a:xfrm>
          <a:prstGeom prst="rect">
            <a:avLst/>
          </a:prstGeom>
          <a:solidFill>
            <a:srgbClr val="CC99FF"/>
          </a:solidFill>
          <a:ln w="9525">
            <a:solidFill>
              <a:schemeClr val="tx1"/>
            </a:solidFill>
            <a:miter lim="800000"/>
            <a:headEnd/>
            <a:tailEnd/>
          </a:ln>
        </p:spPr>
        <p:txBody>
          <a:bodyPr wrap="none" anchor="ctr"/>
          <a:lstStyle/>
          <a:p>
            <a:endParaRPr lang="es-ES"/>
          </a:p>
        </p:txBody>
      </p:sp>
      <p:graphicFrame>
        <p:nvGraphicFramePr>
          <p:cNvPr id="17" name="Group 145"/>
          <p:cNvGraphicFramePr>
            <a:graphicFrameLocks noGrp="1"/>
          </p:cNvGraphicFramePr>
          <p:nvPr/>
        </p:nvGraphicFramePr>
        <p:xfrm>
          <a:off x="1768475" y="1855788"/>
          <a:ext cx="962025" cy="1834896"/>
        </p:xfrm>
        <a:graphic>
          <a:graphicData uri="http://schemas.openxmlformats.org/drawingml/2006/table">
            <a:tbl>
              <a:tblPr/>
              <a:tblGrid>
                <a:gridCol w="962025"/>
              </a:tblGrid>
              <a:tr h="633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Payload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Ethertype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SA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DA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8" name="Group 148"/>
          <p:cNvGraphicFramePr>
            <a:graphicFrameLocks noGrp="1"/>
          </p:cNvGraphicFramePr>
          <p:nvPr/>
        </p:nvGraphicFramePr>
        <p:xfrm>
          <a:off x="3663950" y="1277938"/>
          <a:ext cx="962025" cy="2414016"/>
        </p:xfrm>
        <a:graphic>
          <a:graphicData uri="http://schemas.openxmlformats.org/drawingml/2006/table">
            <a:tbl>
              <a:tblPr/>
              <a:tblGrid>
                <a:gridCol w="962025"/>
              </a:tblGrid>
              <a:tr h="692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Payload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Ethertype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VID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Ethertype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SA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DA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 name="Group 151"/>
          <p:cNvGraphicFramePr>
            <a:graphicFrameLocks noGrp="1"/>
          </p:cNvGraphicFramePr>
          <p:nvPr/>
        </p:nvGraphicFramePr>
        <p:xfrm>
          <a:off x="5554663" y="700088"/>
          <a:ext cx="962025" cy="2993136"/>
        </p:xfrm>
        <a:graphic>
          <a:graphicData uri="http://schemas.openxmlformats.org/drawingml/2006/table">
            <a:tbl>
              <a:tblPr/>
              <a:tblGrid>
                <a:gridCol w="962025"/>
              </a:tblGrid>
              <a:tr h="890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Payload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Ethertype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VID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Ethertype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S-VID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Ethertype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SA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DA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 name="Group 156"/>
          <p:cNvGraphicFramePr>
            <a:graphicFrameLocks noGrp="1"/>
          </p:cNvGraphicFramePr>
          <p:nvPr/>
        </p:nvGraphicFramePr>
        <p:xfrm>
          <a:off x="7354888" y="692150"/>
          <a:ext cx="962025" cy="4821936"/>
        </p:xfrm>
        <a:graphic>
          <a:graphicData uri="http://schemas.openxmlformats.org/drawingml/2006/table">
            <a:tbl>
              <a:tblPr/>
              <a:tblGrid>
                <a:gridCol w="962025"/>
              </a:tblGrid>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Payload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Ethertype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VID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Ethertype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S-VID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Ethertype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SA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DA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I-SID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Ethertype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B-VID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Ethertype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B-SA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B-DA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 name="AutoShape 171"/>
          <p:cNvSpPr>
            <a:spLocks noChangeArrowheads="1"/>
          </p:cNvSpPr>
          <p:nvPr/>
        </p:nvSpPr>
        <p:spPr bwMode="auto">
          <a:xfrm rot="-1800000">
            <a:off x="2849563" y="1963738"/>
            <a:ext cx="647700" cy="288925"/>
          </a:xfrm>
          <a:prstGeom prst="rightArrow">
            <a:avLst>
              <a:gd name="adj1" fmla="val 50000"/>
              <a:gd name="adj2" fmla="val 56044"/>
            </a:avLst>
          </a:prstGeom>
          <a:solidFill>
            <a:schemeClr val="accent1"/>
          </a:solidFill>
          <a:ln w="9525">
            <a:solidFill>
              <a:schemeClr val="tx1"/>
            </a:solidFill>
            <a:miter lim="800000"/>
            <a:headEnd/>
            <a:tailEnd/>
          </a:ln>
        </p:spPr>
        <p:txBody>
          <a:bodyPr wrap="none" anchor="ctr"/>
          <a:lstStyle/>
          <a:p>
            <a:endParaRPr lang="es-ES"/>
          </a:p>
        </p:txBody>
      </p:sp>
      <p:sp>
        <p:nvSpPr>
          <p:cNvPr id="22" name="AutoShape 172"/>
          <p:cNvSpPr>
            <a:spLocks noChangeArrowheads="1"/>
          </p:cNvSpPr>
          <p:nvPr/>
        </p:nvSpPr>
        <p:spPr bwMode="auto">
          <a:xfrm rot="-1800000">
            <a:off x="4794250" y="1243013"/>
            <a:ext cx="647700" cy="288925"/>
          </a:xfrm>
          <a:prstGeom prst="rightArrow">
            <a:avLst>
              <a:gd name="adj1" fmla="val 50000"/>
              <a:gd name="adj2" fmla="val 56044"/>
            </a:avLst>
          </a:prstGeom>
          <a:solidFill>
            <a:schemeClr val="accent1"/>
          </a:solidFill>
          <a:ln w="9525">
            <a:solidFill>
              <a:schemeClr val="tx1"/>
            </a:solidFill>
            <a:miter lim="800000"/>
            <a:headEnd/>
            <a:tailEnd/>
          </a:ln>
        </p:spPr>
        <p:txBody>
          <a:bodyPr wrap="none" anchor="ctr"/>
          <a:lstStyle/>
          <a:p>
            <a:endParaRPr lang="es-ES"/>
          </a:p>
        </p:txBody>
      </p:sp>
      <p:sp>
        <p:nvSpPr>
          <p:cNvPr id="23" name="AutoShape 173"/>
          <p:cNvSpPr>
            <a:spLocks noChangeArrowheads="1"/>
          </p:cNvSpPr>
          <p:nvPr/>
        </p:nvSpPr>
        <p:spPr bwMode="auto">
          <a:xfrm>
            <a:off x="6592888" y="955675"/>
            <a:ext cx="647700" cy="288925"/>
          </a:xfrm>
          <a:prstGeom prst="rightArrow">
            <a:avLst>
              <a:gd name="adj1" fmla="val 50000"/>
              <a:gd name="adj2" fmla="val 56044"/>
            </a:avLst>
          </a:prstGeom>
          <a:solidFill>
            <a:schemeClr val="accent1"/>
          </a:solidFill>
          <a:ln w="9525">
            <a:solidFill>
              <a:schemeClr val="tx1"/>
            </a:solidFill>
            <a:miter lim="800000"/>
            <a:headEnd/>
            <a:tailEnd/>
          </a:ln>
        </p:spPr>
        <p:txBody>
          <a:bodyPr wrap="none" anchor="ctr"/>
          <a:lstStyle/>
          <a:p>
            <a:endParaRPr lang="es-ES"/>
          </a:p>
        </p:txBody>
      </p:sp>
      <p:sp>
        <p:nvSpPr>
          <p:cNvPr id="24" name="AutoShape 174"/>
          <p:cNvSpPr>
            <a:spLocks noChangeArrowheads="1"/>
          </p:cNvSpPr>
          <p:nvPr/>
        </p:nvSpPr>
        <p:spPr bwMode="auto">
          <a:xfrm>
            <a:off x="2849563" y="3043238"/>
            <a:ext cx="647700" cy="288925"/>
          </a:xfrm>
          <a:prstGeom prst="rightArrow">
            <a:avLst>
              <a:gd name="adj1" fmla="val 50000"/>
              <a:gd name="adj2" fmla="val 56044"/>
            </a:avLst>
          </a:prstGeom>
          <a:solidFill>
            <a:srgbClr val="FFFF00"/>
          </a:solidFill>
          <a:ln w="9525">
            <a:solidFill>
              <a:schemeClr val="tx1"/>
            </a:solidFill>
            <a:miter lim="800000"/>
            <a:headEnd/>
            <a:tailEnd/>
          </a:ln>
        </p:spPr>
        <p:txBody>
          <a:bodyPr wrap="none" anchor="ctr"/>
          <a:lstStyle/>
          <a:p>
            <a:endParaRPr lang="es-ES"/>
          </a:p>
        </p:txBody>
      </p:sp>
      <p:sp>
        <p:nvSpPr>
          <p:cNvPr id="25" name="AutoShape 175"/>
          <p:cNvSpPr>
            <a:spLocks noChangeArrowheads="1"/>
          </p:cNvSpPr>
          <p:nvPr/>
        </p:nvSpPr>
        <p:spPr bwMode="auto">
          <a:xfrm>
            <a:off x="4792663" y="3043238"/>
            <a:ext cx="647700" cy="288925"/>
          </a:xfrm>
          <a:prstGeom prst="rightArrow">
            <a:avLst>
              <a:gd name="adj1" fmla="val 50000"/>
              <a:gd name="adj2" fmla="val 56044"/>
            </a:avLst>
          </a:prstGeom>
          <a:solidFill>
            <a:srgbClr val="FFFF00"/>
          </a:solidFill>
          <a:ln w="9525">
            <a:solidFill>
              <a:schemeClr val="tx1"/>
            </a:solidFill>
            <a:miter lim="800000"/>
            <a:headEnd/>
            <a:tailEnd/>
          </a:ln>
        </p:spPr>
        <p:txBody>
          <a:bodyPr wrap="none" anchor="ctr"/>
          <a:lstStyle/>
          <a:p>
            <a:endParaRPr lang="es-ES"/>
          </a:p>
        </p:txBody>
      </p:sp>
      <p:sp>
        <p:nvSpPr>
          <p:cNvPr id="26" name="AutoShape 176"/>
          <p:cNvSpPr>
            <a:spLocks noChangeArrowheads="1"/>
          </p:cNvSpPr>
          <p:nvPr/>
        </p:nvSpPr>
        <p:spPr bwMode="auto">
          <a:xfrm>
            <a:off x="6592888" y="3043238"/>
            <a:ext cx="647700" cy="288925"/>
          </a:xfrm>
          <a:prstGeom prst="rightArrow">
            <a:avLst>
              <a:gd name="adj1" fmla="val 50000"/>
              <a:gd name="adj2" fmla="val 56044"/>
            </a:avLst>
          </a:prstGeom>
          <a:solidFill>
            <a:srgbClr val="FFFF00"/>
          </a:solidFill>
          <a:ln w="9525">
            <a:solidFill>
              <a:schemeClr val="tx1"/>
            </a:solidFill>
            <a:miter lim="800000"/>
            <a:headEnd/>
            <a:tailEnd/>
          </a:ln>
        </p:spPr>
        <p:txBody>
          <a:bodyPr wrap="none" anchor="ctr"/>
          <a:lstStyle/>
          <a:p>
            <a:endParaRPr lang="es-ES"/>
          </a:p>
        </p:txBody>
      </p:sp>
      <p:sp>
        <p:nvSpPr>
          <p:cNvPr id="27" name="AutoShape 177"/>
          <p:cNvSpPr>
            <a:spLocks noChangeArrowheads="1"/>
          </p:cNvSpPr>
          <p:nvPr/>
        </p:nvSpPr>
        <p:spPr bwMode="auto">
          <a:xfrm rot="-1800000">
            <a:off x="4792663" y="2106613"/>
            <a:ext cx="647700" cy="288925"/>
          </a:xfrm>
          <a:prstGeom prst="rightArrow">
            <a:avLst>
              <a:gd name="adj1" fmla="val 50000"/>
              <a:gd name="adj2" fmla="val 56044"/>
            </a:avLst>
          </a:prstGeom>
          <a:solidFill>
            <a:srgbClr val="FF00FF"/>
          </a:solidFill>
          <a:ln w="9525">
            <a:solidFill>
              <a:schemeClr val="tx1"/>
            </a:solidFill>
            <a:miter lim="800000"/>
            <a:headEnd/>
            <a:tailEnd/>
          </a:ln>
        </p:spPr>
        <p:txBody>
          <a:bodyPr wrap="none" anchor="ctr"/>
          <a:lstStyle/>
          <a:p>
            <a:endParaRPr lang="es-ES"/>
          </a:p>
        </p:txBody>
      </p:sp>
      <p:sp>
        <p:nvSpPr>
          <p:cNvPr id="28" name="AutoShape 178"/>
          <p:cNvSpPr>
            <a:spLocks noChangeArrowheads="1"/>
          </p:cNvSpPr>
          <p:nvPr/>
        </p:nvSpPr>
        <p:spPr bwMode="auto">
          <a:xfrm>
            <a:off x="6592888" y="1747838"/>
            <a:ext cx="647700" cy="288925"/>
          </a:xfrm>
          <a:prstGeom prst="rightArrow">
            <a:avLst>
              <a:gd name="adj1" fmla="val 50000"/>
              <a:gd name="adj2" fmla="val 56044"/>
            </a:avLst>
          </a:prstGeom>
          <a:solidFill>
            <a:srgbClr val="FF00FF"/>
          </a:solidFill>
          <a:ln w="9525">
            <a:solidFill>
              <a:schemeClr val="tx1"/>
            </a:solidFill>
            <a:miter lim="800000"/>
            <a:headEnd/>
            <a:tailEnd/>
          </a:ln>
        </p:spPr>
        <p:txBody>
          <a:bodyPr wrap="none" anchor="ctr"/>
          <a:lstStyle/>
          <a:p>
            <a:endParaRPr lang="es-ES"/>
          </a:p>
        </p:txBody>
      </p:sp>
      <p:sp>
        <p:nvSpPr>
          <p:cNvPr id="29" name="AutoShape 179"/>
          <p:cNvSpPr>
            <a:spLocks noChangeArrowheads="1"/>
          </p:cNvSpPr>
          <p:nvPr/>
        </p:nvSpPr>
        <p:spPr bwMode="auto">
          <a:xfrm>
            <a:off x="6592888" y="2322513"/>
            <a:ext cx="647700" cy="288925"/>
          </a:xfrm>
          <a:prstGeom prst="rightArrow">
            <a:avLst>
              <a:gd name="adj1" fmla="val 50000"/>
              <a:gd name="adj2" fmla="val 56044"/>
            </a:avLst>
          </a:prstGeom>
          <a:solidFill>
            <a:srgbClr val="99CCFF"/>
          </a:solidFill>
          <a:ln w="9525">
            <a:solidFill>
              <a:schemeClr val="tx1"/>
            </a:solidFill>
            <a:miter lim="800000"/>
            <a:headEnd/>
            <a:tailEnd/>
          </a:ln>
        </p:spPr>
        <p:txBody>
          <a:bodyPr wrap="none" anchor="ctr"/>
          <a:lstStyle/>
          <a:p>
            <a:endParaRPr lang="es-ES"/>
          </a:p>
        </p:txBody>
      </p:sp>
      <p:sp>
        <p:nvSpPr>
          <p:cNvPr id="30" name="Text Box 180"/>
          <p:cNvSpPr txBox="1">
            <a:spLocks noChangeArrowheads="1"/>
          </p:cNvSpPr>
          <p:nvPr/>
        </p:nvSpPr>
        <p:spPr bwMode="auto">
          <a:xfrm>
            <a:off x="1908175" y="3716338"/>
            <a:ext cx="695325" cy="517525"/>
          </a:xfrm>
          <a:prstGeom prst="rect">
            <a:avLst/>
          </a:prstGeom>
          <a:noFill/>
          <a:ln w="9525">
            <a:noFill/>
            <a:miter lim="800000"/>
            <a:headEnd/>
            <a:tailEnd/>
          </a:ln>
        </p:spPr>
        <p:txBody>
          <a:bodyPr wrap="none">
            <a:spAutoFit/>
          </a:bodyPr>
          <a:lstStyle/>
          <a:p>
            <a:pPr algn="ctr"/>
            <a:r>
              <a:rPr lang="es-ES" sz="1400" b="1"/>
              <a:t>802.3</a:t>
            </a:r>
          </a:p>
          <a:p>
            <a:pPr algn="ctr"/>
            <a:r>
              <a:rPr lang="es-ES" sz="1400" b="1"/>
              <a:t>(1983)</a:t>
            </a:r>
          </a:p>
        </p:txBody>
      </p:sp>
      <p:sp>
        <p:nvSpPr>
          <p:cNvPr id="31" name="Text Box 181"/>
          <p:cNvSpPr txBox="1">
            <a:spLocks noChangeArrowheads="1"/>
          </p:cNvSpPr>
          <p:nvPr/>
        </p:nvSpPr>
        <p:spPr bwMode="auto">
          <a:xfrm>
            <a:off x="3740150" y="3716338"/>
            <a:ext cx="765175" cy="517525"/>
          </a:xfrm>
          <a:prstGeom prst="rect">
            <a:avLst/>
          </a:prstGeom>
          <a:noFill/>
          <a:ln w="9525">
            <a:noFill/>
            <a:miter lim="800000"/>
            <a:headEnd/>
            <a:tailEnd/>
          </a:ln>
        </p:spPr>
        <p:txBody>
          <a:bodyPr wrap="none">
            <a:spAutoFit/>
          </a:bodyPr>
          <a:lstStyle/>
          <a:p>
            <a:pPr algn="ctr"/>
            <a:r>
              <a:rPr lang="es-ES" sz="1400" b="1"/>
              <a:t>802.1Q</a:t>
            </a:r>
          </a:p>
          <a:p>
            <a:pPr algn="ctr"/>
            <a:r>
              <a:rPr lang="es-ES" sz="1400" b="1"/>
              <a:t>(1998)</a:t>
            </a:r>
          </a:p>
        </p:txBody>
      </p:sp>
      <p:sp>
        <p:nvSpPr>
          <p:cNvPr id="32" name="Text Box 182"/>
          <p:cNvSpPr txBox="1">
            <a:spLocks noChangeArrowheads="1"/>
          </p:cNvSpPr>
          <p:nvPr/>
        </p:nvSpPr>
        <p:spPr bwMode="auto">
          <a:xfrm>
            <a:off x="5613400" y="3716338"/>
            <a:ext cx="833438" cy="730250"/>
          </a:xfrm>
          <a:prstGeom prst="rect">
            <a:avLst/>
          </a:prstGeom>
          <a:noFill/>
          <a:ln w="9525">
            <a:noFill/>
            <a:miter lim="800000"/>
            <a:headEnd/>
            <a:tailEnd/>
          </a:ln>
        </p:spPr>
        <p:txBody>
          <a:bodyPr wrap="none">
            <a:spAutoFit/>
          </a:bodyPr>
          <a:lstStyle/>
          <a:p>
            <a:pPr algn="ctr"/>
            <a:r>
              <a:rPr lang="es-ES" sz="1400" b="1"/>
              <a:t>802.1ad</a:t>
            </a:r>
          </a:p>
          <a:p>
            <a:pPr algn="ctr"/>
            <a:r>
              <a:rPr lang="es-ES" sz="1400" b="1"/>
              <a:t>Q-in-Q</a:t>
            </a:r>
          </a:p>
          <a:p>
            <a:pPr algn="ctr"/>
            <a:r>
              <a:rPr lang="es-ES" sz="1400" b="1"/>
              <a:t>(2005)</a:t>
            </a:r>
          </a:p>
        </p:txBody>
      </p:sp>
      <p:sp>
        <p:nvSpPr>
          <p:cNvPr id="33" name="Text Box 183"/>
          <p:cNvSpPr txBox="1">
            <a:spLocks noChangeArrowheads="1"/>
          </p:cNvSpPr>
          <p:nvPr/>
        </p:nvSpPr>
        <p:spPr bwMode="auto">
          <a:xfrm>
            <a:off x="7269163" y="5553075"/>
            <a:ext cx="1268412" cy="730250"/>
          </a:xfrm>
          <a:prstGeom prst="rect">
            <a:avLst/>
          </a:prstGeom>
          <a:noFill/>
          <a:ln w="9525">
            <a:noFill/>
            <a:miter lim="800000"/>
            <a:headEnd/>
            <a:tailEnd/>
          </a:ln>
        </p:spPr>
        <p:txBody>
          <a:bodyPr wrap="none">
            <a:spAutoFit/>
          </a:bodyPr>
          <a:lstStyle/>
          <a:p>
            <a:pPr algn="ctr"/>
            <a:r>
              <a:rPr lang="es-ES" sz="1400" b="1"/>
              <a:t>802.1ah</a:t>
            </a:r>
          </a:p>
          <a:p>
            <a:pPr algn="ctr"/>
            <a:r>
              <a:rPr lang="es-ES" sz="1400" b="1"/>
              <a:t>MAC-in-MAC</a:t>
            </a:r>
          </a:p>
          <a:p>
            <a:pPr algn="ctr"/>
            <a:r>
              <a:rPr lang="es-ES" sz="1400" b="1"/>
              <a:t>(2008)</a:t>
            </a:r>
          </a:p>
        </p:txBody>
      </p:sp>
      <p:sp>
        <p:nvSpPr>
          <p:cNvPr id="34" name="Text Box 184"/>
          <p:cNvSpPr txBox="1">
            <a:spLocks noChangeArrowheads="1"/>
          </p:cNvSpPr>
          <p:nvPr/>
        </p:nvSpPr>
        <p:spPr bwMode="auto">
          <a:xfrm>
            <a:off x="466725" y="112713"/>
            <a:ext cx="7777163" cy="579437"/>
          </a:xfrm>
          <a:prstGeom prst="rect">
            <a:avLst/>
          </a:prstGeom>
          <a:noFill/>
          <a:ln w="9525">
            <a:noFill/>
            <a:miter lim="800000"/>
            <a:headEnd/>
            <a:tailEnd/>
          </a:ln>
        </p:spPr>
        <p:txBody>
          <a:bodyPr>
            <a:spAutoFit/>
          </a:bodyPr>
          <a:lstStyle/>
          <a:p>
            <a:pPr algn="ctr"/>
            <a:r>
              <a:rPr lang="es-ES" sz="3200"/>
              <a:t>Evolución del encapsulado de Ethernet</a:t>
            </a:r>
          </a:p>
        </p:txBody>
      </p:sp>
      <p:sp>
        <p:nvSpPr>
          <p:cNvPr id="35" name="Text Box 185"/>
          <p:cNvSpPr txBox="1">
            <a:spLocks noChangeArrowheads="1"/>
          </p:cNvSpPr>
          <p:nvPr/>
        </p:nvSpPr>
        <p:spPr bwMode="auto">
          <a:xfrm>
            <a:off x="755650" y="4416425"/>
            <a:ext cx="2573338" cy="517525"/>
          </a:xfrm>
          <a:prstGeom prst="rect">
            <a:avLst/>
          </a:prstGeom>
          <a:noFill/>
          <a:ln w="9525">
            <a:noFill/>
            <a:miter lim="800000"/>
            <a:headEnd/>
            <a:tailEnd/>
          </a:ln>
        </p:spPr>
        <p:txBody>
          <a:bodyPr wrap="none">
            <a:spAutoFit/>
          </a:bodyPr>
          <a:lstStyle/>
          <a:p>
            <a:r>
              <a:rPr lang="es-ES" sz="1400" b="1"/>
              <a:t>SA      = Dir. MAC de origen</a:t>
            </a:r>
          </a:p>
          <a:p>
            <a:r>
              <a:rPr lang="es-ES" sz="1400" b="1"/>
              <a:t>DA      = Dir. MAC de destino</a:t>
            </a:r>
          </a:p>
        </p:txBody>
      </p:sp>
      <p:sp>
        <p:nvSpPr>
          <p:cNvPr id="36" name="Text Box 186"/>
          <p:cNvSpPr txBox="1">
            <a:spLocks noChangeArrowheads="1"/>
          </p:cNvSpPr>
          <p:nvPr/>
        </p:nvSpPr>
        <p:spPr bwMode="auto">
          <a:xfrm>
            <a:off x="768350" y="4860925"/>
            <a:ext cx="2474913" cy="304800"/>
          </a:xfrm>
          <a:prstGeom prst="rect">
            <a:avLst/>
          </a:prstGeom>
          <a:noFill/>
          <a:ln w="9525">
            <a:noFill/>
            <a:miter lim="800000"/>
            <a:headEnd/>
            <a:tailEnd/>
          </a:ln>
        </p:spPr>
        <p:txBody>
          <a:bodyPr wrap="none">
            <a:spAutoFit/>
          </a:bodyPr>
          <a:lstStyle/>
          <a:p>
            <a:r>
              <a:rPr lang="es-ES" sz="1400" b="1"/>
              <a:t>VID     = Identificador VLAN</a:t>
            </a:r>
          </a:p>
        </p:txBody>
      </p:sp>
      <p:sp>
        <p:nvSpPr>
          <p:cNvPr id="37" name="Text Box 187"/>
          <p:cNvSpPr txBox="1">
            <a:spLocks noChangeArrowheads="1"/>
          </p:cNvSpPr>
          <p:nvPr/>
        </p:nvSpPr>
        <p:spPr bwMode="auto">
          <a:xfrm>
            <a:off x="768350" y="5064125"/>
            <a:ext cx="3430588" cy="304800"/>
          </a:xfrm>
          <a:prstGeom prst="rect">
            <a:avLst/>
          </a:prstGeom>
          <a:noFill/>
          <a:ln w="9525">
            <a:noFill/>
            <a:miter lim="800000"/>
            <a:headEnd/>
            <a:tailEnd/>
          </a:ln>
        </p:spPr>
        <p:txBody>
          <a:bodyPr wrap="none">
            <a:spAutoFit/>
          </a:bodyPr>
          <a:lstStyle/>
          <a:p>
            <a:r>
              <a:rPr lang="es-ES" sz="1400" b="1"/>
              <a:t>S-VID = Identificador VLAN de servicio</a:t>
            </a:r>
          </a:p>
        </p:txBody>
      </p:sp>
      <p:sp>
        <p:nvSpPr>
          <p:cNvPr id="38" name="Text Box 188"/>
          <p:cNvSpPr txBox="1">
            <a:spLocks noChangeArrowheads="1"/>
          </p:cNvSpPr>
          <p:nvPr/>
        </p:nvSpPr>
        <p:spPr bwMode="auto">
          <a:xfrm>
            <a:off x="768350" y="5294313"/>
            <a:ext cx="3712363" cy="954107"/>
          </a:xfrm>
          <a:prstGeom prst="rect">
            <a:avLst/>
          </a:prstGeom>
          <a:noFill/>
          <a:ln w="9525">
            <a:noFill/>
            <a:miter lim="800000"/>
            <a:headEnd/>
            <a:tailEnd/>
          </a:ln>
        </p:spPr>
        <p:txBody>
          <a:bodyPr wrap="none">
            <a:spAutoFit/>
          </a:bodyPr>
          <a:lstStyle/>
          <a:p>
            <a:r>
              <a:rPr lang="es-ES" sz="1400" b="1" dirty="0"/>
              <a:t>I-SID   = </a:t>
            </a:r>
            <a:r>
              <a:rPr lang="es-ES" sz="1400" b="1" dirty="0" smtClean="0"/>
              <a:t>Identificador </a:t>
            </a:r>
            <a:r>
              <a:rPr lang="es-ES" sz="1400" b="1" dirty="0"/>
              <a:t>de servicio</a:t>
            </a:r>
          </a:p>
          <a:p>
            <a:r>
              <a:rPr lang="es-ES" sz="1400" b="1" dirty="0"/>
              <a:t>B-VID = Identificador VLAN en </a:t>
            </a:r>
            <a:r>
              <a:rPr lang="es-ES" sz="1400" b="1" dirty="0" err="1"/>
              <a:t>Backbone</a:t>
            </a:r>
            <a:endParaRPr lang="es-ES" sz="1400" b="1" dirty="0"/>
          </a:p>
          <a:p>
            <a:r>
              <a:rPr lang="es-ES" sz="1400" b="1" dirty="0"/>
              <a:t>B-SA  = Dir. MAC de origen en </a:t>
            </a:r>
            <a:r>
              <a:rPr lang="es-ES" sz="1400" b="1" dirty="0" err="1"/>
              <a:t>Backbone</a:t>
            </a:r>
            <a:endParaRPr lang="es-ES" sz="1400" b="1" dirty="0"/>
          </a:p>
          <a:p>
            <a:r>
              <a:rPr lang="es-ES" sz="1400" b="1" dirty="0"/>
              <a:t>B-DA  = Dir. MAC de destino en </a:t>
            </a:r>
            <a:r>
              <a:rPr lang="es-ES" sz="1400" b="1" dirty="0" err="1"/>
              <a:t>backbone</a:t>
            </a:r>
            <a:endParaRPr lang="es-ES" sz="1400" b="1" dirty="0"/>
          </a:p>
        </p:txBody>
      </p:sp>
    </p:spTree>
    <p:extLst>
      <p:ext uri="{BB962C8B-B14F-4D97-AF65-F5344CB8AC3E}">
        <p14:creationId xmlns:p14="http://schemas.microsoft.com/office/powerpoint/2010/main" val="58941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p:bldP spid="32" grpId="0"/>
      <p:bldP spid="33" grpId="0"/>
      <p:bldP spid="36" grpId="0"/>
      <p:bldP spid="37" grpId="0"/>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85"/>
          <p:cNvSpPr>
            <a:spLocks noChangeShapeType="1"/>
          </p:cNvSpPr>
          <p:nvPr/>
        </p:nvSpPr>
        <p:spPr bwMode="auto">
          <a:xfrm flipV="1">
            <a:off x="3851275" y="3357563"/>
            <a:ext cx="1296988" cy="0"/>
          </a:xfrm>
          <a:prstGeom prst="line">
            <a:avLst/>
          </a:prstGeom>
          <a:noFill/>
          <a:ln w="63500">
            <a:solidFill>
              <a:srgbClr val="FF0000"/>
            </a:solidFill>
            <a:round/>
            <a:headEnd/>
            <a:tailEnd/>
          </a:ln>
        </p:spPr>
        <p:txBody>
          <a:bodyPr/>
          <a:lstStyle/>
          <a:p>
            <a:endParaRPr lang="es-ES"/>
          </a:p>
        </p:txBody>
      </p:sp>
      <p:sp>
        <p:nvSpPr>
          <p:cNvPr id="4" name="Line 84"/>
          <p:cNvSpPr>
            <a:spLocks noChangeShapeType="1"/>
          </p:cNvSpPr>
          <p:nvPr/>
        </p:nvSpPr>
        <p:spPr bwMode="auto">
          <a:xfrm flipV="1">
            <a:off x="5508625" y="3357563"/>
            <a:ext cx="1296988" cy="0"/>
          </a:xfrm>
          <a:prstGeom prst="line">
            <a:avLst/>
          </a:prstGeom>
          <a:noFill/>
          <a:ln w="63500">
            <a:solidFill>
              <a:srgbClr val="00FF00"/>
            </a:solidFill>
            <a:round/>
            <a:headEnd/>
            <a:tailEnd/>
          </a:ln>
        </p:spPr>
        <p:txBody>
          <a:bodyPr/>
          <a:lstStyle/>
          <a:p>
            <a:endParaRPr lang="es-ES"/>
          </a:p>
        </p:txBody>
      </p:sp>
      <p:sp>
        <p:nvSpPr>
          <p:cNvPr id="5" name="Line 2"/>
          <p:cNvSpPr>
            <a:spLocks noChangeShapeType="1"/>
          </p:cNvSpPr>
          <p:nvPr/>
        </p:nvSpPr>
        <p:spPr bwMode="auto">
          <a:xfrm flipV="1">
            <a:off x="7092950" y="1412875"/>
            <a:ext cx="792163" cy="503238"/>
          </a:xfrm>
          <a:prstGeom prst="line">
            <a:avLst/>
          </a:prstGeom>
          <a:noFill/>
          <a:ln w="19050">
            <a:solidFill>
              <a:srgbClr val="0000FF"/>
            </a:solidFill>
            <a:round/>
            <a:headEnd/>
            <a:tailEnd/>
          </a:ln>
        </p:spPr>
        <p:txBody>
          <a:bodyPr/>
          <a:lstStyle/>
          <a:p>
            <a:endParaRPr lang="es-ES"/>
          </a:p>
        </p:txBody>
      </p:sp>
      <p:sp>
        <p:nvSpPr>
          <p:cNvPr id="6" name="Line 3"/>
          <p:cNvSpPr>
            <a:spLocks noChangeShapeType="1"/>
          </p:cNvSpPr>
          <p:nvPr/>
        </p:nvSpPr>
        <p:spPr bwMode="auto">
          <a:xfrm flipV="1">
            <a:off x="7164388" y="1773238"/>
            <a:ext cx="792162" cy="142875"/>
          </a:xfrm>
          <a:prstGeom prst="line">
            <a:avLst/>
          </a:prstGeom>
          <a:noFill/>
          <a:ln w="19050">
            <a:solidFill>
              <a:srgbClr val="0000FF"/>
            </a:solidFill>
            <a:round/>
            <a:headEnd/>
            <a:tailEnd/>
          </a:ln>
        </p:spPr>
        <p:txBody>
          <a:bodyPr/>
          <a:lstStyle/>
          <a:p>
            <a:endParaRPr lang="es-ES"/>
          </a:p>
        </p:txBody>
      </p:sp>
      <p:sp>
        <p:nvSpPr>
          <p:cNvPr id="7" name="Line 4"/>
          <p:cNvSpPr>
            <a:spLocks noChangeShapeType="1"/>
          </p:cNvSpPr>
          <p:nvPr/>
        </p:nvSpPr>
        <p:spPr bwMode="auto">
          <a:xfrm>
            <a:off x="7164388" y="1916113"/>
            <a:ext cx="647700" cy="288925"/>
          </a:xfrm>
          <a:prstGeom prst="line">
            <a:avLst/>
          </a:prstGeom>
          <a:noFill/>
          <a:ln w="19050">
            <a:solidFill>
              <a:srgbClr val="0000FF"/>
            </a:solidFill>
            <a:round/>
            <a:headEnd/>
            <a:tailEnd/>
          </a:ln>
        </p:spPr>
        <p:txBody>
          <a:bodyPr/>
          <a:lstStyle/>
          <a:p>
            <a:endParaRPr lang="es-ES"/>
          </a:p>
        </p:txBody>
      </p:sp>
      <p:sp>
        <p:nvSpPr>
          <p:cNvPr id="8" name="Line 5"/>
          <p:cNvSpPr>
            <a:spLocks noChangeShapeType="1"/>
          </p:cNvSpPr>
          <p:nvPr/>
        </p:nvSpPr>
        <p:spPr bwMode="auto">
          <a:xfrm flipV="1">
            <a:off x="7092950" y="2852738"/>
            <a:ext cx="863600" cy="431800"/>
          </a:xfrm>
          <a:prstGeom prst="line">
            <a:avLst/>
          </a:prstGeom>
          <a:noFill/>
          <a:ln w="19050">
            <a:solidFill>
              <a:srgbClr val="0000FF"/>
            </a:solidFill>
            <a:round/>
            <a:headEnd/>
            <a:tailEnd/>
          </a:ln>
        </p:spPr>
        <p:txBody>
          <a:bodyPr/>
          <a:lstStyle/>
          <a:p>
            <a:endParaRPr lang="es-ES"/>
          </a:p>
        </p:txBody>
      </p:sp>
      <p:sp>
        <p:nvSpPr>
          <p:cNvPr id="9" name="Line 6"/>
          <p:cNvSpPr>
            <a:spLocks noChangeShapeType="1"/>
          </p:cNvSpPr>
          <p:nvPr/>
        </p:nvSpPr>
        <p:spPr bwMode="auto">
          <a:xfrm>
            <a:off x="7092950" y="3284538"/>
            <a:ext cx="792163" cy="0"/>
          </a:xfrm>
          <a:prstGeom prst="line">
            <a:avLst/>
          </a:prstGeom>
          <a:noFill/>
          <a:ln w="19050">
            <a:solidFill>
              <a:srgbClr val="0000FF"/>
            </a:solidFill>
            <a:round/>
            <a:headEnd/>
            <a:tailEnd/>
          </a:ln>
        </p:spPr>
        <p:txBody>
          <a:bodyPr/>
          <a:lstStyle/>
          <a:p>
            <a:endParaRPr lang="es-ES"/>
          </a:p>
        </p:txBody>
      </p:sp>
      <p:sp>
        <p:nvSpPr>
          <p:cNvPr id="10" name="Line 7"/>
          <p:cNvSpPr>
            <a:spLocks noChangeShapeType="1"/>
          </p:cNvSpPr>
          <p:nvPr/>
        </p:nvSpPr>
        <p:spPr bwMode="auto">
          <a:xfrm>
            <a:off x="7092950" y="3284538"/>
            <a:ext cx="792163" cy="431800"/>
          </a:xfrm>
          <a:prstGeom prst="line">
            <a:avLst/>
          </a:prstGeom>
          <a:noFill/>
          <a:ln w="19050">
            <a:solidFill>
              <a:srgbClr val="0000FF"/>
            </a:solidFill>
            <a:round/>
            <a:headEnd/>
            <a:tailEnd/>
          </a:ln>
        </p:spPr>
        <p:txBody>
          <a:bodyPr/>
          <a:lstStyle/>
          <a:p>
            <a:endParaRPr lang="es-ES"/>
          </a:p>
        </p:txBody>
      </p:sp>
      <p:sp>
        <p:nvSpPr>
          <p:cNvPr id="11" name="Line 8"/>
          <p:cNvSpPr>
            <a:spLocks noChangeShapeType="1"/>
          </p:cNvSpPr>
          <p:nvPr/>
        </p:nvSpPr>
        <p:spPr bwMode="auto">
          <a:xfrm flipV="1">
            <a:off x="7019925" y="4292600"/>
            <a:ext cx="865188" cy="73025"/>
          </a:xfrm>
          <a:prstGeom prst="line">
            <a:avLst/>
          </a:prstGeom>
          <a:noFill/>
          <a:ln w="19050">
            <a:solidFill>
              <a:srgbClr val="0000FF"/>
            </a:solidFill>
            <a:round/>
            <a:headEnd/>
            <a:tailEnd/>
          </a:ln>
        </p:spPr>
        <p:txBody>
          <a:bodyPr/>
          <a:lstStyle/>
          <a:p>
            <a:endParaRPr lang="es-ES"/>
          </a:p>
        </p:txBody>
      </p:sp>
      <p:sp>
        <p:nvSpPr>
          <p:cNvPr id="12" name="Line 9"/>
          <p:cNvSpPr>
            <a:spLocks noChangeShapeType="1"/>
          </p:cNvSpPr>
          <p:nvPr/>
        </p:nvSpPr>
        <p:spPr bwMode="auto">
          <a:xfrm>
            <a:off x="7019925" y="4365625"/>
            <a:ext cx="792163" cy="358775"/>
          </a:xfrm>
          <a:prstGeom prst="line">
            <a:avLst/>
          </a:prstGeom>
          <a:noFill/>
          <a:ln w="19050">
            <a:solidFill>
              <a:srgbClr val="0000FF"/>
            </a:solidFill>
            <a:round/>
            <a:headEnd/>
            <a:tailEnd/>
          </a:ln>
        </p:spPr>
        <p:txBody>
          <a:bodyPr/>
          <a:lstStyle/>
          <a:p>
            <a:endParaRPr lang="es-ES"/>
          </a:p>
        </p:txBody>
      </p:sp>
      <p:sp>
        <p:nvSpPr>
          <p:cNvPr id="13" name="Line 10"/>
          <p:cNvSpPr>
            <a:spLocks noChangeShapeType="1"/>
          </p:cNvSpPr>
          <p:nvPr/>
        </p:nvSpPr>
        <p:spPr bwMode="auto">
          <a:xfrm>
            <a:off x="7019925" y="4365625"/>
            <a:ext cx="865188" cy="792163"/>
          </a:xfrm>
          <a:prstGeom prst="line">
            <a:avLst/>
          </a:prstGeom>
          <a:noFill/>
          <a:ln w="19050">
            <a:solidFill>
              <a:srgbClr val="0000FF"/>
            </a:solidFill>
            <a:round/>
            <a:headEnd/>
            <a:tailEnd/>
          </a:ln>
        </p:spPr>
        <p:txBody>
          <a:bodyPr/>
          <a:lstStyle/>
          <a:p>
            <a:endParaRPr lang="es-ES"/>
          </a:p>
        </p:txBody>
      </p:sp>
      <p:sp>
        <p:nvSpPr>
          <p:cNvPr id="14" name="Line 11"/>
          <p:cNvSpPr>
            <a:spLocks noChangeShapeType="1"/>
          </p:cNvSpPr>
          <p:nvPr/>
        </p:nvSpPr>
        <p:spPr bwMode="auto">
          <a:xfrm flipV="1">
            <a:off x="1258888" y="4508500"/>
            <a:ext cx="576262" cy="649288"/>
          </a:xfrm>
          <a:prstGeom prst="line">
            <a:avLst/>
          </a:prstGeom>
          <a:noFill/>
          <a:ln w="19050">
            <a:solidFill>
              <a:srgbClr val="0000FF"/>
            </a:solidFill>
            <a:round/>
            <a:headEnd/>
            <a:tailEnd/>
          </a:ln>
        </p:spPr>
        <p:txBody>
          <a:bodyPr/>
          <a:lstStyle/>
          <a:p>
            <a:endParaRPr lang="es-ES"/>
          </a:p>
        </p:txBody>
      </p:sp>
      <p:sp>
        <p:nvSpPr>
          <p:cNvPr id="15" name="Line 12"/>
          <p:cNvSpPr>
            <a:spLocks noChangeShapeType="1"/>
          </p:cNvSpPr>
          <p:nvPr/>
        </p:nvSpPr>
        <p:spPr bwMode="auto">
          <a:xfrm flipV="1">
            <a:off x="1187450" y="4508500"/>
            <a:ext cx="647700" cy="215900"/>
          </a:xfrm>
          <a:prstGeom prst="line">
            <a:avLst/>
          </a:prstGeom>
          <a:noFill/>
          <a:ln w="19050">
            <a:solidFill>
              <a:srgbClr val="0000FF"/>
            </a:solidFill>
            <a:round/>
            <a:headEnd/>
            <a:tailEnd/>
          </a:ln>
        </p:spPr>
        <p:txBody>
          <a:bodyPr/>
          <a:lstStyle/>
          <a:p>
            <a:endParaRPr lang="es-ES"/>
          </a:p>
        </p:txBody>
      </p:sp>
      <p:sp>
        <p:nvSpPr>
          <p:cNvPr id="16" name="Line 13"/>
          <p:cNvSpPr>
            <a:spLocks noChangeShapeType="1"/>
          </p:cNvSpPr>
          <p:nvPr/>
        </p:nvSpPr>
        <p:spPr bwMode="auto">
          <a:xfrm>
            <a:off x="1258888" y="4221163"/>
            <a:ext cx="576262" cy="287337"/>
          </a:xfrm>
          <a:prstGeom prst="line">
            <a:avLst/>
          </a:prstGeom>
          <a:noFill/>
          <a:ln w="19050">
            <a:solidFill>
              <a:srgbClr val="0000FF"/>
            </a:solidFill>
            <a:round/>
            <a:headEnd/>
            <a:tailEnd/>
          </a:ln>
        </p:spPr>
        <p:txBody>
          <a:bodyPr/>
          <a:lstStyle/>
          <a:p>
            <a:endParaRPr lang="es-ES"/>
          </a:p>
        </p:txBody>
      </p:sp>
      <p:sp>
        <p:nvSpPr>
          <p:cNvPr id="17" name="Line 14"/>
          <p:cNvSpPr>
            <a:spLocks noChangeShapeType="1"/>
          </p:cNvSpPr>
          <p:nvPr/>
        </p:nvSpPr>
        <p:spPr bwMode="auto">
          <a:xfrm flipV="1">
            <a:off x="1258888" y="3357563"/>
            <a:ext cx="649287" cy="431800"/>
          </a:xfrm>
          <a:prstGeom prst="line">
            <a:avLst/>
          </a:prstGeom>
          <a:noFill/>
          <a:ln w="19050">
            <a:solidFill>
              <a:srgbClr val="0000FF"/>
            </a:solidFill>
            <a:round/>
            <a:headEnd/>
            <a:tailEnd/>
          </a:ln>
        </p:spPr>
        <p:txBody>
          <a:bodyPr/>
          <a:lstStyle/>
          <a:p>
            <a:endParaRPr lang="es-ES"/>
          </a:p>
        </p:txBody>
      </p:sp>
      <p:sp>
        <p:nvSpPr>
          <p:cNvPr id="18" name="Line 15"/>
          <p:cNvSpPr>
            <a:spLocks noChangeShapeType="1"/>
          </p:cNvSpPr>
          <p:nvPr/>
        </p:nvSpPr>
        <p:spPr bwMode="auto">
          <a:xfrm>
            <a:off x="1258888" y="3284538"/>
            <a:ext cx="649287" cy="73025"/>
          </a:xfrm>
          <a:prstGeom prst="line">
            <a:avLst/>
          </a:prstGeom>
          <a:noFill/>
          <a:ln w="19050">
            <a:solidFill>
              <a:srgbClr val="0000FF"/>
            </a:solidFill>
            <a:round/>
            <a:headEnd/>
            <a:tailEnd/>
          </a:ln>
        </p:spPr>
        <p:txBody>
          <a:bodyPr/>
          <a:lstStyle/>
          <a:p>
            <a:endParaRPr lang="es-ES"/>
          </a:p>
        </p:txBody>
      </p:sp>
      <p:sp>
        <p:nvSpPr>
          <p:cNvPr id="19" name="Line 16"/>
          <p:cNvSpPr>
            <a:spLocks noChangeShapeType="1"/>
          </p:cNvSpPr>
          <p:nvPr/>
        </p:nvSpPr>
        <p:spPr bwMode="auto">
          <a:xfrm>
            <a:off x="1258888" y="2781300"/>
            <a:ext cx="649287" cy="576263"/>
          </a:xfrm>
          <a:prstGeom prst="line">
            <a:avLst/>
          </a:prstGeom>
          <a:noFill/>
          <a:ln w="19050">
            <a:solidFill>
              <a:srgbClr val="0000FF"/>
            </a:solidFill>
            <a:round/>
            <a:headEnd/>
            <a:tailEnd/>
          </a:ln>
        </p:spPr>
        <p:txBody>
          <a:bodyPr/>
          <a:lstStyle/>
          <a:p>
            <a:endParaRPr lang="es-ES"/>
          </a:p>
        </p:txBody>
      </p:sp>
      <p:sp>
        <p:nvSpPr>
          <p:cNvPr id="20" name="Line 17"/>
          <p:cNvSpPr>
            <a:spLocks noChangeShapeType="1"/>
          </p:cNvSpPr>
          <p:nvPr/>
        </p:nvSpPr>
        <p:spPr bwMode="auto">
          <a:xfrm flipV="1">
            <a:off x="1331913" y="2060575"/>
            <a:ext cx="647700" cy="144463"/>
          </a:xfrm>
          <a:prstGeom prst="line">
            <a:avLst/>
          </a:prstGeom>
          <a:noFill/>
          <a:ln w="19050">
            <a:solidFill>
              <a:srgbClr val="0000FF"/>
            </a:solidFill>
            <a:round/>
            <a:headEnd/>
            <a:tailEnd/>
          </a:ln>
        </p:spPr>
        <p:txBody>
          <a:bodyPr/>
          <a:lstStyle/>
          <a:p>
            <a:endParaRPr lang="es-ES"/>
          </a:p>
        </p:txBody>
      </p:sp>
      <p:sp>
        <p:nvSpPr>
          <p:cNvPr id="21" name="Line 18"/>
          <p:cNvSpPr>
            <a:spLocks noChangeShapeType="1"/>
          </p:cNvSpPr>
          <p:nvPr/>
        </p:nvSpPr>
        <p:spPr bwMode="auto">
          <a:xfrm>
            <a:off x="1331913" y="1773238"/>
            <a:ext cx="647700" cy="287337"/>
          </a:xfrm>
          <a:prstGeom prst="line">
            <a:avLst/>
          </a:prstGeom>
          <a:noFill/>
          <a:ln w="19050">
            <a:solidFill>
              <a:srgbClr val="0000FF"/>
            </a:solidFill>
            <a:round/>
            <a:headEnd/>
            <a:tailEnd/>
          </a:ln>
        </p:spPr>
        <p:txBody>
          <a:bodyPr/>
          <a:lstStyle/>
          <a:p>
            <a:endParaRPr lang="es-ES"/>
          </a:p>
        </p:txBody>
      </p:sp>
      <p:sp>
        <p:nvSpPr>
          <p:cNvPr id="22" name="Line 19"/>
          <p:cNvSpPr>
            <a:spLocks noChangeShapeType="1"/>
          </p:cNvSpPr>
          <p:nvPr/>
        </p:nvSpPr>
        <p:spPr bwMode="auto">
          <a:xfrm>
            <a:off x="1258888" y="1341438"/>
            <a:ext cx="720725" cy="719137"/>
          </a:xfrm>
          <a:prstGeom prst="line">
            <a:avLst/>
          </a:prstGeom>
          <a:noFill/>
          <a:ln w="19050">
            <a:solidFill>
              <a:srgbClr val="0000FF"/>
            </a:solidFill>
            <a:round/>
            <a:headEnd/>
            <a:tailEnd/>
          </a:ln>
        </p:spPr>
        <p:txBody>
          <a:bodyPr/>
          <a:lstStyle/>
          <a:p>
            <a:endParaRPr lang="es-ES"/>
          </a:p>
        </p:txBody>
      </p:sp>
      <p:sp>
        <p:nvSpPr>
          <p:cNvPr id="23" name="Line 20"/>
          <p:cNvSpPr>
            <a:spLocks noChangeShapeType="1"/>
          </p:cNvSpPr>
          <p:nvPr/>
        </p:nvSpPr>
        <p:spPr bwMode="auto">
          <a:xfrm flipV="1">
            <a:off x="2195513" y="3357563"/>
            <a:ext cx="1296987" cy="0"/>
          </a:xfrm>
          <a:prstGeom prst="line">
            <a:avLst/>
          </a:prstGeom>
          <a:noFill/>
          <a:ln w="63500">
            <a:solidFill>
              <a:srgbClr val="00FF00"/>
            </a:solidFill>
            <a:round/>
            <a:headEnd/>
            <a:tailEnd/>
          </a:ln>
        </p:spPr>
        <p:txBody>
          <a:bodyPr/>
          <a:lstStyle/>
          <a:p>
            <a:endParaRPr lang="es-ES"/>
          </a:p>
        </p:txBody>
      </p:sp>
      <p:sp>
        <p:nvSpPr>
          <p:cNvPr id="24" name="Rectangle 21"/>
          <p:cNvSpPr>
            <a:spLocks noChangeArrowheads="1"/>
          </p:cNvSpPr>
          <p:nvPr/>
        </p:nvSpPr>
        <p:spPr bwMode="auto">
          <a:xfrm>
            <a:off x="3060700" y="2997200"/>
            <a:ext cx="2951163" cy="647700"/>
          </a:xfrm>
          <a:prstGeom prst="rect">
            <a:avLst/>
          </a:prstGeom>
          <a:noFill/>
          <a:ln w="9525">
            <a:solidFill>
              <a:schemeClr val="tx1"/>
            </a:solidFill>
            <a:miter lim="800000"/>
            <a:headEnd/>
            <a:tailEnd/>
          </a:ln>
        </p:spPr>
        <p:txBody>
          <a:bodyPr wrap="none" anchor="ctr"/>
          <a:lstStyle/>
          <a:p>
            <a:endParaRPr lang="es-ES"/>
          </a:p>
        </p:txBody>
      </p:sp>
      <p:sp>
        <p:nvSpPr>
          <p:cNvPr id="25" name="Text Box 22"/>
          <p:cNvSpPr txBox="1">
            <a:spLocks noChangeArrowheads="1"/>
          </p:cNvSpPr>
          <p:nvPr/>
        </p:nvSpPr>
        <p:spPr bwMode="auto">
          <a:xfrm>
            <a:off x="215900" y="260350"/>
            <a:ext cx="8677275" cy="579438"/>
          </a:xfrm>
          <a:prstGeom prst="rect">
            <a:avLst/>
          </a:prstGeom>
          <a:noFill/>
          <a:ln w="9525">
            <a:noFill/>
            <a:miter lim="800000"/>
            <a:headEnd/>
            <a:tailEnd/>
          </a:ln>
        </p:spPr>
        <p:txBody>
          <a:bodyPr>
            <a:spAutoFit/>
          </a:bodyPr>
          <a:lstStyle/>
          <a:p>
            <a:pPr algn="ctr"/>
            <a:r>
              <a:rPr lang="es-ES" sz="3200"/>
              <a:t>Interconexión de LANs con ‘Provider bridges’ </a:t>
            </a:r>
          </a:p>
        </p:txBody>
      </p:sp>
      <p:sp>
        <p:nvSpPr>
          <p:cNvPr id="26" name="Text Box 23"/>
          <p:cNvSpPr txBox="1">
            <a:spLocks noChangeArrowheads="1"/>
          </p:cNvSpPr>
          <p:nvPr/>
        </p:nvSpPr>
        <p:spPr bwMode="auto">
          <a:xfrm>
            <a:off x="3775075" y="1395413"/>
            <a:ext cx="2192338" cy="304800"/>
          </a:xfrm>
          <a:prstGeom prst="rect">
            <a:avLst/>
          </a:prstGeom>
          <a:noFill/>
          <a:ln w="9525">
            <a:noFill/>
            <a:miter lim="800000"/>
            <a:headEnd/>
            <a:tailEnd/>
          </a:ln>
        </p:spPr>
        <p:txBody>
          <a:bodyPr wrap="none">
            <a:spAutoFit/>
          </a:bodyPr>
          <a:lstStyle/>
          <a:p>
            <a:r>
              <a:rPr lang="es-ES_tradnl" sz="1400" b="1"/>
              <a:t>Enlaces ‘trunk’ (802.1Q)</a:t>
            </a:r>
            <a:endParaRPr lang="es-ES" sz="1400" b="1"/>
          </a:p>
        </p:txBody>
      </p:sp>
      <p:sp>
        <p:nvSpPr>
          <p:cNvPr id="27" name="Line 24"/>
          <p:cNvSpPr>
            <a:spLocks noChangeShapeType="1"/>
          </p:cNvSpPr>
          <p:nvPr/>
        </p:nvSpPr>
        <p:spPr bwMode="auto">
          <a:xfrm flipV="1">
            <a:off x="5292725" y="1916113"/>
            <a:ext cx="1584325" cy="1368425"/>
          </a:xfrm>
          <a:prstGeom prst="line">
            <a:avLst/>
          </a:prstGeom>
          <a:noFill/>
          <a:ln w="63500">
            <a:solidFill>
              <a:srgbClr val="00FF00"/>
            </a:solidFill>
            <a:round/>
            <a:headEnd/>
            <a:tailEnd/>
          </a:ln>
        </p:spPr>
        <p:txBody>
          <a:bodyPr/>
          <a:lstStyle/>
          <a:p>
            <a:endParaRPr lang="es-ES"/>
          </a:p>
        </p:txBody>
      </p:sp>
      <p:sp>
        <p:nvSpPr>
          <p:cNvPr id="28" name="Line 25"/>
          <p:cNvSpPr>
            <a:spLocks noChangeShapeType="1"/>
          </p:cNvSpPr>
          <p:nvPr/>
        </p:nvSpPr>
        <p:spPr bwMode="auto">
          <a:xfrm>
            <a:off x="5364163" y="3357563"/>
            <a:ext cx="1512887" cy="1079500"/>
          </a:xfrm>
          <a:prstGeom prst="line">
            <a:avLst/>
          </a:prstGeom>
          <a:noFill/>
          <a:ln w="63500">
            <a:solidFill>
              <a:srgbClr val="00FF00"/>
            </a:solidFill>
            <a:round/>
            <a:headEnd/>
            <a:tailEnd/>
          </a:ln>
        </p:spPr>
        <p:txBody>
          <a:bodyPr/>
          <a:lstStyle/>
          <a:p>
            <a:endParaRPr lang="es-ES"/>
          </a:p>
        </p:txBody>
      </p:sp>
      <p:sp>
        <p:nvSpPr>
          <p:cNvPr id="29" name="Line 26"/>
          <p:cNvSpPr>
            <a:spLocks noChangeShapeType="1"/>
          </p:cNvSpPr>
          <p:nvPr/>
        </p:nvSpPr>
        <p:spPr bwMode="auto">
          <a:xfrm flipV="1">
            <a:off x="1979613" y="3355975"/>
            <a:ext cx="1584325" cy="1081088"/>
          </a:xfrm>
          <a:prstGeom prst="line">
            <a:avLst/>
          </a:prstGeom>
          <a:noFill/>
          <a:ln w="63500">
            <a:solidFill>
              <a:srgbClr val="00FF00"/>
            </a:solidFill>
            <a:round/>
            <a:headEnd/>
            <a:tailEnd/>
          </a:ln>
        </p:spPr>
        <p:txBody>
          <a:bodyPr/>
          <a:lstStyle/>
          <a:p>
            <a:endParaRPr lang="es-ES"/>
          </a:p>
        </p:txBody>
      </p:sp>
      <p:sp>
        <p:nvSpPr>
          <p:cNvPr id="30" name="Line 27"/>
          <p:cNvSpPr>
            <a:spLocks noChangeShapeType="1"/>
          </p:cNvSpPr>
          <p:nvPr/>
        </p:nvSpPr>
        <p:spPr bwMode="auto">
          <a:xfrm>
            <a:off x="2051050" y="2060575"/>
            <a:ext cx="1512888" cy="1295400"/>
          </a:xfrm>
          <a:prstGeom prst="line">
            <a:avLst/>
          </a:prstGeom>
          <a:noFill/>
          <a:ln w="63500">
            <a:solidFill>
              <a:srgbClr val="00FF00"/>
            </a:solidFill>
            <a:round/>
            <a:headEnd/>
            <a:tailEnd/>
          </a:ln>
        </p:spPr>
        <p:txBody>
          <a:bodyPr/>
          <a:lstStyle/>
          <a:p>
            <a:endParaRPr lang="es-ES"/>
          </a:p>
        </p:txBody>
      </p:sp>
      <p:pic>
        <p:nvPicPr>
          <p:cNvPr id="31" name="Picture 28"/>
          <p:cNvPicPr>
            <a:picLocks noChangeArrowheads="1"/>
          </p:cNvPicPr>
          <p:nvPr/>
        </p:nvPicPr>
        <p:blipFill>
          <a:blip r:embed="rId3" cstate="print"/>
          <a:srcRect/>
          <a:stretch>
            <a:fillRect/>
          </a:stretch>
        </p:blipFill>
        <p:spPr bwMode="auto">
          <a:xfrm>
            <a:off x="1763713" y="1862138"/>
            <a:ext cx="769937" cy="342900"/>
          </a:xfrm>
          <a:prstGeom prst="rect">
            <a:avLst/>
          </a:prstGeom>
          <a:noFill/>
          <a:ln w="12700">
            <a:noFill/>
            <a:miter lim="800000"/>
            <a:headEnd/>
            <a:tailEnd/>
          </a:ln>
        </p:spPr>
      </p:pic>
      <p:pic>
        <p:nvPicPr>
          <p:cNvPr id="32" name="Picture 29"/>
          <p:cNvPicPr>
            <a:picLocks noChangeArrowheads="1"/>
          </p:cNvPicPr>
          <p:nvPr/>
        </p:nvPicPr>
        <p:blipFill>
          <a:blip r:embed="rId3" cstate="print"/>
          <a:srcRect/>
          <a:stretch>
            <a:fillRect/>
          </a:stretch>
        </p:blipFill>
        <p:spPr bwMode="auto">
          <a:xfrm>
            <a:off x="1692275" y="4221163"/>
            <a:ext cx="769938" cy="342900"/>
          </a:xfrm>
          <a:prstGeom prst="rect">
            <a:avLst/>
          </a:prstGeom>
          <a:noFill/>
          <a:ln w="12700">
            <a:noFill/>
            <a:miter lim="800000"/>
            <a:headEnd/>
            <a:tailEnd/>
          </a:ln>
        </p:spPr>
      </p:pic>
      <p:pic>
        <p:nvPicPr>
          <p:cNvPr id="33" name="Picture 30"/>
          <p:cNvPicPr>
            <a:picLocks noChangeArrowheads="1"/>
          </p:cNvPicPr>
          <p:nvPr/>
        </p:nvPicPr>
        <p:blipFill>
          <a:blip r:embed="rId3" cstate="print"/>
          <a:srcRect/>
          <a:stretch>
            <a:fillRect/>
          </a:stretch>
        </p:blipFill>
        <p:spPr bwMode="auto">
          <a:xfrm>
            <a:off x="1763713" y="3175000"/>
            <a:ext cx="769937" cy="342900"/>
          </a:xfrm>
          <a:prstGeom prst="rect">
            <a:avLst/>
          </a:prstGeom>
          <a:noFill/>
          <a:ln w="12700">
            <a:noFill/>
            <a:miter lim="800000"/>
            <a:headEnd/>
            <a:tailEnd/>
          </a:ln>
        </p:spPr>
      </p:pic>
      <p:pic>
        <p:nvPicPr>
          <p:cNvPr id="34" name="Picture 31"/>
          <p:cNvPicPr>
            <a:picLocks noChangeArrowheads="1"/>
          </p:cNvPicPr>
          <p:nvPr/>
        </p:nvPicPr>
        <p:blipFill>
          <a:blip r:embed="rId3" cstate="print"/>
          <a:srcRect/>
          <a:stretch>
            <a:fillRect/>
          </a:stretch>
        </p:blipFill>
        <p:spPr bwMode="auto">
          <a:xfrm>
            <a:off x="3297238" y="3157538"/>
            <a:ext cx="769937" cy="342900"/>
          </a:xfrm>
          <a:prstGeom prst="rect">
            <a:avLst/>
          </a:prstGeom>
          <a:noFill/>
          <a:ln w="12700">
            <a:noFill/>
            <a:miter lim="800000"/>
            <a:headEnd/>
            <a:tailEnd/>
          </a:ln>
        </p:spPr>
      </p:pic>
      <p:pic>
        <p:nvPicPr>
          <p:cNvPr id="35" name="Picture 32"/>
          <p:cNvPicPr>
            <a:picLocks noChangeArrowheads="1"/>
          </p:cNvPicPr>
          <p:nvPr/>
        </p:nvPicPr>
        <p:blipFill>
          <a:blip r:embed="rId3" cstate="print"/>
          <a:srcRect/>
          <a:stretch>
            <a:fillRect/>
          </a:stretch>
        </p:blipFill>
        <p:spPr bwMode="auto">
          <a:xfrm>
            <a:off x="6538913" y="1806575"/>
            <a:ext cx="769937" cy="342900"/>
          </a:xfrm>
          <a:prstGeom prst="rect">
            <a:avLst/>
          </a:prstGeom>
          <a:noFill/>
          <a:ln w="12700">
            <a:noFill/>
            <a:miter lim="800000"/>
            <a:headEnd/>
            <a:tailEnd/>
          </a:ln>
        </p:spPr>
      </p:pic>
      <p:pic>
        <p:nvPicPr>
          <p:cNvPr id="36" name="Picture 33"/>
          <p:cNvPicPr>
            <a:picLocks noChangeArrowheads="1"/>
          </p:cNvPicPr>
          <p:nvPr/>
        </p:nvPicPr>
        <p:blipFill>
          <a:blip r:embed="rId3" cstate="print"/>
          <a:srcRect/>
          <a:stretch>
            <a:fillRect/>
          </a:stretch>
        </p:blipFill>
        <p:spPr bwMode="auto">
          <a:xfrm>
            <a:off x="6467475" y="4221163"/>
            <a:ext cx="769938" cy="342900"/>
          </a:xfrm>
          <a:prstGeom prst="rect">
            <a:avLst/>
          </a:prstGeom>
          <a:noFill/>
          <a:ln w="12700">
            <a:noFill/>
            <a:miter lim="800000"/>
            <a:headEnd/>
            <a:tailEnd/>
          </a:ln>
        </p:spPr>
      </p:pic>
      <p:pic>
        <p:nvPicPr>
          <p:cNvPr id="37" name="Picture 34"/>
          <p:cNvPicPr>
            <a:picLocks noChangeArrowheads="1"/>
          </p:cNvPicPr>
          <p:nvPr/>
        </p:nvPicPr>
        <p:blipFill>
          <a:blip r:embed="rId3" cstate="print"/>
          <a:srcRect/>
          <a:stretch>
            <a:fillRect/>
          </a:stretch>
        </p:blipFill>
        <p:spPr bwMode="auto">
          <a:xfrm>
            <a:off x="6538913" y="3175000"/>
            <a:ext cx="769937" cy="342900"/>
          </a:xfrm>
          <a:prstGeom prst="rect">
            <a:avLst/>
          </a:prstGeom>
          <a:noFill/>
          <a:ln w="12700">
            <a:noFill/>
            <a:miter lim="800000"/>
            <a:headEnd/>
            <a:tailEnd/>
          </a:ln>
        </p:spPr>
      </p:pic>
      <p:pic>
        <p:nvPicPr>
          <p:cNvPr id="38" name="Picture 35"/>
          <p:cNvPicPr>
            <a:picLocks noChangeArrowheads="1"/>
          </p:cNvPicPr>
          <p:nvPr/>
        </p:nvPicPr>
        <p:blipFill>
          <a:blip r:embed="rId3" cstate="print"/>
          <a:srcRect/>
          <a:stretch>
            <a:fillRect/>
          </a:stretch>
        </p:blipFill>
        <p:spPr bwMode="auto">
          <a:xfrm>
            <a:off x="5026025" y="3157538"/>
            <a:ext cx="769938" cy="342900"/>
          </a:xfrm>
          <a:prstGeom prst="rect">
            <a:avLst/>
          </a:prstGeom>
          <a:noFill/>
          <a:ln w="12700">
            <a:noFill/>
            <a:miter lim="800000"/>
            <a:headEnd/>
            <a:tailEnd/>
          </a:ln>
        </p:spPr>
      </p:pic>
      <p:sp>
        <p:nvSpPr>
          <p:cNvPr id="39" name="Text Box 37"/>
          <p:cNvSpPr txBox="1">
            <a:spLocks noChangeArrowheads="1"/>
          </p:cNvSpPr>
          <p:nvPr/>
        </p:nvSpPr>
        <p:spPr bwMode="auto">
          <a:xfrm>
            <a:off x="1403350" y="2187575"/>
            <a:ext cx="922338" cy="304800"/>
          </a:xfrm>
          <a:prstGeom prst="rect">
            <a:avLst/>
          </a:prstGeom>
          <a:noFill/>
          <a:ln w="9525">
            <a:noFill/>
            <a:miter lim="800000"/>
            <a:headEnd/>
            <a:tailEnd/>
          </a:ln>
        </p:spPr>
        <p:txBody>
          <a:bodyPr wrap="none">
            <a:spAutoFit/>
          </a:bodyPr>
          <a:lstStyle/>
          <a:p>
            <a:pPr algn="ctr"/>
            <a:r>
              <a:rPr lang="es-ES_tradnl" sz="1400" b="1"/>
              <a:t>Cliente 1</a:t>
            </a:r>
            <a:endParaRPr lang="es-ES" sz="1400" b="1"/>
          </a:p>
        </p:txBody>
      </p:sp>
      <p:sp>
        <p:nvSpPr>
          <p:cNvPr id="40" name="Text Box 38"/>
          <p:cNvSpPr txBox="1">
            <a:spLocks noChangeArrowheads="1"/>
          </p:cNvSpPr>
          <p:nvPr/>
        </p:nvSpPr>
        <p:spPr bwMode="auto">
          <a:xfrm>
            <a:off x="6457950" y="2116138"/>
            <a:ext cx="922338" cy="304800"/>
          </a:xfrm>
          <a:prstGeom prst="rect">
            <a:avLst/>
          </a:prstGeom>
          <a:noFill/>
          <a:ln w="9525">
            <a:noFill/>
            <a:miter lim="800000"/>
            <a:headEnd/>
            <a:tailEnd/>
          </a:ln>
        </p:spPr>
        <p:txBody>
          <a:bodyPr wrap="none">
            <a:spAutoFit/>
          </a:bodyPr>
          <a:lstStyle/>
          <a:p>
            <a:pPr algn="ctr"/>
            <a:r>
              <a:rPr lang="es-ES_tradnl" sz="1400" b="1"/>
              <a:t>Cliente 1</a:t>
            </a:r>
            <a:endParaRPr lang="es-ES" sz="1400" b="1"/>
          </a:p>
        </p:txBody>
      </p:sp>
      <p:sp>
        <p:nvSpPr>
          <p:cNvPr id="41" name="Text Box 39"/>
          <p:cNvSpPr txBox="1">
            <a:spLocks noChangeArrowheads="1"/>
          </p:cNvSpPr>
          <p:nvPr/>
        </p:nvSpPr>
        <p:spPr bwMode="auto">
          <a:xfrm>
            <a:off x="1619250" y="3484563"/>
            <a:ext cx="922338" cy="304800"/>
          </a:xfrm>
          <a:prstGeom prst="rect">
            <a:avLst/>
          </a:prstGeom>
          <a:noFill/>
          <a:ln w="9525">
            <a:noFill/>
            <a:miter lim="800000"/>
            <a:headEnd/>
            <a:tailEnd/>
          </a:ln>
        </p:spPr>
        <p:txBody>
          <a:bodyPr wrap="none">
            <a:spAutoFit/>
          </a:bodyPr>
          <a:lstStyle/>
          <a:p>
            <a:pPr algn="ctr"/>
            <a:r>
              <a:rPr lang="es-ES_tradnl" sz="1400" b="1"/>
              <a:t>Cliente 2</a:t>
            </a:r>
            <a:endParaRPr lang="es-ES" sz="1400" b="1"/>
          </a:p>
        </p:txBody>
      </p:sp>
      <p:sp>
        <p:nvSpPr>
          <p:cNvPr id="42" name="Text Box 40"/>
          <p:cNvSpPr txBox="1">
            <a:spLocks noChangeArrowheads="1"/>
          </p:cNvSpPr>
          <p:nvPr/>
        </p:nvSpPr>
        <p:spPr bwMode="auto">
          <a:xfrm>
            <a:off x="6372225" y="3484563"/>
            <a:ext cx="922338" cy="304800"/>
          </a:xfrm>
          <a:prstGeom prst="rect">
            <a:avLst/>
          </a:prstGeom>
          <a:noFill/>
          <a:ln w="9525">
            <a:noFill/>
            <a:miter lim="800000"/>
            <a:headEnd/>
            <a:tailEnd/>
          </a:ln>
        </p:spPr>
        <p:txBody>
          <a:bodyPr wrap="none">
            <a:spAutoFit/>
          </a:bodyPr>
          <a:lstStyle/>
          <a:p>
            <a:pPr algn="ctr"/>
            <a:r>
              <a:rPr lang="es-ES_tradnl" sz="1400" b="1"/>
              <a:t>Cliente 2</a:t>
            </a:r>
            <a:endParaRPr lang="es-ES" sz="1400" b="1"/>
          </a:p>
        </p:txBody>
      </p:sp>
      <p:sp>
        <p:nvSpPr>
          <p:cNvPr id="43" name="Text Box 41"/>
          <p:cNvSpPr txBox="1">
            <a:spLocks noChangeArrowheads="1"/>
          </p:cNvSpPr>
          <p:nvPr/>
        </p:nvSpPr>
        <p:spPr bwMode="auto">
          <a:xfrm>
            <a:off x="6372225" y="4508500"/>
            <a:ext cx="922338" cy="304800"/>
          </a:xfrm>
          <a:prstGeom prst="rect">
            <a:avLst/>
          </a:prstGeom>
          <a:noFill/>
          <a:ln w="9525">
            <a:noFill/>
            <a:miter lim="800000"/>
            <a:headEnd/>
            <a:tailEnd/>
          </a:ln>
        </p:spPr>
        <p:txBody>
          <a:bodyPr wrap="none">
            <a:spAutoFit/>
          </a:bodyPr>
          <a:lstStyle/>
          <a:p>
            <a:pPr algn="ctr"/>
            <a:r>
              <a:rPr lang="es-ES_tradnl" sz="1400" b="1"/>
              <a:t>Cliente 3</a:t>
            </a:r>
            <a:endParaRPr lang="es-ES" sz="1400" b="1"/>
          </a:p>
        </p:txBody>
      </p:sp>
      <p:sp>
        <p:nvSpPr>
          <p:cNvPr id="44" name="Text Box 42"/>
          <p:cNvSpPr txBox="1">
            <a:spLocks noChangeArrowheads="1"/>
          </p:cNvSpPr>
          <p:nvPr/>
        </p:nvSpPr>
        <p:spPr bwMode="auto">
          <a:xfrm>
            <a:off x="1692275" y="4564063"/>
            <a:ext cx="922338" cy="304800"/>
          </a:xfrm>
          <a:prstGeom prst="rect">
            <a:avLst/>
          </a:prstGeom>
          <a:noFill/>
          <a:ln w="9525">
            <a:noFill/>
            <a:miter lim="800000"/>
            <a:headEnd/>
            <a:tailEnd/>
          </a:ln>
        </p:spPr>
        <p:txBody>
          <a:bodyPr wrap="none">
            <a:spAutoFit/>
          </a:bodyPr>
          <a:lstStyle/>
          <a:p>
            <a:pPr algn="ctr"/>
            <a:r>
              <a:rPr lang="es-ES_tradnl" sz="1400" b="1"/>
              <a:t>Cliente 3</a:t>
            </a:r>
            <a:endParaRPr lang="es-ES" sz="1400" b="1"/>
          </a:p>
        </p:txBody>
      </p:sp>
      <p:sp>
        <p:nvSpPr>
          <p:cNvPr id="45" name="Text Box 43"/>
          <p:cNvSpPr txBox="1">
            <a:spLocks noChangeArrowheads="1"/>
          </p:cNvSpPr>
          <p:nvPr/>
        </p:nvSpPr>
        <p:spPr bwMode="auto">
          <a:xfrm>
            <a:off x="2268538" y="5287963"/>
            <a:ext cx="4464050" cy="517525"/>
          </a:xfrm>
          <a:prstGeom prst="rect">
            <a:avLst/>
          </a:prstGeom>
          <a:noFill/>
          <a:ln w="9525">
            <a:noFill/>
            <a:miter lim="800000"/>
            <a:headEnd/>
            <a:tailEnd/>
          </a:ln>
        </p:spPr>
        <p:txBody>
          <a:bodyPr>
            <a:spAutoFit/>
          </a:bodyPr>
          <a:lstStyle/>
          <a:p>
            <a:pPr algn="ctr"/>
            <a:r>
              <a:rPr lang="es-ES" sz="1400" b="1"/>
              <a:t>Cada cliente puede configurar las VLANs que quiera, sin riesgo de colisión con otros clientes </a:t>
            </a:r>
          </a:p>
        </p:txBody>
      </p:sp>
      <p:sp>
        <p:nvSpPr>
          <p:cNvPr id="46" name="Text Box 44"/>
          <p:cNvSpPr txBox="1">
            <a:spLocks noChangeArrowheads="1"/>
          </p:cNvSpPr>
          <p:nvPr/>
        </p:nvSpPr>
        <p:spPr bwMode="auto">
          <a:xfrm>
            <a:off x="684213" y="5876925"/>
            <a:ext cx="7975600" cy="517525"/>
          </a:xfrm>
          <a:prstGeom prst="rect">
            <a:avLst/>
          </a:prstGeom>
          <a:noFill/>
          <a:ln w="9525">
            <a:noFill/>
            <a:miter lim="800000"/>
            <a:headEnd/>
            <a:tailEnd/>
          </a:ln>
        </p:spPr>
        <p:txBody>
          <a:bodyPr wrap="none">
            <a:spAutoFit/>
          </a:bodyPr>
          <a:lstStyle/>
          <a:p>
            <a:pPr algn="ctr"/>
            <a:r>
              <a:rPr lang="es-ES" sz="1400" b="1"/>
              <a:t>Solo los conmutadores A y B han de saber poner/quitar etiquetas 802.1ad.</a:t>
            </a:r>
          </a:p>
          <a:p>
            <a:pPr algn="ctr"/>
            <a:r>
              <a:rPr lang="es-ES" sz="1400" b="1"/>
              <a:t>Las etiquetas se ponen en función del puerto por donde se recibe la trama (como en 802.1Q)</a:t>
            </a:r>
          </a:p>
        </p:txBody>
      </p:sp>
      <p:pic>
        <p:nvPicPr>
          <p:cNvPr id="47" name="Picture 45"/>
          <p:cNvPicPr>
            <a:picLocks noChangeArrowheads="1"/>
          </p:cNvPicPr>
          <p:nvPr/>
        </p:nvPicPr>
        <p:blipFill>
          <a:blip r:embed="rId4" cstate="print"/>
          <a:srcRect/>
          <a:stretch>
            <a:fillRect/>
          </a:stretch>
        </p:blipFill>
        <p:spPr bwMode="auto">
          <a:xfrm>
            <a:off x="252413" y="1125538"/>
            <a:ext cx="1223962" cy="431800"/>
          </a:xfrm>
          <a:prstGeom prst="rect">
            <a:avLst/>
          </a:prstGeom>
          <a:noFill/>
          <a:ln w="9525">
            <a:noFill/>
            <a:miter lim="800000"/>
            <a:headEnd/>
            <a:tailEnd/>
          </a:ln>
        </p:spPr>
      </p:pic>
      <p:sp>
        <p:nvSpPr>
          <p:cNvPr id="48" name="Text Box 46"/>
          <p:cNvSpPr txBox="1">
            <a:spLocks noChangeArrowheads="1"/>
          </p:cNvSpPr>
          <p:nvPr/>
        </p:nvSpPr>
        <p:spPr bwMode="auto">
          <a:xfrm>
            <a:off x="520700" y="1219200"/>
            <a:ext cx="809625" cy="274638"/>
          </a:xfrm>
          <a:prstGeom prst="rect">
            <a:avLst/>
          </a:prstGeom>
          <a:noFill/>
          <a:ln w="9525">
            <a:noFill/>
            <a:miter lim="800000"/>
            <a:headEnd/>
            <a:tailEnd/>
          </a:ln>
        </p:spPr>
        <p:txBody>
          <a:bodyPr wrap="none">
            <a:spAutoFit/>
          </a:bodyPr>
          <a:lstStyle/>
          <a:p>
            <a:r>
              <a:rPr lang="es-ES" sz="1200" b="1"/>
              <a:t>VLAN 11</a:t>
            </a:r>
          </a:p>
        </p:txBody>
      </p:sp>
      <p:pic>
        <p:nvPicPr>
          <p:cNvPr id="49" name="Picture 47"/>
          <p:cNvPicPr>
            <a:picLocks noChangeArrowheads="1"/>
          </p:cNvPicPr>
          <p:nvPr/>
        </p:nvPicPr>
        <p:blipFill>
          <a:blip r:embed="rId4" cstate="print"/>
          <a:srcRect/>
          <a:stretch>
            <a:fillRect/>
          </a:stretch>
        </p:blipFill>
        <p:spPr bwMode="auto">
          <a:xfrm>
            <a:off x="250825" y="1557338"/>
            <a:ext cx="1223963" cy="431800"/>
          </a:xfrm>
          <a:prstGeom prst="rect">
            <a:avLst/>
          </a:prstGeom>
          <a:noFill/>
          <a:ln w="9525">
            <a:noFill/>
            <a:miter lim="800000"/>
            <a:headEnd/>
            <a:tailEnd/>
          </a:ln>
        </p:spPr>
      </p:pic>
      <p:sp>
        <p:nvSpPr>
          <p:cNvPr id="50" name="Text Box 48"/>
          <p:cNvSpPr txBox="1">
            <a:spLocks noChangeArrowheads="1"/>
          </p:cNvSpPr>
          <p:nvPr/>
        </p:nvSpPr>
        <p:spPr bwMode="auto">
          <a:xfrm>
            <a:off x="519113" y="1651000"/>
            <a:ext cx="809625" cy="274638"/>
          </a:xfrm>
          <a:prstGeom prst="rect">
            <a:avLst/>
          </a:prstGeom>
          <a:noFill/>
          <a:ln w="9525">
            <a:noFill/>
            <a:miter lim="800000"/>
            <a:headEnd/>
            <a:tailEnd/>
          </a:ln>
        </p:spPr>
        <p:txBody>
          <a:bodyPr wrap="none">
            <a:spAutoFit/>
          </a:bodyPr>
          <a:lstStyle/>
          <a:p>
            <a:r>
              <a:rPr lang="es-ES" sz="1200" b="1"/>
              <a:t>VLAN 12</a:t>
            </a:r>
          </a:p>
        </p:txBody>
      </p:sp>
      <p:pic>
        <p:nvPicPr>
          <p:cNvPr id="51" name="Picture 49"/>
          <p:cNvPicPr>
            <a:picLocks noChangeArrowheads="1"/>
          </p:cNvPicPr>
          <p:nvPr/>
        </p:nvPicPr>
        <p:blipFill>
          <a:blip r:embed="rId4" cstate="print"/>
          <a:srcRect/>
          <a:stretch>
            <a:fillRect/>
          </a:stretch>
        </p:blipFill>
        <p:spPr bwMode="auto">
          <a:xfrm>
            <a:off x="250825" y="1989138"/>
            <a:ext cx="1223963" cy="431800"/>
          </a:xfrm>
          <a:prstGeom prst="rect">
            <a:avLst/>
          </a:prstGeom>
          <a:noFill/>
          <a:ln w="9525">
            <a:noFill/>
            <a:miter lim="800000"/>
            <a:headEnd/>
            <a:tailEnd/>
          </a:ln>
        </p:spPr>
      </p:pic>
      <p:sp>
        <p:nvSpPr>
          <p:cNvPr id="52" name="Text Box 50"/>
          <p:cNvSpPr txBox="1">
            <a:spLocks noChangeArrowheads="1"/>
          </p:cNvSpPr>
          <p:nvPr/>
        </p:nvSpPr>
        <p:spPr bwMode="auto">
          <a:xfrm>
            <a:off x="519113" y="2082800"/>
            <a:ext cx="809625" cy="274638"/>
          </a:xfrm>
          <a:prstGeom prst="rect">
            <a:avLst/>
          </a:prstGeom>
          <a:noFill/>
          <a:ln w="9525">
            <a:noFill/>
            <a:miter lim="800000"/>
            <a:headEnd/>
            <a:tailEnd/>
          </a:ln>
        </p:spPr>
        <p:txBody>
          <a:bodyPr wrap="none">
            <a:spAutoFit/>
          </a:bodyPr>
          <a:lstStyle/>
          <a:p>
            <a:r>
              <a:rPr lang="es-ES" sz="1200" b="1"/>
              <a:t>VLAN 13</a:t>
            </a:r>
          </a:p>
        </p:txBody>
      </p:sp>
      <p:pic>
        <p:nvPicPr>
          <p:cNvPr id="53" name="Picture 51"/>
          <p:cNvPicPr>
            <a:picLocks noChangeArrowheads="1"/>
          </p:cNvPicPr>
          <p:nvPr/>
        </p:nvPicPr>
        <p:blipFill>
          <a:blip r:embed="rId4" cstate="print"/>
          <a:srcRect/>
          <a:stretch>
            <a:fillRect/>
          </a:stretch>
        </p:blipFill>
        <p:spPr bwMode="auto">
          <a:xfrm>
            <a:off x="252413" y="2638425"/>
            <a:ext cx="1223962" cy="431800"/>
          </a:xfrm>
          <a:prstGeom prst="rect">
            <a:avLst/>
          </a:prstGeom>
          <a:noFill/>
          <a:ln w="9525">
            <a:noFill/>
            <a:miter lim="800000"/>
            <a:headEnd/>
            <a:tailEnd/>
          </a:ln>
        </p:spPr>
      </p:pic>
      <p:sp>
        <p:nvSpPr>
          <p:cNvPr id="54" name="Text Box 52"/>
          <p:cNvSpPr txBox="1">
            <a:spLocks noChangeArrowheads="1"/>
          </p:cNvSpPr>
          <p:nvPr/>
        </p:nvSpPr>
        <p:spPr bwMode="auto">
          <a:xfrm>
            <a:off x="520700" y="2732088"/>
            <a:ext cx="809625" cy="274637"/>
          </a:xfrm>
          <a:prstGeom prst="rect">
            <a:avLst/>
          </a:prstGeom>
          <a:noFill/>
          <a:ln w="9525">
            <a:noFill/>
            <a:miter lim="800000"/>
            <a:headEnd/>
            <a:tailEnd/>
          </a:ln>
        </p:spPr>
        <p:txBody>
          <a:bodyPr wrap="none">
            <a:spAutoFit/>
          </a:bodyPr>
          <a:lstStyle/>
          <a:p>
            <a:r>
              <a:rPr lang="es-ES" sz="1200" b="1"/>
              <a:t>VLAN 21</a:t>
            </a:r>
          </a:p>
        </p:txBody>
      </p:sp>
      <p:pic>
        <p:nvPicPr>
          <p:cNvPr id="55" name="Picture 53"/>
          <p:cNvPicPr>
            <a:picLocks noChangeArrowheads="1"/>
          </p:cNvPicPr>
          <p:nvPr/>
        </p:nvPicPr>
        <p:blipFill>
          <a:blip r:embed="rId4" cstate="print"/>
          <a:srcRect/>
          <a:stretch>
            <a:fillRect/>
          </a:stretch>
        </p:blipFill>
        <p:spPr bwMode="auto">
          <a:xfrm>
            <a:off x="250825" y="3070225"/>
            <a:ext cx="1223963" cy="431800"/>
          </a:xfrm>
          <a:prstGeom prst="rect">
            <a:avLst/>
          </a:prstGeom>
          <a:noFill/>
          <a:ln w="9525">
            <a:noFill/>
            <a:miter lim="800000"/>
            <a:headEnd/>
            <a:tailEnd/>
          </a:ln>
        </p:spPr>
      </p:pic>
      <p:sp>
        <p:nvSpPr>
          <p:cNvPr id="56" name="Text Box 54"/>
          <p:cNvSpPr txBox="1">
            <a:spLocks noChangeArrowheads="1"/>
          </p:cNvSpPr>
          <p:nvPr/>
        </p:nvSpPr>
        <p:spPr bwMode="auto">
          <a:xfrm>
            <a:off x="519113" y="3163888"/>
            <a:ext cx="809625" cy="274637"/>
          </a:xfrm>
          <a:prstGeom prst="rect">
            <a:avLst/>
          </a:prstGeom>
          <a:noFill/>
          <a:ln w="9525">
            <a:noFill/>
            <a:miter lim="800000"/>
            <a:headEnd/>
            <a:tailEnd/>
          </a:ln>
        </p:spPr>
        <p:txBody>
          <a:bodyPr wrap="none">
            <a:spAutoFit/>
          </a:bodyPr>
          <a:lstStyle/>
          <a:p>
            <a:r>
              <a:rPr lang="es-ES" sz="1200" b="1"/>
              <a:t>VLAN 22</a:t>
            </a:r>
          </a:p>
        </p:txBody>
      </p:sp>
      <p:pic>
        <p:nvPicPr>
          <p:cNvPr id="57" name="Picture 55"/>
          <p:cNvPicPr>
            <a:picLocks noChangeArrowheads="1"/>
          </p:cNvPicPr>
          <p:nvPr/>
        </p:nvPicPr>
        <p:blipFill>
          <a:blip r:embed="rId4" cstate="print"/>
          <a:srcRect/>
          <a:stretch>
            <a:fillRect/>
          </a:stretch>
        </p:blipFill>
        <p:spPr bwMode="auto">
          <a:xfrm>
            <a:off x="250825" y="3502025"/>
            <a:ext cx="1223963" cy="431800"/>
          </a:xfrm>
          <a:prstGeom prst="rect">
            <a:avLst/>
          </a:prstGeom>
          <a:noFill/>
          <a:ln w="9525">
            <a:noFill/>
            <a:miter lim="800000"/>
            <a:headEnd/>
            <a:tailEnd/>
          </a:ln>
        </p:spPr>
      </p:pic>
      <p:sp>
        <p:nvSpPr>
          <p:cNvPr id="58" name="Text Box 56"/>
          <p:cNvSpPr txBox="1">
            <a:spLocks noChangeArrowheads="1"/>
          </p:cNvSpPr>
          <p:nvPr/>
        </p:nvSpPr>
        <p:spPr bwMode="auto">
          <a:xfrm>
            <a:off x="519113" y="3595688"/>
            <a:ext cx="809625" cy="274637"/>
          </a:xfrm>
          <a:prstGeom prst="rect">
            <a:avLst/>
          </a:prstGeom>
          <a:noFill/>
          <a:ln w="9525">
            <a:noFill/>
            <a:miter lim="800000"/>
            <a:headEnd/>
            <a:tailEnd/>
          </a:ln>
        </p:spPr>
        <p:txBody>
          <a:bodyPr wrap="none">
            <a:spAutoFit/>
          </a:bodyPr>
          <a:lstStyle/>
          <a:p>
            <a:r>
              <a:rPr lang="es-ES" sz="1200" b="1"/>
              <a:t>VLAN 23</a:t>
            </a:r>
          </a:p>
        </p:txBody>
      </p:sp>
      <p:pic>
        <p:nvPicPr>
          <p:cNvPr id="59" name="Picture 57"/>
          <p:cNvPicPr>
            <a:picLocks noChangeArrowheads="1"/>
          </p:cNvPicPr>
          <p:nvPr/>
        </p:nvPicPr>
        <p:blipFill>
          <a:blip r:embed="rId4" cstate="print"/>
          <a:srcRect/>
          <a:stretch>
            <a:fillRect/>
          </a:stretch>
        </p:blipFill>
        <p:spPr bwMode="auto">
          <a:xfrm>
            <a:off x="252413" y="4078288"/>
            <a:ext cx="1223962" cy="431800"/>
          </a:xfrm>
          <a:prstGeom prst="rect">
            <a:avLst/>
          </a:prstGeom>
          <a:noFill/>
          <a:ln w="9525">
            <a:noFill/>
            <a:miter lim="800000"/>
            <a:headEnd/>
            <a:tailEnd/>
          </a:ln>
        </p:spPr>
      </p:pic>
      <p:sp>
        <p:nvSpPr>
          <p:cNvPr id="60" name="Text Box 58"/>
          <p:cNvSpPr txBox="1">
            <a:spLocks noChangeArrowheads="1"/>
          </p:cNvSpPr>
          <p:nvPr/>
        </p:nvSpPr>
        <p:spPr bwMode="auto">
          <a:xfrm>
            <a:off x="520700" y="4171950"/>
            <a:ext cx="809625" cy="274638"/>
          </a:xfrm>
          <a:prstGeom prst="rect">
            <a:avLst/>
          </a:prstGeom>
          <a:noFill/>
          <a:ln w="9525">
            <a:noFill/>
            <a:miter lim="800000"/>
            <a:headEnd/>
            <a:tailEnd/>
          </a:ln>
        </p:spPr>
        <p:txBody>
          <a:bodyPr wrap="none">
            <a:spAutoFit/>
          </a:bodyPr>
          <a:lstStyle/>
          <a:p>
            <a:r>
              <a:rPr lang="es-ES" sz="1200" b="1"/>
              <a:t>VLAN 31</a:t>
            </a:r>
          </a:p>
        </p:txBody>
      </p:sp>
      <p:pic>
        <p:nvPicPr>
          <p:cNvPr id="61" name="Picture 59"/>
          <p:cNvPicPr>
            <a:picLocks noChangeArrowheads="1"/>
          </p:cNvPicPr>
          <p:nvPr/>
        </p:nvPicPr>
        <p:blipFill>
          <a:blip r:embed="rId4" cstate="print"/>
          <a:srcRect/>
          <a:stretch>
            <a:fillRect/>
          </a:stretch>
        </p:blipFill>
        <p:spPr bwMode="auto">
          <a:xfrm>
            <a:off x="250825" y="4510088"/>
            <a:ext cx="1223963" cy="431800"/>
          </a:xfrm>
          <a:prstGeom prst="rect">
            <a:avLst/>
          </a:prstGeom>
          <a:noFill/>
          <a:ln w="9525">
            <a:noFill/>
            <a:miter lim="800000"/>
            <a:headEnd/>
            <a:tailEnd/>
          </a:ln>
        </p:spPr>
      </p:pic>
      <p:sp>
        <p:nvSpPr>
          <p:cNvPr id="62" name="Text Box 60"/>
          <p:cNvSpPr txBox="1">
            <a:spLocks noChangeArrowheads="1"/>
          </p:cNvSpPr>
          <p:nvPr/>
        </p:nvSpPr>
        <p:spPr bwMode="auto">
          <a:xfrm>
            <a:off x="519113" y="4603750"/>
            <a:ext cx="809625" cy="274638"/>
          </a:xfrm>
          <a:prstGeom prst="rect">
            <a:avLst/>
          </a:prstGeom>
          <a:noFill/>
          <a:ln w="9525">
            <a:noFill/>
            <a:miter lim="800000"/>
            <a:headEnd/>
            <a:tailEnd/>
          </a:ln>
        </p:spPr>
        <p:txBody>
          <a:bodyPr wrap="none">
            <a:spAutoFit/>
          </a:bodyPr>
          <a:lstStyle/>
          <a:p>
            <a:r>
              <a:rPr lang="es-ES" sz="1200" b="1"/>
              <a:t>VLAN 32</a:t>
            </a:r>
          </a:p>
        </p:txBody>
      </p:sp>
      <p:pic>
        <p:nvPicPr>
          <p:cNvPr id="63" name="Picture 61"/>
          <p:cNvPicPr>
            <a:picLocks noChangeArrowheads="1"/>
          </p:cNvPicPr>
          <p:nvPr/>
        </p:nvPicPr>
        <p:blipFill>
          <a:blip r:embed="rId4" cstate="print"/>
          <a:srcRect/>
          <a:stretch>
            <a:fillRect/>
          </a:stretch>
        </p:blipFill>
        <p:spPr bwMode="auto">
          <a:xfrm>
            <a:off x="250825" y="4941888"/>
            <a:ext cx="1223963" cy="431800"/>
          </a:xfrm>
          <a:prstGeom prst="rect">
            <a:avLst/>
          </a:prstGeom>
          <a:noFill/>
          <a:ln w="9525">
            <a:noFill/>
            <a:miter lim="800000"/>
            <a:headEnd/>
            <a:tailEnd/>
          </a:ln>
        </p:spPr>
      </p:pic>
      <p:sp>
        <p:nvSpPr>
          <p:cNvPr id="64" name="Text Box 62"/>
          <p:cNvSpPr txBox="1">
            <a:spLocks noChangeArrowheads="1"/>
          </p:cNvSpPr>
          <p:nvPr/>
        </p:nvSpPr>
        <p:spPr bwMode="auto">
          <a:xfrm>
            <a:off x="519113" y="5035550"/>
            <a:ext cx="809625" cy="274638"/>
          </a:xfrm>
          <a:prstGeom prst="rect">
            <a:avLst/>
          </a:prstGeom>
          <a:noFill/>
          <a:ln w="9525">
            <a:noFill/>
            <a:miter lim="800000"/>
            <a:headEnd/>
            <a:tailEnd/>
          </a:ln>
        </p:spPr>
        <p:txBody>
          <a:bodyPr wrap="none">
            <a:spAutoFit/>
          </a:bodyPr>
          <a:lstStyle/>
          <a:p>
            <a:r>
              <a:rPr lang="es-ES" sz="1200" b="1"/>
              <a:t>VLAN 33</a:t>
            </a:r>
          </a:p>
        </p:txBody>
      </p:sp>
      <p:pic>
        <p:nvPicPr>
          <p:cNvPr id="65" name="Picture 63"/>
          <p:cNvPicPr>
            <a:picLocks noChangeArrowheads="1"/>
          </p:cNvPicPr>
          <p:nvPr/>
        </p:nvPicPr>
        <p:blipFill>
          <a:blip r:embed="rId4" cstate="print"/>
          <a:srcRect/>
          <a:stretch>
            <a:fillRect/>
          </a:stretch>
        </p:blipFill>
        <p:spPr bwMode="auto">
          <a:xfrm>
            <a:off x="7669213" y="1125538"/>
            <a:ext cx="1223962" cy="431800"/>
          </a:xfrm>
          <a:prstGeom prst="rect">
            <a:avLst/>
          </a:prstGeom>
          <a:noFill/>
          <a:ln w="9525">
            <a:noFill/>
            <a:miter lim="800000"/>
            <a:headEnd/>
            <a:tailEnd/>
          </a:ln>
        </p:spPr>
      </p:pic>
      <p:sp>
        <p:nvSpPr>
          <p:cNvPr id="66" name="Text Box 64"/>
          <p:cNvSpPr txBox="1">
            <a:spLocks noChangeArrowheads="1"/>
          </p:cNvSpPr>
          <p:nvPr/>
        </p:nvSpPr>
        <p:spPr bwMode="auto">
          <a:xfrm>
            <a:off x="7937500" y="1219200"/>
            <a:ext cx="809625" cy="274638"/>
          </a:xfrm>
          <a:prstGeom prst="rect">
            <a:avLst/>
          </a:prstGeom>
          <a:noFill/>
          <a:ln w="9525">
            <a:noFill/>
            <a:miter lim="800000"/>
            <a:headEnd/>
            <a:tailEnd/>
          </a:ln>
        </p:spPr>
        <p:txBody>
          <a:bodyPr wrap="none">
            <a:spAutoFit/>
          </a:bodyPr>
          <a:lstStyle/>
          <a:p>
            <a:r>
              <a:rPr lang="es-ES" sz="1200" b="1"/>
              <a:t>VLAN 11</a:t>
            </a:r>
          </a:p>
        </p:txBody>
      </p:sp>
      <p:pic>
        <p:nvPicPr>
          <p:cNvPr id="67" name="Picture 65"/>
          <p:cNvPicPr>
            <a:picLocks noChangeArrowheads="1"/>
          </p:cNvPicPr>
          <p:nvPr/>
        </p:nvPicPr>
        <p:blipFill>
          <a:blip r:embed="rId4" cstate="print"/>
          <a:srcRect/>
          <a:stretch>
            <a:fillRect/>
          </a:stretch>
        </p:blipFill>
        <p:spPr bwMode="auto">
          <a:xfrm>
            <a:off x="7667625" y="1557338"/>
            <a:ext cx="1223963" cy="431800"/>
          </a:xfrm>
          <a:prstGeom prst="rect">
            <a:avLst/>
          </a:prstGeom>
          <a:noFill/>
          <a:ln w="9525">
            <a:noFill/>
            <a:miter lim="800000"/>
            <a:headEnd/>
            <a:tailEnd/>
          </a:ln>
        </p:spPr>
      </p:pic>
      <p:sp>
        <p:nvSpPr>
          <p:cNvPr id="68" name="Text Box 66"/>
          <p:cNvSpPr txBox="1">
            <a:spLocks noChangeArrowheads="1"/>
          </p:cNvSpPr>
          <p:nvPr/>
        </p:nvSpPr>
        <p:spPr bwMode="auto">
          <a:xfrm>
            <a:off x="7935913" y="1651000"/>
            <a:ext cx="809625" cy="274638"/>
          </a:xfrm>
          <a:prstGeom prst="rect">
            <a:avLst/>
          </a:prstGeom>
          <a:noFill/>
          <a:ln w="9525">
            <a:noFill/>
            <a:miter lim="800000"/>
            <a:headEnd/>
            <a:tailEnd/>
          </a:ln>
        </p:spPr>
        <p:txBody>
          <a:bodyPr wrap="none">
            <a:spAutoFit/>
          </a:bodyPr>
          <a:lstStyle/>
          <a:p>
            <a:r>
              <a:rPr lang="es-ES" sz="1200" b="1"/>
              <a:t>VLAN 12</a:t>
            </a:r>
          </a:p>
        </p:txBody>
      </p:sp>
      <p:pic>
        <p:nvPicPr>
          <p:cNvPr id="69" name="Picture 67"/>
          <p:cNvPicPr>
            <a:picLocks noChangeArrowheads="1"/>
          </p:cNvPicPr>
          <p:nvPr/>
        </p:nvPicPr>
        <p:blipFill>
          <a:blip r:embed="rId4" cstate="print"/>
          <a:srcRect/>
          <a:stretch>
            <a:fillRect/>
          </a:stretch>
        </p:blipFill>
        <p:spPr bwMode="auto">
          <a:xfrm>
            <a:off x="7667625" y="1989138"/>
            <a:ext cx="1223963" cy="431800"/>
          </a:xfrm>
          <a:prstGeom prst="rect">
            <a:avLst/>
          </a:prstGeom>
          <a:noFill/>
          <a:ln w="9525">
            <a:noFill/>
            <a:miter lim="800000"/>
            <a:headEnd/>
            <a:tailEnd/>
          </a:ln>
        </p:spPr>
      </p:pic>
      <p:sp>
        <p:nvSpPr>
          <p:cNvPr id="70" name="Text Box 68"/>
          <p:cNvSpPr txBox="1">
            <a:spLocks noChangeArrowheads="1"/>
          </p:cNvSpPr>
          <p:nvPr/>
        </p:nvSpPr>
        <p:spPr bwMode="auto">
          <a:xfrm>
            <a:off x="7935913" y="2082800"/>
            <a:ext cx="809625" cy="274638"/>
          </a:xfrm>
          <a:prstGeom prst="rect">
            <a:avLst/>
          </a:prstGeom>
          <a:noFill/>
          <a:ln w="9525">
            <a:noFill/>
            <a:miter lim="800000"/>
            <a:headEnd/>
            <a:tailEnd/>
          </a:ln>
        </p:spPr>
        <p:txBody>
          <a:bodyPr wrap="none">
            <a:spAutoFit/>
          </a:bodyPr>
          <a:lstStyle/>
          <a:p>
            <a:r>
              <a:rPr lang="es-ES" sz="1200" b="1"/>
              <a:t>VLAN 13</a:t>
            </a:r>
          </a:p>
        </p:txBody>
      </p:sp>
      <p:pic>
        <p:nvPicPr>
          <p:cNvPr id="71" name="Picture 69"/>
          <p:cNvPicPr>
            <a:picLocks noChangeArrowheads="1"/>
          </p:cNvPicPr>
          <p:nvPr/>
        </p:nvPicPr>
        <p:blipFill>
          <a:blip r:embed="rId4" cstate="print"/>
          <a:srcRect/>
          <a:stretch>
            <a:fillRect/>
          </a:stretch>
        </p:blipFill>
        <p:spPr bwMode="auto">
          <a:xfrm>
            <a:off x="7669213" y="2638425"/>
            <a:ext cx="1223962" cy="431800"/>
          </a:xfrm>
          <a:prstGeom prst="rect">
            <a:avLst/>
          </a:prstGeom>
          <a:noFill/>
          <a:ln w="9525">
            <a:noFill/>
            <a:miter lim="800000"/>
            <a:headEnd/>
            <a:tailEnd/>
          </a:ln>
        </p:spPr>
      </p:pic>
      <p:sp>
        <p:nvSpPr>
          <p:cNvPr id="72" name="Text Box 70"/>
          <p:cNvSpPr txBox="1">
            <a:spLocks noChangeArrowheads="1"/>
          </p:cNvSpPr>
          <p:nvPr/>
        </p:nvSpPr>
        <p:spPr bwMode="auto">
          <a:xfrm>
            <a:off x="7937500" y="2732088"/>
            <a:ext cx="809625" cy="274637"/>
          </a:xfrm>
          <a:prstGeom prst="rect">
            <a:avLst/>
          </a:prstGeom>
          <a:noFill/>
          <a:ln w="9525">
            <a:noFill/>
            <a:miter lim="800000"/>
            <a:headEnd/>
            <a:tailEnd/>
          </a:ln>
        </p:spPr>
        <p:txBody>
          <a:bodyPr wrap="none">
            <a:spAutoFit/>
          </a:bodyPr>
          <a:lstStyle/>
          <a:p>
            <a:r>
              <a:rPr lang="es-ES" sz="1200" b="1"/>
              <a:t>VLAN 21</a:t>
            </a:r>
          </a:p>
        </p:txBody>
      </p:sp>
      <p:pic>
        <p:nvPicPr>
          <p:cNvPr id="73" name="Picture 71"/>
          <p:cNvPicPr>
            <a:picLocks noChangeArrowheads="1"/>
          </p:cNvPicPr>
          <p:nvPr/>
        </p:nvPicPr>
        <p:blipFill>
          <a:blip r:embed="rId4" cstate="print"/>
          <a:srcRect/>
          <a:stretch>
            <a:fillRect/>
          </a:stretch>
        </p:blipFill>
        <p:spPr bwMode="auto">
          <a:xfrm>
            <a:off x="7667625" y="3070225"/>
            <a:ext cx="1223963" cy="431800"/>
          </a:xfrm>
          <a:prstGeom prst="rect">
            <a:avLst/>
          </a:prstGeom>
          <a:noFill/>
          <a:ln w="9525">
            <a:noFill/>
            <a:miter lim="800000"/>
            <a:headEnd/>
            <a:tailEnd/>
          </a:ln>
        </p:spPr>
      </p:pic>
      <p:sp>
        <p:nvSpPr>
          <p:cNvPr id="74" name="Text Box 72"/>
          <p:cNvSpPr txBox="1">
            <a:spLocks noChangeArrowheads="1"/>
          </p:cNvSpPr>
          <p:nvPr/>
        </p:nvSpPr>
        <p:spPr bwMode="auto">
          <a:xfrm>
            <a:off x="7935913" y="3163888"/>
            <a:ext cx="809625" cy="274637"/>
          </a:xfrm>
          <a:prstGeom prst="rect">
            <a:avLst/>
          </a:prstGeom>
          <a:noFill/>
          <a:ln w="9525">
            <a:noFill/>
            <a:miter lim="800000"/>
            <a:headEnd/>
            <a:tailEnd/>
          </a:ln>
        </p:spPr>
        <p:txBody>
          <a:bodyPr wrap="none">
            <a:spAutoFit/>
          </a:bodyPr>
          <a:lstStyle/>
          <a:p>
            <a:r>
              <a:rPr lang="es-ES" sz="1200" b="1"/>
              <a:t>VLAN 22</a:t>
            </a:r>
          </a:p>
        </p:txBody>
      </p:sp>
      <p:pic>
        <p:nvPicPr>
          <p:cNvPr id="75" name="Picture 73"/>
          <p:cNvPicPr>
            <a:picLocks noChangeArrowheads="1"/>
          </p:cNvPicPr>
          <p:nvPr/>
        </p:nvPicPr>
        <p:blipFill>
          <a:blip r:embed="rId4" cstate="print"/>
          <a:srcRect/>
          <a:stretch>
            <a:fillRect/>
          </a:stretch>
        </p:blipFill>
        <p:spPr bwMode="auto">
          <a:xfrm>
            <a:off x="7667625" y="3502025"/>
            <a:ext cx="1223963" cy="431800"/>
          </a:xfrm>
          <a:prstGeom prst="rect">
            <a:avLst/>
          </a:prstGeom>
          <a:noFill/>
          <a:ln w="9525">
            <a:noFill/>
            <a:miter lim="800000"/>
            <a:headEnd/>
            <a:tailEnd/>
          </a:ln>
        </p:spPr>
      </p:pic>
      <p:sp>
        <p:nvSpPr>
          <p:cNvPr id="76" name="Text Box 74"/>
          <p:cNvSpPr txBox="1">
            <a:spLocks noChangeArrowheads="1"/>
          </p:cNvSpPr>
          <p:nvPr/>
        </p:nvSpPr>
        <p:spPr bwMode="auto">
          <a:xfrm>
            <a:off x="7935913" y="3595688"/>
            <a:ext cx="809625" cy="274637"/>
          </a:xfrm>
          <a:prstGeom prst="rect">
            <a:avLst/>
          </a:prstGeom>
          <a:noFill/>
          <a:ln w="9525">
            <a:noFill/>
            <a:miter lim="800000"/>
            <a:headEnd/>
            <a:tailEnd/>
          </a:ln>
        </p:spPr>
        <p:txBody>
          <a:bodyPr wrap="none">
            <a:spAutoFit/>
          </a:bodyPr>
          <a:lstStyle/>
          <a:p>
            <a:r>
              <a:rPr lang="es-ES" sz="1200" b="1"/>
              <a:t>VLAN 23</a:t>
            </a:r>
          </a:p>
        </p:txBody>
      </p:sp>
      <p:pic>
        <p:nvPicPr>
          <p:cNvPr id="77" name="Picture 75"/>
          <p:cNvPicPr>
            <a:picLocks noChangeArrowheads="1"/>
          </p:cNvPicPr>
          <p:nvPr/>
        </p:nvPicPr>
        <p:blipFill>
          <a:blip r:embed="rId4" cstate="print"/>
          <a:srcRect/>
          <a:stretch>
            <a:fillRect/>
          </a:stretch>
        </p:blipFill>
        <p:spPr bwMode="auto">
          <a:xfrm>
            <a:off x="7669213" y="4078288"/>
            <a:ext cx="1223962" cy="431800"/>
          </a:xfrm>
          <a:prstGeom prst="rect">
            <a:avLst/>
          </a:prstGeom>
          <a:noFill/>
          <a:ln w="9525">
            <a:noFill/>
            <a:miter lim="800000"/>
            <a:headEnd/>
            <a:tailEnd/>
          </a:ln>
        </p:spPr>
      </p:pic>
      <p:sp>
        <p:nvSpPr>
          <p:cNvPr id="78" name="Text Box 76"/>
          <p:cNvSpPr txBox="1">
            <a:spLocks noChangeArrowheads="1"/>
          </p:cNvSpPr>
          <p:nvPr/>
        </p:nvSpPr>
        <p:spPr bwMode="auto">
          <a:xfrm>
            <a:off x="7937500" y="4171950"/>
            <a:ext cx="809625" cy="274638"/>
          </a:xfrm>
          <a:prstGeom prst="rect">
            <a:avLst/>
          </a:prstGeom>
          <a:noFill/>
          <a:ln w="9525">
            <a:noFill/>
            <a:miter lim="800000"/>
            <a:headEnd/>
            <a:tailEnd/>
          </a:ln>
        </p:spPr>
        <p:txBody>
          <a:bodyPr wrap="none">
            <a:spAutoFit/>
          </a:bodyPr>
          <a:lstStyle/>
          <a:p>
            <a:r>
              <a:rPr lang="es-ES" sz="1200" b="1"/>
              <a:t>VLAN 31</a:t>
            </a:r>
          </a:p>
        </p:txBody>
      </p:sp>
      <p:pic>
        <p:nvPicPr>
          <p:cNvPr id="79" name="Picture 77"/>
          <p:cNvPicPr>
            <a:picLocks noChangeArrowheads="1"/>
          </p:cNvPicPr>
          <p:nvPr/>
        </p:nvPicPr>
        <p:blipFill>
          <a:blip r:embed="rId4" cstate="print"/>
          <a:srcRect/>
          <a:stretch>
            <a:fillRect/>
          </a:stretch>
        </p:blipFill>
        <p:spPr bwMode="auto">
          <a:xfrm>
            <a:off x="7667625" y="4510088"/>
            <a:ext cx="1223963" cy="431800"/>
          </a:xfrm>
          <a:prstGeom prst="rect">
            <a:avLst/>
          </a:prstGeom>
          <a:noFill/>
          <a:ln w="9525">
            <a:noFill/>
            <a:miter lim="800000"/>
            <a:headEnd/>
            <a:tailEnd/>
          </a:ln>
        </p:spPr>
      </p:pic>
      <p:sp>
        <p:nvSpPr>
          <p:cNvPr id="80" name="Text Box 78"/>
          <p:cNvSpPr txBox="1">
            <a:spLocks noChangeArrowheads="1"/>
          </p:cNvSpPr>
          <p:nvPr/>
        </p:nvSpPr>
        <p:spPr bwMode="auto">
          <a:xfrm>
            <a:off x="7935913" y="4603750"/>
            <a:ext cx="809625" cy="274638"/>
          </a:xfrm>
          <a:prstGeom prst="rect">
            <a:avLst/>
          </a:prstGeom>
          <a:noFill/>
          <a:ln w="9525">
            <a:noFill/>
            <a:miter lim="800000"/>
            <a:headEnd/>
            <a:tailEnd/>
          </a:ln>
        </p:spPr>
        <p:txBody>
          <a:bodyPr wrap="none">
            <a:spAutoFit/>
          </a:bodyPr>
          <a:lstStyle/>
          <a:p>
            <a:r>
              <a:rPr lang="es-ES" sz="1200" b="1"/>
              <a:t>VLAN 32</a:t>
            </a:r>
          </a:p>
        </p:txBody>
      </p:sp>
      <p:pic>
        <p:nvPicPr>
          <p:cNvPr id="81" name="Picture 79"/>
          <p:cNvPicPr>
            <a:picLocks noChangeArrowheads="1"/>
          </p:cNvPicPr>
          <p:nvPr/>
        </p:nvPicPr>
        <p:blipFill>
          <a:blip r:embed="rId4" cstate="print"/>
          <a:srcRect/>
          <a:stretch>
            <a:fillRect/>
          </a:stretch>
        </p:blipFill>
        <p:spPr bwMode="auto">
          <a:xfrm>
            <a:off x="7667625" y="4941888"/>
            <a:ext cx="1223963" cy="431800"/>
          </a:xfrm>
          <a:prstGeom prst="rect">
            <a:avLst/>
          </a:prstGeom>
          <a:noFill/>
          <a:ln w="9525">
            <a:noFill/>
            <a:miter lim="800000"/>
            <a:headEnd/>
            <a:tailEnd/>
          </a:ln>
        </p:spPr>
      </p:pic>
      <p:sp>
        <p:nvSpPr>
          <p:cNvPr id="82" name="Text Box 80"/>
          <p:cNvSpPr txBox="1">
            <a:spLocks noChangeArrowheads="1"/>
          </p:cNvSpPr>
          <p:nvPr/>
        </p:nvSpPr>
        <p:spPr bwMode="auto">
          <a:xfrm>
            <a:off x="7935913" y="5035550"/>
            <a:ext cx="809625" cy="274638"/>
          </a:xfrm>
          <a:prstGeom prst="rect">
            <a:avLst/>
          </a:prstGeom>
          <a:noFill/>
          <a:ln w="9525">
            <a:noFill/>
            <a:miter lim="800000"/>
            <a:headEnd/>
            <a:tailEnd/>
          </a:ln>
        </p:spPr>
        <p:txBody>
          <a:bodyPr wrap="none">
            <a:spAutoFit/>
          </a:bodyPr>
          <a:lstStyle/>
          <a:p>
            <a:r>
              <a:rPr lang="es-ES" sz="1200" b="1"/>
              <a:t>VLAN 33</a:t>
            </a:r>
          </a:p>
        </p:txBody>
      </p:sp>
      <p:sp>
        <p:nvSpPr>
          <p:cNvPr id="83" name="Line 81"/>
          <p:cNvSpPr>
            <a:spLocks noChangeShapeType="1"/>
          </p:cNvSpPr>
          <p:nvPr/>
        </p:nvSpPr>
        <p:spPr bwMode="auto">
          <a:xfrm>
            <a:off x="2987675" y="1268413"/>
            <a:ext cx="792163" cy="0"/>
          </a:xfrm>
          <a:prstGeom prst="line">
            <a:avLst/>
          </a:prstGeom>
          <a:noFill/>
          <a:ln w="19050">
            <a:solidFill>
              <a:srgbClr val="0000FF"/>
            </a:solidFill>
            <a:round/>
            <a:headEnd/>
            <a:tailEnd/>
          </a:ln>
        </p:spPr>
        <p:txBody>
          <a:bodyPr/>
          <a:lstStyle/>
          <a:p>
            <a:endParaRPr lang="es-ES"/>
          </a:p>
        </p:txBody>
      </p:sp>
      <p:sp>
        <p:nvSpPr>
          <p:cNvPr id="84" name="Line 82"/>
          <p:cNvSpPr>
            <a:spLocks noChangeShapeType="1"/>
          </p:cNvSpPr>
          <p:nvPr/>
        </p:nvSpPr>
        <p:spPr bwMode="auto">
          <a:xfrm flipV="1">
            <a:off x="2986088" y="1538288"/>
            <a:ext cx="793750" cy="0"/>
          </a:xfrm>
          <a:prstGeom prst="line">
            <a:avLst/>
          </a:prstGeom>
          <a:noFill/>
          <a:ln w="63500">
            <a:solidFill>
              <a:srgbClr val="00FF00"/>
            </a:solidFill>
            <a:round/>
            <a:headEnd/>
            <a:tailEnd/>
          </a:ln>
        </p:spPr>
        <p:txBody>
          <a:bodyPr/>
          <a:lstStyle/>
          <a:p>
            <a:endParaRPr lang="es-ES"/>
          </a:p>
        </p:txBody>
      </p:sp>
      <p:sp>
        <p:nvSpPr>
          <p:cNvPr id="85" name="Text Box 83"/>
          <p:cNvSpPr txBox="1">
            <a:spLocks noChangeArrowheads="1"/>
          </p:cNvSpPr>
          <p:nvPr/>
        </p:nvSpPr>
        <p:spPr bwMode="auto">
          <a:xfrm>
            <a:off x="3775075" y="1108075"/>
            <a:ext cx="1741488" cy="304800"/>
          </a:xfrm>
          <a:prstGeom prst="rect">
            <a:avLst/>
          </a:prstGeom>
          <a:noFill/>
          <a:ln w="9525">
            <a:noFill/>
            <a:miter lim="800000"/>
            <a:headEnd/>
            <a:tailEnd/>
          </a:ln>
        </p:spPr>
        <p:txBody>
          <a:bodyPr wrap="none">
            <a:spAutoFit/>
          </a:bodyPr>
          <a:lstStyle/>
          <a:p>
            <a:r>
              <a:rPr lang="es-ES_tradnl" sz="1400" b="1"/>
              <a:t>Enlaces de VLANs</a:t>
            </a:r>
            <a:endParaRPr lang="es-ES" sz="1400" b="1"/>
          </a:p>
        </p:txBody>
      </p:sp>
      <p:sp>
        <p:nvSpPr>
          <p:cNvPr id="86" name="Line 87"/>
          <p:cNvSpPr>
            <a:spLocks noChangeShapeType="1"/>
          </p:cNvSpPr>
          <p:nvPr/>
        </p:nvSpPr>
        <p:spPr bwMode="auto">
          <a:xfrm flipV="1">
            <a:off x="2987675" y="1844675"/>
            <a:ext cx="793750" cy="0"/>
          </a:xfrm>
          <a:prstGeom prst="line">
            <a:avLst/>
          </a:prstGeom>
          <a:noFill/>
          <a:ln w="63500">
            <a:solidFill>
              <a:srgbClr val="FF0000"/>
            </a:solidFill>
            <a:round/>
            <a:headEnd/>
            <a:tailEnd/>
          </a:ln>
        </p:spPr>
        <p:txBody>
          <a:bodyPr/>
          <a:lstStyle/>
          <a:p>
            <a:endParaRPr lang="es-ES"/>
          </a:p>
        </p:txBody>
      </p:sp>
      <p:sp>
        <p:nvSpPr>
          <p:cNvPr id="87" name="Text Box 88"/>
          <p:cNvSpPr txBox="1">
            <a:spLocks noChangeArrowheads="1"/>
          </p:cNvSpPr>
          <p:nvPr/>
        </p:nvSpPr>
        <p:spPr bwMode="auto">
          <a:xfrm>
            <a:off x="3779838" y="1700213"/>
            <a:ext cx="1454150" cy="304800"/>
          </a:xfrm>
          <a:prstGeom prst="rect">
            <a:avLst/>
          </a:prstGeom>
          <a:noFill/>
          <a:ln w="9525">
            <a:noFill/>
            <a:miter lim="800000"/>
            <a:headEnd/>
            <a:tailEnd/>
          </a:ln>
        </p:spPr>
        <p:txBody>
          <a:bodyPr wrap="none">
            <a:spAutoFit/>
          </a:bodyPr>
          <a:lstStyle/>
          <a:p>
            <a:r>
              <a:rPr lang="es-ES_tradnl" sz="1400" b="1"/>
              <a:t>Enlace 802.1ad</a:t>
            </a:r>
            <a:endParaRPr lang="es-ES" sz="1400" b="1"/>
          </a:p>
        </p:txBody>
      </p:sp>
      <p:sp>
        <p:nvSpPr>
          <p:cNvPr id="88" name="Text Box 89"/>
          <p:cNvSpPr txBox="1">
            <a:spLocks noChangeArrowheads="1"/>
          </p:cNvSpPr>
          <p:nvPr/>
        </p:nvSpPr>
        <p:spPr bwMode="auto">
          <a:xfrm>
            <a:off x="3937000" y="4110038"/>
            <a:ext cx="1211263" cy="831850"/>
          </a:xfrm>
          <a:prstGeom prst="rect">
            <a:avLst/>
          </a:prstGeom>
          <a:noFill/>
          <a:ln w="9525">
            <a:solidFill>
              <a:schemeClr val="tx1"/>
            </a:solidFill>
            <a:miter lim="800000"/>
            <a:headEnd/>
            <a:tailEnd/>
          </a:ln>
        </p:spPr>
        <p:txBody>
          <a:bodyPr wrap="none">
            <a:spAutoFit/>
          </a:bodyPr>
          <a:lstStyle/>
          <a:p>
            <a:r>
              <a:rPr lang="es-ES_tradnl" sz="1200" b="1"/>
              <a:t>Puerto   S-VID</a:t>
            </a:r>
          </a:p>
          <a:p>
            <a:r>
              <a:rPr lang="es-ES_tradnl" sz="1200" b="1"/>
              <a:t>    1             1</a:t>
            </a:r>
          </a:p>
          <a:p>
            <a:r>
              <a:rPr lang="es-ES_tradnl" sz="1200" b="1"/>
              <a:t>    2             2</a:t>
            </a:r>
          </a:p>
          <a:p>
            <a:r>
              <a:rPr lang="es-ES_tradnl" sz="1200" b="1"/>
              <a:t>    3             3</a:t>
            </a:r>
            <a:endParaRPr lang="es-ES" sz="1200" b="1"/>
          </a:p>
        </p:txBody>
      </p:sp>
      <p:sp>
        <p:nvSpPr>
          <p:cNvPr id="89" name="Text Box 90"/>
          <p:cNvSpPr txBox="1">
            <a:spLocks noChangeArrowheads="1"/>
          </p:cNvSpPr>
          <p:nvPr/>
        </p:nvSpPr>
        <p:spPr bwMode="auto">
          <a:xfrm>
            <a:off x="3281363" y="2908300"/>
            <a:ext cx="282575" cy="304800"/>
          </a:xfrm>
          <a:prstGeom prst="rect">
            <a:avLst/>
          </a:prstGeom>
          <a:noFill/>
          <a:ln w="9525">
            <a:noFill/>
            <a:miter lim="800000"/>
            <a:headEnd/>
            <a:tailEnd/>
          </a:ln>
        </p:spPr>
        <p:txBody>
          <a:bodyPr wrap="none">
            <a:spAutoFit/>
          </a:bodyPr>
          <a:lstStyle/>
          <a:p>
            <a:pPr algn="ctr"/>
            <a:r>
              <a:rPr lang="es-ES_tradnl" sz="1400" b="1"/>
              <a:t>1</a:t>
            </a:r>
            <a:endParaRPr lang="es-ES" sz="1400" b="1"/>
          </a:p>
        </p:txBody>
      </p:sp>
      <p:sp>
        <p:nvSpPr>
          <p:cNvPr id="90" name="Text Box 91"/>
          <p:cNvSpPr txBox="1">
            <a:spLocks noChangeArrowheads="1"/>
          </p:cNvSpPr>
          <p:nvPr/>
        </p:nvSpPr>
        <p:spPr bwMode="auto">
          <a:xfrm>
            <a:off x="5226050" y="2924175"/>
            <a:ext cx="282575" cy="304800"/>
          </a:xfrm>
          <a:prstGeom prst="rect">
            <a:avLst/>
          </a:prstGeom>
          <a:noFill/>
          <a:ln w="9525">
            <a:noFill/>
            <a:miter lim="800000"/>
            <a:headEnd/>
            <a:tailEnd/>
          </a:ln>
        </p:spPr>
        <p:txBody>
          <a:bodyPr wrap="none">
            <a:spAutoFit/>
          </a:bodyPr>
          <a:lstStyle/>
          <a:p>
            <a:pPr algn="ctr"/>
            <a:r>
              <a:rPr lang="es-ES_tradnl" sz="1400" b="1"/>
              <a:t>1</a:t>
            </a:r>
            <a:endParaRPr lang="es-ES" sz="1400" b="1"/>
          </a:p>
        </p:txBody>
      </p:sp>
      <p:sp>
        <p:nvSpPr>
          <p:cNvPr id="91" name="Text Box 92"/>
          <p:cNvSpPr txBox="1">
            <a:spLocks noChangeArrowheads="1"/>
          </p:cNvSpPr>
          <p:nvPr/>
        </p:nvSpPr>
        <p:spPr bwMode="auto">
          <a:xfrm>
            <a:off x="3059113" y="3068638"/>
            <a:ext cx="282575" cy="304800"/>
          </a:xfrm>
          <a:prstGeom prst="rect">
            <a:avLst/>
          </a:prstGeom>
          <a:noFill/>
          <a:ln w="9525">
            <a:noFill/>
            <a:miter lim="800000"/>
            <a:headEnd/>
            <a:tailEnd/>
          </a:ln>
        </p:spPr>
        <p:txBody>
          <a:bodyPr wrap="none">
            <a:spAutoFit/>
          </a:bodyPr>
          <a:lstStyle/>
          <a:p>
            <a:pPr algn="ctr"/>
            <a:r>
              <a:rPr lang="es-ES_tradnl" sz="1400" b="1"/>
              <a:t>2</a:t>
            </a:r>
            <a:endParaRPr lang="es-ES" sz="1400" b="1"/>
          </a:p>
        </p:txBody>
      </p:sp>
      <p:sp>
        <p:nvSpPr>
          <p:cNvPr id="92" name="Text Box 93"/>
          <p:cNvSpPr txBox="1">
            <a:spLocks noChangeArrowheads="1"/>
          </p:cNvSpPr>
          <p:nvPr/>
        </p:nvSpPr>
        <p:spPr bwMode="auto">
          <a:xfrm>
            <a:off x="5724525" y="3068638"/>
            <a:ext cx="282575" cy="304800"/>
          </a:xfrm>
          <a:prstGeom prst="rect">
            <a:avLst/>
          </a:prstGeom>
          <a:noFill/>
          <a:ln w="9525">
            <a:noFill/>
            <a:miter lim="800000"/>
            <a:headEnd/>
            <a:tailEnd/>
          </a:ln>
        </p:spPr>
        <p:txBody>
          <a:bodyPr wrap="none">
            <a:spAutoFit/>
          </a:bodyPr>
          <a:lstStyle/>
          <a:p>
            <a:pPr algn="ctr"/>
            <a:r>
              <a:rPr lang="es-ES_tradnl" sz="1400" b="1"/>
              <a:t>2</a:t>
            </a:r>
            <a:endParaRPr lang="es-ES" sz="1400" b="1"/>
          </a:p>
        </p:txBody>
      </p:sp>
      <p:sp>
        <p:nvSpPr>
          <p:cNvPr id="93" name="Text Box 94"/>
          <p:cNvSpPr txBox="1">
            <a:spLocks noChangeArrowheads="1"/>
          </p:cNvSpPr>
          <p:nvPr/>
        </p:nvSpPr>
        <p:spPr bwMode="auto">
          <a:xfrm>
            <a:off x="2994025" y="3340100"/>
            <a:ext cx="282575" cy="304800"/>
          </a:xfrm>
          <a:prstGeom prst="rect">
            <a:avLst/>
          </a:prstGeom>
          <a:noFill/>
          <a:ln w="9525">
            <a:noFill/>
            <a:miter lim="800000"/>
            <a:headEnd/>
            <a:tailEnd/>
          </a:ln>
        </p:spPr>
        <p:txBody>
          <a:bodyPr wrap="none">
            <a:spAutoFit/>
          </a:bodyPr>
          <a:lstStyle/>
          <a:p>
            <a:pPr algn="ctr"/>
            <a:r>
              <a:rPr lang="es-ES_tradnl" sz="1400" b="1"/>
              <a:t>3</a:t>
            </a:r>
            <a:endParaRPr lang="es-ES" sz="1400" b="1"/>
          </a:p>
        </p:txBody>
      </p:sp>
      <p:sp>
        <p:nvSpPr>
          <p:cNvPr id="94" name="Text Box 95"/>
          <p:cNvSpPr txBox="1">
            <a:spLocks noChangeArrowheads="1"/>
          </p:cNvSpPr>
          <p:nvPr/>
        </p:nvSpPr>
        <p:spPr bwMode="auto">
          <a:xfrm>
            <a:off x="5651500" y="3340100"/>
            <a:ext cx="282575" cy="304800"/>
          </a:xfrm>
          <a:prstGeom prst="rect">
            <a:avLst/>
          </a:prstGeom>
          <a:noFill/>
          <a:ln w="9525">
            <a:noFill/>
            <a:miter lim="800000"/>
            <a:headEnd/>
            <a:tailEnd/>
          </a:ln>
        </p:spPr>
        <p:txBody>
          <a:bodyPr wrap="none">
            <a:spAutoFit/>
          </a:bodyPr>
          <a:lstStyle/>
          <a:p>
            <a:pPr algn="ctr"/>
            <a:r>
              <a:rPr lang="es-ES_tradnl" sz="1400" b="1"/>
              <a:t>3</a:t>
            </a:r>
            <a:endParaRPr lang="es-ES" sz="1400" b="1"/>
          </a:p>
        </p:txBody>
      </p:sp>
      <p:sp>
        <p:nvSpPr>
          <p:cNvPr id="95" name="Text Box 96"/>
          <p:cNvSpPr txBox="1">
            <a:spLocks noChangeArrowheads="1"/>
          </p:cNvSpPr>
          <p:nvPr/>
        </p:nvSpPr>
        <p:spPr bwMode="auto">
          <a:xfrm>
            <a:off x="4002088" y="3068638"/>
            <a:ext cx="282575" cy="304800"/>
          </a:xfrm>
          <a:prstGeom prst="rect">
            <a:avLst/>
          </a:prstGeom>
          <a:noFill/>
          <a:ln w="9525">
            <a:noFill/>
            <a:miter lim="800000"/>
            <a:headEnd/>
            <a:tailEnd/>
          </a:ln>
        </p:spPr>
        <p:txBody>
          <a:bodyPr wrap="none">
            <a:spAutoFit/>
          </a:bodyPr>
          <a:lstStyle/>
          <a:p>
            <a:pPr algn="ctr"/>
            <a:r>
              <a:rPr lang="es-ES_tradnl" sz="1400" b="1"/>
              <a:t>4</a:t>
            </a:r>
            <a:endParaRPr lang="es-ES" sz="1400" b="1"/>
          </a:p>
        </p:txBody>
      </p:sp>
      <p:sp>
        <p:nvSpPr>
          <p:cNvPr id="96" name="Text Box 97"/>
          <p:cNvSpPr txBox="1">
            <a:spLocks noChangeArrowheads="1"/>
          </p:cNvSpPr>
          <p:nvPr/>
        </p:nvSpPr>
        <p:spPr bwMode="auto">
          <a:xfrm>
            <a:off x="4865688" y="3068638"/>
            <a:ext cx="282575" cy="304800"/>
          </a:xfrm>
          <a:prstGeom prst="rect">
            <a:avLst/>
          </a:prstGeom>
          <a:noFill/>
          <a:ln w="9525">
            <a:noFill/>
            <a:miter lim="800000"/>
            <a:headEnd/>
            <a:tailEnd/>
          </a:ln>
        </p:spPr>
        <p:txBody>
          <a:bodyPr wrap="none">
            <a:spAutoFit/>
          </a:bodyPr>
          <a:lstStyle/>
          <a:p>
            <a:pPr algn="ctr"/>
            <a:r>
              <a:rPr lang="es-ES_tradnl" sz="1400" b="1"/>
              <a:t>4</a:t>
            </a:r>
            <a:endParaRPr lang="es-ES" sz="1400" b="1"/>
          </a:p>
        </p:txBody>
      </p:sp>
      <p:sp>
        <p:nvSpPr>
          <p:cNvPr id="97" name="Text Box 98"/>
          <p:cNvSpPr txBox="1">
            <a:spLocks noChangeArrowheads="1"/>
          </p:cNvSpPr>
          <p:nvPr/>
        </p:nvSpPr>
        <p:spPr bwMode="auto">
          <a:xfrm>
            <a:off x="3579813" y="3216275"/>
            <a:ext cx="128587" cy="212725"/>
          </a:xfrm>
          <a:prstGeom prst="rect">
            <a:avLst/>
          </a:prstGeom>
          <a:solidFill>
            <a:schemeClr val="bg1"/>
          </a:solidFill>
          <a:ln w="9525">
            <a:noFill/>
            <a:miter lim="800000"/>
            <a:headEnd/>
            <a:tailEnd/>
          </a:ln>
        </p:spPr>
        <p:txBody>
          <a:bodyPr wrap="none" lIns="0" tIns="0" rIns="0" bIns="0">
            <a:spAutoFit/>
          </a:bodyPr>
          <a:lstStyle/>
          <a:p>
            <a:pPr algn="ctr"/>
            <a:r>
              <a:rPr lang="es-ES_tradnl" sz="1400" b="1"/>
              <a:t>A</a:t>
            </a:r>
            <a:endParaRPr lang="es-ES" sz="1400" b="1"/>
          </a:p>
        </p:txBody>
      </p:sp>
      <p:sp>
        <p:nvSpPr>
          <p:cNvPr id="98" name="Text Box 99"/>
          <p:cNvSpPr txBox="1">
            <a:spLocks noChangeArrowheads="1"/>
          </p:cNvSpPr>
          <p:nvPr/>
        </p:nvSpPr>
        <p:spPr bwMode="auto">
          <a:xfrm>
            <a:off x="5292725" y="3213100"/>
            <a:ext cx="128588" cy="212725"/>
          </a:xfrm>
          <a:prstGeom prst="rect">
            <a:avLst/>
          </a:prstGeom>
          <a:solidFill>
            <a:schemeClr val="bg1"/>
          </a:solidFill>
          <a:ln w="9525">
            <a:noFill/>
            <a:miter lim="800000"/>
            <a:headEnd/>
            <a:tailEnd/>
          </a:ln>
        </p:spPr>
        <p:txBody>
          <a:bodyPr wrap="none" lIns="0" tIns="0" rIns="0" bIns="0">
            <a:spAutoFit/>
          </a:bodyPr>
          <a:lstStyle/>
          <a:p>
            <a:pPr algn="ctr"/>
            <a:r>
              <a:rPr lang="es-ES_tradnl" sz="1400" b="1"/>
              <a:t>B</a:t>
            </a:r>
            <a:endParaRPr lang="es-ES" sz="1400" b="1"/>
          </a:p>
        </p:txBody>
      </p:sp>
      <p:sp>
        <p:nvSpPr>
          <p:cNvPr id="99" name="Line 100"/>
          <p:cNvSpPr>
            <a:spLocks noChangeShapeType="1"/>
          </p:cNvSpPr>
          <p:nvPr/>
        </p:nvSpPr>
        <p:spPr bwMode="auto">
          <a:xfrm flipH="1" flipV="1">
            <a:off x="3779838" y="3519488"/>
            <a:ext cx="287337" cy="576262"/>
          </a:xfrm>
          <a:prstGeom prst="line">
            <a:avLst/>
          </a:prstGeom>
          <a:noFill/>
          <a:ln w="9525">
            <a:solidFill>
              <a:schemeClr val="tx1"/>
            </a:solidFill>
            <a:round/>
            <a:headEnd/>
            <a:tailEnd type="triangle" w="med" len="med"/>
          </a:ln>
        </p:spPr>
        <p:txBody>
          <a:bodyPr/>
          <a:lstStyle/>
          <a:p>
            <a:endParaRPr lang="es-ES"/>
          </a:p>
        </p:txBody>
      </p:sp>
      <p:sp>
        <p:nvSpPr>
          <p:cNvPr id="100" name="Line 101"/>
          <p:cNvSpPr>
            <a:spLocks noChangeShapeType="1"/>
          </p:cNvSpPr>
          <p:nvPr/>
        </p:nvSpPr>
        <p:spPr bwMode="auto">
          <a:xfrm flipV="1">
            <a:off x="4859338" y="3519488"/>
            <a:ext cx="288925" cy="576262"/>
          </a:xfrm>
          <a:prstGeom prst="line">
            <a:avLst/>
          </a:prstGeom>
          <a:noFill/>
          <a:ln w="9525">
            <a:solidFill>
              <a:schemeClr val="tx1"/>
            </a:solidFill>
            <a:round/>
            <a:headEnd/>
            <a:tailEnd type="triangle" w="med" len="med"/>
          </a:ln>
        </p:spPr>
        <p:txBody>
          <a:bodyPr/>
          <a:lstStyle/>
          <a:p>
            <a:endParaRPr lang="es-ES"/>
          </a:p>
        </p:txBody>
      </p:sp>
    </p:spTree>
    <p:extLst>
      <p:ext uri="{BB962C8B-B14F-4D97-AF65-F5344CB8AC3E}">
        <p14:creationId xmlns:p14="http://schemas.microsoft.com/office/powerpoint/2010/main" val="4162487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7950" y="260350"/>
            <a:ext cx="8893175"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 sz="4000" kern="0" smtClean="0"/>
              <a:t>Nuevos estándares 802 para MAN</a:t>
            </a:r>
          </a:p>
        </p:txBody>
      </p:sp>
      <p:sp>
        <p:nvSpPr>
          <p:cNvPr id="4" name="Rectangle 3"/>
          <p:cNvSpPr txBox="1">
            <a:spLocks noChangeArrowheads="1"/>
          </p:cNvSpPr>
          <p:nvPr/>
        </p:nvSpPr>
        <p:spPr>
          <a:xfrm>
            <a:off x="685800" y="1484313"/>
            <a:ext cx="7918648" cy="46815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s-ES" sz="2000" b="1" kern="0" smtClean="0"/>
              <a:t>802.1Q-1998: </a:t>
            </a:r>
            <a:r>
              <a:rPr lang="es-ES" sz="2000" kern="0" smtClean="0"/>
              <a:t>prevé la definición de VLANs en una etiqueta de 12 bits (máximo 4096 VLANs en una red)</a:t>
            </a:r>
            <a:endParaRPr lang="es-ES" sz="2000" b="1" kern="0" smtClean="0"/>
          </a:p>
          <a:p>
            <a:pPr eaLnBrk="1" hangingPunct="1">
              <a:lnSpc>
                <a:spcPct val="80000"/>
              </a:lnSpc>
            </a:pPr>
            <a:r>
              <a:rPr lang="es-ES" sz="2000" b="1" kern="0" smtClean="0"/>
              <a:t>802.1ad-2005</a:t>
            </a:r>
            <a:r>
              <a:rPr lang="es-ES" sz="2000" kern="0" smtClean="0"/>
              <a:t>: anida un segundo identificador para el carrier llamado S-VID también de 12 bits (Service VLAN ID). Se denomina Q-in-Q ó ‘Provider Bridges</a:t>
            </a:r>
          </a:p>
          <a:p>
            <a:pPr eaLnBrk="1" hangingPunct="1">
              <a:lnSpc>
                <a:spcPct val="80000"/>
              </a:lnSpc>
            </a:pPr>
            <a:r>
              <a:rPr lang="es-ES" sz="2000" b="1" kern="0" smtClean="0"/>
              <a:t>802.1ah-2008 </a:t>
            </a:r>
            <a:r>
              <a:rPr lang="es-ES" sz="2000" kern="0" smtClean="0"/>
              <a:t>(junio): permite encapsular la trama ethernet en otra con identificadores de VLAN, direcciones MAC de origen y destino diferentes. Denominado MAC-in-MAC o Provider backbone bridges</a:t>
            </a:r>
          </a:p>
          <a:p>
            <a:pPr eaLnBrk="1" hangingPunct="1">
              <a:lnSpc>
                <a:spcPct val="80000"/>
              </a:lnSpc>
            </a:pPr>
            <a:r>
              <a:rPr lang="es-ES" sz="2000" b="1" kern="0" smtClean="0"/>
              <a:t>802.1Qay-2009:</a:t>
            </a:r>
            <a:r>
              <a:rPr lang="es-ES" sz="2000" kern="0" smtClean="0"/>
              <a:t> Para funciones de gestión e ingeniería de tráfico (PBB-TE, Provider Backbone Bridges Traffic Engineering)</a:t>
            </a:r>
          </a:p>
          <a:p>
            <a:pPr eaLnBrk="1" hangingPunct="1">
              <a:lnSpc>
                <a:spcPct val="80000"/>
              </a:lnSpc>
            </a:pPr>
            <a:r>
              <a:rPr lang="es-ES" sz="2000" b="1" kern="0" smtClean="0"/>
              <a:t>802.1ag-2007:</a:t>
            </a:r>
            <a:r>
              <a:rPr lang="es-ES" sz="2000" kern="0" smtClean="0"/>
              <a:t> Para gestión de averías (Connection Fault Management)</a:t>
            </a:r>
          </a:p>
          <a:p>
            <a:pPr eaLnBrk="1" hangingPunct="1">
              <a:lnSpc>
                <a:spcPct val="80000"/>
              </a:lnSpc>
            </a:pPr>
            <a:r>
              <a:rPr lang="es-ES" sz="2000" b="1" kern="0" smtClean="0"/>
              <a:t>802.1aq:</a:t>
            </a:r>
            <a:r>
              <a:rPr lang="es-ES" sz="2000" kern="0" smtClean="0"/>
              <a:t> Para optimización de rutas (Shortest Path Bridging). Alternativa al Spanning Tree. Usa algoritmos de routing basados en el estado del enlace</a:t>
            </a:r>
          </a:p>
          <a:p>
            <a:pPr eaLnBrk="1" hangingPunct="1">
              <a:lnSpc>
                <a:spcPct val="80000"/>
              </a:lnSpc>
            </a:pPr>
            <a:r>
              <a:rPr lang="es-ES" sz="2000" b="1" kern="0" smtClean="0"/>
              <a:t>802.1Qaw-2009:</a:t>
            </a:r>
            <a:r>
              <a:rPr lang="es-ES" sz="2000" kern="0" smtClean="0"/>
              <a:t> Para diagnóstico de problemas en redes debidos cortafuegos, ACLs y errores de comunicación producidos por mal funcionamiento de los protocolos (management of data driven and data connectivity faults)</a:t>
            </a:r>
            <a:endParaRPr lang="es-ES" sz="2000" kern="0" dirty="0" smtClean="0"/>
          </a:p>
        </p:txBody>
      </p:sp>
    </p:spTree>
    <p:extLst>
      <p:ext uri="{BB962C8B-B14F-4D97-AF65-F5344CB8AC3E}">
        <p14:creationId xmlns:p14="http://schemas.microsoft.com/office/powerpoint/2010/main" val="20037185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333375"/>
            <a:ext cx="77724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s-ES_tradnl" sz="4000" kern="0" smtClean="0"/>
              <a:t>Referencias Ethernet</a:t>
            </a:r>
            <a:endParaRPr lang="es-ES" sz="4000" kern="0" dirty="0" smtClean="0"/>
          </a:p>
        </p:txBody>
      </p:sp>
      <p:sp>
        <p:nvSpPr>
          <p:cNvPr id="4" name="Rectangle 3"/>
          <p:cNvSpPr txBox="1">
            <a:spLocks noChangeArrowheads="1"/>
          </p:cNvSpPr>
          <p:nvPr/>
        </p:nvSpPr>
        <p:spPr>
          <a:xfrm>
            <a:off x="685800" y="1341438"/>
            <a:ext cx="7772400" cy="46323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s-ES" sz="2800" kern="0" smtClean="0"/>
              <a:t>Web de la “Road to 100G Alliance”: </a:t>
            </a:r>
            <a:r>
              <a:rPr lang="es-ES" sz="2800" kern="0" smtClean="0">
                <a:hlinkClick r:id="rId3"/>
              </a:rPr>
              <a:t>http://www.roadto100g.org/</a:t>
            </a:r>
            <a:endParaRPr lang="es-ES" sz="2800" kern="0" smtClean="0"/>
          </a:p>
          <a:p>
            <a:pPr eaLnBrk="1" hangingPunct="1">
              <a:lnSpc>
                <a:spcPct val="80000"/>
              </a:lnSpc>
            </a:pPr>
            <a:r>
              <a:rPr lang="es-ES" sz="2800" kern="0" smtClean="0"/>
              <a:t>Web del “Metro Ethernet Forum”: </a:t>
            </a:r>
            <a:r>
              <a:rPr lang="es-ES" sz="2800" kern="0" smtClean="0">
                <a:hlinkClick r:id="rId4"/>
              </a:rPr>
              <a:t>http://metroethernetforum.org/</a:t>
            </a:r>
            <a:r>
              <a:rPr lang="es-ES" sz="2800" kern="0" smtClean="0"/>
              <a:t> </a:t>
            </a:r>
          </a:p>
          <a:p>
            <a:pPr eaLnBrk="1" hangingPunct="1">
              <a:lnSpc>
                <a:spcPct val="80000"/>
              </a:lnSpc>
            </a:pPr>
            <a:r>
              <a:rPr lang="es-ES" sz="2800" kern="0" smtClean="0"/>
              <a:t>Sobre 100GB Eth.: </a:t>
            </a:r>
            <a:r>
              <a:rPr lang="es-ES" sz="2800" kern="0" smtClean="0">
                <a:hlinkClick r:id="rId5"/>
              </a:rPr>
              <a:t>http://www.conectronica.com/index.php?option=com_content&amp;task=view&amp;id=1857&amp;Itemid=30</a:t>
            </a:r>
            <a:r>
              <a:rPr lang="es-ES" sz="2800" kern="0" smtClean="0"/>
              <a:t> </a:t>
            </a:r>
          </a:p>
          <a:p>
            <a:pPr eaLnBrk="1" hangingPunct="1">
              <a:lnSpc>
                <a:spcPct val="80000"/>
              </a:lnSpc>
            </a:pPr>
            <a:r>
              <a:rPr lang="es-ES" sz="2800" kern="0" smtClean="0"/>
              <a:t>“Adding scale, QoS and operational simplicity to Ethernet”. </a:t>
            </a:r>
            <a:r>
              <a:rPr lang="es-ES" sz="2800" kern="0" smtClean="0">
                <a:hlinkClick r:id="rId6"/>
              </a:rPr>
              <a:t>http://www.nortel.com/solutions/collateral/nn115500.pdf</a:t>
            </a:r>
            <a:r>
              <a:rPr lang="es-ES" sz="2800" kern="0" smtClean="0"/>
              <a:t> </a:t>
            </a:r>
            <a:endParaRPr lang="es-ES" sz="2800" kern="0" dirty="0" smtClean="0"/>
          </a:p>
        </p:txBody>
      </p:sp>
    </p:spTree>
    <p:extLst>
      <p:ext uri="{BB962C8B-B14F-4D97-AF65-F5344CB8AC3E}">
        <p14:creationId xmlns:p14="http://schemas.microsoft.com/office/powerpoint/2010/main" val="413234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853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883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851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43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55193</TotalTime>
  <Words>4528</Words>
  <Application>Microsoft Office PowerPoint</Application>
  <PresentationFormat>Presentación en pantalla (4:3)</PresentationFormat>
  <Paragraphs>1166</Paragraphs>
  <Slides>58</Slides>
  <Notes>54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58</vt:i4>
      </vt:variant>
    </vt:vector>
  </HeadingPairs>
  <TitlesOfParts>
    <vt:vector size="63" baseType="lpstr">
      <vt:lpstr>Arial</vt:lpstr>
      <vt:lpstr>Symbol</vt:lpstr>
      <vt:lpstr>Tahoma</vt:lpstr>
      <vt:lpstr>Times New Roman</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de Valencia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Tendencias de Internet en el Nivel Físico</dc:title>
  <dc:creator>Rogelio Montañana</dc:creator>
  <cp:lastModifiedBy>montanan</cp:lastModifiedBy>
  <cp:revision>937</cp:revision>
  <dcterms:created xsi:type="dcterms:W3CDTF">1999-12-07T18:45:38Z</dcterms:created>
  <dcterms:modified xsi:type="dcterms:W3CDTF">2016-01-18T22:57:33Z</dcterms:modified>
</cp:coreProperties>
</file>